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Montserrat Light" panose="00000400000000000000" pitchFamily="2"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gTWS0XvGA8U1QZslhFil0wW7u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3494"/>
    <a:srgbClr val="24B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2"/>
        <p:cNvGrpSpPr/>
        <p:nvPr/>
      </p:nvGrpSpPr>
      <p:grpSpPr>
        <a:xfrm>
          <a:off x="0" y="0"/>
          <a:ext cx="0" cy="0"/>
          <a:chOff x="0" y="0"/>
          <a:chExt cx="0" cy="0"/>
        </a:xfrm>
      </p:grpSpPr>
      <p:sp>
        <p:nvSpPr>
          <p:cNvPr id="13" name="Google Shape;13;p35"/>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4" name="Google Shape;14;p35"/>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35"/>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 name="Google Shape;16;p35"/>
          <p:cNvGrpSpPr/>
          <p:nvPr/>
        </p:nvGrpSpPr>
        <p:grpSpPr>
          <a:xfrm>
            <a:off x="162193" y="6091871"/>
            <a:ext cx="2471731" cy="613729"/>
            <a:chOff x="0" y="0"/>
            <a:chExt cx="2301694" cy="571500"/>
          </a:xfrm>
        </p:grpSpPr>
        <p:sp>
          <p:nvSpPr>
            <p:cNvPr id="17" name="Google Shape;17;p3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35"/>
            <p:cNvPicPr preferRelativeResize="0"/>
            <p:nvPr/>
          </p:nvPicPr>
          <p:blipFill rotWithShape="1">
            <a:blip r:embed="rId2">
              <a:alphaModFix/>
            </a:blip>
            <a:srcRect/>
            <a:stretch/>
          </p:blipFill>
          <p:spPr>
            <a:xfrm>
              <a:off x="312965" y="96237"/>
              <a:ext cx="1675765" cy="384810"/>
            </a:xfrm>
            <a:prstGeom prst="rect">
              <a:avLst/>
            </a:prstGeom>
            <a:noFill/>
            <a:ln>
              <a:noFill/>
            </a:ln>
          </p:spPr>
        </p:pic>
      </p:grpSp>
      <p:sp>
        <p:nvSpPr>
          <p:cNvPr id="19" name="Google Shape;19;p35"/>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20" name="Google Shape;20;p35"/>
          <p:cNvGrpSpPr/>
          <p:nvPr/>
        </p:nvGrpSpPr>
        <p:grpSpPr>
          <a:xfrm>
            <a:off x="9565775" y="3574321"/>
            <a:ext cx="3525984" cy="2857223"/>
            <a:chOff x="1659400" y="1572038"/>
            <a:chExt cx="970931" cy="786778"/>
          </a:xfrm>
        </p:grpSpPr>
        <p:sp>
          <p:nvSpPr>
            <p:cNvPr id="21" name="Google Shape;21;p35"/>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5"/>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 name="Google Shape;23;p35"/>
          <p:cNvSpPr>
            <a:spLocks noGrp="1"/>
          </p:cNvSpPr>
          <p:nvPr>
            <p:ph type="pic" idx="3"/>
          </p:nvPr>
        </p:nvSpPr>
        <p:spPr>
          <a:xfrm>
            <a:off x="5718875" y="423474"/>
            <a:ext cx="5982506" cy="4551482"/>
          </a:xfrm>
          <a:prstGeom prst="rect">
            <a:avLst/>
          </a:prstGeom>
          <a:solidFill>
            <a:srgbClr val="F2F2F2"/>
          </a:solidFill>
          <a:ln>
            <a:noFill/>
          </a:ln>
        </p:spPr>
      </p:sp>
      <p:sp>
        <p:nvSpPr>
          <p:cNvPr id="24" name="Google Shape;24;p35"/>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25" name="Google Shape;25;p35"/>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35"/>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7"/>
        <p:cNvGrpSpPr/>
        <p:nvPr/>
      </p:nvGrpSpPr>
      <p:grpSpPr>
        <a:xfrm>
          <a:off x="0" y="0"/>
          <a:ext cx="0" cy="0"/>
          <a:chOff x="0" y="0"/>
          <a:chExt cx="0" cy="0"/>
        </a:xfrm>
      </p:grpSpPr>
      <p:sp>
        <p:nvSpPr>
          <p:cNvPr id="28" name="Google Shape;28;p36"/>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6"/>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6"/>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6"/>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6"/>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6"/>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6"/>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6"/>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6"/>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6"/>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6"/>
          <p:cNvSpPr/>
          <p:nvPr/>
        </p:nvSpPr>
        <p:spPr>
          <a:xfrm>
            <a:off x="8947682" y="2543260"/>
            <a:ext cx="2531288" cy="12234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92E4B"/>
              </a:buClr>
              <a:buSzPts val="1050"/>
              <a:buFont typeface="Calibri"/>
              <a:buNone/>
            </a:pPr>
            <a:r>
              <a:rPr lang="es-ES" sz="1050" b="0" i="0" u="none" strike="noStrike" cap="non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9" name="Google Shape;39;p36"/>
          <p:cNvSpPr/>
          <p:nvPr/>
        </p:nvSpPr>
        <p:spPr>
          <a:xfrm rot="10800000">
            <a:off x="12799" y="5622"/>
            <a:ext cx="12189954" cy="1762217"/>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36"/>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1" name="Google Shape;41;p36"/>
          <p:cNvGrpSpPr/>
          <p:nvPr/>
        </p:nvGrpSpPr>
        <p:grpSpPr>
          <a:xfrm>
            <a:off x="8744224" y="-356297"/>
            <a:ext cx="3525984" cy="2857223"/>
            <a:chOff x="1659400" y="1572038"/>
            <a:chExt cx="970931" cy="786778"/>
          </a:xfrm>
        </p:grpSpPr>
        <p:sp>
          <p:nvSpPr>
            <p:cNvPr id="42" name="Google Shape;42;p36"/>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36"/>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37"/>
          <p:cNvSpPr/>
          <p:nvPr/>
        </p:nvSpPr>
        <p:spPr>
          <a:xfrm>
            <a:off x="3776133" y="644599"/>
            <a:ext cx="8415867" cy="550945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37"/>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37"/>
          <p:cNvSpPr txBox="1">
            <a:spLocks noGrp="1"/>
          </p:cNvSpPr>
          <p:nvPr>
            <p:ph type="body" idx="1"/>
          </p:nvPr>
        </p:nvSpPr>
        <p:spPr>
          <a:xfrm>
            <a:off x="5999945" y="3509336"/>
            <a:ext cx="6010480" cy="22530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37"/>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13000"/>
              <a:buFont typeface="Arial"/>
              <a:buNone/>
              <a:defRPr sz="13000" b="0"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7"/>
          <p:cNvSpPr/>
          <p:nvPr/>
        </p:nvSpPr>
        <p:spPr>
          <a:xfrm>
            <a:off x="0" y="3875787"/>
            <a:ext cx="5040000" cy="72000"/>
          </a:xfrm>
          <a:custGeom>
            <a:avLst/>
            <a:gdLst/>
            <a:ahLst/>
            <a:cxnLst/>
            <a:rect l="l" t="t" r="r" b="b"/>
            <a:pathLst>
              <a:path w="2963330" h="71215" extrusionOk="0">
                <a:moveTo>
                  <a:pt x="0" y="0"/>
                </a:moveTo>
                <a:lnTo>
                  <a:pt x="2963330" y="0"/>
                </a:lnTo>
                <a:cubicBezTo>
                  <a:pt x="2963330" y="23739"/>
                  <a:pt x="2963330" y="47477"/>
                  <a:pt x="2963330" y="71215"/>
                </a:cubicBezTo>
                <a:lnTo>
                  <a:pt x="0" y="71215"/>
                </a:lnTo>
                <a:lnTo>
                  <a:pt x="0" y="0"/>
                </a:lnTo>
                <a:close/>
              </a:path>
            </a:pathLst>
          </a:custGeom>
          <a:solidFill>
            <a:srgbClr val="24BAA2"/>
          </a:solidFill>
          <a:ln w="9525" cap="flat" cmpd="sng">
            <a:solidFill>
              <a:srgbClr val="24BAA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37"/>
          <p:cNvSpPr/>
          <p:nvPr/>
        </p:nvSpPr>
        <p:spPr>
          <a:xfrm>
            <a:off x="5040000" y="3812439"/>
            <a:ext cx="394105" cy="198697"/>
          </a:xfrm>
          <a:custGeom>
            <a:avLst/>
            <a:gdLst/>
            <a:ahLst/>
            <a:cxnLst/>
            <a:rect l="l" t="t" r="r" b="b"/>
            <a:pathLst>
              <a:path w="200753" h="101214" extrusionOk="0">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1" name="Google Shape;51;p37"/>
          <p:cNvGrpSpPr/>
          <p:nvPr/>
        </p:nvGrpSpPr>
        <p:grpSpPr>
          <a:xfrm>
            <a:off x="9005185" y="0"/>
            <a:ext cx="3525984" cy="2857223"/>
            <a:chOff x="1659400" y="1572038"/>
            <a:chExt cx="970931" cy="786778"/>
          </a:xfrm>
        </p:grpSpPr>
        <p:sp>
          <p:nvSpPr>
            <p:cNvPr id="52" name="Google Shape;52;p37"/>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7"/>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54"/>
        <p:cNvGrpSpPr/>
        <p:nvPr/>
      </p:nvGrpSpPr>
      <p:grpSpPr>
        <a:xfrm>
          <a:off x="0" y="0"/>
          <a:ext cx="0" cy="0"/>
          <a:chOff x="0" y="0"/>
          <a:chExt cx="0" cy="0"/>
        </a:xfrm>
      </p:grpSpPr>
      <p:sp>
        <p:nvSpPr>
          <p:cNvPr id="55" name="Google Shape;55;p38"/>
          <p:cNvSpPr/>
          <p:nvPr/>
        </p:nvSpPr>
        <p:spPr>
          <a:xfrm>
            <a:off x="4884044"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38"/>
          <p:cNvSpPr txBox="1">
            <a:spLocks noGrp="1"/>
          </p:cNvSpPr>
          <p:nvPr>
            <p:ph type="body" idx="1"/>
          </p:nvPr>
        </p:nvSpPr>
        <p:spPr>
          <a:xfrm>
            <a:off x="6096001" y="593579"/>
            <a:ext cx="4724400" cy="560402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7" name="Google Shape;57;p38"/>
          <p:cNvGrpSpPr/>
          <p:nvPr/>
        </p:nvGrpSpPr>
        <p:grpSpPr>
          <a:xfrm>
            <a:off x="4884044" y="3946789"/>
            <a:ext cx="3525984" cy="2857223"/>
            <a:chOff x="1659400" y="1572038"/>
            <a:chExt cx="970931" cy="786778"/>
          </a:xfrm>
        </p:grpSpPr>
        <p:sp>
          <p:nvSpPr>
            <p:cNvPr id="58" name="Google Shape;58;p38"/>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8"/>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 name="Google Shape;60;p38"/>
          <p:cNvSpPr>
            <a:spLocks noGrp="1"/>
          </p:cNvSpPr>
          <p:nvPr>
            <p:ph type="pic" idx="2"/>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1"/>
        <p:cNvGrpSpPr/>
        <p:nvPr/>
      </p:nvGrpSpPr>
      <p:grpSpPr>
        <a:xfrm>
          <a:off x="0" y="0"/>
          <a:ext cx="0" cy="0"/>
          <a:chOff x="0" y="0"/>
          <a:chExt cx="0" cy="0"/>
        </a:xfrm>
      </p:grpSpPr>
      <p:sp>
        <p:nvSpPr>
          <p:cNvPr id="62" name="Google Shape;62;p39"/>
          <p:cNvSpPr/>
          <p:nvPr/>
        </p:nvSpPr>
        <p:spPr>
          <a:xfrm>
            <a:off x="0" y="0"/>
            <a:ext cx="12192000" cy="6858000"/>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39"/>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39"/>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39"/>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67"/>
        <p:cNvGrpSpPr/>
        <p:nvPr/>
      </p:nvGrpSpPr>
      <p:grpSpPr>
        <a:xfrm>
          <a:off x="0" y="0"/>
          <a:ext cx="0" cy="0"/>
          <a:chOff x="0" y="0"/>
          <a:chExt cx="0" cy="0"/>
        </a:xfrm>
      </p:grpSpPr>
      <p:sp>
        <p:nvSpPr>
          <p:cNvPr id="68" name="Google Shape;68;p40"/>
          <p:cNvSpPr/>
          <p:nvPr/>
        </p:nvSpPr>
        <p:spPr>
          <a:xfrm>
            <a:off x="0"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40"/>
          <p:cNvSpPr txBox="1">
            <a:spLocks noGrp="1"/>
          </p:cNvSpPr>
          <p:nvPr>
            <p:ph type="body" idx="1"/>
          </p:nvPr>
        </p:nvSpPr>
        <p:spPr>
          <a:xfrm>
            <a:off x="898358" y="2107770"/>
            <a:ext cx="4639192" cy="4377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40"/>
          <p:cNvSpPr txBox="1">
            <a:spLocks noGrp="1"/>
          </p:cNvSpPr>
          <p:nvPr>
            <p:ph type="body" idx="2"/>
          </p:nvPr>
        </p:nvSpPr>
        <p:spPr>
          <a:xfrm>
            <a:off x="898358" y="890242"/>
            <a:ext cx="475737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40"/>
          <p:cNvSpPr>
            <a:spLocks noGrp="1"/>
          </p:cNvSpPr>
          <p:nvPr>
            <p:ph type="pic" idx="3"/>
          </p:nvPr>
        </p:nvSpPr>
        <p:spPr>
          <a:xfrm>
            <a:off x="5888002" y="439730"/>
            <a:ext cx="5660531" cy="6045736"/>
          </a:xfrm>
          <a:prstGeom prst="rect">
            <a:avLst/>
          </a:prstGeom>
          <a:solidFill>
            <a:srgbClr val="F2F2F2"/>
          </a:solidFill>
          <a:ln>
            <a:noFill/>
          </a:ln>
        </p:spPr>
      </p:sp>
      <p:grpSp>
        <p:nvGrpSpPr>
          <p:cNvPr id="72" name="Google Shape;72;p40"/>
          <p:cNvGrpSpPr/>
          <p:nvPr/>
        </p:nvGrpSpPr>
        <p:grpSpPr>
          <a:xfrm>
            <a:off x="-2012374" y="3808246"/>
            <a:ext cx="3525984" cy="2857223"/>
            <a:chOff x="1659400" y="1572038"/>
            <a:chExt cx="970931" cy="786778"/>
          </a:xfrm>
        </p:grpSpPr>
        <p:sp>
          <p:nvSpPr>
            <p:cNvPr id="73" name="Google Shape;73;p4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4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5"/>
        <p:cNvGrpSpPr/>
        <p:nvPr/>
      </p:nvGrpSpPr>
      <p:grpSpPr>
        <a:xfrm>
          <a:off x="0" y="0"/>
          <a:ext cx="0" cy="0"/>
          <a:chOff x="0" y="0"/>
          <a:chExt cx="0" cy="0"/>
        </a:xfrm>
      </p:grpSpPr>
      <p:sp>
        <p:nvSpPr>
          <p:cNvPr id="76" name="Google Shape;76;p41"/>
          <p:cNvSpPr/>
          <p:nvPr/>
        </p:nvSpPr>
        <p:spPr>
          <a:xfrm>
            <a:off x="4605868" y="1"/>
            <a:ext cx="6891866"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41"/>
          <p:cNvSpPr txBox="1">
            <a:spLocks noGrp="1"/>
          </p:cNvSpPr>
          <p:nvPr>
            <p:ph type="body" idx="1"/>
          </p:nvPr>
        </p:nvSpPr>
        <p:spPr>
          <a:xfrm>
            <a:off x="5943600" y="2076098"/>
            <a:ext cx="4867011" cy="391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41"/>
          <p:cNvSpPr txBox="1">
            <a:spLocks noGrp="1"/>
          </p:cNvSpPr>
          <p:nvPr>
            <p:ph type="body" idx="2"/>
          </p:nvPr>
        </p:nvSpPr>
        <p:spPr>
          <a:xfrm>
            <a:off x="5943601" y="647039"/>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 name="Google Shape;79;p41"/>
          <p:cNvPicPr preferRelativeResize="0"/>
          <p:nvPr/>
        </p:nvPicPr>
        <p:blipFill rotWithShape="1">
          <a:blip r:embed="rId2">
            <a:alphaModFix/>
          </a:blip>
          <a:srcRect l="-25867"/>
          <a:stretch/>
        </p:blipFill>
        <p:spPr>
          <a:xfrm flipH="1">
            <a:off x="0" y="1639691"/>
            <a:ext cx="8439100" cy="5375657"/>
          </a:xfrm>
          <a:prstGeom prst="rect">
            <a:avLst/>
          </a:prstGeom>
          <a:noFill/>
          <a:ln>
            <a:noFill/>
          </a:ln>
        </p:spPr>
      </p:pic>
      <p:sp>
        <p:nvSpPr>
          <p:cNvPr id="80" name="Google Shape;80;p41"/>
          <p:cNvSpPr>
            <a:spLocks noGrp="1"/>
          </p:cNvSpPr>
          <p:nvPr>
            <p:ph type="pic" idx="3"/>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81"/>
        <p:cNvGrpSpPr/>
        <p:nvPr/>
      </p:nvGrpSpPr>
      <p:grpSpPr>
        <a:xfrm>
          <a:off x="0" y="0"/>
          <a:ext cx="0" cy="0"/>
          <a:chOff x="0" y="0"/>
          <a:chExt cx="0" cy="0"/>
        </a:xfrm>
      </p:grpSpPr>
      <p:sp>
        <p:nvSpPr>
          <p:cNvPr id="82" name="Google Shape;82;p42"/>
          <p:cNvSpPr/>
          <p:nvPr/>
        </p:nvSpPr>
        <p:spPr>
          <a:xfrm>
            <a:off x="0" y="1352385"/>
            <a:ext cx="6096000" cy="438801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42"/>
          <p:cNvSpPr>
            <a:spLocks noGrp="1"/>
          </p:cNvSpPr>
          <p:nvPr>
            <p:ph type="pic" idx="2"/>
          </p:nvPr>
        </p:nvSpPr>
        <p:spPr>
          <a:xfrm>
            <a:off x="0" y="0"/>
            <a:ext cx="12192000" cy="6858000"/>
          </a:xfrm>
          <a:prstGeom prst="rect">
            <a:avLst/>
          </a:prstGeom>
          <a:solidFill>
            <a:srgbClr val="F2F2F2"/>
          </a:solidFill>
          <a:ln>
            <a:noFill/>
          </a:ln>
        </p:spPr>
      </p:sp>
      <p:sp>
        <p:nvSpPr>
          <p:cNvPr id="84" name="Google Shape;84;p42"/>
          <p:cNvSpPr txBox="1">
            <a:spLocks noGrp="1"/>
          </p:cNvSpPr>
          <p:nvPr>
            <p:ph type="body" idx="1"/>
          </p:nvPr>
        </p:nvSpPr>
        <p:spPr>
          <a:xfrm>
            <a:off x="427670" y="1747126"/>
            <a:ext cx="5126463" cy="356565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5" name="Google Shape;85;p42"/>
          <p:cNvGrpSpPr/>
          <p:nvPr/>
        </p:nvGrpSpPr>
        <p:grpSpPr>
          <a:xfrm>
            <a:off x="-1877189" y="2648392"/>
            <a:ext cx="3525984" cy="2857223"/>
            <a:chOff x="1659400" y="1572038"/>
            <a:chExt cx="970931" cy="786778"/>
          </a:xfrm>
        </p:grpSpPr>
        <p:sp>
          <p:nvSpPr>
            <p:cNvPr id="86" name="Google Shape;86;p42"/>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42"/>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88"/>
        <p:cNvGrpSpPr/>
        <p:nvPr/>
      </p:nvGrpSpPr>
      <p:grpSpPr>
        <a:xfrm>
          <a:off x="0" y="0"/>
          <a:ext cx="0" cy="0"/>
          <a:chOff x="0" y="0"/>
          <a:chExt cx="0" cy="0"/>
        </a:xfrm>
      </p:grpSpPr>
      <p:sp>
        <p:nvSpPr>
          <p:cNvPr id="89" name="Google Shape;89;p43"/>
          <p:cNvSpPr/>
          <p:nvPr/>
        </p:nvSpPr>
        <p:spPr>
          <a:xfrm>
            <a:off x="-32399" y="3350405"/>
            <a:ext cx="12194195" cy="241562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3"/>
          <p:cNvSpPr txBox="1">
            <a:spLocks noGrp="1"/>
          </p:cNvSpPr>
          <p:nvPr>
            <p:ph type="body" idx="1"/>
          </p:nvPr>
        </p:nvSpPr>
        <p:spPr>
          <a:xfrm>
            <a:off x="690953" y="4549217"/>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43"/>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24BAA2"/>
              </a:buClr>
              <a:buSzPts val="5000"/>
              <a:buFont typeface="Arial"/>
              <a:buNone/>
              <a:defRPr sz="50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2" name="Google Shape;92;p43"/>
          <p:cNvGrpSpPr/>
          <p:nvPr/>
        </p:nvGrpSpPr>
        <p:grpSpPr>
          <a:xfrm>
            <a:off x="336354" y="5927698"/>
            <a:ext cx="2735993" cy="679345"/>
            <a:chOff x="0" y="0"/>
            <a:chExt cx="2301694" cy="571500"/>
          </a:xfrm>
        </p:grpSpPr>
        <p:sp>
          <p:nvSpPr>
            <p:cNvPr id="93" name="Google Shape;93;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43"/>
            <p:cNvPicPr preferRelativeResize="0"/>
            <p:nvPr/>
          </p:nvPicPr>
          <p:blipFill rotWithShape="1">
            <a:blip r:embed="rId2">
              <a:alphaModFix/>
            </a:blip>
            <a:srcRect/>
            <a:stretch/>
          </p:blipFill>
          <p:spPr>
            <a:xfrm>
              <a:off x="312965" y="96237"/>
              <a:ext cx="1675765" cy="384810"/>
            </a:xfrm>
            <a:prstGeom prst="rect">
              <a:avLst/>
            </a:prstGeom>
            <a:noFill/>
            <a:ln>
              <a:noFill/>
            </a:ln>
          </p:spPr>
        </p:pic>
      </p:grpSp>
      <p:pic>
        <p:nvPicPr>
          <p:cNvPr id="95" name="Google Shape;95;p43"/>
          <p:cNvPicPr preferRelativeResize="0"/>
          <p:nvPr/>
        </p:nvPicPr>
        <p:blipFill rotWithShape="1">
          <a:blip r:embed="rId3">
            <a:alphaModFix/>
          </a:blip>
          <a:srcRect/>
          <a:stretch/>
        </p:blipFill>
        <p:spPr>
          <a:xfrm>
            <a:off x="336354" y="587665"/>
            <a:ext cx="5189566" cy="1979955"/>
          </a:xfrm>
          <a:prstGeom prst="rect">
            <a:avLst/>
          </a:prstGeom>
          <a:noFill/>
          <a:ln>
            <a:noFill/>
          </a:ln>
        </p:spPr>
      </p:pic>
      <p:grpSp>
        <p:nvGrpSpPr>
          <p:cNvPr id="96" name="Google Shape;96;p43"/>
          <p:cNvGrpSpPr/>
          <p:nvPr/>
        </p:nvGrpSpPr>
        <p:grpSpPr>
          <a:xfrm>
            <a:off x="9565775" y="3574321"/>
            <a:ext cx="3525984" cy="2857223"/>
            <a:chOff x="1659400" y="1572038"/>
            <a:chExt cx="970931" cy="786778"/>
          </a:xfrm>
        </p:grpSpPr>
        <p:sp>
          <p:nvSpPr>
            <p:cNvPr id="97" name="Google Shape;97;p43"/>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43"/>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 name="Google Shape;99;p43"/>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00" name="Google Shape;100;p43"/>
          <p:cNvSpPr txBox="1">
            <a:spLocks noGrp="1"/>
          </p:cNvSpPr>
          <p:nvPr>
            <p:ph type="body" idx="3"/>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p:nvPr/>
        </p:nvSpPr>
        <p:spPr>
          <a:xfrm rot="-5400000">
            <a:off x="10313073" y="4835824"/>
            <a:ext cx="3173496"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ES" sz="1000" b="0" i="0" u="none" strike="noStrike" cap="none">
                <a:solidFill>
                  <a:srgbClr val="092E4B"/>
                </a:solidFill>
                <a:latin typeface="Calibri"/>
                <a:ea typeface="Calibri"/>
                <a:cs typeface="Calibri"/>
                <a:sym typeface="Calibri"/>
              </a:rPr>
              <a:t>Reframing Skills for Senior Carers</a:t>
            </a:r>
            <a:endParaRPr sz="1000" b="0" i="0" u="none" strike="noStrike" cap="none">
              <a:solidFill>
                <a:srgbClr val="092E4B"/>
              </a:solidFill>
              <a:latin typeface="Calibri"/>
              <a:ea typeface="Calibri"/>
              <a:cs typeface="Calibri"/>
              <a:sym typeface="Calibri"/>
            </a:endParaRPr>
          </a:p>
        </p:txBody>
      </p:sp>
      <p:cxnSp>
        <p:nvCxnSpPr>
          <p:cNvPr id="11" name="Google Shape;11;p34"/>
          <p:cNvCxnSpPr/>
          <p:nvPr/>
        </p:nvCxnSpPr>
        <p:spPr>
          <a:xfrm rot="10800000">
            <a:off x="11791088" y="6608548"/>
            <a:ext cx="224149" cy="0"/>
          </a:xfrm>
          <a:prstGeom prst="straightConnector1">
            <a:avLst/>
          </a:prstGeom>
          <a:noFill/>
          <a:ln w="9525" cap="flat" cmpd="sng">
            <a:solidFill>
              <a:srgbClr val="24BAA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onlinelibrary.wiley.com/doi/10.1111/opn.12087"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hyperlink" Target="https://www.homeceuconnection.com/blog/lack-of-training-in-healthcare-opportunit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www.housinglin.org.uk/Topics/type/The-TAPPI-Inquiry-Report-Technology-for-our-Ageing-Population-Panel-for-Innovation-Phase-On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www.housinglin.org.uk/_assets/Resources/Housing/Support_materials/Reports/HLIN-TAPPI-Report.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epredict.com/blog/how-technology-can-help-senior-living-retain-staf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local.gov.uk/case-studies/taking-strain-cobots-car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youtube.com/watch?v=sF-XYdVF3MY&amp;t=2s" TargetMode="Externa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www.thedtgroup.org/brain-injury"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www.youtube.com/watch?v=wo1u8Qx4DLw" TargetMode="Externa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hyperlink" Target="https://www.alayacare.com/care-worker-mobile-application"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www.youtube.com/watch?v=Z1l2X1ipfPc" TargetMode="Externa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un.org/development/desa/pd/sites/www.un.org.development.desa.pd/files/wpp2022_summary_of_results.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theconversation.com/why-care-workers-are-feeling-less-valued-and-leaving-the-sector-after-the-pandemic-16996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hyperlink" Target="https://journals.sagepub.com/doi/full/10.1177/2055207622110277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qwwPnjzIXbQ&amp;t=1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1"/>
          </p:nvPr>
        </p:nvSpPr>
        <p:spPr>
          <a:xfrm>
            <a:off x="575872" y="3922850"/>
            <a:ext cx="4299600" cy="1008300"/>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chemeClr val="lt1"/>
              </a:buClr>
              <a:buSzPts val="4000"/>
              <a:buNone/>
            </a:pPr>
            <a:r>
              <a:rPr lang="es-ES" sz="3200"/>
              <a:t>Reformulando las Habilidades para el Cuidado de los Mayores</a:t>
            </a:r>
            <a:endParaRPr sz="3200"/>
          </a:p>
        </p:txBody>
      </p:sp>
      <p:sp>
        <p:nvSpPr>
          <p:cNvPr id="108" name="Google Shape;108;p1"/>
          <p:cNvSpPr txBox="1">
            <a:spLocks noGrp="1"/>
          </p:cNvSpPr>
          <p:nvPr>
            <p:ph type="body" idx="2"/>
          </p:nvPr>
        </p:nvSpPr>
        <p:spPr>
          <a:xfrm>
            <a:off x="618012" y="3232383"/>
            <a:ext cx="3312000" cy="53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None/>
            </a:pPr>
            <a:r>
              <a:rPr lang="es-ES" b="1"/>
              <a:t>Introducción</a:t>
            </a:r>
            <a:endParaRPr/>
          </a:p>
        </p:txBody>
      </p:sp>
      <p:pic>
        <p:nvPicPr>
          <p:cNvPr id="109" name="Google Shape;109;p1"/>
          <p:cNvPicPr preferRelativeResize="0">
            <a:picLocks noGrp="1"/>
          </p:cNvPicPr>
          <p:nvPr>
            <p:ph type="pic" idx="3"/>
          </p:nvPr>
        </p:nvPicPr>
        <p:blipFill rotWithShape="1">
          <a:blip r:embed="rId3">
            <a:alphaModFix/>
          </a:blip>
          <a:srcRect/>
          <a:stretch/>
        </p:blipFill>
        <p:spPr>
          <a:xfrm>
            <a:off x="5718875" y="423474"/>
            <a:ext cx="5982504" cy="4551483"/>
          </a:xfrm>
          <a:prstGeom prst="rect">
            <a:avLst/>
          </a:prstGeom>
          <a:solidFill>
            <a:srgbClr val="F2F2F2"/>
          </a:solidFill>
          <a:ln>
            <a:noFill/>
          </a:ln>
        </p:spPr>
      </p:pic>
      <p:sp>
        <p:nvSpPr>
          <p:cNvPr id="110" name="Google Shape;110;p1"/>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s-ES"/>
              <a:t>﻿www.housingcare.net</a:t>
            </a:r>
            <a:endParaRPr/>
          </a:p>
        </p:txBody>
      </p:sp>
      <p:sp>
        <p:nvSpPr>
          <p:cNvPr id="111" name="Google Shape;111;p1"/>
          <p:cNvSpPr txBox="1"/>
          <p:nvPr/>
        </p:nvSpPr>
        <p:spPr>
          <a:xfrm>
            <a:off x="1098189" y="6144297"/>
            <a:ext cx="1185300" cy="461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800" b="1" i="0" u="none" strike="noStrike" cap="none">
                <a:solidFill>
                  <a:srgbClr val="6666FF"/>
                </a:solidFill>
                <a:latin typeface="Arial"/>
                <a:ea typeface="Arial"/>
                <a:cs typeface="Arial"/>
                <a:sym typeface="Arial"/>
              </a:rPr>
              <a:t>Cofinanciado por el Programa Erasmus+ de la Unión Europea</a:t>
            </a:r>
            <a:endParaRPr sz="800" b="1" i="0" u="none" strike="noStrike" cap="none">
              <a:solidFill>
                <a:srgbClr val="6666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a:spLocks noGrp="1"/>
          </p:cNvSpPr>
          <p:nvPr>
            <p:ph type="body" idx="1"/>
          </p:nvPr>
        </p:nvSpPr>
        <p:spPr>
          <a:xfrm>
            <a:off x="5582524" y="2830166"/>
            <a:ext cx="5214006" cy="225304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ct val="108108"/>
              <a:buNone/>
            </a:pPr>
            <a:r>
              <a:rPr lang="es-ES"/>
              <a:t>Los cuidados a través de la tecnología: </a:t>
            </a:r>
            <a:endParaRPr/>
          </a:p>
          <a:p>
            <a:pPr marL="0" lvl="0" indent="0" algn="l" rtl="0">
              <a:lnSpc>
                <a:spcPct val="90000"/>
              </a:lnSpc>
              <a:spcBef>
                <a:spcPts val="0"/>
              </a:spcBef>
              <a:spcAft>
                <a:spcPts val="0"/>
              </a:spcAft>
              <a:buClr>
                <a:schemeClr val="lt1"/>
              </a:buClr>
              <a:buSzPct val="108108"/>
              <a:buNone/>
            </a:pPr>
            <a:r>
              <a:rPr lang="es-ES"/>
              <a:t>¿</a:t>
            </a:r>
            <a:r>
              <a:rPr lang="es-ES">
                <a:solidFill>
                  <a:schemeClr val="lt1"/>
                </a:solidFill>
              </a:rPr>
              <a:t>son posibles</a:t>
            </a:r>
            <a:r>
              <a:rPr lang="es-ES"/>
              <a:t>?</a:t>
            </a:r>
            <a:endParaRPr/>
          </a:p>
        </p:txBody>
      </p:sp>
      <p:sp>
        <p:nvSpPr>
          <p:cNvPr id="196" name="Google Shape;196;p10"/>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s-ES"/>
              <a:t>02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a:spLocks noGrp="1"/>
          </p:cNvSpPr>
          <p:nvPr>
            <p:ph type="body" idx="1"/>
          </p:nvPr>
        </p:nvSpPr>
        <p:spPr>
          <a:xfrm>
            <a:off x="3765620" y="967488"/>
            <a:ext cx="7890159" cy="492302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92E4B"/>
              </a:buClr>
              <a:buSzPts val="2400"/>
              <a:buNone/>
            </a:pPr>
            <a:r>
              <a:rPr lang="es-ES" b="1">
                <a:solidFill>
                  <a:srgbClr val="7F3494"/>
                </a:solidFill>
              </a:rPr>
              <a:t>Tenemos dos preguntas para los dos tipos de </a:t>
            </a:r>
            <a:r>
              <a:rPr lang="es-ES" b="1">
                <a:solidFill>
                  <a:srgbClr val="7030A0"/>
                </a:solidFill>
              </a:rPr>
              <a:t>personas cuidadoras </a:t>
            </a:r>
            <a:r>
              <a:rPr lang="es-ES" b="1">
                <a:solidFill>
                  <a:srgbClr val="7F3494"/>
                </a:solidFill>
              </a:rPr>
              <a:t>según su experiencia…</a:t>
            </a:r>
            <a:endParaRPr/>
          </a:p>
          <a:p>
            <a:pPr marL="0" lvl="0" indent="0" algn="just" rtl="0">
              <a:lnSpc>
                <a:spcPct val="90000"/>
              </a:lnSpc>
              <a:spcBef>
                <a:spcPts val="0"/>
              </a:spcBef>
              <a:spcAft>
                <a:spcPts val="0"/>
              </a:spcAft>
              <a:buClr>
                <a:srgbClr val="092E4B"/>
              </a:buClr>
              <a:buSzPts val="2400"/>
              <a:buNone/>
            </a:pPr>
            <a:endParaRPr>
              <a:solidFill>
                <a:srgbClr val="002060"/>
              </a:solidFill>
            </a:endParaRPr>
          </a:p>
          <a:p>
            <a:pPr marL="457200" lvl="0" indent="-457200" algn="just" rtl="0">
              <a:lnSpc>
                <a:spcPct val="90000"/>
              </a:lnSpc>
              <a:spcBef>
                <a:spcPts val="0"/>
              </a:spcBef>
              <a:spcAft>
                <a:spcPts val="0"/>
              </a:spcAft>
              <a:buClr>
                <a:srgbClr val="092E4B"/>
              </a:buClr>
              <a:buSzPts val="2400"/>
              <a:buFont typeface="Arial"/>
              <a:buAutoNum type="arabicParenR"/>
            </a:pPr>
            <a:r>
              <a:rPr lang="es-ES" b="1">
                <a:solidFill>
                  <a:srgbClr val="002060"/>
                </a:solidFill>
              </a:rPr>
              <a:t>Aquellas con más de 15-20 años de experiencia…</a:t>
            </a:r>
            <a:endParaRPr>
              <a:solidFill>
                <a:srgbClr val="002060"/>
              </a:solidFill>
            </a:endParaRPr>
          </a:p>
          <a:p>
            <a:pPr marL="457200" lvl="0" indent="-304800" algn="just" rtl="0">
              <a:lnSpc>
                <a:spcPct val="90000"/>
              </a:lnSpc>
              <a:spcBef>
                <a:spcPts val="0"/>
              </a:spcBef>
              <a:spcAft>
                <a:spcPts val="0"/>
              </a:spcAft>
              <a:buClr>
                <a:srgbClr val="092E4B"/>
              </a:buClr>
              <a:buSzPts val="2400"/>
              <a:buNone/>
            </a:pPr>
            <a:endParaRPr>
              <a:solidFill>
                <a:srgbClr val="002060"/>
              </a:solidFill>
            </a:endParaRPr>
          </a:p>
          <a:p>
            <a:pPr marL="342900" lvl="0" indent="-342900" algn="just" rtl="0">
              <a:lnSpc>
                <a:spcPct val="90000"/>
              </a:lnSpc>
              <a:spcBef>
                <a:spcPts val="0"/>
              </a:spcBef>
              <a:spcAft>
                <a:spcPts val="0"/>
              </a:spcAft>
              <a:buClr>
                <a:srgbClr val="092E4B"/>
              </a:buClr>
              <a:buSzPts val="2400"/>
              <a:buFont typeface="Arial"/>
              <a:buChar char="•"/>
            </a:pPr>
            <a:r>
              <a:rPr lang="es-ES">
                <a:solidFill>
                  <a:srgbClr val="002060"/>
                </a:solidFill>
              </a:rPr>
              <a:t>¿Cómo ha cambiado la forma de trabajar desde que empezaste? </a:t>
            </a:r>
            <a:endParaRPr/>
          </a:p>
          <a:p>
            <a:pPr marL="342900" lvl="0" indent="-342900" algn="just" rtl="0">
              <a:lnSpc>
                <a:spcPct val="90000"/>
              </a:lnSpc>
              <a:spcBef>
                <a:spcPts val="0"/>
              </a:spcBef>
              <a:spcAft>
                <a:spcPts val="0"/>
              </a:spcAft>
              <a:buClr>
                <a:srgbClr val="092E4B"/>
              </a:buClr>
              <a:buSzPts val="2400"/>
              <a:buFont typeface="Arial"/>
              <a:buChar char="•"/>
            </a:pPr>
            <a:r>
              <a:rPr lang="es-ES">
                <a:solidFill>
                  <a:srgbClr val="002060"/>
                </a:solidFill>
              </a:rPr>
              <a:t>¿La tecnología lo hace más fácil? </a:t>
            </a:r>
            <a:endParaRPr/>
          </a:p>
          <a:p>
            <a:pPr marL="342900" lvl="0" indent="-190500" algn="just" rtl="0">
              <a:lnSpc>
                <a:spcPct val="90000"/>
              </a:lnSpc>
              <a:spcBef>
                <a:spcPts val="0"/>
              </a:spcBef>
              <a:spcAft>
                <a:spcPts val="0"/>
              </a:spcAft>
              <a:buClr>
                <a:srgbClr val="092E4B"/>
              </a:buClr>
              <a:buSzPts val="2400"/>
              <a:buFont typeface="Calibri"/>
              <a:buNone/>
            </a:pPr>
            <a:endParaRPr>
              <a:solidFill>
                <a:srgbClr val="002060"/>
              </a:solidFill>
            </a:endParaRPr>
          </a:p>
          <a:p>
            <a:pPr marL="0" lvl="0" indent="0" algn="just" rtl="0">
              <a:lnSpc>
                <a:spcPct val="90000"/>
              </a:lnSpc>
              <a:spcBef>
                <a:spcPts val="0"/>
              </a:spcBef>
              <a:spcAft>
                <a:spcPts val="0"/>
              </a:spcAft>
              <a:buClr>
                <a:srgbClr val="092E4B"/>
              </a:buClr>
              <a:buSzPts val="2400"/>
              <a:buNone/>
            </a:pPr>
            <a:r>
              <a:rPr lang="es-ES" b="1">
                <a:solidFill>
                  <a:srgbClr val="002060"/>
                </a:solidFill>
              </a:rPr>
              <a:t>2) Aquellas con menos de 10-15 años de experiencia… </a:t>
            </a:r>
            <a:endParaRPr>
              <a:solidFill>
                <a:srgbClr val="002060"/>
              </a:solidFill>
            </a:endParaRPr>
          </a:p>
          <a:p>
            <a:pPr marL="0" lvl="0" indent="0" algn="just" rtl="0">
              <a:lnSpc>
                <a:spcPct val="90000"/>
              </a:lnSpc>
              <a:spcBef>
                <a:spcPts val="0"/>
              </a:spcBef>
              <a:spcAft>
                <a:spcPts val="0"/>
              </a:spcAft>
              <a:buClr>
                <a:srgbClr val="092E4B"/>
              </a:buClr>
              <a:buSzPts val="2400"/>
              <a:buNone/>
            </a:pPr>
            <a:endParaRPr>
              <a:solidFill>
                <a:srgbClr val="002060"/>
              </a:solidFill>
            </a:endParaRPr>
          </a:p>
          <a:p>
            <a:pPr marL="342900" lvl="0" indent="-342900" algn="just" rtl="0">
              <a:lnSpc>
                <a:spcPct val="90000"/>
              </a:lnSpc>
              <a:spcBef>
                <a:spcPts val="0"/>
              </a:spcBef>
              <a:spcAft>
                <a:spcPts val="0"/>
              </a:spcAft>
              <a:buClr>
                <a:srgbClr val="092E4B"/>
              </a:buClr>
              <a:buSzPts val="2400"/>
              <a:buFont typeface="Arial"/>
              <a:buChar char="•"/>
            </a:pPr>
            <a:r>
              <a:rPr lang="es-ES">
                <a:solidFill>
                  <a:srgbClr val="002060"/>
                </a:solidFill>
              </a:rPr>
              <a:t>¿Crees que la tecnología es necesaria para desempeñar tu trabajo? </a:t>
            </a:r>
            <a:endParaRPr/>
          </a:p>
          <a:p>
            <a:pPr marL="342900" lvl="0" indent="-342900" algn="just" rtl="0">
              <a:lnSpc>
                <a:spcPct val="90000"/>
              </a:lnSpc>
              <a:spcBef>
                <a:spcPts val="0"/>
              </a:spcBef>
              <a:spcAft>
                <a:spcPts val="0"/>
              </a:spcAft>
              <a:buClr>
                <a:srgbClr val="092E4B"/>
              </a:buClr>
              <a:buSzPts val="2400"/>
              <a:buFont typeface="Arial"/>
              <a:buChar char="•"/>
            </a:pPr>
            <a:r>
              <a:rPr lang="es-ES">
                <a:solidFill>
                  <a:srgbClr val="002060"/>
                </a:solidFill>
              </a:rPr>
              <a:t>¿Qué tipo de tecnología echas en falta en tu trabajo? </a:t>
            </a:r>
            <a:endParaRPr>
              <a:solidFill>
                <a:srgbClr val="002060"/>
              </a:solidFill>
            </a:endParaRPr>
          </a:p>
        </p:txBody>
      </p:sp>
      <p:sp>
        <p:nvSpPr>
          <p:cNvPr id="202" name="Google Shape;202;p11"/>
          <p:cNvSpPr txBox="1">
            <a:spLocks noGrp="1"/>
          </p:cNvSpPr>
          <p:nvPr>
            <p:ph type="body" idx="2"/>
          </p:nvPr>
        </p:nvSpPr>
        <p:spPr>
          <a:xfrm>
            <a:off x="0" y="831233"/>
            <a:ext cx="3894667" cy="2792500"/>
          </a:xfrm>
          <a:prstGeom prst="rect">
            <a:avLst/>
          </a:prstGeom>
          <a:noFill/>
          <a:ln>
            <a:noFill/>
          </a:ln>
        </p:spPr>
        <p:txBody>
          <a:bodyPr spcFirstLastPara="1" wrap="square" lIns="91425" tIns="45700" rIns="91425" bIns="45700" anchor="t" anchorCtr="0">
            <a:noAutofit/>
          </a:bodyPr>
          <a:lstStyle/>
          <a:p>
            <a:pPr marL="457200" lvl="0" indent="-228600" algn="ctr" rtl="0">
              <a:lnSpc>
                <a:spcPct val="100000"/>
              </a:lnSpc>
              <a:spcBef>
                <a:spcPts val="600"/>
              </a:spcBef>
              <a:spcAft>
                <a:spcPts val="0"/>
              </a:spcAft>
              <a:buSzPts val="3600"/>
              <a:buNone/>
            </a:pPr>
            <a:r>
              <a:rPr lang="es-ES" sz="3600">
                <a:latin typeface="Calibri"/>
                <a:ea typeface="Calibri"/>
                <a:cs typeface="Calibri"/>
                <a:sym typeface="Calibri"/>
              </a:rPr>
              <a:t> </a:t>
            </a:r>
            <a:r>
              <a:rPr lang="es-ES" sz="3200">
                <a:latin typeface="Calibri"/>
                <a:ea typeface="Calibri"/>
                <a:cs typeface="Calibri"/>
                <a:sym typeface="Calibri"/>
              </a:rPr>
              <a:t>La mejor forma </a:t>
            </a:r>
            <a:endParaRPr/>
          </a:p>
          <a:p>
            <a:pPr marL="457200" lvl="0" indent="-228600" algn="ctr" rtl="0">
              <a:lnSpc>
                <a:spcPct val="100000"/>
              </a:lnSpc>
              <a:spcBef>
                <a:spcPts val="1200"/>
              </a:spcBef>
              <a:spcAft>
                <a:spcPts val="0"/>
              </a:spcAft>
              <a:buSzPts val="3600"/>
              <a:buNone/>
            </a:pPr>
            <a:r>
              <a:rPr lang="es-ES" sz="3200">
                <a:latin typeface="Calibri"/>
                <a:ea typeface="Calibri"/>
                <a:cs typeface="Calibri"/>
                <a:sym typeface="Calibri"/>
              </a:rPr>
              <a:t>de desarrollar </a:t>
            </a:r>
            <a:endParaRPr/>
          </a:p>
          <a:p>
            <a:pPr marL="457200" lvl="0" indent="-228600" algn="ctr" rtl="0">
              <a:lnSpc>
                <a:spcPct val="100000"/>
              </a:lnSpc>
              <a:spcBef>
                <a:spcPts val="1200"/>
              </a:spcBef>
              <a:spcAft>
                <a:spcPts val="0"/>
              </a:spcAft>
              <a:buSzPts val="3600"/>
              <a:buNone/>
            </a:pPr>
            <a:r>
              <a:rPr lang="es-ES" sz="3200">
                <a:latin typeface="Calibri"/>
                <a:ea typeface="Calibri"/>
                <a:cs typeface="Calibri"/>
                <a:sym typeface="Calibri"/>
              </a:rPr>
              <a:t>una idea es</a:t>
            </a:r>
            <a:endParaRPr/>
          </a:p>
          <a:p>
            <a:pPr marL="457200" lvl="0" indent="-228600" algn="ctr" rtl="0">
              <a:lnSpc>
                <a:spcPct val="100000"/>
              </a:lnSpc>
              <a:spcBef>
                <a:spcPts val="1200"/>
              </a:spcBef>
              <a:spcAft>
                <a:spcPts val="600"/>
              </a:spcAft>
              <a:buSzPts val="3600"/>
              <a:buNone/>
            </a:pPr>
            <a:r>
              <a:rPr lang="es-ES" sz="3200">
                <a:latin typeface="Calibri"/>
                <a:ea typeface="Calibri"/>
                <a:cs typeface="Calibri"/>
                <a:sym typeface="Calibri"/>
              </a:rPr>
              <a:t>preguntándonos…</a:t>
            </a:r>
            <a:endParaRPr sz="3200"/>
          </a:p>
        </p:txBody>
      </p:sp>
      <p:grpSp>
        <p:nvGrpSpPr>
          <p:cNvPr id="203" name="Google Shape;203;p11"/>
          <p:cNvGrpSpPr/>
          <p:nvPr/>
        </p:nvGrpSpPr>
        <p:grpSpPr>
          <a:xfrm>
            <a:off x="1360288" y="4248208"/>
            <a:ext cx="1297187" cy="1303414"/>
            <a:chOff x="8736336" y="773976"/>
            <a:chExt cx="925001" cy="925018"/>
          </a:xfrm>
        </p:grpSpPr>
        <p:grpSp>
          <p:nvGrpSpPr>
            <p:cNvPr id="204" name="Google Shape;204;p11"/>
            <p:cNvGrpSpPr/>
            <p:nvPr/>
          </p:nvGrpSpPr>
          <p:grpSpPr>
            <a:xfrm>
              <a:off x="8736336" y="773976"/>
              <a:ext cx="925001" cy="925018"/>
              <a:chOff x="8736336" y="773976"/>
              <a:chExt cx="925001" cy="925018"/>
            </a:xfrm>
          </p:grpSpPr>
          <p:sp>
            <p:nvSpPr>
              <p:cNvPr id="205" name="Google Shape;205;p11"/>
              <p:cNvSpPr/>
              <p:nvPr/>
            </p:nvSpPr>
            <p:spPr>
              <a:xfrm>
                <a:off x="8880867" y="773976"/>
                <a:ext cx="636011" cy="925018"/>
              </a:xfrm>
              <a:custGeom>
                <a:avLst/>
                <a:gdLst/>
                <a:ahLst/>
                <a:cxnLst/>
                <a:rect l="l" t="t" r="r" b="b"/>
                <a:pathLst>
                  <a:path w="636011" h="925018" extrusionOk="0">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11"/>
              <p:cNvSpPr/>
              <p:nvPr/>
            </p:nvSpPr>
            <p:spPr>
              <a:xfrm>
                <a:off x="8736336" y="1077510"/>
                <a:ext cx="101172" cy="28906"/>
              </a:xfrm>
              <a:custGeom>
                <a:avLst/>
                <a:gdLst/>
                <a:ahLst/>
                <a:cxnLst/>
                <a:rect l="l" t="t" r="r" b="b"/>
                <a:pathLst>
                  <a:path w="101172" h="28906" extrusionOk="0">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11"/>
              <p:cNvSpPr/>
              <p:nvPr/>
            </p:nvSpPr>
            <p:spPr>
              <a:xfrm>
                <a:off x="8796859" y="1265589"/>
                <a:ext cx="91235" cy="64850"/>
              </a:xfrm>
              <a:custGeom>
                <a:avLst/>
                <a:gdLst/>
                <a:ahLst/>
                <a:cxnLst/>
                <a:rect l="l" t="t" r="r" b="b"/>
                <a:pathLst>
                  <a:path w="91235" h="64850" extrusionOk="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11"/>
              <p:cNvSpPr/>
              <p:nvPr/>
            </p:nvSpPr>
            <p:spPr>
              <a:xfrm>
                <a:off x="8796457" y="853486"/>
                <a:ext cx="91499" cy="65041"/>
              </a:xfrm>
              <a:custGeom>
                <a:avLst/>
                <a:gdLst/>
                <a:ahLst/>
                <a:cxnLst/>
                <a:rect l="l" t="t" r="r" b="b"/>
                <a:pathLst>
                  <a:path w="91499" h="65041" extrusionOk="0">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11"/>
              <p:cNvSpPr/>
              <p:nvPr/>
            </p:nvSpPr>
            <p:spPr>
              <a:xfrm>
                <a:off x="9560165" y="1077510"/>
                <a:ext cx="101172" cy="28906"/>
              </a:xfrm>
              <a:custGeom>
                <a:avLst/>
                <a:gdLst/>
                <a:ahLst/>
                <a:cxnLst/>
                <a:rect l="l" t="t" r="r" b="b"/>
                <a:pathLst>
                  <a:path w="101172" h="28906" extrusionOk="0">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11"/>
              <p:cNvSpPr/>
              <p:nvPr/>
            </p:nvSpPr>
            <p:spPr>
              <a:xfrm>
                <a:off x="9510483" y="1265401"/>
                <a:ext cx="91047" cy="65039"/>
              </a:xfrm>
              <a:custGeom>
                <a:avLst/>
                <a:gdLst/>
                <a:ahLst/>
                <a:cxnLst/>
                <a:rect l="l" t="t" r="r" b="b"/>
                <a:pathLst>
                  <a:path w="91047" h="65039" extrusionOk="0">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11"/>
              <p:cNvSpPr/>
              <p:nvPr/>
            </p:nvSpPr>
            <p:spPr>
              <a:xfrm>
                <a:off x="9509975" y="853486"/>
                <a:ext cx="91742" cy="65041"/>
              </a:xfrm>
              <a:custGeom>
                <a:avLst/>
                <a:gdLst/>
                <a:ahLst/>
                <a:cxnLst/>
                <a:rect l="l" t="t" r="r" b="b"/>
                <a:pathLst>
                  <a:path w="91742" h="65041" extrusionOk="0">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2" name="Google Shape;212;p11"/>
            <p:cNvSpPr/>
            <p:nvPr/>
          </p:nvSpPr>
          <p:spPr>
            <a:xfrm>
              <a:off x="9222323" y="1077510"/>
              <a:ext cx="173437" cy="158984"/>
            </a:xfrm>
            <a:custGeom>
              <a:avLst/>
              <a:gdLst/>
              <a:ahLst/>
              <a:cxnLst/>
              <a:rect l="l" t="t" r="r" b="b"/>
              <a:pathLst>
                <a:path w="173437" h="158984" extrusionOk="0">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11"/>
            <p:cNvSpPr/>
            <p:nvPr/>
          </p:nvSpPr>
          <p:spPr>
            <a:xfrm>
              <a:off x="9020882" y="1078413"/>
              <a:ext cx="173437" cy="158984"/>
            </a:xfrm>
            <a:custGeom>
              <a:avLst/>
              <a:gdLst/>
              <a:ahLst/>
              <a:cxnLst/>
              <a:rect l="l" t="t" r="r" b="b"/>
              <a:pathLst>
                <a:path w="173437" h="158984" extrusionOk="0">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p:nvPr/>
        </p:nvSpPr>
        <p:spPr>
          <a:xfrm>
            <a:off x="365760" y="956791"/>
            <a:ext cx="11460480" cy="803654"/>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9" name="Google Shape;219;p12"/>
          <p:cNvSpPr txBox="1">
            <a:spLocks noGrp="1"/>
          </p:cNvSpPr>
          <p:nvPr>
            <p:ph type="body" idx="1"/>
          </p:nvPr>
        </p:nvSpPr>
        <p:spPr>
          <a:xfrm>
            <a:off x="365760" y="1754717"/>
            <a:ext cx="6673215" cy="4495800"/>
          </a:xfrm>
          <a:prstGeom prst="rect">
            <a:avLst/>
          </a:prstGeom>
          <a:noFill/>
          <a:ln>
            <a:noFill/>
          </a:ln>
        </p:spPr>
        <p:txBody>
          <a:bodyPr spcFirstLastPara="1" wrap="square" lIns="91425" tIns="45700" rIns="91425" bIns="45700" anchor="t" anchorCtr="0">
            <a:noAutofit/>
          </a:bodyPr>
          <a:lstStyle/>
          <a:p>
            <a:pPr marL="571500" lvl="0" indent="-342900" algn="just" rtl="0">
              <a:lnSpc>
                <a:spcPct val="90000"/>
              </a:lnSpc>
              <a:spcBef>
                <a:spcPts val="1000"/>
              </a:spcBef>
              <a:spcAft>
                <a:spcPts val="0"/>
              </a:spcAft>
              <a:buSzPts val="2400"/>
              <a:buFont typeface="Arial"/>
              <a:buChar char="•"/>
            </a:pPr>
            <a:r>
              <a:rPr lang="es-ES" dirty="0">
                <a:solidFill>
                  <a:srgbClr val="002060"/>
                </a:solidFill>
              </a:rPr>
              <a:t>En los últimos años se ha avanzado mucho en la calidad de la tecnología destinada al cuidado de las personas dependientes. </a:t>
            </a:r>
            <a:endParaRPr dirty="0"/>
          </a:p>
          <a:p>
            <a:pPr marL="571500" lvl="0" indent="-342900" algn="just" rtl="0">
              <a:lnSpc>
                <a:spcPct val="90000"/>
              </a:lnSpc>
              <a:spcBef>
                <a:spcPts val="1000"/>
              </a:spcBef>
              <a:spcAft>
                <a:spcPts val="0"/>
              </a:spcAft>
              <a:buSzPts val="2400"/>
              <a:buFont typeface="Arial"/>
              <a:buChar char="•"/>
            </a:pPr>
            <a:r>
              <a:rPr lang="es-ES" dirty="0">
                <a:solidFill>
                  <a:srgbClr val="002060"/>
                </a:solidFill>
              </a:rPr>
              <a:t>Para muchas personas cuidadoras, trabajar con tecnología puede ser un verdadero quebradero de cabeza y muchas veces la consideran un obstáculo para el desarrollo eficiente de su labor (Andersson et al., </a:t>
            </a:r>
            <a:r>
              <a:rPr lang="es-ES" u="sng" dirty="0">
                <a:solidFill>
                  <a:srgbClr val="002060"/>
                </a:solidFill>
                <a:hlinkClick r:id="rId3">
                  <a:extLst>
                    <a:ext uri="{A12FA001-AC4F-418D-AE19-62706E023703}">
                      <ahyp:hlinkClr xmlns:ahyp="http://schemas.microsoft.com/office/drawing/2018/hyperlinkcolor" val="tx"/>
                    </a:ext>
                  </a:extLst>
                </a:hlinkClick>
              </a:rPr>
              <a:t>2016</a:t>
            </a:r>
            <a:r>
              <a:rPr lang="es-ES" dirty="0">
                <a:solidFill>
                  <a:srgbClr val="002060"/>
                </a:solidFill>
              </a:rPr>
              <a:t>) y una de las </a:t>
            </a:r>
            <a:r>
              <a:rPr lang="es-ES" u="sng" dirty="0">
                <a:solidFill>
                  <a:srgbClr val="24BAA2"/>
                </a:solidFill>
              </a:rPr>
              <a:t>principales causas de estrés</a:t>
            </a:r>
            <a:r>
              <a:rPr lang="es-ES" dirty="0">
                <a:solidFill>
                  <a:srgbClr val="002060"/>
                </a:solidFill>
              </a:rPr>
              <a:t>. </a:t>
            </a:r>
            <a:endParaRPr dirty="0"/>
          </a:p>
          <a:p>
            <a:pPr marL="571500" lvl="0" indent="-342900" algn="just" rtl="0">
              <a:lnSpc>
                <a:spcPct val="90000"/>
              </a:lnSpc>
              <a:spcBef>
                <a:spcPts val="1000"/>
              </a:spcBef>
              <a:spcAft>
                <a:spcPts val="0"/>
              </a:spcAft>
              <a:buSzPts val="2400"/>
              <a:buFont typeface="Arial"/>
              <a:buChar char="•"/>
            </a:pPr>
            <a:r>
              <a:rPr lang="es-ES" dirty="0">
                <a:solidFill>
                  <a:srgbClr val="002060"/>
                </a:solidFill>
              </a:rPr>
              <a:t>Uno de los problemas de base es que a menudo las personas cuidadoras están </a:t>
            </a:r>
            <a:r>
              <a:rPr lang="es-ES" u="sng" dirty="0">
                <a:solidFill>
                  <a:srgbClr val="24BAA2"/>
                </a:solidFill>
                <a:hlinkClick r:id="rId4">
                  <a:extLst>
                    <a:ext uri="{A12FA001-AC4F-418D-AE19-62706E023703}">
                      <ahyp:hlinkClr xmlns:ahyp="http://schemas.microsoft.com/office/drawing/2018/hyperlinkcolor" val="tx"/>
                    </a:ext>
                  </a:extLst>
                </a:hlinkClick>
              </a:rPr>
              <a:t>poco </a:t>
            </a:r>
            <a:r>
              <a:rPr lang="es-ES" u="sng" dirty="0">
                <a:solidFill>
                  <a:srgbClr val="24BAA2"/>
                </a:solidFill>
              </a:rPr>
              <a:t>formadas</a:t>
            </a:r>
            <a:r>
              <a:rPr lang="es-ES" dirty="0">
                <a:solidFill>
                  <a:srgbClr val="24BAA2"/>
                </a:solidFill>
              </a:rPr>
              <a:t> </a:t>
            </a:r>
            <a:r>
              <a:rPr lang="es-ES" dirty="0">
                <a:solidFill>
                  <a:srgbClr val="002060"/>
                </a:solidFill>
              </a:rPr>
              <a:t>en nuevas tecnologías y no conocen las oportunidades que  estas pueden ofrecer.   </a:t>
            </a:r>
            <a:endParaRPr dirty="0"/>
          </a:p>
          <a:p>
            <a:pPr marL="571500" lvl="0" indent="-190500" algn="just" rtl="0">
              <a:lnSpc>
                <a:spcPct val="90000"/>
              </a:lnSpc>
              <a:spcBef>
                <a:spcPts val="1000"/>
              </a:spcBef>
              <a:spcAft>
                <a:spcPts val="0"/>
              </a:spcAft>
              <a:buSzPts val="2400"/>
              <a:buFont typeface="Arial"/>
              <a:buNone/>
            </a:pPr>
            <a:endParaRPr dirty="0">
              <a:solidFill>
                <a:srgbClr val="002060"/>
              </a:solidFill>
            </a:endParaRPr>
          </a:p>
        </p:txBody>
      </p:sp>
      <p:sp>
        <p:nvSpPr>
          <p:cNvPr id="220" name="Google Shape;220;p12"/>
          <p:cNvSpPr txBox="1">
            <a:spLocks noGrp="1"/>
          </p:cNvSpPr>
          <p:nvPr>
            <p:ph type="body" idx="2"/>
          </p:nvPr>
        </p:nvSpPr>
        <p:spPr>
          <a:xfrm>
            <a:off x="350721" y="324613"/>
            <a:ext cx="11502611" cy="803654"/>
          </a:xfrm>
          <a:prstGeom prst="rect">
            <a:avLst/>
          </a:prstGeom>
          <a:solidFill>
            <a:srgbClr val="7F3494"/>
          </a:solid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s-ES"/>
              <a:t>Retos a los que se enfrentan las personas cuidadoras</a:t>
            </a:r>
            <a:endParaRPr/>
          </a:p>
        </p:txBody>
      </p:sp>
      <p:pic>
        <p:nvPicPr>
          <p:cNvPr id="221" name="Google Shape;221;p12" descr="Stressed woman facing computer"/>
          <p:cNvPicPr preferRelativeResize="0"/>
          <p:nvPr/>
        </p:nvPicPr>
        <p:blipFill rotWithShape="1">
          <a:blip r:embed="rId5">
            <a:alphaModFix/>
          </a:blip>
          <a:srcRect/>
          <a:stretch/>
        </p:blipFill>
        <p:spPr>
          <a:xfrm>
            <a:off x="7315199" y="2028824"/>
            <a:ext cx="4316319" cy="4143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p:nvPr/>
        </p:nvSpPr>
        <p:spPr>
          <a:xfrm>
            <a:off x="0" y="0"/>
            <a:ext cx="5221995" cy="1571625"/>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chemeClr val="lt1"/>
                </a:solidFill>
                <a:latin typeface="Calibri"/>
                <a:ea typeface="Calibri"/>
                <a:cs typeface="Calibri"/>
                <a:sym typeface="Calibri"/>
              </a:rPr>
              <a:t> </a:t>
            </a:r>
            <a:r>
              <a:rPr lang="es-ES" sz="3200" b="1" i="0" u="none" strike="noStrike" cap="none" dirty="0">
                <a:solidFill>
                  <a:srgbClr val="24BAA2"/>
                </a:solidFill>
                <a:latin typeface="Calibri"/>
                <a:ea typeface="Calibri"/>
                <a:cs typeface="Calibri"/>
                <a:sym typeface="Calibri"/>
              </a:rPr>
              <a:t>La posibilidad de prestar cuidados</a:t>
            </a:r>
            <a:r>
              <a:rPr lang="es-ES" sz="3200" b="1" i="0" u="none" strike="noStrike" cap="none" dirty="0">
                <a:solidFill>
                  <a:srgbClr val="FF0000"/>
                </a:solidFill>
                <a:latin typeface="Calibri"/>
                <a:ea typeface="Calibri"/>
                <a:cs typeface="Calibri"/>
                <a:sym typeface="Calibri"/>
              </a:rPr>
              <a:t> </a:t>
            </a:r>
            <a:r>
              <a:rPr lang="es-ES" sz="3200" b="1" i="0" u="none" strike="noStrike" cap="none" dirty="0">
                <a:solidFill>
                  <a:srgbClr val="24BAA2"/>
                </a:solidFill>
                <a:latin typeface="Calibri"/>
                <a:ea typeface="Calibri"/>
                <a:cs typeface="Calibri"/>
                <a:sym typeface="Calibri"/>
              </a:rPr>
              <a:t>usando la tecnología</a:t>
            </a:r>
            <a:endParaRPr sz="3200" b="1" i="0" u="none" strike="noStrike" cap="none" dirty="0">
              <a:solidFill>
                <a:srgbClr val="24BAA2"/>
              </a:solidFill>
              <a:latin typeface="Arial"/>
              <a:ea typeface="Arial"/>
              <a:cs typeface="Arial"/>
              <a:sym typeface="Arial"/>
            </a:endParaRPr>
          </a:p>
        </p:txBody>
      </p:sp>
      <p:pic>
        <p:nvPicPr>
          <p:cNvPr id="227" name="Google Shape;227;p13" descr="Care Home Monitoring System | Nursing Home Care Software"/>
          <p:cNvPicPr preferRelativeResize="0"/>
          <p:nvPr/>
        </p:nvPicPr>
        <p:blipFill rotWithShape="1">
          <a:blip r:embed="rId3">
            <a:alphaModFix/>
          </a:blip>
          <a:srcRect t="-3746"/>
          <a:stretch/>
        </p:blipFill>
        <p:spPr>
          <a:xfrm>
            <a:off x="5118777" y="283623"/>
            <a:ext cx="6126204" cy="6244272"/>
          </a:xfrm>
          <a:prstGeom prst="rect">
            <a:avLst/>
          </a:prstGeom>
          <a:noFill/>
          <a:ln>
            <a:noFill/>
          </a:ln>
        </p:spPr>
      </p:pic>
      <p:sp>
        <p:nvSpPr>
          <p:cNvPr id="228" name="Google Shape;228;p13"/>
          <p:cNvSpPr txBox="1"/>
          <p:nvPr/>
        </p:nvSpPr>
        <p:spPr>
          <a:xfrm>
            <a:off x="171682" y="1777474"/>
            <a:ext cx="4582160" cy="4582837"/>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es-ES" sz="2400" b="0" i="0" u="none" strike="noStrike" cap="none" dirty="0">
                <a:solidFill>
                  <a:srgbClr val="002060"/>
                </a:solidFill>
                <a:latin typeface="Calibri"/>
                <a:ea typeface="Calibri"/>
                <a:cs typeface="Calibri"/>
                <a:sym typeface="Calibri"/>
              </a:rPr>
              <a:t>Si eres una de esas personas que piensa que la tecnología es una complicación a la hora de atender a personas mayores o dependientes, debes saber que hay </a:t>
            </a:r>
            <a:r>
              <a:rPr lang="es-ES" sz="2400" b="1" i="0" u="none" strike="noStrike" cap="none" dirty="0">
                <a:solidFill>
                  <a:srgbClr val="002060"/>
                </a:solidFill>
                <a:latin typeface="Calibri"/>
                <a:ea typeface="Calibri"/>
                <a:cs typeface="Calibri"/>
                <a:sym typeface="Calibri"/>
              </a:rPr>
              <a:t>muchas maneras de cuidar </a:t>
            </a:r>
            <a:r>
              <a:rPr lang="es-ES" sz="2400" b="0" i="0" u="none" strike="noStrike" cap="none" dirty="0">
                <a:solidFill>
                  <a:srgbClr val="002060"/>
                </a:solidFill>
                <a:latin typeface="Calibri"/>
                <a:ea typeface="Calibri"/>
                <a:cs typeface="Calibri"/>
                <a:sym typeface="Calibri"/>
              </a:rPr>
              <a:t>y que no todas requieren de la presencia</a:t>
            </a:r>
            <a:r>
              <a:rPr lang="es-ES" sz="2400" b="1" i="0" u="none" strike="noStrike" cap="none" dirty="0">
                <a:solidFill>
                  <a:srgbClr val="002060"/>
                </a:solidFill>
                <a:latin typeface="Calibri"/>
                <a:ea typeface="Calibri"/>
                <a:cs typeface="Calibri"/>
                <a:sym typeface="Calibri"/>
              </a:rPr>
              <a:t> </a:t>
            </a:r>
            <a:r>
              <a:rPr lang="es-ES" sz="2400" b="0" i="0" u="none" strike="noStrike" cap="none" dirty="0">
                <a:solidFill>
                  <a:srgbClr val="002060"/>
                </a:solidFill>
                <a:latin typeface="Calibri"/>
                <a:ea typeface="Calibri"/>
                <a:cs typeface="Calibri"/>
                <a:sym typeface="Calibri"/>
              </a:rPr>
              <a:t>o la asistencia</a:t>
            </a:r>
            <a:r>
              <a:rPr lang="es-ES" sz="2400" b="0" i="0" u="none" strike="noStrike" cap="none" dirty="0">
                <a:solidFill>
                  <a:srgbClr val="FF0000"/>
                </a:solidFill>
                <a:latin typeface="Calibri"/>
                <a:ea typeface="Calibri"/>
                <a:cs typeface="Calibri"/>
                <a:sym typeface="Calibri"/>
              </a:rPr>
              <a:t> </a:t>
            </a:r>
            <a:r>
              <a:rPr lang="es-ES" sz="2400" b="0" i="0" u="none" strike="noStrike" cap="none" dirty="0">
                <a:solidFill>
                  <a:srgbClr val="002060"/>
                </a:solidFill>
                <a:latin typeface="Calibri"/>
                <a:ea typeface="Calibri"/>
                <a:cs typeface="Calibri"/>
                <a:sym typeface="Calibri"/>
              </a:rPr>
              <a:t>físicas. Un factor relevante del trabajo es la conexión, el seguimiento y la comunicación y </a:t>
            </a:r>
            <a:r>
              <a:rPr lang="es-ES" sz="2400" b="1" i="0" u="none" strike="noStrike" cap="none" dirty="0">
                <a:solidFill>
                  <a:srgbClr val="002060"/>
                </a:solidFill>
                <a:latin typeface="Calibri"/>
                <a:ea typeface="Calibri"/>
                <a:cs typeface="Calibri"/>
                <a:sym typeface="Calibri"/>
              </a:rPr>
              <a:t>tener</a:t>
            </a:r>
            <a:r>
              <a:rPr lang="es-ES" sz="2400" b="0" i="0" u="none" strike="noStrike" cap="none" dirty="0">
                <a:solidFill>
                  <a:srgbClr val="002060"/>
                </a:solidFill>
                <a:latin typeface="Calibri"/>
                <a:ea typeface="Calibri"/>
                <a:cs typeface="Calibri"/>
                <a:sym typeface="Calibri"/>
              </a:rPr>
              <a:t> </a:t>
            </a:r>
            <a:r>
              <a:rPr lang="es-ES" sz="2400" b="1" i="0" u="none" strike="noStrike" cap="none" dirty="0">
                <a:solidFill>
                  <a:srgbClr val="002060"/>
                </a:solidFill>
                <a:latin typeface="Calibri"/>
                <a:ea typeface="Calibri"/>
                <a:cs typeface="Calibri"/>
                <a:sym typeface="Calibri"/>
              </a:rPr>
              <a:t>en cuenta el estado emocional </a:t>
            </a:r>
            <a:r>
              <a:rPr lang="es-ES" sz="2400" b="0" i="0" u="none" strike="noStrike" cap="none" dirty="0">
                <a:solidFill>
                  <a:srgbClr val="002060"/>
                </a:solidFill>
                <a:latin typeface="Calibri"/>
                <a:ea typeface="Calibri"/>
                <a:cs typeface="Calibri"/>
                <a:sym typeface="Calibri"/>
              </a:rPr>
              <a:t>de la persona</a:t>
            </a:r>
            <a:r>
              <a:rPr lang="es-ES" sz="2400" b="1" i="0" u="none" strike="noStrike" cap="none" dirty="0">
                <a:solidFill>
                  <a:srgbClr val="002060"/>
                </a:solidFill>
                <a:latin typeface="Calibri"/>
                <a:ea typeface="Calibri"/>
                <a:cs typeface="Calibri"/>
                <a:sym typeface="Calibri"/>
              </a:rPr>
              <a:t>. </a:t>
            </a:r>
            <a:endParaRPr sz="1400" b="0" i="0" u="none" strike="noStrike" cap="none" dirty="0">
              <a:solidFill>
                <a:srgbClr val="002060"/>
              </a:solidFill>
              <a:latin typeface="Arial"/>
              <a:ea typeface="Arial"/>
              <a:cs typeface="Arial"/>
              <a:sym typeface="Arial"/>
            </a:endParaRPr>
          </a:p>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rgbClr val="00206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txBox="1">
            <a:spLocks noGrp="1"/>
          </p:cNvSpPr>
          <p:nvPr>
            <p:ph type="body" idx="1"/>
          </p:nvPr>
        </p:nvSpPr>
        <p:spPr>
          <a:xfrm>
            <a:off x="733066" y="1369315"/>
            <a:ext cx="10595237" cy="4923024"/>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092E4B"/>
              </a:buClr>
              <a:buSzPts val="2400"/>
              <a:buFont typeface="Arial"/>
              <a:buChar char="•"/>
            </a:pPr>
            <a:r>
              <a:rPr lang="es-ES">
                <a:solidFill>
                  <a:srgbClr val="002060"/>
                </a:solidFill>
              </a:rPr>
              <a:t>La respuesta a esta pregunta es… </a:t>
            </a:r>
            <a:r>
              <a:rPr lang="es-ES" b="1">
                <a:solidFill>
                  <a:srgbClr val="002060"/>
                </a:solidFill>
              </a:rPr>
              <a:t>¡SÍ!</a:t>
            </a:r>
            <a:endParaRPr/>
          </a:p>
          <a:p>
            <a:pPr marL="342900" lvl="0" indent="-190500" algn="just" rtl="0">
              <a:lnSpc>
                <a:spcPct val="90000"/>
              </a:lnSpc>
              <a:spcBef>
                <a:spcPts val="0"/>
              </a:spcBef>
              <a:spcAft>
                <a:spcPts val="0"/>
              </a:spcAft>
              <a:buClr>
                <a:srgbClr val="092E4B"/>
              </a:buClr>
              <a:buSzPts val="2400"/>
              <a:buFont typeface="Arial"/>
              <a:buNone/>
            </a:pPr>
            <a:endParaRPr>
              <a:solidFill>
                <a:srgbClr val="002060"/>
              </a:solidFill>
            </a:endParaRPr>
          </a:p>
          <a:p>
            <a:pPr marL="342900" lvl="0" indent="-342900" algn="just" rtl="0">
              <a:lnSpc>
                <a:spcPct val="90000"/>
              </a:lnSpc>
              <a:spcBef>
                <a:spcPts val="0"/>
              </a:spcBef>
              <a:spcAft>
                <a:spcPts val="0"/>
              </a:spcAft>
              <a:buClr>
                <a:srgbClr val="092E4B"/>
              </a:buClr>
              <a:buSzPts val="2400"/>
              <a:buFont typeface="Arial"/>
              <a:buChar char="•"/>
            </a:pPr>
            <a:r>
              <a:rPr lang="es-ES">
                <a:solidFill>
                  <a:srgbClr val="002060"/>
                </a:solidFill>
              </a:rPr>
              <a:t>Por poner un ejemplo, algunos estudios han revelado que un sencillo seguimiento mediante tecnología en casa supondría acudir menos veces a hacer seguimiento de los mayores, lo que conlleva un ahorro de tiempo y permite realizar más tareas prácticas. </a:t>
            </a:r>
            <a:endParaRPr/>
          </a:p>
          <a:p>
            <a:pPr marL="342900" lvl="0" indent="-190500" algn="just" rtl="0">
              <a:lnSpc>
                <a:spcPct val="90000"/>
              </a:lnSpc>
              <a:spcBef>
                <a:spcPts val="0"/>
              </a:spcBef>
              <a:spcAft>
                <a:spcPts val="0"/>
              </a:spcAft>
              <a:buClr>
                <a:srgbClr val="092E4B"/>
              </a:buClr>
              <a:buSzPts val="2400"/>
              <a:buFont typeface="Arial"/>
              <a:buNone/>
            </a:pPr>
            <a:endParaRPr>
              <a:solidFill>
                <a:srgbClr val="002060"/>
              </a:solidFill>
            </a:endParaRPr>
          </a:p>
          <a:p>
            <a:pPr marL="342900" lvl="0" indent="-342900" algn="just" rtl="0">
              <a:lnSpc>
                <a:spcPct val="90000"/>
              </a:lnSpc>
              <a:spcBef>
                <a:spcPts val="0"/>
              </a:spcBef>
              <a:spcAft>
                <a:spcPts val="0"/>
              </a:spcAft>
              <a:buClr>
                <a:srgbClr val="092E4B"/>
              </a:buClr>
              <a:buSzPts val="2400"/>
              <a:buFont typeface="Arial"/>
              <a:buChar char="•"/>
            </a:pPr>
            <a:r>
              <a:rPr lang="es-ES">
                <a:solidFill>
                  <a:srgbClr val="002060"/>
                </a:solidFill>
              </a:rPr>
              <a:t>Además, las personas cuidadoras de atención domiciliaria pueden reducir el tiempo que dedican al papeleo diario y destinarlo a la atención al mayor.  </a:t>
            </a:r>
            <a:endParaRPr/>
          </a:p>
          <a:p>
            <a:pPr marL="342900" lvl="0" indent="-190500" algn="just" rtl="0">
              <a:lnSpc>
                <a:spcPct val="90000"/>
              </a:lnSpc>
              <a:spcBef>
                <a:spcPts val="0"/>
              </a:spcBef>
              <a:spcAft>
                <a:spcPts val="0"/>
              </a:spcAft>
              <a:buClr>
                <a:srgbClr val="092E4B"/>
              </a:buClr>
              <a:buSzPts val="2400"/>
              <a:buFont typeface="Arial"/>
              <a:buNone/>
            </a:pPr>
            <a:endParaRPr>
              <a:solidFill>
                <a:srgbClr val="002060"/>
              </a:solidFill>
            </a:endParaRPr>
          </a:p>
          <a:p>
            <a:pPr marL="342900" lvl="0" indent="-342900" algn="just" rtl="0">
              <a:lnSpc>
                <a:spcPct val="90000"/>
              </a:lnSpc>
              <a:spcBef>
                <a:spcPts val="0"/>
              </a:spcBef>
              <a:spcAft>
                <a:spcPts val="0"/>
              </a:spcAft>
              <a:buClr>
                <a:srgbClr val="092E4B"/>
              </a:buClr>
              <a:buSzPts val="2400"/>
              <a:buFont typeface="Arial"/>
              <a:buChar char="•"/>
            </a:pPr>
            <a:r>
              <a:rPr lang="es-ES">
                <a:solidFill>
                  <a:srgbClr val="002060"/>
                </a:solidFill>
              </a:rPr>
              <a:t>Otros estudios muestran que el uso de tecnología </a:t>
            </a:r>
            <a:r>
              <a:rPr lang="es-ES" b="1">
                <a:solidFill>
                  <a:srgbClr val="002060"/>
                </a:solidFill>
              </a:rPr>
              <a:t>aumenta el sentido de responsabilidad del usuario sobre su salud, reduce su ansiedad y mejora su estado físico y emocional general</a:t>
            </a:r>
            <a:r>
              <a:rPr lang="es-ES">
                <a:solidFill>
                  <a:srgbClr val="002060"/>
                </a:solidFill>
              </a:rPr>
              <a:t>. También mejora la comunicación entre el cuidador y el usuario.  </a:t>
            </a:r>
            <a:endParaRPr>
              <a:solidFill>
                <a:srgbClr val="002060"/>
              </a:solidFill>
            </a:endParaRPr>
          </a:p>
        </p:txBody>
      </p:sp>
      <p:sp>
        <p:nvSpPr>
          <p:cNvPr id="234" name="Google Shape;234;p14"/>
          <p:cNvSpPr txBox="1">
            <a:spLocks noGrp="1"/>
          </p:cNvSpPr>
          <p:nvPr>
            <p:ph type="body" idx="2"/>
          </p:nvPr>
        </p:nvSpPr>
        <p:spPr>
          <a:xfrm>
            <a:off x="733065" y="423421"/>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s-ES" sz="3600">
                <a:latin typeface="Calibri"/>
                <a:ea typeface="Calibri"/>
                <a:cs typeface="Calibri"/>
                <a:sym typeface="Calibri"/>
              </a:rPr>
              <a:t> ¿Son posibles los cuidados mediante la tecnología?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txBox="1">
            <a:spLocks noGrp="1"/>
          </p:cNvSpPr>
          <p:nvPr>
            <p:ph type="body" idx="1"/>
          </p:nvPr>
        </p:nvSpPr>
        <p:spPr>
          <a:xfrm>
            <a:off x="733064" y="1266823"/>
            <a:ext cx="10595237" cy="492302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92E4B"/>
              </a:buClr>
              <a:buSzPts val="2400"/>
              <a:buNone/>
            </a:pPr>
            <a:r>
              <a:rPr lang="es-ES">
                <a:solidFill>
                  <a:srgbClr val="002060"/>
                </a:solidFill>
              </a:rPr>
              <a:t>En este curso MOOC que hemos diseñado, aprenderás que los cuidados tienen muchos aspectos y que cada uno de ellos puede desarrollarse de mil maneras distintas.  </a:t>
            </a:r>
            <a:endParaRPr>
              <a:solidFill>
                <a:srgbClr val="002060"/>
              </a:solidFill>
            </a:endParaRPr>
          </a:p>
        </p:txBody>
      </p:sp>
      <p:sp>
        <p:nvSpPr>
          <p:cNvPr id="240" name="Google Shape;240;p15"/>
          <p:cNvSpPr txBox="1">
            <a:spLocks noGrp="1"/>
          </p:cNvSpPr>
          <p:nvPr>
            <p:ph type="body" idx="2"/>
          </p:nvPr>
        </p:nvSpPr>
        <p:spPr>
          <a:xfrm>
            <a:off x="733065" y="423421"/>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s-ES" sz="3600">
                <a:latin typeface="Calibri"/>
                <a:ea typeface="Calibri"/>
                <a:cs typeface="Calibri"/>
                <a:sym typeface="Calibri"/>
              </a:rPr>
              <a:t> </a:t>
            </a:r>
            <a:endParaRPr/>
          </a:p>
        </p:txBody>
      </p:sp>
      <p:sp>
        <p:nvSpPr>
          <p:cNvPr id="241" name="Google Shape;241;p15"/>
          <p:cNvSpPr txBox="1"/>
          <p:nvPr/>
        </p:nvSpPr>
        <p:spPr>
          <a:xfrm>
            <a:off x="451556" y="423421"/>
            <a:ext cx="11277600"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s-ES" sz="3100" b="1" i="0" u="none" strike="noStrike" cap="none">
                <a:solidFill>
                  <a:srgbClr val="24BAA2"/>
                </a:solidFill>
                <a:latin typeface="Calibri"/>
                <a:ea typeface="Calibri"/>
                <a:cs typeface="Calibri"/>
                <a:sym typeface="Calibri"/>
              </a:rPr>
              <a:t>Cuidar de otras personas: un viaje con muchos caminos posibles</a:t>
            </a:r>
            <a:endParaRPr sz="3100" b="0" i="0" u="none" strike="noStrike" cap="none">
              <a:solidFill>
                <a:srgbClr val="000000"/>
              </a:solidFill>
              <a:latin typeface="Arial"/>
              <a:ea typeface="Arial"/>
              <a:cs typeface="Arial"/>
              <a:sym typeface="Arial"/>
            </a:endParaRPr>
          </a:p>
        </p:txBody>
      </p:sp>
      <p:sp>
        <p:nvSpPr>
          <p:cNvPr id="242" name="Google Shape;242;p15"/>
          <p:cNvSpPr/>
          <p:nvPr/>
        </p:nvSpPr>
        <p:spPr>
          <a:xfrm>
            <a:off x="1406264" y="3668381"/>
            <a:ext cx="1022002" cy="1073842"/>
          </a:xfrm>
          <a:custGeom>
            <a:avLst/>
            <a:gdLst/>
            <a:ahLst/>
            <a:cxnLst/>
            <a:rect l="l" t="t" r="r" b="b"/>
            <a:pathLst>
              <a:path w="905504" h="905504" extrusionOk="0">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solidFill>
              <a:schemeClr val="accent1"/>
            </a:solidFill>
            <a:prstDash val="dot"/>
            <a:round/>
            <a:headEnd type="none" w="sm" len="sm"/>
            <a:tailEnd type="none" w="sm" len="sm"/>
          </a:ln>
        </p:spPr>
        <p:txBody>
          <a:bodyPr spcFirstLastPara="1" wrap="square" lIns="243825" tIns="243825" rIns="210675" bIns="210675"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accent1"/>
              </a:solidFill>
              <a:latin typeface="Arial"/>
              <a:ea typeface="Arial"/>
              <a:cs typeface="Arial"/>
              <a:sym typeface="Arial"/>
            </a:endParaRPr>
          </a:p>
        </p:txBody>
      </p:sp>
      <p:sp>
        <p:nvSpPr>
          <p:cNvPr id="243" name="Google Shape;243;p15"/>
          <p:cNvSpPr/>
          <p:nvPr/>
        </p:nvSpPr>
        <p:spPr>
          <a:xfrm>
            <a:off x="3485065" y="4018249"/>
            <a:ext cx="1023786" cy="1049908"/>
          </a:xfrm>
          <a:custGeom>
            <a:avLst/>
            <a:gdLst/>
            <a:ahLst/>
            <a:cxnLst/>
            <a:rect l="l" t="t" r="r" b="b"/>
            <a:pathLst>
              <a:path w="905504" h="905504" extrusionOk="0">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solidFill>
              <a:schemeClr val="accent2"/>
            </a:solidFill>
            <a:prstDash val="dot"/>
            <a:round/>
            <a:headEnd type="none" w="sm" len="sm"/>
            <a:tailEnd type="none" w="sm" len="sm"/>
          </a:ln>
        </p:spPr>
        <p:txBody>
          <a:bodyPr spcFirstLastPara="1" wrap="square" lIns="243825" tIns="243825" rIns="210675" bIns="210675"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accent1"/>
              </a:solidFill>
              <a:latin typeface="Arial"/>
              <a:ea typeface="Arial"/>
              <a:cs typeface="Arial"/>
              <a:sym typeface="Arial"/>
            </a:endParaRPr>
          </a:p>
        </p:txBody>
      </p:sp>
      <p:sp>
        <p:nvSpPr>
          <p:cNvPr id="244" name="Google Shape;244;p15"/>
          <p:cNvSpPr/>
          <p:nvPr/>
        </p:nvSpPr>
        <p:spPr>
          <a:xfrm>
            <a:off x="5560768" y="3728335"/>
            <a:ext cx="1086287" cy="1049908"/>
          </a:xfrm>
          <a:custGeom>
            <a:avLst/>
            <a:gdLst/>
            <a:ahLst/>
            <a:cxnLst/>
            <a:rect l="l" t="t" r="r" b="b"/>
            <a:pathLst>
              <a:path w="905504" h="905504" extrusionOk="0">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solidFill>
              <a:schemeClr val="accent3"/>
            </a:solidFill>
            <a:prstDash val="dot"/>
            <a:round/>
            <a:headEnd type="none" w="sm" len="sm"/>
            <a:tailEnd type="none" w="sm" len="sm"/>
          </a:ln>
        </p:spPr>
        <p:txBody>
          <a:bodyPr spcFirstLastPara="1" wrap="square" lIns="243825" tIns="243825" rIns="210675" bIns="210675"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accent1"/>
              </a:solidFill>
              <a:latin typeface="Arial"/>
              <a:ea typeface="Arial"/>
              <a:cs typeface="Arial"/>
              <a:sym typeface="Arial"/>
            </a:endParaRPr>
          </a:p>
        </p:txBody>
      </p:sp>
      <p:sp>
        <p:nvSpPr>
          <p:cNvPr id="245" name="Google Shape;245;p15"/>
          <p:cNvSpPr/>
          <p:nvPr/>
        </p:nvSpPr>
        <p:spPr>
          <a:xfrm>
            <a:off x="9686524" y="3719890"/>
            <a:ext cx="1115270" cy="1101341"/>
          </a:xfrm>
          <a:custGeom>
            <a:avLst/>
            <a:gdLst/>
            <a:ahLst/>
            <a:cxnLst/>
            <a:rect l="l" t="t" r="r" b="b"/>
            <a:pathLst>
              <a:path w="905504" h="905504" extrusionOk="0">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solidFill>
              <a:schemeClr val="accent5"/>
            </a:solidFill>
            <a:prstDash val="dot"/>
            <a:round/>
            <a:headEnd type="none" w="sm" len="sm"/>
            <a:tailEnd type="none" w="sm" len="sm"/>
          </a:ln>
        </p:spPr>
        <p:txBody>
          <a:bodyPr spcFirstLastPara="1" wrap="square" lIns="243825" tIns="243825" rIns="210675" bIns="210675"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accent1"/>
              </a:solidFill>
              <a:latin typeface="Arial"/>
              <a:ea typeface="Arial"/>
              <a:cs typeface="Arial"/>
              <a:sym typeface="Arial"/>
            </a:endParaRPr>
          </a:p>
        </p:txBody>
      </p:sp>
      <p:sp>
        <p:nvSpPr>
          <p:cNvPr id="246" name="Google Shape;246;p15"/>
          <p:cNvSpPr/>
          <p:nvPr/>
        </p:nvSpPr>
        <p:spPr>
          <a:xfrm>
            <a:off x="7619879" y="3913338"/>
            <a:ext cx="1115270" cy="1068736"/>
          </a:xfrm>
          <a:custGeom>
            <a:avLst/>
            <a:gdLst/>
            <a:ahLst/>
            <a:cxnLst/>
            <a:rect l="l" t="t" r="r" b="b"/>
            <a:pathLst>
              <a:path w="905504" h="905504" extrusionOk="0">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solidFill>
              <a:schemeClr val="accent4"/>
            </a:solidFill>
            <a:prstDash val="dot"/>
            <a:round/>
            <a:headEnd type="none" w="sm" len="sm"/>
            <a:tailEnd type="none" w="sm" len="sm"/>
          </a:ln>
        </p:spPr>
        <p:txBody>
          <a:bodyPr spcFirstLastPara="1" wrap="square" lIns="243825" tIns="243825" rIns="210675" bIns="210675"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accent1"/>
              </a:solidFill>
              <a:latin typeface="Arial"/>
              <a:ea typeface="Arial"/>
              <a:cs typeface="Arial"/>
              <a:sym typeface="Arial"/>
            </a:endParaRPr>
          </a:p>
        </p:txBody>
      </p:sp>
      <p:grpSp>
        <p:nvGrpSpPr>
          <p:cNvPr id="247" name="Google Shape;247;p15"/>
          <p:cNvGrpSpPr/>
          <p:nvPr/>
        </p:nvGrpSpPr>
        <p:grpSpPr>
          <a:xfrm>
            <a:off x="733064" y="3270438"/>
            <a:ext cx="10851232" cy="2354538"/>
            <a:chOff x="736989" y="2636741"/>
            <a:chExt cx="10851232" cy="2354538"/>
          </a:xfrm>
        </p:grpSpPr>
        <p:grpSp>
          <p:nvGrpSpPr>
            <p:cNvPr id="248" name="Google Shape;248;p15"/>
            <p:cNvGrpSpPr/>
            <p:nvPr/>
          </p:nvGrpSpPr>
          <p:grpSpPr>
            <a:xfrm>
              <a:off x="736989" y="2636741"/>
              <a:ext cx="10718021" cy="2354538"/>
              <a:chOff x="736989" y="2298598"/>
              <a:chExt cx="10718021" cy="2354538"/>
            </a:xfrm>
          </p:grpSpPr>
          <p:sp>
            <p:nvSpPr>
              <p:cNvPr id="249" name="Google Shape;249;p15"/>
              <p:cNvSpPr/>
              <p:nvPr/>
            </p:nvSpPr>
            <p:spPr>
              <a:xfrm rot="10800000">
                <a:off x="6993307" y="2298599"/>
                <a:ext cx="2376264" cy="2354537"/>
              </a:xfrm>
              <a:prstGeom prst="blockArc">
                <a:avLst>
                  <a:gd name="adj1" fmla="val 10800000"/>
                  <a:gd name="adj2" fmla="val 21562961"/>
                  <a:gd name="adj3" fmla="val 12434"/>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0" name="Google Shape;250;p15"/>
              <p:cNvSpPr/>
              <p:nvPr/>
            </p:nvSpPr>
            <p:spPr>
              <a:xfrm>
                <a:off x="9078746" y="2298599"/>
                <a:ext cx="2376264" cy="2354537"/>
              </a:xfrm>
              <a:prstGeom prst="blockArc">
                <a:avLst>
                  <a:gd name="adj1" fmla="val 10800000"/>
                  <a:gd name="adj2" fmla="val 78694"/>
                  <a:gd name="adj3" fmla="val 12426"/>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1" name="Google Shape;251;p15"/>
              <p:cNvSpPr/>
              <p:nvPr/>
            </p:nvSpPr>
            <p:spPr>
              <a:xfrm>
                <a:off x="4907868" y="2298598"/>
                <a:ext cx="2376264" cy="2354537"/>
              </a:xfrm>
              <a:prstGeom prst="blockArc">
                <a:avLst>
                  <a:gd name="adj1" fmla="val 10800000"/>
                  <a:gd name="adj2" fmla="val 78694"/>
                  <a:gd name="adj3" fmla="val 12426"/>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2" name="Google Shape;252;p15"/>
              <p:cNvSpPr/>
              <p:nvPr/>
            </p:nvSpPr>
            <p:spPr>
              <a:xfrm rot="10800000">
                <a:off x="2822429" y="2298598"/>
                <a:ext cx="2376264" cy="2354537"/>
              </a:xfrm>
              <a:prstGeom prst="blockArc">
                <a:avLst>
                  <a:gd name="adj1" fmla="val 10800000"/>
                  <a:gd name="adj2" fmla="val 21562961"/>
                  <a:gd name="adj3" fmla="val 12434"/>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3" name="Google Shape;253;p15"/>
              <p:cNvSpPr/>
              <p:nvPr/>
            </p:nvSpPr>
            <p:spPr>
              <a:xfrm>
                <a:off x="736989" y="2298598"/>
                <a:ext cx="2376264" cy="2354537"/>
              </a:xfrm>
              <a:prstGeom prst="blockArc">
                <a:avLst>
                  <a:gd name="adj1" fmla="val 10800000"/>
                  <a:gd name="adj2" fmla="val 78694"/>
                  <a:gd name="adj3" fmla="val 12426"/>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254" name="Google Shape;254;p15"/>
            <p:cNvSpPr/>
            <p:nvPr/>
          </p:nvSpPr>
          <p:spPr>
            <a:xfrm rot="10800000">
              <a:off x="11028169" y="3814010"/>
              <a:ext cx="560052" cy="359376"/>
            </a:xfrm>
            <a:prstGeom prst="triangle">
              <a:avLst>
                <a:gd name="adj" fmla="val 50000"/>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55" name="Google Shape;255;p15"/>
          <p:cNvSpPr/>
          <p:nvPr/>
        </p:nvSpPr>
        <p:spPr>
          <a:xfrm>
            <a:off x="863697" y="5075208"/>
            <a:ext cx="2219429" cy="784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2060"/>
                </a:solidFill>
                <a:latin typeface="Calibri"/>
                <a:ea typeface="Calibri"/>
                <a:cs typeface="Calibri"/>
                <a:sym typeface="Calibri"/>
              </a:rPr>
              <a:t>Entendidos como  la forma tradicional de cuidados básicos (por ejemplo,  las curas).  </a:t>
            </a:r>
            <a:endParaRPr sz="1400" b="0" i="0" u="none" strike="noStrike" cap="none">
              <a:solidFill>
                <a:srgbClr val="002060"/>
              </a:solidFill>
              <a:latin typeface="Arial"/>
              <a:ea typeface="Arial"/>
              <a:cs typeface="Arial"/>
              <a:sym typeface="Arial"/>
            </a:endParaRPr>
          </a:p>
        </p:txBody>
      </p:sp>
      <p:sp>
        <p:nvSpPr>
          <p:cNvPr id="256" name="Google Shape;256;p15"/>
          <p:cNvSpPr txBox="1"/>
          <p:nvPr/>
        </p:nvSpPr>
        <p:spPr>
          <a:xfrm>
            <a:off x="980269" y="4802701"/>
            <a:ext cx="189839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5F5F5F"/>
                </a:solidFill>
                <a:latin typeface="Arial"/>
                <a:ea typeface="Arial"/>
                <a:cs typeface="Arial"/>
                <a:sym typeface="Arial"/>
              </a:rPr>
              <a:t>Cuidados físicos</a:t>
            </a:r>
            <a:endParaRPr sz="1400" b="0" i="0" u="none" strike="noStrike" cap="none">
              <a:solidFill>
                <a:srgbClr val="5F5F5F"/>
              </a:solidFill>
              <a:latin typeface="Arial"/>
              <a:ea typeface="Arial"/>
              <a:cs typeface="Arial"/>
              <a:sym typeface="Arial"/>
            </a:endParaRPr>
          </a:p>
        </p:txBody>
      </p:sp>
      <p:sp>
        <p:nvSpPr>
          <p:cNvPr id="257" name="Google Shape;257;p15"/>
          <p:cNvSpPr/>
          <p:nvPr/>
        </p:nvSpPr>
        <p:spPr>
          <a:xfrm>
            <a:off x="4828489" y="5093155"/>
            <a:ext cx="2537312" cy="14773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2060"/>
                </a:solidFill>
                <a:latin typeface="Calibri"/>
                <a:ea typeface="Calibri"/>
                <a:cs typeface="Calibri"/>
                <a:sym typeface="Calibri"/>
              </a:rPr>
              <a:t>Las personas dependientes pueden padecer muchos problemas emocionales que, de no atenderse, pueden derivar en problemas más serios como la depresión.</a:t>
            </a:r>
            <a:endParaRPr sz="1400" b="0" i="0" u="none" strike="noStrike" cap="none">
              <a:solidFill>
                <a:srgbClr val="002060"/>
              </a:solidFill>
              <a:latin typeface="Arial"/>
              <a:ea typeface="Arial"/>
              <a:cs typeface="Arial"/>
              <a:sym typeface="Arial"/>
            </a:endParaRPr>
          </a:p>
        </p:txBody>
      </p:sp>
      <p:sp>
        <p:nvSpPr>
          <p:cNvPr id="258" name="Google Shape;258;p15"/>
          <p:cNvSpPr txBox="1"/>
          <p:nvPr/>
        </p:nvSpPr>
        <p:spPr>
          <a:xfrm>
            <a:off x="4876800" y="4807084"/>
            <a:ext cx="239324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5F5F5F"/>
                </a:solidFill>
                <a:latin typeface="Arial"/>
                <a:ea typeface="Arial"/>
                <a:cs typeface="Arial"/>
                <a:sym typeface="Arial"/>
              </a:rPr>
              <a:t>Cuidados emocionales </a:t>
            </a:r>
            <a:endParaRPr sz="1400" b="0" i="0" u="none" strike="noStrike" cap="none">
              <a:solidFill>
                <a:srgbClr val="5F5F5F"/>
              </a:solidFill>
              <a:latin typeface="Arial"/>
              <a:ea typeface="Arial"/>
              <a:cs typeface="Arial"/>
              <a:sym typeface="Arial"/>
            </a:endParaRPr>
          </a:p>
        </p:txBody>
      </p:sp>
      <p:sp>
        <p:nvSpPr>
          <p:cNvPr id="259" name="Google Shape;259;p15"/>
          <p:cNvSpPr/>
          <p:nvPr/>
        </p:nvSpPr>
        <p:spPr>
          <a:xfrm>
            <a:off x="8879234" y="5137054"/>
            <a:ext cx="2935481" cy="12464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2060"/>
                </a:solidFill>
                <a:latin typeface="Calibri"/>
                <a:ea typeface="Calibri"/>
                <a:cs typeface="Calibri"/>
                <a:sym typeface="Calibri"/>
              </a:rPr>
              <a:t>El hecho de que aquellos a los que cuidamos sean dependientes no significa que no puedan aprender cosas nuevas. Enseñarles y darles nuevas herramientas no es cuidarles, es su derecho.  </a:t>
            </a:r>
            <a:endParaRPr sz="1400" b="0" i="0" u="none" strike="noStrike" cap="none">
              <a:solidFill>
                <a:srgbClr val="002060"/>
              </a:solidFill>
              <a:latin typeface="Arial"/>
              <a:ea typeface="Arial"/>
              <a:cs typeface="Arial"/>
              <a:sym typeface="Arial"/>
            </a:endParaRPr>
          </a:p>
        </p:txBody>
      </p:sp>
      <p:sp>
        <p:nvSpPr>
          <p:cNvPr id="260" name="Google Shape;260;p15"/>
          <p:cNvSpPr txBox="1"/>
          <p:nvPr/>
        </p:nvSpPr>
        <p:spPr>
          <a:xfrm>
            <a:off x="9277020" y="4802183"/>
            <a:ext cx="222635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5F5F5F"/>
                </a:solidFill>
                <a:latin typeface="Arial"/>
                <a:ea typeface="Arial"/>
                <a:cs typeface="Arial"/>
                <a:sym typeface="Arial"/>
              </a:rPr>
              <a:t>Apoyo al aprendizaje</a:t>
            </a:r>
            <a:endParaRPr sz="1400" b="1" i="0" u="none" strike="noStrike" cap="none">
              <a:solidFill>
                <a:srgbClr val="5F5F5F"/>
              </a:solidFill>
              <a:latin typeface="Arial"/>
              <a:ea typeface="Arial"/>
              <a:cs typeface="Arial"/>
              <a:sym typeface="Arial"/>
            </a:endParaRPr>
          </a:p>
        </p:txBody>
      </p:sp>
      <p:sp>
        <p:nvSpPr>
          <p:cNvPr id="261" name="Google Shape;261;p15"/>
          <p:cNvSpPr/>
          <p:nvPr/>
        </p:nvSpPr>
        <p:spPr>
          <a:xfrm>
            <a:off x="2814537" y="2225896"/>
            <a:ext cx="2523781" cy="12464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2060"/>
                </a:solidFill>
                <a:latin typeface="Calibri"/>
                <a:ea typeface="Calibri"/>
                <a:cs typeface="Calibri"/>
                <a:sym typeface="Calibri"/>
              </a:rPr>
              <a:t>Las personas dependientes, sobre todo los mayores, necesitan que trabajemos con ellas en aspectos como la memoria y las funciones motoras.</a:t>
            </a:r>
            <a:endParaRPr sz="1400" b="0" i="0" u="none" strike="noStrike" cap="none">
              <a:solidFill>
                <a:srgbClr val="002060"/>
              </a:solidFill>
              <a:latin typeface="Arial"/>
              <a:ea typeface="Arial"/>
              <a:cs typeface="Arial"/>
              <a:sym typeface="Arial"/>
            </a:endParaRPr>
          </a:p>
        </p:txBody>
      </p:sp>
      <p:sp>
        <p:nvSpPr>
          <p:cNvPr id="262" name="Google Shape;262;p15"/>
          <p:cNvSpPr txBox="1"/>
          <p:nvPr/>
        </p:nvSpPr>
        <p:spPr>
          <a:xfrm>
            <a:off x="2754488" y="3639053"/>
            <a:ext cx="2438399"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5F5F5F"/>
                </a:solidFill>
                <a:latin typeface="Arial"/>
                <a:ea typeface="Arial"/>
                <a:cs typeface="Arial"/>
                <a:sym typeface="Arial"/>
              </a:rPr>
              <a:t>Cuidados cognitivos</a:t>
            </a:r>
            <a:endParaRPr sz="1400" b="0" i="0" u="none" strike="noStrike" cap="none">
              <a:solidFill>
                <a:srgbClr val="5F5F5F"/>
              </a:solidFill>
              <a:latin typeface="Arial"/>
              <a:ea typeface="Arial"/>
              <a:cs typeface="Arial"/>
              <a:sym typeface="Arial"/>
            </a:endParaRPr>
          </a:p>
        </p:txBody>
      </p:sp>
      <p:sp>
        <p:nvSpPr>
          <p:cNvPr id="263" name="Google Shape;263;p15"/>
          <p:cNvSpPr/>
          <p:nvPr/>
        </p:nvSpPr>
        <p:spPr>
          <a:xfrm>
            <a:off x="6958421" y="2319650"/>
            <a:ext cx="2523780" cy="12464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2060"/>
                </a:solidFill>
                <a:latin typeface="Calibri"/>
                <a:ea typeface="Calibri"/>
                <a:cs typeface="Calibri"/>
                <a:sym typeface="Calibri"/>
              </a:rPr>
              <a:t>Puede tratarse de una de las intervenciones más simples y de las más efectivas, solo tenemos que trabajar en la escucha activa. </a:t>
            </a:r>
            <a:endParaRPr sz="1400" b="0" i="0" u="none" strike="noStrike" cap="none">
              <a:solidFill>
                <a:srgbClr val="002060"/>
              </a:solidFill>
              <a:latin typeface="Arial"/>
              <a:ea typeface="Arial"/>
              <a:cs typeface="Arial"/>
              <a:sym typeface="Arial"/>
            </a:endParaRPr>
          </a:p>
        </p:txBody>
      </p:sp>
      <p:sp>
        <p:nvSpPr>
          <p:cNvPr id="264" name="Google Shape;264;p15"/>
          <p:cNvSpPr txBox="1"/>
          <p:nvPr/>
        </p:nvSpPr>
        <p:spPr>
          <a:xfrm>
            <a:off x="7329458" y="3559078"/>
            <a:ext cx="175257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5F5F5F"/>
                </a:solidFill>
                <a:latin typeface="Arial"/>
                <a:ea typeface="Arial"/>
                <a:cs typeface="Arial"/>
                <a:sym typeface="Arial"/>
              </a:rPr>
              <a:t>Compañía</a:t>
            </a:r>
            <a:endParaRPr sz="1400" b="0" i="0" u="none" strike="noStrike" cap="none">
              <a:solidFill>
                <a:srgbClr val="5F5F5F"/>
              </a:solidFill>
              <a:latin typeface="Arial"/>
              <a:ea typeface="Arial"/>
              <a:cs typeface="Arial"/>
              <a:sym typeface="Arial"/>
            </a:endParaRPr>
          </a:p>
        </p:txBody>
      </p:sp>
      <p:pic>
        <p:nvPicPr>
          <p:cNvPr id="265" name="Google Shape;265;p15"/>
          <p:cNvPicPr preferRelativeResize="0"/>
          <p:nvPr/>
        </p:nvPicPr>
        <p:blipFill rotWithShape="1">
          <a:blip r:embed="rId3">
            <a:alphaModFix/>
          </a:blip>
          <a:srcRect/>
          <a:stretch/>
        </p:blipFill>
        <p:spPr>
          <a:xfrm>
            <a:off x="1559142" y="3819601"/>
            <a:ext cx="723602" cy="723602"/>
          </a:xfrm>
          <a:prstGeom prst="rect">
            <a:avLst/>
          </a:prstGeom>
          <a:noFill/>
          <a:ln>
            <a:noFill/>
          </a:ln>
        </p:spPr>
      </p:pic>
      <p:pic>
        <p:nvPicPr>
          <p:cNvPr id="266" name="Google Shape;266;p15"/>
          <p:cNvPicPr preferRelativeResize="0"/>
          <p:nvPr/>
        </p:nvPicPr>
        <p:blipFill rotWithShape="1">
          <a:blip r:embed="rId4">
            <a:alphaModFix/>
          </a:blip>
          <a:srcRect/>
          <a:stretch/>
        </p:blipFill>
        <p:spPr>
          <a:xfrm>
            <a:off x="3631186" y="4205302"/>
            <a:ext cx="693494" cy="693494"/>
          </a:xfrm>
          <a:prstGeom prst="rect">
            <a:avLst/>
          </a:prstGeom>
          <a:noFill/>
          <a:ln>
            <a:noFill/>
          </a:ln>
        </p:spPr>
      </p:pic>
      <p:pic>
        <p:nvPicPr>
          <p:cNvPr id="267" name="Google Shape;267;p15"/>
          <p:cNvPicPr preferRelativeResize="0"/>
          <p:nvPr/>
        </p:nvPicPr>
        <p:blipFill rotWithShape="1">
          <a:blip r:embed="rId5">
            <a:alphaModFix/>
          </a:blip>
          <a:srcRect/>
          <a:stretch/>
        </p:blipFill>
        <p:spPr>
          <a:xfrm>
            <a:off x="5687998" y="3900504"/>
            <a:ext cx="802212" cy="802212"/>
          </a:xfrm>
          <a:prstGeom prst="rect">
            <a:avLst/>
          </a:prstGeom>
          <a:noFill/>
          <a:ln>
            <a:noFill/>
          </a:ln>
        </p:spPr>
      </p:pic>
      <p:pic>
        <p:nvPicPr>
          <p:cNvPr id="268" name="Google Shape;268;p15"/>
          <p:cNvPicPr preferRelativeResize="0"/>
          <p:nvPr/>
        </p:nvPicPr>
        <p:blipFill rotWithShape="1">
          <a:blip r:embed="rId6">
            <a:alphaModFix/>
          </a:blip>
          <a:srcRect/>
          <a:stretch/>
        </p:blipFill>
        <p:spPr>
          <a:xfrm>
            <a:off x="7847050" y="4074018"/>
            <a:ext cx="717394" cy="717394"/>
          </a:xfrm>
          <a:prstGeom prst="rect">
            <a:avLst/>
          </a:prstGeom>
          <a:noFill/>
          <a:ln>
            <a:noFill/>
          </a:ln>
        </p:spPr>
      </p:pic>
      <p:pic>
        <p:nvPicPr>
          <p:cNvPr id="269" name="Google Shape;269;p15"/>
          <p:cNvPicPr preferRelativeResize="0"/>
          <p:nvPr/>
        </p:nvPicPr>
        <p:blipFill rotWithShape="1">
          <a:blip r:embed="rId7">
            <a:alphaModFix/>
          </a:blip>
          <a:srcRect/>
          <a:stretch/>
        </p:blipFill>
        <p:spPr>
          <a:xfrm>
            <a:off x="9843698" y="3870099"/>
            <a:ext cx="800921" cy="8009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42"/>
                                        </p:tgtEl>
                                        <p:attrNameLst>
                                          <p:attrName>style.visibility</p:attrName>
                                        </p:attrNameLst>
                                      </p:cBhvr>
                                      <p:to>
                                        <p:strVal val="visible"/>
                                      </p:to>
                                    </p:set>
                                    <p:anim calcmode="lin" valueType="num">
                                      <p:cBhvr additive="base">
                                        <p:cTn id="11" dur="500"/>
                                        <p:tgtEl>
                                          <p:spTgt spid="242"/>
                                        </p:tgtEl>
                                        <p:attrNameLst>
                                          <p:attrName>ppt_w</p:attrName>
                                        </p:attrNameLst>
                                      </p:cBhvr>
                                      <p:tavLst>
                                        <p:tav tm="0">
                                          <p:val>
                                            <p:strVal val="0"/>
                                          </p:val>
                                        </p:tav>
                                        <p:tav tm="100000">
                                          <p:val>
                                            <p:strVal val="#ppt_w"/>
                                          </p:val>
                                        </p:tav>
                                      </p:tavLst>
                                    </p:anim>
                                    <p:anim calcmode="lin" valueType="num">
                                      <p:cBhvr additive="base">
                                        <p:cTn id="12" dur="500"/>
                                        <p:tgtEl>
                                          <p:spTgt spid="242"/>
                                        </p:tgtEl>
                                        <p:attrNameLst>
                                          <p:attrName>ppt_h</p:attrName>
                                        </p:attrNameLst>
                                      </p:cBhvr>
                                      <p:tavLst>
                                        <p:tav tm="0">
                                          <p:val>
                                            <p:strVal val="0"/>
                                          </p:val>
                                        </p:tav>
                                        <p:tav tm="100000">
                                          <p:val>
                                            <p:strVal val="#ppt_h"/>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43"/>
                                        </p:tgtEl>
                                        <p:attrNameLst>
                                          <p:attrName>style.visibility</p:attrName>
                                        </p:attrNameLst>
                                      </p:cBhvr>
                                      <p:to>
                                        <p:strVal val="visible"/>
                                      </p:to>
                                    </p:set>
                                    <p:anim calcmode="lin" valueType="num">
                                      <p:cBhvr additive="base">
                                        <p:cTn id="16" dur="500"/>
                                        <p:tgtEl>
                                          <p:spTgt spid="243"/>
                                        </p:tgtEl>
                                        <p:attrNameLst>
                                          <p:attrName>ppt_w</p:attrName>
                                        </p:attrNameLst>
                                      </p:cBhvr>
                                      <p:tavLst>
                                        <p:tav tm="0">
                                          <p:val>
                                            <p:strVal val="0"/>
                                          </p:val>
                                        </p:tav>
                                        <p:tav tm="100000">
                                          <p:val>
                                            <p:strVal val="#ppt_w"/>
                                          </p:val>
                                        </p:tav>
                                      </p:tavLst>
                                    </p:anim>
                                    <p:anim calcmode="lin" valueType="num">
                                      <p:cBhvr additive="base">
                                        <p:cTn id="17" dur="500"/>
                                        <p:tgtEl>
                                          <p:spTgt spid="243"/>
                                        </p:tgtEl>
                                        <p:attrNameLst>
                                          <p:attrName>ppt_h</p:attrName>
                                        </p:attrNameLst>
                                      </p:cBhvr>
                                      <p:tavLst>
                                        <p:tav tm="0">
                                          <p:val>
                                            <p:strVal val="0"/>
                                          </p:val>
                                        </p:tav>
                                        <p:tav tm="100000">
                                          <p:val>
                                            <p:strVal val="#ppt_h"/>
                                          </p:val>
                                        </p:tav>
                                      </p:tavLst>
                                    </p:anim>
                                  </p:childTnLst>
                                </p:cTn>
                              </p:par>
                            </p:childTnLst>
                          </p:cTn>
                        </p:par>
                        <p:par>
                          <p:cTn id="18" fill="hold">
                            <p:stCondLst>
                              <p:cond delay="2000"/>
                            </p:stCondLst>
                            <p:childTnLst>
                              <p:par>
                                <p:cTn id="19" presetID="23" presetClass="entr" presetSubtype="16" fill="hold" nodeType="afterEffect">
                                  <p:stCondLst>
                                    <p:cond delay="0"/>
                                  </p:stCondLst>
                                  <p:childTnLst>
                                    <p:set>
                                      <p:cBhvr>
                                        <p:cTn id="20" dur="1" fill="hold">
                                          <p:stCondLst>
                                            <p:cond delay="0"/>
                                          </p:stCondLst>
                                        </p:cTn>
                                        <p:tgtEl>
                                          <p:spTgt spid="244"/>
                                        </p:tgtEl>
                                        <p:attrNameLst>
                                          <p:attrName>style.visibility</p:attrName>
                                        </p:attrNameLst>
                                      </p:cBhvr>
                                      <p:to>
                                        <p:strVal val="visible"/>
                                      </p:to>
                                    </p:set>
                                    <p:anim calcmode="lin" valueType="num">
                                      <p:cBhvr additive="base">
                                        <p:cTn id="21" dur="500"/>
                                        <p:tgtEl>
                                          <p:spTgt spid="244"/>
                                        </p:tgtEl>
                                        <p:attrNameLst>
                                          <p:attrName>ppt_w</p:attrName>
                                        </p:attrNameLst>
                                      </p:cBhvr>
                                      <p:tavLst>
                                        <p:tav tm="0">
                                          <p:val>
                                            <p:strVal val="0"/>
                                          </p:val>
                                        </p:tav>
                                        <p:tav tm="100000">
                                          <p:val>
                                            <p:strVal val="#ppt_w"/>
                                          </p:val>
                                        </p:tav>
                                      </p:tavLst>
                                    </p:anim>
                                    <p:anim calcmode="lin" valueType="num">
                                      <p:cBhvr additive="base">
                                        <p:cTn id="22" dur="500"/>
                                        <p:tgtEl>
                                          <p:spTgt spid="244"/>
                                        </p:tgtEl>
                                        <p:attrNameLst>
                                          <p:attrName>ppt_h</p:attrName>
                                        </p:attrNameLst>
                                      </p:cBhvr>
                                      <p:tavLst>
                                        <p:tav tm="0">
                                          <p:val>
                                            <p:strVal val="0"/>
                                          </p:val>
                                        </p:tav>
                                        <p:tav tm="100000">
                                          <p:val>
                                            <p:strVal val="#ppt_h"/>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245"/>
                                        </p:tgtEl>
                                        <p:attrNameLst>
                                          <p:attrName>style.visibility</p:attrName>
                                        </p:attrNameLst>
                                      </p:cBhvr>
                                      <p:to>
                                        <p:strVal val="visible"/>
                                      </p:to>
                                    </p:set>
                                    <p:anim calcmode="lin" valueType="num">
                                      <p:cBhvr additive="base">
                                        <p:cTn id="26" dur="500"/>
                                        <p:tgtEl>
                                          <p:spTgt spid="245"/>
                                        </p:tgtEl>
                                        <p:attrNameLst>
                                          <p:attrName>ppt_w</p:attrName>
                                        </p:attrNameLst>
                                      </p:cBhvr>
                                      <p:tavLst>
                                        <p:tav tm="0">
                                          <p:val>
                                            <p:strVal val="0"/>
                                          </p:val>
                                        </p:tav>
                                        <p:tav tm="100000">
                                          <p:val>
                                            <p:strVal val="#ppt_w"/>
                                          </p:val>
                                        </p:tav>
                                      </p:tavLst>
                                    </p:anim>
                                    <p:anim calcmode="lin" valueType="num">
                                      <p:cBhvr additive="base">
                                        <p:cTn id="27" dur="500"/>
                                        <p:tgtEl>
                                          <p:spTgt spid="245"/>
                                        </p:tgtEl>
                                        <p:attrNameLst>
                                          <p:attrName>ppt_h</p:attrName>
                                        </p:attrNameLst>
                                      </p:cBhvr>
                                      <p:tavLst>
                                        <p:tav tm="0">
                                          <p:val>
                                            <p:strVal val="0"/>
                                          </p:val>
                                        </p:tav>
                                        <p:tav tm="100000">
                                          <p:val>
                                            <p:strVal val="#ppt_h"/>
                                          </p:val>
                                        </p:tav>
                                      </p:tavLst>
                                    </p:anim>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246"/>
                                        </p:tgtEl>
                                        <p:attrNameLst>
                                          <p:attrName>style.visibility</p:attrName>
                                        </p:attrNameLst>
                                      </p:cBhvr>
                                      <p:to>
                                        <p:strVal val="visible"/>
                                      </p:to>
                                    </p:set>
                                    <p:anim calcmode="lin" valueType="num">
                                      <p:cBhvr additive="base">
                                        <p:cTn id="31" dur="500"/>
                                        <p:tgtEl>
                                          <p:spTgt spid="246"/>
                                        </p:tgtEl>
                                        <p:attrNameLst>
                                          <p:attrName>ppt_w</p:attrName>
                                        </p:attrNameLst>
                                      </p:cBhvr>
                                      <p:tavLst>
                                        <p:tav tm="0">
                                          <p:val>
                                            <p:strVal val="0"/>
                                          </p:val>
                                        </p:tav>
                                        <p:tav tm="100000">
                                          <p:val>
                                            <p:strVal val="#ppt_w"/>
                                          </p:val>
                                        </p:tav>
                                      </p:tavLst>
                                    </p:anim>
                                    <p:anim calcmode="lin" valueType="num">
                                      <p:cBhvr additive="base">
                                        <p:cTn id="32" dur="500"/>
                                        <p:tgtEl>
                                          <p:spTgt spid="246"/>
                                        </p:tgtEl>
                                        <p:attrNameLst>
                                          <p:attrName>ppt_h</p:attrName>
                                        </p:attrNameLst>
                                      </p:cBhvr>
                                      <p:tavLst>
                                        <p:tav tm="0">
                                          <p:val>
                                            <p:strVal val="0"/>
                                          </p:val>
                                        </p:tav>
                                        <p:tav tm="100000">
                                          <p:val>
                                            <p:strVal val="#ppt_h"/>
                                          </p:val>
                                        </p:tav>
                                      </p:tavLst>
                                    </p:anim>
                                  </p:childTnLst>
                                </p:cTn>
                              </p:par>
                              <p:par>
                                <p:cTn id="33" presetID="10" presetClass="entr" presetSubtype="0" fill="hold" nodeType="withEffect">
                                  <p:stCondLst>
                                    <p:cond delay="0"/>
                                  </p:stCondLst>
                                  <p:childTnLst>
                                    <p:set>
                                      <p:cBhvr>
                                        <p:cTn id="34" dur="1" fill="hold">
                                          <p:stCondLst>
                                            <p:cond delay="0"/>
                                          </p:stCondLst>
                                        </p:cTn>
                                        <p:tgtEl>
                                          <p:spTgt spid="256"/>
                                        </p:tgtEl>
                                        <p:attrNameLst>
                                          <p:attrName>style.visibility</p:attrName>
                                        </p:attrNameLst>
                                      </p:cBhvr>
                                      <p:to>
                                        <p:strVal val="visible"/>
                                      </p:to>
                                    </p:set>
                                    <p:animEffect transition="in" filter="fade">
                                      <p:cBhvr>
                                        <p:cTn id="35" dur="500"/>
                                        <p:tgtEl>
                                          <p:spTgt spid="256"/>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255"/>
                                        </p:tgtEl>
                                        <p:attrNameLst>
                                          <p:attrName>style.visibility</p:attrName>
                                        </p:attrNameLst>
                                      </p:cBhvr>
                                      <p:to>
                                        <p:strVal val="visible"/>
                                      </p:to>
                                    </p:set>
                                    <p:animEffect transition="in" filter="fade">
                                      <p:cBhvr>
                                        <p:cTn id="39" dur="500"/>
                                        <p:tgtEl>
                                          <p:spTgt spid="255"/>
                                        </p:tgtEl>
                                      </p:cBhvr>
                                    </p:animEffect>
                                  </p:childTnLst>
                                </p:cTn>
                              </p:par>
                              <p:par>
                                <p:cTn id="40" presetID="10" presetClass="entr" presetSubtype="0" fill="hold" nodeType="withEffect">
                                  <p:stCondLst>
                                    <p:cond delay="0"/>
                                  </p:stCondLst>
                                  <p:childTnLst>
                                    <p:set>
                                      <p:cBhvr>
                                        <p:cTn id="41" dur="1" fill="hold">
                                          <p:stCondLst>
                                            <p:cond delay="0"/>
                                          </p:stCondLst>
                                        </p:cTn>
                                        <p:tgtEl>
                                          <p:spTgt spid="258"/>
                                        </p:tgtEl>
                                        <p:attrNameLst>
                                          <p:attrName>style.visibility</p:attrName>
                                        </p:attrNameLst>
                                      </p:cBhvr>
                                      <p:to>
                                        <p:strVal val="visible"/>
                                      </p:to>
                                    </p:set>
                                    <p:animEffect transition="in" filter="fade">
                                      <p:cBhvr>
                                        <p:cTn id="42" dur="500"/>
                                        <p:tgtEl>
                                          <p:spTgt spid="258"/>
                                        </p:tgtEl>
                                      </p:cBhvr>
                                    </p:animEffect>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257"/>
                                        </p:tgtEl>
                                        <p:attrNameLst>
                                          <p:attrName>style.visibility</p:attrName>
                                        </p:attrNameLst>
                                      </p:cBhvr>
                                      <p:to>
                                        <p:strVal val="visible"/>
                                      </p:to>
                                    </p:set>
                                    <p:animEffect transition="in" filter="fade">
                                      <p:cBhvr>
                                        <p:cTn id="46" dur="500"/>
                                        <p:tgtEl>
                                          <p:spTgt spid="257"/>
                                        </p:tgtEl>
                                      </p:cBhvr>
                                    </p:animEffect>
                                  </p:childTnLst>
                                </p:cTn>
                              </p:par>
                              <p:par>
                                <p:cTn id="47" presetID="10" presetClass="entr" presetSubtype="0" fill="hold" nodeType="withEffect">
                                  <p:stCondLst>
                                    <p:cond delay="0"/>
                                  </p:stCondLst>
                                  <p:childTnLst>
                                    <p:set>
                                      <p:cBhvr>
                                        <p:cTn id="48" dur="1" fill="hold">
                                          <p:stCondLst>
                                            <p:cond delay="0"/>
                                          </p:stCondLst>
                                        </p:cTn>
                                        <p:tgtEl>
                                          <p:spTgt spid="260"/>
                                        </p:tgtEl>
                                        <p:attrNameLst>
                                          <p:attrName>style.visibility</p:attrName>
                                        </p:attrNameLst>
                                      </p:cBhvr>
                                      <p:to>
                                        <p:strVal val="visible"/>
                                      </p:to>
                                    </p:set>
                                    <p:animEffect transition="in" filter="fade">
                                      <p:cBhvr>
                                        <p:cTn id="49" dur="500"/>
                                        <p:tgtEl>
                                          <p:spTgt spid="260"/>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259"/>
                                        </p:tgtEl>
                                        <p:attrNameLst>
                                          <p:attrName>style.visibility</p:attrName>
                                        </p:attrNameLst>
                                      </p:cBhvr>
                                      <p:to>
                                        <p:strVal val="visible"/>
                                      </p:to>
                                    </p:set>
                                    <p:animEffect transition="in" filter="fade">
                                      <p:cBhvr>
                                        <p:cTn id="53" dur="500"/>
                                        <p:tgtEl>
                                          <p:spTgt spid="259"/>
                                        </p:tgtEl>
                                      </p:cBhvr>
                                    </p:animEffect>
                                  </p:childTnLst>
                                </p:cTn>
                              </p:par>
                              <p:par>
                                <p:cTn id="54" presetID="10" presetClass="entr" presetSubtype="0" fill="hold" nodeType="withEffect">
                                  <p:stCondLst>
                                    <p:cond delay="0"/>
                                  </p:stCondLst>
                                  <p:childTnLst>
                                    <p:set>
                                      <p:cBhvr>
                                        <p:cTn id="55" dur="1" fill="hold">
                                          <p:stCondLst>
                                            <p:cond delay="0"/>
                                          </p:stCondLst>
                                        </p:cTn>
                                        <p:tgtEl>
                                          <p:spTgt spid="262"/>
                                        </p:tgtEl>
                                        <p:attrNameLst>
                                          <p:attrName>style.visibility</p:attrName>
                                        </p:attrNameLst>
                                      </p:cBhvr>
                                      <p:to>
                                        <p:strVal val="visible"/>
                                      </p:to>
                                    </p:set>
                                    <p:animEffect transition="in" filter="fade">
                                      <p:cBhvr>
                                        <p:cTn id="56" dur="500"/>
                                        <p:tgtEl>
                                          <p:spTgt spid="262"/>
                                        </p:tgtEl>
                                      </p:cBhvr>
                                    </p:animEffect>
                                  </p:childTnLst>
                                </p:cTn>
                              </p:par>
                            </p:childTnLst>
                          </p:cTn>
                        </p:par>
                        <p:par>
                          <p:cTn id="57" fill="hold">
                            <p:stCondLst>
                              <p:cond delay="5000"/>
                            </p:stCondLst>
                            <p:childTnLst>
                              <p:par>
                                <p:cTn id="58" presetID="10" presetClass="entr" presetSubtype="0" fill="hold" nodeType="afterEffect">
                                  <p:stCondLst>
                                    <p:cond delay="0"/>
                                  </p:stCondLst>
                                  <p:childTnLst>
                                    <p:set>
                                      <p:cBhvr>
                                        <p:cTn id="59" dur="1" fill="hold">
                                          <p:stCondLst>
                                            <p:cond delay="0"/>
                                          </p:stCondLst>
                                        </p:cTn>
                                        <p:tgtEl>
                                          <p:spTgt spid="261"/>
                                        </p:tgtEl>
                                        <p:attrNameLst>
                                          <p:attrName>style.visibility</p:attrName>
                                        </p:attrNameLst>
                                      </p:cBhvr>
                                      <p:to>
                                        <p:strVal val="visible"/>
                                      </p:to>
                                    </p:set>
                                    <p:animEffect transition="in" filter="fade">
                                      <p:cBhvr>
                                        <p:cTn id="60" dur="500"/>
                                        <p:tgtEl>
                                          <p:spTgt spid="261"/>
                                        </p:tgtEl>
                                      </p:cBhvr>
                                    </p:animEffect>
                                  </p:childTnLst>
                                </p:cTn>
                              </p:par>
                              <p:par>
                                <p:cTn id="61" presetID="10" presetClass="entr" presetSubtype="0" fill="hold" nodeType="withEffect">
                                  <p:stCondLst>
                                    <p:cond delay="0"/>
                                  </p:stCondLst>
                                  <p:childTnLst>
                                    <p:set>
                                      <p:cBhvr>
                                        <p:cTn id="62" dur="1" fill="hold">
                                          <p:stCondLst>
                                            <p:cond delay="0"/>
                                          </p:stCondLst>
                                        </p:cTn>
                                        <p:tgtEl>
                                          <p:spTgt spid="264"/>
                                        </p:tgtEl>
                                        <p:attrNameLst>
                                          <p:attrName>style.visibility</p:attrName>
                                        </p:attrNameLst>
                                      </p:cBhvr>
                                      <p:to>
                                        <p:strVal val="visible"/>
                                      </p:to>
                                    </p:set>
                                    <p:animEffect transition="in" filter="fade">
                                      <p:cBhvr>
                                        <p:cTn id="63" dur="500"/>
                                        <p:tgtEl>
                                          <p:spTgt spid="264"/>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263"/>
                                        </p:tgtEl>
                                        <p:attrNameLst>
                                          <p:attrName>style.visibility</p:attrName>
                                        </p:attrNameLst>
                                      </p:cBhvr>
                                      <p:to>
                                        <p:strVal val="visible"/>
                                      </p:to>
                                    </p:set>
                                    <p:animEffect transition="in" filter="fade">
                                      <p:cBhvr>
                                        <p:cTn id="6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p:nvPr/>
        </p:nvSpPr>
        <p:spPr>
          <a:xfrm>
            <a:off x="2339792" y="4735490"/>
            <a:ext cx="1646123" cy="1776153"/>
          </a:xfrm>
          <a:prstGeom prst="ellipse">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6"/>
          <p:cNvSpPr txBox="1">
            <a:spLocks noGrp="1"/>
          </p:cNvSpPr>
          <p:nvPr>
            <p:ph type="body" idx="2"/>
          </p:nvPr>
        </p:nvSpPr>
        <p:spPr>
          <a:xfrm>
            <a:off x="462845" y="401623"/>
            <a:ext cx="11367234" cy="80365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rgbClr val="24BAA2"/>
              </a:buClr>
              <a:buSzPts val="3600"/>
              <a:buNone/>
            </a:pPr>
            <a:r>
              <a:rPr lang="es-ES" sz="2900"/>
              <a:t>Algunos beneficios de las tecnologías digitales en la atención sanitaria. </a:t>
            </a:r>
            <a:endParaRPr sz="2900"/>
          </a:p>
        </p:txBody>
      </p:sp>
      <p:cxnSp>
        <p:nvCxnSpPr>
          <p:cNvPr id="276" name="Google Shape;276;p16"/>
          <p:cNvCxnSpPr/>
          <p:nvPr/>
        </p:nvCxnSpPr>
        <p:spPr>
          <a:xfrm rot="10800000">
            <a:off x="4464436" y="4241457"/>
            <a:ext cx="512833" cy="450576"/>
          </a:xfrm>
          <a:prstGeom prst="straightConnector1">
            <a:avLst/>
          </a:prstGeom>
          <a:noFill/>
          <a:ln w="38100" cap="flat" cmpd="sng">
            <a:solidFill>
              <a:schemeClr val="dk1"/>
            </a:solidFill>
            <a:prstDash val="dash"/>
            <a:round/>
            <a:headEnd type="none" w="sm" len="sm"/>
            <a:tailEnd type="none" w="sm" len="sm"/>
          </a:ln>
        </p:spPr>
      </p:cxnSp>
      <p:cxnSp>
        <p:nvCxnSpPr>
          <p:cNvPr id="277" name="Google Shape;277;p16"/>
          <p:cNvCxnSpPr/>
          <p:nvPr/>
        </p:nvCxnSpPr>
        <p:spPr>
          <a:xfrm rot="10800000" flipH="1">
            <a:off x="7116183" y="4120444"/>
            <a:ext cx="548973" cy="534563"/>
          </a:xfrm>
          <a:prstGeom prst="straightConnector1">
            <a:avLst/>
          </a:prstGeom>
          <a:noFill/>
          <a:ln w="38100" cap="flat" cmpd="sng">
            <a:solidFill>
              <a:schemeClr val="dk1"/>
            </a:solidFill>
            <a:prstDash val="dash"/>
            <a:round/>
            <a:headEnd type="none" w="sm" len="sm"/>
            <a:tailEnd type="none" w="sm" len="sm"/>
          </a:ln>
        </p:spPr>
      </p:cxnSp>
      <p:cxnSp>
        <p:nvCxnSpPr>
          <p:cNvPr id="278" name="Google Shape;278;p16"/>
          <p:cNvCxnSpPr/>
          <p:nvPr/>
        </p:nvCxnSpPr>
        <p:spPr>
          <a:xfrm rot="10800000">
            <a:off x="6071083" y="3625340"/>
            <a:ext cx="0" cy="616117"/>
          </a:xfrm>
          <a:prstGeom prst="straightConnector1">
            <a:avLst/>
          </a:prstGeom>
          <a:noFill/>
          <a:ln w="38100" cap="flat" cmpd="sng">
            <a:solidFill>
              <a:schemeClr val="dk1"/>
            </a:solidFill>
            <a:prstDash val="dash"/>
            <a:round/>
            <a:headEnd type="none" w="sm" len="sm"/>
            <a:tailEnd type="none" w="sm" len="sm"/>
          </a:ln>
        </p:spPr>
      </p:cxnSp>
      <p:cxnSp>
        <p:nvCxnSpPr>
          <p:cNvPr id="279" name="Google Shape;279;p16"/>
          <p:cNvCxnSpPr/>
          <p:nvPr/>
        </p:nvCxnSpPr>
        <p:spPr>
          <a:xfrm rot="10800000">
            <a:off x="3939800" y="5779821"/>
            <a:ext cx="584396" cy="0"/>
          </a:xfrm>
          <a:prstGeom prst="straightConnector1">
            <a:avLst/>
          </a:prstGeom>
          <a:noFill/>
          <a:ln w="38100" cap="flat" cmpd="sng">
            <a:solidFill>
              <a:schemeClr val="dk1"/>
            </a:solidFill>
            <a:prstDash val="dash"/>
            <a:round/>
            <a:headEnd type="none" w="sm" len="sm"/>
            <a:tailEnd type="none" w="sm" len="sm"/>
          </a:ln>
        </p:spPr>
      </p:cxnSp>
      <p:cxnSp>
        <p:nvCxnSpPr>
          <p:cNvPr id="280" name="Google Shape;280;p16"/>
          <p:cNvCxnSpPr/>
          <p:nvPr/>
        </p:nvCxnSpPr>
        <p:spPr>
          <a:xfrm>
            <a:off x="7617417" y="5673488"/>
            <a:ext cx="538834" cy="0"/>
          </a:xfrm>
          <a:prstGeom prst="straightConnector1">
            <a:avLst/>
          </a:prstGeom>
          <a:noFill/>
          <a:ln w="38100" cap="flat" cmpd="sng">
            <a:solidFill>
              <a:schemeClr val="dk1"/>
            </a:solidFill>
            <a:prstDash val="dash"/>
            <a:round/>
            <a:headEnd type="none" w="sm" len="sm"/>
            <a:tailEnd type="none" w="sm" len="sm"/>
          </a:ln>
        </p:spPr>
      </p:cxnSp>
      <p:sp>
        <p:nvSpPr>
          <p:cNvPr id="281" name="Google Shape;281;p16"/>
          <p:cNvSpPr/>
          <p:nvPr/>
        </p:nvSpPr>
        <p:spPr>
          <a:xfrm>
            <a:off x="5233972" y="1817984"/>
            <a:ext cx="1719263" cy="1730375"/>
          </a:xfrm>
          <a:prstGeom prst="ellipse">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6"/>
          <p:cNvSpPr/>
          <p:nvPr/>
        </p:nvSpPr>
        <p:spPr>
          <a:xfrm>
            <a:off x="7476981" y="2756800"/>
            <a:ext cx="1717675" cy="1728788"/>
          </a:xfrm>
          <a:prstGeom prst="ellipse">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6"/>
          <p:cNvSpPr/>
          <p:nvPr/>
        </p:nvSpPr>
        <p:spPr>
          <a:xfrm>
            <a:off x="8140303" y="4651201"/>
            <a:ext cx="1858624" cy="1741541"/>
          </a:xfrm>
          <a:prstGeom prst="ellipse">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6"/>
          <p:cNvSpPr/>
          <p:nvPr/>
        </p:nvSpPr>
        <p:spPr>
          <a:xfrm>
            <a:off x="3229713" y="2854393"/>
            <a:ext cx="1646123" cy="1730375"/>
          </a:xfrm>
          <a:prstGeom prst="ellipse">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6"/>
          <p:cNvSpPr/>
          <p:nvPr/>
        </p:nvSpPr>
        <p:spPr>
          <a:xfrm>
            <a:off x="4524195" y="4135123"/>
            <a:ext cx="3093776" cy="2397997"/>
          </a:xfrm>
          <a:custGeom>
            <a:avLst/>
            <a:gdLst/>
            <a:ahLst/>
            <a:cxnLst/>
            <a:rect l="l" t="t" r="r" b="b"/>
            <a:pathLst>
              <a:path w="3093776" h="2397997" extrusionOk="0">
                <a:moveTo>
                  <a:pt x="1546888" y="0"/>
                </a:moveTo>
                <a:cubicBezTo>
                  <a:pt x="2401211" y="0"/>
                  <a:pt x="3093776" y="688749"/>
                  <a:pt x="3093776" y="1538365"/>
                </a:cubicBezTo>
                <a:cubicBezTo>
                  <a:pt x="3093776" y="1803870"/>
                  <a:pt x="3026143" y="2053666"/>
                  <a:pt x="2907075" y="2271642"/>
                </a:cubicBezTo>
                <a:lnTo>
                  <a:pt x="2829887" y="2397997"/>
                </a:lnTo>
                <a:lnTo>
                  <a:pt x="263890" y="2397997"/>
                </a:lnTo>
                <a:lnTo>
                  <a:pt x="186701" y="2271642"/>
                </a:lnTo>
                <a:cubicBezTo>
                  <a:pt x="67634" y="2053666"/>
                  <a:pt x="0" y="1803870"/>
                  <a:pt x="0" y="1538365"/>
                </a:cubicBezTo>
                <a:cubicBezTo>
                  <a:pt x="0" y="688749"/>
                  <a:pt x="692565" y="0"/>
                  <a:pt x="1546888" y="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6"/>
          <p:cNvSpPr txBox="1"/>
          <p:nvPr/>
        </p:nvSpPr>
        <p:spPr>
          <a:xfrm>
            <a:off x="5034844" y="5935839"/>
            <a:ext cx="2167466" cy="46162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Arial"/>
                <a:ea typeface="Arial"/>
                <a:cs typeface="Arial"/>
                <a:sym typeface="Arial"/>
              </a:rPr>
              <a:t>BENEFICIOS</a:t>
            </a:r>
            <a:endParaRPr sz="1400" b="0" i="0" u="none" strike="noStrike" cap="none">
              <a:solidFill>
                <a:schemeClr val="lt1"/>
              </a:solidFill>
              <a:latin typeface="Arial"/>
              <a:ea typeface="Arial"/>
              <a:cs typeface="Arial"/>
              <a:sym typeface="Arial"/>
            </a:endParaRPr>
          </a:p>
        </p:txBody>
      </p:sp>
      <p:sp>
        <p:nvSpPr>
          <p:cNvPr id="287" name="Google Shape;287;p16"/>
          <p:cNvSpPr txBox="1"/>
          <p:nvPr/>
        </p:nvSpPr>
        <p:spPr>
          <a:xfrm>
            <a:off x="3275928" y="3805409"/>
            <a:ext cx="1397757" cy="52318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Arial"/>
                <a:ea typeface="Arial"/>
                <a:cs typeface="Arial"/>
                <a:sym typeface="Arial"/>
              </a:rPr>
              <a:t>Mitigan</a:t>
            </a:r>
            <a:r>
              <a:rPr lang="es-ES" sz="1400" b="1" i="0" u="none" strike="noStrike" cap="none">
                <a:solidFill>
                  <a:srgbClr val="FF0000"/>
                </a:solidFill>
                <a:latin typeface="Arial"/>
                <a:ea typeface="Arial"/>
                <a:cs typeface="Arial"/>
                <a:sym typeface="Arial"/>
              </a:rPr>
              <a:t> </a:t>
            </a:r>
            <a:r>
              <a:rPr lang="es-ES" sz="1400" b="1" i="0" u="none" strike="noStrike" cap="none">
                <a:solidFill>
                  <a:schemeClr val="lt1"/>
                </a:solidFill>
                <a:latin typeface="Arial"/>
                <a:ea typeface="Arial"/>
                <a:cs typeface="Arial"/>
                <a:sym typeface="Arial"/>
              </a:rPr>
              <a:t>la soledad</a:t>
            </a:r>
            <a:endParaRPr sz="1400" b="0" i="0" u="none" strike="noStrike" cap="none">
              <a:solidFill>
                <a:schemeClr val="lt1"/>
              </a:solidFill>
              <a:latin typeface="Arial"/>
              <a:ea typeface="Arial"/>
              <a:cs typeface="Arial"/>
              <a:sym typeface="Arial"/>
            </a:endParaRPr>
          </a:p>
        </p:txBody>
      </p:sp>
      <p:sp>
        <p:nvSpPr>
          <p:cNvPr id="288" name="Google Shape;288;p16"/>
          <p:cNvSpPr txBox="1"/>
          <p:nvPr/>
        </p:nvSpPr>
        <p:spPr>
          <a:xfrm>
            <a:off x="8207023" y="5541390"/>
            <a:ext cx="1772355" cy="73862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Arial"/>
                <a:ea typeface="Arial"/>
                <a:cs typeface="Arial"/>
                <a:sym typeface="Arial"/>
              </a:rPr>
              <a:t>Mejoran la relación cuidador-cliente</a:t>
            </a:r>
            <a:endParaRPr sz="1400" b="0" i="0" u="none" strike="noStrike" cap="none">
              <a:solidFill>
                <a:schemeClr val="lt1"/>
              </a:solidFill>
              <a:latin typeface="Arial"/>
              <a:ea typeface="Arial"/>
              <a:cs typeface="Arial"/>
              <a:sym typeface="Arial"/>
            </a:endParaRPr>
          </a:p>
        </p:txBody>
      </p:sp>
      <p:sp>
        <p:nvSpPr>
          <p:cNvPr id="289" name="Google Shape;289;p16"/>
          <p:cNvSpPr txBox="1"/>
          <p:nvPr/>
        </p:nvSpPr>
        <p:spPr>
          <a:xfrm>
            <a:off x="2515151" y="5779841"/>
            <a:ext cx="1289135" cy="52318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Arial"/>
                <a:ea typeface="Arial"/>
                <a:cs typeface="Arial"/>
                <a:sym typeface="Arial"/>
              </a:rPr>
              <a:t>Gestión de los cuidados</a:t>
            </a:r>
            <a:endParaRPr sz="1400" b="1" i="0" u="none" strike="noStrike" cap="none">
              <a:solidFill>
                <a:schemeClr val="lt1"/>
              </a:solidFill>
              <a:latin typeface="Arial"/>
              <a:ea typeface="Arial"/>
              <a:cs typeface="Arial"/>
              <a:sym typeface="Arial"/>
            </a:endParaRPr>
          </a:p>
        </p:txBody>
      </p:sp>
      <p:sp>
        <p:nvSpPr>
          <p:cNvPr id="290" name="Google Shape;290;p16"/>
          <p:cNvSpPr txBox="1"/>
          <p:nvPr/>
        </p:nvSpPr>
        <p:spPr>
          <a:xfrm>
            <a:off x="7675757" y="3728307"/>
            <a:ext cx="1346844" cy="52318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Arial"/>
                <a:ea typeface="Arial"/>
                <a:cs typeface="Arial"/>
                <a:sym typeface="Arial"/>
              </a:rPr>
              <a:t>Mejoran la Salud Mental</a:t>
            </a:r>
            <a:endParaRPr sz="1400" b="0" i="0" u="none" strike="noStrike" cap="none">
              <a:solidFill>
                <a:schemeClr val="lt1"/>
              </a:solidFill>
              <a:latin typeface="Arial"/>
              <a:ea typeface="Arial"/>
              <a:cs typeface="Arial"/>
              <a:sym typeface="Arial"/>
            </a:endParaRPr>
          </a:p>
        </p:txBody>
      </p:sp>
      <p:sp>
        <p:nvSpPr>
          <p:cNvPr id="291" name="Google Shape;291;p16"/>
          <p:cNvSpPr txBox="1"/>
          <p:nvPr/>
        </p:nvSpPr>
        <p:spPr>
          <a:xfrm>
            <a:off x="5453722" y="2858420"/>
            <a:ext cx="1308322" cy="52318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Arial"/>
                <a:ea typeface="Arial"/>
                <a:cs typeface="Arial"/>
                <a:sym typeface="Arial"/>
              </a:rPr>
              <a:t>Información accesible</a:t>
            </a:r>
            <a:endParaRPr sz="1400" b="1" i="0" u="none" strike="noStrike" cap="none">
              <a:solidFill>
                <a:schemeClr val="lt1"/>
              </a:solidFill>
              <a:latin typeface="Arial"/>
              <a:ea typeface="Arial"/>
              <a:cs typeface="Arial"/>
              <a:sym typeface="Arial"/>
            </a:endParaRPr>
          </a:p>
        </p:txBody>
      </p:sp>
      <p:sp>
        <p:nvSpPr>
          <p:cNvPr id="292" name="Google Shape;292;p16"/>
          <p:cNvSpPr/>
          <p:nvPr/>
        </p:nvSpPr>
        <p:spPr>
          <a:xfrm>
            <a:off x="479565" y="3642354"/>
            <a:ext cx="2428330" cy="16619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b="0" i="0" u="none" strike="noStrike" cap="none" dirty="0">
                <a:solidFill>
                  <a:srgbClr val="002060"/>
                </a:solidFill>
                <a:latin typeface="Calibri"/>
                <a:ea typeface="Calibri"/>
                <a:cs typeface="Calibri"/>
                <a:sym typeface="Calibri"/>
              </a:rPr>
              <a:t>Las herramientas de reparto de tareas pueden facilitar a las personas cuidadoras la coordinación de su red de cuidados y el intercambio de información. </a:t>
            </a:r>
            <a:endParaRPr sz="1600" b="0" i="0" u="none" strike="noStrike" cap="none" dirty="0">
              <a:solidFill>
                <a:srgbClr val="002060"/>
              </a:solidFill>
              <a:latin typeface="Arial"/>
              <a:ea typeface="Arial"/>
              <a:cs typeface="Arial"/>
              <a:sym typeface="Arial"/>
            </a:endParaRPr>
          </a:p>
        </p:txBody>
      </p:sp>
      <p:sp>
        <p:nvSpPr>
          <p:cNvPr id="293" name="Google Shape;293;p16"/>
          <p:cNvSpPr/>
          <p:nvPr/>
        </p:nvSpPr>
        <p:spPr>
          <a:xfrm>
            <a:off x="8804307" y="2300012"/>
            <a:ext cx="3031502" cy="11387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s-ES" sz="1600" b="0" i="0" u="sng" strike="noStrike" cap="none" dirty="0">
                <a:solidFill>
                  <a:srgbClr val="24BAA2"/>
                </a:solidFill>
                <a:latin typeface="Calibri"/>
                <a:ea typeface="Calibri"/>
                <a:cs typeface="Calibri"/>
                <a:sym typeface="Calibri"/>
              </a:rPr>
              <a:t>Algunos estudios</a:t>
            </a:r>
            <a:r>
              <a:rPr lang="es-ES" sz="1600" b="0" i="0" u="none" strike="noStrike" cap="none" dirty="0">
                <a:solidFill>
                  <a:srgbClr val="24BAA2"/>
                </a:solidFill>
                <a:latin typeface="Calibri"/>
                <a:ea typeface="Calibri"/>
                <a:cs typeface="Calibri"/>
                <a:sym typeface="Calibri"/>
              </a:rPr>
              <a:t> </a:t>
            </a:r>
            <a:r>
              <a:rPr lang="es-ES" sz="1600" b="0" i="0" u="none" strike="noStrike" cap="none" dirty="0">
                <a:solidFill>
                  <a:srgbClr val="002060"/>
                </a:solidFill>
                <a:latin typeface="Calibri"/>
                <a:ea typeface="Calibri"/>
                <a:cs typeface="Calibri"/>
                <a:sym typeface="Calibri"/>
              </a:rPr>
              <a:t>indican que los dispositivos de apoyo</a:t>
            </a:r>
            <a:r>
              <a:rPr lang="es-ES" sz="1600" b="0" i="0" u="none" strike="noStrike" cap="none" dirty="0">
                <a:solidFill>
                  <a:srgbClr val="FF0000"/>
                </a:solidFill>
                <a:latin typeface="Calibri"/>
                <a:ea typeface="Calibri"/>
                <a:cs typeface="Calibri"/>
                <a:sym typeface="Calibri"/>
              </a:rPr>
              <a:t> </a:t>
            </a:r>
            <a:r>
              <a:rPr lang="es-ES" sz="1600" b="0" i="0" u="none" strike="noStrike" cap="none" dirty="0">
                <a:solidFill>
                  <a:srgbClr val="002060"/>
                </a:solidFill>
                <a:latin typeface="Calibri"/>
                <a:ea typeface="Calibri"/>
                <a:cs typeface="Calibri"/>
                <a:sym typeface="Calibri"/>
              </a:rPr>
              <a:t>tienen un efecto positivo en el bienestar mental y social de los clientes/pacientes. </a:t>
            </a:r>
            <a:endParaRPr sz="1600" b="0" i="0" u="none" strike="noStrike" cap="none" dirty="0">
              <a:solidFill>
                <a:srgbClr val="002060"/>
              </a:solidFill>
              <a:latin typeface="Arial"/>
              <a:ea typeface="Arial"/>
              <a:cs typeface="Arial"/>
              <a:sym typeface="Arial"/>
            </a:endParaRPr>
          </a:p>
        </p:txBody>
      </p:sp>
      <p:sp>
        <p:nvSpPr>
          <p:cNvPr id="294" name="Google Shape;294;p16"/>
          <p:cNvSpPr/>
          <p:nvPr/>
        </p:nvSpPr>
        <p:spPr>
          <a:xfrm>
            <a:off x="506486" y="1767007"/>
            <a:ext cx="3655642" cy="16619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b="0" i="0" u="none" strike="noStrike" cap="none" dirty="0">
                <a:solidFill>
                  <a:srgbClr val="002060"/>
                </a:solidFill>
                <a:latin typeface="Calibri"/>
                <a:ea typeface="Calibri"/>
                <a:cs typeface="Calibri"/>
                <a:sym typeface="Calibri"/>
              </a:rPr>
              <a:t>La tecnologías pueden  posibilitar y facilitar el trabajo en remoto de las personas cuidadoras, permitiéndoles proporcionar cuidados mientras siguen conectados con sus clientes. </a:t>
            </a:r>
            <a:endParaRPr sz="1600" b="0" i="0" u="none" strike="noStrike" cap="none" dirty="0">
              <a:solidFill>
                <a:srgbClr val="002060"/>
              </a:solidFill>
              <a:latin typeface="Arial"/>
              <a:ea typeface="Arial"/>
              <a:cs typeface="Arial"/>
              <a:sym typeface="Arial"/>
            </a:endParaRPr>
          </a:p>
        </p:txBody>
      </p:sp>
      <p:sp>
        <p:nvSpPr>
          <p:cNvPr id="295" name="Google Shape;295;p16"/>
          <p:cNvSpPr/>
          <p:nvPr/>
        </p:nvSpPr>
        <p:spPr>
          <a:xfrm>
            <a:off x="6146462" y="1046123"/>
            <a:ext cx="4611773" cy="11387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b="0" i="0" u="none" strike="noStrike" cap="none" dirty="0">
                <a:solidFill>
                  <a:srgbClr val="002060"/>
                </a:solidFill>
                <a:latin typeface="Calibri"/>
                <a:ea typeface="Calibri"/>
                <a:cs typeface="Calibri"/>
                <a:sym typeface="Calibri"/>
              </a:rPr>
              <a:t>Las tecnologías digitales pueden proporcionar información accesible sobre los recursos disponibles (servicios asistenciales, bienestar, ayudas económicas o derechos de los trabajadores).</a:t>
            </a:r>
            <a:endParaRPr sz="1600" b="0" i="0" u="none" strike="noStrike" cap="none" dirty="0">
              <a:solidFill>
                <a:srgbClr val="002060"/>
              </a:solidFill>
              <a:latin typeface="Arial"/>
              <a:ea typeface="Arial"/>
              <a:cs typeface="Arial"/>
              <a:sym typeface="Arial"/>
            </a:endParaRPr>
          </a:p>
        </p:txBody>
      </p:sp>
      <p:sp>
        <p:nvSpPr>
          <p:cNvPr id="296" name="Google Shape;296;p16"/>
          <p:cNvSpPr/>
          <p:nvPr/>
        </p:nvSpPr>
        <p:spPr>
          <a:xfrm>
            <a:off x="9998927" y="4009553"/>
            <a:ext cx="1827475" cy="24468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s-ES" sz="1600" b="0" i="0" u="none" strike="noStrike" cap="none" dirty="0">
                <a:solidFill>
                  <a:srgbClr val="002060"/>
                </a:solidFill>
                <a:latin typeface="Calibri"/>
                <a:ea typeface="Calibri"/>
                <a:cs typeface="Calibri"/>
                <a:sym typeface="Calibri"/>
              </a:rPr>
              <a:t>La tecnología puede </a:t>
            </a:r>
            <a:r>
              <a:rPr lang="es-ES" sz="1600" b="0" i="0" u="sng" strike="noStrike" cap="none" dirty="0">
                <a:solidFill>
                  <a:srgbClr val="24BAA2"/>
                </a:solidFill>
                <a:latin typeface="Calibri"/>
                <a:ea typeface="Calibri"/>
                <a:cs typeface="Calibri"/>
                <a:sym typeface="Calibri"/>
              </a:rPr>
              <a:t>mejorar la comunicación</a:t>
            </a:r>
            <a:r>
              <a:rPr lang="es-ES" sz="1600" b="0" i="0" u="none" strike="noStrike" cap="none" dirty="0">
                <a:solidFill>
                  <a:srgbClr val="002060"/>
                </a:solidFill>
                <a:latin typeface="Calibri"/>
                <a:ea typeface="Calibri"/>
                <a:cs typeface="Calibri"/>
                <a:sym typeface="Calibri"/>
              </a:rPr>
              <a:t>, la empatía y el avance hacia los objetivos compartidos entre las personas cuidadoras y los clientes. </a:t>
            </a:r>
            <a:endParaRPr sz="1600" b="0" i="0" u="none" strike="noStrike" cap="none" dirty="0">
              <a:solidFill>
                <a:srgbClr val="002060"/>
              </a:solidFill>
              <a:latin typeface="Arial"/>
              <a:ea typeface="Arial"/>
              <a:cs typeface="Arial"/>
              <a:sym typeface="Arial"/>
            </a:endParaRPr>
          </a:p>
        </p:txBody>
      </p:sp>
      <p:pic>
        <p:nvPicPr>
          <p:cNvPr id="297" name="Google Shape;297;p16" descr="Worried face outline with solid fill"/>
          <p:cNvPicPr preferRelativeResize="0"/>
          <p:nvPr/>
        </p:nvPicPr>
        <p:blipFill rotWithShape="1">
          <a:blip r:embed="rId3">
            <a:alphaModFix/>
          </a:blip>
          <a:srcRect/>
          <a:stretch/>
        </p:blipFill>
        <p:spPr>
          <a:xfrm>
            <a:off x="3595573" y="2919618"/>
            <a:ext cx="914400" cy="914400"/>
          </a:xfrm>
          <a:prstGeom prst="rect">
            <a:avLst/>
          </a:prstGeom>
          <a:noFill/>
          <a:ln>
            <a:noFill/>
          </a:ln>
        </p:spPr>
      </p:pic>
      <p:pic>
        <p:nvPicPr>
          <p:cNvPr id="298" name="Google Shape;298;p16" descr="Unlock outline"/>
          <p:cNvPicPr preferRelativeResize="0"/>
          <p:nvPr/>
        </p:nvPicPr>
        <p:blipFill rotWithShape="1">
          <a:blip r:embed="rId4">
            <a:alphaModFix/>
          </a:blip>
          <a:srcRect/>
          <a:stretch/>
        </p:blipFill>
        <p:spPr>
          <a:xfrm>
            <a:off x="5618060" y="1960358"/>
            <a:ext cx="914400" cy="914400"/>
          </a:xfrm>
          <a:prstGeom prst="rect">
            <a:avLst/>
          </a:prstGeom>
          <a:noFill/>
          <a:ln>
            <a:noFill/>
          </a:ln>
        </p:spPr>
      </p:pic>
      <p:pic>
        <p:nvPicPr>
          <p:cNvPr id="299" name="Google Shape;299;p16" descr="Right And Left Brain outline"/>
          <p:cNvPicPr preferRelativeResize="0"/>
          <p:nvPr/>
        </p:nvPicPr>
        <p:blipFill rotWithShape="1">
          <a:blip r:embed="rId5">
            <a:alphaModFix/>
          </a:blip>
          <a:srcRect/>
          <a:stretch/>
        </p:blipFill>
        <p:spPr>
          <a:xfrm>
            <a:off x="7889907" y="2850455"/>
            <a:ext cx="914400" cy="914400"/>
          </a:xfrm>
          <a:prstGeom prst="rect">
            <a:avLst/>
          </a:prstGeom>
          <a:noFill/>
          <a:ln>
            <a:noFill/>
          </a:ln>
        </p:spPr>
      </p:pic>
      <p:pic>
        <p:nvPicPr>
          <p:cNvPr id="300" name="Google Shape;300;p16" descr="Rope Knot outline"/>
          <p:cNvPicPr preferRelativeResize="0"/>
          <p:nvPr/>
        </p:nvPicPr>
        <p:blipFill rotWithShape="1">
          <a:blip r:embed="rId6">
            <a:alphaModFix/>
          </a:blip>
          <a:srcRect/>
          <a:stretch/>
        </p:blipFill>
        <p:spPr>
          <a:xfrm>
            <a:off x="8609100" y="4710862"/>
            <a:ext cx="914400" cy="914400"/>
          </a:xfrm>
          <a:prstGeom prst="rect">
            <a:avLst/>
          </a:prstGeom>
          <a:noFill/>
          <a:ln>
            <a:noFill/>
          </a:ln>
        </p:spPr>
      </p:pic>
      <p:pic>
        <p:nvPicPr>
          <p:cNvPr id="301" name="Google Shape;301;p16" descr="Connections outline"/>
          <p:cNvPicPr preferRelativeResize="0"/>
          <p:nvPr/>
        </p:nvPicPr>
        <p:blipFill rotWithShape="1">
          <a:blip r:embed="rId7">
            <a:alphaModFix/>
          </a:blip>
          <a:srcRect/>
          <a:stretch/>
        </p:blipFill>
        <p:spPr>
          <a:xfrm>
            <a:off x="2557532" y="4849310"/>
            <a:ext cx="1024509" cy="1024509"/>
          </a:xfrm>
          <a:prstGeom prst="rect">
            <a:avLst/>
          </a:prstGeom>
          <a:noFill/>
          <a:ln>
            <a:noFill/>
          </a:ln>
        </p:spPr>
      </p:pic>
      <p:pic>
        <p:nvPicPr>
          <p:cNvPr id="302" name="Google Shape;302;p16" descr="Care outline"/>
          <p:cNvPicPr preferRelativeResize="0"/>
          <p:nvPr/>
        </p:nvPicPr>
        <p:blipFill rotWithShape="1">
          <a:blip r:embed="rId8">
            <a:alphaModFix/>
          </a:blip>
          <a:srcRect/>
          <a:stretch/>
        </p:blipFill>
        <p:spPr>
          <a:xfrm>
            <a:off x="5391483" y="4640245"/>
            <a:ext cx="1248955" cy="12489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7"/>
          <p:cNvSpPr txBox="1"/>
          <p:nvPr/>
        </p:nvSpPr>
        <p:spPr>
          <a:xfrm>
            <a:off x="9477375" y="5160397"/>
            <a:ext cx="1729968" cy="933076"/>
          </a:xfrm>
          <a:prstGeom prst="rect">
            <a:avLst/>
          </a:prstGeom>
          <a:solidFill>
            <a:srgbClr val="EE664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17"/>
          <p:cNvSpPr txBox="1">
            <a:spLocks noGrp="1"/>
          </p:cNvSpPr>
          <p:nvPr>
            <p:ph type="body" idx="1"/>
          </p:nvPr>
        </p:nvSpPr>
        <p:spPr>
          <a:xfrm>
            <a:off x="636254" y="2027445"/>
            <a:ext cx="5083825" cy="271601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92E4B"/>
              </a:buClr>
              <a:buSzPts val="2400"/>
              <a:buNone/>
            </a:pPr>
            <a:r>
              <a:rPr lang="es-ES">
                <a:solidFill>
                  <a:srgbClr val="002060"/>
                </a:solidFill>
              </a:rPr>
              <a:t>El informe </a:t>
            </a:r>
            <a:r>
              <a:rPr lang="es-ES" u="sng">
                <a:solidFill>
                  <a:srgbClr val="24BAA2"/>
                </a:solidFill>
                <a:hlinkClick r:id="rId3">
                  <a:extLst>
                    <a:ext uri="{A12FA001-AC4F-418D-AE19-62706E023703}">
                      <ahyp:hlinkClr xmlns:ahyp="http://schemas.microsoft.com/office/drawing/2018/hyperlinkcolor" val="tx"/>
                    </a:ext>
                  </a:extLst>
                </a:hlinkClick>
              </a:rPr>
              <a:t>Technology for our Ageing Population</a:t>
            </a:r>
            <a:r>
              <a:rPr lang="es-ES">
                <a:solidFill>
                  <a:srgbClr val="002060"/>
                </a:solidFill>
              </a:rPr>
              <a:t> ofrece información sobre las características que debe tener la tecnología en el hogar.  </a:t>
            </a:r>
            <a:endParaRPr/>
          </a:p>
          <a:p>
            <a:pPr marL="0" lvl="0" indent="0" algn="just" rtl="0">
              <a:lnSpc>
                <a:spcPct val="90000"/>
              </a:lnSpc>
              <a:spcBef>
                <a:spcPts val="0"/>
              </a:spcBef>
              <a:spcAft>
                <a:spcPts val="0"/>
              </a:spcAft>
              <a:buClr>
                <a:srgbClr val="092E4B"/>
              </a:buClr>
              <a:buSzPts val="2400"/>
              <a:buNone/>
            </a:pPr>
            <a:endParaRPr>
              <a:solidFill>
                <a:srgbClr val="002060"/>
              </a:solidFill>
            </a:endParaRPr>
          </a:p>
          <a:p>
            <a:pPr marL="0" lvl="0" indent="0" algn="just" rtl="0">
              <a:lnSpc>
                <a:spcPct val="90000"/>
              </a:lnSpc>
              <a:spcBef>
                <a:spcPts val="0"/>
              </a:spcBef>
              <a:spcAft>
                <a:spcPts val="0"/>
              </a:spcAft>
              <a:buClr>
                <a:srgbClr val="092E4B"/>
              </a:buClr>
              <a:buSzPts val="2400"/>
              <a:buNone/>
            </a:pPr>
            <a:r>
              <a:rPr lang="es-ES">
                <a:solidFill>
                  <a:srgbClr val="002060"/>
                </a:solidFill>
              </a:rPr>
              <a:t>Estos son principios básicos que facilitarán la adaptación de todos los interesados y el uso eficaz de los dispositivos instalados. </a:t>
            </a:r>
            <a:endParaRPr>
              <a:solidFill>
                <a:srgbClr val="002060"/>
              </a:solidFill>
            </a:endParaRPr>
          </a:p>
        </p:txBody>
      </p:sp>
      <p:sp>
        <p:nvSpPr>
          <p:cNvPr id="309" name="Google Shape;309;p17"/>
          <p:cNvSpPr txBox="1">
            <a:spLocks noGrp="1"/>
          </p:cNvSpPr>
          <p:nvPr>
            <p:ph type="body" idx="2"/>
          </p:nvPr>
        </p:nvSpPr>
        <p:spPr>
          <a:xfrm>
            <a:off x="733065" y="423421"/>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s-ES" sz="3600">
                <a:latin typeface="Calibri"/>
                <a:ea typeface="Calibri"/>
                <a:cs typeface="Calibri"/>
                <a:sym typeface="Calibri"/>
              </a:rPr>
              <a:t> </a:t>
            </a:r>
            <a:endParaRPr/>
          </a:p>
        </p:txBody>
      </p:sp>
      <p:sp>
        <p:nvSpPr>
          <p:cNvPr id="310" name="Google Shape;310;p17"/>
          <p:cNvSpPr txBox="1"/>
          <p:nvPr/>
        </p:nvSpPr>
        <p:spPr>
          <a:xfrm>
            <a:off x="330250" y="324323"/>
            <a:ext cx="5487264"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24BAA2"/>
              </a:buClr>
              <a:buSzPts val="3600"/>
              <a:buFont typeface="Arial"/>
              <a:buNone/>
            </a:pPr>
            <a:r>
              <a:rPr lang="es-ES" sz="3600" b="1" i="0" u="none" strike="noStrike" cap="none">
                <a:solidFill>
                  <a:srgbClr val="24BAA2"/>
                </a:solidFill>
                <a:latin typeface="Open Sans"/>
                <a:ea typeface="Open Sans"/>
                <a:cs typeface="Open Sans"/>
                <a:sym typeface="Open Sans"/>
              </a:rPr>
              <a:t>Incluye la tecnología, pero no de cualquier forma. </a:t>
            </a:r>
            <a:endParaRPr sz="1400" b="0" i="0" u="none" strike="noStrike" cap="none">
              <a:solidFill>
                <a:srgbClr val="000000"/>
              </a:solidFill>
              <a:latin typeface="Arial"/>
              <a:ea typeface="Arial"/>
              <a:cs typeface="Arial"/>
              <a:sym typeface="Arial"/>
            </a:endParaRPr>
          </a:p>
        </p:txBody>
      </p:sp>
      <p:pic>
        <p:nvPicPr>
          <p:cNvPr id="311" name="Google Shape;311;p17">
            <a:hlinkClick r:id="rId4"/>
          </p:cNvPr>
          <p:cNvPicPr preferRelativeResize="0"/>
          <p:nvPr/>
        </p:nvPicPr>
        <p:blipFill rotWithShape="1">
          <a:blip r:embed="rId5">
            <a:alphaModFix/>
          </a:blip>
          <a:srcRect/>
          <a:stretch/>
        </p:blipFill>
        <p:spPr>
          <a:xfrm>
            <a:off x="5783647" y="310080"/>
            <a:ext cx="6117908" cy="6234885"/>
          </a:xfrm>
          <a:prstGeom prst="rect">
            <a:avLst/>
          </a:prstGeom>
          <a:noFill/>
          <a:ln>
            <a:noFill/>
          </a:ln>
        </p:spPr>
      </p:pic>
      <p:sp>
        <p:nvSpPr>
          <p:cNvPr id="312" name="Google Shape;312;p17"/>
          <p:cNvSpPr/>
          <p:nvPr/>
        </p:nvSpPr>
        <p:spPr>
          <a:xfrm rot="-5400000">
            <a:off x="4791184" y="5164578"/>
            <a:ext cx="719870" cy="1137920"/>
          </a:xfrm>
          <a:prstGeom prst="downArrow">
            <a:avLst>
              <a:gd name="adj1" fmla="val 50000"/>
              <a:gd name="adj2" fmla="val 50000"/>
            </a:avLst>
          </a:prstGeom>
          <a:solidFill>
            <a:srgbClr val="7F3494"/>
          </a:solidFill>
          <a:ln w="25400" cap="flat" cmpd="sng">
            <a:solidFill>
              <a:srgbClr val="24BA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3" name="Google Shape;313;p17"/>
          <p:cNvSpPr txBox="1"/>
          <p:nvPr/>
        </p:nvSpPr>
        <p:spPr>
          <a:xfrm>
            <a:off x="4548293" y="5577699"/>
            <a:ext cx="16052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Arial"/>
                <a:ea typeface="Arial"/>
                <a:cs typeface="Arial"/>
                <a:sym typeface="Arial"/>
              </a:rPr>
              <a:t>Clica aquí</a:t>
            </a:r>
            <a:endParaRPr sz="1400" b="1" i="0" u="none" strike="noStrike" cap="none">
              <a:solidFill>
                <a:schemeClr val="lt1"/>
              </a:solidFill>
              <a:latin typeface="Arial"/>
              <a:ea typeface="Arial"/>
              <a:cs typeface="Arial"/>
              <a:sym typeface="Arial"/>
            </a:endParaRPr>
          </a:p>
        </p:txBody>
      </p:sp>
      <p:sp>
        <p:nvSpPr>
          <p:cNvPr id="314" name="Google Shape;314;p17"/>
          <p:cNvSpPr txBox="1"/>
          <p:nvPr/>
        </p:nvSpPr>
        <p:spPr>
          <a:xfrm>
            <a:off x="6222594" y="658416"/>
            <a:ext cx="2036992" cy="86177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1" i="0" u="none" strike="noStrike" cap="none">
                <a:solidFill>
                  <a:srgbClr val="7F3494"/>
                </a:solidFill>
                <a:latin typeface="Arial"/>
                <a:ea typeface="Arial"/>
                <a:cs typeface="Arial"/>
                <a:sym typeface="Arial"/>
              </a:rPr>
              <a:t>Adaptable. </a:t>
            </a:r>
            <a:r>
              <a:rPr lang="es-ES" sz="1200" b="0" i="0" u="none" strike="noStrike" cap="none">
                <a:solidFill>
                  <a:srgbClr val="7F3494"/>
                </a:solidFill>
                <a:latin typeface="Arial"/>
                <a:ea typeface="Arial"/>
                <a:cs typeface="Arial"/>
                <a:sym typeface="Arial"/>
              </a:rPr>
              <a:t>Capaz de adaptarse a las necesidades del usuario y los avances tecnológicos</a:t>
            </a:r>
            <a:endParaRPr sz="1200" b="0" i="0" u="none" strike="noStrike" cap="none">
              <a:solidFill>
                <a:srgbClr val="7F3494"/>
              </a:solidFill>
              <a:latin typeface="Arial"/>
              <a:ea typeface="Arial"/>
              <a:cs typeface="Arial"/>
              <a:sym typeface="Arial"/>
            </a:endParaRPr>
          </a:p>
        </p:txBody>
      </p:sp>
      <p:sp>
        <p:nvSpPr>
          <p:cNvPr id="315" name="Google Shape;315;p17"/>
          <p:cNvSpPr txBox="1"/>
          <p:nvPr/>
        </p:nvSpPr>
        <p:spPr>
          <a:xfrm>
            <a:off x="5885720" y="1609500"/>
            <a:ext cx="1998133" cy="123110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1" i="0" u="none" strike="noStrike" cap="none" dirty="0">
                <a:solidFill>
                  <a:srgbClr val="7F3494"/>
                </a:solidFill>
                <a:latin typeface="Arial"/>
                <a:ea typeface="Arial"/>
                <a:cs typeface="Arial"/>
                <a:sym typeface="Arial"/>
              </a:rPr>
              <a:t>De calidad. </a:t>
            </a:r>
            <a:r>
              <a:rPr lang="es-ES" sz="1400" b="0" i="0" u="none" strike="noStrike" cap="none" dirty="0">
                <a:solidFill>
                  <a:srgbClr val="7F3494"/>
                </a:solidFill>
                <a:latin typeface="Arial"/>
                <a:ea typeface="Arial"/>
                <a:cs typeface="Arial"/>
                <a:sym typeface="Arial"/>
              </a:rPr>
              <a:t>E</a:t>
            </a:r>
            <a:r>
              <a:rPr lang="es-ES" sz="1200" b="0" i="0" u="none" strike="noStrike" cap="none" dirty="0">
                <a:solidFill>
                  <a:srgbClr val="7F3494"/>
                </a:solidFill>
                <a:latin typeface="Arial"/>
                <a:ea typeface="Arial"/>
                <a:cs typeface="Arial"/>
                <a:sym typeface="Arial"/>
              </a:rPr>
              <a:t>l diseño de los productos, sistemas y servicios debe ser de buena calidad para garantizar que sean los adecuados. </a:t>
            </a:r>
            <a:endParaRPr sz="1200" b="0" i="0" u="none" strike="noStrike" cap="none" dirty="0">
              <a:solidFill>
                <a:srgbClr val="7F3494"/>
              </a:solidFill>
              <a:latin typeface="Arial"/>
              <a:ea typeface="Arial"/>
              <a:cs typeface="Arial"/>
              <a:sym typeface="Arial"/>
            </a:endParaRPr>
          </a:p>
        </p:txBody>
      </p:sp>
      <p:sp>
        <p:nvSpPr>
          <p:cNvPr id="316" name="Google Shape;316;p17"/>
          <p:cNvSpPr txBox="1"/>
          <p:nvPr/>
        </p:nvSpPr>
        <p:spPr>
          <a:xfrm>
            <a:off x="9312648" y="426516"/>
            <a:ext cx="2450374" cy="104644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1" i="0" u="none" strike="noStrike" cap="none">
                <a:solidFill>
                  <a:srgbClr val="7030A0"/>
                </a:solidFill>
                <a:latin typeface="Arial"/>
                <a:ea typeface="Arial"/>
                <a:cs typeface="Arial"/>
                <a:sym typeface="Arial"/>
              </a:rPr>
              <a:t>Participativa</a:t>
            </a:r>
            <a:r>
              <a:rPr lang="es-ES" sz="1400" b="1" i="0" u="none" strike="noStrike" cap="none">
                <a:solidFill>
                  <a:srgbClr val="7F3494"/>
                </a:solidFill>
                <a:latin typeface="Arial"/>
                <a:ea typeface="Arial"/>
                <a:cs typeface="Arial"/>
                <a:sym typeface="Arial"/>
              </a:rPr>
              <a:t>. </a:t>
            </a:r>
            <a:r>
              <a:rPr lang="es-ES" sz="1200" b="0" i="0" u="none" strike="noStrike" cap="none">
                <a:solidFill>
                  <a:srgbClr val="7F3494"/>
                </a:solidFill>
                <a:latin typeface="Arial"/>
                <a:ea typeface="Arial"/>
                <a:cs typeface="Arial"/>
                <a:sym typeface="Arial"/>
              </a:rPr>
              <a:t>Que implique a las personas en la creación conjunta de soluciones  para dar a conocer cómo quieren vivir sus vidas. </a:t>
            </a:r>
            <a:endParaRPr sz="1200" b="0" i="0" u="none" strike="noStrike" cap="none">
              <a:solidFill>
                <a:srgbClr val="7F3494"/>
              </a:solidFill>
              <a:latin typeface="Arial"/>
              <a:ea typeface="Arial"/>
              <a:cs typeface="Arial"/>
              <a:sym typeface="Arial"/>
            </a:endParaRPr>
          </a:p>
        </p:txBody>
      </p:sp>
      <p:sp>
        <p:nvSpPr>
          <p:cNvPr id="317" name="Google Shape;317;p17"/>
          <p:cNvSpPr txBox="1"/>
          <p:nvPr/>
        </p:nvSpPr>
        <p:spPr>
          <a:xfrm>
            <a:off x="5872991" y="2884542"/>
            <a:ext cx="1826032" cy="67710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1" i="0" u="none" strike="noStrike" cap="none">
                <a:solidFill>
                  <a:srgbClr val="7F3494"/>
                </a:solidFill>
                <a:latin typeface="Arial"/>
                <a:ea typeface="Arial"/>
                <a:cs typeface="Arial"/>
                <a:sym typeface="Arial"/>
              </a:rPr>
              <a:t>Preventiva. </a:t>
            </a:r>
            <a:r>
              <a:rPr lang="es-ES" sz="1200" b="0" i="0" u="none" strike="noStrike" cap="none">
                <a:solidFill>
                  <a:srgbClr val="7F3494"/>
                </a:solidFill>
                <a:latin typeface="Arial"/>
                <a:ea typeface="Arial"/>
                <a:cs typeface="Arial"/>
                <a:sym typeface="Arial"/>
              </a:rPr>
              <a:t>Enfocada a la prevención y no a la reacción. </a:t>
            </a:r>
            <a:endParaRPr sz="1200" b="0" i="0" u="none" strike="noStrike" cap="none">
              <a:solidFill>
                <a:srgbClr val="7F3494"/>
              </a:solidFill>
              <a:latin typeface="Arial"/>
              <a:ea typeface="Arial"/>
              <a:cs typeface="Arial"/>
              <a:sym typeface="Arial"/>
            </a:endParaRPr>
          </a:p>
        </p:txBody>
      </p:sp>
      <p:sp>
        <p:nvSpPr>
          <p:cNvPr id="318" name="Google Shape;318;p17"/>
          <p:cNvSpPr txBox="1"/>
          <p:nvPr/>
        </p:nvSpPr>
        <p:spPr>
          <a:xfrm>
            <a:off x="9752165" y="1498670"/>
            <a:ext cx="2036992" cy="123110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1" i="0" u="none" strike="noStrike" cap="none" dirty="0">
                <a:solidFill>
                  <a:srgbClr val="7F3494"/>
                </a:solidFill>
                <a:latin typeface="Arial"/>
                <a:ea typeface="Arial"/>
                <a:cs typeface="Arial"/>
                <a:sym typeface="Arial"/>
              </a:rPr>
              <a:t>Rentable. </a:t>
            </a:r>
            <a:r>
              <a:rPr lang="es-ES" sz="1200" b="0" i="0" u="none" strike="noStrike" cap="none" dirty="0">
                <a:solidFill>
                  <a:srgbClr val="7F3494"/>
                </a:solidFill>
                <a:latin typeface="Arial"/>
                <a:ea typeface="Arial"/>
                <a:cs typeface="Arial"/>
                <a:sym typeface="Arial"/>
              </a:rPr>
              <a:t>Que tenga una buena relación calidad-precio en beneficio tanto de personas como equipos  con distintas capacidades económicas. </a:t>
            </a:r>
            <a:endParaRPr sz="1200" b="0" i="0" u="none" strike="noStrike" cap="none" dirty="0">
              <a:solidFill>
                <a:srgbClr val="7F3494"/>
              </a:solidFill>
              <a:latin typeface="Arial"/>
              <a:ea typeface="Arial"/>
              <a:cs typeface="Arial"/>
              <a:sym typeface="Arial"/>
            </a:endParaRPr>
          </a:p>
        </p:txBody>
      </p:sp>
      <p:sp>
        <p:nvSpPr>
          <p:cNvPr id="319" name="Google Shape;319;p17"/>
          <p:cNvSpPr txBox="1"/>
          <p:nvPr/>
        </p:nvSpPr>
        <p:spPr>
          <a:xfrm>
            <a:off x="9861197" y="2755490"/>
            <a:ext cx="1927960" cy="120028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200" b="1" i="0" u="none" strike="noStrike" cap="none" dirty="0">
                <a:solidFill>
                  <a:srgbClr val="7030A0"/>
                </a:solidFill>
                <a:latin typeface="Arial"/>
                <a:ea typeface="Arial"/>
                <a:cs typeface="Arial"/>
                <a:sym typeface="Arial"/>
              </a:rPr>
              <a:t>Basada en la elección. </a:t>
            </a:r>
            <a:r>
              <a:rPr lang="es-ES" sz="1200" b="0" i="0" u="none" strike="noStrike" cap="none" dirty="0">
                <a:solidFill>
                  <a:srgbClr val="7030A0"/>
                </a:solidFill>
                <a:latin typeface="Arial"/>
                <a:ea typeface="Arial"/>
                <a:cs typeface="Arial"/>
                <a:sym typeface="Arial"/>
              </a:rPr>
              <a:t>Debe permitir el acceso a más opciones que respondan a las necesidades y preferencias individuales. </a:t>
            </a:r>
            <a:endParaRPr sz="1200" b="0" i="0" u="none" strike="noStrike" cap="none" dirty="0">
              <a:solidFill>
                <a:srgbClr val="7030A0"/>
              </a:solidFill>
              <a:latin typeface="Arial"/>
              <a:ea typeface="Arial"/>
              <a:cs typeface="Arial"/>
              <a:sym typeface="Arial"/>
            </a:endParaRPr>
          </a:p>
        </p:txBody>
      </p:sp>
      <p:sp>
        <p:nvSpPr>
          <p:cNvPr id="320" name="Google Shape;320;p17"/>
          <p:cNvSpPr txBox="1"/>
          <p:nvPr/>
        </p:nvSpPr>
        <p:spPr>
          <a:xfrm>
            <a:off x="5905239" y="3628534"/>
            <a:ext cx="1927960" cy="126184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1" i="0" u="none" strike="noStrike" cap="none" dirty="0">
                <a:solidFill>
                  <a:srgbClr val="7F3494"/>
                </a:solidFill>
                <a:latin typeface="Arial"/>
                <a:ea typeface="Arial"/>
                <a:cs typeface="Arial"/>
                <a:sym typeface="Arial"/>
              </a:rPr>
              <a:t>Centrada en las personas. </a:t>
            </a:r>
            <a:r>
              <a:rPr lang="es-ES" sz="1200" b="0" i="0" u="none" strike="noStrike" cap="none" dirty="0">
                <a:solidFill>
                  <a:srgbClr val="7F3494"/>
                </a:solidFill>
                <a:latin typeface="Arial"/>
                <a:ea typeface="Arial"/>
                <a:cs typeface="Arial"/>
                <a:sym typeface="Arial"/>
              </a:rPr>
              <a:t>Que priorice a la persona para darle el control de su propio entorno, sus cuidados y sus necesidades. </a:t>
            </a:r>
            <a:endParaRPr sz="1200" b="0" i="0" u="none" strike="noStrike" cap="none" dirty="0">
              <a:solidFill>
                <a:srgbClr val="7F3494"/>
              </a:solidFill>
              <a:latin typeface="Arial"/>
              <a:ea typeface="Arial"/>
              <a:cs typeface="Arial"/>
              <a:sym typeface="Arial"/>
            </a:endParaRPr>
          </a:p>
        </p:txBody>
      </p:sp>
      <p:sp>
        <p:nvSpPr>
          <p:cNvPr id="321" name="Google Shape;321;p17"/>
          <p:cNvSpPr txBox="1"/>
          <p:nvPr/>
        </p:nvSpPr>
        <p:spPr>
          <a:xfrm>
            <a:off x="6403549" y="5046103"/>
            <a:ext cx="2204900" cy="126188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1" i="0" u="none" strike="noStrike" cap="none">
                <a:solidFill>
                  <a:srgbClr val="7F3494"/>
                </a:solidFill>
                <a:latin typeface="Arial"/>
                <a:ea typeface="Arial"/>
                <a:cs typeface="Arial"/>
                <a:sym typeface="Arial"/>
              </a:rPr>
              <a:t>Enfocada a los resultados. </a:t>
            </a:r>
            <a:r>
              <a:rPr lang="es-ES" sz="1400" b="0" i="0" u="none" strike="noStrike" cap="none">
                <a:solidFill>
                  <a:srgbClr val="7F3494"/>
                </a:solidFill>
                <a:latin typeface="Arial"/>
                <a:ea typeface="Arial"/>
                <a:cs typeface="Arial"/>
                <a:sym typeface="Arial"/>
              </a:rPr>
              <a:t> </a:t>
            </a:r>
            <a:r>
              <a:rPr lang="es-ES" sz="1200" b="0" i="0" u="none" strike="noStrike" cap="none">
                <a:solidFill>
                  <a:srgbClr val="7F3494"/>
                </a:solidFill>
                <a:latin typeface="Arial"/>
                <a:ea typeface="Arial"/>
                <a:cs typeface="Arial"/>
                <a:sym typeface="Arial"/>
              </a:rPr>
              <a:t>Que mejore la salud y el bienestar de las personas para aumentar su calidad de vida o preservar su autonomía. </a:t>
            </a:r>
            <a:endParaRPr sz="1200" b="0" i="0" u="none" strike="noStrike" cap="none">
              <a:solidFill>
                <a:srgbClr val="7F3494"/>
              </a:solidFill>
              <a:latin typeface="Arial"/>
              <a:ea typeface="Arial"/>
              <a:cs typeface="Arial"/>
              <a:sym typeface="Arial"/>
            </a:endParaRPr>
          </a:p>
        </p:txBody>
      </p:sp>
      <p:sp>
        <p:nvSpPr>
          <p:cNvPr id="322" name="Google Shape;322;p17"/>
          <p:cNvSpPr txBox="1"/>
          <p:nvPr/>
        </p:nvSpPr>
        <p:spPr>
          <a:xfrm>
            <a:off x="9861196" y="3973155"/>
            <a:ext cx="1927961" cy="1231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1" i="1" u="none" strike="noStrike" cap="none" dirty="0">
                <a:solidFill>
                  <a:srgbClr val="7F3494"/>
                </a:solidFill>
                <a:latin typeface="Arial"/>
                <a:ea typeface="Arial"/>
                <a:cs typeface="Arial"/>
                <a:sym typeface="Arial"/>
              </a:rPr>
              <a:t>Interoperable</a:t>
            </a:r>
            <a:r>
              <a:rPr lang="es-ES" sz="1400" b="1" i="0" u="none" strike="noStrike" cap="none" dirty="0">
                <a:solidFill>
                  <a:srgbClr val="7F3494"/>
                </a:solidFill>
                <a:latin typeface="Arial"/>
                <a:ea typeface="Arial"/>
                <a:cs typeface="Arial"/>
                <a:sym typeface="Arial"/>
              </a:rPr>
              <a:t>.</a:t>
            </a:r>
            <a:r>
              <a:rPr lang="es-ES" sz="1400" b="0" i="0" u="none" strike="noStrike" cap="none" dirty="0">
                <a:solidFill>
                  <a:srgbClr val="7F3494"/>
                </a:solidFill>
                <a:latin typeface="Arial"/>
                <a:ea typeface="Arial"/>
                <a:cs typeface="Arial"/>
                <a:sym typeface="Arial"/>
              </a:rPr>
              <a:t> </a:t>
            </a:r>
            <a:r>
              <a:rPr lang="es-ES" sz="1200" b="0" i="0" u="none" strike="noStrike" cap="none" dirty="0">
                <a:solidFill>
                  <a:srgbClr val="7F3494"/>
                </a:solidFill>
                <a:latin typeface="Arial"/>
                <a:ea typeface="Arial"/>
                <a:cs typeface="Arial"/>
                <a:sym typeface="Arial"/>
              </a:rPr>
              <a:t>Capaz de integrarse y trabajar en distintos sistemas y plataformas para cubrir las diversas necesidades de las personas. </a:t>
            </a:r>
            <a:endParaRPr sz="1200" b="0" i="0" u="none" strike="noStrike" cap="none" dirty="0">
              <a:solidFill>
                <a:srgbClr val="7F3494"/>
              </a:solidFill>
              <a:latin typeface="Arial"/>
              <a:ea typeface="Arial"/>
              <a:cs typeface="Arial"/>
              <a:sym typeface="Arial"/>
            </a:endParaRPr>
          </a:p>
        </p:txBody>
      </p:sp>
      <p:sp>
        <p:nvSpPr>
          <p:cNvPr id="323" name="Google Shape;323;p17"/>
          <p:cNvSpPr txBox="1"/>
          <p:nvPr/>
        </p:nvSpPr>
        <p:spPr>
          <a:xfrm>
            <a:off x="8640233" y="5231882"/>
            <a:ext cx="2204901" cy="123106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1" i="0" u="none" strike="noStrike" cap="none" dirty="0">
                <a:solidFill>
                  <a:srgbClr val="7F3494"/>
                </a:solidFill>
                <a:latin typeface="Arial"/>
                <a:ea typeface="Arial"/>
                <a:cs typeface="Arial"/>
                <a:sym typeface="Arial"/>
              </a:rPr>
              <a:t>Inclusiva. </a:t>
            </a:r>
            <a:r>
              <a:rPr lang="es-ES" sz="1200" b="0" i="0" u="none" strike="noStrike" cap="none" dirty="0">
                <a:solidFill>
                  <a:srgbClr val="7F3494"/>
                </a:solidFill>
                <a:latin typeface="Arial"/>
                <a:ea typeface="Arial"/>
                <a:cs typeface="Arial"/>
                <a:sym typeface="Arial"/>
              </a:rPr>
              <a:t>Que reduzca las desigualdades digitales, económicas o de salud para permitir una mayor participación en casa y en la comunidad. </a:t>
            </a:r>
            <a:endParaRPr sz="1200" b="0" i="0" u="none" strike="noStrike" cap="none" dirty="0">
              <a:solidFill>
                <a:srgbClr val="7F3494"/>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8"/>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s-ES">
                <a:solidFill>
                  <a:schemeClr val="lt1"/>
                </a:solidFill>
              </a:rPr>
              <a:t>Personas Cuidadoras </a:t>
            </a:r>
            <a:r>
              <a:rPr lang="es-ES"/>
              <a:t>y Tecnología</a:t>
            </a:r>
            <a:endParaRPr/>
          </a:p>
        </p:txBody>
      </p:sp>
      <p:sp>
        <p:nvSpPr>
          <p:cNvPr id="330" name="Google Shape;330;p18"/>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s-ES"/>
              <a:t>03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p:nvPr/>
        </p:nvSpPr>
        <p:spPr>
          <a:xfrm>
            <a:off x="365760" y="264161"/>
            <a:ext cx="11460480" cy="1209040"/>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6" name="Google Shape;336;p19"/>
          <p:cNvSpPr txBox="1">
            <a:spLocks noGrp="1"/>
          </p:cNvSpPr>
          <p:nvPr>
            <p:ph type="body" idx="1"/>
          </p:nvPr>
        </p:nvSpPr>
        <p:spPr>
          <a:xfrm>
            <a:off x="3945478" y="1438828"/>
            <a:ext cx="7664450" cy="3637280"/>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1000"/>
              </a:spcBef>
              <a:spcAft>
                <a:spcPts val="0"/>
              </a:spcAft>
              <a:buSzPts val="2400"/>
              <a:buNone/>
            </a:pPr>
            <a:r>
              <a:rPr lang="es-ES" sz="2300" dirty="0">
                <a:solidFill>
                  <a:srgbClr val="002060"/>
                </a:solidFill>
              </a:rPr>
              <a:t>La Covid-19 ha empeorado las condiciones laborales de las personas cuidadoras en todo el mundo debido a la escasez de equipamiento de bioseguridad y de sistemas de control de infecciones, a la falta de programas de reconocimiento e incentivos laborales y, en último término, a la discriminación y el maltrato físico y psicológico por parte de los pacientes, lo que afectó a su salud mental. </a:t>
            </a:r>
            <a:endParaRPr dirty="0"/>
          </a:p>
          <a:p>
            <a:pPr marL="228600" lvl="0" indent="0" algn="just" rtl="0">
              <a:lnSpc>
                <a:spcPct val="90000"/>
              </a:lnSpc>
              <a:spcBef>
                <a:spcPts val="1000"/>
              </a:spcBef>
              <a:spcAft>
                <a:spcPts val="0"/>
              </a:spcAft>
              <a:buSzPts val="2400"/>
              <a:buNone/>
            </a:pPr>
            <a:r>
              <a:rPr lang="es-ES" sz="2300" dirty="0">
                <a:solidFill>
                  <a:srgbClr val="002060"/>
                </a:solidFill>
              </a:rPr>
              <a:t>Según la American </a:t>
            </a:r>
            <a:r>
              <a:rPr lang="es-ES" sz="2300" dirty="0" err="1">
                <a:solidFill>
                  <a:srgbClr val="002060"/>
                </a:solidFill>
              </a:rPr>
              <a:t>Healthcare</a:t>
            </a:r>
            <a:r>
              <a:rPr lang="es-ES" sz="2300" dirty="0">
                <a:solidFill>
                  <a:srgbClr val="002060"/>
                </a:solidFill>
              </a:rPr>
              <a:t> </a:t>
            </a:r>
            <a:r>
              <a:rPr lang="es-ES" sz="2300" dirty="0" err="1">
                <a:solidFill>
                  <a:srgbClr val="002060"/>
                </a:solidFill>
              </a:rPr>
              <a:t>Association</a:t>
            </a:r>
            <a:r>
              <a:rPr lang="es-ES" sz="2300" dirty="0">
                <a:solidFill>
                  <a:srgbClr val="002060"/>
                </a:solidFill>
              </a:rPr>
              <a:t> (AHCA) y el </a:t>
            </a:r>
            <a:r>
              <a:rPr lang="es-ES" sz="2300" dirty="0" err="1">
                <a:solidFill>
                  <a:srgbClr val="002060"/>
                </a:solidFill>
              </a:rPr>
              <a:t>National</a:t>
            </a:r>
            <a:r>
              <a:rPr lang="es-ES" sz="2300" dirty="0">
                <a:solidFill>
                  <a:srgbClr val="002060"/>
                </a:solidFill>
              </a:rPr>
              <a:t> Centre </a:t>
            </a:r>
            <a:r>
              <a:rPr lang="es-ES" sz="2300" dirty="0" err="1">
                <a:solidFill>
                  <a:srgbClr val="002060"/>
                </a:solidFill>
              </a:rPr>
              <a:t>for</a:t>
            </a:r>
            <a:r>
              <a:rPr lang="es-ES" sz="2300" dirty="0">
                <a:solidFill>
                  <a:srgbClr val="002060"/>
                </a:solidFill>
              </a:rPr>
              <a:t> </a:t>
            </a:r>
            <a:r>
              <a:rPr lang="es-ES" sz="2300" dirty="0" err="1">
                <a:solidFill>
                  <a:srgbClr val="002060"/>
                </a:solidFill>
              </a:rPr>
              <a:t>Assisted</a:t>
            </a:r>
            <a:r>
              <a:rPr lang="es-ES" sz="2300" dirty="0">
                <a:solidFill>
                  <a:srgbClr val="002060"/>
                </a:solidFill>
              </a:rPr>
              <a:t> Living (NCAL), los centros de atención prolongada se enfrentan hoy a la </a:t>
            </a:r>
            <a:r>
              <a:rPr lang="es-ES" sz="2300" u="sng" dirty="0">
                <a:solidFill>
                  <a:srgbClr val="24BAA2"/>
                </a:solidFill>
              </a:rPr>
              <a:t>peor crisis laboral </a:t>
            </a:r>
            <a:r>
              <a:rPr lang="es-ES" sz="2300" dirty="0">
                <a:solidFill>
                  <a:srgbClr val="002060"/>
                </a:solidFill>
              </a:rPr>
              <a:t>de todo el sector sanitario. </a:t>
            </a:r>
            <a:endParaRPr dirty="0"/>
          </a:p>
          <a:p>
            <a:pPr marL="228600" lvl="0" indent="0" algn="just" rtl="0">
              <a:lnSpc>
                <a:spcPct val="90000"/>
              </a:lnSpc>
              <a:spcBef>
                <a:spcPts val="1000"/>
              </a:spcBef>
              <a:spcAft>
                <a:spcPts val="0"/>
              </a:spcAft>
              <a:buSzPts val="2400"/>
              <a:buNone/>
            </a:pPr>
            <a:r>
              <a:rPr lang="es-ES" sz="2300" dirty="0">
                <a:solidFill>
                  <a:srgbClr val="002060"/>
                </a:solidFill>
              </a:rPr>
              <a:t>Los datos de la Bureau </a:t>
            </a:r>
            <a:r>
              <a:rPr lang="es-ES" sz="2300" dirty="0" err="1">
                <a:solidFill>
                  <a:srgbClr val="002060"/>
                </a:solidFill>
              </a:rPr>
              <a:t>of</a:t>
            </a:r>
            <a:r>
              <a:rPr lang="es-ES" sz="2300" dirty="0">
                <a:solidFill>
                  <a:srgbClr val="002060"/>
                </a:solidFill>
              </a:rPr>
              <a:t> </a:t>
            </a:r>
            <a:r>
              <a:rPr lang="es-ES" sz="2300" dirty="0" err="1">
                <a:solidFill>
                  <a:srgbClr val="002060"/>
                </a:solidFill>
              </a:rPr>
              <a:t>Labour</a:t>
            </a:r>
            <a:r>
              <a:rPr lang="es-ES" sz="2300" dirty="0">
                <a:solidFill>
                  <a:srgbClr val="002060"/>
                </a:solidFill>
              </a:rPr>
              <a:t> </a:t>
            </a:r>
            <a:r>
              <a:rPr lang="es-ES" sz="2300" dirty="0" err="1">
                <a:solidFill>
                  <a:srgbClr val="002060"/>
                </a:solidFill>
              </a:rPr>
              <a:t>Statistics</a:t>
            </a:r>
            <a:r>
              <a:rPr lang="es-ES" sz="2300" dirty="0">
                <a:solidFill>
                  <a:srgbClr val="002060"/>
                </a:solidFill>
              </a:rPr>
              <a:t> muestran que los centros de atención médica y residencial perdieron a más de 11.000 trabajadores desde noviembre de 2021. </a:t>
            </a:r>
            <a:endParaRPr sz="2300" dirty="0">
              <a:solidFill>
                <a:srgbClr val="002060"/>
              </a:solidFill>
            </a:endParaRPr>
          </a:p>
        </p:txBody>
      </p:sp>
      <p:sp>
        <p:nvSpPr>
          <p:cNvPr id="337" name="Google Shape;337;p19"/>
          <p:cNvSpPr txBox="1">
            <a:spLocks noGrp="1"/>
          </p:cNvSpPr>
          <p:nvPr>
            <p:ph type="body" idx="2"/>
          </p:nvPr>
        </p:nvSpPr>
        <p:spPr>
          <a:xfrm>
            <a:off x="798381" y="387831"/>
            <a:ext cx="10595237"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s-ES" b="1" i="0">
                <a:latin typeface="Open Sans"/>
                <a:ea typeface="Open Sans"/>
                <a:cs typeface="Open Sans"/>
                <a:sym typeface="Open Sans"/>
              </a:rPr>
              <a:t>La situación de las personas cuidadoras</a:t>
            </a:r>
            <a:endParaRPr/>
          </a:p>
          <a:p>
            <a:pPr marL="457200" lvl="0" indent="-228600" algn="ctr" rtl="0">
              <a:lnSpc>
                <a:spcPct val="90000"/>
              </a:lnSpc>
              <a:spcBef>
                <a:spcPts val="1000"/>
              </a:spcBef>
              <a:spcAft>
                <a:spcPts val="0"/>
              </a:spcAft>
              <a:buSzPts val="3600"/>
              <a:buNone/>
            </a:pPr>
            <a:endParaRPr b="1" i="0">
              <a:latin typeface="Open Sans"/>
              <a:ea typeface="Open Sans"/>
              <a:cs typeface="Open Sans"/>
              <a:sym typeface="Open Sans"/>
            </a:endParaRPr>
          </a:p>
          <a:p>
            <a:pPr marL="457200" lvl="0" indent="-228600" algn="ctr" rtl="0">
              <a:lnSpc>
                <a:spcPct val="90000"/>
              </a:lnSpc>
              <a:spcBef>
                <a:spcPts val="1000"/>
              </a:spcBef>
              <a:spcAft>
                <a:spcPts val="0"/>
              </a:spcAft>
              <a:buSzPts val="3600"/>
              <a:buNone/>
            </a:pPr>
            <a:endParaRPr/>
          </a:p>
        </p:txBody>
      </p:sp>
      <p:pic>
        <p:nvPicPr>
          <p:cNvPr id="338" name="Google Shape;338;p19"/>
          <p:cNvPicPr preferRelativeResize="0"/>
          <p:nvPr/>
        </p:nvPicPr>
        <p:blipFill rotWithShape="1">
          <a:blip r:embed="rId3">
            <a:alphaModFix/>
          </a:blip>
          <a:srcRect/>
          <a:stretch/>
        </p:blipFill>
        <p:spPr>
          <a:xfrm>
            <a:off x="11061709" y="42704"/>
            <a:ext cx="1096439" cy="747324"/>
          </a:xfrm>
          <a:prstGeom prst="rect">
            <a:avLst/>
          </a:prstGeom>
          <a:noFill/>
          <a:ln>
            <a:noFill/>
          </a:ln>
        </p:spPr>
      </p:pic>
      <p:pic>
        <p:nvPicPr>
          <p:cNvPr id="339" name="Google Shape;339;p19" descr="Woman wearing mask"/>
          <p:cNvPicPr preferRelativeResize="0"/>
          <p:nvPr/>
        </p:nvPicPr>
        <p:blipFill rotWithShape="1">
          <a:blip r:embed="rId4">
            <a:alphaModFix/>
          </a:blip>
          <a:srcRect/>
          <a:stretch/>
        </p:blipFill>
        <p:spPr>
          <a:xfrm>
            <a:off x="605764" y="1838324"/>
            <a:ext cx="3339714" cy="4343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s-ES"/>
              <a:t>01</a:t>
            </a:r>
            <a:endParaRPr/>
          </a:p>
        </p:txBody>
      </p:sp>
      <p:sp>
        <p:nvSpPr>
          <p:cNvPr id="118" name="Google Shape;118;p2"/>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s-ES" sz="2400" b="1"/>
              <a:t>El Proyecto Housing Care</a:t>
            </a:r>
            <a:endParaRPr sz="2400" b="1"/>
          </a:p>
        </p:txBody>
      </p:sp>
      <p:sp>
        <p:nvSpPr>
          <p:cNvPr id="119" name="Google Shape;119;p2"/>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s-ES"/>
              <a:t>02</a:t>
            </a:r>
            <a:endParaRPr/>
          </a:p>
        </p:txBody>
      </p:sp>
      <p:sp>
        <p:nvSpPr>
          <p:cNvPr id="120" name="Google Shape;120;p2"/>
          <p:cNvSpPr txBox="1">
            <a:spLocks noGrp="1"/>
          </p:cNvSpPr>
          <p:nvPr>
            <p:ph type="body" idx="4"/>
          </p:nvPr>
        </p:nvSpPr>
        <p:spPr>
          <a:xfrm>
            <a:off x="1400970" y="3256285"/>
            <a:ext cx="7059984"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s-ES" sz="2400" b="1"/>
              <a:t>Los cuidados a través de la tecnología: ¿</a:t>
            </a:r>
            <a:r>
              <a:rPr lang="es-ES" sz="2400" b="1">
                <a:solidFill>
                  <a:srgbClr val="002060"/>
                </a:solidFill>
              </a:rPr>
              <a:t>son posibles</a:t>
            </a:r>
            <a:r>
              <a:rPr lang="es-ES" sz="2400" b="1"/>
              <a:t>?</a:t>
            </a:r>
            <a:endParaRPr sz="2400" b="1"/>
          </a:p>
        </p:txBody>
      </p:sp>
      <p:sp>
        <p:nvSpPr>
          <p:cNvPr id="121" name="Google Shape;121;p2"/>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s-ES"/>
              <a:t>03</a:t>
            </a:r>
            <a:endParaRPr/>
          </a:p>
        </p:txBody>
      </p:sp>
      <p:sp>
        <p:nvSpPr>
          <p:cNvPr id="122" name="Google Shape;122;p2"/>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s-ES" sz="2400" b="1"/>
              <a:t>Personas cuidadoras y tecnología</a:t>
            </a:r>
            <a:endParaRPr sz="2400" b="1"/>
          </a:p>
        </p:txBody>
      </p:sp>
      <p:sp>
        <p:nvSpPr>
          <p:cNvPr id="123" name="Google Shape;123;p2"/>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s-ES"/>
              <a:t>04</a:t>
            </a:r>
            <a:endParaRPr/>
          </a:p>
        </p:txBody>
      </p:sp>
      <p:sp>
        <p:nvSpPr>
          <p:cNvPr id="124" name="Google Shape;124;p2"/>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s-ES" sz="2400" b="1"/>
              <a:t>No es solo teoría, es una realidad.  Ejemplos. </a:t>
            </a:r>
            <a:endParaRPr sz="2400" b="1"/>
          </a:p>
        </p:txBody>
      </p:sp>
      <p:sp>
        <p:nvSpPr>
          <p:cNvPr id="125" name="Google Shape;125;p2"/>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s-ES"/>
              <a:t>05</a:t>
            </a:r>
            <a:endParaRPr/>
          </a:p>
        </p:txBody>
      </p:sp>
      <p:sp>
        <p:nvSpPr>
          <p:cNvPr id="126" name="Google Shape;126;p2"/>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s-ES" sz="2400" b="1"/>
              <a:t>Sobre este </a:t>
            </a:r>
            <a:r>
              <a:rPr lang="es-ES" sz="2400" b="1">
                <a:solidFill>
                  <a:srgbClr val="002060"/>
                </a:solidFill>
              </a:rPr>
              <a:t>curso MOOC</a:t>
            </a:r>
            <a:endParaRPr sz="2400" b="1">
              <a:solidFill>
                <a:srgbClr val="002060"/>
              </a:solidFill>
            </a:endParaRPr>
          </a:p>
        </p:txBody>
      </p:sp>
      <p:sp>
        <p:nvSpPr>
          <p:cNvPr id="127" name="Google Shape;127;p2"/>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s-ES"/>
              <a:t>Contenido</a:t>
            </a:r>
            <a:endParaRPr/>
          </a:p>
        </p:txBody>
      </p:sp>
      <p:sp>
        <p:nvSpPr>
          <p:cNvPr id="128" name="Google Shape;128;p2"/>
          <p:cNvSpPr/>
          <p:nvPr/>
        </p:nvSpPr>
        <p:spPr>
          <a:xfrm>
            <a:off x="8989764" y="2313542"/>
            <a:ext cx="2633032" cy="1377108"/>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s-ES" sz="900" b="0" i="0" u="none" strike="noStrike" cap="none">
                <a:solidFill>
                  <a:srgbClr val="092E4B"/>
                </a:solidFill>
                <a:latin typeface="Calibri"/>
                <a:ea typeface="Calibri"/>
                <a:cs typeface="Calibri"/>
                <a:sym typeface="Calibri"/>
              </a:rPr>
              <a:t>El respaldo de la Comisión Europea a la elaboración de esta publicación no constituye una aprobación de su contenido, que refleja únicamente las opiniones de los autores, y la Comisión no se hace responsable del uso que pueda hacerse de la información aquí recogida.</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0"/>
          <p:cNvSpPr/>
          <p:nvPr/>
        </p:nvSpPr>
        <p:spPr>
          <a:xfrm>
            <a:off x="365760" y="264160"/>
            <a:ext cx="11460480" cy="1496285"/>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5" name="Google Shape;345;p20"/>
          <p:cNvSpPr txBox="1">
            <a:spLocks noGrp="1"/>
          </p:cNvSpPr>
          <p:nvPr>
            <p:ph type="body" idx="1"/>
          </p:nvPr>
        </p:nvSpPr>
        <p:spPr>
          <a:xfrm>
            <a:off x="688750" y="1695484"/>
            <a:ext cx="10814498" cy="747324"/>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1000"/>
              </a:spcBef>
              <a:spcAft>
                <a:spcPts val="0"/>
              </a:spcAft>
              <a:buSzPts val="2400"/>
              <a:buNone/>
            </a:pPr>
            <a:r>
              <a:rPr lang="es-ES" sz="3600" b="1">
                <a:solidFill>
                  <a:srgbClr val="002060"/>
                </a:solidFill>
              </a:rPr>
              <a:t>Mejor planificación</a:t>
            </a:r>
            <a:endParaRPr>
              <a:solidFill>
                <a:srgbClr val="002060"/>
              </a:solidFill>
            </a:endParaRPr>
          </a:p>
        </p:txBody>
      </p:sp>
      <p:sp>
        <p:nvSpPr>
          <p:cNvPr id="346" name="Google Shape;346;p20"/>
          <p:cNvSpPr txBox="1">
            <a:spLocks noGrp="1"/>
          </p:cNvSpPr>
          <p:nvPr>
            <p:ph type="body" idx="2"/>
          </p:nvPr>
        </p:nvSpPr>
        <p:spPr>
          <a:xfrm>
            <a:off x="798380" y="416366"/>
            <a:ext cx="10595237"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s-ES" b="1" i="0">
                <a:latin typeface="Calibri"/>
                <a:ea typeface="Calibri"/>
                <a:cs typeface="Calibri"/>
                <a:sym typeface="Calibri"/>
              </a:rPr>
              <a:t>Cómo puede la tecnología ayudar a las personas </a:t>
            </a:r>
            <a:r>
              <a:rPr lang="es-ES">
                <a:latin typeface="Calibri"/>
                <a:ea typeface="Calibri"/>
                <a:cs typeface="Calibri"/>
                <a:sym typeface="Calibri"/>
              </a:rPr>
              <a:t>cuidadoras de mayores</a:t>
            </a:r>
            <a:endParaRPr>
              <a:latin typeface="Calibri"/>
              <a:ea typeface="Calibri"/>
              <a:cs typeface="Calibri"/>
              <a:sym typeface="Calibri"/>
            </a:endParaRPr>
          </a:p>
        </p:txBody>
      </p:sp>
      <p:sp>
        <p:nvSpPr>
          <p:cNvPr id="347" name="Google Shape;347;p20"/>
          <p:cNvSpPr txBox="1"/>
          <p:nvPr/>
        </p:nvSpPr>
        <p:spPr>
          <a:xfrm>
            <a:off x="477520" y="2701983"/>
            <a:ext cx="11025728" cy="2789085"/>
          </a:xfrm>
          <a:prstGeom prst="rect">
            <a:avLst/>
          </a:prstGeom>
          <a:noFill/>
          <a:ln>
            <a:noFill/>
          </a:ln>
        </p:spPr>
        <p:txBody>
          <a:bodyPr spcFirstLastPara="1" wrap="square" lIns="91425" tIns="45700" rIns="91425" bIns="45700" anchor="t" anchorCtr="0">
            <a:noAutofit/>
          </a:bodyPr>
          <a:lstStyle/>
          <a:p>
            <a:pPr marL="228600" marR="0" lvl="0" indent="0" algn="just" rtl="0">
              <a:lnSpc>
                <a:spcPct val="90000"/>
              </a:lnSpc>
              <a:spcBef>
                <a:spcPts val="1000"/>
              </a:spcBef>
              <a:spcAft>
                <a:spcPts val="0"/>
              </a:spcAft>
              <a:buClr>
                <a:srgbClr val="092E4B"/>
              </a:buClr>
              <a:buSzPts val="2400"/>
              <a:buFont typeface="Arial"/>
              <a:buNone/>
            </a:pPr>
            <a:r>
              <a:rPr lang="es-ES" sz="2400" b="0" i="0" u="none" strike="noStrike" cap="none" dirty="0">
                <a:solidFill>
                  <a:srgbClr val="002060"/>
                </a:solidFill>
                <a:latin typeface="Calibri"/>
                <a:ea typeface="Calibri"/>
                <a:cs typeface="Calibri"/>
                <a:sym typeface="Calibri"/>
              </a:rPr>
              <a:t>Hay muchas tecnologías, como </a:t>
            </a:r>
            <a:r>
              <a:rPr lang="es-ES" sz="2400" b="0" i="0" u="sng" strike="noStrike" cap="none" dirty="0" err="1">
                <a:solidFill>
                  <a:srgbClr val="24BAA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CarePredict</a:t>
            </a:r>
            <a:r>
              <a:rPr lang="es-ES" sz="2400" b="0" i="0" u="none" strike="noStrike" cap="none" dirty="0">
                <a:solidFill>
                  <a:srgbClr val="002060"/>
                </a:solidFill>
                <a:latin typeface="Calibri"/>
                <a:ea typeface="Calibri"/>
                <a:cs typeface="Calibri"/>
                <a:sym typeface="Calibri"/>
              </a:rPr>
              <a:t>, que permiten a las personas cuidadoras mejorar sus condiciones de trabajo al posibilitarles la identificación de los períodos de mayor demanda de sus pacientes.  </a:t>
            </a:r>
            <a:endParaRPr sz="1400" b="0" i="0" u="none" strike="noStrike" cap="none" dirty="0">
              <a:solidFill>
                <a:srgbClr val="002060"/>
              </a:solidFill>
              <a:latin typeface="Arial"/>
              <a:ea typeface="Arial"/>
              <a:cs typeface="Arial"/>
              <a:sym typeface="Arial"/>
            </a:endParaRPr>
          </a:p>
          <a:p>
            <a:pPr marL="228600" marR="0" lvl="0" indent="0" algn="just" rtl="0">
              <a:lnSpc>
                <a:spcPct val="90000"/>
              </a:lnSpc>
              <a:spcBef>
                <a:spcPts val="1000"/>
              </a:spcBef>
              <a:spcAft>
                <a:spcPts val="0"/>
              </a:spcAft>
              <a:buClr>
                <a:srgbClr val="092E4B"/>
              </a:buClr>
              <a:buSzPts val="2400"/>
              <a:buFont typeface="Arial"/>
              <a:buNone/>
            </a:pPr>
            <a:r>
              <a:rPr lang="es-ES" sz="2400" b="0" i="0" u="none" strike="noStrike" cap="none" dirty="0">
                <a:solidFill>
                  <a:srgbClr val="002060"/>
                </a:solidFill>
                <a:latin typeface="Calibri"/>
                <a:ea typeface="Calibri"/>
                <a:cs typeface="Calibri"/>
                <a:sym typeface="Calibri"/>
              </a:rPr>
              <a:t>Una residencia de ancianos, por ejemplo, identificó las horas concretas del día en las que había una mayor demanda empleando </a:t>
            </a:r>
            <a:r>
              <a:rPr lang="es-ES" sz="2400" b="0" i="0" u="none" strike="noStrike" cap="none" dirty="0" err="1">
                <a:solidFill>
                  <a:srgbClr val="002060"/>
                </a:solidFill>
                <a:latin typeface="Calibri"/>
                <a:ea typeface="Calibri"/>
                <a:cs typeface="Calibri"/>
                <a:sym typeface="Calibri"/>
              </a:rPr>
              <a:t>CarePredict</a:t>
            </a:r>
            <a:r>
              <a:rPr lang="es-ES" sz="2400" b="0" i="0" u="none" strike="noStrike" cap="none" dirty="0">
                <a:solidFill>
                  <a:srgbClr val="002060"/>
                </a:solidFill>
                <a:latin typeface="Calibri"/>
                <a:ea typeface="Calibri"/>
                <a:cs typeface="Calibri"/>
                <a:sym typeface="Calibri"/>
              </a:rPr>
              <a:t>.</a:t>
            </a:r>
            <a:endParaRPr sz="1400" b="0" i="0" u="none" strike="noStrike" cap="none" dirty="0">
              <a:solidFill>
                <a:srgbClr val="002060"/>
              </a:solidFill>
              <a:latin typeface="Arial"/>
              <a:ea typeface="Arial"/>
              <a:cs typeface="Arial"/>
              <a:sym typeface="Arial"/>
            </a:endParaRPr>
          </a:p>
          <a:p>
            <a:pPr marL="228600" marR="0" lvl="0" indent="0" algn="just" rtl="0">
              <a:lnSpc>
                <a:spcPct val="90000"/>
              </a:lnSpc>
              <a:spcBef>
                <a:spcPts val="1000"/>
              </a:spcBef>
              <a:spcAft>
                <a:spcPts val="0"/>
              </a:spcAft>
              <a:buClr>
                <a:srgbClr val="092E4B"/>
              </a:buClr>
              <a:buSzPts val="2400"/>
              <a:buFont typeface="Arial"/>
              <a:buNone/>
            </a:pPr>
            <a:r>
              <a:rPr lang="es-ES" sz="2400" b="0" i="0" u="none" strike="noStrike" cap="none" dirty="0">
                <a:solidFill>
                  <a:srgbClr val="002060"/>
                </a:solidFill>
                <a:latin typeface="Calibri"/>
                <a:ea typeface="Calibri"/>
                <a:cs typeface="Calibri"/>
                <a:sym typeface="Calibri"/>
              </a:rPr>
              <a:t>Esto permite a los centros optimizar la dotación de personal basándose en las necesidades de sus residentes.  </a:t>
            </a:r>
            <a:endParaRPr sz="1400" b="0" i="0" u="none" strike="noStrike" cap="none" dirty="0">
              <a:solidFill>
                <a:srgbClr val="002060"/>
              </a:solidFill>
              <a:latin typeface="Arial"/>
              <a:ea typeface="Arial"/>
              <a:cs typeface="Arial"/>
              <a:sym typeface="Arial"/>
            </a:endParaRPr>
          </a:p>
        </p:txBody>
      </p:sp>
      <p:pic>
        <p:nvPicPr>
          <p:cNvPr id="348" name="Google Shape;348;p20" descr="CarePredict Logo">
            <a:hlinkClick r:id="rId3"/>
          </p:cNvPr>
          <p:cNvPicPr preferRelativeResize="0"/>
          <p:nvPr/>
        </p:nvPicPr>
        <p:blipFill rotWithShape="1">
          <a:blip r:embed="rId4">
            <a:alphaModFix/>
          </a:blip>
          <a:srcRect/>
          <a:stretch/>
        </p:blipFill>
        <p:spPr>
          <a:xfrm>
            <a:off x="591820" y="5750243"/>
            <a:ext cx="2514600" cy="600075"/>
          </a:xfrm>
          <a:prstGeom prst="rect">
            <a:avLst/>
          </a:prstGeom>
          <a:noFill/>
          <a:ln>
            <a:noFill/>
          </a:ln>
        </p:spPr>
      </p:pic>
      <p:sp>
        <p:nvSpPr>
          <p:cNvPr id="349" name="Google Shape;349;p20"/>
          <p:cNvSpPr/>
          <p:nvPr/>
        </p:nvSpPr>
        <p:spPr>
          <a:xfrm rot="5400000">
            <a:off x="3429744" y="5441426"/>
            <a:ext cx="719870" cy="1137920"/>
          </a:xfrm>
          <a:prstGeom prst="downArrow">
            <a:avLst>
              <a:gd name="adj1" fmla="val 50000"/>
              <a:gd name="adj2" fmla="val 50000"/>
            </a:avLst>
          </a:prstGeom>
          <a:solidFill>
            <a:srgbClr val="7F3494"/>
          </a:solidFill>
          <a:ln w="25400" cap="flat" cmpd="sng">
            <a:solidFill>
              <a:srgbClr val="24BA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0" name="Google Shape;350;p20"/>
          <p:cNvSpPr txBox="1"/>
          <p:nvPr/>
        </p:nvSpPr>
        <p:spPr>
          <a:xfrm>
            <a:off x="3301999" y="5856497"/>
            <a:ext cx="16052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Arial"/>
                <a:ea typeface="Arial"/>
                <a:cs typeface="Arial"/>
                <a:sym typeface="Arial"/>
              </a:rPr>
              <a:t>Clica aquí</a:t>
            </a:r>
            <a:endParaRPr sz="1400" b="1" i="0" u="none" strike="noStrike" cap="none">
              <a:solidFill>
                <a:schemeClr val="lt1"/>
              </a:solidFill>
              <a:latin typeface="Arial"/>
              <a:ea typeface="Arial"/>
              <a:cs typeface="Arial"/>
              <a:sym typeface="Arial"/>
            </a:endParaRPr>
          </a:p>
        </p:txBody>
      </p:sp>
      <p:pic>
        <p:nvPicPr>
          <p:cNvPr id="351" name="Google Shape;351;p20"/>
          <p:cNvPicPr preferRelativeResize="0"/>
          <p:nvPr/>
        </p:nvPicPr>
        <p:blipFill rotWithShape="1">
          <a:blip r:embed="rId5">
            <a:alphaModFix/>
          </a:blip>
          <a:srcRect/>
          <a:stretch/>
        </p:blipFill>
        <p:spPr>
          <a:xfrm>
            <a:off x="11061709" y="42704"/>
            <a:ext cx="1096439" cy="7473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1"/>
          <p:cNvSpPr/>
          <p:nvPr/>
        </p:nvSpPr>
        <p:spPr>
          <a:xfrm>
            <a:off x="365760" y="264160"/>
            <a:ext cx="11460480" cy="1496285"/>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7" name="Google Shape;357;p21"/>
          <p:cNvSpPr txBox="1">
            <a:spLocks noGrp="1"/>
          </p:cNvSpPr>
          <p:nvPr>
            <p:ph type="body" idx="1"/>
          </p:nvPr>
        </p:nvSpPr>
        <p:spPr>
          <a:xfrm>
            <a:off x="688750" y="1998027"/>
            <a:ext cx="10814498" cy="747324"/>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1000"/>
              </a:spcBef>
              <a:spcAft>
                <a:spcPts val="0"/>
              </a:spcAft>
              <a:buSzPts val="2400"/>
              <a:buNone/>
            </a:pPr>
            <a:r>
              <a:rPr lang="es-ES" sz="3600" b="1">
                <a:solidFill>
                  <a:srgbClr val="002060"/>
                </a:solidFill>
              </a:rPr>
              <a:t>Visitas sin contratiempos a los clientes</a:t>
            </a:r>
            <a:endParaRPr>
              <a:solidFill>
                <a:srgbClr val="002060"/>
              </a:solidFill>
            </a:endParaRPr>
          </a:p>
        </p:txBody>
      </p:sp>
      <p:sp>
        <p:nvSpPr>
          <p:cNvPr id="358" name="Google Shape;358;p21"/>
          <p:cNvSpPr txBox="1"/>
          <p:nvPr/>
        </p:nvSpPr>
        <p:spPr>
          <a:xfrm>
            <a:off x="477520" y="2745351"/>
            <a:ext cx="11025728" cy="2789085"/>
          </a:xfrm>
          <a:prstGeom prst="rect">
            <a:avLst/>
          </a:prstGeom>
          <a:noFill/>
          <a:ln>
            <a:noFill/>
          </a:ln>
        </p:spPr>
        <p:txBody>
          <a:bodyPr spcFirstLastPara="1" wrap="square" lIns="91425" tIns="45700" rIns="91425" bIns="45700" anchor="t" anchorCtr="0">
            <a:noAutofit/>
          </a:bodyPr>
          <a:lstStyle/>
          <a:p>
            <a:pPr marL="228600" marR="0" lvl="0" indent="0" algn="just" rtl="0">
              <a:lnSpc>
                <a:spcPct val="90000"/>
              </a:lnSpc>
              <a:spcBef>
                <a:spcPts val="1000"/>
              </a:spcBef>
              <a:spcAft>
                <a:spcPts val="0"/>
              </a:spcAft>
              <a:buNone/>
            </a:pPr>
            <a:r>
              <a:rPr lang="es-ES" sz="2400" b="0" i="0" u="none" strike="noStrike" cap="none">
                <a:solidFill>
                  <a:srgbClr val="002060"/>
                </a:solidFill>
                <a:latin typeface="Calibri"/>
                <a:ea typeface="Calibri"/>
                <a:cs typeface="Calibri"/>
                <a:sym typeface="Calibri"/>
              </a:rPr>
              <a:t>La posibilidad de registrar en una </a:t>
            </a:r>
            <a:r>
              <a:rPr lang="es-ES" sz="2400" b="0" i="1" u="none" strike="noStrike" cap="none">
                <a:solidFill>
                  <a:srgbClr val="002060"/>
                </a:solidFill>
                <a:latin typeface="Calibri"/>
                <a:ea typeface="Calibri"/>
                <a:cs typeface="Calibri"/>
                <a:sym typeface="Calibri"/>
              </a:rPr>
              <a:t>app </a:t>
            </a:r>
            <a:r>
              <a:rPr lang="es-ES" sz="2400" b="0" i="0" u="none" strike="noStrike" cap="none">
                <a:solidFill>
                  <a:srgbClr val="002060"/>
                </a:solidFill>
                <a:latin typeface="Calibri"/>
                <a:ea typeface="Calibri"/>
                <a:cs typeface="Calibri"/>
                <a:sym typeface="Calibri"/>
              </a:rPr>
              <a:t>(aplicación) o software cada visita realizada por cada trabajador permite a todos los compañeros de trabajo conocer el comportamiento de cada cliente o paciente.</a:t>
            </a:r>
            <a:endParaRPr/>
          </a:p>
          <a:p>
            <a:pPr marL="228600" marR="0" lvl="0" indent="0" algn="just" rtl="0">
              <a:lnSpc>
                <a:spcPct val="90000"/>
              </a:lnSpc>
              <a:spcBef>
                <a:spcPts val="1000"/>
              </a:spcBef>
              <a:spcAft>
                <a:spcPts val="0"/>
              </a:spcAft>
              <a:buNone/>
            </a:pPr>
            <a:r>
              <a:rPr lang="es-ES" sz="2400" b="0" i="0" u="none" strike="noStrike" cap="none">
                <a:solidFill>
                  <a:srgbClr val="002060"/>
                </a:solidFill>
                <a:latin typeface="Calibri"/>
                <a:ea typeface="Calibri"/>
                <a:cs typeface="Calibri"/>
                <a:sym typeface="Calibri"/>
              </a:rPr>
              <a:t>Poder saber si la persona a la que se va a atender es agresiva (o si ese día está más alterada) permite a los demás saber si deben estar preparados o incluso tomar la decisión de enviar a un profesional con más experiencia en este tipo de situaciones.</a:t>
            </a:r>
            <a:endParaRPr/>
          </a:p>
          <a:p>
            <a:pPr marL="228600" marR="0" lvl="0" indent="0" algn="just" rtl="0">
              <a:lnSpc>
                <a:spcPct val="90000"/>
              </a:lnSpc>
              <a:spcBef>
                <a:spcPts val="1000"/>
              </a:spcBef>
              <a:spcAft>
                <a:spcPts val="0"/>
              </a:spcAft>
              <a:buNone/>
            </a:pPr>
            <a:r>
              <a:rPr lang="es-ES" sz="2400" b="0" i="0" u="none" strike="noStrike" cap="none">
                <a:solidFill>
                  <a:srgbClr val="002060"/>
                </a:solidFill>
                <a:latin typeface="Calibri"/>
                <a:ea typeface="Calibri"/>
                <a:cs typeface="Calibri"/>
                <a:sym typeface="Calibri"/>
              </a:rPr>
              <a:t>Además de disponer de esta información, la empresa puede introducir en la ficha/página de este cliente o paciente el conocimiento concreto adquirido, lo que permite a las personas cuidadoras mejorar sus técnicas antes de las visitas.</a:t>
            </a:r>
            <a:endParaRPr sz="1400" b="0" i="0" u="none" strike="noStrike" cap="none">
              <a:solidFill>
                <a:srgbClr val="002060"/>
              </a:solidFill>
              <a:latin typeface="Arial"/>
              <a:ea typeface="Arial"/>
              <a:cs typeface="Arial"/>
              <a:sym typeface="Arial"/>
            </a:endParaRPr>
          </a:p>
        </p:txBody>
      </p:sp>
      <p:pic>
        <p:nvPicPr>
          <p:cNvPr id="359" name="Google Shape;359;p21"/>
          <p:cNvPicPr preferRelativeResize="0"/>
          <p:nvPr/>
        </p:nvPicPr>
        <p:blipFill rotWithShape="1">
          <a:blip r:embed="rId3">
            <a:alphaModFix/>
          </a:blip>
          <a:srcRect/>
          <a:stretch/>
        </p:blipFill>
        <p:spPr>
          <a:xfrm>
            <a:off x="11061709" y="42704"/>
            <a:ext cx="1096439" cy="747324"/>
          </a:xfrm>
          <a:prstGeom prst="rect">
            <a:avLst/>
          </a:prstGeom>
          <a:noFill/>
          <a:ln>
            <a:noFill/>
          </a:ln>
        </p:spPr>
      </p:pic>
      <p:sp>
        <p:nvSpPr>
          <p:cNvPr id="360" name="Google Shape;360;p21"/>
          <p:cNvSpPr txBox="1"/>
          <p:nvPr/>
        </p:nvSpPr>
        <p:spPr>
          <a:xfrm>
            <a:off x="798380" y="416366"/>
            <a:ext cx="10595237"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24BAA2"/>
              </a:buClr>
              <a:buSzPts val="3600"/>
              <a:buFont typeface="Arial"/>
              <a:buNone/>
            </a:pPr>
            <a:r>
              <a:rPr lang="es-ES" sz="3600" b="1" i="0" u="none" strike="noStrike" cap="none">
                <a:solidFill>
                  <a:srgbClr val="24BAA2"/>
                </a:solidFill>
                <a:latin typeface="Calibri"/>
                <a:ea typeface="Calibri"/>
                <a:cs typeface="Calibri"/>
                <a:sym typeface="Calibri"/>
              </a:rPr>
              <a:t>Cómo puede la tecnología ayudar a las personas cuidadoras de mayores</a:t>
            </a:r>
            <a:endParaRPr sz="3600" b="1" i="0" u="none" strike="noStrike" cap="none">
              <a:solidFill>
                <a:srgbClr val="24BAA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p:nvPr/>
        </p:nvSpPr>
        <p:spPr>
          <a:xfrm>
            <a:off x="365760" y="264161"/>
            <a:ext cx="11460480" cy="1239520"/>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6" name="Google Shape;366;p22"/>
          <p:cNvSpPr txBox="1">
            <a:spLocks noGrp="1"/>
          </p:cNvSpPr>
          <p:nvPr>
            <p:ph type="body" idx="1"/>
          </p:nvPr>
        </p:nvSpPr>
        <p:spPr>
          <a:xfrm>
            <a:off x="688749" y="1503681"/>
            <a:ext cx="10814498" cy="747324"/>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1000"/>
              </a:spcBef>
              <a:spcAft>
                <a:spcPts val="0"/>
              </a:spcAft>
              <a:buSzPts val="2400"/>
              <a:buNone/>
            </a:pPr>
            <a:r>
              <a:rPr lang="es-ES" sz="3600" b="1">
                <a:solidFill>
                  <a:srgbClr val="002060"/>
                </a:solidFill>
              </a:rPr>
              <a:t>Educación</a:t>
            </a:r>
            <a:endParaRPr>
              <a:solidFill>
                <a:srgbClr val="002060"/>
              </a:solidFill>
            </a:endParaRPr>
          </a:p>
        </p:txBody>
      </p:sp>
      <p:sp>
        <p:nvSpPr>
          <p:cNvPr id="367" name="Google Shape;367;p22"/>
          <p:cNvSpPr txBox="1"/>
          <p:nvPr/>
        </p:nvSpPr>
        <p:spPr>
          <a:xfrm>
            <a:off x="477519" y="2183664"/>
            <a:ext cx="11025728" cy="3776870"/>
          </a:xfrm>
          <a:prstGeom prst="rect">
            <a:avLst/>
          </a:prstGeom>
          <a:noFill/>
          <a:ln>
            <a:noFill/>
          </a:ln>
        </p:spPr>
        <p:txBody>
          <a:bodyPr spcFirstLastPara="1" wrap="square" lIns="91425" tIns="45700" rIns="91425" bIns="45700" anchor="t" anchorCtr="0">
            <a:noAutofit/>
          </a:bodyPr>
          <a:lstStyle/>
          <a:p>
            <a:pPr marL="228600" marR="0" lvl="0" indent="0" algn="just" rtl="0">
              <a:lnSpc>
                <a:spcPct val="90000"/>
              </a:lnSpc>
              <a:spcBef>
                <a:spcPts val="1000"/>
              </a:spcBef>
              <a:spcAft>
                <a:spcPts val="0"/>
              </a:spcAft>
              <a:buClr>
                <a:srgbClr val="092E4B"/>
              </a:buClr>
              <a:buSzPts val="2400"/>
              <a:buFont typeface="Arial"/>
              <a:buNone/>
            </a:pPr>
            <a:r>
              <a:rPr lang="es-ES" sz="2400" b="0" i="0" u="none" strike="noStrike" cap="none">
                <a:solidFill>
                  <a:srgbClr val="002060"/>
                </a:solidFill>
                <a:latin typeface="Calibri"/>
                <a:ea typeface="Calibri"/>
                <a:cs typeface="Calibri"/>
                <a:sym typeface="Calibri"/>
              </a:rPr>
              <a:t>Continuando desde el punto anterior… Para generar líderes en atención sanitaria y residencial debe haber un respaldo que les permita su continuo desarrollo y el de sus equipos y servicios. </a:t>
            </a:r>
            <a:endParaRPr sz="1400" b="0" i="0" u="none" strike="noStrike" cap="none">
              <a:solidFill>
                <a:srgbClr val="002060"/>
              </a:solidFill>
              <a:latin typeface="Arial"/>
              <a:ea typeface="Arial"/>
              <a:cs typeface="Arial"/>
              <a:sym typeface="Arial"/>
            </a:endParaRPr>
          </a:p>
          <a:p>
            <a:pPr marL="228600" marR="0" lvl="0" indent="0" algn="just" rtl="0">
              <a:lnSpc>
                <a:spcPct val="90000"/>
              </a:lnSpc>
              <a:spcBef>
                <a:spcPts val="1000"/>
              </a:spcBef>
              <a:spcAft>
                <a:spcPts val="0"/>
              </a:spcAft>
              <a:buClr>
                <a:srgbClr val="092E4B"/>
              </a:buClr>
              <a:buSzPts val="2400"/>
              <a:buFont typeface="Arial"/>
              <a:buNone/>
            </a:pPr>
            <a:r>
              <a:rPr lang="es-ES" sz="2400" b="0" i="0" u="none" strike="noStrike" cap="none">
                <a:solidFill>
                  <a:srgbClr val="002060"/>
                </a:solidFill>
                <a:latin typeface="Calibri"/>
                <a:ea typeface="Calibri"/>
                <a:cs typeface="Calibri"/>
                <a:sym typeface="Calibri"/>
              </a:rPr>
              <a:t>La educación de los profesionales de estos sectores es fundamental para permitir un cambio cultural de forma que los </a:t>
            </a:r>
            <a:r>
              <a:rPr lang="es-ES" sz="2400" b="1" i="0" u="none" strike="noStrike" cap="none">
                <a:solidFill>
                  <a:srgbClr val="002060"/>
                </a:solidFill>
                <a:latin typeface="Calibri"/>
                <a:ea typeface="Calibri"/>
                <a:cs typeface="Calibri"/>
                <a:sym typeface="Calibri"/>
              </a:rPr>
              <a:t>trabajadores comprendan el valor y el uso de la tecnología </a:t>
            </a:r>
            <a:r>
              <a:rPr lang="es-ES" sz="2400" b="0" i="0" u="none" strike="noStrike" cap="none">
                <a:solidFill>
                  <a:srgbClr val="002060"/>
                </a:solidFill>
                <a:latin typeface="Calibri"/>
                <a:ea typeface="Calibri"/>
                <a:cs typeface="Calibri"/>
                <a:sym typeface="Calibri"/>
              </a:rPr>
              <a:t>y cómo puede ayudarles a prestar cuidados de modo efectivo y a mejorar la calidad de vida de las personas a las que cuidan. </a:t>
            </a:r>
            <a:endParaRPr sz="1400" b="0" i="0" u="none" strike="noStrike" cap="none">
              <a:solidFill>
                <a:srgbClr val="002060"/>
              </a:solidFill>
              <a:latin typeface="Arial"/>
              <a:ea typeface="Arial"/>
              <a:cs typeface="Arial"/>
              <a:sym typeface="Arial"/>
            </a:endParaRPr>
          </a:p>
          <a:p>
            <a:pPr marL="228600" marR="0" lvl="0" indent="0" algn="just" rtl="0">
              <a:lnSpc>
                <a:spcPct val="90000"/>
              </a:lnSpc>
              <a:spcBef>
                <a:spcPts val="1000"/>
              </a:spcBef>
              <a:spcAft>
                <a:spcPts val="0"/>
              </a:spcAft>
              <a:buClr>
                <a:srgbClr val="092E4B"/>
              </a:buClr>
              <a:buSzPts val="2400"/>
              <a:buFont typeface="Arial"/>
              <a:buNone/>
            </a:pPr>
            <a:r>
              <a:rPr lang="es-ES" sz="2400" b="0" i="0" u="none" strike="noStrike" cap="none">
                <a:solidFill>
                  <a:srgbClr val="002060"/>
                </a:solidFill>
                <a:latin typeface="Calibri"/>
                <a:ea typeface="Calibri"/>
                <a:cs typeface="Calibri"/>
                <a:sym typeface="Calibri"/>
              </a:rPr>
              <a:t>Hay que proporcionarles la tecnología adecuada, permitiéndoles dar su opinión, semanal o mensualmente, para poder saber cómo se sienten mientras trabajan, cómo creen que pueden mejorar sus habilidades…</a:t>
            </a:r>
            <a:endParaRPr sz="2400" b="0" i="0" u="none" strike="noStrike" cap="none">
              <a:solidFill>
                <a:srgbClr val="002060"/>
              </a:solidFill>
              <a:latin typeface="Calibri"/>
              <a:ea typeface="Calibri"/>
              <a:cs typeface="Calibri"/>
              <a:sym typeface="Calibri"/>
            </a:endParaRPr>
          </a:p>
        </p:txBody>
      </p:sp>
      <p:pic>
        <p:nvPicPr>
          <p:cNvPr id="368" name="Google Shape;368;p22"/>
          <p:cNvPicPr preferRelativeResize="0"/>
          <p:nvPr/>
        </p:nvPicPr>
        <p:blipFill rotWithShape="1">
          <a:blip r:embed="rId3">
            <a:alphaModFix/>
          </a:blip>
          <a:srcRect/>
          <a:stretch/>
        </p:blipFill>
        <p:spPr>
          <a:xfrm>
            <a:off x="11061709" y="42704"/>
            <a:ext cx="1096439" cy="747324"/>
          </a:xfrm>
          <a:prstGeom prst="rect">
            <a:avLst/>
          </a:prstGeom>
          <a:noFill/>
          <a:ln>
            <a:noFill/>
          </a:ln>
        </p:spPr>
      </p:pic>
      <p:sp>
        <p:nvSpPr>
          <p:cNvPr id="369" name="Google Shape;369;p22"/>
          <p:cNvSpPr txBox="1">
            <a:spLocks noGrp="1"/>
          </p:cNvSpPr>
          <p:nvPr>
            <p:ph type="body" idx="2"/>
          </p:nvPr>
        </p:nvSpPr>
        <p:spPr>
          <a:xfrm>
            <a:off x="406400" y="213166"/>
            <a:ext cx="11300178"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s-ES">
                <a:latin typeface="Calibri"/>
                <a:ea typeface="Calibri"/>
                <a:cs typeface="Calibri"/>
                <a:sym typeface="Calibri"/>
              </a:rPr>
              <a:t>Cómo puede la tecnología ayudar a las personas cuidadoras de mayores</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3"/>
          <p:cNvSpPr txBox="1">
            <a:spLocks noGrp="1"/>
          </p:cNvSpPr>
          <p:nvPr>
            <p:ph type="body" idx="1"/>
          </p:nvPr>
        </p:nvSpPr>
        <p:spPr>
          <a:xfrm>
            <a:off x="5643484" y="3602326"/>
            <a:ext cx="6188632"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s-ES"/>
              <a:t>No es solo teoría, es una </a:t>
            </a:r>
            <a:r>
              <a:rPr lang="es-ES">
                <a:solidFill>
                  <a:schemeClr val="lt1"/>
                </a:solidFill>
              </a:rPr>
              <a:t>realidad</a:t>
            </a:r>
            <a:r>
              <a:rPr lang="es-ES"/>
              <a:t>. Ejemplos. </a:t>
            </a:r>
            <a:endParaRPr/>
          </a:p>
        </p:txBody>
      </p:sp>
      <p:sp>
        <p:nvSpPr>
          <p:cNvPr id="376" name="Google Shape;376;p23"/>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s-ES"/>
              <a:t>04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4"/>
          <p:cNvSpPr txBox="1">
            <a:spLocks noGrp="1"/>
          </p:cNvSpPr>
          <p:nvPr>
            <p:ph type="body" idx="1"/>
          </p:nvPr>
        </p:nvSpPr>
        <p:spPr>
          <a:xfrm>
            <a:off x="5655630" y="768036"/>
            <a:ext cx="5830983" cy="3703877"/>
          </a:xfrm>
          <a:prstGeom prst="rect">
            <a:avLst/>
          </a:prstGeom>
          <a:noFill/>
          <a:ln>
            <a:noFill/>
          </a:ln>
        </p:spPr>
        <p:txBody>
          <a:bodyPr spcFirstLastPara="1" wrap="square" lIns="91425" tIns="45700" rIns="91425" bIns="45700" anchor="t" anchorCtr="0">
            <a:noAutofit/>
          </a:bodyPr>
          <a:lstStyle/>
          <a:p>
            <a:pPr marL="228600" lvl="0" indent="0" rtl="0">
              <a:lnSpc>
                <a:spcPct val="90000"/>
              </a:lnSpc>
              <a:spcBef>
                <a:spcPts val="0"/>
              </a:spcBef>
              <a:spcAft>
                <a:spcPts val="0"/>
              </a:spcAft>
              <a:buSzPts val="2400"/>
              <a:buNone/>
            </a:pPr>
            <a:r>
              <a:rPr lang="es-ES" sz="2300" dirty="0"/>
              <a:t>Los </a:t>
            </a:r>
            <a:r>
              <a:rPr lang="es-ES" sz="2300" u="sng" dirty="0" err="1">
                <a:solidFill>
                  <a:srgbClr val="24BAA2"/>
                </a:solidFill>
              </a:rPr>
              <a:t>c</a:t>
            </a:r>
            <a:r>
              <a:rPr lang="es-ES" sz="2300" u="sng" dirty="0" err="1">
                <a:solidFill>
                  <a:srgbClr val="24BAA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obots</a:t>
            </a:r>
            <a:r>
              <a:rPr lang="es-ES" sz="2300" dirty="0">
                <a:latin typeface="Calibri"/>
                <a:ea typeface="Calibri"/>
                <a:cs typeface="Calibri"/>
                <a:sym typeface="Calibri"/>
              </a:rPr>
              <a:t> son dispositivos robóticos controlados por ordenador que se llevan alrededor de la cintura y en la zona lumbar y ayudan a las </a:t>
            </a:r>
            <a:r>
              <a:rPr lang="es-ES" sz="2300" dirty="0">
                <a:solidFill>
                  <a:schemeClr val="lt1"/>
                </a:solidFill>
                <a:latin typeface="Calibri"/>
                <a:ea typeface="Calibri"/>
                <a:cs typeface="Calibri"/>
                <a:sym typeface="Calibri"/>
              </a:rPr>
              <a:t>personas cuidadoras </a:t>
            </a:r>
            <a:r>
              <a:rPr lang="es-ES" sz="2300" dirty="0">
                <a:latin typeface="Calibri"/>
                <a:ea typeface="Calibri"/>
                <a:cs typeface="Calibri"/>
                <a:sym typeface="Calibri"/>
              </a:rPr>
              <a:t>a levantar, sostener y mover a </a:t>
            </a:r>
            <a:r>
              <a:rPr lang="es-ES" sz="2300" dirty="0"/>
              <a:t>aquellos a los que cuidan sin ayuda y con menor riesgo de lesión</a:t>
            </a:r>
            <a:r>
              <a:rPr lang="es-ES" sz="2300" dirty="0">
                <a:latin typeface="Calibri"/>
                <a:ea typeface="Calibri"/>
                <a:cs typeface="Calibri"/>
                <a:sym typeface="Calibri"/>
              </a:rPr>
              <a:t>.</a:t>
            </a:r>
            <a:endParaRPr sz="2300" dirty="0"/>
          </a:p>
          <a:p>
            <a:pPr marL="228600" lvl="0" indent="0" rtl="0">
              <a:lnSpc>
                <a:spcPct val="100000"/>
              </a:lnSpc>
              <a:spcBef>
                <a:spcPts val="0"/>
              </a:spcBef>
              <a:spcAft>
                <a:spcPts val="0"/>
              </a:spcAft>
              <a:buSzPts val="2400"/>
              <a:buNone/>
            </a:pPr>
            <a:endParaRPr sz="2000" b="1" dirty="0">
              <a:solidFill>
                <a:srgbClr val="24BAA2"/>
              </a:solidFill>
              <a:latin typeface="Arial"/>
              <a:ea typeface="Arial"/>
              <a:cs typeface="Arial"/>
              <a:sym typeface="Arial"/>
            </a:endParaRPr>
          </a:p>
          <a:p>
            <a:pPr marL="228600" lvl="0" indent="0" rtl="0">
              <a:lnSpc>
                <a:spcPct val="100000"/>
              </a:lnSpc>
              <a:spcBef>
                <a:spcPts val="0"/>
              </a:spcBef>
              <a:spcAft>
                <a:spcPts val="0"/>
              </a:spcAft>
              <a:buSzPts val="2400"/>
              <a:buNone/>
            </a:pPr>
            <a:r>
              <a:rPr lang="es-ES" sz="2000" b="1" dirty="0">
                <a:solidFill>
                  <a:srgbClr val="24BAA2"/>
                </a:solidFill>
                <a:latin typeface="Arial"/>
                <a:ea typeface="Arial"/>
                <a:cs typeface="Arial"/>
                <a:sym typeface="Arial"/>
              </a:rPr>
              <a:t>Principales objetivos y logros</a:t>
            </a:r>
            <a:endParaRPr sz="2000" b="1" dirty="0">
              <a:solidFill>
                <a:srgbClr val="24BAA2"/>
              </a:solidFill>
            </a:endParaRPr>
          </a:p>
          <a:p>
            <a:pPr marL="457200" lvl="0" indent="-228600" rtl="0">
              <a:lnSpc>
                <a:spcPct val="90000"/>
              </a:lnSpc>
              <a:spcBef>
                <a:spcPts val="1000"/>
              </a:spcBef>
              <a:spcAft>
                <a:spcPts val="0"/>
              </a:spcAft>
              <a:buSzPts val="2400"/>
              <a:buFont typeface="Arial"/>
              <a:buChar char="•"/>
            </a:pPr>
            <a:r>
              <a:rPr lang="es-ES" sz="2300" b="0" i="0" dirty="0">
                <a:solidFill>
                  <a:schemeClr val="lt1"/>
                </a:solidFill>
                <a:latin typeface="Calibri"/>
                <a:ea typeface="Calibri"/>
                <a:cs typeface="Calibri"/>
                <a:sym typeface="Calibri"/>
              </a:rPr>
              <a:t>Los </a:t>
            </a:r>
            <a:r>
              <a:rPr lang="es-ES" sz="2300" dirty="0" err="1"/>
              <a:t>c</a:t>
            </a:r>
            <a:r>
              <a:rPr lang="es-ES" sz="2300" b="0" i="0" dirty="0" err="1">
                <a:solidFill>
                  <a:schemeClr val="lt1"/>
                </a:solidFill>
                <a:latin typeface="Calibri"/>
                <a:ea typeface="Calibri"/>
                <a:cs typeface="Calibri"/>
                <a:sym typeface="Calibri"/>
              </a:rPr>
              <a:t>obots</a:t>
            </a:r>
            <a:r>
              <a:rPr lang="es-ES" sz="2300" b="0" i="0" dirty="0">
                <a:solidFill>
                  <a:schemeClr val="lt1"/>
                </a:solidFill>
                <a:latin typeface="Calibri"/>
                <a:ea typeface="Calibri"/>
                <a:cs typeface="Calibri"/>
                <a:sym typeface="Calibri"/>
              </a:rPr>
              <a:t> garantizan la correcta postura de las personas cuidadoras durante sus tareas físicas. </a:t>
            </a:r>
            <a:endParaRPr sz="2300" dirty="0">
              <a:solidFill>
                <a:schemeClr val="lt1"/>
              </a:solidFill>
            </a:endParaRPr>
          </a:p>
          <a:p>
            <a:pPr marL="457200" lvl="0" indent="-228600" rtl="0">
              <a:lnSpc>
                <a:spcPct val="90000"/>
              </a:lnSpc>
              <a:spcBef>
                <a:spcPts val="1000"/>
              </a:spcBef>
              <a:spcAft>
                <a:spcPts val="0"/>
              </a:spcAft>
              <a:buSzPts val="2400"/>
              <a:buFont typeface="Arial"/>
              <a:buChar char="•"/>
            </a:pPr>
            <a:r>
              <a:rPr lang="es-ES" sz="2300" b="0" i="0" dirty="0">
                <a:solidFill>
                  <a:schemeClr val="lt1"/>
                </a:solidFill>
                <a:latin typeface="Calibri"/>
                <a:ea typeface="Calibri"/>
                <a:cs typeface="Calibri"/>
                <a:sym typeface="Calibri"/>
              </a:rPr>
              <a:t>Hacen que las </a:t>
            </a:r>
            <a:r>
              <a:rPr lang="es-ES" sz="2300" dirty="0">
                <a:solidFill>
                  <a:schemeClr val="lt1"/>
                </a:solidFill>
              </a:rPr>
              <a:t>p</a:t>
            </a:r>
            <a:r>
              <a:rPr lang="es-ES" sz="2300" b="0" i="0" dirty="0">
                <a:solidFill>
                  <a:schemeClr val="lt1"/>
                </a:solidFill>
                <a:latin typeface="Calibri"/>
                <a:ea typeface="Calibri"/>
                <a:cs typeface="Calibri"/>
                <a:sym typeface="Calibri"/>
              </a:rPr>
              <a:t>ersonas </a:t>
            </a:r>
            <a:r>
              <a:rPr lang="es-ES" sz="2300" dirty="0">
                <a:solidFill>
                  <a:schemeClr val="lt1"/>
                </a:solidFill>
              </a:rPr>
              <a:t>c</a:t>
            </a:r>
            <a:r>
              <a:rPr lang="es-ES" sz="2300" b="0" i="0" dirty="0">
                <a:solidFill>
                  <a:schemeClr val="lt1"/>
                </a:solidFill>
                <a:latin typeface="Calibri"/>
                <a:ea typeface="Calibri"/>
                <a:cs typeface="Calibri"/>
                <a:sym typeface="Calibri"/>
              </a:rPr>
              <a:t>uidadoras se cansen y se fuercen menos al realizar sus tareas. </a:t>
            </a:r>
            <a:endParaRPr dirty="0"/>
          </a:p>
          <a:p>
            <a:pPr marL="457200" lvl="0" indent="-228600" rtl="0">
              <a:lnSpc>
                <a:spcPct val="90000"/>
              </a:lnSpc>
              <a:spcBef>
                <a:spcPts val="1000"/>
              </a:spcBef>
              <a:spcAft>
                <a:spcPts val="0"/>
              </a:spcAft>
              <a:buSzPts val="2400"/>
              <a:buFont typeface="Arial"/>
              <a:buChar char="•"/>
            </a:pPr>
            <a:r>
              <a:rPr lang="es-ES" sz="2300" b="0" i="0" dirty="0">
                <a:solidFill>
                  <a:schemeClr val="lt1"/>
                </a:solidFill>
                <a:latin typeface="Calibri"/>
                <a:ea typeface="Calibri"/>
                <a:cs typeface="Calibri"/>
                <a:sym typeface="Calibri"/>
              </a:rPr>
              <a:t>Reducen la necesidad de duplicar los paquetes asistenciales  y satisfacen la creciente demanda. </a:t>
            </a:r>
            <a:endParaRPr sz="2300" dirty="0">
              <a:solidFill>
                <a:schemeClr val="lt1"/>
              </a:solidFill>
            </a:endParaRPr>
          </a:p>
          <a:p>
            <a:pPr marL="228600" lvl="0" indent="0" rtl="0">
              <a:lnSpc>
                <a:spcPct val="90000"/>
              </a:lnSpc>
              <a:spcBef>
                <a:spcPts val="0"/>
              </a:spcBef>
              <a:spcAft>
                <a:spcPts val="0"/>
              </a:spcAft>
              <a:buClr>
                <a:schemeClr val="lt1"/>
              </a:buClr>
              <a:buSzPts val="2400"/>
              <a:buNone/>
            </a:pPr>
            <a:endParaRPr dirty="0"/>
          </a:p>
        </p:txBody>
      </p:sp>
      <p:sp>
        <p:nvSpPr>
          <p:cNvPr id="383" name="Google Shape;383;p24"/>
          <p:cNvSpPr txBox="1">
            <a:spLocks noGrp="1"/>
          </p:cNvSpPr>
          <p:nvPr>
            <p:ph type="body" idx="2"/>
          </p:nvPr>
        </p:nvSpPr>
        <p:spPr>
          <a:xfrm>
            <a:off x="4618495" y="0"/>
            <a:ext cx="7573505" cy="836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s-ES" sz="2900"/>
              <a:t>Tecnología para… Las Personas Cuidadoras.</a:t>
            </a:r>
            <a:endParaRPr sz="2900"/>
          </a:p>
        </p:txBody>
      </p:sp>
      <p:sp>
        <p:nvSpPr>
          <p:cNvPr id="384" name="Google Shape;384;p24"/>
          <p:cNvSpPr>
            <a:spLocks noGrp="1"/>
          </p:cNvSpPr>
          <p:nvPr>
            <p:ph type="pic" idx="3"/>
          </p:nvPr>
        </p:nvSpPr>
        <p:spPr>
          <a:xfrm>
            <a:off x="0" y="1866787"/>
            <a:ext cx="5130800" cy="3913188"/>
          </a:xfrm>
          <a:prstGeom prst="rect">
            <a:avLst/>
          </a:prstGeom>
          <a:solidFill>
            <a:srgbClr val="D8D8D8"/>
          </a:solidFill>
          <a:ln>
            <a:noFill/>
          </a:ln>
        </p:spPr>
      </p:sp>
      <p:sp>
        <p:nvSpPr>
          <p:cNvPr id="385" name="Google Shape;385;p24"/>
          <p:cNvSpPr txBox="1"/>
          <p:nvPr/>
        </p:nvSpPr>
        <p:spPr>
          <a:xfrm>
            <a:off x="6136395" y="3402787"/>
            <a:ext cx="4869455" cy="99265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24BAA2"/>
              </a:buClr>
              <a:buSzPts val="3600"/>
              <a:buFont typeface="Arial"/>
              <a:buNone/>
            </a:pPr>
            <a:endParaRPr sz="2400" b="1" i="0" u="none" strike="noStrike" cap="none">
              <a:solidFill>
                <a:srgbClr val="24BAA2"/>
              </a:solidFill>
              <a:latin typeface="Calibri"/>
              <a:ea typeface="Calibri"/>
              <a:cs typeface="Calibri"/>
              <a:sym typeface="Calibri"/>
            </a:endParaRPr>
          </a:p>
        </p:txBody>
      </p:sp>
      <p:pic>
        <p:nvPicPr>
          <p:cNvPr id="386" name="Google Shape;386;p24"/>
          <p:cNvPicPr preferRelativeResize="0"/>
          <p:nvPr/>
        </p:nvPicPr>
        <p:blipFill rotWithShape="1">
          <a:blip r:embed="rId4">
            <a:alphaModFix/>
          </a:blip>
          <a:srcRect/>
          <a:stretch/>
        </p:blipFill>
        <p:spPr>
          <a:xfrm>
            <a:off x="0" y="1866787"/>
            <a:ext cx="5276881" cy="4000613"/>
          </a:xfrm>
          <a:prstGeom prst="rect">
            <a:avLst/>
          </a:prstGeom>
          <a:noFill/>
          <a:ln>
            <a:noFill/>
          </a:ln>
        </p:spPr>
      </p:pic>
      <p:sp>
        <p:nvSpPr>
          <p:cNvPr id="387" name="Google Shape;387;p24"/>
          <p:cNvSpPr txBox="1"/>
          <p:nvPr/>
        </p:nvSpPr>
        <p:spPr>
          <a:xfrm>
            <a:off x="138944" y="6407004"/>
            <a:ext cx="4377972" cy="27699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200" b="0" i="0" u="sng" strike="noStrike" cap="none">
                <a:solidFill>
                  <a:srgbClr val="24BAA2"/>
                </a:solidFill>
                <a:latin typeface="Arial"/>
                <a:ea typeface="Arial"/>
                <a:cs typeface="Arial"/>
                <a:sym typeface="Arial"/>
                <a:hlinkClick r:id="rId5">
                  <a:extLst>
                    <a:ext uri="{A12FA001-AC4F-418D-AE19-62706E023703}">
                      <ahyp:hlinkClr xmlns:ahyp="http://schemas.microsoft.com/office/drawing/2018/hyperlinkcolor" val="tx"/>
                    </a:ext>
                  </a:extLst>
                </a:hlinkClick>
              </a:rPr>
              <a:t>Cobots – Robots Colaborativos para los Cuidados - YouTube</a:t>
            </a:r>
            <a:endParaRPr sz="1200" b="0" i="0" u="none" strike="noStrike" cap="none">
              <a:solidFill>
                <a:srgbClr val="24BAA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5"/>
          <p:cNvSpPr txBox="1">
            <a:spLocks noGrp="1"/>
          </p:cNvSpPr>
          <p:nvPr>
            <p:ph type="body" idx="1"/>
          </p:nvPr>
        </p:nvSpPr>
        <p:spPr>
          <a:xfrm>
            <a:off x="5591176" y="1866787"/>
            <a:ext cx="5381996" cy="3913188"/>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s-ES" u="sng">
                <a:solidFill>
                  <a:srgbClr val="24BAA2"/>
                </a:solidFill>
                <a:hlinkClick r:id="rId3">
                  <a:extLst>
                    <a:ext uri="{A12FA001-AC4F-418D-AE19-62706E023703}">
                      <ahyp:hlinkClr xmlns:ahyp="http://schemas.microsoft.com/office/drawing/2018/hyperlinkcolor" val="tx"/>
                    </a:ext>
                  </a:extLst>
                </a:hlinkClick>
              </a:rPr>
              <a:t>Brain Injury Rehabilitation Trust (BIRT)</a:t>
            </a:r>
            <a:r>
              <a:rPr lang="es-ES">
                <a:solidFill>
                  <a:srgbClr val="24BAA2"/>
                </a:solidFill>
              </a:rPr>
              <a:t> </a:t>
            </a:r>
            <a:r>
              <a:rPr lang="es-ES"/>
              <a:t>es una entidad especializada en </a:t>
            </a:r>
            <a:r>
              <a:rPr lang="es-ES">
                <a:solidFill>
                  <a:schemeClr val="lt1"/>
                </a:solidFill>
              </a:rPr>
              <a:t>la atención</a:t>
            </a:r>
            <a:r>
              <a:rPr lang="es-ES"/>
              <a:t>, la rehabilitación y el tratamiento de lesiones cerebrales. </a:t>
            </a:r>
            <a:r>
              <a:rPr lang="es-ES">
                <a:solidFill>
                  <a:schemeClr val="lt1"/>
                </a:solidFill>
              </a:rPr>
              <a:t> </a:t>
            </a:r>
            <a:endParaRPr/>
          </a:p>
          <a:p>
            <a:pPr marL="457200" lvl="0" indent="0" algn="l" rtl="0">
              <a:lnSpc>
                <a:spcPct val="90000"/>
              </a:lnSpc>
              <a:spcBef>
                <a:spcPts val="1000"/>
              </a:spcBef>
              <a:spcAft>
                <a:spcPts val="0"/>
              </a:spcAft>
              <a:buSzPts val="2400"/>
              <a:buNone/>
            </a:pPr>
            <a:r>
              <a:rPr lang="es-ES">
                <a:solidFill>
                  <a:schemeClr val="lt1"/>
                </a:solidFill>
              </a:rPr>
              <a:t>Entre otras cosas, </a:t>
            </a:r>
            <a:r>
              <a:rPr lang="es-ES"/>
              <a:t>ofrece </a:t>
            </a:r>
            <a:r>
              <a:rPr lang="es-ES" b="1"/>
              <a:t>rehabilitación innovadora a través de tecnología</a:t>
            </a:r>
            <a:r>
              <a:rPr lang="es-ES"/>
              <a:t>. </a:t>
            </a:r>
            <a:endParaRPr/>
          </a:p>
          <a:p>
            <a:pPr marL="457200" lvl="0" indent="0" algn="l" rtl="0">
              <a:lnSpc>
                <a:spcPct val="90000"/>
              </a:lnSpc>
              <a:spcBef>
                <a:spcPts val="1000"/>
              </a:spcBef>
              <a:spcAft>
                <a:spcPts val="0"/>
              </a:spcAft>
              <a:buSzPts val="2400"/>
              <a:buNone/>
            </a:pPr>
            <a:r>
              <a:rPr lang="es-ES">
                <a:solidFill>
                  <a:schemeClr val="lt1"/>
                </a:solidFill>
              </a:rPr>
              <a:t>Un ejemplo de ello es la tecnología específicamente adaptada a las personas con cuadriplejia. </a:t>
            </a:r>
            <a:endParaRPr/>
          </a:p>
          <a:p>
            <a:pPr marL="457200" lvl="0" indent="0" algn="l" rtl="0">
              <a:lnSpc>
                <a:spcPct val="90000"/>
              </a:lnSpc>
              <a:spcBef>
                <a:spcPts val="1000"/>
              </a:spcBef>
              <a:spcAft>
                <a:spcPts val="0"/>
              </a:spcAft>
              <a:buSzPts val="2400"/>
              <a:buNone/>
            </a:pPr>
            <a:endParaRPr>
              <a:solidFill>
                <a:schemeClr val="lt1"/>
              </a:solidFill>
            </a:endParaRPr>
          </a:p>
        </p:txBody>
      </p:sp>
      <p:sp>
        <p:nvSpPr>
          <p:cNvPr id="393" name="Google Shape;393;p25"/>
          <p:cNvSpPr txBox="1">
            <a:spLocks noGrp="1"/>
          </p:cNvSpPr>
          <p:nvPr>
            <p:ph type="body" idx="2"/>
          </p:nvPr>
        </p:nvSpPr>
        <p:spPr>
          <a:xfrm>
            <a:off x="4998720" y="581699"/>
            <a:ext cx="6532880" cy="99265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s-ES"/>
              <a:t>Tecnología para…Los Pacientes</a:t>
            </a:r>
            <a:endParaRPr/>
          </a:p>
        </p:txBody>
      </p:sp>
      <p:sp>
        <p:nvSpPr>
          <p:cNvPr id="394" name="Google Shape;394;p25"/>
          <p:cNvSpPr>
            <a:spLocks noGrp="1"/>
          </p:cNvSpPr>
          <p:nvPr>
            <p:ph type="pic" idx="3"/>
          </p:nvPr>
        </p:nvSpPr>
        <p:spPr>
          <a:xfrm>
            <a:off x="0" y="1866787"/>
            <a:ext cx="5130800" cy="3913188"/>
          </a:xfrm>
          <a:prstGeom prst="rect">
            <a:avLst/>
          </a:prstGeom>
          <a:solidFill>
            <a:srgbClr val="D8D8D8"/>
          </a:solidFill>
          <a:ln>
            <a:noFill/>
          </a:ln>
        </p:spPr>
      </p:sp>
      <p:pic>
        <p:nvPicPr>
          <p:cNvPr id="395" name="Google Shape;395;p25"/>
          <p:cNvPicPr preferRelativeResize="0"/>
          <p:nvPr/>
        </p:nvPicPr>
        <p:blipFill rotWithShape="1">
          <a:blip r:embed="rId4">
            <a:alphaModFix/>
          </a:blip>
          <a:srcRect/>
          <a:stretch/>
        </p:blipFill>
        <p:spPr>
          <a:xfrm>
            <a:off x="0" y="1828032"/>
            <a:ext cx="5267325" cy="4060031"/>
          </a:xfrm>
          <a:prstGeom prst="rect">
            <a:avLst/>
          </a:prstGeom>
          <a:noFill/>
          <a:ln>
            <a:noFill/>
          </a:ln>
        </p:spPr>
      </p:pic>
      <p:sp>
        <p:nvSpPr>
          <p:cNvPr id="396" name="Google Shape;396;p25"/>
          <p:cNvSpPr txBox="1"/>
          <p:nvPr/>
        </p:nvSpPr>
        <p:spPr>
          <a:xfrm>
            <a:off x="1" y="6323763"/>
            <a:ext cx="469318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200" b="0" i="0" u="sng" strike="noStrike" cap="none">
                <a:solidFill>
                  <a:srgbClr val="24BAA2"/>
                </a:solidFill>
                <a:latin typeface="Arial"/>
                <a:ea typeface="Arial"/>
                <a:cs typeface="Arial"/>
                <a:sym typeface="Arial"/>
                <a:hlinkClick r:id="rId5">
                  <a:extLst>
                    <a:ext uri="{A12FA001-AC4F-418D-AE19-62706E023703}">
                      <ahyp:hlinkClr xmlns:ahyp="http://schemas.microsoft.com/office/drawing/2018/hyperlinkcolor" val="tx"/>
                    </a:ext>
                  </a:extLst>
                </a:hlinkClick>
              </a:rPr>
              <a:t>#TEC Stories / Paul – la tecnología de pantalla táctil que transforma las vidas de las personas discapacitadas  - YouTube</a:t>
            </a:r>
            <a:endParaRPr sz="1200" b="0" i="0" u="none" strike="noStrike" cap="none">
              <a:solidFill>
                <a:srgbClr val="24BAA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1"/>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6"/>
          <p:cNvSpPr txBox="1">
            <a:spLocks noGrp="1"/>
          </p:cNvSpPr>
          <p:nvPr>
            <p:ph type="body" idx="1"/>
          </p:nvPr>
        </p:nvSpPr>
        <p:spPr>
          <a:xfrm>
            <a:off x="5750560" y="1866787"/>
            <a:ext cx="5222611" cy="3913188"/>
          </a:xfrm>
          <a:prstGeom prst="rect">
            <a:avLst/>
          </a:prstGeom>
          <a:noFill/>
          <a:ln>
            <a:noFill/>
          </a:ln>
        </p:spPr>
        <p:txBody>
          <a:bodyPr spcFirstLastPara="1" wrap="square" lIns="91425" tIns="45700" rIns="91425" bIns="45700" anchor="t" anchorCtr="0">
            <a:noAutofit/>
          </a:bodyPr>
          <a:lstStyle/>
          <a:p>
            <a:pPr marL="457200" lvl="0" indent="0" algn="just" rtl="0">
              <a:lnSpc>
                <a:spcPct val="90000"/>
              </a:lnSpc>
              <a:spcBef>
                <a:spcPts val="1000"/>
              </a:spcBef>
              <a:spcAft>
                <a:spcPts val="0"/>
              </a:spcAft>
              <a:buSzPts val="2400"/>
              <a:buNone/>
            </a:pPr>
            <a:r>
              <a:rPr lang="es-ES" u="sng">
                <a:solidFill>
                  <a:srgbClr val="24BAA2"/>
                </a:solidFill>
                <a:hlinkClick r:id="rId3">
                  <a:extLst>
                    <a:ext uri="{A12FA001-AC4F-418D-AE19-62706E023703}">
                      <ahyp:hlinkClr xmlns:ahyp="http://schemas.microsoft.com/office/drawing/2018/hyperlinkcolor" val="tx"/>
                    </a:ext>
                  </a:extLst>
                </a:hlinkClick>
              </a:rPr>
              <a:t>Alaya Care Software</a:t>
            </a:r>
            <a:r>
              <a:rPr lang="es-ES">
                <a:solidFill>
                  <a:schemeClr val="lt1"/>
                </a:solidFill>
              </a:rPr>
              <a:t> es una </a:t>
            </a:r>
            <a:r>
              <a:rPr lang="es-ES" i="1"/>
              <a:t>a</a:t>
            </a:r>
            <a:r>
              <a:rPr lang="es-ES" i="1">
                <a:solidFill>
                  <a:schemeClr val="lt1"/>
                </a:solidFill>
              </a:rPr>
              <a:t>pp</a:t>
            </a:r>
            <a:r>
              <a:rPr lang="es-ES">
                <a:solidFill>
                  <a:schemeClr val="lt1"/>
                </a:solidFill>
              </a:rPr>
              <a:t> disponible para </a:t>
            </a:r>
            <a:r>
              <a:rPr lang="es-ES" i="1">
                <a:solidFill>
                  <a:schemeClr val="lt1"/>
                </a:solidFill>
              </a:rPr>
              <a:t>smartphones</a:t>
            </a:r>
            <a:r>
              <a:rPr lang="es-ES">
                <a:solidFill>
                  <a:srgbClr val="FF0000"/>
                </a:solidFill>
              </a:rPr>
              <a:t> </a:t>
            </a:r>
            <a:r>
              <a:rPr lang="es-ES">
                <a:solidFill>
                  <a:schemeClr val="lt1"/>
                </a:solidFill>
              </a:rPr>
              <a:t>y </a:t>
            </a:r>
            <a:r>
              <a:rPr lang="es-ES" i="1">
                <a:solidFill>
                  <a:schemeClr val="lt1"/>
                </a:solidFill>
              </a:rPr>
              <a:t>tablets</a:t>
            </a:r>
            <a:r>
              <a:rPr lang="es-ES">
                <a:solidFill>
                  <a:schemeClr val="lt1"/>
                </a:solidFill>
              </a:rPr>
              <a:t> que permite a las personas cuidadoras programar  sus visitas, enrutar los datos, gestionar facturas, evaluar riesgos, llevar un control de los tiempos, gestionar los datos de los clientes y generar informes. Por tanto, permite a las empresas llevar un seguimiento del progreso de sus empleados y de la opinión de sus pacientes en tiempo real.  </a:t>
            </a:r>
            <a:endParaRPr>
              <a:solidFill>
                <a:schemeClr val="lt1"/>
              </a:solidFill>
            </a:endParaRPr>
          </a:p>
        </p:txBody>
      </p:sp>
      <p:sp>
        <p:nvSpPr>
          <p:cNvPr id="402" name="Google Shape;402;p26"/>
          <p:cNvSpPr txBox="1">
            <a:spLocks noGrp="1"/>
          </p:cNvSpPr>
          <p:nvPr>
            <p:ph type="body" idx="2"/>
          </p:nvPr>
        </p:nvSpPr>
        <p:spPr>
          <a:xfrm>
            <a:off x="4998720" y="581699"/>
            <a:ext cx="6532880" cy="99265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s-ES"/>
              <a:t>Tecnología para…Las Empresas</a:t>
            </a:r>
            <a:endParaRPr/>
          </a:p>
        </p:txBody>
      </p:sp>
      <p:sp>
        <p:nvSpPr>
          <p:cNvPr id="403" name="Google Shape;403;p26"/>
          <p:cNvSpPr>
            <a:spLocks noGrp="1"/>
          </p:cNvSpPr>
          <p:nvPr>
            <p:ph type="pic" idx="3"/>
          </p:nvPr>
        </p:nvSpPr>
        <p:spPr>
          <a:xfrm>
            <a:off x="0" y="1866787"/>
            <a:ext cx="5130800" cy="3913188"/>
          </a:xfrm>
          <a:prstGeom prst="rect">
            <a:avLst/>
          </a:prstGeom>
          <a:solidFill>
            <a:srgbClr val="D8D8D8"/>
          </a:solidFill>
          <a:ln>
            <a:noFill/>
          </a:ln>
        </p:spPr>
      </p:sp>
      <p:pic>
        <p:nvPicPr>
          <p:cNvPr id="404" name="Google Shape;404;p26"/>
          <p:cNvPicPr preferRelativeResize="0"/>
          <p:nvPr/>
        </p:nvPicPr>
        <p:blipFill rotWithShape="1">
          <a:blip r:embed="rId4">
            <a:alphaModFix/>
          </a:blip>
          <a:srcRect/>
          <a:stretch/>
        </p:blipFill>
        <p:spPr>
          <a:xfrm>
            <a:off x="25400" y="1790700"/>
            <a:ext cx="5265442" cy="4079875"/>
          </a:xfrm>
          <a:prstGeom prst="rect">
            <a:avLst/>
          </a:prstGeom>
          <a:noFill/>
          <a:ln>
            <a:noFill/>
          </a:ln>
        </p:spPr>
      </p:pic>
      <p:sp>
        <p:nvSpPr>
          <p:cNvPr id="405" name="Google Shape;405;p26"/>
          <p:cNvSpPr txBox="1"/>
          <p:nvPr/>
        </p:nvSpPr>
        <p:spPr>
          <a:xfrm>
            <a:off x="0" y="6427113"/>
            <a:ext cx="493555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100" b="0" i="0" u="sng" strike="noStrike" cap="none" dirty="0">
                <a:solidFill>
                  <a:srgbClr val="24BAA2"/>
                </a:solidFill>
                <a:latin typeface="Arial"/>
                <a:ea typeface="Arial"/>
                <a:cs typeface="Arial"/>
                <a:sym typeface="Arial"/>
                <a:hlinkClick r:id="rId5">
                  <a:extLst>
                    <a:ext uri="{A12FA001-AC4F-418D-AE19-62706E023703}">
                      <ahyp:hlinkClr xmlns:ahyp="http://schemas.microsoft.com/office/drawing/2018/hyperlinkcolor" val="tx"/>
                    </a:ext>
                  </a:extLst>
                </a:hlinkClick>
              </a:rPr>
              <a:t>Verificación Electrónica de Visitas| </a:t>
            </a:r>
            <a:r>
              <a:rPr lang="es-ES" sz="1100" b="0" i="0" u="sng" strike="noStrike" cap="none" dirty="0">
                <a:solidFill>
                  <a:srgbClr val="24BAA2"/>
                </a:solidFill>
                <a:latin typeface="Arial"/>
                <a:ea typeface="Arial"/>
                <a:cs typeface="Arial"/>
                <a:sym typeface="Arial"/>
              </a:rPr>
              <a:t>Software de atención domiciliaria </a:t>
            </a:r>
            <a:endParaRPr dirty="0">
              <a:solidFill>
                <a:srgbClr val="24BAA2"/>
              </a:solidFill>
            </a:endParaRPr>
          </a:p>
          <a:p>
            <a:pPr marL="0" marR="0" lvl="0" indent="0" algn="l" rtl="0">
              <a:lnSpc>
                <a:spcPct val="100000"/>
              </a:lnSpc>
              <a:spcBef>
                <a:spcPts val="0"/>
              </a:spcBef>
              <a:spcAft>
                <a:spcPts val="0"/>
              </a:spcAft>
              <a:buNone/>
            </a:pPr>
            <a:r>
              <a:rPr lang="es-ES" sz="1100" b="0" i="0" u="sng" strike="noStrike" cap="none" dirty="0">
                <a:solidFill>
                  <a:srgbClr val="24BAA2"/>
                </a:solidFill>
                <a:latin typeface="Arial"/>
                <a:ea typeface="Arial"/>
                <a:cs typeface="Arial"/>
                <a:sym typeface="Arial"/>
              </a:rPr>
              <a:t>de </a:t>
            </a:r>
            <a:r>
              <a:rPr lang="es-ES" sz="1100" b="0" i="0" u="sng" strike="noStrike" cap="none" dirty="0" err="1">
                <a:solidFill>
                  <a:srgbClr val="24BAA2"/>
                </a:solidFill>
                <a:latin typeface="Arial"/>
                <a:ea typeface="Arial"/>
                <a:cs typeface="Arial"/>
                <a:sym typeface="Arial"/>
              </a:rPr>
              <a:t>A</a:t>
            </a:r>
            <a:r>
              <a:rPr lang="es-ES" sz="1100" b="0" i="0" u="sng" strike="noStrike" cap="none" dirty="0" err="1">
                <a:solidFill>
                  <a:srgbClr val="24BAA2"/>
                </a:solidFill>
                <a:latin typeface="Arial"/>
                <a:ea typeface="Arial"/>
                <a:cs typeface="Arial"/>
                <a:sym typeface="Arial"/>
                <a:hlinkClick r:id="rId5">
                  <a:extLst>
                    <a:ext uri="{A12FA001-AC4F-418D-AE19-62706E023703}">
                      <ahyp:hlinkClr xmlns:ahyp="http://schemas.microsoft.com/office/drawing/2018/hyperlinkcolor" val="tx"/>
                    </a:ext>
                  </a:extLst>
                </a:hlinkClick>
              </a:rPr>
              <a:t>l</a:t>
            </a:r>
            <a:r>
              <a:rPr lang="es-ES" sz="1100" b="0" i="0" u="sng" strike="noStrike" cap="none" dirty="0" err="1">
                <a:solidFill>
                  <a:srgbClr val="24BAA2"/>
                </a:solidFill>
                <a:latin typeface="Arial"/>
                <a:ea typeface="Arial"/>
                <a:cs typeface="Arial"/>
                <a:sym typeface="Arial"/>
                <a:hlinkClick r:id="rId5">
                  <a:extLst>
                    <a:ext uri="{A12FA001-AC4F-418D-AE19-62706E023703}">
                      <ahyp:hlinkClr xmlns:ahyp="http://schemas.microsoft.com/office/drawing/2018/hyperlinkcolor" val="tx"/>
                    </a:ext>
                  </a:extLst>
                </a:hlinkClick>
              </a:rPr>
              <a:t>ayaCare</a:t>
            </a:r>
            <a:r>
              <a:rPr lang="es-ES" sz="1100" b="0" i="0" u="sng" strike="noStrike" cap="none" dirty="0">
                <a:solidFill>
                  <a:srgbClr val="24BAA2"/>
                </a:solidFill>
                <a:latin typeface="Arial"/>
                <a:ea typeface="Arial"/>
                <a:cs typeface="Arial"/>
                <a:sym typeface="Arial"/>
                <a:hlinkClick r:id="rId5">
                  <a:extLst>
                    <a:ext uri="{A12FA001-AC4F-418D-AE19-62706E023703}">
                      <ahyp:hlinkClr xmlns:ahyp="http://schemas.microsoft.com/office/drawing/2018/hyperlinkcolor" val="tx"/>
                    </a:ext>
                  </a:extLst>
                </a:hlinkClick>
              </a:rPr>
              <a:t> - YouTube</a:t>
            </a:r>
            <a:endParaRPr sz="1100" b="0" i="0" u="none" strike="noStrike" cap="none" dirty="0">
              <a:solidFill>
                <a:srgbClr val="24BAA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1"/>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7"/>
          <p:cNvSpPr txBox="1">
            <a:spLocks noGrp="1"/>
          </p:cNvSpPr>
          <p:nvPr>
            <p:ph type="body" idx="1"/>
          </p:nvPr>
        </p:nvSpPr>
        <p:spPr>
          <a:xfrm>
            <a:off x="5658982" y="3571330"/>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s-ES"/>
              <a:t>Sobre este curso MOOC</a:t>
            </a:r>
            <a:endParaRPr/>
          </a:p>
        </p:txBody>
      </p:sp>
      <p:sp>
        <p:nvSpPr>
          <p:cNvPr id="412" name="Google Shape;412;p27"/>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s-ES"/>
              <a:t>05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28" descr="Características generales del envejecimiento y las personas mayores"/>
          <p:cNvPicPr preferRelativeResize="0">
            <a:picLocks noGrp="1"/>
          </p:cNvPicPr>
          <p:nvPr>
            <p:ph type="pic" idx="2"/>
          </p:nvPr>
        </p:nvPicPr>
        <p:blipFill rotWithShape="1">
          <a:blip r:embed="rId3">
            <a:alphaModFix/>
          </a:blip>
          <a:srcRect/>
          <a:stretch/>
        </p:blipFill>
        <p:spPr>
          <a:xfrm>
            <a:off x="5008660" y="277791"/>
            <a:ext cx="6848474" cy="6276975"/>
          </a:xfrm>
          <a:prstGeom prst="rect">
            <a:avLst/>
          </a:prstGeom>
          <a:noFill/>
          <a:ln>
            <a:noFill/>
          </a:ln>
        </p:spPr>
      </p:pic>
      <p:sp>
        <p:nvSpPr>
          <p:cNvPr id="418" name="Google Shape;418;p28"/>
          <p:cNvSpPr txBox="1"/>
          <p:nvPr/>
        </p:nvSpPr>
        <p:spPr>
          <a:xfrm>
            <a:off x="587831" y="1846184"/>
            <a:ext cx="3925255"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s-ES" sz="4200" b="1" i="1" u="none" strike="noStrike" cap="none">
                <a:solidFill>
                  <a:schemeClr val="dk2"/>
                </a:solidFill>
                <a:latin typeface="Calibri"/>
                <a:ea typeface="Calibri"/>
                <a:cs typeface="Calibri"/>
                <a:sym typeface="Calibri"/>
              </a:rPr>
              <a:t>El cambio es siempre el resultado del verdadero aprendizaje</a:t>
            </a:r>
            <a:r>
              <a:rPr lang="es-ES" sz="4800" b="1" i="0" u="none" strike="noStrike" cap="none">
                <a:solidFill>
                  <a:schemeClr val="dk2"/>
                </a:solidFill>
                <a:latin typeface="Calibri"/>
                <a:ea typeface="Calibri"/>
                <a:cs typeface="Calibri"/>
                <a:sym typeface="Calibri"/>
              </a:rPr>
              <a:t>.</a:t>
            </a:r>
            <a:endParaRPr sz="4800" b="1" i="0" u="none" strike="noStrike" cap="none">
              <a:solidFill>
                <a:schemeClr val="dk2"/>
              </a:solidFill>
              <a:latin typeface="Calibri"/>
              <a:ea typeface="Calibri"/>
              <a:cs typeface="Calibri"/>
              <a:sym typeface="Calibri"/>
            </a:endParaRPr>
          </a:p>
        </p:txBody>
      </p:sp>
      <p:sp>
        <p:nvSpPr>
          <p:cNvPr id="419" name="Google Shape;419;p28"/>
          <p:cNvSpPr txBox="1"/>
          <p:nvPr/>
        </p:nvSpPr>
        <p:spPr>
          <a:xfrm>
            <a:off x="1534556" y="5141247"/>
            <a:ext cx="236011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ES" sz="2400" b="1" i="0" u="none" strike="noStrike" cap="none">
                <a:solidFill>
                  <a:schemeClr val="dk2"/>
                </a:solidFill>
                <a:latin typeface="Calibri"/>
                <a:ea typeface="Calibri"/>
                <a:cs typeface="Calibri"/>
                <a:sym typeface="Calibri"/>
              </a:rPr>
              <a:t>Leo Buscaglia</a:t>
            </a:r>
            <a:endParaRPr sz="2400" b="1" i="0" u="none" strike="noStrike" cap="none">
              <a:solidFill>
                <a:schemeClr val="dk2"/>
              </a:solidFill>
              <a:latin typeface="Calibri"/>
              <a:ea typeface="Calibri"/>
              <a:cs typeface="Calibri"/>
              <a:sym typeface="Calibri"/>
            </a:endParaRPr>
          </a:p>
        </p:txBody>
      </p:sp>
      <p:sp>
        <p:nvSpPr>
          <p:cNvPr id="420" name="Google Shape;420;p28"/>
          <p:cNvSpPr/>
          <p:nvPr/>
        </p:nvSpPr>
        <p:spPr>
          <a:xfrm rot="10800000">
            <a:off x="4116705" y="4622442"/>
            <a:ext cx="656254" cy="428492"/>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p28"/>
          <p:cNvSpPr/>
          <p:nvPr/>
        </p:nvSpPr>
        <p:spPr>
          <a:xfrm>
            <a:off x="495191" y="1789740"/>
            <a:ext cx="519750" cy="37982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9"/>
          <p:cNvSpPr txBox="1">
            <a:spLocks noGrp="1"/>
          </p:cNvSpPr>
          <p:nvPr>
            <p:ph type="body" idx="2"/>
          </p:nvPr>
        </p:nvSpPr>
        <p:spPr>
          <a:xfrm>
            <a:off x="643812" y="459517"/>
            <a:ext cx="10916010" cy="6467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800"/>
              <a:buNone/>
            </a:pPr>
            <a:r>
              <a:rPr lang="es-ES"/>
              <a:t>Curso MOOC de Cuidado de los Mayores </a:t>
            </a:r>
            <a:r>
              <a:rPr lang="es-ES" i="1"/>
              <a:t>Humanodigital</a:t>
            </a:r>
            <a:endParaRPr i="1"/>
          </a:p>
          <a:p>
            <a:pPr marL="0" lvl="0" indent="0" algn="l" rtl="0">
              <a:lnSpc>
                <a:spcPct val="90000"/>
              </a:lnSpc>
              <a:spcBef>
                <a:spcPts val="1000"/>
              </a:spcBef>
              <a:spcAft>
                <a:spcPts val="0"/>
              </a:spcAft>
              <a:buClr>
                <a:srgbClr val="24BAA2"/>
              </a:buClr>
              <a:buSzPts val="3600"/>
              <a:buNone/>
            </a:pPr>
            <a:endParaRPr/>
          </a:p>
        </p:txBody>
      </p:sp>
      <p:sp>
        <p:nvSpPr>
          <p:cNvPr id="427" name="Google Shape;427;p29"/>
          <p:cNvSpPr txBox="1"/>
          <p:nvPr/>
        </p:nvSpPr>
        <p:spPr>
          <a:xfrm>
            <a:off x="643812" y="1108057"/>
            <a:ext cx="10679213"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ES" sz="2400" b="0" i="0" u="none" strike="noStrike" cap="none">
                <a:solidFill>
                  <a:srgbClr val="002060"/>
                </a:solidFill>
                <a:latin typeface="Calibri"/>
                <a:ea typeface="Calibri"/>
                <a:cs typeface="Calibri"/>
                <a:sym typeface="Calibri"/>
              </a:rPr>
              <a:t>El resultado del proyecto es un curso MOOC de desarrollo profesional que provee a las personas cuidadoras de las competencias</a:t>
            </a:r>
            <a:r>
              <a:rPr lang="es-ES" sz="2400" b="0" i="0" u="none" strike="noStrike" cap="none">
                <a:solidFill>
                  <a:srgbClr val="FF0000"/>
                </a:solidFill>
                <a:latin typeface="Calibri"/>
                <a:ea typeface="Calibri"/>
                <a:cs typeface="Calibri"/>
                <a:sym typeface="Calibri"/>
              </a:rPr>
              <a:t> </a:t>
            </a:r>
            <a:r>
              <a:rPr lang="es-ES" sz="2400" b="0" i="0" u="none" strike="noStrike" cap="none">
                <a:solidFill>
                  <a:srgbClr val="002060"/>
                </a:solidFill>
                <a:latin typeface="Calibri"/>
                <a:ea typeface="Calibri"/>
                <a:cs typeface="Calibri"/>
                <a:sym typeface="Calibri"/>
              </a:rPr>
              <a:t>básicas para atender y cuidar a los mayores mediante tecnologías </a:t>
            </a:r>
            <a:r>
              <a:rPr lang="es-ES" sz="2400" b="1" i="0" u="none" strike="noStrike" cap="none">
                <a:solidFill>
                  <a:srgbClr val="002060"/>
                </a:solidFill>
                <a:latin typeface="Calibri"/>
                <a:ea typeface="Calibri"/>
                <a:cs typeface="Calibri"/>
                <a:sym typeface="Calibri"/>
              </a:rPr>
              <a:t>AAL.</a:t>
            </a:r>
            <a:endParaRPr sz="14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s-ES" sz="2400" b="0" i="0" u="none" strike="noStrike" cap="none">
                <a:solidFill>
                  <a:srgbClr val="002060"/>
                </a:solidFill>
                <a:latin typeface="Calibri"/>
                <a:ea typeface="Calibri"/>
                <a:cs typeface="Calibri"/>
                <a:sym typeface="Calibri"/>
              </a:rPr>
              <a:t>Al final del curso MOOC, las personas cuidadoras </a:t>
            </a:r>
            <a:r>
              <a:rPr lang="es-ES" sz="2400" b="1" i="0" u="none" strike="noStrike" cap="none">
                <a:solidFill>
                  <a:srgbClr val="002060"/>
                </a:solidFill>
                <a:latin typeface="Calibri"/>
                <a:ea typeface="Calibri"/>
                <a:cs typeface="Calibri"/>
                <a:sym typeface="Calibri"/>
              </a:rPr>
              <a:t>serán capaces de</a:t>
            </a:r>
            <a:r>
              <a:rPr lang="es-ES" sz="2400" b="0" i="0" u="none" strike="noStrike" cap="none">
                <a:solidFill>
                  <a:srgbClr val="002060"/>
                </a:solidFill>
                <a:latin typeface="Calibri"/>
                <a:ea typeface="Calibri"/>
                <a:cs typeface="Calibri"/>
                <a:sym typeface="Calibri"/>
              </a:rPr>
              <a:t>:</a:t>
            </a:r>
            <a:endParaRPr sz="1400" b="0" i="0" u="none" strike="noStrike" cap="none">
              <a:solidFill>
                <a:srgbClr val="002060"/>
              </a:solidFill>
              <a:latin typeface="Arial"/>
              <a:ea typeface="Arial"/>
              <a:cs typeface="Arial"/>
              <a:sym typeface="Arial"/>
            </a:endParaRPr>
          </a:p>
        </p:txBody>
      </p:sp>
      <p:sp>
        <p:nvSpPr>
          <p:cNvPr id="428" name="Google Shape;428;p29"/>
          <p:cNvSpPr txBox="1"/>
          <p:nvPr/>
        </p:nvSpPr>
        <p:spPr>
          <a:xfrm>
            <a:off x="1744824" y="2772544"/>
            <a:ext cx="9442579" cy="36317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s-ES" sz="2400" b="0" i="0" u="none" strike="noStrike" cap="none">
                <a:solidFill>
                  <a:srgbClr val="002060"/>
                </a:solidFill>
                <a:latin typeface="Calibri"/>
                <a:ea typeface="Calibri"/>
                <a:cs typeface="Calibri"/>
                <a:sym typeface="Calibri"/>
              </a:rPr>
              <a:t>Probar dispositivos AAL para atender a los mayores; </a:t>
            </a:r>
            <a:endParaRPr sz="14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s-ES" sz="2400" b="0" i="0" u="none" strike="noStrike" cap="none">
                <a:solidFill>
                  <a:srgbClr val="002060"/>
                </a:solidFill>
                <a:latin typeface="Calibri"/>
                <a:ea typeface="Calibri"/>
                <a:cs typeface="Calibri"/>
                <a:sym typeface="Calibri"/>
              </a:rPr>
              <a:t>Realizar intervenciones de asistencia y tratamiento mediante tecnologías AAL, que integran un fuerte componente humano; </a:t>
            </a:r>
            <a:endParaRPr sz="14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s-ES" sz="2400" b="0" i="0" u="none" strike="noStrike" cap="none">
                <a:solidFill>
                  <a:srgbClr val="002060"/>
                </a:solidFill>
                <a:latin typeface="Calibri"/>
                <a:ea typeface="Calibri"/>
                <a:cs typeface="Calibri"/>
                <a:sym typeface="Calibri"/>
              </a:rPr>
              <a:t>Manejar a nivel básico la multifuncionalidad de los dispositivos y</a:t>
            </a:r>
            <a:endParaRPr sz="14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s-ES" sz="2400" b="0" i="0" u="none" strike="noStrike" cap="none">
                <a:solidFill>
                  <a:srgbClr val="002060"/>
                </a:solidFill>
                <a:latin typeface="Calibri"/>
                <a:ea typeface="Calibri"/>
                <a:cs typeface="Calibri"/>
                <a:sym typeface="Calibri"/>
              </a:rPr>
              <a:t>Comprender y usar algunos de los datos generados por las tecnologías. </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pic>
        <p:nvPicPr>
          <p:cNvPr id="429" name="Google Shape;429;p29" descr="Badge 3 outline"/>
          <p:cNvPicPr preferRelativeResize="0"/>
          <p:nvPr/>
        </p:nvPicPr>
        <p:blipFill rotWithShape="1">
          <a:blip r:embed="rId3">
            <a:alphaModFix/>
          </a:blip>
          <a:srcRect/>
          <a:stretch/>
        </p:blipFill>
        <p:spPr>
          <a:xfrm>
            <a:off x="652965" y="4670050"/>
            <a:ext cx="914400" cy="914400"/>
          </a:xfrm>
          <a:prstGeom prst="rect">
            <a:avLst/>
          </a:prstGeom>
          <a:noFill/>
          <a:ln>
            <a:noFill/>
          </a:ln>
        </p:spPr>
      </p:pic>
      <p:pic>
        <p:nvPicPr>
          <p:cNvPr id="430" name="Google Shape;430;p29" descr="Badge 1 outline"/>
          <p:cNvPicPr preferRelativeResize="0"/>
          <p:nvPr/>
        </p:nvPicPr>
        <p:blipFill rotWithShape="1">
          <a:blip r:embed="rId4">
            <a:alphaModFix/>
          </a:blip>
          <a:srcRect/>
          <a:stretch/>
        </p:blipFill>
        <p:spPr>
          <a:xfrm>
            <a:off x="643812" y="2978448"/>
            <a:ext cx="914400" cy="914400"/>
          </a:xfrm>
          <a:prstGeom prst="rect">
            <a:avLst/>
          </a:prstGeom>
          <a:noFill/>
          <a:ln>
            <a:noFill/>
          </a:ln>
        </p:spPr>
      </p:pic>
      <p:pic>
        <p:nvPicPr>
          <p:cNvPr id="431" name="Google Shape;431;p29" descr="Badge outline"/>
          <p:cNvPicPr preferRelativeResize="0"/>
          <p:nvPr/>
        </p:nvPicPr>
        <p:blipFill rotWithShape="1">
          <a:blip r:embed="rId5">
            <a:alphaModFix/>
          </a:blip>
          <a:srcRect/>
          <a:stretch/>
        </p:blipFill>
        <p:spPr>
          <a:xfrm>
            <a:off x="650222" y="3824249"/>
            <a:ext cx="914400" cy="914400"/>
          </a:xfrm>
          <a:prstGeom prst="rect">
            <a:avLst/>
          </a:prstGeom>
          <a:noFill/>
          <a:ln>
            <a:noFill/>
          </a:ln>
        </p:spPr>
      </p:pic>
      <p:pic>
        <p:nvPicPr>
          <p:cNvPr id="432" name="Google Shape;432;p29" descr="Badge 4 outline"/>
          <p:cNvPicPr preferRelativeResize="0"/>
          <p:nvPr/>
        </p:nvPicPr>
        <p:blipFill rotWithShape="1">
          <a:blip r:embed="rId6">
            <a:alphaModFix/>
          </a:blip>
          <a:srcRect/>
          <a:stretch/>
        </p:blipFill>
        <p:spPr>
          <a:xfrm>
            <a:off x="643812" y="5515851"/>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s-ES"/>
              <a:t>El Proyecto </a:t>
            </a:r>
            <a:endParaRPr/>
          </a:p>
          <a:p>
            <a:pPr marL="0" lvl="0" indent="0" algn="l" rtl="0">
              <a:lnSpc>
                <a:spcPct val="90000"/>
              </a:lnSpc>
              <a:spcBef>
                <a:spcPts val="0"/>
              </a:spcBef>
              <a:spcAft>
                <a:spcPts val="0"/>
              </a:spcAft>
              <a:buClr>
                <a:schemeClr val="lt1"/>
              </a:buClr>
              <a:buSzPts val="4800"/>
              <a:buNone/>
            </a:pPr>
            <a:r>
              <a:rPr lang="es-ES"/>
              <a:t>Housing Care</a:t>
            </a:r>
            <a:endParaRPr/>
          </a:p>
        </p:txBody>
      </p:sp>
      <p:sp>
        <p:nvSpPr>
          <p:cNvPr id="135" name="Google Shape;135;p3"/>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s-ES"/>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0"/>
          <p:cNvSpPr txBox="1">
            <a:spLocks noGrp="1"/>
          </p:cNvSpPr>
          <p:nvPr>
            <p:ph type="body" idx="2"/>
          </p:nvPr>
        </p:nvSpPr>
        <p:spPr>
          <a:xfrm>
            <a:off x="437774" y="502731"/>
            <a:ext cx="6548476"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s-ES">
                <a:solidFill>
                  <a:srgbClr val="7F3494"/>
                </a:solidFill>
              </a:rPr>
              <a:t>El curso MOOC se compone de:</a:t>
            </a:r>
            <a:endParaRPr>
              <a:solidFill>
                <a:srgbClr val="7F3494"/>
              </a:solidFill>
            </a:endParaRPr>
          </a:p>
        </p:txBody>
      </p:sp>
      <p:grpSp>
        <p:nvGrpSpPr>
          <p:cNvPr id="438" name="Google Shape;438;p30"/>
          <p:cNvGrpSpPr/>
          <p:nvPr/>
        </p:nvGrpSpPr>
        <p:grpSpPr>
          <a:xfrm>
            <a:off x="6091777" y="931694"/>
            <a:ext cx="5881741" cy="4693570"/>
            <a:chOff x="5646839" y="2084286"/>
            <a:chExt cx="5881741" cy="4693570"/>
          </a:xfrm>
        </p:grpSpPr>
        <p:sp>
          <p:nvSpPr>
            <p:cNvPr id="439" name="Google Shape;439;p30"/>
            <p:cNvSpPr/>
            <p:nvPr/>
          </p:nvSpPr>
          <p:spPr>
            <a:xfrm>
              <a:off x="7540059" y="2084286"/>
              <a:ext cx="952312" cy="962903"/>
            </a:xfrm>
            <a:custGeom>
              <a:avLst/>
              <a:gdLst/>
              <a:ahLst/>
              <a:cxnLst/>
              <a:rect l="l" t="t" r="r" b="b"/>
              <a:pathLst>
                <a:path w="457" h="500" extrusionOk="0">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0"/>
            <p:cNvSpPr/>
            <p:nvPr/>
          </p:nvSpPr>
          <p:spPr>
            <a:xfrm>
              <a:off x="7264711" y="2355560"/>
              <a:ext cx="369846" cy="424427"/>
            </a:xfrm>
            <a:custGeom>
              <a:avLst/>
              <a:gdLst/>
              <a:ahLst/>
              <a:cxnLst/>
              <a:rect l="l" t="t" r="r" b="b"/>
              <a:pathLst>
                <a:path w="192" h="220" extrusionOk="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0"/>
            <p:cNvSpPr/>
            <p:nvPr/>
          </p:nvSpPr>
          <p:spPr>
            <a:xfrm>
              <a:off x="5646839" y="2502195"/>
              <a:ext cx="1756361" cy="146635"/>
            </a:xfrm>
            <a:custGeom>
              <a:avLst/>
              <a:gdLst/>
              <a:ahLst/>
              <a:cxnLst/>
              <a:rect l="l" t="t" r="r" b="b"/>
              <a:pathLst>
                <a:path w="912" h="76" extrusionOk="0">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0"/>
            <p:cNvSpPr/>
            <p:nvPr/>
          </p:nvSpPr>
          <p:spPr>
            <a:xfrm>
              <a:off x="6224418" y="2455761"/>
              <a:ext cx="92054" cy="262314"/>
            </a:xfrm>
            <a:custGeom>
              <a:avLst/>
              <a:gdLst/>
              <a:ahLst/>
              <a:cxnLst/>
              <a:rect l="l" t="t" r="r" b="b"/>
              <a:pathLst>
                <a:path w="48" h="136" extrusionOk="0">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0"/>
            <p:cNvSpPr/>
            <p:nvPr/>
          </p:nvSpPr>
          <p:spPr>
            <a:xfrm>
              <a:off x="5761703" y="2617874"/>
              <a:ext cx="331558" cy="323411"/>
            </a:xfrm>
            <a:custGeom>
              <a:avLst/>
              <a:gdLst/>
              <a:ahLst/>
              <a:cxnLst/>
              <a:rect l="l" t="t" r="r" b="b"/>
              <a:pathLst>
                <a:path w="172" h="168" extrusionOk="0">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0"/>
            <p:cNvSpPr/>
            <p:nvPr/>
          </p:nvSpPr>
          <p:spPr>
            <a:xfrm rot="165895">
              <a:off x="7402684" y="3452662"/>
              <a:ext cx="1107103" cy="3300413"/>
            </a:xfrm>
            <a:custGeom>
              <a:avLst/>
              <a:gdLst/>
              <a:ahLst/>
              <a:cxnLst/>
              <a:rect l="l" t="t" r="r" b="b"/>
              <a:pathLst>
                <a:path w="616" h="1524" extrusionOk="0">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0"/>
            <p:cNvSpPr/>
            <p:nvPr/>
          </p:nvSpPr>
          <p:spPr>
            <a:xfrm>
              <a:off x="7886281" y="3592996"/>
              <a:ext cx="250909" cy="250094"/>
            </a:xfrm>
            <a:custGeom>
              <a:avLst/>
              <a:gdLst/>
              <a:ahLst/>
              <a:cxnLst/>
              <a:rect l="l" t="t" r="r" b="b"/>
              <a:pathLst>
                <a:path w="130" h="130" extrusionOk="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0"/>
            <p:cNvSpPr/>
            <p:nvPr/>
          </p:nvSpPr>
          <p:spPr>
            <a:xfrm>
              <a:off x="7886281" y="3600328"/>
              <a:ext cx="188996" cy="225655"/>
            </a:xfrm>
            <a:custGeom>
              <a:avLst/>
              <a:gdLst/>
              <a:ahLst/>
              <a:cxnLst/>
              <a:rect l="l" t="t" r="r" b="b"/>
              <a:pathLst>
                <a:path w="98" h="117" extrusionOk="0">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0"/>
            <p:cNvSpPr/>
            <p:nvPr/>
          </p:nvSpPr>
          <p:spPr>
            <a:xfrm>
              <a:off x="8165702" y="3361639"/>
              <a:ext cx="1466350" cy="2946547"/>
            </a:xfrm>
            <a:custGeom>
              <a:avLst/>
              <a:gdLst/>
              <a:ahLst/>
              <a:cxnLst/>
              <a:rect l="l" t="t" r="r" b="b"/>
              <a:pathLst>
                <a:path w="761" h="1529" extrusionOk="0">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0"/>
            <p:cNvSpPr/>
            <p:nvPr/>
          </p:nvSpPr>
          <p:spPr>
            <a:xfrm>
              <a:off x="8419869" y="3562040"/>
              <a:ext cx="242762" cy="242762"/>
            </a:xfrm>
            <a:custGeom>
              <a:avLst/>
              <a:gdLst/>
              <a:ahLst/>
              <a:cxnLst/>
              <a:rect l="l" t="t" r="r" b="b"/>
              <a:pathLst>
                <a:path w="126" h="126" extrusionOk="0">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0"/>
            <p:cNvSpPr/>
            <p:nvPr/>
          </p:nvSpPr>
          <p:spPr>
            <a:xfrm>
              <a:off x="8419869" y="3567742"/>
              <a:ext cx="146635" cy="231357"/>
            </a:xfrm>
            <a:custGeom>
              <a:avLst/>
              <a:gdLst/>
              <a:ahLst/>
              <a:cxnLst/>
              <a:rect l="l" t="t" r="r" b="b"/>
              <a:pathLst>
                <a:path w="76" h="120" extrusionOk="0">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0"/>
            <p:cNvSpPr/>
            <p:nvPr/>
          </p:nvSpPr>
          <p:spPr>
            <a:xfrm>
              <a:off x="8643893" y="3028451"/>
              <a:ext cx="2884511" cy="3358755"/>
            </a:xfrm>
            <a:custGeom>
              <a:avLst/>
              <a:gdLst/>
              <a:ahLst/>
              <a:cxnLst/>
              <a:rect l="l" t="t" r="r" b="b"/>
              <a:pathLst>
                <a:path w="1187" h="1401" extrusionOk="0">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0"/>
            <p:cNvSpPr/>
            <p:nvPr/>
          </p:nvSpPr>
          <p:spPr>
            <a:xfrm>
              <a:off x="8893989" y="3324980"/>
              <a:ext cx="250094" cy="250909"/>
            </a:xfrm>
            <a:custGeom>
              <a:avLst/>
              <a:gdLst/>
              <a:ahLst/>
              <a:cxnLst/>
              <a:rect l="l" t="t" r="r" b="b"/>
              <a:pathLst>
                <a:path w="130" h="130" extrusionOk="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0"/>
            <p:cNvSpPr/>
            <p:nvPr/>
          </p:nvSpPr>
          <p:spPr>
            <a:xfrm>
              <a:off x="8893989" y="3342087"/>
              <a:ext cx="186552" cy="225655"/>
            </a:xfrm>
            <a:custGeom>
              <a:avLst/>
              <a:gdLst/>
              <a:ahLst/>
              <a:cxnLst/>
              <a:rect l="l" t="t" r="r" b="b"/>
              <a:pathLst>
                <a:path w="97" h="117" extrusionOk="0">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0"/>
            <p:cNvSpPr/>
            <p:nvPr/>
          </p:nvSpPr>
          <p:spPr>
            <a:xfrm>
              <a:off x="7936788" y="2837826"/>
              <a:ext cx="132786" cy="801604"/>
            </a:xfrm>
            <a:custGeom>
              <a:avLst/>
              <a:gdLst/>
              <a:ahLst/>
              <a:cxnLst/>
              <a:rect l="l" t="t" r="r" b="b"/>
              <a:pathLst>
                <a:path w="69" h="416" extrusionOk="0">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0"/>
            <p:cNvSpPr/>
            <p:nvPr/>
          </p:nvSpPr>
          <p:spPr>
            <a:xfrm>
              <a:off x="8058169" y="3034154"/>
              <a:ext cx="53766" cy="470046"/>
            </a:xfrm>
            <a:custGeom>
              <a:avLst/>
              <a:gdLst/>
              <a:ahLst/>
              <a:cxnLst/>
              <a:rect l="l" t="t" r="r" b="b"/>
              <a:pathLst>
                <a:path w="28" h="244" extrusionOk="0">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0"/>
            <p:cNvSpPr/>
            <p:nvPr/>
          </p:nvSpPr>
          <p:spPr>
            <a:xfrm>
              <a:off x="8058490" y="2811090"/>
              <a:ext cx="468417" cy="834190"/>
            </a:xfrm>
            <a:custGeom>
              <a:avLst/>
              <a:gdLst/>
              <a:ahLst/>
              <a:cxnLst/>
              <a:rect l="l" t="t" r="r" b="b"/>
              <a:pathLst>
                <a:path w="243" h="433" extrusionOk="0">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0"/>
            <p:cNvSpPr/>
            <p:nvPr/>
          </p:nvSpPr>
          <p:spPr>
            <a:xfrm>
              <a:off x="8257354" y="2972242"/>
              <a:ext cx="265572" cy="509149"/>
            </a:xfrm>
            <a:custGeom>
              <a:avLst/>
              <a:gdLst/>
              <a:ahLst/>
              <a:cxnLst/>
              <a:rect l="l" t="t" r="r" b="b"/>
              <a:pathLst>
                <a:path w="138" h="264" extrusionOk="0">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0"/>
            <p:cNvSpPr/>
            <p:nvPr/>
          </p:nvSpPr>
          <p:spPr>
            <a:xfrm>
              <a:off x="8175315" y="2721194"/>
              <a:ext cx="859444" cy="745394"/>
            </a:xfrm>
            <a:custGeom>
              <a:avLst/>
              <a:gdLst/>
              <a:ahLst/>
              <a:cxnLst/>
              <a:rect l="l" t="t" r="r" b="b"/>
              <a:pathLst>
                <a:path w="446" h="387" extrusionOk="0">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0"/>
            <p:cNvSpPr/>
            <p:nvPr/>
          </p:nvSpPr>
          <p:spPr>
            <a:xfrm>
              <a:off x="8413363" y="2817226"/>
              <a:ext cx="549066" cy="468417"/>
            </a:xfrm>
            <a:custGeom>
              <a:avLst/>
              <a:gdLst/>
              <a:ahLst/>
              <a:cxnLst/>
              <a:rect l="l" t="t" r="r" b="b"/>
              <a:pathLst>
                <a:path w="285" h="243" extrusionOk="0">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rgbClr val="CCD9C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0"/>
            <p:cNvSpPr txBox="1"/>
            <p:nvPr/>
          </p:nvSpPr>
          <p:spPr>
            <a:xfrm rot="5957305">
              <a:off x="6807635" y="5004890"/>
              <a:ext cx="2172663"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Arial"/>
                  <a:ea typeface="Arial"/>
                  <a:cs typeface="Arial"/>
                  <a:sym typeface="Arial"/>
                </a:rPr>
                <a:t>Entorno de aprendizaje</a:t>
              </a:r>
              <a:endParaRPr sz="1400" b="0" i="0" u="none" strike="noStrike" cap="none">
                <a:solidFill>
                  <a:srgbClr val="000000"/>
                </a:solidFill>
                <a:latin typeface="Arial"/>
                <a:ea typeface="Arial"/>
                <a:cs typeface="Arial"/>
                <a:sym typeface="Arial"/>
              </a:endParaRPr>
            </a:p>
          </p:txBody>
        </p:sp>
        <p:sp>
          <p:nvSpPr>
            <p:cNvPr id="460" name="Google Shape;460;p30"/>
            <p:cNvSpPr txBox="1"/>
            <p:nvPr/>
          </p:nvSpPr>
          <p:spPr>
            <a:xfrm rot="4520413">
              <a:off x="7842002" y="4808935"/>
              <a:ext cx="223639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Arial"/>
                  <a:ea typeface="Arial"/>
                  <a:cs typeface="Arial"/>
                  <a:sym typeface="Arial"/>
                </a:rPr>
                <a:t>Herramientas</a:t>
              </a:r>
              <a:endParaRPr sz="1400" b="0" i="0" u="none" strike="noStrike" cap="none">
                <a:solidFill>
                  <a:srgbClr val="000000"/>
                </a:solidFill>
                <a:latin typeface="Arial"/>
                <a:ea typeface="Arial"/>
                <a:cs typeface="Arial"/>
                <a:sym typeface="Arial"/>
              </a:endParaRPr>
            </a:p>
          </p:txBody>
        </p:sp>
        <p:sp>
          <p:nvSpPr>
            <p:cNvPr id="461" name="Google Shape;461;p30"/>
            <p:cNvSpPr txBox="1"/>
            <p:nvPr/>
          </p:nvSpPr>
          <p:spPr>
            <a:xfrm rot="3071506">
              <a:off x="8427433" y="4397463"/>
              <a:ext cx="341471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Arial"/>
                  <a:ea typeface="Arial"/>
                  <a:cs typeface="Arial"/>
                  <a:sym typeface="Arial"/>
                </a:rPr>
                <a:t>Área de contenido formativo</a:t>
              </a:r>
              <a:endParaRPr sz="1400" b="0" i="0" u="none" strike="noStrike" cap="none">
                <a:solidFill>
                  <a:srgbClr val="000000"/>
                </a:solidFill>
                <a:latin typeface="Arial"/>
                <a:ea typeface="Arial"/>
                <a:cs typeface="Arial"/>
                <a:sym typeface="Arial"/>
              </a:endParaRPr>
            </a:p>
          </p:txBody>
        </p:sp>
      </p:grpSp>
      <p:sp>
        <p:nvSpPr>
          <p:cNvPr id="462" name="Google Shape;462;p30"/>
          <p:cNvSpPr txBox="1"/>
          <p:nvPr/>
        </p:nvSpPr>
        <p:spPr>
          <a:xfrm>
            <a:off x="1507843" y="1555135"/>
            <a:ext cx="480264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rgbClr val="24BAA2"/>
                </a:solidFill>
                <a:latin typeface="Calibri"/>
                <a:ea typeface="Calibri"/>
                <a:cs typeface="Calibri"/>
                <a:sym typeface="Calibri"/>
              </a:rPr>
              <a:t> Área de contenido formativo</a:t>
            </a:r>
            <a:endParaRPr sz="2800" b="1" i="0" u="none" strike="noStrike" cap="none">
              <a:solidFill>
                <a:srgbClr val="24BAA2"/>
              </a:solidFill>
              <a:latin typeface="Calibri"/>
              <a:ea typeface="Calibri"/>
              <a:cs typeface="Calibri"/>
              <a:sym typeface="Calibri"/>
            </a:endParaRPr>
          </a:p>
        </p:txBody>
      </p:sp>
      <p:sp>
        <p:nvSpPr>
          <p:cNvPr id="463" name="Google Shape;463;p30"/>
          <p:cNvSpPr txBox="1"/>
          <p:nvPr/>
        </p:nvSpPr>
        <p:spPr>
          <a:xfrm>
            <a:off x="1543604" y="1943273"/>
            <a:ext cx="6223360" cy="14465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s-ES" sz="2200" b="1" i="0" u="none" strike="noStrike" cap="none" dirty="0">
                <a:solidFill>
                  <a:srgbClr val="7F3494"/>
                </a:solidFill>
                <a:latin typeface="Calibri"/>
                <a:ea typeface="Calibri"/>
                <a:cs typeface="Calibri"/>
                <a:sym typeface="Calibri"/>
              </a:rPr>
              <a:t>Formado por 3 módulos, trata en profundidad las nuevas tecnologías y su aplicación en el sector de los cuidados con una metodología teórica y práctica. </a:t>
            </a:r>
            <a:endParaRPr sz="2200" b="0" i="0" u="none" strike="noStrike" cap="none" dirty="0">
              <a:solidFill>
                <a:srgbClr val="7F3494"/>
              </a:solidFill>
              <a:latin typeface="Arial"/>
              <a:ea typeface="Arial"/>
              <a:cs typeface="Arial"/>
              <a:sym typeface="Arial"/>
            </a:endParaRPr>
          </a:p>
        </p:txBody>
      </p:sp>
      <p:sp>
        <p:nvSpPr>
          <p:cNvPr id="464" name="Google Shape;464;p30"/>
          <p:cNvSpPr txBox="1"/>
          <p:nvPr/>
        </p:nvSpPr>
        <p:spPr>
          <a:xfrm>
            <a:off x="1541905" y="3354016"/>
            <a:ext cx="455409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rgbClr val="24BAA2"/>
                </a:solidFill>
                <a:latin typeface="Calibri"/>
                <a:ea typeface="Calibri"/>
                <a:cs typeface="Calibri"/>
                <a:sym typeface="Calibri"/>
              </a:rPr>
              <a:t>Herramientas</a:t>
            </a:r>
            <a:endParaRPr sz="2800" b="1" i="0" u="none" strike="noStrike" cap="none">
              <a:solidFill>
                <a:srgbClr val="24BAA2"/>
              </a:solidFill>
              <a:latin typeface="Calibri"/>
              <a:ea typeface="Calibri"/>
              <a:cs typeface="Calibri"/>
              <a:sym typeface="Calibri"/>
            </a:endParaRPr>
          </a:p>
        </p:txBody>
      </p:sp>
      <p:sp>
        <p:nvSpPr>
          <p:cNvPr id="465" name="Google Shape;465;p30"/>
          <p:cNvSpPr txBox="1"/>
          <p:nvPr/>
        </p:nvSpPr>
        <p:spPr>
          <a:xfrm>
            <a:off x="1552592" y="3737318"/>
            <a:ext cx="6308756" cy="110795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200"/>
              <a:buFont typeface="Arial"/>
              <a:buNone/>
            </a:pPr>
            <a:r>
              <a:rPr lang="es-ES" sz="2200" b="1" i="0" u="none" strike="noStrike" cap="none" dirty="0">
                <a:solidFill>
                  <a:srgbClr val="7F3494"/>
                </a:solidFill>
                <a:latin typeface="Calibri"/>
                <a:ea typeface="Calibri"/>
                <a:cs typeface="Calibri"/>
                <a:sym typeface="Calibri"/>
              </a:rPr>
              <a:t>El curso ofrece distintas herramientas (vídeos, infografías, manuales) para hacer más fácil el estudio. </a:t>
            </a:r>
            <a:endParaRPr sz="2200" b="0" i="0" u="none" strike="noStrike" cap="none" dirty="0">
              <a:solidFill>
                <a:srgbClr val="7F3494"/>
              </a:solidFill>
              <a:latin typeface="Arial"/>
              <a:ea typeface="Arial"/>
              <a:cs typeface="Arial"/>
              <a:sym typeface="Arial"/>
            </a:endParaRPr>
          </a:p>
        </p:txBody>
      </p:sp>
      <p:sp>
        <p:nvSpPr>
          <p:cNvPr id="466" name="Google Shape;466;p30"/>
          <p:cNvSpPr txBox="1"/>
          <p:nvPr/>
        </p:nvSpPr>
        <p:spPr>
          <a:xfrm>
            <a:off x="1519816" y="4852573"/>
            <a:ext cx="393606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rgbClr val="24BAA2"/>
                </a:solidFill>
                <a:latin typeface="Calibri"/>
                <a:ea typeface="Calibri"/>
                <a:cs typeface="Calibri"/>
                <a:sym typeface="Calibri"/>
              </a:rPr>
              <a:t>Entorno de aprendizaje</a:t>
            </a:r>
            <a:endParaRPr sz="2800" b="1" i="0" u="none" strike="noStrike" cap="none">
              <a:solidFill>
                <a:srgbClr val="24BAA2"/>
              </a:solidFill>
              <a:latin typeface="Calibri"/>
              <a:ea typeface="Calibri"/>
              <a:cs typeface="Calibri"/>
              <a:sym typeface="Calibri"/>
            </a:endParaRPr>
          </a:p>
        </p:txBody>
      </p:sp>
      <p:sp>
        <p:nvSpPr>
          <p:cNvPr id="467" name="Google Shape;467;p30"/>
          <p:cNvSpPr txBox="1"/>
          <p:nvPr/>
        </p:nvSpPr>
        <p:spPr>
          <a:xfrm>
            <a:off x="1549932" y="5296921"/>
            <a:ext cx="6439288"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200" b="1" i="0" u="none" strike="noStrike" cap="none" dirty="0">
                <a:solidFill>
                  <a:srgbClr val="7F3494"/>
                </a:solidFill>
                <a:latin typeface="Calibri"/>
                <a:ea typeface="Calibri"/>
                <a:cs typeface="Calibri"/>
                <a:sym typeface="Calibri"/>
              </a:rPr>
              <a:t>Se ha creado una plataforma profesional de aprendizaje para hacerlo más accesible a cualquier tipo de trabajador/a del sector de los cuidados.  </a:t>
            </a:r>
            <a:endParaRPr sz="2200" b="0" i="0" u="none" strike="noStrike" cap="none" dirty="0">
              <a:solidFill>
                <a:srgbClr val="7F3494"/>
              </a:solidFill>
              <a:sym typeface="Arial"/>
            </a:endParaRPr>
          </a:p>
        </p:txBody>
      </p:sp>
      <p:grpSp>
        <p:nvGrpSpPr>
          <p:cNvPr id="468" name="Google Shape;468;p30"/>
          <p:cNvGrpSpPr/>
          <p:nvPr/>
        </p:nvGrpSpPr>
        <p:grpSpPr>
          <a:xfrm>
            <a:off x="572750" y="1633802"/>
            <a:ext cx="731330" cy="731330"/>
            <a:chOff x="858765" y="2076520"/>
            <a:chExt cx="731330" cy="731330"/>
          </a:xfrm>
        </p:grpSpPr>
        <p:sp>
          <p:nvSpPr>
            <p:cNvPr id="469" name="Google Shape;469;p30"/>
            <p:cNvSpPr/>
            <p:nvPr/>
          </p:nvSpPr>
          <p:spPr>
            <a:xfrm>
              <a:off x="858765" y="2076520"/>
              <a:ext cx="731330" cy="731330"/>
            </a:xfrm>
            <a:prstGeom prst="ellipse">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470" name="Google Shape;470;p30"/>
            <p:cNvGrpSpPr/>
            <p:nvPr/>
          </p:nvGrpSpPr>
          <p:grpSpPr>
            <a:xfrm>
              <a:off x="962086" y="2183481"/>
              <a:ext cx="517408" cy="517408"/>
              <a:chOff x="5978526" y="4030663"/>
              <a:chExt cx="239713" cy="239713"/>
            </a:xfrm>
          </p:grpSpPr>
          <p:sp>
            <p:nvSpPr>
              <p:cNvPr id="471" name="Google Shape;471;p30"/>
              <p:cNvSpPr/>
              <p:nvPr/>
            </p:nvSpPr>
            <p:spPr>
              <a:xfrm>
                <a:off x="6015038" y="4056063"/>
                <a:ext cx="26988" cy="26988"/>
              </a:xfrm>
              <a:custGeom>
                <a:avLst/>
                <a:gdLst/>
                <a:ahLst/>
                <a:cxnLst/>
                <a:rect l="l" t="t" r="r" b="b"/>
                <a:pathLst>
                  <a:path w="7" h="7" extrusionOk="0">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0"/>
              <p:cNvSpPr/>
              <p:nvPr/>
            </p:nvSpPr>
            <p:spPr>
              <a:xfrm>
                <a:off x="5978526" y="4135438"/>
                <a:ext cx="28575" cy="14288"/>
              </a:xfrm>
              <a:custGeom>
                <a:avLst/>
                <a:gdLst/>
                <a:ahLst/>
                <a:cxnLst/>
                <a:rect l="l" t="t" r="r" b="b"/>
                <a:pathLst>
                  <a:path w="8" h="4" extrusionOk="0">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0"/>
              <p:cNvSpPr/>
              <p:nvPr/>
            </p:nvSpPr>
            <p:spPr>
              <a:xfrm>
                <a:off x="6188076" y="4149725"/>
                <a:ext cx="30163" cy="15875"/>
              </a:xfrm>
              <a:custGeom>
                <a:avLst/>
                <a:gdLst/>
                <a:ahLst/>
                <a:cxnLst/>
                <a:rect l="l" t="t" r="r" b="b"/>
                <a:pathLst>
                  <a:path w="8" h="4" extrusionOk="0">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0"/>
              <p:cNvSpPr/>
              <p:nvPr/>
            </p:nvSpPr>
            <p:spPr>
              <a:xfrm>
                <a:off x="6165851" y="4067175"/>
                <a:ext cx="25400" cy="26988"/>
              </a:xfrm>
              <a:custGeom>
                <a:avLst/>
                <a:gdLst/>
                <a:ahLst/>
                <a:cxnLst/>
                <a:rect l="l" t="t" r="r" b="b"/>
                <a:pathLst>
                  <a:path w="7" h="7" extrusionOk="0">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0"/>
              <p:cNvSpPr/>
              <p:nvPr/>
            </p:nvSpPr>
            <p:spPr>
              <a:xfrm>
                <a:off x="6097588" y="4030663"/>
                <a:ext cx="15875" cy="28575"/>
              </a:xfrm>
              <a:custGeom>
                <a:avLst/>
                <a:gdLst/>
                <a:ahLst/>
                <a:cxnLst/>
                <a:rect l="l" t="t" r="r" b="b"/>
                <a:pathLst>
                  <a:path w="4" h="8" extrusionOk="0">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0"/>
              <p:cNvSpPr/>
              <p:nvPr/>
            </p:nvSpPr>
            <p:spPr>
              <a:xfrm>
                <a:off x="6037263" y="4089400"/>
                <a:ext cx="120650" cy="136525"/>
              </a:xfrm>
              <a:custGeom>
                <a:avLst/>
                <a:gdLst/>
                <a:ahLst/>
                <a:cxnLst/>
                <a:rect l="l" t="t" r="r" b="b"/>
                <a:pathLst>
                  <a:path w="32" h="36" extrusionOk="0">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0"/>
              <p:cNvSpPr/>
              <p:nvPr/>
            </p:nvSpPr>
            <p:spPr>
              <a:xfrm>
                <a:off x="6067426" y="4240213"/>
                <a:ext cx="60325" cy="30163"/>
              </a:xfrm>
              <a:custGeom>
                <a:avLst/>
                <a:gdLst/>
                <a:ahLst/>
                <a:cxnLst/>
                <a:rect l="l" t="t" r="r" b="b"/>
                <a:pathLst>
                  <a:path w="16" h="8" extrusionOk="0">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78" name="Google Shape;478;p30"/>
          <p:cNvGrpSpPr/>
          <p:nvPr/>
        </p:nvGrpSpPr>
        <p:grpSpPr>
          <a:xfrm>
            <a:off x="577167" y="5083385"/>
            <a:ext cx="731330" cy="731330"/>
            <a:chOff x="856963" y="4807884"/>
            <a:chExt cx="731330" cy="731330"/>
          </a:xfrm>
        </p:grpSpPr>
        <p:sp>
          <p:nvSpPr>
            <p:cNvPr id="479" name="Google Shape;479;p30"/>
            <p:cNvSpPr/>
            <p:nvPr/>
          </p:nvSpPr>
          <p:spPr>
            <a:xfrm>
              <a:off x="856963" y="4807884"/>
              <a:ext cx="731330" cy="731330"/>
            </a:xfrm>
            <a:prstGeom prst="ellipse">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480" name="Google Shape;480;p30"/>
            <p:cNvGrpSpPr/>
            <p:nvPr/>
          </p:nvGrpSpPr>
          <p:grpSpPr>
            <a:xfrm rot="2700000">
              <a:off x="1073865" y="4925675"/>
              <a:ext cx="287901" cy="501715"/>
              <a:chOff x="4732338" y="4783138"/>
              <a:chExt cx="703263" cy="1225551"/>
            </a:xfrm>
          </p:grpSpPr>
          <p:sp>
            <p:nvSpPr>
              <p:cNvPr id="481" name="Google Shape;481;p30"/>
              <p:cNvSpPr/>
              <p:nvPr/>
            </p:nvSpPr>
            <p:spPr>
              <a:xfrm>
                <a:off x="4732338" y="4783138"/>
                <a:ext cx="703263" cy="1173163"/>
              </a:xfrm>
              <a:custGeom>
                <a:avLst/>
                <a:gdLst/>
                <a:ahLst/>
                <a:cxnLst/>
                <a:rect l="l" t="t" r="r" b="b"/>
                <a:pathLst>
                  <a:path w="184" h="310" extrusionOk="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0"/>
              <p:cNvSpPr/>
              <p:nvPr/>
            </p:nvSpPr>
            <p:spPr>
              <a:xfrm>
                <a:off x="4960938" y="5127626"/>
                <a:ext cx="244475" cy="241300"/>
              </a:xfrm>
              <a:custGeom>
                <a:avLst/>
                <a:gdLst/>
                <a:ahLst/>
                <a:cxnLst/>
                <a:rect l="l" t="t" r="r" b="b"/>
                <a:pathLst>
                  <a:path w="64" h="64" extrusionOk="0">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0"/>
              <p:cNvSpPr/>
              <p:nvPr/>
            </p:nvSpPr>
            <p:spPr>
              <a:xfrm>
                <a:off x="4973641" y="5649914"/>
                <a:ext cx="225425" cy="358775"/>
              </a:xfrm>
              <a:custGeom>
                <a:avLst/>
                <a:gdLst/>
                <a:ahLst/>
                <a:cxnLst/>
                <a:rect l="l" t="t" r="r" b="b"/>
                <a:pathLst>
                  <a:path w="59" h="95" extrusionOk="0">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4" name="Google Shape;484;p30"/>
          <p:cNvGrpSpPr/>
          <p:nvPr/>
        </p:nvGrpSpPr>
        <p:grpSpPr>
          <a:xfrm>
            <a:off x="572750" y="3566483"/>
            <a:ext cx="731330" cy="731330"/>
            <a:chOff x="856963" y="3442202"/>
            <a:chExt cx="731330" cy="731330"/>
          </a:xfrm>
        </p:grpSpPr>
        <p:sp>
          <p:nvSpPr>
            <p:cNvPr id="485" name="Google Shape;485;p30"/>
            <p:cNvSpPr/>
            <p:nvPr/>
          </p:nvSpPr>
          <p:spPr>
            <a:xfrm>
              <a:off x="856963" y="3442202"/>
              <a:ext cx="731330" cy="73133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486" name="Google Shape;486;p30"/>
            <p:cNvGrpSpPr/>
            <p:nvPr/>
          </p:nvGrpSpPr>
          <p:grpSpPr>
            <a:xfrm>
              <a:off x="1011116" y="3561803"/>
              <a:ext cx="417024" cy="475193"/>
              <a:chOff x="4616451" y="1741488"/>
              <a:chExt cx="2959100" cy="3371850"/>
            </a:xfrm>
          </p:grpSpPr>
          <p:sp>
            <p:nvSpPr>
              <p:cNvPr id="487" name="Google Shape;487;p30"/>
              <p:cNvSpPr/>
              <p:nvPr/>
            </p:nvSpPr>
            <p:spPr>
              <a:xfrm>
                <a:off x="4616451" y="1741488"/>
                <a:ext cx="2959100" cy="3371850"/>
              </a:xfrm>
              <a:custGeom>
                <a:avLst/>
                <a:gdLst/>
                <a:ahLst/>
                <a:cxnLst/>
                <a:rect l="l" t="t" r="r" b="b"/>
                <a:pathLst>
                  <a:path w="786" h="896" extrusionOk="0">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0"/>
              <p:cNvSpPr/>
              <p:nvPr/>
            </p:nvSpPr>
            <p:spPr>
              <a:xfrm>
                <a:off x="5184776" y="2062163"/>
                <a:ext cx="2085975" cy="1700213"/>
              </a:xfrm>
              <a:custGeom>
                <a:avLst/>
                <a:gdLst/>
                <a:ahLst/>
                <a:cxnLst/>
                <a:rect l="l" t="t" r="r" b="b"/>
                <a:pathLst>
                  <a:path w="554" h="452" extrusionOk="0">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468"/>
                                        </p:tgtEl>
                                        <p:attrNameLst>
                                          <p:attrName>style.visibility</p:attrName>
                                        </p:attrNameLst>
                                      </p:cBhvr>
                                      <p:to>
                                        <p:strVal val="visible"/>
                                      </p:to>
                                    </p:set>
                                    <p:anim calcmode="lin" valueType="num">
                                      <p:cBhvr additive="base">
                                        <p:cTn id="11" dur="500"/>
                                        <p:tgtEl>
                                          <p:spTgt spid="468"/>
                                        </p:tgtEl>
                                        <p:attrNameLst>
                                          <p:attrName>ppt_w</p:attrName>
                                        </p:attrNameLst>
                                      </p:cBhvr>
                                      <p:tavLst>
                                        <p:tav tm="0">
                                          <p:val>
                                            <p:strVal val="0"/>
                                          </p:val>
                                        </p:tav>
                                        <p:tav tm="100000">
                                          <p:val>
                                            <p:strVal val="#ppt_w"/>
                                          </p:val>
                                        </p:tav>
                                      </p:tavLst>
                                    </p:anim>
                                    <p:anim calcmode="lin" valueType="num">
                                      <p:cBhvr additive="base">
                                        <p:cTn id="12" dur="500"/>
                                        <p:tgtEl>
                                          <p:spTgt spid="468"/>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462"/>
                                        </p:tgtEl>
                                        <p:attrNameLst>
                                          <p:attrName>style.visibility</p:attrName>
                                        </p:attrNameLst>
                                      </p:cBhvr>
                                      <p:to>
                                        <p:strVal val="visible"/>
                                      </p:to>
                                    </p:set>
                                    <p:animEffect transition="in" filter="fade">
                                      <p:cBhvr>
                                        <p:cTn id="15" dur="500"/>
                                        <p:tgtEl>
                                          <p:spTgt spid="462"/>
                                        </p:tgtEl>
                                      </p:cBhvr>
                                    </p:animEffect>
                                  </p:childTnLst>
                                </p:cTn>
                              </p:par>
                              <p:par>
                                <p:cTn id="16" presetID="10" presetClass="entr" presetSubtype="0" fill="hold" nodeType="withEffect">
                                  <p:stCondLst>
                                    <p:cond delay="0"/>
                                  </p:stCondLst>
                                  <p:childTnLst>
                                    <p:set>
                                      <p:cBhvr>
                                        <p:cTn id="17" dur="1" fill="hold">
                                          <p:stCondLst>
                                            <p:cond delay="0"/>
                                          </p:stCondLst>
                                        </p:cTn>
                                        <p:tgtEl>
                                          <p:spTgt spid="463"/>
                                        </p:tgtEl>
                                        <p:attrNameLst>
                                          <p:attrName>style.visibility</p:attrName>
                                        </p:attrNameLst>
                                      </p:cBhvr>
                                      <p:to>
                                        <p:strVal val="visible"/>
                                      </p:to>
                                    </p:set>
                                    <p:animEffect transition="in" filter="fade">
                                      <p:cBhvr>
                                        <p:cTn id="18" dur="500"/>
                                        <p:tgtEl>
                                          <p:spTgt spid="463"/>
                                        </p:tgtEl>
                                      </p:cBhvr>
                                    </p:animEffect>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84"/>
                                        </p:tgtEl>
                                        <p:attrNameLst>
                                          <p:attrName>style.visibility</p:attrName>
                                        </p:attrNameLst>
                                      </p:cBhvr>
                                      <p:to>
                                        <p:strVal val="visible"/>
                                      </p:to>
                                    </p:set>
                                    <p:anim calcmode="lin" valueType="num">
                                      <p:cBhvr additive="base">
                                        <p:cTn id="22" dur="500"/>
                                        <p:tgtEl>
                                          <p:spTgt spid="484"/>
                                        </p:tgtEl>
                                        <p:attrNameLst>
                                          <p:attrName>ppt_w</p:attrName>
                                        </p:attrNameLst>
                                      </p:cBhvr>
                                      <p:tavLst>
                                        <p:tav tm="0">
                                          <p:val>
                                            <p:strVal val="0"/>
                                          </p:val>
                                        </p:tav>
                                        <p:tav tm="100000">
                                          <p:val>
                                            <p:strVal val="#ppt_w"/>
                                          </p:val>
                                        </p:tav>
                                      </p:tavLst>
                                    </p:anim>
                                    <p:anim calcmode="lin" valueType="num">
                                      <p:cBhvr additive="base">
                                        <p:cTn id="23" dur="500"/>
                                        <p:tgtEl>
                                          <p:spTgt spid="484"/>
                                        </p:tgtEl>
                                        <p:attrNameLst>
                                          <p:attrName>ppt_h</p:attrName>
                                        </p:attrNameLst>
                                      </p:cBhvr>
                                      <p:tavLst>
                                        <p:tav tm="0">
                                          <p:val>
                                            <p:strVal val="0"/>
                                          </p:val>
                                        </p:tav>
                                        <p:tav tm="100000">
                                          <p:val>
                                            <p:strVal val="#ppt_h"/>
                                          </p:val>
                                        </p:tav>
                                      </p:tavLst>
                                    </p:anim>
                                  </p:childTnLst>
                                </p:cTn>
                              </p:par>
                              <p:par>
                                <p:cTn id="24" presetID="10" presetClass="entr" presetSubtype="0" fill="hold" nodeType="withEffect">
                                  <p:stCondLst>
                                    <p:cond delay="0"/>
                                  </p:stCondLst>
                                  <p:childTnLst>
                                    <p:set>
                                      <p:cBhvr>
                                        <p:cTn id="25" dur="1" fill="hold">
                                          <p:stCondLst>
                                            <p:cond delay="0"/>
                                          </p:stCondLst>
                                        </p:cTn>
                                        <p:tgtEl>
                                          <p:spTgt spid="464"/>
                                        </p:tgtEl>
                                        <p:attrNameLst>
                                          <p:attrName>style.visibility</p:attrName>
                                        </p:attrNameLst>
                                      </p:cBhvr>
                                      <p:to>
                                        <p:strVal val="visible"/>
                                      </p:to>
                                    </p:set>
                                    <p:animEffect transition="in" filter="fade">
                                      <p:cBhvr>
                                        <p:cTn id="26" dur="500"/>
                                        <p:tgtEl>
                                          <p:spTgt spid="464"/>
                                        </p:tgtEl>
                                      </p:cBhvr>
                                    </p:animEffect>
                                  </p:childTnLst>
                                </p:cTn>
                              </p:par>
                              <p:par>
                                <p:cTn id="27" presetID="10" presetClass="entr" presetSubtype="0" fill="hold" nodeType="withEffect">
                                  <p:stCondLst>
                                    <p:cond delay="0"/>
                                  </p:stCondLst>
                                  <p:childTnLst>
                                    <p:set>
                                      <p:cBhvr>
                                        <p:cTn id="28" dur="1" fill="hold">
                                          <p:stCondLst>
                                            <p:cond delay="0"/>
                                          </p:stCondLst>
                                        </p:cTn>
                                        <p:tgtEl>
                                          <p:spTgt spid="465"/>
                                        </p:tgtEl>
                                        <p:attrNameLst>
                                          <p:attrName>style.visibility</p:attrName>
                                        </p:attrNameLst>
                                      </p:cBhvr>
                                      <p:to>
                                        <p:strVal val="visible"/>
                                      </p:to>
                                    </p:set>
                                    <p:animEffect transition="in" filter="fade">
                                      <p:cBhvr>
                                        <p:cTn id="29" dur="500"/>
                                        <p:tgtEl>
                                          <p:spTgt spid="465"/>
                                        </p:tgtEl>
                                      </p:cBhvr>
                                    </p:animEffect>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478"/>
                                        </p:tgtEl>
                                        <p:attrNameLst>
                                          <p:attrName>style.visibility</p:attrName>
                                        </p:attrNameLst>
                                      </p:cBhvr>
                                      <p:to>
                                        <p:strVal val="visible"/>
                                      </p:to>
                                    </p:set>
                                    <p:anim calcmode="lin" valueType="num">
                                      <p:cBhvr additive="base">
                                        <p:cTn id="33" dur="500"/>
                                        <p:tgtEl>
                                          <p:spTgt spid="478"/>
                                        </p:tgtEl>
                                        <p:attrNameLst>
                                          <p:attrName>ppt_w</p:attrName>
                                        </p:attrNameLst>
                                      </p:cBhvr>
                                      <p:tavLst>
                                        <p:tav tm="0">
                                          <p:val>
                                            <p:strVal val="0"/>
                                          </p:val>
                                        </p:tav>
                                        <p:tav tm="100000">
                                          <p:val>
                                            <p:strVal val="#ppt_w"/>
                                          </p:val>
                                        </p:tav>
                                      </p:tavLst>
                                    </p:anim>
                                    <p:anim calcmode="lin" valueType="num">
                                      <p:cBhvr additive="base">
                                        <p:cTn id="34" dur="500"/>
                                        <p:tgtEl>
                                          <p:spTgt spid="478"/>
                                        </p:tgtEl>
                                        <p:attrNameLst>
                                          <p:attrName>ppt_h</p:attrName>
                                        </p:attrNameLst>
                                      </p:cBhvr>
                                      <p:tavLst>
                                        <p:tav tm="0">
                                          <p:val>
                                            <p:strVal val="0"/>
                                          </p:val>
                                        </p:tav>
                                        <p:tav tm="100000">
                                          <p:val>
                                            <p:strVal val="#ppt_h"/>
                                          </p:val>
                                        </p:tav>
                                      </p:tavLst>
                                    </p:anim>
                                  </p:childTnLst>
                                </p:cTn>
                              </p:par>
                              <p:par>
                                <p:cTn id="35" presetID="10" presetClass="entr" presetSubtype="0" fill="hold" nodeType="withEffect">
                                  <p:stCondLst>
                                    <p:cond delay="0"/>
                                  </p:stCondLst>
                                  <p:childTnLst>
                                    <p:set>
                                      <p:cBhvr>
                                        <p:cTn id="36" dur="1" fill="hold">
                                          <p:stCondLst>
                                            <p:cond delay="0"/>
                                          </p:stCondLst>
                                        </p:cTn>
                                        <p:tgtEl>
                                          <p:spTgt spid="466"/>
                                        </p:tgtEl>
                                        <p:attrNameLst>
                                          <p:attrName>style.visibility</p:attrName>
                                        </p:attrNameLst>
                                      </p:cBhvr>
                                      <p:to>
                                        <p:strVal val="visible"/>
                                      </p:to>
                                    </p:set>
                                    <p:animEffect transition="in" filter="fade">
                                      <p:cBhvr>
                                        <p:cTn id="37" dur="500"/>
                                        <p:tgtEl>
                                          <p:spTgt spid="466"/>
                                        </p:tgtEl>
                                      </p:cBhvr>
                                    </p:animEffect>
                                  </p:childTnLst>
                                </p:cTn>
                              </p:par>
                              <p:par>
                                <p:cTn id="38" presetID="10" presetClass="entr" presetSubtype="0" fill="hold" nodeType="withEffect">
                                  <p:stCondLst>
                                    <p:cond delay="0"/>
                                  </p:stCondLst>
                                  <p:childTnLst>
                                    <p:set>
                                      <p:cBhvr>
                                        <p:cTn id="39" dur="1" fill="hold">
                                          <p:stCondLst>
                                            <p:cond delay="0"/>
                                          </p:stCondLst>
                                        </p:cTn>
                                        <p:tgtEl>
                                          <p:spTgt spid="467"/>
                                        </p:tgtEl>
                                        <p:attrNameLst>
                                          <p:attrName>style.visibility</p:attrName>
                                        </p:attrNameLst>
                                      </p:cBhvr>
                                      <p:to>
                                        <p:strVal val="visible"/>
                                      </p:to>
                                    </p:set>
                                    <p:animEffect transition="in" filter="fade">
                                      <p:cBhvr>
                                        <p:cTn id="40"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1"/>
          <p:cNvSpPr txBox="1">
            <a:spLocks noGrp="1"/>
          </p:cNvSpPr>
          <p:nvPr>
            <p:ph type="body" idx="2"/>
          </p:nvPr>
        </p:nvSpPr>
        <p:spPr>
          <a:xfrm>
            <a:off x="278738" y="257832"/>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s-ES"/>
              <a:t>Estructura del curso</a:t>
            </a:r>
            <a:endParaRPr/>
          </a:p>
        </p:txBody>
      </p:sp>
      <p:grpSp>
        <p:nvGrpSpPr>
          <p:cNvPr id="494" name="Google Shape;494;p31"/>
          <p:cNvGrpSpPr/>
          <p:nvPr/>
        </p:nvGrpSpPr>
        <p:grpSpPr>
          <a:xfrm rot="10800000" flipH="1">
            <a:off x="612948" y="3603720"/>
            <a:ext cx="950735" cy="362788"/>
            <a:chOff x="3110481" y="1725182"/>
            <a:chExt cx="608475" cy="232186"/>
          </a:xfrm>
        </p:grpSpPr>
        <p:sp>
          <p:nvSpPr>
            <p:cNvPr id="495" name="Google Shape;495;p31"/>
            <p:cNvSpPr/>
            <p:nvPr/>
          </p:nvSpPr>
          <p:spPr>
            <a:xfrm rot="-2700000">
              <a:off x="3144483" y="1759187"/>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6" name="Google Shape;496;p31"/>
            <p:cNvSpPr/>
            <p:nvPr/>
          </p:nvSpPr>
          <p:spPr>
            <a:xfrm rot="-2700000">
              <a:off x="3332629" y="1759186"/>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7" name="Google Shape;497;p31"/>
            <p:cNvSpPr/>
            <p:nvPr/>
          </p:nvSpPr>
          <p:spPr>
            <a:xfrm rot="-2700000">
              <a:off x="3520775" y="1759184"/>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98" name="Google Shape;498;p31"/>
          <p:cNvGrpSpPr/>
          <p:nvPr/>
        </p:nvGrpSpPr>
        <p:grpSpPr>
          <a:xfrm>
            <a:off x="957489" y="1066477"/>
            <a:ext cx="10394266" cy="5363891"/>
            <a:chOff x="1435" y="1011"/>
            <a:chExt cx="6015" cy="3104"/>
          </a:xfrm>
        </p:grpSpPr>
        <p:sp>
          <p:nvSpPr>
            <p:cNvPr id="499" name="Google Shape;499;p31"/>
            <p:cNvSpPr/>
            <p:nvPr/>
          </p:nvSpPr>
          <p:spPr>
            <a:xfrm>
              <a:off x="5614" y="2773"/>
              <a:ext cx="1786" cy="1001"/>
            </a:xfrm>
            <a:custGeom>
              <a:avLst/>
              <a:gdLst/>
              <a:ahLst/>
              <a:cxnLst/>
              <a:rect l="l" t="t" r="r" b="b"/>
              <a:pathLst>
                <a:path w="587" h="722" extrusionOk="0">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1"/>
            <p:cNvSpPr/>
            <p:nvPr/>
          </p:nvSpPr>
          <p:spPr>
            <a:xfrm>
              <a:off x="5596" y="3084"/>
              <a:ext cx="116" cy="273"/>
            </a:xfrm>
            <a:prstGeom prst="rect">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1"/>
            <p:cNvSpPr/>
            <p:nvPr/>
          </p:nvSpPr>
          <p:spPr>
            <a:xfrm>
              <a:off x="4617" y="2444"/>
              <a:ext cx="997" cy="671"/>
            </a:xfrm>
            <a:custGeom>
              <a:avLst/>
              <a:gdLst/>
              <a:ahLst/>
              <a:cxnLst/>
              <a:rect l="l" t="t" r="r" b="b"/>
              <a:pathLst>
                <a:path w="561" h="457" extrusionOk="0">
                  <a:moveTo>
                    <a:pt x="561" y="337"/>
                  </a:moveTo>
                  <a:cubicBezTo>
                    <a:pt x="561" y="457"/>
                    <a:pt x="561" y="457"/>
                    <a:pt x="561"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561" y="337"/>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1"/>
            <p:cNvSpPr/>
            <p:nvPr/>
          </p:nvSpPr>
          <p:spPr>
            <a:xfrm>
              <a:off x="4027" y="1011"/>
              <a:ext cx="1169" cy="1437"/>
            </a:xfrm>
            <a:custGeom>
              <a:avLst/>
              <a:gdLst/>
              <a:ahLst/>
              <a:cxnLst/>
              <a:rect l="l" t="t" r="r" b="b"/>
              <a:pathLst>
                <a:path w="588" h="722" extrusionOk="0">
                  <a:moveTo>
                    <a:pt x="588" y="60"/>
                  </a:moveTo>
                  <a:cubicBezTo>
                    <a:pt x="588" y="662"/>
                    <a:pt x="588" y="662"/>
                    <a:pt x="588" y="662"/>
                  </a:cubicBezTo>
                  <a:cubicBezTo>
                    <a:pt x="588" y="695"/>
                    <a:pt x="561" y="722"/>
                    <a:pt x="528" y="722"/>
                  </a:cubicBezTo>
                  <a:cubicBezTo>
                    <a:pt x="389" y="722"/>
                    <a:pt x="389" y="722"/>
                    <a:pt x="389" y="722"/>
                  </a:cubicBezTo>
                  <a:cubicBezTo>
                    <a:pt x="389" y="689"/>
                    <a:pt x="389" y="689"/>
                    <a:pt x="389" y="689"/>
                  </a:cubicBezTo>
                  <a:cubicBezTo>
                    <a:pt x="515" y="689"/>
                    <a:pt x="515" y="689"/>
                    <a:pt x="515" y="689"/>
                  </a:cubicBezTo>
                  <a:cubicBezTo>
                    <a:pt x="537" y="689"/>
                    <a:pt x="555" y="671"/>
                    <a:pt x="555" y="649"/>
                  </a:cubicBezTo>
                  <a:cubicBezTo>
                    <a:pt x="555" y="73"/>
                    <a:pt x="555" y="73"/>
                    <a:pt x="555" y="73"/>
                  </a:cubicBezTo>
                  <a:cubicBezTo>
                    <a:pt x="555" y="51"/>
                    <a:pt x="537" y="33"/>
                    <a:pt x="515" y="33"/>
                  </a:cubicBezTo>
                  <a:cubicBezTo>
                    <a:pt x="74" y="33"/>
                    <a:pt x="74" y="33"/>
                    <a:pt x="74" y="33"/>
                  </a:cubicBezTo>
                  <a:cubicBezTo>
                    <a:pt x="52" y="33"/>
                    <a:pt x="34" y="51"/>
                    <a:pt x="34" y="73"/>
                  </a:cubicBezTo>
                  <a:cubicBezTo>
                    <a:pt x="34" y="301"/>
                    <a:pt x="34" y="301"/>
                    <a:pt x="34" y="301"/>
                  </a:cubicBezTo>
                  <a:cubicBezTo>
                    <a:pt x="0" y="301"/>
                    <a:pt x="0" y="301"/>
                    <a:pt x="0" y="301"/>
                  </a:cubicBezTo>
                  <a:cubicBezTo>
                    <a:pt x="0" y="60"/>
                    <a:pt x="0" y="60"/>
                    <a:pt x="0" y="60"/>
                  </a:cubicBezTo>
                  <a:cubicBezTo>
                    <a:pt x="0" y="27"/>
                    <a:pt x="27" y="0"/>
                    <a:pt x="60" y="0"/>
                  </a:cubicBezTo>
                  <a:cubicBezTo>
                    <a:pt x="528" y="0"/>
                    <a:pt x="528" y="0"/>
                    <a:pt x="528" y="0"/>
                  </a:cubicBezTo>
                  <a:cubicBezTo>
                    <a:pt x="561" y="0"/>
                    <a:pt x="588" y="27"/>
                    <a:pt x="588" y="6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1"/>
            <p:cNvSpPr/>
            <p:nvPr/>
          </p:nvSpPr>
          <p:spPr>
            <a:xfrm>
              <a:off x="4095" y="1077"/>
              <a:ext cx="1036" cy="1305"/>
            </a:xfrm>
            <a:custGeom>
              <a:avLst/>
              <a:gdLst/>
              <a:ahLst/>
              <a:cxnLst/>
              <a:rect l="l" t="t" r="r" b="b"/>
              <a:pathLst>
                <a:path w="521" h="656" extrusionOk="0">
                  <a:moveTo>
                    <a:pt x="521" y="40"/>
                  </a:moveTo>
                  <a:cubicBezTo>
                    <a:pt x="521" y="616"/>
                    <a:pt x="521" y="616"/>
                    <a:pt x="521" y="616"/>
                  </a:cubicBezTo>
                  <a:cubicBezTo>
                    <a:pt x="521" y="638"/>
                    <a:pt x="503" y="656"/>
                    <a:pt x="481" y="656"/>
                  </a:cubicBezTo>
                  <a:cubicBezTo>
                    <a:pt x="355" y="656"/>
                    <a:pt x="355" y="656"/>
                    <a:pt x="355" y="656"/>
                  </a:cubicBezTo>
                  <a:cubicBezTo>
                    <a:pt x="355" y="328"/>
                    <a:pt x="355" y="328"/>
                    <a:pt x="355" y="328"/>
                  </a:cubicBezTo>
                  <a:cubicBezTo>
                    <a:pt x="355" y="295"/>
                    <a:pt x="328" y="268"/>
                    <a:pt x="295" y="268"/>
                  </a:cubicBezTo>
                  <a:cubicBezTo>
                    <a:pt x="0" y="268"/>
                    <a:pt x="0" y="268"/>
                    <a:pt x="0" y="268"/>
                  </a:cubicBezTo>
                  <a:cubicBezTo>
                    <a:pt x="0" y="40"/>
                    <a:pt x="0" y="40"/>
                    <a:pt x="0" y="40"/>
                  </a:cubicBezTo>
                  <a:cubicBezTo>
                    <a:pt x="0" y="18"/>
                    <a:pt x="18" y="0"/>
                    <a:pt x="40" y="0"/>
                  </a:cubicBezTo>
                  <a:cubicBezTo>
                    <a:pt x="481" y="0"/>
                    <a:pt x="481" y="0"/>
                    <a:pt x="481" y="0"/>
                  </a:cubicBezTo>
                  <a:cubicBezTo>
                    <a:pt x="503" y="0"/>
                    <a:pt x="521" y="18"/>
                    <a:pt x="521" y="40"/>
                  </a:cubicBez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1"/>
            <p:cNvSpPr/>
            <p:nvPr/>
          </p:nvSpPr>
          <p:spPr>
            <a:xfrm>
              <a:off x="4562" y="2382"/>
              <a:ext cx="239" cy="66"/>
            </a:xfrm>
            <a:prstGeom prst="rect">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1"/>
            <p:cNvSpPr/>
            <p:nvPr/>
          </p:nvSpPr>
          <p:spPr>
            <a:xfrm>
              <a:off x="4095" y="1610"/>
              <a:ext cx="706" cy="772"/>
            </a:xfrm>
            <a:custGeom>
              <a:avLst/>
              <a:gdLst/>
              <a:ahLst/>
              <a:cxnLst/>
              <a:rect l="l" t="t" r="r" b="b"/>
              <a:pathLst>
                <a:path w="355" h="388" extrusionOk="0">
                  <a:moveTo>
                    <a:pt x="355" y="60"/>
                  </a:moveTo>
                  <a:cubicBezTo>
                    <a:pt x="355" y="388"/>
                    <a:pt x="355" y="388"/>
                    <a:pt x="355" y="388"/>
                  </a:cubicBezTo>
                  <a:cubicBezTo>
                    <a:pt x="235" y="388"/>
                    <a:pt x="235" y="388"/>
                    <a:pt x="235" y="388"/>
                  </a:cubicBezTo>
                  <a:cubicBezTo>
                    <a:pt x="235" y="120"/>
                    <a:pt x="235" y="120"/>
                    <a:pt x="235" y="120"/>
                  </a:cubicBezTo>
                  <a:cubicBezTo>
                    <a:pt x="0" y="120"/>
                    <a:pt x="0" y="120"/>
                    <a:pt x="0" y="120"/>
                  </a:cubicBezTo>
                  <a:cubicBezTo>
                    <a:pt x="0" y="0"/>
                    <a:pt x="0" y="0"/>
                    <a:pt x="0" y="0"/>
                  </a:cubicBezTo>
                  <a:cubicBezTo>
                    <a:pt x="295" y="0"/>
                    <a:pt x="295" y="0"/>
                    <a:pt x="295" y="0"/>
                  </a:cubicBezTo>
                  <a:cubicBezTo>
                    <a:pt x="328" y="0"/>
                    <a:pt x="355" y="27"/>
                    <a:pt x="355" y="60"/>
                  </a:cubicBez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1"/>
            <p:cNvSpPr/>
            <p:nvPr/>
          </p:nvSpPr>
          <p:spPr>
            <a:xfrm>
              <a:off x="4027" y="1849"/>
              <a:ext cx="535" cy="599"/>
            </a:xfrm>
            <a:custGeom>
              <a:avLst/>
              <a:gdLst/>
              <a:ahLst/>
              <a:cxnLst/>
              <a:rect l="l" t="t" r="r" b="b"/>
              <a:pathLst>
                <a:path w="269" h="301" extrusionOk="0">
                  <a:moveTo>
                    <a:pt x="269" y="268"/>
                  </a:moveTo>
                  <a:cubicBezTo>
                    <a:pt x="269" y="301"/>
                    <a:pt x="269" y="301"/>
                    <a:pt x="269" y="301"/>
                  </a:cubicBezTo>
                  <a:cubicBezTo>
                    <a:pt x="60" y="301"/>
                    <a:pt x="60" y="301"/>
                    <a:pt x="60" y="301"/>
                  </a:cubicBezTo>
                  <a:cubicBezTo>
                    <a:pt x="27" y="301"/>
                    <a:pt x="0" y="274"/>
                    <a:pt x="0" y="241"/>
                  </a:cubicBezTo>
                  <a:cubicBezTo>
                    <a:pt x="0" y="0"/>
                    <a:pt x="0" y="0"/>
                    <a:pt x="0" y="0"/>
                  </a:cubicBezTo>
                  <a:cubicBezTo>
                    <a:pt x="34" y="0"/>
                    <a:pt x="34" y="0"/>
                    <a:pt x="34" y="0"/>
                  </a:cubicBezTo>
                  <a:cubicBezTo>
                    <a:pt x="34" y="228"/>
                    <a:pt x="34" y="228"/>
                    <a:pt x="34" y="228"/>
                  </a:cubicBezTo>
                  <a:cubicBezTo>
                    <a:pt x="34" y="250"/>
                    <a:pt x="52" y="268"/>
                    <a:pt x="74" y="268"/>
                  </a:cubicBezTo>
                  <a:lnTo>
                    <a:pt x="269" y="268"/>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1"/>
            <p:cNvSpPr/>
            <p:nvPr/>
          </p:nvSpPr>
          <p:spPr>
            <a:xfrm>
              <a:off x="4095" y="1849"/>
              <a:ext cx="467" cy="533"/>
            </a:xfrm>
            <a:custGeom>
              <a:avLst/>
              <a:gdLst/>
              <a:ahLst/>
              <a:cxnLst/>
              <a:rect l="l" t="t" r="r" b="b"/>
              <a:pathLst>
                <a:path w="235" h="268" extrusionOk="0">
                  <a:moveTo>
                    <a:pt x="235" y="0"/>
                  </a:moveTo>
                  <a:cubicBezTo>
                    <a:pt x="235" y="268"/>
                    <a:pt x="235" y="268"/>
                    <a:pt x="235" y="268"/>
                  </a:cubicBezTo>
                  <a:cubicBezTo>
                    <a:pt x="40" y="268"/>
                    <a:pt x="40" y="268"/>
                    <a:pt x="40" y="268"/>
                  </a:cubicBezTo>
                  <a:cubicBezTo>
                    <a:pt x="18" y="268"/>
                    <a:pt x="0" y="250"/>
                    <a:pt x="0" y="228"/>
                  </a:cubicBezTo>
                  <a:cubicBezTo>
                    <a:pt x="0" y="0"/>
                    <a:pt x="0" y="0"/>
                    <a:pt x="0" y="0"/>
                  </a:cubicBezTo>
                  <a:lnTo>
                    <a:pt x="235" y="0"/>
                  </a:ln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1"/>
            <p:cNvSpPr/>
            <p:nvPr/>
          </p:nvSpPr>
          <p:spPr>
            <a:xfrm>
              <a:off x="4027" y="1610"/>
              <a:ext cx="68" cy="239"/>
            </a:xfrm>
            <a:prstGeom prst="rect">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1"/>
            <p:cNvSpPr/>
            <p:nvPr/>
          </p:nvSpPr>
          <p:spPr>
            <a:xfrm>
              <a:off x="3222" y="1610"/>
              <a:ext cx="805" cy="1025"/>
            </a:xfrm>
            <a:custGeom>
              <a:avLst/>
              <a:gdLst/>
              <a:ahLst/>
              <a:cxnLst/>
              <a:rect l="l" t="t" r="r" b="b"/>
              <a:pathLst>
                <a:path w="405" h="497" extrusionOk="0">
                  <a:moveTo>
                    <a:pt x="405" y="0"/>
                  </a:moveTo>
                  <a:cubicBezTo>
                    <a:pt x="405" y="120"/>
                    <a:pt x="405" y="120"/>
                    <a:pt x="405" y="120"/>
                  </a:cubicBezTo>
                  <a:cubicBezTo>
                    <a:pt x="120" y="120"/>
                    <a:pt x="120" y="120"/>
                    <a:pt x="120" y="120"/>
                  </a:cubicBezTo>
                  <a:cubicBezTo>
                    <a:pt x="120" y="497"/>
                    <a:pt x="120" y="497"/>
                    <a:pt x="120" y="497"/>
                  </a:cubicBezTo>
                  <a:cubicBezTo>
                    <a:pt x="0" y="497"/>
                    <a:pt x="0" y="497"/>
                    <a:pt x="0" y="497"/>
                  </a:cubicBezTo>
                  <a:cubicBezTo>
                    <a:pt x="0" y="60"/>
                    <a:pt x="0" y="60"/>
                    <a:pt x="0" y="60"/>
                  </a:cubicBezTo>
                  <a:cubicBezTo>
                    <a:pt x="0" y="27"/>
                    <a:pt x="27" y="0"/>
                    <a:pt x="60" y="0"/>
                  </a:cubicBezTo>
                  <a:lnTo>
                    <a:pt x="405" y="0"/>
                  </a:ln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1"/>
            <p:cNvSpPr/>
            <p:nvPr/>
          </p:nvSpPr>
          <p:spPr>
            <a:xfrm>
              <a:off x="3514" y="3596"/>
              <a:ext cx="519" cy="519"/>
            </a:xfrm>
            <a:custGeom>
              <a:avLst/>
              <a:gdLst/>
              <a:ahLst/>
              <a:cxnLst/>
              <a:rect l="l" t="t" r="r" b="b"/>
              <a:pathLst>
                <a:path w="261" h="261" extrusionOk="0">
                  <a:moveTo>
                    <a:pt x="229" y="104"/>
                  </a:moveTo>
                  <a:cubicBezTo>
                    <a:pt x="229" y="79"/>
                    <a:pt x="222" y="56"/>
                    <a:pt x="209" y="36"/>
                  </a:cubicBezTo>
                  <a:cubicBezTo>
                    <a:pt x="221" y="0"/>
                    <a:pt x="221" y="0"/>
                    <a:pt x="221" y="0"/>
                  </a:cubicBezTo>
                  <a:cubicBezTo>
                    <a:pt x="246" y="28"/>
                    <a:pt x="261" y="64"/>
                    <a:pt x="261" y="104"/>
                  </a:cubicBezTo>
                  <a:cubicBezTo>
                    <a:pt x="261" y="190"/>
                    <a:pt x="190" y="261"/>
                    <a:pt x="104" y="261"/>
                  </a:cubicBezTo>
                  <a:cubicBezTo>
                    <a:pt x="64" y="261"/>
                    <a:pt x="28" y="246"/>
                    <a:pt x="0" y="221"/>
                  </a:cubicBezTo>
                  <a:cubicBezTo>
                    <a:pt x="59" y="221"/>
                    <a:pt x="59" y="221"/>
                    <a:pt x="59" y="221"/>
                  </a:cubicBezTo>
                  <a:cubicBezTo>
                    <a:pt x="73" y="226"/>
                    <a:pt x="88" y="229"/>
                    <a:pt x="104" y="229"/>
                  </a:cubicBezTo>
                  <a:cubicBezTo>
                    <a:pt x="173" y="229"/>
                    <a:pt x="229" y="173"/>
                    <a:pt x="229" y="104"/>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1"/>
            <p:cNvSpPr/>
            <p:nvPr/>
          </p:nvSpPr>
          <p:spPr>
            <a:xfrm>
              <a:off x="3902" y="3548"/>
              <a:ext cx="26" cy="30"/>
            </a:xfrm>
            <a:custGeom>
              <a:avLst/>
              <a:gdLst/>
              <a:ahLst/>
              <a:cxnLst/>
              <a:rect l="l" t="t" r="r" b="b"/>
              <a:pathLst>
                <a:path w="13" h="15" extrusionOk="0">
                  <a:moveTo>
                    <a:pt x="13" y="10"/>
                  </a:moveTo>
                  <a:cubicBezTo>
                    <a:pt x="0" y="15"/>
                    <a:pt x="0" y="15"/>
                    <a:pt x="0" y="15"/>
                  </a:cubicBezTo>
                  <a:cubicBezTo>
                    <a:pt x="0" y="0"/>
                    <a:pt x="0" y="0"/>
                    <a:pt x="0" y="0"/>
                  </a:cubicBezTo>
                  <a:cubicBezTo>
                    <a:pt x="4" y="4"/>
                    <a:pt x="9" y="7"/>
                    <a:pt x="13" y="10"/>
                  </a:cubicBezTo>
                  <a:close/>
                </a:path>
              </a:pathLst>
            </a:custGeom>
            <a:solidFill>
              <a:srgbClr val="FB224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1"/>
            <p:cNvSpPr/>
            <p:nvPr/>
          </p:nvSpPr>
          <p:spPr>
            <a:xfrm>
              <a:off x="3837" y="3512"/>
              <a:ext cx="65" cy="82"/>
            </a:xfrm>
            <a:custGeom>
              <a:avLst/>
              <a:gdLst/>
              <a:ahLst/>
              <a:cxnLst/>
              <a:rect l="l" t="t" r="r" b="b"/>
              <a:pathLst>
                <a:path w="33" h="41" extrusionOk="0">
                  <a:moveTo>
                    <a:pt x="33" y="18"/>
                  </a:moveTo>
                  <a:cubicBezTo>
                    <a:pt x="33" y="33"/>
                    <a:pt x="33" y="33"/>
                    <a:pt x="33" y="33"/>
                  </a:cubicBezTo>
                  <a:cubicBezTo>
                    <a:pt x="10" y="41"/>
                    <a:pt x="10" y="41"/>
                    <a:pt x="10" y="41"/>
                  </a:cubicBezTo>
                  <a:cubicBezTo>
                    <a:pt x="7" y="39"/>
                    <a:pt x="3" y="37"/>
                    <a:pt x="0" y="35"/>
                  </a:cubicBezTo>
                  <a:cubicBezTo>
                    <a:pt x="0" y="0"/>
                    <a:pt x="0" y="0"/>
                    <a:pt x="0" y="0"/>
                  </a:cubicBezTo>
                  <a:cubicBezTo>
                    <a:pt x="12" y="5"/>
                    <a:pt x="23" y="11"/>
                    <a:pt x="33" y="18"/>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1"/>
            <p:cNvSpPr/>
            <p:nvPr/>
          </p:nvSpPr>
          <p:spPr>
            <a:xfrm>
              <a:off x="3461" y="2599"/>
              <a:ext cx="441" cy="949"/>
            </a:xfrm>
            <a:custGeom>
              <a:avLst/>
              <a:gdLst/>
              <a:ahLst/>
              <a:cxnLst/>
              <a:rect l="l" t="t" r="r" b="b"/>
              <a:pathLst>
                <a:path w="222" h="477" extrusionOk="0">
                  <a:moveTo>
                    <a:pt x="222" y="60"/>
                  </a:moveTo>
                  <a:cubicBezTo>
                    <a:pt x="222" y="477"/>
                    <a:pt x="222" y="477"/>
                    <a:pt x="222" y="477"/>
                  </a:cubicBezTo>
                  <a:cubicBezTo>
                    <a:pt x="212" y="470"/>
                    <a:pt x="201" y="464"/>
                    <a:pt x="189" y="459"/>
                  </a:cubicBezTo>
                  <a:cubicBezTo>
                    <a:pt x="189" y="73"/>
                    <a:pt x="189" y="73"/>
                    <a:pt x="189" y="73"/>
                  </a:cubicBezTo>
                  <a:cubicBezTo>
                    <a:pt x="189" y="51"/>
                    <a:pt x="171" y="33"/>
                    <a:pt x="149" y="33"/>
                  </a:cubicBezTo>
                  <a:cubicBezTo>
                    <a:pt x="0" y="33"/>
                    <a:pt x="0" y="33"/>
                    <a:pt x="0" y="33"/>
                  </a:cubicBezTo>
                  <a:cubicBezTo>
                    <a:pt x="0" y="0"/>
                    <a:pt x="0" y="0"/>
                    <a:pt x="0" y="0"/>
                  </a:cubicBezTo>
                  <a:cubicBezTo>
                    <a:pt x="162" y="0"/>
                    <a:pt x="162" y="0"/>
                    <a:pt x="162" y="0"/>
                  </a:cubicBezTo>
                  <a:cubicBezTo>
                    <a:pt x="195" y="0"/>
                    <a:pt x="222" y="27"/>
                    <a:pt x="222" y="60"/>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1"/>
            <p:cNvSpPr/>
            <p:nvPr/>
          </p:nvSpPr>
          <p:spPr>
            <a:xfrm>
              <a:off x="3409" y="3490"/>
              <a:ext cx="428" cy="480"/>
            </a:xfrm>
            <a:custGeom>
              <a:avLst/>
              <a:gdLst/>
              <a:ahLst/>
              <a:cxnLst/>
              <a:rect l="l" t="t" r="r" b="b"/>
              <a:pathLst>
                <a:path w="215" h="241" extrusionOk="0">
                  <a:moveTo>
                    <a:pt x="215" y="11"/>
                  </a:moveTo>
                  <a:cubicBezTo>
                    <a:pt x="215" y="46"/>
                    <a:pt x="215" y="46"/>
                    <a:pt x="215" y="46"/>
                  </a:cubicBezTo>
                  <a:cubicBezTo>
                    <a:pt x="197" y="37"/>
                    <a:pt x="178" y="32"/>
                    <a:pt x="157" y="32"/>
                  </a:cubicBezTo>
                  <a:cubicBezTo>
                    <a:pt x="88" y="32"/>
                    <a:pt x="32" y="88"/>
                    <a:pt x="32" y="157"/>
                  </a:cubicBezTo>
                  <a:cubicBezTo>
                    <a:pt x="32" y="189"/>
                    <a:pt x="44" y="219"/>
                    <a:pt x="64" y="241"/>
                  </a:cubicBezTo>
                  <a:cubicBezTo>
                    <a:pt x="25" y="241"/>
                    <a:pt x="25" y="241"/>
                    <a:pt x="25" y="241"/>
                  </a:cubicBezTo>
                  <a:cubicBezTo>
                    <a:pt x="9" y="217"/>
                    <a:pt x="0" y="188"/>
                    <a:pt x="0" y="157"/>
                  </a:cubicBezTo>
                  <a:cubicBezTo>
                    <a:pt x="0" y="71"/>
                    <a:pt x="71" y="0"/>
                    <a:pt x="157" y="0"/>
                  </a:cubicBezTo>
                  <a:cubicBezTo>
                    <a:pt x="177" y="0"/>
                    <a:pt x="197" y="4"/>
                    <a:pt x="215" y="11"/>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1"/>
            <p:cNvSpPr/>
            <p:nvPr/>
          </p:nvSpPr>
          <p:spPr>
            <a:xfrm>
              <a:off x="2799" y="2665"/>
              <a:ext cx="1038" cy="1305"/>
            </a:xfrm>
            <a:custGeom>
              <a:avLst/>
              <a:gdLst/>
              <a:ahLst/>
              <a:cxnLst/>
              <a:rect l="l" t="t" r="r" b="b"/>
              <a:pathLst>
                <a:path w="522" h="656" extrusionOk="0">
                  <a:moveTo>
                    <a:pt x="522" y="40"/>
                  </a:moveTo>
                  <a:cubicBezTo>
                    <a:pt x="522" y="426"/>
                    <a:pt x="522" y="426"/>
                    <a:pt x="522" y="426"/>
                  </a:cubicBezTo>
                  <a:cubicBezTo>
                    <a:pt x="504" y="419"/>
                    <a:pt x="484" y="415"/>
                    <a:pt x="464" y="415"/>
                  </a:cubicBezTo>
                  <a:cubicBezTo>
                    <a:pt x="378" y="415"/>
                    <a:pt x="307" y="486"/>
                    <a:pt x="307" y="572"/>
                  </a:cubicBezTo>
                  <a:cubicBezTo>
                    <a:pt x="307" y="603"/>
                    <a:pt x="316" y="632"/>
                    <a:pt x="332" y="656"/>
                  </a:cubicBezTo>
                  <a:cubicBezTo>
                    <a:pt x="40" y="656"/>
                    <a:pt x="40" y="656"/>
                    <a:pt x="40" y="656"/>
                  </a:cubicBezTo>
                  <a:cubicBezTo>
                    <a:pt x="18" y="656"/>
                    <a:pt x="0" y="638"/>
                    <a:pt x="0" y="616"/>
                  </a:cubicBezTo>
                  <a:cubicBezTo>
                    <a:pt x="0" y="348"/>
                    <a:pt x="0" y="348"/>
                    <a:pt x="0" y="348"/>
                  </a:cubicBezTo>
                  <a:cubicBezTo>
                    <a:pt x="273" y="348"/>
                    <a:pt x="273" y="348"/>
                    <a:pt x="273" y="348"/>
                  </a:cubicBezTo>
                  <a:cubicBezTo>
                    <a:pt x="306" y="348"/>
                    <a:pt x="333" y="321"/>
                    <a:pt x="333" y="288"/>
                  </a:cubicBezTo>
                  <a:cubicBezTo>
                    <a:pt x="333" y="0"/>
                    <a:pt x="333" y="0"/>
                    <a:pt x="333" y="0"/>
                  </a:cubicBezTo>
                  <a:cubicBezTo>
                    <a:pt x="482" y="0"/>
                    <a:pt x="482" y="0"/>
                    <a:pt x="482" y="0"/>
                  </a:cubicBezTo>
                  <a:cubicBezTo>
                    <a:pt x="504" y="0"/>
                    <a:pt x="522" y="18"/>
                    <a:pt x="522" y="40"/>
                  </a:cubicBez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1"/>
            <p:cNvSpPr/>
            <p:nvPr/>
          </p:nvSpPr>
          <p:spPr>
            <a:xfrm>
              <a:off x="3459" y="3970"/>
              <a:ext cx="173" cy="65"/>
            </a:xfrm>
            <a:custGeom>
              <a:avLst/>
              <a:gdLst/>
              <a:ahLst/>
              <a:cxnLst/>
              <a:rect l="l" t="t" r="r" b="b"/>
              <a:pathLst>
                <a:path w="87" h="33" extrusionOk="0">
                  <a:moveTo>
                    <a:pt x="87" y="33"/>
                  </a:moveTo>
                  <a:cubicBezTo>
                    <a:pt x="28" y="33"/>
                    <a:pt x="28" y="33"/>
                    <a:pt x="28" y="33"/>
                  </a:cubicBezTo>
                  <a:cubicBezTo>
                    <a:pt x="17" y="23"/>
                    <a:pt x="7" y="12"/>
                    <a:pt x="0" y="0"/>
                  </a:cubicBezTo>
                  <a:cubicBezTo>
                    <a:pt x="39" y="0"/>
                    <a:pt x="39" y="0"/>
                    <a:pt x="39" y="0"/>
                  </a:cubicBezTo>
                  <a:cubicBezTo>
                    <a:pt x="52" y="14"/>
                    <a:pt x="68" y="26"/>
                    <a:pt x="87" y="33"/>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1"/>
            <p:cNvSpPr/>
            <p:nvPr/>
          </p:nvSpPr>
          <p:spPr>
            <a:xfrm>
              <a:off x="2733" y="3357"/>
              <a:ext cx="781" cy="678"/>
            </a:xfrm>
            <a:custGeom>
              <a:avLst/>
              <a:gdLst/>
              <a:ahLst/>
              <a:cxnLst/>
              <a:rect l="l" t="t" r="r" b="b"/>
              <a:pathLst>
                <a:path w="393" h="341" extrusionOk="0">
                  <a:moveTo>
                    <a:pt x="393" y="341"/>
                  </a:moveTo>
                  <a:cubicBezTo>
                    <a:pt x="60" y="341"/>
                    <a:pt x="60" y="341"/>
                    <a:pt x="60" y="341"/>
                  </a:cubicBezTo>
                  <a:cubicBezTo>
                    <a:pt x="27" y="341"/>
                    <a:pt x="0" y="314"/>
                    <a:pt x="0" y="281"/>
                  </a:cubicBezTo>
                  <a:cubicBezTo>
                    <a:pt x="0" y="0"/>
                    <a:pt x="0" y="0"/>
                    <a:pt x="0" y="0"/>
                  </a:cubicBezTo>
                  <a:cubicBezTo>
                    <a:pt x="33" y="0"/>
                    <a:pt x="33" y="0"/>
                    <a:pt x="33" y="0"/>
                  </a:cubicBezTo>
                  <a:cubicBezTo>
                    <a:pt x="33" y="268"/>
                    <a:pt x="33" y="268"/>
                    <a:pt x="33" y="268"/>
                  </a:cubicBezTo>
                  <a:cubicBezTo>
                    <a:pt x="33" y="290"/>
                    <a:pt x="51" y="308"/>
                    <a:pt x="73" y="308"/>
                  </a:cubicBezTo>
                  <a:cubicBezTo>
                    <a:pt x="365" y="308"/>
                    <a:pt x="365" y="308"/>
                    <a:pt x="365" y="308"/>
                  </a:cubicBezTo>
                  <a:cubicBezTo>
                    <a:pt x="372" y="320"/>
                    <a:pt x="382" y="331"/>
                    <a:pt x="393" y="341"/>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1"/>
            <p:cNvSpPr/>
            <p:nvPr/>
          </p:nvSpPr>
          <p:spPr>
            <a:xfrm>
              <a:off x="2799" y="2665"/>
              <a:ext cx="662" cy="692"/>
            </a:xfrm>
            <a:custGeom>
              <a:avLst/>
              <a:gdLst/>
              <a:ahLst/>
              <a:cxnLst/>
              <a:rect l="l" t="t" r="r" b="b"/>
              <a:pathLst>
                <a:path w="333" h="348" extrusionOk="0">
                  <a:moveTo>
                    <a:pt x="333" y="0"/>
                  </a:moveTo>
                  <a:cubicBezTo>
                    <a:pt x="333" y="288"/>
                    <a:pt x="333" y="288"/>
                    <a:pt x="333" y="288"/>
                  </a:cubicBezTo>
                  <a:cubicBezTo>
                    <a:pt x="333" y="321"/>
                    <a:pt x="306" y="348"/>
                    <a:pt x="273" y="348"/>
                  </a:cubicBezTo>
                  <a:cubicBezTo>
                    <a:pt x="0" y="348"/>
                    <a:pt x="0" y="348"/>
                    <a:pt x="0" y="348"/>
                  </a:cubicBezTo>
                  <a:cubicBezTo>
                    <a:pt x="0" y="228"/>
                    <a:pt x="0" y="228"/>
                    <a:pt x="0" y="228"/>
                  </a:cubicBezTo>
                  <a:cubicBezTo>
                    <a:pt x="213" y="228"/>
                    <a:pt x="213" y="228"/>
                    <a:pt x="213" y="228"/>
                  </a:cubicBezTo>
                  <a:cubicBezTo>
                    <a:pt x="213" y="0"/>
                    <a:pt x="213" y="0"/>
                    <a:pt x="213" y="0"/>
                  </a:cubicBezTo>
                  <a:lnTo>
                    <a:pt x="333" y="0"/>
                  </a:ln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1"/>
            <p:cNvSpPr/>
            <p:nvPr/>
          </p:nvSpPr>
          <p:spPr>
            <a:xfrm>
              <a:off x="3222" y="2599"/>
              <a:ext cx="239" cy="66"/>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1"/>
            <p:cNvSpPr/>
            <p:nvPr/>
          </p:nvSpPr>
          <p:spPr>
            <a:xfrm>
              <a:off x="2799" y="2665"/>
              <a:ext cx="423" cy="453"/>
            </a:xfrm>
            <a:custGeom>
              <a:avLst/>
              <a:gdLst/>
              <a:ahLst/>
              <a:cxnLst/>
              <a:rect l="l" t="t" r="r" b="b"/>
              <a:pathLst>
                <a:path w="213" h="228" extrusionOk="0">
                  <a:moveTo>
                    <a:pt x="213" y="0"/>
                  </a:moveTo>
                  <a:cubicBezTo>
                    <a:pt x="213" y="228"/>
                    <a:pt x="213" y="228"/>
                    <a:pt x="213" y="228"/>
                  </a:cubicBezTo>
                  <a:cubicBezTo>
                    <a:pt x="0" y="228"/>
                    <a:pt x="0" y="228"/>
                    <a:pt x="0" y="228"/>
                  </a:cubicBezTo>
                  <a:cubicBezTo>
                    <a:pt x="0" y="40"/>
                    <a:pt x="0" y="40"/>
                    <a:pt x="0" y="40"/>
                  </a:cubicBezTo>
                  <a:cubicBezTo>
                    <a:pt x="0" y="18"/>
                    <a:pt x="18" y="0"/>
                    <a:pt x="40" y="0"/>
                  </a:cubicBezTo>
                  <a:lnTo>
                    <a:pt x="213" y="0"/>
                  </a:ln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1"/>
            <p:cNvSpPr/>
            <p:nvPr/>
          </p:nvSpPr>
          <p:spPr>
            <a:xfrm>
              <a:off x="2733" y="2599"/>
              <a:ext cx="489" cy="519"/>
            </a:xfrm>
            <a:custGeom>
              <a:avLst/>
              <a:gdLst/>
              <a:ahLst/>
              <a:cxnLst/>
              <a:rect l="l" t="t" r="r" b="b"/>
              <a:pathLst>
                <a:path w="246" h="261" extrusionOk="0">
                  <a:moveTo>
                    <a:pt x="246" y="0"/>
                  </a:moveTo>
                  <a:cubicBezTo>
                    <a:pt x="246" y="33"/>
                    <a:pt x="246" y="33"/>
                    <a:pt x="246" y="33"/>
                  </a:cubicBezTo>
                  <a:cubicBezTo>
                    <a:pt x="73" y="33"/>
                    <a:pt x="73" y="33"/>
                    <a:pt x="73" y="33"/>
                  </a:cubicBezTo>
                  <a:cubicBezTo>
                    <a:pt x="51" y="33"/>
                    <a:pt x="33" y="51"/>
                    <a:pt x="33" y="73"/>
                  </a:cubicBezTo>
                  <a:cubicBezTo>
                    <a:pt x="33" y="261"/>
                    <a:pt x="33" y="261"/>
                    <a:pt x="33" y="261"/>
                  </a:cubicBezTo>
                  <a:cubicBezTo>
                    <a:pt x="0" y="261"/>
                    <a:pt x="0" y="261"/>
                    <a:pt x="0" y="261"/>
                  </a:cubicBezTo>
                  <a:cubicBezTo>
                    <a:pt x="0" y="60"/>
                    <a:pt x="0" y="60"/>
                    <a:pt x="0" y="60"/>
                  </a:cubicBezTo>
                  <a:cubicBezTo>
                    <a:pt x="0" y="27"/>
                    <a:pt x="27" y="0"/>
                    <a:pt x="60" y="0"/>
                  </a:cubicBezTo>
                  <a:lnTo>
                    <a:pt x="246" y="0"/>
                  </a:ln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1"/>
            <p:cNvSpPr/>
            <p:nvPr/>
          </p:nvSpPr>
          <p:spPr>
            <a:xfrm>
              <a:off x="2733" y="3118"/>
              <a:ext cx="66" cy="239"/>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1"/>
            <p:cNvSpPr/>
            <p:nvPr/>
          </p:nvSpPr>
          <p:spPr>
            <a:xfrm>
              <a:off x="1900" y="2448"/>
              <a:ext cx="833" cy="909"/>
            </a:xfrm>
            <a:custGeom>
              <a:avLst/>
              <a:gdLst/>
              <a:ahLst/>
              <a:cxnLst/>
              <a:rect l="l" t="t" r="r" b="b"/>
              <a:pathLst>
                <a:path w="419" h="457" extrusionOk="0">
                  <a:moveTo>
                    <a:pt x="419" y="337"/>
                  </a:moveTo>
                  <a:cubicBezTo>
                    <a:pt x="419" y="457"/>
                    <a:pt x="419" y="457"/>
                    <a:pt x="419"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419" y="337"/>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1"/>
            <p:cNvSpPr/>
            <p:nvPr/>
          </p:nvSpPr>
          <p:spPr>
            <a:xfrm>
              <a:off x="1435" y="1011"/>
              <a:ext cx="1169" cy="1437"/>
            </a:xfrm>
            <a:custGeom>
              <a:avLst/>
              <a:gdLst/>
              <a:ahLst/>
              <a:cxnLst/>
              <a:rect l="l" t="t" r="r" b="b"/>
              <a:pathLst>
                <a:path w="588" h="722" extrusionOk="0">
                  <a:moveTo>
                    <a:pt x="588" y="60"/>
                  </a:moveTo>
                  <a:cubicBezTo>
                    <a:pt x="588" y="662"/>
                    <a:pt x="588" y="662"/>
                    <a:pt x="588" y="662"/>
                  </a:cubicBezTo>
                  <a:cubicBezTo>
                    <a:pt x="588" y="695"/>
                    <a:pt x="561" y="722"/>
                    <a:pt x="528" y="722"/>
                  </a:cubicBezTo>
                  <a:cubicBezTo>
                    <a:pt x="354" y="722"/>
                    <a:pt x="354" y="722"/>
                    <a:pt x="354" y="722"/>
                  </a:cubicBezTo>
                  <a:cubicBezTo>
                    <a:pt x="354" y="689"/>
                    <a:pt x="354" y="689"/>
                    <a:pt x="354" y="689"/>
                  </a:cubicBezTo>
                  <a:cubicBezTo>
                    <a:pt x="514" y="689"/>
                    <a:pt x="514" y="689"/>
                    <a:pt x="514" y="689"/>
                  </a:cubicBezTo>
                  <a:cubicBezTo>
                    <a:pt x="536" y="689"/>
                    <a:pt x="554" y="671"/>
                    <a:pt x="554" y="649"/>
                  </a:cubicBezTo>
                  <a:cubicBezTo>
                    <a:pt x="554" y="73"/>
                    <a:pt x="554" y="73"/>
                    <a:pt x="554" y="73"/>
                  </a:cubicBezTo>
                  <a:cubicBezTo>
                    <a:pt x="554" y="51"/>
                    <a:pt x="536" y="33"/>
                    <a:pt x="514" y="33"/>
                  </a:cubicBezTo>
                  <a:cubicBezTo>
                    <a:pt x="73" y="33"/>
                    <a:pt x="73" y="33"/>
                    <a:pt x="73" y="33"/>
                  </a:cubicBezTo>
                  <a:cubicBezTo>
                    <a:pt x="51" y="33"/>
                    <a:pt x="33" y="51"/>
                    <a:pt x="33" y="73"/>
                  </a:cubicBezTo>
                  <a:cubicBezTo>
                    <a:pt x="33" y="649"/>
                    <a:pt x="33" y="649"/>
                    <a:pt x="33" y="649"/>
                  </a:cubicBezTo>
                  <a:cubicBezTo>
                    <a:pt x="33" y="671"/>
                    <a:pt x="51" y="689"/>
                    <a:pt x="73" y="689"/>
                  </a:cubicBezTo>
                  <a:cubicBezTo>
                    <a:pt x="234" y="689"/>
                    <a:pt x="234" y="689"/>
                    <a:pt x="234" y="689"/>
                  </a:cubicBezTo>
                  <a:cubicBezTo>
                    <a:pt x="234" y="722"/>
                    <a:pt x="234" y="722"/>
                    <a:pt x="234" y="722"/>
                  </a:cubicBezTo>
                  <a:cubicBezTo>
                    <a:pt x="60" y="722"/>
                    <a:pt x="60" y="722"/>
                    <a:pt x="60" y="722"/>
                  </a:cubicBezTo>
                  <a:cubicBezTo>
                    <a:pt x="27" y="722"/>
                    <a:pt x="0" y="695"/>
                    <a:pt x="0" y="662"/>
                  </a:cubicBezTo>
                  <a:cubicBezTo>
                    <a:pt x="0" y="60"/>
                    <a:pt x="0" y="60"/>
                    <a:pt x="0" y="60"/>
                  </a:cubicBezTo>
                  <a:cubicBezTo>
                    <a:pt x="0" y="27"/>
                    <a:pt x="27" y="0"/>
                    <a:pt x="60" y="0"/>
                  </a:cubicBezTo>
                  <a:cubicBezTo>
                    <a:pt x="528" y="0"/>
                    <a:pt x="528" y="0"/>
                    <a:pt x="528" y="0"/>
                  </a:cubicBezTo>
                  <a:cubicBezTo>
                    <a:pt x="561" y="0"/>
                    <a:pt x="588" y="27"/>
                    <a:pt x="588" y="6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1"/>
            <p:cNvSpPr/>
            <p:nvPr/>
          </p:nvSpPr>
          <p:spPr>
            <a:xfrm>
              <a:off x="1501" y="1077"/>
              <a:ext cx="1035" cy="1305"/>
            </a:xfrm>
            <a:custGeom>
              <a:avLst/>
              <a:gdLst/>
              <a:ahLst/>
              <a:cxnLst/>
              <a:rect l="l" t="t" r="r" b="b"/>
              <a:pathLst>
                <a:path w="521" h="656" extrusionOk="0">
                  <a:moveTo>
                    <a:pt x="521" y="40"/>
                  </a:moveTo>
                  <a:cubicBezTo>
                    <a:pt x="521" y="616"/>
                    <a:pt x="521" y="616"/>
                    <a:pt x="521" y="616"/>
                  </a:cubicBezTo>
                  <a:cubicBezTo>
                    <a:pt x="521" y="638"/>
                    <a:pt x="503" y="656"/>
                    <a:pt x="481" y="656"/>
                  </a:cubicBezTo>
                  <a:cubicBezTo>
                    <a:pt x="321" y="656"/>
                    <a:pt x="321" y="656"/>
                    <a:pt x="321" y="656"/>
                  </a:cubicBezTo>
                  <a:cubicBezTo>
                    <a:pt x="321" y="328"/>
                    <a:pt x="321" y="328"/>
                    <a:pt x="321" y="328"/>
                  </a:cubicBezTo>
                  <a:cubicBezTo>
                    <a:pt x="321" y="295"/>
                    <a:pt x="294" y="268"/>
                    <a:pt x="261" y="268"/>
                  </a:cubicBezTo>
                  <a:cubicBezTo>
                    <a:pt x="228" y="268"/>
                    <a:pt x="201" y="295"/>
                    <a:pt x="201" y="328"/>
                  </a:cubicBezTo>
                  <a:cubicBezTo>
                    <a:pt x="201" y="656"/>
                    <a:pt x="201" y="656"/>
                    <a:pt x="201" y="656"/>
                  </a:cubicBezTo>
                  <a:cubicBezTo>
                    <a:pt x="40" y="656"/>
                    <a:pt x="40" y="656"/>
                    <a:pt x="40" y="656"/>
                  </a:cubicBezTo>
                  <a:cubicBezTo>
                    <a:pt x="18" y="656"/>
                    <a:pt x="0" y="638"/>
                    <a:pt x="0" y="616"/>
                  </a:cubicBezTo>
                  <a:cubicBezTo>
                    <a:pt x="0" y="40"/>
                    <a:pt x="0" y="40"/>
                    <a:pt x="0" y="40"/>
                  </a:cubicBezTo>
                  <a:cubicBezTo>
                    <a:pt x="0" y="18"/>
                    <a:pt x="18" y="0"/>
                    <a:pt x="40" y="0"/>
                  </a:cubicBezTo>
                  <a:cubicBezTo>
                    <a:pt x="481" y="0"/>
                    <a:pt x="481" y="0"/>
                    <a:pt x="481" y="0"/>
                  </a:cubicBezTo>
                  <a:cubicBezTo>
                    <a:pt x="503" y="0"/>
                    <a:pt x="521" y="18"/>
                    <a:pt x="521" y="40"/>
                  </a:cubicBez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1"/>
            <p:cNvSpPr/>
            <p:nvPr/>
          </p:nvSpPr>
          <p:spPr>
            <a:xfrm>
              <a:off x="1900" y="2382"/>
              <a:ext cx="239" cy="66"/>
            </a:xfrm>
            <a:prstGeom prst="rect">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1"/>
            <p:cNvSpPr/>
            <p:nvPr/>
          </p:nvSpPr>
          <p:spPr>
            <a:xfrm>
              <a:off x="1900" y="1610"/>
              <a:ext cx="239" cy="772"/>
            </a:xfrm>
            <a:custGeom>
              <a:avLst/>
              <a:gdLst/>
              <a:ahLst/>
              <a:cxnLst/>
              <a:rect l="l" t="t" r="r" b="b"/>
              <a:pathLst>
                <a:path w="120" h="388" extrusionOk="0">
                  <a:moveTo>
                    <a:pt x="120" y="60"/>
                  </a:moveTo>
                  <a:cubicBezTo>
                    <a:pt x="120" y="388"/>
                    <a:pt x="120" y="388"/>
                    <a:pt x="120" y="388"/>
                  </a:cubicBezTo>
                  <a:cubicBezTo>
                    <a:pt x="0" y="388"/>
                    <a:pt x="0" y="388"/>
                    <a:pt x="0" y="388"/>
                  </a:cubicBezTo>
                  <a:cubicBezTo>
                    <a:pt x="0" y="60"/>
                    <a:pt x="0" y="60"/>
                    <a:pt x="0" y="60"/>
                  </a:cubicBezTo>
                  <a:cubicBezTo>
                    <a:pt x="0" y="27"/>
                    <a:pt x="27" y="0"/>
                    <a:pt x="60" y="0"/>
                  </a:cubicBezTo>
                  <a:cubicBezTo>
                    <a:pt x="93" y="0"/>
                    <a:pt x="120" y="27"/>
                    <a:pt x="120" y="60"/>
                  </a:cubicBezTo>
                  <a:close/>
                </a:path>
              </a:pathLst>
            </a:custGeom>
            <a:solidFill>
              <a:srgbClr val="F4F4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1"/>
            <p:cNvSpPr/>
            <p:nvPr/>
          </p:nvSpPr>
          <p:spPr>
            <a:xfrm>
              <a:off x="2103" y="1902"/>
              <a:ext cx="622" cy="625"/>
            </a:xfrm>
            <a:prstGeom prst="ellipse">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1"/>
            <p:cNvSpPr/>
            <p:nvPr/>
          </p:nvSpPr>
          <p:spPr>
            <a:xfrm>
              <a:off x="2172" y="1966"/>
              <a:ext cx="499" cy="498"/>
            </a:xfrm>
            <a:custGeom>
              <a:avLst/>
              <a:gdLst/>
              <a:ahLst/>
              <a:cxnLst/>
              <a:rect l="l" t="t" r="r" b="b"/>
              <a:pathLst>
                <a:path w="251" h="250" extrusionOk="0">
                  <a:moveTo>
                    <a:pt x="231" y="193"/>
                  </a:moveTo>
                  <a:cubicBezTo>
                    <a:pt x="244" y="173"/>
                    <a:pt x="251" y="150"/>
                    <a:pt x="251" y="125"/>
                  </a:cubicBezTo>
                  <a:cubicBezTo>
                    <a:pt x="251" y="56"/>
                    <a:pt x="195" y="0"/>
                    <a:pt x="126" y="0"/>
                  </a:cubicBezTo>
                  <a:cubicBezTo>
                    <a:pt x="56" y="0"/>
                    <a:pt x="0" y="56"/>
                    <a:pt x="0" y="125"/>
                  </a:cubicBezTo>
                  <a:cubicBezTo>
                    <a:pt x="0" y="194"/>
                    <a:pt x="56" y="250"/>
                    <a:pt x="126" y="250"/>
                  </a:cubicBezTo>
                  <a:cubicBezTo>
                    <a:pt x="151" y="250"/>
                    <a:pt x="174" y="243"/>
                    <a:pt x="194" y="230"/>
                  </a:cubicBezTo>
                  <a:cubicBezTo>
                    <a:pt x="250" y="250"/>
                    <a:pt x="250" y="250"/>
                    <a:pt x="250" y="250"/>
                  </a:cubicBezTo>
                  <a:lnTo>
                    <a:pt x="231" y="193"/>
                  </a:ln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1"/>
            <p:cNvSpPr/>
            <p:nvPr/>
          </p:nvSpPr>
          <p:spPr>
            <a:xfrm>
              <a:off x="4695" y="1902"/>
              <a:ext cx="625" cy="625"/>
            </a:xfrm>
            <a:prstGeom prst="ellipse">
              <a:avLst/>
            </a:pr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1"/>
            <p:cNvSpPr/>
            <p:nvPr/>
          </p:nvSpPr>
          <p:spPr>
            <a:xfrm>
              <a:off x="4759" y="1966"/>
              <a:ext cx="497" cy="498"/>
            </a:xfrm>
            <a:custGeom>
              <a:avLst/>
              <a:gdLst/>
              <a:ahLst/>
              <a:cxnLst/>
              <a:rect l="l" t="t" r="r" b="b"/>
              <a:pathLst>
                <a:path w="250" h="250" extrusionOk="0">
                  <a:moveTo>
                    <a:pt x="230" y="193"/>
                  </a:moveTo>
                  <a:cubicBezTo>
                    <a:pt x="243" y="173"/>
                    <a:pt x="250" y="150"/>
                    <a:pt x="250" y="125"/>
                  </a:cubicBezTo>
                  <a:cubicBezTo>
                    <a:pt x="250" y="56"/>
                    <a:pt x="194" y="0"/>
                    <a:pt x="125" y="0"/>
                  </a:cubicBezTo>
                  <a:cubicBezTo>
                    <a:pt x="56" y="0"/>
                    <a:pt x="0" y="56"/>
                    <a:pt x="0" y="125"/>
                  </a:cubicBezTo>
                  <a:cubicBezTo>
                    <a:pt x="0" y="194"/>
                    <a:pt x="56" y="250"/>
                    <a:pt x="125" y="250"/>
                  </a:cubicBezTo>
                  <a:cubicBezTo>
                    <a:pt x="150" y="250"/>
                    <a:pt x="173" y="243"/>
                    <a:pt x="193" y="230"/>
                  </a:cubicBezTo>
                  <a:cubicBezTo>
                    <a:pt x="250" y="250"/>
                    <a:pt x="250" y="250"/>
                    <a:pt x="250" y="250"/>
                  </a:cubicBezTo>
                  <a:lnTo>
                    <a:pt x="230" y="193"/>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1"/>
            <p:cNvSpPr/>
            <p:nvPr/>
          </p:nvSpPr>
          <p:spPr>
            <a:xfrm>
              <a:off x="6945" y="3568"/>
              <a:ext cx="505" cy="503"/>
            </a:xfrm>
            <a:prstGeom prst="ellipse">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3" name="Google Shape;533;p31"/>
          <p:cNvSpPr/>
          <p:nvPr/>
        </p:nvSpPr>
        <p:spPr>
          <a:xfrm rot="-5400000">
            <a:off x="4519290" y="5524438"/>
            <a:ext cx="792162" cy="790575"/>
          </a:xfrm>
          <a:custGeom>
            <a:avLst/>
            <a:gdLst/>
            <a:ahLst/>
            <a:cxnLst/>
            <a:rect l="l" t="t" r="r" b="b"/>
            <a:pathLst>
              <a:path w="251" h="250" extrusionOk="0">
                <a:moveTo>
                  <a:pt x="231" y="193"/>
                </a:moveTo>
                <a:cubicBezTo>
                  <a:pt x="244" y="173"/>
                  <a:pt x="251" y="150"/>
                  <a:pt x="251" y="125"/>
                </a:cubicBezTo>
                <a:cubicBezTo>
                  <a:pt x="251" y="56"/>
                  <a:pt x="195" y="0"/>
                  <a:pt x="126" y="0"/>
                </a:cubicBezTo>
                <a:cubicBezTo>
                  <a:pt x="56" y="0"/>
                  <a:pt x="0" y="56"/>
                  <a:pt x="0" y="125"/>
                </a:cubicBezTo>
                <a:cubicBezTo>
                  <a:pt x="0" y="194"/>
                  <a:pt x="56" y="250"/>
                  <a:pt x="126" y="250"/>
                </a:cubicBezTo>
                <a:cubicBezTo>
                  <a:pt x="151" y="250"/>
                  <a:pt x="174" y="243"/>
                  <a:pt x="194" y="230"/>
                </a:cubicBezTo>
                <a:cubicBezTo>
                  <a:pt x="250" y="250"/>
                  <a:pt x="250" y="250"/>
                  <a:pt x="250" y="250"/>
                </a:cubicBezTo>
                <a:lnTo>
                  <a:pt x="231" y="193"/>
                </a:ln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1"/>
          <p:cNvSpPr/>
          <p:nvPr/>
        </p:nvSpPr>
        <p:spPr>
          <a:xfrm>
            <a:off x="10582204" y="5606805"/>
            <a:ext cx="702872" cy="700089"/>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5" name="Google Shape;535;p31"/>
          <p:cNvGrpSpPr/>
          <p:nvPr/>
        </p:nvGrpSpPr>
        <p:grpSpPr>
          <a:xfrm rot="10800000" flipH="1">
            <a:off x="3243558" y="1555278"/>
            <a:ext cx="950735" cy="362788"/>
            <a:chOff x="3110481" y="1725182"/>
            <a:chExt cx="608475" cy="232186"/>
          </a:xfrm>
        </p:grpSpPr>
        <p:sp>
          <p:nvSpPr>
            <p:cNvPr id="536" name="Google Shape;536;p31"/>
            <p:cNvSpPr/>
            <p:nvPr/>
          </p:nvSpPr>
          <p:spPr>
            <a:xfrm rot="-2700000">
              <a:off x="3144483" y="1759187"/>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7" name="Google Shape;537;p31"/>
            <p:cNvSpPr/>
            <p:nvPr/>
          </p:nvSpPr>
          <p:spPr>
            <a:xfrm rot="-2700000">
              <a:off x="3332629" y="1759186"/>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8" name="Google Shape;538;p31"/>
            <p:cNvSpPr/>
            <p:nvPr/>
          </p:nvSpPr>
          <p:spPr>
            <a:xfrm rot="-2700000">
              <a:off x="3520775" y="1759184"/>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39" name="Google Shape;539;p31"/>
          <p:cNvSpPr txBox="1"/>
          <p:nvPr/>
        </p:nvSpPr>
        <p:spPr>
          <a:xfrm>
            <a:off x="1104665" y="1195549"/>
            <a:ext cx="1777221" cy="583517"/>
          </a:xfrm>
          <a:prstGeom prst="rect">
            <a:avLst/>
          </a:prstGeom>
          <a:noFill/>
          <a:ln>
            <a:noFill/>
          </a:ln>
        </p:spPr>
        <p:txBody>
          <a:bodyPr spcFirstLastPara="1" wrap="square" lIns="91425" tIns="45700" rIns="91425" bIns="45700" anchor="t" anchorCtr="0">
            <a:spAutoFit/>
          </a:bodyPr>
          <a:lstStyle/>
          <a:p>
            <a:pPr marL="0" marR="0" lvl="0" indent="0" algn="l" rtl="0">
              <a:lnSpc>
                <a:spcPct val="114285"/>
              </a:lnSpc>
              <a:spcBef>
                <a:spcPts val="0"/>
              </a:spcBef>
              <a:spcAft>
                <a:spcPts val="0"/>
              </a:spcAft>
              <a:buClr>
                <a:srgbClr val="000000"/>
              </a:buClr>
              <a:buSzPts val="2800"/>
              <a:buFont typeface="Arial"/>
              <a:buNone/>
            </a:pPr>
            <a:r>
              <a:rPr lang="es-ES" sz="2800" b="1" i="0" u="none" strike="noStrike" cap="none">
                <a:solidFill>
                  <a:srgbClr val="7F7F7F"/>
                </a:solidFill>
                <a:latin typeface="Arial"/>
                <a:ea typeface="Arial"/>
                <a:cs typeface="Arial"/>
                <a:sym typeface="Arial"/>
              </a:rPr>
              <a:t>Módulo 1</a:t>
            </a:r>
            <a:endParaRPr sz="3600" b="1" i="0" u="none" strike="noStrike" cap="none">
              <a:solidFill>
                <a:srgbClr val="7F7F7F"/>
              </a:solidFill>
              <a:latin typeface="Arial"/>
              <a:ea typeface="Arial"/>
              <a:cs typeface="Arial"/>
              <a:sym typeface="Arial"/>
            </a:endParaRPr>
          </a:p>
        </p:txBody>
      </p:sp>
      <p:sp>
        <p:nvSpPr>
          <p:cNvPr id="540" name="Google Shape;540;p31"/>
          <p:cNvSpPr txBox="1"/>
          <p:nvPr/>
        </p:nvSpPr>
        <p:spPr>
          <a:xfrm>
            <a:off x="3378219" y="3951575"/>
            <a:ext cx="1859668" cy="583517"/>
          </a:xfrm>
          <a:prstGeom prst="rect">
            <a:avLst/>
          </a:prstGeom>
          <a:noFill/>
          <a:ln>
            <a:noFill/>
          </a:ln>
        </p:spPr>
        <p:txBody>
          <a:bodyPr spcFirstLastPara="1" wrap="square" lIns="91425" tIns="45700" rIns="91425" bIns="45700" anchor="t" anchorCtr="0">
            <a:spAutoFit/>
          </a:bodyPr>
          <a:lstStyle/>
          <a:p>
            <a:pPr marL="0" marR="0" lvl="0" indent="0" algn="l" rtl="0">
              <a:lnSpc>
                <a:spcPct val="114285"/>
              </a:lnSpc>
              <a:spcBef>
                <a:spcPts val="0"/>
              </a:spcBef>
              <a:spcAft>
                <a:spcPts val="0"/>
              </a:spcAft>
              <a:buClr>
                <a:srgbClr val="000000"/>
              </a:buClr>
              <a:buSzPts val="2800"/>
              <a:buFont typeface="Arial"/>
              <a:buNone/>
            </a:pPr>
            <a:r>
              <a:rPr lang="es-ES" sz="2800" b="1" i="0" u="none" strike="noStrike" cap="none">
                <a:solidFill>
                  <a:srgbClr val="7F7F7F"/>
                </a:solidFill>
                <a:latin typeface="Arial"/>
                <a:ea typeface="Arial"/>
                <a:cs typeface="Arial"/>
                <a:sym typeface="Arial"/>
              </a:rPr>
              <a:t>Módulo 2</a:t>
            </a:r>
            <a:endParaRPr sz="3600" b="1" i="0" u="none" strike="noStrike" cap="none">
              <a:solidFill>
                <a:srgbClr val="7F7F7F"/>
              </a:solidFill>
              <a:latin typeface="Arial"/>
              <a:ea typeface="Arial"/>
              <a:cs typeface="Arial"/>
              <a:sym typeface="Arial"/>
            </a:endParaRPr>
          </a:p>
        </p:txBody>
      </p:sp>
      <p:sp>
        <p:nvSpPr>
          <p:cNvPr id="541" name="Google Shape;541;p31"/>
          <p:cNvSpPr txBox="1"/>
          <p:nvPr/>
        </p:nvSpPr>
        <p:spPr>
          <a:xfrm>
            <a:off x="5599288" y="1129175"/>
            <a:ext cx="1856303" cy="583517"/>
          </a:xfrm>
          <a:prstGeom prst="rect">
            <a:avLst/>
          </a:prstGeom>
          <a:noFill/>
          <a:ln>
            <a:noFill/>
          </a:ln>
        </p:spPr>
        <p:txBody>
          <a:bodyPr spcFirstLastPara="1" wrap="square" lIns="91425" tIns="45700" rIns="91425" bIns="45700" anchor="t" anchorCtr="0">
            <a:spAutoFit/>
          </a:bodyPr>
          <a:lstStyle/>
          <a:p>
            <a:pPr marL="0" marR="0" lvl="0" indent="0" algn="l" rtl="0">
              <a:lnSpc>
                <a:spcPct val="114285"/>
              </a:lnSpc>
              <a:spcBef>
                <a:spcPts val="0"/>
              </a:spcBef>
              <a:spcAft>
                <a:spcPts val="0"/>
              </a:spcAft>
              <a:buClr>
                <a:srgbClr val="000000"/>
              </a:buClr>
              <a:buSzPts val="2800"/>
              <a:buFont typeface="Arial"/>
              <a:buNone/>
            </a:pPr>
            <a:r>
              <a:rPr lang="es-ES" sz="2800" b="1" i="0" u="none" strike="noStrike" cap="none">
                <a:solidFill>
                  <a:srgbClr val="7F7F7F"/>
                </a:solidFill>
                <a:latin typeface="Arial"/>
                <a:ea typeface="Arial"/>
                <a:cs typeface="Arial"/>
                <a:sym typeface="Arial"/>
              </a:rPr>
              <a:t>Módulo 3</a:t>
            </a:r>
            <a:endParaRPr sz="3600" b="1" i="0" u="none" strike="noStrike" cap="none">
              <a:solidFill>
                <a:srgbClr val="7F7F7F"/>
              </a:solidFill>
              <a:latin typeface="Arial"/>
              <a:ea typeface="Arial"/>
              <a:cs typeface="Arial"/>
              <a:sym typeface="Arial"/>
            </a:endParaRPr>
          </a:p>
        </p:txBody>
      </p:sp>
      <p:sp>
        <p:nvSpPr>
          <p:cNvPr id="542" name="Google Shape;542;p31"/>
          <p:cNvSpPr txBox="1"/>
          <p:nvPr/>
        </p:nvSpPr>
        <p:spPr>
          <a:xfrm>
            <a:off x="1004837" y="1860498"/>
            <a:ext cx="1897917" cy="861694"/>
          </a:xfrm>
          <a:prstGeom prst="rect">
            <a:avLst/>
          </a:prstGeom>
          <a:noFill/>
          <a:ln>
            <a:noFill/>
          </a:ln>
        </p:spPr>
        <p:txBody>
          <a:bodyPr spcFirstLastPara="1" wrap="square" lIns="182825" tIns="91400" rIns="182825" bIns="91400" anchor="t" anchorCtr="0">
            <a:spAutoFit/>
          </a:bodyPr>
          <a:lstStyle/>
          <a:p>
            <a:pPr marL="0" marR="0" lvl="0" indent="0" algn="ctr" rtl="0">
              <a:lnSpc>
                <a:spcPct val="110000"/>
              </a:lnSpc>
              <a:spcBef>
                <a:spcPts val="0"/>
              </a:spcBef>
              <a:spcAft>
                <a:spcPts val="0"/>
              </a:spcAft>
              <a:buClr>
                <a:srgbClr val="000000"/>
              </a:buClr>
              <a:buSzPts val="2000"/>
              <a:buFont typeface="Arial"/>
              <a:buNone/>
            </a:pPr>
            <a:r>
              <a:rPr lang="es-ES" sz="2000" b="1" i="0" u="none" strike="noStrike" cap="none">
                <a:solidFill>
                  <a:srgbClr val="002060"/>
                </a:solidFill>
                <a:latin typeface="Calibri"/>
                <a:ea typeface="Calibri"/>
                <a:cs typeface="Calibri"/>
                <a:sym typeface="Calibri"/>
              </a:rPr>
              <a:t>Competencia digital</a:t>
            </a:r>
            <a:endParaRPr sz="2000" b="0" i="0" u="none" strike="noStrike" cap="none">
              <a:solidFill>
                <a:srgbClr val="002060"/>
              </a:solidFill>
              <a:latin typeface="Calibri"/>
              <a:ea typeface="Calibri"/>
              <a:cs typeface="Calibri"/>
              <a:sym typeface="Calibri"/>
            </a:endParaRPr>
          </a:p>
        </p:txBody>
      </p:sp>
      <p:sp>
        <p:nvSpPr>
          <p:cNvPr id="543" name="Google Shape;543;p31"/>
          <p:cNvSpPr txBox="1"/>
          <p:nvPr/>
        </p:nvSpPr>
        <p:spPr>
          <a:xfrm>
            <a:off x="3093156" y="4385973"/>
            <a:ext cx="2212621" cy="843227"/>
          </a:xfrm>
          <a:prstGeom prst="rect">
            <a:avLst/>
          </a:prstGeom>
          <a:noFill/>
          <a:ln>
            <a:noFill/>
          </a:ln>
        </p:spPr>
        <p:txBody>
          <a:bodyPr spcFirstLastPara="1" wrap="square" lIns="182825" tIns="91400" rIns="182825" bIns="91400" anchor="t" anchorCtr="0">
            <a:spAutoFit/>
          </a:bodyPr>
          <a:lstStyle/>
          <a:p>
            <a:pPr marL="0" marR="0" lvl="0" indent="0" algn="ctr" rtl="0">
              <a:lnSpc>
                <a:spcPct val="107000"/>
              </a:lnSpc>
              <a:spcBef>
                <a:spcPts val="0"/>
              </a:spcBef>
              <a:spcAft>
                <a:spcPts val="0"/>
              </a:spcAft>
              <a:buClr>
                <a:srgbClr val="000000"/>
              </a:buClr>
              <a:buSzPts val="1950"/>
              <a:buFont typeface="Arial"/>
              <a:buNone/>
            </a:pPr>
            <a:r>
              <a:rPr lang="es-ES" sz="1950" b="1" i="0" u="none" strike="noStrike" cap="none">
                <a:solidFill>
                  <a:srgbClr val="002060"/>
                </a:solidFill>
                <a:latin typeface="Calibri"/>
                <a:ea typeface="Calibri"/>
                <a:cs typeface="Calibri"/>
                <a:sym typeface="Calibri"/>
              </a:rPr>
              <a:t>Competencias </a:t>
            </a:r>
            <a:r>
              <a:rPr lang="es-ES" sz="1950" b="1" i="1" u="none" strike="noStrike" cap="none">
                <a:solidFill>
                  <a:srgbClr val="002060"/>
                </a:solidFill>
                <a:latin typeface="Calibri"/>
                <a:ea typeface="Calibri"/>
                <a:cs typeface="Calibri"/>
                <a:sym typeface="Calibri"/>
              </a:rPr>
              <a:t>humanodigitales</a:t>
            </a:r>
            <a:endParaRPr sz="1950" b="1" i="1" u="none" strike="noStrike" cap="none">
              <a:solidFill>
                <a:srgbClr val="002060"/>
              </a:solidFill>
              <a:latin typeface="Calibri"/>
              <a:ea typeface="Calibri"/>
              <a:cs typeface="Calibri"/>
              <a:sym typeface="Calibri"/>
            </a:endParaRPr>
          </a:p>
        </p:txBody>
      </p:sp>
      <p:sp>
        <p:nvSpPr>
          <p:cNvPr id="544" name="Google Shape;544;p31"/>
          <p:cNvSpPr txBox="1"/>
          <p:nvPr/>
        </p:nvSpPr>
        <p:spPr>
          <a:xfrm>
            <a:off x="5250939" y="1564915"/>
            <a:ext cx="1921986" cy="1708079"/>
          </a:xfrm>
          <a:prstGeom prst="rect">
            <a:avLst/>
          </a:prstGeom>
          <a:noFill/>
          <a:ln>
            <a:noFill/>
          </a:ln>
        </p:spPr>
        <p:txBody>
          <a:bodyPr spcFirstLastPara="1" wrap="square" lIns="182825" tIns="91400" rIns="182825" bIns="91400" anchor="t" anchorCtr="0">
            <a:spAutoFit/>
          </a:bodyPr>
          <a:lstStyle/>
          <a:p>
            <a:pPr marL="0" marR="0" lvl="0" indent="0" algn="ctr" rtl="0">
              <a:lnSpc>
                <a:spcPct val="110000"/>
              </a:lnSpc>
              <a:spcBef>
                <a:spcPts val="0"/>
              </a:spcBef>
              <a:spcAft>
                <a:spcPts val="0"/>
              </a:spcAft>
              <a:buClr>
                <a:srgbClr val="000000"/>
              </a:buClr>
              <a:buSzPts val="1800"/>
              <a:buFont typeface="Arial"/>
              <a:buNone/>
            </a:pPr>
            <a:r>
              <a:rPr lang="es-ES" sz="1800" b="1" i="0" u="none" strike="noStrike" cap="none" dirty="0">
                <a:solidFill>
                  <a:srgbClr val="002060"/>
                </a:solidFill>
                <a:latin typeface="Calibri"/>
                <a:ea typeface="Calibri"/>
                <a:cs typeface="Calibri"/>
                <a:sym typeface="Calibri"/>
              </a:rPr>
              <a:t>Tecnologías digitales en el campo de la atención sanitaria</a:t>
            </a:r>
            <a:endParaRPr sz="1800" b="1" i="0" u="none" strike="noStrike" cap="none" dirty="0">
              <a:solidFill>
                <a:srgbClr val="002060"/>
              </a:solidFill>
              <a:latin typeface="Calibri"/>
              <a:ea typeface="Calibri"/>
              <a:cs typeface="Calibri"/>
              <a:sym typeface="Calibri"/>
            </a:endParaRPr>
          </a:p>
        </p:txBody>
      </p:sp>
      <p:grpSp>
        <p:nvGrpSpPr>
          <p:cNvPr id="545" name="Google Shape;545;p31"/>
          <p:cNvGrpSpPr/>
          <p:nvPr/>
        </p:nvGrpSpPr>
        <p:grpSpPr>
          <a:xfrm>
            <a:off x="2480746" y="2850591"/>
            <a:ext cx="390525" cy="575088"/>
            <a:chOff x="2323" y="1983"/>
            <a:chExt cx="292" cy="430"/>
          </a:xfrm>
        </p:grpSpPr>
        <p:sp>
          <p:nvSpPr>
            <p:cNvPr id="546" name="Google Shape;546;p31"/>
            <p:cNvSpPr/>
            <p:nvPr/>
          </p:nvSpPr>
          <p:spPr>
            <a:xfrm>
              <a:off x="2401" y="2306"/>
              <a:ext cx="134" cy="32"/>
            </a:xfrm>
            <a:custGeom>
              <a:avLst/>
              <a:gdLst/>
              <a:ahLst/>
              <a:cxnLst/>
              <a:rect l="l" t="t" r="r" b="b"/>
              <a:pathLst>
                <a:path w="55" h="13" extrusionOk="0">
                  <a:moveTo>
                    <a:pt x="49" y="13"/>
                  </a:moveTo>
                  <a:cubicBezTo>
                    <a:pt x="7" y="13"/>
                    <a:pt x="7" y="13"/>
                    <a:pt x="7" y="13"/>
                  </a:cubicBezTo>
                  <a:cubicBezTo>
                    <a:pt x="3" y="13"/>
                    <a:pt x="0" y="10"/>
                    <a:pt x="0" y="7"/>
                  </a:cubicBezTo>
                  <a:cubicBezTo>
                    <a:pt x="0" y="7"/>
                    <a:pt x="0" y="7"/>
                    <a:pt x="0" y="7"/>
                  </a:cubicBezTo>
                  <a:cubicBezTo>
                    <a:pt x="0" y="3"/>
                    <a:pt x="3" y="0"/>
                    <a:pt x="7" y="0"/>
                  </a:cubicBezTo>
                  <a:cubicBezTo>
                    <a:pt x="49" y="0"/>
                    <a:pt x="49" y="0"/>
                    <a:pt x="49" y="0"/>
                  </a:cubicBezTo>
                  <a:cubicBezTo>
                    <a:pt x="52" y="0"/>
                    <a:pt x="55" y="3"/>
                    <a:pt x="55" y="7"/>
                  </a:cubicBezTo>
                  <a:cubicBezTo>
                    <a:pt x="55" y="7"/>
                    <a:pt x="55" y="7"/>
                    <a:pt x="55" y="7"/>
                  </a:cubicBezTo>
                  <a:cubicBezTo>
                    <a:pt x="55" y="10"/>
                    <a:pt x="52" y="13"/>
                    <a:pt x="49" y="13"/>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1"/>
            <p:cNvSpPr/>
            <p:nvPr/>
          </p:nvSpPr>
          <p:spPr>
            <a:xfrm>
              <a:off x="2401" y="2350"/>
              <a:ext cx="134" cy="34"/>
            </a:xfrm>
            <a:custGeom>
              <a:avLst/>
              <a:gdLst/>
              <a:ahLst/>
              <a:cxnLst/>
              <a:rect l="l" t="t" r="r" b="b"/>
              <a:pathLst>
                <a:path w="55" h="14" extrusionOk="0">
                  <a:moveTo>
                    <a:pt x="49" y="14"/>
                  </a:moveTo>
                  <a:cubicBezTo>
                    <a:pt x="7" y="14"/>
                    <a:pt x="7" y="14"/>
                    <a:pt x="7" y="14"/>
                  </a:cubicBezTo>
                  <a:cubicBezTo>
                    <a:pt x="3" y="14"/>
                    <a:pt x="0" y="11"/>
                    <a:pt x="0" y="7"/>
                  </a:cubicBezTo>
                  <a:cubicBezTo>
                    <a:pt x="0" y="7"/>
                    <a:pt x="0" y="7"/>
                    <a:pt x="0" y="7"/>
                  </a:cubicBezTo>
                  <a:cubicBezTo>
                    <a:pt x="0" y="3"/>
                    <a:pt x="3" y="0"/>
                    <a:pt x="7" y="0"/>
                  </a:cubicBezTo>
                  <a:cubicBezTo>
                    <a:pt x="49" y="0"/>
                    <a:pt x="49" y="0"/>
                    <a:pt x="49" y="0"/>
                  </a:cubicBezTo>
                  <a:cubicBezTo>
                    <a:pt x="52" y="0"/>
                    <a:pt x="55" y="3"/>
                    <a:pt x="55" y="7"/>
                  </a:cubicBezTo>
                  <a:cubicBezTo>
                    <a:pt x="55" y="7"/>
                    <a:pt x="55" y="7"/>
                    <a:pt x="55" y="7"/>
                  </a:cubicBezTo>
                  <a:cubicBezTo>
                    <a:pt x="55" y="11"/>
                    <a:pt x="52" y="14"/>
                    <a:pt x="49" y="14"/>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1"/>
            <p:cNvSpPr/>
            <p:nvPr/>
          </p:nvSpPr>
          <p:spPr>
            <a:xfrm>
              <a:off x="2452" y="2396"/>
              <a:ext cx="34" cy="17"/>
            </a:xfrm>
            <a:custGeom>
              <a:avLst/>
              <a:gdLst/>
              <a:ahLst/>
              <a:cxnLst/>
              <a:rect l="l" t="t" r="r" b="b"/>
              <a:pathLst>
                <a:path w="14" h="7" extrusionOk="0">
                  <a:moveTo>
                    <a:pt x="0" y="0"/>
                  </a:moveTo>
                  <a:cubicBezTo>
                    <a:pt x="0" y="4"/>
                    <a:pt x="3" y="7"/>
                    <a:pt x="7" y="7"/>
                  </a:cubicBezTo>
                  <a:cubicBezTo>
                    <a:pt x="11" y="7"/>
                    <a:pt x="14" y="4"/>
                    <a:pt x="14" y="0"/>
                  </a:cubicBezTo>
                  <a:lnTo>
                    <a:pt x="0" y="0"/>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1"/>
            <p:cNvSpPr/>
            <p:nvPr/>
          </p:nvSpPr>
          <p:spPr>
            <a:xfrm>
              <a:off x="2323" y="1983"/>
              <a:ext cx="292" cy="311"/>
            </a:xfrm>
            <a:custGeom>
              <a:avLst/>
              <a:gdLst/>
              <a:ahLst/>
              <a:cxnLst/>
              <a:rect l="l" t="t" r="r" b="b"/>
              <a:pathLst>
                <a:path w="120" h="129" extrusionOk="0">
                  <a:moveTo>
                    <a:pt x="60" y="0"/>
                  </a:moveTo>
                  <a:cubicBezTo>
                    <a:pt x="27" y="0"/>
                    <a:pt x="0" y="27"/>
                    <a:pt x="0" y="60"/>
                  </a:cubicBezTo>
                  <a:cubicBezTo>
                    <a:pt x="0" y="84"/>
                    <a:pt x="13" y="113"/>
                    <a:pt x="32" y="129"/>
                  </a:cubicBezTo>
                  <a:cubicBezTo>
                    <a:pt x="48" y="129"/>
                    <a:pt x="48" y="129"/>
                    <a:pt x="48" y="129"/>
                  </a:cubicBezTo>
                  <a:cubicBezTo>
                    <a:pt x="48" y="90"/>
                    <a:pt x="48" y="90"/>
                    <a:pt x="48" y="90"/>
                  </a:cubicBezTo>
                  <a:cubicBezTo>
                    <a:pt x="45" y="89"/>
                    <a:pt x="43" y="87"/>
                    <a:pt x="43" y="84"/>
                  </a:cubicBezTo>
                  <a:cubicBezTo>
                    <a:pt x="43" y="80"/>
                    <a:pt x="46" y="77"/>
                    <a:pt x="50" y="77"/>
                  </a:cubicBezTo>
                  <a:cubicBezTo>
                    <a:pt x="54" y="77"/>
                    <a:pt x="58" y="80"/>
                    <a:pt x="58" y="84"/>
                  </a:cubicBezTo>
                  <a:cubicBezTo>
                    <a:pt x="58" y="87"/>
                    <a:pt x="56" y="89"/>
                    <a:pt x="53" y="90"/>
                  </a:cubicBezTo>
                  <a:cubicBezTo>
                    <a:pt x="53" y="129"/>
                    <a:pt x="53" y="129"/>
                    <a:pt x="53" y="129"/>
                  </a:cubicBezTo>
                  <a:cubicBezTo>
                    <a:pt x="67" y="129"/>
                    <a:pt x="67" y="129"/>
                    <a:pt x="67" y="129"/>
                  </a:cubicBezTo>
                  <a:cubicBezTo>
                    <a:pt x="67" y="74"/>
                    <a:pt x="67" y="74"/>
                    <a:pt x="67" y="74"/>
                  </a:cubicBezTo>
                  <a:cubicBezTo>
                    <a:pt x="64" y="73"/>
                    <a:pt x="62" y="70"/>
                    <a:pt x="62" y="67"/>
                  </a:cubicBezTo>
                  <a:cubicBezTo>
                    <a:pt x="62" y="63"/>
                    <a:pt x="65" y="60"/>
                    <a:pt x="69" y="60"/>
                  </a:cubicBezTo>
                  <a:cubicBezTo>
                    <a:pt x="73" y="60"/>
                    <a:pt x="76" y="63"/>
                    <a:pt x="76" y="67"/>
                  </a:cubicBezTo>
                  <a:cubicBezTo>
                    <a:pt x="76" y="70"/>
                    <a:pt x="74" y="73"/>
                    <a:pt x="72" y="74"/>
                  </a:cubicBezTo>
                  <a:cubicBezTo>
                    <a:pt x="72" y="129"/>
                    <a:pt x="72" y="129"/>
                    <a:pt x="72" y="129"/>
                  </a:cubicBezTo>
                  <a:cubicBezTo>
                    <a:pt x="87" y="129"/>
                    <a:pt x="87" y="129"/>
                    <a:pt x="87" y="129"/>
                  </a:cubicBezTo>
                  <a:cubicBezTo>
                    <a:pt x="107" y="113"/>
                    <a:pt x="120" y="84"/>
                    <a:pt x="120" y="60"/>
                  </a:cubicBezTo>
                  <a:cubicBezTo>
                    <a:pt x="120" y="27"/>
                    <a:pt x="93" y="0"/>
                    <a:pt x="60" y="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0" name="Google Shape;550;p31"/>
          <p:cNvGrpSpPr/>
          <p:nvPr/>
        </p:nvGrpSpPr>
        <p:grpSpPr>
          <a:xfrm>
            <a:off x="4687221" y="5582458"/>
            <a:ext cx="474663" cy="596677"/>
            <a:chOff x="6619890" y="5067524"/>
            <a:chExt cx="474663" cy="596677"/>
          </a:xfrm>
        </p:grpSpPr>
        <p:sp>
          <p:nvSpPr>
            <p:cNvPr id="551" name="Google Shape;551;p31"/>
            <p:cNvSpPr/>
            <p:nvPr/>
          </p:nvSpPr>
          <p:spPr>
            <a:xfrm>
              <a:off x="6619890" y="5537723"/>
              <a:ext cx="471687" cy="126478"/>
            </a:xfrm>
            <a:custGeom>
              <a:avLst/>
              <a:gdLst/>
              <a:ahLst/>
              <a:cxnLst/>
              <a:rect l="l" t="t" r="r" b="b"/>
              <a:pathLst>
                <a:path w="141" h="38" extrusionOk="0">
                  <a:moveTo>
                    <a:pt x="71" y="28"/>
                  </a:moveTo>
                  <a:cubicBezTo>
                    <a:pt x="47" y="28"/>
                    <a:pt x="26" y="17"/>
                    <a:pt x="12" y="0"/>
                  </a:cubicBezTo>
                  <a:cubicBezTo>
                    <a:pt x="6" y="8"/>
                    <a:pt x="2" y="18"/>
                    <a:pt x="1" y="29"/>
                  </a:cubicBezTo>
                  <a:cubicBezTo>
                    <a:pt x="0" y="34"/>
                    <a:pt x="4" y="38"/>
                    <a:pt x="9" y="38"/>
                  </a:cubicBezTo>
                  <a:cubicBezTo>
                    <a:pt x="133" y="38"/>
                    <a:pt x="133" y="38"/>
                    <a:pt x="133" y="38"/>
                  </a:cubicBezTo>
                  <a:cubicBezTo>
                    <a:pt x="138" y="38"/>
                    <a:pt x="141" y="34"/>
                    <a:pt x="141" y="29"/>
                  </a:cubicBezTo>
                  <a:cubicBezTo>
                    <a:pt x="139" y="18"/>
                    <a:pt x="136" y="8"/>
                    <a:pt x="130" y="0"/>
                  </a:cubicBezTo>
                  <a:cubicBezTo>
                    <a:pt x="116" y="17"/>
                    <a:pt x="95" y="28"/>
                    <a:pt x="71" y="28"/>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1"/>
            <p:cNvSpPr/>
            <p:nvPr/>
          </p:nvSpPr>
          <p:spPr>
            <a:xfrm>
              <a:off x="6619890" y="5067524"/>
              <a:ext cx="474663" cy="547574"/>
            </a:xfrm>
            <a:custGeom>
              <a:avLst/>
              <a:gdLst/>
              <a:ahLst/>
              <a:cxnLst/>
              <a:rect l="l" t="t" r="r" b="b"/>
              <a:pathLst>
                <a:path w="142" h="164" extrusionOk="0">
                  <a:moveTo>
                    <a:pt x="76" y="23"/>
                  </a:moveTo>
                  <a:cubicBezTo>
                    <a:pt x="76" y="13"/>
                    <a:pt x="76" y="13"/>
                    <a:pt x="76" y="13"/>
                  </a:cubicBezTo>
                  <a:cubicBezTo>
                    <a:pt x="79" y="13"/>
                    <a:pt x="79" y="13"/>
                    <a:pt x="79" y="13"/>
                  </a:cubicBezTo>
                  <a:cubicBezTo>
                    <a:pt x="80" y="13"/>
                    <a:pt x="82" y="12"/>
                    <a:pt x="82" y="10"/>
                  </a:cubicBezTo>
                  <a:cubicBezTo>
                    <a:pt x="82" y="8"/>
                    <a:pt x="80" y="7"/>
                    <a:pt x="79" y="7"/>
                  </a:cubicBezTo>
                  <a:cubicBezTo>
                    <a:pt x="78" y="7"/>
                    <a:pt x="78" y="7"/>
                    <a:pt x="78" y="7"/>
                  </a:cubicBezTo>
                  <a:cubicBezTo>
                    <a:pt x="78" y="3"/>
                    <a:pt x="75" y="0"/>
                    <a:pt x="71" y="0"/>
                  </a:cubicBezTo>
                  <a:cubicBezTo>
                    <a:pt x="67" y="0"/>
                    <a:pt x="64" y="3"/>
                    <a:pt x="64" y="7"/>
                  </a:cubicBezTo>
                  <a:cubicBezTo>
                    <a:pt x="63" y="7"/>
                    <a:pt x="63" y="7"/>
                    <a:pt x="63" y="7"/>
                  </a:cubicBezTo>
                  <a:cubicBezTo>
                    <a:pt x="62" y="7"/>
                    <a:pt x="60" y="8"/>
                    <a:pt x="60" y="10"/>
                  </a:cubicBezTo>
                  <a:cubicBezTo>
                    <a:pt x="60" y="12"/>
                    <a:pt x="62" y="13"/>
                    <a:pt x="63" y="13"/>
                  </a:cubicBezTo>
                  <a:cubicBezTo>
                    <a:pt x="66" y="13"/>
                    <a:pt x="66" y="13"/>
                    <a:pt x="66" y="13"/>
                  </a:cubicBezTo>
                  <a:cubicBezTo>
                    <a:pt x="66" y="23"/>
                    <a:pt x="66" y="23"/>
                    <a:pt x="66" y="23"/>
                  </a:cubicBezTo>
                  <a:cubicBezTo>
                    <a:pt x="29" y="25"/>
                    <a:pt x="0" y="56"/>
                    <a:pt x="0" y="93"/>
                  </a:cubicBezTo>
                  <a:cubicBezTo>
                    <a:pt x="0" y="133"/>
                    <a:pt x="32" y="164"/>
                    <a:pt x="71" y="164"/>
                  </a:cubicBezTo>
                  <a:cubicBezTo>
                    <a:pt x="110" y="164"/>
                    <a:pt x="142" y="133"/>
                    <a:pt x="142" y="93"/>
                  </a:cubicBezTo>
                  <a:cubicBezTo>
                    <a:pt x="142" y="56"/>
                    <a:pt x="112" y="25"/>
                    <a:pt x="76" y="23"/>
                  </a:cubicBezTo>
                  <a:close/>
                  <a:moveTo>
                    <a:pt x="71" y="157"/>
                  </a:moveTo>
                  <a:cubicBezTo>
                    <a:pt x="36" y="157"/>
                    <a:pt x="7" y="129"/>
                    <a:pt x="7" y="93"/>
                  </a:cubicBezTo>
                  <a:cubicBezTo>
                    <a:pt x="7" y="58"/>
                    <a:pt x="36" y="30"/>
                    <a:pt x="71" y="30"/>
                  </a:cubicBezTo>
                  <a:cubicBezTo>
                    <a:pt x="106" y="30"/>
                    <a:pt x="135" y="58"/>
                    <a:pt x="135" y="93"/>
                  </a:cubicBezTo>
                  <a:cubicBezTo>
                    <a:pt x="135" y="129"/>
                    <a:pt x="106" y="157"/>
                    <a:pt x="71" y="157"/>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1"/>
            <p:cNvSpPr/>
            <p:nvPr/>
          </p:nvSpPr>
          <p:spPr>
            <a:xfrm>
              <a:off x="6660065" y="5180610"/>
              <a:ext cx="394313" cy="397289"/>
            </a:xfrm>
            <a:custGeom>
              <a:avLst/>
              <a:gdLst/>
              <a:ahLst/>
              <a:cxnLst/>
              <a:rect l="l" t="t" r="r" b="b"/>
              <a:pathLst>
                <a:path w="118" h="119" extrusionOk="0">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73" y="64"/>
                  </a:moveTo>
                  <a:cubicBezTo>
                    <a:pt x="66" y="62"/>
                    <a:pt x="66" y="62"/>
                    <a:pt x="66" y="62"/>
                  </a:cubicBezTo>
                  <a:cubicBezTo>
                    <a:pt x="65" y="64"/>
                    <a:pt x="62" y="67"/>
                    <a:pt x="59" y="67"/>
                  </a:cubicBezTo>
                  <a:cubicBezTo>
                    <a:pt x="55" y="67"/>
                    <a:pt x="52" y="63"/>
                    <a:pt x="52" y="59"/>
                  </a:cubicBezTo>
                  <a:cubicBezTo>
                    <a:pt x="52" y="56"/>
                    <a:pt x="54" y="54"/>
                    <a:pt x="57" y="53"/>
                  </a:cubicBezTo>
                  <a:cubicBezTo>
                    <a:pt x="55" y="46"/>
                    <a:pt x="55" y="46"/>
                    <a:pt x="55" y="46"/>
                  </a:cubicBezTo>
                  <a:cubicBezTo>
                    <a:pt x="59" y="24"/>
                    <a:pt x="59" y="24"/>
                    <a:pt x="59" y="24"/>
                  </a:cubicBezTo>
                  <a:cubicBezTo>
                    <a:pt x="63" y="46"/>
                    <a:pt x="63" y="46"/>
                    <a:pt x="63" y="46"/>
                  </a:cubicBezTo>
                  <a:cubicBezTo>
                    <a:pt x="61" y="53"/>
                    <a:pt x="61" y="53"/>
                    <a:pt x="61" y="53"/>
                  </a:cubicBezTo>
                  <a:cubicBezTo>
                    <a:pt x="63" y="53"/>
                    <a:pt x="65" y="55"/>
                    <a:pt x="66" y="57"/>
                  </a:cubicBezTo>
                  <a:cubicBezTo>
                    <a:pt x="73" y="55"/>
                    <a:pt x="73" y="55"/>
                    <a:pt x="73" y="55"/>
                  </a:cubicBezTo>
                  <a:cubicBezTo>
                    <a:pt x="107" y="59"/>
                    <a:pt x="107" y="59"/>
                    <a:pt x="107" y="59"/>
                  </a:cubicBezTo>
                  <a:lnTo>
                    <a:pt x="73" y="64"/>
                  </a:lnTo>
                  <a:close/>
                </a:path>
              </a:pathLst>
            </a:cu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4" name="Google Shape;554;p31"/>
          <p:cNvGrpSpPr/>
          <p:nvPr/>
        </p:nvGrpSpPr>
        <p:grpSpPr>
          <a:xfrm>
            <a:off x="6893714" y="2932085"/>
            <a:ext cx="490537" cy="460375"/>
            <a:chOff x="4833" y="2118"/>
            <a:chExt cx="309" cy="290"/>
          </a:xfrm>
        </p:grpSpPr>
        <p:sp>
          <p:nvSpPr>
            <p:cNvPr id="555" name="Google Shape;555;p31"/>
            <p:cNvSpPr/>
            <p:nvPr/>
          </p:nvSpPr>
          <p:spPr>
            <a:xfrm>
              <a:off x="4833" y="2118"/>
              <a:ext cx="309" cy="290"/>
            </a:xfrm>
            <a:custGeom>
              <a:avLst/>
              <a:gdLst/>
              <a:ahLst/>
              <a:cxnLst/>
              <a:rect l="l" t="t" r="r" b="b"/>
              <a:pathLst>
                <a:path w="163" h="153" extrusionOk="0">
                  <a:moveTo>
                    <a:pt x="157" y="0"/>
                  </a:moveTo>
                  <a:cubicBezTo>
                    <a:pt x="5" y="0"/>
                    <a:pt x="5" y="0"/>
                    <a:pt x="5" y="0"/>
                  </a:cubicBezTo>
                  <a:cubicBezTo>
                    <a:pt x="2" y="0"/>
                    <a:pt x="0" y="3"/>
                    <a:pt x="0" y="6"/>
                  </a:cubicBezTo>
                  <a:cubicBezTo>
                    <a:pt x="0" y="100"/>
                    <a:pt x="0" y="100"/>
                    <a:pt x="0" y="100"/>
                  </a:cubicBezTo>
                  <a:cubicBezTo>
                    <a:pt x="0" y="103"/>
                    <a:pt x="2" y="106"/>
                    <a:pt x="5" y="106"/>
                  </a:cubicBezTo>
                  <a:cubicBezTo>
                    <a:pt x="71" y="106"/>
                    <a:pt x="71" y="106"/>
                    <a:pt x="71" y="106"/>
                  </a:cubicBezTo>
                  <a:cubicBezTo>
                    <a:pt x="71" y="140"/>
                    <a:pt x="71" y="140"/>
                    <a:pt x="71" y="140"/>
                  </a:cubicBezTo>
                  <a:cubicBezTo>
                    <a:pt x="41" y="140"/>
                    <a:pt x="41" y="140"/>
                    <a:pt x="41" y="140"/>
                  </a:cubicBezTo>
                  <a:cubicBezTo>
                    <a:pt x="38" y="140"/>
                    <a:pt x="35" y="143"/>
                    <a:pt x="35" y="146"/>
                  </a:cubicBezTo>
                  <a:cubicBezTo>
                    <a:pt x="35" y="150"/>
                    <a:pt x="38" y="153"/>
                    <a:pt x="41" y="153"/>
                  </a:cubicBezTo>
                  <a:cubicBezTo>
                    <a:pt x="121" y="153"/>
                    <a:pt x="121" y="153"/>
                    <a:pt x="121" y="153"/>
                  </a:cubicBezTo>
                  <a:cubicBezTo>
                    <a:pt x="125" y="153"/>
                    <a:pt x="128" y="150"/>
                    <a:pt x="128" y="146"/>
                  </a:cubicBezTo>
                  <a:cubicBezTo>
                    <a:pt x="128" y="143"/>
                    <a:pt x="125" y="140"/>
                    <a:pt x="121" y="140"/>
                  </a:cubicBezTo>
                  <a:cubicBezTo>
                    <a:pt x="91" y="140"/>
                    <a:pt x="91" y="140"/>
                    <a:pt x="91" y="140"/>
                  </a:cubicBezTo>
                  <a:cubicBezTo>
                    <a:pt x="91" y="106"/>
                    <a:pt x="91" y="106"/>
                    <a:pt x="91" y="106"/>
                  </a:cubicBezTo>
                  <a:cubicBezTo>
                    <a:pt x="157" y="106"/>
                    <a:pt x="157" y="106"/>
                    <a:pt x="157" y="106"/>
                  </a:cubicBezTo>
                  <a:cubicBezTo>
                    <a:pt x="160" y="106"/>
                    <a:pt x="163" y="103"/>
                    <a:pt x="163" y="100"/>
                  </a:cubicBezTo>
                  <a:cubicBezTo>
                    <a:pt x="163" y="6"/>
                    <a:pt x="163" y="6"/>
                    <a:pt x="163" y="6"/>
                  </a:cubicBezTo>
                  <a:cubicBezTo>
                    <a:pt x="163" y="3"/>
                    <a:pt x="160" y="0"/>
                    <a:pt x="157" y="0"/>
                  </a:cubicBezTo>
                  <a:close/>
                  <a:moveTo>
                    <a:pt x="153" y="92"/>
                  </a:moveTo>
                  <a:cubicBezTo>
                    <a:pt x="153" y="95"/>
                    <a:pt x="150" y="97"/>
                    <a:pt x="147" y="97"/>
                  </a:cubicBezTo>
                  <a:cubicBezTo>
                    <a:pt x="15" y="97"/>
                    <a:pt x="15" y="97"/>
                    <a:pt x="15" y="97"/>
                  </a:cubicBezTo>
                  <a:cubicBezTo>
                    <a:pt x="12" y="97"/>
                    <a:pt x="9" y="95"/>
                    <a:pt x="9" y="92"/>
                  </a:cubicBezTo>
                  <a:cubicBezTo>
                    <a:pt x="9" y="15"/>
                    <a:pt x="9" y="15"/>
                    <a:pt x="9" y="15"/>
                  </a:cubicBezTo>
                  <a:cubicBezTo>
                    <a:pt x="9" y="11"/>
                    <a:pt x="12" y="9"/>
                    <a:pt x="15" y="9"/>
                  </a:cubicBezTo>
                  <a:cubicBezTo>
                    <a:pt x="147" y="9"/>
                    <a:pt x="147" y="9"/>
                    <a:pt x="147" y="9"/>
                  </a:cubicBezTo>
                  <a:cubicBezTo>
                    <a:pt x="150" y="9"/>
                    <a:pt x="153" y="11"/>
                    <a:pt x="153" y="15"/>
                  </a:cubicBezTo>
                  <a:lnTo>
                    <a:pt x="153" y="92"/>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1"/>
            <p:cNvSpPr/>
            <p:nvPr/>
          </p:nvSpPr>
          <p:spPr>
            <a:xfrm>
              <a:off x="4981" y="2234"/>
              <a:ext cx="9" cy="5"/>
            </a:xfrm>
            <a:custGeom>
              <a:avLst/>
              <a:gdLst/>
              <a:ahLst/>
              <a:cxnLst/>
              <a:rect l="l" t="t" r="r" b="b"/>
              <a:pathLst>
                <a:path w="5" h="3" extrusionOk="0">
                  <a:moveTo>
                    <a:pt x="5" y="1"/>
                  </a:moveTo>
                  <a:cubicBezTo>
                    <a:pt x="4" y="0"/>
                    <a:pt x="3" y="0"/>
                    <a:pt x="2" y="0"/>
                  </a:cubicBezTo>
                  <a:cubicBezTo>
                    <a:pt x="2" y="0"/>
                    <a:pt x="1" y="0"/>
                    <a:pt x="0" y="1"/>
                  </a:cubicBezTo>
                  <a:cubicBezTo>
                    <a:pt x="3" y="3"/>
                    <a:pt x="3" y="3"/>
                    <a:pt x="3" y="3"/>
                  </a:cubicBezTo>
                  <a:lnTo>
                    <a:pt x="5" y="1"/>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1"/>
            <p:cNvSpPr/>
            <p:nvPr/>
          </p:nvSpPr>
          <p:spPr>
            <a:xfrm>
              <a:off x="4975" y="2239"/>
              <a:ext cx="19" cy="14"/>
            </a:xfrm>
            <a:custGeom>
              <a:avLst/>
              <a:gdLst/>
              <a:ahLst/>
              <a:cxnLst/>
              <a:rect l="l" t="t" r="r" b="b"/>
              <a:pathLst>
                <a:path w="10" h="7" extrusionOk="0">
                  <a:moveTo>
                    <a:pt x="6" y="3"/>
                  </a:moveTo>
                  <a:cubicBezTo>
                    <a:pt x="6" y="3"/>
                    <a:pt x="6" y="3"/>
                    <a:pt x="6" y="3"/>
                  </a:cubicBezTo>
                  <a:cubicBezTo>
                    <a:pt x="5" y="3"/>
                    <a:pt x="5" y="3"/>
                    <a:pt x="5" y="3"/>
                  </a:cubicBezTo>
                  <a:cubicBezTo>
                    <a:pt x="1" y="0"/>
                    <a:pt x="1" y="0"/>
                    <a:pt x="1" y="0"/>
                  </a:cubicBezTo>
                  <a:cubicBezTo>
                    <a:pt x="1" y="0"/>
                    <a:pt x="0" y="1"/>
                    <a:pt x="0" y="2"/>
                  </a:cubicBezTo>
                  <a:cubicBezTo>
                    <a:pt x="0" y="5"/>
                    <a:pt x="3" y="7"/>
                    <a:pt x="5" y="7"/>
                  </a:cubicBezTo>
                  <a:cubicBezTo>
                    <a:pt x="8" y="7"/>
                    <a:pt x="10" y="5"/>
                    <a:pt x="10" y="2"/>
                  </a:cubicBezTo>
                  <a:cubicBezTo>
                    <a:pt x="10" y="1"/>
                    <a:pt x="10" y="0"/>
                    <a:pt x="10" y="0"/>
                  </a:cubicBezTo>
                  <a:lnTo>
                    <a:pt x="6" y="3"/>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1"/>
            <p:cNvSpPr/>
            <p:nvPr/>
          </p:nvSpPr>
          <p:spPr>
            <a:xfrm>
              <a:off x="4937" y="2196"/>
              <a:ext cx="17" cy="13"/>
            </a:xfrm>
            <a:custGeom>
              <a:avLst/>
              <a:gdLst/>
              <a:ahLst/>
              <a:cxnLst/>
              <a:rect l="l" t="t" r="r" b="b"/>
              <a:pathLst>
                <a:path w="9" h="7" extrusionOk="0">
                  <a:moveTo>
                    <a:pt x="5" y="0"/>
                  </a:moveTo>
                  <a:cubicBezTo>
                    <a:pt x="2" y="0"/>
                    <a:pt x="0" y="2"/>
                    <a:pt x="0" y="5"/>
                  </a:cubicBezTo>
                  <a:cubicBezTo>
                    <a:pt x="0" y="6"/>
                    <a:pt x="0" y="6"/>
                    <a:pt x="0" y="7"/>
                  </a:cubicBezTo>
                  <a:cubicBezTo>
                    <a:pt x="4" y="3"/>
                    <a:pt x="4" y="3"/>
                    <a:pt x="4" y="3"/>
                  </a:cubicBezTo>
                  <a:cubicBezTo>
                    <a:pt x="4" y="3"/>
                    <a:pt x="5" y="3"/>
                    <a:pt x="6" y="3"/>
                  </a:cubicBezTo>
                  <a:cubicBezTo>
                    <a:pt x="9" y="7"/>
                    <a:pt x="9" y="7"/>
                    <a:pt x="9" y="7"/>
                  </a:cubicBezTo>
                  <a:cubicBezTo>
                    <a:pt x="9" y="6"/>
                    <a:pt x="9" y="6"/>
                    <a:pt x="9" y="5"/>
                  </a:cubicBezTo>
                  <a:cubicBezTo>
                    <a:pt x="9" y="2"/>
                    <a:pt x="7" y="0"/>
                    <a:pt x="5" y="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1"/>
            <p:cNvSpPr/>
            <p:nvPr/>
          </p:nvSpPr>
          <p:spPr>
            <a:xfrm>
              <a:off x="4890" y="2241"/>
              <a:ext cx="19" cy="19"/>
            </a:xfrm>
            <a:custGeom>
              <a:avLst/>
              <a:gdLst/>
              <a:ahLst/>
              <a:cxnLst/>
              <a:rect l="l" t="t" r="r" b="b"/>
              <a:pathLst>
                <a:path w="10" h="10" extrusionOk="0">
                  <a:moveTo>
                    <a:pt x="5" y="0"/>
                  </a:moveTo>
                  <a:cubicBezTo>
                    <a:pt x="2" y="0"/>
                    <a:pt x="0" y="2"/>
                    <a:pt x="0" y="5"/>
                  </a:cubicBezTo>
                  <a:cubicBezTo>
                    <a:pt x="0" y="8"/>
                    <a:pt x="2" y="10"/>
                    <a:pt x="5" y="10"/>
                  </a:cubicBezTo>
                  <a:cubicBezTo>
                    <a:pt x="8" y="10"/>
                    <a:pt x="10" y="8"/>
                    <a:pt x="10" y="5"/>
                  </a:cubicBezTo>
                  <a:cubicBezTo>
                    <a:pt x="10" y="2"/>
                    <a:pt x="8" y="0"/>
                    <a:pt x="5" y="0"/>
                  </a:cubicBezTo>
                  <a:close/>
                  <a:moveTo>
                    <a:pt x="5" y="9"/>
                  </a:moveTo>
                  <a:cubicBezTo>
                    <a:pt x="3" y="9"/>
                    <a:pt x="1" y="7"/>
                    <a:pt x="1" y="5"/>
                  </a:cubicBezTo>
                  <a:cubicBezTo>
                    <a:pt x="1" y="3"/>
                    <a:pt x="3" y="1"/>
                    <a:pt x="5" y="1"/>
                  </a:cubicBezTo>
                  <a:cubicBezTo>
                    <a:pt x="7" y="1"/>
                    <a:pt x="9" y="3"/>
                    <a:pt x="9" y="5"/>
                  </a:cubicBezTo>
                  <a:cubicBezTo>
                    <a:pt x="9" y="7"/>
                    <a:pt x="7" y="9"/>
                    <a:pt x="5" y="9"/>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1"/>
            <p:cNvSpPr/>
            <p:nvPr/>
          </p:nvSpPr>
          <p:spPr>
            <a:xfrm>
              <a:off x="5019" y="2207"/>
              <a:ext cx="11" cy="8"/>
            </a:xfrm>
            <a:custGeom>
              <a:avLst/>
              <a:gdLst/>
              <a:ahLst/>
              <a:cxnLst/>
              <a:rect l="l" t="t" r="r" b="b"/>
              <a:pathLst>
                <a:path w="6" h="4" extrusionOk="0">
                  <a:moveTo>
                    <a:pt x="0" y="3"/>
                  </a:moveTo>
                  <a:cubicBezTo>
                    <a:pt x="1" y="4"/>
                    <a:pt x="2" y="4"/>
                    <a:pt x="3" y="4"/>
                  </a:cubicBezTo>
                  <a:cubicBezTo>
                    <a:pt x="4" y="4"/>
                    <a:pt x="5" y="4"/>
                    <a:pt x="6" y="3"/>
                  </a:cubicBezTo>
                  <a:cubicBezTo>
                    <a:pt x="3" y="0"/>
                    <a:pt x="3" y="0"/>
                    <a:pt x="3" y="0"/>
                  </a:cubicBezTo>
                  <a:lnTo>
                    <a:pt x="0" y="3"/>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1"/>
            <p:cNvSpPr/>
            <p:nvPr/>
          </p:nvSpPr>
          <p:spPr>
            <a:xfrm>
              <a:off x="4941" y="2207"/>
              <a:ext cx="11" cy="8"/>
            </a:xfrm>
            <a:custGeom>
              <a:avLst/>
              <a:gdLst/>
              <a:ahLst/>
              <a:cxnLst/>
              <a:rect l="l" t="t" r="r" b="b"/>
              <a:pathLst>
                <a:path w="6" h="4" extrusionOk="0">
                  <a:moveTo>
                    <a:pt x="0" y="3"/>
                  </a:moveTo>
                  <a:cubicBezTo>
                    <a:pt x="1" y="4"/>
                    <a:pt x="2" y="4"/>
                    <a:pt x="3" y="4"/>
                  </a:cubicBezTo>
                  <a:cubicBezTo>
                    <a:pt x="4" y="4"/>
                    <a:pt x="5" y="3"/>
                    <a:pt x="6" y="3"/>
                  </a:cubicBezTo>
                  <a:cubicBezTo>
                    <a:pt x="3" y="0"/>
                    <a:pt x="3" y="0"/>
                    <a:pt x="3" y="0"/>
                  </a:cubicBezTo>
                  <a:lnTo>
                    <a:pt x="0" y="3"/>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1"/>
            <p:cNvSpPr/>
            <p:nvPr/>
          </p:nvSpPr>
          <p:spPr>
            <a:xfrm>
              <a:off x="5064" y="2177"/>
              <a:ext cx="19" cy="19"/>
            </a:xfrm>
            <a:custGeom>
              <a:avLst/>
              <a:gdLst/>
              <a:ahLst/>
              <a:cxnLst/>
              <a:rect l="l" t="t" r="r" b="b"/>
              <a:pathLst>
                <a:path w="10" h="10" extrusionOk="0">
                  <a:moveTo>
                    <a:pt x="5" y="0"/>
                  </a:moveTo>
                  <a:cubicBezTo>
                    <a:pt x="3" y="0"/>
                    <a:pt x="0" y="2"/>
                    <a:pt x="0" y="5"/>
                  </a:cubicBezTo>
                  <a:cubicBezTo>
                    <a:pt x="0" y="6"/>
                    <a:pt x="1" y="7"/>
                    <a:pt x="1" y="8"/>
                  </a:cubicBezTo>
                  <a:cubicBezTo>
                    <a:pt x="2" y="8"/>
                    <a:pt x="2" y="8"/>
                    <a:pt x="2" y="8"/>
                  </a:cubicBezTo>
                  <a:cubicBezTo>
                    <a:pt x="2" y="8"/>
                    <a:pt x="2" y="9"/>
                    <a:pt x="2" y="9"/>
                  </a:cubicBezTo>
                  <a:cubicBezTo>
                    <a:pt x="3" y="9"/>
                    <a:pt x="4" y="10"/>
                    <a:pt x="5" y="10"/>
                  </a:cubicBezTo>
                  <a:cubicBezTo>
                    <a:pt x="8" y="10"/>
                    <a:pt x="10" y="8"/>
                    <a:pt x="10" y="5"/>
                  </a:cubicBezTo>
                  <a:cubicBezTo>
                    <a:pt x="10" y="2"/>
                    <a:pt x="8" y="0"/>
                    <a:pt x="5" y="0"/>
                  </a:cubicBezTo>
                  <a:close/>
                  <a:moveTo>
                    <a:pt x="5" y="9"/>
                  </a:moveTo>
                  <a:cubicBezTo>
                    <a:pt x="3" y="9"/>
                    <a:pt x="1" y="7"/>
                    <a:pt x="1" y="5"/>
                  </a:cubicBezTo>
                  <a:cubicBezTo>
                    <a:pt x="1" y="3"/>
                    <a:pt x="3" y="1"/>
                    <a:pt x="5" y="1"/>
                  </a:cubicBezTo>
                  <a:cubicBezTo>
                    <a:pt x="7" y="1"/>
                    <a:pt x="9" y="3"/>
                    <a:pt x="9" y="5"/>
                  </a:cubicBezTo>
                  <a:cubicBezTo>
                    <a:pt x="9" y="7"/>
                    <a:pt x="7" y="9"/>
                    <a:pt x="5" y="9"/>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1"/>
            <p:cNvSpPr/>
            <p:nvPr/>
          </p:nvSpPr>
          <p:spPr>
            <a:xfrm>
              <a:off x="5015" y="2196"/>
              <a:ext cx="19" cy="13"/>
            </a:xfrm>
            <a:custGeom>
              <a:avLst/>
              <a:gdLst/>
              <a:ahLst/>
              <a:cxnLst/>
              <a:rect l="l" t="t" r="r" b="b"/>
              <a:pathLst>
                <a:path w="10" h="7" extrusionOk="0">
                  <a:moveTo>
                    <a:pt x="5" y="0"/>
                  </a:moveTo>
                  <a:cubicBezTo>
                    <a:pt x="2" y="0"/>
                    <a:pt x="0" y="2"/>
                    <a:pt x="0" y="5"/>
                  </a:cubicBezTo>
                  <a:cubicBezTo>
                    <a:pt x="0" y="6"/>
                    <a:pt x="0" y="6"/>
                    <a:pt x="1" y="7"/>
                  </a:cubicBezTo>
                  <a:cubicBezTo>
                    <a:pt x="4" y="3"/>
                    <a:pt x="4" y="3"/>
                    <a:pt x="4" y="3"/>
                  </a:cubicBezTo>
                  <a:cubicBezTo>
                    <a:pt x="5" y="3"/>
                    <a:pt x="6" y="3"/>
                    <a:pt x="6" y="3"/>
                  </a:cubicBezTo>
                  <a:cubicBezTo>
                    <a:pt x="10" y="7"/>
                    <a:pt x="10" y="7"/>
                    <a:pt x="10" y="7"/>
                  </a:cubicBezTo>
                  <a:cubicBezTo>
                    <a:pt x="10" y="6"/>
                    <a:pt x="10" y="6"/>
                    <a:pt x="10" y="5"/>
                  </a:cubicBezTo>
                  <a:cubicBezTo>
                    <a:pt x="10" y="2"/>
                    <a:pt x="8" y="0"/>
                    <a:pt x="5" y="0"/>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1"/>
            <p:cNvSpPr/>
            <p:nvPr/>
          </p:nvSpPr>
          <p:spPr>
            <a:xfrm>
              <a:off x="4863" y="2147"/>
              <a:ext cx="249" cy="144"/>
            </a:xfrm>
            <a:custGeom>
              <a:avLst/>
              <a:gdLst/>
              <a:ahLst/>
              <a:cxnLst/>
              <a:rect l="l" t="t" r="r" b="b"/>
              <a:pathLst>
                <a:path w="131" h="76" extrusionOk="0">
                  <a:moveTo>
                    <a:pt x="128" y="0"/>
                  </a:moveTo>
                  <a:cubicBezTo>
                    <a:pt x="2" y="0"/>
                    <a:pt x="2" y="0"/>
                    <a:pt x="2" y="0"/>
                  </a:cubicBezTo>
                  <a:cubicBezTo>
                    <a:pt x="1" y="0"/>
                    <a:pt x="0" y="1"/>
                    <a:pt x="0" y="3"/>
                  </a:cubicBezTo>
                  <a:cubicBezTo>
                    <a:pt x="0" y="74"/>
                    <a:pt x="0" y="74"/>
                    <a:pt x="0" y="74"/>
                  </a:cubicBezTo>
                  <a:cubicBezTo>
                    <a:pt x="0" y="75"/>
                    <a:pt x="1" y="76"/>
                    <a:pt x="2" y="76"/>
                  </a:cubicBezTo>
                  <a:cubicBezTo>
                    <a:pt x="128" y="76"/>
                    <a:pt x="128" y="76"/>
                    <a:pt x="128" y="76"/>
                  </a:cubicBezTo>
                  <a:cubicBezTo>
                    <a:pt x="130" y="76"/>
                    <a:pt x="131" y="75"/>
                    <a:pt x="131" y="74"/>
                  </a:cubicBezTo>
                  <a:cubicBezTo>
                    <a:pt x="131" y="3"/>
                    <a:pt x="131" y="3"/>
                    <a:pt x="131" y="3"/>
                  </a:cubicBezTo>
                  <a:cubicBezTo>
                    <a:pt x="131" y="1"/>
                    <a:pt x="130" y="0"/>
                    <a:pt x="128" y="0"/>
                  </a:cubicBezTo>
                  <a:close/>
                  <a:moveTo>
                    <a:pt x="111" y="28"/>
                  </a:moveTo>
                  <a:cubicBezTo>
                    <a:pt x="110" y="28"/>
                    <a:pt x="108" y="28"/>
                    <a:pt x="107" y="27"/>
                  </a:cubicBezTo>
                  <a:cubicBezTo>
                    <a:pt x="94" y="40"/>
                    <a:pt x="94" y="40"/>
                    <a:pt x="94" y="40"/>
                  </a:cubicBezTo>
                  <a:cubicBezTo>
                    <a:pt x="94" y="40"/>
                    <a:pt x="93" y="40"/>
                    <a:pt x="93" y="40"/>
                  </a:cubicBezTo>
                  <a:cubicBezTo>
                    <a:pt x="90" y="37"/>
                    <a:pt x="90" y="37"/>
                    <a:pt x="90" y="37"/>
                  </a:cubicBezTo>
                  <a:cubicBezTo>
                    <a:pt x="88" y="38"/>
                    <a:pt x="87" y="38"/>
                    <a:pt x="85" y="38"/>
                  </a:cubicBezTo>
                  <a:cubicBezTo>
                    <a:pt x="83" y="38"/>
                    <a:pt x="82" y="38"/>
                    <a:pt x="80" y="37"/>
                  </a:cubicBezTo>
                  <a:cubicBezTo>
                    <a:pt x="71" y="47"/>
                    <a:pt x="71" y="47"/>
                    <a:pt x="71" y="47"/>
                  </a:cubicBezTo>
                  <a:cubicBezTo>
                    <a:pt x="71" y="48"/>
                    <a:pt x="72" y="49"/>
                    <a:pt x="72" y="51"/>
                  </a:cubicBezTo>
                  <a:cubicBezTo>
                    <a:pt x="72" y="55"/>
                    <a:pt x="68" y="59"/>
                    <a:pt x="64" y="59"/>
                  </a:cubicBezTo>
                  <a:cubicBezTo>
                    <a:pt x="60" y="59"/>
                    <a:pt x="57" y="55"/>
                    <a:pt x="57" y="51"/>
                  </a:cubicBezTo>
                  <a:cubicBezTo>
                    <a:pt x="57" y="49"/>
                    <a:pt x="57" y="48"/>
                    <a:pt x="58" y="47"/>
                  </a:cubicBezTo>
                  <a:cubicBezTo>
                    <a:pt x="48" y="37"/>
                    <a:pt x="48" y="37"/>
                    <a:pt x="48" y="37"/>
                  </a:cubicBezTo>
                  <a:cubicBezTo>
                    <a:pt x="47" y="38"/>
                    <a:pt x="45" y="38"/>
                    <a:pt x="44" y="38"/>
                  </a:cubicBezTo>
                  <a:cubicBezTo>
                    <a:pt x="42" y="38"/>
                    <a:pt x="40" y="38"/>
                    <a:pt x="39" y="37"/>
                  </a:cubicBezTo>
                  <a:cubicBezTo>
                    <a:pt x="25" y="51"/>
                    <a:pt x="25" y="51"/>
                    <a:pt x="25" y="51"/>
                  </a:cubicBezTo>
                  <a:cubicBezTo>
                    <a:pt x="26" y="52"/>
                    <a:pt x="26" y="54"/>
                    <a:pt x="26" y="55"/>
                  </a:cubicBezTo>
                  <a:cubicBezTo>
                    <a:pt x="26" y="59"/>
                    <a:pt x="23" y="63"/>
                    <a:pt x="19" y="63"/>
                  </a:cubicBezTo>
                  <a:cubicBezTo>
                    <a:pt x="15" y="63"/>
                    <a:pt x="11" y="59"/>
                    <a:pt x="11" y="55"/>
                  </a:cubicBezTo>
                  <a:cubicBezTo>
                    <a:pt x="11" y="51"/>
                    <a:pt x="15" y="48"/>
                    <a:pt x="19" y="48"/>
                  </a:cubicBezTo>
                  <a:cubicBezTo>
                    <a:pt x="20" y="48"/>
                    <a:pt x="22" y="48"/>
                    <a:pt x="23" y="49"/>
                  </a:cubicBezTo>
                  <a:cubicBezTo>
                    <a:pt x="37" y="35"/>
                    <a:pt x="37" y="35"/>
                    <a:pt x="37" y="35"/>
                  </a:cubicBezTo>
                  <a:cubicBezTo>
                    <a:pt x="36" y="34"/>
                    <a:pt x="36" y="32"/>
                    <a:pt x="36" y="31"/>
                  </a:cubicBezTo>
                  <a:cubicBezTo>
                    <a:pt x="36" y="27"/>
                    <a:pt x="39" y="23"/>
                    <a:pt x="44" y="23"/>
                  </a:cubicBezTo>
                  <a:cubicBezTo>
                    <a:pt x="48" y="23"/>
                    <a:pt x="51" y="27"/>
                    <a:pt x="51" y="31"/>
                  </a:cubicBezTo>
                  <a:cubicBezTo>
                    <a:pt x="51" y="32"/>
                    <a:pt x="51" y="34"/>
                    <a:pt x="50" y="35"/>
                  </a:cubicBezTo>
                  <a:cubicBezTo>
                    <a:pt x="60" y="45"/>
                    <a:pt x="60" y="45"/>
                    <a:pt x="60" y="45"/>
                  </a:cubicBezTo>
                  <a:cubicBezTo>
                    <a:pt x="61" y="44"/>
                    <a:pt x="63" y="44"/>
                    <a:pt x="64" y="44"/>
                  </a:cubicBezTo>
                  <a:cubicBezTo>
                    <a:pt x="66" y="44"/>
                    <a:pt x="68" y="44"/>
                    <a:pt x="69" y="45"/>
                  </a:cubicBezTo>
                  <a:cubicBezTo>
                    <a:pt x="79" y="35"/>
                    <a:pt x="79" y="35"/>
                    <a:pt x="79" y="35"/>
                  </a:cubicBezTo>
                  <a:cubicBezTo>
                    <a:pt x="78" y="34"/>
                    <a:pt x="77" y="32"/>
                    <a:pt x="77" y="31"/>
                  </a:cubicBezTo>
                  <a:cubicBezTo>
                    <a:pt x="77" y="27"/>
                    <a:pt x="81" y="23"/>
                    <a:pt x="85" y="23"/>
                  </a:cubicBezTo>
                  <a:cubicBezTo>
                    <a:pt x="89" y="23"/>
                    <a:pt x="93" y="27"/>
                    <a:pt x="93" y="31"/>
                  </a:cubicBezTo>
                  <a:cubicBezTo>
                    <a:pt x="93" y="32"/>
                    <a:pt x="92" y="34"/>
                    <a:pt x="91" y="35"/>
                  </a:cubicBezTo>
                  <a:cubicBezTo>
                    <a:pt x="94" y="37"/>
                    <a:pt x="94" y="37"/>
                    <a:pt x="94" y="37"/>
                  </a:cubicBezTo>
                  <a:cubicBezTo>
                    <a:pt x="105" y="25"/>
                    <a:pt x="105" y="25"/>
                    <a:pt x="105" y="25"/>
                  </a:cubicBezTo>
                  <a:cubicBezTo>
                    <a:pt x="104" y="24"/>
                    <a:pt x="104" y="23"/>
                    <a:pt x="104" y="21"/>
                  </a:cubicBezTo>
                  <a:cubicBezTo>
                    <a:pt x="104" y="17"/>
                    <a:pt x="107" y="13"/>
                    <a:pt x="111" y="13"/>
                  </a:cubicBezTo>
                  <a:cubicBezTo>
                    <a:pt x="115" y="13"/>
                    <a:pt x="119" y="17"/>
                    <a:pt x="119" y="21"/>
                  </a:cubicBezTo>
                  <a:cubicBezTo>
                    <a:pt x="119" y="25"/>
                    <a:pt x="115" y="28"/>
                    <a:pt x="111" y="28"/>
                  </a:cubicBez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31"/>
          <p:cNvGrpSpPr/>
          <p:nvPr/>
        </p:nvGrpSpPr>
        <p:grpSpPr>
          <a:xfrm>
            <a:off x="10748398" y="5680771"/>
            <a:ext cx="421086" cy="448874"/>
            <a:chOff x="6544" y="3536"/>
            <a:chExt cx="394" cy="420"/>
          </a:xfrm>
        </p:grpSpPr>
        <p:sp>
          <p:nvSpPr>
            <p:cNvPr id="566" name="Google Shape;566;p31"/>
            <p:cNvSpPr/>
            <p:nvPr/>
          </p:nvSpPr>
          <p:spPr>
            <a:xfrm>
              <a:off x="6544" y="3736"/>
              <a:ext cx="394" cy="220"/>
            </a:xfrm>
            <a:custGeom>
              <a:avLst/>
              <a:gdLst/>
              <a:ahLst/>
              <a:cxnLst/>
              <a:rect l="l" t="t" r="r" b="b"/>
              <a:pathLst>
                <a:path w="163" h="91" extrusionOk="0">
                  <a:moveTo>
                    <a:pt x="116" y="0"/>
                  </a:moveTo>
                  <a:cubicBezTo>
                    <a:pt x="116" y="0"/>
                    <a:pt x="116" y="0"/>
                    <a:pt x="116" y="0"/>
                  </a:cubicBezTo>
                  <a:cubicBezTo>
                    <a:pt x="107" y="9"/>
                    <a:pt x="95" y="14"/>
                    <a:pt x="81" y="14"/>
                  </a:cubicBezTo>
                  <a:cubicBezTo>
                    <a:pt x="68" y="14"/>
                    <a:pt x="56" y="9"/>
                    <a:pt x="47" y="0"/>
                  </a:cubicBezTo>
                  <a:cubicBezTo>
                    <a:pt x="47" y="0"/>
                    <a:pt x="47" y="0"/>
                    <a:pt x="47" y="0"/>
                  </a:cubicBezTo>
                  <a:cubicBezTo>
                    <a:pt x="21" y="0"/>
                    <a:pt x="0" y="21"/>
                    <a:pt x="0" y="47"/>
                  </a:cubicBezTo>
                  <a:cubicBezTo>
                    <a:pt x="0" y="67"/>
                    <a:pt x="0" y="67"/>
                    <a:pt x="0" y="67"/>
                  </a:cubicBezTo>
                  <a:cubicBezTo>
                    <a:pt x="0" y="80"/>
                    <a:pt x="10" y="91"/>
                    <a:pt x="23" y="91"/>
                  </a:cubicBezTo>
                  <a:cubicBezTo>
                    <a:pt x="81" y="91"/>
                    <a:pt x="81" y="91"/>
                    <a:pt x="81" y="91"/>
                  </a:cubicBezTo>
                  <a:cubicBezTo>
                    <a:pt x="67" y="58"/>
                    <a:pt x="67" y="58"/>
                    <a:pt x="67" y="58"/>
                  </a:cubicBezTo>
                  <a:cubicBezTo>
                    <a:pt x="65" y="55"/>
                    <a:pt x="65" y="52"/>
                    <a:pt x="67" y="49"/>
                  </a:cubicBezTo>
                  <a:cubicBezTo>
                    <a:pt x="76" y="32"/>
                    <a:pt x="76" y="32"/>
                    <a:pt x="76" y="32"/>
                  </a:cubicBezTo>
                  <a:cubicBezTo>
                    <a:pt x="72" y="32"/>
                    <a:pt x="68" y="29"/>
                    <a:pt x="68" y="25"/>
                  </a:cubicBezTo>
                  <a:cubicBezTo>
                    <a:pt x="68" y="21"/>
                    <a:pt x="68" y="21"/>
                    <a:pt x="68" y="21"/>
                  </a:cubicBezTo>
                  <a:cubicBezTo>
                    <a:pt x="72" y="22"/>
                    <a:pt x="77" y="22"/>
                    <a:pt x="81" y="22"/>
                  </a:cubicBezTo>
                  <a:cubicBezTo>
                    <a:pt x="86" y="22"/>
                    <a:pt x="91" y="22"/>
                    <a:pt x="95" y="21"/>
                  </a:cubicBezTo>
                  <a:cubicBezTo>
                    <a:pt x="95" y="25"/>
                    <a:pt x="95" y="25"/>
                    <a:pt x="95" y="25"/>
                  </a:cubicBezTo>
                  <a:cubicBezTo>
                    <a:pt x="95" y="29"/>
                    <a:pt x="91" y="32"/>
                    <a:pt x="87" y="32"/>
                  </a:cubicBezTo>
                  <a:cubicBezTo>
                    <a:pt x="96" y="49"/>
                    <a:pt x="96" y="49"/>
                    <a:pt x="96" y="49"/>
                  </a:cubicBezTo>
                  <a:cubicBezTo>
                    <a:pt x="98" y="52"/>
                    <a:pt x="98" y="55"/>
                    <a:pt x="96" y="58"/>
                  </a:cubicBezTo>
                  <a:cubicBezTo>
                    <a:pt x="81" y="91"/>
                    <a:pt x="81" y="91"/>
                    <a:pt x="81" y="91"/>
                  </a:cubicBezTo>
                  <a:cubicBezTo>
                    <a:pt x="139" y="91"/>
                    <a:pt x="139" y="91"/>
                    <a:pt x="139" y="91"/>
                  </a:cubicBezTo>
                  <a:cubicBezTo>
                    <a:pt x="153" y="91"/>
                    <a:pt x="163" y="80"/>
                    <a:pt x="163" y="67"/>
                  </a:cubicBezTo>
                  <a:cubicBezTo>
                    <a:pt x="163" y="47"/>
                    <a:pt x="163" y="47"/>
                    <a:pt x="163" y="47"/>
                  </a:cubicBezTo>
                  <a:cubicBezTo>
                    <a:pt x="163" y="21"/>
                    <a:pt x="142" y="0"/>
                    <a:pt x="116" y="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1"/>
            <p:cNvSpPr/>
            <p:nvPr/>
          </p:nvSpPr>
          <p:spPr>
            <a:xfrm>
              <a:off x="6692" y="3536"/>
              <a:ext cx="162" cy="118"/>
            </a:xfrm>
            <a:custGeom>
              <a:avLst/>
              <a:gdLst/>
              <a:ahLst/>
              <a:cxnLst/>
              <a:rect l="l" t="t" r="r" b="b"/>
              <a:pathLst>
                <a:path w="67" h="49" extrusionOk="0">
                  <a:moveTo>
                    <a:pt x="67" y="49"/>
                  </a:moveTo>
                  <a:cubicBezTo>
                    <a:pt x="67" y="48"/>
                    <a:pt x="67" y="48"/>
                    <a:pt x="67" y="47"/>
                  </a:cubicBezTo>
                  <a:cubicBezTo>
                    <a:pt x="67" y="21"/>
                    <a:pt x="46" y="0"/>
                    <a:pt x="20" y="0"/>
                  </a:cubicBezTo>
                  <a:cubicBezTo>
                    <a:pt x="13" y="0"/>
                    <a:pt x="6" y="2"/>
                    <a:pt x="0" y="5"/>
                  </a:cubicBezTo>
                  <a:cubicBezTo>
                    <a:pt x="3" y="17"/>
                    <a:pt x="15" y="47"/>
                    <a:pt x="67" y="49"/>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1"/>
            <p:cNvSpPr/>
            <p:nvPr/>
          </p:nvSpPr>
          <p:spPr>
            <a:xfrm>
              <a:off x="6629" y="3555"/>
              <a:ext cx="65" cy="80"/>
            </a:xfrm>
            <a:custGeom>
              <a:avLst/>
              <a:gdLst/>
              <a:ahLst/>
              <a:cxnLst/>
              <a:rect l="l" t="t" r="r" b="b"/>
              <a:pathLst>
                <a:path w="27" h="33" extrusionOk="0">
                  <a:moveTo>
                    <a:pt x="27" y="14"/>
                  </a:moveTo>
                  <a:cubicBezTo>
                    <a:pt x="24" y="9"/>
                    <a:pt x="22" y="4"/>
                    <a:pt x="21" y="0"/>
                  </a:cubicBezTo>
                  <a:cubicBezTo>
                    <a:pt x="10" y="7"/>
                    <a:pt x="2" y="19"/>
                    <a:pt x="0" y="33"/>
                  </a:cubicBezTo>
                  <a:cubicBezTo>
                    <a:pt x="16" y="32"/>
                    <a:pt x="25" y="19"/>
                    <a:pt x="27" y="14"/>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1"/>
            <p:cNvSpPr/>
            <p:nvPr/>
          </p:nvSpPr>
          <p:spPr>
            <a:xfrm>
              <a:off x="6629" y="3604"/>
              <a:ext cx="225" cy="159"/>
            </a:xfrm>
            <a:custGeom>
              <a:avLst/>
              <a:gdLst/>
              <a:ahLst/>
              <a:cxnLst/>
              <a:rect l="l" t="t" r="r" b="b"/>
              <a:pathLst>
                <a:path w="93" h="66" extrusionOk="0">
                  <a:moveTo>
                    <a:pt x="31" y="0"/>
                  </a:moveTo>
                  <a:cubicBezTo>
                    <a:pt x="26" y="6"/>
                    <a:pt x="16" y="19"/>
                    <a:pt x="0" y="20"/>
                  </a:cubicBezTo>
                  <a:cubicBezTo>
                    <a:pt x="0" y="45"/>
                    <a:pt x="21" y="66"/>
                    <a:pt x="46" y="66"/>
                  </a:cubicBezTo>
                  <a:cubicBezTo>
                    <a:pt x="70" y="66"/>
                    <a:pt x="89" y="49"/>
                    <a:pt x="93" y="27"/>
                  </a:cubicBezTo>
                  <a:cubicBezTo>
                    <a:pt x="59" y="26"/>
                    <a:pt x="41" y="13"/>
                    <a:pt x="31" y="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0" name="Google Shape;570;p31"/>
          <p:cNvSpPr/>
          <p:nvPr/>
        </p:nvSpPr>
        <p:spPr>
          <a:xfrm>
            <a:off x="8154526" y="2177448"/>
            <a:ext cx="3130550" cy="1662113"/>
          </a:xfrm>
          <a:custGeom>
            <a:avLst/>
            <a:gdLst/>
            <a:ahLst/>
            <a:cxnLst/>
            <a:rect l="l" t="t" r="r" b="b"/>
            <a:pathLst>
              <a:path w="587" h="722" extrusionOk="0">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1"/>
          <p:cNvSpPr/>
          <p:nvPr/>
        </p:nvSpPr>
        <p:spPr>
          <a:xfrm>
            <a:off x="8147893" y="407391"/>
            <a:ext cx="3130550" cy="1662113"/>
          </a:xfrm>
          <a:custGeom>
            <a:avLst/>
            <a:gdLst/>
            <a:ahLst/>
            <a:cxnLst/>
            <a:rect l="l" t="t" r="r" b="b"/>
            <a:pathLst>
              <a:path w="587" h="722" extrusionOk="0">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1"/>
          <p:cNvSpPr/>
          <p:nvPr/>
        </p:nvSpPr>
        <p:spPr>
          <a:xfrm>
            <a:off x="8150389" y="2763811"/>
            <a:ext cx="182562" cy="393700"/>
          </a:xfrm>
          <a:prstGeom prst="rect">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1"/>
          <p:cNvSpPr/>
          <p:nvPr/>
        </p:nvSpPr>
        <p:spPr>
          <a:xfrm>
            <a:off x="8141830" y="927780"/>
            <a:ext cx="182562" cy="393700"/>
          </a:xfrm>
          <a:prstGeom prst="rect">
            <a:avLst/>
          </a:pr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1"/>
          <p:cNvSpPr/>
          <p:nvPr/>
        </p:nvSpPr>
        <p:spPr>
          <a:xfrm rot="10800000" flipH="1">
            <a:off x="6869186" y="619777"/>
            <a:ext cx="1272643" cy="446697"/>
          </a:xfrm>
          <a:custGeom>
            <a:avLst/>
            <a:gdLst/>
            <a:ahLst/>
            <a:cxnLst/>
            <a:rect l="l" t="t" r="r" b="b"/>
            <a:pathLst>
              <a:path w="561" h="457" extrusionOk="0">
                <a:moveTo>
                  <a:pt x="561" y="337"/>
                </a:moveTo>
                <a:cubicBezTo>
                  <a:pt x="561" y="457"/>
                  <a:pt x="561" y="457"/>
                  <a:pt x="561"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561" y="337"/>
                </a:lnTo>
                <a:close/>
              </a:path>
            </a:pathLst>
          </a:custGeom>
          <a:solidFill>
            <a:srgbClr val="24BA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1"/>
          <p:cNvSpPr/>
          <p:nvPr/>
        </p:nvSpPr>
        <p:spPr>
          <a:xfrm>
            <a:off x="7456712" y="2367223"/>
            <a:ext cx="693833" cy="321899"/>
          </a:xfrm>
          <a:prstGeom prst="rect">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6" name="Google Shape;576;p31"/>
          <p:cNvSpPr txBox="1"/>
          <p:nvPr/>
        </p:nvSpPr>
        <p:spPr>
          <a:xfrm>
            <a:off x="8302866" y="2363970"/>
            <a:ext cx="2851500" cy="1281552"/>
          </a:xfrm>
          <a:prstGeom prst="rect">
            <a:avLst/>
          </a:prstGeom>
          <a:noFill/>
          <a:ln>
            <a:noFill/>
          </a:ln>
        </p:spPr>
        <p:txBody>
          <a:bodyPr spcFirstLastPara="1" wrap="square" lIns="182825" tIns="91400" rIns="182825" bIns="91400" anchor="t" anchorCtr="0">
            <a:spAutoFit/>
          </a:bodyPr>
          <a:lstStyle/>
          <a:p>
            <a:pPr marL="0" marR="0" lvl="0" indent="0" algn="ctr" rtl="0">
              <a:lnSpc>
                <a:spcPct val="98850"/>
              </a:lnSpc>
              <a:spcBef>
                <a:spcPts val="0"/>
              </a:spcBef>
              <a:spcAft>
                <a:spcPts val="0"/>
              </a:spcAft>
              <a:buClr>
                <a:srgbClr val="000000"/>
              </a:buClr>
              <a:buSzPts val="4000"/>
              <a:buFont typeface="Arial"/>
              <a:buNone/>
            </a:pPr>
            <a:r>
              <a:rPr lang="es-ES" sz="1800" b="0" i="0" u="none" strike="noStrike" cap="none" dirty="0">
                <a:solidFill>
                  <a:srgbClr val="7F3494"/>
                </a:solidFill>
                <a:latin typeface="Calibri"/>
                <a:ea typeface="Calibri"/>
                <a:cs typeface="Calibri"/>
                <a:sym typeface="Calibri"/>
              </a:rPr>
              <a:t>Tecnología aplicada a la actividad física, la vida saludable y la prevención del deterioro cognitivo</a:t>
            </a:r>
            <a:endParaRPr sz="1800" b="0" i="0" u="none" strike="noStrike" cap="none" dirty="0">
              <a:solidFill>
                <a:srgbClr val="7F3494"/>
              </a:solidFill>
              <a:latin typeface="Calibri"/>
              <a:ea typeface="Calibri"/>
              <a:cs typeface="Calibri"/>
              <a:sym typeface="Calibri"/>
            </a:endParaRPr>
          </a:p>
        </p:txBody>
      </p:sp>
      <p:sp>
        <p:nvSpPr>
          <p:cNvPr id="577" name="Google Shape;577;p31"/>
          <p:cNvSpPr txBox="1"/>
          <p:nvPr/>
        </p:nvSpPr>
        <p:spPr>
          <a:xfrm>
            <a:off x="8761119" y="714346"/>
            <a:ext cx="2091900" cy="1007311"/>
          </a:xfrm>
          <a:prstGeom prst="rect">
            <a:avLst/>
          </a:prstGeom>
          <a:noFill/>
          <a:ln>
            <a:noFill/>
          </a:ln>
        </p:spPr>
        <p:txBody>
          <a:bodyPr spcFirstLastPara="1" wrap="square" lIns="182825" tIns="91400" rIns="182825" bIns="91400" anchor="t" anchorCtr="0">
            <a:spAutoFit/>
          </a:bodyPr>
          <a:lstStyle/>
          <a:p>
            <a:pPr marL="0" marR="0" lvl="0" indent="0" algn="ctr" rtl="0">
              <a:lnSpc>
                <a:spcPct val="98850"/>
              </a:lnSpc>
              <a:spcBef>
                <a:spcPts val="0"/>
              </a:spcBef>
              <a:spcAft>
                <a:spcPts val="0"/>
              </a:spcAft>
              <a:buClr>
                <a:schemeClr val="lt1"/>
              </a:buClr>
              <a:buSzPts val="4000"/>
              <a:buFont typeface="Arial"/>
              <a:buNone/>
            </a:pPr>
            <a:r>
              <a:rPr lang="es-ES" sz="1800" b="0" i="1" u="none" strike="noStrike" cap="none" dirty="0">
                <a:solidFill>
                  <a:srgbClr val="7030A0"/>
                </a:solidFill>
                <a:latin typeface="Calibri"/>
                <a:ea typeface="Calibri"/>
                <a:cs typeface="Calibri"/>
                <a:sym typeface="Calibri"/>
              </a:rPr>
              <a:t>Apps</a:t>
            </a:r>
            <a:r>
              <a:rPr lang="es-ES" sz="1800" b="0" i="0" u="none" strike="noStrike" cap="none" dirty="0">
                <a:solidFill>
                  <a:srgbClr val="7030A0"/>
                </a:solidFill>
                <a:latin typeface="Calibri"/>
                <a:ea typeface="Calibri"/>
                <a:cs typeface="Calibri"/>
                <a:sym typeface="Calibri"/>
              </a:rPr>
              <a:t> para la Gestión de la Atención Sanitaria</a:t>
            </a:r>
            <a:endParaRPr sz="1800" b="0" i="0" u="none" strike="noStrike" cap="none" dirty="0">
              <a:solidFill>
                <a:srgbClr val="7030A0"/>
              </a:solidFill>
              <a:latin typeface="Calibri"/>
              <a:ea typeface="Calibri"/>
              <a:cs typeface="Calibri"/>
              <a:sym typeface="Calibri"/>
            </a:endParaRPr>
          </a:p>
        </p:txBody>
      </p:sp>
      <p:sp>
        <p:nvSpPr>
          <p:cNvPr id="578" name="Google Shape;578;p31"/>
          <p:cNvSpPr txBox="1"/>
          <p:nvPr/>
        </p:nvSpPr>
        <p:spPr>
          <a:xfrm>
            <a:off x="8472509" y="4513318"/>
            <a:ext cx="2400589" cy="793983"/>
          </a:xfrm>
          <a:prstGeom prst="rect">
            <a:avLst/>
          </a:prstGeom>
          <a:noFill/>
          <a:ln>
            <a:noFill/>
          </a:ln>
        </p:spPr>
        <p:txBody>
          <a:bodyPr spcFirstLastPara="1" wrap="square" lIns="182825" tIns="91400" rIns="182825" bIns="91400" anchor="t" anchorCtr="0">
            <a:spAutoFit/>
          </a:bodyPr>
          <a:lstStyle/>
          <a:p>
            <a:pPr marL="0" marR="0" lvl="0" indent="0" algn="ctr" rtl="0">
              <a:lnSpc>
                <a:spcPct val="110000"/>
              </a:lnSpc>
              <a:spcBef>
                <a:spcPts val="0"/>
              </a:spcBef>
              <a:spcAft>
                <a:spcPts val="0"/>
              </a:spcAft>
              <a:buClr>
                <a:srgbClr val="000000"/>
              </a:buClr>
              <a:buSzPts val="1800"/>
              <a:buFont typeface="Arial"/>
              <a:buNone/>
            </a:pPr>
            <a:r>
              <a:rPr lang="es-ES" sz="1800" b="0" i="1" u="none" strike="noStrike" cap="none">
                <a:solidFill>
                  <a:srgbClr val="7F3494"/>
                </a:solidFill>
                <a:latin typeface="Calibri"/>
                <a:ea typeface="Calibri"/>
                <a:cs typeface="Calibri"/>
                <a:sym typeface="Calibri"/>
              </a:rPr>
              <a:t>Apps</a:t>
            </a:r>
            <a:r>
              <a:rPr lang="es-ES" sz="1800" b="0" i="0" u="none" strike="noStrike" cap="none">
                <a:solidFill>
                  <a:srgbClr val="7F3494"/>
                </a:solidFill>
                <a:latin typeface="Calibri"/>
                <a:ea typeface="Calibri"/>
                <a:cs typeface="Calibri"/>
                <a:sym typeface="Calibri"/>
              </a:rPr>
              <a:t> de actividades sociales</a:t>
            </a:r>
            <a:endParaRPr sz="1800" b="0" i="0" u="none" strike="noStrike" cap="none">
              <a:solidFill>
                <a:srgbClr val="7F3494"/>
              </a:solidFill>
              <a:latin typeface="Calibri"/>
              <a:ea typeface="Calibri"/>
              <a:cs typeface="Calibri"/>
              <a:sym typeface="Calibri"/>
            </a:endParaRPr>
          </a:p>
        </p:txBody>
      </p:sp>
      <p:grpSp>
        <p:nvGrpSpPr>
          <p:cNvPr id="579" name="Google Shape;579;p31"/>
          <p:cNvGrpSpPr/>
          <p:nvPr/>
        </p:nvGrpSpPr>
        <p:grpSpPr>
          <a:xfrm rot="10800000" flipH="1">
            <a:off x="5742186" y="586131"/>
            <a:ext cx="950735" cy="362788"/>
            <a:chOff x="3110481" y="1725182"/>
            <a:chExt cx="608475" cy="232186"/>
          </a:xfrm>
        </p:grpSpPr>
        <p:sp>
          <p:nvSpPr>
            <p:cNvPr id="580" name="Google Shape;580;p31"/>
            <p:cNvSpPr/>
            <p:nvPr/>
          </p:nvSpPr>
          <p:spPr>
            <a:xfrm rot="-2700000">
              <a:off x="3144483" y="1759187"/>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1" name="Google Shape;581;p31"/>
            <p:cNvSpPr/>
            <p:nvPr/>
          </p:nvSpPr>
          <p:spPr>
            <a:xfrm rot="-2700000">
              <a:off x="3332629" y="1759186"/>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2" name="Google Shape;582;p31"/>
            <p:cNvSpPr/>
            <p:nvPr/>
          </p:nvSpPr>
          <p:spPr>
            <a:xfrm rot="-2700000">
              <a:off x="3520775" y="1759184"/>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83" name="Google Shape;583;p31"/>
          <p:cNvGrpSpPr/>
          <p:nvPr/>
        </p:nvGrpSpPr>
        <p:grpSpPr>
          <a:xfrm rot="10800000" flipH="1">
            <a:off x="5341764" y="4939107"/>
            <a:ext cx="950735" cy="362788"/>
            <a:chOff x="3110481" y="1725182"/>
            <a:chExt cx="608475" cy="232186"/>
          </a:xfrm>
        </p:grpSpPr>
        <p:sp>
          <p:nvSpPr>
            <p:cNvPr id="584" name="Google Shape;584;p31"/>
            <p:cNvSpPr/>
            <p:nvPr/>
          </p:nvSpPr>
          <p:spPr>
            <a:xfrm rot="-2700000">
              <a:off x="3144483" y="1759187"/>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5" name="Google Shape;585;p31"/>
            <p:cNvSpPr/>
            <p:nvPr/>
          </p:nvSpPr>
          <p:spPr>
            <a:xfrm rot="-2700000">
              <a:off x="3332629" y="1759186"/>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6" name="Google Shape;586;p31"/>
            <p:cNvSpPr/>
            <p:nvPr/>
          </p:nvSpPr>
          <p:spPr>
            <a:xfrm rot="-2700000">
              <a:off x="3520775" y="1759184"/>
              <a:ext cx="164178" cy="164178"/>
            </a:xfrm>
            <a:custGeom>
              <a:avLst/>
              <a:gdLst/>
              <a:ahLst/>
              <a:cxnLst/>
              <a:rect l="l" t="t" r="r" b="b"/>
              <a:pathLst>
                <a:path w="2784329" h="2784329" extrusionOk="0">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2"/>
          <p:cNvSpPr/>
          <p:nvPr/>
        </p:nvSpPr>
        <p:spPr>
          <a:xfrm>
            <a:off x="365760" y="956791"/>
            <a:ext cx="11460480" cy="803654"/>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2" name="Google Shape;592;p32"/>
          <p:cNvSpPr txBox="1">
            <a:spLocks noGrp="1"/>
          </p:cNvSpPr>
          <p:nvPr>
            <p:ph type="body" idx="1"/>
          </p:nvPr>
        </p:nvSpPr>
        <p:spPr>
          <a:xfrm>
            <a:off x="4277361" y="1892323"/>
            <a:ext cx="7154764" cy="4287779"/>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1000"/>
              </a:spcBef>
              <a:spcAft>
                <a:spcPts val="0"/>
              </a:spcAft>
              <a:buSzPts val="2400"/>
              <a:buNone/>
            </a:pPr>
            <a:r>
              <a:rPr lang="es-ES">
                <a:solidFill>
                  <a:srgbClr val="002060"/>
                </a:solidFill>
              </a:rPr>
              <a:t>Recuerda que los socios del Proyecto Housing Care también han creado conjuntamente una guía o manual de estudio que te ayudará a aprovechar al máximo este curso MOOC. </a:t>
            </a:r>
            <a:endParaRPr/>
          </a:p>
          <a:p>
            <a:pPr marL="571500" lvl="0" indent="-190500" algn="just" rtl="0">
              <a:lnSpc>
                <a:spcPct val="90000"/>
              </a:lnSpc>
              <a:spcBef>
                <a:spcPts val="1000"/>
              </a:spcBef>
              <a:spcAft>
                <a:spcPts val="0"/>
              </a:spcAft>
              <a:buSzPts val="2400"/>
              <a:buFont typeface="Arial"/>
              <a:buNone/>
            </a:pPr>
            <a:endParaRPr sz="1200">
              <a:solidFill>
                <a:srgbClr val="002060"/>
              </a:solidFill>
            </a:endParaRPr>
          </a:p>
          <a:p>
            <a:pPr marL="228600" lvl="0" indent="0" algn="just" rtl="0">
              <a:lnSpc>
                <a:spcPct val="90000"/>
              </a:lnSpc>
              <a:spcBef>
                <a:spcPts val="1000"/>
              </a:spcBef>
              <a:spcAft>
                <a:spcPts val="0"/>
              </a:spcAft>
              <a:buSzPts val="2400"/>
              <a:buNone/>
            </a:pPr>
            <a:r>
              <a:rPr lang="es-ES">
                <a:solidFill>
                  <a:srgbClr val="002060"/>
                </a:solidFill>
              </a:rPr>
              <a:t>En esta guía encontrarás: </a:t>
            </a:r>
            <a:endParaRPr/>
          </a:p>
          <a:p>
            <a:pPr marL="1028700" lvl="1" indent="-342900" algn="just" rtl="0">
              <a:lnSpc>
                <a:spcPct val="90000"/>
              </a:lnSpc>
              <a:spcBef>
                <a:spcPts val="500"/>
              </a:spcBef>
              <a:spcAft>
                <a:spcPts val="0"/>
              </a:spcAft>
              <a:buClr>
                <a:srgbClr val="7F3494"/>
              </a:buClr>
              <a:buSzPts val="2000"/>
              <a:buFont typeface="Arial"/>
              <a:buChar char="•"/>
            </a:pPr>
            <a:r>
              <a:rPr lang="es-ES" sz="2400">
                <a:solidFill>
                  <a:srgbClr val="002060"/>
                </a:solidFill>
                <a:latin typeface="Calibri"/>
                <a:ea typeface="Calibri"/>
                <a:cs typeface="Calibri"/>
                <a:sym typeface="Calibri"/>
              </a:rPr>
              <a:t>Información sobre el proyecto y sus socios.</a:t>
            </a:r>
            <a:endParaRPr>
              <a:solidFill>
                <a:srgbClr val="002060"/>
              </a:solidFill>
            </a:endParaRPr>
          </a:p>
          <a:p>
            <a:pPr marL="1028700" lvl="1" indent="-342900" algn="just" rtl="0">
              <a:lnSpc>
                <a:spcPct val="90000"/>
              </a:lnSpc>
              <a:spcBef>
                <a:spcPts val="500"/>
              </a:spcBef>
              <a:spcAft>
                <a:spcPts val="0"/>
              </a:spcAft>
              <a:buClr>
                <a:srgbClr val="7F3494"/>
              </a:buClr>
              <a:buSzPts val="2000"/>
              <a:buFont typeface="Arial"/>
              <a:buChar char="•"/>
            </a:pPr>
            <a:r>
              <a:rPr lang="es-ES" sz="2400">
                <a:solidFill>
                  <a:srgbClr val="002060"/>
                </a:solidFill>
                <a:latin typeface="Calibri"/>
                <a:ea typeface="Calibri"/>
                <a:cs typeface="Calibri"/>
                <a:sym typeface="Calibri"/>
              </a:rPr>
              <a:t>Información sobre el curso y los módulos.</a:t>
            </a:r>
            <a:endParaRPr>
              <a:solidFill>
                <a:srgbClr val="002060"/>
              </a:solidFill>
            </a:endParaRPr>
          </a:p>
          <a:p>
            <a:pPr marL="1028700" lvl="1" indent="-342900" algn="just" rtl="0">
              <a:lnSpc>
                <a:spcPct val="90000"/>
              </a:lnSpc>
              <a:spcBef>
                <a:spcPts val="500"/>
              </a:spcBef>
              <a:spcAft>
                <a:spcPts val="0"/>
              </a:spcAft>
              <a:buClr>
                <a:srgbClr val="7F3494"/>
              </a:buClr>
              <a:buSzPts val="2000"/>
              <a:buFont typeface="Arial"/>
              <a:buChar char="•"/>
            </a:pPr>
            <a:r>
              <a:rPr lang="es-ES" sz="2400">
                <a:solidFill>
                  <a:srgbClr val="002060"/>
                </a:solidFill>
                <a:latin typeface="Calibri"/>
                <a:ea typeface="Calibri"/>
                <a:cs typeface="Calibri"/>
                <a:sym typeface="Calibri"/>
              </a:rPr>
              <a:t>Consejos para el estudio.</a:t>
            </a:r>
            <a:endParaRPr>
              <a:solidFill>
                <a:srgbClr val="002060"/>
              </a:solidFill>
            </a:endParaRPr>
          </a:p>
          <a:p>
            <a:pPr marL="1028700" lvl="1" indent="-342900" algn="just" rtl="0">
              <a:lnSpc>
                <a:spcPct val="90000"/>
              </a:lnSpc>
              <a:spcBef>
                <a:spcPts val="500"/>
              </a:spcBef>
              <a:spcAft>
                <a:spcPts val="0"/>
              </a:spcAft>
              <a:buClr>
                <a:srgbClr val="7F3494"/>
              </a:buClr>
              <a:buSzPts val="2000"/>
              <a:buFont typeface="Arial"/>
              <a:buChar char="•"/>
            </a:pPr>
            <a:r>
              <a:rPr lang="es-ES" sz="2400">
                <a:solidFill>
                  <a:srgbClr val="002060"/>
                </a:solidFill>
                <a:latin typeface="Calibri"/>
                <a:ea typeface="Calibri"/>
                <a:cs typeface="Calibri"/>
                <a:sym typeface="Calibri"/>
              </a:rPr>
              <a:t>Cómo usar y seguir el curso MOOC.</a:t>
            </a:r>
            <a:endParaRPr/>
          </a:p>
          <a:p>
            <a:pPr marL="1028700" lvl="1" indent="-215900" algn="just" rtl="0">
              <a:lnSpc>
                <a:spcPct val="90000"/>
              </a:lnSpc>
              <a:spcBef>
                <a:spcPts val="500"/>
              </a:spcBef>
              <a:spcAft>
                <a:spcPts val="0"/>
              </a:spcAft>
              <a:buSzPts val="2000"/>
              <a:buFont typeface="Arial"/>
              <a:buNone/>
            </a:pPr>
            <a:endParaRPr sz="2400">
              <a:solidFill>
                <a:srgbClr val="002060"/>
              </a:solidFill>
              <a:latin typeface="Calibri"/>
              <a:ea typeface="Calibri"/>
              <a:cs typeface="Calibri"/>
              <a:sym typeface="Calibri"/>
            </a:endParaRPr>
          </a:p>
          <a:p>
            <a:pPr marL="1028700" lvl="1" indent="-215900" algn="just" rtl="0">
              <a:lnSpc>
                <a:spcPct val="90000"/>
              </a:lnSpc>
              <a:spcBef>
                <a:spcPts val="500"/>
              </a:spcBef>
              <a:spcAft>
                <a:spcPts val="0"/>
              </a:spcAft>
              <a:buSzPts val="2000"/>
              <a:buFont typeface="Arial"/>
              <a:buNone/>
            </a:pPr>
            <a:endParaRPr sz="2400">
              <a:solidFill>
                <a:srgbClr val="002060"/>
              </a:solidFill>
              <a:latin typeface="Calibri"/>
              <a:ea typeface="Calibri"/>
              <a:cs typeface="Calibri"/>
              <a:sym typeface="Calibri"/>
            </a:endParaRPr>
          </a:p>
        </p:txBody>
      </p:sp>
      <p:sp>
        <p:nvSpPr>
          <p:cNvPr id="593" name="Google Shape;593;p32"/>
          <p:cNvSpPr txBox="1">
            <a:spLocks noGrp="1"/>
          </p:cNvSpPr>
          <p:nvPr>
            <p:ph type="body" idx="2"/>
          </p:nvPr>
        </p:nvSpPr>
        <p:spPr>
          <a:xfrm>
            <a:off x="727257" y="956791"/>
            <a:ext cx="10595237"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s-ES"/>
              <a:t>Si necesitas más información…</a:t>
            </a:r>
            <a:endParaRPr/>
          </a:p>
        </p:txBody>
      </p:sp>
      <p:pic>
        <p:nvPicPr>
          <p:cNvPr id="594" name="Google Shape;594;p32"/>
          <p:cNvPicPr preferRelativeResize="0"/>
          <p:nvPr/>
        </p:nvPicPr>
        <p:blipFill rotWithShape="1">
          <a:blip r:embed="rId3">
            <a:alphaModFix/>
          </a:blip>
          <a:srcRect/>
          <a:stretch/>
        </p:blipFill>
        <p:spPr>
          <a:xfrm>
            <a:off x="879742" y="1892323"/>
            <a:ext cx="3149370" cy="4559535"/>
          </a:xfrm>
          <a:prstGeom prst="rect">
            <a:avLst/>
          </a:prstGeom>
          <a:noFill/>
          <a:ln w="9525" cap="flat" cmpd="sng">
            <a:solidFill>
              <a:srgbClr val="000000"/>
            </a:solidFill>
            <a:prstDash val="solid"/>
            <a:round/>
            <a:headEnd type="none" w="sm" len="sm"/>
            <a:tailEnd type="none" w="sm" len="sm"/>
          </a:ln>
        </p:spPr>
      </p:pic>
      <p:pic>
        <p:nvPicPr>
          <p:cNvPr id="595" name="Google Shape;595;p32"/>
          <p:cNvPicPr preferRelativeResize="0"/>
          <p:nvPr/>
        </p:nvPicPr>
        <p:blipFill rotWithShape="1">
          <a:blip r:embed="rId4">
            <a:alphaModFix/>
          </a:blip>
          <a:srcRect/>
          <a:stretch/>
        </p:blipFill>
        <p:spPr>
          <a:xfrm>
            <a:off x="10587552" y="952003"/>
            <a:ext cx="1096439" cy="747324"/>
          </a:xfrm>
          <a:prstGeom prst="rect">
            <a:avLst/>
          </a:prstGeom>
          <a:noFill/>
          <a:ln>
            <a:noFill/>
          </a:ln>
        </p:spPr>
      </p:pic>
      <p:sp>
        <p:nvSpPr>
          <p:cNvPr id="596" name="Google Shape;596;p32"/>
          <p:cNvSpPr/>
          <p:nvPr/>
        </p:nvSpPr>
        <p:spPr>
          <a:xfrm rot="5400000">
            <a:off x="4274369" y="5383085"/>
            <a:ext cx="719870" cy="1137920"/>
          </a:xfrm>
          <a:prstGeom prst="downArrow">
            <a:avLst>
              <a:gd name="adj1" fmla="val 50000"/>
              <a:gd name="adj2" fmla="val 50000"/>
            </a:avLst>
          </a:prstGeom>
          <a:solidFill>
            <a:srgbClr val="7F3494"/>
          </a:solidFill>
          <a:ln w="25400" cap="flat" cmpd="sng">
            <a:solidFill>
              <a:srgbClr val="24BA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7" name="Google Shape;597;p32"/>
          <p:cNvSpPr txBox="1"/>
          <p:nvPr/>
        </p:nvSpPr>
        <p:spPr>
          <a:xfrm>
            <a:off x="4146624" y="5798156"/>
            <a:ext cx="16052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Arial"/>
                <a:ea typeface="Arial"/>
                <a:cs typeface="Arial"/>
                <a:sym typeface="Arial"/>
              </a:rPr>
              <a:t>Clica aquí</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3"/>
          <p:cNvSpPr txBox="1">
            <a:spLocks noGrp="1"/>
          </p:cNvSpPr>
          <p:nvPr>
            <p:ph type="body" idx="1"/>
          </p:nvPr>
        </p:nvSpPr>
        <p:spPr>
          <a:xfrm>
            <a:off x="690953" y="4257332"/>
            <a:ext cx="6974444" cy="12016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None/>
            </a:pPr>
            <a:r>
              <a:rPr lang="es-ES" sz="3600"/>
              <a:t>Has dado el primer paso de lo que será un viaje maravilloso… </a:t>
            </a:r>
            <a:endParaRPr/>
          </a:p>
          <a:p>
            <a:pPr marL="0" lvl="0" indent="0" algn="l" rtl="0">
              <a:lnSpc>
                <a:spcPct val="90000"/>
              </a:lnSpc>
              <a:spcBef>
                <a:spcPts val="0"/>
              </a:spcBef>
              <a:spcAft>
                <a:spcPts val="0"/>
              </a:spcAft>
              <a:buClr>
                <a:schemeClr val="lt1"/>
              </a:buClr>
              <a:buSzPts val="2800"/>
              <a:buNone/>
            </a:pPr>
            <a:r>
              <a:rPr lang="es-ES" sz="3600" b="1"/>
              <a:t>¡En marcha!</a:t>
            </a:r>
            <a:endParaRPr sz="3600" b="1"/>
          </a:p>
        </p:txBody>
      </p:sp>
      <p:sp>
        <p:nvSpPr>
          <p:cNvPr id="604" name="Google Shape;604;p33"/>
          <p:cNvSpPr txBox="1">
            <a:spLocks noGrp="1"/>
          </p:cNvSpPr>
          <p:nvPr>
            <p:ph type="body" idx="2"/>
          </p:nvPr>
        </p:nvSpPr>
        <p:spPr>
          <a:xfrm>
            <a:off x="690952" y="3429000"/>
            <a:ext cx="5224072" cy="83725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4BAA2"/>
              </a:buClr>
              <a:buSzPts val="7680"/>
              <a:buNone/>
            </a:pPr>
            <a:r>
              <a:rPr lang="es-ES" sz="4800"/>
              <a:t>¡Enhorabuena!</a:t>
            </a:r>
            <a:endParaRPr sz="4800"/>
          </a:p>
        </p:txBody>
      </p:sp>
      <p:sp>
        <p:nvSpPr>
          <p:cNvPr id="605" name="Google Shape;605;p33"/>
          <p:cNvSpPr txBox="1">
            <a:spLocks noGrp="1"/>
          </p:cNvSpPr>
          <p:nvPr>
            <p:ph type="body" idx="1"/>
          </p:nvPr>
        </p:nvSpPr>
        <p:spPr>
          <a:xfrm>
            <a:off x="7665396" y="5611394"/>
            <a:ext cx="3875423" cy="73114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None/>
            </a:pPr>
            <a:r>
              <a:rPr lang="es-ES" sz="2800">
                <a:solidFill>
                  <a:schemeClr val="dk1"/>
                </a:solidFill>
                <a:latin typeface="Calibri"/>
                <a:ea typeface="Calibri"/>
                <a:cs typeface="Calibri"/>
                <a:sym typeface="Calibri"/>
              </a:rPr>
              <a:t>www.housingcare.net</a:t>
            </a:r>
            <a:endParaRPr/>
          </a:p>
        </p:txBody>
      </p:sp>
      <p:grpSp>
        <p:nvGrpSpPr>
          <p:cNvPr id="606" name="Google Shape;606;p33"/>
          <p:cNvGrpSpPr/>
          <p:nvPr/>
        </p:nvGrpSpPr>
        <p:grpSpPr>
          <a:xfrm>
            <a:off x="11054594" y="2625849"/>
            <a:ext cx="280634" cy="280634"/>
            <a:chOff x="1950027" y="2499889"/>
            <a:chExt cx="850463" cy="850463"/>
          </a:xfrm>
        </p:grpSpPr>
        <p:sp>
          <p:nvSpPr>
            <p:cNvPr id="607" name="Google Shape;607;p33"/>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08" name="Google Shape;608;p33"/>
            <p:cNvGrpSpPr/>
            <p:nvPr/>
          </p:nvGrpSpPr>
          <p:grpSpPr>
            <a:xfrm>
              <a:off x="2107521" y="2657382"/>
              <a:ext cx="535476" cy="535477"/>
              <a:chOff x="2107521" y="2657382"/>
              <a:chExt cx="535476" cy="535477"/>
            </a:xfrm>
          </p:grpSpPr>
          <p:sp>
            <p:nvSpPr>
              <p:cNvPr id="609" name="Google Shape;609;p33"/>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33"/>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33"/>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12" name="Google Shape;612;p33"/>
          <p:cNvGrpSpPr/>
          <p:nvPr/>
        </p:nvGrpSpPr>
        <p:grpSpPr>
          <a:xfrm>
            <a:off x="10362363" y="2625849"/>
            <a:ext cx="280634" cy="280634"/>
            <a:chOff x="-147782" y="2499889"/>
            <a:chExt cx="850463" cy="850463"/>
          </a:xfrm>
        </p:grpSpPr>
        <p:sp>
          <p:nvSpPr>
            <p:cNvPr id="613" name="Google Shape;613;p33"/>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4" name="Google Shape;614;p33"/>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15" name="Google Shape;615;p33"/>
          <p:cNvGrpSpPr/>
          <p:nvPr/>
        </p:nvGrpSpPr>
        <p:grpSpPr>
          <a:xfrm>
            <a:off x="11400502" y="2625849"/>
            <a:ext cx="280634" cy="280634"/>
            <a:chOff x="2998302" y="2499889"/>
            <a:chExt cx="850463" cy="850463"/>
          </a:xfrm>
        </p:grpSpPr>
        <p:sp>
          <p:nvSpPr>
            <p:cNvPr id="616" name="Google Shape;616;p33"/>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7" name="Google Shape;617;p33"/>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18" name="Google Shape;618;p33"/>
          <p:cNvGrpSpPr/>
          <p:nvPr/>
        </p:nvGrpSpPr>
        <p:grpSpPr>
          <a:xfrm>
            <a:off x="10016456" y="2625849"/>
            <a:ext cx="280634" cy="280842"/>
            <a:chOff x="-1196056" y="2499889"/>
            <a:chExt cx="850463" cy="851092"/>
          </a:xfrm>
        </p:grpSpPr>
        <p:sp>
          <p:nvSpPr>
            <p:cNvPr id="619" name="Google Shape;619;p33"/>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0" name="Google Shape;620;p33"/>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21" name="Google Shape;621;p33"/>
          <p:cNvSpPr/>
          <p:nvPr/>
        </p:nvSpPr>
        <p:spPr>
          <a:xfrm>
            <a:off x="10708479" y="2625849"/>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22" name="Google Shape;622;p33" descr="World with solid fill"/>
          <p:cNvPicPr preferRelativeResize="0"/>
          <p:nvPr/>
        </p:nvPicPr>
        <p:blipFill rotWithShape="1">
          <a:blip r:embed="rId3">
            <a:alphaModFix/>
          </a:blip>
          <a:srcRect/>
          <a:stretch/>
        </p:blipFill>
        <p:spPr>
          <a:xfrm>
            <a:off x="10727019" y="2639589"/>
            <a:ext cx="246077" cy="246077"/>
          </a:xfrm>
          <a:prstGeom prst="rect">
            <a:avLst/>
          </a:prstGeom>
          <a:noFill/>
          <a:ln>
            <a:noFill/>
          </a:ln>
        </p:spPr>
      </p:pic>
      <p:sp>
        <p:nvSpPr>
          <p:cNvPr id="623" name="Google Shape;623;p33"/>
          <p:cNvSpPr txBox="1"/>
          <p:nvPr/>
        </p:nvSpPr>
        <p:spPr>
          <a:xfrm>
            <a:off x="1360244" y="6053836"/>
            <a:ext cx="1316855"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800" b="1" i="0" u="none" strike="noStrike" cap="none">
                <a:solidFill>
                  <a:srgbClr val="6666FF"/>
                </a:solidFill>
                <a:latin typeface="Arial"/>
                <a:ea typeface="Arial"/>
                <a:cs typeface="Arial"/>
                <a:sym typeface="Arial"/>
              </a:rPr>
              <a:t>Cofinanciado por el Programa Erasmus+ de la Unión Europea</a:t>
            </a:r>
            <a:endParaRPr sz="800" b="1" i="0" u="none" strike="noStrike" cap="none">
              <a:solidFill>
                <a:srgbClr val="6666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body" idx="1"/>
          </p:nvPr>
        </p:nvSpPr>
        <p:spPr>
          <a:xfrm>
            <a:off x="6096000" y="352414"/>
            <a:ext cx="4724400" cy="56040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s-ES"/>
              <a:t>Con demasiada frecuencia subestimamos el poder de una caricia, una sonrisa, una palabra amable, un oído atento, un cumplido sincero o el más pequeño acto de cariño, todos los cuales tienen el potencial de cambiar una vida</a:t>
            </a:r>
            <a:endParaRPr/>
          </a:p>
        </p:txBody>
      </p:sp>
      <p:sp>
        <p:nvSpPr>
          <p:cNvPr id="141" name="Google Shape;141;p4"/>
          <p:cNvSpPr/>
          <p:nvPr/>
        </p:nvSpPr>
        <p:spPr>
          <a:xfrm>
            <a:off x="6096000" y="849863"/>
            <a:ext cx="656254" cy="428492"/>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4"/>
          <p:cNvSpPr txBox="1"/>
          <p:nvPr/>
        </p:nvSpPr>
        <p:spPr>
          <a:xfrm>
            <a:off x="6205830" y="5034384"/>
            <a:ext cx="4724400" cy="88065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200"/>
              <a:buFont typeface="Arial"/>
              <a:buNone/>
            </a:pPr>
            <a:r>
              <a:rPr lang="es-ES" sz="1400" b="1" i="0" u="none" strike="noStrike" cap="none">
                <a:solidFill>
                  <a:schemeClr val="lt1"/>
                </a:solidFill>
                <a:latin typeface="Arial"/>
                <a:ea typeface="Arial"/>
                <a:cs typeface="Arial"/>
                <a:sym typeface="Arial"/>
              </a:rPr>
              <a:t>LEO BUSCAGLIA</a:t>
            </a: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rot="10800000">
            <a:off x="9661717" y="5024671"/>
            <a:ext cx="656254" cy="428492"/>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4" name="Google Shape;144;p4" descr="1ro de Octubre: “Día Internacional del Adulto Mayor” - ¡Bienvenido al  Portal de Adultos Mayores!"/>
          <p:cNvPicPr preferRelativeResize="0">
            <a:picLocks noGrp="1"/>
          </p:cNvPicPr>
          <p:nvPr>
            <p:ph type="pic" idx="2"/>
          </p:nvPr>
        </p:nvPicPr>
        <p:blipFill rotWithShape="1">
          <a:blip r:embed="rId3">
            <a:alphaModFix/>
          </a:blip>
          <a:srcRect/>
          <a:stretch/>
        </p:blipFill>
        <p:spPr>
          <a:xfrm>
            <a:off x="0" y="626989"/>
            <a:ext cx="4895850" cy="56040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body" idx="1"/>
          </p:nvPr>
        </p:nvSpPr>
        <p:spPr>
          <a:xfrm>
            <a:off x="733778" y="1275644"/>
            <a:ext cx="10594525" cy="501669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092E4B"/>
              </a:buClr>
              <a:buSzPts val="2400"/>
              <a:buFont typeface="Arial"/>
              <a:buChar char="•"/>
            </a:pPr>
            <a:r>
              <a:rPr lang="es-ES" b="1" i="1"/>
              <a:t>Housing Care: Reformulando las Habilidades para el Cuidado de los Mayores</a:t>
            </a:r>
            <a:r>
              <a:rPr lang="es-ES"/>
              <a:t> nace con la intención de aumentar la calidad de vida de las personas mayores dependientes mediante la mejora de las competencias y la formación en nuevas tecnologías de sus personas cuidadoras. </a:t>
            </a:r>
            <a:endParaRPr/>
          </a:p>
          <a:p>
            <a:pPr marL="342900" lvl="0" indent="-190500" algn="just" rtl="0">
              <a:lnSpc>
                <a:spcPct val="90000"/>
              </a:lnSpc>
              <a:spcBef>
                <a:spcPts val="0"/>
              </a:spcBef>
              <a:spcAft>
                <a:spcPts val="0"/>
              </a:spcAft>
              <a:buClr>
                <a:srgbClr val="092E4B"/>
              </a:buClr>
              <a:buSzPts val="2400"/>
              <a:buFont typeface="Arial"/>
              <a:buNone/>
            </a:pPr>
            <a:endParaRPr/>
          </a:p>
          <a:p>
            <a:pPr marL="342900" lvl="0" indent="-342900" algn="just" rtl="0">
              <a:lnSpc>
                <a:spcPct val="90000"/>
              </a:lnSpc>
              <a:spcBef>
                <a:spcPts val="0"/>
              </a:spcBef>
              <a:spcAft>
                <a:spcPts val="0"/>
              </a:spcAft>
              <a:buSzPts val="2400"/>
              <a:buFont typeface="Arial"/>
              <a:buChar char="•"/>
            </a:pPr>
            <a:r>
              <a:rPr lang="es-ES"/>
              <a:t>Con el paso de los años, el </a:t>
            </a:r>
            <a:r>
              <a:rPr lang="es-ES">
                <a:solidFill>
                  <a:srgbClr val="002060"/>
                </a:solidFill>
              </a:rPr>
              <a:t>sector de los cuidados </a:t>
            </a:r>
            <a:r>
              <a:rPr lang="es-ES"/>
              <a:t>crecerá en </a:t>
            </a:r>
            <a:r>
              <a:rPr lang="es-ES">
                <a:solidFill>
                  <a:srgbClr val="002060"/>
                </a:solidFill>
              </a:rPr>
              <a:t>tamaño</a:t>
            </a:r>
            <a:r>
              <a:rPr lang="es-ES"/>
              <a:t> y relevancia ya que, según indican los datos, la población de más de </a:t>
            </a:r>
            <a:r>
              <a:rPr lang="es-ES" b="1"/>
              <a:t>65 años va a aumentar extraordinariamente</a:t>
            </a:r>
            <a:r>
              <a:rPr lang="es-ES"/>
              <a:t>. Por tanto, el porcentaje de personas necesitadas de cuidados especializados, adaptados a la situación social actual, también se incrementará. </a:t>
            </a:r>
            <a:endParaRPr/>
          </a:p>
          <a:p>
            <a:pPr marL="342900" lvl="0" indent="-190500" algn="just" rtl="0">
              <a:lnSpc>
                <a:spcPct val="90000"/>
              </a:lnSpc>
              <a:spcBef>
                <a:spcPts val="0"/>
              </a:spcBef>
              <a:spcAft>
                <a:spcPts val="0"/>
              </a:spcAft>
              <a:buClr>
                <a:srgbClr val="092E4B"/>
              </a:buClr>
              <a:buSzPts val="2400"/>
              <a:buFont typeface="Arial"/>
              <a:buNone/>
            </a:pPr>
            <a:endParaRPr/>
          </a:p>
          <a:p>
            <a:pPr marL="342900" lvl="0" indent="-342900" algn="just" rtl="0">
              <a:lnSpc>
                <a:spcPct val="90000"/>
              </a:lnSpc>
              <a:spcBef>
                <a:spcPts val="0"/>
              </a:spcBef>
              <a:spcAft>
                <a:spcPts val="0"/>
              </a:spcAft>
              <a:buClr>
                <a:srgbClr val="092E4B"/>
              </a:buClr>
              <a:buSzPts val="2400"/>
              <a:buFont typeface="Arial"/>
              <a:buChar char="•"/>
            </a:pPr>
            <a:r>
              <a:rPr lang="es-ES"/>
              <a:t>El Proyecto Housing Care </a:t>
            </a:r>
            <a:r>
              <a:rPr lang="es-ES" b="1"/>
              <a:t>pretende ofrecer una nueva perspectiva de los cuidados, </a:t>
            </a:r>
            <a:r>
              <a:rPr lang="es-ES"/>
              <a:t>adaptada a los tiempos y cuyo principal motor de cambio es la integración de las nuevas tecnologías tanto dentro como fuera de los hogares de las personas mayores.  </a:t>
            </a:r>
            <a:endParaRPr/>
          </a:p>
          <a:p>
            <a:pPr marL="0" lvl="0" indent="0" algn="just" rtl="0">
              <a:lnSpc>
                <a:spcPct val="90000"/>
              </a:lnSpc>
              <a:spcBef>
                <a:spcPts val="0"/>
              </a:spcBef>
              <a:spcAft>
                <a:spcPts val="0"/>
              </a:spcAft>
              <a:buClr>
                <a:srgbClr val="092E4B"/>
              </a:buClr>
              <a:buSzPts val="2400"/>
              <a:buNone/>
            </a:pPr>
            <a:endParaRPr/>
          </a:p>
        </p:txBody>
      </p:sp>
      <p:sp>
        <p:nvSpPr>
          <p:cNvPr id="150" name="Google Shape;150;p5"/>
          <p:cNvSpPr txBox="1">
            <a:spLocks noGrp="1"/>
          </p:cNvSpPr>
          <p:nvPr>
            <p:ph type="body" idx="2"/>
          </p:nvPr>
        </p:nvSpPr>
        <p:spPr>
          <a:xfrm>
            <a:off x="798381" y="565661"/>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s-ES"/>
              <a:t>El Proyecto</a:t>
            </a:r>
            <a:endParaRPr/>
          </a:p>
          <a:p>
            <a:pPr marL="0" lvl="0" indent="0" algn="l" rtl="0">
              <a:lnSpc>
                <a:spcPct val="90000"/>
              </a:lnSpc>
              <a:spcBef>
                <a:spcPts val="1000"/>
              </a:spcBef>
              <a:spcAft>
                <a:spcPts val="0"/>
              </a:spcAft>
              <a:buClr>
                <a:srgbClr val="24BAA2"/>
              </a:buClr>
              <a:buSzPts val="36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p:nvPr/>
        </p:nvSpPr>
        <p:spPr>
          <a:xfrm>
            <a:off x="362808" y="176212"/>
            <a:ext cx="5581651" cy="6505575"/>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 name="Google Shape;156;p6"/>
          <p:cNvSpPr txBox="1">
            <a:spLocks noGrp="1"/>
          </p:cNvSpPr>
          <p:nvPr>
            <p:ph type="body" idx="2"/>
          </p:nvPr>
        </p:nvSpPr>
        <p:spPr>
          <a:xfrm>
            <a:off x="466725" y="814152"/>
            <a:ext cx="5126168"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s-ES"/>
              <a:t>Objetivos del proyecto</a:t>
            </a:r>
            <a:endParaRPr/>
          </a:p>
        </p:txBody>
      </p:sp>
      <p:sp>
        <p:nvSpPr>
          <p:cNvPr id="157" name="Google Shape;157;p6"/>
          <p:cNvSpPr txBox="1">
            <a:spLocks noGrp="1"/>
          </p:cNvSpPr>
          <p:nvPr>
            <p:ph type="body" idx="1"/>
          </p:nvPr>
        </p:nvSpPr>
        <p:spPr>
          <a:xfrm>
            <a:off x="247650" y="1729494"/>
            <a:ext cx="5345243" cy="38499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400"/>
              <a:buNone/>
            </a:pPr>
            <a:r>
              <a:rPr lang="es-ES">
                <a:solidFill>
                  <a:schemeClr val="dk2"/>
                </a:solidFill>
              </a:rPr>
              <a:t>A través de este curso MOOC, queremos proporcionar a las </a:t>
            </a:r>
            <a:r>
              <a:rPr lang="es-ES">
                <a:solidFill>
                  <a:schemeClr val="lt1"/>
                </a:solidFill>
              </a:rPr>
              <a:t>personas cuidadoras </a:t>
            </a:r>
            <a:r>
              <a:rPr lang="es-ES">
                <a:solidFill>
                  <a:schemeClr val="dk2"/>
                </a:solidFill>
              </a:rPr>
              <a:t>herramientas actualizadas y las habilidades apropiadas para que estén preparadas para desempeñar sus tareas de forma eficaz y efectiva y, con ello, que su bienestar y el de sus clientes o pacientes mejore.  </a:t>
            </a:r>
            <a:endParaRPr/>
          </a:p>
          <a:p>
            <a:pPr marL="0" lvl="0" indent="0" algn="ctr" rtl="0">
              <a:lnSpc>
                <a:spcPct val="90000"/>
              </a:lnSpc>
              <a:spcBef>
                <a:spcPts val="1000"/>
              </a:spcBef>
              <a:spcAft>
                <a:spcPts val="0"/>
              </a:spcAft>
              <a:buSzPts val="2400"/>
              <a:buNone/>
            </a:pPr>
            <a:r>
              <a:rPr lang="es-ES">
                <a:solidFill>
                  <a:schemeClr val="dk2"/>
                </a:solidFill>
              </a:rPr>
              <a:t>Esto lo conseguimos mostrando las últimas técnicas educativas, ofreciendo variedad de herramientas y contenido y proporcionando recursos que pueden emplearse en el día a día.  </a:t>
            </a:r>
            <a:endParaRPr/>
          </a:p>
          <a:p>
            <a:pPr marL="0" lvl="0" indent="0" algn="ctr" rtl="0">
              <a:lnSpc>
                <a:spcPct val="90000"/>
              </a:lnSpc>
              <a:spcBef>
                <a:spcPts val="1000"/>
              </a:spcBef>
              <a:spcAft>
                <a:spcPts val="0"/>
              </a:spcAft>
              <a:buSzPts val="2400"/>
              <a:buNone/>
            </a:pPr>
            <a:r>
              <a:rPr lang="es-ES"/>
              <a:t> </a:t>
            </a:r>
            <a:endParaRPr/>
          </a:p>
        </p:txBody>
      </p:sp>
      <p:pic>
        <p:nvPicPr>
          <p:cNvPr id="158" name="Google Shape;158;p6"/>
          <p:cNvPicPr preferRelativeResize="0"/>
          <p:nvPr/>
        </p:nvPicPr>
        <p:blipFill rotWithShape="1">
          <a:blip r:embed="rId3">
            <a:alphaModFix/>
          </a:blip>
          <a:srcRect/>
          <a:stretch/>
        </p:blipFill>
        <p:spPr>
          <a:xfrm>
            <a:off x="0" y="36126"/>
            <a:ext cx="1349599" cy="963999"/>
          </a:xfrm>
          <a:prstGeom prst="rect">
            <a:avLst/>
          </a:prstGeom>
          <a:noFill/>
          <a:ln>
            <a:noFill/>
          </a:ln>
        </p:spPr>
      </p:pic>
      <p:sp>
        <p:nvSpPr>
          <p:cNvPr id="159" name="Google Shape;159;p6"/>
          <p:cNvSpPr txBox="1"/>
          <p:nvPr/>
        </p:nvSpPr>
        <p:spPr>
          <a:xfrm>
            <a:off x="6247541" y="390050"/>
            <a:ext cx="5286132" cy="13622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ES" sz="2800" b="0" i="0" u="none" strike="noStrike" cap="none">
                <a:solidFill>
                  <a:srgbClr val="002060"/>
                </a:solidFill>
                <a:latin typeface="Calibri"/>
                <a:ea typeface="Calibri"/>
                <a:cs typeface="Calibri"/>
                <a:sym typeface="Calibri"/>
              </a:rPr>
              <a:t> </a:t>
            </a:r>
            <a:r>
              <a:rPr lang="es-ES" sz="2400" b="1" i="0" u="none" strike="noStrike" cap="none">
                <a:solidFill>
                  <a:srgbClr val="002060"/>
                </a:solidFill>
                <a:latin typeface="Calibri"/>
                <a:ea typeface="Calibri"/>
                <a:cs typeface="Calibri"/>
                <a:sym typeface="Calibri"/>
              </a:rPr>
              <a:t>Al finalizar el curso MOOC, las Personas Cuidadoras estarán preparadas para:</a:t>
            </a:r>
            <a:endParaRPr sz="2400" b="1" i="0" u="none" strike="noStrike" cap="none">
              <a:solidFill>
                <a:srgbClr val="002060"/>
              </a:solidFill>
              <a:latin typeface="Calibri"/>
              <a:ea typeface="Calibri"/>
              <a:cs typeface="Calibri"/>
              <a:sym typeface="Calibri"/>
            </a:endParaRPr>
          </a:p>
        </p:txBody>
      </p:sp>
      <p:sp>
        <p:nvSpPr>
          <p:cNvPr id="160" name="Google Shape;160;p6"/>
          <p:cNvSpPr txBox="1"/>
          <p:nvPr/>
        </p:nvSpPr>
        <p:spPr>
          <a:xfrm>
            <a:off x="6632975" y="1617800"/>
            <a:ext cx="5322000" cy="371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92E4B"/>
              </a:buClr>
              <a:buSzPts val="2400"/>
              <a:buFont typeface="Arial"/>
              <a:buNone/>
            </a:pPr>
            <a:r>
              <a:rPr lang="es-ES" sz="2200" b="1" i="0" u="none" strike="noStrike" cap="none">
                <a:solidFill>
                  <a:srgbClr val="24BAA2"/>
                </a:solidFill>
                <a:latin typeface="Calibri"/>
                <a:ea typeface="Calibri"/>
                <a:cs typeface="Calibri"/>
                <a:sym typeface="Calibri"/>
              </a:rPr>
              <a:t>Probar dispositivos AAL (Vida Cotidiana Asistida por el Entorno) e E-Health (Salud Digital o E-Salud) para atender y cuidar a los mayores.</a:t>
            </a:r>
            <a:endParaRPr/>
          </a:p>
          <a:p>
            <a:pPr marL="0" marR="0" lvl="0" indent="0" algn="l" rtl="0">
              <a:lnSpc>
                <a:spcPct val="90000"/>
              </a:lnSpc>
              <a:spcBef>
                <a:spcPts val="1000"/>
              </a:spcBef>
              <a:spcAft>
                <a:spcPts val="0"/>
              </a:spcAft>
              <a:buClr>
                <a:srgbClr val="092E4B"/>
              </a:buClr>
              <a:buSzPts val="2400"/>
              <a:buFont typeface="Arial"/>
              <a:buNone/>
            </a:pPr>
            <a:r>
              <a:rPr lang="es-ES" sz="2200" b="1" i="0" u="none" strike="noStrike" cap="none">
                <a:solidFill>
                  <a:srgbClr val="24BAA2"/>
                </a:solidFill>
                <a:latin typeface="Calibri"/>
                <a:ea typeface="Calibri"/>
                <a:cs typeface="Calibri"/>
                <a:sym typeface="Calibri"/>
              </a:rPr>
              <a:t>Realizar intervenciones de asistencia y cuidados usando estas tecnologías, que incorporan un fuerte componente humano.</a:t>
            </a:r>
            <a:endParaRPr/>
          </a:p>
          <a:p>
            <a:pPr marL="0" marR="0" lvl="0" indent="0" algn="l" rtl="0">
              <a:lnSpc>
                <a:spcPct val="90000"/>
              </a:lnSpc>
              <a:spcBef>
                <a:spcPts val="1000"/>
              </a:spcBef>
              <a:spcAft>
                <a:spcPts val="0"/>
              </a:spcAft>
              <a:buClr>
                <a:srgbClr val="092E4B"/>
              </a:buClr>
              <a:buSzPts val="2400"/>
              <a:buFont typeface="Arial"/>
              <a:buNone/>
            </a:pPr>
            <a:r>
              <a:rPr lang="es-ES" sz="2200" b="1" i="0" u="none" strike="noStrike" cap="none">
                <a:solidFill>
                  <a:srgbClr val="24BAA2"/>
                </a:solidFill>
                <a:latin typeface="Calibri"/>
                <a:ea typeface="Calibri"/>
                <a:cs typeface="Calibri"/>
                <a:sym typeface="Calibri"/>
              </a:rPr>
              <a:t>Manejar la multifuncionalidad de los dispositivos a nivel básico.</a:t>
            </a:r>
            <a:endParaRPr/>
          </a:p>
          <a:p>
            <a:pPr marL="0" marR="0" lvl="0" indent="0" algn="l" rtl="0">
              <a:lnSpc>
                <a:spcPct val="90000"/>
              </a:lnSpc>
              <a:spcBef>
                <a:spcPts val="1000"/>
              </a:spcBef>
              <a:spcAft>
                <a:spcPts val="0"/>
              </a:spcAft>
              <a:buClr>
                <a:srgbClr val="092E4B"/>
              </a:buClr>
              <a:buSzPts val="2400"/>
              <a:buFont typeface="Arial"/>
              <a:buNone/>
            </a:pPr>
            <a:endParaRPr sz="22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92E4B"/>
              </a:buClr>
              <a:buSzPts val="2400"/>
              <a:buFont typeface="Arial"/>
              <a:buNone/>
            </a:pPr>
            <a:r>
              <a:rPr lang="es-ES" sz="2200" b="1" i="0" u="none" strike="noStrike" cap="none">
                <a:solidFill>
                  <a:srgbClr val="24BAA2"/>
                </a:solidFill>
                <a:latin typeface="Calibri"/>
                <a:ea typeface="Calibri"/>
                <a:cs typeface="Calibri"/>
                <a:sym typeface="Calibri"/>
              </a:rPr>
              <a:t>Entender y usar información generada por las tecnologías.</a:t>
            </a:r>
            <a:endParaRPr sz="2200" b="0" i="0" u="none" strike="noStrike" cap="none">
              <a:solidFill>
                <a:srgbClr val="000000"/>
              </a:solidFill>
              <a:latin typeface="Arial"/>
              <a:ea typeface="Arial"/>
              <a:cs typeface="Arial"/>
              <a:sym typeface="Arial"/>
            </a:endParaRPr>
          </a:p>
          <a:p>
            <a:pPr marL="457200" marR="0" lvl="0" indent="0" algn="ctr" rtl="0">
              <a:lnSpc>
                <a:spcPct val="90000"/>
              </a:lnSpc>
              <a:spcBef>
                <a:spcPts val="1000"/>
              </a:spcBef>
              <a:spcAft>
                <a:spcPts val="0"/>
              </a:spcAft>
              <a:buClr>
                <a:srgbClr val="092E4B"/>
              </a:buClr>
              <a:buSzPts val="2400"/>
              <a:buFont typeface="Arial"/>
              <a:buNone/>
            </a:pPr>
            <a:r>
              <a:rPr lang="es-ES" sz="2400" b="0" i="0" u="none" strike="noStrike" cap="none">
                <a:solidFill>
                  <a:srgbClr val="092E4B"/>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61" name="Google Shape;161;p6" descr="Badge 1 outline"/>
          <p:cNvPicPr preferRelativeResize="0"/>
          <p:nvPr/>
        </p:nvPicPr>
        <p:blipFill rotWithShape="1">
          <a:blip r:embed="rId4">
            <a:alphaModFix/>
          </a:blip>
          <a:srcRect/>
          <a:stretch/>
        </p:blipFill>
        <p:spPr>
          <a:xfrm>
            <a:off x="5944449" y="1573625"/>
            <a:ext cx="845149" cy="845149"/>
          </a:xfrm>
          <a:prstGeom prst="rect">
            <a:avLst/>
          </a:prstGeom>
          <a:noFill/>
          <a:ln>
            <a:noFill/>
          </a:ln>
        </p:spPr>
      </p:pic>
      <p:pic>
        <p:nvPicPr>
          <p:cNvPr id="162" name="Google Shape;162;p6" descr="Badge outline"/>
          <p:cNvPicPr preferRelativeResize="0"/>
          <p:nvPr/>
        </p:nvPicPr>
        <p:blipFill rotWithShape="1">
          <a:blip r:embed="rId5">
            <a:alphaModFix/>
          </a:blip>
          <a:srcRect/>
          <a:stretch/>
        </p:blipFill>
        <p:spPr>
          <a:xfrm>
            <a:off x="5881210" y="2843315"/>
            <a:ext cx="845149" cy="845149"/>
          </a:xfrm>
          <a:prstGeom prst="rect">
            <a:avLst/>
          </a:prstGeom>
          <a:noFill/>
          <a:ln>
            <a:noFill/>
          </a:ln>
        </p:spPr>
      </p:pic>
      <p:pic>
        <p:nvPicPr>
          <p:cNvPr id="163" name="Google Shape;163;p6" descr="Badge 3 outline"/>
          <p:cNvPicPr preferRelativeResize="0"/>
          <p:nvPr/>
        </p:nvPicPr>
        <p:blipFill rotWithShape="1">
          <a:blip r:embed="rId6">
            <a:alphaModFix/>
          </a:blip>
          <a:srcRect/>
          <a:stretch/>
        </p:blipFill>
        <p:spPr>
          <a:xfrm>
            <a:off x="5881211" y="3914875"/>
            <a:ext cx="845149" cy="845149"/>
          </a:xfrm>
          <a:prstGeom prst="rect">
            <a:avLst/>
          </a:prstGeom>
          <a:noFill/>
          <a:ln>
            <a:noFill/>
          </a:ln>
        </p:spPr>
      </p:pic>
      <p:pic>
        <p:nvPicPr>
          <p:cNvPr id="164" name="Google Shape;164;p6" descr="Badge 4 outline"/>
          <p:cNvPicPr preferRelativeResize="0"/>
          <p:nvPr/>
        </p:nvPicPr>
        <p:blipFill rotWithShape="1">
          <a:blip r:embed="rId7">
            <a:alphaModFix/>
          </a:blip>
          <a:srcRect/>
          <a:stretch/>
        </p:blipFill>
        <p:spPr>
          <a:xfrm>
            <a:off x="5944459" y="5121334"/>
            <a:ext cx="845149" cy="845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398103" y="1131303"/>
            <a:ext cx="11283823" cy="3849918"/>
          </a:xfrm>
          <a:prstGeom prst="rect">
            <a:avLst/>
          </a:prstGeom>
          <a:noFill/>
          <a:ln>
            <a:noFill/>
          </a:ln>
        </p:spPr>
        <p:txBody>
          <a:bodyPr spcFirstLastPara="1" wrap="square" lIns="91425" tIns="45700" rIns="91425" bIns="45700" anchor="t" anchorCtr="0">
            <a:noAutofit/>
          </a:bodyPr>
          <a:lstStyle/>
          <a:p>
            <a:pPr marL="571500" lvl="0" indent="-342900" algn="just" rtl="0">
              <a:lnSpc>
                <a:spcPct val="90000"/>
              </a:lnSpc>
              <a:spcBef>
                <a:spcPts val="1000"/>
              </a:spcBef>
              <a:spcAft>
                <a:spcPts val="0"/>
              </a:spcAft>
              <a:buSzPts val="2400"/>
              <a:buFont typeface="Arial"/>
              <a:buChar char="•"/>
            </a:pPr>
            <a:r>
              <a:rPr lang="es-ES" dirty="0"/>
              <a:t>La población está envejeciendo y, al contrario que en décadas anteriores, no tenemos relevo generacional. La consecuencia es que la pirámide demográfica se invierte cada vez más rápido.  </a:t>
            </a:r>
            <a:endParaRPr dirty="0"/>
          </a:p>
          <a:p>
            <a:pPr marL="571500" lvl="0" indent="-342900" algn="just" rtl="0">
              <a:lnSpc>
                <a:spcPct val="90000"/>
              </a:lnSpc>
              <a:spcBef>
                <a:spcPts val="1000"/>
              </a:spcBef>
              <a:spcAft>
                <a:spcPts val="0"/>
              </a:spcAft>
              <a:buSzPts val="2400"/>
              <a:buFont typeface="Arial"/>
              <a:buChar char="•"/>
            </a:pPr>
            <a:r>
              <a:rPr lang="es-ES" dirty="0"/>
              <a:t>En 2022 había en todo el mundo </a:t>
            </a:r>
            <a:r>
              <a:rPr lang="es-ES" b="1" dirty="0"/>
              <a:t>771 millones de personas de 65 años o más</a:t>
            </a:r>
            <a:r>
              <a:rPr lang="es-ES" dirty="0"/>
              <a:t>, 3 veces superior a la de 1980 (258 millones). Se estima que la población de edad avanzada alcanzará los </a:t>
            </a:r>
            <a:r>
              <a:rPr lang="es-ES" b="1" dirty="0"/>
              <a:t>994 millones para 2030 </a:t>
            </a:r>
            <a:r>
              <a:rPr lang="es-ES" dirty="0"/>
              <a:t>y los </a:t>
            </a:r>
            <a:r>
              <a:rPr lang="es-ES" b="1" dirty="0"/>
              <a:t>1,6 mil millones para 2050</a:t>
            </a:r>
            <a:r>
              <a:rPr lang="es-ES" dirty="0"/>
              <a:t>.</a:t>
            </a:r>
            <a:endParaRPr dirty="0"/>
          </a:p>
          <a:p>
            <a:pPr marL="571500" lvl="0" indent="-342900" algn="just" rtl="0">
              <a:lnSpc>
                <a:spcPct val="90000"/>
              </a:lnSpc>
              <a:spcBef>
                <a:spcPts val="1000"/>
              </a:spcBef>
              <a:spcAft>
                <a:spcPts val="0"/>
              </a:spcAft>
              <a:buSzPts val="2400"/>
              <a:buFont typeface="Arial"/>
              <a:buChar char="•"/>
            </a:pPr>
            <a:r>
              <a:rPr lang="es-ES" dirty="0"/>
              <a:t>El crecimiento de la población se debe en parte al descenso de los niveles de mortalidad. La </a:t>
            </a:r>
            <a:r>
              <a:rPr lang="es-ES" b="1" dirty="0"/>
              <a:t>esperanza de vida </a:t>
            </a:r>
            <a:r>
              <a:rPr lang="es-ES" dirty="0"/>
              <a:t>a nivel global </a:t>
            </a:r>
            <a:r>
              <a:rPr lang="es-ES" b="1" dirty="0"/>
              <a:t>alcanzó los 72,8 años en 2019</a:t>
            </a:r>
            <a:r>
              <a:rPr lang="es-ES" dirty="0"/>
              <a:t>, lo que supone un incremento de casi 9 años desde 1990. De seguir reduciéndose la mortalidad, se espera que la edad media de vida se sitúe en los 77,2 años en 2050 a nivel global.</a:t>
            </a:r>
            <a:endParaRPr dirty="0"/>
          </a:p>
          <a:p>
            <a:pPr marL="571500" lvl="0" indent="-342900" algn="just" rtl="0">
              <a:lnSpc>
                <a:spcPct val="90000"/>
              </a:lnSpc>
              <a:spcBef>
                <a:spcPts val="1000"/>
              </a:spcBef>
              <a:spcAft>
                <a:spcPts val="0"/>
              </a:spcAft>
              <a:buSzPts val="2400"/>
              <a:buFont typeface="Arial"/>
              <a:buChar char="•"/>
            </a:pPr>
            <a:r>
              <a:rPr lang="es-ES" dirty="0"/>
              <a:t>La </a:t>
            </a:r>
            <a:r>
              <a:rPr lang="es-ES" b="1" i="1" dirty="0"/>
              <a:t>economía plateada </a:t>
            </a:r>
            <a:r>
              <a:rPr lang="es-ES" b="1" dirty="0"/>
              <a:t>es lo que nos espera</a:t>
            </a:r>
            <a:r>
              <a:rPr lang="es-ES" dirty="0"/>
              <a:t>, y requerirá un cambio del modelo tal como lo concebimos, especialmente del modelo de </a:t>
            </a:r>
            <a:r>
              <a:rPr lang="es-ES" dirty="0">
                <a:solidFill>
                  <a:srgbClr val="002060"/>
                </a:solidFill>
              </a:rPr>
              <a:t>cuidados,</a:t>
            </a:r>
            <a:r>
              <a:rPr lang="es-ES" dirty="0"/>
              <a:t> que deberá </a:t>
            </a:r>
            <a:r>
              <a:rPr lang="es-ES" b="1" dirty="0"/>
              <a:t>centrarse en la persona y adaptarse a una sociedad tecnológica</a:t>
            </a:r>
            <a:r>
              <a:rPr lang="es-ES" dirty="0"/>
              <a:t>. </a:t>
            </a:r>
            <a:r>
              <a:rPr lang="es-ES" b="1" dirty="0"/>
              <a:t> </a:t>
            </a:r>
            <a:endParaRPr b="1" dirty="0"/>
          </a:p>
        </p:txBody>
      </p:sp>
      <p:sp>
        <p:nvSpPr>
          <p:cNvPr id="170" name="Google Shape;170;p7"/>
          <p:cNvSpPr txBox="1">
            <a:spLocks noGrp="1"/>
          </p:cNvSpPr>
          <p:nvPr>
            <p:ph type="body" idx="2"/>
          </p:nvPr>
        </p:nvSpPr>
        <p:spPr>
          <a:xfrm>
            <a:off x="798381" y="40666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s-ES"/>
              <a:t>Debemos actuar cuanto antes</a:t>
            </a:r>
            <a:endParaRPr/>
          </a:p>
        </p:txBody>
      </p:sp>
      <p:sp>
        <p:nvSpPr>
          <p:cNvPr id="171" name="Google Shape;171;p7"/>
          <p:cNvSpPr txBox="1"/>
          <p:nvPr/>
        </p:nvSpPr>
        <p:spPr>
          <a:xfrm>
            <a:off x="9392356" y="6021651"/>
            <a:ext cx="244913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sng" strike="noStrike" cap="none" dirty="0">
                <a:solidFill>
                  <a:srgbClr val="24BAA2"/>
                </a:solidFill>
                <a:latin typeface="Arial"/>
                <a:ea typeface="Arial"/>
                <a:cs typeface="Arial"/>
                <a:sym typeface="Arial"/>
                <a:hlinkClick r:id="rId3">
                  <a:extLst>
                    <a:ext uri="{A12FA001-AC4F-418D-AE19-62706E023703}">
                      <ahyp:hlinkClr xmlns:ahyp="http://schemas.microsoft.com/office/drawing/2018/hyperlinkcolor" val="tx"/>
                    </a:ext>
                  </a:extLst>
                </a:hlinkClick>
              </a:rPr>
              <a:t>Fuente: </a:t>
            </a:r>
            <a:r>
              <a:rPr lang="es-ES" sz="1400" b="0" i="0" u="sng" strike="noStrike" cap="none" dirty="0">
                <a:solidFill>
                  <a:srgbClr val="24BAA2"/>
                </a:solidFill>
                <a:latin typeface="Arial"/>
                <a:ea typeface="Arial"/>
                <a:cs typeface="Arial"/>
                <a:sym typeface="Arial"/>
              </a:rPr>
              <a:t>Naciones Unidas</a:t>
            </a:r>
            <a:endParaRPr sz="1400" b="0" i="0" u="none" strike="noStrike" cap="none" dirty="0">
              <a:solidFill>
                <a:srgbClr val="24BAA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body" idx="1"/>
          </p:nvPr>
        </p:nvSpPr>
        <p:spPr>
          <a:xfrm>
            <a:off x="0" y="1077462"/>
            <a:ext cx="5998479" cy="4377696"/>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0"/>
              </a:spcBef>
              <a:spcAft>
                <a:spcPts val="0"/>
              </a:spcAft>
              <a:buClr>
                <a:schemeClr val="lt1"/>
              </a:buClr>
              <a:buSzPts val="2400"/>
              <a:buNone/>
            </a:pPr>
            <a:r>
              <a:rPr lang="es-ES" dirty="0"/>
              <a:t>En este futuro económico, una de las </a:t>
            </a:r>
            <a:r>
              <a:rPr lang="es-ES" dirty="0">
                <a:solidFill>
                  <a:schemeClr val="lt1"/>
                </a:solidFill>
              </a:rPr>
              <a:t>funciones primordiales será la del personal de atención directa.</a:t>
            </a:r>
            <a:endParaRPr dirty="0"/>
          </a:p>
          <a:p>
            <a:pPr marL="228600" lvl="0" indent="0" algn="just" rtl="0">
              <a:lnSpc>
                <a:spcPct val="90000"/>
              </a:lnSpc>
              <a:spcBef>
                <a:spcPts val="0"/>
              </a:spcBef>
              <a:spcAft>
                <a:spcPts val="0"/>
              </a:spcAft>
              <a:buClr>
                <a:schemeClr val="lt1"/>
              </a:buClr>
              <a:buSzPts val="2400"/>
              <a:buNone/>
            </a:pPr>
            <a:endParaRPr dirty="0"/>
          </a:p>
          <a:p>
            <a:pPr marL="228600" lvl="0" indent="0" algn="just" rtl="0">
              <a:lnSpc>
                <a:spcPct val="90000"/>
              </a:lnSpc>
              <a:spcBef>
                <a:spcPts val="0"/>
              </a:spcBef>
              <a:spcAft>
                <a:spcPts val="0"/>
              </a:spcAft>
              <a:buClr>
                <a:schemeClr val="lt1"/>
              </a:buClr>
              <a:buSzPts val="2400"/>
              <a:buNone/>
            </a:pPr>
            <a:r>
              <a:rPr lang="es-ES" dirty="0"/>
              <a:t>Indispensables para el cuidado de las personas, ya sean o no dependientes, llevan a cabo una tarea muy exigente que </a:t>
            </a:r>
            <a:r>
              <a:rPr lang="es-ES" b="1" dirty="0"/>
              <a:t>supone un importante esfuerzo físico y emocional </a:t>
            </a:r>
            <a:r>
              <a:rPr lang="es-ES" dirty="0"/>
              <a:t>a menudo </a:t>
            </a:r>
            <a:r>
              <a:rPr lang="es-ES" u="sng" dirty="0">
                <a:solidFill>
                  <a:srgbClr val="24BAA2"/>
                </a:solidFill>
                <a:hlinkClick r:id="rId3">
                  <a:extLst>
                    <a:ext uri="{A12FA001-AC4F-418D-AE19-62706E023703}">
                      <ahyp:hlinkClr xmlns:ahyp="http://schemas.microsoft.com/office/drawing/2018/hyperlinkcolor" val="tx"/>
                    </a:ext>
                  </a:extLst>
                </a:hlinkClick>
              </a:rPr>
              <a:t>no reconocido ni retribuido. </a:t>
            </a:r>
            <a:endParaRPr dirty="0">
              <a:solidFill>
                <a:srgbClr val="24BAA2"/>
              </a:solidFill>
            </a:endParaRPr>
          </a:p>
          <a:p>
            <a:pPr marL="228600" lvl="0" indent="0" algn="just" rtl="0">
              <a:lnSpc>
                <a:spcPct val="90000"/>
              </a:lnSpc>
              <a:spcBef>
                <a:spcPts val="0"/>
              </a:spcBef>
              <a:spcAft>
                <a:spcPts val="0"/>
              </a:spcAft>
              <a:buClr>
                <a:schemeClr val="lt1"/>
              </a:buClr>
              <a:buSzPts val="2400"/>
              <a:buNone/>
            </a:pPr>
            <a:endParaRPr dirty="0"/>
          </a:p>
          <a:p>
            <a:pPr marL="228600" lvl="0" indent="0" algn="just" rtl="0">
              <a:lnSpc>
                <a:spcPct val="90000"/>
              </a:lnSpc>
              <a:spcBef>
                <a:spcPts val="0"/>
              </a:spcBef>
              <a:spcAft>
                <a:spcPts val="0"/>
              </a:spcAft>
              <a:buClr>
                <a:schemeClr val="lt1"/>
              </a:buClr>
              <a:buSzPts val="2400"/>
              <a:buNone/>
            </a:pPr>
            <a:r>
              <a:rPr lang="es-ES" dirty="0">
                <a:solidFill>
                  <a:schemeClr val="lt1"/>
                </a:solidFill>
              </a:rPr>
              <a:t>Considerado un sector obsoleto, </a:t>
            </a:r>
            <a:r>
              <a:rPr lang="es-ES" u="sng" dirty="0">
                <a:solidFill>
                  <a:srgbClr val="24BAA2"/>
                </a:solidFill>
                <a:hlinkClick r:id="rId4">
                  <a:extLst>
                    <a:ext uri="{A12FA001-AC4F-418D-AE19-62706E023703}">
                      <ahyp:hlinkClr xmlns:ahyp="http://schemas.microsoft.com/office/drawing/2018/hyperlinkcolor" val="tx"/>
                    </a:ext>
                  </a:extLst>
                </a:hlinkClick>
              </a:rPr>
              <a:t>algunos estudios </a:t>
            </a:r>
            <a:r>
              <a:rPr lang="es-ES" dirty="0">
                <a:solidFill>
                  <a:srgbClr val="24BAA2"/>
                </a:solidFill>
              </a:rPr>
              <a:t> </a:t>
            </a:r>
            <a:r>
              <a:rPr lang="es-ES" dirty="0"/>
              <a:t>indican que la formación en nuevas tecnologías mejoraría la calidad de vida de </a:t>
            </a:r>
            <a:r>
              <a:rPr lang="es-ES" dirty="0">
                <a:solidFill>
                  <a:schemeClr val="lt1"/>
                </a:solidFill>
              </a:rPr>
              <a:t>las personas cuidadoras </a:t>
            </a:r>
            <a:r>
              <a:rPr lang="es-ES" dirty="0"/>
              <a:t>y, por tanto, la calidad de los cuidados que los mayores reciben.  </a:t>
            </a:r>
            <a:endParaRPr dirty="0"/>
          </a:p>
          <a:p>
            <a:pPr marL="228600" lvl="0" indent="0" algn="l" rtl="0">
              <a:lnSpc>
                <a:spcPct val="90000"/>
              </a:lnSpc>
              <a:spcBef>
                <a:spcPts val="0"/>
              </a:spcBef>
              <a:spcAft>
                <a:spcPts val="0"/>
              </a:spcAft>
              <a:buClr>
                <a:schemeClr val="lt1"/>
              </a:buClr>
              <a:buSzPts val="2400"/>
              <a:buNone/>
            </a:pPr>
            <a:endParaRPr dirty="0"/>
          </a:p>
          <a:p>
            <a:pPr marL="228600" lvl="0" indent="0" algn="l" rtl="0">
              <a:lnSpc>
                <a:spcPct val="90000"/>
              </a:lnSpc>
              <a:spcBef>
                <a:spcPts val="0"/>
              </a:spcBef>
              <a:spcAft>
                <a:spcPts val="0"/>
              </a:spcAft>
              <a:buClr>
                <a:schemeClr val="lt1"/>
              </a:buClr>
              <a:buSzPts val="2400"/>
              <a:buNone/>
            </a:pPr>
            <a:endParaRPr dirty="0"/>
          </a:p>
          <a:p>
            <a:pPr marL="228600" lvl="0" indent="0" algn="l" rtl="0">
              <a:lnSpc>
                <a:spcPct val="90000"/>
              </a:lnSpc>
              <a:spcBef>
                <a:spcPts val="0"/>
              </a:spcBef>
              <a:spcAft>
                <a:spcPts val="0"/>
              </a:spcAft>
              <a:buClr>
                <a:schemeClr val="lt1"/>
              </a:buClr>
              <a:buSzPts val="2400"/>
              <a:buNone/>
            </a:pPr>
            <a:endParaRPr dirty="0"/>
          </a:p>
          <a:p>
            <a:pPr marL="228600" lvl="0" indent="-228600" algn="l" rtl="0">
              <a:lnSpc>
                <a:spcPct val="90000"/>
              </a:lnSpc>
              <a:spcBef>
                <a:spcPts val="1000"/>
              </a:spcBef>
              <a:spcAft>
                <a:spcPts val="0"/>
              </a:spcAft>
              <a:buClr>
                <a:schemeClr val="lt1"/>
              </a:buClr>
              <a:buSzPts val="2400"/>
              <a:buNone/>
            </a:pPr>
            <a:endParaRPr dirty="0"/>
          </a:p>
        </p:txBody>
      </p:sp>
      <p:sp>
        <p:nvSpPr>
          <p:cNvPr id="177" name="Google Shape;177;p8"/>
          <p:cNvSpPr txBox="1"/>
          <p:nvPr/>
        </p:nvSpPr>
        <p:spPr>
          <a:xfrm>
            <a:off x="-185980" y="247973"/>
            <a:ext cx="6850251"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s-ES" sz="3200" b="1" i="0" u="none" strike="noStrike" cap="none">
                <a:solidFill>
                  <a:srgbClr val="24BAA2"/>
                </a:solidFill>
                <a:latin typeface="Calibri"/>
                <a:ea typeface="Calibri"/>
                <a:cs typeface="Calibri"/>
                <a:sym typeface="Calibri"/>
              </a:rPr>
              <a:t>El Proyecto: las Personas Cuidadoras</a:t>
            </a:r>
            <a:endParaRPr sz="3200" b="0" i="0" u="none" strike="noStrike" cap="none">
              <a:solidFill>
                <a:srgbClr val="24BAA2"/>
              </a:solidFill>
              <a:latin typeface="Arial"/>
              <a:ea typeface="Arial"/>
              <a:cs typeface="Arial"/>
              <a:sym typeface="Arial"/>
            </a:endParaRPr>
          </a:p>
        </p:txBody>
      </p:sp>
      <p:pic>
        <p:nvPicPr>
          <p:cNvPr id="178" name="Google Shape;178;p8" descr="bluaU Senior – Cuidado de mayores a domicilio"/>
          <p:cNvPicPr preferRelativeResize="0">
            <a:picLocks noGrp="1"/>
          </p:cNvPicPr>
          <p:nvPr>
            <p:ph type="pic" idx="3"/>
          </p:nvPr>
        </p:nvPicPr>
        <p:blipFill rotWithShape="1">
          <a:blip r:embed="rId5">
            <a:alphaModFix/>
          </a:blip>
          <a:srcRect/>
          <a:stretch/>
        </p:blipFill>
        <p:spPr>
          <a:xfrm>
            <a:off x="6395050" y="439730"/>
            <a:ext cx="5292968" cy="56531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body" idx="1"/>
          </p:nvPr>
        </p:nvSpPr>
        <p:spPr>
          <a:xfrm>
            <a:off x="5396201" y="1593201"/>
            <a:ext cx="5856496" cy="3138747"/>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0"/>
              </a:spcBef>
              <a:spcAft>
                <a:spcPts val="0"/>
              </a:spcAft>
              <a:buSzPts val="2400"/>
              <a:buNone/>
            </a:pPr>
            <a:r>
              <a:rPr lang="es-ES" dirty="0"/>
              <a:t>Hay muchas categorías dentro del sector de los </a:t>
            </a:r>
            <a:r>
              <a:rPr lang="es-ES" dirty="0">
                <a:solidFill>
                  <a:schemeClr val="lt1"/>
                </a:solidFill>
              </a:rPr>
              <a:t>cuidados</a:t>
            </a:r>
            <a:r>
              <a:rPr lang="es-ES" dirty="0"/>
              <a:t>, pero independientemente de si trabajaban en un hospital, en un centro de salud, en una residencia de ancianos o en un domicilio particular, el esfuerzo de las </a:t>
            </a:r>
            <a:r>
              <a:rPr lang="es-ES" dirty="0">
                <a:solidFill>
                  <a:schemeClr val="lt1"/>
                </a:solidFill>
              </a:rPr>
              <a:t>personas cuidadoras </a:t>
            </a:r>
            <a:r>
              <a:rPr lang="es-ES" dirty="0"/>
              <a:t>durante la Covid-19 fue inconmensurable.</a:t>
            </a:r>
            <a:endParaRPr dirty="0"/>
          </a:p>
          <a:p>
            <a:pPr marL="228600" lvl="0" indent="0" algn="just" rtl="0">
              <a:lnSpc>
                <a:spcPct val="90000"/>
              </a:lnSpc>
              <a:spcBef>
                <a:spcPts val="0"/>
              </a:spcBef>
              <a:spcAft>
                <a:spcPts val="0"/>
              </a:spcAft>
              <a:buSzPts val="2400"/>
              <a:buNone/>
            </a:pPr>
            <a:endParaRPr dirty="0"/>
          </a:p>
          <a:p>
            <a:pPr marL="228600" lvl="0" indent="0" algn="just" rtl="0">
              <a:lnSpc>
                <a:spcPct val="90000"/>
              </a:lnSpc>
              <a:spcBef>
                <a:spcPts val="0"/>
              </a:spcBef>
              <a:spcAft>
                <a:spcPts val="0"/>
              </a:spcAft>
              <a:buSzPts val="2400"/>
              <a:buNone/>
            </a:pPr>
            <a:r>
              <a:rPr lang="es-ES" dirty="0"/>
              <a:t>Por eso ahora tenemos la obligación de cuidar de ellos, de mejorar sus condiciones de trabajo y de darles las herramientas profesionales que necesitan en su labor diaria. </a:t>
            </a:r>
            <a:endParaRPr sz="1600" dirty="0"/>
          </a:p>
          <a:p>
            <a:pPr marL="228600" lvl="0" indent="0" algn="ctr" rtl="0">
              <a:lnSpc>
                <a:spcPct val="90000"/>
              </a:lnSpc>
              <a:spcBef>
                <a:spcPts val="0"/>
              </a:spcBef>
              <a:spcAft>
                <a:spcPts val="0"/>
              </a:spcAft>
              <a:buClr>
                <a:schemeClr val="lt1"/>
              </a:buClr>
              <a:buSzPts val="2400"/>
              <a:buNone/>
            </a:pPr>
            <a:endParaRPr b="1" dirty="0"/>
          </a:p>
          <a:p>
            <a:pPr marL="228600" lvl="0" indent="0" algn="ctr" rtl="0">
              <a:lnSpc>
                <a:spcPct val="90000"/>
              </a:lnSpc>
              <a:spcBef>
                <a:spcPts val="0"/>
              </a:spcBef>
              <a:spcAft>
                <a:spcPts val="0"/>
              </a:spcAft>
              <a:buClr>
                <a:schemeClr val="lt1"/>
              </a:buClr>
              <a:buSzPts val="2400"/>
              <a:buNone/>
            </a:pPr>
            <a:r>
              <a:rPr lang="es-ES" sz="2200" b="1" dirty="0"/>
              <a:t>¡Quizá esta sea nuestra pequeña contribución!</a:t>
            </a:r>
            <a:endParaRPr sz="2200" dirty="0"/>
          </a:p>
          <a:p>
            <a:pPr marL="228600" lvl="0" indent="0" algn="just" rtl="0">
              <a:lnSpc>
                <a:spcPct val="90000"/>
              </a:lnSpc>
              <a:spcBef>
                <a:spcPts val="0"/>
              </a:spcBef>
              <a:spcAft>
                <a:spcPts val="0"/>
              </a:spcAft>
              <a:buClr>
                <a:schemeClr val="lt1"/>
              </a:buClr>
              <a:buSzPts val="2400"/>
              <a:buNone/>
            </a:pPr>
            <a:endParaRPr dirty="0"/>
          </a:p>
          <a:p>
            <a:pPr marL="228600" lvl="0" indent="-228600" algn="just" rtl="0">
              <a:lnSpc>
                <a:spcPct val="90000"/>
              </a:lnSpc>
              <a:spcBef>
                <a:spcPts val="1000"/>
              </a:spcBef>
              <a:spcAft>
                <a:spcPts val="0"/>
              </a:spcAft>
              <a:buClr>
                <a:schemeClr val="lt1"/>
              </a:buClr>
              <a:buSzPts val="2400"/>
              <a:buNone/>
            </a:pPr>
            <a:endParaRPr dirty="0"/>
          </a:p>
        </p:txBody>
      </p:sp>
      <p:sp>
        <p:nvSpPr>
          <p:cNvPr id="185" name="Google Shape;185;p9"/>
          <p:cNvSpPr txBox="1">
            <a:spLocks noGrp="1"/>
          </p:cNvSpPr>
          <p:nvPr>
            <p:ph type="body" idx="2"/>
          </p:nvPr>
        </p:nvSpPr>
        <p:spPr>
          <a:xfrm>
            <a:off x="4916694" y="320775"/>
            <a:ext cx="6628240" cy="64991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s-ES"/>
              <a:t>Un ejemplo de perseverancia, fuerza y crecimiento personal</a:t>
            </a:r>
            <a:endParaRPr/>
          </a:p>
        </p:txBody>
      </p:sp>
      <p:sp>
        <p:nvSpPr>
          <p:cNvPr id="186" name="Google Shape;186;p9"/>
          <p:cNvSpPr txBox="1"/>
          <p:nvPr/>
        </p:nvSpPr>
        <p:spPr>
          <a:xfrm>
            <a:off x="804232" y="217198"/>
            <a:ext cx="3327094"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1" i="0" u="none" strike="noStrike" cap="none">
                <a:solidFill>
                  <a:srgbClr val="7F3494"/>
                </a:solidFill>
                <a:latin typeface="Calibri"/>
                <a:ea typeface="Calibri"/>
                <a:cs typeface="Calibri"/>
                <a:sym typeface="Calibri"/>
              </a:rPr>
              <a:t>¡Les debemos mucho!</a:t>
            </a:r>
            <a:endParaRPr sz="1400" b="0" i="0" u="none" strike="noStrike" cap="none">
              <a:solidFill>
                <a:srgbClr val="000000"/>
              </a:solidFill>
              <a:latin typeface="Arial"/>
              <a:ea typeface="Arial"/>
              <a:cs typeface="Arial"/>
              <a:sym typeface="Arial"/>
            </a:endParaRPr>
          </a:p>
        </p:txBody>
      </p:sp>
      <p:sp>
        <p:nvSpPr>
          <p:cNvPr id="187" name="Google Shape;187;p9"/>
          <p:cNvSpPr>
            <a:spLocks noGrp="1"/>
          </p:cNvSpPr>
          <p:nvPr>
            <p:ph type="pic" idx="3"/>
          </p:nvPr>
        </p:nvSpPr>
        <p:spPr>
          <a:xfrm>
            <a:off x="0" y="1866787"/>
            <a:ext cx="5130800" cy="3913188"/>
          </a:xfrm>
          <a:prstGeom prst="rect">
            <a:avLst/>
          </a:prstGeom>
          <a:solidFill>
            <a:srgbClr val="D8D8D8"/>
          </a:solidFill>
          <a:ln>
            <a:noFill/>
          </a:ln>
        </p:spPr>
      </p:sp>
      <p:pic>
        <p:nvPicPr>
          <p:cNvPr id="188" name="Google Shape;188;p9"/>
          <p:cNvPicPr preferRelativeResize="0"/>
          <p:nvPr/>
        </p:nvPicPr>
        <p:blipFill rotWithShape="1">
          <a:blip r:embed="rId3">
            <a:alphaModFix/>
          </a:blip>
          <a:srcRect/>
          <a:stretch/>
        </p:blipFill>
        <p:spPr>
          <a:xfrm>
            <a:off x="0" y="1743075"/>
            <a:ext cx="5155893" cy="4036900"/>
          </a:xfrm>
          <a:prstGeom prst="rect">
            <a:avLst/>
          </a:prstGeom>
          <a:noFill/>
          <a:ln>
            <a:noFill/>
          </a:ln>
        </p:spPr>
      </p:pic>
      <p:sp>
        <p:nvSpPr>
          <p:cNvPr id="189" name="Google Shape;189;p9"/>
          <p:cNvSpPr txBox="1"/>
          <p:nvPr/>
        </p:nvSpPr>
        <p:spPr>
          <a:xfrm>
            <a:off x="0" y="6396335"/>
            <a:ext cx="4572000" cy="23079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900" b="0" i="0" u="sng" strike="noStrike" cap="none" dirty="0">
                <a:solidFill>
                  <a:srgbClr val="24BAA2"/>
                </a:solidFill>
                <a:latin typeface="Calibri" panose="020F0502020204030204" pitchFamily="34" charset="0"/>
                <a:ea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Año Internacional de los Trabajadores de la </a:t>
            </a:r>
            <a:r>
              <a:rPr lang="es-ES" sz="900" b="0" i="0" u="sng" strike="noStrike" cap="none" dirty="0">
                <a:solidFill>
                  <a:srgbClr val="24BAA2"/>
                </a:solidFill>
                <a:latin typeface="Calibri" panose="020F0502020204030204" pitchFamily="34" charset="0"/>
                <a:ea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Salud</a:t>
            </a:r>
            <a:r>
              <a:rPr lang="es-ES" sz="900" b="0" i="0" u="sng" strike="noStrike" cap="none" dirty="0">
                <a:solidFill>
                  <a:srgbClr val="24BAA2"/>
                </a:solidFill>
                <a:latin typeface="Calibri" panose="020F0502020204030204" pitchFamily="34" charset="0"/>
                <a:ea typeface="Calibri" panose="020F0502020204030204" pitchFamily="34" charset="0"/>
                <a:cs typeface="Calibri" panose="020F0502020204030204" pitchFamily="34" charset="0"/>
                <a:sym typeface="Arial"/>
              </a:rPr>
              <a:t>  y las Personas Cuidadoras</a:t>
            </a:r>
            <a:r>
              <a:rPr lang="es-ES" sz="900" b="0" i="0" u="none" strike="noStrike" cap="none" dirty="0">
                <a:solidFill>
                  <a:srgbClr val="24BAA2"/>
                </a:solidFill>
                <a:latin typeface="Calibri" panose="020F0502020204030204" pitchFamily="34" charset="0"/>
                <a:ea typeface="Calibri" panose="020F0502020204030204" pitchFamily="34" charset="0"/>
                <a:cs typeface="Calibri" panose="020F0502020204030204" pitchFamily="34" charset="0"/>
                <a:sym typeface="Arial"/>
              </a:rPr>
              <a:t> </a:t>
            </a:r>
            <a:r>
              <a:rPr lang="es-ES" sz="900" b="0" i="0" u="sng" strike="noStrike" cap="none" dirty="0">
                <a:solidFill>
                  <a:srgbClr val="24BAA2"/>
                </a:solidFill>
                <a:latin typeface="Calibri" panose="020F0502020204030204" pitchFamily="34" charset="0"/>
                <a:ea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 YouTube</a:t>
            </a:r>
            <a:endParaRPr sz="900" b="0" i="0" u="none" strike="noStrike" cap="none" dirty="0">
              <a:solidFill>
                <a:srgbClr val="24BAA2"/>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3062</Words>
  <Application>Microsoft Office PowerPoint</Application>
  <PresentationFormat>Widescreen</PresentationFormat>
  <Paragraphs>234</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Montserrat</vt:lpstr>
      <vt:lpstr>Montserrat Light</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Whyte</dc:creator>
  <cp:lastModifiedBy>Paula Whyte ( Momentum Consulting )</cp:lastModifiedBy>
  <cp:revision>1</cp:revision>
  <dcterms:modified xsi:type="dcterms:W3CDTF">2023-02-15T15:27:27Z</dcterms:modified>
</cp:coreProperties>
</file>