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37"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38"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9" r:id="rId84"/>
    <p:sldId id="336" r:id="rId85"/>
  </p:sldIdLst>
  <p:sldSz cx="12192000" cy="6858000"/>
  <p:notesSz cx="6858000" cy="9144000"/>
  <p:embeddedFontLst>
    <p:embeddedFont>
      <p:font typeface="Calibri" panose="020F0502020204030204" pitchFamily="34" charset="0"/>
      <p:regular r:id="rId87"/>
      <p:bold r:id="rId88"/>
      <p:italic r:id="rId89"/>
      <p:boldItalic r:id="rId90"/>
    </p:embeddedFont>
    <p:embeddedFont>
      <p:font typeface="Montserrat" panose="00000500000000000000" pitchFamily="2" charset="0"/>
      <p:regular r:id="rId91"/>
      <p:bold r:id="rId92"/>
      <p:italic r:id="rId93"/>
      <p:boldItalic r:id="rId94"/>
    </p:embeddedFont>
    <p:embeddedFont>
      <p:font typeface="Montserrat Light" panose="00000400000000000000"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iKq08lUmgjEiviKqVK1BEnMJiJ/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nrique Del Rio Villanueva" initials="" lastIdx="14" clrIdx="0"/>
  <p:cmAuthor id="1" name="Paula Whyte ( Momentum Consulting )" initials="PW(MC)" lastIdx="2" clrIdx="1">
    <p:extLst>
      <p:ext uri="{19B8F6BF-5375-455C-9EA6-DF929625EA0E}">
        <p15:presenceInfo xmlns:p15="http://schemas.microsoft.com/office/powerpoint/2012/main" userId="Paula Whyte ( Momentum Consulting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AA2"/>
    <a:srgbClr val="7F3494"/>
    <a:srgbClr val="092E4B"/>
    <a:srgbClr val="C77C17"/>
    <a:srgbClr val="FF33CC"/>
    <a:srgbClr val="CE9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46824D-A342-4CEB-ACFE-8D29FB3911F1}">
  <a:tblStyle styleId="{1B46824D-A342-4CEB-ACFE-8D29FB3911F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a:tcStyle>
        <a:tcBdr/>
        <a:fill>
          <a:solidFill>
            <a:srgbClr val="CAD3D4"/>
          </a:solidFill>
        </a:fill>
      </a:tcStyle>
    </a:band1H>
    <a:band2H>
      <a:tcTxStyle/>
      <a:tcStyle>
        <a:tcBdr/>
      </a:tcStyle>
    </a:band2H>
    <a:band1V>
      <a:tcTxStyle/>
      <a:tcStyle>
        <a:tcBdr/>
        <a:fill>
          <a:solidFill>
            <a:srgbClr val="CAD3D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5F328CF-986C-49F1-8125-FB207ECBECC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6"/>
  </p:normalViewPr>
  <p:slideViewPr>
    <p:cSldViewPr snapToGrid="0">
      <p:cViewPr varScale="1">
        <p:scale>
          <a:sx n="96" d="100"/>
          <a:sy n="96" d="100"/>
        </p:scale>
        <p:origin x="11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customschemas.google.com/relationships/presentationmetadata" Target="meta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8" name="Google Shape;36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81" name="Google Shape;38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93" name="Google Shape;3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06" name="Google Shape;40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17" name="Google Shape;41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1" name="Google Shape;43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9" name="Google Shape;44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36ea598341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136ea598341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g136ea598341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36ea598341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6ea598341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6ea598341_1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36ea59834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136ea598341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g136ea598341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2" name="Google Shape;8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36ea598341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136ea598341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g136ea598341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5" name="Google Shape;8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36ea598341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36ea598341_1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136ea598341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7" name="Google Shape;8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9" name="Google Shape;95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36ea598341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136ea598341_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g136ea598341_1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36ea598341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g136ea598341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5" name="Google Shape;995;g136ea598341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36ea598341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g136ea598341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9" name="Google Shape;1019;g136ea598341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36ea598341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g136ea598341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7" name="Google Shape;1027;g136ea598341_1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3" name="Google Shape;103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36ea598341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g136ea598341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g136ea598341_1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6" name="Google Shape;105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7" name="Google Shape;108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1" name="Google Shape;1101;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0" name="Google Shape;27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2" name="Google Shape;112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9" name="Google Shape;112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2" name="Google Shape;1142;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9" name="Google Shape;12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2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0"/>
          <p:cNvPicPr preferRelativeResize="0"/>
          <p:nvPr/>
        </p:nvPicPr>
        <p:blipFill rotWithShape="1">
          <a:blip r:embed="rId3">
            <a:alphaModFix/>
          </a:blip>
          <a:srcRect/>
          <a:stretch/>
        </p:blipFill>
        <p:spPr>
          <a:xfrm>
            <a:off x="431403" y="569217"/>
            <a:ext cx="4405042" cy="1680639"/>
          </a:xfrm>
          <a:prstGeom prst="rect">
            <a:avLst/>
          </a:prstGeom>
          <a:noFill/>
          <a:ln>
            <a:noFill/>
          </a:ln>
        </p:spPr>
      </p:pic>
      <p:sp>
        <p:nvSpPr>
          <p:cNvPr id="27" name="Google Shape;27;p20"/>
          <p:cNvSpPr/>
          <p:nvPr/>
        </p:nvSpPr>
        <p:spPr>
          <a:xfrm>
            <a:off x="2615602" y="6075590"/>
            <a:ext cx="3952033"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31"/>
        <p:cNvGrpSpPr/>
        <p:nvPr/>
      </p:nvGrpSpPr>
      <p:grpSpPr>
        <a:xfrm>
          <a:off x="0" y="0"/>
          <a:ext cx="0" cy="0"/>
          <a:chOff x="0" y="0"/>
          <a:chExt cx="0" cy="0"/>
        </a:xfrm>
      </p:grpSpPr>
      <p:sp>
        <p:nvSpPr>
          <p:cNvPr id="132" name="Google Shape;132;p28"/>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28"/>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5" name="Google Shape;135;p28"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136" name="Google Shape;136;p28"/>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37"/>
        <p:cNvGrpSpPr/>
        <p:nvPr/>
      </p:nvGrpSpPr>
      <p:grpSpPr>
        <a:xfrm>
          <a:off x="0" y="0"/>
          <a:ext cx="0" cy="0"/>
          <a:chOff x="0" y="0"/>
          <a:chExt cx="0" cy="0"/>
        </a:xfrm>
      </p:grpSpPr>
      <p:sp>
        <p:nvSpPr>
          <p:cNvPr id="138" name="Google Shape;138;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24"/>
          <p:cNvSpPr>
            <a:spLocks noGrp="1"/>
          </p:cNvSpPr>
          <p:nvPr>
            <p:ph type="pic" idx="2"/>
          </p:nvPr>
        </p:nvSpPr>
        <p:spPr>
          <a:xfrm>
            <a:off x="0" y="0"/>
            <a:ext cx="12192000" cy="6858000"/>
          </a:xfrm>
          <a:prstGeom prst="rect">
            <a:avLst/>
          </a:prstGeom>
          <a:solidFill>
            <a:srgbClr val="F2F2F2"/>
          </a:solidFill>
          <a:ln>
            <a:noFill/>
          </a:ln>
        </p:spPr>
      </p:sp>
      <p:sp>
        <p:nvSpPr>
          <p:cNvPr id="140" name="Google Shape;140;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1" name="Google Shape;141;p24"/>
          <p:cNvGrpSpPr/>
          <p:nvPr/>
        </p:nvGrpSpPr>
        <p:grpSpPr>
          <a:xfrm>
            <a:off x="-1877189" y="2648392"/>
            <a:ext cx="3525984" cy="2857223"/>
            <a:chOff x="1659400" y="1572038"/>
            <a:chExt cx="970931" cy="786778"/>
          </a:xfrm>
        </p:grpSpPr>
        <p:sp>
          <p:nvSpPr>
            <p:cNvPr id="142" name="Google Shape;142;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4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4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4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4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0"/>
        <p:cNvGrpSpPr/>
        <p:nvPr/>
      </p:nvGrpSpPr>
      <p:grpSpPr>
        <a:xfrm>
          <a:off x="0" y="0"/>
          <a:ext cx="0" cy="0"/>
          <a:chOff x="0" y="0"/>
          <a:chExt cx="0" cy="0"/>
        </a:xfrm>
      </p:grpSpPr>
      <p:sp>
        <p:nvSpPr>
          <p:cNvPr id="151" name="Google Shape;151;p2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4" name="Google Shape;154;p2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55" name="Google Shape;155;p27"/>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56"/>
        <p:cNvGrpSpPr/>
        <p:nvPr/>
      </p:nvGrpSpPr>
      <p:grpSpPr>
        <a:xfrm>
          <a:off x="0" y="0"/>
          <a:ext cx="0" cy="0"/>
          <a:chOff x="0" y="0"/>
          <a:chExt cx="0" cy="0"/>
        </a:xfrm>
      </p:grpSpPr>
      <p:sp>
        <p:nvSpPr>
          <p:cNvPr id="157" name="Google Shape;157;p26"/>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26"/>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9" name="Google Shape;159;p26"/>
          <p:cNvGrpSpPr/>
          <p:nvPr/>
        </p:nvGrpSpPr>
        <p:grpSpPr>
          <a:xfrm>
            <a:off x="4884044" y="3946789"/>
            <a:ext cx="3525984" cy="2857223"/>
            <a:chOff x="1659400" y="1572038"/>
            <a:chExt cx="970931" cy="786778"/>
          </a:xfrm>
        </p:grpSpPr>
        <p:sp>
          <p:nvSpPr>
            <p:cNvPr id="160" name="Google Shape;160;p2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2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26"/>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63"/>
        <p:cNvGrpSpPr/>
        <p:nvPr/>
      </p:nvGrpSpPr>
      <p:grpSpPr>
        <a:xfrm>
          <a:off x="0" y="0"/>
          <a:ext cx="0" cy="0"/>
          <a:chOff x="0" y="0"/>
          <a:chExt cx="0" cy="0"/>
        </a:xfrm>
      </p:grpSpPr>
      <p:sp>
        <p:nvSpPr>
          <p:cNvPr id="164" name="Google Shape;164;p91"/>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91"/>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91"/>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91"/>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91"/>
          <p:cNvSpPr>
            <a:spLocks noGrp="1"/>
          </p:cNvSpPr>
          <p:nvPr>
            <p:ph type="pic" idx="4"/>
          </p:nvPr>
        </p:nvSpPr>
        <p:spPr>
          <a:xfrm>
            <a:off x="-126342" y="0"/>
            <a:ext cx="3669321" cy="6858000"/>
          </a:xfrm>
          <a:prstGeom prst="rect">
            <a:avLst/>
          </a:prstGeom>
          <a:solidFill>
            <a:srgbClr val="D8D8D8"/>
          </a:solidFill>
          <a:ln>
            <a:noFill/>
          </a:ln>
        </p:spPr>
      </p:sp>
      <p:grpSp>
        <p:nvGrpSpPr>
          <p:cNvPr id="169" name="Google Shape;169;p91"/>
          <p:cNvGrpSpPr/>
          <p:nvPr/>
        </p:nvGrpSpPr>
        <p:grpSpPr>
          <a:xfrm>
            <a:off x="4054161" y="721803"/>
            <a:ext cx="7547911" cy="2176765"/>
            <a:chOff x="4061909" y="1565906"/>
            <a:chExt cx="7547911" cy="1882781"/>
          </a:xfrm>
        </p:grpSpPr>
        <p:cxnSp>
          <p:nvCxnSpPr>
            <p:cNvPr id="170" name="Google Shape;170;p91"/>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1" name="Google Shape;171;p91"/>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2" name="Google Shape;172;p91"/>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73" name="Google Shape;173;p91"/>
          <p:cNvCxnSpPr/>
          <p:nvPr/>
        </p:nvCxnSpPr>
        <p:spPr>
          <a:xfrm>
            <a:off x="4106812" y="2520524"/>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4" name="Google Shape;174;p91"/>
          <p:cNvCxnSpPr/>
          <p:nvPr/>
        </p:nvCxnSpPr>
        <p:spPr>
          <a:xfrm>
            <a:off x="4085156" y="2908479"/>
            <a:ext cx="7532413" cy="8045"/>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75" name="Google Shape;175;p91"/>
          <p:cNvSpPr txBox="1">
            <a:spLocks noGrp="1"/>
          </p:cNvSpPr>
          <p:nvPr>
            <p:ph type="body" idx="5"/>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91"/>
          <p:cNvSpPr txBox="1">
            <a:spLocks noGrp="1"/>
          </p:cNvSpPr>
          <p:nvPr>
            <p:ph type="body" idx="6"/>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91"/>
          <p:cNvSpPr txBox="1">
            <a:spLocks noGrp="1"/>
          </p:cNvSpPr>
          <p:nvPr>
            <p:ph type="body" idx="7"/>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8" name="Google Shape;178;p91"/>
          <p:cNvGrpSpPr/>
          <p:nvPr/>
        </p:nvGrpSpPr>
        <p:grpSpPr>
          <a:xfrm>
            <a:off x="4069658" y="3996377"/>
            <a:ext cx="7547911" cy="2186844"/>
            <a:chOff x="4061909" y="1565906"/>
            <a:chExt cx="7547911" cy="1882781"/>
          </a:xfrm>
        </p:grpSpPr>
        <p:cxnSp>
          <p:nvCxnSpPr>
            <p:cNvPr id="179" name="Google Shape;179;p91"/>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0" name="Google Shape;180;p91"/>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1" name="Google Shape;181;p91"/>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82" name="Google Shape;182;p91"/>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3" name="Google Shape;183;p91"/>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84"/>
        <p:cNvGrpSpPr/>
        <p:nvPr/>
      </p:nvGrpSpPr>
      <p:grpSpPr>
        <a:xfrm>
          <a:off x="0" y="0"/>
          <a:ext cx="0" cy="0"/>
          <a:chOff x="0" y="0"/>
          <a:chExt cx="0" cy="0"/>
        </a:xfrm>
      </p:grpSpPr>
      <p:sp>
        <p:nvSpPr>
          <p:cNvPr id="185" name="Google Shape;185;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8" name="Google Shape;188;p31"/>
          <p:cNvGrpSpPr/>
          <p:nvPr/>
        </p:nvGrpSpPr>
        <p:grpSpPr>
          <a:xfrm>
            <a:off x="336354" y="5927698"/>
            <a:ext cx="2735993" cy="679345"/>
            <a:chOff x="0" y="0"/>
            <a:chExt cx="2301694" cy="571500"/>
          </a:xfrm>
        </p:grpSpPr>
        <p:sp>
          <p:nvSpPr>
            <p:cNvPr id="189" name="Google Shape;189;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0" name="Google Shape;190;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191" name="Google Shape;191;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92" name="Google Shape;192;p31"/>
          <p:cNvGrpSpPr/>
          <p:nvPr/>
        </p:nvGrpSpPr>
        <p:grpSpPr>
          <a:xfrm>
            <a:off x="9565775" y="3574321"/>
            <a:ext cx="3525984" cy="2857223"/>
            <a:chOff x="1659400" y="1572038"/>
            <a:chExt cx="970931" cy="786778"/>
          </a:xfrm>
        </p:grpSpPr>
        <p:sp>
          <p:nvSpPr>
            <p:cNvPr id="193" name="Google Shape;193;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5" name="Google Shape;195;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96" name="Google Shape;196;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7"/>
        <p:cNvGrpSpPr/>
        <p:nvPr/>
      </p:nvGrpSpPr>
      <p:grpSpPr>
        <a:xfrm>
          <a:off x="0" y="0"/>
          <a:ext cx="0" cy="0"/>
          <a:chOff x="0" y="0"/>
          <a:chExt cx="0" cy="0"/>
        </a:xfrm>
      </p:grpSpPr>
      <p:sp>
        <p:nvSpPr>
          <p:cNvPr id="198" name="Google Shape;198;p18"/>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1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200" name="Google Shape;200;p1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01" name="Google Shape;201;p1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2" name="Google Shape;202;p1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3" name="Google Shape;203;p1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4" name="Google Shape;204;p1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5" name="Google Shape;205;p1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28"/>
        <p:cNvGrpSpPr/>
        <p:nvPr/>
      </p:nvGrpSpPr>
      <p:grpSpPr>
        <a:xfrm>
          <a:off x="0" y="0"/>
          <a:ext cx="0" cy="0"/>
          <a:chOff x="0" y="0"/>
          <a:chExt cx="0" cy="0"/>
        </a:xfrm>
      </p:grpSpPr>
      <p:sp>
        <p:nvSpPr>
          <p:cNvPr id="29" name="Google Shape;29;p39"/>
          <p:cNvSpPr/>
          <p:nvPr/>
        </p:nvSpPr>
        <p:spPr>
          <a:xfrm>
            <a:off x="495393" y="1126973"/>
            <a:ext cx="792000" cy="21410"/>
          </a:xfrm>
          <a:prstGeom prst="rect">
            <a:avLst/>
          </a:pr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1719186" y="2110577"/>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4014412" y="2110577"/>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6299377" y="2107651"/>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 name="Google Shape;34;p39"/>
          <p:cNvSpPr/>
          <p:nvPr/>
        </p:nvSpPr>
        <p:spPr>
          <a:xfrm>
            <a:off x="8630602" y="2113503"/>
            <a:ext cx="2664102" cy="3460628"/>
          </a:xfrm>
          <a:custGeom>
            <a:avLst/>
            <a:gdLst/>
            <a:ahLst/>
            <a:cxnLst/>
            <a:rect l="l" t="t" r="r" b="b"/>
            <a:pathLst>
              <a:path w="2664102" h="3460628" extrusionOk="0">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1921182" y="354775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4252409" y="352896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6507667" y="353342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39"/>
          <p:cNvSpPr txBox="1">
            <a:spLocks noGrp="1"/>
          </p:cNvSpPr>
          <p:nvPr>
            <p:ph type="body" idx="5"/>
          </p:nvPr>
        </p:nvSpPr>
        <p:spPr>
          <a:xfrm>
            <a:off x="8838894" y="351463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2191311" y="219886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39"/>
          <p:cNvSpPr/>
          <p:nvPr/>
        </p:nvSpPr>
        <p:spPr>
          <a:xfrm>
            <a:off x="4490042" y="2217331"/>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37A8D"/>
              </a:solidFill>
              <a:latin typeface="Arial"/>
              <a:ea typeface="Arial"/>
              <a:cs typeface="Arial"/>
              <a:sym typeface="Arial"/>
            </a:endParaRPr>
          </a:p>
        </p:txBody>
      </p:sp>
      <p:sp>
        <p:nvSpPr>
          <p:cNvPr id="41" name="Google Shape;41;p39"/>
          <p:cNvSpPr/>
          <p:nvPr/>
        </p:nvSpPr>
        <p:spPr>
          <a:xfrm>
            <a:off x="6785268" y="2217330"/>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 name="Google Shape;42;p39"/>
          <p:cNvSpPr/>
          <p:nvPr/>
        </p:nvSpPr>
        <p:spPr>
          <a:xfrm>
            <a:off x="9080494" y="221733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2377238" y="235879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body" idx="7"/>
          </p:nvPr>
        </p:nvSpPr>
        <p:spPr>
          <a:xfrm>
            <a:off x="4693845" y="2361394"/>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body" idx="8"/>
          </p:nvPr>
        </p:nvSpPr>
        <p:spPr>
          <a:xfrm>
            <a:off x="6967690" y="2374752"/>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39"/>
          <p:cNvSpPr txBox="1">
            <a:spLocks noGrp="1"/>
          </p:cNvSpPr>
          <p:nvPr>
            <p:ph type="body" idx="9"/>
          </p:nvPr>
        </p:nvSpPr>
        <p:spPr>
          <a:xfrm>
            <a:off x="9284297" y="237734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47"/>
        <p:cNvGrpSpPr/>
        <p:nvPr/>
      </p:nvGrpSpPr>
      <p:grpSpPr>
        <a:xfrm>
          <a:off x="0" y="0"/>
          <a:ext cx="0" cy="0"/>
          <a:chOff x="0" y="0"/>
          <a:chExt cx="0" cy="0"/>
        </a:xfrm>
      </p:grpSpPr>
      <p:sp>
        <p:nvSpPr>
          <p:cNvPr id="48" name="Google Shape;48;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0"/>
          <p:cNvSpPr>
            <a:spLocks noGrp="1"/>
          </p:cNvSpPr>
          <p:nvPr>
            <p:ph type="pic" idx="3"/>
          </p:nvPr>
        </p:nvSpPr>
        <p:spPr>
          <a:xfrm>
            <a:off x="5888002" y="439730"/>
            <a:ext cx="5660531" cy="6045736"/>
          </a:xfrm>
          <a:prstGeom prst="rect">
            <a:avLst/>
          </a:prstGeom>
          <a:solidFill>
            <a:srgbClr val="F2F2F2"/>
          </a:solidFill>
          <a:ln>
            <a:noFill/>
          </a:ln>
        </p:spPr>
      </p:sp>
      <p:grpSp>
        <p:nvGrpSpPr>
          <p:cNvPr id="52" name="Google Shape;52;p30"/>
          <p:cNvGrpSpPr/>
          <p:nvPr/>
        </p:nvGrpSpPr>
        <p:grpSpPr>
          <a:xfrm>
            <a:off x="-2012374" y="3808246"/>
            <a:ext cx="3525984" cy="2857223"/>
            <a:chOff x="1659400" y="1572038"/>
            <a:chExt cx="970931" cy="786778"/>
          </a:xfrm>
        </p:grpSpPr>
        <p:sp>
          <p:nvSpPr>
            <p:cNvPr id="53" name="Google Shape;53;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55"/>
        <p:cNvGrpSpPr/>
        <p:nvPr/>
      </p:nvGrpSpPr>
      <p:grpSpPr>
        <a:xfrm>
          <a:off x="0" y="0"/>
          <a:ext cx="0" cy="0"/>
          <a:chOff x="0" y="0"/>
          <a:chExt cx="0" cy="0"/>
        </a:xfrm>
      </p:grpSpPr>
      <p:sp>
        <p:nvSpPr>
          <p:cNvPr id="56" name="Google Shape;56;p21"/>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1"/>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1"/>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1"/>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1"/>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1"/>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1"/>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1"/>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1"/>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8" name="Google Shape;68;p21"/>
          <p:cNvGrpSpPr/>
          <p:nvPr/>
        </p:nvGrpSpPr>
        <p:grpSpPr>
          <a:xfrm>
            <a:off x="8744224" y="-356297"/>
            <a:ext cx="3525984" cy="2857223"/>
            <a:chOff x="1659400" y="1572038"/>
            <a:chExt cx="970931" cy="786778"/>
          </a:xfrm>
        </p:grpSpPr>
        <p:sp>
          <p:nvSpPr>
            <p:cNvPr id="69" name="Google Shape;69;p2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2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1"/>
        <p:cNvGrpSpPr/>
        <p:nvPr/>
      </p:nvGrpSpPr>
      <p:grpSpPr>
        <a:xfrm>
          <a:off x="0" y="0"/>
          <a:ext cx="0" cy="0"/>
          <a:chOff x="0" y="0"/>
          <a:chExt cx="0" cy="0"/>
        </a:xfrm>
      </p:grpSpPr>
      <p:sp>
        <p:nvSpPr>
          <p:cNvPr id="72" name="Google Shape;72;p22"/>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22"/>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22"/>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2"/>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22"/>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 name="Google Shape;78;p22"/>
          <p:cNvGrpSpPr/>
          <p:nvPr/>
        </p:nvGrpSpPr>
        <p:grpSpPr>
          <a:xfrm>
            <a:off x="9005185" y="0"/>
            <a:ext cx="3525984" cy="2857223"/>
            <a:chOff x="1659400" y="1572038"/>
            <a:chExt cx="970931" cy="786778"/>
          </a:xfrm>
        </p:grpSpPr>
        <p:sp>
          <p:nvSpPr>
            <p:cNvPr id="79" name="Google Shape;79;p2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2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1"/>
        <p:cNvGrpSpPr/>
        <p:nvPr/>
      </p:nvGrpSpPr>
      <p:grpSpPr>
        <a:xfrm>
          <a:off x="0" y="0"/>
          <a:ext cx="0" cy="0"/>
          <a:chOff x="0" y="0"/>
          <a:chExt cx="0" cy="0"/>
        </a:xfrm>
      </p:grpSpPr>
      <p:sp>
        <p:nvSpPr>
          <p:cNvPr id="82" name="Google Shape;82;p41"/>
          <p:cNvSpPr/>
          <p:nvPr/>
        </p:nvSpPr>
        <p:spPr>
          <a:xfrm>
            <a:off x="0" y="0"/>
            <a:ext cx="7556500"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1"/>
          <p:cNvSpPr txBox="1">
            <a:spLocks noGrp="1"/>
          </p:cNvSpPr>
          <p:nvPr>
            <p:ph type="body" idx="1"/>
          </p:nvPr>
        </p:nvSpPr>
        <p:spPr>
          <a:xfrm>
            <a:off x="563958" y="1987440"/>
            <a:ext cx="650994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41"/>
          <p:cNvSpPr txBox="1">
            <a:spLocks noGrp="1"/>
          </p:cNvSpPr>
          <p:nvPr>
            <p:ph type="body" idx="2"/>
          </p:nvPr>
        </p:nvSpPr>
        <p:spPr>
          <a:xfrm>
            <a:off x="435590" y="372534"/>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41"/>
          <p:cNvSpPr>
            <a:spLocks noGrp="1"/>
          </p:cNvSpPr>
          <p:nvPr>
            <p:ph type="pic" idx="3"/>
          </p:nvPr>
        </p:nvSpPr>
        <p:spPr>
          <a:xfrm>
            <a:off x="7556500" y="439730"/>
            <a:ext cx="3992033" cy="6045736"/>
          </a:xfrm>
          <a:prstGeom prst="rect">
            <a:avLst/>
          </a:prstGeom>
          <a:solidFill>
            <a:srgbClr val="F2F2F2"/>
          </a:solidFill>
          <a:ln>
            <a:noFill/>
          </a:ln>
        </p:spPr>
      </p:sp>
      <p:grpSp>
        <p:nvGrpSpPr>
          <p:cNvPr id="86" name="Google Shape;86;p41"/>
          <p:cNvGrpSpPr/>
          <p:nvPr/>
        </p:nvGrpSpPr>
        <p:grpSpPr>
          <a:xfrm>
            <a:off x="-2012374" y="3808246"/>
            <a:ext cx="3525984" cy="2857223"/>
            <a:chOff x="1659400" y="1572038"/>
            <a:chExt cx="970931" cy="786778"/>
          </a:xfrm>
        </p:grpSpPr>
        <p:sp>
          <p:nvSpPr>
            <p:cNvPr id="87" name="Google Shape;87;p4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2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2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2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5"/>
        <p:cNvGrpSpPr/>
        <p:nvPr/>
      </p:nvGrpSpPr>
      <p:grpSpPr>
        <a:xfrm>
          <a:off x="0" y="0"/>
          <a:ext cx="0" cy="0"/>
          <a:chOff x="0" y="0"/>
          <a:chExt cx="0" cy="0"/>
        </a:xfrm>
      </p:grpSpPr>
      <p:sp>
        <p:nvSpPr>
          <p:cNvPr id="96" name="Google Shape;96;p25"/>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5"/>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5"/>
          <p:cNvSpPr>
            <a:spLocks noGrp="1"/>
          </p:cNvSpPr>
          <p:nvPr>
            <p:ph type="pic" idx="4"/>
          </p:nvPr>
        </p:nvSpPr>
        <p:spPr>
          <a:xfrm>
            <a:off x="-126342" y="0"/>
            <a:ext cx="3669321" cy="6858000"/>
          </a:xfrm>
          <a:prstGeom prst="rect">
            <a:avLst/>
          </a:prstGeom>
          <a:solidFill>
            <a:srgbClr val="D8D8D8"/>
          </a:solidFill>
          <a:ln>
            <a:noFill/>
          </a:ln>
        </p:spPr>
      </p:sp>
      <p:grpSp>
        <p:nvGrpSpPr>
          <p:cNvPr id="101" name="Google Shape;101;p25"/>
          <p:cNvGrpSpPr/>
          <p:nvPr/>
        </p:nvGrpSpPr>
        <p:grpSpPr>
          <a:xfrm>
            <a:off x="4054161" y="721803"/>
            <a:ext cx="7547911" cy="1674487"/>
            <a:chOff x="4061909" y="1565906"/>
            <a:chExt cx="7547911" cy="1882781"/>
          </a:xfrm>
        </p:grpSpPr>
        <p:cxnSp>
          <p:nvCxnSpPr>
            <p:cNvPr id="102" name="Google Shape;102;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3" name="Google Shape;103;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4" name="Google Shape;104;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05" name="Google Shape;105;p25"/>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6" name="Google Shape;106;p25"/>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07" name="Google Shape;107;p25"/>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0" name="Google Shape;110;p25"/>
          <p:cNvGrpSpPr/>
          <p:nvPr/>
        </p:nvGrpSpPr>
        <p:grpSpPr>
          <a:xfrm>
            <a:off x="4054160" y="2644936"/>
            <a:ext cx="7547911" cy="1674487"/>
            <a:chOff x="4061909" y="1565906"/>
            <a:chExt cx="7547911" cy="1882781"/>
          </a:xfrm>
        </p:grpSpPr>
        <p:cxnSp>
          <p:nvCxnSpPr>
            <p:cNvPr id="111" name="Google Shape;111;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2" name="Google Shape;112;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3" name="Google Shape;113;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14" name="Google Shape;114;p25"/>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5" name="Google Shape;115;p25"/>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16" name="Google Shape;116;p25"/>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5"/>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5"/>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9" name="Google Shape;119;p25"/>
          <p:cNvGrpSpPr/>
          <p:nvPr/>
        </p:nvGrpSpPr>
        <p:grpSpPr>
          <a:xfrm>
            <a:off x="4069658" y="4508733"/>
            <a:ext cx="7547911" cy="1674487"/>
            <a:chOff x="4061909" y="1565906"/>
            <a:chExt cx="7547911" cy="1882781"/>
          </a:xfrm>
        </p:grpSpPr>
        <p:cxnSp>
          <p:nvCxnSpPr>
            <p:cNvPr id="120" name="Google Shape;120;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1" name="Google Shape;121;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2" name="Google Shape;122;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23" name="Google Shape;123;p25"/>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4" name="Google Shape;124;p25"/>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25"/>
        <p:cNvGrpSpPr/>
        <p:nvPr/>
      </p:nvGrpSpPr>
      <p:grpSpPr>
        <a:xfrm>
          <a:off x="0" y="0"/>
          <a:ext cx="0" cy="0"/>
          <a:chOff x="0" y="0"/>
          <a:chExt cx="0" cy="0"/>
        </a:xfrm>
      </p:grpSpPr>
      <p:sp>
        <p:nvSpPr>
          <p:cNvPr id="126" name="Google Shape;126;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www.lifehack.org/articles/productivity/the-top-11-tools-you-can-use-to-be-more-productive.htm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livingbyexample.org/examples-of-personal-information-and-how-its-used-in-the-digital-age/"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bitesize/guides/zxs2xsg/revision/2"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hyperlink" Target="https://www.wikipedia.org/" TargetMode="External"/><Relationship Id="rId13" Type="http://schemas.openxmlformats.org/officeDocument/2006/relationships/image" Target="../media/image20.png"/><Relationship Id="rId3" Type="http://schemas.openxmlformats.org/officeDocument/2006/relationships/hyperlink" Target="https://www.facebook.com/" TargetMode="External"/><Relationship Id="rId7" Type="http://schemas.openxmlformats.org/officeDocument/2006/relationships/hyperlink" Target="http://www.linkedin.com/" TargetMode="External"/><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www.youtube.com/" TargetMode="External"/><Relationship Id="rId11" Type="http://schemas.openxmlformats.org/officeDocument/2006/relationships/image" Target="../media/image18.png"/><Relationship Id="rId5" Type="http://schemas.openxmlformats.org/officeDocument/2006/relationships/hyperlink" Target="http://www.instagram.com/" TargetMode="External"/><Relationship Id="rId10" Type="http://schemas.openxmlformats.org/officeDocument/2006/relationships/image" Target="../media/image17.png"/><Relationship Id="rId4" Type="http://schemas.openxmlformats.org/officeDocument/2006/relationships/hyperlink" Target="http://www.twitter.com/" TargetMode="External"/><Relationship Id="rId9" Type="http://schemas.openxmlformats.org/officeDocument/2006/relationships/image" Target="../media/image16.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5.png"/><Relationship Id="rId7" Type="http://schemas.openxmlformats.org/officeDocument/2006/relationships/hyperlink" Target="https://r.search.yahoo.com/_ylt=AwrIeJO_YHJjlPU33pYM34lQ;_ylu=Y29sbwNpcjIEcG9zAzIEdnRpZAMEc2VjA3Ny/RV=2/RE=1668469055/RO=10/RU=https%3a%2f%2fwww.google.com%2fchrome%2f/RK=2/RS=YAr54kXUI6TWoZp0a4c.hcVwPG8-"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www.apple.com/uk/safari/" TargetMode="External"/><Relationship Id="rId5" Type="http://schemas.openxmlformats.org/officeDocument/2006/relationships/hyperlink" Target="https://r.search.yahoo.com/_ylt=AwrLASVaYHJjxeA3zNAM34lQ;_ylu=Y29sbwNpcjIEcG9zAzEEdnRpZAMEc2VjA3Nj/RV=2/RE=1668468954/RO=10/RU=https%3a%2f%2fwww.mozilla.org%2f/RK=2/RS=RTa6slfaHYkla9w1.99sac2Ww3U-"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accounts.google.com/signup/v2/webcreateaccount?service=mail&amp;continue=https%3A%2F%2Fmail.google.com%2Fmail%2Fe-11-7e2cca97aedfede6c6428a6e9e200-f34d7764e5398e9a2962b5e3a78261aa81c1cf60&amp;flowName=GlifWebSignIn&amp;flowEntry=SignUp" TargetMode="External"/><Relationship Id="rId2" Type="http://schemas.openxmlformats.org/officeDocument/2006/relationships/hyperlink" Target="https://www.bing.com/ck/a?!&amp;&amp;p=f65aa646f341b13bJmltdHM9MTY2ODM4NDAwMCZpZ3VpZD0yMTYwNDNlZC1lZjE1LTZmZDUtMTQ5OC01M2NjZWViZTZlZDEmaW5zaWQ9NTE4Ng&amp;ptn=3&amp;hsh=3&amp;fclid=216043ed-ef15-6fd5-1498-53cceebe6ed1&amp;psq=yahoo+mail&amp;u=a1aHR0cHM6Ly9tYWlsLnlhaG9vLmNvbS8&amp;ntb=1" TargetMode="External"/><Relationship Id="rId1" Type="http://schemas.openxmlformats.org/officeDocument/2006/relationships/slideLayout" Target="../slideLayouts/slideLayout10.xml"/><Relationship Id="rId5" Type="http://schemas.openxmlformats.org/officeDocument/2006/relationships/image" Target="../media/image49.jpg"/><Relationship Id="rId4" Type="http://schemas.openxmlformats.org/officeDocument/2006/relationships/hyperlink" Target="https://www.bing.com/ck/a?!&amp;&amp;p=0cb16e600eb70eecJmltdHM9MTY2ODM4NDAwMCZpZ3VpZD0yMTYwNDNlZC1lZjE1LTZmZDUtMTQ5OC01M2NjZWViZTZlZDEmaW5zaWQ9NTE3OQ&amp;ptn=3&amp;hsh=3&amp;fclid=216043ed-ef15-6fd5-1498-53cceebe6ed1&amp;psq=microsoft+outlook+email&amp;u=a1aHR0cHM6Ly93d3cub3V0bG9vay5jb20v&amp;ntb=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hyperlink" Target="http://www.apple.com/"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www.google.com/intl/en_uk/search/about/"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video" Target="https://www.youtube.com/embed/r22jFymPxRY?feature=oembed" TargetMode="External"/><Relationship Id="rId5" Type="http://schemas.openxmlformats.org/officeDocument/2006/relationships/image" Target="../media/image67.jpeg"/><Relationship Id="rId4" Type="http://schemas.openxmlformats.org/officeDocument/2006/relationships/hyperlink" Target="https://www.youtube.com/watch?v=r22jFymPxR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Q-fvcy20Jg" TargetMode="External"/><Relationship Id="rId7" Type="http://schemas.openxmlformats.org/officeDocument/2006/relationships/image" Target="../media/image70.jp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hyperlink" Target="https://www.youtube.com/watch?v=fvzegtEbzAo" TargetMode="External"/><Relationship Id="rId5" Type="http://schemas.openxmlformats.org/officeDocument/2006/relationships/hyperlink" Target="https://www.youtube.com/watch?v=eKipORIqv0U" TargetMode="External"/><Relationship Id="rId4" Type="http://schemas.openxmlformats.org/officeDocument/2006/relationships/hyperlink" Target="https://www.youtube.com/watch?v=fcPatbs0i4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ulWkWWFMsW8" TargetMode="External"/><Relationship Id="rId7"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seniorplanet.org/videos/" TargetMode="External"/><Relationship Id="rId5" Type="http://schemas.openxmlformats.org/officeDocument/2006/relationships/hyperlink" Target="https://www.youtube.com/watch?v=vefg5O3vNjI" TargetMode="External"/><Relationship Id="rId4" Type="http://schemas.openxmlformats.org/officeDocument/2006/relationships/hyperlink" Target="https://www.youtube.com/watch?v=GQMZHi-b5f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hyperlink" Target="https://www.youtube.com/watch?v=wihdWaMONnE"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kjiXIwI5_S8"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hyperlink" Target="https://www.youtube.com/watch?v=_zoAM8fRMBs" TargetMode="External"/><Relationship Id="rId4" Type="http://schemas.openxmlformats.org/officeDocument/2006/relationships/hyperlink" Target="https://www.youtube.com/watch?v=Z2iwEoNjqv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 TargetMode="External"/><Relationship Id="rId7" Type="http://schemas.openxmlformats.org/officeDocument/2006/relationships/image" Target="../media/image80.jp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http://www.nowtv.com/" TargetMode="External"/><Relationship Id="rId5" Type="http://schemas.openxmlformats.org/officeDocument/2006/relationships/hyperlink" Target="http://www.amazon.com/" TargetMode="External"/><Relationship Id="rId4" Type="http://schemas.openxmlformats.org/officeDocument/2006/relationships/hyperlink" Target="http://www.netflix.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sciencedirect.com/science/article/pii/B9780128242896000179"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video" Target="https://www.youtube.com/embed/PURSrRFEDcA?feature=oembed" TargetMode="External"/><Relationship Id="rId6" Type="http://schemas.openxmlformats.org/officeDocument/2006/relationships/image" Target="../media/image81.jpeg"/><Relationship Id="rId5" Type="http://schemas.openxmlformats.org/officeDocument/2006/relationships/hyperlink" Target="https://smarthomechief.com/smart-tvs-for-seniors/" TargetMode="External"/><Relationship Id="rId4" Type="http://schemas.openxmlformats.org/officeDocument/2006/relationships/hyperlink" Target="https://www.youtube.com/watch?v=PURSrRFEDcA"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hyperlink" Target="https://www.samsung.com/uk/sustainability/accessibility/overview/#:~:text=You%20can%20activate%20most%20TV%20accessibility%20features%20by,or%20from%20the%20Accessibility%20Menu%20within%20System%20Settings"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hyperlink" Target="https://www.youtube.com/watch?v=7edfosq1hjE" TargetMode="External"/><Relationship Id="rId7" Type="http://schemas.openxmlformats.org/officeDocument/2006/relationships/hyperlink" Target="https://www.youtube.com/watch?v=eHJVL82_cLQ"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hyperlink" Target="https://www.youtube.com/watch?v=b5FEyC7zsAs" TargetMode="External"/><Relationship Id="rId5" Type="http://schemas.openxmlformats.org/officeDocument/2006/relationships/hyperlink" Target="https://www.youtube.com/watch?v=vXBcJNnmfik" TargetMode="External"/><Relationship Id="rId4" Type="http://schemas.openxmlformats.org/officeDocument/2006/relationships/hyperlink" Target="https://www.youtube.com/watch?v=1ChODizjv68"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enterprise.verizon.com/resources/reports/mobile-security-index/"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hyperlink" Target="https://www.pandasecurity.com/en-us/homeusers/free-antivirus/"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slide" Target="slide11.xml"/><Relationship Id="rId4" Type="http://schemas.openxmlformats.org/officeDocument/2006/relationships/slide" Target="slide10.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ww.goog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1"/>
          <p:cNvSpPr txBox="1">
            <a:spLocks noGrp="1"/>
          </p:cNvSpPr>
          <p:nvPr>
            <p:ph type="body" idx="2"/>
          </p:nvPr>
        </p:nvSpPr>
        <p:spPr>
          <a:xfrm>
            <a:off x="490621" y="3641686"/>
            <a:ext cx="3881082" cy="533100"/>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dirty="0"/>
              <a:t>MODULO 1 –</a:t>
            </a:r>
          </a:p>
          <a:p>
            <a:pPr marL="0" lvl="0" indent="0" algn="l" rtl="0">
              <a:lnSpc>
                <a:spcPct val="98850"/>
              </a:lnSpc>
              <a:spcBef>
                <a:spcPts val="0"/>
              </a:spcBef>
              <a:spcAft>
                <a:spcPts val="0"/>
              </a:spcAft>
              <a:buClr>
                <a:schemeClr val="lt1"/>
              </a:buClr>
              <a:buSzPts val="4000"/>
              <a:buNone/>
            </a:pPr>
            <a:r>
              <a:rPr lang="en-US" dirty="0" err="1"/>
              <a:t>Competenze</a:t>
            </a:r>
            <a:r>
              <a:rPr lang="en-US" dirty="0"/>
              <a:t> per </a:t>
            </a:r>
            <a:r>
              <a:rPr lang="en-US" dirty="0" err="1"/>
              <a:t>l’Alfabetizzazione</a:t>
            </a:r>
            <a:r>
              <a:rPr lang="en-US" dirty="0"/>
              <a:t> </a:t>
            </a:r>
            <a:r>
              <a:rPr lang="en-US" dirty="0" err="1"/>
              <a:t>Digitale</a:t>
            </a:r>
            <a:endParaRPr lang="en-US" dirty="0"/>
          </a:p>
        </p:txBody>
      </p:sp>
      <p:pic>
        <p:nvPicPr>
          <p:cNvPr id="213" name="Google Shape;213;p1"/>
          <p:cNvPicPr preferRelativeResize="0">
            <a:picLocks noGrp="1"/>
          </p:cNvPicPr>
          <p:nvPr>
            <p:ph type="pic" idx="3"/>
          </p:nvPr>
        </p:nvPicPr>
        <p:blipFill rotWithShape="1">
          <a:blip r:embed="rId3">
            <a:alphaModFix/>
          </a:blip>
          <a:srcRect l="6180" r="6180"/>
          <a:stretch/>
        </p:blipFill>
        <p:spPr>
          <a:xfrm>
            <a:off x="5718875" y="423474"/>
            <a:ext cx="5982504" cy="4551483"/>
          </a:xfrm>
          <a:prstGeom prst="rect">
            <a:avLst/>
          </a:prstGeom>
          <a:solidFill>
            <a:srgbClr val="F2F2F2"/>
          </a:solidFill>
          <a:ln>
            <a:noFill/>
          </a:ln>
        </p:spPr>
      </p:pic>
      <p:sp>
        <p:nvSpPr>
          <p:cNvPr id="214" name="Google Shape;214;p1"/>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body" idx="1"/>
          </p:nvPr>
        </p:nvSpPr>
        <p:spPr>
          <a:xfrm>
            <a:off x="671467" y="4442605"/>
            <a:ext cx="5569547" cy="101791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1" dirty="0" err="1"/>
              <a:t>Produttività</a:t>
            </a:r>
            <a:br>
              <a:rPr lang="en-US" b="1" dirty="0"/>
            </a:br>
            <a:r>
              <a:rPr lang="en-US" b="0" i="0" dirty="0">
                <a:latin typeface="Calibri"/>
                <a:ea typeface="Calibri"/>
                <a:cs typeface="Calibri"/>
                <a:sym typeface="Calibri"/>
              </a:rPr>
              <a:t>La </a:t>
            </a:r>
            <a:r>
              <a:rPr lang="en-US" b="0" i="0" dirty="0" err="1">
                <a:latin typeface="Calibri"/>
                <a:ea typeface="Calibri"/>
                <a:cs typeface="Calibri"/>
                <a:sym typeface="Calibri"/>
              </a:rPr>
              <a:t>capacità</a:t>
            </a:r>
            <a:r>
              <a:rPr lang="en-US" b="0" i="0" dirty="0">
                <a:latin typeface="Calibri"/>
                <a:ea typeface="Calibri"/>
                <a:cs typeface="Calibri"/>
                <a:sym typeface="Calibri"/>
              </a:rPr>
              <a:t> di </a:t>
            </a:r>
            <a:r>
              <a:rPr lang="en-US" b="0" i="0" dirty="0" err="1">
                <a:latin typeface="Calibri"/>
                <a:ea typeface="Calibri"/>
                <a:cs typeface="Calibri"/>
                <a:sym typeface="Calibri"/>
              </a:rPr>
              <a:t>utilizzare</a:t>
            </a:r>
            <a:r>
              <a:rPr lang="en-US" b="0" i="0" dirty="0">
                <a:latin typeface="Calibri"/>
                <a:ea typeface="Calibri"/>
                <a:cs typeface="Calibri"/>
                <a:sym typeface="Calibri"/>
              </a:rPr>
              <a:t> </a:t>
            </a:r>
            <a:r>
              <a:rPr lang="en-US" b="0" i="0" dirty="0" err="1">
                <a:latin typeface="Calibri"/>
                <a:ea typeface="Calibri"/>
                <a:cs typeface="Calibri"/>
                <a:sym typeface="Calibri"/>
              </a:rPr>
              <a:t>strumenti</a:t>
            </a:r>
            <a:r>
              <a:rPr lang="en-US" b="0" i="0" dirty="0">
                <a:latin typeface="Calibri"/>
                <a:ea typeface="Calibri"/>
                <a:cs typeface="Calibri"/>
                <a:sym typeface="Calibri"/>
              </a:rPr>
              <a:t> </a:t>
            </a:r>
            <a:r>
              <a:rPr lang="en-US" b="0" i="0" dirty="0" err="1">
                <a:latin typeface="Calibri"/>
                <a:ea typeface="Calibri"/>
                <a:cs typeface="Calibri"/>
                <a:sym typeface="Calibri"/>
              </a:rPr>
              <a:t>digitali</a:t>
            </a:r>
            <a:r>
              <a:rPr lang="en-US" b="0" i="0" dirty="0">
                <a:latin typeface="Calibri"/>
                <a:ea typeface="Calibri"/>
                <a:cs typeface="Calibri"/>
                <a:sym typeface="Calibri"/>
              </a:rPr>
              <a:t> </a:t>
            </a:r>
            <a:r>
              <a:rPr lang="en-US" b="0" i="0" dirty="0" err="1">
                <a:latin typeface="Calibri"/>
                <a:ea typeface="Calibri"/>
                <a:cs typeface="Calibri"/>
                <a:sym typeface="Calibri"/>
              </a:rPr>
              <a:t>che</a:t>
            </a:r>
            <a:r>
              <a:rPr lang="en-US" b="0" i="0" dirty="0">
                <a:latin typeface="Calibri"/>
                <a:ea typeface="Calibri"/>
                <a:cs typeface="Calibri"/>
                <a:sym typeface="Calibri"/>
              </a:rPr>
              <a:t> </a:t>
            </a:r>
            <a:r>
              <a:rPr lang="en-US" b="0" i="0" dirty="0" err="1">
                <a:latin typeface="Calibri"/>
                <a:ea typeface="Calibri"/>
                <a:cs typeface="Calibri"/>
                <a:sym typeface="Calibri"/>
              </a:rPr>
              <a:t>possono</a:t>
            </a:r>
            <a:r>
              <a:rPr lang="en-US" b="0" i="0" dirty="0">
                <a:latin typeface="Calibri"/>
                <a:ea typeface="Calibri"/>
                <a:cs typeface="Calibri"/>
                <a:sym typeface="Calibri"/>
              </a:rPr>
              <a:t> </a:t>
            </a:r>
            <a:r>
              <a:rPr lang="en-US" b="0" i="0" dirty="0" err="1">
                <a:latin typeface="Calibri"/>
                <a:ea typeface="Calibri"/>
                <a:cs typeface="Calibri"/>
                <a:sym typeface="Calibri"/>
              </a:rPr>
              <a:t>migliorare</a:t>
            </a:r>
            <a:r>
              <a:rPr lang="en-US" b="0" i="0" dirty="0">
                <a:latin typeface="Calibri"/>
                <a:ea typeface="Calibri"/>
                <a:cs typeface="Calibri"/>
                <a:sym typeface="Calibri"/>
              </a:rPr>
              <a:t> la </a:t>
            </a:r>
            <a:r>
              <a:rPr lang="en-US" b="0" i="0" dirty="0" err="1">
                <a:latin typeface="Calibri"/>
                <a:ea typeface="Calibri"/>
                <a:cs typeface="Calibri"/>
                <a:sym typeface="Calibri"/>
              </a:rPr>
              <a:t>produttività</a:t>
            </a:r>
            <a:r>
              <a:rPr lang="en-US" b="0" i="0" dirty="0">
                <a:latin typeface="Calibri"/>
                <a:ea typeface="Calibri"/>
                <a:cs typeface="Calibri"/>
                <a:sym typeface="Calibri"/>
              </a:rPr>
              <a:t> </a:t>
            </a:r>
            <a:r>
              <a:rPr lang="en-US" b="0" i="0" dirty="0" err="1">
                <a:latin typeface="Calibri"/>
                <a:ea typeface="Calibri"/>
                <a:cs typeface="Calibri"/>
                <a:sym typeface="Calibri"/>
              </a:rPr>
              <a:t>nel</a:t>
            </a:r>
            <a:r>
              <a:rPr lang="en-US" b="0" i="0" dirty="0">
                <a:latin typeface="Calibri"/>
                <a:ea typeface="Calibri"/>
                <a:cs typeface="Calibri"/>
                <a:sym typeface="Calibri"/>
              </a:rPr>
              <a:t> </a:t>
            </a:r>
            <a:r>
              <a:rPr lang="en-US" b="0" i="0" dirty="0" err="1">
                <a:latin typeface="Calibri"/>
                <a:ea typeface="Calibri"/>
                <a:cs typeface="Calibri"/>
                <a:sym typeface="Calibri"/>
              </a:rPr>
              <a:t>flusso</a:t>
            </a:r>
            <a:r>
              <a:rPr lang="en-US" b="0" i="0" dirty="0">
                <a:latin typeface="Calibri"/>
                <a:ea typeface="Calibri"/>
                <a:cs typeface="Calibri"/>
                <a:sym typeface="Calibri"/>
              </a:rPr>
              <a:t> di </a:t>
            </a:r>
            <a:r>
              <a:rPr lang="en-US" b="0" i="0" dirty="0" err="1">
                <a:latin typeface="Calibri"/>
                <a:ea typeface="Calibri"/>
                <a:cs typeface="Calibri"/>
                <a:sym typeface="Calibri"/>
              </a:rPr>
              <a:t>lavoro</a:t>
            </a:r>
            <a:r>
              <a:rPr lang="en-US" b="0" i="0" dirty="0">
                <a:latin typeface="Calibri"/>
                <a:ea typeface="Calibri"/>
                <a:cs typeface="Calibri"/>
                <a:sym typeface="Calibri"/>
              </a:rPr>
              <a:t> </a:t>
            </a:r>
            <a:r>
              <a:rPr lang="en-US" b="0" i="0" dirty="0" err="1">
                <a:latin typeface="Calibri"/>
                <a:ea typeface="Calibri"/>
                <a:cs typeface="Calibri"/>
                <a:sym typeface="Calibri"/>
              </a:rPr>
              <a:t>quotidiano</a:t>
            </a:r>
            <a:r>
              <a:rPr lang="en-US" b="0" i="0" dirty="0">
                <a:latin typeface="Calibri"/>
                <a:ea typeface="Calibri"/>
                <a:cs typeface="Calibri"/>
                <a:sym typeface="Calibri"/>
              </a:rPr>
              <a:t>.</a:t>
            </a:r>
            <a:endParaRPr b="1" dirty="0">
              <a:latin typeface="Calibri"/>
              <a:ea typeface="Calibri"/>
              <a:cs typeface="Calibri"/>
              <a:sym typeface="Calibri"/>
            </a:endParaRPr>
          </a:p>
        </p:txBody>
      </p:sp>
      <p:sp>
        <p:nvSpPr>
          <p:cNvPr id="312" name="Google Shape;312;p45"/>
          <p:cNvSpPr txBox="1">
            <a:spLocks noGrp="1"/>
          </p:cNvSpPr>
          <p:nvPr>
            <p:ph type="body" idx="2"/>
          </p:nvPr>
        </p:nvSpPr>
        <p:spPr>
          <a:xfrm>
            <a:off x="943396" y="54808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Come CREARE </a:t>
            </a:r>
            <a:r>
              <a:rPr lang="en-US" dirty="0" err="1"/>
              <a:t>informazioni</a:t>
            </a:r>
            <a:endParaRPr dirty="0"/>
          </a:p>
          <a:p>
            <a:pPr marL="457200" marR="0" lvl="0" indent="-228600" algn="l" rtl="0">
              <a:lnSpc>
                <a:spcPct val="90000"/>
              </a:lnSpc>
              <a:spcBef>
                <a:spcPts val="1000"/>
              </a:spcBef>
              <a:spcAft>
                <a:spcPts val="0"/>
              </a:spcAft>
              <a:buClr>
                <a:srgbClr val="24BAA2"/>
              </a:buClr>
              <a:buSzPts val="3600"/>
              <a:buFont typeface="Arial"/>
              <a:buNone/>
            </a:pPr>
            <a:endParaRPr dirty="0"/>
          </a:p>
        </p:txBody>
      </p:sp>
      <p:pic>
        <p:nvPicPr>
          <p:cNvPr id="313" name="Google Shape;313;p45" descr="A picture containing text&#10;&#10;Description automatically generated"/>
          <p:cNvPicPr preferRelativeResize="0"/>
          <p:nvPr/>
        </p:nvPicPr>
        <p:blipFill rotWithShape="1">
          <a:blip r:embed="rId3">
            <a:alphaModFix/>
          </a:blip>
          <a:srcRect/>
          <a:stretch/>
        </p:blipFill>
        <p:spPr>
          <a:xfrm>
            <a:off x="1424993" y="1699404"/>
            <a:ext cx="2741632" cy="2047875"/>
          </a:xfrm>
          <a:prstGeom prst="rect">
            <a:avLst/>
          </a:prstGeom>
          <a:noFill/>
          <a:ln>
            <a:noFill/>
          </a:ln>
        </p:spPr>
      </p:pic>
      <p:sp>
        <p:nvSpPr>
          <p:cNvPr id="314" name="Google Shape;314;p45"/>
          <p:cNvSpPr txBox="1"/>
          <p:nvPr/>
        </p:nvSpPr>
        <p:spPr>
          <a:xfrm>
            <a:off x="5219528" y="1682151"/>
            <a:ext cx="4735902"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err="1">
                <a:solidFill>
                  <a:srgbClr val="092E4B"/>
                </a:solidFill>
                <a:latin typeface="Calibri"/>
                <a:ea typeface="Calibri"/>
                <a:cs typeface="Calibri"/>
                <a:sym typeface="Calibri"/>
              </a:rPr>
              <a:t>Competenze</a:t>
            </a:r>
            <a:r>
              <a:rPr lang="en-US" sz="2400" b="1" i="0" u="none" strike="noStrike" cap="none" dirty="0">
                <a:solidFill>
                  <a:srgbClr val="092E4B"/>
                </a:solidFill>
                <a:latin typeface="Calibri"/>
                <a:ea typeface="Calibri"/>
                <a:cs typeface="Calibri"/>
                <a:sym typeface="Calibri"/>
              </a:rPr>
              <a:t> </a:t>
            </a:r>
            <a:r>
              <a:rPr lang="en-US" sz="2400" b="1" i="0" u="none" strike="noStrike" cap="none" dirty="0" err="1">
                <a:solidFill>
                  <a:srgbClr val="092E4B"/>
                </a:solidFill>
                <a:latin typeface="Calibri"/>
                <a:ea typeface="Calibri"/>
                <a:cs typeface="Calibri"/>
                <a:sym typeface="Calibri"/>
              </a:rPr>
              <a:t>digitali</a:t>
            </a:r>
            <a:r>
              <a:rPr lang="en-US" sz="2400" b="1" i="0" u="none" strike="noStrike" cap="none" dirty="0">
                <a:solidFill>
                  <a:srgbClr val="092E4B"/>
                </a:solidFill>
                <a:latin typeface="Calibri"/>
                <a:ea typeface="Calibri"/>
                <a:cs typeface="Calibri"/>
                <a:sym typeface="Calibri"/>
              </a:rPr>
              <a:t>  </a:t>
            </a:r>
            <a:endParaRPr dirty="0"/>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dirty="0" err="1">
                <a:solidFill>
                  <a:srgbClr val="092E4B"/>
                </a:solidFill>
                <a:latin typeface="Calibri"/>
                <a:ea typeface="Calibri"/>
                <a:cs typeface="Calibri"/>
                <a:sym typeface="Calibri"/>
              </a:rPr>
              <a:t>Scelta</a:t>
            </a:r>
            <a:r>
              <a:rPr lang="en-US" sz="2400" b="0" i="0" u="none" strike="noStrike" cap="none" dirty="0">
                <a:solidFill>
                  <a:srgbClr val="092E4B"/>
                </a:solidFill>
                <a:latin typeface="Calibri"/>
                <a:ea typeface="Calibri"/>
                <a:cs typeface="Calibri"/>
                <a:sym typeface="Calibri"/>
              </a:rPr>
              <a:t> di software e </a:t>
            </a:r>
            <a:r>
              <a:rPr lang="en-US" sz="2400" b="0" i="0" u="none" strike="noStrike" cap="none" dirty="0" err="1">
                <a:solidFill>
                  <a:srgbClr val="092E4B"/>
                </a:solidFill>
                <a:latin typeface="Calibri"/>
                <a:ea typeface="Calibri"/>
                <a:cs typeface="Calibri"/>
                <a:sym typeface="Calibri"/>
              </a:rPr>
              <a:t>formato</a:t>
            </a:r>
            <a:endParaRPr dirty="0"/>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dirty="0" err="1">
                <a:solidFill>
                  <a:srgbClr val="092E4B"/>
                </a:solidFill>
                <a:latin typeface="Calibri"/>
                <a:ea typeface="Calibri"/>
                <a:cs typeface="Calibri"/>
                <a:sym typeface="Calibri"/>
              </a:rPr>
              <a:t>Creazione</a:t>
            </a:r>
            <a:r>
              <a:rPr lang="en-US" sz="2400" b="0" i="0" u="none" strike="noStrike" cap="none" dirty="0">
                <a:solidFill>
                  <a:srgbClr val="092E4B"/>
                </a:solidFill>
                <a:latin typeface="Calibri"/>
                <a:ea typeface="Calibri"/>
                <a:cs typeface="Calibri"/>
                <a:sym typeface="Calibri"/>
              </a:rPr>
              <a:t> di </a:t>
            </a:r>
            <a:r>
              <a:rPr lang="en-US" sz="2400" b="0" i="0" u="none" strike="noStrike" cap="none" dirty="0" err="1">
                <a:solidFill>
                  <a:srgbClr val="092E4B"/>
                </a:solidFill>
                <a:latin typeface="Calibri"/>
                <a:ea typeface="Calibri"/>
                <a:cs typeface="Calibri"/>
                <a:sym typeface="Calibri"/>
              </a:rPr>
              <a:t>nomi</a:t>
            </a:r>
            <a:r>
              <a:rPr lang="en-US" sz="2400" b="0" i="0" u="none" strike="noStrike" cap="none" dirty="0">
                <a:solidFill>
                  <a:srgbClr val="092E4B"/>
                </a:solidFill>
                <a:latin typeface="Calibri"/>
                <a:ea typeface="Calibri"/>
                <a:cs typeface="Calibri"/>
                <a:sym typeface="Calibri"/>
              </a:rPr>
              <a:t> di file</a:t>
            </a:r>
            <a:endParaRPr dirty="0"/>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dirty="0" err="1">
                <a:solidFill>
                  <a:srgbClr val="092E4B"/>
                </a:solidFill>
                <a:latin typeface="Calibri"/>
                <a:ea typeface="Calibri"/>
                <a:cs typeface="Calibri"/>
                <a:sym typeface="Calibri"/>
              </a:rPr>
              <a:t>Archiviazione</a:t>
            </a:r>
            <a:r>
              <a:rPr lang="en-US" sz="2400" b="0" i="0" u="none" strike="noStrike" cap="none" dirty="0">
                <a:solidFill>
                  <a:srgbClr val="092E4B"/>
                </a:solidFill>
                <a:latin typeface="Calibri"/>
                <a:ea typeface="Calibri"/>
                <a:cs typeface="Calibri"/>
                <a:sym typeface="Calibri"/>
              </a:rPr>
              <a:t> e back-up</a:t>
            </a:r>
            <a:endParaRPr dirty="0"/>
          </a:p>
          <a:p>
            <a:pPr marL="285750" marR="0" lvl="0" indent="-285750" algn="l" rtl="0">
              <a:lnSpc>
                <a:spcPct val="100000"/>
              </a:lnSpc>
              <a:spcBef>
                <a:spcPts val="0"/>
              </a:spcBef>
              <a:spcAft>
                <a:spcPts val="0"/>
              </a:spcAft>
              <a:buClr>
                <a:srgbClr val="002060"/>
              </a:buClr>
              <a:buSzPts val="2400"/>
              <a:buFont typeface="Arial"/>
              <a:buChar char="•"/>
            </a:pPr>
            <a:r>
              <a:rPr lang="en-US" sz="2400" dirty="0" err="1">
                <a:solidFill>
                  <a:srgbClr val="092E4B"/>
                </a:solidFill>
                <a:latin typeface="Calibri"/>
                <a:ea typeface="Calibri"/>
                <a:cs typeface="Calibri"/>
                <a:sym typeface="Calibri"/>
              </a:rPr>
              <a:t>Conoscenza</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delle</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pratiche</a:t>
            </a:r>
            <a:endParaRPr dirty="0"/>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dirty="0" err="1">
                <a:solidFill>
                  <a:srgbClr val="092E4B"/>
                </a:solidFill>
                <a:latin typeface="Calibri"/>
                <a:ea typeface="Calibri"/>
                <a:cs typeface="Calibri"/>
                <a:sym typeface="Calibri"/>
              </a:rPr>
              <a:t>Pianificazione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della</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condivisione</a:t>
            </a:r>
            <a:endParaRPr dirty="0"/>
          </a:p>
        </p:txBody>
      </p:sp>
      <p:pic>
        <p:nvPicPr>
          <p:cNvPr id="315" name="Google Shape;315;p45" descr="Icon&#10;&#10;Description automatically generated"/>
          <p:cNvPicPr preferRelativeResize="0"/>
          <p:nvPr/>
        </p:nvPicPr>
        <p:blipFill rotWithShape="1">
          <a:blip r:embed="rId4">
            <a:alphaModFix/>
          </a:blip>
          <a:srcRect/>
          <a:stretch/>
        </p:blipFill>
        <p:spPr>
          <a:xfrm>
            <a:off x="5968657" y="4186597"/>
            <a:ext cx="2741632" cy="1978503"/>
          </a:xfrm>
          <a:prstGeom prst="rect">
            <a:avLst/>
          </a:prstGeom>
          <a:noFill/>
          <a:ln>
            <a:noFill/>
          </a:ln>
        </p:spPr>
      </p:pic>
      <p:sp>
        <p:nvSpPr>
          <p:cNvPr id="2" name="Speech Bubble: Rectangle with Corners Rounded 1">
            <a:hlinkClick r:id="rId5"/>
            <a:extLst>
              <a:ext uri="{FF2B5EF4-FFF2-40B4-BE49-F238E27FC236}">
                <a16:creationId xmlns:a16="http://schemas.microsoft.com/office/drawing/2014/main" id="{8144FF76-C385-5F58-8B76-8588309FD548}"/>
              </a:ext>
            </a:extLst>
          </p:cNvPr>
          <p:cNvSpPr/>
          <p:nvPr/>
        </p:nvSpPr>
        <p:spPr>
          <a:xfrm>
            <a:off x="9299643" y="3990475"/>
            <a:ext cx="2422187" cy="2069662"/>
          </a:xfrm>
          <a:prstGeom prst="wedgeRoundRectCallout">
            <a:avLst>
              <a:gd name="adj1" fmla="val -81476"/>
              <a:gd name="adj2" fmla="val 19729"/>
              <a:gd name="adj3" fmla="val 16667"/>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bg1"/>
                </a:solidFill>
                <a:latin typeface="Calibri" panose="020F0502020204030204" pitchFamily="34" charset="0"/>
                <a:cs typeface="Calibri" panose="020F0502020204030204" pitchFamily="34" charset="0"/>
              </a:rPr>
              <a:t>SE VUOI SAPERNE DI PIÙ SUGLI STRUMENTI DIGITALI PER MIGLIORARE LA PRODUTTIVITÀ, </a:t>
            </a:r>
            <a:r>
              <a:rPr lang="en-IE" sz="1600" b="1" dirty="0">
                <a:solidFill>
                  <a:srgbClr val="24BAA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QUI </a:t>
            </a:r>
            <a:r>
              <a:rPr lang="en-IE" sz="1600" dirty="0">
                <a:solidFill>
                  <a:schemeClr val="bg1"/>
                </a:solidFill>
                <a:latin typeface="Calibri" panose="020F0502020204030204" pitchFamily="34" charset="0"/>
                <a:cs typeface="Calibri" panose="020F0502020204030204" pitchFamily="34" charset="0"/>
              </a:rPr>
              <a:t>O TORNA QUI  IN UN SECONDO MOMENTO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body" idx="1"/>
          </p:nvPr>
        </p:nvSpPr>
        <p:spPr>
          <a:xfrm>
            <a:off x="2754926" y="1454371"/>
            <a:ext cx="9152152" cy="671617"/>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2400"/>
              <a:buNone/>
            </a:pPr>
            <a:r>
              <a:rPr lang="en-US" b="1" dirty="0" err="1"/>
              <a:t>Comunicare</a:t>
            </a:r>
            <a:r>
              <a:rPr lang="en-US" b="1" dirty="0"/>
              <a:t> </a:t>
            </a:r>
            <a:r>
              <a:rPr lang="en-US" b="1" dirty="0" err="1"/>
              <a:t>digitalmente</a:t>
            </a:r>
            <a:r>
              <a:rPr lang="en-US" b="1" dirty="0"/>
              <a:t> </a:t>
            </a:r>
            <a:r>
              <a:rPr lang="en-US" dirty="0"/>
              <a:t>– Un </a:t>
            </a:r>
            <a:r>
              <a:rPr lang="en-US" dirty="0" err="1"/>
              <a:t>esempio</a:t>
            </a:r>
            <a:r>
              <a:rPr lang="en-US" dirty="0"/>
              <a:t> </a:t>
            </a:r>
            <a:r>
              <a:rPr lang="en-US" dirty="0" err="1"/>
              <a:t>significativo</a:t>
            </a:r>
            <a:r>
              <a:rPr lang="en-US" dirty="0"/>
              <a:t> di </a:t>
            </a:r>
            <a:r>
              <a:rPr lang="en-US" dirty="0" err="1"/>
              <a:t>alfabetizzazione</a:t>
            </a:r>
            <a:r>
              <a:rPr lang="en-US" dirty="0"/>
              <a:t> </a:t>
            </a:r>
            <a:r>
              <a:rPr lang="en-US" dirty="0" err="1"/>
              <a:t>digitale</a:t>
            </a:r>
            <a:r>
              <a:rPr lang="en-US" dirty="0"/>
              <a:t> </a:t>
            </a:r>
            <a:r>
              <a:rPr lang="en-US" dirty="0" err="1"/>
              <a:t>è</a:t>
            </a:r>
            <a:r>
              <a:rPr lang="en-US" dirty="0"/>
              <a:t> la </a:t>
            </a:r>
            <a:r>
              <a:rPr lang="en-US" dirty="0" err="1"/>
              <a:t>capacità</a:t>
            </a:r>
            <a:r>
              <a:rPr lang="en-US" dirty="0"/>
              <a:t> di </a:t>
            </a:r>
            <a:r>
              <a:rPr lang="en-US" dirty="0" err="1"/>
              <a:t>utilizzare</a:t>
            </a:r>
            <a:r>
              <a:rPr lang="en-US" dirty="0"/>
              <a:t> le </a:t>
            </a:r>
            <a:r>
              <a:rPr lang="en-US" dirty="0" err="1"/>
              <a:t>tecnologie</a:t>
            </a:r>
            <a:r>
              <a:rPr lang="en-US" dirty="0"/>
              <a:t> in modo </a:t>
            </a:r>
            <a:r>
              <a:rPr lang="en-US" dirty="0" err="1"/>
              <a:t>efficace</a:t>
            </a:r>
            <a:r>
              <a:rPr lang="en-US" dirty="0"/>
              <a:t> per la </a:t>
            </a:r>
            <a:r>
              <a:rPr lang="en-US" dirty="0" err="1"/>
              <a:t>comunicazione</a:t>
            </a:r>
            <a:r>
              <a:rPr lang="en-US" dirty="0"/>
              <a:t>, </a:t>
            </a:r>
            <a:r>
              <a:rPr lang="en-US" dirty="0" err="1"/>
              <a:t>che</a:t>
            </a:r>
            <a:r>
              <a:rPr lang="en-US" dirty="0"/>
              <a:t> </a:t>
            </a:r>
            <a:r>
              <a:rPr lang="en-US" dirty="0" err="1"/>
              <a:t>è</a:t>
            </a:r>
            <a:r>
              <a:rPr lang="en-US" dirty="0"/>
              <a:t> uno </a:t>
            </a:r>
            <a:r>
              <a:rPr lang="en-US" dirty="0" err="1"/>
              <a:t>dei</a:t>
            </a:r>
            <a:r>
              <a:rPr lang="en-US" dirty="0"/>
              <a:t> </a:t>
            </a:r>
            <a:r>
              <a:rPr lang="en-US" dirty="0" err="1"/>
              <a:t>motivi</a:t>
            </a:r>
            <a:r>
              <a:rPr lang="en-US" dirty="0"/>
              <a:t> </a:t>
            </a:r>
            <a:r>
              <a:rPr lang="en-US" dirty="0" err="1"/>
              <a:t>principali</a:t>
            </a:r>
            <a:r>
              <a:rPr lang="en-US" dirty="0"/>
              <a:t> per cui le </a:t>
            </a:r>
            <a:r>
              <a:rPr lang="en-US" dirty="0" err="1"/>
              <a:t>persone</a:t>
            </a:r>
            <a:r>
              <a:rPr lang="en-US" dirty="0"/>
              <a:t> </a:t>
            </a:r>
            <a:r>
              <a:rPr lang="en-US" dirty="0" err="1"/>
              <a:t>utilizzano</a:t>
            </a:r>
            <a:r>
              <a:rPr lang="en-US" dirty="0"/>
              <a:t> internet. </a:t>
            </a:r>
            <a:r>
              <a:rPr lang="en-US" dirty="0" err="1"/>
              <a:t>Condividere</a:t>
            </a:r>
            <a:r>
              <a:rPr lang="en-US" dirty="0"/>
              <a:t> </a:t>
            </a:r>
            <a:r>
              <a:rPr lang="en-US" dirty="0" err="1"/>
              <a:t>informazioni</a:t>
            </a:r>
            <a:r>
              <a:rPr lang="en-US" dirty="0"/>
              <a:t> </a:t>
            </a:r>
            <a:r>
              <a:rPr lang="en-US" dirty="0" err="1"/>
              <a:t>tramite</a:t>
            </a:r>
            <a:r>
              <a:rPr lang="en-US" dirty="0"/>
              <a:t> email, </a:t>
            </a:r>
            <a:r>
              <a:rPr lang="en-US" dirty="0" err="1"/>
              <a:t>servizi</a:t>
            </a:r>
            <a:r>
              <a:rPr lang="en-US" dirty="0"/>
              <a:t> di </a:t>
            </a:r>
            <a:r>
              <a:rPr lang="en-US" dirty="0" err="1"/>
              <a:t>messaggistica</a:t>
            </a:r>
            <a:r>
              <a:rPr lang="en-US" dirty="0"/>
              <a:t> o </a:t>
            </a:r>
            <a:r>
              <a:rPr lang="en-US" dirty="0" err="1"/>
              <a:t>videochiamate</a:t>
            </a:r>
            <a:r>
              <a:rPr lang="en-US" dirty="0"/>
              <a:t> </a:t>
            </a:r>
            <a:r>
              <a:rPr lang="en-US" dirty="0" err="1"/>
              <a:t>migliorerà</a:t>
            </a:r>
            <a:r>
              <a:rPr lang="en-US" dirty="0"/>
              <a:t> il vostro stile di </a:t>
            </a:r>
            <a:r>
              <a:rPr lang="en-US" dirty="0" err="1"/>
              <a:t>comunicazione</a:t>
            </a:r>
            <a:r>
              <a:rPr lang="en-US" dirty="0"/>
              <a:t>.  </a:t>
            </a:r>
            <a:endParaRPr dirty="0"/>
          </a:p>
        </p:txBody>
      </p:sp>
      <p:sp>
        <p:nvSpPr>
          <p:cNvPr id="321" name="Google Shape;321;p46"/>
          <p:cNvSpPr txBox="1">
            <a:spLocks noGrp="1"/>
          </p:cNvSpPr>
          <p:nvPr>
            <p:ph type="body" idx="2"/>
          </p:nvPr>
        </p:nvSpPr>
        <p:spPr>
          <a:xfrm>
            <a:off x="798381" y="45579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Come COMUNICARE </a:t>
            </a:r>
            <a:r>
              <a:rPr lang="en-US" dirty="0" err="1"/>
              <a:t>informazioni</a:t>
            </a:r>
            <a:endParaRPr dirty="0"/>
          </a:p>
        </p:txBody>
      </p:sp>
      <p:sp>
        <p:nvSpPr>
          <p:cNvPr id="322" name="Google Shape;322;p46"/>
          <p:cNvSpPr txBox="1"/>
          <p:nvPr/>
        </p:nvSpPr>
        <p:spPr>
          <a:xfrm>
            <a:off x="1034168" y="3904026"/>
            <a:ext cx="8040258"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err="1">
                <a:solidFill>
                  <a:srgbClr val="092E4B"/>
                </a:solidFill>
                <a:latin typeface="Calibri"/>
                <a:ea typeface="Calibri"/>
                <a:cs typeface="Calibri"/>
                <a:sym typeface="Calibri"/>
              </a:rPr>
              <a:t>Proteggersi</a:t>
            </a:r>
            <a:r>
              <a:rPr lang="en-US" sz="2400" b="1" i="0" u="none" strike="noStrike" cap="none" dirty="0">
                <a:solidFill>
                  <a:srgbClr val="092E4B"/>
                </a:solidFill>
                <a:latin typeface="Calibri"/>
                <a:ea typeface="Calibri"/>
                <a:cs typeface="Calibri"/>
                <a:sym typeface="Calibri"/>
              </a:rPr>
              <a:t> online </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è</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necessario</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conoscere</a:t>
            </a:r>
            <a:r>
              <a:rPr lang="en-US" sz="2400" b="0" i="0" u="none" strike="noStrike" cap="none" dirty="0">
                <a:solidFill>
                  <a:srgbClr val="092E4B"/>
                </a:solidFill>
                <a:latin typeface="Calibri"/>
                <a:ea typeface="Calibri"/>
                <a:cs typeface="Calibri"/>
                <a:sym typeface="Calibri"/>
              </a:rPr>
              <a:t> le </a:t>
            </a:r>
            <a:r>
              <a:rPr lang="en-US" sz="2400" b="0" i="0" u="none" strike="noStrike" cap="none" dirty="0" err="1">
                <a:solidFill>
                  <a:srgbClr val="092E4B"/>
                </a:solidFill>
                <a:latin typeface="Calibri"/>
                <a:ea typeface="Calibri"/>
                <a:cs typeface="Calibri"/>
                <a:sym typeface="Calibri"/>
              </a:rPr>
              <a:t>regole</a:t>
            </a:r>
            <a:r>
              <a:rPr lang="en-US" sz="2400" b="0" i="0" u="none" strike="noStrike" cap="none" dirty="0">
                <a:solidFill>
                  <a:srgbClr val="092E4B"/>
                </a:solidFill>
                <a:latin typeface="Calibri"/>
                <a:ea typeface="Calibri"/>
                <a:cs typeface="Calibri"/>
                <a:sym typeface="Calibri"/>
              </a:rPr>
              <a:t> di internet </a:t>
            </a:r>
            <a:r>
              <a:rPr lang="en-US" sz="2400" b="0" i="0" u="none" strike="noStrike" cap="none" dirty="0" err="1">
                <a:solidFill>
                  <a:srgbClr val="092E4B"/>
                </a:solidFill>
                <a:latin typeface="Calibri"/>
                <a:ea typeface="Calibri"/>
                <a:cs typeface="Calibri"/>
                <a:sym typeface="Calibri"/>
              </a:rPr>
              <a:t>considerando</a:t>
            </a:r>
            <a:r>
              <a:rPr lang="en-US" sz="2400" b="0" i="0" u="none" strike="noStrike" cap="none" dirty="0">
                <a:solidFill>
                  <a:srgbClr val="092E4B"/>
                </a:solidFill>
                <a:latin typeface="Calibri"/>
                <a:ea typeface="Calibri"/>
                <a:cs typeface="Calibri"/>
                <a:sym typeface="Calibri"/>
              </a:rPr>
              <a:t> la </a:t>
            </a:r>
            <a:r>
              <a:rPr lang="en-US" sz="2400" b="0" i="0" u="none" strike="noStrike" cap="none" dirty="0" err="1">
                <a:solidFill>
                  <a:srgbClr val="092E4B"/>
                </a:solidFill>
                <a:latin typeface="Calibri"/>
                <a:ea typeface="Calibri"/>
                <a:cs typeface="Calibri"/>
                <a:sym typeface="Calibri"/>
              </a:rPr>
              <a:t>quantità</a:t>
            </a:r>
            <a:r>
              <a:rPr lang="en-US" sz="2400" b="0" i="0" u="none" strike="noStrike" cap="none" dirty="0">
                <a:solidFill>
                  <a:srgbClr val="092E4B"/>
                </a:solidFill>
                <a:latin typeface="Calibri"/>
                <a:ea typeface="Calibri"/>
                <a:cs typeface="Calibri"/>
                <a:sym typeface="Calibri"/>
              </a:rPr>
              <a:t> di </a:t>
            </a:r>
            <a:r>
              <a:rPr lang="en-US" sz="2400" b="0" i="0" u="none" strike="noStrike" cap="none" dirty="0" err="1">
                <a:solidFill>
                  <a:srgbClr val="092E4B"/>
                </a:solidFill>
                <a:latin typeface="Calibri"/>
                <a:ea typeface="Calibri"/>
                <a:cs typeface="Calibri"/>
                <a:sym typeface="Calibri"/>
              </a:rPr>
              <a:t>informazioni</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disponibili</a:t>
            </a:r>
            <a:r>
              <a:rPr lang="en-US" sz="2400" b="0" i="0" u="none" strike="noStrike" cap="none" dirty="0">
                <a:solidFill>
                  <a:srgbClr val="092E4B"/>
                </a:solidFill>
                <a:latin typeface="Calibri"/>
                <a:ea typeface="Calibri"/>
                <a:cs typeface="Calibri"/>
                <a:sym typeface="Calibri"/>
              </a:rPr>
              <a:t> online. </a:t>
            </a:r>
            <a:r>
              <a:rPr lang="en-US" sz="2400" b="0" i="0" u="none" strike="noStrike" cap="none" dirty="0" err="1">
                <a:solidFill>
                  <a:srgbClr val="092E4B"/>
                </a:solidFill>
                <a:latin typeface="Calibri"/>
                <a:ea typeface="Calibri"/>
                <a:cs typeface="Calibri"/>
                <a:sym typeface="Calibri"/>
              </a:rPr>
              <a:t>Creare</a:t>
            </a:r>
            <a:r>
              <a:rPr lang="en-US" sz="2400" b="0" i="0" u="none" strike="noStrike" cap="none" dirty="0">
                <a:solidFill>
                  <a:srgbClr val="092E4B"/>
                </a:solidFill>
                <a:latin typeface="Calibri"/>
                <a:ea typeface="Calibri"/>
                <a:cs typeface="Calibri"/>
                <a:sym typeface="Calibri"/>
              </a:rPr>
              <a:t> password </a:t>
            </a:r>
            <a:r>
              <a:rPr lang="en-US" sz="2400" b="0" i="0" u="none" strike="noStrike" cap="none" dirty="0" err="1">
                <a:solidFill>
                  <a:srgbClr val="092E4B"/>
                </a:solidFill>
                <a:latin typeface="Calibri"/>
                <a:ea typeface="Calibri"/>
                <a:cs typeface="Calibri"/>
                <a:sym typeface="Calibri"/>
              </a:rPr>
              <a:t>sicure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gestire</a:t>
            </a:r>
            <a:r>
              <a:rPr lang="en-US" sz="2400" b="0" i="0" u="none" strike="noStrike" cap="none" dirty="0">
                <a:solidFill>
                  <a:srgbClr val="092E4B"/>
                </a:solidFill>
                <a:latin typeface="Calibri"/>
                <a:ea typeface="Calibri"/>
                <a:cs typeface="Calibri"/>
                <a:sym typeface="Calibri"/>
              </a:rPr>
              <a:t> le </a:t>
            </a:r>
            <a:r>
              <a:rPr lang="en-US" sz="2400" b="0" i="0" u="none" strike="noStrike" cap="none" dirty="0" err="1">
                <a:solidFill>
                  <a:srgbClr val="092E4B"/>
                </a:solidFill>
                <a:latin typeface="Calibri"/>
                <a:ea typeface="Calibri"/>
                <a:cs typeface="Calibri"/>
                <a:sym typeface="Calibri"/>
              </a:rPr>
              <a:t>proprie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im</a:t>
            </a:r>
            <a:r>
              <a:rPr lang="en-US" sz="2400" dirty="0" err="1">
                <a:solidFill>
                  <a:srgbClr val="092E4B"/>
                </a:solidFill>
                <a:latin typeface="Calibri"/>
                <a:ea typeface="Calibri"/>
                <a:cs typeface="Calibri"/>
                <a:sym typeface="Calibri"/>
              </a:rPr>
              <a:t>postazioni</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della</a:t>
            </a:r>
            <a:r>
              <a:rPr lang="en-US" sz="2400" dirty="0">
                <a:solidFill>
                  <a:srgbClr val="092E4B"/>
                </a:solidFill>
                <a:latin typeface="Calibri"/>
                <a:ea typeface="Calibri"/>
                <a:cs typeface="Calibri"/>
                <a:sym typeface="Calibri"/>
              </a:rPr>
              <a:t> privacy o le </a:t>
            </a:r>
            <a:r>
              <a:rPr lang="en-US" sz="2400" u="sng" dirty="0">
                <a:solidFill>
                  <a:srgbClr val="24BAA2"/>
                </a:solidFill>
                <a:latin typeface="Calibri"/>
                <a:cs typeface="Calibri"/>
                <a:sym typeface="Calibri"/>
                <a:hlinkClick r:id="rId3">
                  <a:extLst>
                    <a:ext uri="{A12FA001-AC4F-418D-AE19-62706E023703}">
                      <ahyp:hlinkClr xmlns:ahyp="http://schemas.microsoft.com/office/drawing/2018/hyperlinkcolor" val="tx"/>
                    </a:ext>
                  </a:extLst>
                </a:hlinkClick>
              </a:rPr>
              <a:t>informazioni personali</a:t>
            </a:r>
            <a:r>
              <a:rPr lang="en-US" sz="2400" dirty="0">
                <a:solidFill>
                  <a:srgbClr val="24BAA2"/>
                </a:solidFill>
                <a:latin typeface="Calibri"/>
                <a:cs typeface="Calibri"/>
                <a:sym typeface="Calibri"/>
              </a:rPr>
              <a:t> </a:t>
            </a:r>
            <a:r>
              <a:rPr lang="en-US" sz="2400" dirty="0" err="1">
                <a:solidFill>
                  <a:srgbClr val="092E4B"/>
                </a:solidFill>
                <a:latin typeface="Calibri"/>
                <a:ea typeface="Calibri"/>
                <a:cs typeface="Calibri"/>
                <a:sym typeface="Calibri"/>
              </a:rPr>
              <a:t>dei</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clienti</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sapere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cosa</a:t>
            </a:r>
            <a:r>
              <a:rPr lang="en-US" sz="2400" b="0" i="0" u="none" strike="noStrike" cap="none" dirty="0">
                <a:solidFill>
                  <a:srgbClr val="092E4B"/>
                </a:solidFill>
                <a:latin typeface="Calibri"/>
                <a:ea typeface="Calibri"/>
                <a:cs typeface="Calibri"/>
                <a:sym typeface="Calibri"/>
              </a:rPr>
              <a:t> non </a:t>
            </a:r>
            <a:r>
              <a:rPr lang="en-US" sz="2400" b="0" i="0" u="none" strike="noStrike" cap="none" dirty="0" err="1">
                <a:solidFill>
                  <a:srgbClr val="092E4B"/>
                </a:solidFill>
                <a:latin typeface="Calibri"/>
                <a:ea typeface="Calibri"/>
                <a:cs typeface="Calibri"/>
                <a:sym typeface="Calibri"/>
              </a:rPr>
              <a:t>pubblicare</a:t>
            </a:r>
            <a:r>
              <a:rPr lang="en-US" sz="2400" b="0" i="0" u="none" strike="noStrike" cap="none" dirty="0">
                <a:solidFill>
                  <a:srgbClr val="092E4B"/>
                </a:solidFill>
                <a:latin typeface="Calibri"/>
                <a:ea typeface="Calibri"/>
                <a:cs typeface="Calibri"/>
                <a:sym typeface="Calibri"/>
              </a:rPr>
              <a:t> sui social media, </a:t>
            </a:r>
            <a:r>
              <a:rPr lang="en-US" sz="2400" b="0" i="0" u="none" strike="noStrike" cap="none" dirty="0" err="1">
                <a:solidFill>
                  <a:srgbClr val="092E4B"/>
                </a:solidFill>
                <a:latin typeface="Calibri"/>
                <a:ea typeface="Calibri"/>
                <a:cs typeface="Calibri"/>
                <a:sym typeface="Calibri"/>
              </a:rPr>
              <a:t>sono</a:t>
            </a:r>
            <a:r>
              <a:rPr lang="en-US" sz="2400" b="0" i="0" u="none" strike="noStrike" cap="none" dirty="0">
                <a:solidFill>
                  <a:srgbClr val="092E4B"/>
                </a:solidFill>
                <a:latin typeface="Calibri"/>
                <a:ea typeface="Calibri"/>
                <a:cs typeface="Calibri"/>
                <a:sym typeface="Calibri"/>
              </a:rPr>
              <a:t> tutt</a:t>
            </a:r>
            <a:r>
              <a:rPr lang="en-US" sz="2400" dirty="0">
                <a:solidFill>
                  <a:srgbClr val="092E4B"/>
                </a:solidFill>
                <a:latin typeface="Calibri"/>
                <a:ea typeface="Calibri"/>
                <a:cs typeface="Calibri"/>
                <a:sym typeface="Calibri"/>
              </a:rPr>
              <a:t>i </a:t>
            </a:r>
            <a:r>
              <a:rPr lang="en-US" sz="2400" dirty="0" err="1">
                <a:solidFill>
                  <a:srgbClr val="092E4B"/>
                </a:solidFill>
                <a:latin typeface="Calibri"/>
                <a:ea typeface="Calibri"/>
                <a:cs typeface="Calibri"/>
                <a:sym typeface="Calibri"/>
              </a:rPr>
              <a:t>elementi</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che</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contribuiscono</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all’alfabetizzazione</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digitale</a:t>
            </a:r>
            <a:r>
              <a:rPr lang="en-US" sz="2400" dirty="0">
                <a:solidFill>
                  <a:srgbClr val="092E4B"/>
                </a:solidFill>
                <a:latin typeface="Calibri"/>
                <a:ea typeface="Calibri"/>
                <a:cs typeface="Calibri"/>
                <a:sym typeface="Calibri"/>
              </a:rPr>
              <a:t>. </a:t>
            </a:r>
            <a:endParaRPr sz="2400" b="0" i="0" u="none" strike="noStrike" cap="none" dirty="0">
              <a:solidFill>
                <a:srgbClr val="092E4B"/>
              </a:solidFill>
              <a:latin typeface="Calibri"/>
              <a:ea typeface="Calibri"/>
              <a:cs typeface="Calibri"/>
              <a:sym typeface="Calibri"/>
            </a:endParaRPr>
          </a:p>
        </p:txBody>
      </p:sp>
      <p:pic>
        <p:nvPicPr>
          <p:cNvPr id="323" name="Google Shape;323;p46" descr="Icon&#10;&#10;Description automatically generated"/>
          <p:cNvPicPr preferRelativeResize="0"/>
          <p:nvPr/>
        </p:nvPicPr>
        <p:blipFill rotWithShape="1">
          <a:blip r:embed="rId4">
            <a:alphaModFix/>
          </a:blip>
          <a:srcRect/>
          <a:stretch/>
        </p:blipFill>
        <p:spPr>
          <a:xfrm>
            <a:off x="650952" y="1454371"/>
            <a:ext cx="2400361" cy="1974629"/>
          </a:xfrm>
          <a:prstGeom prst="rect">
            <a:avLst/>
          </a:prstGeom>
          <a:noFill/>
          <a:ln>
            <a:noFill/>
          </a:ln>
        </p:spPr>
      </p:pic>
      <p:pic>
        <p:nvPicPr>
          <p:cNvPr id="324" name="Google Shape;324;p46" descr="Icon&#10;&#10;Description automatically generated"/>
          <p:cNvPicPr preferRelativeResize="0"/>
          <p:nvPr/>
        </p:nvPicPr>
        <p:blipFill rotWithShape="1">
          <a:blip r:embed="rId5">
            <a:alphaModFix/>
          </a:blip>
          <a:srcRect/>
          <a:stretch/>
        </p:blipFill>
        <p:spPr>
          <a:xfrm>
            <a:off x="8803826" y="3904026"/>
            <a:ext cx="2741632" cy="18917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7"/>
          <p:cNvSpPr txBox="1">
            <a:spLocks noGrp="1"/>
          </p:cNvSpPr>
          <p:nvPr>
            <p:ph type="body" idx="1"/>
          </p:nvPr>
        </p:nvSpPr>
        <p:spPr>
          <a:xfrm>
            <a:off x="948571" y="819751"/>
            <a:ext cx="10977540" cy="48959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dirty="0"/>
              <a:t>Nel mondo di </a:t>
            </a:r>
            <a:r>
              <a:rPr lang="en-US" dirty="0" err="1"/>
              <a:t>oggi</a:t>
            </a:r>
            <a:r>
              <a:rPr lang="en-US" dirty="0"/>
              <a:t>, dove </a:t>
            </a:r>
            <a:r>
              <a:rPr lang="en-US" dirty="0" err="1"/>
              <a:t>prevale</a:t>
            </a:r>
            <a:r>
              <a:rPr lang="en-US" dirty="0"/>
              <a:t> </a:t>
            </a:r>
            <a:r>
              <a:rPr lang="en-US" dirty="0" err="1"/>
              <a:t>l’uso</a:t>
            </a:r>
            <a:r>
              <a:rPr lang="en-US" dirty="0"/>
              <a:t> </a:t>
            </a:r>
            <a:r>
              <a:rPr lang="en-US" dirty="0" err="1"/>
              <a:t>della</a:t>
            </a:r>
            <a:r>
              <a:rPr lang="en-US" dirty="0"/>
              <a:t> </a:t>
            </a:r>
            <a:r>
              <a:rPr lang="en-US" dirty="0" err="1"/>
              <a:t>tecnologia</a:t>
            </a:r>
            <a:r>
              <a:rPr lang="en-US" dirty="0"/>
              <a:t>, </a:t>
            </a:r>
            <a:r>
              <a:rPr lang="en-US" dirty="0" err="1"/>
              <a:t>è</a:t>
            </a:r>
            <a:r>
              <a:rPr lang="en-US" dirty="0"/>
              <a:t> </a:t>
            </a:r>
            <a:r>
              <a:rPr lang="en-US" dirty="0" err="1"/>
              <a:t>essenziale</a:t>
            </a:r>
            <a:r>
              <a:rPr lang="en-US" dirty="0"/>
              <a:t> </a:t>
            </a:r>
            <a:r>
              <a:rPr lang="en-US" dirty="0" err="1"/>
              <a:t>sapere</a:t>
            </a:r>
            <a:r>
              <a:rPr lang="en-US" dirty="0"/>
              <a:t> </a:t>
            </a:r>
            <a:r>
              <a:rPr lang="en-US" dirty="0" err="1"/>
              <a:t>che</a:t>
            </a:r>
            <a:r>
              <a:rPr lang="en-US" dirty="0"/>
              <a:t> </a:t>
            </a:r>
            <a:r>
              <a:rPr lang="en-US" dirty="0" err="1"/>
              <a:t>questo</a:t>
            </a:r>
            <a:r>
              <a:rPr lang="en-US" dirty="0"/>
              <a:t> </a:t>
            </a:r>
            <a:r>
              <a:rPr lang="en-US" b="1" dirty="0" err="1"/>
              <a:t>è</a:t>
            </a:r>
            <a:r>
              <a:rPr lang="en-US" b="1" dirty="0"/>
              <a:t> il nuovo modo per </a:t>
            </a:r>
            <a:r>
              <a:rPr lang="en-US" b="1" dirty="0" err="1"/>
              <a:t>connettersi</a:t>
            </a:r>
            <a:r>
              <a:rPr lang="en-US" b="1" dirty="0"/>
              <a:t> con le </a:t>
            </a:r>
            <a:r>
              <a:rPr lang="en-US" b="1" dirty="0" err="1"/>
              <a:t>persone</a:t>
            </a:r>
            <a:r>
              <a:rPr lang="en-US" b="1" dirty="0"/>
              <a:t> e </a:t>
            </a:r>
            <a:r>
              <a:rPr lang="en-US" b="1" dirty="0" err="1"/>
              <a:t>comunicare</a:t>
            </a:r>
            <a:r>
              <a:rPr lang="en-US" b="1" dirty="0"/>
              <a:t> con il mondo </a:t>
            </a:r>
            <a:r>
              <a:rPr lang="en-US" b="1" dirty="0" err="1"/>
              <a:t>intero</a:t>
            </a:r>
            <a:r>
              <a:rPr lang="en-US" dirty="0"/>
              <a:t>, </a:t>
            </a:r>
            <a:r>
              <a:rPr lang="en-US" dirty="0" err="1"/>
              <a:t>sia</a:t>
            </a:r>
            <a:r>
              <a:rPr lang="en-US" dirty="0"/>
              <a:t> </a:t>
            </a:r>
            <a:r>
              <a:rPr lang="en-US" dirty="0" err="1"/>
              <a:t>nella</a:t>
            </a:r>
            <a:r>
              <a:rPr lang="en-US" dirty="0"/>
              <a:t> vita </a:t>
            </a:r>
            <a:r>
              <a:rPr lang="en-US" dirty="0" err="1"/>
              <a:t>professionale</a:t>
            </a:r>
            <a:r>
              <a:rPr lang="en-US" dirty="0"/>
              <a:t> </a:t>
            </a:r>
            <a:r>
              <a:rPr lang="en-US" dirty="0" err="1"/>
              <a:t>che</a:t>
            </a:r>
            <a:r>
              <a:rPr lang="en-US" dirty="0"/>
              <a:t> </a:t>
            </a:r>
            <a:r>
              <a:rPr lang="en-US" dirty="0" err="1"/>
              <a:t>privata</a:t>
            </a:r>
            <a:r>
              <a:rPr lang="en-US" dirty="0"/>
              <a:t>. </a:t>
            </a:r>
            <a:r>
              <a:rPr lang="en-US" dirty="0" err="1"/>
              <a:t>L’alfabetizzazione</a:t>
            </a:r>
            <a:r>
              <a:rPr lang="en-US" dirty="0"/>
              <a:t> </a:t>
            </a:r>
            <a:r>
              <a:rPr lang="en-US" dirty="0" err="1"/>
              <a:t>digitale</a:t>
            </a:r>
            <a:r>
              <a:rPr lang="en-US" dirty="0"/>
              <a:t> </a:t>
            </a:r>
            <a:r>
              <a:rPr lang="en-US" dirty="0" err="1"/>
              <a:t>va</a:t>
            </a:r>
            <a:r>
              <a:rPr lang="en-US" dirty="0"/>
              <a:t> </a:t>
            </a:r>
            <a:r>
              <a:rPr lang="en-US" dirty="0" err="1"/>
              <a:t>oltre</a:t>
            </a:r>
            <a:r>
              <a:rPr lang="en-US" dirty="0"/>
              <a:t> </a:t>
            </a:r>
            <a:r>
              <a:rPr lang="en-US" dirty="0" err="1"/>
              <a:t>l’apprendimento</a:t>
            </a:r>
            <a:r>
              <a:rPr lang="en-US" dirty="0"/>
              <a:t> </a:t>
            </a:r>
            <a:r>
              <a:rPr lang="en-US" dirty="0" err="1"/>
              <a:t>degli</a:t>
            </a:r>
            <a:r>
              <a:rPr lang="en-US" dirty="0"/>
              <a:t> </a:t>
            </a:r>
            <a:r>
              <a:rPr lang="en-US" dirty="0" err="1"/>
              <a:t>strumenti</a:t>
            </a:r>
            <a:r>
              <a:rPr lang="en-US" dirty="0"/>
              <a:t> e </a:t>
            </a:r>
            <a:r>
              <a:rPr lang="en-US" dirty="0" err="1"/>
              <a:t>dei</a:t>
            </a:r>
            <a:r>
              <a:rPr lang="en-US" dirty="0"/>
              <a:t> </a:t>
            </a:r>
            <a:r>
              <a:rPr lang="en-US" dirty="0" err="1"/>
              <a:t>programmi</a:t>
            </a:r>
            <a:r>
              <a:rPr lang="en-US" dirty="0"/>
              <a:t> </a:t>
            </a:r>
            <a:r>
              <a:rPr lang="en-US" dirty="0" err="1"/>
              <a:t>digitali</a:t>
            </a:r>
            <a:r>
              <a:rPr lang="en-US" dirty="0"/>
              <a:t> e ha </a:t>
            </a:r>
            <a:r>
              <a:rPr lang="en-US" dirty="0" err="1"/>
              <a:t>grandi</a:t>
            </a:r>
            <a:r>
              <a:rPr lang="en-US" dirty="0"/>
              <a:t> </a:t>
            </a:r>
            <a:r>
              <a:rPr lang="en-US" dirty="0" err="1"/>
              <a:t>vantaggi</a:t>
            </a:r>
            <a:r>
              <a:rPr lang="en-US" dirty="0"/>
              <a:t>. Ad </a:t>
            </a:r>
            <a:r>
              <a:rPr lang="en-US" dirty="0" err="1"/>
              <a:t>esempio</a:t>
            </a:r>
            <a:r>
              <a:rPr lang="en-US" dirty="0"/>
              <a:t>:</a:t>
            </a:r>
          </a:p>
          <a:p>
            <a:pPr marL="342900" lvl="0" indent="-342900" algn="l" rtl="0">
              <a:lnSpc>
                <a:spcPct val="90000"/>
              </a:lnSpc>
              <a:spcBef>
                <a:spcPts val="1000"/>
              </a:spcBef>
              <a:spcAft>
                <a:spcPts val="0"/>
              </a:spcAft>
              <a:buClr>
                <a:srgbClr val="24BAA2"/>
              </a:buClr>
              <a:buSzPts val="2400"/>
              <a:buFont typeface="Arial"/>
              <a:buChar char="•"/>
            </a:pPr>
            <a:r>
              <a:rPr lang="en-US" sz="2300" b="1" dirty="0" err="1">
                <a:solidFill>
                  <a:srgbClr val="24BAA2"/>
                </a:solidFill>
              </a:rPr>
              <a:t>Sviluppa</a:t>
            </a:r>
            <a:r>
              <a:rPr lang="en-US" sz="2300" b="1" dirty="0">
                <a:solidFill>
                  <a:srgbClr val="24BAA2"/>
                </a:solidFill>
              </a:rPr>
              <a:t> il </a:t>
            </a:r>
            <a:r>
              <a:rPr lang="en-US" sz="2300" b="1" dirty="0" err="1">
                <a:solidFill>
                  <a:srgbClr val="24BAA2"/>
                </a:solidFill>
              </a:rPr>
              <a:t>pensiero</a:t>
            </a:r>
            <a:r>
              <a:rPr lang="en-US" sz="2300" b="1" dirty="0">
                <a:solidFill>
                  <a:srgbClr val="24BAA2"/>
                </a:solidFill>
              </a:rPr>
              <a:t> </a:t>
            </a:r>
            <a:r>
              <a:rPr lang="en-US" sz="2300" b="1" dirty="0" err="1">
                <a:solidFill>
                  <a:srgbClr val="24BAA2"/>
                </a:solidFill>
              </a:rPr>
              <a:t>critico</a:t>
            </a:r>
            <a:r>
              <a:rPr lang="en-US" sz="2300" b="1" dirty="0">
                <a:solidFill>
                  <a:srgbClr val="24BAA2"/>
                </a:solidFill>
              </a:rPr>
              <a:t>: </a:t>
            </a:r>
            <a:r>
              <a:rPr lang="en-US" sz="2300" dirty="0" err="1"/>
              <a:t>accedendo</a:t>
            </a:r>
            <a:r>
              <a:rPr lang="en-US" sz="2300" dirty="0"/>
              <a:t> ad un </a:t>
            </a:r>
            <a:r>
              <a:rPr lang="en-US" sz="2300" dirty="0" err="1"/>
              <a:t>maggior</a:t>
            </a:r>
            <a:r>
              <a:rPr lang="en-US" sz="2300" dirty="0"/>
              <a:t> </a:t>
            </a:r>
            <a:r>
              <a:rPr lang="en-US" sz="2300" dirty="0" err="1"/>
              <a:t>numero</a:t>
            </a:r>
            <a:r>
              <a:rPr lang="en-US" sz="2300" dirty="0"/>
              <a:t> di </a:t>
            </a:r>
            <a:r>
              <a:rPr lang="en-US" sz="2300" dirty="0" err="1"/>
              <a:t>informazioni</a:t>
            </a:r>
            <a:r>
              <a:rPr lang="en-US" sz="2300" dirty="0"/>
              <a:t>, </a:t>
            </a:r>
            <a:r>
              <a:rPr lang="en-US" sz="2300" dirty="0" err="1"/>
              <a:t>è</a:t>
            </a:r>
            <a:r>
              <a:rPr lang="en-US" sz="2300" dirty="0"/>
              <a:t> possible </a:t>
            </a:r>
            <a:r>
              <a:rPr lang="en-US" sz="2300" dirty="0" err="1"/>
              <a:t>contrastarle</a:t>
            </a:r>
            <a:r>
              <a:rPr lang="en-US" sz="2300" dirty="0"/>
              <a:t> </a:t>
            </a:r>
            <a:r>
              <a:rPr lang="en-US" sz="2300" dirty="0" err="1"/>
              <a:t>meglio</a:t>
            </a:r>
            <a:r>
              <a:rPr lang="en-US" sz="2300" dirty="0"/>
              <a:t> e </a:t>
            </a:r>
            <a:r>
              <a:rPr lang="en-US" sz="2300" dirty="0" err="1"/>
              <a:t>favorire</a:t>
            </a:r>
            <a:r>
              <a:rPr lang="en-US" sz="2300" dirty="0"/>
              <a:t> un </a:t>
            </a:r>
            <a:r>
              <a:rPr lang="en-US" sz="2300" dirty="0" err="1"/>
              <a:t>pensiero</a:t>
            </a:r>
            <a:r>
              <a:rPr lang="en-US" sz="2300" dirty="0"/>
              <a:t> </a:t>
            </a:r>
            <a:r>
              <a:rPr lang="en-US" sz="2300" dirty="0" err="1"/>
              <a:t>critico</a:t>
            </a:r>
            <a:r>
              <a:rPr lang="en-US" sz="2300" dirty="0"/>
              <a:t>. </a:t>
            </a:r>
            <a:r>
              <a:rPr lang="en-US" sz="2300" dirty="0" err="1"/>
              <a:t>Questo</a:t>
            </a:r>
            <a:r>
              <a:rPr lang="en-US" sz="2300" dirty="0"/>
              <a:t> </a:t>
            </a:r>
            <a:r>
              <a:rPr lang="en-US" sz="2300" dirty="0" err="1"/>
              <a:t>mantiene</a:t>
            </a:r>
            <a:r>
              <a:rPr lang="en-US" sz="2300" dirty="0"/>
              <a:t> la </a:t>
            </a:r>
            <a:r>
              <a:rPr lang="en-US" sz="2300" dirty="0" err="1"/>
              <a:t>mente</a:t>
            </a:r>
            <a:r>
              <a:rPr lang="en-US" sz="2300" dirty="0"/>
              <a:t> </a:t>
            </a:r>
            <a:r>
              <a:rPr lang="en-US" sz="2300" dirty="0" err="1"/>
              <a:t>attiva</a:t>
            </a:r>
            <a:r>
              <a:rPr lang="en-US" sz="2300" dirty="0"/>
              <a:t>. </a:t>
            </a:r>
            <a:endParaRPr lang="en-US" dirty="0"/>
          </a:p>
          <a:p>
            <a:pPr marL="342900" lvl="0" indent="-342900" algn="l" rtl="0">
              <a:lnSpc>
                <a:spcPct val="90000"/>
              </a:lnSpc>
              <a:spcBef>
                <a:spcPts val="1000"/>
              </a:spcBef>
              <a:spcAft>
                <a:spcPts val="0"/>
              </a:spcAft>
              <a:buClr>
                <a:srgbClr val="24BAA2"/>
              </a:buClr>
              <a:buSzPts val="2400"/>
              <a:buFont typeface="Arial"/>
              <a:buChar char="•"/>
            </a:pPr>
            <a:r>
              <a:rPr lang="en-US" sz="2300" b="1" dirty="0" err="1">
                <a:solidFill>
                  <a:srgbClr val="24BAA2"/>
                </a:solidFill>
              </a:rPr>
              <a:t>Permette</a:t>
            </a:r>
            <a:r>
              <a:rPr lang="en-US" sz="2300" b="1" dirty="0">
                <a:solidFill>
                  <a:srgbClr val="24BAA2"/>
                </a:solidFill>
              </a:rPr>
              <a:t> di </a:t>
            </a:r>
            <a:r>
              <a:rPr lang="en-US" sz="2300" b="1" dirty="0" err="1">
                <a:solidFill>
                  <a:srgbClr val="24BAA2"/>
                </a:solidFill>
              </a:rPr>
              <a:t>accedere</a:t>
            </a:r>
            <a:r>
              <a:rPr lang="en-US" sz="2300" b="1" dirty="0">
                <a:solidFill>
                  <a:srgbClr val="24BAA2"/>
                </a:solidFill>
              </a:rPr>
              <a:t> ad </a:t>
            </a:r>
            <a:r>
              <a:rPr lang="en-US" sz="2300" b="1" dirty="0" err="1">
                <a:solidFill>
                  <a:srgbClr val="24BAA2"/>
                </a:solidFill>
              </a:rPr>
              <a:t>impieghi</a:t>
            </a:r>
            <a:r>
              <a:rPr lang="en-US" sz="2300" b="1" dirty="0">
                <a:solidFill>
                  <a:srgbClr val="24BAA2"/>
                </a:solidFill>
              </a:rPr>
              <a:t> </a:t>
            </a:r>
            <a:r>
              <a:rPr lang="en-US" sz="2300" b="1" dirty="0" err="1">
                <a:solidFill>
                  <a:srgbClr val="24BAA2"/>
                </a:solidFill>
              </a:rPr>
              <a:t>migliori</a:t>
            </a:r>
            <a:r>
              <a:rPr lang="en-US" sz="2300" b="1" dirty="0">
                <a:solidFill>
                  <a:srgbClr val="24BAA2"/>
                </a:solidFill>
              </a:rPr>
              <a:t>:</a:t>
            </a:r>
            <a:r>
              <a:rPr lang="en-US" sz="2300" dirty="0"/>
              <a:t> </a:t>
            </a:r>
            <a:r>
              <a:rPr lang="en-US" sz="2300" dirty="0" err="1"/>
              <a:t>conoscere</a:t>
            </a:r>
            <a:r>
              <a:rPr lang="en-US" sz="2300" dirty="0"/>
              <a:t> e </a:t>
            </a:r>
            <a:r>
              <a:rPr lang="en-US" sz="2300" dirty="0" err="1"/>
              <a:t>padroneggiare</a:t>
            </a:r>
            <a:r>
              <a:rPr lang="en-US" sz="2300" dirty="0"/>
              <a:t> le ICT (</a:t>
            </a:r>
            <a:r>
              <a:rPr lang="en-US" sz="2300" dirty="0" err="1"/>
              <a:t>Tecnologie</a:t>
            </a:r>
            <a:r>
              <a:rPr lang="en-US" sz="2300" dirty="0"/>
              <a:t> </a:t>
            </a:r>
            <a:r>
              <a:rPr lang="en-US" sz="2300" dirty="0" err="1"/>
              <a:t>dell’informazione</a:t>
            </a:r>
            <a:r>
              <a:rPr lang="en-US" sz="2300" dirty="0"/>
              <a:t> e </a:t>
            </a:r>
            <a:r>
              <a:rPr lang="en-US" sz="2300" dirty="0" err="1"/>
              <a:t>della</a:t>
            </a:r>
            <a:r>
              <a:rPr lang="en-US" sz="2300" dirty="0"/>
              <a:t> </a:t>
            </a:r>
            <a:r>
              <a:rPr lang="en-US" sz="2300" dirty="0" err="1"/>
              <a:t>comunicazione</a:t>
            </a:r>
            <a:r>
              <a:rPr lang="en-US" sz="2300" dirty="0"/>
              <a:t>) </a:t>
            </a:r>
            <a:r>
              <a:rPr lang="en-US" sz="2300" dirty="0" err="1"/>
              <a:t>aumenta</a:t>
            </a:r>
            <a:r>
              <a:rPr lang="en-US" sz="2300" dirty="0"/>
              <a:t> la </a:t>
            </a:r>
            <a:r>
              <a:rPr lang="en-US" sz="2300" dirty="0" err="1"/>
              <a:t>possibilità</a:t>
            </a:r>
            <a:r>
              <a:rPr lang="en-US" sz="2300" dirty="0"/>
              <a:t> di </a:t>
            </a:r>
            <a:r>
              <a:rPr lang="en-US" sz="2300" dirty="0" err="1"/>
              <a:t>accedere</a:t>
            </a:r>
            <a:r>
              <a:rPr lang="en-US" sz="2300" dirty="0"/>
              <a:t> a </a:t>
            </a:r>
            <a:r>
              <a:rPr lang="en-US" sz="2300" dirty="0" err="1"/>
              <a:t>lavori</a:t>
            </a:r>
            <a:r>
              <a:rPr lang="en-US" sz="2300" dirty="0"/>
              <a:t> </a:t>
            </a:r>
            <a:r>
              <a:rPr lang="en-US" sz="2300" dirty="0" err="1"/>
              <a:t>migliori</a:t>
            </a:r>
            <a:r>
              <a:rPr lang="en-US" sz="2300" dirty="0"/>
              <a:t> e </a:t>
            </a:r>
            <a:r>
              <a:rPr lang="en-US" sz="2300" dirty="0" err="1"/>
              <a:t>meglio</a:t>
            </a:r>
            <a:r>
              <a:rPr lang="en-US" sz="2300" dirty="0"/>
              <a:t> </a:t>
            </a:r>
            <a:r>
              <a:rPr lang="en-US" sz="2300" dirty="0" err="1"/>
              <a:t>retribuiti</a:t>
            </a:r>
            <a:r>
              <a:rPr lang="en-US" sz="2300" dirty="0"/>
              <a:t>, e </a:t>
            </a:r>
            <a:r>
              <a:rPr lang="en-US" sz="2300" dirty="0" err="1"/>
              <a:t>crea</a:t>
            </a:r>
            <a:r>
              <a:rPr lang="en-US" sz="2300" dirty="0"/>
              <a:t> un </a:t>
            </a:r>
            <a:r>
              <a:rPr lang="en-US" sz="2300" dirty="0" err="1"/>
              <a:t>futuro</a:t>
            </a:r>
            <a:r>
              <a:rPr lang="en-US" sz="2300" dirty="0"/>
              <a:t> </a:t>
            </a:r>
            <a:r>
              <a:rPr lang="en-US" sz="2300" dirty="0" err="1"/>
              <a:t>più</a:t>
            </a:r>
            <a:r>
              <a:rPr lang="en-US" sz="2300" dirty="0"/>
              <a:t> </a:t>
            </a:r>
            <a:r>
              <a:rPr lang="en-US" sz="2300" dirty="0" err="1"/>
              <a:t>sostenibile</a:t>
            </a:r>
            <a:r>
              <a:rPr lang="en-US" sz="2300" dirty="0"/>
              <a:t> per </a:t>
            </a:r>
            <a:r>
              <a:rPr lang="en-US" sz="2300" dirty="0" err="1"/>
              <a:t>gli</a:t>
            </a:r>
            <a:r>
              <a:rPr lang="en-US" sz="2300" dirty="0"/>
              <a:t> </a:t>
            </a:r>
            <a:r>
              <a:rPr lang="en-US" sz="2300" dirty="0" err="1"/>
              <a:t>operatori</a:t>
            </a:r>
            <a:r>
              <a:rPr lang="en-US" sz="2300" dirty="0"/>
              <a:t> </a:t>
            </a:r>
            <a:r>
              <a:rPr lang="en-US" sz="2300" dirty="0" err="1"/>
              <a:t>sanitari</a:t>
            </a:r>
            <a:r>
              <a:rPr lang="en-US" sz="2300" dirty="0"/>
              <a:t>. </a:t>
            </a:r>
            <a:endParaRPr lang="en-US" dirty="0"/>
          </a:p>
          <a:p>
            <a:pPr marL="342900" lvl="0" indent="-342900" algn="l" rtl="0">
              <a:lnSpc>
                <a:spcPct val="90000"/>
              </a:lnSpc>
              <a:spcBef>
                <a:spcPts val="1000"/>
              </a:spcBef>
              <a:spcAft>
                <a:spcPts val="0"/>
              </a:spcAft>
              <a:buClr>
                <a:srgbClr val="24BAA2"/>
              </a:buClr>
              <a:buSzPts val="2400"/>
              <a:buFont typeface="Arial"/>
              <a:buChar char="•"/>
            </a:pPr>
            <a:r>
              <a:rPr lang="en-US" sz="2300" b="1" dirty="0" err="1">
                <a:solidFill>
                  <a:srgbClr val="24BAA2"/>
                </a:solidFill>
              </a:rPr>
              <a:t>Favorisce</a:t>
            </a:r>
            <a:r>
              <a:rPr lang="en-US" sz="2300" b="1" dirty="0">
                <a:solidFill>
                  <a:srgbClr val="24BAA2"/>
                </a:solidFill>
              </a:rPr>
              <a:t> </a:t>
            </a:r>
            <a:r>
              <a:rPr lang="en-US" sz="2300" b="1" dirty="0" err="1">
                <a:solidFill>
                  <a:srgbClr val="24BAA2"/>
                </a:solidFill>
              </a:rPr>
              <a:t>l’inclusione</a:t>
            </a:r>
            <a:r>
              <a:rPr lang="en-US" sz="2300" b="1" dirty="0">
                <a:solidFill>
                  <a:srgbClr val="24BAA2"/>
                </a:solidFill>
              </a:rPr>
              <a:t> </a:t>
            </a:r>
            <a:r>
              <a:rPr lang="en-US" sz="2300" b="1" dirty="0" err="1">
                <a:solidFill>
                  <a:srgbClr val="24BAA2"/>
                </a:solidFill>
              </a:rPr>
              <a:t>sociale</a:t>
            </a:r>
            <a:r>
              <a:rPr lang="en-US" sz="2300" b="1" dirty="0">
                <a:solidFill>
                  <a:srgbClr val="24BAA2"/>
                </a:solidFill>
              </a:rPr>
              <a:t> e lo </a:t>
            </a:r>
            <a:r>
              <a:rPr lang="en-US" sz="2300" b="1" dirty="0" err="1">
                <a:solidFill>
                  <a:srgbClr val="24BAA2"/>
                </a:solidFill>
              </a:rPr>
              <a:t>sviluppo</a:t>
            </a:r>
            <a:r>
              <a:rPr lang="en-US" sz="2300" b="1" dirty="0">
                <a:solidFill>
                  <a:srgbClr val="24BAA2"/>
                </a:solidFill>
              </a:rPr>
              <a:t>: </a:t>
            </a:r>
            <a:r>
              <a:rPr lang="en-US" sz="2300" dirty="0" err="1"/>
              <a:t>infatti</a:t>
            </a:r>
            <a:r>
              <a:rPr lang="en-US" sz="2300" dirty="0"/>
              <a:t>, il </a:t>
            </a:r>
            <a:r>
              <a:rPr lang="en-US" sz="2300" dirty="0" err="1"/>
              <a:t>mancato</a:t>
            </a:r>
            <a:r>
              <a:rPr lang="en-US" sz="2300" dirty="0"/>
              <a:t> accesso alle </a:t>
            </a:r>
            <a:r>
              <a:rPr lang="en-US" sz="2300" dirty="0" err="1"/>
              <a:t>tecnologie</a:t>
            </a:r>
            <a:r>
              <a:rPr lang="en-US" sz="2300" dirty="0"/>
              <a:t> </a:t>
            </a:r>
            <a:r>
              <a:rPr lang="en-US" sz="2300" dirty="0" err="1"/>
              <a:t>crea</a:t>
            </a:r>
            <a:r>
              <a:rPr lang="en-US" sz="2300" dirty="0"/>
              <a:t> </a:t>
            </a:r>
            <a:r>
              <a:rPr lang="en-US" sz="2300" dirty="0" err="1"/>
              <a:t>maggiori</a:t>
            </a:r>
            <a:r>
              <a:rPr lang="en-US" sz="2300" dirty="0"/>
              <a:t> </a:t>
            </a:r>
            <a:r>
              <a:rPr lang="en-US" sz="2300" dirty="0" err="1"/>
              <a:t>differenze</a:t>
            </a:r>
            <a:r>
              <a:rPr lang="en-US" sz="2300" dirty="0"/>
              <a:t> in </a:t>
            </a:r>
            <a:r>
              <a:rPr lang="en-US" sz="2300" dirty="0" err="1"/>
              <a:t>ambito</a:t>
            </a:r>
            <a:r>
              <a:rPr lang="en-US" sz="2300" dirty="0"/>
              <a:t> </a:t>
            </a:r>
            <a:r>
              <a:rPr lang="en-US" sz="2300" dirty="0" err="1"/>
              <a:t>culturale</a:t>
            </a:r>
            <a:r>
              <a:rPr lang="en-US" sz="2300" dirty="0"/>
              <a:t>, </a:t>
            </a:r>
            <a:r>
              <a:rPr lang="en-US" sz="2300" dirty="0" err="1"/>
              <a:t>economico</a:t>
            </a:r>
            <a:r>
              <a:rPr lang="en-US" sz="2300" dirty="0"/>
              <a:t>, </a:t>
            </a:r>
            <a:r>
              <a:rPr lang="en-US" sz="2300" dirty="0" err="1"/>
              <a:t>sociale</a:t>
            </a:r>
            <a:r>
              <a:rPr lang="en-US" sz="2300" dirty="0"/>
              <a:t> ed </a:t>
            </a:r>
            <a:r>
              <a:rPr lang="en-US" sz="2300" dirty="0" err="1"/>
              <a:t>educativo</a:t>
            </a:r>
            <a:r>
              <a:rPr lang="en-US" sz="2300" dirty="0"/>
              <a:t>.</a:t>
            </a:r>
            <a:endParaRPr dirty="0"/>
          </a:p>
          <a:p>
            <a:pPr marL="342900" lvl="0" indent="-342900" algn="l" rtl="0">
              <a:lnSpc>
                <a:spcPct val="90000"/>
              </a:lnSpc>
              <a:spcBef>
                <a:spcPts val="1000"/>
              </a:spcBef>
              <a:spcAft>
                <a:spcPts val="0"/>
              </a:spcAft>
              <a:buClr>
                <a:srgbClr val="24BAA2"/>
              </a:buClr>
              <a:buSzPts val="2400"/>
              <a:buFont typeface="Arial"/>
              <a:buChar char="•"/>
            </a:pPr>
            <a:r>
              <a:rPr lang="en-US" sz="2300" b="1" dirty="0" err="1">
                <a:solidFill>
                  <a:srgbClr val="24BAA2"/>
                </a:solidFill>
              </a:rPr>
              <a:t>Migliora</a:t>
            </a:r>
            <a:r>
              <a:rPr lang="en-US" sz="2300" b="1" dirty="0">
                <a:solidFill>
                  <a:srgbClr val="24BAA2"/>
                </a:solidFill>
              </a:rPr>
              <a:t> la </a:t>
            </a:r>
            <a:r>
              <a:rPr lang="en-US" sz="2300" b="1" dirty="0" err="1">
                <a:solidFill>
                  <a:srgbClr val="24BAA2"/>
                </a:solidFill>
              </a:rPr>
              <a:t>quotidianità</a:t>
            </a:r>
            <a:r>
              <a:rPr lang="en-US" sz="2300" b="1" dirty="0">
                <a:solidFill>
                  <a:srgbClr val="24BAA2"/>
                </a:solidFill>
              </a:rPr>
              <a:t>: </a:t>
            </a:r>
            <a:r>
              <a:rPr lang="en-US" sz="2300" dirty="0"/>
              <a:t>le </a:t>
            </a:r>
            <a:r>
              <a:rPr lang="en-US" sz="2300" dirty="0" err="1"/>
              <a:t>nuove</a:t>
            </a:r>
            <a:r>
              <a:rPr lang="en-US" sz="2300" dirty="0"/>
              <a:t> </a:t>
            </a:r>
            <a:r>
              <a:rPr lang="en-US" sz="2300" dirty="0" err="1"/>
              <a:t>tecnologie</a:t>
            </a:r>
            <a:r>
              <a:rPr lang="en-US" sz="2300" dirty="0"/>
              <a:t> </a:t>
            </a:r>
            <a:r>
              <a:rPr lang="en-US" sz="2300" dirty="0" err="1"/>
              <a:t>possono</a:t>
            </a:r>
            <a:r>
              <a:rPr lang="en-US" sz="2300" dirty="0"/>
              <a:t> </a:t>
            </a:r>
            <a:r>
              <a:rPr lang="en-US" sz="2300" dirty="0" err="1"/>
              <a:t>essere</a:t>
            </a:r>
            <a:r>
              <a:rPr lang="en-US" sz="2300" dirty="0"/>
              <a:t> </a:t>
            </a:r>
            <a:r>
              <a:rPr lang="en-US" sz="2300" dirty="0" err="1"/>
              <a:t>intergrate</a:t>
            </a:r>
            <a:r>
              <a:rPr lang="en-US" sz="2300" dirty="0"/>
              <a:t> </a:t>
            </a:r>
            <a:r>
              <a:rPr lang="en-US" sz="2300" dirty="0" err="1"/>
              <a:t>nella</a:t>
            </a:r>
            <a:r>
              <a:rPr lang="en-US" sz="2300" dirty="0"/>
              <a:t> vita </a:t>
            </a:r>
            <a:r>
              <a:rPr lang="en-US" sz="2300" dirty="0" err="1"/>
              <a:t>lavorativa</a:t>
            </a:r>
            <a:r>
              <a:rPr lang="en-US" sz="2300" dirty="0"/>
              <a:t> e </a:t>
            </a:r>
            <a:r>
              <a:rPr lang="en-US" sz="2300" dirty="0" err="1"/>
              <a:t>personale</a:t>
            </a:r>
            <a:r>
              <a:rPr lang="en-US" sz="2300" dirty="0"/>
              <a:t> di tutti </a:t>
            </a:r>
            <a:r>
              <a:rPr lang="en-US" sz="2300" dirty="0" err="1"/>
              <a:t>i</a:t>
            </a:r>
            <a:r>
              <a:rPr lang="en-US" sz="2300" dirty="0"/>
              <a:t> </a:t>
            </a:r>
            <a:r>
              <a:rPr lang="en-US" sz="2300" dirty="0" err="1"/>
              <a:t>giorni</a:t>
            </a:r>
            <a:r>
              <a:rPr lang="en-US" sz="2300" dirty="0"/>
              <a:t> e </a:t>
            </a:r>
            <a:r>
              <a:rPr lang="en-US" sz="2300" dirty="0" err="1"/>
              <a:t>migliorano</a:t>
            </a:r>
            <a:r>
              <a:rPr lang="en-US" sz="2300" dirty="0"/>
              <a:t> la </a:t>
            </a:r>
            <a:r>
              <a:rPr lang="en-US" sz="2300" dirty="0" err="1"/>
              <a:t>qualità</a:t>
            </a:r>
            <a:r>
              <a:rPr lang="en-US" sz="2300" dirty="0"/>
              <a:t> </a:t>
            </a:r>
            <a:r>
              <a:rPr lang="en-US" sz="2300" dirty="0" err="1"/>
              <a:t>della</a:t>
            </a:r>
            <a:r>
              <a:rPr lang="en-US" sz="2300" dirty="0"/>
              <a:t> vita, </a:t>
            </a:r>
            <a:r>
              <a:rPr lang="en-US" sz="2300" dirty="0" err="1"/>
              <a:t>rendendola</a:t>
            </a:r>
            <a:r>
              <a:rPr lang="en-US" sz="2300" dirty="0"/>
              <a:t> </a:t>
            </a:r>
            <a:r>
              <a:rPr lang="en-US" sz="2300" dirty="0" err="1"/>
              <a:t>più</a:t>
            </a:r>
            <a:r>
              <a:rPr lang="en-US" sz="2300" dirty="0"/>
              <a:t> semplice e </a:t>
            </a:r>
            <a:r>
              <a:rPr lang="en-US" sz="2300" dirty="0" err="1"/>
              <a:t>confortevole</a:t>
            </a:r>
            <a:r>
              <a:rPr lang="en-US" sz="2300" dirty="0"/>
              <a:t>. </a:t>
            </a:r>
            <a:endParaRPr sz="2300" dirty="0"/>
          </a:p>
        </p:txBody>
      </p:sp>
      <p:sp>
        <p:nvSpPr>
          <p:cNvPr id="330" name="Google Shape;330;p47"/>
          <p:cNvSpPr txBox="1">
            <a:spLocks noGrp="1"/>
          </p:cNvSpPr>
          <p:nvPr>
            <p:ph type="body" idx="2"/>
          </p:nvPr>
        </p:nvSpPr>
        <p:spPr>
          <a:xfrm>
            <a:off x="700516" y="143732"/>
            <a:ext cx="10977540"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L’importanza</a:t>
            </a:r>
            <a:r>
              <a:rPr lang="en-US" dirty="0"/>
              <a:t> e </a:t>
            </a:r>
            <a:r>
              <a:rPr lang="en-US" dirty="0" err="1"/>
              <a:t>i</a:t>
            </a:r>
            <a:r>
              <a:rPr lang="en-US" dirty="0"/>
              <a:t> </a:t>
            </a:r>
            <a:r>
              <a:rPr lang="en-US" dirty="0" err="1"/>
              <a:t>vantaggi</a:t>
            </a:r>
            <a:r>
              <a:rPr lang="en-US" dirty="0"/>
              <a:t> </a:t>
            </a:r>
            <a:r>
              <a:rPr lang="en-US" dirty="0" err="1"/>
              <a:t>dell’alfabetizzazione</a:t>
            </a:r>
            <a:r>
              <a:rPr lang="en-US" dirty="0"/>
              <a:t> </a:t>
            </a:r>
            <a:r>
              <a:rPr lang="en-US" dirty="0" err="1"/>
              <a:t>digitale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body" idx="1"/>
          </p:nvPr>
        </p:nvSpPr>
        <p:spPr>
          <a:xfrm>
            <a:off x="641356" y="1110756"/>
            <a:ext cx="6915144"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b="1" dirty="0">
                <a:solidFill>
                  <a:srgbClr val="24BAA2"/>
                </a:solidFill>
              </a:rPr>
              <a:t>Internet</a:t>
            </a:r>
            <a:endParaRPr dirty="0"/>
          </a:p>
          <a:p>
            <a:pPr marL="0" marR="0" lvl="0" indent="0" algn="l" rtl="0">
              <a:lnSpc>
                <a:spcPct val="90000"/>
              </a:lnSpc>
              <a:spcBef>
                <a:spcPts val="1000"/>
              </a:spcBef>
              <a:spcAft>
                <a:spcPts val="0"/>
              </a:spcAft>
              <a:buClr>
                <a:schemeClr val="lt1"/>
              </a:buClr>
              <a:buSzPts val="2400"/>
              <a:buFont typeface="Arial"/>
              <a:buNone/>
            </a:pPr>
            <a:r>
              <a:rPr lang="en-US" dirty="0" err="1"/>
              <a:t>Negli</a:t>
            </a:r>
            <a:r>
              <a:rPr lang="en-US" dirty="0"/>
              <a:t> </a:t>
            </a:r>
            <a:r>
              <a:rPr lang="en-US" dirty="0" err="1"/>
              <a:t>ultimi</a:t>
            </a:r>
            <a:r>
              <a:rPr lang="en-US" dirty="0"/>
              <a:t> 25 anni </a:t>
            </a:r>
            <a:r>
              <a:rPr lang="en-US" dirty="0" err="1"/>
              <a:t>si</a:t>
            </a:r>
            <a:r>
              <a:rPr lang="en-US" dirty="0"/>
              <a:t> </a:t>
            </a:r>
            <a:r>
              <a:rPr lang="en-US" dirty="0" err="1"/>
              <a:t>è</a:t>
            </a:r>
            <a:r>
              <a:rPr lang="en-US" dirty="0"/>
              <a:t> </a:t>
            </a:r>
            <a:r>
              <a:rPr lang="en-US" dirty="0" err="1"/>
              <a:t>registrata</a:t>
            </a:r>
            <a:r>
              <a:rPr lang="en-US" dirty="0"/>
              <a:t> </a:t>
            </a:r>
            <a:r>
              <a:rPr lang="en-US" dirty="0" err="1"/>
              <a:t>una</a:t>
            </a:r>
            <a:r>
              <a:rPr lang="en-US" dirty="0"/>
              <a:t> </a:t>
            </a:r>
            <a:r>
              <a:rPr lang="en-US" dirty="0" err="1"/>
              <a:t>crescita</a:t>
            </a:r>
            <a:r>
              <a:rPr lang="en-US" dirty="0"/>
              <a:t> </a:t>
            </a:r>
            <a:r>
              <a:rPr lang="en-US" dirty="0" err="1"/>
              <a:t>sostanziale</a:t>
            </a:r>
            <a:r>
              <a:rPr lang="en-US" dirty="0"/>
              <a:t> </a:t>
            </a:r>
            <a:r>
              <a:rPr lang="en-US" dirty="0" err="1"/>
              <a:t>nell’uso</a:t>
            </a:r>
            <a:r>
              <a:rPr lang="en-US" dirty="0"/>
              <a:t> </a:t>
            </a:r>
            <a:r>
              <a:rPr lang="en-US" dirty="0" err="1"/>
              <a:t>domestico</a:t>
            </a:r>
            <a:r>
              <a:rPr lang="en-US" dirty="0"/>
              <a:t> di Internet.  </a:t>
            </a:r>
            <a:r>
              <a:rPr lang="en-US" dirty="0" err="1"/>
              <a:t>Oltre</a:t>
            </a:r>
            <a:r>
              <a:rPr lang="en-US" dirty="0"/>
              <a:t> 3 </a:t>
            </a:r>
            <a:r>
              <a:rPr lang="en-US" dirty="0" err="1"/>
              <a:t>miliardi</a:t>
            </a:r>
            <a:r>
              <a:rPr lang="en-US" dirty="0"/>
              <a:t> di </a:t>
            </a:r>
            <a:r>
              <a:rPr lang="en-US" dirty="0" err="1"/>
              <a:t>persone</a:t>
            </a:r>
            <a:r>
              <a:rPr lang="en-US" dirty="0"/>
              <a:t>, </a:t>
            </a:r>
            <a:r>
              <a:rPr lang="en-US" dirty="0" err="1"/>
              <a:t>pari</a:t>
            </a:r>
            <a:r>
              <a:rPr lang="en-US" dirty="0"/>
              <a:t> a circa il 40% </a:t>
            </a:r>
            <a:r>
              <a:rPr lang="en-US" dirty="0" err="1"/>
              <a:t>della</a:t>
            </a:r>
            <a:r>
              <a:rPr lang="en-US" dirty="0"/>
              <a:t> </a:t>
            </a:r>
            <a:r>
              <a:rPr lang="en-US" dirty="0" err="1"/>
              <a:t>popolazione</a:t>
            </a:r>
            <a:r>
              <a:rPr lang="en-US" dirty="0"/>
              <a:t> </a:t>
            </a:r>
            <a:r>
              <a:rPr lang="en-US" dirty="0" err="1"/>
              <a:t>mondiale</a:t>
            </a:r>
            <a:r>
              <a:rPr lang="en-US" dirty="0"/>
              <a:t>, </a:t>
            </a:r>
            <a:r>
              <a:rPr lang="en-US" dirty="0" err="1"/>
              <a:t>hanno</a:t>
            </a:r>
            <a:r>
              <a:rPr lang="en-US" dirty="0"/>
              <a:t> accesso ad Internet </a:t>
            </a:r>
            <a:r>
              <a:rPr lang="en-US" dirty="0" err="1"/>
              <a:t>tramite</a:t>
            </a:r>
            <a:r>
              <a:rPr lang="en-US" dirty="0"/>
              <a:t> </a:t>
            </a:r>
            <a:r>
              <a:rPr lang="en-US" dirty="0" err="1"/>
              <a:t>vari</a:t>
            </a:r>
            <a:r>
              <a:rPr lang="en-US" dirty="0"/>
              <a:t> </a:t>
            </a:r>
            <a:r>
              <a:rPr lang="en-US" dirty="0" err="1"/>
              <a:t>dispositivi</a:t>
            </a:r>
            <a:r>
              <a:rPr lang="en-US" dirty="0"/>
              <a:t>. </a:t>
            </a:r>
            <a:r>
              <a:rPr lang="en-US" sz="2000" u="sng" dirty="0">
                <a:solidFill>
                  <a:schemeClr val="bg1"/>
                </a:solidFill>
                <a:hlinkClick r:id="rId3">
                  <a:extLst>
                    <a:ext uri="{A12FA001-AC4F-418D-AE19-62706E023703}">
                      <ahyp:hlinkClr xmlns:ahyp="http://schemas.microsoft.com/office/drawing/2018/hyperlinkcolor" val="tx"/>
                    </a:ext>
                  </a:extLst>
                </a:hlinkClick>
              </a:rPr>
              <a:t>Fonte</a:t>
            </a:r>
            <a:endParaRPr sz="2800" dirty="0">
              <a:solidFill>
                <a:schemeClr val="bg1"/>
              </a:solidFill>
            </a:endParaRPr>
          </a:p>
          <a:p>
            <a:pPr marL="0" marR="0" lvl="0" indent="0" algn="l" rtl="0">
              <a:lnSpc>
                <a:spcPct val="90000"/>
              </a:lnSpc>
              <a:spcBef>
                <a:spcPts val="1000"/>
              </a:spcBef>
              <a:spcAft>
                <a:spcPts val="0"/>
              </a:spcAft>
              <a:buClr>
                <a:schemeClr val="lt1"/>
              </a:buClr>
              <a:buSzPts val="2400"/>
              <a:buFont typeface="Arial"/>
              <a:buNone/>
            </a:pPr>
            <a:r>
              <a:rPr lang="en-US" b="1" dirty="0">
                <a:solidFill>
                  <a:srgbClr val="24BAA2"/>
                </a:solidFill>
              </a:rPr>
              <a:t>Social media</a:t>
            </a:r>
            <a:endParaRPr dirty="0"/>
          </a:p>
          <a:p>
            <a:pPr marL="0" marR="0" lvl="0" indent="0" rtl="0">
              <a:lnSpc>
                <a:spcPct val="90000"/>
              </a:lnSpc>
              <a:spcBef>
                <a:spcPts val="1000"/>
              </a:spcBef>
              <a:spcAft>
                <a:spcPts val="0"/>
              </a:spcAft>
              <a:buClr>
                <a:schemeClr val="lt1"/>
              </a:buClr>
              <a:buSzPts val="2400"/>
              <a:buFont typeface="Arial"/>
              <a:buNone/>
            </a:pPr>
            <a:r>
              <a:rPr lang="en-US" dirty="0" err="1"/>
              <a:t>Anche</a:t>
            </a:r>
            <a:r>
              <a:rPr lang="en-US" dirty="0"/>
              <a:t> il </a:t>
            </a:r>
            <a:r>
              <a:rPr lang="en-US" dirty="0" err="1"/>
              <a:t>numero</a:t>
            </a:r>
            <a:r>
              <a:rPr lang="en-US" dirty="0"/>
              <a:t> di social media </a:t>
            </a:r>
            <a:r>
              <a:rPr lang="en-US" dirty="0" err="1"/>
              <a:t>è</a:t>
            </a:r>
            <a:r>
              <a:rPr lang="en-US" dirty="0"/>
              <a:t> </a:t>
            </a:r>
            <a:r>
              <a:rPr lang="en-US" dirty="0" err="1"/>
              <a:t>aumentato</a:t>
            </a:r>
            <a:r>
              <a:rPr lang="en-US" dirty="0"/>
              <a:t> </a:t>
            </a:r>
            <a:r>
              <a:rPr lang="en-US" dirty="0" err="1"/>
              <a:t>significativamente</a:t>
            </a:r>
            <a:r>
              <a:rPr lang="en-US" dirty="0"/>
              <a:t>. </a:t>
            </a:r>
            <a:r>
              <a:rPr lang="en-US" b="1" dirty="0"/>
              <a:t>I social media </a:t>
            </a:r>
            <a:r>
              <a:rPr lang="en-US" b="1" dirty="0" err="1"/>
              <a:t>sono</a:t>
            </a:r>
            <a:r>
              <a:rPr lang="en-US" b="1" dirty="0"/>
              <a:t> </a:t>
            </a:r>
            <a:r>
              <a:rPr lang="en-US" b="1" dirty="0" err="1"/>
              <a:t>strumenti</a:t>
            </a:r>
            <a:r>
              <a:rPr lang="en-US" b="1" dirty="0"/>
              <a:t> di </a:t>
            </a:r>
            <a:r>
              <a:rPr lang="en-US" b="1" dirty="0" err="1"/>
              <a:t>comunicazione</a:t>
            </a:r>
            <a:r>
              <a:rPr lang="en-US" b="1" dirty="0"/>
              <a:t> </a:t>
            </a:r>
            <a:r>
              <a:rPr lang="en-US" b="1" dirty="0" err="1"/>
              <a:t>basati</a:t>
            </a:r>
            <a:r>
              <a:rPr lang="en-US" b="1" dirty="0"/>
              <a:t> </a:t>
            </a:r>
            <a:r>
              <a:rPr lang="en-US" b="1" dirty="0" err="1"/>
              <a:t>sul</a:t>
            </a:r>
            <a:r>
              <a:rPr lang="en-US" b="1" dirty="0"/>
              <a:t> web, </a:t>
            </a:r>
            <a:r>
              <a:rPr lang="en-US" dirty="0"/>
              <a:t>al </a:t>
            </a:r>
            <a:r>
              <a:rPr lang="en-US" dirty="0" err="1"/>
              <a:t>contrario</a:t>
            </a:r>
            <a:r>
              <a:rPr lang="en-US" dirty="0"/>
              <a:t> di </a:t>
            </a:r>
            <a:r>
              <a:rPr lang="en-US" dirty="0" err="1"/>
              <a:t>strumenti</a:t>
            </a:r>
            <a:r>
              <a:rPr lang="en-US" dirty="0"/>
              <a:t> </a:t>
            </a:r>
            <a:r>
              <a:rPr lang="en-US" dirty="0" err="1"/>
              <a:t>tradizionali</a:t>
            </a:r>
            <a:r>
              <a:rPr lang="en-US" dirty="0"/>
              <a:t> come </a:t>
            </a:r>
            <a:r>
              <a:rPr lang="en-US" dirty="0" err="1"/>
              <a:t>giornali</a:t>
            </a:r>
            <a:r>
              <a:rPr lang="en-US" dirty="0"/>
              <a:t>, radio e TV. </a:t>
            </a:r>
            <a:br>
              <a:rPr lang="en-US" dirty="0"/>
            </a:br>
            <a:br>
              <a:rPr lang="en-US" dirty="0"/>
            </a:br>
            <a:r>
              <a:rPr lang="en-US" b="1" dirty="0">
                <a:solidFill>
                  <a:srgbClr val="24BAA2"/>
                </a:solidFill>
              </a:rPr>
              <a:t>I social media </a:t>
            </a:r>
            <a:r>
              <a:rPr lang="en-US" b="1" dirty="0" err="1">
                <a:solidFill>
                  <a:srgbClr val="24BAA2"/>
                </a:solidFill>
              </a:rPr>
              <a:t>permettono</a:t>
            </a:r>
            <a:r>
              <a:rPr lang="en-US" b="1" dirty="0">
                <a:solidFill>
                  <a:srgbClr val="24BAA2"/>
                </a:solidFill>
              </a:rPr>
              <a:t> alle </a:t>
            </a:r>
            <a:r>
              <a:rPr lang="en-US" b="1" dirty="0" err="1">
                <a:solidFill>
                  <a:srgbClr val="24BAA2"/>
                </a:solidFill>
              </a:rPr>
              <a:t>persone</a:t>
            </a:r>
            <a:r>
              <a:rPr lang="en-US" b="1" dirty="0">
                <a:solidFill>
                  <a:srgbClr val="24BAA2"/>
                </a:solidFill>
              </a:rPr>
              <a:t> di </a:t>
            </a:r>
            <a:r>
              <a:rPr lang="en-US" b="1" dirty="0" err="1">
                <a:solidFill>
                  <a:srgbClr val="24BAA2"/>
                </a:solidFill>
              </a:rPr>
              <a:t>comunicare</a:t>
            </a:r>
            <a:r>
              <a:rPr lang="en-US" b="1" dirty="0">
                <a:solidFill>
                  <a:srgbClr val="24BAA2"/>
                </a:solidFill>
              </a:rPr>
              <a:t>, </a:t>
            </a:r>
            <a:r>
              <a:rPr lang="en-US" b="1" dirty="0" err="1">
                <a:solidFill>
                  <a:srgbClr val="24BAA2"/>
                </a:solidFill>
              </a:rPr>
              <a:t>condividere</a:t>
            </a:r>
            <a:r>
              <a:rPr lang="en-US" b="1" dirty="0">
                <a:solidFill>
                  <a:srgbClr val="24BAA2"/>
                </a:solidFill>
              </a:rPr>
              <a:t> e </a:t>
            </a:r>
            <a:r>
              <a:rPr lang="en-US" b="1" dirty="0" err="1">
                <a:solidFill>
                  <a:srgbClr val="24BAA2"/>
                </a:solidFill>
              </a:rPr>
              <a:t>consultare</a:t>
            </a:r>
            <a:r>
              <a:rPr lang="en-US" b="1" dirty="0">
                <a:solidFill>
                  <a:srgbClr val="24BAA2"/>
                </a:solidFill>
              </a:rPr>
              <a:t> </a:t>
            </a:r>
            <a:r>
              <a:rPr lang="en-US" b="1" dirty="0" err="1">
                <a:solidFill>
                  <a:srgbClr val="24BAA2"/>
                </a:solidFill>
              </a:rPr>
              <a:t>informazioni</a:t>
            </a:r>
            <a:r>
              <a:rPr lang="en-US" b="1" dirty="0">
                <a:solidFill>
                  <a:srgbClr val="24BAA2"/>
                </a:solidFill>
              </a:rPr>
              <a:t>. </a:t>
            </a:r>
            <a:endParaRPr b="1" dirty="0">
              <a:solidFill>
                <a:srgbClr val="24BAA2"/>
              </a:solidFill>
            </a:endParaRPr>
          </a:p>
        </p:txBody>
      </p:sp>
      <p:sp>
        <p:nvSpPr>
          <p:cNvPr id="336" name="Google Shape;336;p48"/>
          <p:cNvSpPr txBox="1">
            <a:spLocks noGrp="1"/>
          </p:cNvSpPr>
          <p:nvPr>
            <p:ph type="body" idx="2"/>
          </p:nvPr>
        </p:nvSpPr>
        <p:spPr>
          <a:xfrm>
            <a:off x="647622" y="372534"/>
            <a:ext cx="6284387"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t>Competenze</a:t>
            </a:r>
            <a:r>
              <a:rPr lang="en-US" dirty="0"/>
              <a:t> </a:t>
            </a:r>
            <a:r>
              <a:rPr lang="en-US" dirty="0" err="1"/>
              <a:t>Digitali</a:t>
            </a:r>
            <a:r>
              <a:rPr lang="en-US" dirty="0"/>
              <a:t> </a:t>
            </a:r>
            <a:r>
              <a:rPr lang="en-US" dirty="0" err="1"/>
              <a:t>Globali</a:t>
            </a:r>
            <a:endParaRPr dirty="0"/>
          </a:p>
        </p:txBody>
      </p:sp>
      <p:pic>
        <p:nvPicPr>
          <p:cNvPr id="337" name="Google Shape;337;p48" descr="Hashtag and @ notification icons"/>
          <p:cNvPicPr preferRelativeResize="0">
            <a:picLocks noGrp="1"/>
          </p:cNvPicPr>
          <p:nvPr>
            <p:ph type="pic" idx="3"/>
          </p:nvPr>
        </p:nvPicPr>
        <p:blipFill rotWithShape="1">
          <a:blip r:embed="rId4">
            <a:alphaModFix/>
          </a:blip>
          <a:srcRect l="25929" r="25679"/>
          <a:stretch/>
        </p:blipFill>
        <p:spPr>
          <a:xfrm>
            <a:off x="7556500" y="439730"/>
            <a:ext cx="3992033" cy="6045736"/>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13" name="TextBox 12">
            <a:extLst>
              <a:ext uri="{FF2B5EF4-FFF2-40B4-BE49-F238E27FC236}">
                <a16:creationId xmlns:a16="http://schemas.microsoft.com/office/drawing/2014/main" id="{6F3C947E-AB1A-AA01-5F69-DAA532F0FA2E}"/>
              </a:ext>
            </a:extLst>
          </p:cNvPr>
          <p:cNvSpPr txBox="1"/>
          <p:nvPr/>
        </p:nvSpPr>
        <p:spPr>
          <a:xfrm>
            <a:off x="9396919" y="429415"/>
            <a:ext cx="2355441" cy="738664"/>
          </a:xfrm>
          <a:prstGeom prst="rect">
            <a:avLst/>
          </a:prstGeom>
          <a:solidFill>
            <a:schemeClr val="accent5"/>
          </a:solidFill>
        </p:spPr>
        <p:txBody>
          <a:bodyPr wrap="square" rtlCol="0">
            <a:spAutoFit/>
          </a:bodyPr>
          <a:lstStyle/>
          <a:p>
            <a:endParaRPr lang="en-IE" dirty="0"/>
          </a:p>
        </p:txBody>
      </p:sp>
      <p:sp>
        <p:nvSpPr>
          <p:cNvPr id="342" name="Google Shape;342;p49"/>
          <p:cNvSpPr txBox="1">
            <a:spLocks noGrp="1"/>
          </p:cNvSpPr>
          <p:nvPr>
            <p:ph type="body" idx="1"/>
          </p:nvPr>
        </p:nvSpPr>
        <p:spPr>
          <a:xfrm>
            <a:off x="537882" y="5462205"/>
            <a:ext cx="11240489" cy="8897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1" i="0" dirty="0">
                <a:latin typeface="Calibri"/>
                <a:ea typeface="Calibri"/>
                <a:cs typeface="Calibri"/>
                <a:sym typeface="Calibri"/>
              </a:rPr>
              <a:t>Secondo le </a:t>
            </a:r>
            <a:r>
              <a:rPr lang="en-US" b="1" i="0" dirty="0" err="1">
                <a:latin typeface="Calibri"/>
                <a:ea typeface="Calibri"/>
                <a:cs typeface="Calibri"/>
                <a:sym typeface="Calibri"/>
              </a:rPr>
              <a:t>stime</a:t>
            </a:r>
            <a:r>
              <a:rPr lang="en-US" b="1" i="0" dirty="0">
                <a:latin typeface="Calibri"/>
                <a:ea typeface="Calibri"/>
                <a:cs typeface="Calibri"/>
                <a:sym typeface="Calibri"/>
              </a:rPr>
              <a:t>, </a:t>
            </a:r>
            <a:r>
              <a:rPr lang="en-US" b="1" dirty="0" err="1"/>
              <a:t>gli</a:t>
            </a:r>
            <a:r>
              <a:rPr lang="en-US" b="1" dirty="0"/>
              <a:t> </a:t>
            </a:r>
            <a:r>
              <a:rPr lang="en-US" b="1" dirty="0" err="1"/>
              <a:t>utenti</a:t>
            </a:r>
            <a:r>
              <a:rPr lang="en-US" b="1" dirty="0"/>
              <a:t> </a:t>
            </a:r>
            <a:r>
              <a:rPr lang="en-US" b="1" dirty="0" err="1"/>
              <a:t>dei</a:t>
            </a:r>
            <a:r>
              <a:rPr lang="en-US" b="1" dirty="0"/>
              <a:t> social network </a:t>
            </a:r>
            <a:r>
              <a:rPr lang="en-US" b="1" dirty="0" err="1"/>
              <a:t>sono</a:t>
            </a:r>
            <a:r>
              <a:rPr lang="en-US" b="1" dirty="0"/>
              <a:t> circa 2,3 </a:t>
            </a:r>
            <a:r>
              <a:rPr lang="en-US" b="1" dirty="0" err="1"/>
              <a:t>miliardi</a:t>
            </a:r>
            <a:r>
              <a:rPr lang="en-US" b="1" dirty="0"/>
              <a:t> in </a:t>
            </a:r>
            <a:r>
              <a:rPr lang="en-US" b="1" dirty="0" err="1"/>
              <a:t>tutto</a:t>
            </a:r>
            <a:r>
              <a:rPr lang="en-US" b="1" dirty="0"/>
              <a:t> il mondo. Le </a:t>
            </a:r>
            <a:r>
              <a:rPr lang="en-US" b="1" dirty="0" err="1"/>
              <a:t>persone</a:t>
            </a:r>
            <a:r>
              <a:rPr lang="en-US" b="1" dirty="0"/>
              <a:t> </a:t>
            </a:r>
            <a:r>
              <a:rPr lang="en-US" b="1" dirty="0" err="1"/>
              <a:t>usano</a:t>
            </a:r>
            <a:r>
              <a:rPr lang="en-US" b="1" dirty="0"/>
              <a:t> </a:t>
            </a:r>
            <a:r>
              <a:rPr lang="en-US" b="1" dirty="0" err="1"/>
              <a:t>questi</a:t>
            </a:r>
            <a:r>
              <a:rPr lang="en-US" b="1" dirty="0"/>
              <a:t> </a:t>
            </a:r>
            <a:r>
              <a:rPr lang="en-US" b="1" dirty="0" err="1"/>
              <a:t>siti</a:t>
            </a:r>
            <a:r>
              <a:rPr lang="en-US" b="1" dirty="0"/>
              <a:t> per </a:t>
            </a:r>
            <a:r>
              <a:rPr lang="en-US" b="1" dirty="0" err="1"/>
              <a:t>scopi</a:t>
            </a:r>
            <a:r>
              <a:rPr lang="en-US" b="1" dirty="0"/>
              <a:t> </a:t>
            </a:r>
            <a:r>
              <a:rPr lang="en-US" b="1" dirty="0" err="1"/>
              <a:t>personali</a:t>
            </a:r>
            <a:r>
              <a:rPr lang="en-US" b="1" dirty="0"/>
              <a:t> e </a:t>
            </a:r>
            <a:r>
              <a:rPr lang="en-US" b="1" dirty="0" err="1"/>
              <a:t>professionali</a:t>
            </a:r>
            <a:r>
              <a:rPr lang="en-US" b="1" dirty="0"/>
              <a:t>. </a:t>
            </a:r>
            <a:endParaRPr b="1" dirty="0">
              <a:latin typeface="Calibri"/>
              <a:ea typeface="Calibri"/>
              <a:cs typeface="Calibri"/>
              <a:sym typeface="Calibri"/>
            </a:endParaRPr>
          </a:p>
        </p:txBody>
      </p:sp>
      <p:sp>
        <p:nvSpPr>
          <p:cNvPr id="343" name="Google Shape;343;p49"/>
          <p:cNvSpPr txBox="1">
            <a:spLocks noGrp="1"/>
          </p:cNvSpPr>
          <p:nvPr>
            <p:ph type="body" idx="2"/>
          </p:nvPr>
        </p:nvSpPr>
        <p:spPr>
          <a:xfrm>
            <a:off x="638511" y="396920"/>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i="0" dirty="0">
                <a:latin typeface="Calibri"/>
                <a:ea typeface="Calibri"/>
                <a:cs typeface="Calibri"/>
                <a:sym typeface="Calibri"/>
              </a:rPr>
              <a:t>I Social </a:t>
            </a:r>
            <a:r>
              <a:rPr lang="en-US" dirty="0"/>
              <a:t>Media </a:t>
            </a:r>
            <a:r>
              <a:rPr lang="en-US" dirty="0" err="1"/>
              <a:t>più</a:t>
            </a:r>
            <a:r>
              <a:rPr lang="en-US" dirty="0"/>
              <a:t> </a:t>
            </a:r>
            <a:r>
              <a:rPr lang="en-US" dirty="0" err="1"/>
              <a:t>gettonati</a:t>
            </a:r>
            <a:r>
              <a:rPr lang="en-US" dirty="0"/>
              <a:t> </a:t>
            </a:r>
            <a:endParaRPr dirty="0">
              <a:latin typeface="Calibri"/>
              <a:ea typeface="Calibri"/>
              <a:cs typeface="Calibri"/>
              <a:sym typeface="Calibri"/>
            </a:endParaRPr>
          </a:p>
        </p:txBody>
      </p:sp>
      <p:graphicFrame>
        <p:nvGraphicFramePr>
          <p:cNvPr id="344" name="Google Shape;344;p49"/>
          <p:cNvGraphicFramePr/>
          <p:nvPr>
            <p:extLst>
              <p:ext uri="{D42A27DB-BD31-4B8C-83A1-F6EECF244321}">
                <p14:modId xmlns:p14="http://schemas.microsoft.com/office/powerpoint/2010/main" val="1652097233"/>
              </p:ext>
            </p:extLst>
          </p:nvPr>
        </p:nvGraphicFramePr>
        <p:xfrm>
          <a:off x="958250" y="1254707"/>
          <a:ext cx="10275525" cy="4284550"/>
        </p:xfrm>
        <a:graphic>
          <a:graphicData uri="http://schemas.openxmlformats.org/drawingml/2006/table">
            <a:tbl>
              <a:tblPr firstRow="1" bandRow="1">
                <a:noFill/>
                <a:tableStyleId>{1B46824D-A342-4CEB-ACFE-8D29FB3911F1}</a:tableStyleId>
              </a:tblPr>
              <a:tblGrid>
                <a:gridCol w="1699400">
                  <a:extLst>
                    <a:ext uri="{9D8B030D-6E8A-4147-A177-3AD203B41FA5}">
                      <a16:colId xmlns:a16="http://schemas.microsoft.com/office/drawing/2014/main" val="20000"/>
                    </a:ext>
                  </a:extLst>
                </a:gridCol>
                <a:gridCol w="1715225">
                  <a:extLst>
                    <a:ext uri="{9D8B030D-6E8A-4147-A177-3AD203B41FA5}">
                      <a16:colId xmlns:a16="http://schemas.microsoft.com/office/drawing/2014/main" val="20001"/>
                    </a:ext>
                  </a:extLst>
                </a:gridCol>
                <a:gridCol w="1715225">
                  <a:extLst>
                    <a:ext uri="{9D8B030D-6E8A-4147-A177-3AD203B41FA5}">
                      <a16:colId xmlns:a16="http://schemas.microsoft.com/office/drawing/2014/main" val="20002"/>
                    </a:ext>
                  </a:extLst>
                </a:gridCol>
                <a:gridCol w="1715225">
                  <a:extLst>
                    <a:ext uri="{9D8B030D-6E8A-4147-A177-3AD203B41FA5}">
                      <a16:colId xmlns:a16="http://schemas.microsoft.com/office/drawing/2014/main" val="20003"/>
                    </a:ext>
                  </a:extLst>
                </a:gridCol>
                <a:gridCol w="1715225">
                  <a:extLst>
                    <a:ext uri="{9D8B030D-6E8A-4147-A177-3AD203B41FA5}">
                      <a16:colId xmlns:a16="http://schemas.microsoft.com/office/drawing/2014/main" val="20004"/>
                    </a:ext>
                  </a:extLst>
                </a:gridCol>
                <a:gridCol w="1715225">
                  <a:extLst>
                    <a:ext uri="{9D8B030D-6E8A-4147-A177-3AD203B41FA5}">
                      <a16:colId xmlns:a16="http://schemas.microsoft.com/office/drawing/2014/main" val="20005"/>
                    </a:ext>
                  </a:extLst>
                </a:gridCol>
              </a:tblGrid>
              <a:tr h="792125">
                <a:tc>
                  <a:txBody>
                    <a:bodyPr/>
                    <a:lstStyle/>
                    <a:p>
                      <a:pPr marL="0" marR="0" lvl="0" indent="0" algn="ctr" rtl="0">
                        <a:lnSpc>
                          <a:spcPct val="100000"/>
                        </a:lnSpc>
                        <a:spcBef>
                          <a:spcPts val="0"/>
                        </a:spcBef>
                        <a:spcAft>
                          <a:spcPts val="0"/>
                        </a:spcAft>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46025">
                <a:tc>
                  <a:txBody>
                    <a:bodyPr/>
                    <a:lstStyle/>
                    <a:p>
                      <a:pPr marL="0" marR="0" lvl="0" indent="0" algn="ctr" rtl="0">
                        <a:lnSpc>
                          <a:spcPct val="100000"/>
                        </a:lnSpc>
                        <a:spcBef>
                          <a:spcPts val="0"/>
                        </a:spcBef>
                        <a:spcAft>
                          <a:spcPts val="0"/>
                        </a:spcAft>
                        <a:buNone/>
                      </a:pPr>
                      <a:r>
                        <a:rPr lang="en-US" sz="2400" b="1" u="none" strike="noStrike" cap="none" dirty="0">
                          <a:solidFill>
                            <a:srgbClr val="7F349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Facebook</a:t>
                      </a:r>
                      <a:endParaRPr dirty="0">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None/>
                      </a:pPr>
                      <a:r>
                        <a:rPr lang="en-US" sz="2400" b="1" u="none" strike="noStrike" cap="none" dirty="0">
                          <a:solidFill>
                            <a:srgbClr val="7F349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Twitter</a:t>
                      </a:r>
                      <a:endParaRPr dirty="0">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None/>
                      </a:pPr>
                      <a:r>
                        <a:rPr lang="en-US" sz="2400" b="1" u="none" strike="noStrike" cap="none" dirty="0">
                          <a:solidFill>
                            <a:srgbClr val="7F349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Instagram</a:t>
                      </a:r>
                      <a:endParaRPr dirty="0">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None/>
                      </a:pPr>
                      <a:r>
                        <a:rPr lang="en-US" sz="2400" b="1" u="none" strike="noStrike" cap="none" dirty="0">
                          <a:solidFill>
                            <a:srgbClr val="7F349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YouTube</a:t>
                      </a:r>
                      <a:endParaRPr dirty="0">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None/>
                      </a:pPr>
                      <a:r>
                        <a:rPr lang="en-US" sz="2400" b="1" u="none" strike="noStrike" cap="none" dirty="0">
                          <a:solidFill>
                            <a:srgbClr val="7F3494"/>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LinkedIn</a:t>
                      </a:r>
                      <a:endParaRPr dirty="0">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None/>
                      </a:pPr>
                      <a:r>
                        <a:rPr lang="en-US" sz="2400" b="1" u="none" strike="noStrike" cap="none" dirty="0">
                          <a:solidFill>
                            <a:srgbClr val="7F3494"/>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Wikipedia</a:t>
                      </a:r>
                      <a:endParaRPr dirty="0">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extLst>
                  <a:ext uri="{0D108BD9-81ED-4DB2-BD59-A6C34878D82A}">
                    <a16:rowId xmlns:a16="http://schemas.microsoft.com/office/drawing/2014/main" val="10001"/>
                  </a:ext>
                </a:extLst>
              </a:tr>
              <a:tr h="2824550">
                <a:tc>
                  <a:txBody>
                    <a:bodyPr/>
                    <a:lstStyle/>
                    <a:p>
                      <a:pPr marL="0" marR="0" lvl="0" indent="0" algn="ctr" rtl="0">
                        <a:lnSpc>
                          <a:spcPct val="100000"/>
                        </a:lnSpc>
                        <a:spcBef>
                          <a:spcPts val="0"/>
                        </a:spcBef>
                        <a:spcAft>
                          <a:spcPts val="0"/>
                        </a:spcAft>
                        <a:buNone/>
                      </a:pPr>
                      <a:r>
                        <a:rPr lang="en-US" sz="2000" u="none" strike="noStrike" cap="none" dirty="0" err="1">
                          <a:solidFill>
                            <a:srgbClr val="092E4B"/>
                          </a:solidFill>
                          <a:latin typeface="Calibri"/>
                          <a:ea typeface="Calibri"/>
                          <a:cs typeface="Calibri"/>
                          <a:sym typeface="Calibri"/>
                        </a:rPr>
                        <a:t>Gli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utenti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possono</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caricare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foto</a:t>
                      </a:r>
                      <a:r>
                        <a:rPr lang="en-US" sz="2000" u="none" strike="noStrike" cap="none" dirty="0">
                          <a:solidFill>
                            <a:srgbClr val="092E4B"/>
                          </a:solidFill>
                          <a:latin typeface="Calibri"/>
                          <a:ea typeface="Calibri"/>
                          <a:cs typeface="Calibri"/>
                          <a:sym typeface="Calibri"/>
                        </a:rPr>
                        <a:t>, video e </a:t>
                      </a:r>
                      <a:r>
                        <a:rPr lang="en-US" sz="2000" u="none" strike="noStrike" cap="none" dirty="0" err="1">
                          <a:solidFill>
                            <a:srgbClr val="092E4B"/>
                          </a:solidFill>
                          <a:latin typeface="Calibri"/>
                          <a:ea typeface="Calibri"/>
                          <a:cs typeface="Calibri"/>
                          <a:sym typeface="Calibri"/>
                        </a:rPr>
                        <a:t>inviare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messaggi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Oggi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è</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utilizzato</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anche</a:t>
                      </a:r>
                      <a:r>
                        <a:rPr lang="en-US" sz="2000" u="none" strike="noStrike" cap="none" dirty="0">
                          <a:solidFill>
                            <a:srgbClr val="092E4B"/>
                          </a:solidFill>
                          <a:latin typeface="Calibri"/>
                          <a:ea typeface="Calibri"/>
                          <a:cs typeface="Calibri"/>
                          <a:sym typeface="Calibri"/>
                        </a:rPr>
                        <a:t> per </a:t>
                      </a:r>
                      <a:r>
                        <a:rPr lang="en-US" sz="2000" u="none" strike="noStrike" cap="none" dirty="0" err="1">
                          <a:solidFill>
                            <a:srgbClr val="092E4B"/>
                          </a:solidFill>
                          <a:latin typeface="Calibri"/>
                          <a:ea typeface="Calibri"/>
                          <a:cs typeface="Calibri"/>
                          <a:sym typeface="Calibri"/>
                        </a:rPr>
                        <a:t>scopi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lavorativi</a:t>
                      </a:r>
                      <a:r>
                        <a:rPr lang="en-US" sz="2000" u="none" strike="noStrike" cap="none" dirty="0">
                          <a:solidFill>
                            <a:srgbClr val="092E4B"/>
                          </a:solidFill>
                          <a:latin typeface="Calibri"/>
                          <a:ea typeface="Calibri"/>
                          <a:cs typeface="Calibri"/>
                          <a:sym typeface="Calibri"/>
                        </a:rPr>
                        <a:t>. </a:t>
                      </a:r>
                      <a:endParaRPr dirty="0"/>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dirty="0" err="1">
                          <a:solidFill>
                            <a:srgbClr val="092E4B"/>
                          </a:solidFill>
                          <a:latin typeface="Calibri"/>
                          <a:ea typeface="Calibri"/>
                          <a:cs typeface="Calibri"/>
                          <a:sym typeface="Calibri"/>
                        </a:rPr>
                        <a:t>Gli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utenti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pubblicano</a:t>
                      </a:r>
                      <a:r>
                        <a:rPr lang="en-US" sz="2000" u="none" strike="noStrike" cap="none" dirty="0">
                          <a:solidFill>
                            <a:srgbClr val="092E4B"/>
                          </a:solidFill>
                          <a:latin typeface="Calibri"/>
                          <a:ea typeface="Calibri"/>
                          <a:cs typeface="Calibri"/>
                          <a:sym typeface="Calibri"/>
                        </a:rPr>
                        <a:t>  </a:t>
                      </a:r>
                      <a:r>
                        <a:rPr lang="en-US" sz="2000" i="1" u="none" strike="noStrike" cap="none" dirty="0">
                          <a:solidFill>
                            <a:srgbClr val="092E4B"/>
                          </a:solidFill>
                          <a:latin typeface="Calibri"/>
                          <a:ea typeface="Calibri"/>
                          <a:cs typeface="Calibri"/>
                          <a:sym typeface="Calibri"/>
                        </a:rPr>
                        <a:t>tweet</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fino</a:t>
                      </a:r>
                      <a:r>
                        <a:rPr lang="en-US" sz="2000" u="none" strike="noStrike" cap="none" dirty="0">
                          <a:solidFill>
                            <a:srgbClr val="092E4B"/>
                          </a:solidFill>
                          <a:latin typeface="Calibri"/>
                          <a:ea typeface="Calibri"/>
                          <a:cs typeface="Calibri"/>
                          <a:sym typeface="Calibri"/>
                        </a:rPr>
                        <a:t> a 140 </a:t>
                      </a:r>
                      <a:r>
                        <a:rPr lang="en-US" sz="2000" u="none" strike="noStrike" cap="none" dirty="0" err="1">
                          <a:solidFill>
                            <a:srgbClr val="092E4B"/>
                          </a:solidFill>
                          <a:latin typeface="Calibri"/>
                          <a:ea typeface="Calibri"/>
                          <a:cs typeface="Calibri"/>
                          <a:sym typeface="Calibri"/>
                        </a:rPr>
                        <a:t>caratteri</a:t>
                      </a:r>
                      <a:r>
                        <a:rPr lang="en-US" sz="2000" u="none" strike="noStrike" cap="none" dirty="0">
                          <a:solidFill>
                            <a:srgbClr val="092E4B"/>
                          </a:solidFill>
                          <a:latin typeface="Calibri"/>
                          <a:ea typeface="Calibri"/>
                          <a:cs typeface="Calibri"/>
                          <a:sym typeface="Calibri"/>
                        </a:rPr>
                        <a:t> di testo, </a:t>
                      </a:r>
                      <a:r>
                        <a:rPr lang="en-US" sz="2000" u="none" strike="noStrike" cap="none" dirty="0" err="1">
                          <a:solidFill>
                            <a:srgbClr val="092E4B"/>
                          </a:solidFill>
                          <a:latin typeface="Calibri"/>
                          <a:ea typeface="Calibri"/>
                          <a:cs typeface="Calibri"/>
                          <a:sym typeface="Calibri"/>
                        </a:rPr>
                        <a:t>che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possono</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contenere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immagini</a:t>
                      </a:r>
                      <a:r>
                        <a:rPr lang="en-US" sz="2000" u="none" strike="noStrike" cap="none" dirty="0">
                          <a:solidFill>
                            <a:srgbClr val="092E4B"/>
                          </a:solidFill>
                          <a:latin typeface="Calibri"/>
                          <a:ea typeface="Calibri"/>
                          <a:cs typeface="Calibri"/>
                          <a:sym typeface="Calibri"/>
                        </a:rPr>
                        <a:t>, video, link </a:t>
                      </a:r>
                      <a:r>
                        <a:rPr lang="en-US" sz="2000" u="none" strike="noStrike" cap="none" dirty="0" err="1">
                          <a:solidFill>
                            <a:srgbClr val="092E4B"/>
                          </a:solidFill>
                          <a:latin typeface="Calibri"/>
                          <a:ea typeface="Calibri"/>
                          <a:cs typeface="Calibri"/>
                          <a:sym typeface="Calibri"/>
                        </a:rPr>
                        <a:t>ecc</a:t>
                      </a:r>
                      <a:r>
                        <a:rPr lang="en-US" sz="2000" u="none" strike="noStrike" cap="none" dirty="0">
                          <a:solidFill>
                            <a:srgbClr val="092E4B"/>
                          </a:solidFill>
                          <a:latin typeface="Calibri"/>
                          <a:ea typeface="Calibri"/>
                          <a:cs typeface="Calibri"/>
                          <a:sym typeface="Calibri"/>
                        </a:rPr>
                        <a:t>.</a:t>
                      </a:r>
                      <a:endParaRPr dirty="0"/>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u="none" strike="noStrike" cap="none" dirty="0" err="1">
                          <a:solidFill>
                            <a:srgbClr val="092E4B"/>
                          </a:solidFill>
                          <a:latin typeface="Calibri"/>
                          <a:ea typeface="Calibri"/>
                          <a:cs typeface="Calibri"/>
                          <a:sym typeface="Calibri"/>
                        </a:rPr>
                        <a:t>Gli</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utenti</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condividono</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foto</a:t>
                      </a:r>
                      <a:r>
                        <a:rPr lang="en-US" sz="1900" u="none" strike="noStrike" cap="none" dirty="0">
                          <a:solidFill>
                            <a:srgbClr val="092E4B"/>
                          </a:solidFill>
                          <a:latin typeface="Calibri"/>
                          <a:ea typeface="Calibri"/>
                          <a:cs typeface="Calibri"/>
                          <a:sym typeface="Calibri"/>
                        </a:rPr>
                        <a:t> e video </a:t>
                      </a:r>
                      <a:r>
                        <a:rPr lang="en-US" sz="1900" u="none" strike="noStrike" cap="none" dirty="0" err="1">
                          <a:solidFill>
                            <a:srgbClr val="092E4B"/>
                          </a:solidFill>
                          <a:latin typeface="Calibri"/>
                          <a:ea typeface="Calibri"/>
                          <a:cs typeface="Calibri"/>
                          <a:sym typeface="Calibri"/>
                        </a:rPr>
                        <a:t>scattate</a:t>
                      </a:r>
                      <a:r>
                        <a:rPr lang="en-US" sz="1900" u="none" strike="noStrike" cap="none" dirty="0">
                          <a:solidFill>
                            <a:srgbClr val="092E4B"/>
                          </a:solidFill>
                          <a:latin typeface="Calibri"/>
                          <a:ea typeface="Calibri"/>
                          <a:cs typeface="Calibri"/>
                          <a:sym typeface="Calibri"/>
                        </a:rPr>
                        <a:t> dal </a:t>
                      </a:r>
                      <a:r>
                        <a:rPr lang="en-US" sz="1900" u="none" strike="noStrike" cap="none" dirty="0" err="1">
                          <a:solidFill>
                            <a:srgbClr val="092E4B"/>
                          </a:solidFill>
                          <a:latin typeface="Calibri"/>
                          <a:ea typeface="Calibri"/>
                          <a:cs typeface="Calibri"/>
                          <a:sym typeface="Calibri"/>
                        </a:rPr>
                        <a:t>cellulare</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È</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una</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piattaforma</a:t>
                      </a:r>
                      <a:r>
                        <a:rPr lang="en-US" sz="1900" u="none" strike="noStrike" cap="none" dirty="0">
                          <a:solidFill>
                            <a:srgbClr val="092E4B"/>
                          </a:solidFill>
                          <a:latin typeface="Calibri"/>
                          <a:ea typeface="Calibri"/>
                          <a:cs typeface="Calibri"/>
                          <a:sym typeface="Calibri"/>
                        </a:rPr>
                        <a:t> molto </a:t>
                      </a:r>
                      <a:r>
                        <a:rPr lang="en-US" sz="1900" u="none" strike="noStrike" cap="none" dirty="0" err="1">
                          <a:solidFill>
                            <a:srgbClr val="092E4B"/>
                          </a:solidFill>
                          <a:latin typeface="Calibri"/>
                          <a:ea typeface="Calibri"/>
                          <a:cs typeface="Calibri"/>
                          <a:sym typeface="Calibri"/>
                        </a:rPr>
                        <a:t>comune</a:t>
                      </a:r>
                      <a:r>
                        <a:rPr lang="en-US" sz="1900" u="none" strike="noStrike" cap="none" dirty="0">
                          <a:solidFill>
                            <a:srgbClr val="092E4B"/>
                          </a:solidFill>
                          <a:latin typeface="Calibri"/>
                          <a:ea typeface="Calibri"/>
                          <a:cs typeface="Calibri"/>
                          <a:sym typeface="Calibri"/>
                        </a:rPr>
                        <a:t> ed </a:t>
                      </a:r>
                      <a:r>
                        <a:rPr lang="en-US" sz="1900" u="none" strike="noStrike" cap="none" dirty="0" err="1">
                          <a:solidFill>
                            <a:srgbClr val="092E4B"/>
                          </a:solidFill>
                          <a:latin typeface="Calibri"/>
                          <a:ea typeface="Calibri"/>
                          <a:cs typeface="Calibri"/>
                          <a:sym typeface="Calibri"/>
                        </a:rPr>
                        <a:t>è</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utilizzata</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anche</a:t>
                      </a:r>
                      <a:r>
                        <a:rPr lang="en-US" sz="1900" u="none" strike="noStrike" cap="none" dirty="0">
                          <a:solidFill>
                            <a:srgbClr val="092E4B"/>
                          </a:solidFill>
                          <a:latin typeface="Calibri"/>
                          <a:ea typeface="Calibri"/>
                          <a:cs typeface="Calibri"/>
                          <a:sym typeface="Calibri"/>
                        </a:rPr>
                        <a:t> per </a:t>
                      </a:r>
                      <a:r>
                        <a:rPr lang="en-US" sz="1900" u="none" strike="noStrike" cap="none" dirty="0" err="1">
                          <a:solidFill>
                            <a:srgbClr val="092E4B"/>
                          </a:solidFill>
                          <a:latin typeface="Calibri"/>
                          <a:ea typeface="Calibri"/>
                          <a:cs typeface="Calibri"/>
                          <a:sym typeface="Calibri"/>
                        </a:rPr>
                        <a:t>scopi</a:t>
                      </a:r>
                      <a:r>
                        <a:rPr lang="en-US" sz="1900" u="none" strike="noStrike" cap="none" dirty="0">
                          <a:solidFill>
                            <a:srgbClr val="092E4B"/>
                          </a:solidFill>
                          <a:latin typeface="Calibri"/>
                          <a:ea typeface="Calibri"/>
                          <a:cs typeface="Calibri"/>
                          <a:sym typeface="Calibri"/>
                        </a:rPr>
                        <a:t> </a:t>
                      </a:r>
                      <a:r>
                        <a:rPr lang="en-US" sz="1900" u="none" strike="noStrike" cap="none" dirty="0" err="1">
                          <a:solidFill>
                            <a:srgbClr val="092E4B"/>
                          </a:solidFill>
                          <a:latin typeface="Calibri"/>
                          <a:ea typeface="Calibri"/>
                          <a:cs typeface="Calibri"/>
                          <a:sym typeface="Calibri"/>
                        </a:rPr>
                        <a:t>lavorativi</a:t>
                      </a:r>
                      <a:r>
                        <a:rPr lang="en-US" sz="1900" u="none" strike="noStrike" cap="none" dirty="0">
                          <a:solidFill>
                            <a:srgbClr val="092E4B"/>
                          </a:solidFill>
                          <a:latin typeface="Calibri"/>
                          <a:ea typeface="Calibri"/>
                          <a:cs typeface="Calibri"/>
                          <a:sym typeface="Calibri"/>
                        </a:rPr>
                        <a:t>.</a:t>
                      </a:r>
                      <a:endParaRPr sz="1900" dirty="0"/>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dirty="0" err="1">
                          <a:solidFill>
                            <a:srgbClr val="092E4B"/>
                          </a:solidFill>
                          <a:latin typeface="Calibri"/>
                          <a:ea typeface="Calibri"/>
                          <a:cs typeface="Calibri"/>
                          <a:sym typeface="Calibri"/>
                        </a:rPr>
                        <a:t>Gli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utenti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condividono</a:t>
                      </a:r>
                      <a:r>
                        <a:rPr lang="en-US" sz="2000" u="none" strike="noStrike" cap="none" dirty="0">
                          <a:solidFill>
                            <a:srgbClr val="092E4B"/>
                          </a:solidFill>
                          <a:latin typeface="Calibri"/>
                          <a:ea typeface="Calibri"/>
                          <a:cs typeface="Calibri"/>
                          <a:sym typeface="Calibri"/>
                        </a:rPr>
                        <a:t> video </a:t>
                      </a:r>
                      <a:r>
                        <a:rPr lang="en-US" sz="2000" u="none" strike="noStrike" cap="none" dirty="0" err="1">
                          <a:solidFill>
                            <a:srgbClr val="092E4B"/>
                          </a:solidFill>
                          <a:latin typeface="Calibri"/>
                          <a:ea typeface="Calibri"/>
                          <a:cs typeface="Calibri"/>
                          <a:sym typeface="Calibri"/>
                        </a:rPr>
                        <a:t>fruibili</a:t>
                      </a:r>
                      <a:r>
                        <a:rPr lang="en-US" sz="2000" u="none" strike="noStrike" cap="none" dirty="0">
                          <a:solidFill>
                            <a:srgbClr val="092E4B"/>
                          </a:solidFill>
                          <a:latin typeface="Calibri"/>
                          <a:ea typeface="Calibri"/>
                          <a:cs typeface="Calibri"/>
                          <a:sym typeface="Calibri"/>
                        </a:rPr>
                        <a:t> a tutti. </a:t>
                      </a:r>
                      <a:endParaRPr dirty="0"/>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dirty="0" err="1">
                          <a:solidFill>
                            <a:srgbClr val="092E4B"/>
                          </a:solidFill>
                          <a:latin typeface="Calibri"/>
                          <a:ea typeface="Calibri"/>
                          <a:cs typeface="Calibri"/>
                          <a:sym typeface="Calibri"/>
                        </a:rPr>
                        <a:t>È</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una</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piattaforma</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pensata</a:t>
                      </a:r>
                      <a:r>
                        <a:rPr lang="en-US" sz="2000" u="none" strike="noStrike" cap="none" dirty="0">
                          <a:solidFill>
                            <a:srgbClr val="092E4B"/>
                          </a:solidFill>
                          <a:latin typeface="Calibri"/>
                          <a:ea typeface="Calibri"/>
                          <a:cs typeface="Calibri"/>
                          <a:sym typeface="Calibri"/>
                        </a:rPr>
                        <a:t> per la </a:t>
                      </a:r>
                      <a:r>
                        <a:rPr lang="en-US" sz="2000" u="none" strike="noStrike" cap="none" dirty="0" err="1">
                          <a:solidFill>
                            <a:srgbClr val="092E4B"/>
                          </a:solidFill>
                          <a:latin typeface="Calibri"/>
                          <a:ea typeface="Calibri"/>
                          <a:cs typeface="Calibri"/>
                          <a:sym typeface="Calibri"/>
                        </a:rPr>
                        <a:t>comunità</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imprenditoriale</a:t>
                      </a:r>
                      <a:r>
                        <a:rPr lang="en-US" sz="2000" u="none" strike="noStrike" cap="none" dirty="0">
                          <a:solidFill>
                            <a:srgbClr val="092E4B"/>
                          </a:solidFill>
                          <a:latin typeface="Calibri"/>
                          <a:ea typeface="Calibri"/>
                          <a:cs typeface="Calibri"/>
                          <a:sym typeface="Calibri"/>
                        </a:rPr>
                        <a:t> per </a:t>
                      </a:r>
                      <a:r>
                        <a:rPr lang="en-US" sz="2000" u="none" strike="noStrike" cap="none" dirty="0" err="1">
                          <a:solidFill>
                            <a:srgbClr val="092E4B"/>
                          </a:solidFill>
                          <a:latin typeface="Calibri"/>
                          <a:ea typeface="Calibri"/>
                          <a:cs typeface="Calibri"/>
                          <a:sym typeface="Calibri"/>
                        </a:rPr>
                        <a:t>creare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legami</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professionali</a:t>
                      </a:r>
                      <a:r>
                        <a:rPr lang="en-US" sz="2000" u="none" strike="noStrike" cap="none" dirty="0">
                          <a:solidFill>
                            <a:srgbClr val="092E4B"/>
                          </a:solidFill>
                          <a:latin typeface="Calibri"/>
                          <a:ea typeface="Calibri"/>
                          <a:cs typeface="Calibri"/>
                          <a:sym typeface="Calibri"/>
                        </a:rPr>
                        <a:t>. </a:t>
                      </a:r>
                      <a:endParaRPr dirty="0"/>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000" u="none" strike="noStrike" cap="none" dirty="0" err="1">
                          <a:solidFill>
                            <a:srgbClr val="092E4B"/>
                          </a:solidFill>
                          <a:latin typeface="Calibri"/>
                          <a:ea typeface="Calibri"/>
                          <a:cs typeface="Calibri"/>
                          <a:sym typeface="Calibri"/>
                        </a:rPr>
                        <a:t>È</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un’enciclopedia</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scritta</a:t>
                      </a:r>
                      <a:r>
                        <a:rPr lang="en-US" sz="2000" u="none" strike="noStrike" cap="none" dirty="0">
                          <a:solidFill>
                            <a:srgbClr val="092E4B"/>
                          </a:solidFill>
                          <a:latin typeface="Calibri"/>
                          <a:ea typeface="Calibri"/>
                          <a:cs typeface="Calibri"/>
                          <a:sym typeface="Calibri"/>
                        </a:rPr>
                        <a:t> in modo </a:t>
                      </a:r>
                      <a:r>
                        <a:rPr lang="en-US" sz="2000" u="none" strike="noStrike" cap="none" dirty="0" err="1">
                          <a:solidFill>
                            <a:srgbClr val="092E4B"/>
                          </a:solidFill>
                          <a:latin typeface="Calibri"/>
                          <a:ea typeface="Calibri"/>
                          <a:cs typeface="Calibri"/>
                          <a:sym typeface="Calibri"/>
                        </a:rPr>
                        <a:t>collaborativo</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dalle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persone</a:t>
                      </a:r>
                      <a:r>
                        <a:rPr lang="en-US" sz="2000" u="none" strike="noStrike" cap="none" dirty="0">
                          <a:solidFill>
                            <a:srgbClr val="092E4B"/>
                          </a:solidFill>
                          <a:latin typeface="Calibri"/>
                          <a:ea typeface="Calibri"/>
                          <a:cs typeface="Calibri"/>
                          <a:sym typeface="Calibri"/>
                        </a:rPr>
                        <a:t> </a:t>
                      </a:r>
                      <a:r>
                        <a:rPr lang="en-US" sz="2000" u="none" strike="noStrike" cap="none" dirty="0" err="1">
                          <a:solidFill>
                            <a:srgbClr val="092E4B"/>
                          </a:solidFill>
                          <a:latin typeface="Calibri"/>
                          <a:ea typeface="Calibri"/>
                          <a:cs typeface="Calibri"/>
                          <a:sym typeface="Calibri"/>
                        </a:rPr>
                        <a:t>che</a:t>
                      </a:r>
                      <a:r>
                        <a:rPr lang="en-US" sz="2000" u="none" strike="noStrike" cap="none" dirty="0">
                          <a:solidFill>
                            <a:srgbClr val="092E4B"/>
                          </a:solidFill>
                          <a:latin typeface="Calibri"/>
                          <a:ea typeface="Calibri"/>
                          <a:cs typeface="Calibri"/>
                          <a:sym typeface="Calibri"/>
                        </a:rPr>
                        <a:t> la </a:t>
                      </a:r>
                      <a:r>
                        <a:rPr lang="en-US" sz="2000" u="none" strike="noStrike" cap="none" dirty="0" err="1">
                          <a:solidFill>
                            <a:srgbClr val="092E4B"/>
                          </a:solidFill>
                          <a:latin typeface="Calibri"/>
                          <a:ea typeface="Calibri"/>
                          <a:cs typeface="Calibri"/>
                          <a:sym typeface="Calibri"/>
                        </a:rPr>
                        <a:t>utilizzano</a:t>
                      </a:r>
                      <a:r>
                        <a:rPr lang="en-US" sz="2000" u="none" strike="noStrike" cap="none" dirty="0">
                          <a:solidFill>
                            <a:srgbClr val="092E4B"/>
                          </a:solidFill>
                          <a:latin typeface="Calibri"/>
                          <a:ea typeface="Calibri"/>
                          <a:cs typeface="Calibri"/>
                          <a:sym typeface="Calibri"/>
                        </a:rPr>
                        <a:t>.</a:t>
                      </a:r>
                      <a:endParaRPr sz="2000" dirty="0"/>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5" name="Google Shape;345;p49"/>
          <p:cNvSpPr txBox="1"/>
          <p:nvPr/>
        </p:nvSpPr>
        <p:spPr>
          <a:xfrm>
            <a:off x="10973958" y="6550223"/>
            <a:ext cx="8044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chemeClr val="bg1"/>
                </a:solidFill>
                <a:latin typeface="Arial"/>
                <a:ea typeface="Arial"/>
                <a:cs typeface="Arial"/>
                <a:sym typeface="Arial"/>
              </a:rPr>
              <a:t>Fonte</a:t>
            </a:r>
            <a:endParaRPr sz="1400" b="0" i="0" u="none" strike="noStrike" cap="none" dirty="0">
              <a:solidFill>
                <a:schemeClr val="bg1"/>
              </a:solidFill>
              <a:latin typeface="Arial"/>
              <a:ea typeface="Arial"/>
              <a:cs typeface="Arial"/>
              <a:sym typeface="Arial"/>
            </a:endParaRPr>
          </a:p>
        </p:txBody>
      </p:sp>
      <p:pic>
        <p:nvPicPr>
          <p:cNvPr id="346" name="Google Shape;346;p49">
            <a:hlinkClick r:id="rId3"/>
          </p:cNvPr>
          <p:cNvPicPr preferRelativeResize="0"/>
          <p:nvPr/>
        </p:nvPicPr>
        <p:blipFill rotWithShape="1">
          <a:blip r:embed="rId9">
            <a:alphaModFix/>
          </a:blip>
          <a:srcRect/>
          <a:stretch/>
        </p:blipFill>
        <p:spPr>
          <a:xfrm>
            <a:off x="1476600" y="1362973"/>
            <a:ext cx="577880" cy="558829"/>
          </a:xfrm>
          <a:prstGeom prst="rect">
            <a:avLst/>
          </a:prstGeom>
          <a:noFill/>
          <a:ln>
            <a:noFill/>
          </a:ln>
        </p:spPr>
      </p:pic>
      <p:pic>
        <p:nvPicPr>
          <p:cNvPr id="347" name="Google Shape;347;p49">
            <a:hlinkClick r:id="rId4"/>
          </p:cNvPr>
          <p:cNvPicPr preferRelativeResize="0"/>
          <p:nvPr/>
        </p:nvPicPr>
        <p:blipFill rotWithShape="1">
          <a:blip r:embed="rId10">
            <a:alphaModFix/>
          </a:blip>
          <a:srcRect/>
          <a:stretch/>
        </p:blipFill>
        <p:spPr>
          <a:xfrm>
            <a:off x="3147426" y="1362973"/>
            <a:ext cx="635033" cy="615982"/>
          </a:xfrm>
          <a:prstGeom prst="rect">
            <a:avLst/>
          </a:prstGeom>
          <a:noFill/>
          <a:ln>
            <a:noFill/>
          </a:ln>
        </p:spPr>
      </p:pic>
      <p:pic>
        <p:nvPicPr>
          <p:cNvPr id="348" name="Google Shape;348;p49">
            <a:hlinkClick r:id="rId5"/>
          </p:cNvPr>
          <p:cNvPicPr preferRelativeResize="0"/>
          <p:nvPr/>
        </p:nvPicPr>
        <p:blipFill rotWithShape="1">
          <a:blip r:embed="rId11">
            <a:alphaModFix/>
          </a:blip>
          <a:srcRect/>
          <a:stretch/>
        </p:blipFill>
        <p:spPr>
          <a:xfrm>
            <a:off x="4875405" y="1394725"/>
            <a:ext cx="539778" cy="552478"/>
          </a:xfrm>
          <a:prstGeom prst="rect">
            <a:avLst/>
          </a:prstGeom>
          <a:noFill/>
          <a:ln>
            <a:noFill/>
          </a:ln>
        </p:spPr>
      </p:pic>
      <p:pic>
        <p:nvPicPr>
          <p:cNvPr id="349" name="Google Shape;349;p49">
            <a:hlinkClick r:id="rId6"/>
          </p:cNvPr>
          <p:cNvPicPr preferRelativeResize="0"/>
          <p:nvPr/>
        </p:nvPicPr>
        <p:blipFill rotWithShape="1">
          <a:blip r:embed="rId12">
            <a:alphaModFix/>
          </a:blip>
          <a:srcRect/>
          <a:stretch/>
        </p:blipFill>
        <p:spPr>
          <a:xfrm>
            <a:off x="6593657" y="1353447"/>
            <a:ext cx="609631" cy="635033"/>
          </a:xfrm>
          <a:prstGeom prst="rect">
            <a:avLst/>
          </a:prstGeom>
          <a:noFill/>
          <a:ln>
            <a:noFill/>
          </a:ln>
        </p:spPr>
      </p:pic>
      <p:pic>
        <p:nvPicPr>
          <p:cNvPr id="350" name="Google Shape;350;p49">
            <a:hlinkClick r:id="rId7"/>
          </p:cNvPr>
          <p:cNvPicPr preferRelativeResize="0"/>
          <p:nvPr/>
        </p:nvPicPr>
        <p:blipFill rotWithShape="1">
          <a:blip r:embed="rId13">
            <a:alphaModFix/>
          </a:blip>
          <a:srcRect/>
          <a:stretch/>
        </p:blipFill>
        <p:spPr>
          <a:xfrm>
            <a:off x="8381762" y="1324871"/>
            <a:ext cx="577880" cy="596931"/>
          </a:xfrm>
          <a:prstGeom prst="rect">
            <a:avLst/>
          </a:prstGeom>
          <a:noFill/>
          <a:ln>
            <a:noFill/>
          </a:ln>
        </p:spPr>
      </p:pic>
      <p:pic>
        <p:nvPicPr>
          <p:cNvPr id="351" name="Google Shape;351;p49">
            <a:hlinkClick r:id="rId8"/>
          </p:cNvPr>
          <p:cNvPicPr preferRelativeResize="0"/>
          <p:nvPr/>
        </p:nvPicPr>
        <p:blipFill rotWithShape="1">
          <a:blip r:embed="rId14">
            <a:alphaModFix/>
          </a:blip>
          <a:srcRect/>
          <a:stretch/>
        </p:blipFill>
        <p:spPr>
          <a:xfrm>
            <a:off x="10014486" y="1362973"/>
            <a:ext cx="611731" cy="596931"/>
          </a:xfrm>
          <a:prstGeom prst="rect">
            <a:avLst/>
          </a:prstGeom>
          <a:noFill/>
          <a:ln>
            <a:noFill/>
          </a:ln>
        </p:spPr>
      </p:pic>
      <p:grpSp>
        <p:nvGrpSpPr>
          <p:cNvPr id="2" name="Graphic 4">
            <a:extLst>
              <a:ext uri="{FF2B5EF4-FFF2-40B4-BE49-F238E27FC236}">
                <a16:creationId xmlns:a16="http://schemas.microsoft.com/office/drawing/2014/main" id="{02FCFD28-8706-45F3-EA52-105F94DBBDE2}"/>
              </a:ext>
            </a:extLst>
          </p:cNvPr>
          <p:cNvGrpSpPr/>
          <p:nvPr/>
        </p:nvGrpSpPr>
        <p:grpSpPr>
          <a:xfrm>
            <a:off x="9545170" y="543953"/>
            <a:ext cx="351210" cy="560338"/>
            <a:chOff x="9062559" y="918767"/>
            <a:chExt cx="774673" cy="1285080"/>
          </a:xfrm>
        </p:grpSpPr>
        <p:sp>
          <p:nvSpPr>
            <p:cNvPr id="3" name="Freeform 7">
              <a:extLst>
                <a:ext uri="{FF2B5EF4-FFF2-40B4-BE49-F238E27FC236}">
                  <a16:creationId xmlns:a16="http://schemas.microsoft.com/office/drawing/2014/main" id="{8DDF69A3-F5DC-EE43-B39D-80943683B2C4}"/>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w="12931" cap="flat">
              <a:noFill/>
              <a:prstDash val="solid"/>
              <a:miter/>
            </a:ln>
          </p:spPr>
          <p:txBody>
            <a:bodyPr rtlCol="0" anchor="ctr"/>
            <a:lstStyle/>
            <a:p>
              <a:endParaRPr lang="en-US" sz="1799"/>
            </a:p>
          </p:txBody>
        </p:sp>
        <p:grpSp>
          <p:nvGrpSpPr>
            <p:cNvPr id="4" name="Graphic 4">
              <a:extLst>
                <a:ext uri="{FF2B5EF4-FFF2-40B4-BE49-F238E27FC236}">
                  <a16:creationId xmlns:a16="http://schemas.microsoft.com/office/drawing/2014/main" id="{28C40C20-A9A4-D8AC-FBE9-3139E35FFF67}"/>
                </a:ext>
              </a:extLst>
            </p:cNvPr>
            <p:cNvGrpSpPr/>
            <p:nvPr/>
          </p:nvGrpSpPr>
          <p:grpSpPr>
            <a:xfrm>
              <a:off x="9122194" y="1004094"/>
              <a:ext cx="715038" cy="1199753"/>
              <a:chOff x="9122194" y="1004094"/>
              <a:chExt cx="715038" cy="1199753"/>
            </a:xfrm>
            <a:solidFill>
              <a:srgbClr val="3C3C3C"/>
            </a:solidFill>
          </p:grpSpPr>
          <p:sp>
            <p:nvSpPr>
              <p:cNvPr id="5" name="Freeform 9">
                <a:extLst>
                  <a:ext uri="{FF2B5EF4-FFF2-40B4-BE49-F238E27FC236}">
                    <a16:creationId xmlns:a16="http://schemas.microsoft.com/office/drawing/2014/main" id="{1C81A542-DC45-C2CD-84C8-C9704E822110}"/>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w="12931" cap="flat">
                <a:noFill/>
                <a:prstDash val="solid"/>
                <a:miter/>
              </a:ln>
            </p:spPr>
            <p:txBody>
              <a:bodyPr rtlCol="0" anchor="ctr"/>
              <a:lstStyle/>
              <a:p>
                <a:endParaRPr lang="en-US" sz="1799"/>
              </a:p>
            </p:txBody>
          </p:sp>
          <p:sp>
            <p:nvSpPr>
              <p:cNvPr id="6" name="Freeform 10">
                <a:extLst>
                  <a:ext uri="{FF2B5EF4-FFF2-40B4-BE49-F238E27FC236}">
                    <a16:creationId xmlns:a16="http://schemas.microsoft.com/office/drawing/2014/main" id="{8AA77E85-0E5F-EC03-5D76-6E29E1658C6F}"/>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w="12931" cap="flat">
                <a:noFill/>
                <a:prstDash val="solid"/>
                <a:miter/>
              </a:ln>
            </p:spPr>
            <p:txBody>
              <a:bodyPr rtlCol="0" anchor="ctr"/>
              <a:lstStyle/>
              <a:p>
                <a:endParaRPr lang="en-US" sz="1799"/>
              </a:p>
            </p:txBody>
          </p:sp>
          <p:sp>
            <p:nvSpPr>
              <p:cNvPr id="7" name="Freeform 11">
                <a:extLst>
                  <a:ext uri="{FF2B5EF4-FFF2-40B4-BE49-F238E27FC236}">
                    <a16:creationId xmlns:a16="http://schemas.microsoft.com/office/drawing/2014/main" id="{634AA552-9AD8-88B5-1C24-86A61770CA9F}"/>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w="12931" cap="flat">
                <a:noFill/>
                <a:prstDash val="solid"/>
                <a:miter/>
              </a:ln>
            </p:spPr>
            <p:txBody>
              <a:bodyPr rtlCol="0" anchor="ctr"/>
              <a:lstStyle/>
              <a:p>
                <a:endParaRPr lang="en-US" sz="1799"/>
              </a:p>
            </p:txBody>
          </p:sp>
          <p:sp>
            <p:nvSpPr>
              <p:cNvPr id="8" name="Freeform 12">
                <a:extLst>
                  <a:ext uri="{FF2B5EF4-FFF2-40B4-BE49-F238E27FC236}">
                    <a16:creationId xmlns:a16="http://schemas.microsoft.com/office/drawing/2014/main" id="{7571F321-D82D-69D0-24C8-26CA33D15980}"/>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w="12931" cap="flat">
                <a:noFill/>
                <a:prstDash val="solid"/>
                <a:miter/>
              </a:ln>
            </p:spPr>
            <p:txBody>
              <a:bodyPr rtlCol="0" anchor="ctr"/>
              <a:lstStyle/>
              <a:p>
                <a:endParaRPr lang="en-US" sz="1799"/>
              </a:p>
            </p:txBody>
          </p:sp>
          <p:sp>
            <p:nvSpPr>
              <p:cNvPr id="9" name="Freeform 13">
                <a:extLst>
                  <a:ext uri="{FF2B5EF4-FFF2-40B4-BE49-F238E27FC236}">
                    <a16:creationId xmlns:a16="http://schemas.microsoft.com/office/drawing/2014/main" id="{B634436E-6358-BA93-3255-11436B7B977C}"/>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w="12931" cap="flat">
                <a:noFill/>
                <a:prstDash val="solid"/>
                <a:miter/>
              </a:ln>
            </p:spPr>
            <p:txBody>
              <a:bodyPr rtlCol="0" anchor="ctr"/>
              <a:lstStyle/>
              <a:p>
                <a:endParaRPr lang="en-US" sz="1799"/>
              </a:p>
            </p:txBody>
          </p:sp>
          <p:sp>
            <p:nvSpPr>
              <p:cNvPr id="10" name="Freeform 14">
                <a:extLst>
                  <a:ext uri="{FF2B5EF4-FFF2-40B4-BE49-F238E27FC236}">
                    <a16:creationId xmlns:a16="http://schemas.microsoft.com/office/drawing/2014/main" id="{F7362E67-0528-16DE-A1F6-BE09DFA4264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w="12931" cap="flat">
                <a:noFill/>
                <a:prstDash val="solid"/>
                <a:miter/>
              </a:ln>
            </p:spPr>
            <p:txBody>
              <a:bodyPr rtlCol="0" anchor="ctr"/>
              <a:lstStyle/>
              <a:p>
                <a:endParaRPr lang="en-US" sz="1799"/>
              </a:p>
            </p:txBody>
          </p:sp>
          <p:sp>
            <p:nvSpPr>
              <p:cNvPr id="11" name="Freeform 15">
                <a:extLst>
                  <a:ext uri="{FF2B5EF4-FFF2-40B4-BE49-F238E27FC236}">
                    <a16:creationId xmlns:a16="http://schemas.microsoft.com/office/drawing/2014/main" id="{77F19AEB-34BC-B8C3-C018-E0BF26D67AD5}"/>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w="12931" cap="flat">
                <a:noFill/>
                <a:prstDash val="solid"/>
                <a:miter/>
              </a:ln>
            </p:spPr>
            <p:txBody>
              <a:bodyPr rtlCol="0" anchor="ctr"/>
              <a:lstStyle/>
              <a:p>
                <a:endParaRPr lang="en-US" sz="1799"/>
              </a:p>
            </p:txBody>
          </p:sp>
        </p:grpSp>
      </p:grpSp>
      <p:sp>
        <p:nvSpPr>
          <p:cNvPr id="12" name="TextBox 11">
            <a:extLst>
              <a:ext uri="{FF2B5EF4-FFF2-40B4-BE49-F238E27FC236}">
                <a16:creationId xmlns:a16="http://schemas.microsoft.com/office/drawing/2014/main" id="{67F7EE30-8DC9-F505-9B46-F1D3FF3A5E14}"/>
              </a:ext>
            </a:extLst>
          </p:cNvPr>
          <p:cNvSpPr txBox="1"/>
          <p:nvPr/>
        </p:nvSpPr>
        <p:spPr>
          <a:xfrm>
            <a:off x="9990104" y="500589"/>
            <a:ext cx="1803669" cy="646331"/>
          </a:xfrm>
          <a:prstGeom prst="rect">
            <a:avLst/>
          </a:prstGeom>
          <a:noFill/>
        </p:spPr>
        <p:txBody>
          <a:bodyPr wrap="square" rtlCol="0">
            <a:spAutoFit/>
          </a:bodyPr>
          <a:lstStyle/>
          <a:p>
            <a:r>
              <a:rPr lang="en-IE" sz="1200" b="1" dirty="0">
                <a:solidFill>
                  <a:srgbClr val="7F3494"/>
                </a:solidFill>
                <a:latin typeface="Calibri" panose="020F0502020204030204" pitchFamily="34" charset="0"/>
                <a:cs typeface="Calibri" panose="020F0502020204030204" pitchFamily="34" charset="0"/>
              </a:rPr>
              <a:t>SUGGERIMENTO: </a:t>
            </a:r>
            <a:r>
              <a:rPr lang="en-IE" sz="1200" dirty="0">
                <a:solidFill>
                  <a:srgbClr val="7F3494"/>
                </a:solidFill>
                <a:latin typeface="Calibri" panose="020F0502020204030204" pitchFamily="34" charset="0"/>
                <a:cs typeface="Calibri" panose="020F0502020204030204" pitchFamily="34" charset="0"/>
              </a:rPr>
              <a:t>TOCCA LE ICONE O I NOMI PER ACCEDERE AI SITI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dirty="0" err="1"/>
              <a:t>Nonostante</a:t>
            </a:r>
            <a:r>
              <a:rPr lang="en-US" dirty="0"/>
              <a:t> la </a:t>
            </a:r>
            <a:r>
              <a:rPr lang="en-US" dirty="0" err="1"/>
              <a:t>loro</a:t>
            </a:r>
            <a:r>
              <a:rPr lang="en-US" dirty="0"/>
              <a:t> </a:t>
            </a:r>
            <a:r>
              <a:rPr lang="en-US" dirty="0" err="1"/>
              <a:t>popolarità</a:t>
            </a:r>
            <a:r>
              <a:rPr lang="en-US" dirty="0"/>
              <a:t>, </a:t>
            </a:r>
            <a:r>
              <a:rPr lang="en-US" dirty="0" err="1"/>
              <a:t>i</a:t>
            </a:r>
            <a:r>
              <a:rPr lang="en-US" dirty="0"/>
              <a:t> social media </a:t>
            </a:r>
            <a:r>
              <a:rPr lang="en-US" dirty="0" err="1"/>
              <a:t>hanno</a:t>
            </a:r>
            <a:r>
              <a:rPr lang="en-US" dirty="0"/>
              <a:t> </a:t>
            </a:r>
            <a:r>
              <a:rPr lang="en-US" dirty="0" err="1"/>
              <a:t>anche</a:t>
            </a:r>
            <a:r>
              <a:rPr lang="en-US" dirty="0"/>
              <a:t> </a:t>
            </a:r>
            <a:r>
              <a:rPr lang="en-US" dirty="0" err="1"/>
              <a:t>degli</a:t>
            </a:r>
            <a:r>
              <a:rPr lang="en-US" dirty="0"/>
              <a:t> </a:t>
            </a:r>
            <a:r>
              <a:rPr lang="en-US" dirty="0" err="1"/>
              <a:t>aspetti</a:t>
            </a:r>
            <a:r>
              <a:rPr lang="en-US" dirty="0"/>
              <a:t> negative, </a:t>
            </a:r>
            <a:r>
              <a:rPr lang="en-US" dirty="0" err="1"/>
              <a:t>tra</a:t>
            </a:r>
            <a:r>
              <a:rPr lang="en-US" dirty="0"/>
              <a:t> cui:</a:t>
            </a:r>
          </a:p>
          <a:p>
            <a:pPr marL="342900" lvl="0" indent="-342900" algn="l" rtl="0">
              <a:lnSpc>
                <a:spcPct val="90000"/>
              </a:lnSpc>
              <a:spcBef>
                <a:spcPts val="1000"/>
              </a:spcBef>
              <a:spcAft>
                <a:spcPts val="0"/>
              </a:spcAft>
              <a:buSzPts val="2400"/>
              <a:buFont typeface="Arial"/>
              <a:buChar char="•"/>
            </a:pPr>
            <a:r>
              <a:rPr lang="en-US" dirty="0"/>
              <a:t>Danni </a:t>
            </a:r>
            <a:r>
              <a:rPr lang="en-US" dirty="0" err="1"/>
              <a:t>alla</a:t>
            </a:r>
            <a:r>
              <a:rPr lang="en-US" dirty="0"/>
              <a:t> </a:t>
            </a:r>
            <a:r>
              <a:rPr lang="en-US" dirty="0" err="1"/>
              <a:t>reputazione</a:t>
            </a:r>
            <a:endParaRPr lang="en-US" dirty="0"/>
          </a:p>
          <a:p>
            <a:pPr marL="342900" lvl="0" indent="-342900" algn="l" rtl="0">
              <a:lnSpc>
                <a:spcPct val="90000"/>
              </a:lnSpc>
              <a:spcBef>
                <a:spcPts val="1000"/>
              </a:spcBef>
              <a:spcAft>
                <a:spcPts val="0"/>
              </a:spcAft>
              <a:buSzPts val="2400"/>
              <a:buFont typeface="Arial"/>
              <a:buChar char="•"/>
            </a:pPr>
            <a:r>
              <a:rPr lang="it-IT" dirty="0"/>
              <a:t>Mancanza di privacy </a:t>
            </a:r>
            <a:endParaRPr dirty="0"/>
          </a:p>
          <a:p>
            <a:pPr marL="342900" lvl="0" indent="-342900" algn="l" rtl="0">
              <a:lnSpc>
                <a:spcPct val="90000"/>
              </a:lnSpc>
              <a:spcBef>
                <a:spcPts val="1000"/>
              </a:spcBef>
              <a:spcAft>
                <a:spcPts val="0"/>
              </a:spcAft>
              <a:buSzPts val="2400"/>
              <a:buFont typeface="Arial"/>
              <a:buChar char="•"/>
            </a:pPr>
            <a:r>
              <a:rPr lang="it-IT" dirty="0"/>
              <a:t>Problemi di sicurezza – es. cyberbullismo</a:t>
            </a:r>
            <a:endParaRPr dirty="0"/>
          </a:p>
          <a:p>
            <a:pPr marL="342900" lvl="0" indent="-342900" algn="l" rtl="0">
              <a:lnSpc>
                <a:spcPct val="90000"/>
              </a:lnSpc>
              <a:spcBef>
                <a:spcPts val="1000"/>
              </a:spcBef>
              <a:spcAft>
                <a:spcPts val="0"/>
              </a:spcAft>
              <a:buSzPts val="2400"/>
              <a:buFont typeface="Arial"/>
              <a:buChar char="•"/>
            </a:pPr>
            <a:r>
              <a:rPr lang="en-US" dirty="0" err="1"/>
              <a:t>Notizie</a:t>
            </a:r>
            <a:r>
              <a:rPr lang="en-US" dirty="0"/>
              <a:t> false</a:t>
            </a:r>
            <a:endParaRPr dirty="0"/>
          </a:p>
          <a:p>
            <a:pPr marL="342900" lvl="0" indent="-342900" algn="l" rtl="0">
              <a:lnSpc>
                <a:spcPct val="90000"/>
              </a:lnSpc>
              <a:spcBef>
                <a:spcPts val="1000"/>
              </a:spcBef>
              <a:spcAft>
                <a:spcPts val="0"/>
              </a:spcAft>
              <a:buSzPts val="2400"/>
              <a:buFont typeface="Arial"/>
              <a:buChar char="•"/>
            </a:pPr>
            <a:r>
              <a:rPr lang="it-IT" dirty="0"/>
              <a:t>Possibile dipendenza </a:t>
            </a:r>
            <a:endParaRPr dirty="0"/>
          </a:p>
          <a:p>
            <a:pPr marL="0" marR="0" lvl="0" indent="0" algn="l" rtl="0">
              <a:lnSpc>
                <a:spcPct val="90000"/>
              </a:lnSpc>
              <a:spcBef>
                <a:spcPts val="1000"/>
              </a:spcBef>
              <a:spcAft>
                <a:spcPts val="0"/>
              </a:spcAft>
              <a:buClr>
                <a:srgbClr val="092E4B"/>
              </a:buClr>
              <a:buSzPts val="2400"/>
              <a:buFont typeface="Arial"/>
              <a:buNone/>
            </a:pPr>
            <a:endParaRPr dirty="0"/>
          </a:p>
        </p:txBody>
      </p:sp>
      <p:sp>
        <p:nvSpPr>
          <p:cNvPr id="357" name="Google Shape;357;p50"/>
          <p:cNvSpPr txBox="1">
            <a:spLocks noGrp="1"/>
          </p:cNvSpPr>
          <p:nvPr>
            <p:ph type="body" idx="2"/>
          </p:nvPr>
        </p:nvSpPr>
        <p:spPr>
          <a:xfrm>
            <a:off x="835671" y="1104337"/>
            <a:ext cx="7314416"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t>Gli</a:t>
            </a:r>
            <a:r>
              <a:rPr lang="en-US" dirty="0"/>
              <a:t> </a:t>
            </a:r>
            <a:r>
              <a:rPr lang="en-US" dirty="0" err="1"/>
              <a:t>aspetti</a:t>
            </a:r>
            <a:r>
              <a:rPr lang="en-US" dirty="0"/>
              <a:t> </a:t>
            </a:r>
            <a:r>
              <a:rPr lang="en-US" dirty="0" err="1"/>
              <a:t>negativi</a:t>
            </a:r>
            <a:r>
              <a:rPr lang="en-US" dirty="0"/>
              <a:t> </a:t>
            </a:r>
            <a:r>
              <a:rPr lang="en-US" dirty="0" err="1"/>
              <a:t>dei</a:t>
            </a:r>
            <a:r>
              <a:rPr lang="en-US" dirty="0"/>
              <a:t> social media…</a:t>
            </a:r>
            <a:endParaRPr dirty="0"/>
          </a:p>
        </p:txBody>
      </p:sp>
      <p:pic>
        <p:nvPicPr>
          <p:cNvPr id="358" name="Google Shape;358;p50" descr="A picture containing text, electronics&#10;&#10;Description automatically generated"/>
          <p:cNvPicPr preferRelativeResize="0">
            <a:picLocks noGrp="1"/>
          </p:cNvPicPr>
          <p:nvPr>
            <p:ph type="pic" idx="3"/>
          </p:nvPr>
        </p:nvPicPr>
        <p:blipFill rotWithShape="1">
          <a:blip r:embed="rId3">
            <a:alphaModFix/>
          </a:blip>
          <a:srcRect l="8153" r="7294"/>
          <a:stretch/>
        </p:blipFill>
        <p:spPr>
          <a:xfrm>
            <a:off x="8583306" y="1246695"/>
            <a:ext cx="2444127" cy="43369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1" descr="Pink flowers"/>
          <p:cNvPicPr preferRelativeResize="0">
            <a:picLocks noGrp="1"/>
          </p:cNvPicPr>
          <p:nvPr>
            <p:ph type="pic" idx="2"/>
          </p:nvPr>
        </p:nvPicPr>
        <p:blipFill rotWithShape="1">
          <a:blip r:embed="rId3">
            <a:alphaModFix/>
          </a:blip>
          <a:srcRect t="4586" b="4585"/>
          <a:stretch/>
        </p:blipFill>
        <p:spPr>
          <a:xfrm>
            <a:off x="0" y="0"/>
            <a:ext cx="12192000" cy="6858000"/>
          </a:xfrm>
          <a:prstGeom prst="rect">
            <a:avLst/>
          </a:prstGeom>
          <a:solidFill>
            <a:srgbClr val="F2F2F2"/>
          </a:solidFill>
          <a:ln>
            <a:noFill/>
          </a:ln>
        </p:spPr>
      </p:pic>
      <p:sp>
        <p:nvSpPr>
          <p:cNvPr id="364" name="Google Shape;364;p51"/>
          <p:cNvSpPr txBox="1">
            <a:spLocks noGrp="1"/>
          </p:cNvSpPr>
          <p:nvPr>
            <p:ph type="body" idx="1"/>
          </p:nvPr>
        </p:nvSpPr>
        <p:spPr>
          <a:xfrm>
            <a:off x="0" y="775063"/>
            <a:ext cx="8833104" cy="2395405"/>
          </a:xfrm>
          <a:prstGeom prst="rect">
            <a:avLst/>
          </a:prstGeom>
          <a:solidFill>
            <a:srgbClr val="7F3494"/>
          </a:solidFill>
          <a:ln>
            <a:noFill/>
          </a:ln>
        </p:spPr>
        <p:txBody>
          <a:bodyPr spcFirstLastPara="1" wrap="square" lIns="91425" tIns="45700" rIns="91425" bIns="45700" anchor="ctr" anchorCtr="0">
            <a:normAutofit/>
          </a:bodyPr>
          <a:lstStyle/>
          <a:p>
            <a:pPr marL="457200" lvl="0" indent="0" algn="ctr" rtl="0">
              <a:lnSpc>
                <a:spcPct val="90000"/>
              </a:lnSpc>
              <a:spcBef>
                <a:spcPts val="1000"/>
              </a:spcBef>
              <a:spcAft>
                <a:spcPts val="600"/>
              </a:spcAft>
              <a:buSzPts val="3000"/>
              <a:buNone/>
            </a:pPr>
            <a:r>
              <a:rPr lang="en-US" dirty="0"/>
              <a:t>Le </a:t>
            </a:r>
            <a:r>
              <a:rPr lang="en-US" dirty="0" err="1"/>
              <a:t>prossime</a:t>
            </a:r>
            <a:r>
              <a:rPr lang="en-US" dirty="0"/>
              <a:t> slide </a:t>
            </a:r>
            <a:r>
              <a:rPr lang="en-US" dirty="0" err="1"/>
              <a:t>sono</a:t>
            </a:r>
            <a:r>
              <a:rPr lang="en-US" dirty="0"/>
              <a:t> </a:t>
            </a:r>
            <a:r>
              <a:rPr lang="en-US" dirty="0" err="1"/>
              <a:t>più</a:t>
            </a:r>
            <a:r>
              <a:rPr lang="en-US" dirty="0"/>
              <a:t> </a:t>
            </a:r>
            <a:r>
              <a:rPr lang="en-US" b="1" dirty="0" err="1"/>
              <a:t>tecniche</a:t>
            </a:r>
            <a:r>
              <a:rPr lang="en-US" dirty="0"/>
              <a:t>: vi </a:t>
            </a:r>
            <a:r>
              <a:rPr lang="en-US" dirty="0" err="1"/>
              <a:t>introdurremo</a:t>
            </a:r>
            <a:r>
              <a:rPr lang="en-US" dirty="0"/>
              <a:t> e </a:t>
            </a:r>
            <a:r>
              <a:rPr lang="en-US" dirty="0" err="1"/>
              <a:t>descriveremo</a:t>
            </a:r>
            <a:r>
              <a:rPr lang="en-US" dirty="0"/>
              <a:t> </a:t>
            </a:r>
            <a:r>
              <a:rPr lang="en-US" dirty="0" err="1"/>
              <a:t>alcuni</a:t>
            </a:r>
            <a:r>
              <a:rPr lang="en-US" dirty="0"/>
              <a:t> termini </a:t>
            </a:r>
            <a:r>
              <a:rPr lang="en-US" dirty="0" err="1"/>
              <a:t>dell’alfabetizzazione</a:t>
            </a:r>
            <a:r>
              <a:rPr lang="en-US" dirty="0"/>
              <a:t> </a:t>
            </a:r>
            <a:r>
              <a:rPr lang="en-US" dirty="0" err="1"/>
              <a:t>digitale</a:t>
            </a:r>
            <a:r>
              <a:rPr lang="en-US" dirty="0"/>
              <a:t>. Vi </a:t>
            </a:r>
            <a:r>
              <a:rPr lang="en-US" dirty="0" err="1"/>
              <a:t>sorprenderà</a:t>
            </a:r>
            <a:r>
              <a:rPr lang="en-US" dirty="0"/>
              <a:t> </a:t>
            </a:r>
            <a:r>
              <a:rPr lang="en-US" dirty="0" err="1"/>
              <a:t>sapere</a:t>
            </a:r>
            <a:r>
              <a:rPr lang="en-US" dirty="0"/>
              <a:t> </a:t>
            </a:r>
            <a:r>
              <a:rPr lang="en-US" dirty="0" err="1"/>
              <a:t>che</a:t>
            </a:r>
            <a:r>
              <a:rPr lang="en-US" dirty="0"/>
              <a:t> ne </a:t>
            </a:r>
            <a:r>
              <a:rPr lang="en-US" dirty="0" err="1"/>
              <a:t>conoscete</a:t>
            </a:r>
            <a:r>
              <a:rPr lang="en-US" dirty="0"/>
              <a:t> </a:t>
            </a:r>
            <a:r>
              <a:rPr lang="en-US" dirty="0" err="1"/>
              <a:t>già</a:t>
            </a:r>
            <a:r>
              <a:rPr lang="en-US" dirty="0"/>
              <a:t> </a:t>
            </a:r>
            <a:r>
              <a:rPr lang="en-US" dirty="0" err="1"/>
              <a:t>molti</a:t>
            </a:r>
            <a:r>
              <a:rPr lang="en-US" dirty="0"/>
              <a:t>… </a:t>
            </a:r>
            <a:r>
              <a:rPr lang="en-US" dirty="0" err="1"/>
              <a:t>Aspettate</a:t>
            </a:r>
            <a:r>
              <a:rPr lang="en-US" dirty="0"/>
              <a:t> e </a:t>
            </a:r>
            <a:r>
              <a:rPr lang="en-US" dirty="0" err="1"/>
              <a:t>vedrete</a:t>
            </a:r>
            <a:r>
              <a:rPr lang="en-US" dirty="0"/>
              <a: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2"/>
          <p:cNvSpPr/>
          <p:nvPr/>
        </p:nvSpPr>
        <p:spPr>
          <a:xfrm>
            <a:off x="604819" y="617561"/>
            <a:ext cx="9393945" cy="4847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 Internet</a:t>
            </a:r>
            <a:endParaRPr lang="en-US"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Internet </a:t>
            </a:r>
            <a:r>
              <a:rPr lang="en-US" sz="2000" b="0" i="0" u="none" strike="noStrike" cap="none" dirty="0" err="1">
                <a:solidFill>
                  <a:srgbClr val="092E4B"/>
                </a:solidFill>
                <a:latin typeface="Calibri"/>
                <a:ea typeface="Calibri"/>
                <a:cs typeface="Calibri"/>
                <a:sym typeface="Calibri"/>
              </a:rPr>
              <a:t>è</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rete di </a:t>
            </a:r>
            <a:r>
              <a:rPr lang="en-US" sz="2000" b="0" i="0" u="none" strike="noStrike" cap="none" dirty="0" err="1">
                <a:solidFill>
                  <a:srgbClr val="092E4B"/>
                </a:solidFill>
                <a:latin typeface="Calibri"/>
                <a:ea typeface="Calibri"/>
                <a:cs typeface="Calibri"/>
                <a:sym typeface="Calibri"/>
              </a:rPr>
              <a:t>miliardi</a:t>
            </a:r>
            <a:r>
              <a:rPr lang="en-US" sz="2000" b="0" i="0" u="none" strike="noStrike" cap="none" dirty="0">
                <a:solidFill>
                  <a:srgbClr val="092E4B"/>
                </a:solidFill>
                <a:latin typeface="Calibri"/>
                <a:ea typeface="Calibri"/>
                <a:cs typeface="Calibri"/>
                <a:sym typeface="Calibri"/>
              </a:rPr>
              <a:t> di computer </a:t>
            </a:r>
            <a:r>
              <a:rPr lang="en-US" sz="2000" b="0" i="0" u="none" strike="noStrike" cap="none" dirty="0" err="1">
                <a:solidFill>
                  <a:srgbClr val="092E4B"/>
                </a:solidFill>
                <a:latin typeface="Calibri"/>
                <a:ea typeface="Calibri"/>
                <a:cs typeface="Calibri"/>
                <a:sym typeface="Calibri"/>
              </a:rPr>
              <a:t>che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condividono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informazioni</a:t>
            </a:r>
            <a:r>
              <a:rPr lang="en-US" sz="2000" b="0" i="0" u="none" strike="noStrike" cap="none" dirty="0">
                <a:solidFill>
                  <a:srgbClr val="092E4B"/>
                </a:solidFill>
                <a:latin typeface="Calibri"/>
                <a:ea typeface="Calibri"/>
                <a:cs typeface="Calibri"/>
                <a:sym typeface="Calibri"/>
              </a:rPr>
              <a:t> in </a:t>
            </a:r>
            <a:r>
              <a:rPr lang="en-US" sz="2000" b="0" i="0" u="none" strike="noStrike" cap="none" dirty="0" err="1">
                <a:solidFill>
                  <a:srgbClr val="092E4B"/>
                </a:solidFill>
                <a:latin typeface="Calibri"/>
                <a:ea typeface="Calibri"/>
                <a:cs typeface="Calibri"/>
                <a:sym typeface="Calibri"/>
              </a:rPr>
              <a:t>tutto</a:t>
            </a:r>
            <a:r>
              <a:rPr lang="en-US" sz="2000" b="0" i="0" u="none" strike="noStrike" cap="none" dirty="0">
                <a:solidFill>
                  <a:srgbClr val="092E4B"/>
                </a:solidFill>
                <a:latin typeface="Calibri"/>
                <a:ea typeface="Calibri"/>
                <a:cs typeface="Calibri"/>
                <a:sym typeface="Calibri"/>
              </a:rPr>
              <a:t> il mondo. </a:t>
            </a:r>
            <a:r>
              <a:rPr lang="en-US" sz="2000" b="0" i="0" u="none" strike="noStrike" cap="none" dirty="0" err="1">
                <a:solidFill>
                  <a:srgbClr val="092E4B"/>
                </a:solidFill>
                <a:latin typeface="Calibri"/>
                <a:ea typeface="Calibri"/>
                <a:cs typeface="Calibri"/>
                <a:sym typeface="Calibri"/>
              </a:rPr>
              <a:t>Poiché</a:t>
            </a:r>
            <a:r>
              <a:rPr lang="en-US" sz="2000" b="0" i="0" u="none" strike="noStrike" cap="none" dirty="0">
                <a:solidFill>
                  <a:srgbClr val="092E4B"/>
                </a:solidFill>
                <a:latin typeface="Calibri"/>
                <a:ea typeface="Calibri"/>
                <a:cs typeface="Calibri"/>
                <a:sym typeface="Calibri"/>
              </a:rPr>
              <a:t> non </a:t>
            </a:r>
            <a:r>
              <a:rPr lang="en-US" sz="2000" b="0" i="0" u="none" strike="noStrike" cap="none" dirty="0" err="1">
                <a:solidFill>
                  <a:srgbClr val="092E4B"/>
                </a:solidFill>
                <a:latin typeface="Calibri"/>
                <a:ea typeface="Calibri"/>
                <a:cs typeface="Calibri"/>
                <a:sym typeface="Calibri"/>
              </a:rPr>
              <a:t>possiamo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vedere</a:t>
            </a:r>
            <a:r>
              <a:rPr lang="en-US" sz="2000" b="0" i="0" u="none" strike="noStrike" cap="none" dirty="0">
                <a:solidFill>
                  <a:srgbClr val="092E4B"/>
                </a:solidFill>
                <a:latin typeface="Calibri"/>
                <a:ea typeface="Calibri"/>
                <a:cs typeface="Calibri"/>
                <a:sym typeface="Calibri"/>
              </a:rPr>
              <a:t> Internet, </a:t>
            </a:r>
            <a:r>
              <a:rPr lang="en-US" sz="2000" b="0" i="0" u="none" strike="noStrike" cap="none" dirty="0" err="1">
                <a:solidFill>
                  <a:srgbClr val="092E4B"/>
                </a:solidFill>
                <a:latin typeface="Calibri"/>
                <a:ea typeface="Calibri"/>
                <a:cs typeface="Calibri"/>
                <a:sym typeface="Calibri"/>
              </a:rPr>
              <a:t>spesso</a:t>
            </a:r>
            <a:r>
              <a:rPr lang="en-US" sz="2000" b="0" i="0" u="none" strike="noStrike" cap="none" dirty="0">
                <a:solidFill>
                  <a:srgbClr val="092E4B"/>
                </a:solidFill>
                <a:latin typeface="Calibri"/>
                <a:ea typeface="Calibri"/>
                <a:cs typeface="Calibri"/>
                <a:sym typeface="Calibri"/>
              </a:rPr>
              <a:t> lo </a:t>
            </a:r>
            <a:r>
              <a:rPr lang="en-US" sz="2000" b="0" i="0" u="none" strike="noStrike" cap="none" dirty="0" err="1">
                <a:solidFill>
                  <a:srgbClr val="092E4B"/>
                </a:solidFill>
                <a:latin typeface="Calibri"/>
                <a:ea typeface="Calibri"/>
                <a:cs typeface="Calibri"/>
                <a:sym typeface="Calibri"/>
              </a:rPr>
              <a:t>chiamiamo</a:t>
            </a:r>
            <a:r>
              <a:rPr lang="en-US" sz="2000" b="0" i="0" u="none" strike="noStrike" cap="none" dirty="0">
                <a:solidFill>
                  <a:srgbClr val="092E4B"/>
                </a:solidFill>
                <a:latin typeface="Calibri"/>
                <a:ea typeface="Calibri"/>
                <a:cs typeface="Calibri"/>
                <a:sym typeface="Calibri"/>
              </a:rPr>
              <a:t> ”mondo </a:t>
            </a:r>
            <a:r>
              <a:rPr lang="en-US" sz="2000" b="0" i="0" u="none" strike="noStrike" cap="none" dirty="0" err="1">
                <a:solidFill>
                  <a:srgbClr val="092E4B"/>
                </a:solidFill>
                <a:latin typeface="Calibri"/>
                <a:ea typeface="Calibri"/>
                <a:cs typeface="Calibri"/>
                <a:sym typeface="Calibri"/>
              </a:rPr>
              <a:t>virtuale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piuttosto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che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fisico</a:t>
            </a:r>
            <a:r>
              <a:rPr lang="en-US" sz="2000" b="0" i="0" u="none" strike="noStrike" cap="none" dirty="0">
                <a:solidFill>
                  <a:srgbClr val="092E4B"/>
                </a:solidFill>
                <a:latin typeface="Calibri"/>
                <a:ea typeface="Calibri"/>
                <a:cs typeface="Calibri"/>
                <a:sym typeface="Calibri"/>
              </a:rPr>
              <a:t>. 	</a:t>
            </a:r>
            <a:endParaRPr lang="en-US"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lang="en-US"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lang="en-US"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lang="en-US"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3. </a:t>
            </a:r>
            <a:r>
              <a:rPr lang="en-US" sz="2000" b="1" i="0" u="none" strike="noStrike" cap="none" dirty="0" err="1">
                <a:solidFill>
                  <a:srgbClr val="092E4B"/>
                </a:solidFill>
                <a:latin typeface="Calibri"/>
                <a:ea typeface="Calibri"/>
                <a:cs typeface="Calibri"/>
                <a:sym typeface="Calibri"/>
              </a:rPr>
              <a:t>Sito</a:t>
            </a:r>
            <a:r>
              <a:rPr lang="en-US" sz="2000" b="1" i="0" u="none" strike="noStrike" cap="none" dirty="0">
                <a:solidFill>
                  <a:srgbClr val="092E4B"/>
                </a:solidFill>
                <a:latin typeface="Calibri"/>
                <a:ea typeface="Calibri"/>
                <a:cs typeface="Calibri"/>
                <a:sym typeface="Calibri"/>
              </a:rPr>
              <a:t> Web</a:t>
            </a:r>
            <a:endParaRPr lang="en-US"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Un </a:t>
            </a:r>
            <a:r>
              <a:rPr lang="en-US" sz="2000" b="0" i="0" u="none" strike="noStrike" cap="none" dirty="0" err="1">
                <a:solidFill>
                  <a:srgbClr val="092E4B"/>
                </a:solidFill>
                <a:latin typeface="Calibri"/>
                <a:ea typeface="Calibri"/>
                <a:cs typeface="Calibri"/>
                <a:sym typeface="Calibri"/>
              </a:rPr>
              <a:t>sito</a:t>
            </a:r>
            <a:r>
              <a:rPr lang="en-US" sz="2000" b="0" i="0" u="none" strike="noStrike" cap="none" dirty="0">
                <a:solidFill>
                  <a:srgbClr val="092E4B"/>
                </a:solidFill>
                <a:latin typeface="Calibri"/>
                <a:ea typeface="Calibri"/>
                <a:cs typeface="Calibri"/>
                <a:sym typeface="Calibri"/>
              </a:rPr>
              <a:t> web </a:t>
            </a:r>
            <a:r>
              <a:rPr lang="en-US" sz="2000" b="0" i="0" u="none" strike="noStrike" cap="none" dirty="0" err="1">
                <a:solidFill>
                  <a:srgbClr val="092E4B"/>
                </a:solidFill>
                <a:latin typeface="Calibri"/>
                <a:ea typeface="Calibri"/>
                <a:cs typeface="Calibri"/>
                <a:sym typeface="Calibri"/>
              </a:rPr>
              <a:t>è</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costituito</a:t>
            </a:r>
            <a:r>
              <a:rPr lang="en-US" sz="2000" b="0" i="0" u="none" strike="noStrike" cap="none" dirty="0">
                <a:solidFill>
                  <a:srgbClr val="092E4B"/>
                </a:solidFill>
                <a:latin typeface="Calibri"/>
                <a:ea typeface="Calibri"/>
                <a:cs typeface="Calibri"/>
                <a:sym typeface="Calibri"/>
              </a:rPr>
              <a:t> da </a:t>
            </a:r>
            <a:r>
              <a:rPr lang="en-US" sz="2000" b="0" i="0" u="none" strike="noStrike" cap="none" dirty="0" err="1">
                <a:solidFill>
                  <a:srgbClr val="092E4B"/>
                </a:solidFill>
                <a:latin typeface="Calibri"/>
                <a:ea typeface="Calibri"/>
                <a:cs typeface="Calibri"/>
                <a:sym typeface="Calibri"/>
              </a:rPr>
              <a:t>pagine</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informazioni</a:t>
            </a:r>
            <a:r>
              <a:rPr lang="en-US" sz="2000" b="0" i="0" u="none" strike="noStrike" cap="none" dirty="0">
                <a:solidFill>
                  <a:srgbClr val="092E4B"/>
                </a:solidFill>
                <a:latin typeface="Calibri"/>
                <a:ea typeface="Calibri"/>
                <a:cs typeface="Calibri"/>
                <a:sym typeface="Calibri"/>
              </a:rPr>
              <a:t>. Ad </a:t>
            </a:r>
            <a:r>
              <a:rPr lang="en-US" sz="2000" b="0" i="0" u="none" strike="noStrike" cap="none" dirty="0" err="1">
                <a:solidFill>
                  <a:srgbClr val="092E4B"/>
                </a:solidFill>
                <a:latin typeface="Calibri"/>
                <a:ea typeface="Calibri"/>
                <a:cs typeface="Calibri"/>
                <a:sym typeface="Calibri"/>
              </a:rPr>
              <a:t>esempio</a:t>
            </a:r>
            <a:r>
              <a:rPr lang="en-US" sz="2000" b="0" i="0" u="none" strike="noStrike" cap="none" dirty="0">
                <a:solidFill>
                  <a:srgbClr val="092E4B"/>
                </a:solidFill>
                <a:latin typeface="Calibri"/>
                <a:ea typeface="Calibri"/>
                <a:cs typeface="Calibri"/>
                <a:sym typeface="Calibri"/>
              </a:rPr>
              <a:t>, il </a:t>
            </a:r>
            <a:r>
              <a:rPr lang="en-US" sz="2000" b="0" i="0" u="none" strike="noStrike" cap="none" dirty="0" err="1">
                <a:solidFill>
                  <a:srgbClr val="092E4B"/>
                </a:solidFill>
                <a:latin typeface="Calibri"/>
                <a:ea typeface="Calibri"/>
                <a:cs typeface="Calibri"/>
                <a:sym typeface="Calibri"/>
              </a:rPr>
              <a:t>sito</a:t>
            </a:r>
            <a:r>
              <a:rPr lang="en-US" sz="2000" b="0" i="0" u="none" strike="noStrike" cap="none" dirty="0">
                <a:solidFill>
                  <a:srgbClr val="092E4B"/>
                </a:solidFill>
                <a:latin typeface="Calibri"/>
                <a:ea typeface="Calibri"/>
                <a:cs typeface="Calibri"/>
                <a:sym typeface="Calibri"/>
              </a:rPr>
              <a:t> web </a:t>
            </a:r>
            <a:r>
              <a:rPr lang="en-US" sz="2000" b="0" i="0" u="none" strike="noStrike" cap="none" dirty="0" err="1">
                <a:solidFill>
                  <a:srgbClr val="092E4B"/>
                </a:solidFill>
                <a:latin typeface="Calibri"/>
                <a:ea typeface="Calibri"/>
                <a:cs typeface="Calibri"/>
                <a:sym typeface="Calibri"/>
              </a:rPr>
              <a:t>della</a:t>
            </a:r>
            <a:r>
              <a:rPr lang="en-US" sz="2000" b="0" i="0" u="none" strike="noStrike" cap="none" dirty="0">
                <a:solidFill>
                  <a:srgbClr val="092E4B"/>
                </a:solidFill>
                <a:latin typeface="Calibri"/>
                <a:ea typeface="Calibri"/>
                <a:cs typeface="Calibri"/>
                <a:sym typeface="Calibri"/>
              </a:rPr>
              <a:t> </a:t>
            </a:r>
            <a:br>
              <a:rPr lang="en-US" sz="2000" b="0" i="0" u="none" strike="noStrike" cap="none" dirty="0">
                <a:solidFill>
                  <a:srgbClr val="092E4B"/>
                </a:solidFill>
                <a:latin typeface="Calibri"/>
                <a:ea typeface="Calibri"/>
                <a:cs typeface="Calibri"/>
                <a:sym typeface="Calibri"/>
              </a:rPr>
            </a:br>
            <a:r>
              <a:rPr lang="en-US" sz="2000" b="0" i="0" u="none" strike="noStrike" cap="none" dirty="0">
                <a:solidFill>
                  <a:srgbClr val="092E4B"/>
                </a:solidFill>
                <a:latin typeface="Calibri"/>
                <a:ea typeface="Calibri"/>
                <a:cs typeface="Calibri"/>
                <a:sym typeface="Calibri"/>
              </a:rPr>
              <a:t>RTÉ </a:t>
            </a:r>
            <a:r>
              <a:rPr lang="en-US" sz="2000" b="0" i="0" u="none" strike="noStrike" cap="none" dirty="0" err="1">
                <a:solidFill>
                  <a:srgbClr val="092E4B"/>
                </a:solidFill>
                <a:latin typeface="Calibri"/>
                <a:ea typeface="Calibri"/>
                <a:cs typeface="Calibri"/>
                <a:sym typeface="Calibri"/>
              </a:rPr>
              <a:t>è</a:t>
            </a:r>
            <a:r>
              <a:rPr lang="en-US" sz="2000"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raccolta</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pagine</a:t>
            </a:r>
            <a:r>
              <a:rPr lang="en-US" sz="2000" b="0" i="0" u="none" strike="noStrike" cap="none" dirty="0">
                <a:solidFill>
                  <a:srgbClr val="092E4B"/>
                </a:solidFill>
                <a:latin typeface="Calibri"/>
                <a:ea typeface="Calibri"/>
                <a:cs typeface="Calibri"/>
                <a:sym typeface="Calibri"/>
              </a:rPr>
              <a:t> dedicate a </a:t>
            </a:r>
            <a:r>
              <a:rPr lang="en-US" sz="2000" b="0" i="0" u="none" strike="noStrike" cap="none" dirty="0" err="1">
                <a:solidFill>
                  <a:srgbClr val="092E4B"/>
                </a:solidFill>
                <a:latin typeface="Calibri"/>
                <a:ea typeface="Calibri"/>
                <a:cs typeface="Calibri"/>
                <a:sym typeface="Calibri"/>
              </a:rPr>
              <a:t>programmi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televisivi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radiofonici</a:t>
            </a:r>
            <a:r>
              <a:rPr lang="en-US" sz="2000" b="0" i="0" u="none" strike="noStrike" cap="none" dirty="0">
                <a:solidFill>
                  <a:srgbClr val="092E4B"/>
                </a:solidFill>
                <a:latin typeface="Calibri"/>
                <a:ea typeface="Calibri"/>
                <a:cs typeface="Calibri"/>
                <a:sym typeface="Calibri"/>
              </a:rPr>
              <a:t>, </a:t>
            </a:r>
            <a:br>
              <a:rPr lang="en-US" sz="2000" b="0" i="0" u="none" strike="noStrike" cap="none" dirty="0">
                <a:solidFill>
                  <a:srgbClr val="092E4B"/>
                </a:solidFill>
                <a:latin typeface="Calibri"/>
                <a:ea typeface="Calibri"/>
                <a:cs typeface="Calibri"/>
                <a:sym typeface="Calibri"/>
              </a:rPr>
            </a:br>
            <a:r>
              <a:rPr lang="en-US" sz="2000" b="0" i="0" u="none" strike="noStrike" cap="none" dirty="0" err="1">
                <a:solidFill>
                  <a:srgbClr val="092E4B"/>
                </a:solidFill>
                <a:latin typeface="Calibri"/>
                <a:ea typeface="Calibri"/>
                <a:cs typeface="Calibri"/>
                <a:sym typeface="Calibri"/>
              </a:rPr>
              <a:t>notizie</a:t>
            </a:r>
            <a:r>
              <a:rPr lang="en-US" sz="2000" b="0" i="0" u="none" strike="noStrike" cap="none" dirty="0">
                <a:solidFill>
                  <a:srgbClr val="092E4B"/>
                </a:solidFill>
                <a:latin typeface="Calibri"/>
                <a:ea typeface="Calibri"/>
                <a:cs typeface="Calibri"/>
                <a:sym typeface="Calibri"/>
              </a:rPr>
              <a:t>, sport. </a:t>
            </a:r>
            <a:r>
              <a:rPr lang="en-US" sz="2000" dirty="0" err="1">
                <a:solidFill>
                  <a:srgbClr val="092E4B"/>
                </a:solidFill>
                <a:latin typeface="Calibri"/>
                <a:ea typeface="Calibri"/>
                <a:cs typeface="Calibri"/>
                <a:sym typeface="Calibri"/>
              </a:rPr>
              <a:t>Queste</a:t>
            </a:r>
            <a:r>
              <a:rPr lang="en-US" sz="2000" dirty="0">
                <a:solidFill>
                  <a:srgbClr val="092E4B"/>
                </a:solidFill>
                <a:latin typeface="Calibri"/>
                <a:ea typeface="Calibri"/>
                <a:cs typeface="Calibri"/>
                <a:sym typeface="Calibri"/>
              </a:rPr>
              <a:t> </a:t>
            </a:r>
            <a:r>
              <a:rPr lang="en-US" sz="2000" dirty="0" err="1">
                <a:solidFill>
                  <a:srgbClr val="092E4B"/>
                </a:solidFill>
                <a:latin typeface="Calibri"/>
                <a:ea typeface="Calibri"/>
                <a:cs typeface="Calibri"/>
                <a:sym typeface="Calibri"/>
              </a:rPr>
              <a:t>sono</a:t>
            </a:r>
            <a:r>
              <a:rPr lang="en-US" sz="2000"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costituite</a:t>
            </a:r>
            <a:r>
              <a:rPr lang="en-US" sz="2000" b="0" i="0" u="none" strike="noStrike" cap="none" dirty="0">
                <a:solidFill>
                  <a:srgbClr val="092E4B"/>
                </a:solidFill>
                <a:latin typeface="Calibri"/>
                <a:ea typeface="Calibri"/>
                <a:cs typeface="Calibri"/>
                <a:sym typeface="Calibri"/>
              </a:rPr>
              <a:t> da parole, </a:t>
            </a:r>
            <a:r>
              <a:rPr lang="en-US" sz="2000" b="0" i="0" u="none" strike="noStrike" cap="none" dirty="0" err="1">
                <a:solidFill>
                  <a:srgbClr val="092E4B"/>
                </a:solidFill>
                <a:latin typeface="Calibri"/>
                <a:ea typeface="Calibri"/>
                <a:cs typeface="Calibri"/>
                <a:sym typeface="Calibri"/>
              </a:rPr>
              <a:t>foto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suoni</a:t>
            </a:r>
            <a:r>
              <a:rPr lang="en-US" sz="2000" b="0" i="0" u="none" strike="noStrike" cap="none" dirty="0">
                <a:solidFill>
                  <a:srgbClr val="092E4B"/>
                </a:solidFill>
                <a:latin typeface="Calibri"/>
                <a:ea typeface="Calibri"/>
                <a:cs typeface="Calibri"/>
                <a:sym typeface="Calibri"/>
              </a:rPr>
              <a:t> e video.</a:t>
            </a:r>
          </a:p>
          <a:p>
            <a:pPr marL="0" marR="0" lvl="0" indent="0" algn="l" rtl="0">
              <a:lnSpc>
                <a:spcPct val="100000"/>
              </a:lnSpc>
              <a:spcBef>
                <a:spcPts val="0"/>
              </a:spcBef>
              <a:spcAft>
                <a:spcPts val="0"/>
              </a:spcAft>
              <a:buClr>
                <a:srgbClr val="000000"/>
              </a:buClr>
              <a:buSzPts val="2000"/>
              <a:buFont typeface="Arial"/>
              <a:buNone/>
            </a:pPr>
            <a:endParaRPr lang="en-US"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lang="en-US"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lang="en-US" sz="2000" b="0" i="0" u="none" strike="noStrike" cap="none" dirty="0">
              <a:solidFill>
                <a:srgbClr val="092E4B"/>
              </a:solidFill>
              <a:latin typeface="Calibri"/>
              <a:ea typeface="Calibri"/>
              <a:cs typeface="Calibri"/>
              <a:sym typeface="Calibri"/>
            </a:endParaRPr>
          </a:p>
        </p:txBody>
      </p:sp>
      <p:sp>
        <p:nvSpPr>
          <p:cNvPr id="371" name="Google Shape;371;p52"/>
          <p:cNvSpPr txBox="1"/>
          <p:nvPr/>
        </p:nvSpPr>
        <p:spPr>
          <a:xfrm>
            <a:off x="0" y="-10622"/>
            <a:ext cx="9280866" cy="646290"/>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it-IT" sz="3600" b="1" i="0" u="none" strike="noStrike" cap="none" dirty="0">
                <a:solidFill>
                  <a:schemeClr val="lt1"/>
                </a:solidFill>
                <a:latin typeface="Calibri"/>
                <a:ea typeface="Calibri"/>
                <a:cs typeface="Calibri"/>
                <a:sym typeface="Calibri"/>
              </a:rPr>
              <a:t>Alfabetizzazione digitale - Terminologia</a:t>
            </a:r>
            <a:endParaRPr sz="1400" b="0" i="0" u="none" strike="noStrike" cap="none" dirty="0">
              <a:solidFill>
                <a:srgbClr val="000000"/>
              </a:solidFill>
              <a:latin typeface="Arial"/>
              <a:ea typeface="Arial"/>
              <a:cs typeface="Arial"/>
              <a:sym typeface="Arial"/>
            </a:endParaRPr>
          </a:p>
        </p:txBody>
      </p:sp>
      <p:sp>
        <p:nvSpPr>
          <p:cNvPr id="372" name="Google Shape;372;p52"/>
          <p:cNvSpPr txBox="1"/>
          <p:nvPr/>
        </p:nvSpPr>
        <p:spPr>
          <a:xfrm>
            <a:off x="5170765" y="1718221"/>
            <a:ext cx="6835705" cy="132339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2. Email  </a:t>
            </a:r>
            <a:endParaRPr dirty="0"/>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92E4B"/>
                </a:solidFill>
                <a:latin typeface="Calibri"/>
                <a:ea typeface="Calibri"/>
                <a:cs typeface="Calibri"/>
                <a:sym typeface="Calibri"/>
              </a:rPr>
              <a:t>L'e</a:t>
            </a:r>
            <a:r>
              <a:rPr lang="en-US" sz="2000" b="0" i="0" u="none" strike="noStrike" cap="none" dirty="0">
                <a:solidFill>
                  <a:srgbClr val="092E4B"/>
                </a:solidFill>
                <a:latin typeface="Calibri"/>
                <a:ea typeface="Calibri"/>
                <a:cs typeface="Calibri"/>
                <a:sym typeface="Calibri"/>
              </a:rPr>
              <a:t>-mail </a:t>
            </a:r>
            <a:r>
              <a:rPr lang="en-US" sz="2000" b="0" i="0" u="none" strike="noStrike" cap="none" dirty="0" err="1">
                <a:solidFill>
                  <a:srgbClr val="092E4B"/>
                </a:solidFill>
                <a:latin typeface="Calibri"/>
                <a:ea typeface="Calibri"/>
                <a:cs typeface="Calibri"/>
                <a:sym typeface="Calibri"/>
              </a:rPr>
              <a:t>è</a:t>
            </a:r>
            <a:r>
              <a:rPr lang="en-US" sz="2000" b="0" i="0" u="none" strike="noStrike" cap="none" dirty="0">
                <a:solidFill>
                  <a:srgbClr val="092E4B"/>
                </a:solidFill>
                <a:latin typeface="Calibri"/>
                <a:ea typeface="Calibri"/>
                <a:cs typeface="Calibri"/>
                <a:sym typeface="Calibri"/>
              </a:rPr>
              <a:t> la </a:t>
            </a:r>
            <a:r>
              <a:rPr lang="en-US" sz="2000" b="0" i="0" u="none" strike="noStrike" cap="none" dirty="0" err="1">
                <a:solidFill>
                  <a:srgbClr val="092E4B"/>
                </a:solidFill>
                <a:latin typeface="Calibri"/>
                <a:ea typeface="Calibri"/>
                <a:cs typeface="Calibri"/>
                <a:sym typeface="Calibri"/>
              </a:rPr>
              <a:t>posta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elettronica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ovvero</a:t>
            </a:r>
            <a:r>
              <a:rPr lang="en-US" sz="2000" b="0" i="0" u="none" strike="noStrike" cap="none" dirty="0">
                <a:solidFill>
                  <a:srgbClr val="092E4B"/>
                </a:solidFill>
                <a:latin typeface="Calibri"/>
                <a:ea typeface="Calibri"/>
                <a:cs typeface="Calibri"/>
                <a:sym typeface="Calibri"/>
              </a:rPr>
              <a:t> la </a:t>
            </a:r>
            <a:r>
              <a:rPr lang="en-US" sz="2000" b="0" i="0" u="none" strike="noStrike" cap="none" dirty="0" err="1">
                <a:solidFill>
                  <a:srgbClr val="092E4B"/>
                </a:solidFill>
                <a:latin typeface="Calibri"/>
                <a:ea typeface="Calibri"/>
                <a:cs typeface="Calibri"/>
                <a:sym typeface="Calibri"/>
              </a:rPr>
              <a:t>versione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elettronica</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lettera</a:t>
            </a:r>
            <a:r>
              <a:rPr lang="en-US" sz="2000" b="0" i="0" u="none" strike="noStrike" cap="none" dirty="0">
                <a:solidFill>
                  <a:srgbClr val="092E4B"/>
                </a:solidFill>
                <a:latin typeface="Calibri"/>
                <a:ea typeface="Calibri"/>
                <a:cs typeface="Calibri"/>
                <a:sym typeface="Calibri"/>
              </a:rPr>
              <a:t> o di un </a:t>
            </a:r>
            <a:r>
              <a:rPr lang="en-US" sz="2000" b="0" i="0" u="none" strike="noStrike" cap="none" dirty="0" err="1">
                <a:solidFill>
                  <a:srgbClr val="092E4B"/>
                </a:solidFill>
                <a:latin typeface="Calibri"/>
                <a:ea typeface="Calibri"/>
                <a:cs typeface="Calibri"/>
                <a:sym typeface="Calibri"/>
              </a:rPr>
              <a:t>biglietto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Quando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digita</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messaggio</a:t>
            </a:r>
            <a:r>
              <a:rPr lang="en-US" sz="2000" b="0" i="0" u="none" strike="noStrike" cap="none" dirty="0">
                <a:solidFill>
                  <a:srgbClr val="092E4B"/>
                </a:solidFill>
                <a:latin typeface="Calibri"/>
                <a:ea typeface="Calibri"/>
                <a:cs typeface="Calibri"/>
                <a:sym typeface="Calibri"/>
              </a:rPr>
              <a:t> e lo </a:t>
            </a:r>
            <a:r>
              <a:rPr lang="en-US" sz="2000" b="0" i="0" u="none" strike="noStrike" cap="none" dirty="0" err="1">
                <a:solidFill>
                  <a:srgbClr val="092E4B"/>
                </a:solidFill>
                <a:latin typeface="Calibri"/>
                <a:ea typeface="Calibri"/>
                <a:cs typeface="Calibri"/>
                <a:sym typeface="Calibri"/>
              </a:rPr>
              <a:t>si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invia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arriva</a:t>
            </a:r>
            <a:r>
              <a:rPr lang="en-US" sz="2000" b="0" i="0" u="none" strike="noStrike" cap="none" dirty="0">
                <a:solidFill>
                  <a:srgbClr val="092E4B"/>
                </a:solidFill>
                <a:latin typeface="Calibri"/>
                <a:ea typeface="Calibri"/>
                <a:cs typeface="Calibri"/>
                <a:sym typeface="Calibri"/>
              </a:rPr>
              <a:t> a </a:t>
            </a:r>
            <a:r>
              <a:rPr lang="en-US" sz="2000" b="0" i="0" u="none" strike="noStrike" cap="none" dirty="0" err="1">
                <a:solidFill>
                  <a:srgbClr val="092E4B"/>
                </a:solidFill>
                <a:latin typeface="Calibri"/>
                <a:ea typeface="Calibri"/>
                <a:cs typeface="Calibri"/>
                <a:sym typeface="Calibri"/>
              </a:rPr>
              <a:t>destinazione</a:t>
            </a:r>
            <a:r>
              <a:rPr lang="en-US" sz="2000" b="0" i="0" u="none" strike="noStrike" cap="none" dirty="0">
                <a:solidFill>
                  <a:srgbClr val="092E4B"/>
                </a:solidFill>
                <a:latin typeface="Calibri"/>
                <a:ea typeface="Calibri"/>
                <a:cs typeface="Calibri"/>
                <a:sym typeface="Calibri"/>
              </a:rPr>
              <a:t> in </a:t>
            </a:r>
            <a:r>
              <a:rPr lang="en-US" sz="2000" b="0" i="0" u="none" strike="noStrike" cap="none" dirty="0" err="1">
                <a:solidFill>
                  <a:srgbClr val="092E4B"/>
                </a:solidFill>
                <a:latin typeface="Calibri"/>
                <a:ea typeface="Calibri"/>
                <a:cs typeface="Calibri"/>
                <a:sym typeface="Calibri"/>
              </a:rPr>
              <a:t>pochi</a:t>
            </a:r>
            <a:r>
              <a:rPr lang="en-US" sz="2000" b="0" i="0" u="none" strike="noStrike" cap="none" dirty="0">
                <a:solidFill>
                  <a:srgbClr val="092E4B"/>
                </a:solidFill>
                <a:latin typeface="Calibri"/>
                <a:ea typeface="Calibri"/>
                <a:cs typeface="Calibri"/>
                <a:sym typeface="Calibri"/>
              </a:rPr>
              <a:t> secondi.		</a:t>
            </a:r>
            <a:endParaRPr sz="2000" b="0" i="0" u="none" strike="noStrike" cap="none" dirty="0">
              <a:solidFill>
                <a:srgbClr val="092E4B"/>
              </a:solidFill>
              <a:latin typeface="Arial"/>
              <a:ea typeface="Arial"/>
              <a:cs typeface="Arial"/>
              <a:sym typeface="Arial"/>
            </a:endParaRPr>
          </a:p>
        </p:txBody>
      </p:sp>
      <p:sp>
        <p:nvSpPr>
          <p:cNvPr id="373" name="Google Shape;373;p52"/>
          <p:cNvSpPr txBox="1"/>
          <p:nvPr/>
        </p:nvSpPr>
        <p:spPr>
          <a:xfrm>
            <a:off x="2832533" y="4463972"/>
            <a:ext cx="9052560" cy="224672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4. </a:t>
            </a:r>
            <a:r>
              <a:rPr lang="en-US" sz="2000" b="1" dirty="0" err="1">
                <a:solidFill>
                  <a:srgbClr val="092E4B"/>
                </a:solidFill>
                <a:latin typeface="Calibri"/>
                <a:ea typeface="Calibri"/>
                <a:cs typeface="Calibri"/>
                <a:sym typeface="Calibri"/>
              </a:rPr>
              <a:t>Indirizzo</a:t>
            </a:r>
            <a:r>
              <a:rPr lang="en-US" sz="2000" b="1" dirty="0">
                <a:solidFill>
                  <a:srgbClr val="092E4B"/>
                </a:solidFill>
                <a:latin typeface="Calibri"/>
                <a:ea typeface="Calibri"/>
                <a:cs typeface="Calibri"/>
                <a:sym typeface="Calibri"/>
              </a:rPr>
              <a:t> web e link</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Un </a:t>
            </a:r>
            <a:r>
              <a:rPr lang="en-US" sz="2000" b="0" i="0" u="none" strike="noStrike" cap="none" dirty="0" err="1">
                <a:solidFill>
                  <a:srgbClr val="092E4B"/>
                </a:solidFill>
                <a:latin typeface="Calibri"/>
                <a:ea typeface="Calibri"/>
                <a:cs typeface="Calibri"/>
                <a:sym typeface="Calibri"/>
              </a:rPr>
              <a:t>indirizzo</a:t>
            </a:r>
            <a:r>
              <a:rPr lang="en-US" sz="2000" b="0" i="0" u="none" strike="noStrike" cap="none" dirty="0">
                <a:solidFill>
                  <a:srgbClr val="092E4B"/>
                </a:solidFill>
                <a:latin typeface="Calibri"/>
                <a:ea typeface="Calibri"/>
                <a:cs typeface="Calibri"/>
                <a:sym typeface="Calibri"/>
              </a:rPr>
              <a:t> web </a:t>
            </a:r>
            <a:r>
              <a:rPr lang="en-US" sz="2000" b="0" i="0" u="none" strike="noStrike" cap="none" dirty="0" err="1">
                <a:solidFill>
                  <a:srgbClr val="092E4B"/>
                </a:solidFill>
                <a:latin typeface="Calibri"/>
                <a:ea typeface="Calibri"/>
                <a:cs typeface="Calibri"/>
                <a:sym typeface="Calibri"/>
              </a:rPr>
              <a:t>è</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indirizzo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univoco</a:t>
            </a:r>
            <a:r>
              <a:rPr lang="en-US" sz="2000" b="0" i="0" u="none" strike="noStrike" cap="none" dirty="0">
                <a:solidFill>
                  <a:srgbClr val="092E4B"/>
                </a:solidFill>
                <a:latin typeface="Calibri"/>
                <a:ea typeface="Calibri"/>
                <a:cs typeface="Calibri"/>
                <a:sym typeface="Calibri"/>
              </a:rPr>
              <a:t> (URL) per </a:t>
            </a:r>
            <a:r>
              <a:rPr lang="en-US" sz="2000" b="0" i="0" u="none" strike="noStrike" cap="none" dirty="0" err="1">
                <a:solidFill>
                  <a:srgbClr val="092E4B"/>
                </a:solidFill>
                <a:latin typeface="Calibri"/>
                <a:ea typeface="Calibri"/>
                <a:cs typeface="Calibri"/>
                <a:sym typeface="Calibri"/>
              </a:rPr>
              <a:t>ogni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pagina</a:t>
            </a:r>
            <a:r>
              <a:rPr lang="en-US" sz="2000" b="0" i="0" u="none" strike="noStrike" cap="none" dirty="0">
                <a:solidFill>
                  <a:srgbClr val="092E4B"/>
                </a:solidFill>
                <a:latin typeface="Calibri"/>
                <a:ea typeface="Calibri"/>
                <a:cs typeface="Calibri"/>
                <a:sym typeface="Calibri"/>
              </a:rPr>
              <a:t> web,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sorta</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versione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elettronica</a:t>
            </a:r>
            <a:r>
              <a:rPr lang="en-US" sz="2000" b="0" i="0" u="none" strike="noStrike" cap="none" dirty="0">
                <a:solidFill>
                  <a:srgbClr val="092E4B"/>
                </a:solidFill>
                <a:latin typeface="Calibri"/>
                <a:ea typeface="Calibri"/>
                <a:cs typeface="Calibri"/>
                <a:sym typeface="Calibri"/>
              </a:rPr>
              <a:t> di un </a:t>
            </a:r>
            <a:r>
              <a:rPr lang="en-US" sz="2000" b="0" i="0" u="none" strike="noStrike" cap="none" dirty="0" err="1">
                <a:solidFill>
                  <a:srgbClr val="092E4B"/>
                </a:solidFill>
                <a:latin typeface="Calibri"/>
                <a:ea typeface="Calibri"/>
                <a:cs typeface="Calibri"/>
                <a:sym typeface="Calibri"/>
              </a:rPr>
              <a:t>indirizzo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postale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Poiché</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su</a:t>
            </a:r>
            <a:r>
              <a:rPr lang="en-US" sz="2000" b="0" i="0" u="none" strike="noStrike" cap="none" dirty="0">
                <a:solidFill>
                  <a:srgbClr val="092E4B"/>
                </a:solidFill>
                <a:latin typeface="Calibri"/>
                <a:ea typeface="Calibri"/>
                <a:cs typeface="Calibri"/>
                <a:sym typeface="Calibri"/>
              </a:rPr>
              <a:t> Internet </a:t>
            </a:r>
            <a:r>
              <a:rPr lang="en-US" sz="2000" b="0" i="0" u="none" strike="noStrike" cap="none" dirty="0" err="1">
                <a:solidFill>
                  <a:srgbClr val="092E4B"/>
                </a:solidFill>
                <a:latin typeface="Calibri"/>
                <a:ea typeface="Calibri"/>
                <a:cs typeface="Calibri"/>
                <a:sym typeface="Calibri"/>
              </a:rPr>
              <a:t>c'è</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un'enorme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quantità</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informazioni</a:t>
            </a:r>
            <a:r>
              <a:rPr lang="en-US" sz="2000" b="0" i="0" u="none" strike="noStrike" cap="none" dirty="0">
                <a:solidFill>
                  <a:srgbClr val="092E4B"/>
                </a:solidFill>
                <a:latin typeface="Calibri"/>
                <a:ea typeface="Calibri"/>
                <a:cs typeface="Calibri"/>
                <a:sym typeface="Calibri"/>
              </a:rPr>
              <a:t>, se </a:t>
            </a:r>
            <a:r>
              <a:rPr lang="en-US" sz="2000" b="0" i="0" u="none" strike="noStrike" cap="none" dirty="0" err="1">
                <a:solidFill>
                  <a:srgbClr val="092E4B"/>
                </a:solidFill>
                <a:latin typeface="Calibri"/>
                <a:ea typeface="Calibri"/>
                <a:cs typeface="Calibri"/>
                <a:sym typeface="Calibri"/>
              </a:rPr>
              <a:t>conosciamo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l'indirizzo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dei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siti</a:t>
            </a:r>
            <a:r>
              <a:rPr lang="en-US" sz="2000" b="0" i="0" u="none" strike="noStrike" cap="none" dirty="0">
                <a:solidFill>
                  <a:srgbClr val="092E4B"/>
                </a:solidFill>
                <a:latin typeface="Calibri"/>
                <a:ea typeface="Calibri"/>
                <a:cs typeface="Calibri"/>
                <a:sym typeface="Calibri"/>
              </a:rPr>
              <a:t> web, ci </a:t>
            </a:r>
            <a:r>
              <a:rPr lang="en-US" sz="2000" b="0" i="0" u="none" strike="noStrike" cap="none" dirty="0" err="1">
                <a:solidFill>
                  <a:srgbClr val="092E4B"/>
                </a:solidFill>
                <a:latin typeface="Calibri"/>
                <a:ea typeface="Calibri"/>
                <a:cs typeface="Calibri"/>
                <a:sym typeface="Calibri"/>
              </a:rPr>
              <a:t>aiuta</a:t>
            </a:r>
            <a:r>
              <a:rPr lang="en-US" sz="2000" b="0" i="0" u="none" strike="noStrike" cap="none" dirty="0">
                <a:solidFill>
                  <a:srgbClr val="092E4B"/>
                </a:solidFill>
                <a:latin typeface="Calibri"/>
                <a:ea typeface="Calibri"/>
                <a:cs typeface="Calibri"/>
                <a:sym typeface="Calibri"/>
              </a:rPr>
              <a:t> a </a:t>
            </a:r>
            <a:r>
              <a:rPr lang="en-US" sz="2000" b="0" i="0" u="none" strike="noStrike" cap="none" dirty="0" err="1">
                <a:solidFill>
                  <a:srgbClr val="092E4B"/>
                </a:solidFill>
                <a:latin typeface="Calibri"/>
                <a:ea typeface="Calibri"/>
                <a:cs typeface="Calibri"/>
                <a:sym typeface="Calibri"/>
              </a:rPr>
              <a:t>trovare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più</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facilmente</a:t>
            </a:r>
            <a:r>
              <a:rPr lang="en-US" sz="2000" b="0" i="0" u="none" strike="noStrike" cap="none" dirty="0">
                <a:solidFill>
                  <a:srgbClr val="092E4B"/>
                </a:solidFill>
                <a:latin typeface="Calibri"/>
                <a:ea typeface="Calibri"/>
                <a:cs typeface="Calibri"/>
                <a:sym typeface="Calibri"/>
              </a:rPr>
              <a:t> le </a:t>
            </a:r>
            <a:r>
              <a:rPr lang="en-US" sz="2000" b="0" i="0" u="none" strike="noStrike" cap="none" dirty="0" err="1">
                <a:solidFill>
                  <a:srgbClr val="092E4B"/>
                </a:solidFill>
                <a:latin typeface="Calibri"/>
                <a:ea typeface="Calibri"/>
                <a:cs typeface="Calibri"/>
                <a:sym typeface="Calibri"/>
              </a:rPr>
              <a:t>cose</a:t>
            </a:r>
            <a:r>
              <a:rPr lang="en-US" sz="2000" b="0" i="0" u="none" strike="noStrike" cap="none" dirty="0">
                <a:solidFill>
                  <a:srgbClr val="092E4B"/>
                </a:solidFill>
                <a:latin typeface="Calibri"/>
                <a:ea typeface="Calibri"/>
                <a:cs typeface="Calibri"/>
                <a:sym typeface="Calibri"/>
              </a:rPr>
              <a:t>. Quasi sempre </a:t>
            </a:r>
            <a:r>
              <a:rPr lang="en-US" sz="2000" b="0" i="0" u="none" strike="noStrike" cap="none" dirty="0" err="1">
                <a:solidFill>
                  <a:srgbClr val="092E4B"/>
                </a:solidFill>
                <a:latin typeface="Calibri"/>
                <a:ea typeface="Calibri"/>
                <a:cs typeface="Calibri"/>
                <a:sym typeface="Calibri"/>
              </a:rPr>
              <a:t>inizia</a:t>
            </a:r>
            <a:r>
              <a:rPr lang="en-US" sz="2000" b="0" i="0" u="none" strike="noStrike" cap="none" dirty="0">
                <a:solidFill>
                  <a:srgbClr val="092E4B"/>
                </a:solidFill>
                <a:latin typeface="Calibri"/>
                <a:ea typeface="Calibri"/>
                <a:cs typeface="Calibri"/>
                <a:sym typeface="Calibri"/>
              </a:rPr>
              <a:t> con www. (World-Wide-Web). Un link o </a:t>
            </a:r>
            <a:r>
              <a:rPr lang="en-US" sz="2000" b="0" i="0" u="none" strike="noStrike" cap="none" dirty="0" err="1">
                <a:solidFill>
                  <a:srgbClr val="092E4B"/>
                </a:solidFill>
                <a:latin typeface="Calibri"/>
                <a:ea typeface="Calibri"/>
                <a:cs typeface="Calibri"/>
                <a:sym typeface="Calibri"/>
              </a:rPr>
              <a:t>collegamento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ipertestuale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è</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parte</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pagina</a:t>
            </a:r>
            <a:r>
              <a:rPr lang="en-US" sz="2000" b="0" i="0" u="none" strike="noStrike" cap="none" dirty="0">
                <a:solidFill>
                  <a:srgbClr val="092E4B"/>
                </a:solidFill>
                <a:latin typeface="Calibri"/>
                <a:ea typeface="Calibri"/>
                <a:cs typeface="Calibri"/>
                <a:sym typeface="Calibri"/>
              </a:rPr>
              <a:t> web </a:t>
            </a:r>
            <a:r>
              <a:rPr lang="en-US" sz="2000" b="0" i="0" u="none" strike="noStrike" cap="none" dirty="0" err="1">
                <a:solidFill>
                  <a:srgbClr val="092E4B"/>
                </a:solidFill>
                <a:latin typeface="Calibri"/>
                <a:ea typeface="Calibri"/>
                <a:cs typeface="Calibri"/>
                <a:sym typeface="Calibri"/>
              </a:rPr>
              <a:t>che</a:t>
            </a:r>
            <a:r>
              <a:rPr lang="en-US" sz="2000" b="0" i="0" u="none" strike="noStrike" cap="none" dirty="0">
                <a:solidFill>
                  <a:srgbClr val="092E4B"/>
                </a:solidFill>
                <a:latin typeface="Calibri"/>
                <a:ea typeface="Calibri"/>
                <a:cs typeface="Calibri"/>
                <a:sym typeface="Calibri"/>
              </a:rPr>
              <a:t>, se </a:t>
            </a:r>
            <a:r>
              <a:rPr lang="en-US" sz="2000" b="0" i="0" u="none" strike="noStrike" cap="none" dirty="0" err="1">
                <a:solidFill>
                  <a:srgbClr val="092E4B"/>
                </a:solidFill>
                <a:latin typeface="Calibri"/>
                <a:ea typeface="Calibri"/>
                <a:cs typeface="Calibri"/>
                <a:sym typeface="Calibri"/>
              </a:rPr>
              <a:t>cliccata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apre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un'altra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pagina</a:t>
            </a:r>
            <a:r>
              <a:rPr lang="en-US" sz="2000" b="0" i="0" u="none" strike="noStrike" cap="none" dirty="0">
                <a:solidFill>
                  <a:srgbClr val="092E4B"/>
                </a:solidFill>
                <a:latin typeface="Calibri"/>
                <a:ea typeface="Calibri"/>
                <a:cs typeface="Calibri"/>
                <a:sym typeface="Calibri"/>
              </a:rPr>
              <a:t> web. I link </a:t>
            </a:r>
            <a:r>
              <a:rPr lang="en-US" sz="2000" b="0" i="0" u="none" strike="noStrike" cap="none" dirty="0" err="1">
                <a:solidFill>
                  <a:srgbClr val="092E4B"/>
                </a:solidFill>
                <a:latin typeface="Calibri"/>
                <a:ea typeface="Calibri"/>
                <a:cs typeface="Calibri"/>
                <a:sym typeface="Calibri"/>
              </a:rPr>
              <a:t>sono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solitamente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sottolineati</a:t>
            </a:r>
            <a:r>
              <a:rPr lang="en-US" sz="2000" b="0" i="0" u="none" strike="noStrike" cap="none" dirty="0">
                <a:solidFill>
                  <a:srgbClr val="092E4B"/>
                </a:solidFill>
                <a:latin typeface="Calibri"/>
                <a:ea typeface="Calibri"/>
                <a:cs typeface="Calibri"/>
                <a:sym typeface="Calibri"/>
              </a:rPr>
              <a:t> in </a:t>
            </a:r>
            <a:r>
              <a:rPr lang="en-US" sz="2000" b="0" i="0" u="none" strike="noStrike" cap="none" dirty="0" err="1">
                <a:solidFill>
                  <a:srgbClr val="092E4B"/>
                </a:solidFill>
                <a:latin typeface="Calibri"/>
                <a:ea typeface="Calibri"/>
                <a:cs typeface="Calibri"/>
                <a:sym typeface="Calibri"/>
              </a:rPr>
              <a:t>blu</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p:txBody>
      </p:sp>
      <p:pic>
        <p:nvPicPr>
          <p:cNvPr id="374" name="Google Shape;374;p52"/>
          <p:cNvPicPr preferRelativeResize="0"/>
          <p:nvPr/>
        </p:nvPicPr>
        <p:blipFill rotWithShape="1">
          <a:blip r:embed="rId3">
            <a:alphaModFix/>
          </a:blip>
          <a:srcRect/>
          <a:stretch/>
        </p:blipFill>
        <p:spPr>
          <a:xfrm>
            <a:off x="657141" y="2058020"/>
            <a:ext cx="4426177" cy="533427"/>
          </a:xfrm>
          <a:prstGeom prst="rect">
            <a:avLst/>
          </a:prstGeom>
          <a:noFill/>
          <a:ln>
            <a:noFill/>
          </a:ln>
        </p:spPr>
      </p:pic>
      <p:pic>
        <p:nvPicPr>
          <p:cNvPr id="375" name="Google Shape;375;p52"/>
          <p:cNvPicPr preferRelativeResize="0"/>
          <p:nvPr/>
        </p:nvPicPr>
        <p:blipFill rotWithShape="1">
          <a:blip r:embed="rId4">
            <a:alphaModFix/>
          </a:blip>
          <a:srcRect/>
          <a:stretch/>
        </p:blipFill>
        <p:spPr>
          <a:xfrm>
            <a:off x="9810568" y="522376"/>
            <a:ext cx="1794363" cy="1559657"/>
          </a:xfrm>
          <a:prstGeom prst="rect">
            <a:avLst/>
          </a:prstGeom>
          <a:noFill/>
          <a:ln>
            <a:noFill/>
          </a:ln>
        </p:spPr>
      </p:pic>
      <p:pic>
        <p:nvPicPr>
          <p:cNvPr id="376" name="Google Shape;376;p52" descr="A picture containing text, blackboard, night sky&#10;&#10;Description automatically generated"/>
          <p:cNvPicPr preferRelativeResize="0"/>
          <p:nvPr/>
        </p:nvPicPr>
        <p:blipFill rotWithShape="1">
          <a:blip r:embed="rId5">
            <a:alphaModFix/>
          </a:blip>
          <a:srcRect/>
          <a:stretch/>
        </p:blipFill>
        <p:spPr>
          <a:xfrm>
            <a:off x="611642" y="4707027"/>
            <a:ext cx="2151746" cy="784939"/>
          </a:xfrm>
          <a:prstGeom prst="rect">
            <a:avLst/>
          </a:prstGeom>
          <a:noFill/>
          <a:ln w="9525" cap="flat" cmpd="sng">
            <a:solidFill>
              <a:schemeClr val="lt1"/>
            </a:solidFill>
            <a:prstDash val="solid"/>
            <a:round/>
            <a:headEnd type="none" w="sm" len="sm"/>
            <a:tailEnd type="none" w="sm" len="sm"/>
          </a:ln>
        </p:spPr>
      </p:pic>
      <p:pic>
        <p:nvPicPr>
          <p:cNvPr id="377" name="Google Shape;377;p52"/>
          <p:cNvPicPr preferRelativeResize="0"/>
          <p:nvPr/>
        </p:nvPicPr>
        <p:blipFill rotWithShape="1">
          <a:blip r:embed="rId6">
            <a:alphaModFix/>
          </a:blip>
          <a:srcRect/>
          <a:stretch/>
        </p:blipFill>
        <p:spPr>
          <a:xfrm>
            <a:off x="9280866" y="3108755"/>
            <a:ext cx="2487296" cy="11287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3"/>
          <p:cNvSpPr/>
          <p:nvPr/>
        </p:nvSpPr>
        <p:spPr>
          <a:xfrm>
            <a:off x="604820" y="617561"/>
            <a:ext cx="10653730" cy="669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5. </a:t>
            </a:r>
            <a:r>
              <a:rPr lang="en-US" sz="2000" b="1" i="0" u="none" strike="noStrike" cap="none" dirty="0" err="1">
                <a:solidFill>
                  <a:srgbClr val="092E4B"/>
                </a:solidFill>
                <a:latin typeface="Calibri"/>
                <a:ea typeface="Calibri"/>
                <a:cs typeface="Calibri"/>
                <a:sym typeface="Calibri"/>
              </a:rPr>
              <a:t>Icona</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Un'immagine di piccole dimensioni che rappresenta un comando</a:t>
            </a: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(come "</a:t>
            </a:r>
            <a:r>
              <a:rPr lang="it-IT" sz="2000" dirty="0">
                <a:solidFill>
                  <a:srgbClr val="092E4B"/>
                </a:solidFill>
                <a:latin typeface="Calibri"/>
                <a:ea typeface="Calibri"/>
                <a:cs typeface="Calibri"/>
                <a:sym typeface="Calibri"/>
              </a:rPr>
              <a:t>S</a:t>
            </a:r>
            <a:r>
              <a:rPr lang="it-IT" sz="2000" b="0" i="0" u="none" strike="noStrike" cap="none" dirty="0">
                <a:solidFill>
                  <a:srgbClr val="092E4B"/>
                </a:solidFill>
                <a:latin typeface="Calibri"/>
                <a:ea typeface="Calibri"/>
                <a:cs typeface="Calibri"/>
                <a:sym typeface="Calibri"/>
              </a:rPr>
              <a:t>tampa"), un file o un programma. Quando si fa doppio clic</a:t>
            </a: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(cioè, si preme due volte) su un'icona, si attiva un comando,</a:t>
            </a: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si apre un file o si avvia un programma.</a:t>
            </a: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7. Barra </a:t>
            </a:r>
            <a:r>
              <a:rPr lang="en-US" sz="2000" b="1" i="0" u="none" strike="noStrike" cap="none" dirty="0" err="1">
                <a:solidFill>
                  <a:srgbClr val="092E4B"/>
                </a:solidFill>
                <a:latin typeface="Calibri"/>
                <a:ea typeface="Calibri"/>
                <a:cs typeface="Calibri"/>
                <a:sym typeface="Calibri"/>
              </a:rPr>
              <a:t>delle</a:t>
            </a:r>
            <a:r>
              <a:rPr lang="en-US" sz="2000" b="1" i="0" u="none" strike="noStrike" cap="none" dirty="0">
                <a:solidFill>
                  <a:srgbClr val="092E4B"/>
                </a:solidFill>
                <a:latin typeface="Calibri"/>
                <a:ea typeface="Calibri"/>
                <a:cs typeface="Calibri"/>
                <a:sym typeface="Calibri"/>
              </a:rPr>
              <a:t> </a:t>
            </a:r>
            <a:r>
              <a:rPr lang="en-US" sz="2000" b="1" i="0" u="none" strike="noStrike" cap="none" dirty="0" err="1">
                <a:solidFill>
                  <a:srgbClr val="092E4B"/>
                </a:solidFill>
                <a:latin typeface="Calibri"/>
                <a:ea typeface="Calibri"/>
                <a:cs typeface="Calibri"/>
                <a:sym typeface="Calibri"/>
              </a:rPr>
              <a:t>applicazioni</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Una sequenza di pulsanti o di comandi grafici sullo schermo</a:t>
            </a: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di un dispositivo che rappresentano i programmi aperti, che l'utente può</a:t>
            </a:r>
          </a:p>
          <a:p>
            <a:pPr marL="0" marR="0" lvl="0" indent="0" algn="l" rtl="0">
              <a:lnSpc>
                <a:spcPct val="100000"/>
              </a:lnSpc>
              <a:spcBef>
                <a:spcPts val="0"/>
              </a:spcBef>
              <a:spcAft>
                <a:spcPts val="0"/>
              </a:spcAft>
              <a:buClr>
                <a:srgbClr val="000000"/>
              </a:buClr>
              <a:buSzPts val="2000"/>
              <a:buFont typeface="Arial"/>
              <a:buNone/>
            </a:pPr>
            <a:r>
              <a:rPr lang="it-IT" sz="2000" dirty="0">
                <a:solidFill>
                  <a:srgbClr val="092E4B"/>
                </a:solidFill>
                <a:latin typeface="Calibri"/>
                <a:ea typeface="Calibri"/>
                <a:cs typeface="Calibri"/>
                <a:sym typeface="Calibri"/>
              </a:rPr>
              <a:t>usare per </a:t>
            </a:r>
            <a:r>
              <a:rPr lang="it-IT" sz="2000" b="0" i="0" u="none" strike="noStrike" cap="none" dirty="0">
                <a:solidFill>
                  <a:srgbClr val="092E4B"/>
                </a:solidFill>
                <a:latin typeface="Calibri"/>
                <a:ea typeface="Calibri"/>
                <a:cs typeface="Calibri"/>
                <a:sym typeface="Calibri"/>
              </a:rPr>
              <a:t>passare da un programma all'altro, facendo clic sull’applicazione</a:t>
            </a: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desiderata.</a:t>
            </a: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p:txBody>
      </p:sp>
      <p:pic>
        <p:nvPicPr>
          <p:cNvPr id="384" name="Google Shape;384;p53" descr="Related image"/>
          <p:cNvPicPr preferRelativeResize="0"/>
          <p:nvPr/>
        </p:nvPicPr>
        <p:blipFill rotWithShape="1">
          <a:blip r:embed="rId3">
            <a:alphaModFix/>
          </a:blip>
          <a:srcRect/>
          <a:stretch/>
        </p:blipFill>
        <p:spPr>
          <a:xfrm>
            <a:off x="8336980" y="1240375"/>
            <a:ext cx="1570794" cy="967410"/>
          </a:xfrm>
          <a:prstGeom prst="rect">
            <a:avLst/>
          </a:prstGeom>
          <a:noFill/>
          <a:ln>
            <a:noFill/>
          </a:ln>
          <a:effectLst>
            <a:outerShdw blurRad="292100" dist="139700" dir="2700000" algn="tl" rotWithShape="0">
              <a:srgbClr val="333333">
                <a:alpha val="64313"/>
              </a:srgbClr>
            </a:outerShdw>
          </a:effectLst>
        </p:spPr>
      </p:pic>
      <p:pic>
        <p:nvPicPr>
          <p:cNvPr id="385" name="Google Shape;385;p53" descr="Image result for dropbox"/>
          <p:cNvPicPr preferRelativeResize="0"/>
          <p:nvPr/>
        </p:nvPicPr>
        <p:blipFill rotWithShape="1">
          <a:blip r:embed="rId4">
            <a:alphaModFix/>
          </a:blip>
          <a:srcRect/>
          <a:stretch/>
        </p:blipFill>
        <p:spPr>
          <a:xfrm>
            <a:off x="10034526" y="1240375"/>
            <a:ext cx="1097272" cy="967410"/>
          </a:xfrm>
          <a:prstGeom prst="rect">
            <a:avLst/>
          </a:prstGeom>
          <a:noFill/>
          <a:ln>
            <a:noFill/>
          </a:ln>
          <a:effectLst>
            <a:outerShdw blurRad="292100" dist="139700" dir="2700000" algn="tl" rotWithShape="0">
              <a:srgbClr val="333333">
                <a:alpha val="64313"/>
              </a:srgbClr>
            </a:outerShdw>
          </a:effectLst>
        </p:spPr>
      </p:pic>
      <p:pic>
        <p:nvPicPr>
          <p:cNvPr id="386" name="Google Shape;386;p53" descr="Image result for desktop"/>
          <p:cNvPicPr preferRelativeResize="0"/>
          <p:nvPr/>
        </p:nvPicPr>
        <p:blipFill rotWithShape="1">
          <a:blip r:embed="rId5">
            <a:alphaModFix/>
          </a:blip>
          <a:srcRect/>
          <a:stretch/>
        </p:blipFill>
        <p:spPr>
          <a:xfrm>
            <a:off x="715681" y="2767280"/>
            <a:ext cx="2148260" cy="1323439"/>
          </a:xfrm>
          <a:prstGeom prst="rect">
            <a:avLst/>
          </a:prstGeom>
          <a:noFill/>
          <a:ln>
            <a:noFill/>
          </a:ln>
          <a:effectLst>
            <a:outerShdw blurRad="292100" dist="139700" dir="2700000" algn="tl" rotWithShape="0">
              <a:srgbClr val="333333">
                <a:alpha val="64313"/>
              </a:srgbClr>
            </a:outerShdw>
          </a:effectLst>
        </p:spPr>
      </p:pic>
      <p:pic>
        <p:nvPicPr>
          <p:cNvPr id="387" name="Google Shape;387;p53" descr="Image result for taskbar"/>
          <p:cNvPicPr preferRelativeResize="0"/>
          <p:nvPr/>
        </p:nvPicPr>
        <p:blipFill rotWithShape="1">
          <a:blip r:embed="rId6">
            <a:alphaModFix/>
          </a:blip>
          <a:srcRect/>
          <a:stretch/>
        </p:blipFill>
        <p:spPr>
          <a:xfrm>
            <a:off x="8469377" y="4453874"/>
            <a:ext cx="2765896" cy="1814546"/>
          </a:xfrm>
          <a:prstGeom prst="rect">
            <a:avLst/>
          </a:prstGeom>
          <a:noFill/>
          <a:ln>
            <a:noFill/>
          </a:ln>
          <a:effectLst>
            <a:outerShdw blurRad="292100" dist="139700" dir="2700000" algn="tl" rotWithShape="0">
              <a:srgbClr val="333333">
                <a:alpha val="64313"/>
              </a:srgbClr>
            </a:outerShdw>
          </a:effectLst>
        </p:spPr>
      </p:pic>
      <p:sp>
        <p:nvSpPr>
          <p:cNvPr id="388" name="Google Shape;388;p53"/>
          <p:cNvSpPr txBox="1"/>
          <p:nvPr/>
        </p:nvSpPr>
        <p:spPr>
          <a:xfrm>
            <a:off x="0" y="-10622"/>
            <a:ext cx="9280866" cy="861734"/>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IT" sz="3600" b="1" i="0" u="none" strike="noStrike" kern="0" cap="none" spc="0" normalizeH="0" baseline="0" noProof="0" dirty="0">
                <a:ln>
                  <a:noFill/>
                </a:ln>
                <a:solidFill>
                  <a:srgbClr val="FFFFFF"/>
                </a:solidFill>
                <a:effectLst/>
                <a:uLnTx/>
                <a:uFillTx/>
                <a:latin typeface="Calibri"/>
                <a:ea typeface="Calibri"/>
                <a:cs typeface="Calibri"/>
                <a:sym typeface="Calibri"/>
              </a:rPr>
              <a:t>Alfabetizzazione digitale - Terminologia</a:t>
            </a: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a:p>
            <a:pPr algn="ctr">
              <a:buSzPts val="3600"/>
            </a:pPr>
            <a:endParaRPr sz="1400" b="0" i="0" u="none" strike="noStrike" cap="none" dirty="0">
              <a:solidFill>
                <a:srgbClr val="000000"/>
              </a:solidFill>
              <a:latin typeface="Arial"/>
              <a:ea typeface="Arial"/>
              <a:cs typeface="Arial"/>
              <a:sym typeface="Arial"/>
            </a:endParaRPr>
          </a:p>
        </p:txBody>
      </p:sp>
      <p:sp>
        <p:nvSpPr>
          <p:cNvPr id="389" name="Google Shape;389;p53"/>
          <p:cNvSpPr txBox="1"/>
          <p:nvPr/>
        </p:nvSpPr>
        <p:spPr>
          <a:xfrm>
            <a:off x="3346164" y="2459544"/>
            <a:ext cx="7689121"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6. Desktop  </a:t>
            </a:r>
            <a:endParaRPr dirty="0"/>
          </a:p>
          <a:p>
            <a:pPr marL="0" marR="0" lvl="8"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Il desktop è la schermata su cui appaiono le informazioni del dispositivo subito dopo la sua accensione. Il desktop contiene diverse icone, o immagini, su cui è possibile fare clic per avviare i programmi.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p:nvPr/>
        </p:nvSpPr>
        <p:spPr>
          <a:xfrm>
            <a:off x="748333" y="933051"/>
            <a:ext cx="8277018" cy="4801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8. </a:t>
            </a:r>
            <a:r>
              <a:rPr lang="it-IT" sz="2000" b="1" i="0" u="none" strike="noStrike" cap="none" dirty="0">
                <a:solidFill>
                  <a:srgbClr val="092E4B"/>
                </a:solidFill>
                <a:latin typeface="Calibri"/>
                <a:ea typeface="Calibri"/>
                <a:cs typeface="Calibri"/>
                <a:sym typeface="Calibri"/>
              </a:rPr>
              <a:t>Indicatori di alimentazione e di carica</a:t>
            </a: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Questi simboli indicano se la batteria è scarica, carica o completamente carica, e se il computer è in carica o meno. In genere, il simbolo della batteria in alto a destra sullo schermo del dispositivo indica il livello di carica.</a:t>
            </a: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6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10. </a:t>
            </a:r>
            <a:r>
              <a:rPr lang="en-US" sz="2000" b="1" i="0" u="none" strike="noStrike" cap="none" dirty="0" err="1">
                <a:solidFill>
                  <a:srgbClr val="092E4B"/>
                </a:solidFill>
                <a:latin typeface="Calibri"/>
                <a:ea typeface="Calibri"/>
                <a:cs typeface="Calibri"/>
                <a:sym typeface="Calibri"/>
              </a:rPr>
              <a:t>Tastiera</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 tasti che azionano il computer, molto simili a quelli di una macchina da scrivere, con tasti aggiuntivi per funzioni speciali. I tablet e gli smartphone sono dotate di tastiere touchscreen.</a:t>
            </a: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p:txBody>
      </p:sp>
      <p:pic>
        <p:nvPicPr>
          <p:cNvPr id="396" name="Google Shape;396;p35" descr="Related image"/>
          <p:cNvPicPr preferRelativeResize="0"/>
          <p:nvPr/>
        </p:nvPicPr>
        <p:blipFill rotWithShape="1">
          <a:blip r:embed="rId3">
            <a:alphaModFix/>
          </a:blip>
          <a:srcRect/>
          <a:stretch/>
        </p:blipFill>
        <p:spPr>
          <a:xfrm>
            <a:off x="820598" y="2361715"/>
            <a:ext cx="2271605" cy="1314450"/>
          </a:xfrm>
          <a:prstGeom prst="rect">
            <a:avLst/>
          </a:prstGeom>
          <a:noFill/>
          <a:ln>
            <a:noFill/>
          </a:ln>
          <a:effectLst>
            <a:outerShdw blurRad="292100" dist="139700" dir="2700000" algn="tl" rotWithShape="0">
              <a:srgbClr val="333333">
                <a:alpha val="64313"/>
              </a:srgbClr>
            </a:outerShdw>
          </a:effectLst>
        </p:spPr>
      </p:pic>
      <p:pic>
        <p:nvPicPr>
          <p:cNvPr id="397" name="Google Shape;397;p35" descr="Image result for keyboard laptop hands"/>
          <p:cNvPicPr preferRelativeResize="0"/>
          <p:nvPr/>
        </p:nvPicPr>
        <p:blipFill rotWithShape="1">
          <a:blip r:embed="rId4">
            <a:alphaModFix/>
          </a:blip>
          <a:srcRect t="1" r="14035" b="32631"/>
          <a:stretch/>
        </p:blipFill>
        <p:spPr>
          <a:xfrm>
            <a:off x="8642800" y="3834565"/>
            <a:ext cx="2530990" cy="1323439"/>
          </a:xfrm>
          <a:prstGeom prst="rect">
            <a:avLst/>
          </a:prstGeom>
          <a:noFill/>
          <a:ln>
            <a:noFill/>
          </a:ln>
          <a:effectLst>
            <a:outerShdw blurRad="292100" dist="139700" dir="2700000" algn="tl" rotWithShape="0">
              <a:srgbClr val="333333">
                <a:alpha val="64313"/>
              </a:srgbClr>
            </a:outerShdw>
          </a:effectLst>
        </p:spPr>
      </p:pic>
      <p:pic>
        <p:nvPicPr>
          <p:cNvPr id="398" name="Google Shape;398;p35"/>
          <p:cNvPicPr preferRelativeResize="0"/>
          <p:nvPr/>
        </p:nvPicPr>
        <p:blipFill rotWithShape="1">
          <a:blip r:embed="rId5">
            <a:alphaModFix/>
          </a:blip>
          <a:srcRect l="77526" t="82031"/>
          <a:stretch/>
        </p:blipFill>
        <p:spPr>
          <a:xfrm>
            <a:off x="748334" y="5416826"/>
            <a:ext cx="2740302" cy="1177292"/>
          </a:xfrm>
          <a:prstGeom prst="rect">
            <a:avLst/>
          </a:prstGeom>
          <a:noFill/>
          <a:ln>
            <a:noFill/>
          </a:ln>
          <a:effectLst>
            <a:outerShdw blurRad="292100" dist="139700" dir="2700000" algn="tl" rotWithShape="0">
              <a:srgbClr val="333333">
                <a:alpha val="64313"/>
              </a:srgbClr>
            </a:outerShdw>
          </a:effectLst>
        </p:spPr>
      </p:pic>
      <p:sp>
        <p:nvSpPr>
          <p:cNvPr id="399" name="Google Shape;399;p35"/>
          <p:cNvSpPr txBox="1"/>
          <p:nvPr/>
        </p:nvSpPr>
        <p:spPr>
          <a:xfrm>
            <a:off x="0" y="-10622"/>
            <a:ext cx="9280866" cy="861734"/>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IT" sz="3600" b="1" i="0" u="none" strike="noStrike" kern="0" cap="none" spc="0" normalizeH="0" baseline="0" noProof="0" dirty="0">
                <a:ln>
                  <a:noFill/>
                </a:ln>
                <a:solidFill>
                  <a:srgbClr val="FFFFFF"/>
                </a:solidFill>
                <a:effectLst/>
                <a:uLnTx/>
                <a:uFillTx/>
                <a:latin typeface="Calibri"/>
                <a:ea typeface="Calibri"/>
                <a:cs typeface="Calibri"/>
                <a:sym typeface="Calibri"/>
              </a:rPr>
              <a:t>Alfabetizzazione digitale - Terminologia</a:t>
            </a: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a:p>
            <a:pPr algn="ctr">
              <a:buSzPts val="3600"/>
            </a:pPr>
            <a:endParaRPr sz="1400" b="0" i="0" u="none" strike="noStrike" cap="none" dirty="0">
              <a:solidFill>
                <a:srgbClr val="000000"/>
              </a:solidFill>
              <a:latin typeface="Arial"/>
              <a:ea typeface="Arial"/>
              <a:cs typeface="Arial"/>
              <a:sym typeface="Arial"/>
            </a:endParaRPr>
          </a:p>
        </p:txBody>
      </p:sp>
      <p:sp>
        <p:nvSpPr>
          <p:cNvPr id="400" name="Google Shape;400;p35"/>
          <p:cNvSpPr txBox="1"/>
          <p:nvPr/>
        </p:nvSpPr>
        <p:spPr>
          <a:xfrm>
            <a:off x="3583056" y="2361715"/>
            <a:ext cx="7490791" cy="132343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9. Touchpad</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Il touchpad è un dispositivo integrato per il puntamento (controllo del posizionamento dell'input) sullo schermo di un computer. È un'alternativa al mouse. Sono molto diffusi nei computer portatili.</a:t>
            </a:r>
          </a:p>
        </p:txBody>
      </p:sp>
      <p:sp>
        <p:nvSpPr>
          <p:cNvPr id="401" name="Google Shape;401;p35"/>
          <p:cNvSpPr txBox="1"/>
          <p:nvPr/>
        </p:nvSpPr>
        <p:spPr>
          <a:xfrm>
            <a:off x="3583056" y="5127735"/>
            <a:ext cx="8204753"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11. </a:t>
            </a:r>
            <a:r>
              <a:rPr lang="it-IT" sz="2000" b="1" i="0" u="none" strike="noStrike" cap="none" dirty="0">
                <a:solidFill>
                  <a:srgbClr val="092E4B"/>
                </a:solidFill>
                <a:latin typeface="Calibri"/>
                <a:ea typeface="Calibri"/>
                <a:cs typeface="Calibri"/>
                <a:sym typeface="Calibri"/>
              </a:rPr>
              <a:t>Area di notifica</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L'area di notifica è una parte della barra delle applicazioni che fornisce una posizione temporanea per le notifiche e lo stato del dispositivo. Può anche essere usata per visualizzare le icone delle funzioni del sistema e dei programmi che non sono presenti sul desktop.</a:t>
            </a:r>
          </a:p>
        </p:txBody>
      </p:sp>
      <p:pic>
        <p:nvPicPr>
          <p:cNvPr id="402" name="Google Shape;402;p35"/>
          <p:cNvPicPr preferRelativeResize="0"/>
          <p:nvPr/>
        </p:nvPicPr>
        <p:blipFill rotWithShape="1">
          <a:blip r:embed="rId6">
            <a:alphaModFix/>
          </a:blip>
          <a:srcRect/>
          <a:stretch/>
        </p:blipFill>
        <p:spPr>
          <a:xfrm>
            <a:off x="9588469" y="627800"/>
            <a:ext cx="1574830" cy="16775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
          <p:cNvSpPr txBox="1">
            <a:spLocks noGrp="1"/>
          </p:cNvSpPr>
          <p:nvPr>
            <p:ph type="body" idx="1"/>
          </p:nvPr>
        </p:nvSpPr>
        <p:spPr>
          <a:xfrm>
            <a:off x="499525" y="59277"/>
            <a:ext cx="11633100" cy="1069500"/>
          </a:xfrm>
          <a:prstGeom prst="rect">
            <a:avLst/>
          </a:prstGeom>
          <a:solidFill>
            <a:srgbClr val="24BAA2"/>
          </a:solid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en-US" dirty="0" err="1">
                <a:solidFill>
                  <a:schemeClr val="lt1"/>
                </a:solidFill>
                <a:latin typeface="Calibri"/>
                <a:ea typeface="Calibri"/>
                <a:cs typeface="Calibri"/>
                <a:sym typeface="Calibri"/>
              </a:rPr>
              <a:t>Vogliamo</a:t>
            </a:r>
            <a:r>
              <a:rPr lang="en-US" dirty="0">
                <a:solidFill>
                  <a:schemeClr val="lt1"/>
                </a:solidFill>
              </a:rPr>
              <a:t> </a:t>
            </a:r>
            <a:r>
              <a:rPr lang="en-US" dirty="0" err="1">
                <a:solidFill>
                  <a:schemeClr val="lt1"/>
                </a:solidFill>
              </a:rPr>
              <a:t>assistere</a:t>
            </a:r>
            <a:r>
              <a:rPr lang="en-US" dirty="0">
                <a:solidFill>
                  <a:schemeClr val="lt1"/>
                </a:solidFill>
              </a:rPr>
              <a:t> VOI </a:t>
            </a:r>
            <a:r>
              <a:rPr lang="en-US" dirty="0" err="1">
                <a:solidFill>
                  <a:schemeClr val="lt1"/>
                </a:solidFill>
              </a:rPr>
              <a:t>operatori</a:t>
            </a:r>
            <a:r>
              <a:rPr lang="en-US" dirty="0">
                <a:solidFill>
                  <a:schemeClr val="lt1"/>
                </a:solidFill>
              </a:rPr>
              <a:t> </a:t>
            </a:r>
            <a:r>
              <a:rPr lang="en-US" dirty="0" err="1">
                <a:solidFill>
                  <a:schemeClr val="lt1"/>
                </a:solidFill>
              </a:rPr>
              <a:t>sanitari</a:t>
            </a:r>
            <a:r>
              <a:rPr lang="en-US" dirty="0">
                <a:solidFill>
                  <a:schemeClr val="lt1"/>
                </a:solidFill>
              </a:rPr>
              <a:t> a stare al </a:t>
            </a:r>
            <a:r>
              <a:rPr lang="en-US" dirty="0" err="1">
                <a:solidFill>
                  <a:schemeClr val="lt1"/>
                </a:solidFill>
              </a:rPr>
              <a:t>passo</a:t>
            </a:r>
            <a:r>
              <a:rPr lang="en-US" dirty="0">
                <a:solidFill>
                  <a:schemeClr val="lt1"/>
                </a:solidFill>
              </a:rPr>
              <a:t> con la </a:t>
            </a:r>
            <a:r>
              <a:rPr lang="en-US" dirty="0" err="1">
                <a:solidFill>
                  <a:schemeClr val="lt1"/>
                </a:solidFill>
              </a:rPr>
              <a:t>digitalizzazione</a:t>
            </a:r>
            <a:r>
              <a:rPr lang="en-US" dirty="0">
                <a:solidFill>
                  <a:schemeClr val="lt1"/>
                </a:solidFill>
              </a:rPr>
              <a:t>? </a:t>
            </a:r>
            <a:endParaRPr dirty="0">
              <a:solidFill>
                <a:schemeClr val="lt1"/>
              </a:solidFill>
            </a:endParaRPr>
          </a:p>
        </p:txBody>
      </p:sp>
      <p:sp>
        <p:nvSpPr>
          <p:cNvPr id="220" name="Google Shape;220;p2"/>
          <p:cNvSpPr txBox="1">
            <a:spLocks noGrp="1"/>
          </p:cNvSpPr>
          <p:nvPr>
            <p:ph type="body" idx="2"/>
          </p:nvPr>
        </p:nvSpPr>
        <p:spPr>
          <a:xfrm>
            <a:off x="1968383" y="3152369"/>
            <a:ext cx="2093228" cy="1680417"/>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1800"/>
              <a:buNone/>
            </a:pPr>
            <a:r>
              <a:rPr lang="en-US" sz="1800" b="1" dirty="0" err="1">
                <a:solidFill>
                  <a:schemeClr val="lt1"/>
                </a:solidFill>
              </a:rPr>
              <a:t>Possesso</a:t>
            </a:r>
            <a:r>
              <a:rPr lang="en-US" sz="1800" b="1" dirty="0">
                <a:solidFill>
                  <a:schemeClr val="lt1"/>
                </a:solidFill>
              </a:rPr>
              <a:t> di </a:t>
            </a:r>
            <a:r>
              <a:rPr lang="en-US" sz="1800" b="1" dirty="0" err="1">
                <a:solidFill>
                  <a:schemeClr val="lt1"/>
                </a:solidFill>
              </a:rPr>
              <a:t>strumentazione</a:t>
            </a:r>
            <a:r>
              <a:rPr lang="en-US" sz="1800" b="1" dirty="0">
                <a:solidFill>
                  <a:schemeClr val="lt1"/>
                </a:solidFill>
              </a:rPr>
              <a:t> </a:t>
            </a:r>
            <a:r>
              <a:rPr lang="en-US" sz="1800" b="1" dirty="0" err="1">
                <a:solidFill>
                  <a:schemeClr val="lt1"/>
                </a:solidFill>
              </a:rPr>
              <a:t>digitale</a:t>
            </a:r>
            <a:r>
              <a:rPr lang="en-US" sz="1800" b="1" dirty="0">
                <a:solidFill>
                  <a:schemeClr val="lt1"/>
                </a:solidFill>
              </a:rPr>
              <a:t>:</a:t>
            </a:r>
            <a:endParaRPr dirty="0">
              <a:solidFill>
                <a:schemeClr val="lt1"/>
              </a:solidFill>
            </a:endParaRPr>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a:t>Smartphone</a:t>
            </a:r>
            <a:endParaRPr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a:t>iPad/Tablet</a:t>
            </a:r>
            <a:endParaRPr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a:t>Computer</a:t>
            </a:r>
            <a:endParaRPr dirty="0"/>
          </a:p>
        </p:txBody>
      </p:sp>
      <p:sp>
        <p:nvSpPr>
          <p:cNvPr id="221" name="Google Shape;221;p2"/>
          <p:cNvSpPr txBox="1">
            <a:spLocks noGrp="1"/>
          </p:cNvSpPr>
          <p:nvPr>
            <p:ph type="body" idx="3"/>
          </p:nvPr>
        </p:nvSpPr>
        <p:spPr>
          <a:xfrm>
            <a:off x="4298382" y="3240724"/>
            <a:ext cx="2163170"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dirty="0" err="1">
                <a:solidFill>
                  <a:schemeClr val="lt1"/>
                </a:solidFill>
              </a:rPr>
              <a:t>Alfabetizzazione</a:t>
            </a:r>
            <a:r>
              <a:rPr lang="en-US" sz="1800" b="1" dirty="0">
                <a:solidFill>
                  <a:schemeClr val="lt1"/>
                </a:solidFill>
              </a:rPr>
              <a:t> </a:t>
            </a:r>
            <a:r>
              <a:rPr lang="en-US" sz="1800" b="1" dirty="0" err="1">
                <a:solidFill>
                  <a:schemeClr val="lt1"/>
                </a:solidFill>
              </a:rPr>
              <a:t>Digitale</a:t>
            </a:r>
            <a:r>
              <a:rPr lang="en-US" sz="1800" b="1" dirty="0">
                <a:solidFill>
                  <a:schemeClr val="lt1"/>
                </a:solidFill>
              </a:rPr>
              <a:t>:</a:t>
            </a:r>
            <a:endParaRPr dirty="0">
              <a:solidFill>
                <a:schemeClr val="lt1"/>
              </a:solidFill>
            </a:endParaRPr>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Corsi</a:t>
            </a:r>
            <a:r>
              <a:rPr lang="en-US" sz="1800" dirty="0"/>
              <a:t> online</a:t>
            </a:r>
            <a:endParaRPr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Disponibilità</a:t>
            </a:r>
            <a:r>
              <a:rPr lang="en-US" sz="1800" dirty="0"/>
              <a:t> </a:t>
            </a:r>
            <a:r>
              <a:rPr lang="en-US" sz="1800" dirty="0" err="1"/>
              <a:t>delle</a:t>
            </a:r>
            <a:r>
              <a:rPr lang="en-US" sz="1800" dirty="0"/>
              <a:t> </a:t>
            </a:r>
            <a:r>
              <a:rPr lang="en-US" sz="1800" dirty="0" err="1"/>
              <a:t>lezioni</a:t>
            </a:r>
            <a:endParaRPr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Motivazione</a:t>
            </a:r>
            <a:endParaRPr dirty="0"/>
          </a:p>
        </p:txBody>
      </p:sp>
      <p:sp>
        <p:nvSpPr>
          <p:cNvPr id="222" name="Google Shape;222;p2"/>
          <p:cNvSpPr txBox="1">
            <a:spLocks noGrp="1"/>
          </p:cNvSpPr>
          <p:nvPr>
            <p:ph type="body" idx="4"/>
          </p:nvPr>
        </p:nvSpPr>
        <p:spPr>
          <a:xfrm>
            <a:off x="6813636" y="3222522"/>
            <a:ext cx="2418030" cy="15401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it-IT" sz="1800" b="1" dirty="0">
                <a:solidFill>
                  <a:schemeClr val="lt1"/>
                </a:solidFill>
              </a:rPr>
              <a:t>Disponibilità di assistenza:</a:t>
            </a:r>
            <a:endParaRPr dirty="0">
              <a:solidFill>
                <a:schemeClr val="lt1"/>
              </a:solidFill>
            </a:endParaRPr>
          </a:p>
          <a:p>
            <a:pPr marL="285750" indent="-285750" algn="l">
              <a:buClr>
                <a:srgbClr val="002060"/>
              </a:buClr>
              <a:buSzPts val="1800"/>
              <a:buFont typeface="Arial" panose="020B0604020202020204" pitchFamily="34" charset="0"/>
              <a:buChar char="•"/>
            </a:pPr>
            <a:r>
              <a:rPr lang="en-US" sz="1800" dirty="0" err="1"/>
              <a:t>Famiglia</a:t>
            </a:r>
            <a:endParaRPr dirty="0"/>
          </a:p>
          <a:p>
            <a:pPr marL="285750" indent="-285750" algn="l">
              <a:buClr>
                <a:srgbClr val="002060"/>
              </a:buClr>
              <a:buSzPts val="1800"/>
              <a:buFont typeface="Arial" panose="020B0604020202020204" pitchFamily="34" charset="0"/>
              <a:buChar char="•"/>
            </a:pPr>
            <a:r>
              <a:rPr lang="en-US" sz="1800" dirty="0" err="1"/>
              <a:t>Colleghi</a:t>
            </a:r>
            <a:endParaRPr dirty="0"/>
          </a:p>
          <a:p>
            <a:pPr marL="285750" indent="-285750" algn="l">
              <a:buClr>
                <a:srgbClr val="002060"/>
              </a:buClr>
              <a:buSzPts val="1800"/>
              <a:buFont typeface="Arial" panose="020B0604020202020204" pitchFamily="34" charset="0"/>
              <a:buChar char="•"/>
            </a:pPr>
            <a:r>
              <a:rPr lang="en-US" sz="1800" dirty="0" err="1"/>
              <a:t>Coetanei</a:t>
            </a:r>
            <a:r>
              <a:rPr lang="en-US" sz="1800" dirty="0"/>
              <a:t>/Amici</a:t>
            </a:r>
            <a:endParaRPr dirty="0"/>
          </a:p>
          <a:p>
            <a:pPr marL="285750" indent="-285750" algn="l">
              <a:buClr>
                <a:srgbClr val="002060"/>
              </a:buClr>
              <a:buSzPts val="1800"/>
              <a:buFont typeface="Arial" panose="020B0604020202020204" pitchFamily="34" charset="0"/>
              <a:buChar char="•"/>
            </a:pPr>
            <a:r>
              <a:rPr lang="it-IT" sz="1800" dirty="0"/>
              <a:t>Supporto </a:t>
            </a:r>
            <a:br>
              <a:rPr lang="it-IT" sz="1800" dirty="0"/>
            </a:br>
            <a:r>
              <a:rPr lang="it-IT" sz="1800" dirty="0"/>
              <a:t>tecnico</a:t>
            </a:r>
            <a:endParaRPr dirty="0"/>
          </a:p>
          <a:p>
            <a:pPr marL="0" lvl="0" indent="0" algn="ctr" rtl="0">
              <a:lnSpc>
                <a:spcPct val="100000"/>
              </a:lnSpc>
              <a:spcBef>
                <a:spcPts val="0"/>
              </a:spcBef>
              <a:spcAft>
                <a:spcPts val="0"/>
              </a:spcAft>
              <a:buSzPts val="1800"/>
              <a:buNone/>
            </a:pPr>
            <a:endParaRPr sz="1800" dirty="0"/>
          </a:p>
        </p:txBody>
      </p:sp>
      <p:sp>
        <p:nvSpPr>
          <p:cNvPr id="223" name="Google Shape;223;p2"/>
          <p:cNvSpPr txBox="1">
            <a:spLocks noGrp="1"/>
          </p:cNvSpPr>
          <p:nvPr>
            <p:ph type="body" idx="5"/>
          </p:nvPr>
        </p:nvSpPr>
        <p:spPr>
          <a:xfrm>
            <a:off x="8970136" y="3289372"/>
            <a:ext cx="2296189"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dirty="0" err="1">
                <a:solidFill>
                  <a:schemeClr val="lt1"/>
                </a:solidFill>
              </a:rPr>
              <a:t>Facilità</a:t>
            </a:r>
            <a:r>
              <a:rPr lang="en-US" sz="1800" b="1" dirty="0">
                <a:solidFill>
                  <a:schemeClr val="lt1"/>
                </a:solidFill>
              </a:rPr>
              <a:t> </a:t>
            </a:r>
            <a:r>
              <a:rPr lang="en-US" sz="1800" b="1" dirty="0" err="1">
                <a:solidFill>
                  <a:schemeClr val="lt1"/>
                </a:solidFill>
              </a:rPr>
              <a:t>d’utilizzo</a:t>
            </a:r>
            <a:r>
              <a:rPr lang="en-US" sz="1800" b="1" dirty="0">
                <a:solidFill>
                  <a:schemeClr val="lt1"/>
                </a:solidFill>
              </a:rPr>
              <a:t>:</a:t>
            </a:r>
            <a:endParaRPr dirty="0">
              <a:solidFill>
                <a:schemeClr val="lt1"/>
              </a:solidFill>
            </a:endParaRPr>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Dispositivi</a:t>
            </a:r>
            <a:endParaRPr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Applicazioni</a:t>
            </a:r>
            <a:endParaRPr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Piattaforme</a:t>
            </a:r>
            <a:endParaRPr lang="en-US" sz="1800" dirty="0"/>
          </a:p>
          <a:p>
            <a:pPr marL="285750" lvl="0" indent="-285750" algn="l" rtl="0">
              <a:lnSpc>
                <a:spcPct val="100000"/>
              </a:lnSpc>
              <a:spcBef>
                <a:spcPts val="0"/>
              </a:spcBef>
              <a:spcAft>
                <a:spcPts val="0"/>
              </a:spcAft>
              <a:buClr>
                <a:srgbClr val="002060"/>
              </a:buClr>
              <a:buSzPts val="1800"/>
              <a:buFont typeface="Arial" panose="020B0604020202020204" pitchFamily="34" charset="0"/>
              <a:buChar char="•"/>
            </a:pPr>
            <a:r>
              <a:rPr lang="en-US" sz="1800" dirty="0" err="1"/>
              <a:t>Sistemi</a:t>
            </a:r>
            <a:r>
              <a:rPr lang="en-US" sz="1800" dirty="0"/>
              <a:t> di </a:t>
            </a:r>
            <a:r>
              <a:rPr lang="en-US" sz="1800" dirty="0" err="1"/>
              <a:t>ordinazione</a:t>
            </a:r>
            <a:endParaRPr dirty="0"/>
          </a:p>
        </p:txBody>
      </p:sp>
      <p:sp>
        <p:nvSpPr>
          <p:cNvPr id="224" name="Google Shape;224;p2"/>
          <p:cNvSpPr txBox="1">
            <a:spLocks noGrp="1"/>
          </p:cNvSpPr>
          <p:nvPr>
            <p:ph type="body" idx="6"/>
          </p:nvPr>
        </p:nvSpPr>
        <p:spPr>
          <a:xfrm>
            <a:off x="2368110"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1</a:t>
            </a:r>
            <a:endParaRPr/>
          </a:p>
        </p:txBody>
      </p:sp>
      <p:sp>
        <p:nvSpPr>
          <p:cNvPr id="225" name="Google Shape;225;p2"/>
          <p:cNvSpPr txBox="1">
            <a:spLocks noGrp="1"/>
          </p:cNvSpPr>
          <p:nvPr>
            <p:ph type="body" idx="7"/>
          </p:nvPr>
        </p:nvSpPr>
        <p:spPr>
          <a:xfrm>
            <a:off x="4684717"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2</a:t>
            </a:r>
            <a:endParaRPr/>
          </a:p>
        </p:txBody>
      </p:sp>
      <p:sp>
        <p:nvSpPr>
          <p:cNvPr id="226" name="Google Shape;226;p2"/>
          <p:cNvSpPr txBox="1">
            <a:spLocks noGrp="1"/>
          </p:cNvSpPr>
          <p:nvPr>
            <p:ph type="body" idx="8"/>
          </p:nvPr>
        </p:nvSpPr>
        <p:spPr>
          <a:xfrm>
            <a:off x="7001324"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3</a:t>
            </a:r>
            <a:endParaRPr/>
          </a:p>
        </p:txBody>
      </p:sp>
      <p:sp>
        <p:nvSpPr>
          <p:cNvPr id="227" name="Google Shape;227;p2"/>
          <p:cNvSpPr txBox="1">
            <a:spLocks noGrp="1"/>
          </p:cNvSpPr>
          <p:nvPr>
            <p:ph type="body" idx="9"/>
          </p:nvPr>
        </p:nvSpPr>
        <p:spPr>
          <a:xfrm>
            <a:off x="9231666"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4</a:t>
            </a:r>
            <a:endParaRPr/>
          </a:p>
        </p:txBody>
      </p:sp>
      <p:sp>
        <p:nvSpPr>
          <p:cNvPr id="228" name="Google Shape;228;p2"/>
          <p:cNvSpPr txBox="1"/>
          <p:nvPr/>
        </p:nvSpPr>
        <p:spPr>
          <a:xfrm>
            <a:off x="397058" y="1227900"/>
            <a:ext cx="674277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637A8D"/>
                </a:solidFill>
                <a:latin typeface="Arial"/>
                <a:ea typeface="Arial"/>
                <a:cs typeface="Arial"/>
                <a:sym typeface="Arial"/>
              </a:rPr>
              <a:t>Cosa </a:t>
            </a:r>
            <a:r>
              <a:rPr lang="en-US" sz="3200" b="0" i="0" u="none" strike="noStrike" cap="none" dirty="0" err="1">
                <a:solidFill>
                  <a:srgbClr val="637A8D"/>
                </a:solidFill>
                <a:latin typeface="Arial"/>
                <a:ea typeface="Arial"/>
                <a:cs typeface="Arial"/>
                <a:sym typeface="Arial"/>
              </a:rPr>
              <a:t>tenere</a:t>
            </a:r>
            <a:r>
              <a:rPr lang="en-US" sz="3200" b="0" i="0" u="none" strike="noStrike" cap="none" dirty="0">
                <a:solidFill>
                  <a:srgbClr val="637A8D"/>
                </a:solidFill>
                <a:latin typeface="Arial"/>
                <a:ea typeface="Arial"/>
                <a:cs typeface="Arial"/>
                <a:sym typeface="Arial"/>
              </a:rPr>
              <a:t> in </a:t>
            </a:r>
            <a:r>
              <a:rPr lang="en-US" sz="3200" b="0" i="0" u="none" strike="noStrike" cap="none" dirty="0" err="1">
                <a:solidFill>
                  <a:srgbClr val="637A8D"/>
                </a:solidFill>
                <a:latin typeface="Arial"/>
                <a:ea typeface="Arial"/>
                <a:cs typeface="Arial"/>
                <a:sym typeface="Arial"/>
              </a:rPr>
              <a:t>considerazione</a:t>
            </a:r>
            <a:r>
              <a:rPr lang="en-US" sz="3200" b="0" i="0" u="none" strike="noStrike" cap="none" dirty="0">
                <a:solidFill>
                  <a:srgbClr val="637A8D"/>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4"/>
          <p:cNvSpPr/>
          <p:nvPr/>
        </p:nvSpPr>
        <p:spPr>
          <a:xfrm>
            <a:off x="474132" y="959474"/>
            <a:ext cx="10784417"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92E4B"/>
                </a:solidFill>
                <a:latin typeface="Calibri"/>
                <a:ea typeface="Calibri"/>
                <a:cs typeface="Calibri"/>
                <a:sym typeface="Calibri"/>
              </a:rPr>
              <a:t>12. </a:t>
            </a:r>
            <a:r>
              <a:rPr lang="it-IT" sz="2000" b="1" i="0" u="none" strike="noStrike" cap="none" dirty="0">
                <a:solidFill>
                  <a:srgbClr val="092E4B"/>
                </a:solidFill>
                <a:latin typeface="Calibri"/>
                <a:ea typeface="Calibri"/>
                <a:cs typeface="Calibri"/>
                <a:sym typeface="Calibri"/>
              </a:rPr>
              <a:t>Fotocamera integrata</a:t>
            </a:r>
            <a:endParaRPr dirty="0"/>
          </a:p>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Fotocamera, in genere posta sopra il desktop, che consente di partecipare</a:t>
            </a:r>
          </a:p>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a videochiamate e/o di registrare videochiamate o una riunione tramite</a:t>
            </a:r>
          </a:p>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applicazioni come Skype, Zoom, Google Meet, Microsoft Teams, ecc.</a:t>
            </a:r>
          </a:p>
          <a:p>
            <a:pPr marL="0" marR="0" lvl="0" indent="0" algn="l" rtl="0">
              <a:lnSpc>
                <a:spcPct val="100000"/>
              </a:lnSpc>
              <a:spcBef>
                <a:spcPts val="0"/>
              </a:spcBef>
              <a:spcAft>
                <a:spcPts val="0"/>
              </a:spcAft>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1" i="0" u="none" strike="noStrike" cap="none" dirty="0">
                <a:solidFill>
                  <a:srgbClr val="092E4B"/>
                </a:solidFill>
                <a:latin typeface="Calibri"/>
                <a:ea typeface="Calibri"/>
                <a:cs typeface="Calibri"/>
                <a:sym typeface="Calibri"/>
              </a:rPr>
              <a:t>13. Software</a:t>
            </a:r>
            <a:endParaRPr dirty="0"/>
          </a:p>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Le istruzioni che indicano al computer e alle reti informatiche cosa fare.</a:t>
            </a:r>
          </a:p>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I software sono programmi che vengono installati </a:t>
            </a:r>
          </a:p>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sul computer nel suo Hardware (disco rigido).</a:t>
            </a:r>
          </a:p>
          <a:p>
            <a:pPr marL="0" marR="0" lvl="0" indent="0" algn="l" rtl="0">
              <a:lnSpc>
                <a:spcPct val="100000"/>
              </a:lnSpc>
              <a:spcBef>
                <a:spcPts val="0"/>
              </a:spcBef>
              <a:spcAft>
                <a:spcPts val="0"/>
              </a:spcAft>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1" i="0" u="none" strike="noStrike" cap="none" dirty="0">
                <a:solidFill>
                  <a:srgbClr val="092E4B"/>
                </a:solidFill>
                <a:latin typeface="Calibri"/>
                <a:ea typeface="Calibri"/>
                <a:cs typeface="Calibri"/>
                <a:sym typeface="Calibri"/>
              </a:rPr>
              <a:t>14. Hardware</a:t>
            </a:r>
            <a:endParaRPr dirty="0"/>
          </a:p>
          <a:p>
            <a:pPr marL="0" marR="0" lvl="0" indent="0" algn="l" rtl="0">
              <a:lnSpc>
                <a:spcPct val="100000"/>
              </a:lnSpc>
              <a:spcBef>
                <a:spcPts val="0"/>
              </a:spcBef>
              <a:spcAft>
                <a:spcPts val="0"/>
              </a:spcAft>
              <a:buNone/>
            </a:pPr>
            <a:r>
              <a:rPr lang="en-US" sz="2000" b="0" i="0" u="none" strike="noStrike" cap="none" dirty="0">
                <a:solidFill>
                  <a:srgbClr val="092E4B"/>
                </a:solidFill>
                <a:latin typeface="Calibri"/>
                <a:ea typeface="Calibri"/>
                <a:cs typeface="Calibri"/>
                <a:sym typeface="Calibri"/>
              </a:rPr>
              <a:t>Le </a:t>
            </a:r>
            <a:r>
              <a:rPr lang="en-US" sz="2000" b="0" i="0" u="none" strike="noStrike" cap="none" dirty="0" err="1">
                <a:solidFill>
                  <a:srgbClr val="092E4B"/>
                </a:solidFill>
                <a:latin typeface="Calibri"/>
                <a:ea typeface="Calibri"/>
                <a:cs typeface="Calibri"/>
                <a:sym typeface="Calibri"/>
              </a:rPr>
              <a:t>componenti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fisiche</a:t>
            </a:r>
            <a:r>
              <a:rPr lang="en-US" sz="2000" b="0" i="0" u="none" strike="noStrike" cap="none" dirty="0">
                <a:solidFill>
                  <a:srgbClr val="092E4B"/>
                </a:solidFill>
                <a:latin typeface="Calibri"/>
                <a:ea typeface="Calibri"/>
                <a:cs typeface="Calibri"/>
                <a:sym typeface="Calibri"/>
              </a:rPr>
              <a:t> di un </a:t>
            </a:r>
            <a:r>
              <a:rPr lang="en-US" sz="2000" b="0" i="0" u="none" strike="noStrike" cap="none" dirty="0" err="1">
                <a:solidFill>
                  <a:srgbClr val="092E4B"/>
                </a:solidFill>
                <a:latin typeface="Calibri"/>
                <a:ea typeface="Calibri"/>
                <a:cs typeface="Calibri"/>
                <a:sym typeface="Calibri"/>
              </a:rPr>
              <a:t>sistema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informatico</a:t>
            </a:r>
            <a:r>
              <a:rPr lang="en-US" sz="2000" b="0" i="0" u="none" strike="noStrike" cap="none" dirty="0">
                <a:solidFill>
                  <a:srgbClr val="092E4B"/>
                </a:solidFill>
                <a:latin typeface="Calibri"/>
                <a:ea typeface="Calibri"/>
                <a:cs typeface="Calibri"/>
                <a:sym typeface="Calibri"/>
              </a:rPr>
              <a:t>.</a:t>
            </a:r>
            <a:endParaRPr dirty="0"/>
          </a:p>
          <a:p>
            <a:pPr marL="0" marR="0" lvl="0" indent="0" algn="l" rtl="0">
              <a:lnSpc>
                <a:spcPct val="100000"/>
              </a:lnSpc>
              <a:spcBef>
                <a:spcPts val="0"/>
              </a:spcBef>
              <a:spcAft>
                <a:spcPts val="0"/>
              </a:spcAft>
              <a:buNone/>
            </a:pPr>
            <a:endParaRPr sz="2000" b="1" i="0" u="none" strike="noStrike" cap="none" dirty="0">
              <a:solidFill>
                <a:srgbClr val="092E4B"/>
              </a:solidFill>
              <a:latin typeface="Calibri"/>
              <a:ea typeface="Calibri"/>
              <a:cs typeface="Calibri"/>
              <a:sym typeface="Calibri"/>
            </a:endParaRPr>
          </a:p>
        </p:txBody>
      </p:sp>
      <p:pic>
        <p:nvPicPr>
          <p:cNvPr id="409" name="Google Shape;409;p54" descr="Image result for webcam"/>
          <p:cNvPicPr preferRelativeResize="0"/>
          <p:nvPr/>
        </p:nvPicPr>
        <p:blipFill rotWithShape="1">
          <a:blip r:embed="rId3">
            <a:alphaModFix/>
          </a:blip>
          <a:srcRect/>
          <a:stretch/>
        </p:blipFill>
        <p:spPr>
          <a:xfrm>
            <a:off x="8462249" y="1137462"/>
            <a:ext cx="2540001" cy="1302188"/>
          </a:xfrm>
          <a:prstGeom prst="rect">
            <a:avLst/>
          </a:prstGeom>
          <a:noFill/>
          <a:ln>
            <a:noFill/>
          </a:ln>
          <a:effectLst>
            <a:outerShdw blurRad="292100" dist="139700" dir="2700000" algn="tl" rotWithShape="0">
              <a:srgbClr val="333333">
                <a:alpha val="64705"/>
              </a:srgbClr>
            </a:outerShdw>
          </a:effectLst>
        </p:spPr>
      </p:pic>
      <p:pic>
        <p:nvPicPr>
          <p:cNvPr id="410" name="Google Shape;410;p54" descr="Image result for laptop"/>
          <p:cNvPicPr preferRelativeResize="0"/>
          <p:nvPr/>
        </p:nvPicPr>
        <p:blipFill rotWithShape="1">
          <a:blip r:embed="rId4">
            <a:alphaModFix/>
          </a:blip>
          <a:srcRect l="12002"/>
          <a:stretch/>
        </p:blipFill>
        <p:spPr>
          <a:xfrm>
            <a:off x="6951024" y="3741570"/>
            <a:ext cx="2329842" cy="1489280"/>
          </a:xfrm>
          <a:prstGeom prst="rect">
            <a:avLst/>
          </a:prstGeom>
          <a:noFill/>
          <a:ln>
            <a:noFill/>
          </a:ln>
        </p:spPr>
      </p:pic>
      <p:sp>
        <p:nvSpPr>
          <p:cNvPr id="411" name="Google Shape;411;p54"/>
          <p:cNvSpPr txBox="1"/>
          <p:nvPr/>
        </p:nvSpPr>
        <p:spPr>
          <a:xfrm>
            <a:off x="0" y="-10622"/>
            <a:ext cx="9280866" cy="861734"/>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IT" sz="3600" b="1" i="0" u="none" strike="noStrike" kern="0" cap="none" spc="0" normalizeH="0" baseline="0" noProof="0" dirty="0">
                <a:ln>
                  <a:noFill/>
                </a:ln>
                <a:solidFill>
                  <a:srgbClr val="FFFFFF"/>
                </a:solidFill>
                <a:effectLst/>
                <a:uLnTx/>
                <a:uFillTx/>
                <a:latin typeface="Calibri"/>
                <a:ea typeface="Calibri"/>
                <a:cs typeface="Calibri"/>
                <a:sym typeface="Calibri"/>
              </a:rPr>
              <a:t>Alfabetizzazione digitale - Terminologia</a:t>
            </a: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412" name="Google Shape;412;p54"/>
          <p:cNvSpPr txBox="1"/>
          <p:nvPr/>
        </p:nvSpPr>
        <p:spPr>
          <a:xfrm>
            <a:off x="3757326" y="4888235"/>
            <a:ext cx="7513415"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15. Porte</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Su un computer, un tablet o uno smartphone, una porta è generalmente un elemento specifico che consente di essere collegati a qualche altro dispositivo, di solito con una presa e un cavo di qualche tipo.</a:t>
            </a:r>
            <a:endParaRPr sz="1400" b="0" i="0" u="none" strike="noStrike" cap="none" dirty="0">
              <a:solidFill>
                <a:srgbClr val="092E4B"/>
              </a:solidFill>
              <a:latin typeface="Arial"/>
              <a:ea typeface="Arial"/>
              <a:cs typeface="Arial"/>
              <a:sym typeface="Arial"/>
            </a:endParaRPr>
          </a:p>
        </p:txBody>
      </p:sp>
      <p:pic>
        <p:nvPicPr>
          <p:cNvPr id="413" name="Google Shape;413;p54" descr="Image result for laptop ports"/>
          <p:cNvPicPr preferRelativeResize="0"/>
          <p:nvPr/>
        </p:nvPicPr>
        <p:blipFill rotWithShape="1">
          <a:blip r:embed="rId5">
            <a:alphaModFix/>
          </a:blip>
          <a:srcRect t="19435"/>
          <a:stretch/>
        </p:blipFill>
        <p:spPr>
          <a:xfrm>
            <a:off x="604820" y="5161225"/>
            <a:ext cx="2816538" cy="1323439"/>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6"/>
          <p:cNvSpPr/>
          <p:nvPr/>
        </p:nvSpPr>
        <p:spPr>
          <a:xfrm>
            <a:off x="662358" y="845774"/>
            <a:ext cx="1046284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16. </a:t>
            </a:r>
            <a:r>
              <a:rPr lang="en-US" sz="2000" b="1" i="0" u="none" strike="noStrike" cap="none" dirty="0" err="1">
                <a:solidFill>
                  <a:srgbClr val="092E4B"/>
                </a:solidFill>
                <a:latin typeface="Calibri"/>
                <a:ea typeface="Calibri"/>
                <a:cs typeface="Calibri"/>
                <a:sym typeface="Calibri"/>
              </a:rPr>
              <a:t>Cursore</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Una piccola immagine sullo schermo che indica il luogo in cui si sta puntando; il mouse controlla i movimenti del cursore. Il cursore può apparire in diverse forme, tra cui:</a:t>
            </a:r>
            <a:endParaRPr sz="1400" b="0" i="0" u="none" strike="noStrike" cap="none" dirty="0">
              <a:solidFill>
                <a:srgbClr val="092E4B"/>
              </a:solidFill>
              <a:latin typeface="Arial"/>
              <a:ea typeface="Arial"/>
              <a:cs typeface="Arial"/>
              <a:sym typeface="Arial"/>
            </a:endParaRPr>
          </a:p>
        </p:txBody>
      </p:sp>
      <p:sp>
        <p:nvSpPr>
          <p:cNvPr id="420" name="Google Shape;420;p36"/>
          <p:cNvSpPr txBox="1"/>
          <p:nvPr/>
        </p:nvSpPr>
        <p:spPr>
          <a:xfrm>
            <a:off x="0" y="-10622"/>
            <a:ext cx="9280866" cy="861734"/>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IT" sz="3600" b="1" i="0" u="none" strike="noStrike" kern="0" cap="none" spc="0" normalizeH="0" baseline="0" noProof="0" dirty="0">
                <a:ln>
                  <a:noFill/>
                </a:ln>
                <a:solidFill>
                  <a:srgbClr val="FFFFFF"/>
                </a:solidFill>
                <a:effectLst/>
                <a:uLnTx/>
                <a:uFillTx/>
                <a:latin typeface="Calibri"/>
                <a:ea typeface="Calibri"/>
                <a:cs typeface="Calibri"/>
                <a:sym typeface="Calibri"/>
              </a:rPr>
              <a:t>Alfabetizzazione digitale - Terminologia</a:t>
            </a: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graphicFrame>
        <p:nvGraphicFramePr>
          <p:cNvPr id="421" name="Google Shape;421;p36"/>
          <p:cNvGraphicFramePr/>
          <p:nvPr>
            <p:extLst>
              <p:ext uri="{D42A27DB-BD31-4B8C-83A1-F6EECF244321}">
                <p14:modId xmlns:p14="http://schemas.microsoft.com/office/powerpoint/2010/main" val="1653898414"/>
              </p:ext>
            </p:extLst>
          </p:nvPr>
        </p:nvGraphicFramePr>
        <p:xfrm>
          <a:off x="2421848" y="1962357"/>
          <a:ext cx="8421743" cy="4710425"/>
        </p:xfrm>
        <a:graphic>
          <a:graphicData uri="http://schemas.openxmlformats.org/drawingml/2006/table">
            <a:tbl>
              <a:tblPr firstRow="1" bandRow="1">
                <a:noFill/>
                <a:tableStyleId>{1B46824D-A342-4CEB-ACFE-8D29FB3911F1}</a:tableStyleId>
              </a:tblPr>
              <a:tblGrid>
                <a:gridCol w="1673690">
                  <a:extLst>
                    <a:ext uri="{9D8B030D-6E8A-4147-A177-3AD203B41FA5}">
                      <a16:colId xmlns:a16="http://schemas.microsoft.com/office/drawing/2014/main" val="20000"/>
                    </a:ext>
                  </a:extLst>
                </a:gridCol>
                <a:gridCol w="2380617">
                  <a:extLst>
                    <a:ext uri="{9D8B030D-6E8A-4147-A177-3AD203B41FA5}">
                      <a16:colId xmlns:a16="http://schemas.microsoft.com/office/drawing/2014/main" val="20001"/>
                    </a:ext>
                  </a:extLst>
                </a:gridCol>
                <a:gridCol w="4367436">
                  <a:extLst>
                    <a:ext uri="{9D8B030D-6E8A-4147-A177-3AD203B41FA5}">
                      <a16:colId xmlns:a16="http://schemas.microsoft.com/office/drawing/2014/main" val="20002"/>
                    </a:ext>
                  </a:extLst>
                </a:gridCol>
              </a:tblGrid>
              <a:tr h="8995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2000" u="none" strike="noStrike" cap="none" dirty="0" err="1">
                          <a:solidFill>
                            <a:srgbClr val="092E4B"/>
                          </a:solidFill>
                          <a:latin typeface="Calibri"/>
                          <a:ea typeface="Calibri"/>
                          <a:cs typeface="Calibri"/>
                          <a:sym typeface="Calibri"/>
                        </a:rPr>
                        <a:t>Freccia</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2000" b="0" u="none" strike="noStrike" cap="none" dirty="0">
                          <a:solidFill>
                            <a:srgbClr val="092E4B"/>
                          </a:solidFill>
                          <a:latin typeface="Calibri"/>
                          <a:ea typeface="Calibri"/>
                          <a:cs typeface="Calibri"/>
                          <a:sym typeface="Calibri"/>
                        </a:rPr>
                        <a:t>Indica dove il mouse è </a:t>
                      </a:r>
                      <a:r>
                        <a:rPr lang="en-US" sz="2000" b="0" u="none" strike="noStrike" cap="none" dirty="0" err="1">
                          <a:solidFill>
                            <a:srgbClr val="092E4B"/>
                          </a:solidFill>
                          <a:latin typeface="Calibri"/>
                          <a:ea typeface="Calibri"/>
                          <a:cs typeface="Calibri"/>
                          <a:sym typeface="Calibri"/>
                        </a:rPr>
                        <a:t>posizionato</a:t>
                      </a:r>
                      <a:r>
                        <a:rPr lang="en-US" sz="2000" b="0" u="none" strike="noStrike" cap="none" dirty="0">
                          <a:solidFill>
                            <a:srgbClr val="092E4B"/>
                          </a:solidFill>
                          <a:latin typeface="Calibri"/>
                          <a:ea typeface="Calibri"/>
                          <a:cs typeface="Calibri"/>
                          <a:sym typeface="Calibri"/>
                        </a:rPr>
                        <a:t> </a:t>
                      </a:r>
                      <a:r>
                        <a:rPr lang="en-US" sz="2000" b="0" u="none" strike="noStrike" cap="none" dirty="0" err="1">
                          <a:solidFill>
                            <a:srgbClr val="092E4B"/>
                          </a:solidFill>
                          <a:latin typeface="Calibri"/>
                          <a:ea typeface="Calibri"/>
                          <a:cs typeface="Calibri"/>
                          <a:sym typeface="Calibri"/>
                        </a:rPr>
                        <a:t>sullo</a:t>
                      </a:r>
                      <a:r>
                        <a:rPr lang="en-US" sz="2000" b="0" u="none" strike="noStrike" cap="none" dirty="0">
                          <a:solidFill>
                            <a:srgbClr val="092E4B"/>
                          </a:solidFill>
                          <a:latin typeface="Calibri"/>
                          <a:ea typeface="Calibri"/>
                          <a:cs typeface="Calibri"/>
                          <a:sym typeface="Calibri"/>
                        </a:rPr>
                        <a:t> </a:t>
                      </a:r>
                      <a:r>
                        <a:rPr lang="en-US" sz="2000" b="0" u="none" strike="noStrike" cap="none" dirty="0" err="1">
                          <a:solidFill>
                            <a:srgbClr val="092E4B"/>
                          </a:solidFill>
                          <a:latin typeface="Calibri"/>
                          <a:ea typeface="Calibri"/>
                          <a:cs typeface="Calibri"/>
                          <a:sym typeface="Calibri"/>
                        </a:rPr>
                        <a:t>schermo</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99575">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2000" b="1" u="none" strike="noStrike" cap="none" dirty="0">
                          <a:solidFill>
                            <a:srgbClr val="092E4B"/>
                          </a:solidFill>
                          <a:latin typeface="Calibri"/>
                          <a:ea typeface="Calibri"/>
                          <a:cs typeface="Calibri"/>
                          <a:sym typeface="Calibri"/>
                        </a:rPr>
                        <a:t>I-beam (</a:t>
                      </a:r>
                      <a:r>
                        <a:rPr lang="en-US" sz="2000" b="1" u="none" strike="noStrike" cap="none" dirty="0" err="1">
                          <a:solidFill>
                            <a:srgbClr val="092E4B"/>
                          </a:solidFill>
                          <a:latin typeface="Calibri"/>
                          <a:ea typeface="Calibri"/>
                          <a:cs typeface="Calibri"/>
                          <a:sym typeface="Calibri"/>
                        </a:rPr>
                        <a:t>spesso</a:t>
                      </a:r>
                      <a:r>
                        <a:rPr lang="en-US" sz="2000" b="1" u="none" strike="noStrike" cap="none" dirty="0">
                          <a:solidFill>
                            <a:srgbClr val="092E4B"/>
                          </a:solidFill>
                          <a:latin typeface="Calibri"/>
                          <a:ea typeface="Calibri"/>
                          <a:cs typeface="Calibri"/>
                          <a:sym typeface="Calibri"/>
                        </a:rPr>
                        <a:t> </a:t>
                      </a:r>
                      <a:r>
                        <a:rPr lang="en-US" sz="2000" b="1" u="none" strike="noStrike" cap="none" dirty="0" err="1">
                          <a:solidFill>
                            <a:srgbClr val="092E4B"/>
                          </a:solidFill>
                          <a:latin typeface="Calibri"/>
                          <a:ea typeface="Calibri"/>
                          <a:cs typeface="Calibri"/>
                          <a:sym typeface="Calibri"/>
                        </a:rPr>
                        <a:t>intermittente</a:t>
                      </a:r>
                      <a:r>
                        <a:rPr lang="en-US" sz="2000" b="1" u="none" strike="noStrike" cap="none" dirty="0">
                          <a:solidFill>
                            <a:srgbClr val="092E4B"/>
                          </a:solidFill>
                          <a:latin typeface="Calibri"/>
                          <a:ea typeface="Calibri"/>
                          <a:cs typeface="Calibri"/>
                          <a:sym typeface="Calibri"/>
                        </a:rPr>
                        <a:t>)</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it-IT" sz="2000" u="none" strike="noStrike" cap="none" dirty="0">
                          <a:solidFill>
                            <a:srgbClr val="092E4B"/>
                          </a:solidFill>
                          <a:latin typeface="Calibri"/>
                          <a:ea typeface="Calibri"/>
                          <a:cs typeface="Calibri"/>
                          <a:sym typeface="Calibri"/>
                        </a:rPr>
                        <a:t>Indica un punto dello schermo in cui è possibile inserire o selezionare del testo</a:t>
                      </a:r>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995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it-IT" sz="2000" b="1" u="none" strike="noStrike" cap="none" dirty="0">
                          <a:solidFill>
                            <a:srgbClr val="092E4B"/>
                          </a:solidFill>
                          <a:latin typeface="Calibri"/>
                          <a:ea typeface="Calibri"/>
                          <a:cs typeface="Calibri"/>
                          <a:sym typeface="Calibri"/>
                        </a:rPr>
                        <a:t>Cerchio o clessidra in rotazione</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it-IT" sz="2000" u="none" strike="noStrike" cap="none" dirty="0">
                          <a:solidFill>
                            <a:srgbClr val="092E4B"/>
                          </a:solidFill>
                          <a:latin typeface="Calibri"/>
                          <a:ea typeface="Calibri"/>
                          <a:cs typeface="Calibri"/>
                          <a:sym typeface="Calibri"/>
                        </a:rPr>
                        <a:t>Indica che il computer sta eseguendo un'attività. È necessario attendere che finisca prima di procedere</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995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2000" b="1" u="none" strike="noStrike" cap="none" dirty="0">
                          <a:solidFill>
                            <a:srgbClr val="092E4B"/>
                          </a:solidFill>
                          <a:latin typeface="Calibri"/>
                          <a:ea typeface="Calibri"/>
                          <a:cs typeface="Calibri"/>
                          <a:sym typeface="Calibri"/>
                        </a:rPr>
                        <a:t>Mano</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it-IT" sz="2000" u="none" strike="noStrike" cap="none" dirty="0">
                          <a:solidFill>
                            <a:srgbClr val="092E4B"/>
                          </a:solidFill>
                          <a:latin typeface="Calibri"/>
                          <a:ea typeface="Calibri"/>
                          <a:cs typeface="Calibri"/>
                          <a:sym typeface="Calibri"/>
                        </a:rPr>
                        <a:t>Indica che si sta passando sopra un link che, una volta cliccato, apre la finestra di un sito web</a:t>
                      </a:r>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995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2000" b="1" u="none" strike="noStrike" cap="none" dirty="0">
                          <a:solidFill>
                            <a:srgbClr val="092E4B"/>
                          </a:solidFill>
                          <a:latin typeface="Calibri"/>
                          <a:ea typeface="Calibri"/>
                          <a:cs typeface="Calibri"/>
                          <a:sym typeface="Calibri"/>
                        </a:rPr>
                        <a:t>Accesso </a:t>
                      </a:r>
                      <a:r>
                        <a:rPr lang="en-US" sz="2000" b="1" u="none" strike="noStrike" cap="none" dirty="0" err="1">
                          <a:solidFill>
                            <a:srgbClr val="092E4B"/>
                          </a:solidFill>
                          <a:latin typeface="Calibri"/>
                          <a:ea typeface="Calibri"/>
                          <a:cs typeface="Calibri"/>
                          <a:sym typeface="Calibri"/>
                        </a:rPr>
                        <a:t>vietato</a:t>
                      </a:r>
                      <a:r>
                        <a:rPr lang="en-US" sz="2000" b="1" u="none" strike="noStrike" cap="none" dirty="0">
                          <a:solidFill>
                            <a:srgbClr val="092E4B"/>
                          </a:solidFill>
                          <a:latin typeface="Calibri"/>
                          <a:ea typeface="Calibri"/>
                          <a:cs typeface="Calibri"/>
                          <a:sym typeface="Calibri"/>
                        </a:rPr>
                        <a:t> / No</a:t>
                      </a:r>
                      <a:endParaRPr dirty="0"/>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2000" u="none" strike="noStrike" cap="none" dirty="0">
                          <a:solidFill>
                            <a:srgbClr val="092E4B"/>
                          </a:solidFill>
                          <a:latin typeface="Calibri"/>
                          <a:ea typeface="Calibri"/>
                          <a:cs typeface="Calibri"/>
                          <a:sym typeface="Calibri"/>
                        </a:rPr>
                        <a:t> </a:t>
                      </a:r>
                      <a:r>
                        <a:rPr lang="it-IT" sz="2000" u="none" strike="noStrike" cap="none" dirty="0">
                          <a:solidFill>
                            <a:srgbClr val="092E4B"/>
                          </a:solidFill>
                          <a:latin typeface="Calibri"/>
                          <a:ea typeface="Calibri"/>
                          <a:cs typeface="Calibri"/>
                          <a:sym typeface="Calibri"/>
                        </a:rPr>
                        <a:t>Indica che una particolare area/azione non è valida per l'operazione corrente</a:t>
                      </a:r>
                      <a:endParaRPr sz="2000" u="none" strike="noStrike" cap="none" dirty="0">
                        <a:solidFill>
                          <a:srgbClr val="092E4B"/>
                        </a:solidFill>
                        <a:latin typeface="Calibri"/>
                        <a:ea typeface="Calibri"/>
                        <a:cs typeface="Calibri"/>
                        <a:sym typeface="Calibri"/>
                      </a:endParaRPr>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422" name="Google Shape;422;p36"/>
          <p:cNvPicPr preferRelativeResize="0"/>
          <p:nvPr/>
        </p:nvPicPr>
        <p:blipFill rotWithShape="1">
          <a:blip r:embed="rId3">
            <a:alphaModFix/>
          </a:blip>
          <a:srcRect/>
          <a:stretch/>
        </p:blipFill>
        <p:spPr>
          <a:xfrm>
            <a:off x="2771708" y="2017808"/>
            <a:ext cx="630792" cy="630792"/>
          </a:xfrm>
          <a:prstGeom prst="rect">
            <a:avLst/>
          </a:prstGeom>
          <a:noFill/>
          <a:ln>
            <a:noFill/>
          </a:ln>
        </p:spPr>
      </p:pic>
      <p:pic>
        <p:nvPicPr>
          <p:cNvPr id="423" name="Google Shape;423;p36"/>
          <p:cNvPicPr preferRelativeResize="0"/>
          <p:nvPr/>
        </p:nvPicPr>
        <p:blipFill rotWithShape="1">
          <a:blip r:embed="rId4">
            <a:alphaModFix/>
          </a:blip>
          <a:srcRect/>
          <a:stretch/>
        </p:blipFill>
        <p:spPr>
          <a:xfrm>
            <a:off x="2757164" y="4953237"/>
            <a:ext cx="669554" cy="642446"/>
          </a:xfrm>
          <a:prstGeom prst="rect">
            <a:avLst/>
          </a:prstGeom>
          <a:noFill/>
          <a:ln>
            <a:noFill/>
          </a:ln>
        </p:spPr>
      </p:pic>
      <p:pic>
        <p:nvPicPr>
          <p:cNvPr id="424" name="Google Shape;424;p36"/>
          <p:cNvPicPr preferRelativeResize="0"/>
          <p:nvPr/>
        </p:nvPicPr>
        <p:blipFill rotWithShape="1">
          <a:blip r:embed="rId5">
            <a:alphaModFix/>
          </a:blip>
          <a:srcRect/>
          <a:stretch/>
        </p:blipFill>
        <p:spPr>
          <a:xfrm>
            <a:off x="3213360" y="4029738"/>
            <a:ext cx="414893" cy="575664"/>
          </a:xfrm>
          <a:prstGeom prst="rect">
            <a:avLst/>
          </a:prstGeom>
          <a:noFill/>
          <a:ln>
            <a:noFill/>
          </a:ln>
        </p:spPr>
      </p:pic>
      <p:pic>
        <p:nvPicPr>
          <p:cNvPr id="425" name="Google Shape;425;p36"/>
          <p:cNvPicPr preferRelativeResize="0"/>
          <p:nvPr/>
        </p:nvPicPr>
        <p:blipFill rotWithShape="1">
          <a:blip r:embed="rId6">
            <a:alphaModFix/>
          </a:blip>
          <a:srcRect/>
          <a:stretch/>
        </p:blipFill>
        <p:spPr>
          <a:xfrm>
            <a:off x="2559378" y="3969219"/>
            <a:ext cx="571529" cy="571529"/>
          </a:xfrm>
          <a:prstGeom prst="rect">
            <a:avLst/>
          </a:prstGeom>
          <a:noFill/>
          <a:ln>
            <a:noFill/>
          </a:ln>
        </p:spPr>
      </p:pic>
      <p:pic>
        <p:nvPicPr>
          <p:cNvPr id="426" name="Google Shape;426;p36"/>
          <p:cNvPicPr preferRelativeResize="0"/>
          <p:nvPr/>
        </p:nvPicPr>
        <p:blipFill rotWithShape="1">
          <a:blip r:embed="rId7">
            <a:alphaModFix/>
          </a:blip>
          <a:srcRect/>
          <a:stretch/>
        </p:blipFill>
        <p:spPr>
          <a:xfrm>
            <a:off x="2954484" y="3063776"/>
            <a:ext cx="265239" cy="430779"/>
          </a:xfrm>
          <a:prstGeom prst="rect">
            <a:avLst/>
          </a:prstGeom>
          <a:noFill/>
          <a:ln>
            <a:noFill/>
          </a:ln>
        </p:spPr>
      </p:pic>
      <p:pic>
        <p:nvPicPr>
          <p:cNvPr id="427" name="Google Shape;427;p36"/>
          <p:cNvPicPr preferRelativeResize="0"/>
          <p:nvPr/>
        </p:nvPicPr>
        <p:blipFill rotWithShape="1">
          <a:blip r:embed="rId8">
            <a:alphaModFix/>
          </a:blip>
          <a:srcRect/>
          <a:stretch/>
        </p:blipFill>
        <p:spPr>
          <a:xfrm>
            <a:off x="2834916" y="5983103"/>
            <a:ext cx="533778" cy="5481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p:nvPr/>
        </p:nvSpPr>
        <p:spPr>
          <a:xfrm>
            <a:off x="424459" y="911670"/>
            <a:ext cx="1982691"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17. Browser </a:t>
            </a:r>
            <a:r>
              <a:rPr lang="it-IT" sz="2000" b="1" i="0" u="none" strike="noStrike" cap="none" dirty="0">
                <a:solidFill>
                  <a:srgbClr val="092E4B"/>
                </a:solidFill>
                <a:latin typeface="Calibri"/>
                <a:ea typeface="Calibri"/>
                <a:cs typeface="Calibri"/>
                <a:sym typeface="Calibri"/>
              </a:rPr>
              <a:t>o Motore di ricerca</a:t>
            </a:r>
            <a:endParaRPr sz="14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p:txBody>
      </p:sp>
      <p:pic>
        <p:nvPicPr>
          <p:cNvPr id="434" name="Google Shape;434;p37"/>
          <p:cNvPicPr preferRelativeResize="0"/>
          <p:nvPr/>
        </p:nvPicPr>
        <p:blipFill rotWithShape="1">
          <a:blip r:embed="rId3">
            <a:alphaModFix/>
          </a:blip>
          <a:srcRect b="74007"/>
          <a:stretch/>
        </p:blipFill>
        <p:spPr>
          <a:xfrm>
            <a:off x="2311685" y="1005172"/>
            <a:ext cx="6872179" cy="1464960"/>
          </a:xfrm>
          <a:prstGeom prst="roundRect">
            <a:avLst>
              <a:gd name="adj" fmla="val 8594"/>
            </a:avLst>
          </a:prstGeom>
          <a:solidFill>
            <a:srgbClr val="ECECEC"/>
          </a:solidFill>
          <a:ln>
            <a:noFill/>
          </a:ln>
          <a:effectLst>
            <a:reflection stA="38000" endPos="28000" dist="5000" dir="5400000" sy="-100000" algn="bl" rotWithShape="0"/>
          </a:effectLst>
        </p:spPr>
      </p:pic>
      <p:sp>
        <p:nvSpPr>
          <p:cNvPr id="435" name="Google Shape;435;p37"/>
          <p:cNvSpPr txBox="1"/>
          <p:nvPr/>
        </p:nvSpPr>
        <p:spPr>
          <a:xfrm>
            <a:off x="0" y="-10622"/>
            <a:ext cx="9280866" cy="861734"/>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IT" sz="3600" b="1" i="0" u="none" strike="noStrike" kern="0" cap="none" spc="0" normalizeH="0" baseline="0" noProof="0" dirty="0">
                <a:ln>
                  <a:noFill/>
                </a:ln>
                <a:solidFill>
                  <a:srgbClr val="FFFFFF"/>
                </a:solidFill>
                <a:effectLst/>
                <a:uLnTx/>
                <a:uFillTx/>
                <a:latin typeface="Calibri"/>
                <a:ea typeface="Calibri"/>
                <a:cs typeface="Calibri"/>
                <a:sym typeface="Calibri"/>
              </a:rPr>
              <a:t>Alfabetizzazione digitale - Terminologia</a:t>
            </a: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pic>
        <p:nvPicPr>
          <p:cNvPr id="436" name="Google Shape;436;p37"/>
          <p:cNvPicPr preferRelativeResize="0"/>
          <p:nvPr/>
        </p:nvPicPr>
        <p:blipFill rotWithShape="1">
          <a:blip r:embed="rId4">
            <a:alphaModFix/>
          </a:blip>
          <a:srcRect/>
          <a:stretch/>
        </p:blipFill>
        <p:spPr>
          <a:xfrm>
            <a:off x="4012720" y="2314598"/>
            <a:ext cx="4419827" cy="787440"/>
          </a:xfrm>
          <a:prstGeom prst="rect">
            <a:avLst/>
          </a:prstGeom>
          <a:noFill/>
          <a:ln>
            <a:noFill/>
          </a:ln>
        </p:spPr>
      </p:pic>
      <p:sp>
        <p:nvSpPr>
          <p:cNvPr id="437" name="Google Shape;437;p37"/>
          <p:cNvSpPr txBox="1"/>
          <p:nvPr/>
        </p:nvSpPr>
        <p:spPr>
          <a:xfrm>
            <a:off x="3596482" y="3002380"/>
            <a:ext cx="15282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Mozilla Firefox</a:t>
            </a:r>
            <a:endParaRPr sz="2000" b="1" i="0" u="none" strike="noStrike" cap="none" dirty="0">
              <a:solidFill>
                <a:srgbClr val="0070C0"/>
              </a:solidFill>
              <a:latin typeface="Calibri"/>
              <a:ea typeface="Calibri"/>
              <a:cs typeface="Calibri"/>
              <a:sym typeface="Calibri"/>
            </a:endParaRPr>
          </a:p>
        </p:txBody>
      </p:sp>
      <p:sp>
        <p:nvSpPr>
          <p:cNvPr id="438" name="Google Shape;438;p37"/>
          <p:cNvSpPr txBox="1"/>
          <p:nvPr/>
        </p:nvSpPr>
        <p:spPr>
          <a:xfrm>
            <a:off x="5917092" y="3057601"/>
            <a:ext cx="90780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Safari</a:t>
            </a:r>
            <a:endParaRPr sz="2000" b="0" i="0" u="none" strike="noStrike" cap="none" dirty="0">
              <a:solidFill>
                <a:srgbClr val="0070C0"/>
              </a:solidFill>
              <a:latin typeface="Arial"/>
              <a:ea typeface="Arial"/>
              <a:cs typeface="Arial"/>
              <a:sym typeface="Arial"/>
            </a:endParaRPr>
          </a:p>
        </p:txBody>
      </p:sp>
      <p:sp>
        <p:nvSpPr>
          <p:cNvPr id="439" name="Google Shape;439;p37"/>
          <p:cNvSpPr txBox="1"/>
          <p:nvPr/>
        </p:nvSpPr>
        <p:spPr>
          <a:xfrm>
            <a:off x="7343697" y="2978123"/>
            <a:ext cx="142655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70C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Google Chrome</a:t>
            </a:r>
            <a:endParaRPr sz="2000" b="0" i="0" u="none" strike="noStrike" cap="none" dirty="0">
              <a:solidFill>
                <a:srgbClr val="0070C0"/>
              </a:solidFill>
              <a:latin typeface="Arial"/>
              <a:ea typeface="Arial"/>
              <a:cs typeface="Arial"/>
              <a:sym typeface="Arial"/>
            </a:endParaRPr>
          </a:p>
        </p:txBody>
      </p:sp>
      <p:sp>
        <p:nvSpPr>
          <p:cNvPr id="440" name="Google Shape;440;p37"/>
          <p:cNvSpPr txBox="1"/>
          <p:nvPr/>
        </p:nvSpPr>
        <p:spPr>
          <a:xfrm>
            <a:off x="534009" y="2549769"/>
            <a:ext cx="262299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Software come questi sono utilizzati per accedere al web.</a:t>
            </a:r>
          </a:p>
        </p:txBody>
      </p:sp>
      <p:sp>
        <p:nvSpPr>
          <p:cNvPr id="441" name="Google Shape;441;p37"/>
          <p:cNvSpPr/>
          <p:nvPr/>
        </p:nvSpPr>
        <p:spPr>
          <a:xfrm>
            <a:off x="2665212" y="3025909"/>
            <a:ext cx="1110196" cy="152177"/>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442" name="Google Shape;442;p37"/>
          <p:cNvSpPr txBox="1"/>
          <p:nvPr/>
        </p:nvSpPr>
        <p:spPr>
          <a:xfrm>
            <a:off x="9559764" y="998946"/>
            <a:ext cx="2614162" cy="1938952"/>
          </a:xfrm>
          <a:prstGeom prst="rect">
            <a:avLst/>
          </a:prstGeom>
          <a:noFill/>
          <a:ln w="9525" cap="flat" cmpd="sng">
            <a:solidFill>
              <a:srgbClr val="7F349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Inserendo in questa casella parole o indirizzi web, è possibile individuare le informazioni ricercate utilizzando il browser.</a:t>
            </a:r>
            <a:endParaRPr sz="2000" b="0" i="0" u="none" strike="noStrike" cap="none" dirty="0">
              <a:solidFill>
                <a:srgbClr val="092E4B"/>
              </a:solidFill>
              <a:latin typeface="Calibri"/>
              <a:ea typeface="Calibri"/>
              <a:cs typeface="Calibri"/>
              <a:sym typeface="Calibri"/>
            </a:endParaRPr>
          </a:p>
        </p:txBody>
      </p:sp>
      <p:sp>
        <p:nvSpPr>
          <p:cNvPr id="443" name="Google Shape;443;p37"/>
          <p:cNvSpPr/>
          <p:nvPr/>
        </p:nvSpPr>
        <p:spPr>
          <a:xfrm rot="10800000">
            <a:off x="8988355" y="1259940"/>
            <a:ext cx="590963" cy="160297"/>
          </a:xfrm>
          <a:prstGeom prst="stripedRightArrow">
            <a:avLst>
              <a:gd name="adj1" fmla="val 50000"/>
              <a:gd name="adj2" fmla="val 50000"/>
            </a:avLst>
          </a:prstGeom>
          <a:solidFill>
            <a:srgbClr val="FFC000"/>
          </a:solidFill>
          <a:ln>
            <a:solidFill>
              <a:srgbClr val="FFC00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4" name="Google Shape;444;p37"/>
          <p:cNvSpPr txBox="1"/>
          <p:nvPr/>
        </p:nvSpPr>
        <p:spPr>
          <a:xfrm>
            <a:off x="620227" y="4400472"/>
            <a:ext cx="8959091" cy="1631175"/>
          </a:xfrm>
          <a:prstGeom prst="rect">
            <a:avLst/>
          </a:prstGeom>
          <a:noFill/>
          <a:ln>
            <a:noFill/>
          </a:ln>
        </p:spPr>
        <p:txBody>
          <a:bodyPr spcFirstLastPara="1" wrap="square" lIns="91425" tIns="45700" rIns="91425" bIns="45700" anchor="t" anchorCtr="0">
            <a:spAutoFit/>
          </a:bodyPr>
          <a:lstStyle/>
          <a:p>
            <a:pPr marL="0" marR="0" lvl="5" indent="0" algn="l" rtl="0">
              <a:lnSpc>
                <a:spcPct val="100000"/>
              </a:lnSpc>
              <a:spcBef>
                <a:spcPts val="0"/>
              </a:spcBef>
              <a:spcAft>
                <a:spcPts val="0"/>
              </a:spcAft>
              <a:buNone/>
            </a:pPr>
            <a:r>
              <a:rPr lang="en-US" sz="2000" b="1" i="0" u="none" strike="noStrike" cap="none" dirty="0">
                <a:solidFill>
                  <a:srgbClr val="092E4B"/>
                </a:solidFill>
                <a:latin typeface="Calibri"/>
                <a:ea typeface="Calibri"/>
                <a:cs typeface="Calibri"/>
                <a:sym typeface="Calibri"/>
              </a:rPr>
              <a:t>18. </a:t>
            </a:r>
            <a:r>
              <a:rPr lang="en-US" sz="2000" b="1" dirty="0" err="1">
                <a:solidFill>
                  <a:srgbClr val="092E4B"/>
                </a:solidFill>
                <a:latin typeface="Calibri"/>
                <a:ea typeface="Calibri"/>
                <a:cs typeface="Calibri"/>
                <a:sym typeface="Calibri"/>
              </a:rPr>
              <a:t>Cartella</a:t>
            </a:r>
            <a:endParaRPr dirty="0"/>
          </a:p>
          <a:p>
            <a:pPr marL="0" marR="0" lvl="5"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Analogamente all'archiviazione dei file in uno schedario fisico, i file del computer vengono archiviati, come documenti o immagini, in una cartella. Per aprire una cartella, si fa doppio clic sull'icona della cartella con il tasto sinistro del mouse. Quando si apre una cartella, il suo contenuto appare in una </a:t>
            </a:r>
            <a:r>
              <a:rPr lang="it-IT" sz="2000" b="1" i="0" u="none" strike="noStrike" cap="none" dirty="0">
                <a:solidFill>
                  <a:srgbClr val="092E4B"/>
                </a:solidFill>
                <a:latin typeface="Calibri"/>
                <a:ea typeface="Calibri"/>
                <a:cs typeface="Calibri"/>
                <a:sym typeface="Calibri"/>
              </a:rPr>
              <a:t>finestra</a:t>
            </a:r>
            <a:r>
              <a:rPr lang="it-IT" sz="2000" b="0" i="0" u="none" strike="noStrike" cap="none" dirty="0">
                <a:solidFill>
                  <a:srgbClr val="092E4B"/>
                </a:solidFill>
                <a:latin typeface="Calibri"/>
                <a:ea typeface="Calibri"/>
                <a:cs typeface="Calibri"/>
                <a:sym typeface="Calibri"/>
              </a:rPr>
              <a:t>.</a:t>
            </a:r>
          </a:p>
        </p:txBody>
      </p:sp>
      <p:pic>
        <p:nvPicPr>
          <p:cNvPr id="445" name="Google Shape;445;p37" descr="Image result for folder icon windows 7"/>
          <p:cNvPicPr preferRelativeResize="0"/>
          <p:nvPr/>
        </p:nvPicPr>
        <p:blipFill rotWithShape="1">
          <a:blip r:embed="rId8">
            <a:alphaModFix/>
          </a:blip>
          <a:srcRect/>
          <a:stretch/>
        </p:blipFill>
        <p:spPr>
          <a:xfrm>
            <a:off x="9626970" y="4378251"/>
            <a:ext cx="1611014" cy="1712897"/>
          </a:xfrm>
          <a:prstGeom prst="rect">
            <a:avLst/>
          </a:prstGeom>
          <a:noFill/>
          <a:ln>
            <a:noFill/>
          </a:ln>
        </p:spPr>
      </p:pic>
      <p:sp>
        <p:nvSpPr>
          <p:cNvPr id="2" name="TextBox 1">
            <a:extLst>
              <a:ext uri="{FF2B5EF4-FFF2-40B4-BE49-F238E27FC236}">
                <a16:creationId xmlns:a16="http://schemas.microsoft.com/office/drawing/2014/main" id="{265606D2-00FD-23FC-F870-92E750220CB1}"/>
              </a:ext>
            </a:extLst>
          </p:cNvPr>
          <p:cNvSpPr txBox="1"/>
          <p:nvPr/>
        </p:nvSpPr>
        <p:spPr>
          <a:xfrm>
            <a:off x="2733472" y="1183838"/>
            <a:ext cx="6162193" cy="307777"/>
          </a:xfrm>
          <a:prstGeom prst="rect">
            <a:avLst/>
          </a:prstGeom>
          <a:noFill/>
          <a:ln w="28575">
            <a:solidFill>
              <a:srgbClr val="FFC000"/>
            </a:solidFill>
          </a:ln>
        </p:spPr>
        <p:txBody>
          <a:bodyPr wrap="square" rtlCol="0">
            <a:spAutoFit/>
          </a:bodyPr>
          <a:lstStyle/>
          <a:p>
            <a:endParaRPr lang="en-IE" dirty="0"/>
          </a:p>
        </p:txBody>
      </p:sp>
      <p:sp>
        <p:nvSpPr>
          <p:cNvPr id="3" name="TextBox 2">
            <a:extLst>
              <a:ext uri="{FF2B5EF4-FFF2-40B4-BE49-F238E27FC236}">
                <a16:creationId xmlns:a16="http://schemas.microsoft.com/office/drawing/2014/main" id="{5FB1F651-EC2C-26A5-9EEE-04ECAE895E0B}"/>
              </a:ext>
            </a:extLst>
          </p:cNvPr>
          <p:cNvSpPr txBox="1"/>
          <p:nvPr/>
        </p:nvSpPr>
        <p:spPr>
          <a:xfrm>
            <a:off x="9096243" y="3372175"/>
            <a:ext cx="2851373" cy="738664"/>
          </a:xfrm>
          <a:prstGeom prst="rect">
            <a:avLst/>
          </a:prstGeom>
          <a:solidFill>
            <a:schemeClr val="accent5"/>
          </a:solidFill>
        </p:spPr>
        <p:txBody>
          <a:bodyPr wrap="square" rtlCol="0">
            <a:spAutoFit/>
          </a:bodyPr>
          <a:lstStyle/>
          <a:p>
            <a:endParaRPr lang="en-IE" dirty="0"/>
          </a:p>
        </p:txBody>
      </p:sp>
      <p:grpSp>
        <p:nvGrpSpPr>
          <p:cNvPr id="4" name="Graphic 4">
            <a:extLst>
              <a:ext uri="{FF2B5EF4-FFF2-40B4-BE49-F238E27FC236}">
                <a16:creationId xmlns:a16="http://schemas.microsoft.com/office/drawing/2014/main" id="{DA0A67AE-86CF-AAF4-FD50-A5282A893DED}"/>
              </a:ext>
            </a:extLst>
          </p:cNvPr>
          <p:cNvGrpSpPr/>
          <p:nvPr/>
        </p:nvGrpSpPr>
        <p:grpSpPr>
          <a:xfrm>
            <a:off x="9234619" y="3448671"/>
            <a:ext cx="351210" cy="560338"/>
            <a:chOff x="9062559" y="918767"/>
            <a:chExt cx="774673" cy="1285080"/>
          </a:xfrm>
        </p:grpSpPr>
        <p:sp>
          <p:nvSpPr>
            <p:cNvPr id="5" name="Freeform 7">
              <a:extLst>
                <a:ext uri="{FF2B5EF4-FFF2-40B4-BE49-F238E27FC236}">
                  <a16:creationId xmlns:a16="http://schemas.microsoft.com/office/drawing/2014/main" id="{B4ABEAFA-EE6A-E675-B013-92C440CE4FE9}"/>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w="12931" cap="flat">
              <a:noFill/>
              <a:prstDash val="solid"/>
              <a:miter/>
            </a:ln>
          </p:spPr>
          <p:txBody>
            <a:bodyPr rtlCol="0" anchor="ctr"/>
            <a:lstStyle/>
            <a:p>
              <a:endParaRPr lang="en-US" sz="1799"/>
            </a:p>
          </p:txBody>
        </p:sp>
        <p:grpSp>
          <p:nvGrpSpPr>
            <p:cNvPr id="6" name="Graphic 4">
              <a:extLst>
                <a:ext uri="{FF2B5EF4-FFF2-40B4-BE49-F238E27FC236}">
                  <a16:creationId xmlns:a16="http://schemas.microsoft.com/office/drawing/2014/main" id="{C4C9E5C9-FD27-B0F5-E372-637FC4699AC2}"/>
                </a:ext>
              </a:extLst>
            </p:cNvPr>
            <p:cNvGrpSpPr/>
            <p:nvPr/>
          </p:nvGrpSpPr>
          <p:grpSpPr>
            <a:xfrm>
              <a:off x="9122194" y="1004094"/>
              <a:ext cx="715038" cy="1199753"/>
              <a:chOff x="9122194" y="1004094"/>
              <a:chExt cx="715038" cy="1199753"/>
            </a:xfrm>
            <a:solidFill>
              <a:srgbClr val="3C3C3C"/>
            </a:solidFill>
          </p:grpSpPr>
          <p:sp>
            <p:nvSpPr>
              <p:cNvPr id="7" name="Freeform 9">
                <a:extLst>
                  <a:ext uri="{FF2B5EF4-FFF2-40B4-BE49-F238E27FC236}">
                    <a16:creationId xmlns:a16="http://schemas.microsoft.com/office/drawing/2014/main" id="{73195220-E3DA-238A-9EAD-A7A078622FCB}"/>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w="12931" cap="flat">
                <a:noFill/>
                <a:prstDash val="solid"/>
                <a:miter/>
              </a:ln>
            </p:spPr>
            <p:txBody>
              <a:bodyPr rtlCol="0" anchor="ctr"/>
              <a:lstStyle/>
              <a:p>
                <a:endParaRPr lang="en-US" sz="1799"/>
              </a:p>
            </p:txBody>
          </p:sp>
          <p:sp>
            <p:nvSpPr>
              <p:cNvPr id="8" name="Freeform 10">
                <a:extLst>
                  <a:ext uri="{FF2B5EF4-FFF2-40B4-BE49-F238E27FC236}">
                    <a16:creationId xmlns:a16="http://schemas.microsoft.com/office/drawing/2014/main" id="{523A5C67-88EA-6C53-47F3-3639E9752B29}"/>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w="12931" cap="flat">
                <a:noFill/>
                <a:prstDash val="solid"/>
                <a:miter/>
              </a:ln>
            </p:spPr>
            <p:txBody>
              <a:bodyPr rtlCol="0" anchor="ctr"/>
              <a:lstStyle/>
              <a:p>
                <a:endParaRPr lang="en-US" sz="1799"/>
              </a:p>
            </p:txBody>
          </p:sp>
          <p:sp>
            <p:nvSpPr>
              <p:cNvPr id="9" name="Freeform 11">
                <a:extLst>
                  <a:ext uri="{FF2B5EF4-FFF2-40B4-BE49-F238E27FC236}">
                    <a16:creationId xmlns:a16="http://schemas.microsoft.com/office/drawing/2014/main" id="{63BF9E50-F097-AA0A-9EA1-C84F154A29F8}"/>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w="12931" cap="flat">
                <a:noFill/>
                <a:prstDash val="solid"/>
                <a:miter/>
              </a:ln>
            </p:spPr>
            <p:txBody>
              <a:bodyPr rtlCol="0" anchor="ctr"/>
              <a:lstStyle/>
              <a:p>
                <a:endParaRPr lang="en-US" sz="1799"/>
              </a:p>
            </p:txBody>
          </p:sp>
          <p:sp>
            <p:nvSpPr>
              <p:cNvPr id="10" name="Freeform 12">
                <a:extLst>
                  <a:ext uri="{FF2B5EF4-FFF2-40B4-BE49-F238E27FC236}">
                    <a16:creationId xmlns:a16="http://schemas.microsoft.com/office/drawing/2014/main" id="{56FB7B44-9DF8-3DE1-5FDD-563DC4B80788}"/>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w="12931" cap="flat">
                <a:noFill/>
                <a:prstDash val="solid"/>
                <a:miter/>
              </a:ln>
            </p:spPr>
            <p:txBody>
              <a:bodyPr rtlCol="0" anchor="ctr"/>
              <a:lstStyle/>
              <a:p>
                <a:endParaRPr lang="en-US" sz="1799"/>
              </a:p>
            </p:txBody>
          </p:sp>
          <p:sp>
            <p:nvSpPr>
              <p:cNvPr id="11" name="Freeform 13">
                <a:extLst>
                  <a:ext uri="{FF2B5EF4-FFF2-40B4-BE49-F238E27FC236}">
                    <a16:creationId xmlns:a16="http://schemas.microsoft.com/office/drawing/2014/main" id="{E13ABDFA-5127-058F-E2CF-EFDE6727FBDA}"/>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w="12931" cap="flat">
                <a:noFill/>
                <a:prstDash val="solid"/>
                <a:miter/>
              </a:ln>
            </p:spPr>
            <p:txBody>
              <a:bodyPr rtlCol="0" anchor="ctr"/>
              <a:lstStyle/>
              <a:p>
                <a:endParaRPr lang="en-US" sz="1799"/>
              </a:p>
            </p:txBody>
          </p:sp>
          <p:sp>
            <p:nvSpPr>
              <p:cNvPr id="12" name="Freeform 14">
                <a:extLst>
                  <a:ext uri="{FF2B5EF4-FFF2-40B4-BE49-F238E27FC236}">
                    <a16:creationId xmlns:a16="http://schemas.microsoft.com/office/drawing/2014/main" id="{916A2528-8A9A-69E3-C73F-D542AFE82DF6}"/>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w="12931" cap="flat">
                <a:noFill/>
                <a:prstDash val="solid"/>
                <a:miter/>
              </a:ln>
            </p:spPr>
            <p:txBody>
              <a:bodyPr rtlCol="0" anchor="ctr"/>
              <a:lstStyle/>
              <a:p>
                <a:endParaRPr lang="en-US" sz="1799"/>
              </a:p>
            </p:txBody>
          </p:sp>
          <p:sp>
            <p:nvSpPr>
              <p:cNvPr id="13" name="Freeform 15">
                <a:extLst>
                  <a:ext uri="{FF2B5EF4-FFF2-40B4-BE49-F238E27FC236}">
                    <a16:creationId xmlns:a16="http://schemas.microsoft.com/office/drawing/2014/main" id="{7BA1679B-036B-A669-238F-2DAAA3AC1861}"/>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w="12931" cap="flat">
                <a:noFill/>
                <a:prstDash val="solid"/>
                <a:miter/>
              </a:ln>
            </p:spPr>
            <p:txBody>
              <a:bodyPr rtlCol="0" anchor="ctr"/>
              <a:lstStyle/>
              <a:p>
                <a:endParaRPr lang="en-US" sz="1799"/>
              </a:p>
            </p:txBody>
          </p:sp>
        </p:grpSp>
      </p:grpSp>
      <p:sp>
        <p:nvSpPr>
          <p:cNvPr id="14" name="TextBox 13">
            <a:extLst>
              <a:ext uri="{FF2B5EF4-FFF2-40B4-BE49-F238E27FC236}">
                <a16:creationId xmlns:a16="http://schemas.microsoft.com/office/drawing/2014/main" id="{BB416AE0-876E-03AC-6F22-4280542FEFF8}"/>
              </a:ext>
            </a:extLst>
          </p:cNvPr>
          <p:cNvSpPr txBox="1"/>
          <p:nvPr/>
        </p:nvSpPr>
        <p:spPr>
          <a:xfrm>
            <a:off x="9705522" y="3312373"/>
            <a:ext cx="2288376" cy="1077218"/>
          </a:xfrm>
          <a:prstGeom prst="rect">
            <a:avLst/>
          </a:prstGeom>
          <a:noFill/>
        </p:spPr>
        <p:txBody>
          <a:bodyPr wrap="square" rtlCol="0">
            <a:spAutoFit/>
          </a:bodyPr>
          <a:lstStyle/>
          <a:p>
            <a:r>
              <a:rPr lang="en-IE" sz="1400" b="1" dirty="0">
                <a:solidFill>
                  <a:srgbClr val="7F3494"/>
                </a:solidFill>
                <a:latin typeface="Calibri" panose="020F0502020204030204" pitchFamily="34" charset="0"/>
                <a:cs typeface="Calibri" panose="020F0502020204030204" pitchFamily="34" charset="0"/>
              </a:rPr>
              <a:t>SUGGERIMENTO: </a:t>
            </a:r>
            <a:r>
              <a:rPr lang="en-IE" sz="1200" dirty="0">
                <a:solidFill>
                  <a:srgbClr val="7F3494"/>
                </a:solidFill>
                <a:latin typeface="Calibri" panose="020F0502020204030204" pitchFamily="34" charset="0"/>
                <a:cs typeface="Calibri" panose="020F0502020204030204" pitchFamily="34" charset="0"/>
              </a:rPr>
              <a:t>TOCCA I COLLEGAMENTI IPERTESTUALI (SCRITTE BLU) PER ACCEDERE AI SITI</a:t>
            </a:r>
          </a:p>
          <a:p>
            <a:endParaRPr lang="en-IE" dirty="0">
              <a:solidFill>
                <a:srgbClr val="7F3494"/>
              </a:solidFill>
              <a:latin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8"/>
          <p:cNvSpPr/>
          <p:nvPr/>
        </p:nvSpPr>
        <p:spPr>
          <a:xfrm>
            <a:off x="455633" y="873681"/>
            <a:ext cx="11736367"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19. </a:t>
            </a:r>
            <a:r>
              <a:rPr lang="it-IT" sz="2000" b="1" i="0" u="none" strike="noStrike" cap="none" dirty="0">
                <a:solidFill>
                  <a:srgbClr val="092E4B"/>
                </a:solidFill>
                <a:latin typeface="Calibri"/>
                <a:ea typeface="Calibri"/>
                <a:cs typeface="Calibri"/>
                <a:sym typeface="Calibri"/>
              </a:rPr>
              <a:t>Finestra</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È un'area riquadrata dello schermo che appare davanti al desktop. A volte la comparsa di una finestra significa che si è entrati in un altro sito web, oppure che si è ancora nello stesso sito. È possibile avere più finestre aperte alla volta. La finestra attiva si sposta davanti alle altre. Per nascondere una finestra, fare clic sul pulsante Riduci a icona. La finestra scompare, ma può essere ripristinata facendo clic sul relativo pulsante nella barra delle applicazioni (vedi sotto).</a:t>
            </a:r>
          </a:p>
        </p:txBody>
      </p:sp>
      <p:pic>
        <p:nvPicPr>
          <p:cNvPr id="452" name="Google Shape;452;p38"/>
          <p:cNvPicPr preferRelativeResize="0"/>
          <p:nvPr/>
        </p:nvPicPr>
        <p:blipFill rotWithShape="1">
          <a:blip r:embed="rId3">
            <a:alphaModFix/>
          </a:blip>
          <a:srcRect/>
          <a:stretch/>
        </p:blipFill>
        <p:spPr>
          <a:xfrm>
            <a:off x="2719640" y="2917651"/>
            <a:ext cx="6432787" cy="3616676"/>
          </a:xfrm>
          <a:prstGeom prst="rect">
            <a:avLst/>
          </a:prstGeom>
          <a:solidFill>
            <a:srgbClr val="24BAA2"/>
          </a:solidFill>
          <a:ln>
            <a:noFill/>
          </a:ln>
          <a:effectLst>
            <a:outerShdw blurRad="292100" dist="139700" dir="2700000" algn="tl" rotWithShape="0">
              <a:srgbClr val="333333">
                <a:alpha val="64313"/>
              </a:srgbClr>
            </a:outerShdw>
          </a:effectLst>
        </p:spPr>
      </p:pic>
      <p:sp>
        <p:nvSpPr>
          <p:cNvPr id="453" name="Google Shape;453;p38"/>
          <p:cNvSpPr/>
          <p:nvPr/>
        </p:nvSpPr>
        <p:spPr>
          <a:xfrm rot="-189818">
            <a:off x="1885010" y="3279275"/>
            <a:ext cx="812678" cy="170888"/>
          </a:xfrm>
          <a:prstGeom prst="stripedRightArrow">
            <a:avLst>
              <a:gd name="adj1" fmla="val 50000"/>
              <a:gd name="adj2" fmla="val 50000"/>
            </a:avLst>
          </a:prstGeom>
          <a:solidFill>
            <a:srgbClr val="FF0000"/>
          </a:solidFill>
          <a:ln>
            <a:solidFill>
              <a:srgbClr val="FF000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54" name="Google Shape;454;p38"/>
          <p:cNvSpPr/>
          <p:nvPr/>
        </p:nvSpPr>
        <p:spPr>
          <a:xfrm rot="610358">
            <a:off x="1888644" y="6286267"/>
            <a:ext cx="726598" cy="126000"/>
          </a:xfrm>
          <a:prstGeom prst="stripedRightArrow">
            <a:avLst>
              <a:gd name="adj1" fmla="val 50000"/>
              <a:gd name="adj2" fmla="val 50000"/>
            </a:avLst>
          </a:prstGeom>
          <a:solidFill>
            <a:srgbClr val="CE9052"/>
          </a:solidFill>
          <a:ln>
            <a:solidFill>
              <a:srgbClr val="CE9052"/>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55" name="Google Shape;455;p38"/>
          <p:cNvSpPr/>
          <p:nvPr/>
        </p:nvSpPr>
        <p:spPr>
          <a:xfrm rot="277138">
            <a:off x="1730036" y="4810262"/>
            <a:ext cx="2098062" cy="126000"/>
          </a:xfrm>
          <a:prstGeom prst="stripedRightArrow">
            <a:avLst>
              <a:gd name="adj1" fmla="val 50000"/>
              <a:gd name="adj2" fmla="val 50000"/>
            </a:avLst>
          </a:prstGeom>
          <a:solidFill>
            <a:srgbClr val="FFC000"/>
          </a:solidFill>
          <a:ln>
            <a:solidFill>
              <a:srgbClr val="FFC00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56" name="Google Shape;456;p38"/>
          <p:cNvSpPr/>
          <p:nvPr/>
        </p:nvSpPr>
        <p:spPr>
          <a:xfrm rot="10800000">
            <a:off x="4765118" y="6378359"/>
            <a:ext cx="4842905"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57" name="Google Shape;457;p38"/>
          <p:cNvSpPr/>
          <p:nvPr/>
        </p:nvSpPr>
        <p:spPr>
          <a:xfrm rot="8148171">
            <a:off x="8137446" y="3386394"/>
            <a:ext cx="1424409" cy="126000"/>
          </a:xfrm>
          <a:prstGeom prst="stripedRightArrow">
            <a:avLst>
              <a:gd name="adj1" fmla="val 50000"/>
              <a:gd name="adj2" fmla="val 50000"/>
            </a:avLst>
          </a:prstGeom>
          <a:solidFill>
            <a:srgbClr val="92D050"/>
          </a:solidFill>
          <a:ln>
            <a:solidFill>
              <a:srgbClr val="92D05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58" name="Google Shape;458;p38"/>
          <p:cNvSpPr/>
          <p:nvPr/>
        </p:nvSpPr>
        <p:spPr>
          <a:xfrm rot="8952069">
            <a:off x="8519404" y="3604736"/>
            <a:ext cx="941672" cy="126000"/>
          </a:xfrm>
          <a:prstGeom prst="stripedRightArrow">
            <a:avLst>
              <a:gd name="adj1" fmla="val 50000"/>
              <a:gd name="adj2" fmla="val 50000"/>
            </a:avLst>
          </a:prstGeom>
          <a:solidFill>
            <a:srgbClr val="0070C0"/>
          </a:solidFill>
          <a:ln>
            <a:solidFill>
              <a:srgbClr val="0070C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59" name="Google Shape;459;p38"/>
          <p:cNvSpPr/>
          <p:nvPr/>
        </p:nvSpPr>
        <p:spPr>
          <a:xfrm rot="10547588">
            <a:off x="8917381" y="4101938"/>
            <a:ext cx="597260" cy="126000"/>
          </a:xfrm>
          <a:prstGeom prst="stripedRightArrow">
            <a:avLst>
              <a:gd name="adj1" fmla="val 50000"/>
              <a:gd name="adj2" fmla="val 50000"/>
            </a:avLst>
          </a:prstGeom>
          <a:solidFill>
            <a:srgbClr val="7F3494"/>
          </a:solidFill>
          <a:ln>
            <a:solidFill>
              <a:srgbClr val="7030A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60" name="Google Shape;460;p38"/>
          <p:cNvSpPr txBox="1"/>
          <p:nvPr/>
        </p:nvSpPr>
        <p:spPr>
          <a:xfrm>
            <a:off x="9191885" y="2649059"/>
            <a:ext cx="286532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Riduci</a:t>
            </a:r>
            <a:r>
              <a:rPr lang="en-US" sz="2000" b="1" i="0" u="none" strike="noStrike" cap="none" dirty="0">
                <a:solidFill>
                  <a:srgbClr val="092E4B"/>
                </a:solidFill>
                <a:latin typeface="Calibri"/>
                <a:ea typeface="Calibri"/>
                <a:cs typeface="Calibri"/>
                <a:sym typeface="Calibri"/>
              </a:rPr>
              <a:t> a </a:t>
            </a:r>
            <a:r>
              <a:rPr lang="en-US" sz="2000" b="1" i="0" u="none" strike="noStrike" cap="none" dirty="0" err="1">
                <a:solidFill>
                  <a:srgbClr val="092E4B"/>
                </a:solidFill>
                <a:latin typeface="Calibri"/>
                <a:ea typeface="Calibri"/>
                <a:cs typeface="Calibri"/>
                <a:sym typeface="Calibri"/>
              </a:rPr>
              <a:t>icona</a:t>
            </a:r>
            <a:r>
              <a:rPr lang="en-US" sz="2000" b="1" i="0" u="none" strike="noStrike" cap="none" dirty="0">
                <a:solidFill>
                  <a:srgbClr val="092E4B"/>
                </a:solidFill>
                <a:latin typeface="Calibri"/>
                <a:ea typeface="Calibri"/>
                <a:cs typeface="Calibri"/>
                <a:sym typeface="Calibri"/>
              </a:rPr>
              <a:t> la </a:t>
            </a:r>
            <a:r>
              <a:rPr lang="en-US" sz="2000" b="1" i="0" u="none" strike="noStrike" cap="none" dirty="0" err="1">
                <a:solidFill>
                  <a:srgbClr val="092E4B"/>
                </a:solidFill>
                <a:latin typeface="Calibri"/>
                <a:ea typeface="Calibri"/>
                <a:cs typeface="Calibri"/>
                <a:sym typeface="Calibri"/>
              </a:rPr>
              <a:t>finestra</a:t>
            </a:r>
            <a:endParaRPr sz="1400" b="0" i="0" u="none" strike="noStrike" cap="none" dirty="0">
              <a:solidFill>
                <a:srgbClr val="092E4B"/>
              </a:solidFill>
              <a:latin typeface="Arial"/>
              <a:ea typeface="Arial"/>
              <a:cs typeface="Arial"/>
              <a:sym typeface="Arial"/>
            </a:endParaRPr>
          </a:p>
        </p:txBody>
      </p:sp>
      <p:sp>
        <p:nvSpPr>
          <p:cNvPr id="461" name="Google Shape;461;p38"/>
          <p:cNvSpPr txBox="1"/>
          <p:nvPr/>
        </p:nvSpPr>
        <p:spPr>
          <a:xfrm>
            <a:off x="9216011" y="3174585"/>
            <a:ext cx="275933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Ingrandisci</a:t>
            </a:r>
            <a:r>
              <a:rPr lang="en-US" sz="2000" b="1" i="0" u="none" strike="noStrike" cap="none" dirty="0">
                <a:solidFill>
                  <a:srgbClr val="092E4B"/>
                </a:solidFill>
                <a:latin typeface="Calibri"/>
                <a:ea typeface="Calibri"/>
                <a:cs typeface="Calibri"/>
                <a:sym typeface="Calibri"/>
              </a:rPr>
              <a:t> la </a:t>
            </a:r>
            <a:r>
              <a:rPr lang="en-US" sz="2000" b="1" i="0" u="none" strike="noStrike" cap="none" dirty="0" err="1">
                <a:solidFill>
                  <a:srgbClr val="092E4B"/>
                </a:solidFill>
                <a:latin typeface="Calibri"/>
                <a:ea typeface="Calibri"/>
                <a:cs typeface="Calibri"/>
                <a:sym typeface="Calibri"/>
              </a:rPr>
              <a:t>finestra</a:t>
            </a:r>
            <a:endParaRPr sz="1400" b="0" i="0" u="none" strike="noStrike" cap="none" dirty="0">
              <a:solidFill>
                <a:srgbClr val="092E4B"/>
              </a:solidFill>
              <a:latin typeface="Arial"/>
              <a:ea typeface="Arial"/>
              <a:cs typeface="Arial"/>
              <a:sym typeface="Arial"/>
            </a:endParaRPr>
          </a:p>
        </p:txBody>
      </p:sp>
      <p:sp>
        <p:nvSpPr>
          <p:cNvPr id="462" name="Google Shape;462;p38"/>
          <p:cNvSpPr txBox="1"/>
          <p:nvPr/>
        </p:nvSpPr>
        <p:spPr>
          <a:xfrm>
            <a:off x="9329736" y="3854243"/>
            <a:ext cx="221953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Chiudi</a:t>
            </a:r>
            <a:r>
              <a:rPr lang="en-US" sz="2000" b="1" i="0" u="none" strike="noStrike" cap="none" dirty="0">
                <a:solidFill>
                  <a:srgbClr val="092E4B"/>
                </a:solidFill>
                <a:latin typeface="Calibri"/>
                <a:ea typeface="Calibri"/>
                <a:cs typeface="Calibri"/>
                <a:sym typeface="Calibri"/>
              </a:rPr>
              <a:t> la </a:t>
            </a:r>
            <a:r>
              <a:rPr lang="en-US" sz="2000" b="1" i="0" u="none" strike="noStrike" cap="none" dirty="0" err="1">
                <a:solidFill>
                  <a:srgbClr val="092E4B"/>
                </a:solidFill>
                <a:latin typeface="Calibri"/>
                <a:ea typeface="Calibri"/>
                <a:cs typeface="Calibri"/>
                <a:sym typeface="Calibri"/>
              </a:rPr>
              <a:t>finestra</a:t>
            </a:r>
            <a:endParaRPr sz="1400" b="0" i="0" u="none" strike="noStrike" cap="none" dirty="0">
              <a:solidFill>
                <a:srgbClr val="092E4B"/>
              </a:solidFill>
              <a:latin typeface="Arial"/>
              <a:ea typeface="Arial"/>
              <a:cs typeface="Arial"/>
              <a:sym typeface="Arial"/>
            </a:endParaRPr>
          </a:p>
        </p:txBody>
      </p:sp>
      <p:sp>
        <p:nvSpPr>
          <p:cNvPr id="463" name="Google Shape;463;p38"/>
          <p:cNvSpPr txBox="1"/>
          <p:nvPr/>
        </p:nvSpPr>
        <p:spPr>
          <a:xfrm>
            <a:off x="9373783" y="5994469"/>
            <a:ext cx="184244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Finestre</a:t>
            </a:r>
            <a:r>
              <a:rPr lang="en-US" sz="2000" b="1" i="0" u="none" strike="noStrike" cap="none" dirty="0">
                <a:solidFill>
                  <a:srgbClr val="092E4B"/>
                </a:solidFill>
                <a:latin typeface="Calibri"/>
                <a:ea typeface="Calibri"/>
                <a:cs typeface="Calibri"/>
                <a:sym typeface="Calibri"/>
              </a:rPr>
              <a:t> </a:t>
            </a:r>
            <a:r>
              <a:rPr lang="en-US" sz="2000" b="1" i="0" u="none" strike="noStrike" cap="none" dirty="0" err="1">
                <a:solidFill>
                  <a:srgbClr val="092E4B"/>
                </a:solidFill>
                <a:latin typeface="Calibri"/>
                <a:ea typeface="Calibri"/>
                <a:cs typeface="Calibri"/>
                <a:sym typeface="Calibri"/>
              </a:rPr>
              <a:t>ridotte</a:t>
            </a:r>
            <a:r>
              <a:rPr lang="en-US" sz="2000" b="1" i="0" u="none" strike="noStrike" cap="none" dirty="0">
                <a:solidFill>
                  <a:srgbClr val="092E4B"/>
                </a:solidFill>
                <a:latin typeface="Calibri"/>
                <a:ea typeface="Calibri"/>
                <a:cs typeface="Calibri"/>
                <a:sym typeface="Calibri"/>
              </a:rPr>
              <a:t> a </a:t>
            </a:r>
            <a:r>
              <a:rPr lang="en-US" sz="2000" b="1" i="0" u="none" strike="noStrike" cap="none" dirty="0" err="1">
                <a:solidFill>
                  <a:srgbClr val="092E4B"/>
                </a:solidFill>
                <a:latin typeface="Calibri"/>
                <a:ea typeface="Calibri"/>
                <a:cs typeface="Calibri"/>
                <a:sym typeface="Calibri"/>
              </a:rPr>
              <a:t>icona</a:t>
            </a:r>
            <a:endParaRPr sz="1400" b="0" i="0" u="none" strike="noStrike" cap="none" dirty="0">
              <a:solidFill>
                <a:srgbClr val="092E4B"/>
              </a:solidFill>
              <a:latin typeface="Arial"/>
              <a:ea typeface="Arial"/>
              <a:cs typeface="Arial"/>
              <a:sym typeface="Arial"/>
            </a:endParaRPr>
          </a:p>
        </p:txBody>
      </p:sp>
      <p:sp>
        <p:nvSpPr>
          <p:cNvPr id="464" name="Google Shape;464;p38"/>
          <p:cNvSpPr txBox="1"/>
          <p:nvPr/>
        </p:nvSpPr>
        <p:spPr>
          <a:xfrm>
            <a:off x="7893" y="3196887"/>
            <a:ext cx="199072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Finestra </a:t>
            </a:r>
            <a:r>
              <a:rPr lang="en-US" sz="2000" b="1" i="0" u="none" strike="noStrike" cap="none" dirty="0" err="1">
                <a:solidFill>
                  <a:srgbClr val="092E4B"/>
                </a:solidFill>
                <a:latin typeface="Calibri"/>
                <a:ea typeface="Calibri"/>
                <a:cs typeface="Calibri"/>
                <a:sym typeface="Calibri"/>
              </a:rPr>
              <a:t>inattiva</a:t>
            </a:r>
            <a:endParaRPr sz="1400" b="0" i="0" u="none" strike="noStrike" cap="none" dirty="0">
              <a:solidFill>
                <a:srgbClr val="092E4B"/>
              </a:solidFill>
              <a:latin typeface="Arial"/>
              <a:ea typeface="Arial"/>
              <a:cs typeface="Arial"/>
              <a:sym typeface="Arial"/>
            </a:endParaRPr>
          </a:p>
        </p:txBody>
      </p:sp>
      <p:sp>
        <p:nvSpPr>
          <p:cNvPr id="465" name="Google Shape;465;p38"/>
          <p:cNvSpPr txBox="1"/>
          <p:nvPr/>
        </p:nvSpPr>
        <p:spPr>
          <a:xfrm>
            <a:off x="79874" y="4525954"/>
            <a:ext cx="172685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Finestra </a:t>
            </a:r>
            <a:r>
              <a:rPr lang="en-US" sz="2000" b="1" dirty="0" err="1">
                <a:solidFill>
                  <a:srgbClr val="092E4B"/>
                </a:solidFill>
                <a:latin typeface="Calibri"/>
                <a:ea typeface="Calibri"/>
                <a:cs typeface="Calibri"/>
                <a:sym typeface="Calibri"/>
              </a:rPr>
              <a:t>attiva</a:t>
            </a:r>
            <a:endParaRPr sz="1400" b="0" i="0" u="none" strike="noStrike" cap="none" dirty="0">
              <a:solidFill>
                <a:srgbClr val="092E4B"/>
              </a:solidFill>
              <a:latin typeface="Arial"/>
              <a:ea typeface="Arial"/>
              <a:cs typeface="Arial"/>
              <a:sym typeface="Arial"/>
            </a:endParaRPr>
          </a:p>
        </p:txBody>
      </p:sp>
      <p:sp>
        <p:nvSpPr>
          <p:cNvPr id="466" name="Google Shape;466;p38"/>
          <p:cNvSpPr txBox="1"/>
          <p:nvPr/>
        </p:nvSpPr>
        <p:spPr>
          <a:xfrm>
            <a:off x="67303" y="5903044"/>
            <a:ext cx="199072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rgbClr val="092E4B"/>
                </a:solidFill>
                <a:latin typeface="Calibri"/>
                <a:ea typeface="Calibri"/>
                <a:cs typeface="Calibri"/>
                <a:sym typeface="Calibri"/>
              </a:rPr>
              <a:t>Barra </a:t>
            </a:r>
            <a:r>
              <a:rPr lang="en-US" sz="2000" b="1" dirty="0" err="1">
                <a:solidFill>
                  <a:srgbClr val="092E4B"/>
                </a:solidFill>
                <a:latin typeface="Calibri"/>
                <a:ea typeface="Calibri"/>
                <a:cs typeface="Calibri"/>
                <a:sym typeface="Calibri"/>
              </a:rPr>
              <a:t>delle</a:t>
            </a:r>
            <a:r>
              <a:rPr lang="en-US" sz="2000" b="1" dirty="0">
                <a:solidFill>
                  <a:srgbClr val="092E4B"/>
                </a:solidFill>
                <a:latin typeface="Calibri"/>
                <a:ea typeface="Calibri"/>
                <a:cs typeface="Calibri"/>
                <a:sym typeface="Calibri"/>
              </a:rPr>
              <a:t> </a:t>
            </a:r>
            <a:r>
              <a:rPr lang="en-US" sz="2000" b="1" dirty="0" err="1">
                <a:solidFill>
                  <a:srgbClr val="092E4B"/>
                </a:solidFill>
                <a:latin typeface="Calibri"/>
                <a:ea typeface="Calibri"/>
                <a:cs typeface="Calibri"/>
                <a:sym typeface="Calibri"/>
              </a:rPr>
              <a:t>applicazioni</a:t>
            </a:r>
            <a:endParaRPr sz="1400" b="0" i="0" u="none" strike="noStrike" cap="none" dirty="0">
              <a:solidFill>
                <a:srgbClr val="092E4B"/>
              </a:solidFill>
              <a:latin typeface="Arial"/>
              <a:ea typeface="Arial"/>
              <a:cs typeface="Arial"/>
              <a:sym typeface="Arial"/>
            </a:endParaRPr>
          </a:p>
        </p:txBody>
      </p:sp>
      <p:sp>
        <p:nvSpPr>
          <p:cNvPr id="467" name="Google Shape;467;p38"/>
          <p:cNvSpPr txBox="1"/>
          <p:nvPr/>
        </p:nvSpPr>
        <p:spPr>
          <a:xfrm>
            <a:off x="0" y="-10622"/>
            <a:ext cx="8432487" cy="861734"/>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IT" sz="3600" b="1" i="0" u="none" strike="noStrike" kern="0" cap="none" spc="0" normalizeH="0" baseline="0" noProof="0" dirty="0">
                <a:ln>
                  <a:noFill/>
                </a:ln>
                <a:solidFill>
                  <a:srgbClr val="FFFFFF"/>
                </a:solidFill>
                <a:effectLst/>
                <a:uLnTx/>
                <a:uFillTx/>
                <a:latin typeface="Calibri"/>
                <a:ea typeface="Calibri"/>
                <a:cs typeface="Calibri"/>
                <a:sym typeface="Calibri"/>
              </a:rPr>
              <a:t>Alfabetizzazione digitale - Terminologia</a:t>
            </a: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it-IT"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A4E085A4-2D84-F215-2429-4E8EDD6CCE42}"/>
              </a:ext>
            </a:extLst>
          </p:cNvPr>
          <p:cNvSpPr txBox="1"/>
          <p:nvPr/>
        </p:nvSpPr>
        <p:spPr>
          <a:xfrm>
            <a:off x="3957815" y="3992898"/>
            <a:ext cx="4934911" cy="2355494"/>
          </a:xfrm>
          <a:prstGeom prst="rect">
            <a:avLst/>
          </a:prstGeom>
          <a:noFill/>
          <a:ln w="38100">
            <a:solidFill>
              <a:srgbClr val="FFC000"/>
            </a:solidFill>
          </a:ln>
        </p:spPr>
        <p:txBody>
          <a:bodyPr wrap="square" rtlCol="0">
            <a:spAutoFit/>
          </a:bodyPr>
          <a:lstStyle/>
          <a:p>
            <a:endParaRPr lang="en-IE" dirty="0"/>
          </a:p>
        </p:txBody>
      </p:sp>
      <p:sp>
        <p:nvSpPr>
          <p:cNvPr id="3" name="TextBox 2">
            <a:extLst>
              <a:ext uri="{FF2B5EF4-FFF2-40B4-BE49-F238E27FC236}">
                <a16:creationId xmlns:a16="http://schemas.microsoft.com/office/drawing/2014/main" id="{4D33E2F6-A8D9-AE33-0266-455AF8B32F6D}"/>
              </a:ext>
            </a:extLst>
          </p:cNvPr>
          <p:cNvSpPr txBox="1"/>
          <p:nvPr/>
        </p:nvSpPr>
        <p:spPr>
          <a:xfrm>
            <a:off x="2719640" y="2917651"/>
            <a:ext cx="4934911" cy="938031"/>
          </a:xfrm>
          <a:prstGeom prst="rect">
            <a:avLst/>
          </a:prstGeom>
          <a:noFill/>
          <a:ln w="38100">
            <a:solidFill>
              <a:srgbClr val="FF0000"/>
            </a:solidFill>
          </a:ln>
        </p:spPr>
        <p:txBody>
          <a:bodyPr wrap="square" rtlCol="0">
            <a:spAutoFit/>
          </a:bodyPr>
          <a:lstStyle/>
          <a:p>
            <a:endParaRPr lang="en-IE" dirty="0"/>
          </a:p>
        </p:txBody>
      </p:sp>
      <p:sp>
        <p:nvSpPr>
          <p:cNvPr id="4" name="TextBox 3">
            <a:extLst>
              <a:ext uri="{FF2B5EF4-FFF2-40B4-BE49-F238E27FC236}">
                <a16:creationId xmlns:a16="http://schemas.microsoft.com/office/drawing/2014/main" id="{76DAC32A-8B47-EA0D-2A15-EA5DFC05FA1D}"/>
              </a:ext>
            </a:extLst>
          </p:cNvPr>
          <p:cNvSpPr txBox="1"/>
          <p:nvPr/>
        </p:nvSpPr>
        <p:spPr>
          <a:xfrm>
            <a:off x="8181529" y="4031905"/>
            <a:ext cx="205310" cy="236677"/>
          </a:xfrm>
          <a:prstGeom prst="rect">
            <a:avLst/>
          </a:prstGeom>
          <a:noFill/>
          <a:ln w="38100">
            <a:solidFill>
              <a:srgbClr val="92D050"/>
            </a:solidFill>
          </a:ln>
        </p:spPr>
        <p:txBody>
          <a:bodyPr wrap="square" rtlCol="0">
            <a:spAutoFit/>
          </a:bodyPr>
          <a:lstStyle/>
          <a:p>
            <a:endParaRPr lang="en-IE" dirty="0"/>
          </a:p>
        </p:txBody>
      </p:sp>
      <p:sp>
        <p:nvSpPr>
          <p:cNvPr id="6" name="TextBox 5">
            <a:extLst>
              <a:ext uri="{FF2B5EF4-FFF2-40B4-BE49-F238E27FC236}">
                <a16:creationId xmlns:a16="http://schemas.microsoft.com/office/drawing/2014/main" id="{942F190D-FC3A-3CC8-3943-ED58FAA9D50B}"/>
              </a:ext>
            </a:extLst>
          </p:cNvPr>
          <p:cNvSpPr txBox="1"/>
          <p:nvPr/>
        </p:nvSpPr>
        <p:spPr>
          <a:xfrm>
            <a:off x="8432487" y="4038987"/>
            <a:ext cx="205310" cy="236677"/>
          </a:xfrm>
          <a:prstGeom prst="rect">
            <a:avLst/>
          </a:prstGeom>
          <a:noFill/>
          <a:ln w="38100">
            <a:solidFill>
              <a:srgbClr val="0070C0"/>
            </a:solidFill>
          </a:ln>
        </p:spPr>
        <p:txBody>
          <a:bodyPr wrap="square" rtlCol="0">
            <a:spAutoFit/>
          </a:bodyPr>
          <a:lstStyle/>
          <a:p>
            <a:endParaRPr lang="en-IE" dirty="0"/>
          </a:p>
        </p:txBody>
      </p:sp>
      <p:sp>
        <p:nvSpPr>
          <p:cNvPr id="7" name="TextBox 6">
            <a:extLst>
              <a:ext uri="{FF2B5EF4-FFF2-40B4-BE49-F238E27FC236}">
                <a16:creationId xmlns:a16="http://schemas.microsoft.com/office/drawing/2014/main" id="{F7571488-97CE-90D5-4219-C86589CBF3A7}"/>
              </a:ext>
            </a:extLst>
          </p:cNvPr>
          <p:cNvSpPr txBox="1"/>
          <p:nvPr/>
        </p:nvSpPr>
        <p:spPr>
          <a:xfrm>
            <a:off x="8662606" y="4038986"/>
            <a:ext cx="205310" cy="236677"/>
          </a:xfrm>
          <a:prstGeom prst="rect">
            <a:avLst/>
          </a:prstGeom>
          <a:noFill/>
          <a:ln w="38100">
            <a:solidFill>
              <a:srgbClr val="7030A0"/>
            </a:solidFill>
          </a:ln>
        </p:spPr>
        <p:txBody>
          <a:bodyPr wrap="square" rtlCol="0">
            <a:spAutoFit/>
          </a:bodyPr>
          <a:lstStyle/>
          <a:p>
            <a:endParaRPr lang="en-IE" dirty="0"/>
          </a:p>
        </p:txBody>
      </p:sp>
      <p:sp>
        <p:nvSpPr>
          <p:cNvPr id="8" name="TextBox 7">
            <a:extLst>
              <a:ext uri="{FF2B5EF4-FFF2-40B4-BE49-F238E27FC236}">
                <a16:creationId xmlns:a16="http://schemas.microsoft.com/office/drawing/2014/main" id="{B542C054-B3C5-B498-7DE8-D87D31EA8AAE}"/>
              </a:ext>
            </a:extLst>
          </p:cNvPr>
          <p:cNvSpPr txBox="1"/>
          <p:nvPr/>
        </p:nvSpPr>
        <p:spPr>
          <a:xfrm>
            <a:off x="2701785" y="6256967"/>
            <a:ext cx="1127979" cy="294546"/>
          </a:xfrm>
          <a:prstGeom prst="rect">
            <a:avLst/>
          </a:prstGeom>
          <a:noFill/>
          <a:ln w="38100">
            <a:solidFill>
              <a:srgbClr val="CE9052"/>
            </a:solidFill>
          </a:ln>
        </p:spPr>
        <p:txBody>
          <a:bodyPr wrap="square" rtlCol="0">
            <a:spAutoFit/>
          </a:bodyPr>
          <a:lstStyle/>
          <a:p>
            <a:endParaRPr lang="en-IE" dirty="0"/>
          </a:p>
        </p:txBody>
      </p:sp>
      <p:sp>
        <p:nvSpPr>
          <p:cNvPr id="9" name="TextBox 8">
            <a:extLst>
              <a:ext uri="{FF2B5EF4-FFF2-40B4-BE49-F238E27FC236}">
                <a16:creationId xmlns:a16="http://schemas.microsoft.com/office/drawing/2014/main" id="{405ECE22-5981-6836-F2D7-40235227C168}"/>
              </a:ext>
            </a:extLst>
          </p:cNvPr>
          <p:cNvSpPr txBox="1"/>
          <p:nvPr/>
        </p:nvSpPr>
        <p:spPr>
          <a:xfrm>
            <a:off x="3858833" y="6308389"/>
            <a:ext cx="906285" cy="294546"/>
          </a:xfrm>
          <a:prstGeom prst="rect">
            <a:avLst/>
          </a:prstGeom>
          <a:noFill/>
          <a:ln w="38100">
            <a:solidFill>
              <a:srgbClr val="24BAA2"/>
            </a:solidFill>
          </a:ln>
        </p:spPr>
        <p:txBody>
          <a:bodyPr wrap="square" rtlCol="0">
            <a:spAutoFit/>
          </a:bodyPr>
          <a:lstStyle/>
          <a:p>
            <a:endParaRPr lang="en-I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01052-EFF9-0E99-05C9-2665EC7A0C1A}"/>
              </a:ext>
            </a:extLst>
          </p:cNvPr>
          <p:cNvSpPr>
            <a:spLocks noGrp="1"/>
          </p:cNvSpPr>
          <p:nvPr>
            <p:ph type="body" idx="1"/>
          </p:nvPr>
        </p:nvSpPr>
        <p:spPr>
          <a:xfrm>
            <a:off x="0" y="2711825"/>
            <a:ext cx="8349842" cy="3311641"/>
          </a:xfrm>
        </p:spPr>
        <p:txBody>
          <a:bodyPr/>
          <a:lstStyle/>
          <a:p>
            <a:pPr marL="685800" indent="-457200">
              <a:buFont typeface="+mj-lt"/>
              <a:buAutoNum type="arabicPeriod"/>
            </a:pPr>
            <a:r>
              <a:rPr lang="it-IT" dirty="0"/>
              <a:t>Prendete il vostro smartphone o tablet e, se non avete già un account di posta elettronica, scegliete il vostro provider preferito </a:t>
            </a:r>
            <a:r>
              <a:rPr lang="en-IE" dirty="0"/>
              <a:t>(</a:t>
            </a:r>
            <a:r>
              <a:rPr lang="en-IE" b="1" dirty="0">
                <a:solidFill>
                  <a:srgbClr val="24BAA2"/>
                </a:solidFill>
                <a:hlinkClick r:id="rId2">
                  <a:extLst>
                    <a:ext uri="{A12FA001-AC4F-418D-AE19-62706E023703}">
                      <ahyp:hlinkClr xmlns:ahyp="http://schemas.microsoft.com/office/drawing/2018/hyperlinkcolor" val="tx"/>
                    </a:ext>
                  </a:extLst>
                </a:hlinkClick>
              </a:rPr>
              <a:t>Yahoo Mail, </a:t>
            </a:r>
            <a:r>
              <a:rPr lang="en-IE" b="1" dirty="0">
                <a:solidFill>
                  <a:srgbClr val="24BAA2"/>
                </a:solidFill>
              </a:rPr>
              <a:t> </a:t>
            </a:r>
            <a:r>
              <a:rPr lang="en-IE" b="1" dirty="0">
                <a:solidFill>
                  <a:srgbClr val="24BAA2"/>
                </a:solidFill>
                <a:hlinkClick r:id="rId3">
                  <a:extLst>
                    <a:ext uri="{A12FA001-AC4F-418D-AE19-62706E023703}">
                      <ahyp:hlinkClr xmlns:ahyp="http://schemas.microsoft.com/office/drawing/2018/hyperlinkcolor" val="tx"/>
                    </a:ext>
                  </a:extLst>
                </a:hlinkClick>
              </a:rPr>
              <a:t>Gmail</a:t>
            </a:r>
            <a:r>
              <a:rPr lang="en-IE" b="1" dirty="0">
                <a:solidFill>
                  <a:srgbClr val="24BAA2"/>
                </a:solidFill>
              </a:rPr>
              <a:t>, </a:t>
            </a:r>
            <a:r>
              <a:rPr lang="en-IE" b="1" dirty="0">
                <a:solidFill>
                  <a:srgbClr val="24BAA2"/>
                </a:solidFill>
                <a:hlinkClick r:id="rId4">
                  <a:extLst>
                    <a:ext uri="{A12FA001-AC4F-418D-AE19-62706E023703}">
                      <ahyp:hlinkClr xmlns:ahyp="http://schemas.microsoft.com/office/drawing/2018/hyperlinkcolor" val="tx"/>
                    </a:ext>
                  </a:extLst>
                </a:hlinkClick>
              </a:rPr>
              <a:t>Microsoft Outlook </a:t>
            </a:r>
            <a:r>
              <a:rPr lang="en-IE" dirty="0"/>
              <a:t>)</a:t>
            </a:r>
            <a:r>
              <a:rPr lang="it-IT" dirty="0"/>
              <a:t> e create un account di posta elettronica per voi o per uno dei vostri clienti</a:t>
            </a:r>
            <a:r>
              <a:rPr lang="en-IE" dirty="0"/>
              <a:t>.</a:t>
            </a:r>
          </a:p>
          <a:p>
            <a:pPr marL="228600" indent="0"/>
            <a:endParaRPr lang="en-IE" sz="600" dirty="0"/>
          </a:p>
          <a:p>
            <a:pPr marL="685800" indent="-457200">
              <a:buFont typeface="+mj-lt"/>
              <a:buAutoNum type="arabicPeriod" startAt="2"/>
            </a:pPr>
            <a:r>
              <a:rPr lang="it-IT" dirty="0"/>
              <a:t>Navigate ed esplorate Internet. Ad esempio, potete cercare il sito web di questo progetto www.housingcare.net. Fate clic sulle varie schede o parole nella parte superiore della pagina e familiarizzate con il funzionamento dei siti web. Non abbiate paura!</a:t>
            </a:r>
            <a:endParaRPr lang="en-IE" sz="2400" dirty="0">
              <a:solidFill>
                <a:srgbClr val="092E4B"/>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D1F2093-32DB-7A6D-FB24-BE09ACA42B11}"/>
              </a:ext>
            </a:extLst>
          </p:cNvPr>
          <p:cNvSpPr>
            <a:spLocks noGrp="1"/>
          </p:cNvSpPr>
          <p:nvPr>
            <p:ph type="body" idx="2"/>
          </p:nvPr>
        </p:nvSpPr>
        <p:spPr>
          <a:xfrm>
            <a:off x="339560" y="1098132"/>
            <a:ext cx="7178174" cy="1031625"/>
          </a:xfrm>
        </p:spPr>
        <p:txBody>
          <a:bodyPr/>
          <a:lstStyle/>
          <a:p>
            <a:r>
              <a:rPr lang="en-IE" sz="4800" dirty="0"/>
              <a:t>È </a:t>
            </a:r>
            <a:r>
              <a:rPr lang="en-IE" sz="4800" dirty="0" err="1"/>
              <a:t>ora</a:t>
            </a:r>
            <a:r>
              <a:rPr lang="en-IE" sz="4800" dirty="0"/>
              <a:t> di </a:t>
            </a:r>
            <a:r>
              <a:rPr lang="en-IE" sz="4800" dirty="0" err="1"/>
              <a:t>esercitarsi</a:t>
            </a:r>
            <a:r>
              <a:rPr lang="en-IE" sz="4800" dirty="0"/>
              <a:t>!</a:t>
            </a:r>
          </a:p>
        </p:txBody>
      </p:sp>
      <p:pic>
        <p:nvPicPr>
          <p:cNvPr id="13" name="Picture Placeholder 12">
            <a:extLst>
              <a:ext uri="{FF2B5EF4-FFF2-40B4-BE49-F238E27FC236}">
                <a16:creationId xmlns:a16="http://schemas.microsoft.com/office/drawing/2014/main" id="{34D58192-65A4-CDFF-3700-F9F7FA1F0C8F}"/>
              </a:ext>
            </a:extLst>
          </p:cNvPr>
          <p:cNvPicPr>
            <a:picLocks noGrp="1" noChangeAspect="1"/>
          </p:cNvPicPr>
          <p:nvPr>
            <p:ph type="pic" idx="3"/>
          </p:nvPr>
        </p:nvPicPr>
        <p:blipFill>
          <a:blip r:embed="rId5"/>
          <a:srcRect l="5283" r="5283"/>
          <a:stretch>
            <a:fillRect/>
          </a:stretch>
        </p:blipFill>
        <p:spPr/>
      </p:pic>
      <p:grpSp>
        <p:nvGrpSpPr>
          <p:cNvPr id="5" name="Google Shape;518;p39">
            <a:extLst>
              <a:ext uri="{FF2B5EF4-FFF2-40B4-BE49-F238E27FC236}">
                <a16:creationId xmlns:a16="http://schemas.microsoft.com/office/drawing/2014/main" id="{D13AE908-4CE6-2C1D-D732-8CA2636954F4}"/>
              </a:ext>
            </a:extLst>
          </p:cNvPr>
          <p:cNvGrpSpPr/>
          <p:nvPr/>
        </p:nvGrpSpPr>
        <p:grpSpPr>
          <a:xfrm>
            <a:off x="5684330" y="1021103"/>
            <a:ext cx="1118680" cy="1031625"/>
            <a:chOff x="1923675" y="1633650"/>
            <a:chExt cx="436000" cy="435975"/>
          </a:xfrm>
          <a:solidFill>
            <a:schemeClr val="bg1"/>
          </a:solidFill>
        </p:grpSpPr>
        <p:sp>
          <p:nvSpPr>
            <p:cNvPr id="6" name="Google Shape;519;p39">
              <a:extLst>
                <a:ext uri="{FF2B5EF4-FFF2-40B4-BE49-F238E27FC236}">
                  <a16:creationId xmlns:a16="http://schemas.microsoft.com/office/drawing/2014/main" id="{E849ABF2-51FD-BC4C-9683-7128CC853B0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20;p39">
              <a:extLst>
                <a:ext uri="{FF2B5EF4-FFF2-40B4-BE49-F238E27FC236}">
                  <a16:creationId xmlns:a16="http://schemas.microsoft.com/office/drawing/2014/main" id="{401B3D15-E470-D8BA-6108-E30DB32BA13C}"/>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1;p39">
              <a:extLst>
                <a:ext uri="{FF2B5EF4-FFF2-40B4-BE49-F238E27FC236}">
                  <a16:creationId xmlns:a16="http://schemas.microsoft.com/office/drawing/2014/main" id="{32D8D878-CDCF-77F4-E83D-CE5D1246D359}"/>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2;p39">
              <a:extLst>
                <a:ext uri="{FF2B5EF4-FFF2-40B4-BE49-F238E27FC236}">
                  <a16:creationId xmlns:a16="http://schemas.microsoft.com/office/drawing/2014/main" id="{24808F49-4FA1-B1BF-C02B-FA4CB386E33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3;p39">
              <a:extLst>
                <a:ext uri="{FF2B5EF4-FFF2-40B4-BE49-F238E27FC236}">
                  <a16:creationId xmlns:a16="http://schemas.microsoft.com/office/drawing/2014/main" id="{78E6B8A0-D2FD-5210-5C84-F0AD40D761E0}"/>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4;p39">
              <a:extLst>
                <a:ext uri="{FF2B5EF4-FFF2-40B4-BE49-F238E27FC236}">
                  <a16:creationId xmlns:a16="http://schemas.microsoft.com/office/drawing/2014/main" id="{B74083A4-F54A-5966-0DD1-11533DF309E8}"/>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4801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5"/>
          <p:cNvSpPr txBox="1">
            <a:spLocks noGrp="1"/>
          </p:cNvSpPr>
          <p:nvPr>
            <p:ph type="body" idx="2"/>
          </p:nvPr>
        </p:nvSpPr>
        <p:spPr>
          <a:xfrm>
            <a:off x="1324689" y="311551"/>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Riepilogo</a:t>
            </a:r>
            <a:r>
              <a:rPr lang="en-US" dirty="0"/>
              <a:t> </a:t>
            </a:r>
            <a:r>
              <a:rPr lang="en-US" dirty="0" err="1"/>
              <a:t>della</a:t>
            </a:r>
            <a:r>
              <a:rPr lang="en-US" dirty="0"/>
              <a:t> </a:t>
            </a:r>
            <a:r>
              <a:rPr lang="en-US" dirty="0" err="1"/>
              <a:t>terminologia</a:t>
            </a:r>
            <a:endParaRPr dirty="0"/>
          </a:p>
        </p:txBody>
      </p:sp>
      <p:graphicFrame>
        <p:nvGraphicFramePr>
          <p:cNvPr id="473" name="Google Shape;473;p55"/>
          <p:cNvGraphicFramePr/>
          <p:nvPr>
            <p:extLst>
              <p:ext uri="{D42A27DB-BD31-4B8C-83A1-F6EECF244321}">
                <p14:modId xmlns:p14="http://schemas.microsoft.com/office/powerpoint/2010/main" val="3952534468"/>
              </p:ext>
            </p:extLst>
          </p:nvPr>
        </p:nvGraphicFramePr>
        <p:xfrm>
          <a:off x="1673352" y="1524338"/>
          <a:ext cx="9436600" cy="5080100"/>
        </p:xfrm>
        <a:graphic>
          <a:graphicData uri="http://schemas.openxmlformats.org/drawingml/2006/table">
            <a:tbl>
              <a:tblPr firstRow="1" bandRow="1">
                <a:noFill/>
                <a:tableStyleId>{1B46824D-A342-4CEB-ACFE-8D29FB3911F1}</a:tableStyleId>
              </a:tblPr>
              <a:tblGrid>
                <a:gridCol w="2794953">
                  <a:extLst>
                    <a:ext uri="{9D8B030D-6E8A-4147-A177-3AD203B41FA5}">
                      <a16:colId xmlns:a16="http://schemas.microsoft.com/office/drawing/2014/main" val="20000"/>
                    </a:ext>
                  </a:extLst>
                </a:gridCol>
                <a:gridCol w="6641647">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None/>
                      </a:pPr>
                      <a:r>
                        <a:rPr lang="en-US" sz="2000" u="none" strike="noStrike" cap="none" dirty="0">
                          <a:latin typeface="Calibri"/>
                          <a:ea typeface="Calibri"/>
                          <a:cs typeface="Calibri"/>
                          <a:sym typeface="Calibri"/>
                        </a:rPr>
                        <a:t>TERMINE</a:t>
                      </a:r>
                      <a:endParaRPr sz="2000" u="none" strike="noStrike" cap="none" dirty="0">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tc>
                  <a:txBody>
                    <a:bodyPr/>
                    <a:lstStyle/>
                    <a:p>
                      <a:pPr marL="0" marR="0" lvl="0" indent="0" algn="ctr" rtl="0">
                        <a:lnSpc>
                          <a:spcPct val="100000"/>
                        </a:lnSpc>
                        <a:spcBef>
                          <a:spcPts val="0"/>
                        </a:spcBef>
                        <a:spcAft>
                          <a:spcPts val="0"/>
                        </a:spcAft>
                        <a:buNone/>
                      </a:pPr>
                      <a:r>
                        <a:rPr lang="en-US" sz="2000" u="none" strike="noStrike" cap="none" dirty="0">
                          <a:latin typeface="Calibri"/>
                          <a:ea typeface="Calibri"/>
                          <a:cs typeface="Calibri"/>
                          <a:sym typeface="Calibri"/>
                        </a:rPr>
                        <a:t>BREVE DESCRIZIONE</a:t>
                      </a:r>
                      <a:endParaRPr sz="2000" u="none" strike="noStrike" cap="none" dirty="0">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rgbClr val="092E4B"/>
                          </a:solidFill>
                          <a:latin typeface="Calibri"/>
                          <a:ea typeface="Calibri"/>
                          <a:cs typeface="Calibri"/>
                          <a:sym typeface="Calibri"/>
                        </a:rPr>
                        <a:t>1. Internet</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 rete di computer... Il mondo virtuale!</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800" b="1" u="none" strike="noStrike" cap="none">
                          <a:solidFill>
                            <a:srgbClr val="092E4B"/>
                          </a:solidFill>
                          <a:latin typeface="Calibri"/>
                          <a:ea typeface="Calibri"/>
                          <a:cs typeface="Calibri"/>
                          <a:sym typeface="Calibri"/>
                        </a:rPr>
                        <a:t>2. Email</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Posta elettronica, uno strumento per l’invio di messaggi tramite computer</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3. </a:t>
                      </a:r>
                      <a:r>
                        <a:rPr lang="en-US" sz="1800" b="1" u="none" strike="noStrike" cap="none" dirty="0" err="1">
                          <a:solidFill>
                            <a:srgbClr val="092E4B"/>
                          </a:solidFill>
                          <a:latin typeface="Calibri"/>
                          <a:ea typeface="Calibri"/>
                          <a:cs typeface="Calibri"/>
                          <a:sym typeface="Calibri"/>
                        </a:rPr>
                        <a:t>Sito</a:t>
                      </a:r>
                      <a:r>
                        <a:rPr lang="en-US" sz="1800" b="1" u="none" strike="noStrike" cap="none" dirty="0">
                          <a:solidFill>
                            <a:srgbClr val="092E4B"/>
                          </a:solidFill>
                          <a:latin typeface="Calibri"/>
                          <a:ea typeface="Calibri"/>
                          <a:cs typeface="Calibri"/>
                          <a:sym typeface="Calibri"/>
                        </a:rPr>
                        <a:t> web</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US" sz="1800" u="none" strike="noStrike" cap="none" dirty="0">
                          <a:solidFill>
                            <a:srgbClr val="092E4B"/>
                          </a:solidFill>
                          <a:latin typeface="Calibri"/>
                          <a:ea typeface="Calibri"/>
                          <a:cs typeface="Calibri"/>
                          <a:sym typeface="Calibri"/>
                        </a:rPr>
                        <a:t>Un </a:t>
                      </a:r>
                      <a:r>
                        <a:rPr lang="en-US" sz="1800" u="none" strike="noStrike" cap="none" dirty="0" err="1">
                          <a:solidFill>
                            <a:srgbClr val="092E4B"/>
                          </a:solidFill>
                          <a:latin typeface="Calibri"/>
                          <a:ea typeface="Calibri"/>
                          <a:cs typeface="Calibri"/>
                          <a:sym typeface="Calibri"/>
                        </a:rPr>
                        <a:t>insieme</a:t>
                      </a:r>
                      <a:r>
                        <a:rPr lang="en-US" sz="1800" u="none" strike="noStrike" cap="none" dirty="0">
                          <a:solidFill>
                            <a:srgbClr val="092E4B"/>
                          </a:solidFill>
                          <a:latin typeface="Calibri"/>
                          <a:ea typeface="Calibri"/>
                          <a:cs typeface="Calibri"/>
                          <a:sym typeface="Calibri"/>
                        </a:rPr>
                        <a:t> </a:t>
                      </a:r>
                      <a:r>
                        <a:rPr lang="it-IT" sz="1800" u="none" strike="noStrike" cap="none" dirty="0">
                          <a:solidFill>
                            <a:srgbClr val="092E4B"/>
                          </a:solidFill>
                          <a:latin typeface="Calibri"/>
                          <a:ea typeface="Calibri"/>
                          <a:cs typeface="Calibri"/>
                          <a:sym typeface="Calibri"/>
                        </a:rPr>
                        <a:t>di pagine di informazioni accessibili online (o su internet)</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4. </a:t>
                      </a:r>
                      <a:r>
                        <a:rPr lang="en-US" sz="1800" b="1" u="none" strike="noStrike" cap="none" dirty="0" err="1">
                          <a:solidFill>
                            <a:srgbClr val="092E4B"/>
                          </a:solidFill>
                          <a:latin typeface="Calibri"/>
                          <a:ea typeface="Calibri"/>
                          <a:cs typeface="Calibri"/>
                          <a:sym typeface="Calibri"/>
                        </a:rPr>
                        <a:t>Indirizzo</a:t>
                      </a:r>
                      <a:r>
                        <a:rPr lang="en-US" sz="1800" b="1" u="none" strike="noStrike" cap="none" dirty="0">
                          <a:solidFill>
                            <a:srgbClr val="092E4B"/>
                          </a:solidFill>
                          <a:latin typeface="Calibri"/>
                          <a:ea typeface="Calibri"/>
                          <a:cs typeface="Calibri"/>
                          <a:sym typeface="Calibri"/>
                        </a:rPr>
                        <a:t> web</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 versione elettronica di un indirizzo postale</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5. </a:t>
                      </a:r>
                      <a:r>
                        <a:rPr lang="en-US" sz="1800" b="1" u="none" strike="noStrike" cap="none" dirty="0" err="1">
                          <a:solidFill>
                            <a:srgbClr val="092E4B"/>
                          </a:solidFill>
                          <a:latin typeface="Calibri"/>
                          <a:ea typeface="Calibri"/>
                          <a:cs typeface="Calibri"/>
                          <a:sym typeface="Calibri"/>
                        </a:rPr>
                        <a:t>Icona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 piccola immagine che rappresenta un comando sul dispositivo</a:t>
                      </a:r>
                      <a:endParaRPr sz="1800"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800" b="1" u="none" strike="noStrike" cap="none">
                          <a:solidFill>
                            <a:srgbClr val="092E4B"/>
                          </a:solidFill>
                          <a:latin typeface="Calibri"/>
                          <a:ea typeface="Calibri"/>
                          <a:cs typeface="Calibri"/>
                          <a:sym typeface="Calibri"/>
                        </a:rPr>
                        <a:t>6. Desktop</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La schermata principale in cui vengono visualizzate le informazioni sul dispositivo</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7. Barra </a:t>
                      </a:r>
                      <a:r>
                        <a:rPr lang="en-US" sz="1800" b="1" u="none" strike="noStrike" cap="none" dirty="0" err="1">
                          <a:solidFill>
                            <a:srgbClr val="092E4B"/>
                          </a:solidFill>
                          <a:latin typeface="Calibri"/>
                          <a:ea typeface="Calibri"/>
                          <a:cs typeface="Calibri"/>
                          <a:sym typeface="Calibri"/>
                        </a:rPr>
                        <a:t>delle</a:t>
                      </a:r>
                      <a:r>
                        <a:rPr lang="en-US" sz="1800" b="1" u="none" strike="noStrike" cap="none" dirty="0">
                          <a:solidFill>
                            <a:srgbClr val="092E4B"/>
                          </a:solidFill>
                          <a:latin typeface="Calibri"/>
                          <a:ea typeface="Calibri"/>
                          <a:cs typeface="Calibri"/>
                          <a:sym typeface="Calibri"/>
                        </a:rPr>
                        <a:t> </a:t>
                      </a:r>
                      <a:r>
                        <a:rPr lang="en-US" sz="1800" b="1" u="none" strike="noStrike" cap="none" dirty="0" err="1">
                          <a:solidFill>
                            <a:srgbClr val="092E4B"/>
                          </a:solidFill>
                          <a:latin typeface="Calibri"/>
                          <a:ea typeface="Calibri"/>
                          <a:cs typeface="Calibri"/>
                          <a:sym typeface="Calibri"/>
                        </a:rPr>
                        <a:t>applicazioni</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 fila di pulsanti/controlli grafici che rappresentano i programmi aperti</a:t>
                      </a:r>
                      <a:endParaRPr sz="1800"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u="none" strike="noStrike" cap="none" dirty="0">
                          <a:solidFill>
                            <a:srgbClr val="092E4B"/>
                          </a:solidFill>
                          <a:latin typeface="Calibri"/>
                          <a:ea typeface="Calibri"/>
                          <a:cs typeface="Calibri"/>
                          <a:sym typeface="Calibri"/>
                        </a:rPr>
                        <a:t>8. </a:t>
                      </a:r>
                      <a:r>
                        <a:rPr lang="it-IT" sz="1800" b="1" i="0" u="none" strike="noStrike" cap="none" dirty="0">
                          <a:solidFill>
                            <a:srgbClr val="092E4B"/>
                          </a:solidFill>
                          <a:latin typeface="Calibri"/>
                          <a:ea typeface="Calibri"/>
                          <a:cs typeface="Calibri"/>
                          <a:sym typeface="Calibri"/>
                        </a:rPr>
                        <a:t>Indicatori di alimentazione / di carica</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Spesso sullo schermo di un dispositivo per indicare il livello di carica, ecc.</a:t>
                      </a:r>
                      <a:endParaRPr sz="1800"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r>
                        <a:rPr lang="en-US" sz="1800" b="1" u="none" strike="noStrike" cap="none">
                          <a:solidFill>
                            <a:srgbClr val="092E4B"/>
                          </a:solidFill>
                          <a:latin typeface="Calibri"/>
                          <a:ea typeface="Calibri"/>
                          <a:cs typeface="Calibri"/>
                          <a:sym typeface="Calibri"/>
                        </a:rPr>
                        <a:t>9. Touchpad</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Comunemente utilizzati sui computer portatili, sono un'alternativa al mouse</a:t>
                      </a:r>
                      <a:endParaRPr sz="1800"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graphicFrame>
        <p:nvGraphicFramePr>
          <p:cNvPr id="478" name="Google Shape;478;p56"/>
          <p:cNvGraphicFramePr/>
          <p:nvPr>
            <p:extLst>
              <p:ext uri="{D42A27DB-BD31-4B8C-83A1-F6EECF244321}">
                <p14:modId xmlns:p14="http://schemas.microsoft.com/office/powerpoint/2010/main" val="3784318456"/>
              </p:ext>
            </p:extLst>
          </p:nvPr>
        </p:nvGraphicFramePr>
        <p:xfrm>
          <a:off x="1565252" y="1396322"/>
          <a:ext cx="9385900" cy="4887070"/>
        </p:xfrm>
        <a:graphic>
          <a:graphicData uri="http://schemas.openxmlformats.org/drawingml/2006/table">
            <a:tbl>
              <a:tblPr firstRow="1" bandRow="1">
                <a:noFill/>
                <a:tableStyleId>{1B46824D-A342-4CEB-ACFE-8D29FB3911F1}</a:tableStyleId>
              </a:tblPr>
              <a:tblGrid>
                <a:gridCol w="2714517">
                  <a:extLst>
                    <a:ext uri="{9D8B030D-6E8A-4147-A177-3AD203B41FA5}">
                      <a16:colId xmlns:a16="http://schemas.microsoft.com/office/drawing/2014/main" val="20000"/>
                    </a:ext>
                  </a:extLst>
                </a:gridCol>
                <a:gridCol w="6671383">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None/>
                      </a:pPr>
                      <a:r>
                        <a:rPr lang="en-US" sz="1800" u="none" strike="noStrike" cap="none">
                          <a:latin typeface="Calibri"/>
                          <a:ea typeface="Calibri"/>
                          <a:cs typeface="Calibri"/>
                          <a:sym typeface="Calibri"/>
                        </a:rPr>
                        <a:t>TERM</a:t>
                      </a:r>
                      <a:endParaRPr sz="18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tc>
                  <a:txBody>
                    <a:bodyPr/>
                    <a:lstStyle/>
                    <a:p>
                      <a:pPr marL="0" marR="0" lvl="0" indent="0" algn="ctr" rtl="0">
                        <a:lnSpc>
                          <a:spcPct val="100000"/>
                        </a:lnSpc>
                        <a:spcBef>
                          <a:spcPts val="0"/>
                        </a:spcBef>
                        <a:spcAft>
                          <a:spcPts val="0"/>
                        </a:spcAft>
                        <a:buNone/>
                      </a:pPr>
                      <a:r>
                        <a:rPr lang="en-US" sz="1800" u="none" strike="noStrike" cap="none">
                          <a:latin typeface="Calibri"/>
                          <a:ea typeface="Calibri"/>
                          <a:cs typeface="Calibri"/>
                          <a:sym typeface="Calibri"/>
                        </a:rPr>
                        <a:t>BRIEF DESCRIPTION</a:t>
                      </a:r>
                      <a:endParaRPr sz="18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rgbClr val="092E4B"/>
                          </a:solidFill>
                          <a:latin typeface="Calibri"/>
                          <a:ea typeface="Calibri"/>
                          <a:cs typeface="Calibri"/>
                          <a:sym typeface="Calibri"/>
                        </a:rPr>
                        <a:t>10. </a:t>
                      </a:r>
                      <a:r>
                        <a:rPr lang="en-US" sz="1800" b="1" u="none" strike="noStrike" cap="none" dirty="0" err="1">
                          <a:solidFill>
                            <a:srgbClr val="092E4B"/>
                          </a:solidFill>
                          <a:latin typeface="Calibri"/>
                          <a:ea typeface="Calibri"/>
                          <a:cs typeface="Calibri"/>
                          <a:sym typeface="Calibri"/>
                        </a:rPr>
                        <a:t>Tastiera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I tasti che azionano il computer, molto simili a quelli di una macchina da scrivere</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11. Area di </a:t>
                      </a:r>
                      <a:r>
                        <a:rPr lang="en-US" sz="1800" b="1" u="none" strike="noStrike" cap="none" dirty="0" err="1">
                          <a:solidFill>
                            <a:srgbClr val="092E4B"/>
                          </a:solidFill>
                          <a:latin typeface="Calibri"/>
                          <a:ea typeface="Calibri"/>
                          <a:cs typeface="Calibri"/>
                          <a:sym typeface="Calibri"/>
                        </a:rPr>
                        <a:t>notifica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Un'area della barra delle applicazioni che mostra notifiche e stato</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12. </a:t>
                      </a:r>
                      <a:r>
                        <a:rPr lang="en-US" sz="1800" b="1" u="none" strike="noStrike" cap="none" dirty="0" err="1">
                          <a:solidFill>
                            <a:srgbClr val="092E4B"/>
                          </a:solidFill>
                          <a:latin typeface="Calibri"/>
                          <a:ea typeface="Calibri"/>
                          <a:cs typeface="Calibri"/>
                          <a:sym typeface="Calibri"/>
                        </a:rPr>
                        <a:t>Fotocamera</a:t>
                      </a:r>
                      <a:r>
                        <a:rPr lang="en-US" sz="1800" b="1" u="none" strike="noStrike" cap="none" dirty="0">
                          <a:solidFill>
                            <a:srgbClr val="092E4B"/>
                          </a:solidFill>
                          <a:latin typeface="Calibri"/>
                          <a:ea typeface="Calibri"/>
                          <a:cs typeface="Calibri"/>
                          <a:sym typeface="Calibri"/>
                        </a:rPr>
                        <a:t> </a:t>
                      </a:r>
                      <a:r>
                        <a:rPr lang="en-US" sz="1800" b="1" u="none" strike="noStrike" cap="none" dirty="0" err="1">
                          <a:solidFill>
                            <a:srgbClr val="092E4B"/>
                          </a:solidFill>
                          <a:latin typeface="Calibri"/>
                          <a:ea typeface="Calibri"/>
                          <a:cs typeface="Calibri"/>
                          <a:sym typeface="Calibri"/>
                        </a:rPr>
                        <a:t>integrata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 telecamera integrata rivolta verso l'utente che consente di effettuare videochiamate</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800" b="1" u="none" strike="noStrike" cap="none">
                          <a:solidFill>
                            <a:srgbClr val="092E4B"/>
                          </a:solidFill>
                          <a:latin typeface="Calibri"/>
                          <a:ea typeface="Calibri"/>
                          <a:cs typeface="Calibri"/>
                          <a:sym typeface="Calibri"/>
                        </a:rPr>
                        <a:t>13. Software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Programmi che forniscono istruzioni al computer</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800" b="1" u="none" strike="noStrike" cap="none">
                          <a:solidFill>
                            <a:srgbClr val="092E4B"/>
                          </a:solidFill>
                          <a:latin typeface="Calibri"/>
                          <a:ea typeface="Calibri"/>
                          <a:cs typeface="Calibri"/>
                          <a:sym typeface="Calibri"/>
                        </a:rPr>
                        <a:t>14. Hardware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Le componenti fisiche di un sistema informatico</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15. Porta</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Dove si collega il cavo di ricarica o un altro dispositivo</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16. </a:t>
                      </a:r>
                      <a:r>
                        <a:rPr lang="en-US" sz="1800" b="1" u="none" strike="noStrike" cap="none" dirty="0" err="1">
                          <a:solidFill>
                            <a:srgbClr val="092E4B"/>
                          </a:solidFill>
                          <a:latin typeface="Calibri"/>
                          <a:ea typeface="Calibri"/>
                          <a:cs typeface="Calibri"/>
                          <a:sym typeface="Calibri"/>
                        </a:rPr>
                        <a:t>Cursore</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US" sz="1800" u="none" strike="noStrike" cap="none" dirty="0">
                          <a:solidFill>
                            <a:srgbClr val="092E4B"/>
                          </a:solidFill>
                          <a:latin typeface="Calibri"/>
                          <a:ea typeface="Calibri"/>
                          <a:cs typeface="Calibri"/>
                          <a:sym typeface="Calibri"/>
                        </a:rPr>
                        <a:t> </a:t>
                      </a:r>
                      <a:r>
                        <a:rPr lang="it-IT" sz="1800" u="none" strike="noStrike" cap="none" dirty="0">
                          <a:solidFill>
                            <a:srgbClr val="092E4B"/>
                          </a:solidFill>
                          <a:latin typeface="Calibri"/>
                          <a:ea typeface="Calibri"/>
                          <a:cs typeface="Calibri"/>
                          <a:sym typeface="Calibri"/>
                        </a:rPr>
                        <a:t>Un'icona che si sposta sullo schermo e permette di modificare o selezionare</a:t>
                      </a:r>
                      <a:endParaRPr sz="1800"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17. </a:t>
                      </a:r>
                      <a:r>
                        <a:rPr lang="en-US" sz="1800" b="1" u="none" strike="noStrike" cap="none" dirty="0" err="1">
                          <a:solidFill>
                            <a:srgbClr val="092E4B"/>
                          </a:solidFill>
                          <a:latin typeface="Calibri"/>
                          <a:ea typeface="Calibri"/>
                          <a:cs typeface="Calibri"/>
                          <a:sym typeface="Calibri"/>
                        </a:rPr>
                        <a:t>Motore</a:t>
                      </a:r>
                      <a:r>
                        <a:rPr lang="en-US" sz="1800" b="1" u="none" strike="noStrike" cap="none" dirty="0">
                          <a:solidFill>
                            <a:srgbClr val="092E4B"/>
                          </a:solidFill>
                          <a:latin typeface="Calibri"/>
                          <a:ea typeface="Calibri"/>
                          <a:cs typeface="Calibri"/>
                          <a:sym typeface="Calibri"/>
                        </a:rPr>
                        <a:t> di </a:t>
                      </a:r>
                      <a:r>
                        <a:rPr lang="en-US" sz="1800" b="1" u="none" strike="noStrike" cap="none" dirty="0" err="1">
                          <a:solidFill>
                            <a:srgbClr val="092E4B"/>
                          </a:solidFill>
                          <a:latin typeface="Calibri"/>
                          <a:ea typeface="Calibri"/>
                          <a:cs typeface="Calibri"/>
                          <a:sym typeface="Calibri"/>
                        </a:rPr>
                        <a:t>ricerca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 sistema utilizzato per trovare indirizzi web/siti internet</a:t>
                      </a:r>
                      <a:endParaRPr sz="1800"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18. </a:t>
                      </a:r>
                      <a:r>
                        <a:rPr lang="en-US" sz="1800" b="1" u="none" strike="noStrike" cap="none" dirty="0" err="1">
                          <a:solidFill>
                            <a:srgbClr val="092E4B"/>
                          </a:solidFill>
                          <a:latin typeface="Calibri"/>
                          <a:ea typeface="Calibri"/>
                          <a:cs typeface="Calibri"/>
                          <a:sym typeface="Calibri"/>
                        </a:rPr>
                        <a:t>Cartella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Una cartella virtuale per conservare i file</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None/>
                      </a:pPr>
                      <a:r>
                        <a:rPr lang="en-US" sz="1800" b="1" u="none" strike="noStrike" cap="none" dirty="0">
                          <a:solidFill>
                            <a:srgbClr val="092E4B"/>
                          </a:solidFill>
                          <a:latin typeface="Calibri"/>
                          <a:ea typeface="Calibri"/>
                          <a:cs typeface="Calibri"/>
                          <a:sym typeface="Calibri"/>
                        </a:rPr>
                        <a:t>19. Finestra</a:t>
                      </a:r>
                      <a:endParaRPr sz="1800" b="1" u="none" strike="noStrike" cap="none" dirty="0">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US" sz="1800" u="none" strike="noStrike" cap="none" dirty="0" err="1">
                          <a:solidFill>
                            <a:srgbClr val="092E4B"/>
                          </a:solidFill>
                          <a:latin typeface="Calibri"/>
                          <a:ea typeface="Calibri"/>
                          <a:cs typeface="Calibri"/>
                          <a:sym typeface="Calibri"/>
                        </a:rPr>
                        <a:t>Un'area</a:t>
                      </a:r>
                      <a:r>
                        <a:rPr lang="en-US" sz="1800" u="none" strike="noStrike" cap="none" dirty="0">
                          <a:solidFill>
                            <a:srgbClr val="092E4B"/>
                          </a:solidFill>
                          <a:latin typeface="Calibri"/>
                          <a:ea typeface="Calibri"/>
                          <a:cs typeface="Calibri"/>
                          <a:sym typeface="Calibri"/>
                        </a:rPr>
                        <a:t> </a:t>
                      </a:r>
                      <a:r>
                        <a:rPr lang="en-US" sz="1800" u="none" strike="noStrike" cap="none" dirty="0" err="1">
                          <a:solidFill>
                            <a:srgbClr val="092E4B"/>
                          </a:solidFill>
                          <a:latin typeface="Calibri"/>
                          <a:ea typeface="Calibri"/>
                          <a:cs typeface="Calibri"/>
                          <a:sym typeface="Calibri"/>
                        </a:rPr>
                        <a:t>riquadrata</a:t>
                      </a:r>
                      <a:r>
                        <a:rPr lang="en-US" sz="1800" u="none" strike="noStrike" cap="none" dirty="0">
                          <a:solidFill>
                            <a:srgbClr val="092E4B"/>
                          </a:solidFill>
                          <a:latin typeface="Calibri"/>
                          <a:ea typeface="Calibri"/>
                          <a:cs typeface="Calibri"/>
                          <a:sym typeface="Calibri"/>
                        </a:rPr>
                        <a:t> </a:t>
                      </a:r>
                      <a:r>
                        <a:rPr lang="en-US" sz="1800" u="none" strike="noStrike" cap="none" dirty="0" err="1">
                          <a:solidFill>
                            <a:srgbClr val="092E4B"/>
                          </a:solidFill>
                          <a:latin typeface="Calibri"/>
                          <a:ea typeface="Calibri"/>
                          <a:cs typeface="Calibri"/>
                          <a:sym typeface="Calibri"/>
                        </a:rPr>
                        <a:t>sul</a:t>
                      </a:r>
                      <a:r>
                        <a:rPr lang="en-US" sz="1800" u="none" strike="noStrike" cap="none" dirty="0">
                          <a:solidFill>
                            <a:srgbClr val="092E4B"/>
                          </a:solidFill>
                          <a:latin typeface="Calibri"/>
                          <a:ea typeface="Calibri"/>
                          <a:cs typeface="Calibri"/>
                          <a:sym typeface="Calibri"/>
                        </a:rPr>
                        <a:t> desktop </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10"/>
                  </a:ext>
                </a:extLst>
              </a:tr>
            </a:tbl>
          </a:graphicData>
        </a:graphic>
      </p:graphicFrame>
      <p:sp>
        <p:nvSpPr>
          <p:cNvPr id="479" name="Google Shape;479;p56"/>
          <p:cNvSpPr txBox="1">
            <a:spLocks noGrp="1"/>
          </p:cNvSpPr>
          <p:nvPr>
            <p:ph type="body" idx="2"/>
          </p:nvPr>
        </p:nvSpPr>
        <p:spPr>
          <a:xfrm>
            <a:off x="1061739" y="363153"/>
            <a:ext cx="10223680" cy="1019175"/>
          </a:xfrm>
          <a:prstGeom prst="rect">
            <a:avLst/>
          </a:prstGeom>
          <a:noFill/>
          <a:ln>
            <a:noFill/>
          </a:ln>
        </p:spPr>
        <p:txBody>
          <a:bodyPr spcFirstLastPara="1" wrap="square" lIns="91425" tIns="45700" rIns="91425" bIns="45700" anchor="t" anchorCtr="0">
            <a:noAutofit/>
          </a:bodyPr>
          <a:lstStyle/>
          <a:p>
            <a:r>
              <a:rPr lang="en-US" dirty="0" err="1"/>
              <a:t>Riepilogo</a:t>
            </a:r>
            <a:r>
              <a:rPr lang="en-US" dirty="0"/>
              <a:t> </a:t>
            </a:r>
            <a:r>
              <a:rPr lang="en-US" dirty="0" err="1"/>
              <a:t>della</a:t>
            </a:r>
            <a:r>
              <a:rPr lang="en-US" dirty="0"/>
              <a:t> </a:t>
            </a:r>
            <a:r>
              <a:rPr lang="en-US" dirty="0" err="1"/>
              <a:t>terminologia</a:t>
            </a:r>
            <a:r>
              <a:rPr lang="en-US" dirty="0"/>
              <a:t>… Il </a:t>
            </a:r>
            <a:r>
              <a:rPr lang="en-US" dirty="0" err="1"/>
              <a:t>glossario</a:t>
            </a:r>
            <a:r>
              <a:rPr lang="en-US" dirty="0"/>
              <a:t> </a:t>
            </a:r>
            <a:r>
              <a:rPr lang="en-US" dirty="0" err="1"/>
              <a:t>prosegue</a:t>
            </a:r>
            <a:r>
              <a:rPr lang="en-US" dirty="0"/>
              <a:t>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7"/>
          <p:cNvSpPr txBox="1">
            <a:spLocks noGrp="1"/>
          </p:cNvSpPr>
          <p:nvPr>
            <p:ph type="body" idx="1"/>
          </p:nvPr>
        </p:nvSpPr>
        <p:spPr>
          <a:xfrm>
            <a:off x="794662" y="1273750"/>
            <a:ext cx="475737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it-IT" dirty="0"/>
              <a:t>Siete stati appena sommersi da informazioni e da un intero glossario di termini digitali e siete sopravvissuti.</a:t>
            </a:r>
          </a:p>
          <a:p>
            <a:pPr marL="0" marR="0" lvl="0" indent="0" algn="l" rtl="0">
              <a:lnSpc>
                <a:spcPct val="90000"/>
              </a:lnSpc>
              <a:spcBef>
                <a:spcPts val="1000"/>
              </a:spcBef>
              <a:spcAft>
                <a:spcPts val="0"/>
              </a:spcAft>
              <a:buClr>
                <a:schemeClr val="lt1"/>
              </a:buClr>
              <a:buSzPts val="2400"/>
              <a:buFont typeface="Arial"/>
              <a:buNone/>
            </a:pPr>
            <a:r>
              <a:rPr lang="it-IT" b="1" dirty="0"/>
              <a:t>Ottimo lavoro!</a:t>
            </a:r>
          </a:p>
          <a:p>
            <a:pPr marL="0" marR="0" lvl="0" indent="0" algn="l" rtl="0">
              <a:lnSpc>
                <a:spcPct val="90000"/>
              </a:lnSpc>
              <a:spcBef>
                <a:spcPts val="1000"/>
              </a:spcBef>
              <a:spcAft>
                <a:spcPts val="0"/>
              </a:spcAft>
              <a:buClr>
                <a:schemeClr val="lt1"/>
              </a:buClr>
              <a:buSzPts val="2400"/>
              <a:buFont typeface="Arial"/>
              <a:buNone/>
            </a:pPr>
            <a:endParaRPr lang="it-IT" b="1" dirty="0"/>
          </a:p>
          <a:p>
            <a:pPr marL="0" marR="0" lvl="0" indent="0" algn="l" rtl="0">
              <a:lnSpc>
                <a:spcPct val="90000"/>
              </a:lnSpc>
              <a:spcBef>
                <a:spcPts val="1000"/>
              </a:spcBef>
              <a:spcAft>
                <a:spcPts val="0"/>
              </a:spcAft>
              <a:buClr>
                <a:schemeClr val="lt1"/>
              </a:buClr>
              <a:buSzPts val="2400"/>
              <a:buFont typeface="Arial"/>
              <a:buNone/>
            </a:pPr>
            <a:r>
              <a:rPr lang="it-IT" b="1" dirty="0"/>
              <a:t>FATE UNA PAUSA...</a:t>
            </a:r>
          </a:p>
          <a:p>
            <a:pPr marL="0" marR="0" lvl="0" indent="0" algn="l" rtl="0">
              <a:lnSpc>
                <a:spcPct val="90000"/>
              </a:lnSpc>
              <a:spcBef>
                <a:spcPts val="1000"/>
              </a:spcBef>
              <a:spcAft>
                <a:spcPts val="0"/>
              </a:spcAft>
              <a:buClr>
                <a:schemeClr val="lt1"/>
              </a:buClr>
              <a:buSzPts val="2400"/>
              <a:buFont typeface="Arial"/>
              <a:buNone/>
            </a:pPr>
            <a:r>
              <a:rPr lang="it-IT" dirty="0"/>
              <a:t>Poi vogliamo che restiate con noi e ricominciate (al vostro ritmo). Conoscere tutti i termini di cui sopra vi servirà per andare avanti:  ora parleremo di smartphone!</a:t>
            </a:r>
            <a:endParaRPr dirty="0"/>
          </a:p>
        </p:txBody>
      </p:sp>
      <p:sp>
        <p:nvSpPr>
          <p:cNvPr id="485" name="Google Shape;485;p57"/>
          <p:cNvSpPr txBox="1">
            <a:spLocks noGrp="1"/>
          </p:cNvSpPr>
          <p:nvPr>
            <p:ph type="body" idx="2"/>
          </p:nvPr>
        </p:nvSpPr>
        <p:spPr>
          <a:xfrm>
            <a:off x="794662" y="281098"/>
            <a:ext cx="475737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4800" dirty="0"/>
              <a:t>Ben </a:t>
            </a:r>
            <a:r>
              <a:rPr lang="en-US" sz="4800" dirty="0" err="1"/>
              <a:t>fatto</a:t>
            </a:r>
            <a:r>
              <a:rPr lang="en-US" sz="4800" dirty="0"/>
              <a:t>!!</a:t>
            </a:r>
            <a:endParaRPr sz="4800" dirty="0"/>
          </a:p>
        </p:txBody>
      </p:sp>
      <p:pic>
        <p:nvPicPr>
          <p:cNvPr id="486" name="Google Shape;486;p57" descr="Green birthday envelope with ribbons"/>
          <p:cNvPicPr preferRelativeResize="0">
            <a:picLocks noGrp="1"/>
          </p:cNvPicPr>
          <p:nvPr>
            <p:ph type="pic" idx="3"/>
          </p:nvPr>
        </p:nvPicPr>
        <p:blipFill rotWithShape="1">
          <a:blip r:embed="rId3">
            <a:alphaModFix/>
          </a:blip>
          <a:srcRect l="3178" r="3177"/>
          <a:stretch/>
        </p:blipFill>
        <p:spPr>
          <a:xfrm>
            <a:off x="5888002" y="439730"/>
            <a:ext cx="5660531" cy="6045736"/>
          </a:xfrm>
          <a:prstGeom prst="rect">
            <a:avLst/>
          </a:prstGeom>
          <a:solidFill>
            <a:srgbClr val="F2F2F2"/>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
          <p:cNvSpPr txBox="1">
            <a:spLocks noGrp="1"/>
          </p:cNvSpPr>
          <p:nvPr>
            <p:ph type="body" idx="1"/>
          </p:nvPr>
        </p:nvSpPr>
        <p:spPr>
          <a:xfrm>
            <a:off x="5497150" y="316391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Arial"/>
              <a:buNone/>
            </a:pPr>
            <a:r>
              <a:rPr lang="en-US" dirty="0" err="1"/>
              <a:t>L’uso</a:t>
            </a:r>
            <a:r>
              <a:rPr lang="en-US" dirty="0"/>
              <a:t> </a:t>
            </a:r>
            <a:r>
              <a:rPr lang="en-US" dirty="0" err="1"/>
              <a:t>efficace</a:t>
            </a:r>
            <a:r>
              <a:rPr lang="en-US" dirty="0"/>
              <a:t> </a:t>
            </a:r>
            <a:r>
              <a:rPr lang="en-US" dirty="0" err="1"/>
              <a:t>degli</a:t>
            </a:r>
            <a:endParaRPr lang="en-US" dirty="0"/>
          </a:p>
          <a:p>
            <a:pPr marL="0" lvl="0" indent="0" algn="l" rtl="0">
              <a:lnSpc>
                <a:spcPct val="90000"/>
              </a:lnSpc>
              <a:spcBef>
                <a:spcPts val="0"/>
              </a:spcBef>
              <a:spcAft>
                <a:spcPts val="0"/>
              </a:spcAft>
              <a:buClr>
                <a:schemeClr val="lt1"/>
              </a:buClr>
              <a:buSzPts val="4800"/>
              <a:buFont typeface="Arial"/>
              <a:buNone/>
            </a:pPr>
            <a:r>
              <a:rPr lang="en-US" dirty="0"/>
              <a:t>Smartphone</a:t>
            </a:r>
            <a:endParaRPr dirty="0"/>
          </a:p>
        </p:txBody>
      </p:sp>
      <p:sp>
        <p:nvSpPr>
          <p:cNvPr id="493" name="Google Shape;493;p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8"/>
          <p:cNvSpPr txBox="1">
            <a:spLocks noGrp="1"/>
          </p:cNvSpPr>
          <p:nvPr>
            <p:ph type="body" idx="1"/>
          </p:nvPr>
        </p:nvSpPr>
        <p:spPr>
          <a:xfrm>
            <a:off x="674192" y="1105271"/>
            <a:ext cx="5510592" cy="51878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en-US" dirty="0" err="1"/>
              <a:t>Gli</a:t>
            </a:r>
            <a:r>
              <a:rPr lang="en-US" dirty="0"/>
              <a:t> smartphone </a:t>
            </a:r>
            <a:r>
              <a:rPr lang="en-US" dirty="0" err="1"/>
              <a:t>sono</a:t>
            </a:r>
            <a:r>
              <a:rPr lang="en-US" dirty="0"/>
              <a:t> </a:t>
            </a:r>
            <a:r>
              <a:rPr lang="en-US" dirty="0" err="1"/>
              <a:t>dei</a:t>
            </a:r>
            <a:r>
              <a:rPr lang="en-US" dirty="0"/>
              <a:t> mini-computer</a:t>
            </a:r>
            <a:endParaRPr dirty="0"/>
          </a:p>
          <a:p>
            <a:pPr marL="0" marR="0" lvl="0" indent="0" algn="l" rtl="0">
              <a:lnSpc>
                <a:spcPct val="90000"/>
              </a:lnSpc>
              <a:spcBef>
                <a:spcPts val="1000"/>
              </a:spcBef>
              <a:spcAft>
                <a:spcPts val="0"/>
              </a:spcAft>
              <a:buClr>
                <a:schemeClr val="lt1"/>
              </a:buClr>
              <a:buSzPts val="2400"/>
              <a:buFont typeface="Arial"/>
              <a:buNone/>
            </a:pPr>
            <a:r>
              <a:rPr lang="it-IT" dirty="0"/>
              <a:t>I due sistemi operativi più diffusi per gli smartphone sono iOS e Android, che classificano i telefoni in diversi tipi.</a:t>
            </a:r>
          </a:p>
          <a:p>
            <a:pPr marL="342900" marR="0" lvl="0" indent="-342900" algn="l" rtl="0">
              <a:lnSpc>
                <a:spcPct val="90000"/>
              </a:lnSpc>
              <a:spcBef>
                <a:spcPts val="1000"/>
              </a:spcBef>
              <a:spcAft>
                <a:spcPts val="0"/>
              </a:spcAft>
              <a:buClr>
                <a:schemeClr val="lt1"/>
              </a:buClr>
              <a:buSzPts val="2400"/>
              <a:buFont typeface="Arial" panose="020B0604020202020204" pitchFamily="34" charset="0"/>
              <a:buChar char="•"/>
            </a:pPr>
            <a:r>
              <a:rPr lang="en-US" b="1" dirty="0">
                <a:solidFill>
                  <a:srgbClr val="24BAA2"/>
                </a:solidFill>
              </a:rPr>
              <a:t>iOS è di Apple </a:t>
            </a:r>
            <a:r>
              <a:rPr lang="en-US" dirty="0"/>
              <a:t>e </a:t>
            </a:r>
            <a:r>
              <a:rPr lang="en-US" dirty="0" err="1"/>
              <a:t>funziona</a:t>
            </a:r>
            <a:r>
              <a:rPr lang="en-US" dirty="0"/>
              <a:t> </a:t>
            </a:r>
            <a:r>
              <a:rPr lang="en-US" dirty="0" err="1"/>
              <a:t>specificatamente</a:t>
            </a:r>
            <a:r>
              <a:rPr lang="en-US" dirty="0"/>
              <a:t> </a:t>
            </a:r>
            <a:r>
              <a:rPr lang="en-US" dirty="0" err="1"/>
              <a:t>sugli</a:t>
            </a:r>
            <a:r>
              <a:rPr lang="en-US" dirty="0"/>
              <a:t> iPhone.</a:t>
            </a:r>
            <a:endParaRPr dirty="0"/>
          </a:p>
          <a:p>
            <a:pPr marL="342900" lvl="0" indent="-342900" algn="l" rtl="0">
              <a:lnSpc>
                <a:spcPct val="90000"/>
              </a:lnSpc>
              <a:spcBef>
                <a:spcPts val="1000"/>
              </a:spcBef>
              <a:spcAft>
                <a:spcPts val="0"/>
              </a:spcAft>
              <a:buSzPts val="2400"/>
              <a:buFont typeface="Arial"/>
              <a:buChar char="•"/>
            </a:pPr>
            <a:r>
              <a:rPr lang="en-US" b="1" dirty="0">
                <a:solidFill>
                  <a:srgbClr val="24BAA2"/>
                </a:solidFill>
              </a:rPr>
              <a:t>Android è di Google </a:t>
            </a:r>
            <a:r>
              <a:rPr lang="it-IT" dirty="0"/>
              <a:t>e funziona su un'ampia gamma di telefoni</a:t>
            </a:r>
            <a:r>
              <a:rPr lang="en-US" dirty="0"/>
              <a:t>.</a:t>
            </a:r>
          </a:p>
          <a:p>
            <a:pPr marL="342900" lvl="0" indent="-342900" algn="l" rtl="0">
              <a:lnSpc>
                <a:spcPct val="90000"/>
              </a:lnSpc>
              <a:spcBef>
                <a:spcPts val="1000"/>
              </a:spcBef>
              <a:spcAft>
                <a:spcPts val="0"/>
              </a:spcAft>
              <a:buSzPts val="2400"/>
              <a:buFont typeface="Arial"/>
              <a:buChar char="•"/>
            </a:pPr>
            <a:endParaRPr dirty="0"/>
          </a:p>
          <a:p>
            <a:pPr marL="0" lvl="0" indent="0" algn="ctr" rtl="0">
              <a:lnSpc>
                <a:spcPct val="90000"/>
              </a:lnSpc>
              <a:spcBef>
                <a:spcPts val="1000"/>
              </a:spcBef>
              <a:spcAft>
                <a:spcPts val="0"/>
              </a:spcAft>
              <a:buSzPts val="2400"/>
              <a:buNone/>
            </a:pPr>
            <a:r>
              <a:rPr lang="it-IT" b="1" dirty="0"/>
              <a:t>Questi sistemi operativi sono molto avanzati e svolgono molte funzioni oltre alle telefonate.</a:t>
            </a:r>
            <a:endParaRPr b="1" dirty="0"/>
          </a:p>
        </p:txBody>
      </p:sp>
      <p:sp>
        <p:nvSpPr>
          <p:cNvPr id="499" name="Google Shape;499;p58"/>
          <p:cNvSpPr txBox="1">
            <a:spLocks noGrp="1"/>
          </p:cNvSpPr>
          <p:nvPr>
            <p:ph type="body" idx="2"/>
          </p:nvPr>
        </p:nvSpPr>
        <p:spPr>
          <a:xfrm>
            <a:off x="643467" y="326644"/>
            <a:ext cx="5394476"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t>Tipologie</a:t>
            </a:r>
            <a:r>
              <a:rPr lang="en-US" dirty="0"/>
              <a:t> di smartphone</a:t>
            </a:r>
            <a:endParaRPr dirty="0"/>
          </a:p>
        </p:txBody>
      </p:sp>
      <p:pic>
        <p:nvPicPr>
          <p:cNvPr id="500" name="Google Shape;500;p58"/>
          <p:cNvPicPr preferRelativeResize="0"/>
          <p:nvPr/>
        </p:nvPicPr>
        <p:blipFill rotWithShape="1">
          <a:blip r:embed="rId3">
            <a:alphaModFix/>
          </a:blip>
          <a:srcRect/>
          <a:stretch/>
        </p:blipFill>
        <p:spPr>
          <a:xfrm>
            <a:off x="9015704" y="1503272"/>
            <a:ext cx="2616334" cy="1663786"/>
          </a:xfrm>
          <a:prstGeom prst="rect">
            <a:avLst/>
          </a:prstGeom>
          <a:noFill/>
          <a:ln>
            <a:noFill/>
          </a:ln>
        </p:spPr>
      </p:pic>
      <p:pic>
        <p:nvPicPr>
          <p:cNvPr id="501" name="Google Shape;501;p58"/>
          <p:cNvPicPr preferRelativeResize="0"/>
          <p:nvPr/>
        </p:nvPicPr>
        <p:blipFill rotWithShape="1">
          <a:blip r:embed="rId4">
            <a:alphaModFix/>
          </a:blip>
          <a:srcRect l="8829"/>
          <a:stretch/>
        </p:blipFill>
        <p:spPr>
          <a:xfrm>
            <a:off x="8905422" y="4750985"/>
            <a:ext cx="2836898" cy="1701887"/>
          </a:xfrm>
          <a:prstGeom prst="rect">
            <a:avLst/>
          </a:prstGeom>
          <a:noFill/>
          <a:ln>
            <a:noFill/>
          </a:ln>
        </p:spPr>
      </p:pic>
      <p:pic>
        <p:nvPicPr>
          <p:cNvPr id="502" name="Google Shape;502;p58">
            <a:hlinkClick r:id="rId5"/>
          </p:cNvPr>
          <p:cNvPicPr preferRelativeResize="0"/>
          <p:nvPr/>
        </p:nvPicPr>
        <p:blipFill rotWithShape="1">
          <a:blip r:embed="rId6">
            <a:alphaModFix/>
          </a:blip>
          <a:srcRect l="8437" r="12640"/>
          <a:stretch/>
        </p:blipFill>
        <p:spPr>
          <a:xfrm>
            <a:off x="6835546" y="3429000"/>
            <a:ext cx="2180158" cy="1568531"/>
          </a:xfrm>
          <a:prstGeom prst="rect">
            <a:avLst/>
          </a:prstGeom>
          <a:noFill/>
          <a:ln>
            <a:noFill/>
          </a:ln>
        </p:spPr>
      </p:pic>
      <p:pic>
        <p:nvPicPr>
          <p:cNvPr id="503" name="Google Shape;503;p58">
            <a:hlinkClick r:id="rId7"/>
          </p:cNvPr>
          <p:cNvPicPr preferRelativeResize="0"/>
          <p:nvPr/>
        </p:nvPicPr>
        <p:blipFill rotWithShape="1">
          <a:blip r:embed="rId8">
            <a:alphaModFix/>
          </a:blip>
          <a:srcRect t="2580"/>
          <a:stretch/>
        </p:blipFill>
        <p:spPr>
          <a:xfrm>
            <a:off x="6992962" y="583106"/>
            <a:ext cx="1676486" cy="14723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7"/>
          <p:cNvSpPr txBox="1">
            <a:spLocks noGrp="1"/>
          </p:cNvSpPr>
          <p:nvPr>
            <p:ph type="body" idx="1"/>
          </p:nvPr>
        </p:nvSpPr>
        <p:spPr>
          <a:xfrm>
            <a:off x="369502" y="1069200"/>
            <a:ext cx="5848418" cy="4719600"/>
          </a:xfrm>
          <a:prstGeom prst="rect">
            <a:avLst/>
          </a:prstGeom>
          <a:noFill/>
          <a:ln>
            <a:noFill/>
          </a:ln>
        </p:spPr>
        <p:txBody>
          <a:bodyPr spcFirstLastPara="1" wrap="square" lIns="91425" tIns="45700" rIns="91425" bIns="45700" anchor="t" anchorCtr="0">
            <a:noAutofit/>
          </a:bodyPr>
          <a:lstStyle/>
          <a:p>
            <a:pPr marL="0" lvl="0" indent="-228600" algn="l" rtl="0">
              <a:lnSpc>
                <a:spcPct val="107000"/>
              </a:lnSpc>
              <a:spcBef>
                <a:spcPts val="1000"/>
              </a:spcBef>
              <a:spcAft>
                <a:spcPts val="0"/>
              </a:spcAft>
              <a:buSzPts val="2400"/>
              <a:buNone/>
            </a:pPr>
            <a:r>
              <a:rPr lang="en-US" dirty="0">
                <a:latin typeface="Calibri"/>
                <a:ea typeface="Calibri"/>
                <a:cs typeface="Calibri"/>
                <a:sym typeface="Calibri"/>
              </a:rPr>
              <a:t>Al </a:t>
            </a:r>
            <a:r>
              <a:rPr lang="en-US" dirty="0" err="1">
                <a:latin typeface="Calibri"/>
                <a:ea typeface="Calibri"/>
                <a:cs typeface="Calibri"/>
                <a:sym typeface="Calibri"/>
              </a:rPr>
              <a:t>termine</a:t>
            </a:r>
            <a:r>
              <a:rPr lang="en-US" dirty="0">
                <a:latin typeface="Calibri"/>
                <a:ea typeface="Calibri"/>
                <a:cs typeface="Calibri"/>
                <a:sym typeface="Calibri"/>
              </a:rPr>
              <a:t> di </a:t>
            </a:r>
            <a:r>
              <a:rPr lang="en-US" dirty="0" err="1">
                <a:latin typeface="Calibri"/>
                <a:ea typeface="Calibri"/>
                <a:cs typeface="Calibri"/>
                <a:sym typeface="Calibri"/>
              </a:rPr>
              <a:t>questo</a:t>
            </a:r>
            <a:r>
              <a:rPr lang="en-US" dirty="0">
                <a:latin typeface="Calibri"/>
                <a:ea typeface="Calibri"/>
                <a:cs typeface="Calibri"/>
                <a:sym typeface="Calibri"/>
              </a:rPr>
              <a:t> modulo, il nostro </a:t>
            </a:r>
            <a:r>
              <a:rPr lang="en-US" dirty="0" err="1">
                <a:latin typeface="Calibri"/>
                <a:ea typeface="Calibri"/>
                <a:cs typeface="Calibri"/>
                <a:sym typeface="Calibri"/>
              </a:rPr>
              <a:t>obiettivo</a:t>
            </a:r>
            <a:r>
              <a:rPr lang="en-US" dirty="0">
                <a:latin typeface="Calibri"/>
                <a:ea typeface="Calibri"/>
                <a:cs typeface="Calibri"/>
                <a:sym typeface="Calibri"/>
              </a:rPr>
              <a:t> </a:t>
            </a:r>
            <a:r>
              <a:rPr lang="en-US" dirty="0" err="1">
                <a:latin typeface="Calibri"/>
                <a:ea typeface="Calibri"/>
                <a:cs typeface="Calibri"/>
                <a:sym typeface="Calibri"/>
              </a:rPr>
              <a:t>è</a:t>
            </a:r>
            <a:r>
              <a:rPr lang="en-US" dirty="0">
                <a:latin typeface="Calibri"/>
                <a:ea typeface="Calibri"/>
                <a:cs typeface="Calibri"/>
                <a:sym typeface="Calibri"/>
              </a:rPr>
              <a:t> </a:t>
            </a:r>
            <a:r>
              <a:rPr lang="en-US" dirty="0" err="1">
                <a:latin typeface="Calibri"/>
                <a:ea typeface="Calibri"/>
                <a:cs typeface="Calibri"/>
                <a:sym typeface="Calibri"/>
              </a:rPr>
              <a:t>che</a:t>
            </a:r>
            <a:r>
              <a:rPr lang="en-US" dirty="0">
                <a:latin typeface="Calibri"/>
                <a:ea typeface="Calibri"/>
                <a:cs typeface="Calibri"/>
                <a:sym typeface="Calibri"/>
              </a:rPr>
              <a:t> </a:t>
            </a:r>
            <a:r>
              <a:rPr lang="en-US" dirty="0" err="1">
                <a:latin typeface="Calibri"/>
                <a:ea typeface="Calibri"/>
                <a:cs typeface="Calibri"/>
                <a:sym typeface="Calibri"/>
              </a:rPr>
              <a:t>voi</a:t>
            </a:r>
            <a:r>
              <a:rPr lang="en-US" dirty="0">
                <a:latin typeface="Calibri"/>
                <a:ea typeface="Calibri"/>
                <a:cs typeface="Calibri"/>
                <a:sym typeface="Calibri"/>
              </a:rPr>
              <a:t> </a:t>
            </a:r>
            <a:r>
              <a:rPr lang="en-US" dirty="0" err="1">
                <a:latin typeface="Calibri"/>
                <a:ea typeface="Calibri"/>
                <a:cs typeface="Calibri"/>
                <a:sym typeface="Calibri"/>
              </a:rPr>
              <a:t>operatori</a:t>
            </a:r>
            <a:r>
              <a:rPr lang="en-US" dirty="0">
                <a:latin typeface="Calibri"/>
                <a:ea typeface="Calibri"/>
                <a:cs typeface="Calibri"/>
                <a:sym typeface="Calibri"/>
              </a:rPr>
              <a:t> </a:t>
            </a:r>
            <a:r>
              <a:rPr lang="en-US" dirty="0" err="1">
                <a:latin typeface="Calibri"/>
                <a:ea typeface="Calibri"/>
                <a:cs typeface="Calibri"/>
                <a:sym typeface="Calibri"/>
              </a:rPr>
              <a:t>siate</a:t>
            </a:r>
            <a:r>
              <a:rPr lang="en-US" dirty="0">
                <a:latin typeface="Calibri"/>
                <a:ea typeface="Calibri"/>
                <a:cs typeface="Calibri"/>
                <a:sym typeface="Calibri"/>
              </a:rPr>
              <a:t> in </a:t>
            </a:r>
            <a:r>
              <a:rPr lang="en-US" dirty="0" err="1">
                <a:latin typeface="Calibri"/>
                <a:ea typeface="Calibri"/>
                <a:cs typeface="Calibri"/>
                <a:sym typeface="Calibri"/>
              </a:rPr>
              <a:t>grado</a:t>
            </a:r>
            <a:r>
              <a:rPr lang="en-US" dirty="0">
                <a:latin typeface="Calibri"/>
                <a:ea typeface="Calibri"/>
                <a:cs typeface="Calibri"/>
                <a:sym typeface="Calibri"/>
              </a:rPr>
              <a:t> di:</a:t>
            </a:r>
            <a:endParaRPr lang="en-US" dirty="0"/>
          </a:p>
          <a:p>
            <a:pPr marL="342900" lvl="0" indent="-342900" algn="l" rtl="0">
              <a:lnSpc>
                <a:spcPct val="107000"/>
              </a:lnSpc>
              <a:spcBef>
                <a:spcPts val="1800"/>
              </a:spcBef>
              <a:spcAft>
                <a:spcPts val="0"/>
              </a:spcAft>
              <a:buClr>
                <a:schemeClr val="bg1"/>
              </a:buClr>
              <a:buSzPts val="2400"/>
              <a:buFont typeface="Wingdings" pitchFamily="2" charset="2"/>
              <a:buChar char="ü"/>
            </a:pPr>
            <a:r>
              <a:rPr lang="en-US" dirty="0" err="1"/>
              <a:t>Comprendere</a:t>
            </a:r>
            <a:r>
              <a:rPr lang="en-US" dirty="0"/>
              <a:t> </a:t>
            </a:r>
            <a:r>
              <a:rPr lang="en-US" dirty="0" err="1"/>
              <a:t>i</a:t>
            </a:r>
            <a:r>
              <a:rPr lang="en-US" dirty="0"/>
              <a:t> </a:t>
            </a:r>
            <a:r>
              <a:rPr lang="en-US" dirty="0" err="1"/>
              <a:t>vantaggi</a:t>
            </a:r>
            <a:r>
              <a:rPr lang="en-US" dirty="0"/>
              <a:t> e le </a:t>
            </a:r>
            <a:r>
              <a:rPr lang="en-US" dirty="0" err="1"/>
              <a:t>funzionalità</a:t>
            </a:r>
            <a:r>
              <a:rPr lang="en-US" dirty="0"/>
              <a:t> di base di 3 </a:t>
            </a:r>
            <a:r>
              <a:rPr lang="en-US" dirty="0" err="1"/>
              <a:t>dispositivi</a:t>
            </a:r>
            <a:r>
              <a:rPr lang="en-US" dirty="0"/>
              <a:t>;</a:t>
            </a:r>
          </a:p>
          <a:p>
            <a:pPr marL="342900" lvl="0" indent="-342900" algn="l" rtl="0">
              <a:lnSpc>
                <a:spcPct val="107000"/>
              </a:lnSpc>
              <a:spcBef>
                <a:spcPts val="1800"/>
              </a:spcBef>
              <a:spcAft>
                <a:spcPts val="0"/>
              </a:spcAft>
              <a:buClr>
                <a:schemeClr val="bg1"/>
              </a:buClr>
              <a:buSzPts val="2400"/>
              <a:buFont typeface="Wingdings" pitchFamily="2" charset="2"/>
              <a:buChar char="ü"/>
            </a:pPr>
            <a:r>
              <a:rPr lang="en-US" dirty="0" err="1">
                <a:latin typeface="Calibri"/>
                <a:ea typeface="Calibri"/>
                <a:cs typeface="Calibri"/>
                <a:sym typeface="Calibri"/>
              </a:rPr>
              <a:t>Identificare</a:t>
            </a:r>
            <a:r>
              <a:rPr lang="en-US" dirty="0">
                <a:latin typeface="Calibri"/>
                <a:ea typeface="Calibri"/>
                <a:cs typeface="Calibri"/>
                <a:sym typeface="Calibri"/>
              </a:rPr>
              <a:t> </a:t>
            </a:r>
            <a:r>
              <a:rPr lang="en-US" dirty="0" err="1">
                <a:latin typeface="Calibri"/>
                <a:ea typeface="Calibri"/>
                <a:cs typeface="Calibri"/>
                <a:sym typeface="Calibri"/>
              </a:rPr>
              <a:t>i</a:t>
            </a:r>
            <a:r>
              <a:rPr lang="en-US" dirty="0">
                <a:latin typeface="Calibri"/>
                <a:ea typeface="Calibri"/>
                <a:cs typeface="Calibri"/>
                <a:sym typeface="Calibri"/>
              </a:rPr>
              <a:t> </a:t>
            </a:r>
            <a:r>
              <a:rPr lang="en-US" dirty="0" err="1">
                <a:latin typeface="Calibri"/>
                <a:ea typeface="Calibri"/>
                <a:cs typeface="Calibri"/>
                <a:sym typeface="Calibri"/>
              </a:rPr>
              <a:t>componenti</a:t>
            </a:r>
            <a:r>
              <a:rPr lang="en-US" dirty="0">
                <a:latin typeface="Calibri"/>
                <a:ea typeface="Calibri"/>
                <a:cs typeface="Calibri"/>
                <a:sym typeface="Calibri"/>
              </a:rPr>
              <a:t> di </a:t>
            </a:r>
            <a:r>
              <a:rPr lang="en-US" dirty="0" err="1">
                <a:latin typeface="Calibri"/>
                <a:ea typeface="Calibri"/>
                <a:cs typeface="Calibri"/>
                <a:sym typeface="Calibri"/>
              </a:rPr>
              <a:t>tali</a:t>
            </a:r>
            <a:r>
              <a:rPr lang="en-US" dirty="0">
                <a:latin typeface="Calibri"/>
                <a:ea typeface="Calibri"/>
                <a:cs typeface="Calibri"/>
                <a:sym typeface="Calibri"/>
              </a:rPr>
              <a:t> </a:t>
            </a:r>
            <a:r>
              <a:rPr lang="en-US" dirty="0" err="1">
                <a:latin typeface="Calibri"/>
                <a:ea typeface="Calibri"/>
                <a:cs typeface="Calibri"/>
                <a:sym typeface="Calibri"/>
              </a:rPr>
              <a:t>dispositivi</a:t>
            </a:r>
            <a:r>
              <a:rPr lang="en-US" dirty="0"/>
              <a:t>; </a:t>
            </a:r>
          </a:p>
          <a:p>
            <a:pPr marL="342900" lvl="0" indent="-342900" algn="l" rtl="0">
              <a:lnSpc>
                <a:spcPct val="107000"/>
              </a:lnSpc>
              <a:spcBef>
                <a:spcPts val="1000"/>
              </a:spcBef>
              <a:spcAft>
                <a:spcPts val="0"/>
              </a:spcAft>
              <a:buClr>
                <a:schemeClr val="bg1"/>
              </a:buClr>
              <a:buSzPts val="2400"/>
              <a:buFont typeface="Wingdings" pitchFamily="2" charset="2"/>
              <a:buChar char="ü"/>
            </a:pPr>
            <a:r>
              <a:rPr lang="en-US" dirty="0" err="1">
                <a:latin typeface="Calibri"/>
                <a:ea typeface="Calibri"/>
                <a:cs typeface="Calibri"/>
                <a:sym typeface="Calibri"/>
              </a:rPr>
              <a:t>Creare</a:t>
            </a:r>
            <a:r>
              <a:rPr lang="en-US" dirty="0">
                <a:latin typeface="Calibri"/>
                <a:ea typeface="Calibri"/>
                <a:cs typeface="Calibri"/>
                <a:sym typeface="Calibri"/>
              </a:rPr>
              <a:t> </a:t>
            </a:r>
            <a:r>
              <a:rPr lang="en-US" dirty="0" err="1">
                <a:latin typeface="Calibri"/>
                <a:ea typeface="Calibri"/>
                <a:cs typeface="Calibri"/>
                <a:sym typeface="Calibri"/>
              </a:rPr>
              <a:t>consapevolezza</a:t>
            </a:r>
            <a:r>
              <a:rPr lang="en-US" dirty="0">
                <a:latin typeface="Calibri"/>
                <a:ea typeface="Calibri"/>
                <a:cs typeface="Calibri"/>
                <a:sym typeface="Calibri"/>
              </a:rPr>
              <a:t> </a:t>
            </a:r>
            <a:r>
              <a:rPr lang="en-US" dirty="0" err="1">
                <a:latin typeface="Calibri"/>
                <a:ea typeface="Calibri"/>
                <a:cs typeface="Calibri"/>
                <a:sym typeface="Calibri"/>
              </a:rPr>
              <a:t>dei</a:t>
            </a:r>
            <a:r>
              <a:rPr lang="en-US" dirty="0">
                <a:latin typeface="Calibri"/>
                <a:ea typeface="Calibri"/>
                <a:cs typeface="Calibri"/>
                <a:sym typeface="Calibri"/>
              </a:rPr>
              <a:t> </a:t>
            </a:r>
            <a:r>
              <a:rPr lang="en-US" dirty="0" err="1">
                <a:latin typeface="Calibri"/>
                <a:ea typeface="Calibri"/>
                <a:cs typeface="Calibri"/>
                <a:sym typeface="Calibri"/>
              </a:rPr>
              <a:t>sistemi</a:t>
            </a:r>
            <a:r>
              <a:rPr lang="en-US" dirty="0">
                <a:latin typeface="Calibri"/>
                <a:ea typeface="Calibri"/>
                <a:cs typeface="Calibri"/>
                <a:sym typeface="Calibri"/>
              </a:rPr>
              <a:t> </a:t>
            </a:r>
            <a:r>
              <a:rPr lang="en-US" dirty="0" err="1">
                <a:latin typeface="Calibri"/>
                <a:ea typeface="Calibri"/>
                <a:cs typeface="Calibri"/>
                <a:sym typeface="Calibri"/>
              </a:rPr>
              <a:t>informatici</a:t>
            </a:r>
            <a:r>
              <a:rPr lang="en-US" dirty="0">
                <a:latin typeface="Calibri"/>
                <a:ea typeface="Calibri"/>
                <a:cs typeface="Calibri"/>
                <a:sym typeface="Calibri"/>
              </a:rPr>
              <a:t> </a:t>
            </a:r>
            <a:r>
              <a:rPr lang="en-US" dirty="0" err="1">
                <a:latin typeface="Calibri"/>
                <a:ea typeface="Calibri"/>
                <a:cs typeface="Calibri"/>
                <a:sym typeface="Calibri"/>
              </a:rPr>
              <a:t>nella</a:t>
            </a:r>
            <a:r>
              <a:rPr lang="en-US" dirty="0">
                <a:latin typeface="Calibri"/>
                <a:ea typeface="Calibri"/>
                <a:cs typeface="Calibri"/>
                <a:sym typeface="Calibri"/>
              </a:rPr>
              <a:t> vita </a:t>
            </a:r>
            <a:r>
              <a:rPr lang="en-US" dirty="0" err="1">
                <a:latin typeface="Calibri"/>
                <a:ea typeface="Calibri"/>
                <a:cs typeface="Calibri"/>
                <a:sym typeface="Calibri"/>
              </a:rPr>
              <a:t>quotidiana</a:t>
            </a:r>
            <a:r>
              <a:rPr lang="en-US" dirty="0">
                <a:latin typeface="Calibri"/>
                <a:ea typeface="Calibri"/>
                <a:cs typeface="Calibri"/>
                <a:sym typeface="Calibri"/>
              </a:rPr>
              <a:t>; </a:t>
            </a:r>
            <a:endParaRPr lang="en-US" dirty="0"/>
          </a:p>
          <a:p>
            <a:pPr marL="342900" lvl="0" indent="-342900" algn="l" rtl="0">
              <a:lnSpc>
                <a:spcPct val="107000"/>
              </a:lnSpc>
              <a:spcBef>
                <a:spcPts val="1000"/>
              </a:spcBef>
              <a:spcAft>
                <a:spcPts val="0"/>
              </a:spcAft>
              <a:buClr>
                <a:schemeClr val="bg1"/>
              </a:buClr>
              <a:buSzPts val="2400"/>
              <a:buFont typeface="Wingdings" pitchFamily="2" charset="2"/>
              <a:buChar char="ü"/>
            </a:pPr>
            <a:r>
              <a:rPr lang="en-US" dirty="0" err="1">
                <a:latin typeface="Calibri"/>
                <a:ea typeface="Calibri"/>
                <a:cs typeface="Calibri"/>
                <a:sym typeface="Calibri"/>
              </a:rPr>
              <a:t>Analizzare</a:t>
            </a:r>
            <a:r>
              <a:rPr lang="en-US" dirty="0"/>
              <a:t> il </a:t>
            </a:r>
            <a:r>
              <a:rPr lang="en-US" dirty="0" err="1"/>
              <a:t>fattore</a:t>
            </a:r>
            <a:r>
              <a:rPr lang="en-US" dirty="0"/>
              <a:t> </a:t>
            </a:r>
            <a:r>
              <a:rPr lang="en-US" dirty="0" err="1"/>
              <a:t>sicurezza</a:t>
            </a:r>
            <a:r>
              <a:rPr lang="en-US" dirty="0"/>
              <a:t> </a:t>
            </a:r>
            <a:r>
              <a:rPr lang="en-US" dirty="0" err="1"/>
              <a:t>durante</a:t>
            </a:r>
            <a:r>
              <a:rPr lang="en-US" dirty="0"/>
              <a:t> </a:t>
            </a:r>
            <a:r>
              <a:rPr lang="en-US" dirty="0" err="1"/>
              <a:t>l’utilizzo</a:t>
            </a:r>
            <a:r>
              <a:rPr lang="en-US" dirty="0"/>
              <a:t> di </a:t>
            </a:r>
            <a:r>
              <a:rPr lang="en-US" dirty="0" err="1"/>
              <a:t>questi</a:t>
            </a:r>
            <a:r>
              <a:rPr lang="en-US" dirty="0"/>
              <a:t> </a:t>
            </a:r>
            <a:r>
              <a:rPr lang="en-US" dirty="0" err="1"/>
              <a:t>dispositivi</a:t>
            </a:r>
            <a:r>
              <a:rPr lang="en-US" dirty="0"/>
              <a:t> </a:t>
            </a:r>
            <a:r>
              <a:rPr lang="en-US" dirty="0" err="1"/>
              <a:t>anche</a:t>
            </a:r>
            <a:r>
              <a:rPr lang="en-US" dirty="0"/>
              <a:t> ad un </a:t>
            </a:r>
            <a:r>
              <a:rPr lang="en-US" dirty="0" err="1"/>
              <a:t>livello</a:t>
            </a:r>
            <a:r>
              <a:rPr lang="en-US" dirty="0"/>
              <a:t> base.</a:t>
            </a:r>
            <a:endParaRPr dirty="0"/>
          </a:p>
          <a:p>
            <a:pPr marL="457200" marR="0" lvl="0" indent="-228600" algn="l" rtl="0">
              <a:lnSpc>
                <a:spcPct val="90000"/>
              </a:lnSpc>
              <a:spcBef>
                <a:spcPts val="1800"/>
              </a:spcBef>
              <a:spcAft>
                <a:spcPts val="0"/>
              </a:spcAft>
              <a:buClr>
                <a:schemeClr val="lt1"/>
              </a:buClr>
              <a:buSzPts val="2400"/>
              <a:buFont typeface="Arial"/>
              <a:buNone/>
            </a:pPr>
            <a:endParaRPr dirty="0"/>
          </a:p>
        </p:txBody>
      </p:sp>
      <p:sp>
        <p:nvSpPr>
          <p:cNvPr id="234" name="Google Shape;234;p7"/>
          <p:cNvSpPr txBox="1">
            <a:spLocks noGrp="1"/>
          </p:cNvSpPr>
          <p:nvPr>
            <p:ph type="body" idx="2"/>
          </p:nvPr>
        </p:nvSpPr>
        <p:spPr>
          <a:xfrm>
            <a:off x="374159" y="243780"/>
            <a:ext cx="4757400" cy="992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Modulo 1</a:t>
            </a:r>
            <a:endParaRPr dirty="0"/>
          </a:p>
        </p:txBody>
      </p:sp>
      <p:pic>
        <p:nvPicPr>
          <p:cNvPr id="235" name="Google Shape;235;p7" descr="Old woman on a video call"/>
          <p:cNvPicPr preferRelativeResize="0">
            <a:picLocks noGrp="1"/>
          </p:cNvPicPr>
          <p:nvPr>
            <p:ph type="pic" idx="3"/>
          </p:nvPr>
        </p:nvPicPr>
        <p:blipFill rotWithShape="1">
          <a:blip r:embed="rId3">
            <a:alphaModFix/>
          </a:blip>
          <a:srcRect l="19313" r="19313"/>
          <a:stretch/>
        </p:blipFill>
        <p:spPr>
          <a:xfrm>
            <a:off x="6304000" y="406132"/>
            <a:ext cx="5244533" cy="6045736"/>
          </a:xfrm>
          <a:prstGeom prst="rect">
            <a:avLst/>
          </a:prstGeom>
          <a:solidFill>
            <a:srgbClr val="F2F2F2"/>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8" descr="Image result for smartphone"/>
          <p:cNvPicPr preferRelativeResize="0"/>
          <p:nvPr/>
        </p:nvPicPr>
        <p:blipFill rotWithShape="1">
          <a:blip r:embed="rId3">
            <a:alphaModFix/>
          </a:blip>
          <a:srcRect/>
          <a:stretch/>
        </p:blipFill>
        <p:spPr>
          <a:xfrm>
            <a:off x="2788920" y="1937016"/>
            <a:ext cx="5943600" cy="4294962"/>
          </a:xfrm>
          <a:prstGeom prst="rect">
            <a:avLst/>
          </a:prstGeom>
          <a:noFill/>
          <a:ln>
            <a:noFill/>
          </a:ln>
        </p:spPr>
      </p:pic>
      <p:sp>
        <p:nvSpPr>
          <p:cNvPr id="509" name="Google Shape;509;p8"/>
          <p:cNvSpPr txBox="1"/>
          <p:nvPr/>
        </p:nvSpPr>
        <p:spPr>
          <a:xfrm>
            <a:off x="0" y="0"/>
            <a:ext cx="12192000" cy="1077178"/>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Smartphone – </a:t>
            </a:r>
            <a:r>
              <a:rPr lang="en-US" sz="3600" b="1" i="0" u="none" strike="noStrike" cap="none" dirty="0" err="1">
                <a:solidFill>
                  <a:schemeClr val="lt1"/>
                </a:solidFill>
                <a:latin typeface="Calibri"/>
                <a:ea typeface="Calibri"/>
                <a:cs typeface="Calibri"/>
                <a:sym typeface="Calibri"/>
              </a:rPr>
              <a:t>Elementi</a:t>
            </a:r>
            <a:r>
              <a:rPr lang="en-US" sz="3600" b="1" i="0" u="none" strike="noStrike" cap="none" dirty="0">
                <a:solidFill>
                  <a:schemeClr val="lt1"/>
                </a:solidFill>
                <a:latin typeface="Calibri"/>
                <a:ea typeface="Calibri"/>
                <a:cs typeface="Calibri"/>
                <a:sym typeface="Calibri"/>
              </a:rPr>
              <a:t> di un iPhone</a:t>
            </a:r>
            <a:endParaRPr sz="36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chemeClr val="lt1"/>
              </a:solidFill>
              <a:latin typeface="Calibri"/>
              <a:ea typeface="Calibri"/>
              <a:cs typeface="Calibri"/>
              <a:sym typeface="Calibri"/>
            </a:endParaRPr>
          </a:p>
        </p:txBody>
      </p:sp>
      <p:sp>
        <p:nvSpPr>
          <p:cNvPr id="510" name="Google Shape;510;p8"/>
          <p:cNvSpPr/>
          <p:nvPr/>
        </p:nvSpPr>
        <p:spPr>
          <a:xfrm rot="1540167">
            <a:off x="2939132" y="189200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1" name="Google Shape;511;p8"/>
          <p:cNvSpPr/>
          <p:nvPr/>
        </p:nvSpPr>
        <p:spPr>
          <a:xfrm>
            <a:off x="2511911" y="2174294"/>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2" name="Google Shape;512;p8"/>
          <p:cNvSpPr/>
          <p:nvPr/>
        </p:nvSpPr>
        <p:spPr>
          <a:xfrm rot="10597866">
            <a:off x="8164408" y="2591226"/>
            <a:ext cx="877071" cy="10255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3" name="Google Shape;513;p8"/>
          <p:cNvSpPr/>
          <p:nvPr/>
        </p:nvSpPr>
        <p:spPr>
          <a:xfrm rot="10597866">
            <a:off x="8180387" y="2946735"/>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4" name="Google Shape;514;p8"/>
          <p:cNvSpPr/>
          <p:nvPr/>
        </p:nvSpPr>
        <p:spPr>
          <a:xfrm rot="10597866">
            <a:off x="8194935" y="3307086"/>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5" name="Google Shape;515;p8"/>
          <p:cNvSpPr/>
          <p:nvPr/>
        </p:nvSpPr>
        <p:spPr>
          <a:xfrm rot="9958284">
            <a:off x="6824113" y="1836780"/>
            <a:ext cx="1773354" cy="126000"/>
          </a:xfrm>
          <a:prstGeom prst="stripedRightArrow">
            <a:avLst>
              <a:gd name="adj1" fmla="val 50000"/>
              <a:gd name="adj2" fmla="val 50000"/>
            </a:avLst>
          </a:prstGeom>
          <a:solidFill>
            <a:srgbClr val="92D050"/>
          </a:solidFill>
          <a:ln>
            <a:solidFill>
              <a:srgbClr val="92D05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6" name="Google Shape;516;p8"/>
          <p:cNvSpPr/>
          <p:nvPr/>
        </p:nvSpPr>
        <p:spPr>
          <a:xfrm rot="9739322">
            <a:off x="7617576" y="2356419"/>
            <a:ext cx="1517110" cy="145914"/>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7" name="Google Shape;517;p8"/>
          <p:cNvSpPr/>
          <p:nvPr/>
        </p:nvSpPr>
        <p:spPr>
          <a:xfrm rot="10597866">
            <a:off x="7546529" y="4151293"/>
            <a:ext cx="1786592" cy="126000"/>
          </a:xfrm>
          <a:prstGeom prst="stripedRightArrow">
            <a:avLst>
              <a:gd name="adj1" fmla="val 50000"/>
              <a:gd name="adj2" fmla="val 50000"/>
            </a:avLst>
          </a:prstGeom>
          <a:solidFill>
            <a:srgbClr val="FF33CC"/>
          </a:solidFill>
          <a:ln>
            <a:solidFill>
              <a:srgbClr val="FF33CC"/>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8" name="Google Shape;518;p8"/>
          <p:cNvSpPr/>
          <p:nvPr/>
        </p:nvSpPr>
        <p:spPr>
          <a:xfrm rot="10597866">
            <a:off x="6962147" y="5698487"/>
            <a:ext cx="2379741" cy="126000"/>
          </a:xfrm>
          <a:prstGeom prst="stripedRightArrow">
            <a:avLst>
              <a:gd name="adj1" fmla="val 50000"/>
              <a:gd name="adj2" fmla="val 50000"/>
            </a:avLst>
          </a:prstGeom>
          <a:solidFill>
            <a:srgbClr val="C77C17"/>
          </a:solidFill>
          <a:ln>
            <a:solidFill>
              <a:srgbClr val="C77C17"/>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19" name="Google Shape;519;p8"/>
          <p:cNvSpPr txBox="1"/>
          <p:nvPr/>
        </p:nvSpPr>
        <p:spPr>
          <a:xfrm>
            <a:off x="8096367" y="1245106"/>
            <a:ext cx="204930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Fotocamera</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anteriore</a:t>
            </a:r>
            <a:endParaRPr sz="1400" b="0" i="0" u="none" strike="noStrike" cap="none" dirty="0">
              <a:solidFill>
                <a:srgbClr val="000000"/>
              </a:solidFill>
              <a:latin typeface="Arial"/>
              <a:ea typeface="Arial"/>
              <a:cs typeface="Arial"/>
              <a:sym typeface="Arial"/>
            </a:endParaRPr>
          </a:p>
        </p:txBody>
      </p:sp>
      <p:sp>
        <p:nvSpPr>
          <p:cNvPr id="520" name="Google Shape;520;p8"/>
          <p:cNvSpPr txBox="1"/>
          <p:nvPr/>
        </p:nvSpPr>
        <p:spPr>
          <a:xfrm>
            <a:off x="9060154" y="1969024"/>
            <a:ext cx="258388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Pulsante</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d’accensione</a:t>
            </a:r>
            <a:endParaRPr sz="1400" b="0" i="0" u="none" strike="noStrike" cap="none" dirty="0">
              <a:solidFill>
                <a:srgbClr val="000000"/>
              </a:solidFill>
              <a:latin typeface="Arial"/>
              <a:ea typeface="Arial"/>
              <a:cs typeface="Arial"/>
              <a:sym typeface="Arial"/>
            </a:endParaRPr>
          </a:p>
        </p:txBody>
      </p:sp>
      <p:sp>
        <p:nvSpPr>
          <p:cNvPr id="521" name="Google Shape;521;p8"/>
          <p:cNvSpPr txBox="1"/>
          <p:nvPr/>
        </p:nvSpPr>
        <p:spPr>
          <a:xfrm>
            <a:off x="9010050" y="2417729"/>
            <a:ext cx="322945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err="1">
                <a:solidFill>
                  <a:srgbClr val="002060"/>
                </a:solidFill>
                <a:latin typeface="Calibri"/>
                <a:ea typeface="Arial"/>
                <a:cs typeface="Calibri"/>
                <a:sym typeface="Calibri"/>
              </a:rPr>
              <a:t>Interruttore</a:t>
            </a:r>
            <a:r>
              <a:rPr lang="en-US" sz="1800" b="1" i="0" u="none" strike="noStrike" cap="none" dirty="0">
                <a:solidFill>
                  <a:srgbClr val="002060"/>
                </a:solidFill>
                <a:latin typeface="Calibri"/>
                <a:ea typeface="Arial"/>
                <a:cs typeface="Calibri"/>
                <a:sym typeface="Calibri"/>
              </a:rPr>
              <a:t> </a:t>
            </a:r>
            <a:r>
              <a:rPr lang="en-US" sz="1800" b="1" i="0" u="none" strike="noStrike" cap="none" dirty="0" err="1">
                <a:solidFill>
                  <a:srgbClr val="002060"/>
                </a:solidFill>
                <a:latin typeface="Calibri"/>
                <a:ea typeface="Arial"/>
                <a:cs typeface="Calibri"/>
                <a:sym typeface="Calibri"/>
              </a:rPr>
              <a:t>suoneria</a:t>
            </a:r>
            <a:r>
              <a:rPr lang="en-US" sz="1800" b="1" i="0" u="none" strike="noStrike" cap="none" dirty="0">
                <a:solidFill>
                  <a:srgbClr val="002060"/>
                </a:solidFill>
                <a:latin typeface="Calibri"/>
                <a:ea typeface="Arial"/>
                <a:cs typeface="Calibri"/>
                <a:sym typeface="Calibri"/>
              </a:rPr>
              <a:t>/</a:t>
            </a:r>
            <a:r>
              <a:rPr lang="en-US" sz="1800" b="1" i="0" u="none" strike="noStrike" cap="none" dirty="0" err="1">
                <a:solidFill>
                  <a:srgbClr val="002060"/>
                </a:solidFill>
                <a:latin typeface="Calibri"/>
                <a:ea typeface="Arial"/>
                <a:cs typeface="Calibri"/>
                <a:sym typeface="Calibri"/>
              </a:rPr>
              <a:t>silenzio</a:t>
            </a:r>
            <a:r>
              <a:rPr lang="en-US" sz="1800" b="1" dirty="0" err="1">
                <a:solidFill>
                  <a:srgbClr val="002060"/>
                </a:solidFill>
                <a:latin typeface="Calibri"/>
                <a:cs typeface="Calibri"/>
                <a:sym typeface="Calibri"/>
              </a:rPr>
              <a:t>so</a:t>
            </a:r>
            <a:endParaRPr sz="1200" b="0" i="0" u="none" strike="noStrike" cap="none" dirty="0">
              <a:solidFill>
                <a:srgbClr val="000000"/>
              </a:solidFill>
              <a:latin typeface="Arial"/>
              <a:ea typeface="Arial"/>
              <a:cs typeface="Arial"/>
              <a:sym typeface="Arial"/>
            </a:endParaRPr>
          </a:p>
        </p:txBody>
      </p:sp>
      <p:sp>
        <p:nvSpPr>
          <p:cNvPr id="522" name="Google Shape;522;p8"/>
          <p:cNvSpPr txBox="1"/>
          <p:nvPr/>
        </p:nvSpPr>
        <p:spPr>
          <a:xfrm>
            <a:off x="9129102" y="2798087"/>
            <a:ext cx="201407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Volume </a:t>
            </a:r>
            <a:r>
              <a:rPr lang="en-US" sz="2000" b="1" i="0" u="none" strike="noStrike" cap="none" dirty="0" err="1">
                <a:solidFill>
                  <a:srgbClr val="002060"/>
                </a:solidFill>
                <a:latin typeface="Calibri"/>
                <a:ea typeface="Calibri"/>
                <a:cs typeface="Calibri"/>
                <a:sym typeface="Calibri"/>
              </a:rPr>
              <a:t>più</a:t>
            </a:r>
            <a:r>
              <a:rPr lang="en-US" sz="2000" b="1" i="0" u="none" strike="noStrike" cap="none" dirty="0">
                <a:solidFill>
                  <a:srgbClr val="002060"/>
                </a:solidFill>
                <a:latin typeface="Calibri"/>
                <a:ea typeface="Calibri"/>
                <a:cs typeface="Calibri"/>
                <a:sym typeface="Calibri"/>
              </a:rPr>
              <a:t> alto</a:t>
            </a:r>
            <a:endParaRPr sz="1400" b="0" i="0" u="none" strike="noStrike" cap="none" dirty="0">
              <a:solidFill>
                <a:srgbClr val="000000"/>
              </a:solidFill>
              <a:latin typeface="Arial"/>
              <a:ea typeface="Arial"/>
              <a:cs typeface="Arial"/>
              <a:sym typeface="Arial"/>
            </a:endParaRPr>
          </a:p>
        </p:txBody>
      </p:sp>
      <p:sp>
        <p:nvSpPr>
          <p:cNvPr id="523" name="Google Shape;523;p8"/>
          <p:cNvSpPr txBox="1"/>
          <p:nvPr/>
        </p:nvSpPr>
        <p:spPr>
          <a:xfrm>
            <a:off x="9156937" y="3167419"/>
            <a:ext cx="217408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Volume </a:t>
            </a:r>
            <a:r>
              <a:rPr lang="en-US" sz="2000" b="1" i="0" u="none" strike="noStrike" cap="none" dirty="0" err="1">
                <a:solidFill>
                  <a:srgbClr val="002060"/>
                </a:solidFill>
                <a:latin typeface="Calibri"/>
                <a:ea typeface="Calibri"/>
                <a:cs typeface="Calibri"/>
                <a:sym typeface="Calibri"/>
              </a:rPr>
              <a:t>più</a:t>
            </a:r>
            <a:r>
              <a:rPr lang="en-US" sz="2000" b="1" i="0" u="none" strike="noStrike" cap="none" dirty="0">
                <a:solidFill>
                  <a:srgbClr val="002060"/>
                </a:solidFill>
                <a:latin typeface="Calibri"/>
                <a:ea typeface="Calibri"/>
                <a:cs typeface="Calibri"/>
                <a:sym typeface="Calibri"/>
              </a:rPr>
              <a:t> basso</a:t>
            </a:r>
            <a:endParaRPr sz="1400" b="0" i="0" u="none" strike="noStrike" cap="none" dirty="0">
              <a:solidFill>
                <a:srgbClr val="000000"/>
              </a:solidFill>
              <a:latin typeface="Arial"/>
              <a:ea typeface="Arial"/>
              <a:cs typeface="Arial"/>
              <a:sym typeface="Arial"/>
            </a:endParaRPr>
          </a:p>
        </p:txBody>
      </p:sp>
      <p:sp>
        <p:nvSpPr>
          <p:cNvPr id="524" name="Google Shape;524;p8"/>
          <p:cNvSpPr txBox="1"/>
          <p:nvPr/>
        </p:nvSpPr>
        <p:spPr>
          <a:xfrm>
            <a:off x="8788127" y="3807097"/>
            <a:ext cx="322945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it-IT" sz="2000" b="1" i="0" u="none" strike="noStrike" cap="none" dirty="0">
                <a:solidFill>
                  <a:srgbClr val="002060"/>
                </a:solidFill>
                <a:latin typeface="Calibri"/>
                <a:ea typeface="Calibri"/>
                <a:cs typeface="Calibri"/>
                <a:sym typeface="Calibri"/>
              </a:rPr>
              <a:t>Widget (Icona per consentire l'accesso all’app)</a:t>
            </a:r>
            <a:endParaRPr lang="it-IT" sz="1400" b="0" i="0" u="none" strike="noStrike" cap="none" dirty="0">
              <a:solidFill>
                <a:srgbClr val="000000"/>
              </a:solidFill>
              <a:latin typeface="Arial"/>
              <a:ea typeface="Arial"/>
              <a:cs typeface="Arial"/>
              <a:sym typeface="Arial"/>
            </a:endParaRPr>
          </a:p>
        </p:txBody>
      </p:sp>
      <p:sp>
        <p:nvSpPr>
          <p:cNvPr id="525" name="Google Shape;525;p8"/>
          <p:cNvSpPr txBox="1"/>
          <p:nvPr/>
        </p:nvSpPr>
        <p:spPr>
          <a:xfrm>
            <a:off x="1042585" y="1960071"/>
            <a:ext cx="156703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Fotocamera</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principale</a:t>
            </a:r>
            <a:endParaRPr sz="1400" b="0" i="0" u="none" strike="noStrike" cap="none" dirty="0">
              <a:solidFill>
                <a:srgbClr val="000000"/>
              </a:solidFill>
              <a:latin typeface="Arial"/>
              <a:ea typeface="Arial"/>
              <a:cs typeface="Arial"/>
              <a:sym typeface="Arial"/>
            </a:endParaRPr>
          </a:p>
        </p:txBody>
      </p:sp>
      <p:sp>
        <p:nvSpPr>
          <p:cNvPr id="526" name="Google Shape;526;p8"/>
          <p:cNvSpPr txBox="1"/>
          <p:nvPr/>
        </p:nvSpPr>
        <p:spPr>
          <a:xfrm>
            <a:off x="1988965" y="1409653"/>
            <a:ext cx="1434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Flash</a:t>
            </a:r>
            <a:endParaRPr sz="1400" b="0" i="0" u="none" strike="noStrike" cap="none" dirty="0">
              <a:solidFill>
                <a:srgbClr val="000000"/>
              </a:solidFill>
              <a:latin typeface="Arial"/>
              <a:ea typeface="Arial"/>
              <a:cs typeface="Arial"/>
              <a:sym typeface="Arial"/>
            </a:endParaRPr>
          </a:p>
        </p:txBody>
      </p:sp>
      <p:sp>
        <p:nvSpPr>
          <p:cNvPr id="527" name="Google Shape;527;p8"/>
          <p:cNvSpPr txBox="1"/>
          <p:nvPr/>
        </p:nvSpPr>
        <p:spPr>
          <a:xfrm>
            <a:off x="9279400" y="5496330"/>
            <a:ext cx="183908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dirty="0" err="1">
                <a:solidFill>
                  <a:srgbClr val="002060"/>
                </a:solidFill>
                <a:latin typeface="Calibri"/>
                <a:ea typeface="Calibri"/>
                <a:cs typeface="Calibri"/>
                <a:sym typeface="Calibri"/>
              </a:rPr>
              <a:t>Pulsante</a:t>
            </a:r>
            <a:r>
              <a:rPr lang="en-US" sz="2000" b="1" dirty="0">
                <a:solidFill>
                  <a:srgbClr val="002060"/>
                </a:solidFill>
                <a:latin typeface="Calibri"/>
                <a:ea typeface="Calibri"/>
                <a:cs typeface="Calibri"/>
                <a:sym typeface="Calibri"/>
              </a:rPr>
              <a:t> </a:t>
            </a:r>
            <a:r>
              <a:rPr lang="en-US" sz="2000" b="1" i="0" u="none" strike="noStrike" cap="none" dirty="0">
                <a:solidFill>
                  <a:srgbClr val="002060"/>
                </a:solidFill>
                <a:latin typeface="Calibri"/>
                <a:ea typeface="Calibri"/>
                <a:cs typeface="Calibri"/>
                <a:sym typeface="Calibri"/>
              </a:rPr>
              <a:t> “Home”</a:t>
            </a:r>
            <a:endParaRPr lang="en-US" sz="1400" b="0" i="0" u="none" strike="noStrike" cap="none" dirty="0">
              <a:solidFill>
                <a:srgbClr val="000000"/>
              </a:solidFill>
              <a:latin typeface="Arial"/>
              <a:ea typeface="Arial"/>
              <a:cs typeface="Arial"/>
              <a:sym typeface="Arial"/>
            </a:endParaRPr>
          </a:p>
        </p:txBody>
      </p:sp>
      <p:sp>
        <p:nvSpPr>
          <p:cNvPr id="528" name="Google Shape;528;p8"/>
          <p:cNvSpPr/>
          <p:nvPr/>
        </p:nvSpPr>
        <p:spPr>
          <a:xfrm rot="10636559">
            <a:off x="7250822" y="4787733"/>
            <a:ext cx="2378006" cy="126000"/>
          </a:xfrm>
          <a:prstGeom prst="stripedRightArrow">
            <a:avLst>
              <a:gd name="adj1" fmla="val 50000"/>
              <a:gd name="adj2" fmla="val 50000"/>
            </a:avLst>
          </a:prstGeom>
          <a:solidFill>
            <a:srgbClr val="FF0000"/>
          </a:solidFill>
          <a:ln>
            <a:solidFill>
              <a:srgbClr val="FF000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29" name="Google Shape;529;p8"/>
          <p:cNvSpPr/>
          <p:nvPr/>
        </p:nvSpPr>
        <p:spPr>
          <a:xfrm rot="3536031">
            <a:off x="5557298" y="2014465"/>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30" name="Google Shape;530;p8"/>
          <p:cNvSpPr txBox="1"/>
          <p:nvPr/>
        </p:nvSpPr>
        <p:spPr>
          <a:xfrm>
            <a:off x="9043735" y="4577218"/>
            <a:ext cx="209944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Home / </a:t>
            </a:r>
            <a:r>
              <a:rPr lang="en-US" sz="2000" b="1" i="0" u="none" strike="noStrike" cap="none" dirty="0" err="1">
                <a:solidFill>
                  <a:srgbClr val="002060"/>
                </a:solidFill>
                <a:latin typeface="Calibri"/>
                <a:ea typeface="Calibri"/>
                <a:cs typeface="Calibri"/>
                <a:sym typeface="Calibri"/>
              </a:rPr>
              <a:t>TouchScreen</a:t>
            </a:r>
            <a:endParaRPr sz="1400" b="0" i="0" u="none" strike="noStrike" cap="none" dirty="0">
              <a:solidFill>
                <a:srgbClr val="000000"/>
              </a:solidFill>
              <a:latin typeface="Arial"/>
              <a:ea typeface="Arial"/>
              <a:cs typeface="Arial"/>
              <a:sym typeface="Arial"/>
            </a:endParaRPr>
          </a:p>
        </p:txBody>
      </p:sp>
      <p:sp>
        <p:nvSpPr>
          <p:cNvPr id="531" name="Google Shape;531;p8"/>
          <p:cNvSpPr txBox="1"/>
          <p:nvPr/>
        </p:nvSpPr>
        <p:spPr>
          <a:xfrm>
            <a:off x="4881341" y="1255785"/>
            <a:ext cx="115424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Barra di </a:t>
            </a:r>
            <a:r>
              <a:rPr lang="en-US" sz="2000" b="1" i="0" u="none" strike="noStrike" cap="none" dirty="0" err="1">
                <a:solidFill>
                  <a:srgbClr val="002060"/>
                </a:solidFill>
                <a:latin typeface="Calibri"/>
                <a:ea typeface="Calibri"/>
                <a:cs typeface="Calibri"/>
                <a:sym typeface="Calibri"/>
              </a:rPr>
              <a:t>stato</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ACB40985-50C4-C0FA-A816-18097D9DB842}"/>
              </a:ext>
            </a:extLst>
          </p:cNvPr>
          <p:cNvSpPr txBox="1"/>
          <p:nvPr/>
        </p:nvSpPr>
        <p:spPr>
          <a:xfrm>
            <a:off x="5687933" y="2567058"/>
            <a:ext cx="1790910" cy="173336"/>
          </a:xfrm>
          <a:prstGeom prst="rect">
            <a:avLst/>
          </a:prstGeom>
          <a:noFill/>
          <a:ln w="38100">
            <a:solidFill>
              <a:srgbClr val="24BAA2"/>
            </a:solidFill>
          </a:ln>
        </p:spPr>
        <p:txBody>
          <a:bodyPr wrap="square" rtlCol="0">
            <a:spAutoFit/>
          </a:bodyPr>
          <a:lstStyle/>
          <a:p>
            <a:endParaRPr lang="en-IE" dirty="0"/>
          </a:p>
        </p:txBody>
      </p:sp>
      <p:sp>
        <p:nvSpPr>
          <p:cNvPr id="3" name="TextBox 2">
            <a:extLst>
              <a:ext uri="{FF2B5EF4-FFF2-40B4-BE49-F238E27FC236}">
                <a16:creationId xmlns:a16="http://schemas.microsoft.com/office/drawing/2014/main" id="{E1E93FB8-7D2D-CEEB-251F-BCD5B483BE3D}"/>
              </a:ext>
            </a:extLst>
          </p:cNvPr>
          <p:cNvSpPr txBox="1"/>
          <p:nvPr/>
        </p:nvSpPr>
        <p:spPr>
          <a:xfrm>
            <a:off x="5720697" y="2729236"/>
            <a:ext cx="1790910" cy="2893100"/>
          </a:xfrm>
          <a:prstGeom prst="rect">
            <a:avLst/>
          </a:prstGeom>
          <a:noFill/>
          <a:ln w="38100">
            <a:solidFill>
              <a:srgbClr val="FF0000"/>
            </a:solidFill>
          </a:ln>
        </p:spPr>
        <p:txBody>
          <a:bodyPr wrap="square" rtlCol="0">
            <a:spAutoFit/>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p:txBody>
      </p:sp>
      <p:sp>
        <p:nvSpPr>
          <p:cNvPr id="4" name="TextBox 3">
            <a:extLst>
              <a:ext uri="{FF2B5EF4-FFF2-40B4-BE49-F238E27FC236}">
                <a16:creationId xmlns:a16="http://schemas.microsoft.com/office/drawing/2014/main" id="{B0C75ACE-EE7A-84D5-8CCE-CF0738B502A6}"/>
              </a:ext>
            </a:extLst>
          </p:cNvPr>
          <p:cNvSpPr txBox="1"/>
          <p:nvPr/>
        </p:nvSpPr>
        <p:spPr>
          <a:xfrm>
            <a:off x="6368049" y="5696385"/>
            <a:ext cx="515870" cy="523220"/>
          </a:xfrm>
          <a:prstGeom prst="rect">
            <a:avLst/>
          </a:prstGeom>
          <a:noFill/>
          <a:ln w="38100">
            <a:solidFill>
              <a:srgbClr val="C77C17"/>
            </a:solidFill>
          </a:ln>
        </p:spPr>
        <p:txBody>
          <a:bodyPr wrap="square" rtlCol="0">
            <a:spAutoFit/>
          </a:bodyPr>
          <a:lstStyle/>
          <a:p>
            <a:endParaRPr lang="en-IE" dirty="0"/>
          </a:p>
          <a:p>
            <a:endParaRPr lang="en-IE" dirty="0"/>
          </a:p>
        </p:txBody>
      </p:sp>
      <p:sp>
        <p:nvSpPr>
          <p:cNvPr id="5" name="TextBox 4">
            <a:extLst>
              <a:ext uri="{FF2B5EF4-FFF2-40B4-BE49-F238E27FC236}">
                <a16:creationId xmlns:a16="http://schemas.microsoft.com/office/drawing/2014/main" id="{0214B52B-88C0-AC0D-E562-2E071815FE80}"/>
              </a:ext>
            </a:extLst>
          </p:cNvPr>
          <p:cNvSpPr txBox="1"/>
          <p:nvPr/>
        </p:nvSpPr>
        <p:spPr>
          <a:xfrm>
            <a:off x="6997217" y="4073043"/>
            <a:ext cx="457199" cy="463161"/>
          </a:xfrm>
          <a:prstGeom prst="rect">
            <a:avLst/>
          </a:prstGeom>
          <a:noFill/>
          <a:ln w="38100">
            <a:solidFill>
              <a:srgbClr val="FF33CC"/>
            </a:solidFill>
          </a:ln>
        </p:spPr>
        <p:txBody>
          <a:bodyPr wrap="square" rtlCol="0">
            <a:spAutoFit/>
          </a:bodyPr>
          <a:lstStyle/>
          <a:p>
            <a:endParaRPr lang="en-IE" dirty="0"/>
          </a:p>
        </p:txBody>
      </p:sp>
      <p:sp>
        <p:nvSpPr>
          <p:cNvPr id="6" name="TextBox 5">
            <a:extLst>
              <a:ext uri="{FF2B5EF4-FFF2-40B4-BE49-F238E27FC236}">
                <a16:creationId xmlns:a16="http://schemas.microsoft.com/office/drawing/2014/main" id="{E7C5E9B0-40D7-41A4-A197-491795231287}"/>
              </a:ext>
            </a:extLst>
          </p:cNvPr>
          <p:cNvSpPr txBox="1"/>
          <p:nvPr/>
        </p:nvSpPr>
        <p:spPr>
          <a:xfrm>
            <a:off x="6423696" y="2125402"/>
            <a:ext cx="378017" cy="173336"/>
          </a:xfrm>
          <a:prstGeom prst="rect">
            <a:avLst/>
          </a:prstGeom>
          <a:noFill/>
          <a:ln w="38100">
            <a:solidFill>
              <a:srgbClr val="92D050"/>
            </a:solidFill>
          </a:ln>
        </p:spPr>
        <p:txBody>
          <a:bodyPr wrap="square" rtlCol="0">
            <a:spAutoFit/>
          </a:bodyPr>
          <a:lstStyle/>
          <a:p>
            <a:endParaRPr lang="en-I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59" descr="K-Touch launches A10 Android Smartphone at Just Rs. 2,999"/>
          <p:cNvPicPr preferRelativeResize="0"/>
          <p:nvPr/>
        </p:nvPicPr>
        <p:blipFill rotWithShape="1">
          <a:blip r:embed="rId3">
            <a:alphaModFix/>
          </a:blip>
          <a:srcRect/>
          <a:stretch/>
        </p:blipFill>
        <p:spPr>
          <a:xfrm>
            <a:off x="2291851" y="1958743"/>
            <a:ext cx="5019675" cy="4286250"/>
          </a:xfrm>
          <a:prstGeom prst="rect">
            <a:avLst/>
          </a:prstGeom>
          <a:noFill/>
          <a:ln>
            <a:noFill/>
          </a:ln>
        </p:spPr>
      </p:pic>
      <p:sp>
        <p:nvSpPr>
          <p:cNvPr id="537" name="Google Shape;537;p59"/>
          <p:cNvSpPr txBox="1"/>
          <p:nvPr/>
        </p:nvSpPr>
        <p:spPr>
          <a:xfrm>
            <a:off x="2887" y="-22671"/>
            <a:ext cx="12192000" cy="1077178"/>
          </a:xfrm>
          <a:prstGeom prst="rect">
            <a:avLst/>
          </a:prstGeom>
          <a:solidFill>
            <a:srgbClr val="7F349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Smartphone – </a:t>
            </a:r>
            <a:r>
              <a:rPr lang="en-US" sz="3600" b="1" i="0" u="none" strike="noStrike" cap="none" dirty="0" err="1">
                <a:solidFill>
                  <a:schemeClr val="lt1"/>
                </a:solidFill>
                <a:latin typeface="Calibri"/>
                <a:ea typeface="Calibri"/>
                <a:cs typeface="Calibri"/>
                <a:sym typeface="Calibri"/>
              </a:rPr>
              <a:t>Elementi</a:t>
            </a:r>
            <a:r>
              <a:rPr lang="en-US" sz="3600" b="1" i="0" u="none" strike="noStrike" cap="none" dirty="0">
                <a:solidFill>
                  <a:schemeClr val="lt1"/>
                </a:solidFill>
                <a:latin typeface="Calibri"/>
                <a:ea typeface="Calibri"/>
                <a:cs typeface="Calibri"/>
                <a:sym typeface="Calibri"/>
              </a:rPr>
              <a:t> di un Android</a:t>
            </a:r>
            <a:endParaRPr dirty="0"/>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chemeClr val="lt1"/>
              </a:solidFill>
              <a:latin typeface="Calibri"/>
              <a:ea typeface="Calibri"/>
              <a:cs typeface="Calibri"/>
              <a:sym typeface="Calibri"/>
            </a:endParaRPr>
          </a:p>
        </p:txBody>
      </p:sp>
      <p:sp>
        <p:nvSpPr>
          <p:cNvPr id="538" name="Google Shape;538;p59"/>
          <p:cNvSpPr/>
          <p:nvPr/>
        </p:nvSpPr>
        <p:spPr>
          <a:xfrm rot="2179707">
            <a:off x="2770125" y="2173712"/>
            <a:ext cx="1461058" cy="116847"/>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39" name="Google Shape;539;p59"/>
          <p:cNvSpPr/>
          <p:nvPr/>
        </p:nvSpPr>
        <p:spPr>
          <a:xfrm rot="1044760">
            <a:off x="2538516" y="2563173"/>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0" name="Google Shape;540;p59"/>
          <p:cNvSpPr/>
          <p:nvPr/>
        </p:nvSpPr>
        <p:spPr>
          <a:xfrm rot="-1188531">
            <a:off x="3670155" y="5742979"/>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1" name="Google Shape;541;p59"/>
          <p:cNvSpPr/>
          <p:nvPr/>
        </p:nvSpPr>
        <p:spPr>
          <a:xfrm rot="10597866">
            <a:off x="6819184" y="3252470"/>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2" name="Google Shape;542;p59"/>
          <p:cNvSpPr/>
          <p:nvPr/>
        </p:nvSpPr>
        <p:spPr>
          <a:xfrm rot="10597866">
            <a:off x="6833732" y="361282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3" name="Google Shape;543;p59"/>
          <p:cNvSpPr/>
          <p:nvPr/>
        </p:nvSpPr>
        <p:spPr>
          <a:xfrm rot="9616018">
            <a:off x="6133245" y="2039326"/>
            <a:ext cx="1930555" cy="164447"/>
          </a:xfrm>
          <a:prstGeom prst="stripedRightArrow">
            <a:avLst>
              <a:gd name="adj1" fmla="val 50000"/>
              <a:gd name="adj2" fmla="val 50000"/>
            </a:avLst>
          </a:prstGeom>
          <a:solidFill>
            <a:srgbClr val="FFC000"/>
          </a:solidFill>
          <a:ln>
            <a:solidFill>
              <a:srgbClr val="FFC00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4" name="Google Shape;544;p59"/>
          <p:cNvSpPr/>
          <p:nvPr/>
        </p:nvSpPr>
        <p:spPr>
          <a:xfrm rot="9739322">
            <a:off x="6604302" y="2316639"/>
            <a:ext cx="1350016" cy="17842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5" name="Google Shape;545;p59"/>
          <p:cNvSpPr/>
          <p:nvPr/>
        </p:nvSpPr>
        <p:spPr>
          <a:xfrm rot="10597866">
            <a:off x="6246126" y="4168798"/>
            <a:ext cx="1786592" cy="126000"/>
          </a:xfrm>
          <a:prstGeom prst="stripedRightArrow">
            <a:avLst>
              <a:gd name="adj1" fmla="val 50000"/>
              <a:gd name="adj2" fmla="val 50000"/>
            </a:avLst>
          </a:prstGeom>
          <a:solidFill>
            <a:srgbClr val="FF0000"/>
          </a:solidFill>
          <a:ln>
            <a:solidFill>
              <a:srgbClr val="FF0000"/>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6" name="Google Shape;546;p59"/>
          <p:cNvSpPr/>
          <p:nvPr/>
        </p:nvSpPr>
        <p:spPr>
          <a:xfrm rot="-8881137">
            <a:off x="5262949" y="6004856"/>
            <a:ext cx="1833171" cy="117361"/>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47" name="Google Shape;547;p59"/>
          <p:cNvSpPr txBox="1"/>
          <p:nvPr/>
        </p:nvSpPr>
        <p:spPr>
          <a:xfrm>
            <a:off x="7750636" y="1582837"/>
            <a:ext cx="301896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Fotocamera</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anteriore</a:t>
            </a:r>
            <a:endParaRPr sz="1400" b="0" i="0" u="none" strike="noStrike" cap="none" dirty="0">
              <a:solidFill>
                <a:srgbClr val="000000"/>
              </a:solidFill>
              <a:latin typeface="Arial"/>
              <a:ea typeface="Arial"/>
              <a:cs typeface="Arial"/>
              <a:sym typeface="Arial"/>
            </a:endParaRPr>
          </a:p>
        </p:txBody>
      </p:sp>
      <p:sp>
        <p:nvSpPr>
          <p:cNvPr id="548" name="Google Shape;548;p59"/>
          <p:cNvSpPr txBox="1"/>
          <p:nvPr/>
        </p:nvSpPr>
        <p:spPr>
          <a:xfrm>
            <a:off x="7886085" y="1980027"/>
            <a:ext cx="180720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Pulsante</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d’accensione</a:t>
            </a:r>
            <a:endParaRPr sz="1400" b="0" i="0" u="none" strike="noStrike" cap="none" dirty="0">
              <a:solidFill>
                <a:srgbClr val="000000"/>
              </a:solidFill>
              <a:latin typeface="Arial"/>
              <a:ea typeface="Arial"/>
              <a:cs typeface="Arial"/>
              <a:sym typeface="Arial"/>
            </a:endParaRPr>
          </a:p>
        </p:txBody>
      </p:sp>
      <p:sp>
        <p:nvSpPr>
          <p:cNvPr id="549" name="Google Shape;549;p59"/>
          <p:cNvSpPr txBox="1"/>
          <p:nvPr/>
        </p:nvSpPr>
        <p:spPr>
          <a:xfrm>
            <a:off x="2003945" y="6101158"/>
            <a:ext cx="286485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Ricerca</a:t>
            </a:r>
            <a:r>
              <a:rPr lang="en-US" sz="2000" b="1" i="0" u="none" strike="noStrike" cap="none" dirty="0">
                <a:solidFill>
                  <a:srgbClr val="002060"/>
                </a:solidFill>
                <a:latin typeface="Calibri"/>
                <a:ea typeface="Calibri"/>
                <a:cs typeface="Calibri"/>
                <a:sym typeface="Calibri"/>
              </a:rPr>
              <a:t> / </a:t>
            </a:r>
            <a:r>
              <a:rPr lang="en-US" sz="2000" b="1" i="0" u="none" strike="noStrike" cap="none" dirty="0" err="1">
                <a:solidFill>
                  <a:srgbClr val="002060"/>
                </a:solidFill>
                <a:latin typeface="Calibri"/>
                <a:ea typeface="Calibri"/>
                <a:cs typeface="Calibri"/>
                <a:sym typeface="Calibri"/>
              </a:rPr>
              <a:t>Menù</a:t>
            </a:r>
            <a:endParaRPr sz="1400" b="0" i="0" u="none" strike="noStrike" cap="none" dirty="0">
              <a:solidFill>
                <a:srgbClr val="000000"/>
              </a:solidFill>
              <a:latin typeface="Arial"/>
              <a:ea typeface="Arial"/>
              <a:cs typeface="Arial"/>
              <a:sym typeface="Arial"/>
            </a:endParaRPr>
          </a:p>
        </p:txBody>
      </p:sp>
      <p:sp>
        <p:nvSpPr>
          <p:cNvPr id="550" name="Google Shape;550;p59"/>
          <p:cNvSpPr txBox="1"/>
          <p:nvPr/>
        </p:nvSpPr>
        <p:spPr>
          <a:xfrm>
            <a:off x="7779304" y="3095934"/>
            <a:ext cx="212084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Volume </a:t>
            </a:r>
            <a:r>
              <a:rPr lang="en-US" sz="2000" b="1" i="0" u="none" strike="noStrike" cap="none" dirty="0" err="1">
                <a:solidFill>
                  <a:srgbClr val="002060"/>
                </a:solidFill>
                <a:latin typeface="Calibri"/>
                <a:ea typeface="Calibri"/>
                <a:cs typeface="Calibri"/>
                <a:sym typeface="Calibri"/>
              </a:rPr>
              <a:t>più</a:t>
            </a:r>
            <a:r>
              <a:rPr lang="en-US" sz="2000" b="1" i="0" u="none" strike="noStrike" cap="none" dirty="0">
                <a:solidFill>
                  <a:srgbClr val="002060"/>
                </a:solidFill>
                <a:latin typeface="Calibri"/>
                <a:ea typeface="Calibri"/>
                <a:cs typeface="Calibri"/>
                <a:sym typeface="Calibri"/>
              </a:rPr>
              <a:t> alto</a:t>
            </a:r>
            <a:endParaRPr sz="1400" b="0" i="0" u="none" strike="noStrike" cap="none" dirty="0">
              <a:solidFill>
                <a:srgbClr val="000000"/>
              </a:solidFill>
              <a:latin typeface="Arial"/>
              <a:ea typeface="Arial"/>
              <a:cs typeface="Arial"/>
              <a:sym typeface="Arial"/>
            </a:endParaRPr>
          </a:p>
        </p:txBody>
      </p:sp>
      <p:sp>
        <p:nvSpPr>
          <p:cNvPr id="551" name="Google Shape;551;p59"/>
          <p:cNvSpPr txBox="1"/>
          <p:nvPr/>
        </p:nvSpPr>
        <p:spPr>
          <a:xfrm>
            <a:off x="7795735" y="3473154"/>
            <a:ext cx="228151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Volume </a:t>
            </a:r>
            <a:r>
              <a:rPr lang="en-US" sz="2000" b="1" i="0" u="none" strike="noStrike" cap="none" dirty="0" err="1">
                <a:solidFill>
                  <a:srgbClr val="002060"/>
                </a:solidFill>
                <a:latin typeface="Calibri"/>
                <a:ea typeface="Calibri"/>
                <a:cs typeface="Calibri"/>
                <a:sym typeface="Calibri"/>
              </a:rPr>
              <a:t>più</a:t>
            </a:r>
            <a:r>
              <a:rPr lang="en-US" sz="2000" b="1" i="0" u="none" strike="noStrike" cap="none" dirty="0">
                <a:solidFill>
                  <a:srgbClr val="002060"/>
                </a:solidFill>
                <a:latin typeface="Calibri"/>
                <a:ea typeface="Calibri"/>
                <a:cs typeface="Calibri"/>
                <a:sym typeface="Calibri"/>
              </a:rPr>
              <a:t> basso</a:t>
            </a:r>
            <a:endParaRPr sz="1400" b="0" i="0" u="none" strike="noStrike" cap="none" dirty="0">
              <a:solidFill>
                <a:srgbClr val="000000"/>
              </a:solidFill>
              <a:latin typeface="Arial"/>
              <a:ea typeface="Arial"/>
              <a:cs typeface="Arial"/>
              <a:sym typeface="Arial"/>
            </a:endParaRPr>
          </a:p>
        </p:txBody>
      </p:sp>
      <p:sp>
        <p:nvSpPr>
          <p:cNvPr id="552" name="Google Shape;552;p59"/>
          <p:cNvSpPr txBox="1"/>
          <p:nvPr/>
        </p:nvSpPr>
        <p:spPr>
          <a:xfrm>
            <a:off x="7946139" y="4437828"/>
            <a:ext cx="3196831"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Widget (</a:t>
            </a:r>
            <a:r>
              <a:rPr lang="it-IT" sz="2000" b="1" i="0" u="none" strike="noStrike" cap="none" dirty="0">
                <a:solidFill>
                  <a:srgbClr val="002060"/>
                </a:solidFill>
                <a:latin typeface="Calibri"/>
                <a:ea typeface="Calibri"/>
                <a:cs typeface="Calibri"/>
                <a:sym typeface="Calibri"/>
              </a:rPr>
              <a:t>Icona per consentire l'accesso all’app)</a:t>
            </a:r>
            <a:endParaRPr sz="1400" b="0" i="0" u="none" strike="noStrike" cap="none" dirty="0">
              <a:solidFill>
                <a:srgbClr val="000000"/>
              </a:solidFill>
              <a:latin typeface="Arial"/>
              <a:ea typeface="Arial"/>
              <a:cs typeface="Arial"/>
              <a:sym typeface="Arial"/>
            </a:endParaRPr>
          </a:p>
        </p:txBody>
      </p:sp>
      <p:sp>
        <p:nvSpPr>
          <p:cNvPr id="553" name="Google Shape;553;p59"/>
          <p:cNvSpPr txBox="1"/>
          <p:nvPr/>
        </p:nvSpPr>
        <p:spPr>
          <a:xfrm>
            <a:off x="1133750" y="1960071"/>
            <a:ext cx="147586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Fotocamera</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principale</a:t>
            </a:r>
            <a:endParaRPr sz="1400" b="0" i="0" u="none" strike="noStrike" cap="none" dirty="0">
              <a:solidFill>
                <a:srgbClr val="000000"/>
              </a:solidFill>
              <a:latin typeface="Arial"/>
              <a:ea typeface="Arial"/>
              <a:cs typeface="Arial"/>
              <a:sym typeface="Arial"/>
            </a:endParaRPr>
          </a:p>
        </p:txBody>
      </p:sp>
      <p:sp>
        <p:nvSpPr>
          <p:cNvPr id="554" name="Google Shape;554;p59"/>
          <p:cNvSpPr txBox="1"/>
          <p:nvPr/>
        </p:nvSpPr>
        <p:spPr>
          <a:xfrm>
            <a:off x="1892506" y="1438382"/>
            <a:ext cx="1434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Flash</a:t>
            </a:r>
            <a:endParaRPr sz="1400" b="0" i="0" u="none" strike="noStrike" cap="none" dirty="0">
              <a:solidFill>
                <a:srgbClr val="000000"/>
              </a:solidFill>
              <a:latin typeface="Arial"/>
              <a:ea typeface="Arial"/>
              <a:cs typeface="Arial"/>
              <a:sym typeface="Arial"/>
            </a:endParaRPr>
          </a:p>
        </p:txBody>
      </p:sp>
      <p:sp>
        <p:nvSpPr>
          <p:cNvPr id="555" name="Google Shape;555;p59"/>
          <p:cNvSpPr txBox="1"/>
          <p:nvPr/>
        </p:nvSpPr>
        <p:spPr>
          <a:xfrm>
            <a:off x="7010216" y="6285844"/>
            <a:ext cx="219977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002060"/>
                </a:solidFill>
                <a:latin typeface="Calibri"/>
                <a:ea typeface="Calibri"/>
                <a:cs typeface="Calibri"/>
                <a:sym typeface="Calibri"/>
              </a:rPr>
              <a:t>Pulsante</a:t>
            </a:r>
            <a:r>
              <a:rPr lang="en-US" sz="2000" b="1" i="0" u="none" strike="noStrike" cap="none" dirty="0">
                <a:solidFill>
                  <a:srgbClr val="002060"/>
                </a:solidFill>
                <a:latin typeface="Calibri"/>
                <a:ea typeface="Calibri"/>
                <a:cs typeface="Calibri"/>
                <a:sym typeface="Calibri"/>
              </a:rPr>
              <a:t> “Home”</a:t>
            </a:r>
            <a:endParaRPr sz="1400" b="0" i="0" u="none" strike="noStrike" cap="none" dirty="0">
              <a:solidFill>
                <a:srgbClr val="000000"/>
              </a:solidFill>
              <a:latin typeface="Arial"/>
              <a:ea typeface="Arial"/>
              <a:cs typeface="Arial"/>
              <a:sym typeface="Arial"/>
            </a:endParaRPr>
          </a:p>
        </p:txBody>
      </p:sp>
      <p:sp>
        <p:nvSpPr>
          <p:cNvPr id="556" name="Google Shape;556;p59"/>
          <p:cNvSpPr/>
          <p:nvPr/>
        </p:nvSpPr>
        <p:spPr>
          <a:xfrm rot="10294175">
            <a:off x="5808472" y="4834043"/>
            <a:ext cx="2195237" cy="158317"/>
          </a:xfrm>
          <a:prstGeom prst="stripedRightArrow">
            <a:avLst>
              <a:gd name="adj1" fmla="val 50000"/>
              <a:gd name="adj2" fmla="val 50000"/>
            </a:avLst>
          </a:prstGeom>
          <a:solidFill>
            <a:srgbClr val="FF33CC"/>
          </a:solidFill>
          <a:ln>
            <a:solidFill>
              <a:srgbClr val="FF33CC"/>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57" name="Google Shape;557;p59"/>
          <p:cNvSpPr/>
          <p:nvPr/>
        </p:nvSpPr>
        <p:spPr>
          <a:xfrm rot="5400000">
            <a:off x="5170501" y="216006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58" name="Google Shape;558;p59"/>
          <p:cNvSpPr txBox="1"/>
          <p:nvPr/>
        </p:nvSpPr>
        <p:spPr>
          <a:xfrm>
            <a:off x="7572769" y="3959662"/>
            <a:ext cx="319683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Home / </a:t>
            </a:r>
            <a:r>
              <a:rPr lang="en-US" sz="2000" b="1" i="0" u="none" strike="noStrike" cap="none" dirty="0" err="1">
                <a:solidFill>
                  <a:srgbClr val="002060"/>
                </a:solidFill>
                <a:latin typeface="Calibri"/>
                <a:ea typeface="Calibri"/>
                <a:cs typeface="Calibri"/>
                <a:sym typeface="Calibri"/>
              </a:rPr>
              <a:t>TouchScreen</a:t>
            </a:r>
            <a:endParaRPr sz="1400" b="0" i="0" u="none" strike="noStrike" cap="none" dirty="0">
              <a:solidFill>
                <a:srgbClr val="000000"/>
              </a:solidFill>
              <a:latin typeface="Arial"/>
              <a:ea typeface="Arial"/>
              <a:cs typeface="Arial"/>
              <a:sym typeface="Arial"/>
            </a:endParaRPr>
          </a:p>
        </p:txBody>
      </p:sp>
      <p:sp>
        <p:nvSpPr>
          <p:cNvPr id="559" name="Google Shape;559;p59"/>
          <p:cNvSpPr txBox="1"/>
          <p:nvPr/>
        </p:nvSpPr>
        <p:spPr>
          <a:xfrm>
            <a:off x="5052444" y="1066593"/>
            <a:ext cx="115424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2060"/>
                </a:solidFill>
                <a:latin typeface="Calibri"/>
                <a:ea typeface="Calibri"/>
                <a:cs typeface="Calibri"/>
                <a:sym typeface="Calibri"/>
              </a:rPr>
              <a:t>Barra di </a:t>
            </a:r>
            <a:r>
              <a:rPr lang="en-US" sz="2000" b="1" i="0" u="none" strike="noStrike" cap="none" dirty="0" err="1">
                <a:solidFill>
                  <a:srgbClr val="002060"/>
                </a:solidFill>
                <a:latin typeface="Calibri"/>
                <a:ea typeface="Calibri"/>
                <a:cs typeface="Calibri"/>
                <a:sym typeface="Calibri"/>
              </a:rPr>
              <a:t>stato</a:t>
            </a:r>
            <a:endParaRPr sz="1400" b="0" i="0" u="none" strike="noStrike" cap="none" dirty="0">
              <a:solidFill>
                <a:srgbClr val="000000"/>
              </a:solidFill>
              <a:latin typeface="Arial"/>
              <a:ea typeface="Arial"/>
              <a:cs typeface="Arial"/>
              <a:sym typeface="Arial"/>
            </a:endParaRPr>
          </a:p>
        </p:txBody>
      </p:sp>
      <p:sp>
        <p:nvSpPr>
          <p:cNvPr id="560" name="Google Shape;560;p59"/>
          <p:cNvSpPr/>
          <p:nvPr/>
        </p:nvSpPr>
        <p:spPr>
          <a:xfrm rot="10597866">
            <a:off x="6053565" y="5455886"/>
            <a:ext cx="1786592" cy="123669"/>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1" name="Google Shape;561;p59"/>
          <p:cNvSpPr txBox="1"/>
          <p:nvPr/>
        </p:nvSpPr>
        <p:spPr>
          <a:xfrm>
            <a:off x="7841960" y="5278259"/>
            <a:ext cx="232956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dirty="0" err="1">
                <a:solidFill>
                  <a:srgbClr val="002060"/>
                </a:solidFill>
                <a:latin typeface="Calibri"/>
                <a:ea typeface="Calibri"/>
                <a:cs typeface="Calibri"/>
                <a:sym typeface="Calibri"/>
              </a:rPr>
              <a:t>Pulsante</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Indietro</a:t>
            </a:r>
            <a:r>
              <a:rPr lang="en-US" sz="2000" b="1" i="0" u="none" strike="noStrike" cap="none" dirty="0">
                <a:solidFill>
                  <a:srgbClr val="00206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838ECD5-2A02-9B87-879F-B4D7752B075E}"/>
              </a:ext>
            </a:extLst>
          </p:cNvPr>
          <p:cNvSpPr txBox="1"/>
          <p:nvPr/>
        </p:nvSpPr>
        <p:spPr>
          <a:xfrm>
            <a:off x="4395109" y="2773562"/>
            <a:ext cx="1790910" cy="173336"/>
          </a:xfrm>
          <a:prstGeom prst="rect">
            <a:avLst/>
          </a:prstGeom>
          <a:noFill/>
          <a:ln w="38100">
            <a:solidFill>
              <a:srgbClr val="24BAA2"/>
            </a:solidFill>
          </a:ln>
        </p:spPr>
        <p:txBody>
          <a:bodyPr wrap="square" rtlCol="0">
            <a:spAutoFit/>
          </a:bodyPr>
          <a:lstStyle/>
          <a:p>
            <a:endParaRPr lang="en-IE" dirty="0"/>
          </a:p>
        </p:txBody>
      </p:sp>
      <p:sp>
        <p:nvSpPr>
          <p:cNvPr id="3" name="TextBox 2">
            <a:extLst>
              <a:ext uri="{FF2B5EF4-FFF2-40B4-BE49-F238E27FC236}">
                <a16:creationId xmlns:a16="http://schemas.microsoft.com/office/drawing/2014/main" id="{EEBAE6B0-0BD7-D972-A168-C16AB5037148}"/>
              </a:ext>
            </a:extLst>
          </p:cNvPr>
          <p:cNvSpPr txBox="1"/>
          <p:nvPr/>
        </p:nvSpPr>
        <p:spPr>
          <a:xfrm>
            <a:off x="5808728" y="2498625"/>
            <a:ext cx="324700" cy="173336"/>
          </a:xfrm>
          <a:prstGeom prst="rect">
            <a:avLst/>
          </a:prstGeom>
          <a:noFill/>
          <a:ln w="38100">
            <a:solidFill>
              <a:srgbClr val="FFC000"/>
            </a:solidFill>
          </a:ln>
        </p:spPr>
        <p:txBody>
          <a:bodyPr wrap="square" rtlCol="0">
            <a:spAutoFit/>
          </a:bodyPr>
          <a:lstStyle/>
          <a:p>
            <a:endParaRPr lang="en-IE" dirty="0"/>
          </a:p>
        </p:txBody>
      </p:sp>
      <p:sp>
        <p:nvSpPr>
          <p:cNvPr id="4" name="TextBox 3">
            <a:extLst>
              <a:ext uri="{FF2B5EF4-FFF2-40B4-BE49-F238E27FC236}">
                <a16:creationId xmlns:a16="http://schemas.microsoft.com/office/drawing/2014/main" id="{65141277-AED1-1C02-439E-1AFCC4482B8D}"/>
              </a:ext>
            </a:extLst>
          </p:cNvPr>
          <p:cNvSpPr txBox="1"/>
          <p:nvPr/>
        </p:nvSpPr>
        <p:spPr>
          <a:xfrm>
            <a:off x="4395109" y="2992357"/>
            <a:ext cx="1790910" cy="2246769"/>
          </a:xfrm>
          <a:prstGeom prst="rect">
            <a:avLst/>
          </a:prstGeom>
          <a:noFill/>
          <a:ln w="38100">
            <a:solidFill>
              <a:srgbClr val="FF0000"/>
            </a:solidFill>
          </a:ln>
        </p:spPr>
        <p:txBody>
          <a:bodyPr wrap="square" rtlCol="0">
            <a:spAutoFit/>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p:txBody>
      </p:sp>
      <p:sp>
        <p:nvSpPr>
          <p:cNvPr id="5" name="TextBox 4">
            <a:extLst>
              <a:ext uri="{FF2B5EF4-FFF2-40B4-BE49-F238E27FC236}">
                <a16:creationId xmlns:a16="http://schemas.microsoft.com/office/drawing/2014/main" id="{16BA8A54-047E-905C-D48B-CD863ADE5010}"/>
              </a:ext>
            </a:extLst>
          </p:cNvPr>
          <p:cNvSpPr txBox="1"/>
          <p:nvPr/>
        </p:nvSpPr>
        <p:spPr>
          <a:xfrm>
            <a:off x="5481029" y="4948529"/>
            <a:ext cx="273066" cy="234702"/>
          </a:xfrm>
          <a:prstGeom prst="rect">
            <a:avLst/>
          </a:prstGeom>
          <a:noFill/>
          <a:ln w="38100">
            <a:solidFill>
              <a:srgbClr val="FF33CC"/>
            </a:solidFill>
          </a:ln>
        </p:spPr>
        <p:txBody>
          <a:bodyPr wrap="square" rtlCol="0">
            <a:spAutoFit/>
          </a:bodyPr>
          <a:lstStyle/>
          <a:p>
            <a:endParaRPr lang="en-I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9" descr="Related image"/>
          <p:cNvPicPr preferRelativeResize="0"/>
          <p:nvPr/>
        </p:nvPicPr>
        <p:blipFill rotWithShape="1">
          <a:blip r:embed="rId3">
            <a:alphaModFix/>
          </a:blip>
          <a:srcRect/>
          <a:stretch/>
        </p:blipFill>
        <p:spPr>
          <a:xfrm>
            <a:off x="3034211" y="1301848"/>
            <a:ext cx="6096000" cy="4114801"/>
          </a:xfrm>
          <a:prstGeom prst="rect">
            <a:avLst/>
          </a:prstGeom>
          <a:noFill/>
          <a:ln>
            <a:noFill/>
          </a:ln>
        </p:spPr>
      </p:pic>
      <p:pic>
        <p:nvPicPr>
          <p:cNvPr id="567" name="Google Shape;567;p9" descr="Image result for smartphone"/>
          <p:cNvPicPr preferRelativeResize="0"/>
          <p:nvPr/>
        </p:nvPicPr>
        <p:blipFill rotWithShape="1">
          <a:blip r:embed="rId4">
            <a:alphaModFix/>
          </a:blip>
          <a:srcRect/>
          <a:stretch/>
        </p:blipFill>
        <p:spPr>
          <a:xfrm>
            <a:off x="9301939" y="499534"/>
            <a:ext cx="1984128" cy="1279696"/>
          </a:xfrm>
          <a:prstGeom prst="rect">
            <a:avLst/>
          </a:prstGeom>
          <a:noFill/>
          <a:ln>
            <a:noFill/>
          </a:ln>
        </p:spPr>
      </p:pic>
      <p:sp>
        <p:nvSpPr>
          <p:cNvPr id="568" name="Google Shape;568;p9"/>
          <p:cNvSpPr txBox="1"/>
          <p:nvPr/>
        </p:nvSpPr>
        <p:spPr>
          <a:xfrm>
            <a:off x="3553097" y="0"/>
            <a:ext cx="493581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Smartphone – </a:t>
            </a:r>
            <a:r>
              <a:rPr lang="en-US" sz="3200" b="1" i="0" u="none" strike="noStrike" cap="none" dirty="0" err="1">
                <a:solidFill>
                  <a:schemeClr val="lt1"/>
                </a:solidFill>
                <a:latin typeface="Calibri"/>
                <a:ea typeface="Calibri"/>
                <a:cs typeface="Calibri"/>
                <a:sym typeface="Calibri"/>
              </a:rPr>
              <a:t>Tastiera</a:t>
            </a:r>
            <a:endParaRPr sz="1400" b="0" i="0" u="none" strike="noStrike" cap="none" dirty="0">
              <a:solidFill>
                <a:srgbClr val="000000"/>
              </a:solidFill>
              <a:latin typeface="Arial"/>
              <a:ea typeface="Arial"/>
              <a:cs typeface="Arial"/>
              <a:sym typeface="Arial"/>
            </a:endParaRPr>
          </a:p>
        </p:txBody>
      </p:sp>
      <p:sp>
        <p:nvSpPr>
          <p:cNvPr id="569" name="Google Shape;569;p9"/>
          <p:cNvSpPr/>
          <p:nvPr/>
        </p:nvSpPr>
        <p:spPr>
          <a:xfrm>
            <a:off x="3060337" y="3571918"/>
            <a:ext cx="726917" cy="73152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0" name="Google Shape;570;p9"/>
          <p:cNvSpPr/>
          <p:nvPr/>
        </p:nvSpPr>
        <p:spPr>
          <a:xfrm>
            <a:off x="543030" y="2866524"/>
            <a:ext cx="1485203" cy="705394"/>
          </a:xfrm>
          <a:prstGeom prst="wedgeRoundRectCallout">
            <a:avLst>
              <a:gd name="adj1" fmla="val 117126"/>
              <a:gd name="adj2" fmla="val 111723"/>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chemeClr val="lt1"/>
                </a:solidFill>
                <a:latin typeface="Calibri"/>
                <a:ea typeface="Calibri"/>
                <a:cs typeface="Calibri"/>
                <a:sym typeface="Calibri"/>
              </a:rPr>
              <a:t>Maiuscolo</a:t>
            </a:r>
            <a:endParaRPr sz="1400" b="0" i="0" u="none" strike="noStrike" cap="none" dirty="0">
              <a:solidFill>
                <a:srgbClr val="000000"/>
              </a:solidFill>
              <a:latin typeface="Arial"/>
              <a:ea typeface="Arial"/>
              <a:cs typeface="Arial"/>
              <a:sym typeface="Arial"/>
            </a:endParaRPr>
          </a:p>
        </p:txBody>
      </p:sp>
      <p:sp>
        <p:nvSpPr>
          <p:cNvPr id="571" name="Google Shape;571;p9"/>
          <p:cNvSpPr/>
          <p:nvPr/>
        </p:nvSpPr>
        <p:spPr>
          <a:xfrm>
            <a:off x="537510" y="4970844"/>
            <a:ext cx="1931957" cy="1122263"/>
          </a:xfrm>
          <a:prstGeom prst="wedgeRoundRectCallout">
            <a:avLst>
              <a:gd name="adj1" fmla="val 81815"/>
              <a:gd name="adj2" fmla="val -32557"/>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Numeri e </a:t>
            </a:r>
            <a:r>
              <a:rPr lang="en-US" sz="1800" b="1" i="0" u="none" strike="noStrike" cap="none" dirty="0" err="1">
                <a:solidFill>
                  <a:schemeClr val="lt1"/>
                </a:solidFill>
                <a:latin typeface="Calibri"/>
                <a:ea typeface="Calibri"/>
                <a:cs typeface="Calibri"/>
                <a:sym typeface="Calibri"/>
              </a:rPr>
              <a:t>Simboli</a:t>
            </a:r>
            <a:endParaRPr sz="1400" b="0" i="0" u="none" strike="noStrike" cap="none" dirty="0">
              <a:solidFill>
                <a:srgbClr val="000000"/>
              </a:solidFill>
              <a:latin typeface="Arial"/>
              <a:ea typeface="Arial"/>
              <a:cs typeface="Arial"/>
              <a:sym typeface="Arial"/>
            </a:endParaRPr>
          </a:p>
        </p:txBody>
      </p:sp>
      <p:sp>
        <p:nvSpPr>
          <p:cNvPr id="572" name="Google Shape;572;p9"/>
          <p:cNvSpPr/>
          <p:nvPr/>
        </p:nvSpPr>
        <p:spPr>
          <a:xfrm>
            <a:off x="3448538" y="6166436"/>
            <a:ext cx="1815736" cy="379828"/>
          </a:xfrm>
          <a:prstGeom prst="wedgeRoundRectCallout">
            <a:avLst>
              <a:gd name="adj1" fmla="val 35224"/>
              <a:gd name="adj2" fmla="val -252100"/>
              <a:gd name="adj3" fmla="val 16667"/>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Barra </a:t>
            </a:r>
            <a:r>
              <a:rPr lang="en-US" sz="1800" b="1" i="0" u="none" strike="noStrike" cap="none" dirty="0" err="1">
                <a:solidFill>
                  <a:schemeClr val="lt1"/>
                </a:solidFill>
                <a:latin typeface="Calibri"/>
                <a:ea typeface="Calibri"/>
                <a:cs typeface="Calibri"/>
                <a:sym typeface="Calibri"/>
              </a:rPr>
              <a:t>spaziatrice</a:t>
            </a:r>
            <a:endParaRPr sz="1400" b="0" i="0" u="none" strike="noStrike" cap="none" dirty="0">
              <a:solidFill>
                <a:srgbClr val="000000"/>
              </a:solidFill>
              <a:latin typeface="Arial"/>
              <a:ea typeface="Arial"/>
              <a:cs typeface="Arial"/>
              <a:sym typeface="Arial"/>
            </a:endParaRPr>
          </a:p>
        </p:txBody>
      </p:sp>
      <p:sp>
        <p:nvSpPr>
          <p:cNvPr id="573" name="Google Shape;573;p9"/>
          <p:cNvSpPr/>
          <p:nvPr/>
        </p:nvSpPr>
        <p:spPr>
          <a:xfrm>
            <a:off x="5700776" y="5951159"/>
            <a:ext cx="1293832" cy="587753"/>
          </a:xfrm>
          <a:prstGeom prst="wedgeRoundRectCallout">
            <a:avLst>
              <a:gd name="adj1" fmla="val -11429"/>
              <a:gd name="adj2" fmla="val -141376"/>
              <a:gd name="adj3" fmla="val 1666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chemeClr val="dk1"/>
                </a:solidFill>
                <a:latin typeface="Calibri"/>
                <a:ea typeface="Calibri"/>
                <a:cs typeface="Calibri"/>
                <a:sym typeface="Calibri"/>
              </a:rPr>
              <a:t>Chiocciola</a:t>
            </a:r>
            <a:endParaRPr sz="1400" b="0" i="0" u="none" strike="noStrike" cap="none" dirty="0">
              <a:solidFill>
                <a:srgbClr val="000000"/>
              </a:solidFill>
              <a:latin typeface="Arial"/>
              <a:ea typeface="Arial"/>
              <a:cs typeface="Arial"/>
              <a:sym typeface="Arial"/>
            </a:endParaRPr>
          </a:p>
        </p:txBody>
      </p:sp>
      <p:sp>
        <p:nvSpPr>
          <p:cNvPr id="574" name="Google Shape;574;p9"/>
          <p:cNvSpPr/>
          <p:nvPr/>
        </p:nvSpPr>
        <p:spPr>
          <a:xfrm>
            <a:off x="543030" y="1530785"/>
            <a:ext cx="1446663" cy="523634"/>
          </a:xfrm>
          <a:prstGeom prst="wedgeRoundRectCallout">
            <a:avLst>
              <a:gd name="adj1" fmla="val 122680"/>
              <a:gd name="adj2" fmla="val 18547"/>
              <a:gd name="adj3"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chemeClr val="lt1"/>
                </a:solidFill>
                <a:latin typeface="Calibri"/>
                <a:ea typeface="Calibri"/>
                <a:cs typeface="Calibri"/>
                <a:sym typeface="Calibri"/>
              </a:rPr>
              <a:t>Lettere</a:t>
            </a:r>
            <a:endParaRPr sz="1400" b="0" i="0" u="none" strike="noStrike" cap="none" dirty="0">
              <a:solidFill>
                <a:srgbClr val="000000"/>
              </a:solidFill>
              <a:latin typeface="Arial"/>
              <a:ea typeface="Arial"/>
              <a:cs typeface="Arial"/>
              <a:sym typeface="Arial"/>
            </a:endParaRPr>
          </a:p>
        </p:txBody>
      </p:sp>
      <p:sp>
        <p:nvSpPr>
          <p:cNvPr id="575" name="Google Shape;575;p9"/>
          <p:cNvSpPr/>
          <p:nvPr/>
        </p:nvSpPr>
        <p:spPr>
          <a:xfrm>
            <a:off x="7486202" y="5991225"/>
            <a:ext cx="1815737" cy="555039"/>
          </a:xfrm>
          <a:prstGeom prst="wedgeRoundRectCallout">
            <a:avLst>
              <a:gd name="adj1" fmla="val -49771"/>
              <a:gd name="adj2" fmla="val -158167"/>
              <a:gd name="adj3" fmla="val 1666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Punto</a:t>
            </a:r>
            <a:endParaRPr sz="1400" b="0" i="0" u="none" strike="noStrike" cap="none" dirty="0">
              <a:solidFill>
                <a:srgbClr val="000000"/>
              </a:solidFill>
              <a:latin typeface="Arial"/>
              <a:ea typeface="Arial"/>
              <a:cs typeface="Arial"/>
              <a:sym typeface="Arial"/>
            </a:endParaRPr>
          </a:p>
        </p:txBody>
      </p:sp>
      <p:sp>
        <p:nvSpPr>
          <p:cNvPr id="576" name="Google Shape;576;p9"/>
          <p:cNvSpPr/>
          <p:nvPr/>
        </p:nvSpPr>
        <p:spPr>
          <a:xfrm>
            <a:off x="9914944" y="4998638"/>
            <a:ext cx="1793966" cy="883690"/>
          </a:xfrm>
          <a:prstGeom prst="wedgeRoundRectCallout">
            <a:avLst>
              <a:gd name="adj1" fmla="val -96365"/>
              <a:gd name="adj2" fmla="val -30760"/>
              <a:gd name="adj3" fmla="val 16667"/>
            </a:avLst>
          </a:prstGeom>
          <a:solidFill>
            <a:srgbClr val="D89F11"/>
          </a:solidFill>
          <a:ln w="25400" cap="flat" cmpd="sng">
            <a:solidFill>
              <a:srgbClr val="D89F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Tasto “</a:t>
            </a:r>
            <a:r>
              <a:rPr lang="en-US" sz="1800" b="1" i="0" u="none" strike="noStrike" cap="none" dirty="0" err="1">
                <a:solidFill>
                  <a:schemeClr val="lt1"/>
                </a:solidFill>
                <a:latin typeface="Calibri"/>
                <a:ea typeface="Calibri"/>
                <a:cs typeface="Calibri"/>
                <a:sym typeface="Calibri"/>
              </a:rPr>
              <a:t>Indietro</a:t>
            </a:r>
            <a:r>
              <a:rPr lang="en-US" sz="1800" b="1"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577" name="Google Shape;577;p9"/>
          <p:cNvSpPr/>
          <p:nvPr/>
        </p:nvSpPr>
        <p:spPr>
          <a:xfrm>
            <a:off x="9454300" y="3604329"/>
            <a:ext cx="2254610" cy="697548"/>
          </a:xfrm>
          <a:prstGeom prst="wedgeRoundRectCallout">
            <a:avLst>
              <a:gd name="adj1" fmla="val -64433"/>
              <a:gd name="adj2" fmla="val 13162"/>
              <a:gd name="adj3" fmla="val 16667"/>
            </a:avLst>
          </a:prstGeom>
          <a:solidFill>
            <a:srgbClr val="80A063"/>
          </a:solidFill>
          <a:ln w="25400" cap="flat" cmpd="sng">
            <a:solidFill>
              <a:srgbClr val="80A0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1" i="0" u="none" strike="noStrike" cap="none" dirty="0">
                <a:solidFill>
                  <a:schemeClr val="lt1"/>
                </a:solidFill>
                <a:latin typeface="Calibri"/>
                <a:ea typeface="Calibri"/>
                <a:cs typeface="Calibri"/>
                <a:sym typeface="Calibri"/>
              </a:rPr>
              <a:t>Cancellare</a:t>
            </a:r>
            <a:endParaRPr sz="1400" b="0" i="0" u="none" strike="noStrike" cap="none" dirty="0">
              <a:solidFill>
                <a:srgbClr val="000000"/>
              </a:solidFill>
              <a:latin typeface="Arial"/>
              <a:ea typeface="Arial"/>
              <a:cs typeface="Arial"/>
              <a:sym typeface="Arial"/>
            </a:endParaRPr>
          </a:p>
        </p:txBody>
      </p:sp>
      <p:cxnSp>
        <p:nvCxnSpPr>
          <p:cNvPr id="578" name="Google Shape;578;p9"/>
          <p:cNvCxnSpPr/>
          <p:nvPr/>
        </p:nvCxnSpPr>
        <p:spPr>
          <a:xfrm rot="10800000" flipH="1">
            <a:off x="3060337" y="1516717"/>
            <a:ext cx="6003276" cy="14068"/>
          </a:xfrm>
          <a:prstGeom prst="straightConnector1">
            <a:avLst/>
          </a:prstGeom>
          <a:noFill/>
          <a:ln w="38100" cap="flat" cmpd="sng">
            <a:solidFill>
              <a:srgbClr val="00B0F0"/>
            </a:solidFill>
            <a:prstDash val="solid"/>
            <a:round/>
            <a:headEnd type="none" w="sm" len="sm"/>
            <a:tailEnd type="none" w="sm" len="sm"/>
          </a:ln>
        </p:spPr>
      </p:cxnSp>
      <p:cxnSp>
        <p:nvCxnSpPr>
          <p:cNvPr id="579" name="Google Shape;579;p9"/>
          <p:cNvCxnSpPr/>
          <p:nvPr/>
        </p:nvCxnSpPr>
        <p:spPr>
          <a:xfrm>
            <a:off x="9063613" y="1524476"/>
            <a:ext cx="10049" cy="726355"/>
          </a:xfrm>
          <a:prstGeom prst="straightConnector1">
            <a:avLst/>
          </a:prstGeom>
          <a:noFill/>
          <a:ln w="38100" cap="flat" cmpd="sng">
            <a:solidFill>
              <a:srgbClr val="00B0F0"/>
            </a:solidFill>
            <a:prstDash val="solid"/>
            <a:round/>
            <a:headEnd type="none" w="sm" len="sm"/>
            <a:tailEnd type="none" w="sm" len="sm"/>
          </a:ln>
        </p:spPr>
      </p:cxnSp>
      <p:cxnSp>
        <p:nvCxnSpPr>
          <p:cNvPr id="580" name="Google Shape;580;p9"/>
          <p:cNvCxnSpPr/>
          <p:nvPr/>
        </p:nvCxnSpPr>
        <p:spPr>
          <a:xfrm flipH="1">
            <a:off x="8762163" y="2255855"/>
            <a:ext cx="301450" cy="5024"/>
          </a:xfrm>
          <a:prstGeom prst="straightConnector1">
            <a:avLst/>
          </a:prstGeom>
          <a:noFill/>
          <a:ln w="38100" cap="flat" cmpd="sng">
            <a:solidFill>
              <a:srgbClr val="00B0F0"/>
            </a:solidFill>
            <a:prstDash val="solid"/>
            <a:round/>
            <a:headEnd type="none" w="sm" len="sm"/>
            <a:tailEnd type="none" w="sm" len="sm"/>
          </a:ln>
        </p:spPr>
      </p:cxnSp>
      <p:cxnSp>
        <p:nvCxnSpPr>
          <p:cNvPr id="581" name="Google Shape;581;p9"/>
          <p:cNvCxnSpPr/>
          <p:nvPr/>
        </p:nvCxnSpPr>
        <p:spPr>
          <a:xfrm>
            <a:off x="8757138" y="2258490"/>
            <a:ext cx="10049" cy="1005079"/>
          </a:xfrm>
          <a:prstGeom prst="straightConnector1">
            <a:avLst/>
          </a:prstGeom>
          <a:noFill/>
          <a:ln w="38100" cap="flat" cmpd="sng">
            <a:solidFill>
              <a:srgbClr val="00B0F0"/>
            </a:solidFill>
            <a:prstDash val="solid"/>
            <a:round/>
            <a:headEnd type="none" w="sm" len="sm"/>
            <a:tailEnd type="none" w="sm" len="sm"/>
          </a:ln>
        </p:spPr>
      </p:cxnSp>
      <p:cxnSp>
        <p:nvCxnSpPr>
          <p:cNvPr id="582" name="Google Shape;582;p9"/>
          <p:cNvCxnSpPr/>
          <p:nvPr/>
        </p:nvCxnSpPr>
        <p:spPr>
          <a:xfrm rot="10800000">
            <a:off x="8149213" y="3263569"/>
            <a:ext cx="622997" cy="12193"/>
          </a:xfrm>
          <a:prstGeom prst="straightConnector1">
            <a:avLst/>
          </a:prstGeom>
          <a:noFill/>
          <a:ln w="38100" cap="flat" cmpd="sng">
            <a:solidFill>
              <a:srgbClr val="00B0F0"/>
            </a:solidFill>
            <a:prstDash val="solid"/>
            <a:round/>
            <a:headEnd type="none" w="sm" len="sm"/>
            <a:tailEnd type="none" w="sm" len="sm"/>
          </a:ln>
        </p:spPr>
      </p:cxnSp>
      <p:cxnSp>
        <p:nvCxnSpPr>
          <p:cNvPr id="583" name="Google Shape;583;p9"/>
          <p:cNvCxnSpPr/>
          <p:nvPr/>
        </p:nvCxnSpPr>
        <p:spPr>
          <a:xfrm>
            <a:off x="8149213" y="3263569"/>
            <a:ext cx="10049" cy="1039869"/>
          </a:xfrm>
          <a:prstGeom prst="straightConnector1">
            <a:avLst/>
          </a:prstGeom>
          <a:noFill/>
          <a:ln w="38100" cap="flat" cmpd="sng">
            <a:solidFill>
              <a:srgbClr val="00B0F0"/>
            </a:solidFill>
            <a:prstDash val="solid"/>
            <a:round/>
            <a:headEnd type="none" w="sm" len="sm"/>
            <a:tailEnd type="none" w="sm" len="sm"/>
          </a:ln>
        </p:spPr>
      </p:cxnSp>
      <p:cxnSp>
        <p:nvCxnSpPr>
          <p:cNvPr id="584" name="Google Shape;584;p9"/>
          <p:cNvCxnSpPr/>
          <p:nvPr/>
        </p:nvCxnSpPr>
        <p:spPr>
          <a:xfrm rot="10800000">
            <a:off x="4003158" y="4314070"/>
            <a:ext cx="4151371" cy="0"/>
          </a:xfrm>
          <a:prstGeom prst="straightConnector1">
            <a:avLst/>
          </a:prstGeom>
          <a:noFill/>
          <a:ln w="38100" cap="flat" cmpd="sng">
            <a:solidFill>
              <a:srgbClr val="00B0F0"/>
            </a:solidFill>
            <a:prstDash val="solid"/>
            <a:round/>
            <a:headEnd type="none" w="sm" len="sm"/>
            <a:tailEnd type="none" w="sm" len="sm"/>
          </a:ln>
        </p:spPr>
      </p:cxnSp>
      <p:cxnSp>
        <p:nvCxnSpPr>
          <p:cNvPr id="585" name="Google Shape;585;p9"/>
          <p:cNvCxnSpPr/>
          <p:nvPr/>
        </p:nvCxnSpPr>
        <p:spPr>
          <a:xfrm rot="10800000">
            <a:off x="4003158" y="3275762"/>
            <a:ext cx="5316" cy="1027676"/>
          </a:xfrm>
          <a:prstGeom prst="straightConnector1">
            <a:avLst/>
          </a:prstGeom>
          <a:noFill/>
          <a:ln w="38100" cap="flat" cmpd="sng">
            <a:solidFill>
              <a:srgbClr val="00B0F0"/>
            </a:solidFill>
            <a:prstDash val="solid"/>
            <a:round/>
            <a:headEnd type="none" w="sm" len="sm"/>
            <a:tailEnd type="none" w="sm" len="sm"/>
          </a:ln>
        </p:spPr>
      </p:cxnSp>
      <p:cxnSp>
        <p:nvCxnSpPr>
          <p:cNvPr id="586" name="Google Shape;586;p9"/>
          <p:cNvCxnSpPr/>
          <p:nvPr/>
        </p:nvCxnSpPr>
        <p:spPr>
          <a:xfrm rot="10800000">
            <a:off x="3381153" y="3275762"/>
            <a:ext cx="612676" cy="0"/>
          </a:xfrm>
          <a:prstGeom prst="straightConnector1">
            <a:avLst/>
          </a:prstGeom>
          <a:noFill/>
          <a:ln w="38100" cap="flat" cmpd="sng">
            <a:solidFill>
              <a:srgbClr val="00B0F0"/>
            </a:solidFill>
            <a:prstDash val="solid"/>
            <a:round/>
            <a:headEnd type="none" w="sm" len="sm"/>
            <a:tailEnd type="none" w="sm" len="sm"/>
          </a:ln>
        </p:spPr>
      </p:cxnSp>
      <p:cxnSp>
        <p:nvCxnSpPr>
          <p:cNvPr id="587" name="Google Shape;587;p9"/>
          <p:cNvCxnSpPr/>
          <p:nvPr/>
        </p:nvCxnSpPr>
        <p:spPr>
          <a:xfrm rot="10800000">
            <a:off x="3381153" y="2258367"/>
            <a:ext cx="0" cy="1017395"/>
          </a:xfrm>
          <a:prstGeom prst="straightConnector1">
            <a:avLst/>
          </a:prstGeom>
          <a:noFill/>
          <a:ln w="38100" cap="flat" cmpd="sng">
            <a:solidFill>
              <a:srgbClr val="00B0F0"/>
            </a:solidFill>
            <a:prstDash val="solid"/>
            <a:round/>
            <a:headEnd type="none" w="sm" len="sm"/>
            <a:tailEnd type="none" w="sm" len="sm"/>
          </a:ln>
        </p:spPr>
      </p:cxnSp>
      <p:cxnSp>
        <p:nvCxnSpPr>
          <p:cNvPr id="588" name="Google Shape;588;p9"/>
          <p:cNvCxnSpPr/>
          <p:nvPr/>
        </p:nvCxnSpPr>
        <p:spPr>
          <a:xfrm rot="10800000">
            <a:off x="3086917" y="2247858"/>
            <a:ext cx="294236" cy="10509"/>
          </a:xfrm>
          <a:prstGeom prst="straightConnector1">
            <a:avLst/>
          </a:prstGeom>
          <a:noFill/>
          <a:ln w="38100" cap="flat" cmpd="sng">
            <a:solidFill>
              <a:srgbClr val="00B0F0"/>
            </a:solidFill>
            <a:prstDash val="solid"/>
            <a:round/>
            <a:headEnd type="none" w="sm" len="sm"/>
            <a:tailEnd type="none" w="sm" len="sm"/>
          </a:ln>
        </p:spPr>
      </p:cxnSp>
      <p:cxnSp>
        <p:nvCxnSpPr>
          <p:cNvPr id="589" name="Google Shape;589;p9"/>
          <p:cNvCxnSpPr/>
          <p:nvPr/>
        </p:nvCxnSpPr>
        <p:spPr>
          <a:xfrm rot="10800000">
            <a:off x="3086917" y="1534383"/>
            <a:ext cx="0" cy="716448"/>
          </a:xfrm>
          <a:prstGeom prst="straightConnector1">
            <a:avLst/>
          </a:prstGeom>
          <a:noFill/>
          <a:ln w="38100" cap="flat" cmpd="sng">
            <a:solidFill>
              <a:srgbClr val="00B0F0"/>
            </a:solidFill>
            <a:prstDash val="solid"/>
            <a:round/>
            <a:headEnd type="none" w="sm" len="sm"/>
            <a:tailEnd type="none" w="sm" len="sm"/>
          </a:ln>
        </p:spPr>
      </p:cxnSp>
      <p:sp>
        <p:nvSpPr>
          <p:cNvPr id="590" name="Google Shape;590;p9"/>
          <p:cNvSpPr/>
          <p:nvPr/>
        </p:nvSpPr>
        <p:spPr>
          <a:xfrm>
            <a:off x="3086917" y="4589312"/>
            <a:ext cx="1410655" cy="735053"/>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p9"/>
          <p:cNvSpPr/>
          <p:nvPr/>
        </p:nvSpPr>
        <p:spPr>
          <a:xfrm>
            <a:off x="4614530" y="4589312"/>
            <a:ext cx="1392865" cy="735053"/>
          </a:xfrm>
          <a:prstGeom prst="rect">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p9"/>
          <p:cNvSpPr/>
          <p:nvPr/>
        </p:nvSpPr>
        <p:spPr>
          <a:xfrm>
            <a:off x="6145619" y="4589312"/>
            <a:ext cx="648586" cy="735053"/>
          </a:xfrm>
          <a:prstGeom prst="rect">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9"/>
          <p:cNvSpPr/>
          <p:nvPr/>
        </p:nvSpPr>
        <p:spPr>
          <a:xfrm>
            <a:off x="6900530" y="4589312"/>
            <a:ext cx="648586" cy="735053"/>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4" name="Google Shape;594;p9"/>
          <p:cNvSpPr/>
          <p:nvPr/>
        </p:nvSpPr>
        <p:spPr>
          <a:xfrm>
            <a:off x="7666074" y="4589311"/>
            <a:ext cx="1407588" cy="763067"/>
          </a:xfrm>
          <a:prstGeom prst="rect">
            <a:avLst/>
          </a:prstGeom>
          <a:noFill/>
          <a:ln w="38100" cap="flat" cmpd="sng">
            <a:solidFill>
              <a:srgbClr val="D89F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5" name="Google Shape;595;p9"/>
          <p:cNvSpPr/>
          <p:nvPr/>
        </p:nvSpPr>
        <p:spPr>
          <a:xfrm>
            <a:off x="8365748" y="3571918"/>
            <a:ext cx="729764" cy="729959"/>
          </a:xfrm>
          <a:prstGeom prst="rect">
            <a:avLst/>
          </a:prstGeom>
          <a:noFill/>
          <a:ln w="38100" cap="flat" cmpd="sng">
            <a:solidFill>
              <a:srgbClr val="80A0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0"/>
          <p:cNvSpPr txBox="1">
            <a:spLocks noGrp="1"/>
          </p:cNvSpPr>
          <p:nvPr>
            <p:ph type="body" idx="1"/>
          </p:nvPr>
        </p:nvSpPr>
        <p:spPr>
          <a:xfrm>
            <a:off x="397933" y="2609168"/>
            <a:ext cx="7615912"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it-IT" dirty="0"/>
              <a:t>Uno smartphone tradizionale è dotato di</a:t>
            </a:r>
            <a:r>
              <a:rPr lang="en-US" dirty="0"/>
              <a:t>:</a:t>
            </a:r>
            <a:endParaRPr dirty="0"/>
          </a:p>
          <a:p>
            <a:pPr marL="342900" lvl="0" indent="-342900" algn="l" rtl="0">
              <a:lnSpc>
                <a:spcPct val="90000"/>
              </a:lnSpc>
              <a:spcBef>
                <a:spcPts val="1000"/>
              </a:spcBef>
              <a:spcAft>
                <a:spcPts val="0"/>
              </a:spcAft>
              <a:buSzPts val="2400"/>
              <a:buFont typeface="Arial"/>
              <a:buChar char="•"/>
            </a:pPr>
            <a:r>
              <a:rPr lang="it-IT" dirty="0"/>
              <a:t>Un display touch screen di grandi dimensioni</a:t>
            </a:r>
          </a:p>
          <a:p>
            <a:pPr marL="342900" lvl="0" indent="-342900" algn="l" rtl="0">
              <a:lnSpc>
                <a:spcPct val="90000"/>
              </a:lnSpc>
              <a:spcBef>
                <a:spcPts val="1000"/>
              </a:spcBef>
              <a:spcAft>
                <a:spcPts val="0"/>
              </a:spcAft>
              <a:buSzPts val="2400"/>
              <a:buFont typeface="Arial"/>
              <a:buChar char="•"/>
            </a:pPr>
            <a:r>
              <a:rPr lang="it-IT" dirty="0"/>
              <a:t>Una fotocamera</a:t>
            </a:r>
          </a:p>
          <a:p>
            <a:pPr marL="342900" lvl="0" indent="-342900" algn="l" rtl="0">
              <a:lnSpc>
                <a:spcPct val="90000"/>
              </a:lnSpc>
              <a:spcBef>
                <a:spcPts val="1000"/>
              </a:spcBef>
              <a:spcAft>
                <a:spcPts val="0"/>
              </a:spcAft>
              <a:buSzPts val="2400"/>
              <a:buFont typeface="Arial"/>
              <a:buChar char="•"/>
            </a:pPr>
            <a:r>
              <a:rPr lang="it-IT" dirty="0"/>
              <a:t>connettività Wi-Fi</a:t>
            </a:r>
          </a:p>
          <a:p>
            <a:pPr marL="342900" lvl="0" indent="-342900" algn="l" rtl="0">
              <a:lnSpc>
                <a:spcPct val="90000"/>
              </a:lnSpc>
              <a:spcBef>
                <a:spcPts val="1000"/>
              </a:spcBef>
              <a:spcAft>
                <a:spcPts val="0"/>
              </a:spcAft>
              <a:buSzPts val="2400"/>
              <a:buFont typeface="Arial"/>
              <a:buChar char="•"/>
            </a:pPr>
            <a:r>
              <a:rPr lang="it-IT" dirty="0"/>
              <a:t>Accesso alle applicazioni, ecc. </a:t>
            </a:r>
          </a:p>
          <a:p>
            <a:pPr marL="0" lvl="0" indent="0" algn="l" rtl="0">
              <a:lnSpc>
                <a:spcPct val="90000"/>
              </a:lnSpc>
              <a:spcBef>
                <a:spcPts val="1000"/>
              </a:spcBef>
              <a:spcAft>
                <a:spcPts val="0"/>
              </a:spcAft>
              <a:buSzPts val="2400"/>
            </a:pPr>
            <a:r>
              <a:rPr lang="it-IT" dirty="0"/>
              <a:t>La capacità dello smartphone di avviare </a:t>
            </a:r>
            <a:r>
              <a:rPr lang="it-IT" b="1" dirty="0"/>
              <a:t>APPLICAZIONI</a:t>
            </a:r>
            <a:r>
              <a:rPr lang="it-IT" dirty="0"/>
              <a:t> consente di accedere a e-mail, social media, timer, calendari e molti altri programmi basati sul lavoro e sul divertimento.</a:t>
            </a:r>
            <a:endParaRPr dirty="0"/>
          </a:p>
        </p:txBody>
      </p:sp>
      <p:sp>
        <p:nvSpPr>
          <p:cNvPr id="601" name="Google Shape;601;p60"/>
          <p:cNvSpPr txBox="1">
            <a:spLocks noGrp="1"/>
          </p:cNvSpPr>
          <p:nvPr>
            <p:ph type="body" idx="2"/>
          </p:nvPr>
        </p:nvSpPr>
        <p:spPr>
          <a:xfrm>
            <a:off x="397933" y="1027002"/>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it-IT" dirty="0"/>
              <a:t>Le funzioni disponibili in uno smartphone</a:t>
            </a:r>
            <a:endParaRPr dirty="0"/>
          </a:p>
        </p:txBody>
      </p:sp>
      <p:pic>
        <p:nvPicPr>
          <p:cNvPr id="602" name="Google Shape;602;p60" descr="Heart speech bubble social media icon"/>
          <p:cNvPicPr preferRelativeResize="0">
            <a:picLocks noGrp="1"/>
          </p:cNvPicPr>
          <p:nvPr>
            <p:ph type="pic" idx="3"/>
          </p:nvPr>
        </p:nvPicPr>
        <p:blipFill rotWithShape="1">
          <a:blip r:embed="rId3">
            <a:alphaModFix/>
          </a:blip>
          <a:srcRect l="35147" r="35147"/>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1"/>
          <p:cNvSpPr txBox="1">
            <a:spLocks noGrp="1"/>
          </p:cNvSpPr>
          <p:nvPr>
            <p:ph type="body" idx="1"/>
          </p:nvPr>
        </p:nvSpPr>
        <p:spPr>
          <a:xfrm>
            <a:off x="406402" y="2309306"/>
            <a:ext cx="7763932" cy="35670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it-IT" dirty="0" err="1"/>
              <a:t>Un'app</a:t>
            </a:r>
            <a:r>
              <a:rPr lang="it-IT" dirty="0"/>
              <a:t> o app mobile è un'applicazione, cioè un software per computer, tipicamente scaricata dagli utenti sui propri dispositivi mobili, come smartphone e tablet.</a:t>
            </a:r>
          </a:p>
          <a:p>
            <a:pPr marL="0" marR="0" lvl="0" indent="0" algn="l" rtl="0">
              <a:lnSpc>
                <a:spcPct val="90000"/>
              </a:lnSpc>
              <a:spcBef>
                <a:spcPts val="1000"/>
              </a:spcBef>
              <a:spcAft>
                <a:spcPts val="0"/>
              </a:spcAft>
              <a:buClr>
                <a:srgbClr val="092E4B"/>
              </a:buClr>
              <a:buSzPts val="2400"/>
              <a:buFont typeface="Arial"/>
              <a:buNone/>
            </a:pPr>
            <a:r>
              <a:rPr lang="it-IT" dirty="0"/>
              <a:t>La maggior parte delle applicazioni che scarichiamo sui nostri telefoni ha un uso molto limitato o specifico. Ad esempio, </a:t>
            </a:r>
            <a:r>
              <a:rPr lang="it-IT" dirty="0" err="1"/>
              <a:t>un'app</a:t>
            </a:r>
            <a:r>
              <a:rPr lang="it-IT" dirty="0"/>
              <a:t> per lo shopping è un'applicazione per l'acquisto di prodotti online, spesso da un sito web. (Ma ci sono delle eccezioni!)</a:t>
            </a:r>
          </a:p>
          <a:p>
            <a:pPr marL="0" marR="0" lvl="0" indent="0" algn="l" rtl="0">
              <a:lnSpc>
                <a:spcPct val="90000"/>
              </a:lnSpc>
              <a:spcBef>
                <a:spcPts val="1000"/>
              </a:spcBef>
              <a:spcAft>
                <a:spcPts val="0"/>
              </a:spcAft>
              <a:buClr>
                <a:srgbClr val="092E4B"/>
              </a:buClr>
              <a:buSzPts val="2400"/>
              <a:buFont typeface="Arial"/>
              <a:buNone/>
            </a:pPr>
            <a:r>
              <a:rPr lang="it-IT" dirty="0"/>
              <a:t>L'app più popolare di tutti i tempi è </a:t>
            </a:r>
            <a:r>
              <a:rPr lang="it-IT" b="1" dirty="0"/>
              <a:t>WhatsApp</a:t>
            </a:r>
            <a:r>
              <a:rPr lang="it-IT" dirty="0"/>
              <a:t>, che ex dipendenti di Yahoo hanno lanciato nel 2009 come startup. Nel 2014 Facebook l'ha acquistata per 19 miliardi di dollari.</a:t>
            </a:r>
          </a:p>
        </p:txBody>
      </p:sp>
      <p:sp>
        <p:nvSpPr>
          <p:cNvPr id="608" name="Google Shape;608;p61"/>
          <p:cNvSpPr txBox="1">
            <a:spLocks noGrp="1"/>
          </p:cNvSpPr>
          <p:nvPr>
            <p:ph type="body" idx="2"/>
          </p:nvPr>
        </p:nvSpPr>
        <p:spPr>
          <a:xfrm>
            <a:off x="406402" y="1112804"/>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t>Cos’è</a:t>
            </a:r>
            <a:r>
              <a:rPr lang="en-US" dirty="0"/>
              <a:t> un </a:t>
            </a:r>
            <a:r>
              <a:rPr lang="en-US" dirty="0" err="1"/>
              <a:t>Applicazione</a:t>
            </a:r>
            <a:r>
              <a:rPr lang="en-US" dirty="0"/>
              <a:t>, o App?</a:t>
            </a:r>
            <a:endParaRPr dirty="0"/>
          </a:p>
        </p:txBody>
      </p:sp>
      <p:pic>
        <p:nvPicPr>
          <p:cNvPr id="609" name="Google Shape;609;p61" descr="Icon&#10;&#10;Description automatically generated"/>
          <p:cNvPicPr preferRelativeResize="0">
            <a:picLocks noGrp="1"/>
          </p:cNvPicPr>
          <p:nvPr>
            <p:ph type="pic" idx="3"/>
          </p:nvPr>
        </p:nvPicPr>
        <p:blipFill rotWithShape="1">
          <a:blip r:embed="rId3">
            <a:alphaModFix/>
          </a:blip>
          <a:srcRect l="-11676" t="-63234" r="-14376" b="-60534"/>
          <a:stretch/>
        </p:blipFill>
        <p:spPr>
          <a:xfrm>
            <a:off x="8583306" y="1246695"/>
            <a:ext cx="2444127" cy="4336988"/>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2"/>
          <p:cNvSpPr txBox="1">
            <a:spLocks noGrp="1"/>
          </p:cNvSpPr>
          <p:nvPr>
            <p:ph type="body" idx="1"/>
          </p:nvPr>
        </p:nvSpPr>
        <p:spPr>
          <a:xfrm>
            <a:off x="798381" y="1455529"/>
            <a:ext cx="7495228" cy="433036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a:t>Molto </a:t>
            </a:r>
            <a:r>
              <a:rPr lang="en-US" dirty="0" err="1"/>
              <a:t>semplicemente</a:t>
            </a:r>
            <a:r>
              <a:rPr lang="en-US" dirty="0"/>
              <a:t>:</a:t>
            </a:r>
            <a:endParaRPr dirty="0"/>
          </a:p>
          <a:p>
            <a:pPr marL="457200" marR="0" lvl="0" indent="-228600" algn="l" rtl="0">
              <a:lnSpc>
                <a:spcPct val="90000"/>
              </a:lnSpc>
              <a:spcBef>
                <a:spcPts val="1000"/>
              </a:spcBef>
              <a:spcAft>
                <a:spcPts val="0"/>
              </a:spcAft>
              <a:buClr>
                <a:srgbClr val="092E4B"/>
              </a:buClr>
              <a:buSzPts val="2400"/>
              <a:buFont typeface="Arial"/>
              <a:buNone/>
            </a:pPr>
            <a:r>
              <a:rPr lang="en-US" sz="3200" b="1" dirty="0" err="1"/>
              <a:t>Scaricare</a:t>
            </a:r>
            <a:r>
              <a:rPr lang="en-US" sz="3200" b="1" dirty="0"/>
              <a:t> = </a:t>
            </a:r>
            <a:r>
              <a:rPr lang="en-US" sz="3200" b="1" dirty="0" err="1"/>
              <a:t>Salvare</a:t>
            </a:r>
            <a:r>
              <a:rPr lang="en-US" sz="3200" b="1" dirty="0"/>
              <a:t> </a:t>
            </a:r>
            <a:r>
              <a:rPr lang="en-US" sz="3200" b="1" dirty="0">
                <a:sym typeface="Wingdings" panose="05000000000000000000" pitchFamily="2" charset="2"/>
              </a:rPr>
              <a:t> </a:t>
            </a:r>
            <a:r>
              <a:rPr lang="it-IT" dirty="0"/>
              <a:t>Si prendono dati da un'altra parte e si trasferiscono sul proprio dispositivo, in sostanza "portandoli via" da Internet. Dal web si possono scaricare informazioni di ogni tipo: libri, film e applicazioni software.</a:t>
            </a:r>
          </a:p>
          <a:p>
            <a:pPr marL="457200" marR="0" lvl="0" indent="-228600" algn="l" rtl="0">
              <a:lnSpc>
                <a:spcPct val="90000"/>
              </a:lnSpc>
              <a:spcBef>
                <a:spcPts val="1000"/>
              </a:spcBef>
              <a:spcAft>
                <a:spcPts val="0"/>
              </a:spcAft>
              <a:buClr>
                <a:srgbClr val="092E4B"/>
              </a:buClr>
              <a:buSzPts val="2400"/>
              <a:buFont typeface="Arial"/>
              <a:buNone/>
            </a:pPr>
            <a:r>
              <a:rPr lang="en-US" sz="3200" b="1" dirty="0" err="1"/>
              <a:t>Caricare</a:t>
            </a:r>
            <a:r>
              <a:rPr lang="en-US" sz="3200" b="1" dirty="0"/>
              <a:t> = </a:t>
            </a:r>
            <a:r>
              <a:rPr lang="en-US" sz="3200" b="1" dirty="0" err="1"/>
              <a:t>Inviare</a:t>
            </a:r>
            <a:r>
              <a:rPr lang="en-US" sz="3200" b="1" dirty="0"/>
              <a:t> </a:t>
            </a:r>
            <a:r>
              <a:rPr lang="en-US" sz="3200" b="1" dirty="0">
                <a:sym typeface="Wingdings" panose="05000000000000000000" pitchFamily="2" charset="2"/>
              </a:rPr>
              <a:t> </a:t>
            </a:r>
            <a:r>
              <a:rPr lang="it-IT" dirty="0"/>
              <a:t>Il caricamento dei dati "restituiti" a un sito Web, o al computer di un altro utente, o a una posizione di rete, ecc. Ad esempio, se si carica un'immagine su Facebook, si invia l'immagine dal proprio dispositivo al sito web di Facebook. </a:t>
            </a:r>
            <a:endParaRPr dirty="0"/>
          </a:p>
        </p:txBody>
      </p:sp>
      <p:sp>
        <p:nvSpPr>
          <p:cNvPr id="615" name="Google Shape;615;p62"/>
          <p:cNvSpPr txBox="1">
            <a:spLocks noGrp="1"/>
          </p:cNvSpPr>
          <p:nvPr>
            <p:ph type="body" idx="2"/>
          </p:nvPr>
        </p:nvSpPr>
        <p:spPr>
          <a:xfrm>
            <a:off x="998797" y="423401"/>
            <a:ext cx="10595237" cy="803654"/>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en-US" sz="3600" dirty="0" err="1"/>
              <a:t>Caricare</a:t>
            </a:r>
            <a:r>
              <a:rPr lang="en-US" sz="3600" dirty="0"/>
              <a:t> vs </a:t>
            </a:r>
            <a:r>
              <a:rPr lang="en-US" sz="3600" dirty="0" err="1"/>
              <a:t>Scaricare</a:t>
            </a:r>
            <a:r>
              <a:rPr lang="en-US" sz="3600" dirty="0"/>
              <a:t> </a:t>
            </a:r>
            <a:r>
              <a:rPr lang="en-US" sz="2000" dirty="0"/>
              <a:t> (</a:t>
            </a:r>
            <a:r>
              <a:rPr lang="en-US" sz="1800" dirty="0"/>
              <a:t>DOWNLOAD vs UPLOAD)</a:t>
            </a:r>
            <a:br>
              <a:rPr lang="en-US" dirty="0"/>
            </a:br>
            <a:endParaRPr dirty="0"/>
          </a:p>
        </p:txBody>
      </p:sp>
      <p:pic>
        <p:nvPicPr>
          <p:cNvPr id="616" name="Google Shape;616;p62"/>
          <p:cNvPicPr preferRelativeResize="0"/>
          <p:nvPr/>
        </p:nvPicPr>
        <p:blipFill rotWithShape="1">
          <a:blip r:embed="rId3">
            <a:alphaModFix/>
          </a:blip>
          <a:srcRect/>
          <a:stretch/>
        </p:blipFill>
        <p:spPr>
          <a:xfrm>
            <a:off x="8249200" y="1723378"/>
            <a:ext cx="3144418" cy="1970393"/>
          </a:xfrm>
          <a:prstGeom prst="rect">
            <a:avLst/>
          </a:prstGeom>
          <a:noFill/>
          <a:ln>
            <a:noFill/>
          </a:ln>
        </p:spPr>
      </p:pic>
      <p:pic>
        <p:nvPicPr>
          <p:cNvPr id="617" name="Google Shape;617;p62"/>
          <p:cNvPicPr preferRelativeResize="0"/>
          <p:nvPr/>
        </p:nvPicPr>
        <p:blipFill rotWithShape="1">
          <a:blip r:embed="rId4">
            <a:alphaModFix/>
          </a:blip>
          <a:srcRect/>
          <a:stretch/>
        </p:blipFill>
        <p:spPr>
          <a:xfrm>
            <a:off x="8249200" y="3876364"/>
            <a:ext cx="3067039" cy="19703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
          <p:cNvSpPr txBox="1"/>
          <p:nvPr/>
        </p:nvSpPr>
        <p:spPr>
          <a:xfrm>
            <a:off x="2162908" y="0"/>
            <a:ext cx="7047533"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Tablet e Smartphone </a:t>
            </a:r>
            <a:r>
              <a:rPr lang="en-US" sz="3200" b="1" dirty="0">
                <a:solidFill>
                  <a:schemeClr val="lt1"/>
                </a:solidFill>
                <a:latin typeface="Calibri"/>
                <a:ea typeface="Calibri"/>
                <a:cs typeface="Calibri"/>
                <a:sym typeface="Calibri"/>
              </a:rPr>
              <a:t>– </a:t>
            </a:r>
            <a:r>
              <a:rPr lang="en-US" sz="3200" b="1" i="0" u="none" strike="noStrike" cap="none" dirty="0" err="1">
                <a:solidFill>
                  <a:schemeClr val="lt1"/>
                </a:solidFill>
                <a:latin typeface="Calibri"/>
                <a:ea typeface="Calibri"/>
                <a:cs typeface="Calibri"/>
                <a:sym typeface="Calibri"/>
              </a:rPr>
              <a:t>Movimenti</a:t>
            </a:r>
            <a:r>
              <a:rPr lang="en-US" sz="3200" b="1" i="0" u="none" strike="noStrike" cap="none" dirty="0">
                <a:solidFill>
                  <a:schemeClr val="lt1"/>
                </a:solidFill>
                <a:latin typeface="Calibri"/>
                <a:ea typeface="Calibri"/>
                <a:cs typeface="Calibri"/>
                <a:sym typeface="Calibri"/>
              </a:rPr>
              <a:t> base</a:t>
            </a:r>
            <a:endParaRPr sz="1400" b="0" i="0" u="none" strike="noStrike" cap="none" dirty="0">
              <a:solidFill>
                <a:srgbClr val="000000"/>
              </a:solidFill>
              <a:latin typeface="Arial"/>
              <a:ea typeface="Arial"/>
              <a:cs typeface="Arial"/>
              <a:sym typeface="Arial"/>
            </a:endParaRPr>
          </a:p>
        </p:txBody>
      </p:sp>
      <p:pic>
        <p:nvPicPr>
          <p:cNvPr id="623" name="Google Shape;623;p10" descr="Image result for tablet ipad"/>
          <p:cNvPicPr preferRelativeResize="0"/>
          <p:nvPr/>
        </p:nvPicPr>
        <p:blipFill rotWithShape="1">
          <a:blip r:embed="rId3">
            <a:alphaModFix/>
          </a:blip>
          <a:srcRect/>
          <a:stretch/>
        </p:blipFill>
        <p:spPr>
          <a:xfrm>
            <a:off x="9873762" y="68239"/>
            <a:ext cx="2386475" cy="1677989"/>
          </a:xfrm>
          <a:prstGeom prst="rect">
            <a:avLst/>
          </a:prstGeom>
          <a:noFill/>
          <a:ln>
            <a:noFill/>
          </a:ln>
        </p:spPr>
      </p:pic>
      <p:grpSp>
        <p:nvGrpSpPr>
          <p:cNvPr id="624" name="Google Shape;624;p10"/>
          <p:cNvGrpSpPr/>
          <p:nvPr/>
        </p:nvGrpSpPr>
        <p:grpSpPr>
          <a:xfrm>
            <a:off x="2348868" y="1103688"/>
            <a:ext cx="774673" cy="1285080"/>
            <a:chOff x="9062559" y="918767"/>
            <a:chExt cx="774673" cy="1285080"/>
          </a:xfrm>
        </p:grpSpPr>
        <p:sp>
          <p:nvSpPr>
            <p:cNvPr id="625" name="Google Shape;625;p10"/>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26" name="Google Shape;626;p10"/>
            <p:cNvGrpSpPr/>
            <p:nvPr/>
          </p:nvGrpSpPr>
          <p:grpSpPr>
            <a:xfrm>
              <a:off x="9122194" y="1004094"/>
              <a:ext cx="715038" cy="1199753"/>
              <a:chOff x="9122194" y="1004094"/>
              <a:chExt cx="715038" cy="1199753"/>
            </a:xfrm>
          </p:grpSpPr>
          <p:sp>
            <p:nvSpPr>
              <p:cNvPr id="627" name="Google Shape;627;p10"/>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10"/>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10"/>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10"/>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10"/>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10"/>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10"/>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634" name="Google Shape;634;p10"/>
          <p:cNvGrpSpPr/>
          <p:nvPr/>
        </p:nvGrpSpPr>
        <p:grpSpPr>
          <a:xfrm>
            <a:off x="699277" y="3492258"/>
            <a:ext cx="717140" cy="1378898"/>
            <a:chOff x="3374151" y="2671121"/>
            <a:chExt cx="717140" cy="1378898"/>
          </a:xfrm>
        </p:grpSpPr>
        <p:grpSp>
          <p:nvGrpSpPr>
            <p:cNvPr id="635" name="Google Shape;635;p10"/>
            <p:cNvGrpSpPr/>
            <p:nvPr/>
          </p:nvGrpSpPr>
          <p:grpSpPr>
            <a:xfrm>
              <a:off x="3399819" y="2671121"/>
              <a:ext cx="446653" cy="439005"/>
              <a:chOff x="3399819" y="2671121"/>
              <a:chExt cx="446653" cy="439005"/>
            </a:xfrm>
          </p:grpSpPr>
          <p:sp>
            <p:nvSpPr>
              <p:cNvPr id="636" name="Google Shape;636;p10"/>
              <p:cNvSpPr/>
              <p:nvPr/>
            </p:nvSpPr>
            <p:spPr>
              <a:xfrm>
                <a:off x="3399819" y="2671121"/>
                <a:ext cx="446653" cy="439005"/>
              </a:xfrm>
              <a:custGeom>
                <a:avLst/>
                <a:gdLst/>
                <a:ahLst/>
                <a:cxnLst/>
                <a:rect l="l" t="t" r="r" b="b"/>
                <a:pathLst>
                  <a:path w="446653" h="439005" extrusionOk="0">
                    <a:moveTo>
                      <a:pt x="172741" y="439006"/>
                    </a:moveTo>
                    <a:cubicBezTo>
                      <a:pt x="171448" y="439006"/>
                      <a:pt x="168861" y="439006"/>
                      <a:pt x="167568" y="439006"/>
                    </a:cubicBezTo>
                    <a:cubicBezTo>
                      <a:pt x="149462" y="433834"/>
                      <a:pt x="131356" y="427370"/>
                      <a:pt x="114543" y="418320"/>
                    </a:cubicBezTo>
                    <a:cubicBezTo>
                      <a:pt x="7200" y="357557"/>
                      <a:pt x="-31598" y="221809"/>
                      <a:pt x="27893" y="114503"/>
                    </a:cubicBezTo>
                    <a:cubicBezTo>
                      <a:pt x="88677" y="7198"/>
                      <a:pt x="224472" y="-31587"/>
                      <a:pt x="331815" y="27883"/>
                    </a:cubicBezTo>
                    <a:cubicBezTo>
                      <a:pt x="383546" y="57618"/>
                      <a:pt x="421052" y="104160"/>
                      <a:pt x="437865" y="162338"/>
                    </a:cubicBezTo>
                    <a:cubicBezTo>
                      <a:pt x="454677" y="219223"/>
                      <a:pt x="446917" y="279986"/>
                      <a:pt x="418465" y="331700"/>
                    </a:cubicBezTo>
                    <a:cubicBezTo>
                      <a:pt x="388720" y="383413"/>
                      <a:pt x="340868" y="422199"/>
                      <a:pt x="283963" y="437713"/>
                    </a:cubicBezTo>
                    <a:cubicBezTo>
                      <a:pt x="273617" y="440298"/>
                      <a:pt x="263271" y="435127"/>
                      <a:pt x="259391" y="424784"/>
                    </a:cubicBezTo>
                    <a:cubicBezTo>
                      <a:pt x="256804" y="414441"/>
                      <a:pt x="261978" y="404099"/>
                      <a:pt x="272324" y="400220"/>
                    </a:cubicBezTo>
                    <a:cubicBezTo>
                      <a:pt x="320175" y="387292"/>
                      <a:pt x="358974" y="356264"/>
                      <a:pt x="383546" y="312307"/>
                    </a:cubicBezTo>
                    <a:cubicBezTo>
                      <a:pt x="408119" y="269644"/>
                      <a:pt x="413292" y="219223"/>
                      <a:pt x="400359" y="171388"/>
                    </a:cubicBezTo>
                    <a:cubicBezTo>
                      <a:pt x="387426" y="123553"/>
                      <a:pt x="356387" y="84768"/>
                      <a:pt x="312416" y="60204"/>
                    </a:cubicBezTo>
                    <a:cubicBezTo>
                      <a:pt x="269737" y="35640"/>
                      <a:pt x="219299" y="30469"/>
                      <a:pt x="171448" y="43397"/>
                    </a:cubicBezTo>
                    <a:cubicBezTo>
                      <a:pt x="123596" y="56326"/>
                      <a:pt x="84797" y="87354"/>
                      <a:pt x="60225" y="131310"/>
                    </a:cubicBezTo>
                    <a:cubicBezTo>
                      <a:pt x="11080" y="220516"/>
                      <a:pt x="42119" y="332993"/>
                      <a:pt x="131356" y="383413"/>
                    </a:cubicBezTo>
                    <a:cubicBezTo>
                      <a:pt x="145582" y="391171"/>
                      <a:pt x="159808" y="397635"/>
                      <a:pt x="175327" y="401513"/>
                    </a:cubicBezTo>
                    <a:cubicBezTo>
                      <a:pt x="185674" y="404099"/>
                      <a:pt x="192140" y="414441"/>
                      <a:pt x="189553" y="424784"/>
                    </a:cubicBezTo>
                    <a:cubicBezTo>
                      <a:pt x="189553" y="432541"/>
                      <a:pt x="181794" y="439006"/>
                      <a:pt x="172741" y="439006"/>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37" name="Google Shape;637;p10"/>
              <p:cNvGrpSpPr/>
              <p:nvPr/>
            </p:nvGrpSpPr>
            <p:grpSpPr>
              <a:xfrm>
                <a:off x="3486403" y="2754442"/>
                <a:ext cx="275777" cy="266477"/>
                <a:chOff x="3486403" y="2754442"/>
                <a:chExt cx="275777" cy="266477"/>
              </a:xfrm>
            </p:grpSpPr>
            <p:sp>
              <p:nvSpPr>
                <p:cNvPr id="638" name="Google Shape;638;p10"/>
                <p:cNvSpPr/>
                <p:nvPr/>
              </p:nvSpPr>
              <p:spPr>
                <a:xfrm>
                  <a:off x="3504277" y="2771664"/>
                  <a:ext cx="241322" cy="231378"/>
                </a:xfrm>
                <a:custGeom>
                  <a:avLst/>
                  <a:gdLst/>
                  <a:ahLst/>
                  <a:cxnLst/>
                  <a:rect l="l" t="t" r="r" b="b"/>
                  <a:pathLst>
                    <a:path w="241322" h="231378" extrusionOk="0">
                      <a:moveTo>
                        <a:pt x="61817" y="225986"/>
                      </a:moveTo>
                      <a:cubicBezTo>
                        <a:pt x="3619" y="193665"/>
                        <a:pt x="-17074" y="119973"/>
                        <a:pt x="15258" y="61795"/>
                      </a:cubicBezTo>
                      <a:cubicBezTo>
                        <a:pt x="47590" y="3617"/>
                        <a:pt x="121308" y="-17068"/>
                        <a:pt x="179505" y="15253"/>
                      </a:cubicBezTo>
                      <a:cubicBezTo>
                        <a:pt x="237703" y="47574"/>
                        <a:pt x="258396" y="121266"/>
                        <a:pt x="226064" y="179443"/>
                      </a:cubicBezTo>
                      <a:cubicBezTo>
                        <a:pt x="211838" y="204007"/>
                        <a:pt x="191145" y="222107"/>
                        <a:pt x="167866" y="231157"/>
                      </a:cubicBezTo>
                      <a:cubicBezTo>
                        <a:pt x="153640" y="237621"/>
                        <a:pt x="201491" y="100580"/>
                        <a:pt x="136827" y="88945"/>
                      </a:cubicBezTo>
                      <a:cubicBezTo>
                        <a:pt x="59230" y="73431"/>
                        <a:pt x="79922" y="236328"/>
                        <a:pt x="61817" y="225986"/>
                      </a:cubicBezTo>
                      <a:close/>
                    </a:path>
                  </a:pathLst>
                </a:custGeom>
                <a:solidFill>
                  <a:srgbClr val="C4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10"/>
                <p:cNvSpPr/>
                <p:nvPr/>
              </p:nvSpPr>
              <p:spPr>
                <a:xfrm>
                  <a:off x="3486403" y="2754442"/>
                  <a:ext cx="275777" cy="266477"/>
                </a:xfrm>
                <a:custGeom>
                  <a:avLst/>
                  <a:gdLst/>
                  <a:ahLst/>
                  <a:cxnLst/>
                  <a:rect l="l" t="t" r="r" b="b"/>
                  <a:pathLst>
                    <a:path w="275777" h="266477" extrusionOk="0">
                      <a:moveTo>
                        <a:pt x="183154" y="266478"/>
                      </a:moveTo>
                      <a:cubicBezTo>
                        <a:pt x="179274" y="266478"/>
                        <a:pt x="175394" y="265185"/>
                        <a:pt x="171514" y="262600"/>
                      </a:cubicBezTo>
                      <a:cubicBezTo>
                        <a:pt x="161168" y="254842"/>
                        <a:pt x="162461" y="243207"/>
                        <a:pt x="166341" y="218643"/>
                      </a:cubicBezTo>
                      <a:cubicBezTo>
                        <a:pt x="170221" y="187615"/>
                        <a:pt x="177980" y="129437"/>
                        <a:pt x="150822" y="124266"/>
                      </a:cubicBezTo>
                      <a:cubicBezTo>
                        <a:pt x="140475" y="121680"/>
                        <a:pt x="136595" y="125559"/>
                        <a:pt x="132715" y="126852"/>
                      </a:cubicBezTo>
                      <a:cubicBezTo>
                        <a:pt x="114610" y="139780"/>
                        <a:pt x="109436" y="185029"/>
                        <a:pt x="106850" y="210886"/>
                      </a:cubicBezTo>
                      <a:cubicBezTo>
                        <a:pt x="104263" y="239328"/>
                        <a:pt x="101677" y="252257"/>
                        <a:pt x="90037" y="258721"/>
                      </a:cubicBezTo>
                      <a:cubicBezTo>
                        <a:pt x="83571" y="261307"/>
                        <a:pt x="77104" y="261307"/>
                        <a:pt x="70638" y="258721"/>
                      </a:cubicBezTo>
                      <a:lnTo>
                        <a:pt x="70638" y="258721"/>
                      </a:lnTo>
                      <a:cubicBezTo>
                        <a:pt x="4680" y="221229"/>
                        <a:pt x="-19892" y="137194"/>
                        <a:pt x="17613" y="71260"/>
                      </a:cubicBezTo>
                      <a:cubicBezTo>
                        <a:pt x="35719" y="38939"/>
                        <a:pt x="65465" y="15668"/>
                        <a:pt x="100383" y="5325"/>
                      </a:cubicBezTo>
                      <a:cubicBezTo>
                        <a:pt x="135302" y="-5018"/>
                        <a:pt x="172807" y="154"/>
                        <a:pt x="205140" y="16960"/>
                      </a:cubicBezTo>
                      <a:cubicBezTo>
                        <a:pt x="271097" y="54453"/>
                        <a:pt x="295670" y="138487"/>
                        <a:pt x="258164" y="204422"/>
                      </a:cubicBezTo>
                      <a:cubicBezTo>
                        <a:pt x="242645" y="231571"/>
                        <a:pt x="219366" y="252257"/>
                        <a:pt x="190913" y="263892"/>
                      </a:cubicBezTo>
                      <a:cubicBezTo>
                        <a:pt x="188327" y="266478"/>
                        <a:pt x="185740" y="266478"/>
                        <a:pt x="183154" y="266478"/>
                      </a:cubicBezTo>
                      <a:close/>
                      <a:moveTo>
                        <a:pt x="144355" y="88067"/>
                      </a:moveTo>
                      <a:cubicBezTo>
                        <a:pt x="148235" y="88067"/>
                        <a:pt x="153408" y="88067"/>
                        <a:pt x="157288" y="89359"/>
                      </a:cubicBezTo>
                      <a:cubicBezTo>
                        <a:pt x="215486" y="100995"/>
                        <a:pt x="206433" y="175979"/>
                        <a:pt x="201260" y="218643"/>
                      </a:cubicBezTo>
                      <a:cubicBezTo>
                        <a:pt x="211606" y="210886"/>
                        <a:pt x="220659" y="200543"/>
                        <a:pt x="227125" y="187615"/>
                      </a:cubicBezTo>
                      <a:cubicBezTo>
                        <a:pt x="240058" y="163051"/>
                        <a:pt x="243938" y="135901"/>
                        <a:pt x="236178" y="108752"/>
                      </a:cubicBezTo>
                      <a:cubicBezTo>
                        <a:pt x="228419" y="81602"/>
                        <a:pt x="211606" y="59624"/>
                        <a:pt x="187033" y="46696"/>
                      </a:cubicBezTo>
                      <a:cubicBezTo>
                        <a:pt x="137889" y="19546"/>
                        <a:pt x="74518" y="36353"/>
                        <a:pt x="47359" y="86774"/>
                      </a:cubicBezTo>
                      <a:cubicBezTo>
                        <a:pt x="22786" y="130730"/>
                        <a:pt x="34426" y="185029"/>
                        <a:pt x="70638" y="216057"/>
                      </a:cubicBezTo>
                      <a:cubicBezTo>
                        <a:pt x="70638" y="212179"/>
                        <a:pt x="71931" y="209593"/>
                        <a:pt x="71931" y="205715"/>
                      </a:cubicBezTo>
                      <a:cubicBezTo>
                        <a:pt x="75811" y="169515"/>
                        <a:pt x="82277" y="119095"/>
                        <a:pt x="112023" y="97116"/>
                      </a:cubicBezTo>
                      <a:cubicBezTo>
                        <a:pt x="121076" y="90652"/>
                        <a:pt x="132715" y="88067"/>
                        <a:pt x="144355" y="88067"/>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640" name="Google Shape;640;p10"/>
            <p:cNvGrpSpPr/>
            <p:nvPr/>
          </p:nvGrpSpPr>
          <p:grpSpPr>
            <a:xfrm>
              <a:off x="3374151" y="2839588"/>
              <a:ext cx="717140" cy="1210431"/>
              <a:chOff x="3374151" y="2839588"/>
              <a:chExt cx="717140" cy="1210431"/>
            </a:xfrm>
          </p:grpSpPr>
          <p:sp>
            <p:nvSpPr>
              <p:cNvPr id="641" name="Google Shape;641;p10"/>
              <p:cNvSpPr/>
              <p:nvPr/>
            </p:nvSpPr>
            <p:spPr>
              <a:xfrm>
                <a:off x="3374151" y="3227219"/>
                <a:ext cx="221156" cy="605603"/>
              </a:xfrm>
              <a:custGeom>
                <a:avLst/>
                <a:gdLst/>
                <a:ahLst/>
                <a:cxnLst/>
                <a:rect l="l" t="t" r="r" b="b"/>
                <a:pathLst>
                  <a:path w="221156" h="605603" extrusionOk="0">
                    <a:moveTo>
                      <a:pt x="199702" y="605603"/>
                    </a:moveTo>
                    <a:cubicBezTo>
                      <a:pt x="197115" y="605603"/>
                      <a:pt x="194529" y="605603"/>
                      <a:pt x="191942" y="604311"/>
                    </a:cubicBezTo>
                    <a:cubicBezTo>
                      <a:pt x="185476" y="600432"/>
                      <a:pt x="179009" y="596554"/>
                      <a:pt x="172543" y="592675"/>
                    </a:cubicBezTo>
                    <a:lnTo>
                      <a:pt x="168663" y="590089"/>
                    </a:lnTo>
                    <a:cubicBezTo>
                      <a:pt x="146677" y="573282"/>
                      <a:pt x="124691" y="552597"/>
                      <a:pt x="106585" y="530619"/>
                    </a:cubicBezTo>
                    <a:cubicBezTo>
                      <a:pt x="89772" y="509933"/>
                      <a:pt x="74253" y="487955"/>
                      <a:pt x="61320" y="464684"/>
                    </a:cubicBezTo>
                    <a:cubicBezTo>
                      <a:pt x="36748" y="420728"/>
                      <a:pt x="19935" y="375478"/>
                      <a:pt x="7002" y="325058"/>
                    </a:cubicBezTo>
                    <a:cubicBezTo>
                      <a:pt x="5709" y="318593"/>
                      <a:pt x="4416" y="312129"/>
                      <a:pt x="3122" y="305665"/>
                    </a:cubicBezTo>
                    <a:lnTo>
                      <a:pt x="3122" y="301787"/>
                    </a:lnTo>
                    <a:cubicBezTo>
                      <a:pt x="3122" y="299201"/>
                      <a:pt x="1829" y="296615"/>
                      <a:pt x="1829" y="294030"/>
                    </a:cubicBezTo>
                    <a:cubicBezTo>
                      <a:pt x="1829" y="294030"/>
                      <a:pt x="1829" y="292737"/>
                      <a:pt x="1829" y="292737"/>
                    </a:cubicBezTo>
                    <a:cubicBezTo>
                      <a:pt x="536" y="287565"/>
                      <a:pt x="536" y="282394"/>
                      <a:pt x="536" y="278515"/>
                    </a:cubicBezTo>
                    <a:cubicBezTo>
                      <a:pt x="-758" y="263001"/>
                      <a:pt x="536" y="252659"/>
                      <a:pt x="1829" y="242316"/>
                    </a:cubicBezTo>
                    <a:lnTo>
                      <a:pt x="1829" y="238438"/>
                    </a:lnTo>
                    <a:cubicBezTo>
                      <a:pt x="3122" y="222924"/>
                      <a:pt x="4416" y="209995"/>
                      <a:pt x="7002" y="197067"/>
                    </a:cubicBezTo>
                    <a:cubicBezTo>
                      <a:pt x="8295" y="189310"/>
                      <a:pt x="8295" y="182846"/>
                      <a:pt x="9589" y="175088"/>
                    </a:cubicBezTo>
                    <a:cubicBezTo>
                      <a:pt x="14762" y="132425"/>
                      <a:pt x="17348" y="97518"/>
                      <a:pt x="13469" y="66490"/>
                    </a:cubicBezTo>
                    <a:lnTo>
                      <a:pt x="13469" y="65197"/>
                    </a:lnTo>
                    <a:cubicBezTo>
                      <a:pt x="9589" y="32876"/>
                      <a:pt x="32868" y="4434"/>
                      <a:pt x="63907" y="555"/>
                    </a:cubicBezTo>
                    <a:cubicBezTo>
                      <a:pt x="91066" y="-3323"/>
                      <a:pt x="116931" y="13484"/>
                      <a:pt x="125984" y="39340"/>
                    </a:cubicBezTo>
                    <a:cubicBezTo>
                      <a:pt x="142797" y="85883"/>
                      <a:pt x="147970" y="131132"/>
                      <a:pt x="153144" y="177674"/>
                    </a:cubicBezTo>
                    <a:cubicBezTo>
                      <a:pt x="154437" y="185431"/>
                      <a:pt x="154437" y="193188"/>
                      <a:pt x="155730" y="200945"/>
                    </a:cubicBezTo>
                    <a:cubicBezTo>
                      <a:pt x="157023" y="213874"/>
                      <a:pt x="158317" y="226802"/>
                      <a:pt x="159610" y="238438"/>
                    </a:cubicBezTo>
                    <a:cubicBezTo>
                      <a:pt x="166076" y="286273"/>
                      <a:pt x="186769" y="309544"/>
                      <a:pt x="191942" y="314715"/>
                    </a:cubicBezTo>
                    <a:cubicBezTo>
                      <a:pt x="199702" y="322472"/>
                      <a:pt x="199702" y="334108"/>
                      <a:pt x="193235" y="341865"/>
                    </a:cubicBezTo>
                    <a:cubicBezTo>
                      <a:pt x="185476" y="349622"/>
                      <a:pt x="173836" y="349622"/>
                      <a:pt x="166076" y="343157"/>
                    </a:cubicBezTo>
                    <a:cubicBezTo>
                      <a:pt x="153144" y="330229"/>
                      <a:pt x="129864" y="301787"/>
                      <a:pt x="120811" y="243609"/>
                    </a:cubicBezTo>
                    <a:cubicBezTo>
                      <a:pt x="119518" y="230680"/>
                      <a:pt x="118225" y="217752"/>
                      <a:pt x="116931" y="204824"/>
                    </a:cubicBezTo>
                    <a:cubicBezTo>
                      <a:pt x="115638" y="197067"/>
                      <a:pt x="115638" y="189310"/>
                      <a:pt x="114345" y="181553"/>
                    </a:cubicBezTo>
                    <a:cubicBezTo>
                      <a:pt x="109172" y="136303"/>
                      <a:pt x="103999" y="94933"/>
                      <a:pt x="89772" y="52269"/>
                    </a:cubicBezTo>
                    <a:cubicBezTo>
                      <a:pt x="87186" y="43219"/>
                      <a:pt x="78133" y="38048"/>
                      <a:pt x="69080" y="39340"/>
                    </a:cubicBezTo>
                    <a:cubicBezTo>
                      <a:pt x="58734" y="40633"/>
                      <a:pt x="50974" y="50976"/>
                      <a:pt x="52267" y="61319"/>
                    </a:cubicBezTo>
                    <a:lnTo>
                      <a:pt x="52267" y="62612"/>
                    </a:lnTo>
                    <a:cubicBezTo>
                      <a:pt x="56147" y="97518"/>
                      <a:pt x="53560" y="135011"/>
                      <a:pt x="48387" y="180260"/>
                    </a:cubicBezTo>
                    <a:cubicBezTo>
                      <a:pt x="47094" y="188017"/>
                      <a:pt x="47094" y="194481"/>
                      <a:pt x="45801" y="202238"/>
                    </a:cubicBezTo>
                    <a:cubicBezTo>
                      <a:pt x="44507" y="215166"/>
                      <a:pt x="41921" y="228095"/>
                      <a:pt x="40627" y="242316"/>
                    </a:cubicBezTo>
                    <a:lnTo>
                      <a:pt x="40627" y="246195"/>
                    </a:lnTo>
                    <a:cubicBezTo>
                      <a:pt x="39334" y="256537"/>
                      <a:pt x="39334" y="265587"/>
                      <a:pt x="39334" y="277223"/>
                    </a:cubicBezTo>
                    <a:cubicBezTo>
                      <a:pt x="39334" y="279808"/>
                      <a:pt x="40627" y="284980"/>
                      <a:pt x="40627" y="287565"/>
                    </a:cubicBezTo>
                    <a:cubicBezTo>
                      <a:pt x="40627" y="291444"/>
                      <a:pt x="41921" y="292737"/>
                      <a:pt x="41921" y="295322"/>
                    </a:cubicBezTo>
                    <a:lnTo>
                      <a:pt x="41921" y="299201"/>
                    </a:lnTo>
                    <a:cubicBezTo>
                      <a:pt x="43214" y="304372"/>
                      <a:pt x="44507" y="310836"/>
                      <a:pt x="45801" y="316008"/>
                    </a:cubicBezTo>
                    <a:cubicBezTo>
                      <a:pt x="57440" y="362550"/>
                      <a:pt x="74253" y="405214"/>
                      <a:pt x="96239" y="445292"/>
                    </a:cubicBezTo>
                    <a:cubicBezTo>
                      <a:pt x="107879" y="467270"/>
                      <a:pt x="122105" y="486662"/>
                      <a:pt x="137624" y="506055"/>
                    </a:cubicBezTo>
                    <a:cubicBezTo>
                      <a:pt x="154437" y="525448"/>
                      <a:pt x="173836" y="543547"/>
                      <a:pt x="193235" y="560354"/>
                    </a:cubicBezTo>
                    <a:lnTo>
                      <a:pt x="197115" y="562940"/>
                    </a:lnTo>
                    <a:cubicBezTo>
                      <a:pt x="200995" y="565526"/>
                      <a:pt x="204875" y="568111"/>
                      <a:pt x="210048" y="570697"/>
                    </a:cubicBezTo>
                    <a:cubicBezTo>
                      <a:pt x="219101" y="575868"/>
                      <a:pt x="224274" y="586211"/>
                      <a:pt x="219101" y="596554"/>
                    </a:cubicBezTo>
                    <a:cubicBezTo>
                      <a:pt x="213928" y="601725"/>
                      <a:pt x="207462" y="605603"/>
                      <a:pt x="199702" y="6056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10"/>
              <p:cNvSpPr/>
              <p:nvPr/>
            </p:nvSpPr>
            <p:spPr>
              <a:xfrm>
                <a:off x="3926870" y="3282592"/>
                <a:ext cx="163127" cy="199871"/>
              </a:xfrm>
              <a:custGeom>
                <a:avLst/>
                <a:gdLst/>
                <a:ahLst/>
                <a:cxnLst/>
                <a:rect l="l" t="t" r="r" b="b"/>
                <a:pathLst>
                  <a:path w="163127" h="199871" extrusionOk="0">
                    <a:moveTo>
                      <a:pt x="144898" y="199871"/>
                    </a:moveTo>
                    <a:cubicBezTo>
                      <a:pt x="134552" y="199871"/>
                      <a:pt x="125499" y="190821"/>
                      <a:pt x="125499" y="180479"/>
                    </a:cubicBezTo>
                    <a:cubicBezTo>
                      <a:pt x="125499" y="131351"/>
                      <a:pt x="109979" y="97737"/>
                      <a:pt x="84114" y="56366"/>
                    </a:cubicBezTo>
                    <a:cubicBezTo>
                      <a:pt x="78941" y="47316"/>
                      <a:pt x="69887" y="40852"/>
                      <a:pt x="59541" y="39559"/>
                    </a:cubicBezTo>
                    <a:cubicBezTo>
                      <a:pt x="49195" y="36974"/>
                      <a:pt x="38849" y="38267"/>
                      <a:pt x="29795" y="44731"/>
                    </a:cubicBezTo>
                    <a:cubicBezTo>
                      <a:pt x="20743" y="49902"/>
                      <a:pt x="9103" y="47316"/>
                      <a:pt x="2637" y="38267"/>
                    </a:cubicBezTo>
                    <a:cubicBezTo>
                      <a:pt x="-2537" y="29217"/>
                      <a:pt x="50" y="17581"/>
                      <a:pt x="9103" y="11117"/>
                    </a:cubicBezTo>
                    <a:cubicBezTo>
                      <a:pt x="45315" y="-10861"/>
                      <a:pt x="93167" y="774"/>
                      <a:pt x="116446" y="36974"/>
                    </a:cubicBezTo>
                    <a:cubicBezTo>
                      <a:pt x="144898" y="83516"/>
                      <a:pt x="163004" y="123594"/>
                      <a:pt x="163004" y="181771"/>
                    </a:cubicBezTo>
                    <a:cubicBezTo>
                      <a:pt x="164298" y="190821"/>
                      <a:pt x="155244" y="199871"/>
                      <a:pt x="144898" y="199871"/>
                    </a:cubicBezTo>
                    <a:cubicBezTo>
                      <a:pt x="144898" y="199871"/>
                      <a:pt x="144898" y="199871"/>
                      <a:pt x="144898" y="19987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10"/>
              <p:cNvSpPr/>
              <p:nvPr/>
            </p:nvSpPr>
            <p:spPr>
              <a:xfrm>
                <a:off x="3789670" y="3225658"/>
                <a:ext cx="205957" cy="241291"/>
              </a:xfrm>
              <a:custGeom>
                <a:avLst/>
                <a:gdLst/>
                <a:ahLst/>
                <a:cxnLst/>
                <a:rect l="l" t="t" r="r" b="b"/>
                <a:pathLst>
                  <a:path w="205957" h="241291" extrusionOk="0">
                    <a:moveTo>
                      <a:pt x="187688" y="241292"/>
                    </a:moveTo>
                    <a:cubicBezTo>
                      <a:pt x="178635" y="241292"/>
                      <a:pt x="169582" y="234827"/>
                      <a:pt x="168289" y="224485"/>
                    </a:cubicBezTo>
                    <a:cubicBezTo>
                      <a:pt x="163116" y="189578"/>
                      <a:pt x="148889" y="161136"/>
                      <a:pt x="135957" y="132693"/>
                    </a:cubicBezTo>
                    <a:cubicBezTo>
                      <a:pt x="126904" y="113301"/>
                      <a:pt x="116557" y="92615"/>
                      <a:pt x="108798" y="69344"/>
                    </a:cubicBezTo>
                    <a:cubicBezTo>
                      <a:pt x="104918" y="59002"/>
                      <a:pt x="91985" y="42195"/>
                      <a:pt x="75172" y="39609"/>
                    </a:cubicBezTo>
                    <a:cubicBezTo>
                      <a:pt x="62240" y="37023"/>
                      <a:pt x="48013" y="44780"/>
                      <a:pt x="35080" y="61587"/>
                    </a:cubicBezTo>
                    <a:cubicBezTo>
                      <a:pt x="28614" y="70637"/>
                      <a:pt x="16974" y="71930"/>
                      <a:pt x="7921" y="65466"/>
                    </a:cubicBezTo>
                    <a:cubicBezTo>
                      <a:pt x="-1132" y="59002"/>
                      <a:pt x="-2425" y="47366"/>
                      <a:pt x="4041" y="38316"/>
                    </a:cubicBezTo>
                    <a:cubicBezTo>
                      <a:pt x="33787" y="-469"/>
                      <a:pt x="64826" y="-1762"/>
                      <a:pt x="81639" y="824"/>
                    </a:cubicBezTo>
                    <a:cubicBezTo>
                      <a:pt x="113971" y="5995"/>
                      <a:pt x="138543" y="33145"/>
                      <a:pt x="146303" y="56416"/>
                    </a:cubicBezTo>
                    <a:cubicBezTo>
                      <a:pt x="154063" y="78394"/>
                      <a:pt x="163116" y="97787"/>
                      <a:pt x="170876" y="115886"/>
                    </a:cubicBezTo>
                    <a:cubicBezTo>
                      <a:pt x="185102" y="146915"/>
                      <a:pt x="200621" y="177943"/>
                      <a:pt x="205794" y="218021"/>
                    </a:cubicBezTo>
                    <a:cubicBezTo>
                      <a:pt x="207087" y="228363"/>
                      <a:pt x="200621" y="238706"/>
                      <a:pt x="188981" y="239999"/>
                    </a:cubicBezTo>
                    <a:cubicBezTo>
                      <a:pt x="190275" y="241292"/>
                      <a:pt x="188981" y="241292"/>
                      <a:pt x="187688" y="24129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10"/>
              <p:cNvSpPr/>
              <p:nvPr/>
            </p:nvSpPr>
            <p:spPr>
              <a:xfrm>
                <a:off x="3675762" y="3180436"/>
                <a:ext cx="185859" cy="216700"/>
              </a:xfrm>
              <a:custGeom>
                <a:avLst/>
                <a:gdLst/>
                <a:ahLst/>
                <a:cxnLst/>
                <a:rect l="l" t="t" r="r" b="b"/>
                <a:pathLst>
                  <a:path w="185859" h="216700" extrusionOk="0">
                    <a:moveTo>
                      <a:pt x="165801" y="216700"/>
                    </a:moveTo>
                    <a:cubicBezTo>
                      <a:pt x="156748" y="216700"/>
                      <a:pt x="150282" y="211529"/>
                      <a:pt x="147695" y="202479"/>
                    </a:cubicBezTo>
                    <a:cubicBezTo>
                      <a:pt x="145109" y="193429"/>
                      <a:pt x="142522" y="184380"/>
                      <a:pt x="139935" y="176622"/>
                    </a:cubicBezTo>
                    <a:cubicBezTo>
                      <a:pt x="129589" y="141716"/>
                      <a:pt x="121829"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5"/>
                    </a:cubicBezTo>
                    <a:cubicBezTo>
                      <a:pt x="159335" y="102931"/>
                      <a:pt x="167094" y="130080"/>
                      <a:pt x="177441" y="166280"/>
                    </a:cubicBezTo>
                    <a:cubicBezTo>
                      <a:pt x="180027" y="174037"/>
                      <a:pt x="182614" y="183087"/>
                      <a:pt x="185200" y="192137"/>
                    </a:cubicBezTo>
                    <a:cubicBezTo>
                      <a:pt x="187787" y="202479"/>
                      <a:pt x="182614" y="212822"/>
                      <a:pt x="172267" y="216700"/>
                    </a:cubicBezTo>
                    <a:cubicBezTo>
                      <a:pt x="169681" y="216700"/>
                      <a:pt x="167094" y="216700"/>
                      <a:pt x="165801" y="2167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10"/>
              <p:cNvSpPr/>
              <p:nvPr/>
            </p:nvSpPr>
            <p:spPr>
              <a:xfrm>
                <a:off x="3557768" y="3797350"/>
                <a:ext cx="85195" cy="252669"/>
              </a:xfrm>
              <a:custGeom>
                <a:avLst/>
                <a:gdLst/>
                <a:ahLst/>
                <a:cxnLst/>
                <a:rect l="l" t="t" r="r" b="b"/>
                <a:pathLst>
                  <a:path w="85195" h="252669" extrusionOk="0">
                    <a:moveTo>
                      <a:pt x="65230" y="252669"/>
                    </a:moveTo>
                    <a:cubicBezTo>
                      <a:pt x="56177" y="252669"/>
                      <a:pt x="48418" y="246205"/>
                      <a:pt x="45831" y="237155"/>
                    </a:cubicBezTo>
                    <a:lnTo>
                      <a:pt x="566" y="23837"/>
                    </a:lnTo>
                    <a:cubicBezTo>
                      <a:pt x="-2020" y="13494"/>
                      <a:pt x="4446" y="3152"/>
                      <a:pt x="16086" y="566"/>
                    </a:cubicBezTo>
                    <a:cubicBezTo>
                      <a:pt x="26432" y="-2020"/>
                      <a:pt x="36778" y="4444"/>
                      <a:pt x="39365" y="16080"/>
                    </a:cubicBezTo>
                    <a:lnTo>
                      <a:pt x="84630" y="229398"/>
                    </a:lnTo>
                    <a:cubicBezTo>
                      <a:pt x="87216" y="239741"/>
                      <a:pt x="80750" y="250083"/>
                      <a:pt x="69110" y="252669"/>
                    </a:cubicBezTo>
                    <a:cubicBezTo>
                      <a:pt x="67817" y="251376"/>
                      <a:pt x="66524" y="252669"/>
                      <a:pt x="65230" y="25266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10"/>
              <p:cNvSpPr/>
              <p:nvPr/>
            </p:nvSpPr>
            <p:spPr>
              <a:xfrm>
                <a:off x="3927678" y="3447433"/>
                <a:ext cx="163613" cy="602585"/>
              </a:xfrm>
              <a:custGeom>
                <a:avLst/>
                <a:gdLst/>
                <a:ahLst/>
                <a:cxnLst/>
                <a:rect l="l" t="t" r="r" b="b"/>
                <a:pathLst>
                  <a:path w="163613" h="602585" extrusionOk="0">
                    <a:moveTo>
                      <a:pt x="62613" y="602586"/>
                    </a:moveTo>
                    <a:cubicBezTo>
                      <a:pt x="53561" y="602586"/>
                      <a:pt x="45801" y="596122"/>
                      <a:pt x="43214" y="587072"/>
                    </a:cubicBezTo>
                    <a:lnTo>
                      <a:pt x="536" y="341433"/>
                    </a:lnTo>
                    <a:cubicBezTo>
                      <a:pt x="-758" y="337554"/>
                      <a:pt x="536" y="333676"/>
                      <a:pt x="1829" y="329797"/>
                    </a:cubicBezTo>
                    <a:lnTo>
                      <a:pt x="5709" y="319455"/>
                    </a:lnTo>
                    <a:cubicBezTo>
                      <a:pt x="57440" y="209563"/>
                      <a:pt x="120811" y="71230"/>
                      <a:pt x="124691" y="18223"/>
                    </a:cubicBezTo>
                    <a:cubicBezTo>
                      <a:pt x="125984" y="7881"/>
                      <a:pt x="135037" y="-1169"/>
                      <a:pt x="145384" y="123"/>
                    </a:cubicBezTo>
                    <a:cubicBezTo>
                      <a:pt x="155730" y="1416"/>
                      <a:pt x="164783" y="10466"/>
                      <a:pt x="163490" y="20809"/>
                    </a:cubicBezTo>
                    <a:cubicBezTo>
                      <a:pt x="159610" y="81572"/>
                      <a:pt x="96239" y="216028"/>
                      <a:pt x="40628" y="336261"/>
                    </a:cubicBezTo>
                    <a:lnTo>
                      <a:pt x="38041" y="340140"/>
                    </a:lnTo>
                    <a:lnTo>
                      <a:pt x="79426" y="580608"/>
                    </a:lnTo>
                    <a:cubicBezTo>
                      <a:pt x="80719" y="590950"/>
                      <a:pt x="74253" y="601293"/>
                      <a:pt x="63907" y="602586"/>
                    </a:cubicBezTo>
                    <a:cubicBezTo>
                      <a:pt x="63907" y="602586"/>
                      <a:pt x="62613" y="602586"/>
                      <a:pt x="62613" y="60258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10"/>
              <p:cNvSpPr/>
              <p:nvPr/>
            </p:nvSpPr>
            <p:spPr>
              <a:xfrm>
                <a:off x="3528588" y="2839588"/>
                <a:ext cx="193992" cy="790259"/>
              </a:xfrm>
              <a:custGeom>
                <a:avLst/>
                <a:gdLst/>
                <a:ahLst/>
                <a:cxnLst/>
                <a:rect l="l" t="t" r="r" b="b"/>
                <a:pathLst>
                  <a:path w="193992" h="790259" extrusionOk="0">
                    <a:moveTo>
                      <a:pt x="19399" y="790259"/>
                    </a:moveTo>
                    <a:cubicBezTo>
                      <a:pt x="9053" y="790259"/>
                      <a:pt x="0" y="781210"/>
                      <a:pt x="0" y="770867"/>
                    </a:cubicBezTo>
                    <a:cubicBezTo>
                      <a:pt x="0" y="697175"/>
                      <a:pt x="5173" y="658390"/>
                      <a:pt x="11640" y="620898"/>
                    </a:cubicBezTo>
                    <a:cubicBezTo>
                      <a:pt x="15519" y="597627"/>
                      <a:pt x="18106" y="574356"/>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8" y="14557"/>
                      <a:pt x="81477" y="-6129"/>
                      <a:pt x="115103" y="1628"/>
                    </a:cubicBezTo>
                    <a:cubicBezTo>
                      <a:pt x="146141" y="9386"/>
                      <a:pt x="166834" y="39121"/>
                      <a:pt x="162954" y="71442"/>
                    </a:cubicBezTo>
                    <a:cubicBezTo>
                      <a:pt x="157781" y="105055"/>
                      <a:pt x="157781" y="138669"/>
                      <a:pt x="161661" y="177454"/>
                    </a:cubicBezTo>
                    <a:cubicBezTo>
                      <a:pt x="164247" y="203311"/>
                      <a:pt x="166834" y="229168"/>
                      <a:pt x="170714" y="256317"/>
                    </a:cubicBezTo>
                    <a:cubicBezTo>
                      <a:pt x="172007" y="269246"/>
                      <a:pt x="173300" y="283467"/>
                      <a:pt x="175887" y="296395"/>
                    </a:cubicBezTo>
                    <a:cubicBezTo>
                      <a:pt x="181060" y="337766"/>
                      <a:pt x="184940" y="379137"/>
                      <a:pt x="187526" y="419215"/>
                    </a:cubicBezTo>
                    <a:cubicBezTo>
                      <a:pt x="191406" y="461879"/>
                      <a:pt x="192700" y="505835"/>
                      <a:pt x="193993" y="543327"/>
                    </a:cubicBezTo>
                    <a:cubicBezTo>
                      <a:pt x="193993" y="553670"/>
                      <a:pt x="186233" y="562720"/>
                      <a:pt x="175887" y="564013"/>
                    </a:cubicBezTo>
                    <a:cubicBezTo>
                      <a:pt x="165541" y="564013"/>
                      <a:pt x="156488" y="556256"/>
                      <a:pt x="155194" y="545913"/>
                    </a:cubicBezTo>
                    <a:cubicBezTo>
                      <a:pt x="153901" y="508421"/>
                      <a:pt x="151314" y="465757"/>
                      <a:pt x="148728" y="423094"/>
                    </a:cubicBezTo>
                    <a:cubicBezTo>
                      <a:pt x="146141" y="381723"/>
                      <a:pt x="142261" y="341645"/>
                      <a:pt x="137088" y="301567"/>
                    </a:cubicBezTo>
                    <a:cubicBezTo>
                      <a:pt x="135795" y="288638"/>
                      <a:pt x="134502" y="274417"/>
                      <a:pt x="131915" y="261489"/>
                    </a:cubicBezTo>
                    <a:cubicBezTo>
                      <a:pt x="128035" y="234339"/>
                      <a:pt x="125449" y="207190"/>
                      <a:pt x="122862" y="181333"/>
                    </a:cubicBezTo>
                    <a:cubicBezTo>
                      <a:pt x="118982" y="138669"/>
                      <a:pt x="118982" y="102470"/>
                      <a:pt x="124156" y="66270"/>
                    </a:cubicBezTo>
                    <a:cubicBezTo>
                      <a:pt x="125449" y="53342"/>
                      <a:pt x="117689" y="41706"/>
                      <a:pt x="106049" y="37828"/>
                    </a:cubicBezTo>
                    <a:cubicBezTo>
                      <a:pt x="99583" y="36535"/>
                      <a:pt x="93117" y="37828"/>
                      <a:pt x="87943" y="40414"/>
                    </a:cubicBezTo>
                    <a:cubicBezTo>
                      <a:pt x="82770" y="44292"/>
                      <a:pt x="78891" y="49463"/>
                      <a:pt x="76304" y="55928"/>
                    </a:cubicBezTo>
                    <a:cubicBezTo>
                      <a:pt x="67251" y="93420"/>
                      <a:pt x="62078" y="136083"/>
                      <a:pt x="62078" y="182626"/>
                    </a:cubicBezTo>
                    <a:cubicBezTo>
                      <a:pt x="62078" y="211068"/>
                      <a:pt x="62078" y="238218"/>
                      <a:pt x="63371" y="265367"/>
                    </a:cubicBezTo>
                    <a:cubicBezTo>
                      <a:pt x="63371" y="278296"/>
                      <a:pt x="63371" y="291224"/>
                      <a:pt x="64664" y="304152"/>
                    </a:cubicBezTo>
                    <a:cubicBezTo>
                      <a:pt x="65958" y="383015"/>
                      <a:pt x="64664" y="460586"/>
                      <a:pt x="59491" y="543327"/>
                    </a:cubicBezTo>
                    <a:cubicBezTo>
                      <a:pt x="56905" y="576941"/>
                      <a:pt x="54318" y="601505"/>
                      <a:pt x="50438" y="624776"/>
                    </a:cubicBezTo>
                    <a:cubicBezTo>
                      <a:pt x="45265" y="660976"/>
                      <a:pt x="38799" y="698468"/>
                      <a:pt x="38799" y="768281"/>
                    </a:cubicBezTo>
                    <a:cubicBezTo>
                      <a:pt x="38799" y="781210"/>
                      <a:pt x="31039" y="790259"/>
                      <a:pt x="19399" y="79025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648" name="Google Shape;648;p10"/>
          <p:cNvGrpSpPr/>
          <p:nvPr/>
        </p:nvGrpSpPr>
        <p:grpSpPr>
          <a:xfrm>
            <a:off x="5031092" y="973829"/>
            <a:ext cx="717140" cy="1386497"/>
            <a:chOff x="9129274" y="2719113"/>
            <a:chExt cx="717140" cy="1386497"/>
          </a:xfrm>
        </p:grpSpPr>
        <p:grpSp>
          <p:nvGrpSpPr>
            <p:cNvPr id="649" name="Google Shape;649;p10"/>
            <p:cNvGrpSpPr/>
            <p:nvPr/>
          </p:nvGrpSpPr>
          <p:grpSpPr>
            <a:xfrm>
              <a:off x="9159507" y="2719113"/>
              <a:ext cx="446280" cy="440141"/>
              <a:chOff x="9159507" y="2719113"/>
              <a:chExt cx="446280" cy="440141"/>
            </a:xfrm>
          </p:grpSpPr>
          <p:sp>
            <p:nvSpPr>
              <p:cNvPr id="650" name="Google Shape;650;p10"/>
              <p:cNvSpPr/>
              <p:nvPr/>
            </p:nvSpPr>
            <p:spPr>
              <a:xfrm>
                <a:off x="9159507" y="2719113"/>
                <a:ext cx="446280" cy="440141"/>
              </a:xfrm>
              <a:custGeom>
                <a:avLst/>
                <a:gdLst/>
                <a:ahLst/>
                <a:cxnLst/>
                <a:rect l="l" t="t" r="r" b="b"/>
                <a:pathLst>
                  <a:path w="446280" h="440141" extrusionOk="0">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10"/>
              <p:cNvSpPr/>
              <p:nvPr/>
            </p:nvSpPr>
            <p:spPr>
              <a:xfrm>
                <a:off x="9245200" y="2800133"/>
                <a:ext cx="280068" cy="273794"/>
              </a:xfrm>
              <a:custGeom>
                <a:avLst/>
                <a:gdLst/>
                <a:ahLst/>
                <a:cxnLst/>
                <a:rect l="l" t="t" r="r" b="b"/>
                <a:pathLst>
                  <a:path w="280068" h="273794" extrusionOk="0">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52" name="Google Shape;652;p10"/>
            <p:cNvGrpSpPr/>
            <p:nvPr/>
          </p:nvGrpSpPr>
          <p:grpSpPr>
            <a:xfrm>
              <a:off x="9129274" y="2893887"/>
              <a:ext cx="717140" cy="1211723"/>
              <a:chOff x="9129274" y="2893887"/>
              <a:chExt cx="717140" cy="1211723"/>
            </a:xfrm>
          </p:grpSpPr>
          <p:sp>
            <p:nvSpPr>
              <p:cNvPr id="653" name="Google Shape;653;p10"/>
              <p:cNvSpPr/>
              <p:nvPr/>
            </p:nvSpPr>
            <p:spPr>
              <a:xfrm>
                <a:off x="9129274" y="3281518"/>
                <a:ext cx="222449" cy="606896"/>
              </a:xfrm>
              <a:custGeom>
                <a:avLst/>
                <a:gdLst/>
                <a:ahLst/>
                <a:cxnLst/>
                <a:rect l="l" t="t" r="r" b="b"/>
                <a:pathLst>
                  <a:path w="222449" h="606896" extrusionOk="0">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10"/>
              <p:cNvSpPr/>
              <p:nvPr/>
            </p:nvSpPr>
            <p:spPr>
              <a:xfrm>
                <a:off x="9683286" y="3335599"/>
                <a:ext cx="163004" cy="201164"/>
              </a:xfrm>
              <a:custGeom>
                <a:avLst/>
                <a:gdLst/>
                <a:ahLst/>
                <a:cxnLst/>
                <a:rect l="l" t="t" r="r" b="b"/>
                <a:pathLst>
                  <a:path w="163004" h="201164" extrusionOk="0">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10"/>
              <p:cNvSpPr/>
              <p:nvPr/>
            </p:nvSpPr>
            <p:spPr>
              <a:xfrm>
                <a:off x="9546086" y="3281250"/>
                <a:ext cx="205957" cy="241291"/>
              </a:xfrm>
              <a:custGeom>
                <a:avLst/>
                <a:gdLst/>
                <a:ahLst/>
                <a:cxnLst/>
                <a:rect l="l" t="t" r="r" b="b"/>
                <a:pathLst>
                  <a:path w="205957" h="241291" extrusionOk="0">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10"/>
              <p:cNvSpPr/>
              <p:nvPr/>
            </p:nvSpPr>
            <p:spPr>
              <a:xfrm>
                <a:off x="9432178" y="3236028"/>
                <a:ext cx="185859" cy="216700"/>
              </a:xfrm>
              <a:custGeom>
                <a:avLst/>
                <a:gdLst/>
                <a:ahLst/>
                <a:cxnLst/>
                <a:rect l="l" t="t" r="r" b="b"/>
                <a:pathLst>
                  <a:path w="185859" h="216700" extrusionOk="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10"/>
              <p:cNvSpPr/>
              <p:nvPr/>
            </p:nvSpPr>
            <p:spPr>
              <a:xfrm>
                <a:off x="9312890" y="3851649"/>
                <a:ext cx="85195" cy="252669"/>
              </a:xfrm>
              <a:custGeom>
                <a:avLst/>
                <a:gdLst/>
                <a:ahLst/>
                <a:cxnLst/>
                <a:rect l="l" t="t" r="r" b="b"/>
                <a:pathLst>
                  <a:path w="85195" h="252669" extrusionOk="0">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10"/>
              <p:cNvSpPr/>
              <p:nvPr/>
            </p:nvSpPr>
            <p:spPr>
              <a:xfrm>
                <a:off x="9682801" y="3503025"/>
                <a:ext cx="163613" cy="602585"/>
              </a:xfrm>
              <a:custGeom>
                <a:avLst/>
                <a:gdLst/>
                <a:ahLst/>
                <a:cxnLst/>
                <a:rect l="l" t="t" r="r" b="b"/>
                <a:pathLst>
                  <a:path w="163613" h="602585" extrusionOk="0">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10"/>
              <p:cNvSpPr/>
              <p:nvPr/>
            </p:nvSpPr>
            <p:spPr>
              <a:xfrm>
                <a:off x="9285004" y="2893887"/>
                <a:ext cx="193992" cy="790259"/>
              </a:xfrm>
              <a:custGeom>
                <a:avLst/>
                <a:gdLst/>
                <a:ahLst/>
                <a:cxnLst/>
                <a:rect l="l" t="t" r="r" b="b"/>
                <a:pathLst>
                  <a:path w="193992" h="790259" extrusionOk="0">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660" name="Google Shape;660;p10"/>
          <p:cNvSpPr txBox="1"/>
          <p:nvPr/>
        </p:nvSpPr>
        <p:spPr>
          <a:xfrm>
            <a:off x="462580" y="4944164"/>
            <a:ext cx="259052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dirty="0">
                <a:solidFill>
                  <a:srgbClr val="092E4B"/>
                </a:solidFill>
                <a:latin typeface="Calibri"/>
                <a:ea typeface="Calibri"/>
                <a:cs typeface="Calibri"/>
                <a:sym typeface="Calibri"/>
              </a:rPr>
              <a:t>L'opzione "Tocca e tieni premuto per trascinare" viene utilizzata per trascinare il contenuto da una posizione all'altra.</a:t>
            </a:r>
          </a:p>
        </p:txBody>
      </p:sp>
      <p:grpSp>
        <p:nvGrpSpPr>
          <p:cNvPr id="661" name="Google Shape;661;p10"/>
          <p:cNvGrpSpPr/>
          <p:nvPr/>
        </p:nvGrpSpPr>
        <p:grpSpPr>
          <a:xfrm>
            <a:off x="1619413" y="3704703"/>
            <a:ext cx="926224" cy="1038198"/>
            <a:chOff x="6878150" y="2995014"/>
            <a:chExt cx="926224" cy="1038198"/>
          </a:xfrm>
        </p:grpSpPr>
        <p:grpSp>
          <p:nvGrpSpPr>
            <p:cNvPr id="662" name="Google Shape;662;p10"/>
            <p:cNvGrpSpPr/>
            <p:nvPr/>
          </p:nvGrpSpPr>
          <p:grpSpPr>
            <a:xfrm>
              <a:off x="7016580" y="2995014"/>
              <a:ext cx="384106" cy="173290"/>
              <a:chOff x="7016580" y="2995014"/>
              <a:chExt cx="384106" cy="173290"/>
            </a:xfrm>
          </p:grpSpPr>
          <p:sp>
            <p:nvSpPr>
              <p:cNvPr id="663" name="Google Shape;663;p10"/>
              <p:cNvSpPr/>
              <p:nvPr/>
            </p:nvSpPr>
            <p:spPr>
              <a:xfrm>
                <a:off x="7016580" y="3062291"/>
                <a:ext cx="384105" cy="38785"/>
              </a:xfrm>
              <a:custGeom>
                <a:avLst/>
                <a:gdLst/>
                <a:ahLst/>
                <a:cxnLst/>
                <a:rect l="l" t="t" r="r" b="b"/>
                <a:pathLst>
                  <a:path w="384105" h="38785" extrusionOk="0">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10"/>
              <p:cNvSpPr/>
              <p:nvPr/>
            </p:nvSpPr>
            <p:spPr>
              <a:xfrm>
                <a:off x="7255789" y="2995014"/>
                <a:ext cx="144897" cy="173290"/>
              </a:xfrm>
              <a:custGeom>
                <a:avLst/>
                <a:gdLst/>
                <a:ahLst/>
                <a:cxnLst/>
                <a:rect l="l" t="t" r="r" b="b"/>
                <a:pathLst>
                  <a:path w="144897" h="173290" extrusionOk="0">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65" name="Google Shape;665;p10"/>
            <p:cNvGrpSpPr/>
            <p:nvPr/>
          </p:nvGrpSpPr>
          <p:grpSpPr>
            <a:xfrm>
              <a:off x="6878150" y="3028659"/>
              <a:ext cx="926224" cy="1004553"/>
              <a:chOff x="6878150" y="3028659"/>
              <a:chExt cx="926224" cy="1004553"/>
            </a:xfrm>
          </p:grpSpPr>
          <p:sp>
            <p:nvSpPr>
              <p:cNvPr id="666" name="Google Shape;666;p10"/>
              <p:cNvSpPr/>
              <p:nvPr/>
            </p:nvSpPr>
            <p:spPr>
              <a:xfrm>
                <a:off x="6878150" y="3585471"/>
                <a:ext cx="448819" cy="291307"/>
              </a:xfrm>
              <a:custGeom>
                <a:avLst/>
                <a:gdLst/>
                <a:ahLst/>
                <a:cxnLst/>
                <a:rect l="l" t="t" r="r" b="b"/>
                <a:pathLst>
                  <a:path w="448819" h="291307" extrusionOk="0">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10"/>
              <p:cNvSpPr/>
              <p:nvPr/>
            </p:nvSpPr>
            <p:spPr>
              <a:xfrm>
                <a:off x="7460016" y="3210620"/>
                <a:ext cx="208375" cy="161952"/>
              </a:xfrm>
              <a:custGeom>
                <a:avLst/>
                <a:gdLst/>
                <a:ahLst/>
                <a:cxnLst/>
                <a:rect l="l" t="t" r="r" b="b"/>
                <a:pathLst>
                  <a:path w="208375" h="161952" extrusionOk="0">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10"/>
              <p:cNvSpPr/>
              <p:nvPr/>
            </p:nvSpPr>
            <p:spPr>
              <a:xfrm>
                <a:off x="7346656" y="3203049"/>
                <a:ext cx="230940" cy="188915"/>
              </a:xfrm>
              <a:custGeom>
                <a:avLst/>
                <a:gdLst/>
                <a:ahLst/>
                <a:cxnLst/>
                <a:rect l="l" t="t" r="r" b="b"/>
                <a:pathLst>
                  <a:path w="230940" h="188915" extrusionOk="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10"/>
              <p:cNvSpPr/>
              <p:nvPr/>
            </p:nvSpPr>
            <p:spPr>
              <a:xfrm>
                <a:off x="7196165" y="3195454"/>
                <a:ext cx="257556" cy="188754"/>
              </a:xfrm>
              <a:custGeom>
                <a:avLst/>
                <a:gdLst/>
                <a:ahLst/>
                <a:cxnLst/>
                <a:rect l="l" t="t" r="r" b="b"/>
                <a:pathLst>
                  <a:path w="257556" h="188754" extrusionOk="0">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10"/>
              <p:cNvSpPr/>
              <p:nvPr/>
            </p:nvSpPr>
            <p:spPr>
              <a:xfrm>
                <a:off x="7292056" y="3840585"/>
                <a:ext cx="96986" cy="192627"/>
              </a:xfrm>
              <a:custGeom>
                <a:avLst/>
                <a:gdLst/>
                <a:ahLst/>
                <a:cxnLst/>
                <a:rect l="l" t="t" r="r" b="b"/>
                <a:pathLst>
                  <a:path w="96986" h="192627" extrusionOk="0">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10"/>
              <p:cNvSpPr/>
              <p:nvPr/>
            </p:nvSpPr>
            <p:spPr>
              <a:xfrm>
                <a:off x="7627011" y="3338300"/>
                <a:ext cx="177363" cy="694912"/>
              </a:xfrm>
              <a:custGeom>
                <a:avLst/>
                <a:gdLst/>
                <a:ahLst/>
                <a:cxnLst/>
                <a:rect l="l" t="t" r="r" b="b"/>
                <a:pathLst>
                  <a:path w="177363" h="694912" extrusionOk="0">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10"/>
              <p:cNvSpPr/>
              <p:nvPr/>
            </p:nvSpPr>
            <p:spPr>
              <a:xfrm>
                <a:off x="7135568" y="3444976"/>
                <a:ext cx="88508" cy="233998"/>
              </a:xfrm>
              <a:custGeom>
                <a:avLst/>
                <a:gdLst/>
                <a:ahLst/>
                <a:cxnLst/>
                <a:rect l="l" t="t" r="r" b="b"/>
                <a:pathLst>
                  <a:path w="88508" h="233998" extrusionOk="0">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10"/>
              <p:cNvSpPr/>
              <p:nvPr/>
            </p:nvSpPr>
            <p:spPr>
              <a:xfrm>
                <a:off x="6905615" y="3028659"/>
                <a:ext cx="400446" cy="456389"/>
              </a:xfrm>
              <a:custGeom>
                <a:avLst/>
                <a:gdLst/>
                <a:ahLst/>
                <a:cxnLst/>
                <a:rect l="l" t="t" r="r" b="b"/>
                <a:pathLst>
                  <a:path w="400446" h="456389" extrusionOk="0">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674" name="Google Shape;674;p10"/>
          <p:cNvGrpSpPr/>
          <p:nvPr/>
        </p:nvGrpSpPr>
        <p:grpSpPr>
          <a:xfrm>
            <a:off x="4616172" y="3369714"/>
            <a:ext cx="1101747" cy="1289010"/>
            <a:chOff x="6877540" y="843730"/>
            <a:chExt cx="1101747" cy="1289010"/>
          </a:xfrm>
        </p:grpSpPr>
        <p:grpSp>
          <p:nvGrpSpPr>
            <p:cNvPr id="675" name="Google Shape;675;p10"/>
            <p:cNvGrpSpPr/>
            <p:nvPr/>
          </p:nvGrpSpPr>
          <p:grpSpPr>
            <a:xfrm>
              <a:off x="7537274" y="843730"/>
              <a:ext cx="167345" cy="298697"/>
              <a:chOff x="7537274" y="843730"/>
              <a:chExt cx="167345" cy="298697"/>
            </a:xfrm>
          </p:grpSpPr>
          <p:sp>
            <p:nvSpPr>
              <p:cNvPr id="676" name="Google Shape;676;p10"/>
              <p:cNvSpPr/>
              <p:nvPr/>
            </p:nvSpPr>
            <p:spPr>
              <a:xfrm>
                <a:off x="7559751" y="843772"/>
                <a:ext cx="144868" cy="298655"/>
              </a:xfrm>
              <a:custGeom>
                <a:avLst/>
                <a:gdLst/>
                <a:ahLst/>
                <a:cxnLst/>
                <a:rect l="l" t="t" r="r" b="b"/>
                <a:pathLst>
                  <a:path w="144868" h="298655" extrusionOk="0">
                    <a:moveTo>
                      <a:pt x="125458" y="298656"/>
                    </a:moveTo>
                    <a:cubicBezTo>
                      <a:pt x="117699" y="298656"/>
                      <a:pt x="109940" y="293484"/>
                      <a:pt x="107353" y="287020"/>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30632" y="297363"/>
                      <a:pt x="128045" y="298656"/>
                      <a:pt x="125458" y="298656"/>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10"/>
              <p:cNvSpPr/>
              <p:nvPr/>
            </p:nvSpPr>
            <p:spPr>
              <a:xfrm>
                <a:off x="7537274" y="843730"/>
                <a:ext cx="162323" cy="161657"/>
              </a:xfrm>
              <a:custGeom>
                <a:avLst/>
                <a:gdLst/>
                <a:ahLst/>
                <a:cxnLst/>
                <a:rect l="l" t="t" r="r" b="b"/>
                <a:pathLst>
                  <a:path w="162323" h="161657" extrusionOk="0">
                    <a:moveTo>
                      <a:pt x="19901" y="161657"/>
                    </a:moveTo>
                    <a:cubicBezTo>
                      <a:pt x="18607" y="161657"/>
                      <a:pt x="17314" y="161657"/>
                      <a:pt x="16021" y="161657"/>
                    </a:cubicBezTo>
                    <a:cubicBezTo>
                      <a:pt x="5674" y="160364"/>
                      <a:pt x="-2085" y="150022"/>
                      <a:pt x="501" y="139679"/>
                    </a:cubicBezTo>
                    <a:lnTo>
                      <a:pt x="22487" y="15566"/>
                    </a:lnTo>
                    <a:cubicBezTo>
                      <a:pt x="23780" y="9102"/>
                      <a:pt x="27660" y="3931"/>
                      <a:pt x="34127" y="1345"/>
                    </a:cubicBezTo>
                    <a:cubicBezTo>
                      <a:pt x="40593" y="-1240"/>
                      <a:pt x="47059" y="52"/>
                      <a:pt x="52233" y="3931"/>
                    </a:cubicBezTo>
                    <a:lnTo>
                      <a:pt x="154402" y="76330"/>
                    </a:lnTo>
                    <a:cubicBezTo>
                      <a:pt x="163455" y="82794"/>
                      <a:pt x="164749" y="94430"/>
                      <a:pt x="158282" y="103479"/>
                    </a:cubicBezTo>
                    <a:cubicBezTo>
                      <a:pt x="151816" y="112529"/>
                      <a:pt x="140176" y="113822"/>
                      <a:pt x="131123" y="107358"/>
                    </a:cubicBezTo>
                    <a:lnTo>
                      <a:pt x="53526" y="51766"/>
                    </a:lnTo>
                    <a:lnTo>
                      <a:pt x="36713" y="144850"/>
                    </a:lnTo>
                    <a:cubicBezTo>
                      <a:pt x="36713" y="155193"/>
                      <a:pt x="28954" y="161657"/>
                      <a:pt x="19901" y="161657"/>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78" name="Google Shape;678;p10"/>
            <p:cNvGrpSpPr/>
            <p:nvPr/>
          </p:nvGrpSpPr>
          <p:grpSpPr>
            <a:xfrm>
              <a:off x="7811941" y="1481141"/>
              <a:ext cx="167346" cy="299948"/>
              <a:chOff x="7811941" y="1481141"/>
              <a:chExt cx="167346" cy="299948"/>
            </a:xfrm>
          </p:grpSpPr>
          <p:sp>
            <p:nvSpPr>
              <p:cNvPr id="679" name="Google Shape;679;p10"/>
              <p:cNvSpPr/>
              <p:nvPr/>
            </p:nvSpPr>
            <p:spPr>
              <a:xfrm>
                <a:off x="7811941" y="1481141"/>
                <a:ext cx="144868" cy="299948"/>
              </a:xfrm>
              <a:custGeom>
                <a:avLst/>
                <a:gdLst/>
                <a:ahLst/>
                <a:cxnLst/>
                <a:rect l="l" t="t" r="r" b="b"/>
                <a:pathLst>
                  <a:path w="144868" h="299948" extrusionOk="0">
                    <a:moveTo>
                      <a:pt x="125458" y="299948"/>
                    </a:moveTo>
                    <a:cubicBezTo>
                      <a:pt x="117699" y="299948"/>
                      <a:pt x="109940" y="294777"/>
                      <a:pt x="107353" y="288313"/>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29339" y="298656"/>
                      <a:pt x="128045" y="299948"/>
                      <a:pt x="125458" y="299948"/>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10"/>
              <p:cNvSpPr/>
              <p:nvPr/>
            </p:nvSpPr>
            <p:spPr>
              <a:xfrm>
                <a:off x="7815670" y="1620276"/>
                <a:ext cx="163617" cy="160813"/>
              </a:xfrm>
              <a:custGeom>
                <a:avLst/>
                <a:gdLst/>
                <a:ahLst/>
                <a:cxnLst/>
                <a:rect l="l" t="t" r="r" b="b"/>
                <a:pathLst>
                  <a:path w="163617" h="160813" extrusionOk="0">
                    <a:moveTo>
                      <a:pt x="121730" y="160813"/>
                    </a:moveTo>
                    <a:cubicBezTo>
                      <a:pt x="117851" y="160813"/>
                      <a:pt x="113971" y="159520"/>
                      <a:pt x="110091" y="156934"/>
                    </a:cubicBezTo>
                    <a:lnTo>
                      <a:pt x="7921" y="84536"/>
                    </a:lnTo>
                    <a:cubicBezTo>
                      <a:pt x="-1132" y="78071"/>
                      <a:pt x="-2425" y="66436"/>
                      <a:pt x="4042" y="57386"/>
                    </a:cubicBezTo>
                    <a:cubicBezTo>
                      <a:pt x="10508" y="48336"/>
                      <a:pt x="22148" y="47043"/>
                      <a:pt x="31200" y="53507"/>
                    </a:cubicBezTo>
                    <a:lnTo>
                      <a:pt x="108797" y="109100"/>
                    </a:lnTo>
                    <a:lnTo>
                      <a:pt x="125611" y="16015"/>
                    </a:lnTo>
                    <a:cubicBezTo>
                      <a:pt x="126904" y="5672"/>
                      <a:pt x="137250" y="-2085"/>
                      <a:pt x="147596" y="501"/>
                    </a:cubicBezTo>
                    <a:cubicBezTo>
                      <a:pt x="157943" y="1794"/>
                      <a:pt x="165702" y="12137"/>
                      <a:pt x="163116" y="22479"/>
                    </a:cubicBezTo>
                    <a:lnTo>
                      <a:pt x="141130" y="146592"/>
                    </a:lnTo>
                    <a:cubicBezTo>
                      <a:pt x="139837" y="153056"/>
                      <a:pt x="135957" y="158227"/>
                      <a:pt x="129491" y="160813"/>
                    </a:cubicBezTo>
                    <a:cubicBezTo>
                      <a:pt x="125611" y="159520"/>
                      <a:pt x="124317" y="160813"/>
                      <a:pt x="121730" y="160813"/>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81" name="Google Shape;681;p10"/>
            <p:cNvGrpSpPr/>
            <p:nvPr/>
          </p:nvGrpSpPr>
          <p:grpSpPr>
            <a:xfrm>
              <a:off x="6877540" y="907279"/>
              <a:ext cx="947747" cy="1225461"/>
              <a:chOff x="6877540" y="907279"/>
              <a:chExt cx="947747" cy="1225461"/>
            </a:xfrm>
          </p:grpSpPr>
          <p:sp>
            <p:nvSpPr>
              <p:cNvPr id="682" name="Google Shape;682;p10"/>
              <p:cNvSpPr/>
              <p:nvPr/>
            </p:nvSpPr>
            <p:spPr>
              <a:xfrm>
                <a:off x="7214312" y="1259935"/>
                <a:ext cx="159215" cy="344035"/>
              </a:xfrm>
              <a:custGeom>
                <a:avLst/>
                <a:gdLst/>
                <a:ahLst/>
                <a:cxnLst/>
                <a:rect l="l" t="t" r="r" b="b"/>
                <a:pathLst>
                  <a:path w="159215" h="344035" extrusionOk="0">
                    <a:moveTo>
                      <a:pt x="102310" y="344036"/>
                    </a:moveTo>
                    <a:cubicBezTo>
                      <a:pt x="99724" y="344036"/>
                      <a:pt x="98431" y="344036"/>
                      <a:pt x="95844" y="342743"/>
                    </a:cubicBezTo>
                    <a:cubicBezTo>
                      <a:pt x="85498" y="338864"/>
                      <a:pt x="80325" y="328522"/>
                      <a:pt x="84205" y="318179"/>
                    </a:cubicBezTo>
                    <a:cubicBezTo>
                      <a:pt x="95844" y="283272"/>
                      <a:pt x="106191" y="247073"/>
                      <a:pt x="112657" y="206995"/>
                    </a:cubicBezTo>
                    <a:cubicBezTo>
                      <a:pt x="116537" y="186310"/>
                      <a:pt x="119124" y="166917"/>
                      <a:pt x="120417" y="148817"/>
                    </a:cubicBezTo>
                    <a:cubicBezTo>
                      <a:pt x="121710" y="138475"/>
                      <a:pt x="121710" y="128132"/>
                      <a:pt x="121710" y="117789"/>
                    </a:cubicBezTo>
                    <a:cubicBezTo>
                      <a:pt x="121710" y="115203"/>
                      <a:pt x="121710" y="111325"/>
                      <a:pt x="121710" y="108739"/>
                    </a:cubicBezTo>
                    <a:lnTo>
                      <a:pt x="121710" y="106154"/>
                    </a:lnTo>
                    <a:cubicBezTo>
                      <a:pt x="121710" y="102275"/>
                      <a:pt x="121710" y="99689"/>
                      <a:pt x="119124" y="94518"/>
                    </a:cubicBezTo>
                    <a:lnTo>
                      <a:pt x="117830" y="91932"/>
                    </a:lnTo>
                    <a:cubicBezTo>
                      <a:pt x="117830" y="90640"/>
                      <a:pt x="116537" y="89347"/>
                      <a:pt x="116537" y="88054"/>
                    </a:cubicBezTo>
                    <a:cubicBezTo>
                      <a:pt x="115243" y="85468"/>
                      <a:pt x="113950" y="82883"/>
                      <a:pt x="112657" y="80297"/>
                    </a:cubicBezTo>
                    <a:cubicBezTo>
                      <a:pt x="110070" y="75126"/>
                      <a:pt x="107484" y="72540"/>
                      <a:pt x="104897" y="68661"/>
                    </a:cubicBezTo>
                    <a:cubicBezTo>
                      <a:pt x="102310" y="66076"/>
                      <a:pt x="99724" y="63490"/>
                      <a:pt x="97138" y="60904"/>
                    </a:cubicBezTo>
                    <a:cubicBezTo>
                      <a:pt x="95844" y="59611"/>
                      <a:pt x="93258" y="58319"/>
                      <a:pt x="90671" y="57026"/>
                    </a:cubicBezTo>
                    <a:cubicBezTo>
                      <a:pt x="81618" y="51854"/>
                      <a:pt x="73859" y="49269"/>
                      <a:pt x="67392" y="46683"/>
                    </a:cubicBezTo>
                    <a:cubicBezTo>
                      <a:pt x="60926" y="45390"/>
                      <a:pt x="55752" y="42805"/>
                      <a:pt x="49286" y="42805"/>
                    </a:cubicBezTo>
                    <a:cubicBezTo>
                      <a:pt x="36353" y="40219"/>
                      <a:pt x="26007" y="38926"/>
                      <a:pt x="16954" y="37633"/>
                    </a:cubicBezTo>
                    <a:cubicBezTo>
                      <a:pt x="6608" y="36340"/>
                      <a:pt x="-1153" y="27291"/>
                      <a:pt x="141" y="16948"/>
                    </a:cubicBezTo>
                    <a:cubicBezTo>
                      <a:pt x="1434" y="6605"/>
                      <a:pt x="10487" y="-1152"/>
                      <a:pt x="20833" y="141"/>
                    </a:cubicBezTo>
                    <a:cubicBezTo>
                      <a:pt x="29887" y="1434"/>
                      <a:pt x="42819" y="2727"/>
                      <a:pt x="57045" y="5312"/>
                    </a:cubicBezTo>
                    <a:cubicBezTo>
                      <a:pt x="63512" y="6605"/>
                      <a:pt x="71272" y="9191"/>
                      <a:pt x="79031" y="10484"/>
                    </a:cubicBezTo>
                    <a:cubicBezTo>
                      <a:pt x="86791" y="13069"/>
                      <a:pt x="97138" y="16948"/>
                      <a:pt x="110070" y="23412"/>
                    </a:cubicBezTo>
                    <a:cubicBezTo>
                      <a:pt x="112657" y="24705"/>
                      <a:pt x="117830" y="28583"/>
                      <a:pt x="120417" y="29876"/>
                    </a:cubicBezTo>
                    <a:cubicBezTo>
                      <a:pt x="124296" y="33755"/>
                      <a:pt x="128176" y="36340"/>
                      <a:pt x="133349" y="41512"/>
                    </a:cubicBezTo>
                    <a:cubicBezTo>
                      <a:pt x="137229" y="45390"/>
                      <a:pt x="142403" y="51854"/>
                      <a:pt x="146282" y="59611"/>
                    </a:cubicBezTo>
                    <a:cubicBezTo>
                      <a:pt x="147575" y="62197"/>
                      <a:pt x="150162" y="66076"/>
                      <a:pt x="152749" y="72540"/>
                    </a:cubicBezTo>
                    <a:cubicBezTo>
                      <a:pt x="154042" y="75126"/>
                      <a:pt x="154042" y="77711"/>
                      <a:pt x="155335" y="80297"/>
                    </a:cubicBezTo>
                    <a:lnTo>
                      <a:pt x="156628" y="84175"/>
                    </a:lnTo>
                    <a:cubicBezTo>
                      <a:pt x="159215" y="94518"/>
                      <a:pt x="159215" y="98397"/>
                      <a:pt x="159215" y="102275"/>
                    </a:cubicBezTo>
                    <a:lnTo>
                      <a:pt x="159215" y="104861"/>
                    </a:lnTo>
                    <a:cubicBezTo>
                      <a:pt x="159215" y="110032"/>
                      <a:pt x="159215" y="113911"/>
                      <a:pt x="159215" y="117789"/>
                    </a:cubicBezTo>
                    <a:cubicBezTo>
                      <a:pt x="159215" y="130718"/>
                      <a:pt x="157922" y="141060"/>
                      <a:pt x="157922" y="152696"/>
                    </a:cubicBezTo>
                    <a:cubicBezTo>
                      <a:pt x="156628" y="172088"/>
                      <a:pt x="152749" y="191481"/>
                      <a:pt x="148869" y="213459"/>
                    </a:cubicBezTo>
                    <a:cubicBezTo>
                      <a:pt x="141109" y="254830"/>
                      <a:pt x="130763" y="293615"/>
                      <a:pt x="117830" y="331107"/>
                    </a:cubicBezTo>
                    <a:cubicBezTo>
                      <a:pt x="117830" y="338864"/>
                      <a:pt x="110070" y="344036"/>
                      <a:pt x="102310" y="34403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10"/>
              <p:cNvSpPr/>
              <p:nvPr/>
            </p:nvSpPr>
            <p:spPr>
              <a:xfrm>
                <a:off x="6962573" y="1260076"/>
                <a:ext cx="141950" cy="134455"/>
              </a:xfrm>
              <a:custGeom>
                <a:avLst/>
                <a:gdLst/>
                <a:ahLst/>
                <a:cxnLst/>
                <a:rect l="l" t="t" r="r" b="b"/>
                <a:pathLst>
                  <a:path w="141950" h="134455" extrusionOk="0">
                    <a:moveTo>
                      <a:pt x="20382" y="134455"/>
                    </a:moveTo>
                    <a:cubicBezTo>
                      <a:pt x="11329" y="134455"/>
                      <a:pt x="2276" y="127991"/>
                      <a:pt x="982" y="117648"/>
                    </a:cubicBezTo>
                    <a:cubicBezTo>
                      <a:pt x="-2897" y="93084"/>
                      <a:pt x="4862" y="65935"/>
                      <a:pt x="21675" y="43956"/>
                    </a:cubicBezTo>
                    <a:cubicBezTo>
                      <a:pt x="38488" y="20685"/>
                      <a:pt x="61767" y="5171"/>
                      <a:pt x="86339" y="2586"/>
                    </a:cubicBezTo>
                    <a:cubicBezTo>
                      <a:pt x="88926" y="2586"/>
                      <a:pt x="91512" y="1293"/>
                      <a:pt x="94099" y="1293"/>
                    </a:cubicBezTo>
                    <a:cubicBezTo>
                      <a:pt x="103152" y="1293"/>
                      <a:pt x="112205" y="0"/>
                      <a:pt x="121258" y="0"/>
                    </a:cubicBezTo>
                    <a:cubicBezTo>
                      <a:pt x="131604" y="0"/>
                      <a:pt x="140657" y="7757"/>
                      <a:pt x="141951" y="18100"/>
                    </a:cubicBezTo>
                    <a:cubicBezTo>
                      <a:pt x="141951" y="28442"/>
                      <a:pt x="134191" y="37492"/>
                      <a:pt x="123844" y="38785"/>
                    </a:cubicBezTo>
                    <a:cubicBezTo>
                      <a:pt x="114792" y="38785"/>
                      <a:pt x="105738" y="40078"/>
                      <a:pt x="96686" y="40078"/>
                    </a:cubicBezTo>
                    <a:cubicBezTo>
                      <a:pt x="95392" y="40078"/>
                      <a:pt x="92806" y="40078"/>
                      <a:pt x="91512" y="40078"/>
                    </a:cubicBezTo>
                    <a:cubicBezTo>
                      <a:pt x="77286" y="42664"/>
                      <a:pt x="63060" y="51714"/>
                      <a:pt x="51421" y="67228"/>
                    </a:cubicBezTo>
                    <a:cubicBezTo>
                      <a:pt x="41074" y="81449"/>
                      <a:pt x="35901" y="98256"/>
                      <a:pt x="37194" y="112477"/>
                    </a:cubicBezTo>
                    <a:cubicBezTo>
                      <a:pt x="38488" y="122820"/>
                      <a:pt x="32021" y="133162"/>
                      <a:pt x="20382" y="134455"/>
                    </a:cubicBezTo>
                    <a:cubicBezTo>
                      <a:pt x="21675" y="134455"/>
                      <a:pt x="21675" y="134455"/>
                      <a:pt x="20382" y="13445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10"/>
              <p:cNvSpPr/>
              <p:nvPr/>
            </p:nvSpPr>
            <p:spPr>
              <a:xfrm>
                <a:off x="7197477" y="1332311"/>
                <a:ext cx="249498" cy="426800"/>
              </a:xfrm>
              <a:custGeom>
                <a:avLst/>
                <a:gdLst/>
                <a:ahLst/>
                <a:cxnLst/>
                <a:rect l="l" t="t" r="r" b="b"/>
                <a:pathLst>
                  <a:path w="249498" h="426800" extrusionOk="0">
                    <a:moveTo>
                      <a:pt x="231662" y="426800"/>
                    </a:moveTo>
                    <a:cubicBezTo>
                      <a:pt x="229075" y="426800"/>
                      <a:pt x="225195" y="425507"/>
                      <a:pt x="222609" y="424215"/>
                    </a:cubicBezTo>
                    <a:cubicBezTo>
                      <a:pt x="183810" y="403529"/>
                      <a:pt x="51896" y="313031"/>
                      <a:pt x="164" y="22142"/>
                    </a:cubicBezTo>
                    <a:cubicBezTo>
                      <a:pt x="-1130" y="11799"/>
                      <a:pt x="5337" y="1457"/>
                      <a:pt x="15683" y="164"/>
                    </a:cubicBezTo>
                    <a:cubicBezTo>
                      <a:pt x="26030" y="-1129"/>
                      <a:pt x="36376" y="5335"/>
                      <a:pt x="37669" y="15678"/>
                    </a:cubicBezTo>
                    <a:cubicBezTo>
                      <a:pt x="76467" y="232875"/>
                      <a:pt x="166998" y="351816"/>
                      <a:pt x="239422" y="389308"/>
                    </a:cubicBezTo>
                    <a:cubicBezTo>
                      <a:pt x="248474" y="394479"/>
                      <a:pt x="252355" y="406115"/>
                      <a:pt x="247181" y="415165"/>
                    </a:cubicBezTo>
                    <a:cubicBezTo>
                      <a:pt x="245888" y="422922"/>
                      <a:pt x="239422" y="426800"/>
                      <a:pt x="231662" y="4268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10"/>
              <p:cNvSpPr/>
              <p:nvPr/>
            </p:nvSpPr>
            <p:spPr>
              <a:xfrm>
                <a:off x="6877540" y="1306477"/>
                <a:ext cx="123661" cy="826263"/>
              </a:xfrm>
              <a:custGeom>
                <a:avLst/>
                <a:gdLst/>
                <a:ahLst/>
                <a:cxnLst/>
                <a:rect l="l" t="t" r="r" b="b"/>
                <a:pathLst>
                  <a:path w="123661" h="826263" extrusionOk="0">
                    <a:moveTo>
                      <a:pt x="18765" y="826264"/>
                    </a:moveTo>
                    <a:cubicBezTo>
                      <a:pt x="17472" y="826264"/>
                      <a:pt x="14885" y="826264"/>
                      <a:pt x="13592" y="824971"/>
                    </a:cubicBezTo>
                    <a:cubicBezTo>
                      <a:pt x="3246" y="822385"/>
                      <a:pt x="-1928" y="810750"/>
                      <a:pt x="659" y="800407"/>
                    </a:cubicBezTo>
                    <a:lnTo>
                      <a:pt x="66616" y="578039"/>
                    </a:lnTo>
                    <a:lnTo>
                      <a:pt x="27818" y="137181"/>
                    </a:lnTo>
                    <a:cubicBezTo>
                      <a:pt x="27818" y="132010"/>
                      <a:pt x="26525" y="126839"/>
                      <a:pt x="26525" y="121667"/>
                    </a:cubicBezTo>
                    <a:cubicBezTo>
                      <a:pt x="23938" y="81589"/>
                      <a:pt x="17472" y="7898"/>
                      <a:pt x="102829" y="140"/>
                    </a:cubicBezTo>
                    <a:cubicBezTo>
                      <a:pt x="113175" y="-1152"/>
                      <a:pt x="123521" y="6605"/>
                      <a:pt x="123521" y="18240"/>
                    </a:cubicBezTo>
                    <a:cubicBezTo>
                      <a:pt x="124814" y="28583"/>
                      <a:pt x="117055" y="38926"/>
                      <a:pt x="105415" y="38926"/>
                    </a:cubicBezTo>
                    <a:cubicBezTo>
                      <a:pt x="62737" y="42804"/>
                      <a:pt x="60150" y="67368"/>
                      <a:pt x="65324" y="119082"/>
                    </a:cubicBezTo>
                    <a:cubicBezTo>
                      <a:pt x="65324" y="124253"/>
                      <a:pt x="66616" y="129424"/>
                      <a:pt x="66616" y="134596"/>
                    </a:cubicBezTo>
                    <a:lnTo>
                      <a:pt x="105415" y="578039"/>
                    </a:lnTo>
                    <a:cubicBezTo>
                      <a:pt x="105415" y="580625"/>
                      <a:pt x="105415" y="583210"/>
                      <a:pt x="104122" y="585796"/>
                    </a:cubicBezTo>
                    <a:lnTo>
                      <a:pt x="36871" y="812042"/>
                    </a:lnTo>
                    <a:cubicBezTo>
                      <a:pt x="34284" y="819799"/>
                      <a:pt x="27818" y="826264"/>
                      <a:pt x="18765" y="82626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10"/>
              <p:cNvSpPr/>
              <p:nvPr/>
            </p:nvSpPr>
            <p:spPr>
              <a:xfrm>
                <a:off x="7219056" y="1916267"/>
                <a:ext cx="276610" cy="216473"/>
              </a:xfrm>
              <a:custGeom>
                <a:avLst/>
                <a:gdLst/>
                <a:ahLst/>
                <a:cxnLst/>
                <a:rect l="l" t="t" r="r" b="b"/>
                <a:pathLst>
                  <a:path w="276610" h="216473" extrusionOk="0">
                    <a:moveTo>
                      <a:pt x="18676" y="216474"/>
                    </a:moveTo>
                    <a:cubicBezTo>
                      <a:pt x="17383" y="216474"/>
                      <a:pt x="16090" y="216474"/>
                      <a:pt x="14797" y="216474"/>
                    </a:cubicBezTo>
                    <a:cubicBezTo>
                      <a:pt x="4451" y="213888"/>
                      <a:pt x="-2016" y="203546"/>
                      <a:pt x="570" y="193203"/>
                    </a:cubicBezTo>
                    <a:lnTo>
                      <a:pt x="29023" y="67798"/>
                    </a:lnTo>
                    <a:cubicBezTo>
                      <a:pt x="30316" y="61333"/>
                      <a:pt x="36783" y="54869"/>
                      <a:pt x="43249" y="53576"/>
                    </a:cubicBezTo>
                    <a:lnTo>
                      <a:pt x="252761" y="570"/>
                    </a:lnTo>
                    <a:cubicBezTo>
                      <a:pt x="263108" y="-2015"/>
                      <a:pt x="273454" y="4449"/>
                      <a:pt x="276041" y="14791"/>
                    </a:cubicBezTo>
                    <a:cubicBezTo>
                      <a:pt x="278627" y="25134"/>
                      <a:pt x="272160" y="35477"/>
                      <a:pt x="261814" y="38062"/>
                    </a:cubicBezTo>
                    <a:lnTo>
                      <a:pt x="63941" y="87190"/>
                    </a:lnTo>
                    <a:lnTo>
                      <a:pt x="38076" y="200960"/>
                    </a:lnTo>
                    <a:cubicBezTo>
                      <a:pt x="35489" y="210010"/>
                      <a:pt x="27730" y="216474"/>
                      <a:pt x="18676" y="21647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10"/>
              <p:cNvSpPr/>
              <p:nvPr/>
            </p:nvSpPr>
            <p:spPr>
              <a:xfrm>
                <a:off x="7059076" y="907279"/>
                <a:ext cx="450088" cy="463980"/>
              </a:xfrm>
              <a:custGeom>
                <a:avLst/>
                <a:gdLst/>
                <a:ahLst/>
                <a:cxnLst/>
                <a:rect l="l" t="t" r="r" b="b"/>
                <a:pathLst>
                  <a:path w="450088" h="463980" extrusionOk="0">
                    <a:moveTo>
                      <a:pt x="157964" y="463981"/>
                    </a:moveTo>
                    <a:cubicBezTo>
                      <a:pt x="156670" y="463981"/>
                      <a:pt x="155377" y="463981"/>
                      <a:pt x="152790" y="463981"/>
                    </a:cubicBezTo>
                    <a:cubicBezTo>
                      <a:pt x="142444" y="461395"/>
                      <a:pt x="135978" y="451052"/>
                      <a:pt x="138565" y="440710"/>
                    </a:cubicBezTo>
                    <a:cubicBezTo>
                      <a:pt x="143737" y="420024"/>
                      <a:pt x="161844" y="333404"/>
                      <a:pt x="168310" y="301083"/>
                    </a:cubicBezTo>
                    <a:lnTo>
                      <a:pt x="177363" y="258419"/>
                    </a:lnTo>
                    <a:cubicBezTo>
                      <a:pt x="178656" y="253248"/>
                      <a:pt x="179949" y="248077"/>
                      <a:pt x="181243" y="242905"/>
                    </a:cubicBezTo>
                    <a:lnTo>
                      <a:pt x="181243" y="242905"/>
                    </a:lnTo>
                    <a:cubicBezTo>
                      <a:pt x="181243" y="240320"/>
                      <a:pt x="182536" y="236441"/>
                      <a:pt x="183830" y="233856"/>
                    </a:cubicBezTo>
                    <a:cubicBezTo>
                      <a:pt x="187709" y="226098"/>
                      <a:pt x="198055" y="214463"/>
                      <a:pt x="201935" y="209292"/>
                    </a:cubicBezTo>
                    <a:cubicBezTo>
                      <a:pt x="210988" y="198949"/>
                      <a:pt x="217455" y="191192"/>
                      <a:pt x="225214" y="183435"/>
                    </a:cubicBezTo>
                    <a:cubicBezTo>
                      <a:pt x="240734" y="167921"/>
                      <a:pt x="257546" y="151114"/>
                      <a:pt x="275653" y="135600"/>
                    </a:cubicBezTo>
                    <a:lnTo>
                      <a:pt x="296345" y="117500"/>
                    </a:lnTo>
                    <a:cubicBezTo>
                      <a:pt x="296345" y="117500"/>
                      <a:pt x="297639" y="117500"/>
                      <a:pt x="297639" y="116207"/>
                    </a:cubicBezTo>
                    <a:cubicBezTo>
                      <a:pt x="300225" y="114914"/>
                      <a:pt x="305398" y="111036"/>
                      <a:pt x="327384" y="103279"/>
                    </a:cubicBezTo>
                    <a:cubicBezTo>
                      <a:pt x="332557" y="101986"/>
                      <a:pt x="339024" y="99400"/>
                      <a:pt x="345490" y="98108"/>
                    </a:cubicBezTo>
                    <a:cubicBezTo>
                      <a:pt x="362303" y="92936"/>
                      <a:pt x="380408" y="87765"/>
                      <a:pt x="399808" y="78715"/>
                    </a:cubicBezTo>
                    <a:cubicBezTo>
                      <a:pt x="408861" y="73544"/>
                      <a:pt x="414034" y="63201"/>
                      <a:pt x="410155" y="52858"/>
                    </a:cubicBezTo>
                    <a:cubicBezTo>
                      <a:pt x="406274" y="42516"/>
                      <a:pt x="394635" y="37344"/>
                      <a:pt x="384289" y="41223"/>
                    </a:cubicBezTo>
                    <a:lnTo>
                      <a:pt x="381702" y="42516"/>
                    </a:lnTo>
                    <a:cubicBezTo>
                      <a:pt x="367476" y="47687"/>
                      <a:pt x="350663" y="51565"/>
                      <a:pt x="332557" y="55444"/>
                    </a:cubicBezTo>
                    <a:cubicBezTo>
                      <a:pt x="327384" y="56737"/>
                      <a:pt x="322211" y="58030"/>
                      <a:pt x="317038" y="59322"/>
                    </a:cubicBezTo>
                    <a:lnTo>
                      <a:pt x="313158" y="60615"/>
                    </a:lnTo>
                    <a:cubicBezTo>
                      <a:pt x="302811" y="63201"/>
                      <a:pt x="292465" y="65787"/>
                      <a:pt x="278239" y="72251"/>
                    </a:cubicBezTo>
                    <a:cubicBezTo>
                      <a:pt x="275653" y="73544"/>
                      <a:pt x="270479" y="76129"/>
                      <a:pt x="267893" y="78715"/>
                    </a:cubicBezTo>
                    <a:lnTo>
                      <a:pt x="258840" y="83886"/>
                    </a:lnTo>
                    <a:cubicBezTo>
                      <a:pt x="253667" y="87765"/>
                      <a:pt x="248494" y="90351"/>
                      <a:pt x="243320" y="94229"/>
                    </a:cubicBezTo>
                    <a:cubicBezTo>
                      <a:pt x="222628" y="109743"/>
                      <a:pt x="203229" y="123964"/>
                      <a:pt x="185123" y="139478"/>
                    </a:cubicBezTo>
                    <a:cubicBezTo>
                      <a:pt x="176069" y="147235"/>
                      <a:pt x="167016" y="154992"/>
                      <a:pt x="156670" y="164042"/>
                    </a:cubicBezTo>
                    <a:lnTo>
                      <a:pt x="155377" y="165335"/>
                    </a:lnTo>
                    <a:cubicBezTo>
                      <a:pt x="146324" y="174385"/>
                      <a:pt x="138565" y="182142"/>
                      <a:pt x="128218" y="195070"/>
                    </a:cubicBezTo>
                    <a:lnTo>
                      <a:pt x="126925" y="196363"/>
                    </a:lnTo>
                    <a:cubicBezTo>
                      <a:pt x="126925" y="197656"/>
                      <a:pt x="125632" y="197656"/>
                      <a:pt x="125632" y="198949"/>
                    </a:cubicBezTo>
                    <a:cubicBezTo>
                      <a:pt x="124338" y="201535"/>
                      <a:pt x="123045" y="204120"/>
                      <a:pt x="121751" y="206706"/>
                    </a:cubicBezTo>
                    <a:lnTo>
                      <a:pt x="116579" y="217049"/>
                    </a:lnTo>
                    <a:cubicBezTo>
                      <a:pt x="113992" y="223513"/>
                      <a:pt x="111405" y="229977"/>
                      <a:pt x="108818" y="235148"/>
                    </a:cubicBezTo>
                    <a:cubicBezTo>
                      <a:pt x="104939" y="244198"/>
                      <a:pt x="102352" y="253248"/>
                      <a:pt x="99766" y="261005"/>
                    </a:cubicBezTo>
                    <a:lnTo>
                      <a:pt x="97179" y="270055"/>
                    </a:lnTo>
                    <a:cubicBezTo>
                      <a:pt x="92006" y="284276"/>
                      <a:pt x="72606" y="335990"/>
                      <a:pt x="37688" y="421317"/>
                    </a:cubicBezTo>
                    <a:lnTo>
                      <a:pt x="36395" y="422610"/>
                    </a:lnTo>
                    <a:cubicBezTo>
                      <a:pt x="32515" y="432953"/>
                      <a:pt x="20875" y="436831"/>
                      <a:pt x="11822" y="432953"/>
                    </a:cubicBezTo>
                    <a:cubicBezTo>
                      <a:pt x="1476" y="429074"/>
                      <a:pt x="-2404" y="417438"/>
                      <a:pt x="1476" y="408389"/>
                    </a:cubicBezTo>
                    <a:lnTo>
                      <a:pt x="2769" y="407096"/>
                    </a:lnTo>
                    <a:cubicBezTo>
                      <a:pt x="45448" y="301083"/>
                      <a:pt x="57087" y="267469"/>
                      <a:pt x="60967" y="257127"/>
                    </a:cubicBezTo>
                    <a:lnTo>
                      <a:pt x="63554" y="248077"/>
                    </a:lnTo>
                    <a:cubicBezTo>
                      <a:pt x="66140" y="239027"/>
                      <a:pt x="70020" y="229977"/>
                      <a:pt x="72606" y="220927"/>
                    </a:cubicBezTo>
                    <a:cubicBezTo>
                      <a:pt x="75193" y="214463"/>
                      <a:pt x="77780" y="206706"/>
                      <a:pt x="80366" y="200242"/>
                    </a:cubicBezTo>
                    <a:lnTo>
                      <a:pt x="85539" y="188606"/>
                    </a:lnTo>
                    <a:cubicBezTo>
                      <a:pt x="86833" y="184728"/>
                      <a:pt x="89419" y="180849"/>
                      <a:pt x="90713" y="178263"/>
                    </a:cubicBezTo>
                    <a:cubicBezTo>
                      <a:pt x="92006" y="175678"/>
                      <a:pt x="93300" y="173092"/>
                      <a:pt x="94592" y="171799"/>
                    </a:cubicBezTo>
                    <a:lnTo>
                      <a:pt x="95885" y="170506"/>
                    </a:lnTo>
                    <a:cubicBezTo>
                      <a:pt x="107525" y="153700"/>
                      <a:pt x="117871" y="144650"/>
                      <a:pt x="126925" y="135600"/>
                    </a:cubicBezTo>
                    <a:lnTo>
                      <a:pt x="128218" y="134307"/>
                    </a:lnTo>
                    <a:cubicBezTo>
                      <a:pt x="139858" y="123964"/>
                      <a:pt x="148911" y="114914"/>
                      <a:pt x="157964" y="107157"/>
                    </a:cubicBezTo>
                    <a:cubicBezTo>
                      <a:pt x="177363" y="91643"/>
                      <a:pt x="196762" y="76129"/>
                      <a:pt x="218748" y="59322"/>
                    </a:cubicBezTo>
                    <a:cubicBezTo>
                      <a:pt x="223921" y="55444"/>
                      <a:pt x="229095" y="51565"/>
                      <a:pt x="235561" y="47687"/>
                    </a:cubicBezTo>
                    <a:lnTo>
                      <a:pt x="244613" y="42516"/>
                    </a:lnTo>
                    <a:cubicBezTo>
                      <a:pt x="244613" y="42516"/>
                      <a:pt x="254960" y="36051"/>
                      <a:pt x="260133" y="33466"/>
                    </a:cubicBezTo>
                    <a:cubicBezTo>
                      <a:pt x="276946" y="25709"/>
                      <a:pt x="289878" y="23123"/>
                      <a:pt x="301518" y="20537"/>
                    </a:cubicBezTo>
                    <a:lnTo>
                      <a:pt x="306692" y="19244"/>
                    </a:lnTo>
                    <a:cubicBezTo>
                      <a:pt x="313158" y="17952"/>
                      <a:pt x="318331" y="16659"/>
                      <a:pt x="323504" y="15366"/>
                    </a:cubicBezTo>
                    <a:cubicBezTo>
                      <a:pt x="341610" y="11487"/>
                      <a:pt x="357129" y="8902"/>
                      <a:pt x="367476" y="5023"/>
                    </a:cubicBezTo>
                    <a:lnTo>
                      <a:pt x="370062" y="3730"/>
                    </a:lnTo>
                    <a:cubicBezTo>
                      <a:pt x="384289" y="-1441"/>
                      <a:pt x="401101" y="-1441"/>
                      <a:pt x="415327" y="5023"/>
                    </a:cubicBezTo>
                    <a:cubicBezTo>
                      <a:pt x="429554" y="11487"/>
                      <a:pt x="441193" y="23123"/>
                      <a:pt x="446366" y="38637"/>
                    </a:cubicBezTo>
                    <a:cubicBezTo>
                      <a:pt x="456713" y="67079"/>
                      <a:pt x="445073" y="99400"/>
                      <a:pt x="416621" y="112329"/>
                    </a:cubicBezTo>
                    <a:cubicBezTo>
                      <a:pt x="394635" y="122671"/>
                      <a:pt x="375236" y="129136"/>
                      <a:pt x="357129" y="134307"/>
                    </a:cubicBezTo>
                    <a:cubicBezTo>
                      <a:pt x="350663" y="135600"/>
                      <a:pt x="345490" y="138186"/>
                      <a:pt x="340317" y="139478"/>
                    </a:cubicBezTo>
                    <a:cubicBezTo>
                      <a:pt x="328677" y="143357"/>
                      <a:pt x="322211" y="145943"/>
                      <a:pt x="320918" y="147235"/>
                    </a:cubicBezTo>
                    <a:lnTo>
                      <a:pt x="301518" y="164042"/>
                    </a:lnTo>
                    <a:cubicBezTo>
                      <a:pt x="284706" y="179556"/>
                      <a:pt x="267893" y="195070"/>
                      <a:pt x="253667" y="209292"/>
                    </a:cubicBezTo>
                    <a:cubicBezTo>
                      <a:pt x="247200" y="215756"/>
                      <a:pt x="240734" y="223513"/>
                      <a:pt x="231681" y="232563"/>
                    </a:cubicBezTo>
                    <a:cubicBezTo>
                      <a:pt x="226508" y="239027"/>
                      <a:pt x="222628" y="244198"/>
                      <a:pt x="220041" y="248077"/>
                    </a:cubicBezTo>
                    <a:lnTo>
                      <a:pt x="218748" y="251955"/>
                    </a:lnTo>
                    <a:cubicBezTo>
                      <a:pt x="217455" y="255834"/>
                      <a:pt x="216162" y="259712"/>
                      <a:pt x="214868" y="264884"/>
                    </a:cubicBezTo>
                    <a:lnTo>
                      <a:pt x="205815" y="307547"/>
                    </a:lnTo>
                    <a:cubicBezTo>
                      <a:pt x="198055" y="343747"/>
                      <a:pt x="181243" y="427781"/>
                      <a:pt x="176069" y="449759"/>
                    </a:cubicBezTo>
                    <a:cubicBezTo>
                      <a:pt x="174776" y="458809"/>
                      <a:pt x="167016" y="463981"/>
                      <a:pt x="157964" y="46398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10"/>
              <p:cNvSpPr/>
              <p:nvPr/>
            </p:nvSpPr>
            <p:spPr>
              <a:xfrm>
                <a:off x="7411338" y="1717740"/>
                <a:ext cx="413949" cy="236589"/>
              </a:xfrm>
              <a:custGeom>
                <a:avLst/>
                <a:gdLst/>
                <a:ahLst/>
                <a:cxnLst/>
                <a:rect l="l" t="t" r="r" b="b"/>
                <a:pathLst>
                  <a:path w="413949" h="236589" extrusionOk="0">
                    <a:moveTo>
                      <a:pt x="65652" y="236589"/>
                    </a:moveTo>
                    <a:cubicBezTo>
                      <a:pt x="56599" y="236589"/>
                      <a:pt x="47546" y="230125"/>
                      <a:pt x="46253" y="219782"/>
                    </a:cubicBezTo>
                    <a:cubicBezTo>
                      <a:pt x="44960" y="209440"/>
                      <a:pt x="51427" y="199097"/>
                      <a:pt x="63066" y="197804"/>
                    </a:cubicBezTo>
                    <a:cubicBezTo>
                      <a:pt x="97985" y="192633"/>
                      <a:pt x="132904" y="182290"/>
                      <a:pt x="172995" y="165483"/>
                    </a:cubicBezTo>
                    <a:cubicBezTo>
                      <a:pt x="192394" y="157726"/>
                      <a:pt x="209207" y="149969"/>
                      <a:pt x="226020" y="140919"/>
                    </a:cubicBezTo>
                    <a:cubicBezTo>
                      <a:pt x="238953" y="134455"/>
                      <a:pt x="251886" y="129284"/>
                      <a:pt x="263525" y="124112"/>
                    </a:cubicBezTo>
                    <a:cubicBezTo>
                      <a:pt x="297151" y="108598"/>
                      <a:pt x="324310" y="100841"/>
                      <a:pt x="350175" y="95670"/>
                    </a:cubicBezTo>
                    <a:lnTo>
                      <a:pt x="352762" y="95670"/>
                    </a:lnTo>
                    <a:cubicBezTo>
                      <a:pt x="364401" y="93084"/>
                      <a:pt x="373454" y="84034"/>
                      <a:pt x="374748" y="72399"/>
                    </a:cubicBezTo>
                    <a:cubicBezTo>
                      <a:pt x="377334" y="58178"/>
                      <a:pt x="365695" y="43956"/>
                      <a:pt x="351468" y="41371"/>
                    </a:cubicBezTo>
                    <a:cubicBezTo>
                      <a:pt x="320430" y="37492"/>
                      <a:pt x="285511" y="37492"/>
                      <a:pt x="242833" y="41371"/>
                    </a:cubicBezTo>
                    <a:cubicBezTo>
                      <a:pt x="226020" y="42664"/>
                      <a:pt x="210501" y="45249"/>
                      <a:pt x="196274" y="47835"/>
                    </a:cubicBezTo>
                    <a:cubicBezTo>
                      <a:pt x="178169" y="50421"/>
                      <a:pt x="160062" y="53006"/>
                      <a:pt x="143250" y="54299"/>
                    </a:cubicBezTo>
                    <a:cubicBezTo>
                      <a:pt x="129024" y="55592"/>
                      <a:pt x="57893" y="60763"/>
                      <a:pt x="11334" y="40078"/>
                    </a:cubicBezTo>
                    <a:cubicBezTo>
                      <a:pt x="988" y="36199"/>
                      <a:pt x="-2892" y="24564"/>
                      <a:pt x="2281" y="14221"/>
                    </a:cubicBezTo>
                    <a:cubicBezTo>
                      <a:pt x="6162" y="3879"/>
                      <a:pt x="17801" y="0"/>
                      <a:pt x="28147" y="5171"/>
                    </a:cubicBezTo>
                    <a:cubicBezTo>
                      <a:pt x="57893" y="18100"/>
                      <a:pt x="107038" y="19393"/>
                      <a:pt x="139370" y="16807"/>
                    </a:cubicBezTo>
                    <a:cubicBezTo>
                      <a:pt x="156183" y="15514"/>
                      <a:pt x="172995" y="12928"/>
                      <a:pt x="191101" y="10343"/>
                    </a:cubicBezTo>
                    <a:cubicBezTo>
                      <a:pt x="206621" y="7757"/>
                      <a:pt x="222140" y="6464"/>
                      <a:pt x="238953" y="3879"/>
                    </a:cubicBezTo>
                    <a:cubicBezTo>
                      <a:pt x="284218" y="-1293"/>
                      <a:pt x="321723" y="-1293"/>
                      <a:pt x="356642" y="3879"/>
                    </a:cubicBezTo>
                    <a:cubicBezTo>
                      <a:pt x="392854" y="9050"/>
                      <a:pt x="417426" y="42664"/>
                      <a:pt x="413547" y="77570"/>
                    </a:cubicBezTo>
                    <a:cubicBezTo>
                      <a:pt x="409666" y="106013"/>
                      <a:pt x="387681" y="127991"/>
                      <a:pt x="360522" y="133162"/>
                    </a:cubicBezTo>
                    <a:lnTo>
                      <a:pt x="357935" y="133162"/>
                    </a:lnTo>
                    <a:cubicBezTo>
                      <a:pt x="334656" y="137041"/>
                      <a:pt x="310084" y="144798"/>
                      <a:pt x="279045" y="159019"/>
                    </a:cubicBezTo>
                    <a:cubicBezTo>
                      <a:pt x="267405" y="164190"/>
                      <a:pt x="254472" y="169362"/>
                      <a:pt x="242833" y="175826"/>
                    </a:cubicBezTo>
                    <a:cubicBezTo>
                      <a:pt x="226020" y="183583"/>
                      <a:pt x="207914" y="192633"/>
                      <a:pt x="188515" y="200390"/>
                    </a:cubicBezTo>
                    <a:cubicBezTo>
                      <a:pt x="145836" y="218490"/>
                      <a:pt x="107038" y="230125"/>
                      <a:pt x="69532" y="235296"/>
                    </a:cubicBezTo>
                    <a:cubicBezTo>
                      <a:pt x="66945" y="236589"/>
                      <a:pt x="65652" y="236589"/>
                      <a:pt x="65652" y="23658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689" name="Google Shape;689;p10"/>
          <p:cNvGrpSpPr/>
          <p:nvPr/>
        </p:nvGrpSpPr>
        <p:grpSpPr>
          <a:xfrm>
            <a:off x="6013001" y="3566899"/>
            <a:ext cx="937477" cy="1176482"/>
            <a:chOff x="1313344" y="4740394"/>
            <a:chExt cx="937477" cy="1176482"/>
          </a:xfrm>
        </p:grpSpPr>
        <p:grpSp>
          <p:nvGrpSpPr>
            <p:cNvPr id="690" name="Google Shape;690;p10"/>
            <p:cNvGrpSpPr/>
            <p:nvPr/>
          </p:nvGrpSpPr>
          <p:grpSpPr>
            <a:xfrm>
              <a:off x="1743853" y="4740394"/>
              <a:ext cx="506968" cy="561091"/>
              <a:chOff x="1743853" y="4740394"/>
              <a:chExt cx="506968" cy="561091"/>
            </a:xfrm>
          </p:grpSpPr>
          <p:grpSp>
            <p:nvGrpSpPr>
              <p:cNvPr id="691" name="Google Shape;691;p10"/>
              <p:cNvGrpSpPr/>
              <p:nvPr/>
            </p:nvGrpSpPr>
            <p:grpSpPr>
              <a:xfrm>
                <a:off x="1830504" y="4832186"/>
                <a:ext cx="336254" cy="381387"/>
                <a:chOff x="1830504" y="4832186"/>
                <a:chExt cx="336254" cy="381387"/>
              </a:xfrm>
            </p:grpSpPr>
            <p:sp>
              <p:nvSpPr>
                <p:cNvPr id="692" name="Google Shape;692;p10"/>
                <p:cNvSpPr/>
                <p:nvPr/>
              </p:nvSpPr>
              <p:spPr>
                <a:xfrm>
                  <a:off x="1849903" y="4847700"/>
                  <a:ext cx="300042" cy="347773"/>
                </a:xfrm>
                <a:custGeom>
                  <a:avLst/>
                  <a:gdLst/>
                  <a:ahLst/>
                  <a:cxnLst/>
                  <a:rect l="l" t="t" r="r" b="b"/>
                  <a:pathLst>
                    <a:path w="300042" h="347773" extrusionOk="0">
                      <a:moveTo>
                        <a:pt x="0" y="347773"/>
                      </a:moveTo>
                      <a:lnTo>
                        <a:pt x="65958" y="347773"/>
                      </a:lnTo>
                      <a:cubicBezTo>
                        <a:pt x="65958" y="347773"/>
                        <a:pt x="113809" y="218489"/>
                        <a:pt x="172007" y="237882"/>
                      </a:cubicBezTo>
                      <a:cubicBezTo>
                        <a:pt x="243138" y="261153"/>
                        <a:pt x="182353" y="347773"/>
                        <a:pt x="182353" y="347773"/>
                      </a:cubicBezTo>
                      <a:lnTo>
                        <a:pt x="300042" y="347773"/>
                      </a:lnTo>
                      <a:lnTo>
                        <a:pt x="300042" y="0"/>
                      </a:lnTo>
                      <a:lnTo>
                        <a:pt x="0" y="0"/>
                      </a:lnTo>
                      <a:lnTo>
                        <a:pt x="0" y="100841"/>
                      </a:lnTo>
                      <a:cubicBezTo>
                        <a:pt x="9053" y="109891"/>
                        <a:pt x="84064" y="85327"/>
                        <a:pt x="87943" y="131869"/>
                      </a:cubicBezTo>
                      <a:cubicBezTo>
                        <a:pt x="93117" y="195218"/>
                        <a:pt x="0" y="188754"/>
                        <a:pt x="0" y="188754"/>
                      </a:cubicBezTo>
                      <a:lnTo>
                        <a:pt x="0" y="347773"/>
                      </a:lnTo>
                      <a:close/>
                    </a:path>
                  </a:pathLst>
                </a:custGeom>
                <a:solidFill>
                  <a:srgbClr val="C4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10"/>
                <p:cNvSpPr/>
                <p:nvPr/>
              </p:nvSpPr>
              <p:spPr>
                <a:xfrm>
                  <a:off x="1830504" y="4832186"/>
                  <a:ext cx="336254" cy="381387"/>
                </a:xfrm>
                <a:custGeom>
                  <a:avLst/>
                  <a:gdLst/>
                  <a:ahLst/>
                  <a:cxnLst/>
                  <a:rect l="l" t="t" r="r" b="b"/>
                  <a:pathLst>
                    <a:path w="336254" h="381387" extrusionOk="0">
                      <a:moveTo>
                        <a:pt x="319442" y="380094"/>
                      </a:moveTo>
                      <a:lnTo>
                        <a:pt x="201753" y="380094"/>
                      </a:lnTo>
                      <a:cubicBezTo>
                        <a:pt x="195286" y="380094"/>
                        <a:pt x="188820" y="376216"/>
                        <a:pt x="186233" y="371045"/>
                      </a:cubicBezTo>
                      <a:cubicBezTo>
                        <a:pt x="183647" y="365873"/>
                        <a:pt x="183647" y="358116"/>
                        <a:pt x="187526" y="352945"/>
                      </a:cubicBezTo>
                      <a:cubicBezTo>
                        <a:pt x="195286" y="342602"/>
                        <a:pt x="214685" y="307695"/>
                        <a:pt x="206926" y="287010"/>
                      </a:cubicBezTo>
                      <a:cubicBezTo>
                        <a:pt x="205633" y="284424"/>
                        <a:pt x="203046" y="275374"/>
                        <a:pt x="186233" y="270203"/>
                      </a:cubicBezTo>
                      <a:cubicBezTo>
                        <a:pt x="155194" y="259860"/>
                        <a:pt x="115102" y="334845"/>
                        <a:pt x="102170" y="369752"/>
                      </a:cubicBezTo>
                      <a:cubicBezTo>
                        <a:pt x="99583" y="376216"/>
                        <a:pt x="93117" y="381387"/>
                        <a:pt x="85357" y="381387"/>
                      </a:cubicBezTo>
                      <a:lnTo>
                        <a:pt x="19399" y="381387"/>
                      </a:lnTo>
                      <a:cubicBezTo>
                        <a:pt x="10346" y="381387"/>
                        <a:pt x="1293" y="373630"/>
                        <a:pt x="1293" y="364580"/>
                      </a:cubicBezTo>
                      <a:lnTo>
                        <a:pt x="1293" y="205561"/>
                      </a:lnTo>
                      <a:cubicBezTo>
                        <a:pt x="1293" y="200390"/>
                        <a:pt x="3880" y="196511"/>
                        <a:pt x="6466" y="192633"/>
                      </a:cubicBezTo>
                      <a:cubicBezTo>
                        <a:pt x="10346" y="188754"/>
                        <a:pt x="14226" y="187461"/>
                        <a:pt x="19399" y="187461"/>
                      </a:cubicBezTo>
                      <a:cubicBezTo>
                        <a:pt x="31039" y="188754"/>
                        <a:pt x="65958" y="187461"/>
                        <a:pt x="81477" y="171947"/>
                      </a:cubicBezTo>
                      <a:cubicBezTo>
                        <a:pt x="86650" y="166776"/>
                        <a:pt x="89237" y="159019"/>
                        <a:pt x="87943" y="149969"/>
                      </a:cubicBezTo>
                      <a:cubicBezTo>
                        <a:pt x="86650" y="139626"/>
                        <a:pt x="80184" y="135748"/>
                        <a:pt x="42678" y="137041"/>
                      </a:cubicBezTo>
                      <a:cubicBezTo>
                        <a:pt x="25866" y="138334"/>
                        <a:pt x="14226" y="138334"/>
                        <a:pt x="5173" y="129284"/>
                      </a:cubicBezTo>
                      <a:cubicBezTo>
                        <a:pt x="2587" y="125405"/>
                        <a:pt x="0" y="121527"/>
                        <a:pt x="0" y="117648"/>
                      </a:cubicBezTo>
                      <a:lnTo>
                        <a:pt x="0" y="16807"/>
                      </a:lnTo>
                      <a:cubicBezTo>
                        <a:pt x="0" y="7757"/>
                        <a:pt x="7760" y="0"/>
                        <a:pt x="18106" y="0"/>
                      </a:cubicBezTo>
                      <a:lnTo>
                        <a:pt x="318148" y="0"/>
                      </a:lnTo>
                      <a:cubicBezTo>
                        <a:pt x="327201" y="0"/>
                        <a:pt x="336254" y="7757"/>
                        <a:pt x="336254" y="16807"/>
                      </a:cubicBezTo>
                      <a:lnTo>
                        <a:pt x="336254" y="364580"/>
                      </a:lnTo>
                      <a:cubicBezTo>
                        <a:pt x="336254" y="372337"/>
                        <a:pt x="328495" y="380094"/>
                        <a:pt x="319442" y="380094"/>
                      </a:cubicBezTo>
                      <a:close/>
                      <a:moveTo>
                        <a:pt x="231498" y="345188"/>
                      </a:moveTo>
                      <a:lnTo>
                        <a:pt x="301336" y="345188"/>
                      </a:lnTo>
                      <a:lnTo>
                        <a:pt x="301336" y="32321"/>
                      </a:lnTo>
                      <a:lnTo>
                        <a:pt x="36212" y="32321"/>
                      </a:lnTo>
                      <a:lnTo>
                        <a:pt x="36212" y="100841"/>
                      </a:lnTo>
                      <a:cubicBezTo>
                        <a:pt x="38799" y="100841"/>
                        <a:pt x="40092" y="100841"/>
                        <a:pt x="42678" y="100841"/>
                      </a:cubicBezTo>
                      <a:cubicBezTo>
                        <a:pt x="68544" y="99549"/>
                        <a:pt x="120276" y="96963"/>
                        <a:pt x="124155" y="146090"/>
                      </a:cubicBezTo>
                      <a:cubicBezTo>
                        <a:pt x="125449" y="165483"/>
                        <a:pt x="120276" y="182290"/>
                        <a:pt x="107343" y="195219"/>
                      </a:cubicBezTo>
                      <a:cubicBezTo>
                        <a:pt x="87943" y="214611"/>
                        <a:pt x="56905" y="219782"/>
                        <a:pt x="37505" y="221075"/>
                      </a:cubicBezTo>
                      <a:lnTo>
                        <a:pt x="37505" y="345188"/>
                      </a:lnTo>
                      <a:lnTo>
                        <a:pt x="75011" y="345188"/>
                      </a:lnTo>
                      <a:cubicBezTo>
                        <a:pt x="89237" y="310281"/>
                        <a:pt x="135795" y="214611"/>
                        <a:pt x="199166" y="235297"/>
                      </a:cubicBezTo>
                      <a:cubicBezTo>
                        <a:pt x="227618" y="244346"/>
                        <a:pt x="237965" y="262446"/>
                        <a:pt x="241844" y="275374"/>
                      </a:cubicBezTo>
                      <a:cubicBezTo>
                        <a:pt x="248311" y="298646"/>
                        <a:pt x="240551" y="325795"/>
                        <a:pt x="231498" y="345188"/>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94" name="Google Shape;694;p10"/>
              <p:cNvGrpSpPr/>
              <p:nvPr/>
            </p:nvGrpSpPr>
            <p:grpSpPr>
              <a:xfrm>
                <a:off x="1743853" y="4740394"/>
                <a:ext cx="506968" cy="561091"/>
                <a:chOff x="1743853" y="4740394"/>
                <a:chExt cx="506968" cy="561091"/>
              </a:xfrm>
            </p:grpSpPr>
            <p:sp>
              <p:nvSpPr>
                <p:cNvPr id="695" name="Google Shape;695;p10"/>
                <p:cNvSpPr/>
                <p:nvPr/>
              </p:nvSpPr>
              <p:spPr>
                <a:xfrm>
                  <a:off x="2090454" y="5141174"/>
                  <a:ext cx="160367" cy="160311"/>
                </a:xfrm>
                <a:custGeom>
                  <a:avLst/>
                  <a:gdLst/>
                  <a:ahLst/>
                  <a:cxnLst/>
                  <a:rect l="l" t="t" r="r" b="b"/>
                  <a:pathLst>
                    <a:path w="160367" h="160311" extrusionOk="0">
                      <a:moveTo>
                        <a:pt x="142261" y="160312"/>
                      </a:moveTo>
                      <a:cubicBezTo>
                        <a:pt x="142261" y="160312"/>
                        <a:pt x="142261" y="160312"/>
                        <a:pt x="142261" y="160312"/>
                      </a:cubicBezTo>
                      <a:lnTo>
                        <a:pt x="19399" y="159019"/>
                      </a:lnTo>
                      <a:cubicBezTo>
                        <a:pt x="9053" y="159019"/>
                        <a:pt x="0" y="149969"/>
                        <a:pt x="0" y="139627"/>
                      </a:cubicBezTo>
                      <a:cubicBezTo>
                        <a:pt x="0" y="129284"/>
                        <a:pt x="9053" y="120234"/>
                        <a:pt x="19399" y="120234"/>
                      </a:cubicBezTo>
                      <a:cubicBezTo>
                        <a:pt x="19399" y="120234"/>
                        <a:pt x="19399" y="120234"/>
                        <a:pt x="19399" y="120234"/>
                      </a:cubicBezTo>
                      <a:lnTo>
                        <a:pt x="121569" y="121527"/>
                      </a:lnTo>
                      <a:lnTo>
                        <a:pt x="120276" y="19393"/>
                      </a:lnTo>
                      <a:cubicBezTo>
                        <a:pt x="120276" y="9050"/>
                        <a:pt x="129329" y="0"/>
                        <a:pt x="139675" y="0"/>
                      </a:cubicBezTo>
                      <a:cubicBezTo>
                        <a:pt x="139675" y="0"/>
                        <a:pt x="139675" y="0"/>
                        <a:pt x="139675" y="0"/>
                      </a:cubicBezTo>
                      <a:cubicBezTo>
                        <a:pt x="150021" y="0"/>
                        <a:pt x="159074" y="9050"/>
                        <a:pt x="159074" y="19393"/>
                      </a:cubicBezTo>
                      <a:lnTo>
                        <a:pt x="160367" y="142212"/>
                      </a:lnTo>
                      <a:cubicBezTo>
                        <a:pt x="160367" y="147383"/>
                        <a:pt x="157781" y="152555"/>
                        <a:pt x="155194" y="156433"/>
                      </a:cubicBezTo>
                      <a:cubicBezTo>
                        <a:pt x="152608" y="157726"/>
                        <a:pt x="147435" y="160312"/>
                        <a:pt x="142261" y="160312"/>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10"/>
                <p:cNvSpPr/>
                <p:nvPr/>
              </p:nvSpPr>
              <p:spPr>
                <a:xfrm>
                  <a:off x="1743853" y="4740394"/>
                  <a:ext cx="161660" cy="161604"/>
                </a:xfrm>
                <a:custGeom>
                  <a:avLst/>
                  <a:gdLst/>
                  <a:ahLst/>
                  <a:cxnLst/>
                  <a:rect l="l" t="t" r="r" b="b"/>
                  <a:pathLst>
                    <a:path w="161660" h="161604" extrusionOk="0">
                      <a:moveTo>
                        <a:pt x="20693" y="161605"/>
                      </a:moveTo>
                      <a:cubicBezTo>
                        <a:pt x="10346" y="161605"/>
                        <a:pt x="1293" y="152555"/>
                        <a:pt x="1293" y="142212"/>
                      </a:cubicBezTo>
                      <a:lnTo>
                        <a:pt x="0" y="19393"/>
                      </a:lnTo>
                      <a:cubicBezTo>
                        <a:pt x="0" y="14221"/>
                        <a:pt x="2587" y="9050"/>
                        <a:pt x="5173" y="5171"/>
                      </a:cubicBezTo>
                      <a:cubicBezTo>
                        <a:pt x="9053" y="1293"/>
                        <a:pt x="14226" y="0"/>
                        <a:pt x="19399" y="0"/>
                      </a:cubicBezTo>
                      <a:lnTo>
                        <a:pt x="142261" y="1293"/>
                      </a:lnTo>
                      <a:cubicBezTo>
                        <a:pt x="152608" y="1293"/>
                        <a:pt x="161661" y="10343"/>
                        <a:pt x="161661" y="20685"/>
                      </a:cubicBezTo>
                      <a:cubicBezTo>
                        <a:pt x="161661" y="31028"/>
                        <a:pt x="152608" y="40078"/>
                        <a:pt x="142261" y="40078"/>
                      </a:cubicBezTo>
                      <a:lnTo>
                        <a:pt x="40092" y="38785"/>
                      </a:lnTo>
                      <a:lnTo>
                        <a:pt x="41385" y="140919"/>
                      </a:lnTo>
                      <a:cubicBezTo>
                        <a:pt x="40092" y="153848"/>
                        <a:pt x="32332" y="161605"/>
                        <a:pt x="20693" y="161605"/>
                      </a:cubicBezTo>
                      <a:cubicBezTo>
                        <a:pt x="20693" y="161605"/>
                        <a:pt x="20693" y="161605"/>
                        <a:pt x="20693" y="16160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697" name="Google Shape;697;p10"/>
            <p:cNvGrpSpPr/>
            <p:nvPr/>
          </p:nvGrpSpPr>
          <p:grpSpPr>
            <a:xfrm>
              <a:off x="1313344" y="4880021"/>
              <a:ext cx="760555" cy="1036855"/>
              <a:chOff x="1313344" y="4880021"/>
              <a:chExt cx="760555" cy="1036855"/>
            </a:xfrm>
          </p:grpSpPr>
          <p:sp>
            <p:nvSpPr>
              <p:cNvPr id="698" name="Google Shape;698;p10"/>
              <p:cNvSpPr/>
              <p:nvPr/>
            </p:nvSpPr>
            <p:spPr>
              <a:xfrm>
                <a:off x="1668848" y="5006724"/>
                <a:ext cx="192694" cy="328375"/>
              </a:xfrm>
              <a:custGeom>
                <a:avLst/>
                <a:gdLst/>
                <a:ahLst/>
                <a:cxnLst/>
                <a:rect l="l" t="t" r="r" b="b"/>
                <a:pathLst>
                  <a:path w="192694" h="328375" extrusionOk="0">
                    <a:moveTo>
                      <a:pt x="93111" y="328376"/>
                    </a:moveTo>
                    <a:cubicBezTo>
                      <a:pt x="89232" y="328376"/>
                      <a:pt x="84059" y="327083"/>
                      <a:pt x="81472" y="324497"/>
                    </a:cubicBezTo>
                    <a:cubicBezTo>
                      <a:pt x="73712" y="318033"/>
                      <a:pt x="72419" y="305105"/>
                      <a:pt x="78885" y="297348"/>
                    </a:cubicBezTo>
                    <a:cubicBezTo>
                      <a:pt x="104751" y="266320"/>
                      <a:pt x="120270" y="240463"/>
                      <a:pt x="139670" y="204263"/>
                    </a:cubicBezTo>
                    <a:cubicBezTo>
                      <a:pt x="143550" y="195213"/>
                      <a:pt x="148723" y="186163"/>
                      <a:pt x="152603" y="173235"/>
                    </a:cubicBezTo>
                    <a:cubicBezTo>
                      <a:pt x="153896" y="170650"/>
                      <a:pt x="153896" y="166771"/>
                      <a:pt x="155189" y="162893"/>
                    </a:cubicBezTo>
                    <a:lnTo>
                      <a:pt x="155189" y="161600"/>
                    </a:lnTo>
                    <a:cubicBezTo>
                      <a:pt x="155189" y="160307"/>
                      <a:pt x="155189" y="157721"/>
                      <a:pt x="156483" y="155135"/>
                    </a:cubicBezTo>
                    <a:lnTo>
                      <a:pt x="156483" y="149964"/>
                    </a:lnTo>
                    <a:cubicBezTo>
                      <a:pt x="156483" y="148671"/>
                      <a:pt x="156483" y="147378"/>
                      <a:pt x="156483" y="144793"/>
                    </a:cubicBezTo>
                    <a:cubicBezTo>
                      <a:pt x="156483" y="142207"/>
                      <a:pt x="156483" y="139621"/>
                      <a:pt x="155189" y="137036"/>
                    </a:cubicBezTo>
                    <a:cubicBezTo>
                      <a:pt x="155189" y="135743"/>
                      <a:pt x="153896" y="133157"/>
                      <a:pt x="153896" y="131864"/>
                    </a:cubicBezTo>
                    <a:cubicBezTo>
                      <a:pt x="152603" y="129279"/>
                      <a:pt x="152603" y="127986"/>
                      <a:pt x="151309" y="125400"/>
                    </a:cubicBezTo>
                    <a:cubicBezTo>
                      <a:pt x="150016" y="122814"/>
                      <a:pt x="148723" y="121522"/>
                      <a:pt x="147430" y="118936"/>
                    </a:cubicBezTo>
                    <a:lnTo>
                      <a:pt x="144843" y="115057"/>
                    </a:lnTo>
                    <a:cubicBezTo>
                      <a:pt x="140963" y="109886"/>
                      <a:pt x="138377" y="107300"/>
                      <a:pt x="135790" y="104715"/>
                    </a:cubicBezTo>
                    <a:cubicBezTo>
                      <a:pt x="124150" y="94372"/>
                      <a:pt x="115097" y="87908"/>
                      <a:pt x="107338" y="82736"/>
                    </a:cubicBezTo>
                    <a:cubicBezTo>
                      <a:pt x="98285" y="77565"/>
                      <a:pt x="90525" y="72394"/>
                      <a:pt x="80179" y="67223"/>
                    </a:cubicBezTo>
                    <a:cubicBezTo>
                      <a:pt x="58193" y="55587"/>
                      <a:pt x="36207" y="45244"/>
                      <a:pt x="12928" y="37487"/>
                    </a:cubicBezTo>
                    <a:cubicBezTo>
                      <a:pt x="2581" y="33609"/>
                      <a:pt x="-2592" y="23266"/>
                      <a:pt x="1288" y="12923"/>
                    </a:cubicBezTo>
                    <a:cubicBezTo>
                      <a:pt x="5168" y="2581"/>
                      <a:pt x="15514" y="-2591"/>
                      <a:pt x="25861" y="1288"/>
                    </a:cubicBezTo>
                    <a:cubicBezTo>
                      <a:pt x="50433" y="10337"/>
                      <a:pt x="75005" y="20680"/>
                      <a:pt x="98285" y="33609"/>
                    </a:cubicBezTo>
                    <a:cubicBezTo>
                      <a:pt x="108631" y="38780"/>
                      <a:pt x="118977" y="45244"/>
                      <a:pt x="128030" y="51708"/>
                    </a:cubicBezTo>
                    <a:cubicBezTo>
                      <a:pt x="137083" y="58173"/>
                      <a:pt x="148723" y="65930"/>
                      <a:pt x="161656" y="78858"/>
                    </a:cubicBezTo>
                    <a:cubicBezTo>
                      <a:pt x="165535" y="82736"/>
                      <a:pt x="169415" y="86615"/>
                      <a:pt x="174589" y="94372"/>
                    </a:cubicBezTo>
                    <a:lnTo>
                      <a:pt x="179762" y="100836"/>
                    </a:lnTo>
                    <a:cubicBezTo>
                      <a:pt x="182348" y="104715"/>
                      <a:pt x="183642" y="106008"/>
                      <a:pt x="184935" y="109886"/>
                    </a:cubicBezTo>
                    <a:cubicBezTo>
                      <a:pt x="186228" y="113764"/>
                      <a:pt x="187521" y="116350"/>
                      <a:pt x="188815" y="120229"/>
                    </a:cubicBezTo>
                    <a:cubicBezTo>
                      <a:pt x="190108" y="124107"/>
                      <a:pt x="191401" y="127986"/>
                      <a:pt x="191401" y="130572"/>
                    </a:cubicBezTo>
                    <a:cubicBezTo>
                      <a:pt x="192695" y="134450"/>
                      <a:pt x="192695" y="139621"/>
                      <a:pt x="192695" y="143500"/>
                    </a:cubicBezTo>
                    <a:cubicBezTo>
                      <a:pt x="192695" y="146085"/>
                      <a:pt x="192695" y="149964"/>
                      <a:pt x="192695" y="152550"/>
                    </a:cubicBezTo>
                    <a:lnTo>
                      <a:pt x="192695" y="159014"/>
                    </a:lnTo>
                    <a:cubicBezTo>
                      <a:pt x="192695" y="162893"/>
                      <a:pt x="191401" y="165478"/>
                      <a:pt x="191401" y="168064"/>
                    </a:cubicBezTo>
                    <a:lnTo>
                      <a:pt x="191401" y="169357"/>
                    </a:lnTo>
                    <a:cubicBezTo>
                      <a:pt x="190108" y="175821"/>
                      <a:pt x="188815" y="179699"/>
                      <a:pt x="187521" y="184871"/>
                    </a:cubicBezTo>
                    <a:cubicBezTo>
                      <a:pt x="182348" y="200385"/>
                      <a:pt x="177175" y="212020"/>
                      <a:pt x="172002" y="221070"/>
                    </a:cubicBezTo>
                    <a:cubicBezTo>
                      <a:pt x="151309" y="261148"/>
                      <a:pt x="134497" y="288298"/>
                      <a:pt x="107338" y="320618"/>
                    </a:cubicBezTo>
                    <a:cubicBezTo>
                      <a:pt x="103458" y="325790"/>
                      <a:pt x="98285" y="328376"/>
                      <a:pt x="93111" y="32837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10"/>
              <p:cNvSpPr/>
              <p:nvPr/>
            </p:nvSpPr>
            <p:spPr>
              <a:xfrm>
                <a:off x="1419452" y="4978600"/>
                <a:ext cx="169206" cy="125082"/>
              </a:xfrm>
              <a:custGeom>
                <a:avLst/>
                <a:gdLst/>
                <a:ahLst/>
                <a:cxnLst/>
                <a:rect l="l" t="t" r="r" b="b"/>
                <a:pathLst>
                  <a:path w="169206" h="125082" extrusionOk="0">
                    <a:moveTo>
                      <a:pt x="20479" y="125082"/>
                    </a:moveTo>
                    <a:cubicBezTo>
                      <a:pt x="11426" y="125082"/>
                      <a:pt x="2373" y="118618"/>
                      <a:pt x="1079" y="108275"/>
                    </a:cubicBezTo>
                    <a:cubicBezTo>
                      <a:pt x="-6680" y="57854"/>
                      <a:pt x="28239" y="10020"/>
                      <a:pt x="78677" y="2263"/>
                    </a:cubicBezTo>
                    <a:cubicBezTo>
                      <a:pt x="81263" y="2263"/>
                      <a:pt x="82557" y="2263"/>
                      <a:pt x="85143" y="970"/>
                    </a:cubicBezTo>
                    <a:cubicBezTo>
                      <a:pt x="107129" y="-323"/>
                      <a:pt x="129115" y="-323"/>
                      <a:pt x="151101" y="970"/>
                    </a:cubicBezTo>
                    <a:cubicBezTo>
                      <a:pt x="161447" y="2263"/>
                      <a:pt x="169207" y="11313"/>
                      <a:pt x="169207" y="21655"/>
                    </a:cubicBezTo>
                    <a:cubicBezTo>
                      <a:pt x="167913" y="31998"/>
                      <a:pt x="158860" y="41048"/>
                      <a:pt x="148514" y="39755"/>
                    </a:cubicBezTo>
                    <a:cubicBezTo>
                      <a:pt x="129115" y="38462"/>
                      <a:pt x="108422" y="38462"/>
                      <a:pt x="90316" y="39755"/>
                    </a:cubicBezTo>
                    <a:cubicBezTo>
                      <a:pt x="87730" y="39755"/>
                      <a:pt x="86436" y="39755"/>
                      <a:pt x="85143" y="39755"/>
                    </a:cubicBezTo>
                    <a:cubicBezTo>
                      <a:pt x="55398" y="43634"/>
                      <a:pt x="35998" y="72076"/>
                      <a:pt x="39878" y="100518"/>
                    </a:cubicBezTo>
                    <a:cubicBezTo>
                      <a:pt x="41171" y="110861"/>
                      <a:pt x="34705" y="121204"/>
                      <a:pt x="23065" y="122496"/>
                    </a:cubicBezTo>
                    <a:cubicBezTo>
                      <a:pt x="23065" y="125082"/>
                      <a:pt x="21772" y="125082"/>
                      <a:pt x="20479" y="12508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10"/>
              <p:cNvSpPr/>
              <p:nvPr/>
            </p:nvSpPr>
            <p:spPr>
              <a:xfrm>
                <a:off x="1666256" y="4982155"/>
                <a:ext cx="214380" cy="380094"/>
              </a:xfrm>
              <a:custGeom>
                <a:avLst/>
                <a:gdLst/>
                <a:ahLst/>
                <a:cxnLst/>
                <a:rect l="l" t="t" r="r" b="b"/>
                <a:pathLst>
                  <a:path w="214380" h="380094" extrusionOk="0">
                    <a:moveTo>
                      <a:pt x="151315" y="380094"/>
                    </a:moveTo>
                    <a:cubicBezTo>
                      <a:pt x="139675" y="380094"/>
                      <a:pt x="129329" y="377508"/>
                      <a:pt x="118982" y="373630"/>
                    </a:cubicBezTo>
                    <a:cubicBezTo>
                      <a:pt x="91823" y="363287"/>
                      <a:pt x="69837" y="338723"/>
                      <a:pt x="56905" y="305110"/>
                    </a:cubicBezTo>
                    <a:cubicBezTo>
                      <a:pt x="24572" y="222368"/>
                      <a:pt x="5173" y="129284"/>
                      <a:pt x="0" y="20685"/>
                    </a:cubicBezTo>
                    <a:cubicBezTo>
                      <a:pt x="0" y="10343"/>
                      <a:pt x="7760" y="1293"/>
                      <a:pt x="18106" y="0"/>
                    </a:cubicBezTo>
                    <a:cubicBezTo>
                      <a:pt x="28452" y="0"/>
                      <a:pt x="37505" y="7757"/>
                      <a:pt x="38799" y="18100"/>
                    </a:cubicBezTo>
                    <a:cubicBezTo>
                      <a:pt x="43972" y="122820"/>
                      <a:pt x="62078" y="212025"/>
                      <a:pt x="93117" y="289596"/>
                    </a:cubicBezTo>
                    <a:cubicBezTo>
                      <a:pt x="102170" y="314159"/>
                      <a:pt x="116396" y="329674"/>
                      <a:pt x="133209" y="336138"/>
                    </a:cubicBezTo>
                    <a:cubicBezTo>
                      <a:pt x="148728" y="342602"/>
                      <a:pt x="166834" y="340016"/>
                      <a:pt x="186233" y="329674"/>
                    </a:cubicBezTo>
                    <a:cubicBezTo>
                      <a:pt x="195286" y="324502"/>
                      <a:pt x="206926" y="328381"/>
                      <a:pt x="212099" y="338723"/>
                    </a:cubicBezTo>
                    <a:cubicBezTo>
                      <a:pt x="217272" y="347773"/>
                      <a:pt x="213392" y="359409"/>
                      <a:pt x="203046" y="364580"/>
                    </a:cubicBezTo>
                    <a:cubicBezTo>
                      <a:pt x="186233" y="376216"/>
                      <a:pt x="168127" y="380094"/>
                      <a:pt x="151315" y="38009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10"/>
              <p:cNvSpPr/>
              <p:nvPr/>
            </p:nvSpPr>
            <p:spPr>
              <a:xfrm>
                <a:off x="1313344" y="5001042"/>
                <a:ext cx="165526" cy="915834"/>
              </a:xfrm>
              <a:custGeom>
                <a:avLst/>
                <a:gdLst/>
                <a:ahLst/>
                <a:cxnLst/>
                <a:rect l="l" t="t" r="r" b="b"/>
                <a:pathLst>
                  <a:path w="165526" h="915834" extrusionOk="0">
                    <a:moveTo>
                      <a:pt x="19244" y="915835"/>
                    </a:moveTo>
                    <a:cubicBezTo>
                      <a:pt x="17951" y="915835"/>
                      <a:pt x="15364" y="915835"/>
                      <a:pt x="14071" y="914542"/>
                    </a:cubicBezTo>
                    <a:cubicBezTo>
                      <a:pt x="3725" y="911956"/>
                      <a:pt x="-2742" y="901613"/>
                      <a:pt x="1138" y="891271"/>
                    </a:cubicBezTo>
                    <a:lnTo>
                      <a:pt x="80029" y="602968"/>
                    </a:lnTo>
                    <a:lnTo>
                      <a:pt x="41230" y="162110"/>
                    </a:lnTo>
                    <a:cubicBezTo>
                      <a:pt x="41230" y="159525"/>
                      <a:pt x="39937" y="155646"/>
                      <a:pt x="39937" y="151767"/>
                    </a:cubicBezTo>
                    <a:cubicBezTo>
                      <a:pt x="36057" y="125911"/>
                      <a:pt x="29590" y="78076"/>
                      <a:pt x="55456" y="37998"/>
                    </a:cubicBezTo>
                    <a:cubicBezTo>
                      <a:pt x="85202" y="-7251"/>
                      <a:pt x="145986" y="506"/>
                      <a:pt x="148573" y="506"/>
                    </a:cubicBezTo>
                    <a:cubicBezTo>
                      <a:pt x="158919" y="1799"/>
                      <a:pt x="166679" y="12141"/>
                      <a:pt x="165385" y="22484"/>
                    </a:cubicBezTo>
                    <a:cubicBezTo>
                      <a:pt x="164092" y="32827"/>
                      <a:pt x="153746" y="40584"/>
                      <a:pt x="143400" y="39291"/>
                    </a:cubicBezTo>
                    <a:cubicBezTo>
                      <a:pt x="143400" y="39291"/>
                      <a:pt x="104601" y="34120"/>
                      <a:pt x="87788" y="59976"/>
                    </a:cubicBezTo>
                    <a:cubicBezTo>
                      <a:pt x="69682" y="87126"/>
                      <a:pt x="74855" y="124618"/>
                      <a:pt x="77442" y="146596"/>
                    </a:cubicBezTo>
                    <a:cubicBezTo>
                      <a:pt x="78735" y="151767"/>
                      <a:pt x="78735" y="155646"/>
                      <a:pt x="78735" y="159525"/>
                    </a:cubicBezTo>
                    <a:lnTo>
                      <a:pt x="117534" y="602968"/>
                    </a:lnTo>
                    <a:cubicBezTo>
                      <a:pt x="117534" y="605554"/>
                      <a:pt x="117534" y="608139"/>
                      <a:pt x="117534" y="609432"/>
                    </a:cubicBezTo>
                    <a:lnTo>
                      <a:pt x="37350" y="900321"/>
                    </a:lnTo>
                    <a:cubicBezTo>
                      <a:pt x="34764" y="910663"/>
                      <a:pt x="27004" y="915835"/>
                      <a:pt x="19244" y="91583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10"/>
              <p:cNvSpPr/>
              <p:nvPr/>
            </p:nvSpPr>
            <p:spPr>
              <a:xfrm>
                <a:off x="1655340" y="5516057"/>
                <a:ext cx="270907" cy="400819"/>
              </a:xfrm>
              <a:custGeom>
                <a:avLst/>
                <a:gdLst/>
                <a:ahLst/>
                <a:cxnLst/>
                <a:rect l="l" t="t" r="r" b="b"/>
                <a:pathLst>
                  <a:path w="270907" h="400819" extrusionOk="0">
                    <a:moveTo>
                      <a:pt x="18676" y="400820"/>
                    </a:moveTo>
                    <a:cubicBezTo>
                      <a:pt x="17383" y="400820"/>
                      <a:pt x="16090" y="400820"/>
                      <a:pt x="14797" y="400820"/>
                    </a:cubicBezTo>
                    <a:cubicBezTo>
                      <a:pt x="4450" y="398234"/>
                      <a:pt x="-2016" y="387891"/>
                      <a:pt x="570" y="377549"/>
                    </a:cubicBezTo>
                    <a:lnTo>
                      <a:pt x="41955" y="187502"/>
                    </a:lnTo>
                    <a:cubicBezTo>
                      <a:pt x="43249" y="183623"/>
                      <a:pt x="44542" y="179745"/>
                      <a:pt x="48422" y="177159"/>
                    </a:cubicBezTo>
                    <a:lnTo>
                      <a:pt x="238535" y="5211"/>
                    </a:lnTo>
                    <a:cubicBezTo>
                      <a:pt x="246295" y="-2545"/>
                      <a:pt x="259228" y="-1253"/>
                      <a:pt x="265694" y="6504"/>
                    </a:cubicBezTo>
                    <a:cubicBezTo>
                      <a:pt x="273454" y="14261"/>
                      <a:pt x="272160" y="27190"/>
                      <a:pt x="264401" y="33654"/>
                    </a:cubicBezTo>
                    <a:lnTo>
                      <a:pt x="79461" y="201723"/>
                    </a:lnTo>
                    <a:lnTo>
                      <a:pt x="39369" y="385306"/>
                    </a:lnTo>
                    <a:cubicBezTo>
                      <a:pt x="35489" y="395649"/>
                      <a:pt x="27729" y="400820"/>
                      <a:pt x="18676" y="4008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10"/>
              <p:cNvSpPr/>
              <p:nvPr/>
            </p:nvSpPr>
            <p:spPr>
              <a:xfrm>
                <a:off x="1529006" y="4880021"/>
                <a:ext cx="425816" cy="175825"/>
              </a:xfrm>
              <a:custGeom>
                <a:avLst/>
                <a:gdLst/>
                <a:ahLst/>
                <a:cxnLst/>
                <a:rect l="l" t="t" r="r" b="b"/>
                <a:pathLst>
                  <a:path w="425816" h="175825" extrusionOk="0">
                    <a:moveTo>
                      <a:pt x="319603" y="175826"/>
                    </a:moveTo>
                    <a:cubicBezTo>
                      <a:pt x="318310" y="175826"/>
                      <a:pt x="317017" y="175826"/>
                      <a:pt x="315723" y="175826"/>
                    </a:cubicBezTo>
                    <a:cubicBezTo>
                      <a:pt x="291151" y="175826"/>
                      <a:pt x="269165" y="171947"/>
                      <a:pt x="252352" y="168069"/>
                    </a:cubicBezTo>
                    <a:cubicBezTo>
                      <a:pt x="232953" y="164190"/>
                      <a:pt x="214847" y="160312"/>
                      <a:pt x="198034" y="155141"/>
                    </a:cubicBezTo>
                    <a:cubicBezTo>
                      <a:pt x="188981" y="152555"/>
                      <a:pt x="155356" y="142212"/>
                      <a:pt x="151476" y="140919"/>
                    </a:cubicBezTo>
                    <a:cubicBezTo>
                      <a:pt x="141130" y="138333"/>
                      <a:pt x="135957" y="126698"/>
                      <a:pt x="138543" y="116355"/>
                    </a:cubicBezTo>
                    <a:cubicBezTo>
                      <a:pt x="141130" y="106012"/>
                      <a:pt x="152769" y="100841"/>
                      <a:pt x="163116" y="103427"/>
                    </a:cubicBezTo>
                    <a:cubicBezTo>
                      <a:pt x="173462" y="106012"/>
                      <a:pt x="200621" y="115062"/>
                      <a:pt x="207087" y="116355"/>
                    </a:cubicBezTo>
                    <a:cubicBezTo>
                      <a:pt x="223900" y="120234"/>
                      <a:pt x="242006" y="125405"/>
                      <a:pt x="260112" y="129284"/>
                    </a:cubicBezTo>
                    <a:cubicBezTo>
                      <a:pt x="274338" y="131869"/>
                      <a:pt x="295031" y="135748"/>
                      <a:pt x="317017" y="135748"/>
                    </a:cubicBezTo>
                    <a:cubicBezTo>
                      <a:pt x="339003" y="135748"/>
                      <a:pt x="358402" y="133162"/>
                      <a:pt x="376508" y="126698"/>
                    </a:cubicBezTo>
                    <a:cubicBezTo>
                      <a:pt x="385561" y="122820"/>
                      <a:pt x="392027" y="112477"/>
                      <a:pt x="389441" y="103427"/>
                    </a:cubicBezTo>
                    <a:cubicBezTo>
                      <a:pt x="386854" y="91791"/>
                      <a:pt x="376508" y="85327"/>
                      <a:pt x="364868" y="87913"/>
                    </a:cubicBezTo>
                    <a:lnTo>
                      <a:pt x="362282" y="87913"/>
                    </a:lnTo>
                    <a:cubicBezTo>
                      <a:pt x="340296" y="93084"/>
                      <a:pt x="310550" y="87913"/>
                      <a:pt x="274338" y="76277"/>
                    </a:cubicBezTo>
                    <a:cubicBezTo>
                      <a:pt x="260112" y="71106"/>
                      <a:pt x="244593" y="64642"/>
                      <a:pt x="227780" y="58178"/>
                    </a:cubicBezTo>
                    <a:lnTo>
                      <a:pt x="226487" y="56885"/>
                    </a:lnTo>
                    <a:cubicBezTo>
                      <a:pt x="218727" y="54299"/>
                      <a:pt x="212261" y="50421"/>
                      <a:pt x="203208" y="47835"/>
                    </a:cubicBezTo>
                    <a:lnTo>
                      <a:pt x="200621" y="46542"/>
                    </a:lnTo>
                    <a:cubicBezTo>
                      <a:pt x="192861" y="43956"/>
                      <a:pt x="185102" y="41371"/>
                      <a:pt x="172169" y="38785"/>
                    </a:cubicBezTo>
                    <a:lnTo>
                      <a:pt x="166996" y="38785"/>
                    </a:lnTo>
                    <a:cubicBezTo>
                      <a:pt x="165702" y="38785"/>
                      <a:pt x="163116" y="38785"/>
                      <a:pt x="160529" y="38785"/>
                    </a:cubicBezTo>
                    <a:cubicBezTo>
                      <a:pt x="157943" y="38785"/>
                      <a:pt x="155356" y="38785"/>
                      <a:pt x="152769" y="38785"/>
                    </a:cubicBezTo>
                    <a:cubicBezTo>
                      <a:pt x="151476" y="38785"/>
                      <a:pt x="147596" y="40078"/>
                      <a:pt x="143716" y="41371"/>
                    </a:cubicBezTo>
                    <a:lnTo>
                      <a:pt x="130784" y="46542"/>
                    </a:lnTo>
                    <a:cubicBezTo>
                      <a:pt x="128197" y="47835"/>
                      <a:pt x="126904" y="49128"/>
                      <a:pt x="124317" y="50421"/>
                    </a:cubicBezTo>
                    <a:lnTo>
                      <a:pt x="121731" y="51714"/>
                    </a:lnTo>
                    <a:cubicBezTo>
                      <a:pt x="110091" y="59470"/>
                      <a:pt x="102331" y="67227"/>
                      <a:pt x="94572" y="74984"/>
                    </a:cubicBezTo>
                    <a:cubicBezTo>
                      <a:pt x="86812" y="84034"/>
                      <a:pt x="68706" y="112477"/>
                      <a:pt x="57066" y="131869"/>
                    </a:cubicBezTo>
                    <a:cubicBezTo>
                      <a:pt x="48013" y="147383"/>
                      <a:pt x="40253" y="160312"/>
                      <a:pt x="35080" y="165483"/>
                    </a:cubicBezTo>
                    <a:cubicBezTo>
                      <a:pt x="28614" y="174533"/>
                      <a:pt x="16974" y="175826"/>
                      <a:pt x="7921" y="169361"/>
                    </a:cubicBezTo>
                    <a:cubicBezTo>
                      <a:pt x="-1132" y="162897"/>
                      <a:pt x="-2425" y="151262"/>
                      <a:pt x="4042" y="142212"/>
                    </a:cubicBezTo>
                    <a:cubicBezTo>
                      <a:pt x="7921" y="137040"/>
                      <a:pt x="15681" y="124112"/>
                      <a:pt x="23441" y="111184"/>
                    </a:cubicBezTo>
                    <a:cubicBezTo>
                      <a:pt x="38960" y="86620"/>
                      <a:pt x="55773" y="59470"/>
                      <a:pt x="66119" y="47835"/>
                    </a:cubicBezTo>
                    <a:cubicBezTo>
                      <a:pt x="75172" y="38785"/>
                      <a:pt x="85518" y="28442"/>
                      <a:pt x="101038" y="18100"/>
                    </a:cubicBezTo>
                    <a:lnTo>
                      <a:pt x="103625" y="16807"/>
                    </a:lnTo>
                    <a:cubicBezTo>
                      <a:pt x="106211" y="14221"/>
                      <a:pt x="110091" y="12928"/>
                      <a:pt x="113971" y="11635"/>
                    </a:cubicBezTo>
                    <a:lnTo>
                      <a:pt x="129490" y="5171"/>
                    </a:lnTo>
                    <a:cubicBezTo>
                      <a:pt x="134663" y="3878"/>
                      <a:pt x="141130" y="1293"/>
                      <a:pt x="147596" y="1293"/>
                    </a:cubicBezTo>
                    <a:cubicBezTo>
                      <a:pt x="150183" y="1293"/>
                      <a:pt x="155356" y="0"/>
                      <a:pt x="160529" y="0"/>
                    </a:cubicBezTo>
                    <a:cubicBezTo>
                      <a:pt x="163116" y="0"/>
                      <a:pt x="166996" y="0"/>
                      <a:pt x="169582" y="0"/>
                    </a:cubicBezTo>
                    <a:lnTo>
                      <a:pt x="176049" y="1293"/>
                    </a:lnTo>
                    <a:cubicBezTo>
                      <a:pt x="192861" y="3878"/>
                      <a:pt x="203208" y="7757"/>
                      <a:pt x="212261" y="10343"/>
                    </a:cubicBezTo>
                    <a:lnTo>
                      <a:pt x="214847" y="11635"/>
                    </a:lnTo>
                    <a:cubicBezTo>
                      <a:pt x="223900" y="15514"/>
                      <a:pt x="231660" y="18100"/>
                      <a:pt x="239420" y="21978"/>
                    </a:cubicBezTo>
                    <a:lnTo>
                      <a:pt x="240713" y="23271"/>
                    </a:lnTo>
                    <a:cubicBezTo>
                      <a:pt x="257526" y="29735"/>
                      <a:pt x="271752" y="36199"/>
                      <a:pt x="284685" y="41371"/>
                    </a:cubicBezTo>
                    <a:cubicBezTo>
                      <a:pt x="313137" y="51714"/>
                      <a:pt x="337709" y="55592"/>
                      <a:pt x="351936" y="51714"/>
                    </a:cubicBezTo>
                    <a:lnTo>
                      <a:pt x="354522" y="51714"/>
                    </a:lnTo>
                    <a:cubicBezTo>
                      <a:pt x="386854" y="45249"/>
                      <a:pt x="417893" y="65934"/>
                      <a:pt x="424360" y="96963"/>
                    </a:cubicBezTo>
                    <a:cubicBezTo>
                      <a:pt x="430826" y="125405"/>
                      <a:pt x="415306" y="153848"/>
                      <a:pt x="386854" y="164190"/>
                    </a:cubicBezTo>
                    <a:cubicBezTo>
                      <a:pt x="368748" y="170654"/>
                      <a:pt x="345469" y="175826"/>
                      <a:pt x="319603" y="17582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10"/>
              <p:cNvSpPr/>
              <p:nvPr/>
            </p:nvSpPr>
            <p:spPr>
              <a:xfrm>
                <a:off x="1839516" y="5065950"/>
                <a:ext cx="234383" cy="488931"/>
              </a:xfrm>
              <a:custGeom>
                <a:avLst/>
                <a:gdLst/>
                <a:ahLst/>
                <a:cxnLst/>
                <a:rect l="l" t="t" r="r" b="b"/>
                <a:pathLst>
                  <a:path w="234383" h="488931" extrusionOk="0">
                    <a:moveTo>
                      <a:pt x="65998" y="488932"/>
                    </a:moveTo>
                    <a:cubicBezTo>
                      <a:pt x="60825" y="488932"/>
                      <a:pt x="55652" y="487639"/>
                      <a:pt x="51772" y="483760"/>
                    </a:cubicBezTo>
                    <a:cubicBezTo>
                      <a:pt x="44012" y="476003"/>
                      <a:pt x="44012" y="464368"/>
                      <a:pt x="51772" y="456611"/>
                    </a:cubicBezTo>
                    <a:lnTo>
                      <a:pt x="53065" y="455318"/>
                    </a:lnTo>
                    <a:cubicBezTo>
                      <a:pt x="82811" y="425583"/>
                      <a:pt x="106090" y="394555"/>
                      <a:pt x="122902" y="362234"/>
                    </a:cubicBezTo>
                    <a:cubicBezTo>
                      <a:pt x="139715" y="331206"/>
                      <a:pt x="151355" y="295006"/>
                      <a:pt x="157821" y="256221"/>
                    </a:cubicBezTo>
                    <a:cubicBezTo>
                      <a:pt x="161701" y="232950"/>
                      <a:pt x="162994" y="212264"/>
                      <a:pt x="165581" y="191579"/>
                    </a:cubicBezTo>
                    <a:cubicBezTo>
                      <a:pt x="166874" y="179944"/>
                      <a:pt x="166874" y="169601"/>
                      <a:pt x="168167" y="160551"/>
                    </a:cubicBezTo>
                    <a:cubicBezTo>
                      <a:pt x="170754" y="134694"/>
                      <a:pt x="175927" y="107545"/>
                      <a:pt x="190153" y="84274"/>
                    </a:cubicBezTo>
                    <a:lnTo>
                      <a:pt x="194033" y="77809"/>
                    </a:lnTo>
                    <a:cubicBezTo>
                      <a:pt x="200500" y="67467"/>
                      <a:pt x="199206" y="53246"/>
                      <a:pt x="188860" y="44196"/>
                    </a:cubicBezTo>
                    <a:cubicBezTo>
                      <a:pt x="183687" y="39024"/>
                      <a:pt x="177220" y="36438"/>
                      <a:pt x="169461" y="37731"/>
                    </a:cubicBezTo>
                    <a:cubicBezTo>
                      <a:pt x="162994" y="37731"/>
                      <a:pt x="155235" y="41610"/>
                      <a:pt x="151355" y="46781"/>
                    </a:cubicBezTo>
                    <a:cubicBezTo>
                      <a:pt x="150061" y="49367"/>
                      <a:pt x="147475" y="50660"/>
                      <a:pt x="144888" y="53246"/>
                    </a:cubicBezTo>
                    <a:cubicBezTo>
                      <a:pt x="139715" y="58417"/>
                      <a:pt x="134542" y="63588"/>
                      <a:pt x="130662" y="68759"/>
                    </a:cubicBezTo>
                    <a:lnTo>
                      <a:pt x="126782" y="73931"/>
                    </a:lnTo>
                    <a:cubicBezTo>
                      <a:pt x="122902" y="80395"/>
                      <a:pt x="117729" y="86859"/>
                      <a:pt x="115143" y="92031"/>
                    </a:cubicBezTo>
                    <a:lnTo>
                      <a:pt x="107383" y="104959"/>
                    </a:lnTo>
                    <a:lnTo>
                      <a:pt x="102210" y="117887"/>
                    </a:lnTo>
                    <a:cubicBezTo>
                      <a:pt x="98330" y="125644"/>
                      <a:pt x="95743" y="132108"/>
                      <a:pt x="93157" y="139865"/>
                    </a:cubicBezTo>
                    <a:lnTo>
                      <a:pt x="91863" y="142451"/>
                    </a:lnTo>
                    <a:cubicBezTo>
                      <a:pt x="89277" y="150208"/>
                      <a:pt x="86690" y="159258"/>
                      <a:pt x="82811" y="170894"/>
                    </a:cubicBezTo>
                    <a:cubicBezTo>
                      <a:pt x="69878" y="210972"/>
                      <a:pt x="54358" y="261392"/>
                      <a:pt x="32372" y="282078"/>
                    </a:cubicBezTo>
                    <a:cubicBezTo>
                      <a:pt x="24613" y="289835"/>
                      <a:pt x="11680" y="288542"/>
                      <a:pt x="5213" y="280785"/>
                    </a:cubicBezTo>
                    <a:cubicBezTo>
                      <a:pt x="-2546" y="273028"/>
                      <a:pt x="-1253" y="260100"/>
                      <a:pt x="6507" y="253635"/>
                    </a:cubicBezTo>
                    <a:cubicBezTo>
                      <a:pt x="20733" y="239414"/>
                      <a:pt x="36252" y="191579"/>
                      <a:pt x="46598" y="159258"/>
                    </a:cubicBezTo>
                    <a:cubicBezTo>
                      <a:pt x="50478" y="147623"/>
                      <a:pt x="53065" y="137280"/>
                      <a:pt x="56945" y="129523"/>
                    </a:cubicBezTo>
                    <a:lnTo>
                      <a:pt x="58238" y="126937"/>
                    </a:lnTo>
                    <a:cubicBezTo>
                      <a:pt x="60825" y="119180"/>
                      <a:pt x="63411" y="111423"/>
                      <a:pt x="68584" y="102373"/>
                    </a:cubicBezTo>
                    <a:lnTo>
                      <a:pt x="73758" y="89445"/>
                    </a:lnTo>
                    <a:cubicBezTo>
                      <a:pt x="73758" y="89445"/>
                      <a:pt x="73758" y="88152"/>
                      <a:pt x="73758" y="88152"/>
                    </a:cubicBezTo>
                    <a:lnTo>
                      <a:pt x="81517" y="75224"/>
                    </a:lnTo>
                    <a:cubicBezTo>
                      <a:pt x="85397" y="67467"/>
                      <a:pt x="90570" y="59710"/>
                      <a:pt x="95743" y="51953"/>
                    </a:cubicBezTo>
                    <a:lnTo>
                      <a:pt x="99623" y="46781"/>
                    </a:lnTo>
                    <a:cubicBezTo>
                      <a:pt x="104796" y="39024"/>
                      <a:pt x="111263" y="32560"/>
                      <a:pt x="116436" y="26096"/>
                    </a:cubicBezTo>
                    <a:lnTo>
                      <a:pt x="121609" y="20925"/>
                    </a:lnTo>
                    <a:cubicBezTo>
                      <a:pt x="146182" y="-4932"/>
                      <a:pt x="187567" y="-7518"/>
                      <a:pt x="213432" y="17046"/>
                    </a:cubicBezTo>
                    <a:cubicBezTo>
                      <a:pt x="236712" y="37731"/>
                      <a:pt x="240591" y="72638"/>
                      <a:pt x="225072" y="98495"/>
                    </a:cubicBezTo>
                    <a:lnTo>
                      <a:pt x="221192" y="104959"/>
                    </a:lnTo>
                    <a:cubicBezTo>
                      <a:pt x="213432" y="119180"/>
                      <a:pt x="208259" y="135987"/>
                      <a:pt x="204379" y="165722"/>
                    </a:cubicBezTo>
                    <a:cubicBezTo>
                      <a:pt x="203086" y="174772"/>
                      <a:pt x="201793" y="185115"/>
                      <a:pt x="201793" y="195458"/>
                    </a:cubicBezTo>
                    <a:cubicBezTo>
                      <a:pt x="200500" y="216143"/>
                      <a:pt x="197913" y="239414"/>
                      <a:pt x="194033" y="262685"/>
                    </a:cubicBezTo>
                    <a:cubicBezTo>
                      <a:pt x="187567" y="306641"/>
                      <a:pt x="173341" y="345427"/>
                      <a:pt x="155235" y="380333"/>
                    </a:cubicBezTo>
                    <a:cubicBezTo>
                      <a:pt x="137129" y="415240"/>
                      <a:pt x="111263" y="450147"/>
                      <a:pt x="78931" y="482467"/>
                    </a:cubicBezTo>
                    <a:lnTo>
                      <a:pt x="77637" y="483760"/>
                    </a:lnTo>
                    <a:cubicBezTo>
                      <a:pt x="75051" y="487639"/>
                      <a:pt x="71171" y="488932"/>
                      <a:pt x="65998" y="48893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705" name="Google Shape;705;p10"/>
          <p:cNvGrpSpPr/>
          <p:nvPr/>
        </p:nvGrpSpPr>
        <p:grpSpPr>
          <a:xfrm>
            <a:off x="10435875" y="3266696"/>
            <a:ext cx="926224" cy="1038198"/>
            <a:chOff x="6878150" y="2995014"/>
            <a:chExt cx="926224" cy="1038198"/>
          </a:xfrm>
        </p:grpSpPr>
        <p:grpSp>
          <p:nvGrpSpPr>
            <p:cNvPr id="706" name="Google Shape;706;p10"/>
            <p:cNvGrpSpPr/>
            <p:nvPr/>
          </p:nvGrpSpPr>
          <p:grpSpPr>
            <a:xfrm>
              <a:off x="7016580" y="2995014"/>
              <a:ext cx="384106" cy="173290"/>
              <a:chOff x="7016580" y="2995014"/>
              <a:chExt cx="384106" cy="173290"/>
            </a:xfrm>
          </p:grpSpPr>
          <p:sp>
            <p:nvSpPr>
              <p:cNvPr id="707" name="Google Shape;707;p10"/>
              <p:cNvSpPr/>
              <p:nvPr/>
            </p:nvSpPr>
            <p:spPr>
              <a:xfrm>
                <a:off x="7016580" y="3062291"/>
                <a:ext cx="384105" cy="38785"/>
              </a:xfrm>
              <a:custGeom>
                <a:avLst/>
                <a:gdLst/>
                <a:ahLst/>
                <a:cxnLst/>
                <a:rect l="l" t="t" r="r" b="b"/>
                <a:pathLst>
                  <a:path w="384105" h="38785" extrusionOk="0">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10"/>
              <p:cNvSpPr/>
              <p:nvPr/>
            </p:nvSpPr>
            <p:spPr>
              <a:xfrm>
                <a:off x="7255789" y="2995014"/>
                <a:ext cx="144897" cy="173290"/>
              </a:xfrm>
              <a:custGeom>
                <a:avLst/>
                <a:gdLst/>
                <a:ahLst/>
                <a:cxnLst/>
                <a:rect l="l" t="t" r="r" b="b"/>
                <a:pathLst>
                  <a:path w="144897" h="173290" extrusionOk="0">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09" name="Google Shape;709;p10"/>
            <p:cNvGrpSpPr/>
            <p:nvPr/>
          </p:nvGrpSpPr>
          <p:grpSpPr>
            <a:xfrm>
              <a:off x="6878150" y="3028659"/>
              <a:ext cx="926224" cy="1004553"/>
              <a:chOff x="6878150" y="3028659"/>
              <a:chExt cx="926224" cy="1004553"/>
            </a:xfrm>
          </p:grpSpPr>
          <p:sp>
            <p:nvSpPr>
              <p:cNvPr id="710" name="Google Shape;710;p10"/>
              <p:cNvSpPr/>
              <p:nvPr/>
            </p:nvSpPr>
            <p:spPr>
              <a:xfrm>
                <a:off x="6878150" y="3585471"/>
                <a:ext cx="448819" cy="291307"/>
              </a:xfrm>
              <a:custGeom>
                <a:avLst/>
                <a:gdLst/>
                <a:ahLst/>
                <a:cxnLst/>
                <a:rect l="l" t="t" r="r" b="b"/>
                <a:pathLst>
                  <a:path w="448819" h="291307" extrusionOk="0">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10"/>
              <p:cNvSpPr/>
              <p:nvPr/>
            </p:nvSpPr>
            <p:spPr>
              <a:xfrm>
                <a:off x="7460016" y="3210620"/>
                <a:ext cx="208375" cy="161952"/>
              </a:xfrm>
              <a:custGeom>
                <a:avLst/>
                <a:gdLst/>
                <a:ahLst/>
                <a:cxnLst/>
                <a:rect l="l" t="t" r="r" b="b"/>
                <a:pathLst>
                  <a:path w="208375" h="161952" extrusionOk="0">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10"/>
              <p:cNvSpPr/>
              <p:nvPr/>
            </p:nvSpPr>
            <p:spPr>
              <a:xfrm>
                <a:off x="7346656" y="3203049"/>
                <a:ext cx="230940" cy="188915"/>
              </a:xfrm>
              <a:custGeom>
                <a:avLst/>
                <a:gdLst/>
                <a:ahLst/>
                <a:cxnLst/>
                <a:rect l="l" t="t" r="r" b="b"/>
                <a:pathLst>
                  <a:path w="230940" h="188915" extrusionOk="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10"/>
              <p:cNvSpPr/>
              <p:nvPr/>
            </p:nvSpPr>
            <p:spPr>
              <a:xfrm>
                <a:off x="7196165" y="3195454"/>
                <a:ext cx="257556" cy="188754"/>
              </a:xfrm>
              <a:custGeom>
                <a:avLst/>
                <a:gdLst/>
                <a:ahLst/>
                <a:cxnLst/>
                <a:rect l="l" t="t" r="r" b="b"/>
                <a:pathLst>
                  <a:path w="257556" h="188754" extrusionOk="0">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10"/>
              <p:cNvSpPr/>
              <p:nvPr/>
            </p:nvSpPr>
            <p:spPr>
              <a:xfrm>
                <a:off x="7292056" y="3840585"/>
                <a:ext cx="96986" cy="192627"/>
              </a:xfrm>
              <a:custGeom>
                <a:avLst/>
                <a:gdLst/>
                <a:ahLst/>
                <a:cxnLst/>
                <a:rect l="l" t="t" r="r" b="b"/>
                <a:pathLst>
                  <a:path w="96986" h="192627" extrusionOk="0">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10"/>
              <p:cNvSpPr/>
              <p:nvPr/>
            </p:nvSpPr>
            <p:spPr>
              <a:xfrm>
                <a:off x="7627011" y="3338300"/>
                <a:ext cx="177363" cy="694912"/>
              </a:xfrm>
              <a:custGeom>
                <a:avLst/>
                <a:gdLst/>
                <a:ahLst/>
                <a:cxnLst/>
                <a:rect l="l" t="t" r="r" b="b"/>
                <a:pathLst>
                  <a:path w="177363" h="694912" extrusionOk="0">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10"/>
              <p:cNvSpPr/>
              <p:nvPr/>
            </p:nvSpPr>
            <p:spPr>
              <a:xfrm>
                <a:off x="7135568" y="3444976"/>
                <a:ext cx="88508" cy="233998"/>
              </a:xfrm>
              <a:custGeom>
                <a:avLst/>
                <a:gdLst/>
                <a:ahLst/>
                <a:cxnLst/>
                <a:rect l="l" t="t" r="r" b="b"/>
                <a:pathLst>
                  <a:path w="88508" h="233998" extrusionOk="0">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10"/>
              <p:cNvSpPr/>
              <p:nvPr/>
            </p:nvSpPr>
            <p:spPr>
              <a:xfrm>
                <a:off x="6905615" y="3028659"/>
                <a:ext cx="400446" cy="456389"/>
              </a:xfrm>
              <a:custGeom>
                <a:avLst/>
                <a:gdLst/>
                <a:ahLst/>
                <a:cxnLst/>
                <a:rect l="l" t="t" r="r" b="b"/>
                <a:pathLst>
                  <a:path w="400446" h="456389" extrusionOk="0">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718" name="Google Shape;718;p10"/>
          <p:cNvGrpSpPr/>
          <p:nvPr/>
        </p:nvGrpSpPr>
        <p:grpSpPr>
          <a:xfrm>
            <a:off x="8884369" y="3228983"/>
            <a:ext cx="714909" cy="1214024"/>
            <a:chOff x="9105238" y="4713195"/>
            <a:chExt cx="714909" cy="1214024"/>
          </a:xfrm>
        </p:grpSpPr>
        <p:grpSp>
          <p:nvGrpSpPr>
            <p:cNvPr id="719" name="Google Shape;719;p10"/>
            <p:cNvGrpSpPr/>
            <p:nvPr/>
          </p:nvGrpSpPr>
          <p:grpSpPr>
            <a:xfrm>
              <a:off x="9154383" y="4713195"/>
              <a:ext cx="384106" cy="173290"/>
              <a:chOff x="9154383" y="4713195"/>
              <a:chExt cx="384106" cy="173290"/>
            </a:xfrm>
          </p:grpSpPr>
          <p:sp>
            <p:nvSpPr>
              <p:cNvPr id="720" name="Google Shape;720;p10"/>
              <p:cNvSpPr/>
              <p:nvPr/>
            </p:nvSpPr>
            <p:spPr>
              <a:xfrm>
                <a:off x="9154383" y="4780472"/>
                <a:ext cx="384106" cy="38785"/>
              </a:xfrm>
              <a:custGeom>
                <a:avLst/>
                <a:gdLst/>
                <a:ahLst/>
                <a:cxnLst/>
                <a:rect l="l" t="t" r="r" b="b"/>
                <a:pathLst>
                  <a:path w="384106" h="38785" extrusionOk="0">
                    <a:moveTo>
                      <a:pt x="364707" y="38785"/>
                    </a:moveTo>
                    <a:lnTo>
                      <a:pt x="19399" y="38785"/>
                    </a:lnTo>
                    <a:cubicBezTo>
                      <a:pt x="9053" y="38785"/>
                      <a:pt x="0" y="29735"/>
                      <a:pt x="0" y="19393"/>
                    </a:cubicBezTo>
                    <a:cubicBezTo>
                      <a:pt x="0" y="9050"/>
                      <a:pt x="9053" y="0"/>
                      <a:pt x="19399" y="0"/>
                    </a:cubicBezTo>
                    <a:lnTo>
                      <a:pt x="364707" y="0"/>
                    </a:lnTo>
                    <a:cubicBezTo>
                      <a:pt x="375053" y="0"/>
                      <a:pt x="384106" y="9050"/>
                      <a:pt x="384106" y="19393"/>
                    </a:cubicBezTo>
                    <a:cubicBezTo>
                      <a:pt x="384106" y="29735"/>
                      <a:pt x="375053" y="38785"/>
                      <a:pt x="364707"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10"/>
              <p:cNvSpPr/>
              <p:nvPr/>
            </p:nvSpPr>
            <p:spPr>
              <a:xfrm>
                <a:off x="9154383" y="4713195"/>
                <a:ext cx="144897" cy="173290"/>
              </a:xfrm>
              <a:custGeom>
                <a:avLst/>
                <a:gdLst/>
                <a:ahLst/>
                <a:cxnLst/>
                <a:rect l="l" t="t" r="r" b="b"/>
                <a:pathLst>
                  <a:path w="144897" h="173290" extrusionOk="0">
                    <a:moveTo>
                      <a:pt x="125449" y="173290"/>
                    </a:moveTo>
                    <a:cubicBezTo>
                      <a:pt x="121568" y="173290"/>
                      <a:pt x="117689" y="171997"/>
                      <a:pt x="115102" y="170705"/>
                    </a:cubicBezTo>
                    <a:lnTo>
                      <a:pt x="9053" y="103477"/>
                    </a:lnTo>
                    <a:cubicBezTo>
                      <a:pt x="3880" y="99598"/>
                      <a:pt x="0" y="93134"/>
                      <a:pt x="0" y="86670"/>
                    </a:cubicBezTo>
                    <a:cubicBezTo>
                      <a:pt x="0" y="80206"/>
                      <a:pt x="3880" y="73742"/>
                      <a:pt x="9053" y="69863"/>
                    </a:cubicBezTo>
                    <a:lnTo>
                      <a:pt x="115102" y="2636"/>
                    </a:lnTo>
                    <a:cubicBezTo>
                      <a:pt x="124155" y="-2536"/>
                      <a:pt x="135795" y="50"/>
                      <a:pt x="142261" y="9100"/>
                    </a:cubicBezTo>
                    <a:cubicBezTo>
                      <a:pt x="147434" y="18150"/>
                      <a:pt x="144848" y="29785"/>
                      <a:pt x="135795" y="36250"/>
                    </a:cubicBezTo>
                    <a:lnTo>
                      <a:pt x="55611" y="86670"/>
                    </a:lnTo>
                    <a:lnTo>
                      <a:pt x="135795" y="137091"/>
                    </a:lnTo>
                    <a:cubicBezTo>
                      <a:pt x="144848" y="142262"/>
                      <a:pt x="147434" y="155190"/>
                      <a:pt x="142261" y="164240"/>
                    </a:cubicBezTo>
                    <a:cubicBezTo>
                      <a:pt x="138382" y="169412"/>
                      <a:pt x="131915" y="173290"/>
                      <a:pt x="125449"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22" name="Google Shape;722;p10"/>
            <p:cNvGrpSpPr/>
            <p:nvPr/>
          </p:nvGrpSpPr>
          <p:grpSpPr>
            <a:xfrm>
              <a:off x="9105238" y="4754177"/>
              <a:ext cx="714909" cy="1173042"/>
              <a:chOff x="9105238" y="4754177"/>
              <a:chExt cx="714909" cy="1173042"/>
            </a:xfrm>
          </p:grpSpPr>
          <p:sp>
            <p:nvSpPr>
              <p:cNvPr id="723" name="Google Shape;723;p10"/>
              <p:cNvSpPr/>
              <p:nvPr/>
            </p:nvSpPr>
            <p:spPr>
              <a:xfrm>
                <a:off x="9105238" y="5079968"/>
                <a:ext cx="186276" cy="623590"/>
              </a:xfrm>
              <a:custGeom>
                <a:avLst/>
                <a:gdLst/>
                <a:ahLst/>
                <a:cxnLst/>
                <a:rect l="l" t="t" r="r" b="b"/>
                <a:pathLst>
                  <a:path w="186276" h="623590" extrusionOk="0">
                    <a:moveTo>
                      <a:pt x="121568" y="623591"/>
                    </a:moveTo>
                    <a:cubicBezTo>
                      <a:pt x="117689" y="623591"/>
                      <a:pt x="112515" y="622298"/>
                      <a:pt x="108636" y="619712"/>
                    </a:cubicBezTo>
                    <a:cubicBezTo>
                      <a:pt x="102169" y="614541"/>
                      <a:pt x="96996" y="609369"/>
                      <a:pt x="93116" y="602905"/>
                    </a:cubicBezTo>
                    <a:lnTo>
                      <a:pt x="90530" y="599027"/>
                    </a:lnTo>
                    <a:cubicBezTo>
                      <a:pt x="72424" y="577048"/>
                      <a:pt x="58198" y="552485"/>
                      <a:pt x="45265" y="525335"/>
                    </a:cubicBezTo>
                    <a:cubicBezTo>
                      <a:pt x="33625" y="500771"/>
                      <a:pt x="24572" y="476207"/>
                      <a:pt x="18106" y="450350"/>
                    </a:cubicBezTo>
                    <a:cubicBezTo>
                      <a:pt x="5173" y="401223"/>
                      <a:pt x="0" y="353388"/>
                      <a:pt x="0" y="301674"/>
                    </a:cubicBezTo>
                    <a:cubicBezTo>
                      <a:pt x="0" y="295210"/>
                      <a:pt x="0" y="288746"/>
                      <a:pt x="1293" y="282282"/>
                    </a:cubicBezTo>
                    <a:lnTo>
                      <a:pt x="1293" y="278403"/>
                    </a:lnTo>
                    <a:cubicBezTo>
                      <a:pt x="1293" y="275817"/>
                      <a:pt x="1293" y="273232"/>
                      <a:pt x="2586" y="270646"/>
                    </a:cubicBezTo>
                    <a:cubicBezTo>
                      <a:pt x="3880" y="264182"/>
                      <a:pt x="3880" y="259011"/>
                      <a:pt x="5173" y="255132"/>
                    </a:cubicBezTo>
                    <a:cubicBezTo>
                      <a:pt x="7759" y="240911"/>
                      <a:pt x="11639" y="230568"/>
                      <a:pt x="15519" y="220226"/>
                    </a:cubicBezTo>
                    <a:lnTo>
                      <a:pt x="16813" y="216347"/>
                    </a:lnTo>
                    <a:cubicBezTo>
                      <a:pt x="21985" y="202126"/>
                      <a:pt x="27159" y="189197"/>
                      <a:pt x="32332" y="177562"/>
                    </a:cubicBezTo>
                    <a:cubicBezTo>
                      <a:pt x="34918" y="171097"/>
                      <a:pt x="37505" y="163340"/>
                      <a:pt x="40092" y="156876"/>
                    </a:cubicBezTo>
                    <a:cubicBezTo>
                      <a:pt x="55611" y="116799"/>
                      <a:pt x="65957" y="83185"/>
                      <a:pt x="69837" y="52157"/>
                    </a:cubicBezTo>
                    <a:lnTo>
                      <a:pt x="69837" y="50864"/>
                    </a:lnTo>
                    <a:cubicBezTo>
                      <a:pt x="73717" y="18543"/>
                      <a:pt x="103463" y="-3436"/>
                      <a:pt x="134501" y="443"/>
                    </a:cubicBezTo>
                    <a:cubicBezTo>
                      <a:pt x="161661" y="4322"/>
                      <a:pt x="182353" y="26300"/>
                      <a:pt x="184940" y="53449"/>
                    </a:cubicBezTo>
                    <a:cubicBezTo>
                      <a:pt x="188819" y="102577"/>
                      <a:pt x="183646" y="147827"/>
                      <a:pt x="177180" y="193076"/>
                    </a:cubicBezTo>
                    <a:cubicBezTo>
                      <a:pt x="175887" y="200833"/>
                      <a:pt x="174594" y="208590"/>
                      <a:pt x="173300" y="216347"/>
                    </a:cubicBezTo>
                    <a:cubicBezTo>
                      <a:pt x="170713" y="229275"/>
                      <a:pt x="169420" y="242204"/>
                      <a:pt x="168127" y="253839"/>
                    </a:cubicBezTo>
                    <a:cubicBezTo>
                      <a:pt x="162954" y="301674"/>
                      <a:pt x="175887" y="326238"/>
                      <a:pt x="181060" y="335288"/>
                    </a:cubicBezTo>
                    <a:cubicBezTo>
                      <a:pt x="186233" y="344338"/>
                      <a:pt x="183646" y="355974"/>
                      <a:pt x="174594" y="362438"/>
                    </a:cubicBezTo>
                    <a:cubicBezTo>
                      <a:pt x="165540" y="367609"/>
                      <a:pt x="153901" y="365023"/>
                      <a:pt x="147434" y="355974"/>
                    </a:cubicBezTo>
                    <a:cubicBezTo>
                      <a:pt x="138381" y="340459"/>
                      <a:pt x="122862" y="306845"/>
                      <a:pt x="129329" y="248668"/>
                    </a:cubicBezTo>
                    <a:cubicBezTo>
                      <a:pt x="130622" y="235739"/>
                      <a:pt x="133208" y="222811"/>
                      <a:pt x="134501" y="209883"/>
                    </a:cubicBezTo>
                    <a:cubicBezTo>
                      <a:pt x="135795" y="202126"/>
                      <a:pt x="137088" y="194369"/>
                      <a:pt x="138381" y="186612"/>
                    </a:cubicBezTo>
                    <a:cubicBezTo>
                      <a:pt x="144847" y="141362"/>
                      <a:pt x="150021" y="99991"/>
                      <a:pt x="146141" y="56035"/>
                    </a:cubicBezTo>
                    <a:cubicBezTo>
                      <a:pt x="144847" y="46985"/>
                      <a:pt x="138381" y="39228"/>
                      <a:pt x="129329" y="37935"/>
                    </a:cubicBezTo>
                    <a:cubicBezTo>
                      <a:pt x="118982" y="36642"/>
                      <a:pt x="108636" y="44400"/>
                      <a:pt x="107343" y="54742"/>
                    </a:cubicBezTo>
                    <a:lnTo>
                      <a:pt x="107343" y="56035"/>
                    </a:lnTo>
                    <a:cubicBezTo>
                      <a:pt x="102169" y="90942"/>
                      <a:pt x="90530" y="127141"/>
                      <a:pt x="75010" y="169805"/>
                    </a:cubicBezTo>
                    <a:cubicBezTo>
                      <a:pt x="72424" y="176269"/>
                      <a:pt x="69837" y="184026"/>
                      <a:pt x="67250" y="190490"/>
                    </a:cubicBezTo>
                    <a:cubicBezTo>
                      <a:pt x="62078" y="202126"/>
                      <a:pt x="58198" y="215054"/>
                      <a:pt x="53024" y="227982"/>
                    </a:cubicBezTo>
                    <a:lnTo>
                      <a:pt x="51731" y="231861"/>
                    </a:lnTo>
                    <a:cubicBezTo>
                      <a:pt x="49145" y="240911"/>
                      <a:pt x="45265" y="249961"/>
                      <a:pt x="42678" y="261596"/>
                    </a:cubicBezTo>
                    <a:cubicBezTo>
                      <a:pt x="42678" y="264182"/>
                      <a:pt x="41385" y="269353"/>
                      <a:pt x="41385" y="273232"/>
                    </a:cubicBezTo>
                    <a:cubicBezTo>
                      <a:pt x="41385" y="277110"/>
                      <a:pt x="41385" y="278403"/>
                      <a:pt x="41385" y="280989"/>
                    </a:cubicBezTo>
                    <a:lnTo>
                      <a:pt x="41385" y="284867"/>
                    </a:lnTo>
                    <a:cubicBezTo>
                      <a:pt x="41385" y="290039"/>
                      <a:pt x="41385" y="296503"/>
                      <a:pt x="41385" y="302967"/>
                    </a:cubicBezTo>
                    <a:cubicBezTo>
                      <a:pt x="41385" y="350802"/>
                      <a:pt x="46558" y="396051"/>
                      <a:pt x="58198" y="441300"/>
                    </a:cubicBezTo>
                    <a:cubicBezTo>
                      <a:pt x="64664" y="464572"/>
                      <a:pt x="72424" y="487843"/>
                      <a:pt x="82770" y="509821"/>
                    </a:cubicBezTo>
                    <a:cubicBezTo>
                      <a:pt x="94410" y="533092"/>
                      <a:pt x="107343" y="555070"/>
                      <a:pt x="124155" y="575756"/>
                    </a:cubicBezTo>
                    <a:lnTo>
                      <a:pt x="126742" y="579634"/>
                    </a:lnTo>
                    <a:cubicBezTo>
                      <a:pt x="129329" y="583513"/>
                      <a:pt x="133208" y="587391"/>
                      <a:pt x="137088" y="589977"/>
                    </a:cubicBezTo>
                    <a:cubicBezTo>
                      <a:pt x="144847" y="596441"/>
                      <a:pt x="146141" y="609369"/>
                      <a:pt x="139675" y="617126"/>
                    </a:cubicBezTo>
                    <a:cubicBezTo>
                      <a:pt x="133208" y="622298"/>
                      <a:pt x="126742" y="623591"/>
                      <a:pt x="121568" y="62359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10"/>
              <p:cNvSpPr/>
              <p:nvPr/>
            </p:nvSpPr>
            <p:spPr>
              <a:xfrm>
                <a:off x="9693024" y="5265574"/>
                <a:ext cx="127123" cy="220787"/>
              </a:xfrm>
              <a:custGeom>
                <a:avLst/>
                <a:gdLst/>
                <a:ahLst/>
                <a:cxnLst/>
                <a:rect l="l" t="t" r="r" b="b"/>
                <a:pathLst>
                  <a:path w="127123" h="220787" extrusionOk="0">
                    <a:moveTo>
                      <a:pt x="102828" y="220788"/>
                    </a:moveTo>
                    <a:cubicBezTo>
                      <a:pt x="101535" y="220788"/>
                      <a:pt x="100242" y="220788"/>
                      <a:pt x="97656" y="220788"/>
                    </a:cubicBezTo>
                    <a:cubicBezTo>
                      <a:pt x="87309" y="218202"/>
                      <a:pt x="80842" y="207859"/>
                      <a:pt x="83429" y="197516"/>
                    </a:cubicBezTo>
                    <a:cubicBezTo>
                      <a:pt x="95069" y="149682"/>
                      <a:pt x="88603" y="113482"/>
                      <a:pt x="74376" y="66940"/>
                    </a:cubicBezTo>
                    <a:cubicBezTo>
                      <a:pt x="71790" y="56597"/>
                      <a:pt x="64030" y="48840"/>
                      <a:pt x="54977" y="43669"/>
                    </a:cubicBezTo>
                    <a:cubicBezTo>
                      <a:pt x="45924" y="38498"/>
                      <a:pt x="35577" y="38498"/>
                      <a:pt x="25231" y="41083"/>
                    </a:cubicBezTo>
                    <a:cubicBezTo>
                      <a:pt x="14885" y="43669"/>
                      <a:pt x="4539" y="38498"/>
                      <a:pt x="659" y="28155"/>
                    </a:cubicBezTo>
                    <a:cubicBezTo>
                      <a:pt x="-1927" y="17812"/>
                      <a:pt x="3245" y="7469"/>
                      <a:pt x="13592" y="3591"/>
                    </a:cubicBezTo>
                    <a:cubicBezTo>
                      <a:pt x="32991" y="-2873"/>
                      <a:pt x="54977" y="-288"/>
                      <a:pt x="73083" y="8762"/>
                    </a:cubicBezTo>
                    <a:cubicBezTo>
                      <a:pt x="91189" y="17812"/>
                      <a:pt x="105415" y="34619"/>
                      <a:pt x="110589" y="54012"/>
                    </a:cubicBezTo>
                    <a:cubicBezTo>
                      <a:pt x="126107" y="105725"/>
                      <a:pt x="133868" y="149682"/>
                      <a:pt x="119641" y="205273"/>
                    </a:cubicBezTo>
                    <a:cubicBezTo>
                      <a:pt x="119641" y="215616"/>
                      <a:pt x="111882" y="220788"/>
                      <a:pt x="102828" y="22078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10"/>
              <p:cNvSpPr/>
              <p:nvPr/>
            </p:nvSpPr>
            <p:spPr>
              <a:xfrm>
                <a:off x="9569267" y="5186131"/>
                <a:ext cx="159212" cy="264030"/>
              </a:xfrm>
              <a:custGeom>
                <a:avLst/>
                <a:gdLst/>
                <a:ahLst/>
                <a:cxnLst/>
                <a:rect l="l" t="t" r="r" b="b"/>
                <a:pathLst>
                  <a:path w="159212" h="264030" extrusionOk="0">
                    <a:moveTo>
                      <a:pt x="139935" y="264031"/>
                    </a:moveTo>
                    <a:cubicBezTo>
                      <a:pt x="138642" y="264031"/>
                      <a:pt x="138642" y="264031"/>
                      <a:pt x="137349" y="264031"/>
                    </a:cubicBezTo>
                    <a:cubicBezTo>
                      <a:pt x="127002" y="262738"/>
                      <a:pt x="119243" y="253688"/>
                      <a:pt x="120536" y="243346"/>
                    </a:cubicBezTo>
                    <a:cubicBezTo>
                      <a:pt x="124416" y="208439"/>
                      <a:pt x="117950" y="177411"/>
                      <a:pt x="111484" y="146383"/>
                    </a:cubicBezTo>
                    <a:cubicBezTo>
                      <a:pt x="107603" y="125697"/>
                      <a:pt x="102430" y="103719"/>
                      <a:pt x="101137" y="77862"/>
                    </a:cubicBezTo>
                    <a:cubicBezTo>
                      <a:pt x="99844" y="66227"/>
                      <a:pt x="90790" y="48127"/>
                      <a:pt x="75271" y="40370"/>
                    </a:cubicBezTo>
                    <a:cubicBezTo>
                      <a:pt x="62338" y="35199"/>
                      <a:pt x="48112" y="39077"/>
                      <a:pt x="31300" y="52005"/>
                    </a:cubicBezTo>
                    <a:cubicBezTo>
                      <a:pt x="23539" y="58470"/>
                      <a:pt x="10607" y="57177"/>
                      <a:pt x="4140" y="49420"/>
                    </a:cubicBezTo>
                    <a:cubicBezTo>
                      <a:pt x="-2326" y="41663"/>
                      <a:pt x="-1033" y="28735"/>
                      <a:pt x="6727" y="22270"/>
                    </a:cubicBezTo>
                    <a:cubicBezTo>
                      <a:pt x="44232" y="-7465"/>
                      <a:pt x="75271" y="-1001"/>
                      <a:pt x="90790" y="5463"/>
                    </a:cubicBezTo>
                    <a:cubicBezTo>
                      <a:pt x="120536" y="18392"/>
                      <a:pt x="137349" y="50713"/>
                      <a:pt x="139935" y="75277"/>
                    </a:cubicBezTo>
                    <a:cubicBezTo>
                      <a:pt x="141229" y="98548"/>
                      <a:pt x="145109" y="119233"/>
                      <a:pt x="148988" y="138626"/>
                    </a:cubicBezTo>
                    <a:cubicBezTo>
                      <a:pt x="155455" y="169654"/>
                      <a:pt x="161921" y="205853"/>
                      <a:pt x="158042" y="245931"/>
                    </a:cubicBezTo>
                    <a:cubicBezTo>
                      <a:pt x="158042" y="256274"/>
                      <a:pt x="148988" y="264031"/>
                      <a:pt x="139935" y="26403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10"/>
              <p:cNvSpPr/>
              <p:nvPr/>
            </p:nvSpPr>
            <p:spPr>
              <a:xfrm>
                <a:off x="9468866" y="5109676"/>
                <a:ext cx="143480" cy="238352"/>
              </a:xfrm>
              <a:custGeom>
                <a:avLst/>
                <a:gdLst/>
                <a:ahLst/>
                <a:cxnLst/>
                <a:rect l="l" t="t" r="r" b="b"/>
                <a:pathLst>
                  <a:path w="143480" h="238352" extrusionOk="0">
                    <a:moveTo>
                      <a:pt x="125234" y="238352"/>
                    </a:moveTo>
                    <a:cubicBezTo>
                      <a:pt x="114888" y="238352"/>
                      <a:pt x="105835" y="230595"/>
                      <a:pt x="105835" y="220253"/>
                    </a:cubicBezTo>
                    <a:cubicBezTo>
                      <a:pt x="105835" y="211203"/>
                      <a:pt x="105835" y="203446"/>
                      <a:pt x="104541" y="195689"/>
                    </a:cubicBezTo>
                    <a:lnTo>
                      <a:pt x="104541" y="193103"/>
                    </a:lnTo>
                    <a:cubicBezTo>
                      <a:pt x="103248" y="156904"/>
                      <a:pt x="103248" y="128461"/>
                      <a:pt x="95489" y="75455"/>
                    </a:cubicBezTo>
                    <a:cubicBezTo>
                      <a:pt x="94195" y="63819"/>
                      <a:pt x="83849" y="48305"/>
                      <a:pt x="69623" y="41841"/>
                    </a:cubicBezTo>
                    <a:cubicBezTo>
                      <a:pt x="57983" y="36669"/>
                      <a:pt x="45050" y="39255"/>
                      <a:pt x="30824" y="48305"/>
                    </a:cubicBezTo>
                    <a:cubicBezTo>
                      <a:pt x="21771" y="54769"/>
                      <a:pt x="10131" y="52184"/>
                      <a:pt x="3665" y="44427"/>
                    </a:cubicBezTo>
                    <a:cubicBezTo>
                      <a:pt x="-2801" y="35377"/>
                      <a:pt x="-215" y="23741"/>
                      <a:pt x="7545" y="17277"/>
                    </a:cubicBezTo>
                    <a:cubicBezTo>
                      <a:pt x="32117" y="-823"/>
                      <a:pt x="59276" y="-4701"/>
                      <a:pt x="83849" y="5641"/>
                    </a:cubicBezTo>
                    <a:cubicBezTo>
                      <a:pt x="109715" y="15984"/>
                      <a:pt x="129114" y="43134"/>
                      <a:pt x="132994" y="68990"/>
                    </a:cubicBezTo>
                    <a:cubicBezTo>
                      <a:pt x="140754" y="124583"/>
                      <a:pt x="140754" y="154318"/>
                      <a:pt x="142047" y="190517"/>
                    </a:cubicBezTo>
                    <a:lnTo>
                      <a:pt x="142047" y="193103"/>
                    </a:lnTo>
                    <a:cubicBezTo>
                      <a:pt x="142047" y="200860"/>
                      <a:pt x="142047" y="208617"/>
                      <a:pt x="143340" y="216374"/>
                    </a:cubicBezTo>
                    <a:cubicBezTo>
                      <a:pt x="144633" y="229303"/>
                      <a:pt x="136873" y="238352"/>
                      <a:pt x="125234" y="238352"/>
                    </a:cubicBezTo>
                    <a:cubicBezTo>
                      <a:pt x="125234" y="238352"/>
                      <a:pt x="125234" y="238352"/>
                      <a:pt x="125234" y="23835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10"/>
              <p:cNvSpPr/>
              <p:nvPr/>
            </p:nvSpPr>
            <p:spPr>
              <a:xfrm>
                <a:off x="9209853" y="5668511"/>
                <a:ext cx="62359" cy="257415"/>
              </a:xfrm>
              <a:custGeom>
                <a:avLst/>
                <a:gdLst/>
                <a:ahLst/>
                <a:cxnLst/>
                <a:rect l="l" t="t" r="r" b="b"/>
                <a:pathLst>
                  <a:path w="62359" h="257415" extrusionOk="0">
                    <a:moveTo>
                      <a:pt x="42819" y="257416"/>
                    </a:moveTo>
                    <a:cubicBezTo>
                      <a:pt x="32473" y="257416"/>
                      <a:pt x="24714" y="249658"/>
                      <a:pt x="23420" y="240608"/>
                    </a:cubicBezTo>
                    <a:lnTo>
                      <a:pt x="141" y="22119"/>
                    </a:lnTo>
                    <a:cubicBezTo>
                      <a:pt x="-1152" y="11776"/>
                      <a:pt x="6607" y="1434"/>
                      <a:pt x="16954" y="141"/>
                    </a:cubicBezTo>
                    <a:cubicBezTo>
                      <a:pt x="27300" y="-1152"/>
                      <a:pt x="37647" y="6605"/>
                      <a:pt x="38940" y="16948"/>
                    </a:cubicBezTo>
                    <a:lnTo>
                      <a:pt x="62219" y="235437"/>
                    </a:lnTo>
                    <a:cubicBezTo>
                      <a:pt x="63512" y="245780"/>
                      <a:pt x="55752" y="256123"/>
                      <a:pt x="45406" y="257416"/>
                    </a:cubicBezTo>
                    <a:cubicBezTo>
                      <a:pt x="44113" y="257416"/>
                      <a:pt x="42819" y="257416"/>
                      <a:pt x="42819" y="2574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10"/>
              <p:cNvSpPr/>
              <p:nvPr/>
            </p:nvSpPr>
            <p:spPr>
              <a:xfrm>
                <a:off x="9575509" y="5449503"/>
                <a:ext cx="239108" cy="477716"/>
              </a:xfrm>
              <a:custGeom>
                <a:avLst/>
                <a:gdLst/>
                <a:ahLst/>
                <a:cxnLst/>
                <a:rect l="l" t="t" r="r" b="b"/>
                <a:pathLst>
                  <a:path w="239108" h="477716" extrusionOk="0">
                    <a:moveTo>
                      <a:pt x="47044" y="477716"/>
                    </a:moveTo>
                    <a:cubicBezTo>
                      <a:pt x="37990" y="477716"/>
                      <a:pt x="28937" y="471252"/>
                      <a:pt x="27644" y="460909"/>
                    </a:cubicBezTo>
                    <a:lnTo>
                      <a:pt x="485" y="300597"/>
                    </a:lnTo>
                    <a:cubicBezTo>
                      <a:pt x="-808" y="295426"/>
                      <a:pt x="485" y="288962"/>
                      <a:pt x="4365" y="285083"/>
                    </a:cubicBezTo>
                    <a:lnTo>
                      <a:pt x="10831" y="276033"/>
                    </a:lnTo>
                    <a:cubicBezTo>
                      <a:pt x="88428" y="181656"/>
                      <a:pt x="184132" y="64008"/>
                      <a:pt x="200944" y="13587"/>
                    </a:cubicBezTo>
                    <a:cubicBezTo>
                      <a:pt x="204824" y="3245"/>
                      <a:pt x="215171" y="-1927"/>
                      <a:pt x="225517" y="659"/>
                    </a:cubicBezTo>
                    <a:cubicBezTo>
                      <a:pt x="235863" y="4538"/>
                      <a:pt x="241037" y="14880"/>
                      <a:pt x="238450" y="25223"/>
                    </a:cubicBezTo>
                    <a:cubicBezTo>
                      <a:pt x="219051" y="83401"/>
                      <a:pt x="124641" y="198463"/>
                      <a:pt x="41870" y="299304"/>
                    </a:cubicBezTo>
                    <a:lnTo>
                      <a:pt x="40577" y="300597"/>
                    </a:lnTo>
                    <a:lnTo>
                      <a:pt x="66443" y="451859"/>
                    </a:lnTo>
                    <a:cubicBezTo>
                      <a:pt x="67736" y="462202"/>
                      <a:pt x="61269" y="472545"/>
                      <a:pt x="50923" y="473837"/>
                    </a:cubicBezTo>
                    <a:cubicBezTo>
                      <a:pt x="49630" y="477716"/>
                      <a:pt x="48337" y="477716"/>
                      <a:pt x="47044" y="4777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10"/>
              <p:cNvSpPr/>
              <p:nvPr/>
            </p:nvSpPr>
            <p:spPr>
              <a:xfrm>
                <a:off x="9232702" y="4754177"/>
                <a:ext cx="400047" cy="746406"/>
              </a:xfrm>
              <a:custGeom>
                <a:avLst/>
                <a:gdLst/>
                <a:ahLst/>
                <a:cxnLst/>
                <a:rect l="l" t="t" r="r" b="b"/>
                <a:pathLst>
                  <a:path w="400047" h="746406" extrusionOk="0">
                    <a:moveTo>
                      <a:pt x="19970" y="746407"/>
                    </a:moveTo>
                    <a:cubicBezTo>
                      <a:pt x="18677" y="746407"/>
                      <a:pt x="17383" y="746407"/>
                      <a:pt x="14797" y="746407"/>
                    </a:cubicBezTo>
                    <a:cubicBezTo>
                      <a:pt x="4450" y="743821"/>
                      <a:pt x="-2016" y="733478"/>
                      <a:pt x="570" y="723135"/>
                    </a:cubicBezTo>
                    <a:cubicBezTo>
                      <a:pt x="30316" y="609366"/>
                      <a:pt x="76875" y="480082"/>
                      <a:pt x="76875" y="478789"/>
                    </a:cubicBezTo>
                    <a:cubicBezTo>
                      <a:pt x="98861" y="407683"/>
                      <a:pt x="190684" y="178850"/>
                      <a:pt x="281214" y="32760"/>
                    </a:cubicBezTo>
                    <a:cubicBezTo>
                      <a:pt x="288973" y="18539"/>
                      <a:pt x="301906" y="6903"/>
                      <a:pt x="318719" y="3025"/>
                    </a:cubicBezTo>
                    <a:cubicBezTo>
                      <a:pt x="335532" y="-2147"/>
                      <a:pt x="352344" y="-854"/>
                      <a:pt x="366570" y="8196"/>
                    </a:cubicBezTo>
                    <a:cubicBezTo>
                      <a:pt x="395023" y="23710"/>
                      <a:pt x="407956" y="57324"/>
                      <a:pt x="395023" y="88352"/>
                    </a:cubicBezTo>
                    <a:cubicBezTo>
                      <a:pt x="395023" y="88352"/>
                      <a:pt x="393730" y="89645"/>
                      <a:pt x="393730" y="90938"/>
                    </a:cubicBezTo>
                    <a:cubicBezTo>
                      <a:pt x="250174" y="388290"/>
                      <a:pt x="243708" y="535674"/>
                      <a:pt x="242415" y="551188"/>
                    </a:cubicBezTo>
                    <a:cubicBezTo>
                      <a:pt x="242415" y="561530"/>
                      <a:pt x="233362" y="570581"/>
                      <a:pt x="223016" y="570581"/>
                    </a:cubicBezTo>
                    <a:cubicBezTo>
                      <a:pt x="212670" y="570581"/>
                      <a:pt x="203616" y="561530"/>
                      <a:pt x="203616" y="551188"/>
                    </a:cubicBezTo>
                    <a:cubicBezTo>
                      <a:pt x="203616" y="524038"/>
                      <a:pt x="213963" y="374069"/>
                      <a:pt x="358811" y="75423"/>
                    </a:cubicBezTo>
                    <a:cubicBezTo>
                      <a:pt x="363984" y="63788"/>
                      <a:pt x="358811" y="50860"/>
                      <a:pt x="347171" y="44395"/>
                    </a:cubicBezTo>
                    <a:cubicBezTo>
                      <a:pt x="340704" y="41810"/>
                      <a:pt x="334238" y="40517"/>
                      <a:pt x="327772" y="43103"/>
                    </a:cubicBezTo>
                    <a:cubicBezTo>
                      <a:pt x="321305" y="44395"/>
                      <a:pt x="316133" y="49567"/>
                      <a:pt x="313546" y="54738"/>
                    </a:cubicBezTo>
                    <a:cubicBezTo>
                      <a:pt x="313546" y="54738"/>
                      <a:pt x="313546" y="56031"/>
                      <a:pt x="312253" y="56031"/>
                    </a:cubicBezTo>
                    <a:cubicBezTo>
                      <a:pt x="223016" y="199536"/>
                      <a:pt x="133779" y="424490"/>
                      <a:pt x="110500" y="494303"/>
                    </a:cubicBezTo>
                    <a:cubicBezTo>
                      <a:pt x="109207" y="496889"/>
                      <a:pt x="62648" y="623587"/>
                      <a:pt x="34196" y="736064"/>
                    </a:cubicBezTo>
                    <a:cubicBezTo>
                      <a:pt x="36782" y="741235"/>
                      <a:pt x="29023" y="746407"/>
                      <a:pt x="19970" y="74640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730" name="Google Shape;730;p10"/>
          <p:cNvGrpSpPr/>
          <p:nvPr/>
        </p:nvGrpSpPr>
        <p:grpSpPr>
          <a:xfrm>
            <a:off x="9490020" y="2015291"/>
            <a:ext cx="1082734" cy="1406607"/>
            <a:chOff x="3040815" y="4466313"/>
            <a:chExt cx="1082734" cy="1406607"/>
          </a:xfrm>
        </p:grpSpPr>
        <p:grpSp>
          <p:nvGrpSpPr>
            <p:cNvPr id="731" name="Google Shape;731;p10"/>
            <p:cNvGrpSpPr/>
            <p:nvPr/>
          </p:nvGrpSpPr>
          <p:grpSpPr>
            <a:xfrm>
              <a:off x="3951443" y="4466313"/>
              <a:ext cx="172106" cy="396900"/>
              <a:chOff x="3951443" y="4466313"/>
              <a:chExt cx="172106" cy="396900"/>
            </a:xfrm>
          </p:grpSpPr>
          <p:sp>
            <p:nvSpPr>
              <p:cNvPr id="732" name="Google Shape;732;p10"/>
              <p:cNvSpPr/>
              <p:nvPr/>
            </p:nvSpPr>
            <p:spPr>
              <a:xfrm>
                <a:off x="4018744" y="4466313"/>
                <a:ext cx="38798" cy="396900"/>
              </a:xfrm>
              <a:custGeom>
                <a:avLst/>
                <a:gdLst/>
                <a:ahLst/>
                <a:cxnLst/>
                <a:rect l="l" t="t" r="r" b="b"/>
                <a:pathLst>
                  <a:path w="38798" h="396900" extrusionOk="0">
                    <a:moveTo>
                      <a:pt x="19399" y="396901"/>
                    </a:moveTo>
                    <a:cubicBezTo>
                      <a:pt x="9053" y="396901"/>
                      <a:pt x="0" y="387851"/>
                      <a:pt x="0" y="377508"/>
                    </a:cubicBezTo>
                    <a:lnTo>
                      <a:pt x="0" y="19393"/>
                    </a:lnTo>
                    <a:cubicBezTo>
                      <a:pt x="0" y="9050"/>
                      <a:pt x="9053" y="0"/>
                      <a:pt x="19399" y="0"/>
                    </a:cubicBezTo>
                    <a:cubicBezTo>
                      <a:pt x="29745" y="0"/>
                      <a:pt x="38799" y="9050"/>
                      <a:pt x="38799" y="19393"/>
                    </a:cubicBezTo>
                    <a:lnTo>
                      <a:pt x="38799" y="377508"/>
                    </a:lnTo>
                    <a:cubicBezTo>
                      <a:pt x="38799" y="389144"/>
                      <a:pt x="31039" y="396901"/>
                      <a:pt x="19399" y="396901"/>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10"/>
              <p:cNvSpPr/>
              <p:nvPr/>
            </p:nvSpPr>
            <p:spPr>
              <a:xfrm>
                <a:off x="3951443" y="4469222"/>
                <a:ext cx="172106" cy="144524"/>
              </a:xfrm>
              <a:custGeom>
                <a:avLst/>
                <a:gdLst/>
                <a:ahLst/>
                <a:cxnLst/>
                <a:rect l="l" t="t" r="r" b="b"/>
                <a:pathLst>
                  <a:path w="172106" h="144524" extrusionOk="0">
                    <a:moveTo>
                      <a:pt x="153951" y="144475"/>
                    </a:moveTo>
                    <a:cubicBezTo>
                      <a:pt x="147484" y="144475"/>
                      <a:pt x="141018" y="141889"/>
                      <a:pt x="137138" y="135425"/>
                    </a:cubicBezTo>
                    <a:lnTo>
                      <a:pt x="86700" y="55269"/>
                    </a:lnTo>
                    <a:lnTo>
                      <a:pt x="36262" y="135425"/>
                    </a:lnTo>
                    <a:cubicBezTo>
                      <a:pt x="31089" y="144475"/>
                      <a:pt x="18156" y="147060"/>
                      <a:pt x="9103" y="141889"/>
                    </a:cubicBezTo>
                    <a:cubicBezTo>
                      <a:pt x="50" y="136717"/>
                      <a:pt x="-2536" y="123789"/>
                      <a:pt x="2637" y="114739"/>
                    </a:cubicBezTo>
                    <a:lnTo>
                      <a:pt x="69887" y="8727"/>
                    </a:lnTo>
                    <a:cubicBezTo>
                      <a:pt x="77647" y="-2909"/>
                      <a:pt x="95753" y="-2909"/>
                      <a:pt x="102219" y="8727"/>
                    </a:cubicBezTo>
                    <a:lnTo>
                      <a:pt x="169470" y="114739"/>
                    </a:lnTo>
                    <a:cubicBezTo>
                      <a:pt x="174643" y="123789"/>
                      <a:pt x="172057" y="135425"/>
                      <a:pt x="163004" y="141889"/>
                    </a:cubicBezTo>
                    <a:cubicBezTo>
                      <a:pt x="161711" y="143182"/>
                      <a:pt x="157831" y="144475"/>
                      <a:pt x="153951" y="14447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34" name="Google Shape;734;p10"/>
            <p:cNvGrpSpPr/>
            <p:nvPr/>
          </p:nvGrpSpPr>
          <p:grpSpPr>
            <a:xfrm>
              <a:off x="3040815" y="4836187"/>
              <a:ext cx="1053298" cy="1036733"/>
              <a:chOff x="3040815" y="4836187"/>
              <a:chExt cx="1053298" cy="1036733"/>
            </a:xfrm>
          </p:grpSpPr>
          <p:sp>
            <p:nvSpPr>
              <p:cNvPr id="735" name="Google Shape;735;p10"/>
              <p:cNvSpPr/>
              <p:nvPr/>
            </p:nvSpPr>
            <p:spPr>
              <a:xfrm>
                <a:off x="3518965" y="5307163"/>
                <a:ext cx="515298" cy="408030"/>
              </a:xfrm>
              <a:custGeom>
                <a:avLst/>
                <a:gdLst/>
                <a:ahLst/>
                <a:cxnLst/>
                <a:rect l="l" t="t" r="r" b="b"/>
                <a:pathLst>
                  <a:path w="515298" h="408030" extrusionOk="0">
                    <a:moveTo>
                      <a:pt x="52302" y="408031"/>
                    </a:moveTo>
                    <a:cubicBezTo>
                      <a:pt x="49715" y="408031"/>
                      <a:pt x="45835" y="408031"/>
                      <a:pt x="43249" y="408031"/>
                    </a:cubicBezTo>
                    <a:lnTo>
                      <a:pt x="38076" y="408031"/>
                    </a:lnTo>
                    <a:cubicBezTo>
                      <a:pt x="30316" y="408031"/>
                      <a:pt x="22556" y="406738"/>
                      <a:pt x="14797" y="405445"/>
                    </a:cubicBezTo>
                    <a:cubicBezTo>
                      <a:pt x="4450" y="402860"/>
                      <a:pt x="-2016" y="392517"/>
                      <a:pt x="570" y="382174"/>
                    </a:cubicBezTo>
                    <a:cubicBezTo>
                      <a:pt x="3157" y="371832"/>
                      <a:pt x="13503" y="365367"/>
                      <a:pt x="23850" y="367953"/>
                    </a:cubicBezTo>
                    <a:cubicBezTo>
                      <a:pt x="29023" y="369246"/>
                      <a:pt x="34196" y="369246"/>
                      <a:pt x="38076" y="370539"/>
                    </a:cubicBezTo>
                    <a:lnTo>
                      <a:pt x="43249" y="370539"/>
                    </a:lnTo>
                    <a:cubicBezTo>
                      <a:pt x="69115" y="371832"/>
                      <a:pt x="94980" y="369246"/>
                      <a:pt x="120846" y="364074"/>
                    </a:cubicBezTo>
                    <a:cubicBezTo>
                      <a:pt x="144125" y="358903"/>
                      <a:pt x="167404" y="352439"/>
                      <a:pt x="190683" y="343389"/>
                    </a:cubicBezTo>
                    <a:cubicBezTo>
                      <a:pt x="233362" y="326582"/>
                      <a:pt x="273454" y="303311"/>
                      <a:pt x="310959" y="274869"/>
                    </a:cubicBezTo>
                    <a:cubicBezTo>
                      <a:pt x="316132" y="270990"/>
                      <a:pt x="320012" y="267112"/>
                      <a:pt x="325185" y="263233"/>
                    </a:cubicBezTo>
                    <a:lnTo>
                      <a:pt x="327772" y="260647"/>
                    </a:lnTo>
                    <a:cubicBezTo>
                      <a:pt x="329065" y="259355"/>
                      <a:pt x="330358" y="258062"/>
                      <a:pt x="332945" y="256769"/>
                    </a:cubicBezTo>
                    <a:cubicBezTo>
                      <a:pt x="336825" y="254183"/>
                      <a:pt x="339411" y="250305"/>
                      <a:pt x="341998" y="249012"/>
                    </a:cubicBezTo>
                    <a:cubicBezTo>
                      <a:pt x="349758" y="239962"/>
                      <a:pt x="354931" y="232205"/>
                      <a:pt x="361397" y="224448"/>
                    </a:cubicBezTo>
                    <a:lnTo>
                      <a:pt x="363984" y="220569"/>
                    </a:lnTo>
                    <a:cubicBezTo>
                      <a:pt x="371744" y="208934"/>
                      <a:pt x="378210" y="197298"/>
                      <a:pt x="385969" y="186956"/>
                    </a:cubicBezTo>
                    <a:cubicBezTo>
                      <a:pt x="389850" y="180492"/>
                      <a:pt x="393729" y="174028"/>
                      <a:pt x="397609" y="168856"/>
                    </a:cubicBezTo>
                    <a:cubicBezTo>
                      <a:pt x="422182" y="130071"/>
                      <a:pt x="442874" y="99043"/>
                      <a:pt x="468740" y="74479"/>
                    </a:cubicBezTo>
                    <a:lnTo>
                      <a:pt x="470033" y="73186"/>
                    </a:lnTo>
                    <a:cubicBezTo>
                      <a:pt x="473913" y="69308"/>
                      <a:pt x="476499" y="64136"/>
                      <a:pt x="476499" y="58965"/>
                    </a:cubicBezTo>
                    <a:cubicBezTo>
                      <a:pt x="476499" y="53793"/>
                      <a:pt x="475206" y="48622"/>
                      <a:pt x="471326" y="44744"/>
                    </a:cubicBezTo>
                    <a:cubicBezTo>
                      <a:pt x="464860" y="38280"/>
                      <a:pt x="454514" y="36987"/>
                      <a:pt x="446754" y="42158"/>
                    </a:cubicBezTo>
                    <a:cubicBezTo>
                      <a:pt x="409249" y="65429"/>
                      <a:pt x="378210" y="93871"/>
                      <a:pt x="345878" y="126192"/>
                    </a:cubicBezTo>
                    <a:cubicBezTo>
                      <a:pt x="340704" y="131364"/>
                      <a:pt x="334238" y="137828"/>
                      <a:pt x="329065" y="142999"/>
                    </a:cubicBezTo>
                    <a:cubicBezTo>
                      <a:pt x="320012" y="152049"/>
                      <a:pt x="310959" y="162392"/>
                      <a:pt x="301906" y="170149"/>
                    </a:cubicBezTo>
                    <a:cubicBezTo>
                      <a:pt x="257934" y="211520"/>
                      <a:pt x="219136" y="217984"/>
                      <a:pt x="204910" y="219277"/>
                    </a:cubicBezTo>
                    <a:cubicBezTo>
                      <a:pt x="194563" y="220569"/>
                      <a:pt x="185510" y="211520"/>
                      <a:pt x="184217" y="201177"/>
                    </a:cubicBezTo>
                    <a:cubicBezTo>
                      <a:pt x="182924" y="190834"/>
                      <a:pt x="191977" y="181784"/>
                      <a:pt x="202323" y="180492"/>
                    </a:cubicBezTo>
                    <a:cubicBezTo>
                      <a:pt x="210083" y="180492"/>
                      <a:pt x="239828" y="175320"/>
                      <a:pt x="276040" y="141707"/>
                    </a:cubicBezTo>
                    <a:cubicBezTo>
                      <a:pt x="283800" y="133950"/>
                      <a:pt x="292853" y="124899"/>
                      <a:pt x="301906" y="115850"/>
                    </a:cubicBezTo>
                    <a:cubicBezTo>
                      <a:pt x="307079" y="110678"/>
                      <a:pt x="313546" y="104214"/>
                      <a:pt x="318719" y="99043"/>
                    </a:cubicBezTo>
                    <a:cubicBezTo>
                      <a:pt x="351051" y="66722"/>
                      <a:pt x="384676" y="34401"/>
                      <a:pt x="426061" y="8544"/>
                    </a:cubicBezTo>
                    <a:cubicBezTo>
                      <a:pt x="449341" y="-5677"/>
                      <a:pt x="479086" y="-1798"/>
                      <a:pt x="498485" y="17594"/>
                    </a:cubicBezTo>
                    <a:cubicBezTo>
                      <a:pt x="508832" y="29230"/>
                      <a:pt x="515298" y="43451"/>
                      <a:pt x="515298" y="58965"/>
                    </a:cubicBezTo>
                    <a:cubicBezTo>
                      <a:pt x="515298" y="74479"/>
                      <a:pt x="508832" y="88700"/>
                      <a:pt x="497192" y="100336"/>
                    </a:cubicBezTo>
                    <a:lnTo>
                      <a:pt x="495899" y="101629"/>
                    </a:lnTo>
                    <a:cubicBezTo>
                      <a:pt x="472620" y="123607"/>
                      <a:pt x="453220" y="152049"/>
                      <a:pt x="429941" y="188248"/>
                    </a:cubicBezTo>
                    <a:cubicBezTo>
                      <a:pt x="426061" y="194713"/>
                      <a:pt x="422182" y="199884"/>
                      <a:pt x="418302" y="206348"/>
                    </a:cubicBezTo>
                    <a:cubicBezTo>
                      <a:pt x="411835" y="217984"/>
                      <a:pt x="404076" y="229619"/>
                      <a:pt x="396316" y="241255"/>
                    </a:cubicBezTo>
                    <a:lnTo>
                      <a:pt x="393729" y="245134"/>
                    </a:lnTo>
                    <a:cubicBezTo>
                      <a:pt x="387263" y="254183"/>
                      <a:pt x="380796" y="263233"/>
                      <a:pt x="371744" y="273576"/>
                    </a:cubicBezTo>
                    <a:cubicBezTo>
                      <a:pt x="369157" y="276162"/>
                      <a:pt x="365277" y="280040"/>
                      <a:pt x="361397" y="283919"/>
                    </a:cubicBezTo>
                    <a:cubicBezTo>
                      <a:pt x="357517" y="286504"/>
                      <a:pt x="356224" y="289090"/>
                      <a:pt x="354931" y="290383"/>
                    </a:cubicBezTo>
                    <a:lnTo>
                      <a:pt x="352344" y="292968"/>
                    </a:lnTo>
                    <a:cubicBezTo>
                      <a:pt x="347171" y="298140"/>
                      <a:pt x="341998" y="302018"/>
                      <a:pt x="336825" y="305897"/>
                    </a:cubicBezTo>
                    <a:cubicBezTo>
                      <a:pt x="295440" y="336925"/>
                      <a:pt x="254054" y="361489"/>
                      <a:pt x="207496" y="379589"/>
                    </a:cubicBezTo>
                    <a:cubicBezTo>
                      <a:pt x="181630" y="389931"/>
                      <a:pt x="157058" y="397688"/>
                      <a:pt x="131192" y="402860"/>
                    </a:cubicBezTo>
                    <a:cubicBezTo>
                      <a:pt x="102740" y="405445"/>
                      <a:pt x="78168" y="408031"/>
                      <a:pt x="52302" y="40803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10"/>
              <p:cNvSpPr/>
              <p:nvPr/>
            </p:nvSpPr>
            <p:spPr>
              <a:xfrm>
                <a:off x="3353734" y="5008618"/>
                <a:ext cx="231753" cy="118335"/>
              </a:xfrm>
              <a:custGeom>
                <a:avLst/>
                <a:gdLst/>
                <a:ahLst/>
                <a:cxnLst/>
                <a:rect l="l" t="t" r="r" b="b"/>
                <a:pathLst>
                  <a:path w="231753" h="118335" extrusionOk="0">
                    <a:moveTo>
                      <a:pt x="19660" y="118335"/>
                    </a:moveTo>
                    <a:cubicBezTo>
                      <a:pt x="15780" y="118335"/>
                      <a:pt x="10607" y="117043"/>
                      <a:pt x="6727" y="114457"/>
                    </a:cubicBezTo>
                    <a:cubicBezTo>
                      <a:pt x="-1033" y="107993"/>
                      <a:pt x="-2326" y="95064"/>
                      <a:pt x="4140" y="87307"/>
                    </a:cubicBezTo>
                    <a:cubicBezTo>
                      <a:pt x="41646" y="42058"/>
                      <a:pt x="80444" y="22665"/>
                      <a:pt x="130882" y="4566"/>
                    </a:cubicBezTo>
                    <a:cubicBezTo>
                      <a:pt x="150282" y="-1899"/>
                      <a:pt x="170974" y="-1899"/>
                      <a:pt x="190373" y="7151"/>
                    </a:cubicBezTo>
                    <a:cubicBezTo>
                      <a:pt x="208480" y="16201"/>
                      <a:pt x="222706" y="31715"/>
                      <a:pt x="230465" y="51108"/>
                    </a:cubicBezTo>
                    <a:cubicBezTo>
                      <a:pt x="234345" y="61450"/>
                      <a:pt x="229172" y="71793"/>
                      <a:pt x="218826" y="75672"/>
                    </a:cubicBezTo>
                    <a:cubicBezTo>
                      <a:pt x="208480" y="79550"/>
                      <a:pt x="198133" y="74379"/>
                      <a:pt x="194253" y="64036"/>
                    </a:cubicBezTo>
                    <a:cubicBezTo>
                      <a:pt x="190373" y="53693"/>
                      <a:pt x="183907" y="45936"/>
                      <a:pt x="174854" y="42058"/>
                    </a:cubicBezTo>
                    <a:cubicBezTo>
                      <a:pt x="165801" y="38179"/>
                      <a:pt x="155455" y="36886"/>
                      <a:pt x="145108" y="40765"/>
                    </a:cubicBezTo>
                    <a:cubicBezTo>
                      <a:pt x="98550" y="57572"/>
                      <a:pt x="66218" y="74379"/>
                      <a:pt x="35179" y="111871"/>
                    </a:cubicBezTo>
                    <a:cubicBezTo>
                      <a:pt x="30006" y="115750"/>
                      <a:pt x="24833" y="118335"/>
                      <a:pt x="19660" y="11833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10"/>
              <p:cNvSpPr/>
              <p:nvPr/>
            </p:nvSpPr>
            <p:spPr>
              <a:xfrm>
                <a:off x="3435431" y="5039273"/>
                <a:ext cx="276992" cy="134221"/>
              </a:xfrm>
              <a:custGeom>
                <a:avLst/>
                <a:gdLst/>
                <a:ahLst/>
                <a:cxnLst/>
                <a:rect l="l" t="t" r="r" b="b"/>
                <a:pathLst>
                  <a:path w="276992" h="134221" extrusionOk="0">
                    <a:moveTo>
                      <a:pt x="19440" y="134222"/>
                    </a:moveTo>
                    <a:cubicBezTo>
                      <a:pt x="14266" y="134222"/>
                      <a:pt x="9093" y="131636"/>
                      <a:pt x="5213" y="127757"/>
                    </a:cubicBezTo>
                    <a:cubicBezTo>
                      <a:pt x="-2546" y="120000"/>
                      <a:pt x="-1253" y="107072"/>
                      <a:pt x="6507" y="100608"/>
                    </a:cubicBezTo>
                    <a:cubicBezTo>
                      <a:pt x="36252" y="73458"/>
                      <a:pt x="68584" y="57944"/>
                      <a:pt x="98330" y="43723"/>
                    </a:cubicBezTo>
                    <a:cubicBezTo>
                      <a:pt x="116436" y="34673"/>
                      <a:pt x="135835" y="25623"/>
                      <a:pt x="155235" y="12695"/>
                    </a:cubicBezTo>
                    <a:cubicBezTo>
                      <a:pt x="175927" y="-234"/>
                      <a:pt x="212139" y="-6698"/>
                      <a:pt x="240592" y="10109"/>
                    </a:cubicBezTo>
                    <a:cubicBezTo>
                      <a:pt x="254818" y="17866"/>
                      <a:pt x="279390" y="38552"/>
                      <a:pt x="276803" y="87679"/>
                    </a:cubicBezTo>
                    <a:cubicBezTo>
                      <a:pt x="276803" y="98022"/>
                      <a:pt x="267750" y="107072"/>
                      <a:pt x="257404" y="105779"/>
                    </a:cubicBezTo>
                    <a:cubicBezTo>
                      <a:pt x="247058" y="105779"/>
                      <a:pt x="238005" y="96729"/>
                      <a:pt x="239298" y="86387"/>
                    </a:cubicBezTo>
                    <a:cubicBezTo>
                      <a:pt x="240592" y="65701"/>
                      <a:pt x="234125" y="51480"/>
                      <a:pt x="222485" y="43723"/>
                    </a:cubicBezTo>
                    <a:cubicBezTo>
                      <a:pt x="208259" y="35966"/>
                      <a:pt x="187567" y="39845"/>
                      <a:pt x="177220" y="45016"/>
                    </a:cubicBezTo>
                    <a:cubicBezTo>
                      <a:pt x="156528" y="59237"/>
                      <a:pt x="135835" y="68287"/>
                      <a:pt x="116436" y="77337"/>
                    </a:cubicBezTo>
                    <a:cubicBezTo>
                      <a:pt x="87984" y="90265"/>
                      <a:pt x="59531" y="104486"/>
                      <a:pt x="33666" y="127757"/>
                    </a:cubicBezTo>
                    <a:cubicBezTo>
                      <a:pt x="28493" y="132929"/>
                      <a:pt x="24613" y="134222"/>
                      <a:pt x="19440" y="13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10"/>
              <p:cNvSpPr/>
              <p:nvPr/>
            </p:nvSpPr>
            <p:spPr>
              <a:xfrm>
                <a:off x="3585780" y="5078627"/>
                <a:ext cx="250609" cy="125895"/>
              </a:xfrm>
              <a:custGeom>
                <a:avLst/>
                <a:gdLst/>
                <a:ahLst/>
                <a:cxnLst/>
                <a:rect l="l" t="t" r="r" b="b"/>
                <a:pathLst>
                  <a:path w="250609" h="125895" extrusionOk="0">
                    <a:moveTo>
                      <a:pt x="19112" y="125896"/>
                    </a:moveTo>
                    <a:cubicBezTo>
                      <a:pt x="12645" y="125896"/>
                      <a:pt x="7472" y="123310"/>
                      <a:pt x="3592" y="118139"/>
                    </a:cubicBezTo>
                    <a:cubicBezTo>
                      <a:pt x="-2874" y="109089"/>
                      <a:pt x="-288" y="97454"/>
                      <a:pt x="8765" y="90989"/>
                    </a:cubicBezTo>
                    <a:cubicBezTo>
                      <a:pt x="16525" y="85818"/>
                      <a:pt x="22991" y="81939"/>
                      <a:pt x="28165" y="76768"/>
                    </a:cubicBezTo>
                    <a:lnTo>
                      <a:pt x="30751" y="75475"/>
                    </a:lnTo>
                    <a:cubicBezTo>
                      <a:pt x="60497" y="53497"/>
                      <a:pt x="85069" y="36690"/>
                      <a:pt x="134214" y="9540"/>
                    </a:cubicBezTo>
                    <a:cubicBezTo>
                      <a:pt x="157493" y="-3388"/>
                      <a:pt x="191118" y="-3388"/>
                      <a:pt x="214398" y="10833"/>
                    </a:cubicBezTo>
                    <a:cubicBezTo>
                      <a:pt x="237677" y="23762"/>
                      <a:pt x="250610" y="48326"/>
                      <a:pt x="250610" y="79354"/>
                    </a:cubicBezTo>
                    <a:cubicBezTo>
                      <a:pt x="250610" y="89697"/>
                      <a:pt x="241557" y="98747"/>
                      <a:pt x="231210" y="98747"/>
                    </a:cubicBezTo>
                    <a:cubicBezTo>
                      <a:pt x="231210" y="98747"/>
                      <a:pt x="231210" y="98747"/>
                      <a:pt x="231210" y="98747"/>
                    </a:cubicBezTo>
                    <a:cubicBezTo>
                      <a:pt x="220864" y="98747"/>
                      <a:pt x="211811" y="89697"/>
                      <a:pt x="211811" y="79354"/>
                    </a:cubicBezTo>
                    <a:cubicBezTo>
                      <a:pt x="211811" y="62547"/>
                      <a:pt x="205345" y="50911"/>
                      <a:pt x="194998" y="44447"/>
                    </a:cubicBezTo>
                    <a:cubicBezTo>
                      <a:pt x="182066" y="36690"/>
                      <a:pt x="162666" y="37983"/>
                      <a:pt x="152320" y="43154"/>
                    </a:cubicBezTo>
                    <a:cubicBezTo>
                      <a:pt x="104468" y="70304"/>
                      <a:pt x="81189" y="85818"/>
                      <a:pt x="52737" y="106503"/>
                    </a:cubicBezTo>
                    <a:lnTo>
                      <a:pt x="50150" y="107796"/>
                    </a:lnTo>
                    <a:cubicBezTo>
                      <a:pt x="43684" y="111675"/>
                      <a:pt x="37218" y="116846"/>
                      <a:pt x="30751" y="122017"/>
                    </a:cubicBezTo>
                    <a:cubicBezTo>
                      <a:pt x="26871" y="124603"/>
                      <a:pt x="22991" y="125896"/>
                      <a:pt x="19112" y="12589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10"/>
              <p:cNvSpPr/>
              <p:nvPr/>
            </p:nvSpPr>
            <p:spPr>
              <a:xfrm>
                <a:off x="3453395" y="5674933"/>
                <a:ext cx="99948" cy="195400"/>
              </a:xfrm>
              <a:custGeom>
                <a:avLst/>
                <a:gdLst/>
                <a:ahLst/>
                <a:cxnLst/>
                <a:rect l="l" t="t" r="r" b="b"/>
                <a:pathLst>
                  <a:path w="99948" h="195400" extrusionOk="0">
                    <a:moveTo>
                      <a:pt x="19582" y="195401"/>
                    </a:moveTo>
                    <a:cubicBezTo>
                      <a:pt x="16995" y="195401"/>
                      <a:pt x="14409" y="195401"/>
                      <a:pt x="11822" y="194108"/>
                    </a:cubicBezTo>
                    <a:cubicBezTo>
                      <a:pt x="1476" y="190230"/>
                      <a:pt x="-2404" y="178594"/>
                      <a:pt x="1476" y="169544"/>
                    </a:cubicBezTo>
                    <a:lnTo>
                      <a:pt x="63554" y="11818"/>
                    </a:lnTo>
                    <a:cubicBezTo>
                      <a:pt x="67434" y="1475"/>
                      <a:pt x="79073" y="-2403"/>
                      <a:pt x="88126" y="1475"/>
                    </a:cubicBezTo>
                    <a:cubicBezTo>
                      <a:pt x="98472" y="5354"/>
                      <a:pt x="102352" y="16989"/>
                      <a:pt x="98472" y="26039"/>
                    </a:cubicBezTo>
                    <a:lnTo>
                      <a:pt x="36395" y="183765"/>
                    </a:lnTo>
                    <a:cubicBezTo>
                      <a:pt x="33808" y="190230"/>
                      <a:pt x="27342" y="195401"/>
                      <a:pt x="19582" y="19540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10"/>
              <p:cNvSpPr/>
              <p:nvPr/>
            </p:nvSpPr>
            <p:spPr>
              <a:xfrm>
                <a:off x="3040815" y="5089022"/>
                <a:ext cx="348537" cy="783898"/>
              </a:xfrm>
              <a:custGeom>
                <a:avLst/>
                <a:gdLst/>
                <a:ahLst/>
                <a:cxnLst/>
                <a:rect l="l" t="t" r="r" b="b"/>
                <a:pathLst>
                  <a:path w="348537" h="783898" extrusionOk="0">
                    <a:moveTo>
                      <a:pt x="19604" y="783899"/>
                    </a:moveTo>
                    <a:cubicBezTo>
                      <a:pt x="17018" y="783899"/>
                      <a:pt x="14431" y="783899"/>
                      <a:pt x="10551" y="781313"/>
                    </a:cubicBezTo>
                    <a:cubicBezTo>
                      <a:pt x="1498" y="776141"/>
                      <a:pt x="-2382" y="764506"/>
                      <a:pt x="1498" y="755456"/>
                    </a:cubicBezTo>
                    <a:lnTo>
                      <a:pt x="207131" y="339162"/>
                    </a:lnTo>
                    <a:lnTo>
                      <a:pt x="209717" y="330112"/>
                    </a:lnTo>
                    <a:cubicBezTo>
                      <a:pt x="242049" y="202122"/>
                      <a:pt x="278261" y="58617"/>
                      <a:pt x="313180" y="8196"/>
                    </a:cubicBezTo>
                    <a:cubicBezTo>
                      <a:pt x="319646" y="-854"/>
                      <a:pt x="331286" y="-2147"/>
                      <a:pt x="340339" y="3025"/>
                    </a:cubicBezTo>
                    <a:cubicBezTo>
                      <a:pt x="349392" y="9489"/>
                      <a:pt x="350685" y="21124"/>
                      <a:pt x="345512" y="30174"/>
                    </a:cubicBezTo>
                    <a:cubicBezTo>
                      <a:pt x="314473" y="74131"/>
                      <a:pt x="278261" y="221514"/>
                      <a:pt x="248516" y="339162"/>
                    </a:cubicBezTo>
                    <a:lnTo>
                      <a:pt x="245929" y="350798"/>
                    </a:lnTo>
                    <a:cubicBezTo>
                      <a:pt x="245929" y="352091"/>
                      <a:pt x="244636" y="353384"/>
                      <a:pt x="244636" y="354676"/>
                    </a:cubicBezTo>
                    <a:lnTo>
                      <a:pt x="37710" y="772263"/>
                    </a:lnTo>
                    <a:cubicBezTo>
                      <a:pt x="33830" y="780020"/>
                      <a:pt x="27364" y="783899"/>
                      <a:pt x="19604" y="7838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10"/>
              <p:cNvSpPr/>
              <p:nvPr/>
            </p:nvSpPr>
            <p:spPr>
              <a:xfrm>
                <a:off x="3668003" y="4836187"/>
                <a:ext cx="426110" cy="734209"/>
              </a:xfrm>
              <a:custGeom>
                <a:avLst/>
                <a:gdLst/>
                <a:ahLst/>
                <a:cxnLst/>
                <a:rect l="l" t="t" r="r" b="b"/>
                <a:pathLst>
                  <a:path w="426110" h="734209" extrusionOk="0">
                    <a:moveTo>
                      <a:pt x="18366" y="734209"/>
                    </a:moveTo>
                    <a:cubicBezTo>
                      <a:pt x="14487" y="734209"/>
                      <a:pt x="9313" y="732916"/>
                      <a:pt x="6727" y="730330"/>
                    </a:cubicBezTo>
                    <a:cubicBezTo>
                      <a:pt x="-1033" y="723866"/>
                      <a:pt x="-2326" y="710938"/>
                      <a:pt x="4140" y="703181"/>
                    </a:cubicBezTo>
                    <a:cubicBezTo>
                      <a:pt x="76564" y="613975"/>
                      <a:pt x="151575" y="500205"/>
                      <a:pt x="151575" y="498913"/>
                    </a:cubicBezTo>
                    <a:cubicBezTo>
                      <a:pt x="194253" y="438149"/>
                      <a:pt x="322289" y="231295"/>
                      <a:pt x="383073" y="74862"/>
                    </a:cubicBezTo>
                    <a:cubicBezTo>
                      <a:pt x="383073" y="74862"/>
                      <a:pt x="383073" y="73569"/>
                      <a:pt x="383073" y="73569"/>
                    </a:cubicBezTo>
                    <a:cubicBezTo>
                      <a:pt x="388246" y="60641"/>
                      <a:pt x="383073" y="46419"/>
                      <a:pt x="371434" y="41248"/>
                    </a:cubicBezTo>
                    <a:cubicBezTo>
                      <a:pt x="359794" y="36077"/>
                      <a:pt x="346861" y="39955"/>
                      <a:pt x="340395" y="50298"/>
                    </a:cubicBezTo>
                    <a:cubicBezTo>
                      <a:pt x="187787" y="343772"/>
                      <a:pt x="72685" y="442028"/>
                      <a:pt x="50699" y="458834"/>
                    </a:cubicBezTo>
                    <a:cubicBezTo>
                      <a:pt x="41646" y="465299"/>
                      <a:pt x="30006" y="464006"/>
                      <a:pt x="23540" y="454956"/>
                    </a:cubicBezTo>
                    <a:cubicBezTo>
                      <a:pt x="17073" y="445906"/>
                      <a:pt x="18366" y="434271"/>
                      <a:pt x="27420" y="427806"/>
                    </a:cubicBezTo>
                    <a:cubicBezTo>
                      <a:pt x="40352" y="417464"/>
                      <a:pt x="152868" y="324379"/>
                      <a:pt x="306769" y="32198"/>
                    </a:cubicBezTo>
                    <a:cubicBezTo>
                      <a:pt x="306769" y="32198"/>
                      <a:pt x="308062" y="30906"/>
                      <a:pt x="308062" y="30906"/>
                    </a:cubicBezTo>
                    <a:cubicBezTo>
                      <a:pt x="324875" y="2463"/>
                      <a:pt x="359794" y="-7880"/>
                      <a:pt x="389540" y="6341"/>
                    </a:cubicBezTo>
                    <a:cubicBezTo>
                      <a:pt x="420578" y="20563"/>
                      <a:pt x="434805" y="58055"/>
                      <a:pt x="420578" y="90376"/>
                    </a:cubicBezTo>
                    <a:cubicBezTo>
                      <a:pt x="358501" y="250688"/>
                      <a:pt x="227879" y="461420"/>
                      <a:pt x="185200" y="522184"/>
                    </a:cubicBezTo>
                    <a:cubicBezTo>
                      <a:pt x="185200" y="522184"/>
                      <a:pt x="110190" y="637246"/>
                      <a:pt x="35179" y="729038"/>
                    </a:cubicBezTo>
                    <a:cubicBezTo>
                      <a:pt x="30006" y="731623"/>
                      <a:pt x="24833" y="734209"/>
                      <a:pt x="18366" y="73420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742" name="Google Shape;742;p10"/>
          <p:cNvSpPr txBox="1"/>
          <p:nvPr/>
        </p:nvSpPr>
        <p:spPr>
          <a:xfrm>
            <a:off x="8678338" y="4420418"/>
            <a:ext cx="2784547"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dirty="0">
                <a:solidFill>
                  <a:srgbClr val="092E4B"/>
                </a:solidFill>
                <a:latin typeface="Calibri"/>
                <a:ea typeface="Calibri"/>
                <a:cs typeface="Calibri"/>
                <a:sym typeface="Calibri"/>
              </a:rPr>
              <a:t>Uno scorrimento direzionale: può essere utilizzato per passare alla pagina successiva, per abbassare il menu e tornare alla pagina iniziale o per scorrere le pagine.</a:t>
            </a:r>
            <a:endParaRPr dirty="0"/>
          </a:p>
        </p:txBody>
      </p:sp>
      <p:sp>
        <p:nvSpPr>
          <p:cNvPr id="743" name="Google Shape;743;p10"/>
          <p:cNvSpPr txBox="1"/>
          <p:nvPr/>
        </p:nvSpPr>
        <p:spPr>
          <a:xfrm>
            <a:off x="2068232" y="2372221"/>
            <a:ext cx="250715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dirty="0">
                <a:solidFill>
                  <a:srgbClr val="092E4B"/>
                </a:solidFill>
                <a:latin typeface="Calibri"/>
                <a:ea typeface="Calibri"/>
                <a:cs typeface="Calibri"/>
                <a:sym typeface="Calibri"/>
              </a:rPr>
              <a:t>Il tocco viene utilizzato per attivare una schermata o un'icona, ecc.</a:t>
            </a:r>
            <a:endParaRPr dirty="0"/>
          </a:p>
        </p:txBody>
      </p:sp>
      <p:sp>
        <p:nvSpPr>
          <p:cNvPr id="744" name="Google Shape;744;p10"/>
          <p:cNvSpPr txBox="1"/>
          <p:nvPr/>
        </p:nvSpPr>
        <p:spPr>
          <a:xfrm>
            <a:off x="6011491" y="1434575"/>
            <a:ext cx="2507157"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dirty="0">
                <a:solidFill>
                  <a:srgbClr val="092E4B"/>
                </a:solidFill>
                <a:latin typeface="Calibri"/>
                <a:ea typeface="Calibri"/>
                <a:cs typeface="Calibri"/>
                <a:sym typeface="Calibri"/>
              </a:rPr>
              <a:t>Un doppio tocco viene utilizzato per attivare le istruzioni di modifica, ad esempio copia e incolla.</a:t>
            </a:r>
          </a:p>
        </p:txBody>
      </p:sp>
      <p:sp>
        <p:nvSpPr>
          <p:cNvPr id="745" name="Google Shape;745;p10"/>
          <p:cNvSpPr txBox="1"/>
          <p:nvPr/>
        </p:nvSpPr>
        <p:spPr>
          <a:xfrm>
            <a:off x="4494529" y="4882750"/>
            <a:ext cx="250715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800" b="1" i="0" u="none" strike="noStrike" cap="none" dirty="0">
                <a:solidFill>
                  <a:srgbClr val="092E4B"/>
                </a:solidFill>
                <a:latin typeface="Calibri"/>
                <a:ea typeface="Calibri"/>
                <a:cs typeface="Calibri"/>
                <a:sym typeface="Calibri"/>
              </a:rPr>
              <a:t>L'azione </a:t>
            </a:r>
            <a:r>
              <a:rPr lang="it-IT" sz="1800" b="1" dirty="0">
                <a:solidFill>
                  <a:srgbClr val="092E4B"/>
                </a:solidFill>
                <a:latin typeface="Calibri"/>
                <a:ea typeface="Calibri"/>
                <a:cs typeface="Calibri"/>
                <a:sym typeface="Calibri"/>
              </a:rPr>
              <a:t>di a</a:t>
            </a:r>
            <a:r>
              <a:rPr lang="it-IT" sz="1800" b="1" i="0" u="none" strike="noStrike" cap="none" dirty="0">
                <a:solidFill>
                  <a:srgbClr val="092E4B"/>
                </a:solidFill>
                <a:latin typeface="Calibri"/>
                <a:ea typeface="Calibri"/>
                <a:cs typeface="Calibri"/>
                <a:sym typeface="Calibri"/>
              </a:rPr>
              <a:t>llargare o ridurre viene utilizzata per ingrandire o ridurre un oggetto.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3"/>
          <p:cNvSpPr txBox="1">
            <a:spLocks noGrp="1"/>
          </p:cNvSpPr>
          <p:nvPr>
            <p:ph type="body" idx="1"/>
          </p:nvPr>
        </p:nvSpPr>
        <p:spPr>
          <a:xfrm>
            <a:off x="411246" y="429619"/>
            <a:ext cx="11780754"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3600"/>
              <a:buFont typeface="Arial"/>
              <a:buNone/>
            </a:pPr>
            <a:r>
              <a:rPr lang="it-IT" sz="3200" dirty="0">
                <a:solidFill>
                  <a:srgbClr val="092E4B"/>
                </a:solidFill>
              </a:rPr>
              <a:t>Le quattro fasi fondamentali di configurazione dello smartphone</a:t>
            </a:r>
          </a:p>
        </p:txBody>
      </p:sp>
      <p:sp>
        <p:nvSpPr>
          <p:cNvPr id="751" name="Google Shape;751;p63"/>
          <p:cNvSpPr txBox="1">
            <a:spLocks noGrp="1"/>
          </p:cNvSpPr>
          <p:nvPr>
            <p:ph type="body" idx="2"/>
          </p:nvPr>
        </p:nvSpPr>
        <p:spPr>
          <a:xfrm>
            <a:off x="1866700" y="3291600"/>
            <a:ext cx="2093228"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2000" b="1" dirty="0" err="1">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Carica</a:t>
            </a:r>
            <a:r>
              <a:rPr lang="en-US" sz="2000" b="1" dirty="0">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sz="2000" b="1" dirty="0" err="1">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completa</a:t>
            </a:r>
            <a:r>
              <a:rPr lang="en-US" sz="2000" b="1" dirty="0">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sz="1800" dirty="0">
                <a:solidFill>
                  <a:schemeClr val="lt1"/>
                </a:solidFill>
                <a:latin typeface="Calibri"/>
                <a:ea typeface="Calibri"/>
                <a:cs typeface="Calibri"/>
                <a:sym typeface="Calibri"/>
              </a:rPr>
              <a:t>– </a:t>
            </a:r>
            <a:r>
              <a:rPr lang="it-IT" sz="1800" dirty="0">
                <a:solidFill>
                  <a:schemeClr val="lt1"/>
                </a:solidFill>
                <a:latin typeface="Calibri"/>
                <a:ea typeface="Calibri"/>
                <a:cs typeface="Calibri"/>
                <a:sym typeface="Calibri"/>
              </a:rPr>
              <a:t>Prima di usare il nuovo telefono per la prima volta, collegarlo per circa 1-3 ore</a:t>
            </a:r>
            <a:endParaRPr lang="en-US" sz="1800" dirty="0">
              <a:solidFill>
                <a:schemeClr val="lt1"/>
              </a:solidFill>
              <a:latin typeface="Calibri"/>
              <a:ea typeface="Calibri"/>
              <a:cs typeface="Calibri"/>
              <a:sym typeface="Calibri"/>
            </a:endParaRPr>
          </a:p>
        </p:txBody>
      </p:sp>
      <p:sp>
        <p:nvSpPr>
          <p:cNvPr id="752" name="Google Shape;752;p63"/>
          <p:cNvSpPr txBox="1">
            <a:spLocks noGrp="1"/>
          </p:cNvSpPr>
          <p:nvPr>
            <p:ph type="body" idx="6"/>
          </p:nvPr>
        </p:nvSpPr>
        <p:spPr>
          <a:xfrm>
            <a:off x="2218064" y="2319441"/>
            <a:ext cx="695250" cy="734798"/>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4800"/>
              <a:buNone/>
            </a:pPr>
            <a:r>
              <a:rPr lang="en-US"/>
              <a:t>1</a:t>
            </a:r>
            <a:endParaRPr/>
          </a:p>
        </p:txBody>
      </p:sp>
      <p:sp>
        <p:nvSpPr>
          <p:cNvPr id="753" name="Google Shape;753;p63"/>
          <p:cNvSpPr txBox="1">
            <a:spLocks noGrp="1"/>
          </p:cNvSpPr>
          <p:nvPr>
            <p:ph type="body" idx="7"/>
          </p:nvPr>
        </p:nvSpPr>
        <p:spPr>
          <a:xfrm>
            <a:off x="4548217" y="2291895"/>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2</a:t>
            </a:r>
            <a:endParaRPr/>
          </a:p>
        </p:txBody>
      </p:sp>
      <p:sp>
        <p:nvSpPr>
          <p:cNvPr id="754" name="Google Shape;754;p63"/>
          <p:cNvSpPr txBox="1">
            <a:spLocks noGrp="1"/>
          </p:cNvSpPr>
          <p:nvPr>
            <p:ph type="body" idx="8"/>
          </p:nvPr>
        </p:nvSpPr>
        <p:spPr>
          <a:xfrm>
            <a:off x="6882108" y="2291895"/>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3</a:t>
            </a:r>
            <a:endParaRPr/>
          </a:p>
        </p:txBody>
      </p:sp>
      <p:sp>
        <p:nvSpPr>
          <p:cNvPr id="755" name="Google Shape;755;p63"/>
          <p:cNvSpPr txBox="1">
            <a:spLocks noGrp="1"/>
          </p:cNvSpPr>
          <p:nvPr>
            <p:ph type="body" idx="9"/>
          </p:nvPr>
        </p:nvSpPr>
        <p:spPr>
          <a:xfrm>
            <a:off x="9105795" y="2319441"/>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4</a:t>
            </a:r>
            <a:endParaRPr/>
          </a:p>
        </p:txBody>
      </p:sp>
      <p:sp>
        <p:nvSpPr>
          <p:cNvPr id="756" name="Google Shape;756;p63"/>
          <p:cNvSpPr txBox="1"/>
          <p:nvPr/>
        </p:nvSpPr>
        <p:spPr>
          <a:xfrm>
            <a:off x="4157222" y="3272746"/>
            <a:ext cx="2255556"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err="1">
                <a:solidFill>
                  <a:schemeClr val="lt1"/>
                </a:solidFill>
                <a:latin typeface="Calibri"/>
                <a:ea typeface="Calibri"/>
                <a:cs typeface="Calibri"/>
                <a:sym typeface="Calibri"/>
              </a:rPr>
              <a:t>Scheda</a:t>
            </a:r>
            <a:r>
              <a:rPr lang="en-US" sz="2000" b="1" i="0" u="none" strike="noStrike" cap="none" dirty="0">
                <a:solidFill>
                  <a:schemeClr val="lt1"/>
                </a:solidFill>
                <a:latin typeface="Calibri"/>
                <a:ea typeface="Calibri"/>
                <a:cs typeface="Calibri"/>
                <a:sym typeface="Calibri"/>
              </a:rPr>
              <a:t> SIM </a:t>
            </a:r>
            <a:r>
              <a:rPr lang="en-US" sz="1800" b="0" i="0" u="none" strike="noStrike" cap="none" dirty="0">
                <a:solidFill>
                  <a:schemeClr val="lt1"/>
                </a:solidFill>
                <a:latin typeface="Calibri"/>
                <a:ea typeface="Calibri"/>
                <a:cs typeface="Calibri"/>
                <a:sym typeface="Calibri"/>
              </a:rPr>
              <a:t>– </a:t>
            </a:r>
            <a:r>
              <a:rPr lang="it-IT" sz="1800" b="0" i="0" u="none" strike="noStrike" cap="none" dirty="0">
                <a:solidFill>
                  <a:schemeClr val="lt1"/>
                </a:solidFill>
                <a:latin typeface="Calibri"/>
                <a:ea typeface="Calibri"/>
                <a:cs typeface="Calibri"/>
                <a:sym typeface="Calibri"/>
              </a:rPr>
              <a:t>Inserirla nell'apposito slot. In questo modo ci si collegherà al proprio gestore di telefonia mobile</a:t>
            </a:r>
            <a:endParaRPr sz="1800" b="0" i="0" u="none" strike="noStrike" cap="none" dirty="0">
              <a:solidFill>
                <a:schemeClr val="lt1"/>
              </a:solidFill>
              <a:latin typeface="Calibri"/>
              <a:ea typeface="Calibri"/>
              <a:cs typeface="Calibri"/>
              <a:sym typeface="Calibri"/>
            </a:endParaRPr>
          </a:p>
        </p:txBody>
      </p:sp>
      <p:sp>
        <p:nvSpPr>
          <p:cNvPr id="757" name="Google Shape;757;p63"/>
          <p:cNvSpPr txBox="1"/>
          <p:nvPr/>
        </p:nvSpPr>
        <p:spPr>
          <a:xfrm>
            <a:off x="6530744" y="3323730"/>
            <a:ext cx="2093228"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err="1">
                <a:solidFill>
                  <a:schemeClr val="lt1"/>
                </a:solidFill>
                <a:latin typeface="Calibri"/>
                <a:ea typeface="Calibri"/>
                <a:cs typeface="Calibri"/>
                <a:sym typeface="Calibri"/>
              </a:rPr>
              <a:t>Connessione</a:t>
            </a:r>
            <a:r>
              <a:rPr lang="en-US" sz="2000" b="1" i="0" u="none" strike="noStrike" cap="none" dirty="0">
                <a:solidFill>
                  <a:schemeClr val="lt1"/>
                </a:solidFill>
                <a:latin typeface="Calibri"/>
                <a:ea typeface="Calibri"/>
                <a:cs typeface="Calibri"/>
                <a:sym typeface="Calibri"/>
              </a:rPr>
              <a:t> al </a:t>
            </a:r>
            <a:r>
              <a:rPr lang="en-US" sz="2000" b="1" i="0" u="none" strike="noStrike" cap="none" dirty="0" err="1">
                <a:solidFill>
                  <a:schemeClr val="lt1"/>
                </a:solidFill>
                <a:latin typeface="Calibri"/>
                <a:ea typeface="Calibri"/>
                <a:cs typeface="Calibri"/>
                <a:sym typeface="Calibri"/>
              </a:rPr>
              <a:t>WiFi</a:t>
            </a:r>
            <a:r>
              <a:rPr lang="en-US" sz="2000" b="1" i="0" u="none" strike="noStrike" cap="none" dirty="0">
                <a:solidFill>
                  <a:schemeClr val="lt1"/>
                </a:solidFill>
                <a:latin typeface="Calibri"/>
                <a:ea typeface="Calibri"/>
                <a:cs typeface="Calibri"/>
                <a:sym typeface="Calibri"/>
              </a:rPr>
              <a:t> </a:t>
            </a:r>
            <a:r>
              <a:rPr lang="en-US" sz="1800" b="0" i="0" u="none" strike="noStrike" cap="none" dirty="0">
                <a:solidFill>
                  <a:schemeClr val="lt1"/>
                </a:solidFill>
                <a:latin typeface="Calibri"/>
                <a:ea typeface="Calibri"/>
                <a:cs typeface="Calibri"/>
                <a:sym typeface="Calibri"/>
              </a:rPr>
              <a:t>– </a:t>
            </a:r>
            <a:r>
              <a:rPr lang="it-IT" sz="1800" b="0" i="0" u="none" strike="noStrike" cap="none" dirty="0">
                <a:solidFill>
                  <a:schemeClr val="lt1"/>
                </a:solidFill>
                <a:latin typeface="Calibri"/>
                <a:ea typeface="Calibri"/>
                <a:cs typeface="Calibri"/>
                <a:sym typeface="Calibri"/>
              </a:rPr>
              <a:t>Scegliere una rete sicura, che abbia una password possibilmente</a:t>
            </a:r>
            <a:endParaRPr sz="1800" b="0" i="0" u="none" strike="noStrike" cap="none" dirty="0">
              <a:solidFill>
                <a:schemeClr val="lt1"/>
              </a:solidFill>
              <a:latin typeface="Calibri"/>
              <a:ea typeface="Calibri"/>
              <a:cs typeface="Calibri"/>
              <a:sym typeface="Calibri"/>
            </a:endParaRPr>
          </a:p>
        </p:txBody>
      </p:sp>
      <p:sp>
        <p:nvSpPr>
          <p:cNvPr id="758" name="Google Shape;758;p63"/>
          <p:cNvSpPr txBox="1"/>
          <p:nvPr/>
        </p:nvSpPr>
        <p:spPr>
          <a:xfrm>
            <a:off x="8851280" y="3263585"/>
            <a:ext cx="2323929"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err="1">
                <a:solidFill>
                  <a:schemeClr val="lt1"/>
                </a:solidFill>
                <a:latin typeface="Calibri"/>
                <a:ea typeface="Calibri"/>
                <a:cs typeface="Calibri"/>
                <a:sym typeface="Calibri"/>
              </a:rPr>
              <a:t>Configurazione</a:t>
            </a:r>
            <a:r>
              <a:rPr lang="en-US" sz="1800" b="0" i="0" u="none" strike="noStrike" cap="none" dirty="0">
                <a:solidFill>
                  <a:schemeClr val="lt1"/>
                </a:solidFill>
                <a:latin typeface="Calibri"/>
                <a:ea typeface="Calibri"/>
                <a:cs typeface="Calibri"/>
                <a:sym typeface="Calibri"/>
              </a:rPr>
              <a:t> – </a:t>
            </a:r>
            <a:r>
              <a:rPr lang="it-IT" sz="1800" b="0" i="0" u="none" strike="noStrike" cap="none" dirty="0">
                <a:solidFill>
                  <a:schemeClr val="lt1"/>
                </a:solidFill>
                <a:latin typeface="Calibri"/>
                <a:ea typeface="Calibri"/>
                <a:cs typeface="Calibri"/>
                <a:sym typeface="Calibri"/>
              </a:rPr>
              <a:t>Seguire le istruzioni di configurazione del telefono per consentirne il corretto funzionamento</a:t>
            </a:r>
            <a:endParaRPr sz="1800" b="0" i="0" u="none" strike="noStrike" cap="none" dirty="0">
              <a:solidFill>
                <a:schemeClr val="lt1"/>
              </a:solidFill>
              <a:latin typeface="Calibri"/>
              <a:ea typeface="Calibri"/>
              <a:cs typeface="Calibri"/>
              <a:sym typeface="Calibri"/>
            </a:endParaRPr>
          </a:p>
        </p:txBody>
      </p:sp>
      <p:pic>
        <p:nvPicPr>
          <p:cNvPr id="759" name="Google Shape;759;p63" descr="Plugged Unplugged with solid fill"/>
          <p:cNvPicPr preferRelativeResize="0"/>
          <p:nvPr/>
        </p:nvPicPr>
        <p:blipFill rotWithShape="1">
          <a:blip r:embed="rId3">
            <a:alphaModFix/>
          </a:blip>
          <a:srcRect/>
          <a:stretch/>
        </p:blipFill>
        <p:spPr>
          <a:xfrm>
            <a:off x="2456114" y="5333999"/>
            <a:ext cx="914400" cy="914400"/>
          </a:xfrm>
          <a:prstGeom prst="rect">
            <a:avLst/>
          </a:prstGeom>
          <a:noFill/>
          <a:ln>
            <a:noFill/>
          </a:ln>
        </p:spPr>
      </p:pic>
      <p:pic>
        <p:nvPicPr>
          <p:cNvPr id="760" name="Google Shape;760;p63" descr="Smart Phone with solid fill"/>
          <p:cNvPicPr preferRelativeResize="0"/>
          <p:nvPr/>
        </p:nvPicPr>
        <p:blipFill rotWithShape="1">
          <a:blip r:embed="rId4">
            <a:alphaModFix/>
          </a:blip>
          <a:srcRect/>
          <a:stretch/>
        </p:blipFill>
        <p:spPr>
          <a:xfrm>
            <a:off x="4852402" y="5444067"/>
            <a:ext cx="914400" cy="914400"/>
          </a:xfrm>
          <a:prstGeom prst="rect">
            <a:avLst/>
          </a:prstGeom>
          <a:noFill/>
          <a:ln>
            <a:noFill/>
          </a:ln>
        </p:spPr>
      </p:pic>
      <p:sp>
        <p:nvSpPr>
          <p:cNvPr id="761" name="Google Shape;761;p63"/>
          <p:cNvSpPr/>
          <p:nvPr/>
        </p:nvSpPr>
        <p:spPr>
          <a:xfrm>
            <a:off x="5652697" y="6019516"/>
            <a:ext cx="423333" cy="152400"/>
          </a:xfrm>
          <a:prstGeom prst="leftArrow">
            <a:avLst>
              <a:gd name="adj1" fmla="val 50000"/>
              <a:gd name="adj2" fmla="val 50000"/>
            </a:avLst>
          </a:prstGeom>
          <a:solidFill>
            <a:srgbClr val="010F0F"/>
          </a:solidFill>
          <a:ln w="25400" cap="flat" cmpd="sng">
            <a:solidFill>
              <a:srgbClr val="010F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62" name="Google Shape;762;p63" descr="Wi-Fi with solid fill"/>
          <p:cNvPicPr preferRelativeResize="0"/>
          <p:nvPr/>
        </p:nvPicPr>
        <p:blipFill rotWithShape="1">
          <a:blip r:embed="rId5">
            <a:alphaModFix/>
          </a:blip>
          <a:srcRect/>
          <a:stretch/>
        </p:blipFill>
        <p:spPr>
          <a:xfrm>
            <a:off x="6984692" y="5244250"/>
            <a:ext cx="1185333" cy="1185333"/>
          </a:xfrm>
          <a:prstGeom prst="rect">
            <a:avLst/>
          </a:prstGeom>
          <a:noFill/>
          <a:ln>
            <a:noFill/>
          </a:ln>
        </p:spPr>
      </p:pic>
      <p:grpSp>
        <p:nvGrpSpPr>
          <p:cNvPr id="763" name="Google Shape;763;p63"/>
          <p:cNvGrpSpPr/>
          <p:nvPr/>
        </p:nvGrpSpPr>
        <p:grpSpPr>
          <a:xfrm>
            <a:off x="9690208" y="5498500"/>
            <a:ext cx="824158" cy="805533"/>
            <a:chOff x="10404966" y="1987546"/>
            <a:chExt cx="1091621" cy="1086133"/>
          </a:xfrm>
        </p:grpSpPr>
        <p:sp>
          <p:nvSpPr>
            <p:cNvPr id="764" name="Google Shape;764;p63"/>
            <p:cNvSpPr/>
            <p:nvPr/>
          </p:nvSpPr>
          <p:spPr>
            <a:xfrm>
              <a:off x="10643587" y="2308449"/>
              <a:ext cx="853000" cy="342845"/>
            </a:xfrm>
            <a:custGeom>
              <a:avLst/>
              <a:gdLst/>
              <a:ahLst/>
              <a:cxnLst/>
              <a:rect l="l" t="t" r="r" b="b"/>
              <a:pathLst>
                <a:path w="853000" h="342845" extrusionOk="0">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solidFill>
              <a:srgbClr val="24BAA2"/>
            </a:solidFill>
            <a:ln w="19050"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5" name="Google Shape;765;p63"/>
            <p:cNvGrpSpPr/>
            <p:nvPr/>
          </p:nvGrpSpPr>
          <p:grpSpPr>
            <a:xfrm>
              <a:off x="10404966" y="1987546"/>
              <a:ext cx="685692" cy="1086133"/>
              <a:chOff x="10404966" y="1987546"/>
              <a:chExt cx="685692" cy="1086133"/>
            </a:xfrm>
          </p:grpSpPr>
          <p:sp>
            <p:nvSpPr>
              <p:cNvPr id="766" name="Google Shape;766;p63"/>
              <p:cNvSpPr/>
              <p:nvPr/>
            </p:nvSpPr>
            <p:spPr>
              <a:xfrm>
                <a:off x="10404966" y="2250851"/>
                <a:ext cx="681982" cy="822828"/>
              </a:xfrm>
              <a:custGeom>
                <a:avLst/>
                <a:gdLst/>
                <a:ahLst/>
                <a:cxnLst/>
                <a:rect l="l" t="t" r="r" b="b"/>
                <a:pathLst>
                  <a:path w="681982" h="822828" extrusionOk="0">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63"/>
              <p:cNvSpPr/>
              <p:nvPr/>
            </p:nvSpPr>
            <p:spPr>
              <a:xfrm>
                <a:off x="10409739" y="1987546"/>
                <a:ext cx="680919" cy="381243"/>
              </a:xfrm>
              <a:custGeom>
                <a:avLst/>
                <a:gdLst/>
                <a:ahLst/>
                <a:cxnLst/>
                <a:rect l="l" t="t" r="r" b="b"/>
                <a:pathLst>
                  <a:path w="680919" h="381243" extrusionOk="0">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63"/>
              <p:cNvSpPr/>
              <p:nvPr/>
            </p:nvSpPr>
            <p:spPr>
              <a:xfrm>
                <a:off x="10473536" y="2050629"/>
                <a:ext cx="554039" cy="954481"/>
              </a:xfrm>
              <a:custGeom>
                <a:avLst/>
                <a:gdLst/>
                <a:ahLst/>
                <a:cxnLst/>
                <a:rect l="l" t="t" r="r" b="b"/>
                <a:pathLst>
                  <a:path w="554039" h="954481" extrusionOk="0">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63"/>
              <p:cNvSpPr/>
              <p:nvPr/>
            </p:nvSpPr>
            <p:spPr>
              <a:xfrm>
                <a:off x="10915121" y="2538841"/>
                <a:ext cx="112453" cy="469012"/>
              </a:xfrm>
              <a:custGeom>
                <a:avLst/>
                <a:gdLst/>
                <a:ahLst/>
                <a:cxnLst/>
                <a:rect l="l" t="t" r="r" b="b"/>
                <a:pathLst>
                  <a:path w="112453" h="469012" extrusionOk="0">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63"/>
              <p:cNvSpPr/>
              <p:nvPr/>
            </p:nvSpPr>
            <p:spPr>
              <a:xfrm>
                <a:off x="10544848" y="2733577"/>
                <a:ext cx="405930" cy="178279"/>
              </a:xfrm>
              <a:custGeom>
                <a:avLst/>
                <a:gdLst/>
                <a:ahLst/>
                <a:cxnLst/>
                <a:rect l="l" t="t" r="r" b="b"/>
                <a:pathLst>
                  <a:path w="405930" h="178279" extrusionOk="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63"/>
              <p:cNvSpPr/>
              <p:nvPr/>
            </p:nvSpPr>
            <p:spPr>
              <a:xfrm>
                <a:off x="10731356" y="2807631"/>
                <a:ext cx="41141" cy="32913"/>
              </a:xfrm>
              <a:custGeom>
                <a:avLst/>
                <a:gdLst/>
                <a:ahLst/>
                <a:cxnLst/>
                <a:rect l="l" t="t" r="r" b="b"/>
                <a:pathLst>
                  <a:path w="41141" h="32913" extrusionOk="0">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63"/>
              <p:cNvSpPr/>
              <p:nvPr/>
            </p:nvSpPr>
            <p:spPr>
              <a:xfrm>
                <a:off x="10640844"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63"/>
              <p:cNvSpPr/>
              <p:nvPr/>
            </p:nvSpPr>
            <p:spPr>
              <a:xfrm>
                <a:off x="10832838"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64"/>
          <p:cNvSpPr txBox="1">
            <a:spLocks noGrp="1"/>
          </p:cNvSpPr>
          <p:nvPr>
            <p:ph type="body" idx="1"/>
          </p:nvPr>
        </p:nvSpPr>
        <p:spPr>
          <a:xfrm>
            <a:off x="5904474" y="1694261"/>
            <a:ext cx="5384800" cy="391318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2400"/>
              <a:buFont typeface="Arial"/>
              <a:buNone/>
            </a:pPr>
            <a:r>
              <a:rPr lang="en-US" dirty="0"/>
              <a:t>In </a:t>
            </a:r>
            <a:r>
              <a:rPr lang="en-US" dirty="0" err="1"/>
              <a:t>questo</a:t>
            </a:r>
            <a:r>
              <a:rPr lang="en-US" dirty="0"/>
              <a:t> breve video:  </a:t>
            </a:r>
          </a:p>
          <a:p>
            <a:pPr marL="571500" lvl="0" indent="-342900" algn="l" rtl="0">
              <a:lnSpc>
                <a:spcPct val="90000"/>
              </a:lnSpc>
              <a:spcBef>
                <a:spcPts val="1000"/>
              </a:spcBef>
              <a:spcAft>
                <a:spcPts val="0"/>
              </a:spcAft>
              <a:buSzPts val="2400"/>
              <a:buFont typeface="Arial"/>
              <a:buChar char="•"/>
            </a:pPr>
            <a:r>
              <a:rPr lang="en-US" dirty="0" err="1"/>
              <a:t>Imparerete</a:t>
            </a:r>
            <a:r>
              <a:rPr lang="en-US" dirty="0"/>
              <a:t> a </a:t>
            </a:r>
            <a:r>
              <a:rPr lang="en-US" b="1" dirty="0">
                <a:solidFill>
                  <a:srgbClr val="24BAA2"/>
                </a:solidFill>
              </a:rPr>
              <a:t>CONNETTERE</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il vostro smartphone Android a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una</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rete</a:t>
            </a:r>
            <a:r>
              <a:rPr lang="en-US" dirty="0"/>
              <a:t> </a:t>
            </a:r>
            <a:r>
              <a:rPr lang="en-US" dirty="0" err="1"/>
              <a:t>Wifi</a:t>
            </a:r>
            <a:r>
              <a:rPr lang="en-US" dirty="0"/>
              <a:t>;</a:t>
            </a:r>
          </a:p>
          <a:p>
            <a:pPr marL="571500" lvl="0" indent="-342900" algn="l" rtl="0">
              <a:lnSpc>
                <a:spcPct val="90000"/>
              </a:lnSpc>
              <a:spcBef>
                <a:spcPts val="1000"/>
              </a:spcBef>
              <a:spcAft>
                <a:spcPts val="0"/>
              </a:spcAft>
              <a:buSzPts val="2400"/>
              <a:buFont typeface="Arial"/>
              <a:buChar char="•"/>
            </a:pPr>
            <a:r>
              <a:rPr lang="en-US" dirty="0" err="1"/>
              <a:t>Imparerete</a:t>
            </a:r>
            <a:r>
              <a:rPr lang="en-US" dirty="0"/>
              <a:t> a </a:t>
            </a:r>
            <a:r>
              <a:rPr lang="en-US" b="1" dirty="0">
                <a:solidFill>
                  <a:srgbClr val="24BAA2"/>
                </a:solidFill>
              </a:rPr>
              <a:t>CERCARE</a:t>
            </a:r>
            <a:r>
              <a:rPr lang="en-US" dirty="0">
                <a:solidFill>
                  <a:srgbClr val="24BAA2"/>
                </a:solidFill>
              </a:rPr>
              <a:t> </a:t>
            </a:r>
            <a:r>
              <a:rPr lang="en-US" dirty="0"/>
              <a:t>le app </a:t>
            </a:r>
            <a:r>
              <a:rPr lang="en-US" dirty="0" err="1"/>
              <a:t>nel</a:t>
            </a:r>
            <a:r>
              <a:rPr lang="en-US" dirty="0"/>
              <a:t> Google Play Store;</a:t>
            </a:r>
          </a:p>
          <a:p>
            <a:pPr marL="571500" lvl="0" indent="-342900" algn="l" rtl="0">
              <a:lnSpc>
                <a:spcPct val="90000"/>
              </a:lnSpc>
              <a:spcBef>
                <a:spcPts val="1000"/>
              </a:spcBef>
              <a:spcAft>
                <a:spcPts val="0"/>
              </a:spcAft>
              <a:buSzPts val="2400"/>
              <a:buFont typeface="Arial"/>
              <a:buChar char="•"/>
            </a:pPr>
            <a:r>
              <a:rPr lang="en-US" dirty="0" err="1"/>
              <a:t>Imparerete</a:t>
            </a:r>
            <a:r>
              <a:rPr lang="en-US" dirty="0"/>
              <a:t> a </a:t>
            </a:r>
            <a:r>
              <a:rPr lang="en-US" b="1" dirty="0">
                <a:solidFill>
                  <a:srgbClr val="24BAA2"/>
                </a:solidFill>
              </a:rPr>
              <a:t>CONDIVIDERE</a:t>
            </a:r>
            <a:r>
              <a:rPr lang="en-US" b="1" dirty="0"/>
              <a:t> </a:t>
            </a:r>
            <a:r>
              <a:rPr lang="en-US" dirty="0" err="1"/>
              <a:t>foto</a:t>
            </a:r>
            <a:r>
              <a:rPr lang="en-US" dirty="0"/>
              <a:t> e video </a:t>
            </a:r>
            <a:r>
              <a:rPr lang="en-US" dirty="0" err="1"/>
              <a:t>che</a:t>
            </a:r>
            <a:r>
              <a:rPr lang="en-US" dirty="0"/>
              <a:t> </a:t>
            </a:r>
            <a:r>
              <a:rPr lang="en-US" dirty="0" err="1"/>
              <a:t>avrete</a:t>
            </a:r>
            <a:r>
              <a:rPr lang="en-US" dirty="0"/>
              <a:t> </a:t>
            </a:r>
            <a:r>
              <a:rPr lang="en-US" dirty="0" err="1"/>
              <a:t>immortalato</a:t>
            </a:r>
            <a:r>
              <a:rPr lang="en-US" dirty="0"/>
              <a:t> con il vostro smartphone.</a:t>
            </a:r>
          </a:p>
          <a:p>
            <a:pPr marL="228600" lvl="0" indent="0" algn="l" rtl="0">
              <a:lnSpc>
                <a:spcPct val="90000"/>
              </a:lnSpc>
              <a:spcBef>
                <a:spcPts val="1000"/>
              </a:spcBef>
              <a:spcAft>
                <a:spcPts val="0"/>
              </a:spcAft>
              <a:buSzPts val="2400"/>
              <a:buNone/>
            </a:pPr>
            <a:r>
              <a:rPr lang="it-IT" dirty="0"/>
              <a:t>Queste istruzioni possono essere applicate anche a un iPhone, tranne che per le applicazioni che si trovano nell'App-Store di Apple</a:t>
            </a:r>
            <a:r>
              <a:rPr lang="en-US" dirty="0"/>
              <a:t>.</a:t>
            </a:r>
          </a:p>
        </p:txBody>
      </p:sp>
      <p:sp>
        <p:nvSpPr>
          <p:cNvPr id="779" name="Google Shape;779;p64"/>
          <p:cNvSpPr txBox="1">
            <a:spLocks noGrp="1"/>
          </p:cNvSpPr>
          <p:nvPr>
            <p:ph type="body" idx="2"/>
          </p:nvPr>
        </p:nvSpPr>
        <p:spPr>
          <a:xfrm>
            <a:off x="5036532" y="381993"/>
            <a:ext cx="6077670" cy="992652"/>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it-IT" dirty="0"/>
              <a:t>Alcune semplici ma pratiche funzioni di uno smartphone</a:t>
            </a:r>
          </a:p>
        </p:txBody>
      </p:sp>
      <p:sp>
        <p:nvSpPr>
          <p:cNvPr id="780" name="Google Shape;780;p64"/>
          <p:cNvSpPr>
            <a:spLocks noGrp="1"/>
          </p:cNvSpPr>
          <p:nvPr>
            <p:ph type="pic" idx="3"/>
          </p:nvPr>
        </p:nvSpPr>
        <p:spPr>
          <a:xfrm>
            <a:off x="0" y="1866787"/>
            <a:ext cx="5130800" cy="3913188"/>
          </a:xfrm>
          <a:prstGeom prst="rect">
            <a:avLst/>
          </a:prstGeom>
          <a:solidFill>
            <a:srgbClr val="D8D8D8"/>
          </a:solidFill>
          <a:ln>
            <a:noFill/>
          </a:ln>
        </p:spPr>
      </p:sp>
      <p:sp>
        <p:nvSpPr>
          <p:cNvPr id="782" name="Google Shape;782;p64"/>
          <p:cNvSpPr txBox="1"/>
          <p:nvPr/>
        </p:nvSpPr>
        <p:spPr>
          <a:xfrm>
            <a:off x="0" y="6425693"/>
            <a:ext cx="34120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Smartphone Basics (Android) - YouTube</a:t>
            </a:r>
            <a:endParaRPr sz="1400" b="0" i="0" u="none" strike="noStrike" cap="none" dirty="0">
              <a:solidFill>
                <a:srgbClr val="24BAA2"/>
              </a:solidFill>
              <a:latin typeface="Arial"/>
              <a:ea typeface="Arial"/>
              <a:cs typeface="Arial"/>
              <a:sym typeface="Arial"/>
            </a:endParaRPr>
          </a:p>
        </p:txBody>
      </p:sp>
      <p:pic>
        <p:nvPicPr>
          <p:cNvPr id="2" name="Online Media 1" title="Smartphone Basics (Android)">
            <a:hlinkClick r:id="" action="ppaction://media"/>
            <a:extLst>
              <a:ext uri="{FF2B5EF4-FFF2-40B4-BE49-F238E27FC236}">
                <a16:creationId xmlns:a16="http://schemas.microsoft.com/office/drawing/2014/main" id="{4B71D515-0503-F553-323D-CF71D6E6BFD6}"/>
              </a:ext>
            </a:extLst>
          </p:cNvPr>
          <p:cNvPicPr>
            <a:picLocks noRot="1" noChangeAspect="1"/>
          </p:cNvPicPr>
          <p:nvPr>
            <a:videoFile r:link="rId1"/>
          </p:nvPr>
        </p:nvPicPr>
        <p:blipFill>
          <a:blip r:embed="rId5"/>
          <a:stretch>
            <a:fillRect/>
          </a:stretch>
        </p:blipFill>
        <p:spPr>
          <a:xfrm>
            <a:off x="0" y="1866787"/>
            <a:ext cx="5301574" cy="3932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6"/>
          <p:cNvSpPr txBox="1">
            <a:spLocks noGrp="1"/>
          </p:cNvSpPr>
          <p:nvPr>
            <p:ph type="body" idx="1"/>
          </p:nvPr>
        </p:nvSpPr>
        <p:spPr>
          <a:xfrm>
            <a:off x="235139" y="1186017"/>
            <a:ext cx="8879043" cy="5134475"/>
          </a:xfrm>
          <a:prstGeom prst="rect">
            <a:avLst/>
          </a:prstGeom>
          <a:noFill/>
          <a:ln>
            <a:noFill/>
          </a:ln>
        </p:spPr>
        <p:txBody>
          <a:bodyPr spcFirstLastPara="1" wrap="square" lIns="91425" tIns="45700" rIns="91425" bIns="45700" anchor="t" anchorCtr="0">
            <a:noAutofit/>
          </a:bodyPr>
          <a:lstStyle/>
          <a:p>
            <a:pPr marL="702900" lvl="0" indent="-342900" algn="l" rtl="0">
              <a:lnSpc>
                <a:spcPct val="100000"/>
              </a:lnSpc>
              <a:spcBef>
                <a:spcPts val="600"/>
              </a:spcBef>
              <a:spcAft>
                <a:spcPts val="0"/>
              </a:spcAft>
              <a:buSzPts val="2400"/>
              <a:buFont typeface="Arial"/>
              <a:buChar char="•"/>
            </a:pPr>
            <a:r>
              <a:rPr lang="en-US" sz="2300" dirty="0" err="1"/>
              <a:t>Gli</a:t>
            </a:r>
            <a:r>
              <a:rPr lang="en-US" sz="2300" dirty="0"/>
              <a:t> smartphone </a:t>
            </a:r>
            <a:r>
              <a:rPr lang="en-US" sz="2300" dirty="0" err="1"/>
              <a:t>sono</a:t>
            </a:r>
            <a:r>
              <a:rPr lang="en-US" sz="2300" dirty="0"/>
              <a:t> la prima </a:t>
            </a:r>
            <a:r>
              <a:rPr lang="en-US" sz="2300" dirty="0" err="1"/>
              <a:t>scelta</a:t>
            </a:r>
            <a:r>
              <a:rPr lang="en-US" sz="2300" dirty="0"/>
              <a:t> in </a:t>
            </a:r>
            <a:r>
              <a:rPr lang="en-US" sz="2300" dirty="0" err="1"/>
              <a:t>fatto</a:t>
            </a:r>
            <a:r>
              <a:rPr lang="en-US" sz="2300" dirty="0"/>
              <a:t> di </a:t>
            </a:r>
            <a:r>
              <a:rPr lang="en-US" sz="2300" b="1" dirty="0" err="1">
                <a:solidFill>
                  <a:srgbClr val="24BAA2"/>
                </a:solidFill>
              </a:rPr>
              <a:t>comunicazione</a:t>
            </a:r>
            <a:r>
              <a:rPr lang="en-US" sz="2300" dirty="0"/>
              <a:t> p</a:t>
            </a:r>
            <a:r>
              <a:rPr lang="it-IT" sz="2300" dirty="0" err="1"/>
              <a:t>oiché</a:t>
            </a:r>
            <a:r>
              <a:rPr lang="it-IT" sz="2300" dirty="0"/>
              <a:t> si può scegliere di chiamare, inviare messaggi e utilizzare una vasta gamma di applicazioni di messaggistica. In questo modo è molto facile rimanere in contatto con clienti e colleghi.</a:t>
            </a:r>
          </a:p>
          <a:p>
            <a:pPr marL="702900" lvl="0" indent="-342900" algn="l" rtl="0">
              <a:lnSpc>
                <a:spcPct val="100000"/>
              </a:lnSpc>
              <a:spcBef>
                <a:spcPts val="600"/>
              </a:spcBef>
              <a:spcAft>
                <a:spcPts val="0"/>
              </a:spcAft>
              <a:buSzPts val="2400"/>
              <a:buFont typeface="Arial"/>
              <a:buChar char="•"/>
            </a:pPr>
            <a:r>
              <a:rPr lang="en-US" sz="2300" dirty="0" err="1"/>
              <a:t>Possibilità</a:t>
            </a:r>
            <a:r>
              <a:rPr lang="en-US" sz="2300" dirty="0"/>
              <a:t> di </a:t>
            </a:r>
            <a:r>
              <a:rPr lang="en-US" sz="2300" b="1" dirty="0" err="1">
                <a:solidFill>
                  <a:srgbClr val="24BAA2"/>
                </a:solidFill>
              </a:rPr>
              <a:t>memorizzare</a:t>
            </a:r>
            <a:r>
              <a:rPr lang="en-US" sz="2300" b="1" dirty="0">
                <a:solidFill>
                  <a:srgbClr val="24BAA2"/>
                </a:solidFill>
              </a:rPr>
              <a:t> </a:t>
            </a:r>
            <a:r>
              <a:rPr lang="en-US" sz="2300" b="1" dirty="0" err="1">
                <a:solidFill>
                  <a:srgbClr val="24BAA2"/>
                </a:solidFill>
              </a:rPr>
              <a:t>dati</a:t>
            </a:r>
            <a:r>
              <a:rPr lang="en-US" sz="2300" b="1" dirty="0">
                <a:solidFill>
                  <a:srgbClr val="24BAA2"/>
                </a:solidFill>
              </a:rPr>
              <a:t> </a:t>
            </a:r>
            <a:r>
              <a:rPr lang="en-US" sz="2300" b="1" dirty="0" err="1">
                <a:solidFill>
                  <a:srgbClr val="24BAA2"/>
                </a:solidFill>
              </a:rPr>
              <a:t>personali</a:t>
            </a:r>
            <a:r>
              <a:rPr lang="en-US" sz="2300" b="1" dirty="0">
                <a:solidFill>
                  <a:srgbClr val="24BAA2"/>
                </a:solidFill>
              </a:rPr>
              <a:t> e important </a:t>
            </a:r>
            <a:r>
              <a:rPr lang="en-US" sz="2300" dirty="0"/>
              <a:t>per </a:t>
            </a:r>
            <a:r>
              <a:rPr lang="en-US" sz="2300" dirty="0" err="1"/>
              <a:t>facilitare</a:t>
            </a:r>
            <a:r>
              <a:rPr lang="en-US" sz="2300" dirty="0"/>
              <a:t> la </a:t>
            </a:r>
            <a:r>
              <a:rPr lang="en-US" sz="2300" dirty="0" err="1"/>
              <a:t>comunicazione</a:t>
            </a:r>
            <a:r>
              <a:rPr lang="en-US" sz="2300" dirty="0"/>
              <a:t> / </a:t>
            </a:r>
            <a:r>
              <a:rPr lang="en-US" sz="2300" dirty="0" err="1"/>
              <a:t>interazione</a:t>
            </a:r>
            <a:r>
              <a:rPr lang="en-US" sz="2300" dirty="0"/>
              <a:t> </a:t>
            </a:r>
            <a:r>
              <a:rPr lang="en-US" sz="2300" dirty="0" err="1"/>
              <a:t>immediata</a:t>
            </a:r>
            <a:r>
              <a:rPr lang="en-US" sz="2300" dirty="0"/>
              <a:t>. </a:t>
            </a:r>
            <a:r>
              <a:rPr lang="en-US" sz="2300" dirty="0" err="1"/>
              <a:t>Così</a:t>
            </a:r>
            <a:r>
              <a:rPr lang="en-US" sz="2300" dirty="0"/>
              <a:t>, I </a:t>
            </a:r>
            <a:r>
              <a:rPr lang="en-US" sz="2300" dirty="0" err="1"/>
              <a:t>dati</a:t>
            </a:r>
            <a:r>
              <a:rPr lang="en-US" sz="2300" dirty="0"/>
              <a:t> </a:t>
            </a:r>
            <a:r>
              <a:rPr lang="en-US" sz="2300" dirty="0" err="1"/>
              <a:t>dei</a:t>
            </a:r>
            <a:r>
              <a:rPr lang="en-US" sz="2300" dirty="0"/>
              <a:t> </a:t>
            </a:r>
            <a:r>
              <a:rPr lang="en-US" sz="2300" dirty="0" err="1"/>
              <a:t>clienti</a:t>
            </a:r>
            <a:r>
              <a:rPr lang="en-US" sz="2300" dirty="0"/>
              <a:t> (numeri di </a:t>
            </a:r>
            <a:r>
              <a:rPr lang="en-US" sz="2300" dirty="0" err="1"/>
              <a:t>telefono</a:t>
            </a:r>
            <a:r>
              <a:rPr lang="en-US" sz="2300" dirty="0"/>
              <a:t>, </a:t>
            </a:r>
            <a:r>
              <a:rPr lang="en-US" sz="2300" dirty="0" err="1"/>
              <a:t>indirizzi</a:t>
            </a:r>
            <a:r>
              <a:rPr lang="en-US" sz="2300" dirty="0"/>
              <a:t>, </a:t>
            </a:r>
            <a:r>
              <a:rPr lang="en-US" sz="2300" dirty="0" err="1"/>
              <a:t>dati</a:t>
            </a:r>
            <a:r>
              <a:rPr lang="en-US" sz="2300" dirty="0"/>
              <a:t> </a:t>
            </a:r>
            <a:r>
              <a:rPr lang="en-US" sz="2300" dirty="0" err="1"/>
              <a:t>medici</a:t>
            </a:r>
            <a:r>
              <a:rPr lang="en-US" sz="2300" dirty="0"/>
              <a:t>) </a:t>
            </a:r>
            <a:r>
              <a:rPr lang="en-US" sz="2300" dirty="0" err="1"/>
              <a:t>possono</a:t>
            </a:r>
            <a:r>
              <a:rPr lang="en-US" sz="2300" dirty="0"/>
              <a:t> </a:t>
            </a:r>
            <a:r>
              <a:rPr lang="en-US" sz="2300" dirty="0" err="1"/>
              <a:t>essere</a:t>
            </a:r>
            <a:r>
              <a:rPr lang="en-US" sz="2300" dirty="0"/>
              <a:t> </a:t>
            </a:r>
            <a:r>
              <a:rPr lang="en-US" sz="2300" dirty="0" err="1"/>
              <a:t>archiviati</a:t>
            </a:r>
            <a:r>
              <a:rPr lang="en-US" sz="2300" dirty="0"/>
              <a:t> </a:t>
            </a:r>
            <a:r>
              <a:rPr lang="en-US" sz="2300" dirty="0" err="1"/>
              <a:t>facilmente</a:t>
            </a:r>
            <a:r>
              <a:rPr lang="en-US" sz="2300" dirty="0"/>
              <a:t>.</a:t>
            </a:r>
          </a:p>
          <a:p>
            <a:pPr marL="702900" lvl="0" indent="-342900" algn="l" rtl="0">
              <a:lnSpc>
                <a:spcPct val="100000"/>
              </a:lnSpc>
              <a:spcBef>
                <a:spcPts val="600"/>
              </a:spcBef>
              <a:spcAft>
                <a:spcPts val="0"/>
              </a:spcAft>
              <a:buSzPts val="2400"/>
              <a:buFont typeface="Arial"/>
              <a:buChar char="•"/>
            </a:pPr>
            <a:r>
              <a:rPr lang="en-US" sz="2300" dirty="0" err="1"/>
              <a:t>Gli</a:t>
            </a:r>
            <a:r>
              <a:rPr lang="en-US" sz="2300" dirty="0"/>
              <a:t> smartphone </a:t>
            </a:r>
            <a:r>
              <a:rPr lang="en-US" sz="2300" dirty="0" err="1"/>
              <a:t>facilitano</a:t>
            </a:r>
            <a:r>
              <a:rPr lang="en-US" sz="2300" dirty="0"/>
              <a:t> il </a:t>
            </a:r>
            <a:r>
              <a:rPr lang="en-US" sz="2300" b="1" dirty="0" err="1">
                <a:solidFill>
                  <a:srgbClr val="24BAA2"/>
                </a:solidFill>
              </a:rPr>
              <a:t>recupero</a:t>
            </a:r>
            <a:r>
              <a:rPr lang="en-US" sz="2300" b="1" dirty="0">
                <a:solidFill>
                  <a:srgbClr val="24BAA2"/>
                </a:solidFill>
              </a:rPr>
              <a:t> </a:t>
            </a:r>
            <a:r>
              <a:rPr lang="en-US" sz="2300" b="1" dirty="0" err="1">
                <a:solidFill>
                  <a:srgbClr val="24BAA2"/>
                </a:solidFill>
              </a:rPr>
              <a:t>immediato</a:t>
            </a:r>
            <a:r>
              <a:rPr lang="en-US" sz="2300" b="1" dirty="0">
                <a:solidFill>
                  <a:srgbClr val="24BAA2"/>
                </a:solidFill>
              </a:rPr>
              <a:t> </a:t>
            </a:r>
            <a:r>
              <a:rPr lang="en-US" sz="2300" b="1" dirty="0" err="1">
                <a:solidFill>
                  <a:srgbClr val="24BAA2"/>
                </a:solidFill>
              </a:rPr>
              <a:t>dei</a:t>
            </a:r>
            <a:r>
              <a:rPr lang="en-US" sz="2300" b="1" dirty="0">
                <a:solidFill>
                  <a:srgbClr val="24BAA2"/>
                </a:solidFill>
              </a:rPr>
              <a:t> </a:t>
            </a:r>
            <a:r>
              <a:rPr lang="en-US" sz="2300" b="1" dirty="0" err="1">
                <a:solidFill>
                  <a:srgbClr val="24BAA2"/>
                </a:solidFill>
              </a:rPr>
              <a:t>dati</a:t>
            </a:r>
            <a:r>
              <a:rPr lang="en-US" sz="2300" b="1" dirty="0">
                <a:solidFill>
                  <a:srgbClr val="24BAA2"/>
                </a:solidFill>
              </a:rPr>
              <a:t> </a:t>
            </a:r>
            <a:r>
              <a:rPr lang="en-US" sz="2300" dirty="0"/>
              <a:t>in base alle </a:t>
            </a:r>
            <a:r>
              <a:rPr lang="en-US" sz="2300" dirty="0" err="1"/>
              <a:t>necessità</a:t>
            </a:r>
            <a:r>
              <a:rPr lang="en-US" sz="2300" dirty="0"/>
              <a:t>. </a:t>
            </a:r>
            <a:r>
              <a:rPr lang="en-US" sz="2300" dirty="0" err="1"/>
              <a:t>Ciò</a:t>
            </a:r>
            <a:r>
              <a:rPr lang="en-US" sz="2300" dirty="0"/>
              <a:t> è </a:t>
            </a:r>
            <a:r>
              <a:rPr lang="en-US" sz="2300" dirty="0" err="1"/>
              <a:t>garantito</a:t>
            </a:r>
            <a:r>
              <a:rPr lang="en-US" sz="2300" dirty="0"/>
              <a:t> dale </a:t>
            </a:r>
            <a:r>
              <a:rPr lang="en-US" sz="2300" dirty="0" err="1"/>
              <a:t>funzioni</a:t>
            </a:r>
            <a:r>
              <a:rPr lang="en-US" sz="2300" dirty="0"/>
              <a:t> di </a:t>
            </a:r>
            <a:r>
              <a:rPr lang="en-US" sz="2300" dirty="0" err="1"/>
              <a:t>ricerca</a:t>
            </a:r>
            <a:r>
              <a:rPr lang="en-US" sz="2300" dirty="0"/>
              <a:t> </a:t>
            </a:r>
            <a:r>
              <a:rPr lang="en-US" sz="2300" dirty="0" err="1"/>
              <a:t>che</a:t>
            </a:r>
            <a:r>
              <a:rPr lang="en-US" sz="2300" dirty="0"/>
              <a:t> </a:t>
            </a:r>
            <a:r>
              <a:rPr lang="en-US" sz="2300" dirty="0" err="1"/>
              <a:t>agevolano</a:t>
            </a:r>
            <a:r>
              <a:rPr lang="en-US" sz="2300" dirty="0"/>
              <a:t> il </a:t>
            </a:r>
            <a:r>
              <a:rPr lang="en-US" sz="2300" dirty="0" err="1"/>
              <a:t>reperimento</a:t>
            </a:r>
            <a:r>
              <a:rPr lang="en-US" sz="2300" dirty="0"/>
              <a:t> </a:t>
            </a:r>
            <a:r>
              <a:rPr lang="en-US" sz="2300" dirty="0" err="1"/>
              <a:t>delle</a:t>
            </a:r>
            <a:r>
              <a:rPr lang="en-US" sz="2300" dirty="0"/>
              <a:t> </a:t>
            </a:r>
            <a:r>
              <a:rPr lang="en-US" sz="2300" dirty="0" err="1"/>
              <a:t>informazioni</a:t>
            </a:r>
            <a:r>
              <a:rPr lang="en-US" sz="2300" dirty="0"/>
              <a:t>.</a:t>
            </a:r>
            <a:endParaRPr sz="2300" dirty="0"/>
          </a:p>
          <a:p>
            <a:pPr marL="702900" lvl="0" indent="-342900" algn="l" rtl="0">
              <a:lnSpc>
                <a:spcPct val="100000"/>
              </a:lnSpc>
              <a:spcBef>
                <a:spcPts val="600"/>
              </a:spcBef>
              <a:spcAft>
                <a:spcPts val="0"/>
              </a:spcAft>
              <a:buSzPts val="2400"/>
              <a:buFont typeface="Arial"/>
              <a:buChar char="•"/>
            </a:pPr>
            <a:r>
              <a:rPr lang="en-US" sz="2300" dirty="0"/>
              <a:t>Accesso a </a:t>
            </a:r>
            <a:r>
              <a:rPr lang="en-US" sz="2300" b="1" dirty="0" err="1">
                <a:solidFill>
                  <a:srgbClr val="24BAA2"/>
                </a:solidFill>
              </a:rPr>
              <a:t>un’infinità</a:t>
            </a:r>
            <a:r>
              <a:rPr lang="en-US" sz="2300" b="1" dirty="0">
                <a:solidFill>
                  <a:srgbClr val="24BAA2"/>
                </a:solidFill>
              </a:rPr>
              <a:t> di </a:t>
            </a:r>
            <a:r>
              <a:rPr lang="en-US" sz="2300" b="1" dirty="0" err="1">
                <a:solidFill>
                  <a:srgbClr val="24BAA2"/>
                </a:solidFill>
              </a:rPr>
              <a:t>funzioni</a:t>
            </a:r>
            <a:r>
              <a:rPr lang="en-US" sz="2300" b="1" dirty="0">
                <a:solidFill>
                  <a:srgbClr val="24BAA2"/>
                </a:solidFill>
              </a:rPr>
              <a:t> </a:t>
            </a:r>
            <a:r>
              <a:rPr lang="en-US" sz="2300" dirty="0"/>
              <a:t>e </a:t>
            </a:r>
            <a:r>
              <a:rPr lang="en-US" sz="2300" dirty="0" err="1"/>
              <a:t>applicazione</a:t>
            </a:r>
            <a:r>
              <a:rPr lang="en-US" sz="2300" dirty="0"/>
              <a:t> con un semplice </a:t>
            </a:r>
            <a:r>
              <a:rPr lang="en-US" sz="2300" dirty="0" err="1"/>
              <a:t>clic</a:t>
            </a:r>
            <a:r>
              <a:rPr lang="en-US" sz="2300" dirty="0"/>
              <a:t>. applications at the touch of a button/screen (</a:t>
            </a:r>
            <a:r>
              <a:rPr lang="en-US" sz="2300" dirty="0" err="1"/>
              <a:t>vedi</a:t>
            </a:r>
            <a:r>
              <a:rPr lang="en-US" sz="2300" dirty="0"/>
              <a:t> Modulo 3).</a:t>
            </a:r>
            <a:endParaRPr sz="2300" dirty="0"/>
          </a:p>
          <a:p>
            <a:pPr marL="457200" lvl="0" indent="0" algn="l" rtl="0">
              <a:lnSpc>
                <a:spcPct val="100000"/>
              </a:lnSpc>
              <a:spcBef>
                <a:spcPts val="1000"/>
              </a:spcBef>
              <a:spcAft>
                <a:spcPts val="0"/>
              </a:spcAft>
              <a:buSzPts val="2400"/>
              <a:buNone/>
            </a:pPr>
            <a:endParaRPr sz="2300" dirty="0"/>
          </a:p>
        </p:txBody>
      </p:sp>
      <p:sp>
        <p:nvSpPr>
          <p:cNvPr id="788" name="Google Shape;788;p6"/>
          <p:cNvSpPr txBox="1">
            <a:spLocks noGrp="1"/>
          </p:cNvSpPr>
          <p:nvPr>
            <p:ph type="body" idx="2"/>
          </p:nvPr>
        </p:nvSpPr>
        <p:spPr>
          <a:xfrm>
            <a:off x="986961" y="465755"/>
            <a:ext cx="8616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dirty="0"/>
              <a:t>I </a:t>
            </a:r>
            <a:r>
              <a:rPr lang="en-US" dirty="0" err="1"/>
              <a:t>benefici</a:t>
            </a:r>
            <a:r>
              <a:rPr lang="en-US" dirty="0"/>
              <a:t> </a:t>
            </a:r>
            <a:r>
              <a:rPr lang="en-US" dirty="0" err="1"/>
              <a:t>dell’utilizzo</a:t>
            </a:r>
            <a:r>
              <a:rPr lang="en-US" dirty="0"/>
              <a:t> di uno smartphone </a:t>
            </a:r>
          </a:p>
        </p:txBody>
      </p:sp>
      <p:pic>
        <p:nvPicPr>
          <p:cNvPr id="789" name="Google Shape;789;p6" descr="White office desk with work accessories"/>
          <p:cNvPicPr preferRelativeResize="0"/>
          <p:nvPr/>
        </p:nvPicPr>
        <p:blipFill rotWithShape="1">
          <a:blip r:embed="rId3">
            <a:alphaModFix/>
          </a:blip>
          <a:srcRect l="19136" r="19505"/>
          <a:stretch/>
        </p:blipFill>
        <p:spPr>
          <a:xfrm>
            <a:off x="9114181" y="1730477"/>
            <a:ext cx="2583219" cy="36458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42" name="Google Shape;242;p4"/>
          <p:cNvSpPr txBox="1">
            <a:spLocks noGrp="1"/>
          </p:cNvSpPr>
          <p:nvPr>
            <p:ph type="body" idx="2"/>
          </p:nvPr>
        </p:nvSpPr>
        <p:spPr>
          <a:xfrm>
            <a:off x="1400830" y="3249075"/>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L’uso</a:t>
            </a:r>
            <a:r>
              <a:rPr lang="en-US" dirty="0"/>
              <a:t> </a:t>
            </a:r>
            <a:r>
              <a:rPr lang="en-US" dirty="0" err="1"/>
              <a:t>efficace</a:t>
            </a:r>
            <a:r>
              <a:rPr lang="en-US" dirty="0"/>
              <a:t> </a:t>
            </a:r>
            <a:r>
              <a:rPr lang="en-US" dirty="0" err="1"/>
              <a:t>degli</a:t>
            </a:r>
            <a:r>
              <a:rPr lang="en-US" dirty="0"/>
              <a:t> Smartphone </a:t>
            </a:r>
            <a:endParaRPr dirty="0"/>
          </a:p>
        </p:txBody>
      </p:sp>
      <p:sp>
        <p:nvSpPr>
          <p:cNvPr id="243" name="Google Shape;243;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44" name="Google Shape;244;p4"/>
          <p:cNvSpPr txBox="1">
            <a:spLocks noGrp="1"/>
          </p:cNvSpPr>
          <p:nvPr>
            <p:ph type="body" idx="4"/>
          </p:nvPr>
        </p:nvSpPr>
        <p:spPr>
          <a:xfrm>
            <a:off x="1400970" y="3968071"/>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L’uso</a:t>
            </a:r>
            <a:r>
              <a:rPr lang="en-US" dirty="0"/>
              <a:t> </a:t>
            </a:r>
            <a:r>
              <a:rPr lang="en-US" dirty="0" err="1"/>
              <a:t>efficace</a:t>
            </a:r>
            <a:r>
              <a:rPr lang="en-US" dirty="0"/>
              <a:t> </a:t>
            </a:r>
            <a:r>
              <a:rPr lang="en-US" dirty="0" err="1"/>
              <a:t>dei</a:t>
            </a:r>
            <a:r>
              <a:rPr lang="en-US" dirty="0"/>
              <a:t> Tablet </a:t>
            </a:r>
            <a:endParaRPr dirty="0"/>
          </a:p>
        </p:txBody>
      </p:sp>
      <p:sp>
        <p:nvSpPr>
          <p:cNvPr id="245" name="Google Shape;245;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46" name="Google Shape;246;p4"/>
          <p:cNvSpPr txBox="1">
            <a:spLocks noGrp="1"/>
          </p:cNvSpPr>
          <p:nvPr>
            <p:ph type="body" idx="6"/>
          </p:nvPr>
        </p:nvSpPr>
        <p:spPr>
          <a:xfrm>
            <a:off x="1400970" y="471678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L’uso</a:t>
            </a:r>
            <a:r>
              <a:rPr lang="en-US" dirty="0"/>
              <a:t> </a:t>
            </a:r>
            <a:r>
              <a:rPr lang="en-US" dirty="0" err="1"/>
              <a:t>efficace</a:t>
            </a:r>
            <a:r>
              <a:rPr lang="en-US" dirty="0"/>
              <a:t> </a:t>
            </a:r>
            <a:r>
              <a:rPr lang="en-US" dirty="0" err="1"/>
              <a:t>delle</a:t>
            </a:r>
            <a:r>
              <a:rPr lang="en-US" dirty="0"/>
              <a:t> Smart TV </a:t>
            </a:r>
          </a:p>
        </p:txBody>
      </p:sp>
      <p:sp>
        <p:nvSpPr>
          <p:cNvPr id="247" name="Google Shape;247;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04</a:t>
            </a:r>
            <a:endParaRPr/>
          </a:p>
        </p:txBody>
      </p:sp>
      <p:sp>
        <p:nvSpPr>
          <p:cNvPr id="248" name="Google Shape;248;p4"/>
          <p:cNvSpPr txBox="1">
            <a:spLocks noGrp="1"/>
          </p:cNvSpPr>
          <p:nvPr>
            <p:ph type="body" idx="8"/>
          </p:nvPr>
        </p:nvSpPr>
        <p:spPr>
          <a:xfrm>
            <a:off x="1400830" y="2566766"/>
            <a:ext cx="548243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L’importanza</a:t>
            </a:r>
            <a:r>
              <a:rPr lang="en-US" dirty="0"/>
              <a:t> </a:t>
            </a:r>
            <a:r>
              <a:rPr lang="en-US" dirty="0" err="1"/>
              <a:t>dell’alfabetizzazione</a:t>
            </a:r>
            <a:r>
              <a:rPr lang="en-US" dirty="0"/>
              <a:t> </a:t>
            </a:r>
            <a:r>
              <a:rPr lang="en-US" dirty="0" err="1"/>
              <a:t>digitale</a:t>
            </a:r>
            <a:r>
              <a:rPr lang="en-US" dirty="0"/>
              <a:t> </a:t>
            </a:r>
            <a:r>
              <a:rPr lang="en-US" dirty="0" err="1"/>
              <a:t>nella</a:t>
            </a:r>
            <a:r>
              <a:rPr lang="en-US" dirty="0"/>
              <a:t> vita </a:t>
            </a:r>
            <a:r>
              <a:rPr lang="en-US" dirty="0" err="1"/>
              <a:t>quotidiana</a:t>
            </a:r>
            <a:endParaRPr dirty="0"/>
          </a:p>
        </p:txBody>
      </p:sp>
      <p:sp>
        <p:nvSpPr>
          <p:cNvPr id="249" name="Google Shape;249;p4"/>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05</a:t>
            </a:r>
            <a:endParaRPr/>
          </a:p>
        </p:txBody>
      </p:sp>
      <p:sp>
        <p:nvSpPr>
          <p:cNvPr id="250" name="Google Shape;250;p4"/>
          <p:cNvSpPr txBox="1">
            <a:spLocks noGrp="1"/>
          </p:cNvSpPr>
          <p:nvPr>
            <p:ph type="body" idx="13"/>
          </p:nvPr>
        </p:nvSpPr>
        <p:spPr>
          <a:xfrm>
            <a:off x="1400970" y="5508819"/>
            <a:ext cx="613013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Creare</a:t>
            </a:r>
            <a:r>
              <a:rPr lang="en-US" dirty="0"/>
              <a:t> </a:t>
            </a:r>
            <a:r>
              <a:rPr lang="en-US" dirty="0" err="1"/>
              <a:t>consapevolezza</a:t>
            </a:r>
            <a:r>
              <a:rPr lang="en-US" dirty="0"/>
              <a:t> </a:t>
            </a:r>
            <a:r>
              <a:rPr lang="en-US" dirty="0" err="1"/>
              <a:t>sulla</a:t>
            </a:r>
            <a:r>
              <a:rPr lang="en-US" dirty="0"/>
              <a:t> </a:t>
            </a:r>
            <a:r>
              <a:rPr lang="en-US" dirty="0" err="1"/>
              <a:t>sicurezza</a:t>
            </a:r>
            <a:r>
              <a:rPr lang="en-US" dirty="0"/>
              <a:t> </a:t>
            </a:r>
            <a:r>
              <a:rPr lang="en-US" dirty="0" err="1"/>
              <a:t>dei</a:t>
            </a:r>
            <a:r>
              <a:rPr lang="en-US" dirty="0"/>
              <a:t> </a:t>
            </a:r>
            <a:r>
              <a:rPr lang="en-US" dirty="0" err="1"/>
              <a:t>dati</a:t>
            </a:r>
            <a:r>
              <a:rPr lang="en-US" dirty="0"/>
              <a:t> </a:t>
            </a:r>
          </a:p>
          <a:p>
            <a:pPr marL="0" lvl="0" indent="0" algn="l" rtl="0">
              <a:lnSpc>
                <a:spcPct val="90000"/>
              </a:lnSpc>
              <a:spcBef>
                <a:spcPts val="0"/>
              </a:spcBef>
              <a:spcAft>
                <a:spcPts val="0"/>
              </a:spcAft>
              <a:buClr>
                <a:srgbClr val="092E4B"/>
              </a:buClr>
              <a:buSzPts val="2200"/>
              <a:buNone/>
            </a:pPr>
            <a:endParaRPr dirty="0"/>
          </a:p>
        </p:txBody>
      </p:sp>
      <p:sp>
        <p:nvSpPr>
          <p:cNvPr id="251" name="Google Shape;251;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err="1"/>
              <a:t>Contenuti</a:t>
            </a:r>
            <a:endParaRPr dirty="0"/>
          </a:p>
        </p:txBody>
      </p:sp>
      <p:pic>
        <p:nvPicPr>
          <p:cNvPr id="252" name="Google Shape;252;p4"/>
          <p:cNvPicPr preferRelativeResize="0"/>
          <p:nvPr/>
        </p:nvPicPr>
        <p:blipFill rotWithShape="1">
          <a:blip r:embed="rId3">
            <a:alphaModFix/>
          </a:blip>
          <a:srcRect/>
          <a:stretch/>
        </p:blipFill>
        <p:spPr>
          <a:xfrm>
            <a:off x="7666010" y="2178136"/>
            <a:ext cx="3778044" cy="4038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136ea598341_1_12"/>
          <p:cNvSpPr txBox="1">
            <a:spLocks noGrp="1"/>
          </p:cNvSpPr>
          <p:nvPr>
            <p:ph type="body" idx="1"/>
          </p:nvPr>
        </p:nvSpPr>
        <p:spPr>
          <a:xfrm>
            <a:off x="710276" y="1448552"/>
            <a:ext cx="10595100" cy="400584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it-IT" dirty="0">
                <a:latin typeface="Calibri"/>
                <a:ea typeface="Calibri"/>
                <a:cs typeface="Calibri"/>
                <a:sym typeface="Calibri"/>
              </a:rPr>
              <a:t>Gli smartphone rendono la </a:t>
            </a:r>
            <a:r>
              <a:rPr lang="it-IT" b="1" dirty="0">
                <a:latin typeface="Calibri"/>
                <a:ea typeface="Calibri"/>
                <a:cs typeface="Calibri"/>
                <a:sym typeface="Calibri"/>
              </a:rPr>
              <a:t>comunicazione molto accessibile</a:t>
            </a:r>
            <a:r>
              <a:rPr lang="it-IT" dirty="0">
                <a:latin typeface="Calibri"/>
                <a:ea typeface="Calibri"/>
                <a:cs typeface="Calibri"/>
                <a:sym typeface="Calibri"/>
              </a:rPr>
              <a:t>, consentendo a tutti di rimanere in contatto gli uni con gli altri. Esempio: Per le persone ipovedenti è possibile utilizzare la funzione di zoom per vedere i messaggi o l'assistenza vocale per leggere i messaggi.</a:t>
            </a:r>
          </a:p>
          <a:p>
            <a:pPr marL="0" lvl="0" indent="0" algn="l" rtl="0">
              <a:lnSpc>
                <a:spcPct val="100000"/>
              </a:lnSpc>
              <a:spcBef>
                <a:spcPts val="0"/>
              </a:spcBef>
              <a:spcAft>
                <a:spcPts val="0"/>
              </a:spcAft>
              <a:buSzPts val="2400"/>
            </a:pPr>
            <a:endParaRPr lang="it-IT" sz="900" dirty="0">
              <a:latin typeface="Calibri"/>
              <a:ea typeface="Calibri"/>
              <a:cs typeface="Calibri"/>
              <a:sym typeface="Calibri"/>
            </a:endParaRPr>
          </a:p>
          <a:p>
            <a:pPr marL="342900" lvl="0" indent="-342900" algn="l" rtl="0">
              <a:lnSpc>
                <a:spcPct val="100000"/>
              </a:lnSpc>
              <a:spcBef>
                <a:spcPts val="0"/>
              </a:spcBef>
              <a:spcAft>
                <a:spcPts val="0"/>
              </a:spcAft>
              <a:buSzPts val="2400"/>
              <a:buFont typeface="Arial"/>
              <a:buChar char="•"/>
            </a:pPr>
            <a:r>
              <a:rPr lang="it-IT" dirty="0">
                <a:latin typeface="Calibri"/>
                <a:ea typeface="Calibri"/>
                <a:cs typeface="Calibri"/>
                <a:sym typeface="Calibri"/>
              </a:rPr>
              <a:t>L'</a:t>
            </a:r>
            <a:r>
              <a:rPr lang="it-IT" b="1" dirty="0">
                <a:latin typeface="Calibri"/>
                <a:ea typeface="Calibri"/>
                <a:cs typeface="Calibri"/>
                <a:sym typeface="Calibri"/>
              </a:rPr>
              <a:t>accesso alle informazioni in tempo reale </a:t>
            </a:r>
            <a:r>
              <a:rPr lang="it-IT" dirty="0">
                <a:latin typeface="Calibri"/>
                <a:ea typeface="Calibri"/>
                <a:cs typeface="Calibri"/>
                <a:sym typeface="Calibri"/>
              </a:rPr>
              <a:t>consente di tenersi aggiornati sulle ultime notizie, facilitando e migliorando l'apprendimento, i consigli e la guida che possono essere applicati a situazioni reali. </a:t>
            </a:r>
          </a:p>
          <a:p>
            <a:pPr marL="0" lvl="0" indent="0" algn="l" rtl="0">
              <a:lnSpc>
                <a:spcPct val="100000"/>
              </a:lnSpc>
              <a:spcBef>
                <a:spcPts val="0"/>
              </a:spcBef>
              <a:spcAft>
                <a:spcPts val="0"/>
              </a:spcAft>
              <a:buSzPts val="2400"/>
            </a:pPr>
            <a:endParaRPr lang="it-IT" sz="900" dirty="0">
              <a:latin typeface="Calibri"/>
              <a:ea typeface="Calibri"/>
              <a:cs typeface="Calibri"/>
              <a:sym typeface="Calibri"/>
            </a:endParaRPr>
          </a:p>
          <a:p>
            <a:pPr marL="342900" lvl="0" indent="-342900" algn="l" rtl="0">
              <a:lnSpc>
                <a:spcPct val="100000"/>
              </a:lnSpc>
              <a:spcBef>
                <a:spcPts val="0"/>
              </a:spcBef>
              <a:spcAft>
                <a:spcPts val="0"/>
              </a:spcAft>
              <a:buSzPts val="2400"/>
              <a:buFont typeface="Arial"/>
              <a:buChar char="•"/>
            </a:pPr>
            <a:r>
              <a:rPr lang="it-IT" dirty="0">
                <a:latin typeface="Calibri"/>
                <a:ea typeface="Calibri"/>
                <a:cs typeface="Calibri"/>
                <a:sym typeface="Calibri"/>
              </a:rPr>
              <a:t>Le fotocamere dei telefoni sono di solito superiori a quelle di molti altri dispositivi, consentendo una serie di </a:t>
            </a:r>
            <a:r>
              <a:rPr lang="it-IT" b="1" dirty="0">
                <a:latin typeface="Calibri"/>
                <a:ea typeface="Calibri"/>
                <a:cs typeface="Calibri"/>
                <a:sym typeface="Calibri"/>
              </a:rPr>
              <a:t>opportunità fotografiche e video </a:t>
            </a:r>
            <a:r>
              <a:rPr lang="it-IT" dirty="0">
                <a:latin typeface="Calibri"/>
                <a:ea typeface="Calibri"/>
                <a:cs typeface="Calibri"/>
                <a:sym typeface="Calibri"/>
              </a:rPr>
              <a:t>istantanee. Questo può essere utile per documentare eventi o avvenimenti.</a:t>
            </a:r>
          </a:p>
          <a:p>
            <a:pPr marL="0" lvl="0" indent="0" algn="l" rtl="0">
              <a:lnSpc>
                <a:spcPct val="100000"/>
              </a:lnSpc>
              <a:spcBef>
                <a:spcPts val="0"/>
              </a:spcBef>
              <a:spcAft>
                <a:spcPts val="0"/>
              </a:spcAft>
              <a:buSzPts val="2400"/>
            </a:pPr>
            <a:endParaRPr lang="it-IT" sz="900" dirty="0">
              <a:latin typeface="Calibri"/>
              <a:ea typeface="Calibri"/>
              <a:cs typeface="Calibri"/>
              <a:sym typeface="Calibri"/>
            </a:endParaRPr>
          </a:p>
          <a:p>
            <a:pPr marL="342900" lvl="0" indent="-342900" algn="l" rtl="0">
              <a:lnSpc>
                <a:spcPct val="100000"/>
              </a:lnSpc>
              <a:spcBef>
                <a:spcPts val="0"/>
              </a:spcBef>
              <a:spcAft>
                <a:spcPts val="0"/>
              </a:spcAft>
              <a:buSzPts val="2400"/>
              <a:buFont typeface="Arial"/>
              <a:buChar char="•"/>
            </a:pPr>
            <a:r>
              <a:rPr lang="it-IT" dirty="0">
                <a:latin typeface="Calibri"/>
                <a:ea typeface="Calibri"/>
                <a:cs typeface="Calibri"/>
                <a:sym typeface="Calibri"/>
              </a:rPr>
              <a:t>Le opportunità offerte dalle applicazioni sono infinite e si adattano a qualsiasi esigenza, sia sociale che medica o educativa.</a:t>
            </a:r>
          </a:p>
        </p:txBody>
      </p:sp>
      <p:sp>
        <p:nvSpPr>
          <p:cNvPr id="796" name="Google Shape;796;g136ea598341_1_12"/>
          <p:cNvSpPr txBox="1">
            <a:spLocks noGrp="1"/>
          </p:cNvSpPr>
          <p:nvPr>
            <p:ph type="body" idx="2"/>
          </p:nvPr>
        </p:nvSpPr>
        <p:spPr>
          <a:xfrm>
            <a:off x="1069527" y="550582"/>
            <a:ext cx="10595100" cy="8037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3600"/>
              <a:buNone/>
            </a:pPr>
            <a:r>
              <a:rPr lang="it-IT" sz="3700" dirty="0">
                <a:latin typeface="Calibri"/>
                <a:ea typeface="Calibri"/>
                <a:cs typeface="Calibri"/>
                <a:sym typeface="Calibri"/>
              </a:rPr>
              <a:t>Vantaggi degli smartphone</a:t>
            </a:r>
          </a:p>
        </p:txBody>
      </p:sp>
      <p:pic>
        <p:nvPicPr>
          <p:cNvPr id="2" name="Picture 8" descr="Icon&#10;&#10;Description automatically generated">
            <a:extLst>
              <a:ext uri="{FF2B5EF4-FFF2-40B4-BE49-F238E27FC236}">
                <a16:creationId xmlns:a16="http://schemas.microsoft.com/office/drawing/2014/main" id="{1AC01199-31D2-E6F5-D552-0143AF7F26B6}"/>
              </a:ext>
            </a:extLst>
          </p:cNvPr>
          <p:cNvPicPr>
            <a:picLocks noChangeAspect="1"/>
          </p:cNvPicPr>
          <p:nvPr/>
        </p:nvPicPr>
        <p:blipFill>
          <a:blip r:embed="rId3"/>
          <a:stretch>
            <a:fillRect/>
          </a:stretch>
        </p:blipFill>
        <p:spPr>
          <a:xfrm>
            <a:off x="9192638" y="397289"/>
            <a:ext cx="1929835" cy="119792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136ea598341_1_69"/>
          <p:cNvSpPr txBox="1">
            <a:spLocks noGrp="1"/>
          </p:cNvSpPr>
          <p:nvPr>
            <p:ph type="body" idx="1"/>
          </p:nvPr>
        </p:nvSpPr>
        <p:spPr>
          <a:xfrm>
            <a:off x="798381" y="1358351"/>
            <a:ext cx="10595100" cy="4738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it-IT" sz="2350" dirty="0"/>
              <a:t>Oltre alle telefonate e ai messaggi, le potenziali funzionalità di uno smartphone sono le seguenti:</a:t>
            </a:r>
          </a:p>
          <a:p>
            <a:pPr marL="342900" lvl="0" indent="-342900" algn="l" rtl="0">
              <a:lnSpc>
                <a:spcPct val="90000"/>
              </a:lnSpc>
              <a:spcBef>
                <a:spcPts val="1000"/>
              </a:spcBef>
              <a:spcAft>
                <a:spcPts val="0"/>
              </a:spcAft>
              <a:buSzPts val="2400"/>
              <a:buFont typeface="Arial" panose="020B0604020202020204" pitchFamily="34" charset="0"/>
              <a:buChar char="•"/>
            </a:pPr>
            <a:r>
              <a:rPr lang="it-IT" sz="2350" dirty="0"/>
              <a:t>Comunicazione vocale e video istantanea e di qualità, per ridurre l'isolamento e i rischi;</a:t>
            </a:r>
          </a:p>
          <a:p>
            <a:pPr marL="342900" lvl="0" indent="-342900" algn="l" rtl="0">
              <a:lnSpc>
                <a:spcPct val="90000"/>
              </a:lnSpc>
              <a:spcBef>
                <a:spcPts val="1000"/>
              </a:spcBef>
              <a:spcAft>
                <a:spcPts val="0"/>
              </a:spcAft>
              <a:buSzPts val="2400"/>
              <a:buFont typeface="Arial" panose="020B0604020202020204" pitchFamily="34" charset="0"/>
              <a:buChar char="•"/>
            </a:pPr>
            <a:r>
              <a:rPr lang="it-IT" sz="2350" dirty="0"/>
              <a:t>Tracciamento della salute ottimizzato e personalizzato (vedi Modulo 3) che porta a una maggiore attività fisica;</a:t>
            </a:r>
          </a:p>
          <a:p>
            <a:pPr marL="342900" lvl="0" indent="-342900" algn="l" rtl="0">
              <a:lnSpc>
                <a:spcPct val="90000"/>
              </a:lnSpc>
              <a:spcBef>
                <a:spcPts val="1000"/>
              </a:spcBef>
              <a:spcAft>
                <a:spcPts val="0"/>
              </a:spcAft>
              <a:buSzPts val="2400"/>
              <a:buFont typeface="Arial" panose="020B0604020202020204" pitchFamily="34" charset="0"/>
              <a:buChar char="•"/>
            </a:pPr>
            <a:r>
              <a:rPr lang="it-IT" sz="2350" dirty="0"/>
              <a:t>Miglioramento del GPS, ad esempio assistenza nella ricerca di indirizzi rurali/urbani quando si cerca di localizzare le sedi dei clienti;</a:t>
            </a:r>
          </a:p>
          <a:p>
            <a:pPr marL="342900" lvl="0" indent="-342900" algn="l" rtl="0">
              <a:lnSpc>
                <a:spcPct val="90000"/>
              </a:lnSpc>
              <a:spcBef>
                <a:spcPts val="1000"/>
              </a:spcBef>
              <a:spcAft>
                <a:spcPts val="0"/>
              </a:spcAft>
              <a:buSzPts val="2400"/>
              <a:buFont typeface="Arial" panose="020B0604020202020204" pitchFamily="34" charset="0"/>
              <a:buChar char="•"/>
            </a:pPr>
            <a:r>
              <a:rPr lang="it-IT" sz="2350" dirty="0"/>
              <a:t>Capacità di connessione wireless e bluetooth tra il dispositivo e altri dispositivi, per migliorare l'alimentazione e lo stile di vita;</a:t>
            </a:r>
          </a:p>
          <a:p>
            <a:pPr marL="342900" lvl="0" indent="-342900" algn="l" rtl="0">
              <a:lnSpc>
                <a:spcPct val="90000"/>
              </a:lnSpc>
              <a:spcBef>
                <a:spcPts val="1000"/>
              </a:spcBef>
              <a:spcAft>
                <a:spcPts val="0"/>
              </a:spcAft>
              <a:buSzPts val="2400"/>
              <a:buFont typeface="Arial" panose="020B0604020202020204" pitchFamily="34" charset="0"/>
              <a:buChar char="•"/>
            </a:pPr>
            <a:r>
              <a:rPr lang="it-IT" sz="2350" dirty="0"/>
              <a:t>Gli smartphone, tramite le applicazioni, hanno infinite funzionalità, come ad esempio: tracker di dieta e benessere, ampliamento delle capacità e delle reti sociali, tracker/promotori di stili di vita e salute. </a:t>
            </a:r>
          </a:p>
          <a:p>
            <a:pPr marL="0" lvl="0" indent="0" algn="l" rtl="0">
              <a:lnSpc>
                <a:spcPct val="90000"/>
              </a:lnSpc>
              <a:spcBef>
                <a:spcPts val="1000"/>
              </a:spcBef>
              <a:spcAft>
                <a:spcPts val="0"/>
              </a:spcAft>
              <a:buSzPts val="2400"/>
              <a:buNone/>
            </a:pPr>
            <a:endParaRPr lang="it-IT" sz="2350" dirty="0"/>
          </a:p>
          <a:p>
            <a:pPr marL="0" lvl="0" indent="0" algn="l" rtl="0">
              <a:lnSpc>
                <a:spcPct val="90000"/>
              </a:lnSpc>
              <a:spcBef>
                <a:spcPts val="1000"/>
              </a:spcBef>
              <a:spcAft>
                <a:spcPts val="0"/>
              </a:spcAft>
              <a:buSzPts val="2400"/>
              <a:buNone/>
            </a:pPr>
            <a:endParaRPr lang="it-IT" sz="2350" dirty="0"/>
          </a:p>
        </p:txBody>
      </p:sp>
      <p:sp>
        <p:nvSpPr>
          <p:cNvPr id="803" name="Google Shape;803;g136ea598341_1_69"/>
          <p:cNvSpPr txBox="1">
            <a:spLocks noGrp="1"/>
          </p:cNvSpPr>
          <p:nvPr>
            <p:ph type="body" idx="2"/>
          </p:nvPr>
        </p:nvSpPr>
        <p:spPr>
          <a:xfrm>
            <a:off x="798381" y="555124"/>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it-IT" dirty="0"/>
              <a:t>Potenzialità di uno smartphone </a:t>
            </a:r>
          </a:p>
        </p:txBody>
      </p:sp>
      <p:pic>
        <p:nvPicPr>
          <p:cNvPr id="2" name="Picture 8" descr="Icon&#10;&#10;Description automatically generated">
            <a:extLst>
              <a:ext uri="{FF2B5EF4-FFF2-40B4-BE49-F238E27FC236}">
                <a16:creationId xmlns:a16="http://schemas.microsoft.com/office/drawing/2014/main" id="{62E032CF-FCEC-122A-F6EC-4998AC9FE2C0}"/>
              </a:ext>
            </a:extLst>
          </p:cNvPr>
          <p:cNvPicPr>
            <a:picLocks noChangeAspect="1"/>
          </p:cNvPicPr>
          <p:nvPr/>
        </p:nvPicPr>
        <p:blipFill>
          <a:blip r:embed="rId3"/>
          <a:stretch>
            <a:fillRect/>
          </a:stretch>
        </p:blipFill>
        <p:spPr>
          <a:xfrm>
            <a:off x="9212093" y="465383"/>
            <a:ext cx="1929835" cy="119792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5"/>
          <p:cNvSpPr txBox="1">
            <a:spLocks noGrp="1"/>
          </p:cNvSpPr>
          <p:nvPr>
            <p:ph type="body" idx="1"/>
          </p:nvPr>
        </p:nvSpPr>
        <p:spPr>
          <a:xfrm>
            <a:off x="5474268" y="1241630"/>
            <a:ext cx="6011333" cy="4236686"/>
          </a:xfrm>
          <a:prstGeom prst="rect">
            <a:avLst/>
          </a:prstGeom>
          <a:noFill/>
          <a:ln>
            <a:noFill/>
          </a:ln>
        </p:spPr>
        <p:txBody>
          <a:bodyPr spcFirstLastPara="1" wrap="square" lIns="91425" tIns="45700" rIns="91425" bIns="45700" anchor="t" anchorCtr="0">
            <a:noAutofit/>
          </a:bodyPr>
          <a:lstStyle/>
          <a:p>
            <a:pPr marL="180000" lvl="0" indent="0" rtl="0">
              <a:lnSpc>
                <a:spcPct val="90000"/>
              </a:lnSpc>
              <a:spcBef>
                <a:spcPts val="1000"/>
              </a:spcBef>
              <a:spcAft>
                <a:spcPts val="0"/>
              </a:spcAft>
              <a:buSzPts val="2400"/>
              <a:buNone/>
            </a:pPr>
            <a:r>
              <a:rPr lang="en-US" sz="2200" u="sng" dirty="0">
                <a:solidFill>
                  <a:srgbClr val="24BAA2"/>
                </a:solidFill>
                <a:hlinkClick r:id="rId3">
                  <a:extLst>
                    <a:ext uri="{A12FA001-AC4F-418D-AE19-62706E023703}">
                      <ahyp:hlinkClr xmlns:ahyp="http://schemas.microsoft.com/office/drawing/2018/hyperlinkcolor" val="tx"/>
                    </a:ext>
                  </a:extLst>
                </a:hlinkClick>
              </a:rPr>
              <a:t>iPhone Tips for Seniors: Basic Settings – YouTube</a:t>
            </a:r>
            <a:r>
              <a:rPr lang="en-US" sz="2200" dirty="0">
                <a:solidFill>
                  <a:srgbClr val="24BAA2"/>
                </a:solidFill>
              </a:rPr>
              <a:t> </a:t>
            </a:r>
            <a:r>
              <a:rPr lang="it-IT" sz="2200" dirty="0"/>
              <a:t>Suggerimenti su come impostare la luminosità dello schermo, le dimensioni del testo, l'impostazione della schermata iniziale e così via.</a:t>
            </a:r>
          </a:p>
          <a:p>
            <a:pPr marL="180000" lvl="0" indent="0" rtl="0">
              <a:lnSpc>
                <a:spcPct val="90000"/>
              </a:lnSpc>
              <a:spcBef>
                <a:spcPts val="1000"/>
              </a:spcBef>
              <a:spcAft>
                <a:spcPts val="0"/>
              </a:spcAft>
              <a:buSzPts val="2400"/>
              <a:buNone/>
            </a:pPr>
            <a:r>
              <a:rPr lang="en-US" sz="2200" u="sng" dirty="0">
                <a:solidFill>
                  <a:srgbClr val="24BAA2"/>
                </a:solidFill>
                <a:hlinkClick r:id="rId4">
                  <a:extLst>
                    <a:ext uri="{A12FA001-AC4F-418D-AE19-62706E023703}">
                      <ahyp:hlinkClr xmlns:ahyp="http://schemas.microsoft.com/office/drawing/2018/hyperlinkcolor" val="tx"/>
                    </a:ext>
                  </a:extLst>
                </a:hlinkClick>
              </a:rPr>
              <a:t>iPhone Tips for Seniors 2: Using Apple Contacts – YouTube</a:t>
            </a:r>
            <a:r>
              <a:rPr lang="en-US" sz="2200" dirty="0">
                <a:solidFill>
                  <a:srgbClr val="24BAA2"/>
                </a:solidFill>
              </a:rPr>
              <a:t> </a:t>
            </a:r>
            <a:r>
              <a:rPr lang="it-IT" sz="2200" dirty="0"/>
              <a:t>Imparare a configurare e cercare i contatti nel telefono, ecc.</a:t>
            </a:r>
          </a:p>
          <a:p>
            <a:pPr marL="180000" lvl="0" indent="0" rtl="0">
              <a:lnSpc>
                <a:spcPct val="90000"/>
              </a:lnSpc>
              <a:spcBef>
                <a:spcPts val="1000"/>
              </a:spcBef>
              <a:spcAft>
                <a:spcPts val="0"/>
              </a:spcAft>
              <a:buSzPts val="2400"/>
              <a:buNone/>
            </a:pPr>
            <a:r>
              <a:rPr lang="en-US" sz="2200" u="sng" dirty="0">
                <a:solidFill>
                  <a:srgbClr val="24BAA2"/>
                </a:solidFill>
                <a:hlinkClick r:id="rId5">
                  <a:extLst>
                    <a:ext uri="{A12FA001-AC4F-418D-AE19-62706E023703}">
                      <ahyp:hlinkClr xmlns:ahyp="http://schemas.microsoft.com/office/drawing/2018/hyperlinkcolor" val="tx"/>
                    </a:ext>
                  </a:extLst>
                </a:hlinkClick>
              </a:rPr>
              <a:t>Set Up a Smartphone for an Older Family Member [How-To] – YouTube</a:t>
            </a:r>
            <a:r>
              <a:rPr lang="en-US" sz="2200" dirty="0">
                <a:solidFill>
                  <a:srgbClr val="24BAA2"/>
                </a:solidFill>
              </a:rPr>
              <a:t> </a:t>
            </a:r>
            <a:r>
              <a:rPr lang="it-IT" sz="2200" dirty="0"/>
              <a:t>Questo breve video evidenzia le proposte di smartphone che possono essere configurate per gli anziani di cui vi occupate.</a:t>
            </a:r>
          </a:p>
          <a:p>
            <a:pPr marL="180000" lvl="0" indent="0" rtl="0">
              <a:lnSpc>
                <a:spcPct val="90000"/>
              </a:lnSpc>
              <a:spcBef>
                <a:spcPts val="1000"/>
              </a:spcBef>
              <a:spcAft>
                <a:spcPts val="0"/>
              </a:spcAft>
              <a:buSzPts val="2400"/>
              <a:buNone/>
            </a:pPr>
            <a:r>
              <a:rPr lang="en-US" sz="2200" u="sng" dirty="0">
                <a:solidFill>
                  <a:srgbClr val="24BAA2"/>
                </a:solidFill>
                <a:hlinkClick r:id="rId6">
                  <a:extLst>
                    <a:ext uri="{A12FA001-AC4F-418D-AE19-62706E023703}">
                      <ahyp:hlinkClr xmlns:ahyp="http://schemas.microsoft.com/office/drawing/2018/hyperlinkcolor" val="tx"/>
                    </a:ext>
                  </a:extLst>
                </a:hlinkClick>
              </a:rPr>
              <a:t>Apps for Seniors – YouTube</a:t>
            </a:r>
            <a:r>
              <a:rPr lang="en-US" sz="2200" dirty="0">
                <a:solidFill>
                  <a:srgbClr val="24BAA2"/>
                </a:solidFill>
              </a:rPr>
              <a:t> </a:t>
            </a:r>
            <a:r>
              <a:rPr lang="it-IT" sz="2200" dirty="0"/>
              <a:t>Alcuni semplici suggerimenti di applicazioni adatte ai più anziani</a:t>
            </a:r>
            <a:endParaRPr sz="2200" dirty="0"/>
          </a:p>
        </p:txBody>
      </p:sp>
      <p:sp>
        <p:nvSpPr>
          <p:cNvPr id="809" name="Google Shape;809;p65"/>
          <p:cNvSpPr txBox="1">
            <a:spLocks noGrp="1"/>
          </p:cNvSpPr>
          <p:nvPr>
            <p:ph type="body" idx="2"/>
          </p:nvPr>
        </p:nvSpPr>
        <p:spPr>
          <a:xfrm>
            <a:off x="5559213" y="64695"/>
            <a:ext cx="5672003"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it-IT" dirty="0">
                <a:solidFill>
                  <a:schemeClr val="lt1"/>
                </a:solidFill>
              </a:rPr>
              <a:t>Altri video utili sugli smartphone per gli anziani…</a:t>
            </a:r>
          </a:p>
        </p:txBody>
      </p:sp>
      <p:pic>
        <p:nvPicPr>
          <p:cNvPr id="810" name="Google Shape;810;p65" descr="Logo, company name&#10;&#10;Description automatically generated"/>
          <p:cNvPicPr preferRelativeResize="0">
            <a:picLocks noGrp="1"/>
          </p:cNvPicPr>
          <p:nvPr>
            <p:ph type="pic" idx="3"/>
          </p:nvPr>
        </p:nvPicPr>
        <p:blipFill rotWithShape="1">
          <a:blip r:embed="rId7">
            <a:alphaModFix/>
          </a:blip>
          <a:srcRect l="14959" r="14713"/>
          <a:stretch/>
        </p:blipFill>
        <p:spPr>
          <a:xfrm>
            <a:off x="0" y="1866787"/>
            <a:ext cx="5130800" cy="3913188"/>
          </a:xfrm>
          <a:prstGeom prst="rect">
            <a:avLst/>
          </a:prstGeom>
          <a:solidFill>
            <a:srgbClr val="D8D8D8"/>
          </a:solidFill>
          <a:ln>
            <a:noFill/>
          </a:ln>
        </p:spPr>
      </p:pic>
      <p:sp>
        <p:nvSpPr>
          <p:cNvPr id="811" name="Google Shape;811;p65"/>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dirty="0" err="1">
                <a:solidFill>
                  <a:srgbClr val="092E4B"/>
                </a:solidFill>
                <a:latin typeface="Calibri"/>
                <a:ea typeface="Calibri"/>
                <a:cs typeface="Calibri"/>
                <a:sym typeface="Calibri"/>
              </a:rPr>
              <a:t>Clicca</a:t>
            </a:r>
            <a:r>
              <a:rPr lang="en-US" sz="1400" b="1" i="0" u="none" strike="noStrike" cap="none" dirty="0">
                <a:solidFill>
                  <a:srgbClr val="092E4B"/>
                </a:solidFill>
                <a:latin typeface="Calibri"/>
                <a:ea typeface="Calibri"/>
                <a:cs typeface="Calibri"/>
                <a:sym typeface="Calibri"/>
              </a:rPr>
              <a:t> sui LINK</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6"/>
          <p:cNvSpPr txBox="1">
            <a:spLocks noGrp="1"/>
          </p:cNvSpPr>
          <p:nvPr>
            <p:ph type="body" idx="1"/>
          </p:nvPr>
        </p:nvSpPr>
        <p:spPr>
          <a:xfrm>
            <a:off x="5427133" y="1543289"/>
            <a:ext cx="6011333" cy="4236686"/>
          </a:xfrm>
          <a:prstGeom prst="rect">
            <a:avLst/>
          </a:prstGeom>
          <a:noFill/>
          <a:ln>
            <a:noFill/>
          </a:ln>
        </p:spPr>
        <p:txBody>
          <a:bodyPr spcFirstLastPara="1" wrap="square" lIns="91425" tIns="45700" rIns="91425" bIns="45700" anchor="t" anchorCtr="0">
            <a:noAutofit/>
          </a:bodyPr>
          <a:lstStyle/>
          <a:p>
            <a:pPr marL="180000" lvl="0" indent="0" algn="l" rtl="0">
              <a:lnSpc>
                <a:spcPct val="90000"/>
              </a:lnSpc>
              <a:spcBef>
                <a:spcPts val="1000"/>
              </a:spcBef>
              <a:spcAft>
                <a:spcPts val="0"/>
              </a:spcAft>
              <a:buSzPts val="2400"/>
              <a:buNone/>
            </a:pPr>
            <a:r>
              <a:rPr lang="en-US" sz="2200" u="sng" dirty="0">
                <a:solidFill>
                  <a:srgbClr val="24BAA2"/>
                </a:solidFill>
                <a:hlinkClick r:id="rId3">
                  <a:extLst>
                    <a:ext uri="{A12FA001-AC4F-418D-AE19-62706E023703}">
                      <ahyp:hlinkClr xmlns:ahyp="http://schemas.microsoft.com/office/drawing/2018/hyperlinkcolor" val="tx"/>
                    </a:ext>
                  </a:extLst>
                </a:hlinkClick>
              </a:rPr>
              <a:t>Setting up an Apple ID - YouTube</a:t>
            </a:r>
            <a:r>
              <a:rPr lang="en-US" sz="2200" dirty="0">
                <a:solidFill>
                  <a:srgbClr val="24BAA2"/>
                </a:solidFill>
              </a:rPr>
              <a:t> </a:t>
            </a:r>
            <a:r>
              <a:rPr lang="it-IT" sz="2200" dirty="0">
                <a:solidFill>
                  <a:schemeClr val="lt1"/>
                </a:solidFill>
              </a:rPr>
              <a:t>Un video su come impostare un ID Apple per qualsiasi dispositivo Apple.</a:t>
            </a:r>
          </a:p>
          <a:p>
            <a:pPr marL="180000" lvl="0" indent="0" algn="l" rtl="0">
              <a:lnSpc>
                <a:spcPct val="90000"/>
              </a:lnSpc>
              <a:spcBef>
                <a:spcPts val="1000"/>
              </a:spcBef>
              <a:spcAft>
                <a:spcPts val="0"/>
              </a:spcAft>
              <a:buSzPts val="2400"/>
              <a:buNone/>
            </a:pPr>
            <a:r>
              <a:rPr lang="en-US" sz="2200" u="sng" dirty="0">
                <a:solidFill>
                  <a:srgbClr val="24BAA2"/>
                </a:solidFill>
                <a:hlinkClick r:id="rId4">
                  <a:extLst>
                    <a:ext uri="{A12FA001-AC4F-418D-AE19-62706E023703}">
                      <ahyp:hlinkClr xmlns:ahyp="http://schemas.microsoft.com/office/drawing/2018/hyperlinkcolor" val="tx"/>
                    </a:ext>
                  </a:extLst>
                </a:hlinkClick>
              </a:rPr>
              <a:t>How to Download an App (iOS) - YouTube</a:t>
            </a:r>
            <a:r>
              <a:rPr lang="en-US" sz="2200" dirty="0">
                <a:solidFill>
                  <a:srgbClr val="24BAA2"/>
                </a:solidFill>
              </a:rPr>
              <a:t> </a:t>
            </a:r>
            <a:r>
              <a:rPr lang="it-IT" sz="2200" dirty="0"/>
              <a:t>Un breve video che fornisce istruzioni per scaricare le applicazioni dall'App Store di Apple.</a:t>
            </a:r>
          </a:p>
          <a:p>
            <a:pPr marL="180000" lvl="0" indent="0" algn="l" rtl="0">
              <a:lnSpc>
                <a:spcPct val="90000"/>
              </a:lnSpc>
              <a:spcBef>
                <a:spcPts val="1000"/>
              </a:spcBef>
              <a:spcAft>
                <a:spcPts val="0"/>
              </a:spcAft>
              <a:buSzPts val="2400"/>
              <a:buNone/>
            </a:pPr>
            <a:r>
              <a:rPr lang="en-US" sz="2200" u="sng" dirty="0">
                <a:solidFill>
                  <a:srgbClr val="24BAA2"/>
                </a:solidFill>
                <a:hlinkClick r:id="rId5">
                  <a:extLst>
                    <a:ext uri="{A12FA001-AC4F-418D-AE19-62706E023703}">
                      <ahyp:hlinkClr xmlns:ahyp="http://schemas.microsoft.com/office/drawing/2018/hyperlinkcolor" val="tx"/>
                    </a:ext>
                  </a:extLst>
                </a:hlinkClick>
              </a:rPr>
              <a:t>How to Download an App (Android) – YouTube</a:t>
            </a:r>
            <a:r>
              <a:rPr lang="en-US" sz="2200" dirty="0">
                <a:solidFill>
                  <a:srgbClr val="24BAA2"/>
                </a:solidFill>
              </a:rPr>
              <a:t> </a:t>
            </a:r>
            <a:r>
              <a:rPr lang="it-IT" sz="2200" dirty="0"/>
              <a:t>Questo breve video mostra come scaricare un'applicazione su un telefono Android.</a:t>
            </a:r>
          </a:p>
          <a:p>
            <a:pPr marL="180000" lvl="0" indent="0" algn="l" rtl="0">
              <a:lnSpc>
                <a:spcPct val="90000"/>
              </a:lnSpc>
              <a:spcBef>
                <a:spcPts val="1000"/>
              </a:spcBef>
              <a:spcAft>
                <a:spcPts val="0"/>
              </a:spcAft>
              <a:buSzPts val="2400"/>
              <a:buNone/>
            </a:pPr>
            <a:r>
              <a:rPr lang="en-US" sz="2200" u="sng" dirty="0">
                <a:solidFill>
                  <a:srgbClr val="24BAA2"/>
                </a:solidFill>
                <a:hlinkClick r:id="rId6">
                  <a:extLst>
                    <a:ext uri="{A12FA001-AC4F-418D-AE19-62706E023703}">
                      <ahyp:hlinkClr xmlns:ahyp="http://schemas.microsoft.com/office/drawing/2018/hyperlinkcolor" val="tx"/>
                    </a:ext>
                  </a:extLst>
                </a:hlinkClick>
              </a:rPr>
              <a:t>Tech Tips Video Tutorials - Senior Planet from AARP</a:t>
            </a:r>
            <a:r>
              <a:rPr lang="en-US" sz="2200" dirty="0">
                <a:solidFill>
                  <a:srgbClr val="24BAA2"/>
                </a:solidFill>
              </a:rPr>
              <a:t> </a:t>
            </a:r>
            <a:r>
              <a:rPr lang="it-IT" sz="2200" dirty="0"/>
              <a:t>Per molti altri video simili, utilizzate questo link.</a:t>
            </a:r>
            <a:endParaRPr sz="2200" dirty="0"/>
          </a:p>
        </p:txBody>
      </p:sp>
      <p:sp>
        <p:nvSpPr>
          <p:cNvPr id="817" name="Google Shape;817;p66"/>
          <p:cNvSpPr txBox="1">
            <a:spLocks noGrp="1"/>
          </p:cNvSpPr>
          <p:nvPr>
            <p:ph type="body" idx="2"/>
          </p:nvPr>
        </p:nvSpPr>
        <p:spPr>
          <a:xfrm>
            <a:off x="5559213" y="85373"/>
            <a:ext cx="5612369"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it-IT" dirty="0">
                <a:solidFill>
                  <a:schemeClr val="lt1"/>
                </a:solidFill>
              </a:rPr>
              <a:t>Altri video utili sugli smartphone per gli anziani…</a:t>
            </a:r>
          </a:p>
        </p:txBody>
      </p:sp>
      <p:pic>
        <p:nvPicPr>
          <p:cNvPr id="818" name="Google Shape;818;p66" descr="Logo, company name&#10;&#10;Description automatically generated"/>
          <p:cNvPicPr preferRelativeResize="0">
            <a:picLocks noGrp="1"/>
          </p:cNvPicPr>
          <p:nvPr>
            <p:ph type="pic" idx="3"/>
          </p:nvPr>
        </p:nvPicPr>
        <p:blipFill rotWithShape="1">
          <a:blip r:embed="rId7">
            <a:alphaModFix/>
          </a:blip>
          <a:srcRect l="14959" r="14713"/>
          <a:stretch/>
        </p:blipFill>
        <p:spPr>
          <a:xfrm>
            <a:off x="0" y="1866787"/>
            <a:ext cx="5130800" cy="3913188"/>
          </a:xfrm>
          <a:prstGeom prst="rect">
            <a:avLst/>
          </a:prstGeom>
          <a:solidFill>
            <a:srgbClr val="D8D8D8"/>
          </a:solidFill>
          <a:ln>
            <a:noFill/>
          </a:ln>
        </p:spPr>
      </p:pic>
      <p:sp>
        <p:nvSpPr>
          <p:cNvPr id="819" name="Google Shape;819;p66"/>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dirty="0" err="1">
                <a:solidFill>
                  <a:srgbClr val="092E4B"/>
                </a:solidFill>
                <a:latin typeface="Calibri"/>
                <a:ea typeface="Calibri"/>
                <a:cs typeface="Calibri"/>
                <a:sym typeface="Calibri"/>
              </a:rPr>
              <a:t>Clicca</a:t>
            </a:r>
            <a:r>
              <a:rPr lang="en-US" sz="1400" b="1" i="0" u="none" strike="noStrike" cap="none" dirty="0">
                <a:solidFill>
                  <a:srgbClr val="092E4B"/>
                </a:solidFill>
                <a:latin typeface="Calibri"/>
                <a:ea typeface="Calibri"/>
                <a:cs typeface="Calibri"/>
                <a:sym typeface="Calibri"/>
              </a:rPr>
              <a:t> sui LINK</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67" descr="Wooden bridge with cherry blossom on both sides"/>
          <p:cNvPicPr preferRelativeResize="0">
            <a:picLocks noGrp="1"/>
          </p:cNvPicPr>
          <p:nvPr>
            <p:ph type="pic" idx="2"/>
          </p:nvPr>
        </p:nvPicPr>
        <p:blipFill rotWithShape="1">
          <a:blip r:embed="rId3">
            <a:alphaModFix/>
          </a:blip>
          <a:srcRect t="7833" b="7832"/>
          <a:stretch/>
        </p:blipFill>
        <p:spPr>
          <a:xfrm>
            <a:off x="0" y="0"/>
            <a:ext cx="12192000" cy="6858000"/>
          </a:xfrm>
          <a:prstGeom prst="rect">
            <a:avLst/>
          </a:prstGeom>
          <a:solidFill>
            <a:srgbClr val="F2F2F2"/>
          </a:solidFill>
          <a:ln>
            <a:noFill/>
          </a:ln>
        </p:spPr>
      </p:pic>
      <p:sp>
        <p:nvSpPr>
          <p:cNvPr id="825" name="Google Shape;825;p67"/>
          <p:cNvSpPr txBox="1">
            <a:spLocks noGrp="1"/>
          </p:cNvSpPr>
          <p:nvPr>
            <p:ph type="body" idx="1"/>
          </p:nvPr>
        </p:nvSpPr>
        <p:spPr>
          <a:xfrm>
            <a:off x="0" y="2545080"/>
            <a:ext cx="7689670" cy="1767840"/>
          </a:xfrm>
          <a:prstGeom prst="rect">
            <a:avLst/>
          </a:prstGeom>
          <a:solidFill>
            <a:srgbClr val="7F3494"/>
          </a:solidFill>
          <a:ln>
            <a:noFill/>
          </a:ln>
        </p:spPr>
        <p:txBody>
          <a:bodyPr spcFirstLastPara="1" wrap="square" lIns="91425" tIns="45700" rIns="91425" bIns="45700" anchor="t" anchorCtr="0">
            <a:normAutofit fontScale="92500" lnSpcReduction="10000"/>
          </a:bodyPr>
          <a:lstStyle/>
          <a:p>
            <a:pPr marL="457200" marR="0" lvl="0" indent="-228600" algn="ctr" rtl="0">
              <a:lnSpc>
                <a:spcPct val="90000"/>
              </a:lnSpc>
              <a:spcBef>
                <a:spcPts val="1000"/>
              </a:spcBef>
              <a:spcAft>
                <a:spcPts val="0"/>
              </a:spcAft>
              <a:buClr>
                <a:schemeClr val="lt1"/>
              </a:buClr>
              <a:buSzPts val="3000"/>
              <a:buFont typeface="Arial"/>
              <a:buNone/>
            </a:pPr>
            <a:r>
              <a:rPr lang="it-IT" b="1" dirty="0">
                <a:solidFill>
                  <a:schemeClr val="lt1"/>
                </a:solidFill>
              </a:rPr>
              <a:t>Ottimo lavoro</a:t>
            </a:r>
            <a:r>
              <a:rPr lang="it-IT" dirty="0">
                <a:solidFill>
                  <a:schemeClr val="lt1"/>
                </a:solidFill>
              </a:rPr>
              <a:t>!</a:t>
            </a:r>
          </a:p>
          <a:p>
            <a:pPr marL="457200" marR="0" lvl="0" indent="-228600" algn="ctr" rtl="0">
              <a:lnSpc>
                <a:spcPct val="90000"/>
              </a:lnSpc>
              <a:spcBef>
                <a:spcPts val="1000"/>
              </a:spcBef>
              <a:spcAft>
                <a:spcPts val="0"/>
              </a:spcAft>
              <a:buClr>
                <a:schemeClr val="lt1"/>
              </a:buClr>
              <a:buSzPts val="3000"/>
              <a:buFont typeface="Arial"/>
              <a:buNone/>
            </a:pPr>
            <a:r>
              <a:rPr lang="it-IT" dirty="0">
                <a:solidFill>
                  <a:schemeClr val="lt1"/>
                </a:solidFill>
              </a:rPr>
              <a:t>Avete completato la seconda sezione di questo viaggio di apprendimento. Continuate così e vedrete cosa vi aspetta nella terza sezione!</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136ea598341_1_30"/>
          <p:cNvSpPr txBox="1">
            <a:spLocks noGrp="1"/>
          </p:cNvSpPr>
          <p:nvPr>
            <p:ph type="body" idx="1"/>
          </p:nvPr>
        </p:nvSpPr>
        <p:spPr>
          <a:xfrm>
            <a:off x="5497150" y="3239071"/>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solidFill>
                  <a:schemeClr val="lt1"/>
                </a:solidFill>
              </a:rPr>
              <a:t>L’uso</a:t>
            </a:r>
            <a:r>
              <a:rPr lang="en-US" dirty="0">
                <a:solidFill>
                  <a:schemeClr val="lt1"/>
                </a:solidFill>
              </a:rPr>
              <a:t> </a:t>
            </a:r>
            <a:r>
              <a:rPr lang="en-US" dirty="0" err="1">
                <a:solidFill>
                  <a:schemeClr val="lt1"/>
                </a:solidFill>
              </a:rPr>
              <a:t>efficace</a:t>
            </a:r>
            <a:r>
              <a:rPr lang="en-US" dirty="0">
                <a:solidFill>
                  <a:schemeClr val="lt1"/>
                </a:solidFill>
              </a:rPr>
              <a:t> </a:t>
            </a:r>
            <a:r>
              <a:rPr lang="en-US" dirty="0" err="1">
                <a:solidFill>
                  <a:schemeClr val="lt1"/>
                </a:solidFill>
              </a:rPr>
              <a:t>dei</a:t>
            </a:r>
            <a:endParaRPr lang="en-US" dirty="0"/>
          </a:p>
          <a:p>
            <a:pPr marL="0" lvl="0" indent="0" algn="l" rtl="0">
              <a:lnSpc>
                <a:spcPct val="90000"/>
              </a:lnSpc>
              <a:spcBef>
                <a:spcPts val="0"/>
              </a:spcBef>
              <a:spcAft>
                <a:spcPts val="0"/>
              </a:spcAft>
              <a:buClr>
                <a:schemeClr val="lt1"/>
              </a:buClr>
              <a:buSzPts val="4800"/>
              <a:buNone/>
            </a:pPr>
            <a:r>
              <a:rPr lang="en-US" dirty="0"/>
              <a:t>Tablet</a:t>
            </a:r>
            <a:endParaRPr dirty="0"/>
          </a:p>
        </p:txBody>
      </p:sp>
      <p:sp>
        <p:nvSpPr>
          <p:cNvPr id="832" name="Google Shape;832;g136ea598341_1_30"/>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8"/>
          <p:cNvSpPr txBox="1">
            <a:spLocks noGrp="1"/>
          </p:cNvSpPr>
          <p:nvPr>
            <p:ph type="body" idx="1"/>
          </p:nvPr>
        </p:nvSpPr>
        <p:spPr>
          <a:xfrm>
            <a:off x="6206067" y="1515534"/>
            <a:ext cx="4724400" cy="4246168"/>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it-IT" i="0" dirty="0"/>
              <a:t>Analogamente agli smartphone, esistono generalmente due modelli di tablet. Quelli che funzionano con il sistema </a:t>
            </a:r>
            <a:r>
              <a:rPr lang="it-IT" i="0" dirty="0" err="1"/>
              <a:t>IoS</a:t>
            </a:r>
            <a:r>
              <a:rPr lang="it-IT" i="0" dirty="0"/>
              <a:t> (iPad) o i tablet che funzionano con il sistema di Google Android.</a:t>
            </a:r>
          </a:p>
        </p:txBody>
      </p:sp>
      <p:pic>
        <p:nvPicPr>
          <p:cNvPr id="838" name="Google Shape;838;p68" descr="Pink and gold dressing table"/>
          <p:cNvPicPr preferRelativeResize="0">
            <a:picLocks noGrp="1"/>
          </p:cNvPicPr>
          <p:nvPr>
            <p:ph type="pic" idx="2"/>
          </p:nvPr>
        </p:nvPicPr>
        <p:blipFill rotWithShape="1">
          <a:blip r:embed="rId3">
            <a:alphaModFix/>
          </a:blip>
          <a:srcRect l="19955" r="19955"/>
          <a:stretch/>
        </p:blipFill>
        <p:spPr>
          <a:xfrm>
            <a:off x="414116" y="352414"/>
            <a:ext cx="5497412" cy="6099184"/>
          </a:xfrm>
          <a:prstGeom prst="rect">
            <a:avLst/>
          </a:prstGeom>
          <a:solidFill>
            <a:srgbClr val="F2F2F2"/>
          </a:solidFill>
          <a:ln>
            <a:noFill/>
          </a:ln>
        </p:spPr>
      </p:pic>
      <p:sp>
        <p:nvSpPr>
          <p:cNvPr id="839" name="Google Shape;839;p68"/>
          <p:cNvSpPr txBox="1"/>
          <p:nvPr/>
        </p:nvSpPr>
        <p:spPr>
          <a:xfrm>
            <a:off x="7401605" y="663926"/>
            <a:ext cx="4318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rgbClr val="24BAA2"/>
                </a:solidFill>
                <a:latin typeface="Calibri"/>
                <a:ea typeface="Calibri"/>
                <a:cs typeface="Calibri"/>
                <a:sym typeface="Calibri"/>
              </a:rPr>
              <a:t>Tipi di Tablet…</a:t>
            </a:r>
            <a:endParaRPr sz="3600" b="0" i="0" u="none" strike="noStrike" cap="none" dirty="0">
              <a:solidFill>
                <a:srgbClr val="24BAA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2"/>
          <p:cNvSpPr txBox="1">
            <a:spLocks noGrp="1"/>
          </p:cNvSpPr>
          <p:nvPr>
            <p:ph type="body" idx="2"/>
          </p:nvPr>
        </p:nvSpPr>
        <p:spPr>
          <a:xfrm>
            <a:off x="438194" y="121837"/>
            <a:ext cx="6737858"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it-IT" sz="3600" dirty="0"/>
              <a:t>I vantaggi dell'utilizzo di un Tablet</a:t>
            </a:r>
          </a:p>
        </p:txBody>
      </p:sp>
      <p:sp>
        <p:nvSpPr>
          <p:cNvPr id="845" name="Google Shape;845;p12"/>
          <p:cNvSpPr txBox="1">
            <a:spLocks noGrp="1"/>
          </p:cNvSpPr>
          <p:nvPr>
            <p:ph type="body" idx="1"/>
          </p:nvPr>
        </p:nvSpPr>
        <p:spPr>
          <a:xfrm>
            <a:off x="139700" y="1024697"/>
            <a:ext cx="7416800" cy="4378325"/>
          </a:xfrm>
          <a:prstGeom prst="rect">
            <a:avLst/>
          </a:prstGeom>
          <a:noFill/>
          <a:ln>
            <a:noFill/>
          </a:ln>
        </p:spPr>
        <p:txBody>
          <a:bodyPr spcFirstLastPara="1" wrap="square" lIns="91425" tIns="45700" rIns="91425" bIns="45700" anchor="t" anchorCtr="0">
            <a:noAutofit/>
          </a:bodyPr>
          <a:lstStyle/>
          <a:p>
            <a:pPr marL="457200" lvl="0" indent="-335280" algn="l" rtl="0">
              <a:lnSpc>
                <a:spcPct val="90000"/>
              </a:lnSpc>
              <a:spcBef>
                <a:spcPts val="0"/>
              </a:spcBef>
              <a:spcAft>
                <a:spcPts val="0"/>
              </a:spcAft>
              <a:buSzPts val="2200"/>
              <a:buChar char="●"/>
            </a:pPr>
            <a:r>
              <a:rPr lang="it-IT" sz="2150" dirty="0"/>
              <a:t>I tablet hanno </a:t>
            </a:r>
            <a:r>
              <a:rPr lang="it-IT" sz="2150" b="1" dirty="0"/>
              <a:t>schermi più grandi </a:t>
            </a:r>
            <a:r>
              <a:rPr lang="it-IT" sz="2150" dirty="0"/>
              <a:t>rispetto agli smartphone e consentono quindi una digitazione più agevole (dimensioni maggiori dello schermo = dimensioni maggiori dei tasti). </a:t>
            </a:r>
          </a:p>
          <a:p>
            <a:pPr marL="457200" lvl="0" indent="-335280" algn="l" rtl="0">
              <a:lnSpc>
                <a:spcPct val="90000"/>
              </a:lnSpc>
              <a:spcBef>
                <a:spcPts val="0"/>
              </a:spcBef>
              <a:spcAft>
                <a:spcPts val="0"/>
              </a:spcAft>
              <a:buSzPts val="2200"/>
              <a:buChar char="●"/>
            </a:pPr>
            <a:r>
              <a:rPr lang="it-IT" sz="2150" dirty="0"/>
              <a:t>Sono utili per le videochiamate, la visione di film o l'utilizzo di programmi poco adatti allo schermo di uno </a:t>
            </a:r>
            <a:r>
              <a:rPr lang="it-IT" sz="2150" dirty="0" err="1"/>
              <a:t>SmartPhone</a:t>
            </a:r>
            <a:r>
              <a:rPr lang="it-IT" sz="2150" dirty="0"/>
              <a:t>.</a:t>
            </a:r>
          </a:p>
          <a:p>
            <a:pPr marL="457200" lvl="0" indent="-335280" algn="l" rtl="0">
              <a:lnSpc>
                <a:spcPct val="90000"/>
              </a:lnSpc>
              <a:spcBef>
                <a:spcPts val="0"/>
              </a:spcBef>
              <a:spcAft>
                <a:spcPts val="0"/>
              </a:spcAft>
              <a:buSzPts val="2200"/>
              <a:buChar char="●"/>
            </a:pPr>
            <a:r>
              <a:rPr lang="it-IT" sz="2150" dirty="0"/>
              <a:t>L'uso di un tablet può essere utile quando si ha bisogno di </a:t>
            </a:r>
            <a:r>
              <a:rPr lang="it-IT" sz="2150" b="1" dirty="0"/>
              <a:t>accedere ai dati quando si è in movimento</a:t>
            </a:r>
            <a:r>
              <a:rPr lang="it-IT" sz="2150" dirty="0"/>
              <a:t>.</a:t>
            </a:r>
          </a:p>
          <a:p>
            <a:pPr marL="457200" lvl="0" indent="-335280" algn="l" rtl="0">
              <a:lnSpc>
                <a:spcPct val="90000"/>
              </a:lnSpc>
              <a:spcBef>
                <a:spcPts val="0"/>
              </a:spcBef>
              <a:spcAft>
                <a:spcPts val="0"/>
              </a:spcAft>
              <a:buSzPts val="2200"/>
              <a:buChar char="●"/>
            </a:pPr>
            <a:r>
              <a:rPr lang="it-IT" sz="2150" dirty="0"/>
              <a:t>Accessori come tastiere o penne per tablet consentono una digitazione più comoda, soprattutto per gli anziani. Questo lo rende ideale per essere impiegato come </a:t>
            </a:r>
            <a:r>
              <a:rPr lang="it-IT" sz="2150" b="1" dirty="0"/>
              <a:t>alternativa a un computer portatile</a:t>
            </a:r>
            <a:r>
              <a:rPr lang="it-IT" sz="2150" dirty="0"/>
              <a:t>.</a:t>
            </a:r>
          </a:p>
          <a:p>
            <a:pPr marL="457200" lvl="0" indent="-335280" algn="l" rtl="0">
              <a:lnSpc>
                <a:spcPct val="90000"/>
              </a:lnSpc>
              <a:spcBef>
                <a:spcPts val="0"/>
              </a:spcBef>
              <a:spcAft>
                <a:spcPts val="0"/>
              </a:spcAft>
              <a:buSzPts val="2200"/>
              <a:buChar char="●"/>
            </a:pPr>
            <a:r>
              <a:rPr lang="it-IT" sz="2150" dirty="0"/>
              <a:t>Sebbene i tablet siano già dotati di </a:t>
            </a:r>
            <a:r>
              <a:rPr lang="it-IT" sz="2150" b="1" dirty="0"/>
              <a:t>un'ampia memoria interna</a:t>
            </a:r>
            <a:r>
              <a:rPr lang="it-IT" sz="2150" dirty="0"/>
              <a:t>, alcuni offrono anche la possibilità di utilizzare una scheda SD esterna per maggiore spazio di memoria.</a:t>
            </a:r>
          </a:p>
          <a:p>
            <a:pPr marL="457200" lvl="0" indent="-335280" algn="l" rtl="0">
              <a:lnSpc>
                <a:spcPct val="90000"/>
              </a:lnSpc>
              <a:spcBef>
                <a:spcPts val="0"/>
              </a:spcBef>
              <a:spcAft>
                <a:spcPts val="0"/>
              </a:spcAft>
              <a:buSzPts val="2200"/>
              <a:buChar char="●"/>
            </a:pPr>
            <a:r>
              <a:rPr lang="it-IT" sz="2150" dirty="0"/>
              <a:t>I tablet possiedono fotocamere per fare foto e video, e per effettuare videochiamate. Quando si effettua una videochiamata di gruppo, le grandi dimensioni dello schermo rendono più facile vedere tutti chiaramente.</a:t>
            </a:r>
          </a:p>
          <a:p>
            <a:pPr marL="457200" lvl="0" indent="-335280" algn="l" rtl="0">
              <a:lnSpc>
                <a:spcPct val="90000"/>
              </a:lnSpc>
              <a:spcBef>
                <a:spcPts val="0"/>
              </a:spcBef>
              <a:spcAft>
                <a:spcPts val="0"/>
              </a:spcAft>
              <a:buSzPts val="2200"/>
              <a:buChar char="●"/>
            </a:pPr>
            <a:endParaRPr lang="it-IT" sz="2150" dirty="0"/>
          </a:p>
          <a:p>
            <a:pPr marL="457200" lvl="0" indent="-335280" algn="l" rtl="0">
              <a:lnSpc>
                <a:spcPct val="90000"/>
              </a:lnSpc>
              <a:spcBef>
                <a:spcPts val="0"/>
              </a:spcBef>
              <a:spcAft>
                <a:spcPts val="0"/>
              </a:spcAft>
              <a:buSzPts val="2200"/>
              <a:buChar char="●"/>
            </a:pPr>
            <a:endParaRPr lang="it-IT" sz="2150" dirty="0"/>
          </a:p>
        </p:txBody>
      </p:sp>
      <p:pic>
        <p:nvPicPr>
          <p:cNvPr id="846" name="Google Shape;846;p12" descr="Graphical user interface&#10;&#10;Description automatically generated"/>
          <p:cNvPicPr preferRelativeResize="0">
            <a:picLocks noGrp="1"/>
          </p:cNvPicPr>
          <p:nvPr>
            <p:ph type="pic" idx="3"/>
          </p:nvPr>
        </p:nvPicPr>
        <p:blipFill rotWithShape="1">
          <a:blip r:embed="rId3">
            <a:alphaModFix/>
          </a:blip>
          <a:srcRect l="16284" r="12318"/>
          <a:stretch/>
        </p:blipFill>
        <p:spPr>
          <a:xfrm>
            <a:off x="7556500" y="439738"/>
            <a:ext cx="4343400" cy="604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136ea598341_1_24"/>
          <p:cNvSpPr txBox="1">
            <a:spLocks noGrp="1"/>
          </p:cNvSpPr>
          <p:nvPr>
            <p:ph type="body" idx="1"/>
          </p:nvPr>
        </p:nvSpPr>
        <p:spPr>
          <a:xfrm>
            <a:off x="798450" y="1488707"/>
            <a:ext cx="10595100" cy="4066676"/>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it-IT" sz="2200" dirty="0"/>
              <a:t>Funzionalità simili a quelle di un computer portatile ma meno ingombrante: la loro portabilità consente di averli sempre con sé. Sono ideali per gli anziani, per i loro soggiorni in ospedale o per le cure palliative. </a:t>
            </a:r>
          </a:p>
          <a:p>
            <a:pPr marL="457200" lvl="0" indent="-381000" algn="l" rtl="0">
              <a:lnSpc>
                <a:spcPct val="90000"/>
              </a:lnSpc>
              <a:spcBef>
                <a:spcPts val="1000"/>
              </a:spcBef>
              <a:spcAft>
                <a:spcPts val="0"/>
              </a:spcAft>
              <a:buSzPts val="2400"/>
              <a:buChar char="●"/>
            </a:pPr>
            <a:r>
              <a:rPr lang="it-IT" sz="2200" dirty="0"/>
              <a:t>Possibilità di sfruttare delle funzionalità che migliorino la facilità d'uso e l'accessibilità. Ad esempio, è possibile ingrandire le dimensioni del testo o utilizzare modalità di attivazione vocale.</a:t>
            </a:r>
          </a:p>
          <a:p>
            <a:pPr marL="457200" lvl="0" indent="-381000" algn="l" rtl="0">
              <a:lnSpc>
                <a:spcPct val="90000"/>
              </a:lnSpc>
              <a:spcBef>
                <a:spcPts val="1000"/>
              </a:spcBef>
              <a:spcAft>
                <a:spcPts val="0"/>
              </a:spcAft>
              <a:buSzPts val="2400"/>
              <a:buChar char="●"/>
            </a:pPr>
            <a:r>
              <a:rPr lang="it-IT" sz="2200" dirty="0"/>
              <a:t>Molti tablet sono dotati di rete wireless integrata e alcuni sono persino dotati di banda larga ad alta velocità (es. 4G).</a:t>
            </a:r>
          </a:p>
          <a:p>
            <a:pPr marL="457200" lvl="0" indent="-381000" algn="l" rtl="0">
              <a:lnSpc>
                <a:spcPct val="90000"/>
              </a:lnSpc>
              <a:spcBef>
                <a:spcPts val="1000"/>
              </a:spcBef>
              <a:spcAft>
                <a:spcPts val="0"/>
              </a:spcAft>
              <a:buSzPts val="2400"/>
              <a:buChar char="●"/>
            </a:pPr>
            <a:r>
              <a:rPr lang="it-IT" sz="2200" dirty="0"/>
              <a:t>Le opzioni di archiviazione aggiuntive offrono maggiori opportunità di utilizzo. I tablet possono trasformarsi in album fotografici per gli anziani o dispositivi di archiviazione delle cartelle cliniche.</a:t>
            </a:r>
          </a:p>
          <a:p>
            <a:pPr marL="457200" lvl="0" indent="-381000" algn="l" rtl="0">
              <a:lnSpc>
                <a:spcPct val="90000"/>
              </a:lnSpc>
              <a:spcBef>
                <a:spcPts val="1000"/>
              </a:spcBef>
              <a:spcAft>
                <a:spcPts val="0"/>
              </a:spcAft>
              <a:buSzPts val="2400"/>
              <a:buChar char="●"/>
            </a:pPr>
            <a:r>
              <a:rPr lang="it-IT" sz="2200" dirty="0"/>
              <a:t>La maggior parte dei tablet consente l'uso di applicazioni utili, proprio come sullo smartphone, che possono essere utilizzate a casa o in viaggio se si dispone di una connessione WiFi o a banda larga.</a:t>
            </a:r>
            <a:endParaRPr sz="2200" dirty="0"/>
          </a:p>
        </p:txBody>
      </p:sp>
      <p:sp>
        <p:nvSpPr>
          <p:cNvPr id="853" name="Google Shape;853;g136ea598341_1_24"/>
          <p:cNvSpPr txBox="1">
            <a:spLocks noGrp="1"/>
          </p:cNvSpPr>
          <p:nvPr>
            <p:ph type="body" idx="2"/>
          </p:nvPr>
        </p:nvSpPr>
        <p:spPr>
          <a:xfrm>
            <a:off x="2174354" y="565737"/>
            <a:ext cx="7503039" cy="80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700" dirty="0" err="1">
                <a:latin typeface="Calibri"/>
                <a:ea typeface="Calibri"/>
                <a:cs typeface="Calibri"/>
                <a:sym typeface="Calibri"/>
              </a:rPr>
              <a:t>Vantaggi</a:t>
            </a:r>
            <a:r>
              <a:rPr lang="en-US" sz="3700" dirty="0">
                <a:latin typeface="Calibri"/>
                <a:ea typeface="Calibri"/>
                <a:cs typeface="Calibri"/>
                <a:sym typeface="Calibri"/>
              </a:rPr>
              <a:t> </a:t>
            </a:r>
            <a:r>
              <a:rPr lang="en-US" sz="3700" dirty="0" err="1">
                <a:latin typeface="Calibri"/>
                <a:ea typeface="Calibri"/>
                <a:cs typeface="Calibri"/>
                <a:sym typeface="Calibri"/>
              </a:rPr>
              <a:t>dei</a:t>
            </a:r>
            <a:r>
              <a:rPr lang="en-US" sz="3700" dirty="0">
                <a:latin typeface="Calibri"/>
                <a:ea typeface="Calibri"/>
                <a:cs typeface="Calibri"/>
                <a:sym typeface="Calibri"/>
              </a:rPr>
              <a:t> tablet</a:t>
            </a:r>
            <a:endParaRPr dirty="0">
              <a:latin typeface="Calibri"/>
              <a:ea typeface="Calibri"/>
              <a:cs typeface="Calibri"/>
              <a:sym typeface="Calibri"/>
            </a:endParaRPr>
          </a:p>
        </p:txBody>
      </p:sp>
      <p:pic>
        <p:nvPicPr>
          <p:cNvPr id="2" name="Picture 8" descr="Icon&#10;&#10;Description automatically generated">
            <a:extLst>
              <a:ext uri="{FF2B5EF4-FFF2-40B4-BE49-F238E27FC236}">
                <a16:creationId xmlns:a16="http://schemas.microsoft.com/office/drawing/2014/main" id="{A58E80CF-E558-4AAD-E120-6BDE79069D33}"/>
              </a:ext>
            </a:extLst>
          </p:cNvPr>
          <p:cNvPicPr>
            <a:picLocks noChangeAspect="1"/>
          </p:cNvPicPr>
          <p:nvPr/>
        </p:nvPicPr>
        <p:blipFill>
          <a:blip r:embed="rId3"/>
          <a:stretch>
            <a:fillRect/>
          </a:stretch>
        </p:blipFill>
        <p:spPr>
          <a:xfrm>
            <a:off x="9463715" y="446467"/>
            <a:ext cx="1929835" cy="119792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13" descr="Image result for tablet ipad"/>
          <p:cNvPicPr preferRelativeResize="0"/>
          <p:nvPr/>
        </p:nvPicPr>
        <p:blipFill rotWithShape="1">
          <a:blip r:embed="rId3">
            <a:alphaModFix/>
          </a:blip>
          <a:srcRect/>
          <a:stretch/>
        </p:blipFill>
        <p:spPr>
          <a:xfrm>
            <a:off x="9549252" y="584776"/>
            <a:ext cx="2324214" cy="1468196"/>
          </a:xfrm>
          <a:prstGeom prst="rect">
            <a:avLst/>
          </a:prstGeom>
          <a:noFill/>
          <a:ln>
            <a:noFill/>
          </a:ln>
        </p:spPr>
      </p:pic>
      <p:sp>
        <p:nvSpPr>
          <p:cNvPr id="859" name="Google Shape;859;p13"/>
          <p:cNvSpPr txBox="1"/>
          <p:nvPr/>
        </p:nvSpPr>
        <p:spPr>
          <a:xfrm>
            <a:off x="0" y="0"/>
            <a:ext cx="1219200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Tablet – </a:t>
            </a:r>
            <a:r>
              <a:rPr lang="en-US" sz="3200" b="1" dirty="0" err="1">
                <a:solidFill>
                  <a:schemeClr val="lt1"/>
                </a:solidFill>
                <a:latin typeface="Calibri"/>
                <a:ea typeface="Calibri"/>
                <a:cs typeface="Calibri"/>
                <a:sym typeface="Calibri"/>
              </a:rPr>
              <a:t>Componenti</a:t>
            </a:r>
            <a:r>
              <a:rPr lang="en-US" sz="3200" b="1" dirty="0">
                <a:solidFill>
                  <a:schemeClr val="lt1"/>
                </a:solidFill>
                <a:latin typeface="Calibri"/>
                <a:ea typeface="Calibri"/>
                <a:cs typeface="Calibri"/>
                <a:sym typeface="Calibri"/>
              </a:rPr>
              <a:t> base</a:t>
            </a:r>
            <a:endParaRPr sz="1400" b="0" i="0" u="none" strike="noStrike" cap="none" dirty="0">
              <a:solidFill>
                <a:srgbClr val="000000"/>
              </a:solidFill>
              <a:latin typeface="Arial"/>
              <a:ea typeface="Arial"/>
              <a:cs typeface="Arial"/>
              <a:sym typeface="Arial"/>
            </a:endParaRPr>
          </a:p>
        </p:txBody>
      </p:sp>
      <p:pic>
        <p:nvPicPr>
          <p:cNvPr id="860" name="Google Shape;860;p13" descr="Image result for tablet"/>
          <p:cNvPicPr preferRelativeResize="0"/>
          <p:nvPr/>
        </p:nvPicPr>
        <p:blipFill rotWithShape="1">
          <a:blip r:embed="rId4">
            <a:alphaModFix/>
          </a:blip>
          <a:srcRect/>
          <a:stretch/>
        </p:blipFill>
        <p:spPr>
          <a:xfrm>
            <a:off x="1446130" y="1135704"/>
            <a:ext cx="8103121" cy="4558006"/>
          </a:xfrm>
          <a:prstGeom prst="rect">
            <a:avLst/>
          </a:prstGeom>
          <a:noFill/>
          <a:ln>
            <a:noFill/>
          </a:ln>
        </p:spPr>
      </p:pic>
      <p:sp>
        <p:nvSpPr>
          <p:cNvPr id="861" name="Google Shape;861;p13"/>
          <p:cNvSpPr/>
          <p:nvPr/>
        </p:nvSpPr>
        <p:spPr>
          <a:xfrm rot="385850">
            <a:off x="1790240" y="3618114"/>
            <a:ext cx="1041186" cy="126000"/>
          </a:xfrm>
          <a:prstGeom prst="stripedRightArrow">
            <a:avLst>
              <a:gd name="adj1" fmla="val 50000"/>
              <a:gd name="adj2" fmla="val 50000"/>
            </a:avLst>
          </a:prstGeom>
          <a:solidFill>
            <a:srgbClr val="C77C17"/>
          </a:solidFill>
          <a:ln>
            <a:solidFill>
              <a:srgbClr val="C77C17"/>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862" name="Google Shape;862;p13"/>
          <p:cNvSpPr/>
          <p:nvPr/>
        </p:nvSpPr>
        <p:spPr>
          <a:xfrm>
            <a:off x="4200174" y="142447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63" name="Google Shape;863;p13"/>
          <p:cNvSpPr/>
          <p:nvPr/>
        </p:nvSpPr>
        <p:spPr>
          <a:xfrm rot="10638555">
            <a:off x="7467233" y="2497414"/>
            <a:ext cx="1870991"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864" name="Google Shape;864;p13"/>
          <p:cNvSpPr/>
          <p:nvPr/>
        </p:nvSpPr>
        <p:spPr>
          <a:xfrm rot="-10344614">
            <a:off x="7485418" y="3504107"/>
            <a:ext cx="1867905" cy="176434"/>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865" name="Google Shape;865;p13"/>
          <p:cNvSpPr/>
          <p:nvPr/>
        </p:nvSpPr>
        <p:spPr>
          <a:xfrm rot="-8830909">
            <a:off x="5233802" y="5542638"/>
            <a:ext cx="1041186" cy="126000"/>
          </a:xfrm>
          <a:prstGeom prst="stripedRightArrow">
            <a:avLst>
              <a:gd name="adj1" fmla="val 50000"/>
              <a:gd name="adj2" fmla="val 50000"/>
            </a:avLst>
          </a:prstGeom>
          <a:solidFill>
            <a:srgbClr val="FF33CC"/>
          </a:solidFill>
          <a:ln>
            <a:solidFill>
              <a:srgbClr val="FF33CC"/>
            </a:solid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66" name="Google Shape;866;p13"/>
          <p:cNvSpPr/>
          <p:nvPr/>
        </p:nvSpPr>
        <p:spPr>
          <a:xfrm rot="-10638081">
            <a:off x="8296576" y="4953488"/>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867" name="Google Shape;867;p13"/>
          <p:cNvSpPr txBox="1"/>
          <p:nvPr/>
        </p:nvSpPr>
        <p:spPr>
          <a:xfrm>
            <a:off x="3212849" y="1257180"/>
            <a:ext cx="104118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Penna</a:t>
            </a:r>
            <a:endParaRPr sz="1400" b="0" i="0" u="none" strike="noStrike" cap="none" dirty="0">
              <a:solidFill>
                <a:srgbClr val="092E4B"/>
              </a:solidFill>
              <a:latin typeface="Arial"/>
              <a:ea typeface="Arial"/>
              <a:cs typeface="Arial"/>
              <a:sym typeface="Arial"/>
            </a:endParaRPr>
          </a:p>
        </p:txBody>
      </p:sp>
      <p:sp>
        <p:nvSpPr>
          <p:cNvPr id="868" name="Google Shape;868;p13"/>
          <p:cNvSpPr txBox="1"/>
          <p:nvPr/>
        </p:nvSpPr>
        <p:spPr>
          <a:xfrm>
            <a:off x="448681" y="3325728"/>
            <a:ext cx="151706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Barra </a:t>
            </a:r>
            <a:r>
              <a:rPr lang="en-US" sz="2000" b="1" i="0" u="none" strike="noStrike" cap="none" dirty="0" err="1">
                <a:solidFill>
                  <a:srgbClr val="092E4B"/>
                </a:solidFill>
                <a:latin typeface="Calibri"/>
                <a:ea typeface="Calibri"/>
                <a:cs typeface="Calibri"/>
                <a:sym typeface="Calibri"/>
              </a:rPr>
              <a:t>delle</a:t>
            </a:r>
            <a:r>
              <a:rPr lang="en-US" sz="2000" b="1" i="0" u="none" strike="noStrike" cap="none" dirty="0">
                <a:solidFill>
                  <a:srgbClr val="092E4B"/>
                </a:solidFill>
                <a:latin typeface="Calibri"/>
                <a:ea typeface="Calibri"/>
                <a:cs typeface="Calibri"/>
                <a:sym typeface="Calibri"/>
              </a:rPr>
              <a:t> </a:t>
            </a:r>
            <a:r>
              <a:rPr lang="en-US" sz="2000" b="1" i="0" u="none" strike="noStrike" cap="none" dirty="0" err="1">
                <a:solidFill>
                  <a:srgbClr val="092E4B"/>
                </a:solidFill>
                <a:latin typeface="Calibri"/>
                <a:ea typeface="Calibri"/>
                <a:cs typeface="Calibri"/>
                <a:sym typeface="Calibri"/>
              </a:rPr>
              <a:t>applicazioni</a:t>
            </a:r>
            <a:endParaRPr sz="1400" b="0" i="0" u="none" strike="noStrike" cap="none" dirty="0">
              <a:solidFill>
                <a:srgbClr val="092E4B"/>
              </a:solidFill>
              <a:latin typeface="Arial"/>
              <a:ea typeface="Arial"/>
              <a:cs typeface="Arial"/>
              <a:sym typeface="Arial"/>
            </a:endParaRPr>
          </a:p>
        </p:txBody>
      </p:sp>
      <p:sp>
        <p:nvSpPr>
          <p:cNvPr id="869" name="Google Shape;869;p13"/>
          <p:cNvSpPr txBox="1"/>
          <p:nvPr/>
        </p:nvSpPr>
        <p:spPr>
          <a:xfrm>
            <a:off x="9340151" y="2292826"/>
            <a:ext cx="15358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Desktop</a:t>
            </a:r>
            <a:endParaRPr sz="1400" b="0" i="0" u="none" strike="noStrike" cap="none">
              <a:solidFill>
                <a:srgbClr val="092E4B"/>
              </a:solidFill>
              <a:latin typeface="Arial"/>
              <a:ea typeface="Arial"/>
              <a:cs typeface="Arial"/>
              <a:sym typeface="Arial"/>
            </a:endParaRPr>
          </a:p>
        </p:txBody>
      </p:sp>
      <p:sp>
        <p:nvSpPr>
          <p:cNvPr id="870" name="Google Shape;870;p13"/>
          <p:cNvSpPr txBox="1"/>
          <p:nvPr/>
        </p:nvSpPr>
        <p:spPr>
          <a:xfrm>
            <a:off x="9356793" y="3541333"/>
            <a:ext cx="92296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Porte</a:t>
            </a:r>
            <a:endParaRPr sz="1400" b="0" i="0" u="none" strike="noStrike" cap="none" dirty="0">
              <a:solidFill>
                <a:srgbClr val="092E4B"/>
              </a:solidFill>
              <a:latin typeface="Arial"/>
              <a:ea typeface="Arial"/>
              <a:cs typeface="Arial"/>
              <a:sym typeface="Arial"/>
            </a:endParaRPr>
          </a:p>
        </p:txBody>
      </p:sp>
      <p:sp>
        <p:nvSpPr>
          <p:cNvPr id="871" name="Google Shape;871;p13"/>
          <p:cNvSpPr txBox="1"/>
          <p:nvPr/>
        </p:nvSpPr>
        <p:spPr>
          <a:xfrm>
            <a:off x="5968849" y="5712528"/>
            <a:ext cx="237471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Area di </a:t>
            </a:r>
            <a:r>
              <a:rPr lang="en-US" sz="2000" b="1" i="0" u="none" strike="noStrike" cap="none" dirty="0" err="1">
                <a:solidFill>
                  <a:srgbClr val="092E4B"/>
                </a:solidFill>
                <a:latin typeface="Calibri"/>
                <a:ea typeface="Calibri"/>
                <a:cs typeface="Calibri"/>
                <a:sym typeface="Calibri"/>
              </a:rPr>
              <a:t>notifica</a:t>
            </a:r>
            <a:endParaRPr sz="1400" b="0" i="0" u="none" strike="noStrike" cap="none" dirty="0">
              <a:solidFill>
                <a:srgbClr val="092E4B"/>
              </a:solidFill>
              <a:latin typeface="Arial"/>
              <a:ea typeface="Arial"/>
              <a:cs typeface="Arial"/>
              <a:sym typeface="Arial"/>
            </a:endParaRPr>
          </a:p>
        </p:txBody>
      </p:sp>
      <p:sp>
        <p:nvSpPr>
          <p:cNvPr id="872" name="Google Shape;872;p13"/>
          <p:cNvSpPr txBox="1"/>
          <p:nvPr/>
        </p:nvSpPr>
        <p:spPr>
          <a:xfrm>
            <a:off x="9352677" y="4825143"/>
            <a:ext cx="140571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Supporto</a:t>
            </a:r>
            <a:endParaRPr sz="1400" b="0" i="0" u="none" strike="noStrike" cap="none" dirty="0">
              <a:solidFill>
                <a:srgbClr val="092E4B"/>
              </a:solidFill>
              <a:latin typeface="Arial"/>
              <a:ea typeface="Arial"/>
              <a:cs typeface="Arial"/>
              <a:sym typeface="Arial"/>
            </a:endParaRPr>
          </a:p>
        </p:txBody>
      </p:sp>
      <p:sp>
        <p:nvSpPr>
          <p:cNvPr id="2" name="TextBox 1">
            <a:extLst>
              <a:ext uri="{FF2B5EF4-FFF2-40B4-BE49-F238E27FC236}">
                <a16:creationId xmlns:a16="http://schemas.microsoft.com/office/drawing/2014/main" id="{18256AEC-4835-FD9D-9CB3-A5F44596EC23}"/>
              </a:ext>
            </a:extLst>
          </p:cNvPr>
          <p:cNvSpPr txBox="1"/>
          <p:nvPr/>
        </p:nvSpPr>
        <p:spPr>
          <a:xfrm rot="2160225">
            <a:off x="4556034" y="4740578"/>
            <a:ext cx="845333" cy="488867"/>
          </a:xfrm>
          <a:prstGeom prst="rect">
            <a:avLst/>
          </a:prstGeom>
          <a:noFill/>
          <a:ln w="38100">
            <a:solidFill>
              <a:srgbClr val="FF33CC"/>
            </a:solidFill>
          </a:ln>
        </p:spPr>
        <p:txBody>
          <a:bodyPr wrap="square" rtlCol="0">
            <a:spAutoFit/>
          </a:bodyPr>
          <a:lstStyle/>
          <a:p>
            <a:endParaRPr lang="en-IE" dirty="0"/>
          </a:p>
        </p:txBody>
      </p:sp>
      <p:sp>
        <p:nvSpPr>
          <p:cNvPr id="3" name="TextBox 2">
            <a:extLst>
              <a:ext uri="{FF2B5EF4-FFF2-40B4-BE49-F238E27FC236}">
                <a16:creationId xmlns:a16="http://schemas.microsoft.com/office/drawing/2014/main" id="{2E7D697E-780D-8776-809A-78511A7C58E9}"/>
              </a:ext>
            </a:extLst>
          </p:cNvPr>
          <p:cNvSpPr txBox="1"/>
          <p:nvPr/>
        </p:nvSpPr>
        <p:spPr>
          <a:xfrm rot="2160225">
            <a:off x="2799424" y="3869666"/>
            <a:ext cx="1331908" cy="488867"/>
          </a:xfrm>
          <a:prstGeom prst="rect">
            <a:avLst/>
          </a:prstGeom>
          <a:noFill/>
          <a:ln w="38100">
            <a:solidFill>
              <a:srgbClr val="C77C17"/>
            </a:solidFill>
          </a:ln>
        </p:spPr>
        <p:txBody>
          <a:bodyPr wrap="square" rtlCol="0">
            <a:spAutoFit/>
          </a:bodyPr>
          <a:lstStyle/>
          <a:p>
            <a:endParaRPr lang="en-IE" dirty="0"/>
          </a:p>
        </p:txBody>
      </p:sp>
      <p:sp>
        <p:nvSpPr>
          <p:cNvPr id="4" name="Google Shape;864;p13">
            <a:extLst>
              <a:ext uri="{FF2B5EF4-FFF2-40B4-BE49-F238E27FC236}">
                <a16:creationId xmlns:a16="http://schemas.microsoft.com/office/drawing/2014/main" id="{A10AD56F-FFE7-DCFB-4942-6B9A685BF8F9}"/>
              </a:ext>
            </a:extLst>
          </p:cNvPr>
          <p:cNvSpPr/>
          <p:nvPr/>
        </p:nvSpPr>
        <p:spPr>
          <a:xfrm rot="11768196">
            <a:off x="7710103" y="3247120"/>
            <a:ext cx="1867905" cy="176434"/>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36ea598341_1_62"/>
          <p:cNvSpPr txBox="1">
            <a:spLocks noGrp="1"/>
          </p:cNvSpPr>
          <p:nvPr>
            <p:ph type="body" idx="1"/>
          </p:nvPr>
        </p:nvSpPr>
        <p:spPr>
          <a:xfrm>
            <a:off x="5497150" y="2556198"/>
            <a:ext cx="6156900" cy="2875058"/>
          </a:xfrm>
          <a:prstGeom prst="rect">
            <a:avLst/>
          </a:prstGeom>
          <a:noFill/>
          <a:ln>
            <a:noFill/>
          </a:ln>
        </p:spPr>
        <p:txBody>
          <a:bodyPr spcFirstLastPara="1" wrap="square" lIns="91425" tIns="45700" rIns="91425" bIns="45700" anchor="t" anchorCtr="0">
            <a:normAutofit/>
          </a:bodyPr>
          <a:lstStyle/>
          <a:p>
            <a:pPr marL="0" indent="0"/>
            <a:r>
              <a:rPr lang="en-US" dirty="0" err="1"/>
              <a:t>L’importanza</a:t>
            </a:r>
            <a:r>
              <a:rPr lang="en-US" dirty="0"/>
              <a:t> </a:t>
            </a:r>
            <a:r>
              <a:rPr lang="en-US" dirty="0" err="1"/>
              <a:t>dell’alfabetizzazione</a:t>
            </a:r>
            <a:r>
              <a:rPr lang="en-US" dirty="0"/>
              <a:t> </a:t>
            </a:r>
            <a:r>
              <a:rPr lang="en-US" dirty="0" err="1"/>
              <a:t>digitale</a:t>
            </a:r>
            <a:r>
              <a:rPr lang="en-US" dirty="0"/>
              <a:t> </a:t>
            </a:r>
            <a:r>
              <a:rPr lang="en-US" dirty="0" err="1"/>
              <a:t>nella</a:t>
            </a:r>
            <a:r>
              <a:rPr lang="en-US" dirty="0"/>
              <a:t> vita </a:t>
            </a:r>
            <a:r>
              <a:rPr lang="en-US" dirty="0" err="1"/>
              <a:t>quotidiana</a:t>
            </a:r>
            <a:endParaRPr lang="en-US" dirty="0"/>
          </a:p>
          <a:p>
            <a:pPr marL="0" lvl="0" indent="0" algn="l" rtl="0">
              <a:lnSpc>
                <a:spcPct val="90000"/>
              </a:lnSpc>
              <a:spcBef>
                <a:spcPts val="1000"/>
              </a:spcBef>
              <a:spcAft>
                <a:spcPts val="0"/>
              </a:spcAft>
              <a:buSzPts val="4800"/>
              <a:buNone/>
            </a:pPr>
            <a:endParaRPr dirty="0"/>
          </a:p>
        </p:txBody>
      </p:sp>
      <p:sp>
        <p:nvSpPr>
          <p:cNvPr id="259" name="Google Shape;259;g136ea598341_1_62"/>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7" name="Google Shape;877;p14" descr="Related image"/>
          <p:cNvPicPr preferRelativeResize="0"/>
          <p:nvPr/>
        </p:nvPicPr>
        <p:blipFill rotWithShape="1">
          <a:blip r:embed="rId3">
            <a:alphaModFix/>
          </a:blip>
          <a:srcRect t="20317"/>
          <a:stretch/>
        </p:blipFill>
        <p:spPr>
          <a:xfrm rot="10800000">
            <a:off x="3081800" y="1093007"/>
            <a:ext cx="5213765" cy="3115845"/>
          </a:xfrm>
          <a:prstGeom prst="rect">
            <a:avLst/>
          </a:prstGeom>
          <a:noFill/>
          <a:ln>
            <a:noFill/>
          </a:ln>
          <a:effectLst>
            <a:outerShdw blurRad="292100" dist="139700" dir="2700000" algn="tl" rotWithShape="0">
              <a:srgbClr val="333333">
                <a:alpha val="64313"/>
              </a:srgbClr>
            </a:outerShdw>
          </a:effectLst>
        </p:spPr>
      </p:pic>
      <p:sp>
        <p:nvSpPr>
          <p:cNvPr id="878" name="Google Shape;878;p14"/>
          <p:cNvSpPr txBox="1"/>
          <p:nvPr/>
        </p:nvSpPr>
        <p:spPr>
          <a:xfrm>
            <a:off x="0" y="-14540"/>
            <a:ext cx="12191999"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Tablet - Porte</a:t>
            </a:r>
            <a:endParaRPr sz="1400" b="0" i="0" u="none" strike="noStrike" cap="none" dirty="0">
              <a:solidFill>
                <a:srgbClr val="000000"/>
              </a:solidFill>
              <a:latin typeface="Arial"/>
              <a:ea typeface="Arial"/>
              <a:cs typeface="Arial"/>
              <a:sym typeface="Arial"/>
            </a:endParaRPr>
          </a:p>
        </p:txBody>
      </p:sp>
      <p:pic>
        <p:nvPicPr>
          <p:cNvPr id="879" name="Google Shape;879;p14" descr="Image result for tablet ipad"/>
          <p:cNvPicPr preferRelativeResize="0"/>
          <p:nvPr/>
        </p:nvPicPr>
        <p:blipFill rotWithShape="1">
          <a:blip r:embed="rId4">
            <a:alphaModFix/>
          </a:blip>
          <a:srcRect r="10700"/>
          <a:stretch/>
        </p:blipFill>
        <p:spPr>
          <a:xfrm>
            <a:off x="-22550" y="570235"/>
            <a:ext cx="2816733" cy="2217833"/>
          </a:xfrm>
          <a:prstGeom prst="rect">
            <a:avLst/>
          </a:prstGeom>
          <a:noFill/>
          <a:ln>
            <a:noFill/>
          </a:ln>
        </p:spPr>
      </p:pic>
      <p:sp>
        <p:nvSpPr>
          <p:cNvPr id="880" name="Google Shape;880;p14"/>
          <p:cNvSpPr/>
          <p:nvPr/>
        </p:nvSpPr>
        <p:spPr>
          <a:xfrm rot="-1208876">
            <a:off x="2276480" y="2874190"/>
            <a:ext cx="1710447"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1" name="Google Shape;881;p14"/>
          <p:cNvSpPr/>
          <p:nvPr/>
        </p:nvSpPr>
        <p:spPr>
          <a:xfrm rot="-2600989">
            <a:off x="2299054" y="3720720"/>
            <a:ext cx="2700493"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2" name="Google Shape;882;p14"/>
          <p:cNvSpPr/>
          <p:nvPr/>
        </p:nvSpPr>
        <p:spPr>
          <a:xfrm rot="-3378778">
            <a:off x="2505298" y="4373416"/>
            <a:ext cx="3407129"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3" name="Google Shape;883;p14"/>
          <p:cNvSpPr/>
          <p:nvPr/>
        </p:nvSpPr>
        <p:spPr>
          <a:xfrm rot="-5400000">
            <a:off x="4239015" y="4649204"/>
            <a:ext cx="3017427"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4" name="Google Shape;884;p14"/>
          <p:cNvSpPr/>
          <p:nvPr/>
        </p:nvSpPr>
        <p:spPr>
          <a:xfrm rot="-9270111">
            <a:off x="7058342" y="4029790"/>
            <a:ext cx="2221375"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5" name="Google Shape;885;p14"/>
          <p:cNvSpPr/>
          <p:nvPr/>
        </p:nvSpPr>
        <p:spPr>
          <a:xfrm rot="-6265819">
            <a:off x="5639444" y="4129141"/>
            <a:ext cx="1704063"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6" name="Google Shape;886;p14"/>
          <p:cNvSpPr/>
          <p:nvPr/>
        </p:nvSpPr>
        <p:spPr>
          <a:xfrm rot="-7341873">
            <a:off x="6179160" y="4467712"/>
            <a:ext cx="2466994"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887" name="Google Shape;887;p14"/>
          <p:cNvSpPr txBox="1"/>
          <p:nvPr/>
        </p:nvSpPr>
        <p:spPr>
          <a:xfrm>
            <a:off x="823493" y="2909201"/>
            <a:ext cx="201346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Pulsante</a:t>
            </a:r>
            <a:r>
              <a:rPr lang="en-US" sz="2000" b="1" i="0" u="none" strike="noStrike" cap="none" dirty="0">
                <a:solidFill>
                  <a:srgbClr val="092E4B"/>
                </a:solidFill>
                <a:latin typeface="Calibri"/>
                <a:ea typeface="Calibri"/>
                <a:cs typeface="Calibri"/>
                <a:sym typeface="Calibri"/>
              </a:rPr>
              <a:t> di </a:t>
            </a:r>
            <a:r>
              <a:rPr lang="en-US" sz="2000" b="1" i="0" u="none" strike="noStrike" cap="none" dirty="0" err="1">
                <a:solidFill>
                  <a:srgbClr val="092E4B"/>
                </a:solidFill>
                <a:latin typeface="Calibri"/>
                <a:ea typeface="Calibri"/>
                <a:cs typeface="Calibri"/>
                <a:sym typeface="Calibri"/>
              </a:rPr>
              <a:t>accensione</a:t>
            </a:r>
            <a:endParaRPr sz="1400" b="0" i="0" u="none" strike="noStrike" cap="none" dirty="0">
              <a:solidFill>
                <a:srgbClr val="092E4B"/>
              </a:solidFill>
              <a:latin typeface="Arial"/>
              <a:ea typeface="Arial"/>
              <a:cs typeface="Arial"/>
              <a:sym typeface="Arial"/>
            </a:endParaRPr>
          </a:p>
        </p:txBody>
      </p:sp>
      <p:sp>
        <p:nvSpPr>
          <p:cNvPr id="888" name="Google Shape;888;p14"/>
          <p:cNvSpPr txBox="1"/>
          <p:nvPr/>
        </p:nvSpPr>
        <p:spPr>
          <a:xfrm>
            <a:off x="6034810" y="4971033"/>
            <a:ext cx="1328674" cy="101562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Memoria </a:t>
            </a:r>
            <a:r>
              <a:rPr lang="en-US" sz="2000" b="1" i="0" u="none" strike="noStrike" cap="none" dirty="0" err="1">
                <a:solidFill>
                  <a:srgbClr val="092E4B"/>
                </a:solidFill>
                <a:latin typeface="Calibri"/>
                <a:ea typeface="Calibri"/>
                <a:cs typeface="Calibri"/>
                <a:sym typeface="Calibri"/>
              </a:rPr>
              <a:t>esterna</a:t>
            </a:r>
            <a:r>
              <a:rPr lang="en-US" sz="2000" b="1" i="0" u="none" strike="noStrike" cap="none" dirty="0">
                <a:solidFill>
                  <a:srgbClr val="092E4B"/>
                </a:solidFill>
                <a:latin typeface="Calibri"/>
                <a:ea typeface="Calibri"/>
                <a:cs typeface="Calibri"/>
                <a:sym typeface="Calibri"/>
              </a:rPr>
              <a:t> (Micro SD)</a:t>
            </a:r>
            <a:endParaRPr sz="1400" b="0" i="0" u="none" strike="noStrike" cap="none" dirty="0">
              <a:solidFill>
                <a:srgbClr val="092E4B"/>
              </a:solidFill>
              <a:latin typeface="Arial"/>
              <a:ea typeface="Arial"/>
              <a:cs typeface="Arial"/>
              <a:sym typeface="Arial"/>
            </a:endParaRPr>
          </a:p>
        </p:txBody>
      </p:sp>
      <p:sp>
        <p:nvSpPr>
          <p:cNvPr id="889" name="Google Shape;889;p14"/>
          <p:cNvSpPr txBox="1"/>
          <p:nvPr/>
        </p:nvSpPr>
        <p:spPr>
          <a:xfrm>
            <a:off x="673451" y="4632882"/>
            <a:ext cx="190341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Auricolari</a:t>
            </a:r>
            <a:endParaRPr sz="1400" b="0" i="0" u="none" strike="noStrike" cap="none" dirty="0">
              <a:solidFill>
                <a:srgbClr val="092E4B"/>
              </a:solidFill>
              <a:latin typeface="Arial"/>
              <a:ea typeface="Arial"/>
              <a:cs typeface="Arial"/>
              <a:sym typeface="Arial"/>
            </a:endParaRPr>
          </a:p>
        </p:txBody>
      </p:sp>
      <p:sp>
        <p:nvSpPr>
          <p:cNvPr id="890" name="Google Shape;890;p14"/>
          <p:cNvSpPr txBox="1"/>
          <p:nvPr/>
        </p:nvSpPr>
        <p:spPr>
          <a:xfrm>
            <a:off x="2312125" y="5841206"/>
            <a:ext cx="167889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Porta HDMI</a:t>
            </a:r>
            <a:endParaRPr sz="1400" b="0" i="0" u="none" strike="noStrike" cap="none" dirty="0">
              <a:solidFill>
                <a:srgbClr val="092E4B"/>
              </a:solidFill>
              <a:latin typeface="Arial"/>
              <a:ea typeface="Arial"/>
              <a:cs typeface="Arial"/>
              <a:sym typeface="Arial"/>
            </a:endParaRPr>
          </a:p>
        </p:txBody>
      </p:sp>
      <p:sp>
        <p:nvSpPr>
          <p:cNvPr id="891" name="Google Shape;891;p14"/>
          <p:cNvSpPr txBox="1"/>
          <p:nvPr/>
        </p:nvSpPr>
        <p:spPr>
          <a:xfrm>
            <a:off x="7744942" y="5564938"/>
            <a:ext cx="136104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Porta USB</a:t>
            </a:r>
            <a:endParaRPr sz="1400" b="0" i="0" u="none" strike="noStrike" cap="none" dirty="0">
              <a:solidFill>
                <a:srgbClr val="092E4B"/>
              </a:solidFill>
              <a:latin typeface="Arial"/>
              <a:ea typeface="Arial"/>
              <a:cs typeface="Arial"/>
              <a:sym typeface="Arial"/>
            </a:endParaRPr>
          </a:p>
        </p:txBody>
      </p:sp>
      <p:sp>
        <p:nvSpPr>
          <p:cNvPr id="892" name="Google Shape;892;p14"/>
          <p:cNvSpPr txBox="1"/>
          <p:nvPr/>
        </p:nvSpPr>
        <p:spPr>
          <a:xfrm>
            <a:off x="5032490" y="6220918"/>
            <a:ext cx="1556478"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Porta USB</a:t>
            </a:r>
            <a:endParaRPr sz="1400" b="0" i="0" u="none" strike="noStrike" cap="none" dirty="0">
              <a:solidFill>
                <a:srgbClr val="092E4B"/>
              </a:solidFill>
              <a:latin typeface="Arial"/>
              <a:ea typeface="Arial"/>
              <a:cs typeface="Arial"/>
              <a:sym typeface="Arial"/>
            </a:endParaRPr>
          </a:p>
        </p:txBody>
      </p:sp>
      <p:sp>
        <p:nvSpPr>
          <p:cNvPr id="893" name="Google Shape;893;p14"/>
          <p:cNvSpPr txBox="1"/>
          <p:nvPr/>
        </p:nvSpPr>
        <p:spPr>
          <a:xfrm>
            <a:off x="9198656" y="4446127"/>
            <a:ext cx="2231344"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err="1">
                <a:solidFill>
                  <a:srgbClr val="092E4B"/>
                </a:solidFill>
                <a:latin typeface="Calibri"/>
                <a:ea typeface="Calibri"/>
                <a:cs typeface="Calibri"/>
                <a:sym typeface="Calibri"/>
              </a:rPr>
              <a:t>Microfono</a:t>
            </a:r>
            <a:endParaRPr sz="1400" b="0" i="0" u="none" strike="noStrike" cap="none" dirty="0">
              <a:solidFill>
                <a:srgbClr val="092E4B"/>
              </a:solidFill>
              <a:latin typeface="Arial"/>
              <a:ea typeface="Arial"/>
              <a:cs typeface="Arial"/>
              <a:sym typeface="Arial"/>
            </a:endParaRPr>
          </a:p>
        </p:txBody>
      </p:sp>
      <p:sp>
        <p:nvSpPr>
          <p:cNvPr id="894" name="Google Shape;894;p14"/>
          <p:cNvSpPr/>
          <p:nvPr/>
        </p:nvSpPr>
        <p:spPr>
          <a:xfrm>
            <a:off x="8949448" y="892952"/>
            <a:ext cx="2903886" cy="1690515"/>
          </a:xfrm>
          <a:prstGeom prst="wedgeRoundRectCallout">
            <a:avLst>
              <a:gd name="adj1" fmla="val -46029"/>
              <a:gd name="adj2" fmla="val 89767"/>
              <a:gd name="adj3" fmla="val 16667"/>
            </a:avLst>
          </a:prstGeom>
          <a:solidFill>
            <a:srgbClr val="7F3494"/>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it-IT" sz="1600" b="1" i="0" u="none" strike="noStrike" cap="none" dirty="0">
                <a:solidFill>
                  <a:schemeClr val="lt1"/>
                </a:solidFill>
                <a:latin typeface="Calibri"/>
                <a:ea typeface="Calibri"/>
                <a:cs typeface="Calibri"/>
                <a:sym typeface="Calibri"/>
              </a:rPr>
              <a:t>SI NOTI CHE QUESTA CONFIGURAZIONE PUÒ VARIARE A SECONDA DELLE MARCHE E DEI MODELLI ED È DA INTENDERSI SOLO COME UNA GUIDA!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15" descr="Related image"/>
          <p:cNvPicPr preferRelativeResize="0"/>
          <p:nvPr/>
        </p:nvPicPr>
        <p:blipFill rotWithShape="1">
          <a:blip r:embed="rId3">
            <a:alphaModFix/>
          </a:blip>
          <a:srcRect/>
          <a:stretch/>
        </p:blipFill>
        <p:spPr>
          <a:xfrm>
            <a:off x="3038896" y="1281084"/>
            <a:ext cx="6233320" cy="3895825"/>
          </a:xfrm>
          <a:prstGeom prst="rect">
            <a:avLst/>
          </a:prstGeom>
          <a:noFill/>
          <a:ln>
            <a:noFill/>
          </a:ln>
          <a:effectLst>
            <a:outerShdw blurRad="292100" dist="139700" dir="2700000" algn="tl" rotWithShape="0">
              <a:srgbClr val="333333">
                <a:alpha val="64313"/>
              </a:srgbClr>
            </a:outerShdw>
          </a:effectLst>
        </p:spPr>
      </p:pic>
      <p:sp>
        <p:nvSpPr>
          <p:cNvPr id="900" name="Google Shape;900;p15"/>
          <p:cNvSpPr txBox="1"/>
          <p:nvPr/>
        </p:nvSpPr>
        <p:spPr>
          <a:xfrm>
            <a:off x="0" y="0"/>
            <a:ext cx="1219200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Tablet - </a:t>
            </a:r>
            <a:r>
              <a:rPr lang="en-US" sz="3200" b="1" i="0" u="none" strike="noStrike" cap="none" dirty="0" err="1">
                <a:solidFill>
                  <a:schemeClr val="lt1"/>
                </a:solidFill>
                <a:latin typeface="Calibri"/>
                <a:ea typeface="Calibri"/>
                <a:cs typeface="Calibri"/>
                <a:sym typeface="Calibri"/>
              </a:rPr>
              <a:t>Tastiera</a:t>
            </a:r>
            <a:endParaRPr sz="1400" b="0" i="0" u="none" strike="noStrike" cap="none" dirty="0">
              <a:solidFill>
                <a:srgbClr val="000000"/>
              </a:solidFill>
              <a:latin typeface="Arial"/>
              <a:ea typeface="Arial"/>
              <a:cs typeface="Arial"/>
              <a:sym typeface="Arial"/>
            </a:endParaRPr>
          </a:p>
        </p:txBody>
      </p:sp>
      <p:sp>
        <p:nvSpPr>
          <p:cNvPr id="901" name="Google Shape;901;p15"/>
          <p:cNvSpPr/>
          <p:nvPr/>
        </p:nvSpPr>
        <p:spPr>
          <a:xfrm>
            <a:off x="9692640" y="1561514"/>
            <a:ext cx="1814732" cy="516016"/>
          </a:xfrm>
          <a:prstGeom prst="wedgeRoundRectCallout">
            <a:avLst>
              <a:gd name="adj1" fmla="val -99137"/>
              <a:gd name="adj2" fmla="val 240167"/>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Riduci</a:t>
            </a:r>
            <a:r>
              <a:rPr lang="en-US" sz="2000" b="1" i="0" u="none" strike="noStrike" cap="none" dirty="0">
                <a:solidFill>
                  <a:schemeClr val="lt1"/>
                </a:solidFill>
                <a:latin typeface="Calibri"/>
                <a:ea typeface="Calibri"/>
                <a:cs typeface="Calibri"/>
                <a:sym typeface="Calibri"/>
              </a:rPr>
              <a:t> </a:t>
            </a:r>
            <a:r>
              <a:rPr lang="en-US" sz="2000" b="1" i="0" u="none" strike="noStrike" cap="none" dirty="0" err="1">
                <a:solidFill>
                  <a:schemeClr val="lt1"/>
                </a:solidFill>
                <a:latin typeface="Calibri"/>
                <a:ea typeface="Calibri"/>
                <a:cs typeface="Calibri"/>
                <a:sym typeface="Calibri"/>
              </a:rPr>
              <a:t>Tastiera</a:t>
            </a:r>
            <a:endParaRPr sz="1400" b="0" i="0" u="none" strike="noStrike" cap="none" dirty="0">
              <a:solidFill>
                <a:srgbClr val="000000"/>
              </a:solidFill>
              <a:latin typeface="Arial"/>
              <a:ea typeface="Arial"/>
              <a:cs typeface="Arial"/>
              <a:sym typeface="Arial"/>
            </a:endParaRPr>
          </a:p>
        </p:txBody>
      </p:sp>
      <p:sp>
        <p:nvSpPr>
          <p:cNvPr id="902" name="Google Shape;902;p15"/>
          <p:cNvSpPr/>
          <p:nvPr/>
        </p:nvSpPr>
        <p:spPr>
          <a:xfrm>
            <a:off x="9936016" y="2407707"/>
            <a:ext cx="1993387" cy="379828"/>
          </a:xfrm>
          <a:prstGeom prst="wedgeRoundRectCallout">
            <a:avLst>
              <a:gd name="adj1" fmla="val -86147"/>
              <a:gd name="adj2" fmla="val 143981"/>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Esci</a:t>
            </a:r>
            <a:endParaRPr sz="1400" b="0" i="0" u="none" strike="noStrike" cap="none" dirty="0">
              <a:solidFill>
                <a:srgbClr val="000000"/>
              </a:solidFill>
              <a:latin typeface="Arial"/>
              <a:ea typeface="Arial"/>
              <a:cs typeface="Arial"/>
              <a:sym typeface="Arial"/>
            </a:endParaRPr>
          </a:p>
        </p:txBody>
      </p:sp>
      <p:sp>
        <p:nvSpPr>
          <p:cNvPr id="903" name="Google Shape;903;p15"/>
          <p:cNvSpPr/>
          <p:nvPr/>
        </p:nvSpPr>
        <p:spPr>
          <a:xfrm>
            <a:off x="9551964" y="3221502"/>
            <a:ext cx="2377440" cy="387322"/>
          </a:xfrm>
          <a:prstGeom prst="wedgeRoundRectCallout">
            <a:avLst>
              <a:gd name="adj1" fmla="val -64433"/>
              <a:gd name="adj2" fmla="val 32727"/>
              <a:gd name="adj3" fmla="val 16667"/>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Cancella</a:t>
            </a:r>
            <a:endParaRPr sz="1400" b="0" i="0" u="none" strike="noStrike" cap="none" dirty="0">
              <a:solidFill>
                <a:srgbClr val="000000"/>
              </a:solidFill>
              <a:latin typeface="Arial"/>
              <a:ea typeface="Arial"/>
              <a:cs typeface="Arial"/>
              <a:sym typeface="Arial"/>
            </a:endParaRPr>
          </a:p>
        </p:txBody>
      </p:sp>
      <p:sp>
        <p:nvSpPr>
          <p:cNvPr id="904" name="Google Shape;904;p15"/>
          <p:cNvSpPr/>
          <p:nvPr/>
        </p:nvSpPr>
        <p:spPr>
          <a:xfrm>
            <a:off x="10170941" y="3773991"/>
            <a:ext cx="1758462" cy="379828"/>
          </a:xfrm>
          <a:prstGeom prst="wedgeRoundRectCallout">
            <a:avLst>
              <a:gd name="adj1" fmla="val -103779"/>
              <a:gd name="adj2" fmla="val 21578"/>
              <a:gd name="adj3" fmla="val 1666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Invio</a:t>
            </a:r>
            <a:r>
              <a:rPr lang="en-US" sz="2000" b="1" i="0" u="none" strike="noStrike" cap="none" dirty="0">
                <a:solidFill>
                  <a:schemeClr val="lt1"/>
                </a:solidFill>
                <a:latin typeface="Calibri"/>
                <a:ea typeface="Calibri"/>
                <a:cs typeface="Calibri"/>
                <a:sym typeface="Calibri"/>
              </a:rPr>
              <a:t>/OK</a:t>
            </a:r>
            <a:endParaRPr sz="1400" b="0" i="0" u="none" strike="noStrike" cap="none" dirty="0">
              <a:solidFill>
                <a:srgbClr val="000000"/>
              </a:solidFill>
              <a:latin typeface="Arial"/>
              <a:ea typeface="Arial"/>
              <a:cs typeface="Arial"/>
              <a:sym typeface="Arial"/>
            </a:endParaRPr>
          </a:p>
        </p:txBody>
      </p:sp>
      <p:sp>
        <p:nvSpPr>
          <p:cNvPr id="905" name="Google Shape;905;p15"/>
          <p:cNvSpPr/>
          <p:nvPr/>
        </p:nvSpPr>
        <p:spPr>
          <a:xfrm>
            <a:off x="10170941" y="4303557"/>
            <a:ext cx="1758462" cy="379828"/>
          </a:xfrm>
          <a:prstGeom prst="wedgeRoundRectCallout">
            <a:avLst>
              <a:gd name="adj1" fmla="val -103233"/>
              <a:gd name="adj2" fmla="val -4167"/>
              <a:gd name="adj3" fmla="val 16667"/>
            </a:avLst>
          </a:prstGeom>
          <a:solidFill>
            <a:srgbClr val="FAFF2F"/>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dk1"/>
                </a:solidFill>
                <a:latin typeface="Calibri"/>
                <a:ea typeface="Calibri"/>
                <a:cs typeface="Calibri"/>
                <a:sym typeface="Calibri"/>
              </a:rPr>
              <a:t>Maiuscolo</a:t>
            </a:r>
            <a:endParaRPr sz="1400" b="0" i="0" u="none" strike="noStrike" cap="none" dirty="0">
              <a:solidFill>
                <a:srgbClr val="000000"/>
              </a:solidFill>
              <a:latin typeface="Arial"/>
              <a:ea typeface="Arial"/>
              <a:cs typeface="Arial"/>
              <a:sym typeface="Arial"/>
            </a:endParaRPr>
          </a:p>
        </p:txBody>
      </p:sp>
      <p:sp>
        <p:nvSpPr>
          <p:cNvPr id="906" name="Google Shape;906;p15"/>
          <p:cNvSpPr/>
          <p:nvPr/>
        </p:nvSpPr>
        <p:spPr>
          <a:xfrm>
            <a:off x="616634" y="4246130"/>
            <a:ext cx="1758462" cy="360000"/>
          </a:xfrm>
          <a:prstGeom prst="wedgeRoundRectCallout">
            <a:avLst>
              <a:gd name="adj1" fmla="val 90367"/>
              <a:gd name="adj2" fmla="val 3240"/>
              <a:gd name="adj3" fmla="val 16667"/>
            </a:avLst>
          </a:prstGeom>
          <a:solidFill>
            <a:srgbClr val="FAFF2F"/>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dk1"/>
                </a:solidFill>
                <a:latin typeface="Calibri"/>
                <a:ea typeface="Calibri"/>
                <a:cs typeface="Calibri"/>
                <a:sym typeface="Calibri"/>
              </a:rPr>
              <a:t>Maiuscolo</a:t>
            </a:r>
            <a:endParaRPr sz="1400" b="0" i="0" u="none" strike="noStrike" cap="none" dirty="0">
              <a:solidFill>
                <a:srgbClr val="000000"/>
              </a:solidFill>
              <a:latin typeface="Arial"/>
              <a:ea typeface="Arial"/>
              <a:cs typeface="Arial"/>
              <a:sym typeface="Arial"/>
            </a:endParaRPr>
          </a:p>
        </p:txBody>
      </p:sp>
      <p:sp>
        <p:nvSpPr>
          <p:cNvPr id="907" name="Google Shape;907;p15"/>
          <p:cNvSpPr/>
          <p:nvPr/>
        </p:nvSpPr>
        <p:spPr>
          <a:xfrm>
            <a:off x="5477016" y="6130012"/>
            <a:ext cx="1758462" cy="379828"/>
          </a:xfrm>
          <a:prstGeom prst="wedgeRoundRectCallout">
            <a:avLst>
              <a:gd name="adj1" fmla="val 4767"/>
              <a:gd name="adj2" fmla="val -324322"/>
              <a:gd name="adj3" fmla="val 16667"/>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dirty="0">
                <a:solidFill>
                  <a:schemeClr val="lt1"/>
                </a:solidFill>
                <a:latin typeface="Calibri"/>
                <a:ea typeface="Calibri"/>
                <a:cs typeface="Calibri"/>
                <a:sym typeface="Calibri"/>
              </a:rPr>
              <a:t>Barra </a:t>
            </a:r>
            <a:r>
              <a:rPr lang="en-US" sz="1600" b="1" i="0" u="none" strike="noStrike" cap="none" dirty="0" err="1">
                <a:solidFill>
                  <a:schemeClr val="lt1"/>
                </a:solidFill>
                <a:latin typeface="Calibri"/>
                <a:ea typeface="Calibri"/>
                <a:cs typeface="Calibri"/>
                <a:sym typeface="Calibri"/>
              </a:rPr>
              <a:t>spaziatrice</a:t>
            </a:r>
            <a:endParaRPr sz="1100" b="0" i="0" u="none" strike="noStrike" cap="none" dirty="0">
              <a:solidFill>
                <a:srgbClr val="000000"/>
              </a:solidFill>
              <a:latin typeface="Arial"/>
              <a:ea typeface="Arial"/>
              <a:cs typeface="Arial"/>
              <a:sym typeface="Arial"/>
            </a:endParaRPr>
          </a:p>
        </p:txBody>
      </p:sp>
      <p:sp>
        <p:nvSpPr>
          <p:cNvPr id="908" name="Google Shape;908;p15"/>
          <p:cNvSpPr/>
          <p:nvPr/>
        </p:nvSpPr>
        <p:spPr>
          <a:xfrm>
            <a:off x="7401946" y="6130012"/>
            <a:ext cx="2150018" cy="379828"/>
          </a:xfrm>
          <a:prstGeom prst="wedgeRoundRectCallout">
            <a:avLst>
              <a:gd name="adj1" fmla="val -12921"/>
              <a:gd name="adj2" fmla="val -323572"/>
              <a:gd name="adj3" fmla="val 16667"/>
            </a:avLst>
          </a:prstGeom>
          <a:solidFill>
            <a:srgbClr val="20EEF1"/>
          </a:solidFill>
          <a:ln w="25400" cap="flat" cmpd="sng">
            <a:solidFill>
              <a:srgbClr val="20EE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err="1">
                <a:solidFill>
                  <a:schemeClr val="lt1"/>
                </a:solidFill>
                <a:latin typeface="Calibri"/>
                <a:ea typeface="Calibri"/>
                <a:cs typeface="Calibri"/>
                <a:sym typeface="Calibri"/>
              </a:rPr>
              <a:t>Tasti</a:t>
            </a:r>
            <a:r>
              <a:rPr lang="en-US" sz="1800" b="1" i="0" u="none" strike="noStrike" cap="none" dirty="0">
                <a:solidFill>
                  <a:schemeClr val="lt1"/>
                </a:solidFill>
                <a:latin typeface="Calibri"/>
                <a:ea typeface="Calibri"/>
                <a:cs typeface="Calibri"/>
                <a:sym typeface="Calibri"/>
              </a:rPr>
              <a:t> di </a:t>
            </a:r>
            <a:r>
              <a:rPr lang="en-US" sz="1800" b="1" i="0" u="none" strike="noStrike" cap="none" dirty="0" err="1">
                <a:solidFill>
                  <a:schemeClr val="lt1"/>
                </a:solidFill>
                <a:latin typeface="Calibri"/>
                <a:ea typeface="Calibri"/>
                <a:cs typeface="Calibri"/>
                <a:sym typeface="Calibri"/>
              </a:rPr>
              <a:t>navigazione</a:t>
            </a:r>
            <a:endParaRPr sz="1200" b="0" i="0" u="none" strike="noStrike" cap="none" dirty="0">
              <a:solidFill>
                <a:srgbClr val="000000"/>
              </a:solidFill>
              <a:latin typeface="Arial"/>
              <a:ea typeface="Arial"/>
              <a:cs typeface="Arial"/>
              <a:sym typeface="Arial"/>
            </a:endParaRPr>
          </a:p>
        </p:txBody>
      </p:sp>
      <p:sp>
        <p:nvSpPr>
          <p:cNvPr id="909" name="Google Shape;909;p15"/>
          <p:cNvSpPr/>
          <p:nvPr/>
        </p:nvSpPr>
        <p:spPr>
          <a:xfrm>
            <a:off x="9996819" y="5566091"/>
            <a:ext cx="1758462" cy="569742"/>
          </a:xfrm>
          <a:prstGeom prst="wedgeRoundRectCallout">
            <a:avLst>
              <a:gd name="adj1" fmla="val -95272"/>
              <a:gd name="adj2" fmla="val -133129"/>
              <a:gd name="adj3" fmla="val 16667"/>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Selezione</a:t>
            </a:r>
            <a:r>
              <a:rPr lang="en-US" sz="2000" b="1" i="0" u="none" strike="noStrike" cap="none" dirty="0">
                <a:solidFill>
                  <a:schemeClr val="lt1"/>
                </a:solidFill>
                <a:latin typeface="Calibri"/>
                <a:ea typeface="Calibri"/>
                <a:cs typeface="Calibri"/>
                <a:sym typeface="Calibri"/>
              </a:rPr>
              <a:t> </a:t>
            </a:r>
            <a:r>
              <a:rPr lang="en-US" sz="2000" b="1" i="0" u="none" strike="noStrike" cap="none" dirty="0" err="1">
                <a:solidFill>
                  <a:schemeClr val="lt1"/>
                </a:solidFill>
                <a:latin typeface="Calibri"/>
                <a:ea typeface="Calibri"/>
                <a:cs typeface="Calibri"/>
                <a:sym typeface="Calibri"/>
              </a:rPr>
              <a:t>della</a:t>
            </a:r>
            <a:r>
              <a:rPr lang="en-US" sz="2000" b="1" i="0" u="none" strike="noStrike" cap="none" dirty="0">
                <a:solidFill>
                  <a:schemeClr val="lt1"/>
                </a:solidFill>
                <a:latin typeface="Calibri"/>
                <a:ea typeface="Calibri"/>
                <a:cs typeface="Calibri"/>
                <a:sym typeface="Calibri"/>
              </a:rPr>
              <a:t> lingua</a:t>
            </a:r>
            <a:endParaRPr sz="1400" b="0" i="0" u="none" strike="noStrike" cap="none" dirty="0">
              <a:solidFill>
                <a:srgbClr val="000000"/>
              </a:solidFill>
              <a:latin typeface="Arial"/>
              <a:ea typeface="Arial"/>
              <a:cs typeface="Arial"/>
              <a:sym typeface="Arial"/>
            </a:endParaRPr>
          </a:p>
        </p:txBody>
      </p:sp>
      <p:sp>
        <p:nvSpPr>
          <p:cNvPr id="910" name="Google Shape;910;p15"/>
          <p:cNvSpPr/>
          <p:nvPr/>
        </p:nvSpPr>
        <p:spPr>
          <a:xfrm>
            <a:off x="3440279" y="6130012"/>
            <a:ext cx="1953503" cy="379828"/>
          </a:xfrm>
          <a:prstGeom prst="wedgeRoundRectCallout">
            <a:avLst>
              <a:gd name="adj1" fmla="val -5172"/>
              <a:gd name="adj2" fmla="val -317491"/>
              <a:gd name="adj3" fmla="val 16667"/>
            </a:avLst>
          </a:prstGeom>
          <a:solidFill>
            <a:srgbClr val="16D10D"/>
          </a:solidFill>
          <a:ln w="25400" cap="flat" cmpd="sng">
            <a:solidFill>
              <a:srgbClr val="16D1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Emoji</a:t>
            </a:r>
            <a:endParaRPr sz="1400" b="0" i="0" u="none" strike="noStrike" cap="none" dirty="0">
              <a:solidFill>
                <a:srgbClr val="000000"/>
              </a:solidFill>
              <a:latin typeface="Arial"/>
              <a:ea typeface="Arial"/>
              <a:cs typeface="Arial"/>
              <a:sym typeface="Arial"/>
            </a:endParaRPr>
          </a:p>
        </p:txBody>
      </p:sp>
      <p:sp>
        <p:nvSpPr>
          <p:cNvPr id="911" name="Google Shape;911;p15"/>
          <p:cNvSpPr/>
          <p:nvPr/>
        </p:nvSpPr>
        <p:spPr>
          <a:xfrm>
            <a:off x="1495865" y="6130012"/>
            <a:ext cx="1758462" cy="379828"/>
          </a:xfrm>
          <a:prstGeom prst="wedgeRoundRectCallout">
            <a:avLst>
              <a:gd name="adj1" fmla="val 73167"/>
              <a:gd name="adj2" fmla="val -306019"/>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Control</a:t>
            </a:r>
            <a:endParaRPr sz="1400" b="0" i="0" u="none" strike="noStrike" cap="none" dirty="0">
              <a:solidFill>
                <a:srgbClr val="000000"/>
              </a:solidFill>
              <a:latin typeface="Arial"/>
              <a:ea typeface="Arial"/>
              <a:cs typeface="Arial"/>
              <a:sym typeface="Arial"/>
            </a:endParaRPr>
          </a:p>
        </p:txBody>
      </p:sp>
      <p:sp>
        <p:nvSpPr>
          <p:cNvPr id="912" name="Google Shape;912;p15"/>
          <p:cNvSpPr/>
          <p:nvPr/>
        </p:nvSpPr>
        <p:spPr>
          <a:xfrm>
            <a:off x="616634" y="4820334"/>
            <a:ext cx="1931957" cy="1122263"/>
          </a:xfrm>
          <a:prstGeom prst="wedgeRoundRectCallout">
            <a:avLst>
              <a:gd name="adj1" fmla="val 77758"/>
              <a:gd name="adj2" fmla="val -48853"/>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chemeClr val="lt1"/>
                </a:solidFill>
                <a:latin typeface="Calibri"/>
                <a:ea typeface="Calibri"/>
                <a:cs typeface="Calibri"/>
                <a:sym typeface="Calibri"/>
              </a:rPr>
              <a:t>Numeri e </a:t>
            </a:r>
            <a:r>
              <a:rPr lang="en-US" sz="2000" b="1" dirty="0" err="1">
                <a:solidFill>
                  <a:schemeClr val="lt1"/>
                </a:solidFill>
                <a:latin typeface="Calibri"/>
                <a:ea typeface="Calibri"/>
                <a:cs typeface="Calibri"/>
                <a:sym typeface="Calibri"/>
              </a:rPr>
              <a:t>Simboli</a:t>
            </a:r>
            <a:endParaRPr sz="1400" b="0" i="0" u="none" strike="noStrike" cap="none" dirty="0">
              <a:solidFill>
                <a:srgbClr val="000000"/>
              </a:solidFill>
              <a:latin typeface="Arial"/>
              <a:ea typeface="Arial"/>
              <a:cs typeface="Arial"/>
              <a:sym typeface="Arial"/>
            </a:endParaRPr>
          </a:p>
        </p:txBody>
      </p:sp>
      <p:sp>
        <p:nvSpPr>
          <p:cNvPr id="913" name="Google Shape;913;p15"/>
          <p:cNvSpPr/>
          <p:nvPr/>
        </p:nvSpPr>
        <p:spPr>
          <a:xfrm>
            <a:off x="3137372" y="4246130"/>
            <a:ext cx="401383" cy="379828"/>
          </a:xfrm>
          <a:prstGeom prst="rect">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4" name="Google Shape;914;p15"/>
          <p:cNvSpPr/>
          <p:nvPr/>
        </p:nvSpPr>
        <p:spPr>
          <a:xfrm>
            <a:off x="8773093" y="4268506"/>
            <a:ext cx="401383" cy="379828"/>
          </a:xfrm>
          <a:prstGeom prst="rect">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5" name="Google Shape;915;p15"/>
          <p:cNvSpPr/>
          <p:nvPr/>
        </p:nvSpPr>
        <p:spPr>
          <a:xfrm>
            <a:off x="8257734" y="3329471"/>
            <a:ext cx="902673" cy="379828"/>
          </a:xfrm>
          <a:prstGeom prst="rect">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6" name="Google Shape;916;p15"/>
          <p:cNvSpPr/>
          <p:nvPr/>
        </p:nvSpPr>
        <p:spPr>
          <a:xfrm>
            <a:off x="8370276" y="3773990"/>
            <a:ext cx="804199" cy="4144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7" name="Google Shape;917;p15"/>
          <p:cNvSpPr/>
          <p:nvPr/>
        </p:nvSpPr>
        <p:spPr>
          <a:xfrm>
            <a:off x="8952411" y="3074126"/>
            <a:ext cx="213355" cy="17243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8" name="Google Shape;918;p15"/>
          <p:cNvSpPr/>
          <p:nvPr/>
        </p:nvSpPr>
        <p:spPr>
          <a:xfrm>
            <a:off x="8577942" y="3074126"/>
            <a:ext cx="243840" cy="174171"/>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9" name="Google Shape;919;p15"/>
          <p:cNvSpPr/>
          <p:nvPr/>
        </p:nvSpPr>
        <p:spPr>
          <a:xfrm>
            <a:off x="8753088" y="4715830"/>
            <a:ext cx="432608" cy="393582"/>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0" name="Google Shape;920;p15"/>
          <p:cNvSpPr/>
          <p:nvPr/>
        </p:nvSpPr>
        <p:spPr>
          <a:xfrm>
            <a:off x="7707887" y="4715830"/>
            <a:ext cx="992938" cy="393582"/>
          </a:xfrm>
          <a:prstGeom prst="rect">
            <a:avLst/>
          </a:prstGeom>
          <a:noFill/>
          <a:ln w="25400" cap="flat" cmpd="sng">
            <a:solidFill>
              <a:srgbClr val="20EE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1" name="Google Shape;921;p15"/>
          <p:cNvSpPr/>
          <p:nvPr/>
        </p:nvSpPr>
        <p:spPr>
          <a:xfrm>
            <a:off x="4657061" y="4715830"/>
            <a:ext cx="2987749" cy="393582"/>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2" name="Google Shape;922;p15"/>
          <p:cNvSpPr/>
          <p:nvPr/>
        </p:nvSpPr>
        <p:spPr>
          <a:xfrm>
            <a:off x="4132428" y="4715830"/>
            <a:ext cx="438113" cy="393582"/>
          </a:xfrm>
          <a:prstGeom prst="rect">
            <a:avLst/>
          </a:prstGeom>
          <a:noFill/>
          <a:ln w="25400" cap="flat" cmpd="sng">
            <a:solidFill>
              <a:srgbClr val="16D1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3" name="Google Shape;923;p15"/>
          <p:cNvSpPr/>
          <p:nvPr/>
        </p:nvSpPr>
        <p:spPr>
          <a:xfrm>
            <a:off x="3631859" y="4715830"/>
            <a:ext cx="438113" cy="39358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4" name="Google Shape;924;p15"/>
          <p:cNvSpPr/>
          <p:nvPr/>
        </p:nvSpPr>
        <p:spPr>
          <a:xfrm>
            <a:off x="3130715" y="4715830"/>
            <a:ext cx="438067" cy="393582"/>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cxnSp>
        <p:nvCxnSpPr>
          <p:cNvPr id="925" name="Google Shape;925;p15"/>
          <p:cNvCxnSpPr/>
          <p:nvPr/>
        </p:nvCxnSpPr>
        <p:spPr>
          <a:xfrm>
            <a:off x="3130715" y="3318839"/>
            <a:ext cx="5040000" cy="0"/>
          </a:xfrm>
          <a:prstGeom prst="straightConnector1">
            <a:avLst/>
          </a:prstGeom>
          <a:noFill/>
          <a:ln w="25400" cap="flat" cmpd="sng">
            <a:solidFill>
              <a:srgbClr val="00B0F0"/>
            </a:solidFill>
            <a:prstDash val="solid"/>
            <a:round/>
            <a:headEnd type="none" w="sm" len="sm"/>
            <a:tailEnd type="none" w="sm" len="sm"/>
          </a:ln>
        </p:spPr>
      </p:cxnSp>
      <p:cxnSp>
        <p:nvCxnSpPr>
          <p:cNvPr id="926" name="Google Shape;926;p15"/>
          <p:cNvCxnSpPr/>
          <p:nvPr/>
        </p:nvCxnSpPr>
        <p:spPr>
          <a:xfrm>
            <a:off x="3130715" y="3329471"/>
            <a:ext cx="0" cy="401092"/>
          </a:xfrm>
          <a:prstGeom prst="straightConnector1">
            <a:avLst/>
          </a:prstGeom>
          <a:noFill/>
          <a:ln w="25400" cap="flat" cmpd="sng">
            <a:solidFill>
              <a:srgbClr val="00B0F0"/>
            </a:solidFill>
            <a:prstDash val="solid"/>
            <a:round/>
            <a:headEnd type="none" w="sm" len="sm"/>
            <a:tailEnd type="none" w="sm" len="sm"/>
          </a:ln>
        </p:spPr>
      </p:cxnSp>
      <p:cxnSp>
        <p:nvCxnSpPr>
          <p:cNvPr id="927" name="Google Shape;927;p15"/>
          <p:cNvCxnSpPr/>
          <p:nvPr/>
        </p:nvCxnSpPr>
        <p:spPr>
          <a:xfrm>
            <a:off x="3137372" y="3730563"/>
            <a:ext cx="116955" cy="0"/>
          </a:xfrm>
          <a:prstGeom prst="straightConnector1">
            <a:avLst/>
          </a:prstGeom>
          <a:noFill/>
          <a:ln w="25400" cap="flat" cmpd="sng">
            <a:solidFill>
              <a:srgbClr val="00B0F0"/>
            </a:solidFill>
            <a:prstDash val="solid"/>
            <a:round/>
            <a:headEnd type="none" w="sm" len="sm"/>
            <a:tailEnd type="none" w="sm" len="sm"/>
          </a:ln>
        </p:spPr>
      </p:cxnSp>
      <p:cxnSp>
        <p:nvCxnSpPr>
          <p:cNvPr id="928" name="Google Shape;928;p15"/>
          <p:cNvCxnSpPr/>
          <p:nvPr/>
        </p:nvCxnSpPr>
        <p:spPr>
          <a:xfrm>
            <a:off x="3254327" y="3730563"/>
            <a:ext cx="0" cy="457834"/>
          </a:xfrm>
          <a:prstGeom prst="straightConnector1">
            <a:avLst/>
          </a:prstGeom>
          <a:noFill/>
          <a:ln w="25400" cap="flat" cmpd="sng">
            <a:solidFill>
              <a:srgbClr val="00B0F0"/>
            </a:solidFill>
            <a:prstDash val="solid"/>
            <a:round/>
            <a:headEnd type="none" w="sm" len="sm"/>
            <a:tailEnd type="none" w="sm" len="sm"/>
          </a:ln>
        </p:spPr>
      </p:cxnSp>
      <p:cxnSp>
        <p:nvCxnSpPr>
          <p:cNvPr id="929" name="Google Shape;929;p15"/>
          <p:cNvCxnSpPr/>
          <p:nvPr/>
        </p:nvCxnSpPr>
        <p:spPr>
          <a:xfrm>
            <a:off x="3254327" y="4188397"/>
            <a:ext cx="377532" cy="0"/>
          </a:xfrm>
          <a:prstGeom prst="straightConnector1">
            <a:avLst/>
          </a:prstGeom>
          <a:noFill/>
          <a:ln w="25400" cap="flat" cmpd="sng">
            <a:solidFill>
              <a:srgbClr val="00B0F0"/>
            </a:solidFill>
            <a:prstDash val="solid"/>
            <a:round/>
            <a:headEnd type="none" w="sm" len="sm"/>
            <a:tailEnd type="none" w="sm" len="sm"/>
          </a:ln>
        </p:spPr>
      </p:cxnSp>
      <p:cxnSp>
        <p:nvCxnSpPr>
          <p:cNvPr id="930" name="Google Shape;930;p15"/>
          <p:cNvCxnSpPr/>
          <p:nvPr/>
        </p:nvCxnSpPr>
        <p:spPr>
          <a:xfrm>
            <a:off x="3631859" y="4188397"/>
            <a:ext cx="0" cy="475885"/>
          </a:xfrm>
          <a:prstGeom prst="straightConnector1">
            <a:avLst/>
          </a:prstGeom>
          <a:noFill/>
          <a:ln w="25400" cap="flat" cmpd="sng">
            <a:solidFill>
              <a:srgbClr val="00B0F0"/>
            </a:solidFill>
            <a:prstDash val="solid"/>
            <a:round/>
            <a:headEnd type="none" w="sm" len="sm"/>
            <a:tailEnd type="none" w="sm" len="sm"/>
          </a:ln>
        </p:spPr>
      </p:cxnSp>
      <p:cxnSp>
        <p:nvCxnSpPr>
          <p:cNvPr id="931" name="Google Shape;931;p15"/>
          <p:cNvCxnSpPr/>
          <p:nvPr/>
        </p:nvCxnSpPr>
        <p:spPr>
          <a:xfrm>
            <a:off x="3631859" y="4664282"/>
            <a:ext cx="3534485" cy="0"/>
          </a:xfrm>
          <a:prstGeom prst="straightConnector1">
            <a:avLst/>
          </a:prstGeom>
          <a:noFill/>
          <a:ln w="25400" cap="flat" cmpd="sng">
            <a:solidFill>
              <a:srgbClr val="00B0F0"/>
            </a:solidFill>
            <a:prstDash val="solid"/>
            <a:round/>
            <a:headEnd type="none" w="sm" len="sm"/>
            <a:tailEnd type="none" w="sm" len="sm"/>
          </a:ln>
        </p:spPr>
      </p:cxnSp>
      <p:cxnSp>
        <p:nvCxnSpPr>
          <p:cNvPr id="932" name="Google Shape;932;p15"/>
          <p:cNvCxnSpPr/>
          <p:nvPr/>
        </p:nvCxnSpPr>
        <p:spPr>
          <a:xfrm>
            <a:off x="8165805" y="3318839"/>
            <a:ext cx="0" cy="411724"/>
          </a:xfrm>
          <a:prstGeom prst="straightConnector1">
            <a:avLst/>
          </a:prstGeom>
          <a:noFill/>
          <a:ln w="25400" cap="flat" cmpd="sng">
            <a:solidFill>
              <a:srgbClr val="00B0F0"/>
            </a:solidFill>
            <a:prstDash val="solid"/>
            <a:round/>
            <a:headEnd type="none" w="sm" len="sm"/>
            <a:tailEnd type="none" w="sm" len="sm"/>
          </a:ln>
        </p:spPr>
      </p:cxnSp>
      <p:cxnSp>
        <p:nvCxnSpPr>
          <p:cNvPr id="933" name="Google Shape;933;p15"/>
          <p:cNvCxnSpPr/>
          <p:nvPr/>
        </p:nvCxnSpPr>
        <p:spPr>
          <a:xfrm rot="10800000">
            <a:off x="7798981" y="3730563"/>
            <a:ext cx="366824" cy="0"/>
          </a:xfrm>
          <a:prstGeom prst="straightConnector1">
            <a:avLst/>
          </a:prstGeom>
          <a:noFill/>
          <a:ln w="25400" cap="flat" cmpd="sng">
            <a:solidFill>
              <a:srgbClr val="00B0F0"/>
            </a:solidFill>
            <a:prstDash val="solid"/>
            <a:round/>
            <a:headEnd type="none" w="sm" len="sm"/>
            <a:tailEnd type="none" w="sm" len="sm"/>
          </a:ln>
        </p:spPr>
      </p:cxnSp>
      <p:cxnSp>
        <p:nvCxnSpPr>
          <p:cNvPr id="934" name="Google Shape;934;p15"/>
          <p:cNvCxnSpPr/>
          <p:nvPr/>
        </p:nvCxnSpPr>
        <p:spPr>
          <a:xfrm>
            <a:off x="7788349" y="3730563"/>
            <a:ext cx="10632" cy="457834"/>
          </a:xfrm>
          <a:prstGeom prst="straightConnector1">
            <a:avLst/>
          </a:prstGeom>
          <a:noFill/>
          <a:ln w="25400" cap="flat" cmpd="sng">
            <a:solidFill>
              <a:srgbClr val="00B0F0"/>
            </a:solidFill>
            <a:prstDash val="solid"/>
            <a:round/>
            <a:headEnd type="none" w="sm" len="sm"/>
            <a:tailEnd type="none" w="sm" len="sm"/>
          </a:ln>
        </p:spPr>
      </p:cxnSp>
      <p:cxnSp>
        <p:nvCxnSpPr>
          <p:cNvPr id="935" name="Google Shape;935;p15"/>
          <p:cNvCxnSpPr/>
          <p:nvPr/>
        </p:nvCxnSpPr>
        <p:spPr>
          <a:xfrm rot="10800000">
            <a:off x="7166344" y="4188397"/>
            <a:ext cx="632638" cy="0"/>
          </a:xfrm>
          <a:prstGeom prst="straightConnector1">
            <a:avLst/>
          </a:prstGeom>
          <a:noFill/>
          <a:ln w="25400" cap="flat" cmpd="sng">
            <a:solidFill>
              <a:srgbClr val="00B0F0"/>
            </a:solidFill>
            <a:prstDash val="solid"/>
            <a:round/>
            <a:headEnd type="none" w="sm" len="sm"/>
            <a:tailEnd type="none" w="sm" len="sm"/>
          </a:ln>
        </p:spPr>
      </p:cxnSp>
      <p:cxnSp>
        <p:nvCxnSpPr>
          <p:cNvPr id="936" name="Google Shape;936;p15"/>
          <p:cNvCxnSpPr/>
          <p:nvPr/>
        </p:nvCxnSpPr>
        <p:spPr>
          <a:xfrm rot="10800000">
            <a:off x="7166344" y="4188397"/>
            <a:ext cx="0" cy="475885"/>
          </a:xfrm>
          <a:prstGeom prst="straightConnector1">
            <a:avLst/>
          </a:prstGeom>
          <a:noFill/>
          <a:ln w="25400" cap="flat" cmpd="sng">
            <a:solidFill>
              <a:srgbClr val="00B0F0"/>
            </a:solidFill>
            <a:prstDash val="solid"/>
            <a:round/>
            <a:headEnd type="none" w="sm" len="sm"/>
            <a:tailEnd type="none" w="sm" len="sm"/>
          </a:ln>
        </p:spPr>
      </p:cxnSp>
      <p:cxnSp>
        <p:nvCxnSpPr>
          <p:cNvPr id="937" name="Google Shape;937;p15"/>
          <p:cNvCxnSpPr/>
          <p:nvPr/>
        </p:nvCxnSpPr>
        <p:spPr>
          <a:xfrm>
            <a:off x="7841129" y="3773990"/>
            <a:ext cx="11953" cy="472140"/>
          </a:xfrm>
          <a:prstGeom prst="straightConnector1">
            <a:avLst/>
          </a:prstGeom>
          <a:noFill/>
          <a:ln w="25400" cap="flat" cmpd="sng">
            <a:solidFill>
              <a:srgbClr val="F33DCC"/>
            </a:solidFill>
            <a:prstDash val="solid"/>
            <a:round/>
            <a:headEnd type="none" w="sm" len="sm"/>
            <a:tailEnd type="none" w="sm" len="sm"/>
          </a:ln>
        </p:spPr>
      </p:cxnSp>
      <p:cxnSp>
        <p:nvCxnSpPr>
          <p:cNvPr id="938" name="Google Shape;938;p15"/>
          <p:cNvCxnSpPr/>
          <p:nvPr/>
        </p:nvCxnSpPr>
        <p:spPr>
          <a:xfrm>
            <a:off x="8290491" y="3772770"/>
            <a:ext cx="11953" cy="472140"/>
          </a:xfrm>
          <a:prstGeom prst="straightConnector1">
            <a:avLst/>
          </a:prstGeom>
          <a:noFill/>
          <a:ln w="25400" cap="flat" cmpd="sng">
            <a:solidFill>
              <a:srgbClr val="F33DCC"/>
            </a:solidFill>
            <a:prstDash val="solid"/>
            <a:round/>
            <a:headEnd type="none" w="sm" len="sm"/>
            <a:tailEnd type="none" w="sm" len="sm"/>
          </a:ln>
        </p:spPr>
      </p:cxnSp>
      <p:cxnSp>
        <p:nvCxnSpPr>
          <p:cNvPr id="939" name="Google Shape;939;p15"/>
          <p:cNvCxnSpPr/>
          <p:nvPr/>
        </p:nvCxnSpPr>
        <p:spPr>
          <a:xfrm rot="10800000">
            <a:off x="7196224" y="4244910"/>
            <a:ext cx="656858" cy="0"/>
          </a:xfrm>
          <a:prstGeom prst="straightConnector1">
            <a:avLst/>
          </a:prstGeom>
          <a:noFill/>
          <a:ln w="25400" cap="flat" cmpd="sng">
            <a:solidFill>
              <a:srgbClr val="F33DCC"/>
            </a:solidFill>
            <a:prstDash val="solid"/>
            <a:round/>
            <a:headEnd type="none" w="sm" len="sm"/>
            <a:tailEnd type="none" w="sm" len="sm"/>
          </a:ln>
        </p:spPr>
      </p:cxnSp>
      <p:cxnSp>
        <p:nvCxnSpPr>
          <p:cNvPr id="940" name="Google Shape;940;p15"/>
          <p:cNvCxnSpPr/>
          <p:nvPr/>
        </p:nvCxnSpPr>
        <p:spPr>
          <a:xfrm>
            <a:off x="7841129" y="3772770"/>
            <a:ext cx="449362" cy="0"/>
          </a:xfrm>
          <a:prstGeom prst="straightConnector1">
            <a:avLst/>
          </a:prstGeom>
          <a:noFill/>
          <a:ln w="25400" cap="flat" cmpd="sng">
            <a:solidFill>
              <a:srgbClr val="F33DCC"/>
            </a:solidFill>
            <a:prstDash val="solid"/>
            <a:round/>
            <a:headEnd type="none" w="sm" len="sm"/>
            <a:tailEnd type="none" w="sm" len="sm"/>
          </a:ln>
        </p:spPr>
      </p:cxnSp>
      <p:cxnSp>
        <p:nvCxnSpPr>
          <p:cNvPr id="941" name="Google Shape;941;p15"/>
          <p:cNvCxnSpPr/>
          <p:nvPr/>
        </p:nvCxnSpPr>
        <p:spPr>
          <a:xfrm>
            <a:off x="8302444" y="4244910"/>
            <a:ext cx="388698" cy="0"/>
          </a:xfrm>
          <a:prstGeom prst="straightConnector1">
            <a:avLst/>
          </a:prstGeom>
          <a:noFill/>
          <a:ln w="25400" cap="flat" cmpd="sng">
            <a:solidFill>
              <a:srgbClr val="F33DCC"/>
            </a:solidFill>
            <a:prstDash val="solid"/>
            <a:round/>
            <a:headEnd type="none" w="sm" len="sm"/>
            <a:tailEnd type="none" w="sm" len="sm"/>
          </a:ln>
        </p:spPr>
      </p:cxnSp>
      <p:cxnSp>
        <p:nvCxnSpPr>
          <p:cNvPr id="942" name="Google Shape;942;p15"/>
          <p:cNvCxnSpPr/>
          <p:nvPr/>
        </p:nvCxnSpPr>
        <p:spPr>
          <a:xfrm>
            <a:off x="8691142" y="4244910"/>
            <a:ext cx="0" cy="419372"/>
          </a:xfrm>
          <a:prstGeom prst="straightConnector1">
            <a:avLst/>
          </a:prstGeom>
          <a:noFill/>
          <a:ln w="25400" cap="flat" cmpd="sng">
            <a:solidFill>
              <a:srgbClr val="F33DCC"/>
            </a:solidFill>
            <a:prstDash val="solid"/>
            <a:round/>
            <a:headEnd type="none" w="sm" len="sm"/>
            <a:tailEnd type="none" w="sm" len="sm"/>
          </a:ln>
        </p:spPr>
      </p:cxnSp>
      <p:cxnSp>
        <p:nvCxnSpPr>
          <p:cNvPr id="943" name="Google Shape;943;p15"/>
          <p:cNvCxnSpPr/>
          <p:nvPr/>
        </p:nvCxnSpPr>
        <p:spPr>
          <a:xfrm>
            <a:off x="7196224" y="4244910"/>
            <a:ext cx="0" cy="419372"/>
          </a:xfrm>
          <a:prstGeom prst="straightConnector1">
            <a:avLst/>
          </a:prstGeom>
          <a:noFill/>
          <a:ln w="25400" cap="flat" cmpd="sng">
            <a:solidFill>
              <a:srgbClr val="F33DCC"/>
            </a:solidFill>
            <a:prstDash val="solid"/>
            <a:round/>
            <a:headEnd type="none" w="sm" len="sm"/>
            <a:tailEnd type="none" w="sm" len="sm"/>
          </a:ln>
        </p:spPr>
      </p:cxnSp>
      <p:cxnSp>
        <p:nvCxnSpPr>
          <p:cNvPr id="944" name="Google Shape;944;p15"/>
          <p:cNvCxnSpPr/>
          <p:nvPr/>
        </p:nvCxnSpPr>
        <p:spPr>
          <a:xfrm>
            <a:off x="7196224" y="4648334"/>
            <a:ext cx="1494918" cy="0"/>
          </a:xfrm>
          <a:prstGeom prst="straightConnector1">
            <a:avLst/>
          </a:prstGeom>
          <a:noFill/>
          <a:ln w="25400" cap="flat" cmpd="sng">
            <a:solidFill>
              <a:srgbClr val="F33DCC"/>
            </a:solidFill>
            <a:prstDash val="solid"/>
            <a:round/>
            <a:headEnd type="none" w="sm" len="sm"/>
            <a:tailEnd type="none" w="sm" len="sm"/>
          </a:ln>
        </p:spPr>
      </p:cxnSp>
      <p:sp>
        <p:nvSpPr>
          <p:cNvPr id="945" name="Google Shape;945;p15"/>
          <p:cNvSpPr/>
          <p:nvPr/>
        </p:nvSpPr>
        <p:spPr>
          <a:xfrm>
            <a:off x="548177" y="1819522"/>
            <a:ext cx="2210971" cy="1074561"/>
          </a:xfrm>
          <a:prstGeom prst="wedgeRoundRectCallout">
            <a:avLst>
              <a:gd name="adj1" fmla="val 281014"/>
              <a:gd name="adj2" fmla="val 138430"/>
              <a:gd name="adj3" fmla="val 16667"/>
            </a:avLst>
          </a:prstGeom>
          <a:solidFill>
            <a:srgbClr val="F33DCC"/>
          </a:solidFill>
          <a:ln w="25400" cap="flat" cmpd="sng">
            <a:solidFill>
              <a:srgbClr val="F33D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err="1">
                <a:solidFill>
                  <a:schemeClr val="lt1"/>
                </a:solidFill>
                <a:latin typeface="Calibri"/>
                <a:ea typeface="Calibri"/>
                <a:cs typeface="Calibri"/>
                <a:sym typeface="Calibri"/>
              </a:rPr>
              <a:t>Apostrofo</a:t>
            </a:r>
            <a:r>
              <a:rPr lang="en-US" sz="1800" b="1" i="0" u="none" strike="noStrike" cap="none" dirty="0">
                <a:solidFill>
                  <a:schemeClr val="lt1"/>
                </a:solidFill>
                <a:latin typeface="Calibri"/>
                <a:ea typeface="Calibri"/>
                <a:cs typeface="Calibri"/>
                <a:sym typeface="Calibri"/>
              </a:rPr>
              <a:t>, </a:t>
            </a:r>
            <a:r>
              <a:rPr lang="en-US" sz="1800" b="1" i="0" u="none" strike="noStrike" cap="none" dirty="0" err="1">
                <a:solidFill>
                  <a:schemeClr val="lt1"/>
                </a:solidFill>
                <a:latin typeface="Calibri"/>
                <a:ea typeface="Calibri"/>
                <a:cs typeface="Calibri"/>
                <a:sym typeface="Calibri"/>
              </a:rPr>
              <a:t>Virgola</a:t>
            </a:r>
            <a:r>
              <a:rPr lang="en-US" sz="1800" b="1" i="0" u="none" strike="noStrike" cap="none" dirty="0">
                <a:solidFill>
                  <a:schemeClr val="lt1"/>
                </a:solidFill>
                <a:latin typeface="Calibri"/>
                <a:ea typeface="Calibri"/>
                <a:cs typeface="Calibri"/>
                <a:sym typeface="Calibri"/>
              </a:rPr>
              <a:t>, Punto e Punto </a:t>
            </a:r>
            <a:r>
              <a:rPr lang="en-US" sz="1800" b="1" dirty="0" err="1">
                <a:solidFill>
                  <a:schemeClr val="lt1"/>
                </a:solidFill>
                <a:latin typeface="Calibri"/>
                <a:ea typeface="Calibri"/>
                <a:cs typeface="Calibri"/>
                <a:sym typeface="Calibri"/>
              </a:rPr>
              <a:t>interrogativo</a:t>
            </a:r>
            <a:endParaRPr sz="1200" b="0" i="0" u="none" strike="noStrike" cap="none" dirty="0">
              <a:solidFill>
                <a:srgbClr val="000000"/>
              </a:solidFill>
              <a:latin typeface="Arial"/>
              <a:ea typeface="Arial"/>
              <a:cs typeface="Arial"/>
              <a:sym typeface="Arial"/>
            </a:endParaRPr>
          </a:p>
        </p:txBody>
      </p:sp>
      <p:sp>
        <p:nvSpPr>
          <p:cNvPr id="946" name="Google Shape;946;p15"/>
          <p:cNvSpPr/>
          <p:nvPr/>
        </p:nvSpPr>
        <p:spPr>
          <a:xfrm>
            <a:off x="631836" y="3268200"/>
            <a:ext cx="1446663" cy="523634"/>
          </a:xfrm>
          <a:prstGeom prst="wedgeRoundRectCallout">
            <a:avLst>
              <a:gd name="adj1" fmla="val 122680"/>
              <a:gd name="adj2" fmla="val 18547"/>
              <a:gd name="adj3"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Lettere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32"/>
          <p:cNvSpPr txBox="1"/>
          <p:nvPr/>
        </p:nvSpPr>
        <p:spPr>
          <a:xfrm>
            <a:off x="0" y="0"/>
            <a:ext cx="8761007"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Tablet – </a:t>
            </a:r>
            <a:r>
              <a:rPr lang="en-US" sz="3200" b="1" i="0" u="none" strike="noStrike" cap="none" dirty="0" err="1">
                <a:solidFill>
                  <a:schemeClr val="lt1"/>
                </a:solidFill>
                <a:latin typeface="Calibri"/>
                <a:ea typeface="Calibri"/>
                <a:cs typeface="Calibri"/>
                <a:sym typeface="Calibri"/>
              </a:rPr>
              <a:t>Definizioni</a:t>
            </a:r>
            <a:r>
              <a:rPr lang="en-US" sz="3200" b="1" i="0" u="none" strike="noStrike" cap="none" dirty="0">
                <a:solidFill>
                  <a:schemeClr val="lt1"/>
                </a:solidFill>
                <a:latin typeface="Calibri"/>
                <a:ea typeface="Calibri"/>
                <a:cs typeface="Calibri"/>
                <a:sym typeface="Calibri"/>
              </a:rPr>
              <a:t> </a:t>
            </a:r>
            <a:r>
              <a:rPr lang="en-US" sz="3200" b="1" i="0" u="none" strike="noStrike" cap="none" dirty="0" err="1">
                <a:solidFill>
                  <a:schemeClr val="lt1"/>
                </a:solidFill>
                <a:latin typeface="Calibri"/>
                <a:ea typeface="Calibri"/>
                <a:cs typeface="Calibri"/>
                <a:sym typeface="Calibri"/>
              </a:rPr>
              <a:t>della</a:t>
            </a:r>
            <a:r>
              <a:rPr lang="en-US" sz="3200" b="1" i="0" u="none" strike="noStrike" cap="none" dirty="0">
                <a:solidFill>
                  <a:schemeClr val="lt1"/>
                </a:solidFill>
                <a:latin typeface="Calibri"/>
                <a:ea typeface="Calibri"/>
                <a:cs typeface="Calibri"/>
                <a:sym typeface="Calibri"/>
              </a:rPr>
              <a:t> </a:t>
            </a:r>
            <a:r>
              <a:rPr lang="en-US" sz="3200" b="1" i="0" u="none" strike="noStrike" cap="none" dirty="0" err="1">
                <a:solidFill>
                  <a:schemeClr val="lt1"/>
                </a:solidFill>
                <a:latin typeface="Calibri"/>
                <a:ea typeface="Calibri"/>
                <a:cs typeface="Calibri"/>
                <a:sym typeface="Calibri"/>
              </a:rPr>
              <a:t>tastiera</a:t>
            </a:r>
            <a:endParaRPr sz="1400" b="0" i="0" u="none" strike="noStrike" cap="none" dirty="0">
              <a:solidFill>
                <a:srgbClr val="000000"/>
              </a:solidFill>
              <a:latin typeface="Arial"/>
              <a:ea typeface="Arial"/>
              <a:cs typeface="Arial"/>
              <a:sym typeface="Arial"/>
            </a:endParaRPr>
          </a:p>
        </p:txBody>
      </p:sp>
      <p:pic>
        <p:nvPicPr>
          <p:cNvPr id="952" name="Google Shape;952;p32" descr="Image result for tablet ipad"/>
          <p:cNvPicPr preferRelativeResize="0"/>
          <p:nvPr/>
        </p:nvPicPr>
        <p:blipFill rotWithShape="1">
          <a:blip r:embed="rId3">
            <a:alphaModFix/>
          </a:blip>
          <a:srcRect/>
          <a:stretch/>
        </p:blipFill>
        <p:spPr>
          <a:xfrm>
            <a:off x="9842924" y="68166"/>
            <a:ext cx="2417314" cy="1699673"/>
          </a:xfrm>
          <a:prstGeom prst="rect">
            <a:avLst/>
          </a:prstGeom>
          <a:noFill/>
          <a:ln>
            <a:noFill/>
          </a:ln>
        </p:spPr>
      </p:pic>
      <p:sp>
        <p:nvSpPr>
          <p:cNvPr id="953" name="Google Shape;953;p32"/>
          <p:cNvSpPr txBox="1"/>
          <p:nvPr/>
        </p:nvSpPr>
        <p:spPr>
          <a:xfrm>
            <a:off x="287867" y="1041423"/>
            <a:ext cx="6868714" cy="48628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 Tasto</a:t>
            </a: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Una delle icone che si premono su una tastiera touchscreen per farle produrre lettere, numeri, ecc.</a:t>
            </a:r>
          </a:p>
          <a:p>
            <a:pPr marL="0" marR="0" lvl="0" indent="0" algn="l" rtl="0">
              <a:lnSpc>
                <a:spcPct val="100000"/>
              </a:lnSpc>
              <a:spcBef>
                <a:spcPts val="0"/>
              </a:spcBef>
              <a:spcAft>
                <a:spcPts val="0"/>
              </a:spcAft>
              <a:buClr>
                <a:srgbClr val="000000"/>
              </a:buClr>
              <a:buSzPts val="2000"/>
              <a:buFont typeface="Arial"/>
              <a:buNone/>
            </a:pPr>
            <a:endParaRPr sz="1000" b="0" i="0" u="none" strike="noStrike" cap="none" dirty="0">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2. </a:t>
            </a:r>
            <a:r>
              <a:rPr lang="en-US" sz="2000" b="1" dirty="0" err="1">
                <a:solidFill>
                  <a:srgbClr val="092E4B"/>
                </a:solidFill>
                <a:latin typeface="Calibri"/>
                <a:ea typeface="Calibri"/>
                <a:cs typeface="Calibri"/>
                <a:sym typeface="Calibri"/>
              </a:rPr>
              <a:t>Indietro</a:t>
            </a:r>
            <a:endParaRPr sz="2000" b="0" i="0" u="none" strike="noStrike" cap="none" dirty="0">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Il tasto che si preme su una tastiera per spostarsi di uno spazio all'indietro in un documento o per cancellare uno o più caratteri, ad esempio lettere, numeri, ecc.</a:t>
            </a: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3. Tasto “</a:t>
            </a:r>
            <a:r>
              <a:rPr lang="en-US" sz="2000" b="1" i="0" u="none" strike="noStrike" cap="none" dirty="0" err="1">
                <a:solidFill>
                  <a:srgbClr val="092E4B"/>
                </a:solidFill>
                <a:latin typeface="Calibri"/>
                <a:ea typeface="Calibri"/>
                <a:cs typeface="Calibri"/>
                <a:sym typeface="Calibri"/>
              </a:rPr>
              <a:t>Invio</a:t>
            </a:r>
            <a:r>
              <a:rPr lang="en-US" sz="2000" b="1" i="0" u="none" strike="noStrike" cap="none" dirty="0">
                <a:solidFill>
                  <a:srgbClr val="092E4B"/>
                </a:solidFill>
                <a:latin typeface="Calibri"/>
                <a:ea typeface="Calibri"/>
                <a:cs typeface="Calibri"/>
                <a:sym typeface="Calibri"/>
              </a:rPr>
              <a:t>”</a:t>
            </a: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Il tasto che consente al computer di eseguire un'azione o di andare a capo quando si scrive.</a:t>
            </a:r>
          </a:p>
          <a:p>
            <a:pPr marL="0" marR="0" lvl="0" indent="0" algn="l" rtl="0">
              <a:lnSpc>
                <a:spcPct val="100000"/>
              </a:lnSpc>
              <a:spcBef>
                <a:spcPts val="0"/>
              </a:spcBef>
              <a:spcAft>
                <a:spcPts val="0"/>
              </a:spcAft>
              <a:buClr>
                <a:srgbClr val="000000"/>
              </a:buClr>
              <a:buSzPts val="2000"/>
              <a:buFont typeface="Arial"/>
              <a:buNone/>
            </a:pPr>
            <a:endParaRPr sz="1000" b="1" i="0" u="none" strike="noStrike" cap="none" dirty="0">
              <a:solidFill>
                <a:srgbClr val="092E4B"/>
              </a:solidFill>
              <a:latin typeface="Calibri"/>
              <a:ea typeface="Calibri"/>
              <a:cs typeface="Calibri"/>
              <a:sym typeface="Calibri"/>
            </a:endParaRPr>
          </a:p>
          <a:p>
            <a:pPr marL="0" marR="0" lvl="5"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4. Tasto “Control”</a:t>
            </a:r>
            <a:endParaRPr sz="2000" b="0" i="0" u="none" strike="noStrike" cap="none" dirty="0">
              <a:solidFill>
                <a:srgbClr val="092E4B"/>
              </a:solidFill>
              <a:latin typeface="Calibri"/>
              <a:ea typeface="Calibri"/>
              <a:cs typeface="Calibri"/>
              <a:sym typeface="Calibri"/>
            </a:endParaRPr>
          </a:p>
          <a:p>
            <a:pPr marL="0" marR="0" lvl="5"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Il tasto che viene utilizzato in combinazione con altri per eseguire particolari operazioni. Questo tasto è solitamente contrassegnato dalla scritta "</a:t>
            </a:r>
            <a:r>
              <a:rPr lang="it-IT" sz="2000" b="0" i="0" u="none" strike="noStrike" cap="none" dirty="0" err="1">
                <a:solidFill>
                  <a:srgbClr val="092E4B"/>
                </a:solidFill>
                <a:latin typeface="Calibri"/>
                <a:ea typeface="Calibri"/>
                <a:cs typeface="Calibri"/>
                <a:sym typeface="Calibri"/>
              </a:rPr>
              <a:t>Ctrl</a:t>
            </a:r>
            <a:r>
              <a:rPr lang="it-IT" sz="2000" b="0" i="0" u="none" strike="noStrike" cap="none" dirty="0">
                <a:solidFill>
                  <a:srgbClr val="092E4B"/>
                </a:solidFill>
                <a:latin typeface="Calibri"/>
                <a:ea typeface="Calibri"/>
                <a:cs typeface="Calibri"/>
                <a:sym typeface="Calibri"/>
              </a:rPr>
              <a:t>".</a:t>
            </a:r>
            <a:endParaRPr sz="2000" b="0" i="0" u="none" strike="noStrike" cap="none" dirty="0">
              <a:solidFill>
                <a:srgbClr val="092E4B"/>
              </a:solidFill>
              <a:latin typeface="Calibri"/>
              <a:ea typeface="Calibri"/>
              <a:cs typeface="Calibri"/>
              <a:sym typeface="Calibri"/>
            </a:endParaRPr>
          </a:p>
        </p:txBody>
      </p:sp>
      <p:pic>
        <p:nvPicPr>
          <p:cNvPr id="954" name="Google Shape;954;p32" descr="Related image"/>
          <p:cNvPicPr preferRelativeResize="0"/>
          <p:nvPr/>
        </p:nvPicPr>
        <p:blipFill rotWithShape="1">
          <a:blip r:embed="rId4">
            <a:alphaModFix/>
          </a:blip>
          <a:srcRect l="82615" t="51543" r="525" b="36196"/>
          <a:stretch/>
        </p:blipFill>
        <p:spPr>
          <a:xfrm>
            <a:off x="7310612" y="2017239"/>
            <a:ext cx="2016270" cy="1011175"/>
          </a:xfrm>
          <a:prstGeom prst="rect">
            <a:avLst/>
          </a:prstGeom>
          <a:noFill/>
          <a:ln>
            <a:noFill/>
          </a:ln>
          <a:effectLst>
            <a:outerShdw blurRad="292100" dist="139700" dir="2700000" algn="tl" rotWithShape="0">
              <a:srgbClr val="333333">
                <a:alpha val="64313"/>
              </a:srgbClr>
            </a:outerShdw>
          </a:effectLst>
        </p:spPr>
      </p:pic>
      <p:pic>
        <p:nvPicPr>
          <p:cNvPr id="955" name="Google Shape;955;p32"/>
          <p:cNvPicPr preferRelativeResize="0"/>
          <p:nvPr/>
        </p:nvPicPr>
        <p:blipFill rotWithShape="1">
          <a:blip r:embed="rId5">
            <a:alphaModFix/>
          </a:blip>
          <a:srcRect l="79875" t="59049" r="5921" b="29697"/>
          <a:stretch/>
        </p:blipFill>
        <p:spPr>
          <a:xfrm>
            <a:off x="7310611" y="3410146"/>
            <a:ext cx="2016270" cy="1050732"/>
          </a:xfrm>
          <a:prstGeom prst="rect">
            <a:avLst/>
          </a:prstGeom>
          <a:noFill/>
          <a:ln>
            <a:noFill/>
          </a:ln>
        </p:spPr>
      </p:pic>
      <p:pic>
        <p:nvPicPr>
          <p:cNvPr id="956" name="Google Shape;956;p32" descr="Related image"/>
          <p:cNvPicPr preferRelativeResize="0"/>
          <p:nvPr/>
        </p:nvPicPr>
        <p:blipFill rotWithShape="1">
          <a:blip r:embed="rId4">
            <a:alphaModFix/>
          </a:blip>
          <a:srcRect l="8612" t="87275" r="82516" b="462"/>
          <a:stretch/>
        </p:blipFill>
        <p:spPr>
          <a:xfrm>
            <a:off x="7310611" y="4719395"/>
            <a:ext cx="1264894" cy="1092565"/>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33"/>
          <p:cNvSpPr/>
          <p:nvPr/>
        </p:nvSpPr>
        <p:spPr>
          <a:xfrm>
            <a:off x="355600" y="1364776"/>
            <a:ext cx="7543800" cy="50474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5. </a:t>
            </a:r>
            <a:r>
              <a:rPr lang="it-IT" sz="2000" b="1" i="0" u="none" strike="noStrike" cap="none" dirty="0">
                <a:solidFill>
                  <a:srgbClr val="092E4B"/>
                </a:solidFill>
                <a:latin typeface="Calibri"/>
                <a:ea typeface="Calibri"/>
                <a:cs typeface="Calibri"/>
                <a:sym typeface="Calibri"/>
              </a:rPr>
              <a:t>Tasto </a:t>
            </a:r>
            <a:r>
              <a:rPr lang="en-US" sz="2000" b="0" i="0" u="none" strike="noStrike" cap="none" dirty="0">
                <a:solidFill>
                  <a:srgbClr val="092E4B"/>
                </a:solidFill>
                <a:latin typeface="Calibri"/>
                <a:ea typeface="Calibri"/>
                <a:cs typeface="Calibri"/>
                <a:sym typeface="Calibri"/>
              </a:rPr>
              <a:t>”</a:t>
            </a:r>
            <a:r>
              <a:rPr lang="it-IT" sz="2000" b="1" i="0" u="none" strike="noStrike" cap="none" dirty="0">
                <a:solidFill>
                  <a:srgbClr val="092E4B"/>
                </a:solidFill>
                <a:latin typeface="Calibri"/>
                <a:ea typeface="Calibri"/>
                <a:cs typeface="Calibri"/>
                <a:sym typeface="Calibri"/>
              </a:rPr>
              <a:t>Maiuscolo</a:t>
            </a:r>
            <a:r>
              <a:rPr lang="en-US" sz="2000" b="0" i="0" u="none" strike="noStrike" cap="none" dirty="0">
                <a:solidFill>
                  <a:srgbClr val="092E4B"/>
                </a:solidFill>
                <a:latin typeface="Calibri"/>
                <a:ea typeface="Calibri"/>
                <a:cs typeface="Calibri"/>
                <a:sym typeface="Calibri"/>
              </a:rPr>
              <a:t>”</a:t>
            </a: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Il tasto che si pigia quando si vuole scrivere una lettera maiuscola.</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6. Barra </a:t>
            </a:r>
            <a:r>
              <a:rPr lang="en-US" sz="2000" b="1" i="0" u="none" strike="noStrike" cap="none" dirty="0" err="1">
                <a:solidFill>
                  <a:srgbClr val="092E4B"/>
                </a:solidFill>
                <a:latin typeface="Calibri"/>
                <a:ea typeface="Calibri"/>
                <a:cs typeface="Calibri"/>
                <a:sym typeface="Calibri"/>
              </a:rPr>
              <a:t>spaziatrice</a:t>
            </a:r>
            <a:endParaRPr sz="2000" b="0"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La barra </a:t>
            </a:r>
            <a:r>
              <a:rPr lang="en-US" sz="2000" b="0" i="0" u="none" strike="noStrike" cap="none" dirty="0" err="1">
                <a:solidFill>
                  <a:srgbClr val="092E4B"/>
                </a:solidFill>
                <a:latin typeface="Calibri"/>
                <a:ea typeface="Calibri"/>
                <a:cs typeface="Calibri"/>
                <a:sym typeface="Calibri"/>
              </a:rPr>
              <a:t>lunga</a:t>
            </a:r>
            <a:r>
              <a:rPr lang="en-US" sz="2000" b="0" i="0" u="none" strike="noStrike" cap="none" dirty="0">
                <a:solidFill>
                  <a:srgbClr val="092E4B"/>
                </a:solidFill>
                <a:latin typeface="Calibri"/>
                <a:ea typeface="Calibri"/>
                <a:cs typeface="Calibri"/>
                <a:sym typeface="Calibri"/>
              </a:rPr>
              <a:t> e stretta </a:t>
            </a:r>
            <a:r>
              <a:rPr lang="en-US" sz="2000" b="0" i="0" u="none" strike="noStrike" cap="none" dirty="0" err="1">
                <a:solidFill>
                  <a:srgbClr val="092E4B"/>
                </a:solidFill>
                <a:latin typeface="Calibri"/>
                <a:ea typeface="Calibri"/>
                <a:cs typeface="Calibri"/>
                <a:sym typeface="Calibri"/>
              </a:rPr>
              <a:t>nella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parte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inferiore</a:t>
            </a:r>
            <a:r>
              <a:rPr lang="en-US" sz="2000" b="0" i="0" u="none" strike="noStrike" cap="none" dirty="0">
                <a:solidFill>
                  <a:srgbClr val="092E4B"/>
                </a:solidFill>
                <a:latin typeface="Calibri"/>
                <a:ea typeface="Calibri"/>
                <a:cs typeface="Calibri"/>
                <a:sym typeface="Calibri"/>
              </a:rPr>
              <a:t> o </a:t>
            </a:r>
            <a:r>
              <a:rPr lang="en-US" sz="2000" b="0" i="0" u="none" strike="noStrike" cap="none" dirty="0" err="1">
                <a:solidFill>
                  <a:srgbClr val="092E4B"/>
                </a:solidFill>
                <a:latin typeface="Calibri"/>
                <a:ea typeface="Calibri"/>
                <a:cs typeface="Calibri"/>
                <a:sym typeface="Calibri"/>
              </a:rPr>
              <a:t>anteriore</a:t>
            </a:r>
            <a:r>
              <a:rPr lang="en-US" sz="2000" b="0" i="0" u="none" strike="noStrike" cap="none" dirty="0">
                <a:solidFill>
                  <a:srgbClr val="092E4B"/>
                </a:solidFill>
                <a:latin typeface="Calibri"/>
                <a:ea typeface="Calibri"/>
                <a:cs typeface="Calibri"/>
                <a:sym typeface="Calibri"/>
              </a:rPr>
              <a:t> di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tastiera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che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utilizza</a:t>
            </a:r>
            <a:r>
              <a:rPr lang="en-US" sz="2000" b="0" i="0" u="none" strike="noStrike" cap="none" dirty="0">
                <a:solidFill>
                  <a:srgbClr val="092E4B"/>
                </a:solidFill>
                <a:latin typeface="Calibri"/>
                <a:ea typeface="Calibri"/>
                <a:cs typeface="Calibri"/>
                <a:sym typeface="Calibri"/>
              </a:rPr>
              <a:t> per </a:t>
            </a:r>
            <a:r>
              <a:rPr lang="en-US" sz="2000" b="0" i="0" u="none" strike="noStrike" cap="none" dirty="0" err="1">
                <a:solidFill>
                  <a:srgbClr val="092E4B"/>
                </a:solidFill>
                <a:latin typeface="Calibri"/>
                <a:ea typeface="Calibri"/>
                <a:cs typeface="Calibri"/>
                <a:sym typeface="Calibri"/>
              </a:rPr>
              <a:t>creare</a:t>
            </a:r>
            <a:r>
              <a:rPr lang="en-US" sz="2000" b="0" i="0" u="none" strike="noStrike" cap="none" dirty="0">
                <a:solidFill>
                  <a:srgbClr val="092E4B"/>
                </a:solidFill>
                <a:latin typeface="Calibri"/>
                <a:ea typeface="Calibri"/>
                <a:cs typeface="Calibri"/>
                <a:sym typeface="Calibri"/>
              </a:rPr>
              <a:t> uno </a:t>
            </a:r>
            <a:r>
              <a:rPr lang="en-US" sz="2000" b="0" i="0" u="none" strike="noStrike" cap="none" dirty="0" err="1">
                <a:solidFill>
                  <a:srgbClr val="092E4B"/>
                </a:solidFill>
                <a:latin typeface="Calibri"/>
                <a:ea typeface="Calibri"/>
                <a:cs typeface="Calibri"/>
                <a:sym typeface="Calibri"/>
              </a:rPr>
              <a:t>spazio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tra</a:t>
            </a:r>
            <a:r>
              <a:rPr lang="en-US" sz="2000" b="0" i="0" u="none" strike="noStrike" cap="none" dirty="0">
                <a:solidFill>
                  <a:srgbClr val="092E4B"/>
                </a:solidFill>
                <a:latin typeface="Calibri"/>
                <a:ea typeface="Calibri"/>
                <a:cs typeface="Calibri"/>
                <a:sym typeface="Calibri"/>
              </a:rPr>
              <a:t> le parole </a:t>
            </a:r>
            <a:r>
              <a:rPr lang="en-US" sz="2000" b="0" i="0" u="none" strike="noStrike" cap="none" dirty="0" err="1">
                <a:solidFill>
                  <a:srgbClr val="092E4B"/>
                </a:solidFill>
                <a:latin typeface="Calibri"/>
                <a:ea typeface="Calibri"/>
                <a:cs typeface="Calibri"/>
                <a:sym typeface="Calibri"/>
              </a:rPr>
              <a:t>durante</a:t>
            </a:r>
            <a:r>
              <a:rPr lang="en-US" sz="2000" b="0" i="0" u="none" strike="noStrike" cap="none" dirty="0">
                <a:solidFill>
                  <a:srgbClr val="092E4B"/>
                </a:solidFill>
                <a:latin typeface="Calibri"/>
                <a:ea typeface="Calibri"/>
                <a:cs typeface="Calibri"/>
                <a:sym typeface="Calibri"/>
              </a:rPr>
              <a:t> la </a:t>
            </a:r>
            <a:r>
              <a:rPr lang="en-US" sz="2000" b="0" i="0" u="none" strike="noStrike" cap="none" dirty="0" err="1">
                <a:solidFill>
                  <a:srgbClr val="092E4B"/>
                </a:solidFill>
                <a:latin typeface="Calibri"/>
                <a:ea typeface="Calibri"/>
                <a:cs typeface="Calibri"/>
                <a:sym typeface="Calibri"/>
              </a:rPr>
              <a:t>digitazione</a:t>
            </a:r>
            <a:r>
              <a:rPr lang="en-US" sz="2000" b="0" i="0" u="none" strike="noStrike" cap="none" dirty="0">
                <a:solidFill>
                  <a:srgbClr val="092E4B"/>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7. </a:t>
            </a:r>
            <a:r>
              <a:rPr lang="it-IT" sz="2000" b="1" i="0" u="none" strike="noStrike" cap="none" dirty="0">
                <a:solidFill>
                  <a:srgbClr val="092E4B"/>
                </a:solidFill>
                <a:latin typeface="Calibri"/>
                <a:ea typeface="Calibri"/>
                <a:cs typeface="Calibri"/>
                <a:sym typeface="Calibri"/>
              </a:rPr>
              <a:t>Emoji</a:t>
            </a: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Un tasto che si utilizza per </a:t>
            </a:r>
            <a:r>
              <a:rPr lang="it-IT" sz="2000" dirty="0">
                <a:solidFill>
                  <a:srgbClr val="092E4B"/>
                </a:solidFill>
                <a:latin typeface="Calibri"/>
                <a:ea typeface="Calibri"/>
                <a:cs typeface="Calibri"/>
                <a:sym typeface="Calibri"/>
              </a:rPr>
              <a:t>inserire un’emoticon</a:t>
            </a: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8. </a:t>
            </a:r>
            <a:r>
              <a:rPr lang="it-IT" sz="2000" b="1" i="0" u="none" strike="noStrike" cap="none" dirty="0">
                <a:solidFill>
                  <a:srgbClr val="092E4B"/>
                </a:solidFill>
                <a:latin typeface="Calibri"/>
                <a:ea typeface="Calibri"/>
                <a:cs typeface="Calibri"/>
                <a:sym typeface="Calibri"/>
              </a:rPr>
              <a:t>Tasti di navigazione</a:t>
            </a:r>
            <a:endParaRPr sz="2000" b="0" i="0" u="none" strike="noStrike" cap="none" dirty="0">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it-IT" sz="2000" b="0" i="0" u="none" strike="noStrike" cap="none" dirty="0">
                <a:solidFill>
                  <a:srgbClr val="092E4B"/>
                </a:solidFill>
                <a:latin typeface="Calibri"/>
                <a:ea typeface="Calibri"/>
                <a:cs typeface="Calibri"/>
                <a:sym typeface="Calibri"/>
              </a:rPr>
              <a:t>In genere 4 (a volte anche 2) tasti che consentono di navigare in alto, in basso, a sinistra e a destra nel testo. Consentono inoltre di scorrere verso l'alto e verso il basso, a sinistra e a destra, in un browser o in un documento. Anche il dito può svolgere questa funzione, poiché i tablet sono dotati di touchscreen (</a:t>
            </a:r>
            <a:r>
              <a:rPr lang="it-IT" sz="2000" b="0" i="0" strike="noStrike" cap="none" dirty="0">
                <a:solidFill>
                  <a:srgbClr val="092E4B"/>
                </a:solidFill>
                <a:latin typeface="Calibri"/>
                <a:ea typeface="Calibri"/>
                <a:cs typeface="Calibri"/>
                <a:sym typeface="Calibri"/>
              </a:rPr>
              <a:t>vedere i movimenti di base delle dita nella Sezione 1</a:t>
            </a:r>
            <a:r>
              <a:rPr lang="it-IT" sz="2000" b="0" i="0" u="none" strike="noStrike" cap="none" dirty="0">
                <a:solidFill>
                  <a:srgbClr val="092E4B"/>
                </a:solidFill>
                <a:latin typeface="Calibri"/>
                <a:ea typeface="Calibri"/>
                <a:cs typeface="Calibri"/>
                <a:sym typeface="Calibri"/>
              </a:rPr>
              <a:t>).</a:t>
            </a:r>
          </a:p>
        </p:txBody>
      </p:sp>
      <p:sp>
        <p:nvSpPr>
          <p:cNvPr id="962" name="Google Shape;962;p33"/>
          <p:cNvSpPr txBox="1"/>
          <p:nvPr/>
        </p:nvSpPr>
        <p:spPr>
          <a:xfrm>
            <a:off x="0" y="0"/>
            <a:ext cx="8533709"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Tablet – Keyboard Definitions</a:t>
            </a:r>
            <a:endParaRPr sz="1400" b="0" i="0" u="none" strike="noStrike" cap="none">
              <a:solidFill>
                <a:srgbClr val="000000"/>
              </a:solidFill>
              <a:latin typeface="Arial"/>
              <a:ea typeface="Arial"/>
              <a:cs typeface="Arial"/>
              <a:sym typeface="Arial"/>
            </a:endParaRPr>
          </a:p>
        </p:txBody>
      </p:sp>
      <p:pic>
        <p:nvPicPr>
          <p:cNvPr id="963" name="Google Shape;963;p33" descr="Image result for tablet ipad"/>
          <p:cNvPicPr preferRelativeResize="0"/>
          <p:nvPr/>
        </p:nvPicPr>
        <p:blipFill rotWithShape="1">
          <a:blip r:embed="rId3">
            <a:alphaModFix/>
          </a:blip>
          <a:srcRect/>
          <a:stretch/>
        </p:blipFill>
        <p:spPr>
          <a:xfrm>
            <a:off x="10134600" y="68167"/>
            <a:ext cx="2125637" cy="1423176"/>
          </a:xfrm>
          <a:prstGeom prst="rect">
            <a:avLst/>
          </a:prstGeom>
          <a:noFill/>
          <a:ln>
            <a:noFill/>
          </a:ln>
        </p:spPr>
      </p:pic>
      <p:pic>
        <p:nvPicPr>
          <p:cNvPr id="964" name="Google Shape;964;p33" descr="Related image"/>
          <p:cNvPicPr preferRelativeResize="0"/>
          <p:nvPr/>
        </p:nvPicPr>
        <p:blipFill rotWithShape="1">
          <a:blip r:embed="rId4">
            <a:alphaModFix/>
          </a:blip>
          <a:srcRect l="90718" t="75014" r="84" b="11674"/>
          <a:stretch/>
        </p:blipFill>
        <p:spPr>
          <a:xfrm>
            <a:off x="8177349" y="1272620"/>
            <a:ext cx="989584" cy="895338"/>
          </a:xfrm>
          <a:prstGeom prst="rect">
            <a:avLst/>
          </a:prstGeom>
          <a:noFill/>
          <a:ln>
            <a:noFill/>
          </a:ln>
          <a:effectLst>
            <a:outerShdw blurRad="292100" dist="139700" dir="2700000" algn="tl" rotWithShape="0">
              <a:srgbClr val="333333">
                <a:alpha val="64313"/>
              </a:srgbClr>
            </a:outerShdw>
          </a:effectLst>
        </p:spPr>
      </p:pic>
      <p:pic>
        <p:nvPicPr>
          <p:cNvPr id="965" name="Google Shape;965;p33" descr="Related image"/>
          <p:cNvPicPr preferRelativeResize="0"/>
          <p:nvPr/>
        </p:nvPicPr>
        <p:blipFill rotWithShape="1">
          <a:blip r:embed="rId4">
            <a:alphaModFix/>
          </a:blip>
          <a:srcRect l="24814" t="86925" r="24826" b="812"/>
          <a:stretch/>
        </p:blipFill>
        <p:spPr>
          <a:xfrm>
            <a:off x="7810999" y="2441525"/>
            <a:ext cx="3684965" cy="560756"/>
          </a:xfrm>
          <a:prstGeom prst="rect">
            <a:avLst/>
          </a:prstGeom>
          <a:noFill/>
          <a:ln>
            <a:noFill/>
          </a:ln>
          <a:effectLst>
            <a:outerShdw blurRad="292100" dist="139700" dir="2700000" algn="tl" rotWithShape="0">
              <a:srgbClr val="333333">
                <a:alpha val="64313"/>
              </a:srgbClr>
            </a:outerShdw>
          </a:effectLst>
        </p:spPr>
      </p:pic>
      <p:pic>
        <p:nvPicPr>
          <p:cNvPr id="966" name="Google Shape;966;p33" descr="Related image"/>
          <p:cNvPicPr preferRelativeResize="0"/>
          <p:nvPr/>
        </p:nvPicPr>
        <p:blipFill rotWithShape="1">
          <a:blip r:embed="rId4">
            <a:alphaModFix/>
          </a:blip>
          <a:srcRect l="16712" t="86925" r="74089"/>
          <a:stretch/>
        </p:blipFill>
        <p:spPr>
          <a:xfrm>
            <a:off x="8177349" y="3298339"/>
            <a:ext cx="1039829" cy="924034"/>
          </a:xfrm>
          <a:prstGeom prst="rect">
            <a:avLst/>
          </a:prstGeom>
          <a:noFill/>
          <a:ln>
            <a:noFill/>
          </a:ln>
          <a:effectLst>
            <a:outerShdw blurRad="292100" dist="139700" dir="2700000" algn="tl" rotWithShape="0">
              <a:srgbClr val="333333">
                <a:alpha val="64313"/>
              </a:srgbClr>
            </a:outerShdw>
          </a:effectLst>
        </p:spPr>
      </p:pic>
      <p:pic>
        <p:nvPicPr>
          <p:cNvPr id="967" name="Google Shape;967;p33" descr="Related image"/>
          <p:cNvPicPr preferRelativeResize="0"/>
          <p:nvPr/>
        </p:nvPicPr>
        <p:blipFill rotWithShape="1">
          <a:blip r:embed="rId4">
            <a:alphaModFix/>
          </a:blip>
          <a:srcRect l="74078" t="86925" r="8405" b="463"/>
          <a:stretch/>
        </p:blipFill>
        <p:spPr>
          <a:xfrm>
            <a:off x="8107031" y="4518431"/>
            <a:ext cx="2547579" cy="1146412"/>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9"/>
          <p:cNvSpPr txBox="1">
            <a:spLocks noGrp="1"/>
          </p:cNvSpPr>
          <p:nvPr>
            <p:ph type="body" idx="1"/>
          </p:nvPr>
        </p:nvSpPr>
        <p:spPr>
          <a:xfrm>
            <a:off x="5491744" y="1740629"/>
            <a:ext cx="5658465" cy="3913188"/>
          </a:xfrm>
          <a:prstGeom prst="rect">
            <a:avLst/>
          </a:prstGeom>
          <a:noFill/>
          <a:ln>
            <a:noFill/>
          </a:ln>
        </p:spPr>
        <p:txBody>
          <a:bodyPr spcFirstLastPara="1" wrap="square" lIns="91425" tIns="45700" rIns="91425" bIns="45700" anchor="t" anchorCtr="0">
            <a:noAutofit/>
          </a:bodyPr>
          <a:lstStyle/>
          <a:p>
            <a:pPr marL="288000" lvl="0" indent="0" algn="l" rtl="0">
              <a:lnSpc>
                <a:spcPct val="90000"/>
              </a:lnSpc>
              <a:spcBef>
                <a:spcPts val="1000"/>
              </a:spcBef>
              <a:spcAft>
                <a:spcPts val="0"/>
              </a:spcAft>
              <a:buSzPts val="2400"/>
              <a:buNone/>
            </a:pPr>
            <a:r>
              <a:rPr lang="it-IT" dirty="0"/>
              <a:t>Questo video fornisce una guida approfondita su come impostare ed eseguire diverse funzioni su un tablet Android. Potrebbe essere necessario guardarlo più volte per cogliere tutti i suggerimenti.</a:t>
            </a:r>
          </a:p>
          <a:p>
            <a:pPr marL="288000" lvl="0" indent="0" algn="l" rtl="0">
              <a:lnSpc>
                <a:spcPct val="90000"/>
              </a:lnSpc>
              <a:spcBef>
                <a:spcPts val="1000"/>
              </a:spcBef>
              <a:spcAft>
                <a:spcPts val="0"/>
              </a:spcAft>
              <a:buSzPts val="2400"/>
              <a:buNone/>
            </a:pPr>
            <a:r>
              <a:rPr lang="it-IT" dirty="0"/>
              <a:t>L'uso di smartphone e tablet è molto simile, quindi non abbiate paura di svolgere varie attività o di esplorare entrambi i dispositivi per trovare le risorse migliori per le funzionalità richieste o desiderate.</a:t>
            </a:r>
          </a:p>
        </p:txBody>
      </p:sp>
      <p:sp>
        <p:nvSpPr>
          <p:cNvPr id="973" name="Google Shape;973;p69"/>
          <p:cNvSpPr txBox="1">
            <a:spLocks noGrp="1"/>
          </p:cNvSpPr>
          <p:nvPr>
            <p:ph type="body" idx="2"/>
          </p:nvPr>
        </p:nvSpPr>
        <p:spPr>
          <a:xfrm>
            <a:off x="5312626" y="133864"/>
            <a:ext cx="5727290"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it-IT" dirty="0"/>
              <a:t>  Un semplice tutorial su come utilizzare il tablet Android</a:t>
            </a:r>
          </a:p>
        </p:txBody>
      </p:sp>
      <p:sp>
        <p:nvSpPr>
          <p:cNvPr id="974" name="Google Shape;974;p69"/>
          <p:cNvSpPr>
            <a:spLocks noGrp="1"/>
          </p:cNvSpPr>
          <p:nvPr>
            <p:ph type="pic" idx="3"/>
          </p:nvPr>
        </p:nvSpPr>
        <p:spPr>
          <a:xfrm>
            <a:off x="0" y="1866787"/>
            <a:ext cx="5130800" cy="3913188"/>
          </a:xfrm>
          <a:prstGeom prst="rect">
            <a:avLst/>
          </a:prstGeom>
          <a:solidFill>
            <a:srgbClr val="D8D8D8"/>
          </a:solidFill>
          <a:ln>
            <a:noFill/>
          </a:ln>
        </p:spPr>
      </p:sp>
      <p:pic>
        <p:nvPicPr>
          <p:cNvPr id="975" name="Google Shape;975;p69" title="Samsung Galaxy Tab A (2018) for Beginners"/>
          <p:cNvPicPr preferRelativeResize="0"/>
          <p:nvPr/>
        </p:nvPicPr>
        <p:blipFill rotWithShape="1">
          <a:blip r:embed="rId3">
            <a:alphaModFix/>
          </a:blip>
          <a:srcRect/>
          <a:stretch/>
        </p:blipFill>
        <p:spPr>
          <a:xfrm>
            <a:off x="0" y="1769806"/>
            <a:ext cx="5319252" cy="4010169"/>
          </a:xfrm>
          <a:prstGeom prst="rect">
            <a:avLst/>
          </a:prstGeom>
          <a:noFill/>
          <a:ln>
            <a:noFill/>
          </a:ln>
        </p:spPr>
      </p:pic>
      <p:sp>
        <p:nvSpPr>
          <p:cNvPr id="976" name="Google Shape;976;p69"/>
          <p:cNvSpPr txBox="1"/>
          <p:nvPr/>
        </p:nvSpPr>
        <p:spPr>
          <a:xfrm>
            <a:off x="0" y="6485612"/>
            <a:ext cx="61205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Samsung Galaxy Tab A (2018) for Beginners - YouTube</a:t>
            </a:r>
            <a:endParaRPr sz="1400" b="0" i="0" u="none" strike="noStrike" cap="none" dirty="0">
              <a:solidFill>
                <a:srgbClr val="24BAA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1"/>
                                        <p:tgtEl>
                                          <p:spTgt spid="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136ea598341_1_75"/>
          <p:cNvSpPr txBox="1">
            <a:spLocks noGrp="1"/>
          </p:cNvSpPr>
          <p:nvPr>
            <p:ph type="body" idx="1"/>
          </p:nvPr>
        </p:nvSpPr>
        <p:spPr>
          <a:xfrm>
            <a:off x="361545" y="1321263"/>
            <a:ext cx="11468910" cy="38499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SzPts val="2400"/>
              <a:buNone/>
            </a:pPr>
            <a:r>
              <a:rPr lang="it-IT" sz="2000" dirty="0"/>
              <a:t>Simili agli smartphone tablet, per loro stessa concezione, hanno molte caratteristiche in comune:</a:t>
            </a:r>
          </a:p>
          <a:p>
            <a:pPr marL="419100" lvl="0" indent="-342900" algn="l" rtl="0">
              <a:lnSpc>
                <a:spcPct val="100000"/>
              </a:lnSpc>
              <a:spcBef>
                <a:spcPts val="1000"/>
              </a:spcBef>
              <a:spcAft>
                <a:spcPts val="0"/>
              </a:spcAft>
              <a:buSzPts val="2400"/>
              <a:buFont typeface="Arial" panose="020B0604020202020204" pitchFamily="34" charset="0"/>
              <a:buChar char="•"/>
            </a:pPr>
            <a:r>
              <a:rPr lang="it-IT" sz="2000" dirty="0"/>
              <a:t>La scheda SIM universale per tutti i tablet per effettuare telefonate e inviare messaggi;</a:t>
            </a:r>
          </a:p>
          <a:p>
            <a:pPr marL="419100" lvl="0" indent="-342900" algn="l" rtl="0">
              <a:lnSpc>
                <a:spcPct val="100000"/>
              </a:lnSpc>
              <a:spcBef>
                <a:spcPts val="1000"/>
              </a:spcBef>
              <a:spcAft>
                <a:spcPts val="0"/>
              </a:spcAft>
              <a:buSzPts val="2400"/>
              <a:buFont typeface="Arial" panose="020B0604020202020204" pitchFamily="34" charset="0"/>
              <a:buChar char="•"/>
            </a:pPr>
            <a:r>
              <a:rPr lang="it-IT" sz="2000" dirty="0"/>
              <a:t>La custodia per tablet che ricarica il tablet quando non utilizzato;</a:t>
            </a:r>
          </a:p>
          <a:p>
            <a:pPr marL="419100" lvl="0" indent="-342900" algn="l" rtl="0">
              <a:lnSpc>
                <a:spcPct val="100000"/>
              </a:lnSpc>
              <a:spcBef>
                <a:spcPts val="1000"/>
              </a:spcBef>
              <a:spcAft>
                <a:spcPts val="0"/>
              </a:spcAft>
              <a:buSzPts val="2400"/>
              <a:buFont typeface="Arial" panose="020B0604020202020204" pitchFamily="34" charset="0"/>
              <a:buChar char="•"/>
            </a:pPr>
            <a:r>
              <a:rPr lang="it-IT" sz="2000" dirty="0"/>
              <a:t>La possibilità di estendere lo spazio di archiviazione con schede di memoria aggiuntive;</a:t>
            </a:r>
          </a:p>
          <a:p>
            <a:pPr marL="419100" lvl="0" indent="-342900" algn="l" rtl="0">
              <a:lnSpc>
                <a:spcPct val="100000"/>
              </a:lnSpc>
              <a:spcBef>
                <a:spcPts val="1000"/>
              </a:spcBef>
              <a:spcAft>
                <a:spcPts val="0"/>
              </a:spcAft>
              <a:buSzPts val="2400"/>
              <a:buFont typeface="Arial" panose="020B0604020202020204" pitchFamily="34" charset="0"/>
              <a:buChar char="•"/>
            </a:pPr>
            <a:r>
              <a:rPr lang="it-IT" sz="2000" dirty="0"/>
              <a:t>La rete wireless integrata e la banda larga ad alta velocità consentono di sfruttare al massimo le possibilità del tablet;</a:t>
            </a:r>
          </a:p>
          <a:p>
            <a:pPr marL="419100" lvl="0" indent="-342900" algn="l" rtl="0">
              <a:lnSpc>
                <a:spcPct val="100000"/>
              </a:lnSpc>
              <a:spcBef>
                <a:spcPts val="1000"/>
              </a:spcBef>
              <a:spcAft>
                <a:spcPts val="0"/>
              </a:spcAft>
              <a:buSzPts val="2400"/>
              <a:buFont typeface="Arial" panose="020B0604020202020204" pitchFamily="34" charset="0"/>
              <a:buChar char="•"/>
            </a:pPr>
            <a:r>
              <a:rPr lang="it-IT" sz="2000" dirty="0"/>
              <a:t>Alcuni modelli possono consentire l'integrazione con altri dispositivi di gestione della salute tramite Wi-Fi o Bluetooth;</a:t>
            </a:r>
          </a:p>
          <a:p>
            <a:pPr marL="419100" lvl="0" indent="-342900" algn="l" rtl="0">
              <a:lnSpc>
                <a:spcPct val="100000"/>
              </a:lnSpc>
              <a:spcBef>
                <a:spcPts val="1000"/>
              </a:spcBef>
              <a:spcAft>
                <a:spcPts val="0"/>
              </a:spcAft>
              <a:buSzPts val="2400"/>
              <a:buFont typeface="Arial" panose="020B0604020202020204" pitchFamily="34" charset="0"/>
              <a:buChar char="•"/>
            </a:pPr>
            <a:r>
              <a:rPr lang="it-IT" sz="2000" dirty="0"/>
              <a:t>Alcuni modelli possono includere sistemi di sicurezza per i clienti e l'integrazione di allarmi antipanico. </a:t>
            </a:r>
          </a:p>
          <a:p>
            <a:pPr marL="76200" lvl="0" indent="0" algn="l" rtl="0">
              <a:lnSpc>
                <a:spcPct val="100000"/>
              </a:lnSpc>
              <a:spcBef>
                <a:spcPts val="0"/>
              </a:spcBef>
              <a:spcAft>
                <a:spcPts val="0"/>
              </a:spcAft>
              <a:buSzPts val="2400"/>
            </a:pPr>
            <a:endPar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76200" lvl="0" indent="0" algn="ctr" rtl="0">
              <a:lnSpc>
                <a:spcPct val="100000"/>
              </a:lnSpc>
              <a:spcBef>
                <a:spcPts val="0"/>
              </a:spcBef>
              <a:spcAft>
                <a:spcPts val="0"/>
              </a:spcAft>
              <a:buSzPts val="2400"/>
            </a:pPr>
            <a:r>
              <a:rPr lang="it-IT" sz="2000" b="1" dirty="0">
                <a:solidFill>
                  <a:srgbClr val="7F349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È bene fare una ricerca o chiedere l’aiuto di qualcuno che sappia consigliarvi la marca</a:t>
            </a:r>
          </a:p>
          <a:p>
            <a:pPr marL="76200" lvl="0" indent="0" algn="ctr" rtl="0">
              <a:lnSpc>
                <a:spcPct val="100000"/>
              </a:lnSpc>
              <a:spcBef>
                <a:spcPts val="0"/>
              </a:spcBef>
              <a:spcAft>
                <a:spcPts val="0"/>
              </a:spcAft>
              <a:buSzPts val="2400"/>
            </a:pPr>
            <a:r>
              <a:rPr lang="it-IT" sz="2000" b="1" dirty="0">
                <a:solidFill>
                  <a:srgbClr val="7F349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e il modello più adatti alle vostre esigenze o a quelle dei vostri clienti.</a:t>
            </a:r>
          </a:p>
          <a:p>
            <a:pPr marL="76200" lvl="0" indent="0" algn="ctr" rtl="0">
              <a:lnSpc>
                <a:spcPct val="100000"/>
              </a:lnSpc>
              <a:spcBef>
                <a:spcPts val="0"/>
              </a:spcBef>
              <a:spcAft>
                <a:spcPts val="0"/>
              </a:spcAft>
              <a:buSzPts val="2400"/>
            </a:pPr>
            <a:r>
              <a:rPr lang="it-IT" sz="2000" b="1" dirty="0">
                <a:solidFill>
                  <a:srgbClr val="7F349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È una buona idea avere una lista di desideri e vedere quale tablet fa per voi</a:t>
            </a:r>
            <a:r>
              <a:rPr lang="en-US" sz="2000" b="1" dirty="0">
                <a:solidFill>
                  <a:srgbClr val="7F349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a:t>
            </a:r>
            <a:endParaRPr sz="2000" b="1" dirty="0">
              <a:solidFill>
                <a:srgbClr val="7F3494"/>
              </a:solidFill>
            </a:endParaRPr>
          </a:p>
          <a:p>
            <a:pPr marL="457200" lvl="0" indent="0" algn="l" rtl="0">
              <a:lnSpc>
                <a:spcPct val="100000"/>
              </a:lnSpc>
              <a:spcBef>
                <a:spcPts val="1000"/>
              </a:spcBef>
              <a:spcAft>
                <a:spcPts val="0"/>
              </a:spcAft>
              <a:buSzPts val="2400"/>
              <a:buNone/>
            </a:pPr>
            <a:endParaRPr sz="2000" dirty="0"/>
          </a:p>
        </p:txBody>
      </p:sp>
      <p:sp>
        <p:nvSpPr>
          <p:cNvPr id="983" name="Google Shape;983;g136ea598341_1_75"/>
          <p:cNvSpPr txBox="1">
            <a:spLocks noGrp="1"/>
          </p:cNvSpPr>
          <p:nvPr>
            <p:ph type="body" idx="2"/>
          </p:nvPr>
        </p:nvSpPr>
        <p:spPr>
          <a:xfrm>
            <a:off x="708929" y="56725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err="1"/>
              <a:t>Potenzialità</a:t>
            </a:r>
            <a:r>
              <a:rPr lang="en-US" dirty="0"/>
              <a:t> di un tablet</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70"/>
          <p:cNvSpPr txBox="1">
            <a:spLocks noGrp="1"/>
          </p:cNvSpPr>
          <p:nvPr>
            <p:ph type="body" idx="1"/>
          </p:nvPr>
        </p:nvSpPr>
        <p:spPr>
          <a:xfrm>
            <a:off x="5427133" y="1705038"/>
            <a:ext cx="6011333" cy="4236686"/>
          </a:xfrm>
          <a:prstGeom prst="rect">
            <a:avLst/>
          </a:prstGeom>
          <a:noFill/>
          <a:ln>
            <a:noFill/>
          </a:ln>
        </p:spPr>
        <p:txBody>
          <a:bodyPr spcFirstLastPara="1" wrap="square" lIns="91425" tIns="45700" rIns="91425" bIns="45700" anchor="t" anchorCtr="0">
            <a:noAutofit/>
          </a:bodyPr>
          <a:lstStyle/>
          <a:p>
            <a:pPr marL="180000" lvl="0" indent="0" algn="l" rtl="0">
              <a:lnSpc>
                <a:spcPct val="90000"/>
              </a:lnSpc>
              <a:spcBef>
                <a:spcPts val="1000"/>
              </a:spcBef>
              <a:spcAft>
                <a:spcPts val="0"/>
              </a:spcAft>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Samsung Galaxy Tab S6 Lite Unboxing and Setup Tutorial Instructions, Guide, Video Help – YouTube</a:t>
            </a:r>
            <a:r>
              <a:rPr lang="en-US" u="sng" dirty="0">
                <a:solidFill>
                  <a:srgbClr val="24BAA2"/>
                </a:solidFill>
              </a:rPr>
              <a:t> </a:t>
            </a:r>
            <a:r>
              <a:rPr lang="en-US" dirty="0" err="1"/>
              <a:t>Suggerimenti</a:t>
            </a:r>
            <a:r>
              <a:rPr lang="en-US" dirty="0"/>
              <a:t> </a:t>
            </a:r>
            <a:r>
              <a:rPr lang="en-US" dirty="0" err="1"/>
              <a:t>su</a:t>
            </a:r>
            <a:r>
              <a:rPr lang="en-US" dirty="0"/>
              <a:t> come </a:t>
            </a:r>
            <a:r>
              <a:rPr lang="en-US" dirty="0" err="1"/>
              <a:t>configurare</a:t>
            </a:r>
            <a:r>
              <a:rPr lang="en-US" dirty="0"/>
              <a:t> un nuovo tablet.</a:t>
            </a:r>
            <a:endParaRPr dirty="0"/>
          </a:p>
          <a:p>
            <a:pPr marL="180000" lvl="0" indent="0" algn="l" rtl="0">
              <a:lnSpc>
                <a:spcPct val="90000"/>
              </a:lnSpc>
              <a:spcBef>
                <a:spcPts val="1000"/>
              </a:spcBef>
              <a:spcAft>
                <a:spcPts val="0"/>
              </a:spcAft>
              <a:buSzPts val="2400"/>
              <a:buNone/>
            </a:pPr>
            <a:r>
              <a:rPr lang="en-US" u="sng" dirty="0">
                <a:solidFill>
                  <a:srgbClr val="24BAA2"/>
                </a:solidFill>
                <a:hlinkClick r:id="rId4">
                  <a:extLst>
                    <a:ext uri="{A12FA001-AC4F-418D-AE19-62706E023703}">
                      <ahyp:hlinkClr xmlns:ahyp="http://schemas.microsoft.com/office/drawing/2018/hyperlinkcolor" val="tx"/>
                    </a:ext>
                  </a:extLst>
                </a:hlinkClick>
              </a:rPr>
              <a:t>iPad - Complete Beginners Guide – YouTube</a:t>
            </a:r>
            <a:r>
              <a:rPr lang="en-US" dirty="0">
                <a:solidFill>
                  <a:srgbClr val="24BAA2"/>
                </a:solidFill>
              </a:rPr>
              <a:t> </a:t>
            </a:r>
            <a:r>
              <a:rPr lang="en-US" dirty="0"/>
              <a:t>Tutorial </a:t>
            </a:r>
            <a:r>
              <a:rPr lang="en-US" dirty="0" err="1"/>
              <a:t>su</a:t>
            </a:r>
            <a:r>
              <a:rPr lang="en-US" dirty="0"/>
              <a:t> come </a:t>
            </a:r>
            <a:r>
              <a:rPr lang="en-US" dirty="0" err="1"/>
              <a:t>configurare</a:t>
            </a:r>
            <a:r>
              <a:rPr lang="en-US" dirty="0"/>
              <a:t> e </a:t>
            </a:r>
            <a:r>
              <a:rPr lang="en-US" dirty="0" err="1"/>
              <a:t>usare</a:t>
            </a:r>
            <a:r>
              <a:rPr lang="en-US" dirty="0"/>
              <a:t> un iPad. </a:t>
            </a:r>
          </a:p>
          <a:p>
            <a:pPr marL="180000" lvl="0" indent="0" algn="l" rtl="0">
              <a:lnSpc>
                <a:spcPct val="90000"/>
              </a:lnSpc>
              <a:spcBef>
                <a:spcPts val="1000"/>
              </a:spcBef>
              <a:spcAft>
                <a:spcPts val="0"/>
              </a:spcAft>
              <a:buSzPts val="2400"/>
              <a:buNone/>
            </a:pPr>
            <a:r>
              <a:rPr lang="en-US" u="sng" dirty="0">
                <a:solidFill>
                  <a:srgbClr val="24BAA2"/>
                </a:solidFill>
                <a:hlinkClick r:id="rId5">
                  <a:extLst>
                    <a:ext uri="{A12FA001-AC4F-418D-AE19-62706E023703}">
                      <ahyp:hlinkClr xmlns:ahyp="http://schemas.microsoft.com/office/drawing/2018/hyperlinkcolor" val="tx"/>
                    </a:ext>
                  </a:extLst>
                </a:hlinkClick>
              </a:rPr>
              <a:t>How to set up an iPad for seniors – YouTube</a:t>
            </a:r>
            <a:r>
              <a:rPr lang="en-US" dirty="0">
                <a:solidFill>
                  <a:srgbClr val="24BAA2"/>
                </a:solidFill>
              </a:rPr>
              <a:t> </a:t>
            </a:r>
            <a:r>
              <a:rPr lang="en-US" dirty="0"/>
              <a:t>Breve video </a:t>
            </a:r>
            <a:r>
              <a:rPr lang="en-US" dirty="0" err="1"/>
              <a:t>sulle</a:t>
            </a:r>
            <a:r>
              <a:rPr lang="en-US" dirty="0"/>
              <a:t> </a:t>
            </a:r>
            <a:r>
              <a:rPr lang="en-US" dirty="0" err="1"/>
              <a:t>opzioni</a:t>
            </a:r>
            <a:r>
              <a:rPr lang="en-US" dirty="0"/>
              <a:t> di </a:t>
            </a:r>
            <a:r>
              <a:rPr lang="en-US" dirty="0" err="1"/>
              <a:t>utilizzo</a:t>
            </a:r>
            <a:r>
              <a:rPr lang="en-US" dirty="0"/>
              <a:t> di un iPad per anziani. </a:t>
            </a:r>
            <a:endParaRPr dirty="0"/>
          </a:p>
        </p:txBody>
      </p:sp>
      <p:sp>
        <p:nvSpPr>
          <p:cNvPr id="989" name="Google Shape;989;p70"/>
          <p:cNvSpPr txBox="1">
            <a:spLocks noGrp="1"/>
          </p:cNvSpPr>
          <p:nvPr>
            <p:ph type="body" idx="2"/>
          </p:nvPr>
        </p:nvSpPr>
        <p:spPr>
          <a:xfrm>
            <a:off x="5427133" y="270549"/>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solidFill>
                  <a:schemeClr val="bg1"/>
                </a:solidFill>
              </a:rPr>
              <a:t>  </a:t>
            </a:r>
            <a:r>
              <a:rPr lang="en-US" dirty="0" err="1">
                <a:solidFill>
                  <a:schemeClr val="bg1"/>
                </a:solidFill>
              </a:rPr>
              <a:t>Altri</a:t>
            </a:r>
            <a:r>
              <a:rPr lang="en-US" dirty="0">
                <a:solidFill>
                  <a:schemeClr val="bg1"/>
                </a:solidFill>
              </a:rPr>
              <a:t> video </a:t>
            </a:r>
            <a:r>
              <a:rPr lang="en-US" dirty="0" err="1">
                <a:solidFill>
                  <a:schemeClr val="bg1"/>
                </a:solidFill>
              </a:rPr>
              <a:t>utili</a:t>
            </a:r>
            <a:r>
              <a:rPr lang="en-US" dirty="0">
                <a:solidFill>
                  <a:schemeClr val="bg1"/>
                </a:solidFill>
              </a:rPr>
              <a:t> sui Tablet per </a:t>
            </a:r>
            <a:r>
              <a:rPr lang="en-US" dirty="0" err="1">
                <a:solidFill>
                  <a:schemeClr val="bg1"/>
                </a:solidFill>
              </a:rPr>
              <a:t>gli</a:t>
            </a:r>
            <a:r>
              <a:rPr lang="en-US" dirty="0">
                <a:solidFill>
                  <a:schemeClr val="bg1"/>
                </a:solidFill>
              </a:rPr>
              <a:t> anziani…</a:t>
            </a:r>
            <a:endParaRPr dirty="0">
              <a:solidFill>
                <a:schemeClr val="bg1"/>
              </a:solidFill>
            </a:endParaRPr>
          </a:p>
        </p:txBody>
      </p:sp>
      <p:pic>
        <p:nvPicPr>
          <p:cNvPr id="990" name="Google Shape;990;p70" descr="Logo, company name&#10;&#10;Description automatically generated"/>
          <p:cNvPicPr preferRelativeResize="0">
            <a:picLocks noGrp="1"/>
          </p:cNvPicPr>
          <p:nvPr>
            <p:ph type="pic" idx="3"/>
          </p:nvPr>
        </p:nvPicPr>
        <p:blipFill rotWithShape="1">
          <a:blip r:embed="rId6">
            <a:alphaModFix/>
          </a:blip>
          <a:srcRect l="14959" r="14713"/>
          <a:stretch/>
        </p:blipFill>
        <p:spPr>
          <a:xfrm>
            <a:off x="0" y="1866787"/>
            <a:ext cx="5130800" cy="3913188"/>
          </a:xfrm>
          <a:prstGeom prst="rect">
            <a:avLst/>
          </a:prstGeom>
          <a:solidFill>
            <a:srgbClr val="D8D8D8"/>
          </a:solidFill>
          <a:ln>
            <a:noFill/>
          </a:ln>
        </p:spPr>
      </p:pic>
      <p:sp>
        <p:nvSpPr>
          <p:cNvPr id="991" name="Google Shape;991;p70"/>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dirty="0" err="1">
                <a:solidFill>
                  <a:srgbClr val="092E4B"/>
                </a:solidFill>
                <a:latin typeface="Calibri"/>
                <a:ea typeface="Calibri"/>
                <a:cs typeface="Calibri"/>
                <a:sym typeface="Calibri"/>
              </a:rPr>
              <a:t>Clicca</a:t>
            </a:r>
            <a:r>
              <a:rPr lang="en-US" sz="1400" b="1" i="0" u="none" strike="noStrike" cap="none" dirty="0">
                <a:solidFill>
                  <a:srgbClr val="092E4B"/>
                </a:solidFill>
                <a:latin typeface="Calibri"/>
                <a:ea typeface="Calibri"/>
                <a:cs typeface="Calibri"/>
                <a:sym typeface="Calibri"/>
              </a:rPr>
              <a:t> sui LINK</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g136ea598341_1_43"/>
          <p:cNvSpPr txBox="1">
            <a:spLocks noGrp="1"/>
          </p:cNvSpPr>
          <p:nvPr>
            <p:ph type="body" idx="1"/>
          </p:nvPr>
        </p:nvSpPr>
        <p:spPr>
          <a:xfrm>
            <a:off x="5497150" y="3126337"/>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L’uso</a:t>
            </a:r>
            <a:r>
              <a:rPr lang="en-US" dirty="0"/>
              <a:t> </a:t>
            </a:r>
            <a:r>
              <a:rPr lang="en-US" dirty="0" err="1"/>
              <a:t>efficace</a:t>
            </a:r>
            <a:r>
              <a:rPr lang="en-US" dirty="0"/>
              <a:t> </a:t>
            </a:r>
            <a:r>
              <a:rPr lang="en-US" dirty="0" err="1"/>
              <a:t>delle</a:t>
            </a:r>
            <a:endParaRPr lang="en-US" dirty="0"/>
          </a:p>
          <a:p>
            <a:pPr marL="0" lvl="0" indent="0" algn="l" rtl="0">
              <a:lnSpc>
                <a:spcPct val="90000"/>
              </a:lnSpc>
              <a:spcBef>
                <a:spcPts val="0"/>
              </a:spcBef>
              <a:spcAft>
                <a:spcPts val="0"/>
              </a:spcAft>
              <a:buClr>
                <a:schemeClr val="lt1"/>
              </a:buClr>
              <a:buSzPts val="4800"/>
              <a:buNone/>
            </a:pPr>
            <a:r>
              <a:rPr lang="en-US" dirty="0"/>
              <a:t>Smart TV</a:t>
            </a:r>
            <a:endParaRPr dirty="0"/>
          </a:p>
        </p:txBody>
      </p:sp>
      <p:sp>
        <p:nvSpPr>
          <p:cNvPr id="998" name="Google Shape;998;g136ea598341_1_43"/>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04</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3DA78C-2634-C480-C7AF-DF2B0879596E}"/>
              </a:ext>
            </a:extLst>
          </p:cNvPr>
          <p:cNvSpPr>
            <a:spLocks noGrp="1"/>
          </p:cNvSpPr>
          <p:nvPr>
            <p:ph type="body" idx="2"/>
          </p:nvPr>
        </p:nvSpPr>
        <p:spPr>
          <a:xfrm>
            <a:off x="548163" y="1191799"/>
            <a:ext cx="4757375" cy="992652"/>
          </a:xfrm>
        </p:spPr>
        <p:txBody>
          <a:bodyPr/>
          <a:lstStyle/>
          <a:p>
            <a:pPr indent="0"/>
            <a:r>
              <a:rPr lang="it-IT" dirty="0"/>
              <a:t>STATE ANDANDO ALLA GRANDE</a:t>
            </a:r>
          </a:p>
          <a:p>
            <a:pPr indent="0"/>
            <a:r>
              <a:rPr lang="it-IT" dirty="0"/>
              <a:t>e avete superato la metà di questo modulo.</a:t>
            </a:r>
          </a:p>
          <a:p>
            <a:pPr indent="0"/>
            <a:r>
              <a:rPr lang="it-IT" dirty="0"/>
              <a:t>Continuate, perché adesso tocca alle Smart TV!</a:t>
            </a:r>
          </a:p>
        </p:txBody>
      </p:sp>
      <p:pic>
        <p:nvPicPr>
          <p:cNvPr id="6" name="Picture Placeholder 5" descr="People celebrating">
            <a:extLst>
              <a:ext uri="{FF2B5EF4-FFF2-40B4-BE49-F238E27FC236}">
                <a16:creationId xmlns:a16="http://schemas.microsoft.com/office/drawing/2014/main" id="{504126CB-8EC2-E26D-3D57-0A25BCBAB089}"/>
              </a:ext>
            </a:extLst>
          </p:cNvPr>
          <p:cNvPicPr>
            <a:picLocks noGrp="1" noChangeAspect="1"/>
          </p:cNvPicPr>
          <p:nvPr>
            <p:ph type="pic" idx="3"/>
          </p:nvPr>
        </p:nvPicPr>
        <p:blipFill rotWithShape="1">
          <a:blip r:embed="rId2"/>
          <a:srcRect l="14985" r="13703"/>
          <a:stretch/>
        </p:blipFill>
        <p:spPr>
          <a:xfrm>
            <a:off x="5888002" y="439730"/>
            <a:ext cx="5660531" cy="6045736"/>
          </a:xfrm>
        </p:spPr>
      </p:pic>
    </p:spTree>
    <p:extLst>
      <p:ext uri="{BB962C8B-B14F-4D97-AF65-F5344CB8AC3E}">
        <p14:creationId xmlns:p14="http://schemas.microsoft.com/office/powerpoint/2010/main" val="889859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1"/>
          <p:cNvSpPr txBox="1">
            <a:spLocks noGrp="1"/>
          </p:cNvSpPr>
          <p:nvPr>
            <p:ph type="body" idx="1"/>
          </p:nvPr>
        </p:nvSpPr>
        <p:spPr>
          <a:xfrm>
            <a:off x="228600" y="868859"/>
            <a:ext cx="6204857" cy="5120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it-IT" dirty="0"/>
              <a:t>Sostanzialmente, una Smart TV è una fusione tra un televisore tradizionale e una </a:t>
            </a:r>
            <a:r>
              <a:rPr lang="it-IT" b="1" dirty="0"/>
              <a:t>connessione a Internet</a:t>
            </a:r>
            <a:r>
              <a:rPr lang="it-IT" dirty="0"/>
              <a:t> (di solito WiFi). Tramite questa connessione Internet, la Smart TV può accedere a un'ampia gamma di servizi online.</a:t>
            </a:r>
          </a:p>
          <a:p>
            <a:pPr marL="0" marR="0" lvl="0" indent="0" algn="l" rtl="0">
              <a:lnSpc>
                <a:spcPct val="90000"/>
              </a:lnSpc>
              <a:spcBef>
                <a:spcPts val="1000"/>
              </a:spcBef>
              <a:spcAft>
                <a:spcPts val="0"/>
              </a:spcAft>
              <a:buClr>
                <a:schemeClr val="lt1"/>
              </a:buClr>
              <a:buSzPts val="2400"/>
              <a:buFont typeface="Arial"/>
              <a:buNone/>
            </a:pPr>
            <a:r>
              <a:rPr lang="it-IT" dirty="0"/>
              <a:t>In genere, le Smart TV sono dotate di varie funzioni e di alcune applicazioni preinstallate, come </a:t>
            </a:r>
            <a:r>
              <a:rPr lang="it-IT" dirty="0">
                <a:solidFill>
                  <a:schemeClr val="bg1"/>
                </a:solidFill>
                <a:hlinkClick r:id="rId3">
                  <a:extLst>
                    <a:ext uri="{A12FA001-AC4F-418D-AE19-62706E023703}">
                      <ahyp:hlinkClr xmlns:ahyp="http://schemas.microsoft.com/office/drawing/2018/hyperlinkcolor" val="tx"/>
                    </a:ext>
                  </a:extLst>
                </a:hlinkClick>
              </a:rPr>
              <a:t>YouTube</a:t>
            </a:r>
            <a:r>
              <a:rPr lang="it-IT" dirty="0">
                <a:solidFill>
                  <a:schemeClr val="bg1"/>
                </a:solidFill>
              </a:rPr>
              <a:t>, </a:t>
            </a:r>
            <a:r>
              <a:rPr lang="it-IT" dirty="0">
                <a:solidFill>
                  <a:schemeClr val="bg1"/>
                </a:solidFill>
                <a:hlinkClick r:id="rId4">
                  <a:extLst>
                    <a:ext uri="{A12FA001-AC4F-418D-AE19-62706E023703}">
                      <ahyp:hlinkClr xmlns:ahyp="http://schemas.microsoft.com/office/drawing/2018/hyperlinkcolor" val="tx"/>
                    </a:ext>
                  </a:extLst>
                </a:hlinkClick>
              </a:rPr>
              <a:t>Netflix</a:t>
            </a:r>
            <a:r>
              <a:rPr lang="it-IT" dirty="0">
                <a:solidFill>
                  <a:schemeClr val="bg1"/>
                </a:solidFill>
              </a:rPr>
              <a:t>, </a:t>
            </a:r>
            <a:r>
              <a:rPr lang="it-IT" dirty="0">
                <a:solidFill>
                  <a:schemeClr val="bg1"/>
                </a:solidFill>
                <a:hlinkClick r:id="rId5">
                  <a:extLst>
                    <a:ext uri="{A12FA001-AC4F-418D-AE19-62706E023703}">
                      <ahyp:hlinkClr xmlns:ahyp="http://schemas.microsoft.com/office/drawing/2018/hyperlinkcolor" val="tx"/>
                    </a:ext>
                  </a:extLst>
                </a:hlinkClick>
              </a:rPr>
              <a:t>Amazon Prime</a:t>
            </a:r>
            <a:r>
              <a:rPr lang="it-IT" dirty="0">
                <a:solidFill>
                  <a:schemeClr val="bg1"/>
                </a:solidFill>
              </a:rPr>
              <a:t>, </a:t>
            </a:r>
            <a:r>
              <a:rPr lang="it-IT" dirty="0" err="1">
                <a:solidFill>
                  <a:schemeClr val="bg1"/>
                </a:solidFill>
                <a:hlinkClick r:id="rId6">
                  <a:extLst>
                    <a:ext uri="{A12FA001-AC4F-418D-AE19-62706E023703}">
                      <ahyp:hlinkClr xmlns:ahyp="http://schemas.microsoft.com/office/drawing/2018/hyperlinkcolor" val="tx"/>
                    </a:ext>
                  </a:extLst>
                </a:hlinkClick>
              </a:rPr>
              <a:t>NowTv</a:t>
            </a:r>
            <a:r>
              <a:rPr lang="it-IT" dirty="0">
                <a:solidFill>
                  <a:schemeClr val="bg1"/>
                </a:solidFill>
              </a:rPr>
              <a:t> </a:t>
            </a:r>
            <a:r>
              <a:rPr lang="it-IT" dirty="0"/>
              <a:t>e spesso sono "</a:t>
            </a:r>
            <a:r>
              <a:rPr lang="it-IT" i="1" dirty="0"/>
              <a:t>Powered by Android</a:t>
            </a:r>
            <a:r>
              <a:rPr lang="it-IT" dirty="0"/>
              <a:t>", ovvero che la TV consente di scaricare applicazioni aggiuntive tramite il Google Play Store o simili. Tuttavia, la gamma di funzioni integrate varia da un modello all'altro.</a:t>
            </a:r>
          </a:p>
          <a:p>
            <a:pPr marL="0" marR="0" lvl="0" indent="0" algn="l" rtl="0">
              <a:lnSpc>
                <a:spcPct val="90000"/>
              </a:lnSpc>
              <a:spcBef>
                <a:spcPts val="1000"/>
              </a:spcBef>
              <a:spcAft>
                <a:spcPts val="0"/>
              </a:spcAft>
              <a:buClr>
                <a:schemeClr val="lt1"/>
              </a:buClr>
              <a:buSzPts val="2400"/>
              <a:buFont typeface="Arial"/>
              <a:buNone/>
            </a:pPr>
            <a:r>
              <a:rPr lang="it-IT" dirty="0"/>
              <a:t>Tutte le Smart TV sono comandati da un telecomando wireless, che varia a seconda del modello o della marca. </a:t>
            </a:r>
          </a:p>
        </p:txBody>
      </p:sp>
      <p:sp>
        <p:nvSpPr>
          <p:cNvPr id="1004" name="Google Shape;1004;p71"/>
          <p:cNvSpPr txBox="1">
            <a:spLocks noGrp="1"/>
          </p:cNvSpPr>
          <p:nvPr>
            <p:ph type="body" idx="2"/>
          </p:nvPr>
        </p:nvSpPr>
        <p:spPr>
          <a:xfrm>
            <a:off x="244619" y="193534"/>
            <a:ext cx="4757375" cy="99265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dirty="0" err="1"/>
              <a:t>Cos’è</a:t>
            </a:r>
            <a:r>
              <a:rPr lang="en-US" dirty="0"/>
              <a:t> </a:t>
            </a:r>
            <a:r>
              <a:rPr lang="en-US" dirty="0" err="1"/>
              <a:t>una</a:t>
            </a:r>
            <a:r>
              <a:rPr lang="en-US" dirty="0"/>
              <a:t> Smart TV?</a:t>
            </a:r>
            <a:endParaRPr dirty="0"/>
          </a:p>
        </p:txBody>
      </p:sp>
      <p:pic>
        <p:nvPicPr>
          <p:cNvPr id="1005" name="Google Shape;1005;p71" descr="Features of a Smart TV"/>
          <p:cNvPicPr preferRelativeResize="0"/>
          <p:nvPr/>
        </p:nvPicPr>
        <p:blipFill rotWithShape="1">
          <a:blip r:embed="rId7">
            <a:alphaModFix/>
          </a:blip>
          <a:srcRect/>
          <a:stretch/>
        </p:blipFill>
        <p:spPr>
          <a:xfrm>
            <a:off x="7102326" y="1288260"/>
            <a:ext cx="4324727" cy="4281479"/>
          </a:xfrm>
          <a:prstGeom prst="rect">
            <a:avLst/>
          </a:prstGeom>
          <a:solidFill>
            <a:srgbClr val="FFFFFF"/>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
          <p:cNvSpPr txBox="1">
            <a:spLocks noGrp="1"/>
          </p:cNvSpPr>
          <p:nvPr>
            <p:ph type="body" idx="1"/>
          </p:nvPr>
        </p:nvSpPr>
        <p:spPr>
          <a:xfrm>
            <a:off x="992777" y="1508468"/>
            <a:ext cx="5171842" cy="43776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dirty="0" err="1"/>
              <a:t>L’Alfabetizzazione</a:t>
            </a:r>
            <a:r>
              <a:rPr lang="en-US" dirty="0"/>
              <a:t> </a:t>
            </a:r>
            <a:r>
              <a:rPr lang="en-US" dirty="0" err="1"/>
              <a:t>Digitale</a:t>
            </a:r>
            <a:r>
              <a:rPr lang="en-US" dirty="0"/>
              <a:t> </a:t>
            </a:r>
            <a:r>
              <a:rPr lang="en-US" dirty="0" err="1"/>
              <a:t>è</a:t>
            </a:r>
            <a:r>
              <a:rPr lang="en-US" dirty="0"/>
              <a:t> </a:t>
            </a:r>
            <a:r>
              <a:rPr lang="en-US" dirty="0" err="1"/>
              <a:t>definita</a:t>
            </a:r>
            <a:r>
              <a:rPr lang="en-US" dirty="0"/>
              <a:t> come la </a:t>
            </a:r>
            <a:r>
              <a:rPr lang="en-US" dirty="0" err="1"/>
              <a:t>capacità</a:t>
            </a:r>
            <a:r>
              <a:rPr lang="en-US" dirty="0"/>
              <a:t> di un </a:t>
            </a:r>
            <a:r>
              <a:rPr lang="en-US" dirty="0" err="1"/>
              <a:t>individuo</a:t>
            </a:r>
            <a:r>
              <a:rPr lang="en-US" dirty="0"/>
              <a:t> di </a:t>
            </a:r>
            <a:r>
              <a:rPr lang="en-US" b="1" dirty="0" err="1">
                <a:solidFill>
                  <a:srgbClr val="24BAA2"/>
                </a:solidFill>
              </a:rPr>
              <a:t>cercare</a:t>
            </a:r>
            <a:r>
              <a:rPr lang="en-US" b="1" dirty="0">
                <a:solidFill>
                  <a:srgbClr val="24BAA2"/>
                </a:solidFill>
              </a:rPr>
              <a:t>, </a:t>
            </a:r>
            <a:r>
              <a:rPr lang="en-US" b="1" dirty="0" err="1">
                <a:solidFill>
                  <a:srgbClr val="24BAA2"/>
                </a:solidFill>
              </a:rPr>
              <a:t>trovare</a:t>
            </a:r>
            <a:r>
              <a:rPr lang="en-US" b="1" dirty="0">
                <a:solidFill>
                  <a:srgbClr val="24BAA2"/>
                </a:solidFill>
              </a:rPr>
              <a:t>, </a:t>
            </a:r>
            <a:r>
              <a:rPr lang="en-US" b="1" dirty="0" err="1">
                <a:solidFill>
                  <a:srgbClr val="24BAA2"/>
                </a:solidFill>
              </a:rPr>
              <a:t>valutare</a:t>
            </a:r>
            <a:r>
              <a:rPr lang="en-US" b="1" dirty="0">
                <a:solidFill>
                  <a:srgbClr val="24BAA2"/>
                </a:solidFill>
              </a:rPr>
              <a:t> e </a:t>
            </a:r>
            <a:r>
              <a:rPr lang="en-US" b="1" dirty="0" err="1">
                <a:solidFill>
                  <a:srgbClr val="24BAA2"/>
                </a:solidFill>
              </a:rPr>
              <a:t>comporre</a:t>
            </a:r>
            <a:r>
              <a:rPr lang="en-US" b="1" dirty="0">
                <a:solidFill>
                  <a:srgbClr val="24BAA2"/>
                </a:solidFill>
              </a:rPr>
              <a:t> </a:t>
            </a:r>
            <a:r>
              <a:rPr lang="en-US" b="1" dirty="0" err="1">
                <a:solidFill>
                  <a:srgbClr val="24BAA2"/>
                </a:solidFill>
              </a:rPr>
              <a:t>informazioni</a:t>
            </a:r>
            <a:r>
              <a:rPr lang="en-US" b="1" dirty="0">
                <a:solidFill>
                  <a:srgbClr val="24BAA2"/>
                </a:solidFill>
              </a:rPr>
              <a:t> </a:t>
            </a:r>
            <a:r>
              <a:rPr lang="en-US" b="1" dirty="0" err="1">
                <a:solidFill>
                  <a:srgbClr val="24BAA2"/>
                </a:solidFill>
              </a:rPr>
              <a:t>chiare</a:t>
            </a:r>
            <a:r>
              <a:rPr lang="en-US" b="1" dirty="0">
                <a:solidFill>
                  <a:srgbClr val="24BAA2"/>
                </a:solidFill>
              </a:rPr>
              <a:t> </a:t>
            </a:r>
            <a:r>
              <a:rPr lang="en-US" b="1" dirty="0" err="1">
                <a:solidFill>
                  <a:srgbClr val="24BAA2"/>
                </a:solidFill>
              </a:rPr>
              <a:t>attraveerso</a:t>
            </a:r>
            <a:r>
              <a:rPr lang="en-US" b="1" dirty="0">
                <a:solidFill>
                  <a:srgbClr val="24BAA2"/>
                </a:solidFill>
              </a:rPr>
              <a:t> la </a:t>
            </a:r>
            <a:r>
              <a:rPr lang="en-US" b="1" dirty="0" err="1">
                <a:solidFill>
                  <a:srgbClr val="24BAA2"/>
                </a:solidFill>
              </a:rPr>
              <a:t>digitazione</a:t>
            </a:r>
            <a:r>
              <a:rPr lang="en-US" b="1" dirty="0">
                <a:solidFill>
                  <a:srgbClr val="24BAA2"/>
                </a:solidFill>
              </a:rPr>
              <a:t>, la </a:t>
            </a:r>
            <a:r>
              <a:rPr lang="en-US" b="1" dirty="0" err="1">
                <a:solidFill>
                  <a:srgbClr val="24BAA2"/>
                </a:solidFill>
              </a:rPr>
              <a:t>scrittura</a:t>
            </a:r>
            <a:r>
              <a:rPr lang="en-US" b="1" dirty="0">
                <a:solidFill>
                  <a:srgbClr val="24BAA2"/>
                </a:solidFill>
              </a:rPr>
              <a:t>, il </a:t>
            </a:r>
            <a:r>
              <a:rPr lang="en-US" b="1" dirty="0" err="1">
                <a:solidFill>
                  <a:srgbClr val="24BAA2"/>
                </a:solidFill>
              </a:rPr>
              <a:t>tocco</a:t>
            </a:r>
            <a:r>
              <a:rPr lang="en-US" b="1" dirty="0">
                <a:solidFill>
                  <a:srgbClr val="24BAA2"/>
                </a:solidFill>
              </a:rPr>
              <a:t> </a:t>
            </a:r>
            <a:r>
              <a:rPr lang="en-US" dirty="0"/>
              <a:t>e </a:t>
            </a:r>
            <a:r>
              <a:rPr lang="en-US" dirty="0" err="1"/>
              <a:t>l’uso</a:t>
            </a:r>
            <a:r>
              <a:rPr lang="en-US" dirty="0"/>
              <a:t> di </a:t>
            </a:r>
            <a:r>
              <a:rPr lang="en-US" dirty="0" err="1"/>
              <a:t>altri</a:t>
            </a:r>
            <a:r>
              <a:rPr lang="en-US" dirty="0"/>
              <a:t> </a:t>
            </a:r>
            <a:r>
              <a:rPr lang="en-US" dirty="0" err="1"/>
              <a:t>mezzi</a:t>
            </a:r>
            <a:r>
              <a:rPr lang="en-US" dirty="0"/>
              <a:t> (ad </a:t>
            </a:r>
            <a:r>
              <a:rPr lang="en-US" dirty="0" err="1"/>
              <a:t>esempio</a:t>
            </a:r>
            <a:r>
              <a:rPr lang="en-US" dirty="0"/>
              <a:t>, video </a:t>
            </a:r>
            <a:r>
              <a:rPr lang="en-US" dirty="0" err="1"/>
              <a:t>multimediali</a:t>
            </a:r>
            <a:r>
              <a:rPr lang="en-US" dirty="0"/>
              <a:t>, </a:t>
            </a:r>
            <a:r>
              <a:rPr lang="en-US" dirty="0" err="1"/>
              <a:t>videochiamate</a:t>
            </a:r>
            <a:r>
              <a:rPr lang="en-US" dirty="0"/>
              <a:t> e </a:t>
            </a:r>
            <a:r>
              <a:rPr lang="en-US" dirty="0" err="1"/>
              <a:t>messaggistica</a:t>
            </a:r>
            <a:r>
              <a:rPr lang="en-US" dirty="0"/>
              <a:t>) </a:t>
            </a:r>
            <a:r>
              <a:rPr lang="en-US" dirty="0" err="1"/>
              <a:t>su</a:t>
            </a:r>
            <a:r>
              <a:rPr lang="en-US" dirty="0"/>
              <a:t> </a:t>
            </a:r>
            <a:r>
              <a:rPr lang="en-US" dirty="0" err="1"/>
              <a:t>varie</a:t>
            </a:r>
            <a:r>
              <a:rPr lang="en-US" dirty="0"/>
              <a:t> </a:t>
            </a:r>
            <a:r>
              <a:rPr lang="en-US" dirty="0" err="1"/>
              <a:t>piattaforme</a:t>
            </a:r>
            <a:r>
              <a:rPr lang="en-US" dirty="0"/>
              <a:t> </a:t>
            </a:r>
            <a:r>
              <a:rPr lang="en-US" dirty="0" err="1"/>
              <a:t>digitali</a:t>
            </a:r>
            <a:r>
              <a:rPr lang="en-US" dirty="0"/>
              <a:t>, il </a:t>
            </a:r>
            <a:r>
              <a:rPr lang="en-US" dirty="0" err="1"/>
              <a:t>che</a:t>
            </a:r>
            <a:r>
              <a:rPr lang="en-US" dirty="0"/>
              <a:t> </a:t>
            </a:r>
            <a:r>
              <a:rPr lang="en-US" dirty="0" err="1"/>
              <a:t>richiede</a:t>
            </a:r>
            <a:r>
              <a:rPr lang="en-US" dirty="0"/>
              <a:t> un </a:t>
            </a:r>
            <a:r>
              <a:rPr lang="en-US" dirty="0" err="1"/>
              <a:t>livello</a:t>
            </a:r>
            <a:r>
              <a:rPr lang="en-US" dirty="0"/>
              <a:t> base di </a:t>
            </a:r>
            <a:r>
              <a:rPr lang="en-US" dirty="0" err="1"/>
              <a:t>competenza</a:t>
            </a:r>
            <a:r>
              <a:rPr lang="en-US" dirty="0"/>
              <a:t> informatica (</a:t>
            </a:r>
            <a:r>
              <a:rPr lang="en-US" dirty="0" err="1"/>
              <a:t>Bawden</a:t>
            </a:r>
            <a:r>
              <a:rPr lang="en-US" dirty="0"/>
              <a:t>, 2008).</a:t>
            </a:r>
          </a:p>
        </p:txBody>
      </p:sp>
      <p:sp>
        <p:nvSpPr>
          <p:cNvPr id="265" name="Google Shape;265;p3"/>
          <p:cNvSpPr txBox="1">
            <a:spLocks noGrp="1"/>
          </p:cNvSpPr>
          <p:nvPr>
            <p:ph type="body" idx="2"/>
          </p:nvPr>
        </p:nvSpPr>
        <p:spPr>
          <a:xfrm>
            <a:off x="732730" y="475510"/>
            <a:ext cx="6569943"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t>Cos’è</a:t>
            </a:r>
            <a:r>
              <a:rPr lang="en-US" dirty="0"/>
              <a:t> </a:t>
            </a:r>
            <a:r>
              <a:rPr lang="en-US" dirty="0" err="1"/>
              <a:t>l’Alfabetizzazione</a:t>
            </a:r>
            <a:r>
              <a:rPr lang="en-US" dirty="0"/>
              <a:t> </a:t>
            </a:r>
            <a:r>
              <a:rPr lang="en-US" dirty="0" err="1"/>
              <a:t>Digitale</a:t>
            </a:r>
            <a:r>
              <a:rPr lang="en-US" dirty="0"/>
              <a:t>?</a:t>
            </a:r>
            <a:endParaRPr dirty="0"/>
          </a:p>
        </p:txBody>
      </p:sp>
      <p:pic>
        <p:nvPicPr>
          <p:cNvPr id="266" name="Google Shape;266;p3" descr="Two women looking at tablet laughing"/>
          <p:cNvPicPr preferRelativeResize="0">
            <a:picLocks noGrp="1"/>
          </p:cNvPicPr>
          <p:nvPr>
            <p:ph type="pic" idx="3"/>
          </p:nvPr>
        </p:nvPicPr>
        <p:blipFill rotWithShape="1">
          <a:blip r:embed="rId3">
            <a:alphaModFix/>
          </a:blip>
          <a:srcRect l="30852" r="25082"/>
          <a:stretch/>
        </p:blipFill>
        <p:spPr>
          <a:xfrm>
            <a:off x="7548563" y="406400"/>
            <a:ext cx="3990975" cy="6045200"/>
          </a:xfrm>
          <a:prstGeom prst="rect">
            <a:avLst/>
          </a:prstGeom>
          <a:solidFill>
            <a:srgbClr val="F2F2F2"/>
          </a:solidFill>
          <a:ln>
            <a:noFill/>
          </a:ln>
        </p:spPr>
      </p:pic>
      <p:sp>
        <p:nvSpPr>
          <p:cNvPr id="2" name="CasellaDiTesto 1">
            <a:extLst>
              <a:ext uri="{FF2B5EF4-FFF2-40B4-BE49-F238E27FC236}">
                <a16:creationId xmlns:a16="http://schemas.microsoft.com/office/drawing/2014/main" id="{951F8C5D-8E64-D631-C9E3-05FFDE775FFA}"/>
              </a:ext>
            </a:extLst>
          </p:cNvPr>
          <p:cNvSpPr txBox="1"/>
          <p:nvPr/>
        </p:nvSpPr>
        <p:spPr>
          <a:xfrm>
            <a:off x="5768987" y="5446644"/>
            <a:ext cx="641522" cy="307777"/>
          </a:xfrm>
          <a:prstGeom prst="rect">
            <a:avLst/>
          </a:prstGeom>
          <a:noFill/>
        </p:spPr>
        <p:txBody>
          <a:bodyPr wrap="none" rtlCol="0">
            <a:spAutoFit/>
          </a:bodyPr>
          <a:lstStyle/>
          <a:p>
            <a:r>
              <a:rPr lang="it-IT" u="sng" dirty="0">
                <a:solidFill>
                  <a:srgbClr val="24BAA2"/>
                </a:solidFill>
                <a:hlinkClick r:id="rId4">
                  <a:extLst>
                    <a:ext uri="{A12FA001-AC4F-418D-AE19-62706E023703}">
                      <ahyp:hlinkClr xmlns:ahyp="http://schemas.microsoft.com/office/drawing/2018/hyperlinkcolor" val="tx"/>
                    </a:ext>
                  </a:extLst>
                </a:hlinkClick>
              </a:rPr>
              <a:t>Fonte</a:t>
            </a:r>
            <a:endParaRPr lang="it-IT" u="sng" dirty="0">
              <a:solidFill>
                <a:srgbClr val="24BAA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72"/>
          <p:cNvSpPr txBox="1">
            <a:spLocks noGrp="1"/>
          </p:cNvSpPr>
          <p:nvPr>
            <p:ph type="body" idx="1"/>
          </p:nvPr>
        </p:nvSpPr>
        <p:spPr>
          <a:xfrm>
            <a:off x="5669281" y="841470"/>
            <a:ext cx="5801055" cy="39131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it-IT" sz="2200" dirty="0"/>
              <a:t>In questo breve video viene fornita una semplice descrizione di cos’è una Smart TV.</a:t>
            </a:r>
          </a:p>
          <a:p>
            <a:pPr marL="0" lvl="0" indent="0" algn="l" rtl="0">
              <a:lnSpc>
                <a:spcPct val="90000"/>
              </a:lnSpc>
              <a:spcBef>
                <a:spcPts val="1000"/>
              </a:spcBef>
              <a:spcAft>
                <a:spcPts val="0"/>
              </a:spcAft>
              <a:buSzPts val="2400"/>
              <a:buNone/>
            </a:pPr>
            <a:r>
              <a:rPr lang="it-IT" sz="2200" dirty="0"/>
              <a:t>Gli anziani sono soliti trascorrere diverse ore al giorno guardando la televisione. Tuttavia, con l'avanzare dell'età e i problemi di vista e udito, diventa un’esperienza sempre meno piacevole. Una Smart TV più recente, con un grande schermo e un buon set di altoparlanti, può riportare la gioia del vedere la televisione nella loro vita, ma c'è un piccolo problema: la maggior parte degli anziani non sono appassionati di tecnologia. Passare da un televisore LCD vecchio di dieci anni a un moderno televisore intelligente può essere piuttosto intimidatorio. </a:t>
            </a:r>
          </a:p>
          <a:p>
            <a:pPr marL="0" lvl="0" indent="0" algn="ctr" rtl="0">
              <a:lnSpc>
                <a:spcPct val="90000"/>
              </a:lnSpc>
              <a:spcBef>
                <a:spcPts val="1000"/>
              </a:spcBef>
              <a:spcAft>
                <a:spcPts val="0"/>
              </a:spcAft>
              <a:buSzPts val="2400"/>
              <a:buNone/>
            </a:pPr>
            <a:r>
              <a:rPr lang="it-IT" b="1" dirty="0"/>
              <a:t>Questa guida può essere d'aiuto nella scelta della Smart TV più adatta.</a:t>
            </a:r>
          </a:p>
        </p:txBody>
      </p:sp>
      <p:sp>
        <p:nvSpPr>
          <p:cNvPr id="1011" name="Google Shape;1011;p72"/>
          <p:cNvSpPr txBox="1">
            <a:spLocks noGrp="1"/>
          </p:cNvSpPr>
          <p:nvPr>
            <p:ph type="body" idx="2"/>
          </p:nvPr>
        </p:nvSpPr>
        <p:spPr>
          <a:xfrm>
            <a:off x="5015467" y="125003"/>
            <a:ext cx="6295661"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Come </a:t>
            </a:r>
            <a:r>
              <a:rPr lang="en-US" dirty="0" err="1"/>
              <a:t>scegliere</a:t>
            </a:r>
            <a:r>
              <a:rPr lang="en-US" dirty="0"/>
              <a:t> </a:t>
            </a:r>
            <a:r>
              <a:rPr lang="en-US" dirty="0" err="1"/>
              <a:t>una</a:t>
            </a:r>
            <a:r>
              <a:rPr lang="en-US" dirty="0"/>
              <a:t> Smart TV?</a:t>
            </a:r>
            <a:endParaRPr dirty="0"/>
          </a:p>
        </p:txBody>
      </p:sp>
      <p:sp>
        <p:nvSpPr>
          <p:cNvPr id="1012" name="Google Shape;1012;p72"/>
          <p:cNvSpPr>
            <a:spLocks noGrp="1"/>
          </p:cNvSpPr>
          <p:nvPr>
            <p:ph type="pic" idx="3"/>
          </p:nvPr>
        </p:nvSpPr>
        <p:spPr>
          <a:xfrm>
            <a:off x="0" y="1866787"/>
            <a:ext cx="5130800" cy="3913188"/>
          </a:xfrm>
          <a:prstGeom prst="rect">
            <a:avLst/>
          </a:prstGeom>
          <a:solidFill>
            <a:srgbClr val="D8D8D8"/>
          </a:solidFill>
          <a:ln>
            <a:noFill/>
          </a:ln>
        </p:spPr>
      </p:sp>
      <p:sp>
        <p:nvSpPr>
          <p:cNvPr id="1014" name="Google Shape;1014;p72"/>
          <p:cNvSpPr txBox="1"/>
          <p:nvPr/>
        </p:nvSpPr>
        <p:spPr>
          <a:xfrm>
            <a:off x="169164" y="6425220"/>
            <a:ext cx="61173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What is Smart TV? - a Which? guide - YouTube</a:t>
            </a:r>
            <a:endParaRPr sz="1400" b="0" i="0" u="none" strike="noStrike" cap="none" dirty="0">
              <a:solidFill>
                <a:srgbClr val="24BAA2"/>
              </a:solidFill>
              <a:latin typeface="Arial"/>
              <a:ea typeface="Arial"/>
              <a:cs typeface="Arial"/>
              <a:sym typeface="Arial"/>
            </a:endParaRPr>
          </a:p>
        </p:txBody>
      </p:sp>
      <p:sp>
        <p:nvSpPr>
          <p:cNvPr id="1015" name="Google Shape;1015;p72"/>
          <p:cNvSpPr txBox="1"/>
          <p:nvPr/>
        </p:nvSpPr>
        <p:spPr>
          <a:xfrm>
            <a:off x="6476341" y="6304043"/>
            <a:ext cx="521850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sng" strike="noStrike" cap="none"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Top 7 Smart TVs for Seniors with buying guide in 2022 |</a:t>
            </a:r>
            <a:endParaRPr sz="1600" b="1" i="0" u="none" strike="noStrike" cap="none"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 name="Online Media 1" title="What is Smart TV? - a Which? guide">
            <a:hlinkClick r:id="" action="ppaction://media"/>
            <a:extLst>
              <a:ext uri="{FF2B5EF4-FFF2-40B4-BE49-F238E27FC236}">
                <a16:creationId xmlns:a16="http://schemas.microsoft.com/office/drawing/2014/main" id="{3405D129-9A87-7207-758C-BC5E7E48445B}"/>
              </a:ext>
            </a:extLst>
          </p:cNvPr>
          <p:cNvPicPr>
            <a:picLocks noRot="1" noChangeAspect="1"/>
          </p:cNvPicPr>
          <p:nvPr>
            <a:videoFile r:link="rId1"/>
          </p:nvPr>
        </p:nvPicPr>
        <p:blipFill>
          <a:blip r:embed="rId6"/>
          <a:stretch>
            <a:fillRect/>
          </a:stretch>
        </p:blipFill>
        <p:spPr>
          <a:xfrm>
            <a:off x="0" y="1819021"/>
            <a:ext cx="5335497" cy="4008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g136ea598341_1_37"/>
          <p:cNvSpPr txBox="1">
            <a:spLocks noGrp="1"/>
          </p:cNvSpPr>
          <p:nvPr>
            <p:ph type="body" idx="1"/>
          </p:nvPr>
        </p:nvSpPr>
        <p:spPr>
          <a:xfrm>
            <a:off x="627451" y="1194998"/>
            <a:ext cx="8261642"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it-IT" sz="2200" dirty="0"/>
              <a:t>Guardare comodamente da casa propria; </a:t>
            </a:r>
          </a:p>
          <a:p>
            <a:pPr marL="457200" lvl="0" indent="-381000" algn="l" rtl="0">
              <a:lnSpc>
                <a:spcPct val="90000"/>
              </a:lnSpc>
              <a:spcBef>
                <a:spcPts val="1000"/>
              </a:spcBef>
              <a:spcAft>
                <a:spcPts val="0"/>
              </a:spcAft>
              <a:buSzPts val="2400"/>
              <a:buChar char="●"/>
            </a:pPr>
            <a:r>
              <a:rPr lang="it-IT" sz="2200" dirty="0"/>
              <a:t>Avere un’esperienza di mini-cinema a casa grazie all'alta qualità visiva e al suono migliorato della Smart TV;</a:t>
            </a:r>
          </a:p>
          <a:p>
            <a:pPr marL="457200" lvl="0" indent="-381000" algn="l" rtl="0">
              <a:lnSpc>
                <a:spcPct val="90000"/>
              </a:lnSpc>
              <a:spcBef>
                <a:spcPts val="1000"/>
              </a:spcBef>
              <a:spcAft>
                <a:spcPts val="0"/>
              </a:spcAft>
              <a:buSzPts val="2400"/>
              <a:buChar char="●"/>
            </a:pPr>
            <a:r>
              <a:rPr lang="it-IT" sz="2200" dirty="0"/>
              <a:t>Modernizzare la televisione nell'era digitale grazie all'accesso a Internet, alle applicazioni, ai file, ai giochi, ecc.;</a:t>
            </a:r>
          </a:p>
          <a:p>
            <a:pPr marL="457200" lvl="0" indent="-381000" algn="l" rtl="0">
              <a:lnSpc>
                <a:spcPct val="90000"/>
              </a:lnSpc>
              <a:spcBef>
                <a:spcPts val="1000"/>
              </a:spcBef>
              <a:spcAft>
                <a:spcPts val="0"/>
              </a:spcAft>
              <a:buSzPts val="2400"/>
              <a:buChar char="●"/>
            </a:pPr>
            <a:r>
              <a:rPr lang="it-IT" sz="2200" dirty="0"/>
              <a:t>Accedere a numerosi servizi di streaming che offrono programmi televisivi, film e musica senza bisogno di un'antenna TV o di un abbonamento via cavo o satellitare. (tuttavia, tali piattaforme possono richiedere abbonamenti mensili, come per Netflix);</a:t>
            </a:r>
          </a:p>
          <a:p>
            <a:pPr marL="457200" lvl="0" indent="-381000" algn="l" rtl="0">
              <a:lnSpc>
                <a:spcPct val="90000"/>
              </a:lnSpc>
              <a:spcBef>
                <a:spcPts val="1000"/>
              </a:spcBef>
              <a:spcAft>
                <a:spcPts val="0"/>
              </a:spcAft>
              <a:buSzPts val="2400"/>
              <a:buChar char="●"/>
            </a:pPr>
            <a:r>
              <a:rPr lang="it-IT" sz="2200" dirty="0"/>
              <a:t>Installare una Smart TV richiede solamente il collegamento alla rete elettrica e alla rete domestica;</a:t>
            </a:r>
          </a:p>
          <a:p>
            <a:pPr marL="457200" lvl="0" indent="-381000" algn="l" rtl="0">
              <a:lnSpc>
                <a:spcPct val="90000"/>
              </a:lnSpc>
              <a:spcBef>
                <a:spcPts val="1000"/>
              </a:spcBef>
              <a:spcAft>
                <a:spcPts val="0"/>
              </a:spcAft>
              <a:buSzPts val="2400"/>
              <a:buChar char="●"/>
            </a:pPr>
            <a:r>
              <a:rPr lang="it-IT" sz="2200" dirty="0"/>
              <a:t>Utilizzare una Smart TV è come servirsi di un normale televisore o di un servizio di streaming, ma con funzionalità o caratteristiche aggiuntive.</a:t>
            </a:r>
          </a:p>
        </p:txBody>
      </p:sp>
      <p:sp>
        <p:nvSpPr>
          <p:cNvPr id="1022" name="Google Shape;1022;g136ea598341_1_37"/>
          <p:cNvSpPr txBox="1">
            <a:spLocks noGrp="1"/>
          </p:cNvSpPr>
          <p:nvPr>
            <p:ph type="body" idx="2"/>
          </p:nvPr>
        </p:nvSpPr>
        <p:spPr>
          <a:xfrm>
            <a:off x="0" y="592754"/>
            <a:ext cx="10595100" cy="1284000"/>
          </a:xfrm>
          <a:prstGeom prst="rect">
            <a:avLst/>
          </a:prstGeom>
          <a:noFill/>
          <a:ln>
            <a:noFill/>
          </a:ln>
        </p:spPr>
        <p:txBody>
          <a:bodyPr spcFirstLastPara="1" wrap="square" lIns="91425" tIns="45700" rIns="91425" bIns="45700" anchor="t" anchorCtr="0">
            <a:noAutofit/>
          </a:bodyPr>
          <a:lstStyle/>
          <a:p>
            <a:pPr marL="1371600" lvl="0" indent="457200" algn="l" rtl="0">
              <a:lnSpc>
                <a:spcPct val="90000"/>
              </a:lnSpc>
              <a:spcBef>
                <a:spcPts val="0"/>
              </a:spcBef>
              <a:spcAft>
                <a:spcPts val="0"/>
              </a:spcAft>
              <a:buClr>
                <a:srgbClr val="24BAA2"/>
              </a:buClr>
              <a:buSzPts val="13000"/>
              <a:buFont typeface="Arial"/>
              <a:buNone/>
            </a:pPr>
            <a:r>
              <a:rPr lang="en-US" dirty="0"/>
              <a:t>I </a:t>
            </a:r>
            <a:r>
              <a:rPr lang="en-US" dirty="0" err="1"/>
              <a:t>benefici</a:t>
            </a:r>
            <a:r>
              <a:rPr lang="en-US" dirty="0"/>
              <a:t> </a:t>
            </a:r>
            <a:r>
              <a:rPr lang="en-US" dirty="0" err="1"/>
              <a:t>dell’utilizzo</a:t>
            </a:r>
            <a:r>
              <a:rPr lang="en-US" dirty="0"/>
              <a:t> di </a:t>
            </a:r>
            <a:r>
              <a:rPr lang="en-US" dirty="0" err="1"/>
              <a:t>una</a:t>
            </a:r>
            <a:r>
              <a:rPr lang="en-US" dirty="0"/>
              <a:t> Smart TV</a:t>
            </a:r>
            <a:endParaRPr dirty="0"/>
          </a:p>
        </p:txBody>
      </p:sp>
      <p:pic>
        <p:nvPicPr>
          <p:cNvPr id="1023" name="Google Shape;1023;g136ea598341_1_37" descr="Shelves on wall with screens"/>
          <p:cNvPicPr preferRelativeResize="0"/>
          <p:nvPr/>
        </p:nvPicPr>
        <p:blipFill rotWithShape="1">
          <a:blip r:embed="rId3">
            <a:alphaModFix/>
          </a:blip>
          <a:srcRect l="54815"/>
          <a:stretch/>
        </p:blipFill>
        <p:spPr>
          <a:xfrm>
            <a:off x="8978544" y="1675850"/>
            <a:ext cx="2675457" cy="394739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136ea598341_1_50"/>
          <p:cNvSpPr txBox="1">
            <a:spLocks noGrp="1"/>
          </p:cNvSpPr>
          <p:nvPr>
            <p:ph type="body" idx="1"/>
          </p:nvPr>
        </p:nvSpPr>
        <p:spPr>
          <a:xfrm>
            <a:off x="798381" y="1210822"/>
            <a:ext cx="105951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it-IT" dirty="0"/>
              <a:t>La praticità di accesso alle informazioni, all'intrattenimento, ai file personali e alle foto, quando non è possibile o conveniente uscire di casa;</a:t>
            </a:r>
          </a:p>
          <a:p>
            <a:pPr marL="457200" lvl="0" indent="-381000" algn="l" rtl="0">
              <a:lnSpc>
                <a:spcPct val="90000"/>
              </a:lnSpc>
              <a:spcBef>
                <a:spcPts val="1000"/>
              </a:spcBef>
              <a:spcAft>
                <a:spcPts val="0"/>
              </a:spcAft>
              <a:buSzPts val="2400"/>
              <a:buChar char="●"/>
            </a:pPr>
            <a:r>
              <a:rPr lang="it-IT" dirty="0"/>
              <a:t>La compatibilità con gli smartphone. Il controllo di una Smart TV (su alcuni modelli) può essere messo nel palmo della mano utilizzando un telefono cellulare, semplicemente installando un'applicazione e collegandola alla rete Wi-Fi;</a:t>
            </a:r>
          </a:p>
          <a:p>
            <a:pPr marL="457200" lvl="0" indent="-381000" algn="l" rtl="0">
              <a:lnSpc>
                <a:spcPct val="90000"/>
              </a:lnSpc>
              <a:spcBef>
                <a:spcPts val="1000"/>
              </a:spcBef>
              <a:spcAft>
                <a:spcPts val="0"/>
              </a:spcAft>
              <a:buSzPts val="2400"/>
              <a:buChar char="●"/>
            </a:pPr>
            <a:r>
              <a:rPr lang="it-IT" dirty="0"/>
              <a:t>L’opportunità di liberarsi di televisioni a pagamento, lettore Blu-Ray, persino lettore DVD, schede HDMI, vari telecomandi, ecc.;</a:t>
            </a:r>
          </a:p>
          <a:p>
            <a:pPr marL="457200" lvl="0" indent="-381000" algn="l" rtl="0">
              <a:lnSpc>
                <a:spcPct val="90000"/>
              </a:lnSpc>
              <a:spcBef>
                <a:spcPts val="1000"/>
              </a:spcBef>
              <a:spcAft>
                <a:spcPts val="0"/>
              </a:spcAft>
              <a:buSzPts val="2400"/>
              <a:buChar char="●"/>
            </a:pPr>
            <a:r>
              <a:rPr lang="it-IT" dirty="0"/>
              <a:t>L'accessibilità economica delle Smart TV rende possibile l'acquisto da parte di un maggior numero di persone;</a:t>
            </a:r>
          </a:p>
          <a:p>
            <a:pPr marL="457200" lvl="0" indent="-381000" algn="l" rtl="0">
              <a:lnSpc>
                <a:spcPct val="90000"/>
              </a:lnSpc>
              <a:spcBef>
                <a:spcPts val="1000"/>
              </a:spcBef>
              <a:spcAft>
                <a:spcPts val="0"/>
              </a:spcAft>
              <a:buSzPts val="2400"/>
              <a:buChar char="●"/>
            </a:pPr>
            <a:r>
              <a:rPr lang="it-IT" dirty="0"/>
              <a:t>L'ottimizzazione del controllo vocale è una caratteristica di alcuni modelli, che potrebbe offrire l'opportunità di avvalersi della tecnologia anche alle persone con difficoltà motorie.</a:t>
            </a:r>
          </a:p>
          <a:p>
            <a:pPr marL="457200" lvl="0" indent="-381000" algn="l" rtl="0">
              <a:lnSpc>
                <a:spcPct val="90000"/>
              </a:lnSpc>
              <a:spcBef>
                <a:spcPts val="1000"/>
              </a:spcBef>
              <a:spcAft>
                <a:spcPts val="0"/>
              </a:spcAft>
              <a:buSzPts val="2400"/>
              <a:buChar char="●"/>
            </a:pPr>
            <a:endParaRPr lang="it-IT" dirty="0"/>
          </a:p>
          <a:p>
            <a:pPr marL="457200" lvl="0" indent="-381000" algn="l" rtl="0">
              <a:lnSpc>
                <a:spcPct val="90000"/>
              </a:lnSpc>
              <a:spcBef>
                <a:spcPts val="1000"/>
              </a:spcBef>
              <a:spcAft>
                <a:spcPts val="0"/>
              </a:spcAft>
              <a:buSzPts val="2400"/>
              <a:buChar char="●"/>
            </a:pPr>
            <a:endParaRPr lang="it-IT" dirty="0"/>
          </a:p>
          <a:p>
            <a:pPr marL="457200" lvl="0" indent="-381000" algn="l" rtl="0">
              <a:lnSpc>
                <a:spcPct val="90000"/>
              </a:lnSpc>
              <a:spcBef>
                <a:spcPts val="1000"/>
              </a:spcBef>
              <a:spcAft>
                <a:spcPts val="0"/>
              </a:spcAft>
              <a:buSzPts val="2400"/>
              <a:buChar char="●"/>
            </a:pPr>
            <a:endParaRPr lang="it-IT" dirty="0"/>
          </a:p>
        </p:txBody>
      </p:sp>
      <p:sp>
        <p:nvSpPr>
          <p:cNvPr id="1030" name="Google Shape;1030;g136ea598341_1_50"/>
          <p:cNvSpPr txBox="1">
            <a:spLocks noGrp="1"/>
          </p:cNvSpPr>
          <p:nvPr>
            <p:ph type="body" idx="2"/>
          </p:nvPr>
        </p:nvSpPr>
        <p:spPr>
          <a:xfrm>
            <a:off x="798381" y="595965"/>
            <a:ext cx="10595100" cy="80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dirty="0" err="1">
                <a:latin typeface="Calibri"/>
                <a:ea typeface="Calibri"/>
                <a:cs typeface="Calibri"/>
                <a:sym typeface="Calibri"/>
              </a:rPr>
              <a:t>Vantaggi</a:t>
            </a:r>
            <a:r>
              <a:rPr lang="en-US" dirty="0">
                <a:latin typeface="Calibri"/>
                <a:ea typeface="Calibri"/>
                <a:cs typeface="Calibri"/>
                <a:sym typeface="Calibri"/>
              </a:rPr>
              <a:t> </a:t>
            </a:r>
            <a:r>
              <a:rPr lang="en-US" dirty="0" err="1">
                <a:latin typeface="Calibri"/>
                <a:ea typeface="Calibri"/>
                <a:cs typeface="Calibri"/>
                <a:sym typeface="Calibri"/>
              </a:rPr>
              <a:t>delle</a:t>
            </a:r>
            <a:r>
              <a:rPr lang="en-US" dirty="0">
                <a:latin typeface="Calibri"/>
                <a:ea typeface="Calibri"/>
                <a:cs typeface="Calibri"/>
                <a:sym typeface="Calibri"/>
              </a:rPr>
              <a:t> Smart TV</a:t>
            </a:r>
            <a:endParaRPr dirty="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73"/>
          <p:cNvSpPr txBox="1">
            <a:spLocks noGrp="1"/>
          </p:cNvSpPr>
          <p:nvPr>
            <p:ph type="body" idx="1"/>
          </p:nvPr>
        </p:nvSpPr>
        <p:spPr>
          <a:xfrm>
            <a:off x="435590" y="962784"/>
            <a:ext cx="717368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endParaRPr lang="it-IT" sz="2200" dirty="0"/>
          </a:p>
          <a:p>
            <a:pPr marL="0" marR="0" lvl="0" indent="0" algn="l" rtl="0">
              <a:lnSpc>
                <a:spcPct val="90000"/>
              </a:lnSpc>
              <a:spcBef>
                <a:spcPts val="1000"/>
              </a:spcBef>
              <a:spcAft>
                <a:spcPts val="0"/>
              </a:spcAft>
              <a:buClr>
                <a:schemeClr val="lt1"/>
              </a:buClr>
              <a:buSzPts val="2400"/>
              <a:buFont typeface="Arial"/>
              <a:buNone/>
            </a:pPr>
            <a:r>
              <a:rPr lang="it-IT" sz="2200" dirty="0"/>
              <a:t>La maggior parte dei televisori moderni ha diverse opzioni di accessibilità adatte agli anziani o agli spettatori con problemi di vista o di udito. Ad esempio:</a:t>
            </a:r>
          </a:p>
          <a:p>
            <a:pPr marL="0" marR="0" lvl="0" indent="0" algn="l" rtl="0">
              <a:lnSpc>
                <a:spcPct val="90000"/>
              </a:lnSpc>
              <a:spcBef>
                <a:spcPts val="1000"/>
              </a:spcBef>
              <a:spcAft>
                <a:spcPts val="0"/>
              </a:spcAft>
              <a:buClr>
                <a:schemeClr val="lt1"/>
              </a:buClr>
              <a:buSzPts val="2400"/>
              <a:buFont typeface="Arial"/>
              <a:buNone/>
            </a:pPr>
            <a:r>
              <a:rPr lang="it-IT" sz="2200" dirty="0"/>
              <a:t>GUIDE VOCALI - Leggono il testo sullo schermo;</a:t>
            </a:r>
          </a:p>
          <a:p>
            <a:pPr marL="0" marR="0" lvl="0" indent="0" algn="l" rtl="0">
              <a:lnSpc>
                <a:spcPct val="90000"/>
              </a:lnSpc>
              <a:spcBef>
                <a:spcPts val="1000"/>
              </a:spcBef>
              <a:spcAft>
                <a:spcPts val="0"/>
              </a:spcAft>
              <a:buClr>
                <a:schemeClr val="lt1"/>
              </a:buClr>
              <a:buSzPts val="2400"/>
              <a:buFont typeface="Arial"/>
              <a:buNone/>
            </a:pPr>
            <a:r>
              <a:rPr lang="it-IT" sz="2200" dirty="0"/>
              <a:t>DESCRIZIONE AUDIO - Disponibile con alcuni programmi come traccia audio supplementare;</a:t>
            </a:r>
          </a:p>
          <a:p>
            <a:pPr marL="0" marR="0" lvl="0" indent="0" algn="l" rtl="0">
              <a:lnSpc>
                <a:spcPct val="90000"/>
              </a:lnSpc>
              <a:spcBef>
                <a:spcPts val="1000"/>
              </a:spcBef>
              <a:spcAft>
                <a:spcPts val="0"/>
              </a:spcAft>
              <a:buClr>
                <a:schemeClr val="lt1"/>
              </a:buClr>
              <a:buSzPts val="2400"/>
              <a:buFont typeface="Arial"/>
              <a:buNone/>
            </a:pPr>
            <a:r>
              <a:rPr lang="it-IT" sz="2200" dirty="0"/>
              <a:t>CONTRASTO ALTO - Per migliorare la visibilità del testo;</a:t>
            </a:r>
          </a:p>
          <a:p>
            <a:pPr marL="0" marR="0" lvl="0" indent="0" algn="l" rtl="0">
              <a:lnSpc>
                <a:spcPct val="90000"/>
              </a:lnSpc>
              <a:spcBef>
                <a:spcPts val="1000"/>
              </a:spcBef>
              <a:spcAft>
                <a:spcPts val="0"/>
              </a:spcAft>
              <a:buClr>
                <a:schemeClr val="lt1"/>
              </a:buClr>
              <a:buSzPts val="2400"/>
              <a:buFont typeface="Arial"/>
              <a:buNone/>
            </a:pPr>
            <a:r>
              <a:rPr lang="it-IT" sz="2200" dirty="0"/>
              <a:t>INGRANDIMENTO - Funzione di ingrandimento;</a:t>
            </a:r>
          </a:p>
          <a:p>
            <a:pPr marL="0" marR="0" lvl="0" indent="0" algn="l" rtl="0">
              <a:lnSpc>
                <a:spcPct val="90000"/>
              </a:lnSpc>
              <a:spcBef>
                <a:spcPts val="1000"/>
              </a:spcBef>
              <a:spcAft>
                <a:spcPts val="0"/>
              </a:spcAft>
              <a:buClr>
                <a:schemeClr val="lt1"/>
              </a:buClr>
              <a:buSzPts val="2400"/>
              <a:buFont typeface="Arial"/>
              <a:buNone/>
            </a:pPr>
            <a:r>
              <a:rPr lang="it-IT" sz="2200" dirty="0"/>
              <a:t>CONTROLLO DA REMOTO - Il televisore entra in modalità didattica e spiega le funzioni di ciascun pulsante;</a:t>
            </a:r>
          </a:p>
          <a:p>
            <a:pPr marL="0" marR="0" lvl="0" indent="0" algn="l" rtl="0">
              <a:lnSpc>
                <a:spcPct val="90000"/>
              </a:lnSpc>
              <a:spcBef>
                <a:spcPts val="1000"/>
              </a:spcBef>
              <a:spcAft>
                <a:spcPts val="0"/>
              </a:spcAft>
              <a:buClr>
                <a:schemeClr val="lt1"/>
              </a:buClr>
              <a:buSzPts val="2400"/>
              <a:buFont typeface="Arial"/>
              <a:buNone/>
            </a:pPr>
            <a:r>
              <a:rPr lang="it-IT" sz="2200" dirty="0"/>
              <a:t>USCITA AUDIO MULTIPLA - Permette di utilizzare gli altoparlanti del televisore contemporaneamente alle cuffie;</a:t>
            </a:r>
          </a:p>
          <a:p>
            <a:pPr marL="0" marR="0" lvl="0" indent="0" algn="l" rtl="0">
              <a:lnSpc>
                <a:spcPct val="90000"/>
              </a:lnSpc>
              <a:spcBef>
                <a:spcPts val="1000"/>
              </a:spcBef>
              <a:spcAft>
                <a:spcPts val="0"/>
              </a:spcAft>
              <a:buClr>
                <a:schemeClr val="lt1"/>
              </a:buClr>
              <a:buSzPts val="2400"/>
              <a:buFont typeface="Arial"/>
              <a:buNone/>
            </a:pPr>
            <a:r>
              <a:rPr lang="it-IT" sz="2200" dirty="0"/>
              <a:t>SOTTOTITOLI - I dialoghi vengono visualizzati come testo.</a:t>
            </a:r>
          </a:p>
          <a:p>
            <a:pPr marL="0" marR="0" lvl="0" indent="0" algn="l" rtl="0">
              <a:lnSpc>
                <a:spcPct val="90000"/>
              </a:lnSpc>
              <a:spcBef>
                <a:spcPts val="1000"/>
              </a:spcBef>
              <a:spcAft>
                <a:spcPts val="0"/>
              </a:spcAft>
              <a:buClr>
                <a:schemeClr val="lt1"/>
              </a:buClr>
              <a:buSzPts val="2400"/>
              <a:buFont typeface="Arial"/>
              <a:buNone/>
            </a:pPr>
            <a:r>
              <a:rPr lang="en-US" sz="1800" dirty="0"/>
              <a:t>						</a:t>
            </a:r>
            <a:r>
              <a:rPr lang="en-US" sz="1800" u="sng" dirty="0">
                <a:solidFill>
                  <a:schemeClr val="bg1"/>
                </a:solidFill>
                <a:hlinkClick r:id="rId3">
                  <a:extLst>
                    <a:ext uri="{A12FA001-AC4F-418D-AE19-62706E023703}">
                      <ahyp:hlinkClr xmlns:ahyp="http://schemas.microsoft.com/office/drawing/2018/hyperlinkcolor" val="tx"/>
                    </a:ext>
                  </a:extLst>
                </a:hlinkClick>
              </a:rPr>
              <a:t>Fonte</a:t>
            </a:r>
            <a:endParaRPr sz="2200" dirty="0">
              <a:solidFill>
                <a:schemeClr val="bg1"/>
              </a:solidFill>
            </a:endParaRPr>
          </a:p>
        </p:txBody>
      </p:sp>
      <p:sp>
        <p:nvSpPr>
          <p:cNvPr id="1036" name="Google Shape;1036;p73"/>
          <p:cNvSpPr txBox="1">
            <a:spLocks noGrp="1"/>
          </p:cNvSpPr>
          <p:nvPr>
            <p:ph type="body" idx="2"/>
          </p:nvPr>
        </p:nvSpPr>
        <p:spPr>
          <a:xfrm>
            <a:off x="435590" y="139462"/>
            <a:ext cx="6943618"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it-IT" dirty="0"/>
              <a:t>Opzioni di accessibilità</a:t>
            </a:r>
          </a:p>
          <a:p>
            <a:pPr marL="0" marR="0" lvl="0" indent="0" algn="l" rtl="0">
              <a:lnSpc>
                <a:spcPct val="90000"/>
              </a:lnSpc>
              <a:spcBef>
                <a:spcPts val="1000"/>
              </a:spcBef>
              <a:spcAft>
                <a:spcPts val="0"/>
              </a:spcAft>
              <a:buClr>
                <a:srgbClr val="24BAA2"/>
              </a:buClr>
              <a:buSzPts val="3600"/>
              <a:buFont typeface="Arial"/>
              <a:buNone/>
            </a:pPr>
            <a:r>
              <a:rPr lang="it-IT" dirty="0"/>
              <a:t>della Smart TV</a:t>
            </a:r>
          </a:p>
        </p:txBody>
      </p:sp>
      <p:pic>
        <p:nvPicPr>
          <p:cNvPr id="1037" name="Google Shape;1037;p73" descr="The Voice Guide function is highlighted in the Accessibility Shortcut screen."/>
          <p:cNvPicPr preferRelativeResize="0">
            <a:picLocks noGrp="1"/>
          </p:cNvPicPr>
          <p:nvPr>
            <p:ph type="pic" idx="3"/>
          </p:nvPr>
        </p:nvPicPr>
        <p:blipFill rotWithShape="1">
          <a:blip r:embed="rId4">
            <a:alphaModFix/>
          </a:blip>
          <a:srcRect l="12084" t="25031" r="16977" b="25168"/>
          <a:stretch/>
        </p:blipFill>
        <p:spPr>
          <a:xfrm>
            <a:off x="7401659" y="1132114"/>
            <a:ext cx="4914220" cy="34507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g136ea598341_1_81"/>
          <p:cNvSpPr txBox="1">
            <a:spLocks noGrp="1"/>
          </p:cNvSpPr>
          <p:nvPr>
            <p:ph type="body" idx="1"/>
          </p:nvPr>
        </p:nvSpPr>
        <p:spPr>
          <a:xfrm>
            <a:off x="559844" y="1598449"/>
            <a:ext cx="1107888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it-IT" dirty="0"/>
              <a:t>Utilizzo di applicazioni/servizi di streaming rivolti specificamente agli anziani;</a:t>
            </a:r>
          </a:p>
          <a:p>
            <a:pPr marL="457200" lvl="0" indent="-381000" algn="l" rtl="0">
              <a:lnSpc>
                <a:spcPct val="90000"/>
              </a:lnSpc>
              <a:spcBef>
                <a:spcPts val="1000"/>
              </a:spcBef>
              <a:spcAft>
                <a:spcPts val="0"/>
              </a:spcAft>
              <a:buSzPts val="2400"/>
              <a:buChar char="●"/>
            </a:pPr>
            <a:r>
              <a:rPr lang="it-IT" dirty="0"/>
              <a:t>Orologi interattivi e funzioni di sveglia;</a:t>
            </a:r>
          </a:p>
          <a:p>
            <a:pPr marL="457200" lvl="0" indent="-381000" algn="l" rtl="0">
              <a:lnSpc>
                <a:spcPct val="90000"/>
              </a:lnSpc>
              <a:spcBef>
                <a:spcPts val="1000"/>
              </a:spcBef>
              <a:spcAft>
                <a:spcPts val="0"/>
              </a:spcAft>
              <a:buSzPts val="2400"/>
              <a:buChar char="●"/>
            </a:pPr>
            <a:r>
              <a:rPr lang="it-IT" dirty="0"/>
              <a:t>Webcam integrata per videochiamare altre persone, ad esempio per giocare o videochattare su uno schermo più grande e ben visibile;</a:t>
            </a:r>
          </a:p>
          <a:p>
            <a:pPr marL="457200" lvl="0" indent="-381000" algn="l" rtl="0">
              <a:lnSpc>
                <a:spcPct val="90000"/>
              </a:lnSpc>
              <a:spcBef>
                <a:spcPts val="1000"/>
              </a:spcBef>
              <a:spcAft>
                <a:spcPts val="0"/>
              </a:spcAft>
              <a:buSzPts val="2400"/>
              <a:buChar char="●"/>
            </a:pPr>
            <a:r>
              <a:rPr lang="it-IT" dirty="0"/>
              <a:t>L'ottimizzazione del controllo vocale è ora disponibile su svariati modelli;</a:t>
            </a:r>
          </a:p>
          <a:p>
            <a:pPr marL="457200" lvl="0" indent="-381000" algn="l" rtl="0">
              <a:lnSpc>
                <a:spcPct val="90000"/>
              </a:lnSpc>
              <a:spcBef>
                <a:spcPts val="1000"/>
              </a:spcBef>
              <a:spcAft>
                <a:spcPts val="0"/>
              </a:spcAft>
              <a:buSzPts val="2400"/>
              <a:buChar char="●"/>
            </a:pPr>
            <a:r>
              <a:rPr lang="it-IT" dirty="0"/>
              <a:t>Ampliamento delle funzioni in linea con la compatibilità con altri dispositivi, come tablet e smartphone.  Alcuni modelli possono essere collegati a dispositivi domestici già noti per semplificare l'uso e aggiungere funzioni tramite WiFi o Bluetooth;</a:t>
            </a:r>
          </a:p>
          <a:p>
            <a:pPr marL="457200" lvl="0" indent="-381000" algn="l" rtl="0">
              <a:lnSpc>
                <a:spcPct val="90000"/>
              </a:lnSpc>
              <a:spcBef>
                <a:spcPts val="1000"/>
              </a:spcBef>
              <a:spcAft>
                <a:spcPts val="0"/>
              </a:spcAft>
              <a:buSzPts val="2400"/>
              <a:buChar char="●"/>
            </a:pPr>
            <a:r>
              <a:rPr lang="it-IT" dirty="0"/>
              <a:t>Spesso gli anziani non riescono a seguire gli orari della TV, ma le app dei canali consentono lo streaming dei programmi televisivi preferiti negli orari a loro più congeniali. In questo modo gli anziani possono guardare ciò che vogliono quando vogliono.</a:t>
            </a:r>
          </a:p>
        </p:txBody>
      </p:sp>
      <p:sp>
        <p:nvSpPr>
          <p:cNvPr id="1044" name="Google Shape;1044;g136ea598341_1_81"/>
          <p:cNvSpPr txBox="1">
            <a:spLocks noGrp="1"/>
          </p:cNvSpPr>
          <p:nvPr>
            <p:ph type="body" idx="2"/>
          </p:nvPr>
        </p:nvSpPr>
        <p:spPr>
          <a:xfrm>
            <a:off x="798381" y="61251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err="1"/>
              <a:t>Potenzialità</a:t>
            </a:r>
            <a:r>
              <a:rPr lang="en-US" dirty="0"/>
              <a:t> di </a:t>
            </a:r>
            <a:r>
              <a:rPr lang="en-US" dirty="0" err="1"/>
              <a:t>una</a:t>
            </a:r>
            <a:r>
              <a:rPr lang="en-US" dirty="0"/>
              <a:t> Smart TV</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74"/>
          <p:cNvSpPr txBox="1">
            <a:spLocks noGrp="1"/>
          </p:cNvSpPr>
          <p:nvPr>
            <p:ph type="body" idx="1"/>
          </p:nvPr>
        </p:nvSpPr>
        <p:spPr>
          <a:xfrm>
            <a:off x="5427133" y="1543289"/>
            <a:ext cx="6011333" cy="4236686"/>
          </a:xfrm>
          <a:prstGeom prst="rect">
            <a:avLst/>
          </a:prstGeom>
          <a:noFill/>
          <a:ln>
            <a:noFill/>
          </a:ln>
        </p:spPr>
        <p:txBody>
          <a:bodyPr spcFirstLastPara="1" wrap="square" lIns="91425" tIns="45700" rIns="91425" bIns="45700" anchor="t" anchorCtr="0">
            <a:noAutofit/>
          </a:bodyPr>
          <a:lstStyle/>
          <a:p>
            <a:pPr marL="522900" lvl="0" indent="-342900" algn="l" rtl="0">
              <a:lnSpc>
                <a:spcPct val="90000"/>
              </a:lnSpc>
              <a:spcBef>
                <a:spcPts val="1000"/>
              </a:spcBef>
              <a:spcAft>
                <a:spcPts val="0"/>
              </a:spcAft>
              <a:buSzPts val="2400"/>
              <a:buFont typeface="Arial"/>
              <a:buChar char="•"/>
            </a:pPr>
            <a:r>
              <a:rPr lang="en-US" u="sng" dirty="0">
                <a:solidFill>
                  <a:srgbClr val="24BAA2"/>
                </a:solidFill>
                <a:hlinkClick r:id="rId3">
                  <a:extLst>
                    <a:ext uri="{A12FA001-AC4F-418D-AE19-62706E023703}">
                      <ahyp:hlinkClr xmlns:ahyp="http://schemas.microsoft.com/office/drawing/2018/hyperlinkcolor" val="tx"/>
                    </a:ext>
                  </a:extLst>
                </a:hlinkClick>
              </a:rPr>
              <a:t>How to Download and Install Apps on Your Samsung Smart TV in 2 Minutes! – YouTube</a:t>
            </a:r>
            <a:endParaRPr dirty="0">
              <a:solidFill>
                <a:srgbClr val="24BAA2"/>
              </a:solidFill>
            </a:endParaRPr>
          </a:p>
          <a:p>
            <a:pPr marL="522900" lvl="0" indent="-342900" algn="l" rtl="0">
              <a:lnSpc>
                <a:spcPct val="90000"/>
              </a:lnSpc>
              <a:spcBef>
                <a:spcPts val="1000"/>
              </a:spcBef>
              <a:spcAft>
                <a:spcPts val="0"/>
              </a:spcAft>
              <a:buSzPts val="2400"/>
              <a:buFont typeface="Arial"/>
              <a:buChar char="•"/>
            </a:pPr>
            <a:r>
              <a:rPr lang="en-US" u="sng" dirty="0">
                <a:solidFill>
                  <a:srgbClr val="24BAA2"/>
                </a:solidFill>
                <a:hlinkClick r:id="rId4">
                  <a:extLst>
                    <a:ext uri="{A12FA001-AC4F-418D-AE19-62706E023703}">
                      <ahyp:hlinkClr xmlns:ahyp="http://schemas.microsoft.com/office/drawing/2018/hyperlinkcolor" val="tx"/>
                    </a:ext>
                  </a:extLst>
                </a:hlinkClick>
              </a:rPr>
              <a:t>Using Intelligent Mode on your TV | Samsung US - YouTube</a:t>
            </a:r>
            <a:endParaRPr dirty="0">
              <a:solidFill>
                <a:srgbClr val="24BAA2"/>
              </a:solidFill>
            </a:endParaRPr>
          </a:p>
          <a:p>
            <a:pPr marL="522900" lvl="0" indent="-342900" algn="l" rtl="0">
              <a:lnSpc>
                <a:spcPct val="90000"/>
              </a:lnSpc>
              <a:spcBef>
                <a:spcPts val="1000"/>
              </a:spcBef>
              <a:spcAft>
                <a:spcPts val="0"/>
              </a:spcAft>
              <a:buSzPts val="2400"/>
              <a:buFont typeface="Arial"/>
              <a:buChar char="•"/>
            </a:pPr>
            <a:r>
              <a:rPr lang="en-US" u="sng" dirty="0">
                <a:solidFill>
                  <a:srgbClr val="24BAA2"/>
                </a:solidFill>
                <a:hlinkClick r:id="rId5">
                  <a:extLst>
                    <a:ext uri="{A12FA001-AC4F-418D-AE19-62706E023703}">
                      <ahyp:hlinkClr xmlns:ahyp="http://schemas.microsoft.com/office/drawing/2018/hyperlinkcolor" val="tx"/>
                    </a:ext>
                  </a:extLst>
                </a:hlinkClick>
              </a:rPr>
              <a:t>Sony Android TV | How to update your Sony TV – YouTube</a:t>
            </a:r>
            <a:endParaRPr dirty="0">
              <a:solidFill>
                <a:srgbClr val="24BAA2"/>
              </a:solidFill>
            </a:endParaRPr>
          </a:p>
          <a:p>
            <a:pPr marL="522900" lvl="0" indent="-342900" algn="l" rtl="0">
              <a:lnSpc>
                <a:spcPct val="90000"/>
              </a:lnSpc>
              <a:spcBef>
                <a:spcPts val="1000"/>
              </a:spcBef>
              <a:spcAft>
                <a:spcPts val="0"/>
              </a:spcAft>
              <a:buSzPts val="2400"/>
              <a:buFont typeface="Arial"/>
              <a:buChar char="•"/>
            </a:pPr>
            <a:r>
              <a:rPr lang="en-US" u="sng" dirty="0">
                <a:solidFill>
                  <a:srgbClr val="24BAA2"/>
                </a:solidFill>
                <a:hlinkClick r:id="rId6">
                  <a:extLst>
                    <a:ext uri="{A12FA001-AC4F-418D-AE19-62706E023703}">
                      <ahyp:hlinkClr xmlns:ahyp="http://schemas.microsoft.com/office/drawing/2018/hyperlinkcolor" val="tx"/>
                    </a:ext>
                  </a:extLst>
                </a:hlinkClick>
              </a:rPr>
              <a:t>Sony | Learn How To Use Your TV Remote On Sony 2021 BRAVIA TVs – YouTube</a:t>
            </a:r>
            <a:endParaRPr dirty="0">
              <a:solidFill>
                <a:srgbClr val="24BAA2"/>
              </a:solidFill>
            </a:endParaRPr>
          </a:p>
          <a:p>
            <a:pPr marL="522900" lvl="0" indent="-342900" algn="l" rtl="0">
              <a:lnSpc>
                <a:spcPct val="90000"/>
              </a:lnSpc>
              <a:spcBef>
                <a:spcPts val="1000"/>
              </a:spcBef>
              <a:spcAft>
                <a:spcPts val="0"/>
              </a:spcAft>
              <a:buSzPts val="2400"/>
              <a:buFont typeface="Arial"/>
              <a:buChar char="•"/>
            </a:pPr>
            <a:r>
              <a:rPr lang="en-US" u="sng" dirty="0">
                <a:solidFill>
                  <a:srgbClr val="24BAA2"/>
                </a:solidFill>
                <a:hlinkClick r:id="rId7">
                  <a:extLst>
                    <a:ext uri="{A12FA001-AC4F-418D-AE19-62706E023703}">
                      <ahyp:hlinkClr xmlns:ahyp="http://schemas.microsoft.com/office/drawing/2018/hyperlinkcolor" val="tx"/>
                    </a:ext>
                  </a:extLst>
                </a:hlinkClick>
              </a:rPr>
              <a:t>How To Use Audio Guidance *New LG Smart TV - WebOS 6 - YouTube</a:t>
            </a:r>
            <a:endParaRPr dirty="0">
              <a:solidFill>
                <a:srgbClr val="24BAA2"/>
              </a:solidFill>
            </a:endParaRPr>
          </a:p>
          <a:p>
            <a:pPr marL="180000" lvl="0" indent="0" algn="l" rtl="0">
              <a:lnSpc>
                <a:spcPct val="90000"/>
              </a:lnSpc>
              <a:spcBef>
                <a:spcPts val="1000"/>
              </a:spcBef>
              <a:spcAft>
                <a:spcPts val="0"/>
              </a:spcAft>
              <a:buSzPts val="2400"/>
              <a:buNone/>
            </a:pPr>
            <a:endParaRPr dirty="0">
              <a:solidFill>
                <a:srgbClr val="24BAA2"/>
              </a:solidFill>
            </a:endParaRPr>
          </a:p>
        </p:txBody>
      </p:sp>
      <p:sp>
        <p:nvSpPr>
          <p:cNvPr id="1050" name="Google Shape;1050;p74"/>
          <p:cNvSpPr txBox="1">
            <a:spLocks noGrp="1"/>
          </p:cNvSpPr>
          <p:nvPr>
            <p:ph type="body" idx="2"/>
          </p:nvPr>
        </p:nvSpPr>
        <p:spPr>
          <a:xfrm>
            <a:off x="5880505" y="372388"/>
            <a:ext cx="5536831" cy="992652"/>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en-US" dirty="0" err="1">
                <a:solidFill>
                  <a:schemeClr val="bg1"/>
                </a:solidFill>
              </a:rPr>
              <a:t>Altri</a:t>
            </a:r>
            <a:r>
              <a:rPr lang="en-US" dirty="0">
                <a:solidFill>
                  <a:schemeClr val="bg1"/>
                </a:solidFill>
              </a:rPr>
              <a:t> video </a:t>
            </a:r>
            <a:r>
              <a:rPr lang="en-US" dirty="0" err="1">
                <a:solidFill>
                  <a:schemeClr val="bg1"/>
                </a:solidFill>
              </a:rPr>
              <a:t>utili</a:t>
            </a:r>
            <a:r>
              <a:rPr lang="en-US" dirty="0">
                <a:solidFill>
                  <a:schemeClr val="bg1"/>
                </a:solidFill>
              </a:rPr>
              <a:t> </a:t>
            </a:r>
            <a:r>
              <a:rPr lang="en-US" dirty="0" err="1">
                <a:solidFill>
                  <a:schemeClr val="bg1"/>
                </a:solidFill>
              </a:rPr>
              <a:t>sulle</a:t>
            </a:r>
            <a:r>
              <a:rPr lang="en-US" dirty="0">
                <a:solidFill>
                  <a:schemeClr val="bg1"/>
                </a:solidFill>
              </a:rPr>
              <a:t> Smart TV per </a:t>
            </a:r>
            <a:r>
              <a:rPr lang="en-US" dirty="0" err="1">
                <a:solidFill>
                  <a:schemeClr val="bg1"/>
                </a:solidFill>
              </a:rPr>
              <a:t>gli</a:t>
            </a:r>
            <a:r>
              <a:rPr lang="en-US" dirty="0">
                <a:solidFill>
                  <a:schemeClr val="bg1"/>
                </a:solidFill>
              </a:rPr>
              <a:t> anziani…</a:t>
            </a:r>
            <a:endParaRPr dirty="0">
              <a:solidFill>
                <a:schemeClr val="bg1"/>
              </a:solidFill>
            </a:endParaRPr>
          </a:p>
        </p:txBody>
      </p:sp>
      <p:pic>
        <p:nvPicPr>
          <p:cNvPr id="1051" name="Google Shape;1051;p74" descr="Logo, company name&#10;&#10;Description automatically generated"/>
          <p:cNvPicPr preferRelativeResize="0">
            <a:picLocks noGrp="1"/>
          </p:cNvPicPr>
          <p:nvPr>
            <p:ph type="pic" idx="3"/>
          </p:nvPr>
        </p:nvPicPr>
        <p:blipFill rotWithShape="1">
          <a:blip r:embed="rId8">
            <a:alphaModFix/>
          </a:blip>
          <a:srcRect l="14959" r="14713"/>
          <a:stretch/>
        </p:blipFill>
        <p:spPr>
          <a:xfrm>
            <a:off x="0" y="1866787"/>
            <a:ext cx="5130800" cy="3913188"/>
          </a:xfrm>
          <a:prstGeom prst="rect">
            <a:avLst/>
          </a:prstGeom>
          <a:solidFill>
            <a:srgbClr val="D8D8D8"/>
          </a:solidFill>
          <a:ln>
            <a:noFill/>
          </a:ln>
        </p:spPr>
      </p:pic>
      <p:sp>
        <p:nvSpPr>
          <p:cNvPr id="1052" name="Google Shape;1052;p74"/>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dirty="0" err="1">
                <a:solidFill>
                  <a:srgbClr val="092E4B"/>
                </a:solidFill>
                <a:latin typeface="Calibri"/>
                <a:ea typeface="Calibri"/>
                <a:cs typeface="Calibri"/>
                <a:sym typeface="Calibri"/>
              </a:rPr>
              <a:t>Clicca</a:t>
            </a:r>
            <a:r>
              <a:rPr lang="en-US" sz="1400" b="1" i="0" u="none" strike="noStrike" cap="none" dirty="0">
                <a:solidFill>
                  <a:srgbClr val="092E4B"/>
                </a:solidFill>
                <a:latin typeface="Calibri"/>
                <a:ea typeface="Calibri"/>
                <a:cs typeface="Calibri"/>
                <a:sym typeface="Calibri"/>
              </a:rPr>
              <a:t> sui LINK</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1"/>
          <p:cNvSpPr txBox="1">
            <a:spLocks noGrp="1"/>
          </p:cNvSpPr>
          <p:nvPr>
            <p:ph type="body" idx="1"/>
          </p:nvPr>
        </p:nvSpPr>
        <p:spPr>
          <a:xfrm>
            <a:off x="5658982" y="3124200"/>
            <a:ext cx="6010480" cy="27001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it-IT" dirty="0"/>
              <a:t>Creare consapevolezza sulla sicurezza dei dati </a:t>
            </a:r>
          </a:p>
        </p:txBody>
      </p:sp>
      <p:sp>
        <p:nvSpPr>
          <p:cNvPr id="1059" name="Google Shape;1059;p11"/>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05</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75"/>
          <p:cNvSpPr txBox="1">
            <a:spLocks noGrp="1"/>
          </p:cNvSpPr>
          <p:nvPr>
            <p:ph type="body" idx="1"/>
          </p:nvPr>
        </p:nvSpPr>
        <p:spPr>
          <a:xfrm>
            <a:off x="643467" y="1282026"/>
            <a:ext cx="660726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it-IT" dirty="0"/>
              <a:t>Non è un segreto che la tecnologia che utilizziamo può renderci bersaglio di virus e attacchi informatici se non viene protetta in modo adeguato. </a:t>
            </a:r>
          </a:p>
          <a:p>
            <a:pPr marL="0" marR="0" lvl="0" indent="0" algn="l" rtl="0">
              <a:lnSpc>
                <a:spcPct val="90000"/>
              </a:lnSpc>
              <a:spcBef>
                <a:spcPts val="1000"/>
              </a:spcBef>
              <a:spcAft>
                <a:spcPts val="0"/>
              </a:spcAft>
              <a:buClr>
                <a:schemeClr val="lt1"/>
              </a:buClr>
              <a:buSzPts val="2400"/>
              <a:buFont typeface="Arial"/>
              <a:buNone/>
            </a:pPr>
            <a:r>
              <a:rPr lang="it-IT" dirty="0"/>
              <a:t>Per quanto riguarda l'uso dei dispositivi mobili, non esiste un manuale che accompagni il telefono o il tablet per insegnare all'utente la sicurezza mobile. Inoltre, le minacce sono in continua evoluzione e si adattano alle nostre abitudini.</a:t>
            </a:r>
          </a:p>
          <a:p>
            <a:pPr marL="0" marR="0" lvl="0" indent="0" algn="ctr" rtl="0">
              <a:lnSpc>
                <a:spcPct val="90000"/>
              </a:lnSpc>
              <a:spcBef>
                <a:spcPts val="1000"/>
              </a:spcBef>
              <a:spcAft>
                <a:spcPts val="0"/>
              </a:spcAft>
              <a:buClr>
                <a:schemeClr val="lt1"/>
              </a:buClr>
              <a:buSzPts val="2400"/>
              <a:buFont typeface="Arial"/>
              <a:buNone/>
            </a:pPr>
            <a:r>
              <a:rPr lang="it-IT" b="1" dirty="0"/>
              <a:t>Per aiutarvi a utilizzare i dispositivi in modo sicuro, abbiamo creato un elenco che comprende 8 consigli per la sicurezza dei dispositivi mobili per mantenere al sicuro il vostro dispositivo o quelli che assistete.</a:t>
            </a:r>
          </a:p>
        </p:txBody>
      </p:sp>
      <p:sp>
        <p:nvSpPr>
          <p:cNvPr id="1065" name="Google Shape;1065;p75"/>
          <p:cNvSpPr txBox="1">
            <a:spLocks noGrp="1"/>
          </p:cNvSpPr>
          <p:nvPr>
            <p:ph type="body" idx="2"/>
          </p:nvPr>
        </p:nvSpPr>
        <p:spPr>
          <a:xfrm>
            <a:off x="204867" y="292989"/>
            <a:ext cx="7357533"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it-IT" dirty="0"/>
              <a:t>Tipi di minacce alla sicurezza dei dati</a:t>
            </a:r>
          </a:p>
        </p:txBody>
      </p:sp>
      <p:pic>
        <p:nvPicPr>
          <p:cNvPr id="1066" name="Google Shape;1066;p75"/>
          <p:cNvPicPr preferRelativeResize="0"/>
          <p:nvPr/>
        </p:nvPicPr>
        <p:blipFill rotWithShape="1">
          <a:blip r:embed="rId3">
            <a:alphaModFix/>
          </a:blip>
          <a:srcRect/>
          <a:stretch/>
        </p:blipFill>
        <p:spPr>
          <a:xfrm>
            <a:off x="7789892" y="262806"/>
            <a:ext cx="1632860" cy="2038441"/>
          </a:xfrm>
          <a:prstGeom prst="rect">
            <a:avLst/>
          </a:prstGeom>
          <a:noFill/>
          <a:ln>
            <a:noFill/>
          </a:ln>
        </p:spPr>
      </p:pic>
      <p:pic>
        <p:nvPicPr>
          <p:cNvPr id="1067" name="Google Shape;1067;p75"/>
          <p:cNvPicPr preferRelativeResize="0"/>
          <p:nvPr/>
        </p:nvPicPr>
        <p:blipFill rotWithShape="1">
          <a:blip r:embed="rId4">
            <a:alphaModFix/>
          </a:blip>
          <a:srcRect/>
          <a:stretch/>
        </p:blipFill>
        <p:spPr>
          <a:xfrm>
            <a:off x="10036851" y="1666814"/>
            <a:ext cx="1855191" cy="1762186"/>
          </a:xfrm>
          <a:prstGeom prst="rect">
            <a:avLst/>
          </a:prstGeom>
          <a:noFill/>
          <a:ln>
            <a:noFill/>
          </a:ln>
        </p:spPr>
      </p:pic>
      <p:pic>
        <p:nvPicPr>
          <p:cNvPr id="1068" name="Google Shape;1068;p75"/>
          <p:cNvPicPr preferRelativeResize="0"/>
          <p:nvPr/>
        </p:nvPicPr>
        <p:blipFill rotWithShape="1">
          <a:blip r:embed="rId5">
            <a:alphaModFix/>
          </a:blip>
          <a:srcRect/>
          <a:stretch/>
        </p:blipFill>
        <p:spPr>
          <a:xfrm>
            <a:off x="7845153" y="3435438"/>
            <a:ext cx="1952513" cy="1565569"/>
          </a:xfrm>
          <a:prstGeom prst="rect">
            <a:avLst/>
          </a:prstGeom>
          <a:noFill/>
          <a:ln>
            <a:noFill/>
          </a:ln>
        </p:spPr>
      </p:pic>
      <p:pic>
        <p:nvPicPr>
          <p:cNvPr id="1069" name="Google Shape;1069;p75"/>
          <p:cNvPicPr preferRelativeResize="0"/>
          <p:nvPr/>
        </p:nvPicPr>
        <p:blipFill rotWithShape="1">
          <a:blip r:embed="rId6">
            <a:alphaModFix/>
          </a:blip>
          <a:srcRect/>
          <a:stretch/>
        </p:blipFill>
        <p:spPr>
          <a:xfrm>
            <a:off x="10036851" y="4742639"/>
            <a:ext cx="1952513" cy="1835566"/>
          </a:xfrm>
          <a:prstGeom prst="rect">
            <a:avLst/>
          </a:prstGeom>
          <a:noFill/>
          <a:ln>
            <a:noFill/>
          </a:ln>
        </p:spPr>
      </p:pic>
      <p:cxnSp>
        <p:nvCxnSpPr>
          <p:cNvPr id="1070" name="Google Shape;1070;p75"/>
          <p:cNvCxnSpPr/>
          <p:nvPr/>
        </p:nvCxnSpPr>
        <p:spPr>
          <a:xfrm rot="10800000">
            <a:off x="9484544" y="555414"/>
            <a:ext cx="503645" cy="0"/>
          </a:xfrm>
          <a:prstGeom prst="straightConnector1">
            <a:avLst/>
          </a:prstGeom>
          <a:noFill/>
          <a:ln w="38100" cap="flat" cmpd="sng">
            <a:solidFill>
              <a:srgbClr val="093D8E"/>
            </a:solidFill>
            <a:prstDash val="solid"/>
            <a:round/>
            <a:headEnd type="none" w="sm" len="sm"/>
            <a:tailEnd type="triangle" w="med" len="med"/>
          </a:ln>
        </p:spPr>
      </p:cxnSp>
      <p:sp>
        <p:nvSpPr>
          <p:cNvPr id="1071" name="Google Shape;1071;p75"/>
          <p:cNvSpPr txBox="1"/>
          <p:nvPr/>
        </p:nvSpPr>
        <p:spPr>
          <a:xfrm>
            <a:off x="9939528" y="396102"/>
            <a:ext cx="2049836" cy="116951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it-IT" b="1" dirty="0">
                <a:solidFill>
                  <a:srgbClr val="093D8E"/>
                </a:solidFill>
                <a:latin typeface="Calibri"/>
                <a:ea typeface="Calibri"/>
                <a:cs typeface="Calibri"/>
                <a:sym typeface="Calibri"/>
              </a:rPr>
              <a:t>Su</a:t>
            </a:r>
            <a:r>
              <a:rPr lang="it-IT" sz="1400" b="1" i="0" u="none" strike="noStrike" cap="none" dirty="0">
                <a:solidFill>
                  <a:srgbClr val="093D8E"/>
                </a:solidFill>
                <a:latin typeface="Calibri"/>
                <a:ea typeface="Calibri"/>
                <a:cs typeface="Calibri"/>
                <a:sym typeface="Calibri"/>
              </a:rPr>
              <a:t>l web: </a:t>
            </a:r>
            <a:r>
              <a:rPr lang="it-IT" sz="1400" i="0" u="none" strike="noStrike" cap="none" dirty="0">
                <a:solidFill>
                  <a:srgbClr val="093D8E"/>
                </a:solidFill>
                <a:latin typeface="Calibri"/>
                <a:ea typeface="Calibri"/>
                <a:cs typeface="Calibri"/>
                <a:sym typeface="Calibri"/>
              </a:rPr>
              <a:t>i siti web che contengono malware o contenuti dannosi compromettono i dati e il dispositivo dell'utente. </a:t>
            </a:r>
            <a:endParaRPr dirty="0"/>
          </a:p>
        </p:txBody>
      </p:sp>
      <p:sp>
        <p:nvSpPr>
          <p:cNvPr id="1072" name="Google Shape;1072;p75"/>
          <p:cNvSpPr txBox="1"/>
          <p:nvPr/>
        </p:nvSpPr>
        <p:spPr>
          <a:xfrm>
            <a:off x="7767508" y="2465612"/>
            <a:ext cx="203015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b="1" dirty="0">
                <a:solidFill>
                  <a:srgbClr val="093D8E"/>
                </a:solidFill>
                <a:latin typeface="Calibri"/>
                <a:ea typeface="Calibri"/>
                <a:cs typeface="Calibri"/>
                <a:sym typeface="Calibri"/>
              </a:rPr>
              <a:t>S</a:t>
            </a:r>
            <a:r>
              <a:rPr lang="it-IT" sz="1400" b="1" i="0" u="none" strike="noStrike" cap="none" dirty="0">
                <a:solidFill>
                  <a:srgbClr val="093D8E"/>
                </a:solidFill>
                <a:latin typeface="Calibri"/>
                <a:ea typeface="Calibri"/>
                <a:cs typeface="Calibri"/>
                <a:sym typeface="Calibri"/>
              </a:rPr>
              <a:t>u app: </a:t>
            </a:r>
            <a:r>
              <a:rPr lang="it-IT" sz="1400" i="0" u="none" strike="noStrike" cap="none" dirty="0">
                <a:solidFill>
                  <a:srgbClr val="093D8E"/>
                </a:solidFill>
                <a:latin typeface="Calibri"/>
                <a:ea typeface="Calibri"/>
                <a:cs typeface="Calibri"/>
                <a:sym typeface="Calibri"/>
              </a:rPr>
              <a:t>le app che contengono spyware o malware possono rubare i vostri dati. </a:t>
            </a:r>
          </a:p>
        </p:txBody>
      </p:sp>
      <p:sp>
        <p:nvSpPr>
          <p:cNvPr id="1073" name="Google Shape;1073;p75"/>
          <p:cNvSpPr txBox="1"/>
          <p:nvPr/>
        </p:nvSpPr>
        <p:spPr>
          <a:xfrm>
            <a:off x="10374723" y="3474650"/>
            <a:ext cx="154237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1400" b="1" i="0" u="none" strike="noStrike" cap="none" dirty="0">
                <a:solidFill>
                  <a:srgbClr val="093D8E"/>
                </a:solidFill>
                <a:latin typeface="Calibri"/>
                <a:ea typeface="Calibri"/>
                <a:cs typeface="Calibri"/>
                <a:sym typeface="Calibri"/>
              </a:rPr>
              <a:t>Sulla rete: </a:t>
            </a:r>
            <a:r>
              <a:rPr lang="it-IT" sz="1400" i="0" u="none" strike="noStrike" cap="none" dirty="0">
                <a:solidFill>
                  <a:srgbClr val="093D8E"/>
                </a:solidFill>
                <a:latin typeface="Calibri"/>
                <a:ea typeface="Calibri"/>
                <a:cs typeface="Calibri"/>
                <a:sym typeface="Calibri"/>
              </a:rPr>
              <a:t>Gli hacker rubano i dati criptati attraverso le reti WiFi pubbliche.</a:t>
            </a:r>
          </a:p>
        </p:txBody>
      </p:sp>
      <p:sp>
        <p:nvSpPr>
          <p:cNvPr id="1074" name="Google Shape;1074;p75"/>
          <p:cNvSpPr txBox="1"/>
          <p:nvPr/>
        </p:nvSpPr>
        <p:spPr>
          <a:xfrm>
            <a:off x="7845153" y="5306771"/>
            <a:ext cx="1399431"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1400" b="1" i="0" u="none" strike="noStrike" cap="none" dirty="0">
                <a:solidFill>
                  <a:srgbClr val="093D8E"/>
                </a:solidFill>
                <a:latin typeface="Calibri"/>
                <a:ea typeface="Calibri"/>
                <a:cs typeface="Calibri"/>
                <a:sym typeface="Calibri"/>
              </a:rPr>
              <a:t>Fisiche: </a:t>
            </a:r>
            <a:r>
              <a:rPr lang="it-IT" sz="1400" i="0" u="none" strike="noStrike" cap="none" dirty="0">
                <a:solidFill>
                  <a:srgbClr val="093D8E"/>
                </a:solidFill>
                <a:latin typeface="Calibri"/>
                <a:ea typeface="Calibri"/>
                <a:cs typeface="Calibri"/>
                <a:sym typeface="Calibri"/>
              </a:rPr>
              <a:t>gli hacker possono utilizzare il dispositivo per accedere ai dati.</a:t>
            </a:r>
          </a:p>
        </p:txBody>
      </p:sp>
      <p:cxnSp>
        <p:nvCxnSpPr>
          <p:cNvPr id="1075" name="Google Shape;1075;p75"/>
          <p:cNvCxnSpPr/>
          <p:nvPr/>
        </p:nvCxnSpPr>
        <p:spPr>
          <a:xfrm rot="10800000">
            <a:off x="9800924" y="3623972"/>
            <a:ext cx="597408" cy="0"/>
          </a:xfrm>
          <a:prstGeom prst="straightConnector1">
            <a:avLst/>
          </a:prstGeom>
          <a:noFill/>
          <a:ln w="38100" cap="flat" cmpd="sng">
            <a:solidFill>
              <a:srgbClr val="093D8E"/>
            </a:solidFill>
            <a:prstDash val="solid"/>
            <a:round/>
            <a:headEnd type="none" w="sm" len="sm"/>
            <a:tailEnd type="triangle" w="med" len="med"/>
          </a:ln>
        </p:spPr>
      </p:cxnSp>
      <p:cxnSp>
        <p:nvCxnSpPr>
          <p:cNvPr id="1076" name="Google Shape;1076;p75"/>
          <p:cNvCxnSpPr/>
          <p:nvPr/>
        </p:nvCxnSpPr>
        <p:spPr>
          <a:xfrm>
            <a:off x="9561552" y="2639348"/>
            <a:ext cx="472227" cy="0"/>
          </a:xfrm>
          <a:prstGeom prst="straightConnector1">
            <a:avLst/>
          </a:prstGeom>
          <a:noFill/>
          <a:ln w="38100" cap="flat" cmpd="sng">
            <a:solidFill>
              <a:srgbClr val="093D8E"/>
            </a:solidFill>
            <a:prstDash val="solid"/>
            <a:round/>
            <a:headEnd type="none" w="sm" len="sm"/>
            <a:tailEnd type="triangle" w="med" len="med"/>
          </a:ln>
        </p:spPr>
      </p:cxnSp>
      <p:cxnSp>
        <p:nvCxnSpPr>
          <p:cNvPr id="1077" name="Google Shape;1077;p75"/>
          <p:cNvCxnSpPr/>
          <p:nvPr/>
        </p:nvCxnSpPr>
        <p:spPr>
          <a:xfrm>
            <a:off x="9089325" y="5480084"/>
            <a:ext cx="850203" cy="0"/>
          </a:xfrm>
          <a:prstGeom prst="straightConnector1">
            <a:avLst/>
          </a:prstGeom>
          <a:noFill/>
          <a:ln w="38100" cap="flat" cmpd="sng">
            <a:solidFill>
              <a:srgbClr val="093D8E"/>
            </a:solidFill>
            <a:prstDash val="solid"/>
            <a:round/>
            <a:headEnd type="none" w="sm" len="sm"/>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76"/>
          <p:cNvSpPr txBox="1">
            <a:spLocks noGrp="1"/>
          </p:cNvSpPr>
          <p:nvPr>
            <p:ph type="body" idx="1"/>
          </p:nvPr>
        </p:nvSpPr>
        <p:spPr>
          <a:xfrm>
            <a:off x="407504" y="2296413"/>
            <a:ext cx="7606341" cy="363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it-IT" sz="2200" dirty="0"/>
              <a:t>Una potenziale minaccia è rappresentata dal furto dei dispositivi, che potrebbe dare al ladro l'accesso completo alle informazioni personali. Per evitare che ciò avvenga, assicuratevi di avere impostato un blocco sullo schermo. Che si tratti di un codice di accesso, di un'impronta digitale o di un riconoscimento facciale, la scelta spetta a voi o all'utente e alle capacità del dispositivo.</a:t>
            </a:r>
          </a:p>
          <a:p>
            <a:pPr marL="0" marR="0" lvl="0" indent="0" algn="l" rtl="0">
              <a:lnSpc>
                <a:spcPct val="90000"/>
              </a:lnSpc>
              <a:spcBef>
                <a:spcPts val="1000"/>
              </a:spcBef>
              <a:spcAft>
                <a:spcPts val="0"/>
              </a:spcAft>
              <a:buClr>
                <a:srgbClr val="092E4B"/>
              </a:buClr>
              <a:buSzPts val="2400"/>
              <a:buFont typeface="Arial"/>
              <a:buNone/>
            </a:pPr>
            <a:r>
              <a:rPr lang="it-IT" sz="2200" dirty="0"/>
              <a:t>Quando si attiva il blocco dello schermo, è possibile scegliere quanto tempo il telefono può rimanere inattivo prima di bloccarsi. Assicuratevi di scegliere il tempo più breve: così facendo, il proprietario è al sicuro, perché lo schermo si bloccherà automaticamente anche se si sarà dimenticato di farlo. Inoltre, consente di risparmiare la batteria, poiché lo schermo si blocca dopo il periodo di tempo prefissato.</a:t>
            </a:r>
          </a:p>
        </p:txBody>
      </p:sp>
      <p:sp>
        <p:nvSpPr>
          <p:cNvPr id="1083" name="Google Shape;1083;p7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dirty="0"/>
              <a:t>1. </a:t>
            </a:r>
            <a:r>
              <a:rPr lang="en-US" dirty="0" err="1"/>
              <a:t>Mantenere</a:t>
            </a:r>
            <a:r>
              <a:rPr lang="en-US" dirty="0"/>
              <a:t> </a:t>
            </a:r>
            <a:r>
              <a:rPr lang="en-US" dirty="0" err="1"/>
              <a:t>i</a:t>
            </a:r>
            <a:r>
              <a:rPr lang="en-US" dirty="0"/>
              <a:t> </a:t>
            </a:r>
            <a:r>
              <a:rPr lang="en-US" dirty="0" err="1"/>
              <a:t>dispositivi</a:t>
            </a:r>
            <a:r>
              <a:rPr lang="en-US" dirty="0"/>
              <a:t> </a:t>
            </a:r>
            <a:r>
              <a:rPr lang="en-US" dirty="0" err="1"/>
              <a:t>bloccati</a:t>
            </a:r>
            <a:endParaRPr dirty="0"/>
          </a:p>
        </p:txBody>
      </p:sp>
      <p:pic>
        <p:nvPicPr>
          <p:cNvPr id="1084" name="Google Shape;1084;p76"/>
          <p:cNvPicPr preferRelativeResize="0">
            <a:picLocks noGrp="1"/>
          </p:cNvPicPr>
          <p:nvPr>
            <p:ph type="pic" idx="3"/>
          </p:nvPr>
        </p:nvPicPr>
        <p:blipFill rotWithShape="1">
          <a:blip r:embed="rId3">
            <a:alphaModFix/>
          </a:blip>
          <a:srcRect l="7158" r="1234"/>
          <a:stretch/>
        </p:blipFill>
        <p:spPr>
          <a:xfrm>
            <a:off x="8583792" y="1246695"/>
            <a:ext cx="2443155" cy="433698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77"/>
          <p:cNvSpPr txBox="1">
            <a:spLocks noGrp="1"/>
          </p:cNvSpPr>
          <p:nvPr>
            <p:ph type="body" idx="1"/>
          </p:nvPr>
        </p:nvSpPr>
        <p:spPr>
          <a:xfrm>
            <a:off x="646044" y="2285853"/>
            <a:ext cx="7603434"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it-IT" sz="2200" dirty="0"/>
              <a:t>Impostando password efficaci su tutte le app, sarà più difficile per un hacker indovinarle. Si consiglia inoltre di impostare una password diversa per ogni app. In questo modo, se una password viene scoperta, l'hacker non avrà accesso a tutte le informazioni</a:t>
            </a:r>
            <a:r>
              <a:rPr lang="en-US" sz="2200" dirty="0"/>
              <a:t>. </a:t>
            </a:r>
            <a:r>
              <a:rPr lang="it-IT" sz="2200" b="1" dirty="0">
                <a:solidFill>
                  <a:srgbClr val="24BAA2"/>
                </a:solidFill>
              </a:rPr>
              <a:t>Scegliete password sicure, che contengano lettere maiuscole, minuscole e numeri!</a:t>
            </a:r>
          </a:p>
          <a:p>
            <a:pPr marL="0" marR="0" lvl="0" indent="0" algn="l" rtl="0">
              <a:lnSpc>
                <a:spcPct val="90000"/>
              </a:lnSpc>
              <a:spcBef>
                <a:spcPts val="1000"/>
              </a:spcBef>
              <a:spcAft>
                <a:spcPts val="0"/>
              </a:spcAft>
              <a:buClr>
                <a:srgbClr val="092E4B"/>
              </a:buClr>
              <a:buSzPts val="2400"/>
              <a:buFont typeface="Arial"/>
              <a:buNone/>
            </a:pPr>
            <a:r>
              <a:rPr lang="it-IT" sz="2200" dirty="0"/>
              <a:t>Non solo i dispositivi personali sono un problema, ma anche quelli professionali sono a rischio. Secondo il </a:t>
            </a:r>
            <a:r>
              <a:rPr lang="en-US" sz="2200" u="sng" dirty="0">
                <a:solidFill>
                  <a:srgbClr val="24BAA2"/>
                </a:solidFill>
                <a:hlinkClick r:id="rId3">
                  <a:extLst>
                    <a:ext uri="{A12FA001-AC4F-418D-AE19-62706E023703}">
                      <ahyp:hlinkClr xmlns:ahyp="http://schemas.microsoft.com/office/drawing/2018/hyperlinkcolor" val="tx"/>
                    </a:ext>
                  </a:extLst>
                </a:hlinkClick>
              </a:rPr>
              <a:t>Verizon Mobile Security Index 2018 Report</a:t>
            </a:r>
            <a:r>
              <a:rPr lang="en-US" sz="2200" dirty="0"/>
              <a:t>, </a:t>
            </a:r>
            <a:r>
              <a:rPr lang="it-IT" sz="2200" dirty="0"/>
              <a:t>solo il 39% degli utenti di dispositivi mobili nelle aziende modifica tutte le password predefinite e solo il 38% utilizza un'autenticazione a due fattori forte sui propri dispositivi mobili. La presenza di password deboli può mettere a rischio un'intera organizzazione.</a:t>
            </a:r>
            <a:endParaRPr sz="2200" dirty="0"/>
          </a:p>
        </p:txBody>
      </p:sp>
      <p:sp>
        <p:nvSpPr>
          <p:cNvPr id="1090" name="Google Shape;1090;p77"/>
          <p:cNvSpPr txBox="1">
            <a:spLocks noGrp="1"/>
          </p:cNvSpPr>
          <p:nvPr>
            <p:ph type="body" idx="2"/>
          </p:nvPr>
        </p:nvSpPr>
        <p:spPr>
          <a:xfrm>
            <a:off x="646044" y="1104337"/>
            <a:ext cx="7178174" cy="10316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dirty="0"/>
              <a:t>2. </a:t>
            </a:r>
            <a:r>
              <a:rPr lang="en-US" dirty="0" err="1"/>
              <a:t>Impostare</a:t>
            </a:r>
            <a:r>
              <a:rPr lang="en-US" dirty="0"/>
              <a:t> password </a:t>
            </a:r>
            <a:r>
              <a:rPr lang="en-US" dirty="0" err="1"/>
              <a:t>sicure</a:t>
            </a:r>
            <a:endParaRPr dirty="0"/>
          </a:p>
        </p:txBody>
      </p:sp>
      <p:pic>
        <p:nvPicPr>
          <p:cNvPr id="1091" name="Google Shape;1091;p77"/>
          <p:cNvPicPr preferRelativeResize="0">
            <a:picLocks noGrp="1"/>
          </p:cNvPicPr>
          <p:nvPr>
            <p:ph type="pic" idx="3"/>
          </p:nvPr>
        </p:nvPicPr>
        <p:blipFill rotWithShape="1">
          <a:blip r:embed="rId4">
            <a:alphaModFix/>
          </a:blip>
          <a:srcRect l="7839" r="6500"/>
          <a:stretch/>
        </p:blipFill>
        <p:spPr>
          <a:xfrm>
            <a:off x="8556171" y="1240971"/>
            <a:ext cx="2503414" cy="43565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body" idx="1"/>
          </p:nvPr>
        </p:nvSpPr>
        <p:spPr>
          <a:xfrm>
            <a:off x="529382" y="1623405"/>
            <a:ext cx="10690697" cy="4895927"/>
          </a:xfrm>
          <a:prstGeom prst="rect">
            <a:avLst/>
          </a:prstGeom>
          <a:noFill/>
          <a:ln>
            <a:noFill/>
          </a:ln>
        </p:spPr>
        <p:txBody>
          <a:bodyPr spcFirstLastPara="1" wrap="square" lIns="91425" tIns="45700" rIns="91425" bIns="45700" anchor="t" anchorCtr="0">
            <a:noAutofit/>
          </a:bodyPr>
          <a:lstStyle/>
          <a:p>
            <a:pPr marL="800100" marR="0" lvl="0" indent="-342900" algn="l" rtl="0">
              <a:lnSpc>
                <a:spcPct val="90000"/>
              </a:lnSpc>
              <a:spcBef>
                <a:spcPts val="1000"/>
              </a:spcBef>
              <a:spcAft>
                <a:spcPts val="0"/>
              </a:spcAft>
              <a:buClr>
                <a:srgbClr val="092E4B"/>
              </a:buClr>
              <a:buSzPts val="2400"/>
              <a:buFont typeface="Arial" panose="020B0604020202020204" pitchFamily="34" charset="0"/>
              <a:buChar char="•"/>
            </a:pPr>
            <a:r>
              <a:rPr lang="en-US" dirty="0"/>
              <a:t>Dalla </a:t>
            </a:r>
            <a:r>
              <a:rPr lang="en-US" dirty="0" err="1"/>
              <a:t>scuola</a:t>
            </a:r>
            <a:r>
              <a:rPr lang="en-US" dirty="0"/>
              <a:t> al </a:t>
            </a:r>
            <a:r>
              <a:rPr lang="en-US" dirty="0" err="1"/>
              <a:t>posto</a:t>
            </a:r>
            <a:r>
              <a:rPr lang="en-US" dirty="0"/>
              <a:t> di </a:t>
            </a:r>
            <a:r>
              <a:rPr lang="en-US" dirty="0" err="1"/>
              <a:t>lavoro</a:t>
            </a:r>
            <a:r>
              <a:rPr lang="en-US" dirty="0"/>
              <a:t> </a:t>
            </a:r>
            <a:r>
              <a:rPr lang="en-US" dirty="0" err="1"/>
              <a:t>fino</a:t>
            </a:r>
            <a:r>
              <a:rPr lang="en-US" dirty="0"/>
              <a:t> </a:t>
            </a:r>
            <a:r>
              <a:rPr lang="en-US" dirty="0" err="1"/>
              <a:t>all’uso</a:t>
            </a:r>
            <a:r>
              <a:rPr lang="en-US" dirty="0"/>
              <a:t> </a:t>
            </a:r>
            <a:r>
              <a:rPr lang="en-US" dirty="0" err="1"/>
              <a:t>personale</a:t>
            </a:r>
            <a:r>
              <a:rPr lang="en-US" dirty="0"/>
              <a:t>, </a:t>
            </a:r>
            <a:r>
              <a:rPr lang="en-US" dirty="0" err="1"/>
              <a:t>l’alfabetizzazione</a:t>
            </a:r>
            <a:r>
              <a:rPr lang="en-US" dirty="0"/>
              <a:t> </a:t>
            </a:r>
            <a:r>
              <a:rPr lang="en-US" dirty="0" err="1"/>
              <a:t>digitale</a:t>
            </a:r>
            <a:r>
              <a:rPr lang="en-US" dirty="0"/>
              <a:t> </a:t>
            </a:r>
            <a:r>
              <a:rPr lang="en-US" dirty="0" err="1"/>
              <a:t>è</a:t>
            </a:r>
            <a:r>
              <a:rPr lang="en-US" dirty="0"/>
              <a:t> di </a:t>
            </a:r>
            <a:r>
              <a:rPr lang="en-US" dirty="0" err="1"/>
              <a:t>vitale</a:t>
            </a:r>
            <a:r>
              <a:rPr lang="en-US" dirty="0"/>
              <a:t> </a:t>
            </a:r>
            <a:r>
              <a:rPr lang="en-US" dirty="0" err="1"/>
              <a:t>importanza</a:t>
            </a:r>
            <a:r>
              <a:rPr lang="en-US" dirty="0"/>
              <a:t> in </a:t>
            </a:r>
            <a:r>
              <a:rPr lang="en-US" dirty="0" err="1"/>
              <a:t>diversi</a:t>
            </a:r>
            <a:r>
              <a:rPr lang="en-US" dirty="0"/>
              <a:t> </a:t>
            </a:r>
            <a:r>
              <a:rPr lang="en-US" dirty="0" err="1"/>
              <a:t>ambiti</a:t>
            </a:r>
            <a:r>
              <a:rPr lang="en-US" dirty="0"/>
              <a:t> </a:t>
            </a:r>
            <a:r>
              <a:rPr lang="en-US" dirty="0" err="1"/>
              <a:t>della</a:t>
            </a:r>
            <a:r>
              <a:rPr lang="en-US" dirty="0"/>
              <a:t> vita ed </a:t>
            </a:r>
            <a:r>
              <a:rPr lang="en-US" dirty="0" err="1"/>
              <a:t>è</a:t>
            </a:r>
            <a:r>
              <a:rPr lang="en-US" dirty="0"/>
              <a:t> </a:t>
            </a:r>
            <a:r>
              <a:rPr lang="en-US" dirty="0" err="1"/>
              <a:t>necessaria</a:t>
            </a:r>
            <a:r>
              <a:rPr lang="en-US" dirty="0"/>
              <a:t> per </a:t>
            </a:r>
            <a:r>
              <a:rPr lang="en-US" dirty="0" err="1"/>
              <a:t>chiunque</a:t>
            </a:r>
            <a:r>
              <a:rPr lang="en-US" dirty="0"/>
              <a:t> </a:t>
            </a:r>
            <a:r>
              <a:rPr lang="en-US" dirty="0" err="1"/>
              <a:t>utilizzi</a:t>
            </a:r>
            <a:r>
              <a:rPr lang="en-US" dirty="0"/>
              <a:t> Internet. </a:t>
            </a:r>
            <a:endParaRPr dirty="0"/>
          </a:p>
          <a:p>
            <a:pPr marL="800100" marR="0" lvl="0" indent="-342900" algn="l" rtl="0">
              <a:lnSpc>
                <a:spcPct val="90000"/>
              </a:lnSpc>
              <a:spcBef>
                <a:spcPts val="1000"/>
              </a:spcBef>
              <a:spcAft>
                <a:spcPts val="0"/>
              </a:spcAft>
              <a:buClr>
                <a:srgbClr val="092E4B"/>
              </a:buClr>
              <a:buSzPts val="2400"/>
              <a:buFont typeface="Arial" panose="020B0604020202020204" pitchFamily="34" charset="0"/>
              <a:buChar char="•"/>
            </a:pPr>
            <a:r>
              <a:rPr lang="en-US" dirty="0" err="1"/>
              <a:t>Talvolta</a:t>
            </a:r>
            <a:r>
              <a:rPr lang="en-US" dirty="0"/>
              <a:t>, moduli e procedure </a:t>
            </a:r>
            <a:r>
              <a:rPr lang="en-US" dirty="0" err="1"/>
              <a:t>sono</a:t>
            </a:r>
            <a:r>
              <a:rPr lang="en-US" dirty="0"/>
              <a:t> </a:t>
            </a:r>
            <a:r>
              <a:rPr lang="en-US" dirty="0" err="1"/>
              <a:t>disponibili</a:t>
            </a:r>
            <a:r>
              <a:rPr lang="en-US" dirty="0"/>
              <a:t> </a:t>
            </a:r>
            <a:r>
              <a:rPr lang="en-US" dirty="0" err="1"/>
              <a:t>solamente</a:t>
            </a:r>
            <a:r>
              <a:rPr lang="en-US" dirty="0"/>
              <a:t> online, </a:t>
            </a:r>
            <a:r>
              <a:rPr lang="en-US" dirty="0" err="1"/>
              <a:t>pertanto</a:t>
            </a:r>
            <a:r>
              <a:rPr lang="en-US" dirty="0"/>
              <a:t> </a:t>
            </a:r>
            <a:r>
              <a:rPr lang="en-US" dirty="0" err="1"/>
              <a:t>è</a:t>
            </a:r>
            <a:r>
              <a:rPr lang="en-US" dirty="0"/>
              <a:t> bene </a:t>
            </a:r>
            <a:r>
              <a:rPr lang="en-US" dirty="0" err="1"/>
              <a:t>essere</a:t>
            </a:r>
            <a:r>
              <a:rPr lang="en-US" dirty="0"/>
              <a:t> a proprio agio </a:t>
            </a:r>
            <a:r>
              <a:rPr lang="en-US" dirty="0" err="1"/>
              <a:t>nell’accedervi</a:t>
            </a:r>
            <a:r>
              <a:rPr lang="en-US" dirty="0"/>
              <a:t> e </a:t>
            </a:r>
            <a:r>
              <a:rPr lang="en-US" dirty="0" err="1"/>
              <a:t>utilizzarli</a:t>
            </a:r>
            <a:r>
              <a:rPr lang="en-US" dirty="0"/>
              <a:t>. La </a:t>
            </a:r>
            <a:r>
              <a:rPr lang="en-US" dirty="0" err="1"/>
              <a:t>capacità</a:t>
            </a:r>
            <a:r>
              <a:rPr lang="en-US" dirty="0"/>
              <a:t> di </a:t>
            </a:r>
            <a:r>
              <a:rPr lang="en-US" dirty="0" err="1"/>
              <a:t>valutare</a:t>
            </a:r>
            <a:r>
              <a:rPr lang="en-US" dirty="0"/>
              <a:t> </a:t>
            </a:r>
            <a:r>
              <a:rPr lang="en-US" dirty="0" err="1"/>
              <a:t>l’effettiva</a:t>
            </a:r>
            <a:r>
              <a:rPr lang="en-US" dirty="0"/>
              <a:t> </a:t>
            </a:r>
            <a:r>
              <a:rPr lang="en-US" dirty="0" err="1"/>
              <a:t>autenticità</a:t>
            </a:r>
            <a:r>
              <a:rPr lang="en-US" dirty="0"/>
              <a:t> di un </a:t>
            </a:r>
            <a:r>
              <a:rPr lang="en-US" dirty="0" err="1"/>
              <a:t>sito</a:t>
            </a:r>
            <a:r>
              <a:rPr lang="en-US" dirty="0"/>
              <a:t> </a:t>
            </a:r>
            <a:r>
              <a:rPr lang="en-US" dirty="0" err="1"/>
              <a:t>può</a:t>
            </a:r>
            <a:r>
              <a:rPr lang="en-US" dirty="0"/>
              <a:t> </a:t>
            </a:r>
            <a:r>
              <a:rPr lang="en-US" dirty="0" err="1"/>
              <a:t>evitare</a:t>
            </a:r>
            <a:r>
              <a:rPr lang="en-US" dirty="0"/>
              <a:t> </a:t>
            </a:r>
            <a:r>
              <a:rPr lang="en-US" dirty="0" err="1"/>
              <a:t>dei</a:t>
            </a:r>
            <a:r>
              <a:rPr lang="en-US" dirty="0"/>
              <a:t> </a:t>
            </a:r>
            <a:r>
              <a:rPr lang="en-US" dirty="0" err="1"/>
              <a:t>grattacapi</a:t>
            </a:r>
            <a:r>
              <a:rPr lang="en-US" dirty="0"/>
              <a:t> ed </a:t>
            </a:r>
            <a:r>
              <a:rPr lang="en-US" dirty="0" err="1"/>
              <a:t>essere</a:t>
            </a:r>
            <a:r>
              <a:rPr lang="en-US" dirty="0"/>
              <a:t> in </a:t>
            </a:r>
            <a:r>
              <a:rPr lang="en-US" dirty="0" err="1"/>
              <a:t>grado</a:t>
            </a:r>
            <a:r>
              <a:rPr lang="en-US" dirty="0"/>
              <a:t> di </a:t>
            </a:r>
            <a:r>
              <a:rPr lang="en-US" dirty="0" err="1"/>
              <a:t>condividere</a:t>
            </a:r>
            <a:r>
              <a:rPr lang="en-US" dirty="0"/>
              <a:t> </a:t>
            </a:r>
            <a:r>
              <a:rPr lang="en-US" dirty="0" err="1"/>
              <a:t>documenti</a:t>
            </a:r>
            <a:r>
              <a:rPr lang="en-US" dirty="0"/>
              <a:t> </a:t>
            </a:r>
            <a:r>
              <a:rPr lang="en-US" dirty="0" err="1"/>
              <a:t>aiuta</a:t>
            </a:r>
            <a:r>
              <a:rPr lang="en-US" dirty="0"/>
              <a:t> a </a:t>
            </a:r>
            <a:r>
              <a:rPr lang="en-US" dirty="0" err="1"/>
              <a:t>mantenere</a:t>
            </a:r>
            <a:r>
              <a:rPr lang="en-US" dirty="0"/>
              <a:t> in </a:t>
            </a:r>
            <a:r>
              <a:rPr lang="en-US" dirty="0" err="1"/>
              <a:t>movimento</a:t>
            </a:r>
            <a:r>
              <a:rPr lang="en-US" dirty="0"/>
              <a:t> il </a:t>
            </a:r>
            <a:r>
              <a:rPr lang="en-US" dirty="0" err="1"/>
              <a:t>flusso</a:t>
            </a:r>
            <a:r>
              <a:rPr lang="en-US" dirty="0"/>
              <a:t> di </a:t>
            </a:r>
            <a:r>
              <a:rPr lang="en-US" dirty="0" err="1"/>
              <a:t>lavoro</a:t>
            </a:r>
            <a:r>
              <a:rPr lang="en-US" dirty="0"/>
              <a:t>. </a:t>
            </a:r>
            <a:endParaRPr dirty="0"/>
          </a:p>
          <a:p>
            <a:pPr marL="457200" marR="0" lvl="0" indent="0" algn="ctr" rtl="0">
              <a:lnSpc>
                <a:spcPct val="90000"/>
              </a:lnSpc>
              <a:spcBef>
                <a:spcPts val="1000"/>
              </a:spcBef>
              <a:spcAft>
                <a:spcPts val="0"/>
              </a:spcAft>
              <a:buClr>
                <a:srgbClr val="092E4B"/>
              </a:buClr>
              <a:buSzPts val="2400"/>
              <a:buFont typeface="Arial"/>
              <a:buNone/>
            </a:pPr>
            <a:r>
              <a:rPr lang="en-US" b="1" dirty="0"/>
              <a:t>In breve, </a:t>
            </a:r>
            <a:r>
              <a:rPr lang="en-US" b="1" dirty="0" err="1"/>
              <a:t>l’alfabetizzazione</a:t>
            </a:r>
            <a:r>
              <a:rPr lang="en-US" b="1" dirty="0"/>
              <a:t> </a:t>
            </a:r>
            <a:r>
              <a:rPr lang="en-US" b="1" dirty="0" err="1"/>
              <a:t>digitale</a:t>
            </a:r>
            <a:r>
              <a:rPr lang="en-US" b="1" dirty="0"/>
              <a:t> </a:t>
            </a:r>
            <a:r>
              <a:rPr lang="en-US" b="1" dirty="0" err="1"/>
              <a:t>è</a:t>
            </a:r>
            <a:r>
              <a:rPr lang="en-US" b="1" dirty="0"/>
              <a:t> </a:t>
            </a:r>
            <a:r>
              <a:rPr lang="en-US" b="1" dirty="0" err="1"/>
              <a:t>una</a:t>
            </a:r>
            <a:r>
              <a:rPr lang="en-US" b="1" dirty="0"/>
              <a:t> </a:t>
            </a:r>
            <a:r>
              <a:rPr lang="en-US" b="1" dirty="0" err="1"/>
              <a:t>competenza</a:t>
            </a:r>
            <a:r>
              <a:rPr lang="en-US" b="1" dirty="0"/>
              <a:t> </a:t>
            </a:r>
            <a:r>
              <a:rPr lang="en-US" b="1" dirty="0" err="1"/>
              <a:t>necessaria</a:t>
            </a:r>
            <a:r>
              <a:rPr lang="en-US" b="1" dirty="0"/>
              <a:t> per </a:t>
            </a:r>
            <a:r>
              <a:rPr lang="en-US" b="1" dirty="0" err="1"/>
              <a:t>orientarsi</a:t>
            </a:r>
            <a:r>
              <a:rPr lang="en-US" b="1" dirty="0"/>
              <a:t> </a:t>
            </a:r>
            <a:r>
              <a:rPr lang="en-US" b="1" dirty="0" err="1"/>
              <a:t>nel</a:t>
            </a:r>
            <a:r>
              <a:rPr lang="en-US" b="1" dirty="0"/>
              <a:t> </a:t>
            </a:r>
            <a:r>
              <a:rPr lang="en-US" b="1" dirty="0" err="1"/>
              <a:t>lavoro</a:t>
            </a:r>
            <a:r>
              <a:rPr lang="en-US" b="1" dirty="0"/>
              <a:t> al </a:t>
            </a:r>
            <a:r>
              <a:rPr lang="en-US" b="1" dirty="0" err="1"/>
              <a:t>giorno</a:t>
            </a:r>
            <a:r>
              <a:rPr lang="en-US" b="1" dirty="0"/>
              <a:t> </a:t>
            </a:r>
            <a:r>
              <a:rPr lang="en-US" b="1" dirty="0" err="1"/>
              <a:t>d’oggi</a:t>
            </a:r>
            <a:r>
              <a:rPr lang="en-US" b="1" dirty="0"/>
              <a:t>. </a:t>
            </a:r>
          </a:p>
          <a:p>
            <a:pPr marL="457200" marR="0" lvl="0" indent="0" algn="ctr" rtl="0">
              <a:lnSpc>
                <a:spcPct val="90000"/>
              </a:lnSpc>
              <a:spcBef>
                <a:spcPts val="1000"/>
              </a:spcBef>
              <a:spcAft>
                <a:spcPts val="0"/>
              </a:spcAft>
              <a:buClr>
                <a:srgbClr val="092E4B"/>
              </a:buClr>
              <a:buSzPts val="2400"/>
              <a:buFont typeface="Arial"/>
              <a:buNone/>
            </a:pPr>
            <a:r>
              <a:rPr lang="en-US" b="1" dirty="0"/>
              <a:t>Il nostro </a:t>
            </a:r>
            <a:r>
              <a:rPr lang="en-US" b="1" dirty="0" err="1"/>
              <a:t>obiettivo</a:t>
            </a:r>
            <a:r>
              <a:rPr lang="en-US" b="1" dirty="0"/>
              <a:t> </a:t>
            </a:r>
            <a:r>
              <a:rPr lang="en-US" b="1" dirty="0" err="1"/>
              <a:t>è</a:t>
            </a:r>
            <a:r>
              <a:rPr lang="en-US" b="1" dirty="0"/>
              <a:t> </a:t>
            </a:r>
            <a:r>
              <a:rPr lang="en-US" b="1" dirty="0" err="1"/>
              <a:t>mostrarvi</a:t>
            </a:r>
            <a:r>
              <a:rPr lang="en-US" b="1" dirty="0"/>
              <a:t> </a:t>
            </a:r>
            <a:r>
              <a:rPr lang="en-US" b="1" dirty="0" err="1"/>
              <a:t>l’utilità</a:t>
            </a:r>
            <a:r>
              <a:rPr lang="en-US" b="1" dirty="0"/>
              <a:t> </a:t>
            </a:r>
            <a:r>
              <a:rPr lang="en-US" b="1" dirty="0" err="1"/>
              <a:t>della</a:t>
            </a:r>
            <a:r>
              <a:rPr lang="en-US" b="1" dirty="0"/>
              <a:t> </a:t>
            </a:r>
            <a:r>
              <a:rPr lang="en-US" b="1" dirty="0" err="1"/>
              <a:t>digitalizzazione</a:t>
            </a:r>
            <a:r>
              <a:rPr lang="en-US" b="1" dirty="0"/>
              <a:t> </a:t>
            </a:r>
            <a:r>
              <a:rPr lang="en-US" b="1" dirty="0" err="1"/>
              <a:t>nel</a:t>
            </a:r>
            <a:r>
              <a:rPr lang="en-US" b="1" dirty="0"/>
              <a:t> vostro </a:t>
            </a:r>
            <a:r>
              <a:rPr lang="en-US" b="1" dirty="0" err="1"/>
              <a:t>ruolo</a:t>
            </a:r>
            <a:r>
              <a:rPr lang="en-US" b="1" dirty="0"/>
              <a:t> </a:t>
            </a:r>
            <a:r>
              <a:rPr lang="en-US" b="1" dirty="0" err="1"/>
              <a:t>quotidianamente</a:t>
            </a:r>
            <a:r>
              <a:rPr lang="en-US" b="1" dirty="0"/>
              <a:t>. </a:t>
            </a:r>
            <a:endParaRPr b="1" dirty="0"/>
          </a:p>
        </p:txBody>
      </p:sp>
      <p:sp>
        <p:nvSpPr>
          <p:cNvPr id="273" name="Google Shape;273;p42"/>
          <p:cNvSpPr txBox="1">
            <a:spLocks noGrp="1"/>
          </p:cNvSpPr>
          <p:nvPr>
            <p:ph type="body" idx="2"/>
          </p:nvPr>
        </p:nvSpPr>
        <p:spPr>
          <a:xfrm>
            <a:off x="774468" y="604434"/>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L’importanza</a:t>
            </a:r>
            <a:r>
              <a:rPr lang="en-US" dirty="0"/>
              <a:t> </a:t>
            </a:r>
            <a:r>
              <a:rPr lang="en-US" dirty="0" err="1"/>
              <a:t>dell’Alfabetizzazione</a:t>
            </a:r>
            <a:r>
              <a:rPr lang="en-US" dirty="0"/>
              <a:t> </a:t>
            </a:r>
            <a:r>
              <a:rPr lang="en-US" dirty="0" err="1"/>
              <a:t>Digitale</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8"/>
          <p:cNvSpPr txBox="1">
            <a:spLocks noGrp="1"/>
          </p:cNvSpPr>
          <p:nvPr>
            <p:ph type="body" idx="1"/>
          </p:nvPr>
        </p:nvSpPr>
        <p:spPr>
          <a:xfrm>
            <a:off x="557376" y="2305043"/>
            <a:ext cx="7711981"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it-IT" dirty="0"/>
              <a:t>Gli aggiornamenti del sistema operativo di smartphone e tablet hanno lo scopo di migliorare l'esperienza dell'utente. Ciò può riguardare qualsiasi aspetto, dalle prestazioni alla sicurezza. Anche se si verificano frequentemente e gli utenti tendono a fare clic rapidamente o a chiedere al dispositivo di ricordarli in futuro, è importante rimanere aggiornati su questi aggiornamenti. Questi aggiornamenti possono proteggere i dispositivi iOS e Android dalle nuove minacce scoperte. Per verificare se il sistema operativo del dispositivo è aggiornato, accedere a "Informazioni sul telefono" o "Generale" e fare clic su "Aggiornamenti di sistema" o "Aggiornamento software".</a:t>
            </a:r>
          </a:p>
        </p:txBody>
      </p:sp>
      <p:sp>
        <p:nvSpPr>
          <p:cNvPr id="1097" name="Google Shape;1097;p78"/>
          <p:cNvSpPr txBox="1">
            <a:spLocks noGrp="1"/>
          </p:cNvSpPr>
          <p:nvPr>
            <p:ph type="body" idx="2"/>
          </p:nvPr>
        </p:nvSpPr>
        <p:spPr>
          <a:xfrm>
            <a:off x="557376" y="1011307"/>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a:t>3. </a:t>
            </a:r>
            <a:r>
              <a:rPr lang="it-IT" dirty="0"/>
              <a:t>Mantenere aggiornati i sistemi operativi dei dispositivi</a:t>
            </a:r>
            <a:endParaRPr dirty="0"/>
          </a:p>
        </p:txBody>
      </p:sp>
      <p:pic>
        <p:nvPicPr>
          <p:cNvPr id="1098" name="Google Shape;1098;p78"/>
          <p:cNvPicPr preferRelativeResize="0">
            <a:picLocks noGrp="1"/>
          </p:cNvPicPr>
          <p:nvPr>
            <p:ph type="pic" idx="3"/>
          </p:nvPr>
        </p:nvPicPr>
        <p:blipFill rotWithShape="1">
          <a:blip r:embed="rId3">
            <a:alphaModFix/>
          </a:blip>
          <a:srcRect l="840" t="-884" r="840" b="1"/>
          <a:stretch/>
        </p:blipFill>
        <p:spPr>
          <a:xfrm>
            <a:off x="8534400" y="1241315"/>
            <a:ext cx="2547257" cy="4375369"/>
          </a:xfrm>
          <a:prstGeom prst="rect">
            <a:avLst/>
          </a:prstGeom>
          <a:solidFill>
            <a:srgbClr val="D8D8D8"/>
          </a:solid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79"/>
          <p:cNvSpPr txBox="1">
            <a:spLocks noGrp="1"/>
          </p:cNvSpPr>
          <p:nvPr>
            <p:ph type="body" idx="1"/>
          </p:nvPr>
        </p:nvSpPr>
        <p:spPr>
          <a:xfrm>
            <a:off x="596348" y="1593786"/>
            <a:ext cx="5792620" cy="437769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1000"/>
              </a:spcBef>
              <a:spcAft>
                <a:spcPts val="0"/>
              </a:spcAft>
              <a:buClr>
                <a:schemeClr val="lt1"/>
              </a:buClr>
              <a:buSzPct val="108108"/>
              <a:buFont typeface="Arial"/>
              <a:buNone/>
            </a:pPr>
            <a:r>
              <a:rPr lang="it-IT" dirty="0"/>
              <a:t>Il bello dei dispositivi mobili è che possiamo accedere a Internet ovunque noi siamo. Una delle prime cose che facciamo al ristorante o a casa di un amico è cercare la rete Wi-Fi. Sebbene quello gratuito possa farci risparmiare sui dati, è importante diffidare delle reti non protette o di quelle che non sono protette da password.</a:t>
            </a:r>
          </a:p>
          <a:p>
            <a:pPr marL="0" marR="0" lvl="0" indent="0" algn="l" rtl="0">
              <a:lnSpc>
                <a:spcPct val="90000"/>
              </a:lnSpc>
              <a:spcBef>
                <a:spcPts val="1000"/>
              </a:spcBef>
              <a:spcAft>
                <a:spcPts val="0"/>
              </a:spcAft>
              <a:buClr>
                <a:schemeClr val="lt1"/>
              </a:buClr>
              <a:buSzPct val="108108"/>
              <a:buFont typeface="Arial"/>
              <a:buNone/>
            </a:pPr>
            <a:r>
              <a:rPr lang="it-IT" dirty="0"/>
              <a:t>Per essere sicuri quando si utilizza una rete Wi-Fi pubblica, assicuratevi di connettervi a una rete privata virtuale (nota anche come VPN). Ciò consente di usufruire di una connessione Wi-Fi sicura anche sulle reti pubbliche. La modifica della rete virtuale proteggerà la vostra posizione e terrà le informazioni lontane da occhi indiscreti. </a:t>
            </a:r>
          </a:p>
        </p:txBody>
      </p:sp>
      <p:sp>
        <p:nvSpPr>
          <p:cNvPr id="1104" name="Google Shape;1104;p79"/>
          <p:cNvSpPr txBox="1">
            <a:spLocks noGrp="1"/>
          </p:cNvSpPr>
          <p:nvPr>
            <p:ph type="body" idx="2"/>
          </p:nvPr>
        </p:nvSpPr>
        <p:spPr>
          <a:xfrm>
            <a:off x="435590" y="372534"/>
            <a:ext cx="6193333" cy="992652"/>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1000"/>
              </a:spcBef>
              <a:spcAft>
                <a:spcPts val="0"/>
              </a:spcAft>
              <a:buClr>
                <a:srgbClr val="24BAA2"/>
              </a:buClr>
              <a:buSzPts val="3600"/>
              <a:buFont typeface="Arial"/>
              <a:buNone/>
            </a:pPr>
            <a:r>
              <a:rPr lang="en-US" sz="3300" dirty="0"/>
              <a:t>4. </a:t>
            </a:r>
            <a:r>
              <a:rPr lang="en-US" sz="3300" dirty="0" err="1"/>
              <a:t>Connettersi</a:t>
            </a:r>
            <a:r>
              <a:rPr lang="en-US" sz="3300" dirty="0"/>
              <a:t> a </a:t>
            </a:r>
            <a:r>
              <a:rPr lang="en-US" sz="3300" dirty="0" err="1"/>
              <a:t>una</a:t>
            </a:r>
            <a:r>
              <a:rPr lang="en-US" sz="3300" dirty="0"/>
              <a:t> rete Wi-Fi </a:t>
            </a:r>
            <a:r>
              <a:rPr lang="en-US" sz="3300" dirty="0" err="1"/>
              <a:t>protetta</a:t>
            </a:r>
            <a:endParaRPr sz="3300" dirty="0"/>
          </a:p>
        </p:txBody>
      </p:sp>
      <p:pic>
        <p:nvPicPr>
          <p:cNvPr id="1105" name="Google Shape;1105;p79"/>
          <p:cNvPicPr preferRelativeResize="0">
            <a:picLocks noGrp="1"/>
          </p:cNvPicPr>
          <p:nvPr>
            <p:ph type="pic" idx="3"/>
          </p:nvPr>
        </p:nvPicPr>
        <p:blipFill rotWithShape="1">
          <a:blip r:embed="rId3">
            <a:alphaModFix/>
          </a:blip>
          <a:srcRect l="2379" t="798" r="-1052" b="-799"/>
          <a:stretch/>
        </p:blipFill>
        <p:spPr>
          <a:xfrm>
            <a:off x="6628923" y="949191"/>
            <a:ext cx="5290933" cy="42629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80"/>
          <p:cNvSpPr txBox="1">
            <a:spLocks noGrp="1"/>
          </p:cNvSpPr>
          <p:nvPr>
            <p:ph type="body" idx="1"/>
          </p:nvPr>
        </p:nvSpPr>
        <p:spPr>
          <a:xfrm>
            <a:off x="829972" y="1700739"/>
            <a:ext cx="4918417"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it-IT" dirty="0"/>
              <a:t>Quando scaricate le applicazioni, assicuratevi di scaricarle dagli store ufficiali e di controllare le recensioni. Gli hacker creano applicazioni mobili illegali che imitano marchi affidabili per ottenere le informazioni riservate degli utenti. </a:t>
            </a:r>
          </a:p>
          <a:p>
            <a:pPr marL="0" marR="0" lvl="0" indent="0" algn="l" rtl="0">
              <a:lnSpc>
                <a:spcPct val="90000"/>
              </a:lnSpc>
              <a:spcBef>
                <a:spcPts val="1000"/>
              </a:spcBef>
              <a:spcAft>
                <a:spcPts val="0"/>
              </a:spcAft>
              <a:buClr>
                <a:schemeClr val="lt1"/>
              </a:buClr>
              <a:buSzPts val="2400"/>
              <a:buFont typeface="Arial"/>
              <a:buNone/>
            </a:pPr>
            <a:r>
              <a:rPr lang="it-IT" dirty="0"/>
              <a:t>Per evitare questa trappola, controllate il numero di recensioni, l'ultimo aggiornamento e le informazioni di contatto dell'organizzazione.</a:t>
            </a:r>
          </a:p>
        </p:txBody>
      </p:sp>
      <p:sp>
        <p:nvSpPr>
          <p:cNvPr id="1111" name="Google Shape;1111;p80"/>
          <p:cNvSpPr txBox="1">
            <a:spLocks noGrp="1"/>
          </p:cNvSpPr>
          <p:nvPr>
            <p:ph type="body" idx="2"/>
          </p:nvPr>
        </p:nvSpPr>
        <p:spPr>
          <a:xfrm>
            <a:off x="690360" y="439730"/>
            <a:ext cx="5197642"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a:t>5. Fare </a:t>
            </a:r>
            <a:r>
              <a:rPr lang="en-US" dirty="0" err="1"/>
              <a:t>attenzione</a:t>
            </a:r>
            <a:r>
              <a:rPr lang="en-US" dirty="0"/>
              <a:t> ai download</a:t>
            </a:r>
          </a:p>
          <a:p>
            <a:pPr marL="0" marR="0" lvl="0" indent="0" algn="l" rtl="0">
              <a:lnSpc>
                <a:spcPct val="90000"/>
              </a:lnSpc>
              <a:spcBef>
                <a:spcPts val="1000"/>
              </a:spcBef>
              <a:spcAft>
                <a:spcPts val="0"/>
              </a:spcAft>
              <a:buClr>
                <a:srgbClr val="24BAA2"/>
              </a:buClr>
              <a:buSzPts val="3600"/>
              <a:buFont typeface="Arial"/>
              <a:buNone/>
            </a:pPr>
            <a:endParaRPr dirty="0"/>
          </a:p>
        </p:txBody>
      </p:sp>
      <p:pic>
        <p:nvPicPr>
          <p:cNvPr id="1112" name="Google Shape;1112;p80"/>
          <p:cNvPicPr preferRelativeResize="0">
            <a:picLocks noGrp="1"/>
          </p:cNvPicPr>
          <p:nvPr>
            <p:ph type="pic" idx="3"/>
          </p:nvPr>
        </p:nvPicPr>
        <p:blipFill rotWithShape="1">
          <a:blip r:embed="rId3">
            <a:alphaModFix/>
          </a:blip>
          <a:srcRect l="10118" r="10118"/>
          <a:stretch/>
        </p:blipFill>
        <p:spPr>
          <a:xfrm>
            <a:off x="7032625" y="439738"/>
            <a:ext cx="4516438" cy="6045200"/>
          </a:xfrm>
          <a:prstGeom prst="rect">
            <a:avLst/>
          </a:prstGeom>
          <a:solidFill>
            <a:srgbClr val="F2F2F2"/>
          </a:solid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81"/>
          <p:cNvSpPr txBox="1">
            <a:spLocks noGrp="1"/>
          </p:cNvSpPr>
          <p:nvPr>
            <p:ph type="body" idx="1"/>
          </p:nvPr>
        </p:nvSpPr>
        <p:spPr>
          <a:xfrm>
            <a:off x="769149" y="1831463"/>
            <a:ext cx="5462685"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it-IT" dirty="0"/>
              <a:t>Manomettendo il dispositivo, lo si sblocca e si rimuovono le funzioni di sicurezza messe in atto dai produttori, in modo da poter accedere a tutto ciò che si desidera. Può essere allettante per accedere a negozi di applicazioni diversi da quelli ufficiali, ma ciò espone il dispositivo a un rischio elevato. Le app presenti su questi store illegali non sono state controllate e possono facilmente penetrare nel telefono e rubare informazioni.</a:t>
            </a:r>
          </a:p>
        </p:txBody>
      </p:sp>
      <p:sp>
        <p:nvSpPr>
          <p:cNvPr id="1118" name="Google Shape;1118;p81"/>
          <p:cNvSpPr txBox="1">
            <a:spLocks noGrp="1"/>
          </p:cNvSpPr>
          <p:nvPr>
            <p:ph type="body" idx="2"/>
          </p:nvPr>
        </p:nvSpPr>
        <p:spPr>
          <a:xfrm>
            <a:off x="898358" y="439730"/>
            <a:ext cx="475737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a:t>6. Non </a:t>
            </a:r>
            <a:r>
              <a:rPr lang="en-US" dirty="0" err="1"/>
              <a:t>manomettere</a:t>
            </a:r>
            <a:r>
              <a:rPr lang="en-US" dirty="0"/>
              <a:t> il </a:t>
            </a:r>
            <a:r>
              <a:rPr lang="en-US" dirty="0" err="1"/>
              <a:t>dispositivo</a:t>
            </a:r>
            <a:endParaRPr dirty="0"/>
          </a:p>
        </p:txBody>
      </p:sp>
      <p:pic>
        <p:nvPicPr>
          <p:cNvPr id="1119" name="Google Shape;1119;p81"/>
          <p:cNvPicPr preferRelativeResize="0">
            <a:picLocks noGrp="1"/>
          </p:cNvPicPr>
          <p:nvPr>
            <p:ph type="pic" idx="3"/>
          </p:nvPr>
        </p:nvPicPr>
        <p:blipFill rotWithShape="1">
          <a:blip r:embed="rId3">
            <a:alphaModFix/>
          </a:blip>
          <a:srcRect t="5779" b="5778"/>
          <a:stretch/>
        </p:blipFill>
        <p:spPr>
          <a:xfrm>
            <a:off x="6973989" y="1086933"/>
            <a:ext cx="4704737" cy="5024899"/>
          </a:xfrm>
          <a:prstGeom prst="rect">
            <a:avLst/>
          </a:prstGeom>
          <a:solidFill>
            <a:srgbClr val="F2F2F2"/>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82"/>
          <p:cNvSpPr txBox="1">
            <a:spLocks noGrp="1"/>
          </p:cNvSpPr>
          <p:nvPr>
            <p:ph type="body" idx="1"/>
          </p:nvPr>
        </p:nvSpPr>
        <p:spPr>
          <a:xfrm>
            <a:off x="705678" y="1421970"/>
            <a:ext cx="5493954" cy="43776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lt1"/>
              </a:buClr>
              <a:buSzPts val="2400"/>
              <a:buFont typeface="Arial"/>
              <a:buNone/>
            </a:pPr>
            <a:r>
              <a:rPr lang="it-IT" dirty="0"/>
              <a:t>I dispositivi mobili contengono molti dati. In caso di smarrimento o furto, possono essere a rischio e-mail, contatti, informazioni finanziarie e tanto altro. Per evitare che questo avvenga, potete assicurarvi che i dati siano crittografati, cioè memorizzati in forma illeggibile in modo da non poter essere compresi.</a:t>
            </a:r>
          </a:p>
          <a:p>
            <a:pPr marL="0" marR="0" lvl="0" indent="0" algn="l" rtl="0">
              <a:lnSpc>
                <a:spcPct val="90000"/>
              </a:lnSpc>
              <a:spcBef>
                <a:spcPts val="1000"/>
              </a:spcBef>
              <a:spcAft>
                <a:spcPts val="0"/>
              </a:spcAft>
              <a:buClr>
                <a:schemeClr val="lt1"/>
              </a:buClr>
              <a:buSzPts val="2400"/>
              <a:buFont typeface="Arial"/>
              <a:buNone/>
            </a:pPr>
            <a:r>
              <a:rPr lang="it-IT" dirty="0"/>
              <a:t>La maggior parte dei dispositivi dispone di impostazioni di crittografia che possono essere attivate nel menu di sicurezza. </a:t>
            </a:r>
          </a:p>
        </p:txBody>
      </p:sp>
      <p:sp>
        <p:nvSpPr>
          <p:cNvPr id="1125" name="Google Shape;1125;p82"/>
          <p:cNvSpPr txBox="1">
            <a:spLocks noGrp="1"/>
          </p:cNvSpPr>
          <p:nvPr>
            <p:ph type="body" idx="2"/>
          </p:nvPr>
        </p:nvSpPr>
        <p:spPr>
          <a:xfrm>
            <a:off x="524481" y="513596"/>
            <a:ext cx="575778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a:t>7. </a:t>
            </a:r>
            <a:r>
              <a:rPr lang="en-US" dirty="0" err="1"/>
              <a:t>Crittografare</a:t>
            </a:r>
            <a:r>
              <a:rPr lang="en-US" dirty="0"/>
              <a:t> </a:t>
            </a:r>
            <a:r>
              <a:rPr lang="en-US" dirty="0" err="1"/>
              <a:t>i</a:t>
            </a:r>
            <a:r>
              <a:rPr lang="en-US" dirty="0"/>
              <a:t> </a:t>
            </a:r>
            <a:r>
              <a:rPr lang="en-US" dirty="0" err="1"/>
              <a:t>dati</a:t>
            </a:r>
            <a:endParaRPr dirty="0"/>
          </a:p>
        </p:txBody>
      </p:sp>
      <p:pic>
        <p:nvPicPr>
          <p:cNvPr id="1126" name="Google Shape;1126;p82"/>
          <p:cNvPicPr preferRelativeResize="0">
            <a:picLocks noGrp="1"/>
          </p:cNvPicPr>
          <p:nvPr>
            <p:ph type="pic" idx="3"/>
          </p:nvPr>
        </p:nvPicPr>
        <p:blipFill rotWithShape="1">
          <a:blip r:embed="rId3">
            <a:alphaModFix/>
          </a:blip>
          <a:srcRect l="5206" r="5206"/>
          <a:stretch/>
        </p:blipFill>
        <p:spPr>
          <a:xfrm>
            <a:off x="7312656" y="1128056"/>
            <a:ext cx="4017562" cy="4825750"/>
          </a:xfrm>
          <a:prstGeom prst="rect">
            <a:avLst/>
          </a:prstGeom>
          <a:solidFill>
            <a:srgbClr val="F2F2F2"/>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3"/>
          <p:cNvSpPr txBox="1">
            <a:spLocks noGrp="1"/>
          </p:cNvSpPr>
          <p:nvPr>
            <p:ph type="body" idx="1"/>
          </p:nvPr>
        </p:nvSpPr>
        <p:spPr>
          <a:xfrm>
            <a:off x="758624" y="2385221"/>
            <a:ext cx="10595237" cy="3849918"/>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2400"/>
              <a:buFont typeface="Arial"/>
              <a:buChar char="•"/>
            </a:pPr>
            <a:r>
              <a:rPr lang="it-IT" dirty="0"/>
              <a:t>Per verificare se un </a:t>
            </a:r>
            <a:r>
              <a:rPr lang="it-IT" b="1" dirty="0"/>
              <a:t>dispositivo iOS </a:t>
            </a:r>
            <a:r>
              <a:rPr lang="it-IT" dirty="0"/>
              <a:t>è crittografato, accedete al menu delle impostazioni e cliccate su "Touch ID e codice di accesso". Vi verrà richiesto di inserire il codice della schermata di blocco. Scorrete, quindi, fino alla fine della pagina dove dovrebbe apparire la scritta "La protezione dei dati è attivata".</a:t>
            </a:r>
          </a:p>
          <a:p>
            <a:pPr marL="571500" lvl="0" indent="-342900" algn="l" rtl="0">
              <a:lnSpc>
                <a:spcPct val="90000"/>
              </a:lnSpc>
              <a:spcBef>
                <a:spcPts val="1000"/>
              </a:spcBef>
              <a:spcAft>
                <a:spcPts val="0"/>
              </a:spcAft>
              <a:buSzPts val="2400"/>
              <a:buFont typeface="Arial"/>
              <a:buChar char="•"/>
            </a:pPr>
            <a:r>
              <a:rPr lang="it-IT" dirty="0"/>
              <a:t>Per crittografare un </a:t>
            </a:r>
            <a:r>
              <a:rPr lang="it-IT" b="1" dirty="0"/>
              <a:t>dispositivo Android</a:t>
            </a:r>
            <a:r>
              <a:rPr lang="it-IT" dirty="0"/>
              <a:t>, è necessario assicurarsi che il dispositivo sia carico all'80% e bypassare le restrizioni tramite «root» prima di continuare. Una volta completate queste operazioni, andate su "Sicurezza" e scegliete "Crittografa il telefono". Se non si carica il dispositivo, non si effettua il «root» o si interrompe il processo di crittografia, si rischia di perdere tutti i dati. La crittografia può durare più di un’ora.</a:t>
            </a:r>
          </a:p>
        </p:txBody>
      </p:sp>
      <p:sp>
        <p:nvSpPr>
          <p:cNvPr id="1132" name="Google Shape;1132;p83"/>
          <p:cNvSpPr txBox="1">
            <a:spLocks noGrp="1"/>
          </p:cNvSpPr>
          <p:nvPr>
            <p:ph type="body" idx="2"/>
          </p:nvPr>
        </p:nvSpPr>
        <p:spPr>
          <a:xfrm>
            <a:off x="619475" y="54214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it-IT" dirty="0"/>
              <a:t>  Un rapido esercizio...</a:t>
            </a:r>
          </a:p>
          <a:p>
            <a:pPr marL="457200" marR="0" lvl="0" indent="-228600" algn="l" rtl="0">
              <a:lnSpc>
                <a:spcPct val="90000"/>
              </a:lnSpc>
              <a:spcBef>
                <a:spcPts val="1000"/>
              </a:spcBef>
              <a:spcAft>
                <a:spcPts val="0"/>
              </a:spcAft>
              <a:buClr>
                <a:srgbClr val="24BAA2"/>
              </a:buClr>
              <a:buSzPts val="3600"/>
              <a:buFont typeface="Arial"/>
              <a:buNone/>
            </a:pPr>
            <a:r>
              <a:rPr lang="it-IT" dirty="0"/>
              <a:t>  Verificate se il dispositivo è abilitato alla crittografia dei dati</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84"/>
          <p:cNvSpPr txBox="1">
            <a:spLocks noGrp="1"/>
          </p:cNvSpPr>
          <p:nvPr>
            <p:ph type="body" idx="1"/>
          </p:nvPr>
        </p:nvSpPr>
        <p:spPr>
          <a:xfrm>
            <a:off x="751871" y="1395480"/>
            <a:ext cx="5442662"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it-IT" b="0" i="0" dirty="0">
                <a:solidFill>
                  <a:schemeClr val="lt1"/>
                </a:solidFill>
                <a:latin typeface="Calibri"/>
                <a:ea typeface="Calibri"/>
                <a:cs typeface="Calibri"/>
                <a:sym typeface="Calibri"/>
              </a:rPr>
              <a:t>Probabilmente avete sentito parlare di programmi antivirus per computer portatili o desktop, ma anche i vostri dispositivi portatili possono trarne beneficio. Questi programmi possono proteggere da virus e tentativi di hacking</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Alcuni</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programmi</a:t>
            </a:r>
            <a:r>
              <a:rPr lang="en-US" b="0" i="0" dirty="0">
                <a:solidFill>
                  <a:schemeClr val="lt1"/>
                </a:solidFill>
                <a:latin typeface="Calibri"/>
                <a:ea typeface="Calibri"/>
                <a:cs typeface="Calibri"/>
                <a:sym typeface="Calibri"/>
              </a:rPr>
              <a:t> come </a:t>
            </a:r>
            <a:r>
              <a:rPr lang="en-US" b="0" i="0" dirty="0" err="1">
                <a:solidFill>
                  <a:schemeClr val="lt1"/>
                </a:solidFill>
                <a:latin typeface="Calibri"/>
                <a:ea typeface="Calibri"/>
                <a:cs typeface="Calibri"/>
                <a:sym typeface="Calibri"/>
              </a:rPr>
              <a:t>l</a:t>
            </a:r>
            <a:r>
              <a:rPr lang="en-US" b="0" i="0" dirty="0" err="1">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’antivirus</a:t>
            </a:r>
            <a:r>
              <a:rPr lang="en-US" b="0" i="0"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gratuito </a:t>
            </a:r>
            <a:r>
              <a:rPr lang="en-US" b="0" i="0" u="sng" strike="noStrik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Panda</a:t>
            </a:r>
            <a:r>
              <a:rPr lang="en-US" b="0" i="0" strike="noStrike"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includono</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servizi</a:t>
            </a:r>
            <a:r>
              <a:rPr lang="en-US" b="0" i="0" dirty="0">
                <a:solidFill>
                  <a:schemeClr val="lt1"/>
                </a:solidFill>
                <a:latin typeface="Calibri"/>
                <a:ea typeface="Calibri"/>
                <a:cs typeface="Calibri"/>
                <a:sym typeface="Calibri"/>
              </a:rPr>
              <a:t> di VPN.</a:t>
            </a:r>
            <a:endParaRPr dirty="0"/>
          </a:p>
          <a:p>
            <a:pPr marL="0" lvl="0" indent="0" algn="l" rtl="0">
              <a:lnSpc>
                <a:spcPct val="90000"/>
              </a:lnSpc>
              <a:spcBef>
                <a:spcPts val="1000"/>
              </a:spcBef>
              <a:spcAft>
                <a:spcPts val="0"/>
              </a:spcAft>
              <a:buSzPts val="2400"/>
              <a:buNone/>
            </a:pPr>
            <a:r>
              <a:rPr lang="it-IT" b="0" i="0" dirty="0">
                <a:solidFill>
                  <a:schemeClr val="lt1"/>
                </a:solidFill>
                <a:latin typeface="Calibri"/>
                <a:ea typeface="Calibri"/>
                <a:cs typeface="Calibri"/>
                <a:sym typeface="Calibri"/>
              </a:rPr>
              <a:t>Gli smartphone sono computer tascabili che possono contenere tutti i dati importanti e le informazioni personali. Tenere a mente questi consigli per la sicurezza mobile vi aiuterà a proteggere i vostri dispositivi.</a:t>
            </a:r>
          </a:p>
          <a:p>
            <a:pPr marL="0" marR="0" lvl="0" indent="0" algn="l" rtl="0">
              <a:lnSpc>
                <a:spcPct val="90000"/>
              </a:lnSpc>
              <a:spcBef>
                <a:spcPts val="1000"/>
              </a:spcBef>
              <a:spcAft>
                <a:spcPts val="0"/>
              </a:spcAft>
              <a:buClr>
                <a:schemeClr val="lt1"/>
              </a:buClr>
              <a:buSzPts val="2400"/>
              <a:buFont typeface="Arial"/>
              <a:buNone/>
            </a:pPr>
            <a:endParaRPr dirty="0">
              <a:solidFill>
                <a:schemeClr val="lt1"/>
              </a:solidFill>
              <a:latin typeface="Calibri"/>
              <a:ea typeface="Calibri"/>
              <a:cs typeface="Calibri"/>
              <a:sym typeface="Calibri"/>
            </a:endParaRPr>
          </a:p>
        </p:txBody>
      </p:sp>
      <p:sp>
        <p:nvSpPr>
          <p:cNvPr id="1138" name="Google Shape;1138;p84"/>
          <p:cNvSpPr txBox="1">
            <a:spLocks noGrp="1"/>
          </p:cNvSpPr>
          <p:nvPr>
            <p:ph type="body" idx="2"/>
          </p:nvPr>
        </p:nvSpPr>
        <p:spPr>
          <a:xfrm>
            <a:off x="642937" y="439738"/>
            <a:ext cx="5660531"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a:t>8. </a:t>
            </a:r>
            <a:r>
              <a:rPr lang="en-US" dirty="0" err="1"/>
              <a:t>Installare</a:t>
            </a:r>
            <a:r>
              <a:rPr lang="en-US" dirty="0"/>
              <a:t> un Antivirus</a:t>
            </a:r>
            <a:endParaRPr dirty="0"/>
          </a:p>
        </p:txBody>
      </p:sp>
      <p:pic>
        <p:nvPicPr>
          <p:cNvPr id="1139" name="Google Shape;1139;p84"/>
          <p:cNvPicPr preferRelativeResize="0">
            <a:picLocks noGrp="1"/>
          </p:cNvPicPr>
          <p:nvPr>
            <p:ph type="pic" idx="3"/>
          </p:nvPr>
        </p:nvPicPr>
        <p:blipFill rotWithShape="1">
          <a:blip r:embed="rId4">
            <a:alphaModFix/>
          </a:blip>
          <a:srcRect l="951" r="951"/>
          <a:stretch/>
        </p:blipFill>
        <p:spPr>
          <a:xfrm>
            <a:off x="7305675" y="936064"/>
            <a:ext cx="4243388" cy="4837112"/>
          </a:xfrm>
          <a:prstGeom prst="rect">
            <a:avLst/>
          </a:prstGeom>
          <a:solidFill>
            <a:srgbClr val="F2F2F2"/>
          </a:solid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85"/>
          <p:cNvSpPr txBox="1">
            <a:spLocks noGrp="1"/>
          </p:cNvSpPr>
          <p:nvPr>
            <p:ph type="body" idx="1"/>
          </p:nvPr>
        </p:nvSpPr>
        <p:spPr>
          <a:xfrm>
            <a:off x="798381" y="1775778"/>
            <a:ext cx="6059620"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it-IT" dirty="0"/>
              <a:t>L’RGDP è una legge creata nell'Unione Europea (UE) per proteggere i dati personali dei cittadini. Sebbene sia stata approvata in Europa, riguarda le aziende di tutto il mondo.</a:t>
            </a:r>
          </a:p>
          <a:p>
            <a:pPr marL="457200" marR="0" lvl="0" indent="-228600" algn="l" rtl="0">
              <a:lnSpc>
                <a:spcPct val="90000"/>
              </a:lnSpc>
              <a:spcBef>
                <a:spcPts val="1000"/>
              </a:spcBef>
              <a:spcAft>
                <a:spcPts val="0"/>
              </a:spcAft>
              <a:buClr>
                <a:srgbClr val="092E4B"/>
              </a:buClr>
              <a:buSzPts val="2400"/>
              <a:buFont typeface="Arial"/>
              <a:buNone/>
            </a:pPr>
            <a:r>
              <a:rPr lang="it-IT" dirty="0"/>
              <a:t>Quando è entrato in vigore il 25 maggio 2018, l’RGDP ha stabilito nuovi standard per la protezione dei dati e ha dato il via a un'ondata di leggi globali sulla privacy che hanno cambiato per sempre il modo in cui utilizziamo Internet.</a:t>
            </a:r>
          </a:p>
          <a:p>
            <a:pPr marL="457200" marR="0" lvl="0" indent="-228600" algn="l" rtl="0">
              <a:lnSpc>
                <a:spcPct val="90000"/>
              </a:lnSpc>
              <a:spcBef>
                <a:spcPts val="1000"/>
              </a:spcBef>
              <a:spcAft>
                <a:spcPts val="0"/>
              </a:spcAft>
              <a:buClr>
                <a:srgbClr val="092E4B"/>
              </a:buClr>
              <a:buSzPts val="2400"/>
              <a:buFont typeface="Arial"/>
              <a:buNone/>
            </a:pPr>
            <a:endParaRPr lang="it-IT" dirty="0"/>
          </a:p>
        </p:txBody>
      </p:sp>
      <p:sp>
        <p:nvSpPr>
          <p:cNvPr id="1145" name="Google Shape;1145;p85"/>
          <p:cNvSpPr txBox="1">
            <a:spLocks noGrp="1"/>
          </p:cNvSpPr>
          <p:nvPr>
            <p:ph type="body" idx="2"/>
          </p:nvPr>
        </p:nvSpPr>
        <p:spPr>
          <a:xfrm>
            <a:off x="528399" y="721846"/>
            <a:ext cx="11135201"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RGPD – </a:t>
            </a:r>
            <a:r>
              <a:rPr lang="it-IT" dirty="0"/>
              <a:t>Regolamento Generale sulla Protezione dei Dati</a:t>
            </a:r>
            <a:endParaRPr dirty="0"/>
          </a:p>
        </p:txBody>
      </p:sp>
      <p:pic>
        <p:nvPicPr>
          <p:cNvPr id="1146" name="Google Shape;1146;p85" descr="Image result for Gdpr Seal"/>
          <p:cNvPicPr preferRelativeResize="0"/>
          <p:nvPr/>
        </p:nvPicPr>
        <p:blipFill rotWithShape="1">
          <a:blip r:embed="rId3">
            <a:alphaModFix/>
          </a:blip>
          <a:srcRect b="10439"/>
          <a:stretch/>
        </p:blipFill>
        <p:spPr>
          <a:xfrm>
            <a:off x="7318638" y="2296075"/>
            <a:ext cx="3761957" cy="28093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86"/>
          <p:cNvSpPr txBox="1">
            <a:spLocks noGrp="1"/>
          </p:cNvSpPr>
          <p:nvPr>
            <p:ph type="body" idx="1"/>
          </p:nvPr>
        </p:nvSpPr>
        <p:spPr>
          <a:xfrm>
            <a:off x="649856" y="1355982"/>
            <a:ext cx="10872409" cy="4085110"/>
          </a:xfrm>
          <a:prstGeom prst="rect">
            <a:avLst/>
          </a:prstGeom>
          <a:noFill/>
          <a:ln>
            <a:noFill/>
          </a:ln>
        </p:spPr>
        <p:txBody>
          <a:bodyPr spcFirstLastPara="1" wrap="square" lIns="91425" tIns="45700" rIns="91425" bIns="45700" anchor="t" anchorCtr="0">
            <a:noAutofit/>
          </a:bodyPr>
          <a:lstStyle/>
          <a:p>
            <a:pPr marL="360000" lvl="0" indent="0" algn="l" rtl="0">
              <a:lnSpc>
                <a:spcPct val="90000"/>
              </a:lnSpc>
              <a:spcBef>
                <a:spcPts val="1000"/>
              </a:spcBef>
              <a:spcAft>
                <a:spcPts val="0"/>
              </a:spcAft>
              <a:buSzPts val="2400"/>
              <a:buNone/>
            </a:pPr>
            <a:r>
              <a:rPr lang="it-IT" dirty="0"/>
              <a:t>I </a:t>
            </a:r>
            <a:r>
              <a:rPr lang="it-IT" b="1" dirty="0"/>
              <a:t>dati personali </a:t>
            </a:r>
            <a:r>
              <a:rPr lang="it-IT" dirty="0"/>
              <a:t>hanno un valore inestimabile, tanto da costituire un'industria da mille miliardi di dollari. Aziende come Facebook e Google realizzano i loro profitti vendendo informazioni personali agli inserzionisti. </a:t>
            </a:r>
          </a:p>
          <a:p>
            <a:pPr marL="360000" lvl="0" indent="0" algn="l" rtl="0">
              <a:lnSpc>
                <a:spcPct val="90000"/>
              </a:lnSpc>
              <a:spcBef>
                <a:spcPts val="1000"/>
              </a:spcBef>
              <a:spcAft>
                <a:spcPts val="0"/>
              </a:spcAft>
              <a:buSzPts val="2400"/>
              <a:buNone/>
            </a:pPr>
            <a:r>
              <a:rPr lang="it-IT" dirty="0"/>
              <a:t>L’RGPD avverte le aziende di tutte le dimensioni su cosa possono o non possono fare con tali dati. Comprendendo il funzionamento di questa normativa, avrete un maggiore controllo sulla vostra vita online.</a:t>
            </a:r>
          </a:p>
          <a:p>
            <a:pPr marL="360000" lvl="0" indent="0" algn="l" rtl="0">
              <a:lnSpc>
                <a:spcPct val="90000"/>
              </a:lnSpc>
              <a:spcBef>
                <a:spcPts val="1000"/>
              </a:spcBef>
              <a:spcAft>
                <a:spcPts val="0"/>
              </a:spcAft>
              <a:buSzPts val="2400"/>
              <a:buNone/>
            </a:pPr>
            <a:r>
              <a:rPr lang="it-IT" dirty="0"/>
              <a:t>I </a:t>
            </a:r>
            <a:r>
              <a:rPr lang="it-IT" b="1" dirty="0"/>
              <a:t>dati personali </a:t>
            </a:r>
            <a:r>
              <a:rPr lang="it-IT" dirty="0"/>
              <a:t>sono informazioni che possono essere utilizzate per identificare voi o gli altri. In parole povere, sono tutti i dettagli privati che non vorreste finissero nelle mani sbagliate (nome, numero di telefono, indirizzo, data di nascita, conto bancario, numero di passaporto, post sui social media, geolocalizzazione, dati sanitari, etnia, opinioni religiose e politiche).</a:t>
            </a:r>
          </a:p>
          <a:p>
            <a:pPr marL="360000" lvl="0" indent="0" algn="l" rtl="0">
              <a:lnSpc>
                <a:spcPct val="90000"/>
              </a:lnSpc>
              <a:spcBef>
                <a:spcPts val="1000"/>
              </a:spcBef>
              <a:spcAft>
                <a:spcPts val="0"/>
              </a:spcAft>
              <a:buSzPts val="2400"/>
              <a:buNone/>
            </a:pPr>
            <a:endParaRPr lang="it-IT" sz="200" dirty="0"/>
          </a:p>
          <a:p>
            <a:pPr marL="360000" lvl="0" indent="0" algn="l" rtl="0">
              <a:lnSpc>
                <a:spcPct val="90000"/>
              </a:lnSpc>
              <a:spcBef>
                <a:spcPts val="1000"/>
              </a:spcBef>
              <a:spcAft>
                <a:spcPts val="0"/>
              </a:spcAft>
              <a:buSzPts val="2400"/>
              <a:buNone/>
            </a:pPr>
            <a:r>
              <a:rPr lang="it-IT" b="1" dirty="0">
                <a:solidFill>
                  <a:srgbClr val="7F3494"/>
                </a:solidFill>
              </a:rPr>
              <a:t>Qualsiasi incidente che comporti la perdita, il furto, la distruzione o la modifica di dati personali è considerato un VIOLAZIONE DEI DATI PERSONALI.</a:t>
            </a:r>
          </a:p>
        </p:txBody>
      </p:sp>
      <p:sp>
        <p:nvSpPr>
          <p:cNvPr id="1152" name="Google Shape;1152;p86"/>
          <p:cNvSpPr txBox="1">
            <a:spLocks noGrp="1"/>
          </p:cNvSpPr>
          <p:nvPr>
            <p:ph type="body" idx="2"/>
          </p:nvPr>
        </p:nvSpPr>
        <p:spPr>
          <a:xfrm>
            <a:off x="2307139" y="43416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Perché</a:t>
            </a:r>
            <a:r>
              <a:rPr lang="en-US" dirty="0"/>
              <a:t> è </a:t>
            </a:r>
            <a:r>
              <a:rPr lang="en-US" dirty="0" err="1"/>
              <a:t>fondamentale</a:t>
            </a:r>
            <a:r>
              <a:rPr lang="en-US" dirty="0"/>
              <a:t> </a:t>
            </a:r>
            <a:r>
              <a:rPr lang="en-US" dirty="0" err="1"/>
              <a:t>l’RGPD</a:t>
            </a:r>
            <a:r>
              <a:rPr lang="en-US" dirty="0"/>
              <a:t>?</a:t>
            </a:r>
            <a:endParaRPr dirty="0"/>
          </a:p>
        </p:txBody>
      </p:sp>
      <p:grpSp>
        <p:nvGrpSpPr>
          <p:cNvPr id="1153" name="Google Shape;1153;p86"/>
          <p:cNvGrpSpPr/>
          <p:nvPr/>
        </p:nvGrpSpPr>
        <p:grpSpPr>
          <a:xfrm>
            <a:off x="1298447" y="354920"/>
            <a:ext cx="885534" cy="895927"/>
            <a:chOff x="7190753" y="5365577"/>
            <a:chExt cx="745522" cy="754272"/>
          </a:xfrm>
        </p:grpSpPr>
        <p:grpSp>
          <p:nvGrpSpPr>
            <p:cNvPr id="1154" name="Google Shape;1154;p86"/>
            <p:cNvGrpSpPr/>
            <p:nvPr/>
          </p:nvGrpSpPr>
          <p:grpSpPr>
            <a:xfrm>
              <a:off x="7353351" y="5647412"/>
              <a:ext cx="420044" cy="75879"/>
              <a:chOff x="7353351" y="5647412"/>
              <a:chExt cx="420044" cy="75879"/>
            </a:xfrm>
          </p:grpSpPr>
          <p:sp>
            <p:nvSpPr>
              <p:cNvPr id="1155" name="Google Shape;1155;p86"/>
              <p:cNvSpPr/>
              <p:nvPr/>
            </p:nvSpPr>
            <p:spPr>
              <a:xfrm>
                <a:off x="7353351" y="5649220"/>
                <a:ext cx="131884" cy="74071"/>
              </a:xfrm>
              <a:custGeom>
                <a:avLst/>
                <a:gdLst/>
                <a:ahLst/>
                <a:cxnLst/>
                <a:rect l="l" t="t" r="r" b="b"/>
                <a:pathLst>
                  <a:path w="131884" h="74071" extrusionOk="0">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86"/>
              <p:cNvSpPr/>
              <p:nvPr/>
            </p:nvSpPr>
            <p:spPr>
              <a:xfrm>
                <a:off x="7640607" y="5647412"/>
                <a:ext cx="132788" cy="75879"/>
              </a:xfrm>
              <a:custGeom>
                <a:avLst/>
                <a:gdLst/>
                <a:ahLst/>
                <a:cxnLst/>
                <a:rect l="l" t="t" r="r" b="b"/>
                <a:pathLst>
                  <a:path w="132788" h="75879" extrusionOk="0">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57" name="Google Shape;1157;p86"/>
            <p:cNvGrpSpPr/>
            <p:nvPr/>
          </p:nvGrpSpPr>
          <p:grpSpPr>
            <a:xfrm>
              <a:off x="7190753" y="5365577"/>
              <a:ext cx="745522" cy="754272"/>
              <a:chOff x="7190753" y="5365577"/>
              <a:chExt cx="745522" cy="754272"/>
            </a:xfrm>
          </p:grpSpPr>
          <p:sp>
            <p:nvSpPr>
              <p:cNvPr id="1158" name="Google Shape;1158;p86"/>
              <p:cNvSpPr/>
              <p:nvPr/>
            </p:nvSpPr>
            <p:spPr>
              <a:xfrm>
                <a:off x="7304327" y="6055729"/>
                <a:ext cx="49268" cy="63218"/>
              </a:xfrm>
              <a:custGeom>
                <a:avLst/>
                <a:gdLst/>
                <a:ahLst/>
                <a:cxnLst/>
                <a:rect l="l" t="t" r="r" b="b"/>
                <a:pathLst>
                  <a:path w="49268" h="63218" extrusionOk="0">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86"/>
              <p:cNvSpPr/>
              <p:nvPr/>
            </p:nvSpPr>
            <p:spPr>
              <a:xfrm>
                <a:off x="7190753" y="5591308"/>
                <a:ext cx="332214" cy="524928"/>
              </a:xfrm>
              <a:custGeom>
                <a:avLst/>
                <a:gdLst/>
                <a:ahLst/>
                <a:cxnLst/>
                <a:rect l="l" t="t" r="r" b="b"/>
                <a:pathLst>
                  <a:path w="332214" h="524928" extrusionOk="0">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86"/>
              <p:cNvSpPr/>
              <p:nvPr/>
            </p:nvSpPr>
            <p:spPr>
              <a:xfrm>
                <a:off x="7272067" y="6011466"/>
                <a:ext cx="31338" cy="31602"/>
              </a:xfrm>
              <a:custGeom>
                <a:avLst/>
                <a:gdLst/>
                <a:ahLst/>
                <a:cxnLst/>
                <a:rect l="l" t="t" r="r" b="b"/>
                <a:pathLst>
                  <a:path w="31338" h="31602" extrusionOk="0">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86"/>
              <p:cNvSpPr/>
              <p:nvPr/>
            </p:nvSpPr>
            <p:spPr>
              <a:xfrm>
                <a:off x="7610098" y="5598136"/>
                <a:ext cx="326177" cy="521713"/>
              </a:xfrm>
              <a:custGeom>
                <a:avLst/>
                <a:gdLst/>
                <a:ahLst/>
                <a:cxnLst/>
                <a:rect l="l" t="t" r="r" b="b"/>
                <a:pathLst>
                  <a:path w="326177" h="521713" extrusionOk="0">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86"/>
              <p:cNvSpPr/>
              <p:nvPr/>
            </p:nvSpPr>
            <p:spPr>
              <a:xfrm>
                <a:off x="7325457" y="5447093"/>
                <a:ext cx="477856" cy="383008"/>
              </a:xfrm>
              <a:custGeom>
                <a:avLst/>
                <a:gdLst/>
                <a:ahLst/>
                <a:cxnLst/>
                <a:rect l="l" t="t" r="r" b="b"/>
                <a:pathLst>
                  <a:path w="477856" h="383008" extrusionOk="0">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86"/>
              <p:cNvSpPr/>
              <p:nvPr/>
            </p:nvSpPr>
            <p:spPr>
              <a:xfrm>
                <a:off x="7549372" y="5799171"/>
                <a:ext cx="30028" cy="30713"/>
              </a:xfrm>
              <a:custGeom>
                <a:avLst/>
                <a:gdLst/>
                <a:ahLst/>
                <a:cxnLst/>
                <a:rect l="l" t="t" r="r" b="b"/>
                <a:pathLst>
                  <a:path w="30028" h="30713" extrusionOk="0">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86"/>
              <p:cNvSpPr/>
              <p:nvPr/>
            </p:nvSpPr>
            <p:spPr>
              <a:xfrm>
                <a:off x="7553889" y="5365577"/>
                <a:ext cx="25292" cy="49682"/>
              </a:xfrm>
              <a:custGeom>
                <a:avLst/>
                <a:gdLst/>
                <a:ahLst/>
                <a:cxnLst/>
                <a:rect l="l" t="t" r="r" b="b"/>
                <a:pathLst>
                  <a:path w="25292" h="49682" extrusionOk="0">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86"/>
              <p:cNvSpPr/>
              <p:nvPr/>
            </p:nvSpPr>
            <p:spPr>
              <a:xfrm>
                <a:off x="7473945" y="5390644"/>
                <a:ext cx="43084" cy="43585"/>
              </a:xfrm>
              <a:custGeom>
                <a:avLst/>
                <a:gdLst/>
                <a:ahLst/>
                <a:cxnLst/>
                <a:rect l="l" t="t" r="r" b="b"/>
                <a:pathLst>
                  <a:path w="43084" h="43585" extrusionOk="0">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86"/>
              <p:cNvSpPr/>
              <p:nvPr/>
            </p:nvSpPr>
            <p:spPr>
              <a:xfrm>
                <a:off x="7617572" y="5390644"/>
                <a:ext cx="43724" cy="43585"/>
              </a:xfrm>
              <a:custGeom>
                <a:avLst/>
                <a:gdLst/>
                <a:ahLst/>
                <a:cxnLst/>
                <a:rect l="l" t="t" r="r" b="b"/>
                <a:pathLst>
                  <a:path w="43724" h="43585" extrusionOk="0">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87"/>
          <p:cNvSpPr txBox="1">
            <a:spLocks noGrp="1"/>
          </p:cNvSpPr>
          <p:nvPr>
            <p:ph type="body" idx="1"/>
          </p:nvPr>
        </p:nvSpPr>
        <p:spPr>
          <a:xfrm>
            <a:off x="4912293" y="777330"/>
            <a:ext cx="6562677" cy="339415"/>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1000"/>
              </a:spcBef>
              <a:spcAft>
                <a:spcPts val="0"/>
              </a:spcAft>
              <a:buSzPts val="2400"/>
              <a:buNone/>
            </a:pPr>
            <a:r>
              <a:rPr lang="en-US" dirty="0"/>
              <a:t>PRIVACY BY DESIGN (</a:t>
            </a:r>
            <a:r>
              <a:rPr lang="en-US" dirty="0" err="1"/>
              <a:t>PbD</a:t>
            </a:r>
            <a:r>
              <a:rPr lang="en-US" dirty="0"/>
              <a:t>)</a:t>
            </a:r>
            <a:endParaRPr dirty="0"/>
          </a:p>
        </p:txBody>
      </p:sp>
      <p:sp>
        <p:nvSpPr>
          <p:cNvPr id="1172" name="Google Shape;1172;p87"/>
          <p:cNvSpPr txBox="1">
            <a:spLocks noGrp="1"/>
          </p:cNvSpPr>
          <p:nvPr>
            <p:ph type="body" idx="2"/>
          </p:nvPr>
        </p:nvSpPr>
        <p:spPr>
          <a:xfrm>
            <a:off x="4770783" y="1421593"/>
            <a:ext cx="6694744" cy="999383"/>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1000"/>
              </a:spcBef>
              <a:spcAft>
                <a:spcPts val="0"/>
              </a:spcAft>
              <a:buSzPts val="2200"/>
              <a:buNone/>
            </a:pPr>
            <a:r>
              <a:rPr lang="it-IT" sz="1900" dirty="0"/>
              <a:t>È il nome di un approccio alla privacy che tutte le aziende dovrebbero adottare quando creano prodotti e siti web. La «</a:t>
            </a:r>
            <a:r>
              <a:rPr lang="it-IT" sz="1900" dirty="0" err="1"/>
              <a:t>PbD</a:t>
            </a:r>
            <a:r>
              <a:rPr lang="it-IT" sz="1900" dirty="0"/>
              <a:t>» prevede che la raccolta dei dati sia ridotta al minimo e che vengano adottate misure di sicurezza per evitare fughe di dati e violazioni in tutte le fasi della progettazione di un prodotto.</a:t>
            </a:r>
          </a:p>
        </p:txBody>
      </p:sp>
      <p:sp>
        <p:nvSpPr>
          <p:cNvPr id="1173" name="Google Shape;1173;p87"/>
          <p:cNvSpPr txBox="1">
            <a:spLocks noGrp="1"/>
          </p:cNvSpPr>
          <p:nvPr>
            <p:ph type="body" idx="3"/>
          </p:nvPr>
        </p:nvSpPr>
        <p:spPr>
          <a:xfrm>
            <a:off x="3291603" y="1263336"/>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1</a:t>
            </a:r>
            <a:endParaRPr/>
          </a:p>
        </p:txBody>
      </p:sp>
      <p:sp>
        <p:nvSpPr>
          <p:cNvPr id="1174" name="Google Shape;1174;p87"/>
          <p:cNvSpPr txBox="1">
            <a:spLocks noGrp="1"/>
          </p:cNvSpPr>
          <p:nvPr>
            <p:ph type="body" idx="5"/>
          </p:nvPr>
        </p:nvSpPr>
        <p:spPr>
          <a:xfrm>
            <a:off x="4907571" y="4046691"/>
            <a:ext cx="6562677" cy="339415"/>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1000"/>
              </a:spcBef>
              <a:spcAft>
                <a:spcPts val="0"/>
              </a:spcAft>
              <a:buSzPts val="2400"/>
              <a:buNone/>
            </a:pPr>
            <a:r>
              <a:rPr lang="en-US" dirty="0"/>
              <a:t>CONSENSO</a:t>
            </a:r>
            <a:endParaRPr dirty="0"/>
          </a:p>
        </p:txBody>
      </p:sp>
      <p:sp>
        <p:nvSpPr>
          <p:cNvPr id="1175" name="Google Shape;1175;p87"/>
          <p:cNvSpPr txBox="1">
            <a:spLocks noGrp="1"/>
          </p:cNvSpPr>
          <p:nvPr>
            <p:ph type="body" idx="6"/>
          </p:nvPr>
        </p:nvSpPr>
        <p:spPr>
          <a:xfrm>
            <a:off x="4770783" y="4755395"/>
            <a:ext cx="6694744" cy="999383"/>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1000"/>
              </a:spcBef>
              <a:spcAft>
                <a:spcPts val="0"/>
              </a:spcAft>
              <a:buSzPts val="2200"/>
              <a:buNone/>
            </a:pPr>
            <a:r>
              <a:rPr lang="it-IT" sz="1800" dirty="0"/>
              <a:t>Ottenere il consenso significa semplicemente chiedere agli utenti il permesso di trattare i loro dati. Le aziende devono spiegare le loro pratiche di raccolta dei dati in un linguaggio chiaro e semplice, e gli utenti devono acconsentire. Questi standard di consenso vietano l'uso di impostazioni preselezionate nelle app o di caselle </a:t>
            </a:r>
            <a:r>
              <a:rPr lang="it-IT" sz="1800" dirty="0" err="1"/>
              <a:t>pre</a:t>
            </a:r>
            <a:r>
              <a:rPr lang="it-IT" sz="1800" dirty="0"/>
              <a:t>-selezionate nei siti web.</a:t>
            </a:r>
          </a:p>
        </p:txBody>
      </p:sp>
      <p:sp>
        <p:nvSpPr>
          <p:cNvPr id="1176" name="Google Shape;1176;p87"/>
          <p:cNvSpPr txBox="1">
            <a:spLocks noGrp="1"/>
          </p:cNvSpPr>
          <p:nvPr>
            <p:ph type="body" idx="7"/>
          </p:nvPr>
        </p:nvSpPr>
        <p:spPr>
          <a:xfrm>
            <a:off x="3291602" y="4495435"/>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2</a:t>
            </a:r>
            <a:endParaRPr/>
          </a:p>
        </p:txBody>
      </p:sp>
      <p:sp>
        <p:nvSpPr>
          <p:cNvPr id="1177" name="Google Shape;1177;p87"/>
          <p:cNvSpPr txBox="1"/>
          <p:nvPr/>
        </p:nvSpPr>
        <p:spPr>
          <a:xfrm>
            <a:off x="214215" y="846903"/>
            <a:ext cx="3625494"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3200" b="0" i="0" u="none" strike="noStrike" cap="none" dirty="0">
                <a:solidFill>
                  <a:schemeClr val="lt1"/>
                </a:solidFill>
                <a:latin typeface="Calibri"/>
                <a:ea typeface="Calibri"/>
                <a:cs typeface="Calibri"/>
                <a:sym typeface="Calibri"/>
              </a:rPr>
              <a:t>Quelli che seguono sono due dei termini RGPD più utilizzati dagli analisti della sicurezza. Comprenderli è fondamentale per acquisire familiarità con la protezione dei dati in generale.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dirty="0">
                <a:hlinkClick r:id="rId3" action="ppaction://hlinksldjump">
                  <a:extLst>
                    <a:ext uri="{A12FA001-AC4F-418D-AE19-62706E023703}">
                      <ahyp:hlinkClr xmlns:ahyp="http://schemas.microsoft.com/office/drawing/2018/hyperlinkcolor" val="tx"/>
                    </a:ext>
                  </a:extLst>
                </a:hlinkClick>
              </a:rPr>
              <a:t>Come CONSULTARE </a:t>
            </a:r>
            <a:r>
              <a:rPr lang="en-US" dirty="0" err="1">
                <a:hlinkClick r:id="rId3" action="ppaction://hlinksldjump">
                  <a:extLst>
                    <a:ext uri="{A12FA001-AC4F-418D-AE19-62706E023703}">
                      <ahyp:hlinkClr xmlns:ahyp="http://schemas.microsoft.com/office/drawing/2018/hyperlinkcolor" val="tx"/>
                    </a:ext>
                  </a:extLst>
                </a:hlinkClick>
              </a:rPr>
              <a:t>informazion</a:t>
            </a:r>
            <a:r>
              <a:rPr lang="en-US" dirty="0" err="1"/>
              <a:t>i</a:t>
            </a:r>
            <a:endParaRPr dirty="0"/>
          </a:p>
        </p:txBody>
      </p:sp>
      <p:sp>
        <p:nvSpPr>
          <p:cNvPr id="279" name="Google Shape;279;p43"/>
          <p:cNvSpPr txBox="1">
            <a:spLocks noGrp="1"/>
          </p:cNvSpPr>
          <p:nvPr>
            <p:ph type="body" idx="2"/>
          </p:nvPr>
        </p:nvSpPr>
        <p:spPr>
          <a:xfrm>
            <a:off x="4775199" y="1191313"/>
            <a:ext cx="6690328" cy="999383"/>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sz="2000" dirty="0" err="1"/>
              <a:t>È</a:t>
            </a:r>
            <a:r>
              <a:rPr lang="en-US" sz="2000" dirty="0"/>
              <a:t> la </a:t>
            </a:r>
            <a:r>
              <a:rPr lang="en-US" sz="2000" dirty="0" err="1"/>
              <a:t>capacità</a:t>
            </a:r>
            <a:r>
              <a:rPr lang="en-US" sz="2000" dirty="0"/>
              <a:t> di </a:t>
            </a:r>
            <a:r>
              <a:rPr lang="en-US" sz="2000" dirty="0" err="1"/>
              <a:t>eseguire</a:t>
            </a:r>
            <a:r>
              <a:rPr lang="en-US" sz="2000" dirty="0"/>
              <a:t> </a:t>
            </a:r>
            <a:r>
              <a:rPr lang="en-US" sz="2000" dirty="0" err="1"/>
              <a:t>compiti</a:t>
            </a:r>
            <a:r>
              <a:rPr lang="en-US" sz="2000" dirty="0"/>
              <a:t> </a:t>
            </a:r>
            <a:r>
              <a:rPr lang="en-US" sz="2000" dirty="0" err="1"/>
              <a:t>digitali</a:t>
            </a:r>
            <a:r>
              <a:rPr lang="en-US" sz="2000" dirty="0"/>
              <a:t> come </a:t>
            </a:r>
            <a:r>
              <a:rPr lang="en-US" sz="2000" dirty="0" err="1"/>
              <a:t>utilizzare</a:t>
            </a:r>
            <a:r>
              <a:rPr lang="en-US" sz="2000" dirty="0"/>
              <a:t> un e-reader (kindle), </a:t>
            </a:r>
            <a:r>
              <a:rPr lang="en-US" sz="2000" dirty="0" err="1"/>
              <a:t>visualizzare</a:t>
            </a:r>
            <a:r>
              <a:rPr lang="en-US" sz="2000" dirty="0"/>
              <a:t> </a:t>
            </a:r>
            <a:r>
              <a:rPr lang="en-US" sz="2000" dirty="0" err="1"/>
              <a:t>gli</a:t>
            </a:r>
            <a:r>
              <a:rPr lang="en-US" sz="2000" dirty="0"/>
              <a:t> </a:t>
            </a:r>
            <a:r>
              <a:rPr lang="en-US" sz="2000" dirty="0" err="1"/>
              <a:t>estratti</a:t>
            </a:r>
            <a:r>
              <a:rPr lang="en-US" sz="2000" dirty="0"/>
              <a:t> </a:t>
            </a:r>
            <a:r>
              <a:rPr lang="en-US" sz="2000" dirty="0" err="1"/>
              <a:t>bancari</a:t>
            </a:r>
            <a:r>
              <a:rPr lang="en-US" sz="2000" dirty="0"/>
              <a:t> online, o </a:t>
            </a:r>
            <a:r>
              <a:rPr lang="en-US" sz="2000" dirty="0" err="1"/>
              <a:t>cercare</a:t>
            </a:r>
            <a:r>
              <a:rPr lang="en-US" sz="2000" dirty="0"/>
              <a:t> e </a:t>
            </a:r>
            <a:r>
              <a:rPr lang="en-US" sz="2000" dirty="0" err="1"/>
              <a:t>leggere</a:t>
            </a:r>
            <a:r>
              <a:rPr lang="en-US" sz="2000" dirty="0"/>
              <a:t> un </a:t>
            </a:r>
            <a:r>
              <a:rPr lang="en-US" sz="2000" dirty="0" err="1"/>
              <a:t>articolo</a:t>
            </a:r>
            <a:r>
              <a:rPr lang="en-US" sz="2000" dirty="0"/>
              <a:t> in rete.</a:t>
            </a:r>
            <a:endParaRPr sz="2000" dirty="0"/>
          </a:p>
        </p:txBody>
      </p:sp>
      <p:sp>
        <p:nvSpPr>
          <p:cNvPr id="280" name="Google Shape;280;p43"/>
          <p:cNvSpPr txBox="1">
            <a:spLocks noGrp="1"/>
          </p:cNvSpPr>
          <p:nvPr>
            <p:ph type="body" idx="3"/>
          </p:nvPr>
        </p:nvSpPr>
        <p:spPr>
          <a:xfrm>
            <a:off x="3669541" y="1076972"/>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1</a:t>
            </a:r>
            <a:endParaRPr/>
          </a:p>
        </p:txBody>
      </p:sp>
      <p:sp>
        <p:nvSpPr>
          <p:cNvPr id="281" name="Google Shape;281;p43"/>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dirty="0">
                <a:hlinkClick r:id="rId4" action="ppaction://hlinksldjump">
                  <a:extLst>
                    <a:ext uri="{A12FA001-AC4F-418D-AE19-62706E023703}">
                      <ahyp:hlinkClr xmlns:ahyp="http://schemas.microsoft.com/office/drawing/2018/hyperlinkcolor" val="tx"/>
                    </a:ext>
                  </a:extLst>
                </a:hlinkClick>
              </a:rPr>
              <a:t>Come CREARE </a:t>
            </a:r>
            <a:r>
              <a:rPr lang="en-US" u="sng" dirty="0" err="1">
                <a:hlinkClick r:id="rId4" action="ppaction://hlinksldjump">
                  <a:extLst>
                    <a:ext uri="{A12FA001-AC4F-418D-AE19-62706E023703}">
                      <ahyp:hlinkClr xmlns:ahyp="http://schemas.microsoft.com/office/drawing/2018/hyperlinkcolor" val="tx"/>
                    </a:ext>
                  </a:extLst>
                </a:hlinkClick>
              </a:rPr>
              <a:t>inform</a:t>
            </a:r>
            <a:r>
              <a:rPr lang="en-US" u="sng" dirty="0" err="1"/>
              <a:t>azioni</a:t>
            </a:r>
            <a:endParaRPr u="sng" dirty="0"/>
          </a:p>
        </p:txBody>
      </p:sp>
      <p:sp>
        <p:nvSpPr>
          <p:cNvPr id="282" name="Google Shape;282;p43"/>
          <p:cNvSpPr txBox="1">
            <a:spLocks noGrp="1"/>
          </p:cNvSpPr>
          <p:nvPr>
            <p:ph type="body" idx="6"/>
          </p:nvPr>
        </p:nvSpPr>
        <p:spPr>
          <a:xfrm>
            <a:off x="4848466" y="3055110"/>
            <a:ext cx="6690328" cy="99938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1000"/>
              </a:spcBef>
              <a:spcAft>
                <a:spcPts val="0"/>
              </a:spcAft>
              <a:buSzPts val="2200"/>
              <a:buNone/>
            </a:pPr>
            <a:r>
              <a:rPr lang="en-US" sz="2000" dirty="0" err="1"/>
              <a:t>È</a:t>
            </a:r>
            <a:r>
              <a:rPr lang="en-US" sz="2000" dirty="0"/>
              <a:t> la </a:t>
            </a:r>
            <a:r>
              <a:rPr lang="en-US" sz="2000" dirty="0" err="1"/>
              <a:t>capacità</a:t>
            </a:r>
            <a:r>
              <a:rPr lang="en-US" sz="2000" dirty="0"/>
              <a:t> </a:t>
            </a:r>
            <a:r>
              <a:rPr lang="en-US" sz="2000" dirty="0" err="1"/>
              <a:t>che</a:t>
            </a:r>
            <a:r>
              <a:rPr lang="en-US" sz="2000" dirty="0"/>
              <a:t> include </a:t>
            </a:r>
            <a:r>
              <a:rPr lang="en-US" sz="2000" dirty="0" err="1"/>
              <a:t>varie</a:t>
            </a:r>
            <a:r>
              <a:rPr lang="en-US" sz="2000" dirty="0"/>
              <a:t> </a:t>
            </a:r>
            <a:r>
              <a:rPr lang="en-US" sz="2000" dirty="0" err="1"/>
              <a:t>azioni</a:t>
            </a:r>
            <a:r>
              <a:rPr lang="en-US" sz="2000" dirty="0"/>
              <a:t>, dal </a:t>
            </a:r>
            <a:r>
              <a:rPr lang="en-US" sz="2000" dirty="0" err="1"/>
              <a:t>creare</a:t>
            </a:r>
            <a:r>
              <a:rPr lang="en-US" sz="2000" dirty="0"/>
              <a:t> ed </a:t>
            </a:r>
            <a:r>
              <a:rPr lang="en-US" sz="2000" dirty="0" err="1"/>
              <a:t>montare</a:t>
            </a:r>
            <a:r>
              <a:rPr lang="en-US" sz="2000" dirty="0"/>
              <a:t> video a </a:t>
            </a:r>
            <a:r>
              <a:rPr lang="en-US" sz="2000" dirty="0" err="1"/>
              <a:t>scrivere</a:t>
            </a:r>
            <a:r>
              <a:rPr lang="en-US" sz="2000" dirty="0"/>
              <a:t> </a:t>
            </a:r>
            <a:r>
              <a:rPr lang="en-US" sz="2000" dirty="0" err="1"/>
              <a:t>articoli</a:t>
            </a:r>
            <a:r>
              <a:rPr lang="en-US" sz="2000" dirty="0"/>
              <a:t> e </a:t>
            </a:r>
            <a:r>
              <a:rPr lang="en-US" sz="2000" dirty="0" err="1"/>
              <a:t>modificare</a:t>
            </a:r>
            <a:r>
              <a:rPr lang="en-US" sz="2000" dirty="0"/>
              <a:t> PDF.</a:t>
            </a:r>
            <a:endParaRPr sz="2000" dirty="0"/>
          </a:p>
        </p:txBody>
      </p:sp>
      <p:sp>
        <p:nvSpPr>
          <p:cNvPr id="283" name="Google Shape;283;p43"/>
          <p:cNvSpPr txBox="1">
            <a:spLocks noGrp="1"/>
          </p:cNvSpPr>
          <p:nvPr>
            <p:ph type="body" idx="7"/>
          </p:nvPr>
        </p:nvSpPr>
        <p:spPr>
          <a:xfrm>
            <a:off x="3678984" y="2939743"/>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2</a:t>
            </a:r>
            <a:endParaRPr/>
          </a:p>
        </p:txBody>
      </p:sp>
      <p:sp>
        <p:nvSpPr>
          <p:cNvPr id="284" name="Google Shape;284;p43"/>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dirty="0">
                <a:hlinkClick r:id="rId5" action="ppaction://hlinksldjump">
                  <a:extLst>
                    <a:ext uri="{A12FA001-AC4F-418D-AE19-62706E023703}">
                      <ahyp:hlinkClr xmlns:ahyp="http://schemas.microsoft.com/office/drawing/2018/hyperlinkcolor" val="tx"/>
                    </a:ext>
                  </a:extLst>
                </a:hlinkClick>
              </a:rPr>
              <a:t>Come COMUNICARE </a:t>
            </a:r>
            <a:r>
              <a:rPr lang="en-US" dirty="0" err="1">
                <a:hlinkClick r:id="rId5" action="ppaction://hlinksldjump">
                  <a:extLst>
                    <a:ext uri="{A12FA001-AC4F-418D-AE19-62706E023703}">
                      <ahyp:hlinkClr xmlns:ahyp="http://schemas.microsoft.com/office/drawing/2018/hyperlinkcolor" val="tx"/>
                    </a:ext>
                  </a:extLst>
                </a:hlinkClick>
              </a:rPr>
              <a:t>informazion</a:t>
            </a:r>
            <a:r>
              <a:rPr lang="en-US" dirty="0" err="1"/>
              <a:t>i</a:t>
            </a:r>
            <a:endParaRPr dirty="0"/>
          </a:p>
        </p:txBody>
      </p:sp>
      <p:sp>
        <p:nvSpPr>
          <p:cNvPr id="285" name="Google Shape;285;p43"/>
          <p:cNvSpPr txBox="1">
            <a:spLocks noGrp="1"/>
          </p:cNvSpPr>
          <p:nvPr>
            <p:ph type="body" idx="9"/>
          </p:nvPr>
        </p:nvSpPr>
        <p:spPr>
          <a:xfrm>
            <a:off x="4848465" y="4973248"/>
            <a:ext cx="6642001" cy="99938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1000"/>
              </a:spcBef>
              <a:spcAft>
                <a:spcPts val="0"/>
              </a:spcAft>
              <a:buSzPts val="2200"/>
              <a:buNone/>
            </a:pPr>
            <a:r>
              <a:rPr lang="en-US" sz="2000" dirty="0"/>
              <a:t>Una volte </a:t>
            </a:r>
            <a:r>
              <a:rPr lang="en-US" sz="2000" dirty="0" err="1"/>
              <a:t>ottenute</a:t>
            </a:r>
            <a:r>
              <a:rPr lang="en-US" sz="2000" dirty="0"/>
              <a:t> le </a:t>
            </a:r>
            <a:r>
              <a:rPr lang="en-US" sz="2000" dirty="0" err="1"/>
              <a:t>informazioni</a:t>
            </a:r>
            <a:r>
              <a:rPr lang="en-US" sz="2000" dirty="0"/>
              <a:t>, </a:t>
            </a:r>
            <a:r>
              <a:rPr lang="en-US" sz="2000" dirty="0" err="1"/>
              <a:t>bisogna</a:t>
            </a:r>
            <a:r>
              <a:rPr lang="en-US" sz="2000" dirty="0"/>
              <a:t> </a:t>
            </a:r>
            <a:r>
              <a:rPr lang="en-US" sz="2000" dirty="0" err="1"/>
              <a:t>essere</a:t>
            </a:r>
            <a:r>
              <a:rPr lang="en-US" sz="2000" dirty="0"/>
              <a:t> in </a:t>
            </a:r>
            <a:r>
              <a:rPr lang="en-US" sz="2000" dirty="0" err="1"/>
              <a:t>grado</a:t>
            </a:r>
            <a:r>
              <a:rPr lang="en-US" sz="2000" dirty="0"/>
              <a:t> di </a:t>
            </a:r>
            <a:r>
              <a:rPr lang="en-US" sz="2000" dirty="0" err="1"/>
              <a:t>condividerle</a:t>
            </a:r>
            <a:r>
              <a:rPr lang="en-US" sz="2000" dirty="0"/>
              <a:t>. La </a:t>
            </a:r>
            <a:r>
              <a:rPr lang="en-US" sz="2000" dirty="0" err="1"/>
              <a:t>comunicazione</a:t>
            </a:r>
            <a:r>
              <a:rPr lang="en-US" sz="2000" dirty="0"/>
              <a:t> </a:t>
            </a:r>
            <a:r>
              <a:rPr lang="en-US" sz="2000" dirty="0" err="1"/>
              <a:t>è</a:t>
            </a:r>
            <a:r>
              <a:rPr lang="en-US" sz="2000" dirty="0"/>
              <a:t> la </a:t>
            </a:r>
            <a:r>
              <a:rPr lang="en-US" sz="2000" dirty="0" err="1"/>
              <a:t>capacità</a:t>
            </a:r>
            <a:r>
              <a:rPr lang="en-US" sz="2000" dirty="0"/>
              <a:t> di </a:t>
            </a:r>
            <a:r>
              <a:rPr lang="en-US" sz="2000" dirty="0" err="1"/>
              <a:t>pubblicare</a:t>
            </a:r>
            <a:r>
              <a:rPr lang="en-US" sz="2000" dirty="0"/>
              <a:t> un tweet, </a:t>
            </a:r>
            <a:r>
              <a:rPr lang="en-US" sz="2000" dirty="0" err="1"/>
              <a:t>inviare</a:t>
            </a:r>
            <a:r>
              <a:rPr lang="en-US" sz="2000" dirty="0"/>
              <a:t> </a:t>
            </a:r>
            <a:r>
              <a:rPr lang="en-US" sz="2000" dirty="0" err="1"/>
              <a:t>una</a:t>
            </a:r>
            <a:r>
              <a:rPr lang="en-US" sz="2000" dirty="0"/>
              <a:t> e-mail, </a:t>
            </a:r>
            <a:r>
              <a:rPr lang="en-US" sz="2000" dirty="0" err="1"/>
              <a:t>condividere</a:t>
            </a:r>
            <a:r>
              <a:rPr lang="en-US" sz="2000" dirty="0"/>
              <a:t> </a:t>
            </a:r>
            <a:r>
              <a:rPr lang="en-US" sz="2000" dirty="0" err="1"/>
              <a:t>documenti</a:t>
            </a:r>
            <a:r>
              <a:rPr lang="en-US" sz="2000" dirty="0"/>
              <a:t> online e molto </a:t>
            </a:r>
            <a:r>
              <a:rPr lang="en-US" sz="2000" dirty="0" err="1"/>
              <a:t>altro</a:t>
            </a:r>
            <a:r>
              <a:rPr lang="en-US" dirty="0"/>
              <a:t>.</a:t>
            </a:r>
            <a:endParaRPr dirty="0"/>
          </a:p>
        </p:txBody>
      </p:sp>
      <p:sp>
        <p:nvSpPr>
          <p:cNvPr id="286" name="Google Shape;286;p43"/>
          <p:cNvSpPr txBox="1">
            <a:spLocks noGrp="1"/>
          </p:cNvSpPr>
          <p:nvPr>
            <p:ph type="body" idx="13"/>
          </p:nvPr>
        </p:nvSpPr>
        <p:spPr>
          <a:xfrm>
            <a:off x="3669540" y="4802514"/>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3</a:t>
            </a:r>
            <a:endParaRPr/>
          </a:p>
        </p:txBody>
      </p:sp>
      <p:sp>
        <p:nvSpPr>
          <p:cNvPr id="287" name="Google Shape;287;p43"/>
          <p:cNvSpPr txBox="1"/>
          <p:nvPr/>
        </p:nvSpPr>
        <p:spPr>
          <a:xfrm>
            <a:off x="99391" y="982196"/>
            <a:ext cx="3990588" cy="489360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400" dirty="0" err="1">
                <a:solidFill>
                  <a:schemeClr val="lt1"/>
                </a:solidFill>
                <a:latin typeface="Calibri"/>
                <a:ea typeface="Calibri"/>
                <a:cs typeface="Calibri"/>
                <a:sym typeface="Calibri"/>
              </a:rPr>
              <a:t>Così</a:t>
            </a:r>
            <a:r>
              <a:rPr lang="en-US" sz="2400" dirty="0">
                <a:solidFill>
                  <a:schemeClr val="lt1"/>
                </a:solidFill>
                <a:latin typeface="Calibri"/>
                <a:ea typeface="Calibri"/>
                <a:cs typeface="Calibri"/>
                <a:sym typeface="Calibri"/>
              </a:rPr>
              <a:t> come l’ “</a:t>
            </a:r>
            <a:r>
              <a:rPr lang="en-US" sz="2400" dirty="0" err="1">
                <a:solidFill>
                  <a:schemeClr val="lt1"/>
                </a:solidFill>
                <a:latin typeface="Calibri"/>
                <a:ea typeface="Calibri"/>
                <a:cs typeface="Calibri"/>
                <a:sym typeface="Calibri"/>
              </a:rPr>
              <a:t>alfabetizzazione</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è</a:t>
            </a:r>
            <a:r>
              <a:rPr lang="en-US" sz="2400" dirty="0">
                <a:solidFill>
                  <a:schemeClr val="lt1"/>
                </a:solidFill>
                <a:latin typeface="Calibri"/>
                <a:ea typeface="Calibri"/>
                <a:cs typeface="Calibri"/>
                <a:sym typeface="Calibri"/>
              </a:rPr>
              <a:t> la </a:t>
            </a:r>
            <a:r>
              <a:rPr lang="en-US" sz="2400" dirty="0" err="1">
                <a:solidFill>
                  <a:schemeClr val="lt1"/>
                </a:solidFill>
                <a:latin typeface="Calibri"/>
                <a:ea typeface="Calibri"/>
                <a:cs typeface="Calibri"/>
                <a:sym typeface="Calibri"/>
              </a:rPr>
              <a:t>capacità</a:t>
            </a:r>
            <a:r>
              <a:rPr lang="en-US" sz="2400" dirty="0">
                <a:solidFill>
                  <a:schemeClr val="lt1"/>
                </a:solidFill>
                <a:latin typeface="Calibri"/>
                <a:ea typeface="Calibri"/>
                <a:cs typeface="Calibri"/>
                <a:sym typeface="Calibri"/>
              </a:rPr>
              <a:t> di </a:t>
            </a:r>
            <a:r>
              <a:rPr lang="en-US" sz="2400" dirty="0" err="1">
                <a:solidFill>
                  <a:schemeClr val="lt1"/>
                </a:solidFill>
                <a:latin typeface="Calibri"/>
                <a:ea typeface="Calibri"/>
                <a:cs typeface="Calibri"/>
                <a:sym typeface="Calibri"/>
              </a:rPr>
              <a:t>leggere</a:t>
            </a:r>
            <a:r>
              <a:rPr lang="en-US" sz="2400" dirty="0">
                <a:solidFill>
                  <a:schemeClr val="lt1"/>
                </a:solidFill>
                <a:latin typeface="Calibri"/>
                <a:ea typeface="Calibri"/>
                <a:cs typeface="Calibri"/>
                <a:sym typeface="Calibri"/>
              </a:rPr>
              <a:t> e </a:t>
            </a:r>
            <a:r>
              <a:rPr lang="en-US" sz="2400" dirty="0" err="1">
                <a:solidFill>
                  <a:schemeClr val="lt1"/>
                </a:solidFill>
                <a:latin typeface="Calibri"/>
                <a:ea typeface="Calibri"/>
                <a:cs typeface="Calibri"/>
                <a:sym typeface="Calibri"/>
              </a:rPr>
              <a:t>scrivere</a:t>
            </a:r>
            <a:r>
              <a:rPr lang="en-US" sz="2400" b="0" i="0" u="none" strike="noStrike" cap="none" dirty="0">
                <a:solidFill>
                  <a:schemeClr val="lt1"/>
                </a:solidFill>
                <a:latin typeface="Calibri"/>
                <a:ea typeface="Calibri"/>
                <a:cs typeface="Calibri"/>
                <a:sym typeface="Calibri"/>
              </a:rPr>
              <a:t>, l’ </a:t>
            </a:r>
            <a:r>
              <a:rPr lang="en-US" sz="2400" b="1" i="0" u="none" strike="noStrike" cap="none" dirty="0">
                <a:solidFill>
                  <a:srgbClr val="24BAA2"/>
                </a:solidFill>
                <a:latin typeface="Calibri"/>
                <a:ea typeface="Calibri"/>
                <a:cs typeface="Calibri"/>
                <a:sym typeface="Calibri"/>
              </a:rPr>
              <a:t>ALFABETIZZAZIONE DIGITALE </a:t>
            </a:r>
            <a:r>
              <a:rPr lang="en-US" sz="2400" b="0" i="0" u="none" strike="noStrike" cap="none" dirty="0" err="1">
                <a:solidFill>
                  <a:schemeClr val="lt1"/>
                </a:solidFill>
                <a:latin typeface="Calibri"/>
                <a:ea typeface="Calibri"/>
                <a:cs typeface="Calibri"/>
                <a:sym typeface="Calibri"/>
              </a:rPr>
              <a:t>è</a:t>
            </a:r>
            <a:r>
              <a:rPr lang="en-US" sz="2400" b="0" i="0" u="none" strike="noStrike" cap="none" dirty="0">
                <a:solidFill>
                  <a:schemeClr val="lt1"/>
                </a:solidFill>
                <a:latin typeface="Calibri"/>
                <a:ea typeface="Calibri"/>
                <a:cs typeface="Calibri"/>
                <a:sym typeface="Calibri"/>
              </a:rPr>
              <a:t> la </a:t>
            </a:r>
            <a:r>
              <a:rPr lang="en-US" sz="2400" b="0" i="0" u="none" strike="noStrike" cap="none" dirty="0" err="1">
                <a:solidFill>
                  <a:schemeClr val="lt1"/>
                </a:solidFill>
                <a:latin typeface="Calibri"/>
                <a:ea typeface="Calibri"/>
                <a:cs typeface="Calibri"/>
                <a:sym typeface="Calibri"/>
              </a:rPr>
              <a:t>capacità</a:t>
            </a:r>
            <a:r>
              <a:rPr lang="en-US" sz="2400" b="0" i="0" u="none" strike="noStrike" cap="none" dirty="0">
                <a:solidFill>
                  <a:schemeClr val="lt1"/>
                </a:solidFill>
                <a:latin typeface="Calibri"/>
                <a:ea typeface="Calibri"/>
                <a:cs typeface="Calibri"/>
                <a:sym typeface="Calibri"/>
              </a:rPr>
              <a:t> di </a:t>
            </a:r>
            <a:r>
              <a:rPr lang="en-US" sz="2400" b="0" i="0" u="none" strike="noStrike" cap="none" dirty="0" err="1">
                <a:solidFill>
                  <a:schemeClr val="lt1"/>
                </a:solidFill>
                <a:latin typeface="Calibri"/>
                <a:ea typeface="Calibri"/>
                <a:cs typeface="Calibri"/>
                <a:sym typeface="Calibri"/>
              </a:rPr>
              <a:t>eseguire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compiti</a:t>
            </a:r>
            <a:r>
              <a:rPr lang="en-US" sz="2400" b="0" i="0" u="none" strike="noStrike" cap="none" dirty="0">
                <a:solidFill>
                  <a:schemeClr val="lt1"/>
                </a:solidFill>
                <a:latin typeface="Calibri"/>
                <a:ea typeface="Calibri"/>
                <a:cs typeface="Calibri"/>
                <a:sym typeface="Calibri"/>
              </a:rPr>
              <a:t> in </a:t>
            </a:r>
            <a:r>
              <a:rPr lang="en-US" sz="2400" b="0" i="0" u="none" strike="noStrike" cap="none" dirty="0" err="1">
                <a:solidFill>
                  <a:schemeClr val="lt1"/>
                </a:solidFill>
                <a:latin typeface="Calibri"/>
                <a:ea typeface="Calibri"/>
                <a:cs typeface="Calibri"/>
                <a:sym typeface="Calibri"/>
              </a:rPr>
              <a:t>formato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digitale</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Sebbene</a:t>
            </a:r>
            <a:r>
              <a:rPr lang="en-US" sz="2400" dirty="0">
                <a:solidFill>
                  <a:schemeClr val="lt1"/>
                </a:solidFill>
                <a:latin typeface="Calibri"/>
                <a:ea typeface="Calibri"/>
                <a:cs typeface="Calibri"/>
                <a:sym typeface="Calibri"/>
              </a:rPr>
              <a:t> l</a:t>
            </a:r>
            <a:r>
              <a:rPr lang="en-US" sz="2400" b="0" i="0" u="none" strike="noStrike" cap="none" dirty="0">
                <a:solidFill>
                  <a:schemeClr val="lt1"/>
                </a:solidFill>
                <a:latin typeface="Calibri"/>
                <a:ea typeface="Calibri"/>
                <a:cs typeface="Calibri"/>
                <a:sym typeface="Calibri"/>
              </a:rPr>
              <a:t>a </a:t>
            </a:r>
            <a:r>
              <a:rPr lang="en-US" sz="2400" b="0" i="0" u="none" strike="noStrike" cap="none" dirty="0" err="1">
                <a:solidFill>
                  <a:schemeClr val="lt1"/>
                </a:solidFill>
                <a:latin typeface="Calibri"/>
                <a:ea typeface="Calibri"/>
                <a:cs typeface="Calibri"/>
                <a:sym typeface="Calibri"/>
              </a:rPr>
              <a:t>definizione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esatta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possa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variare</a:t>
            </a:r>
            <a:r>
              <a:rPr lang="en-US" sz="2400" b="0" i="0" u="none" strike="noStrike" cap="none" dirty="0">
                <a:solidFill>
                  <a:schemeClr val="lt1"/>
                </a:solidFill>
                <a:latin typeface="Calibri"/>
                <a:ea typeface="Calibri"/>
                <a:cs typeface="Calibri"/>
                <a:sym typeface="Calibri"/>
              </a:rPr>
              <a:t> a </a:t>
            </a:r>
            <a:r>
              <a:rPr lang="en-US" sz="2400" b="0" i="0" u="none" strike="noStrike" cap="none" dirty="0" err="1">
                <a:solidFill>
                  <a:schemeClr val="lt1"/>
                </a:solidFill>
                <a:latin typeface="Calibri"/>
                <a:ea typeface="Calibri"/>
                <a:cs typeface="Calibri"/>
                <a:sym typeface="Calibri"/>
              </a:rPr>
              <a:t>seconda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delle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aziende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delle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università</a:t>
            </a:r>
            <a:r>
              <a:rPr lang="en-US" sz="2400" b="0" i="0" u="none" strike="noStrike" cap="none" dirty="0">
                <a:solidFill>
                  <a:schemeClr val="lt1"/>
                </a:solidFill>
                <a:latin typeface="Calibri"/>
                <a:ea typeface="Calibri"/>
                <a:cs typeface="Calibri"/>
                <a:sym typeface="Calibri"/>
              </a:rPr>
              <a:t> o </a:t>
            </a:r>
            <a:r>
              <a:rPr lang="en-US" sz="2400" b="0" i="0" u="none" strike="noStrike" cap="none" dirty="0" err="1">
                <a:solidFill>
                  <a:schemeClr val="lt1"/>
                </a:solidFill>
                <a:latin typeface="Calibri"/>
                <a:ea typeface="Calibri"/>
                <a:cs typeface="Calibri"/>
                <a:sym typeface="Calibri"/>
              </a:rPr>
              <a:t>delle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istituzioni</a:t>
            </a:r>
            <a:r>
              <a:rPr lang="en-US" sz="2400" b="0" i="0" u="none" strike="noStrike" cap="none" dirty="0">
                <a:solidFill>
                  <a:schemeClr val="lt1"/>
                </a:solidFill>
                <a:latin typeface="Calibri"/>
                <a:ea typeface="Calibri"/>
                <a:cs typeface="Calibri"/>
                <a:sym typeface="Calibri"/>
              </a:rPr>
              <a:t>, in </a:t>
            </a:r>
            <a:r>
              <a:rPr lang="en-US" sz="2400" b="0" i="0" u="none" strike="noStrike" cap="none" dirty="0" err="1">
                <a:solidFill>
                  <a:schemeClr val="lt1"/>
                </a:solidFill>
                <a:latin typeface="Calibri"/>
                <a:ea typeface="Calibri"/>
                <a:cs typeface="Calibri"/>
                <a:sym typeface="Calibri"/>
              </a:rPr>
              <a:t>generale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è</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possibile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suddividere</a:t>
            </a:r>
            <a:r>
              <a:rPr lang="en-US" sz="2400" b="0" i="0" u="none" strike="noStrike" cap="none" dirty="0">
                <a:solidFill>
                  <a:schemeClr val="lt1"/>
                </a:solidFill>
                <a:latin typeface="Calibri"/>
                <a:ea typeface="Calibri"/>
                <a:cs typeface="Calibri"/>
                <a:sym typeface="Calibri"/>
              </a:rPr>
              <a:t> il </a:t>
            </a:r>
            <a:r>
              <a:rPr lang="en-US" sz="2400" b="0" i="0" u="none" strike="noStrike" cap="none" dirty="0" err="1">
                <a:solidFill>
                  <a:schemeClr val="lt1"/>
                </a:solidFill>
                <a:latin typeface="Calibri"/>
                <a:ea typeface="Calibri"/>
                <a:cs typeface="Calibri"/>
                <a:sym typeface="Calibri"/>
              </a:rPr>
              <a:t>concetto</a:t>
            </a:r>
            <a:r>
              <a:rPr lang="en-US" sz="2400" b="0" i="0" u="none" strike="noStrike" cap="none" dirty="0">
                <a:solidFill>
                  <a:schemeClr val="lt1"/>
                </a:solidFill>
                <a:latin typeface="Calibri"/>
                <a:ea typeface="Calibri"/>
                <a:cs typeface="Calibri"/>
                <a:sym typeface="Calibri"/>
              </a:rPr>
              <a:t> di </a:t>
            </a:r>
            <a:r>
              <a:rPr lang="en-US" sz="2400" b="0" i="0" u="none" strike="noStrike" cap="none" dirty="0" err="1">
                <a:solidFill>
                  <a:schemeClr val="lt1"/>
                </a:solidFill>
                <a:latin typeface="Calibri"/>
                <a:ea typeface="Calibri"/>
                <a:cs typeface="Calibri"/>
                <a:sym typeface="Calibri"/>
              </a:rPr>
              <a:t>alfabetizzazione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digitale</a:t>
            </a:r>
            <a:r>
              <a:rPr lang="en-US" sz="2400" b="0" i="0" u="none" strike="noStrike" cap="none" dirty="0">
                <a:solidFill>
                  <a:schemeClr val="lt1"/>
                </a:solidFill>
                <a:latin typeface="Calibri"/>
                <a:ea typeface="Calibri"/>
                <a:cs typeface="Calibri"/>
                <a:sym typeface="Calibri"/>
              </a:rPr>
              <a:t> in </a:t>
            </a:r>
            <a:r>
              <a:rPr lang="en-US" sz="2400" b="0" i="0" u="none" strike="noStrike" cap="none" dirty="0" err="1">
                <a:solidFill>
                  <a:schemeClr val="lt1"/>
                </a:solidFill>
                <a:latin typeface="Calibri"/>
                <a:ea typeface="Calibri"/>
                <a:cs typeface="Calibri"/>
                <a:sym typeface="Calibri"/>
              </a:rPr>
              <a:t>tre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abilità</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principali</a:t>
            </a:r>
            <a:r>
              <a:rPr lang="en-US" sz="2400" b="0" i="0" u="none" strike="noStrike" cap="none" dirty="0">
                <a:solidFill>
                  <a:schemeClr val="lt1"/>
                </a:solidFill>
                <a:latin typeface="Calibri"/>
                <a:ea typeface="Calibri"/>
                <a:cs typeface="Calibri"/>
                <a:sym typeface="Calibri"/>
              </a:rPr>
              <a:t>. </a:t>
            </a:r>
            <a:endParaRPr sz="24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B2398096-DB15-08BA-A247-2854A9233D7D}"/>
              </a:ext>
            </a:extLst>
          </p:cNvPr>
          <p:cNvSpPr txBox="1"/>
          <p:nvPr/>
        </p:nvSpPr>
        <p:spPr>
          <a:xfrm>
            <a:off x="5749047" y="0"/>
            <a:ext cx="4717915" cy="584775"/>
          </a:xfrm>
          <a:prstGeom prst="rect">
            <a:avLst/>
          </a:prstGeom>
          <a:noFill/>
        </p:spPr>
        <p:txBody>
          <a:bodyPr wrap="square" rtlCol="0">
            <a:spAutoFit/>
          </a:bodyPr>
          <a:lstStyle/>
          <a:p>
            <a:pPr algn="ctr"/>
            <a:r>
              <a:rPr lang="en-IE" sz="3200" b="1" dirty="0">
                <a:solidFill>
                  <a:srgbClr val="7F3494"/>
                </a:solidFill>
                <a:latin typeface="Calibri" panose="020F0502020204030204" pitchFamily="34" charset="0"/>
                <a:cs typeface="Calibri" panose="020F0502020204030204" pitchFamily="34" charset="0"/>
              </a:rPr>
              <a:t>Le 3 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88"/>
          <p:cNvSpPr txBox="1">
            <a:spLocks noGrp="1"/>
          </p:cNvSpPr>
          <p:nvPr>
            <p:ph type="body" idx="2"/>
          </p:nvPr>
        </p:nvSpPr>
        <p:spPr>
          <a:xfrm>
            <a:off x="506897" y="474990"/>
            <a:ext cx="10886722" cy="803654"/>
          </a:xfrm>
          <a:prstGeom prst="rect">
            <a:avLst/>
          </a:prstGeom>
          <a:noFill/>
          <a:ln>
            <a:noFill/>
          </a:ln>
        </p:spPr>
        <p:txBody>
          <a:bodyPr spcFirstLastPara="1" wrap="square" lIns="91425" tIns="45700" rIns="91425" bIns="45700" anchor="t" anchorCtr="0">
            <a:noAutofit/>
          </a:bodyPr>
          <a:lstStyle/>
          <a:p>
            <a:pPr lvl="0"/>
            <a:r>
              <a:rPr lang="it-IT" dirty="0">
                <a:solidFill>
                  <a:srgbClr val="7F3494"/>
                </a:solidFill>
              </a:rPr>
              <a:t>I principali diritti alla privacy degli UTENTI DI INTERNET dei dati secondo l’RGPD...</a:t>
            </a:r>
          </a:p>
        </p:txBody>
      </p:sp>
      <p:sp>
        <p:nvSpPr>
          <p:cNvPr id="1183" name="Google Shape;1183;p88"/>
          <p:cNvSpPr/>
          <p:nvPr/>
        </p:nvSpPr>
        <p:spPr>
          <a:xfrm>
            <a:off x="1075944" y="1952509"/>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it-IT" sz="18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it-IT" sz="1800" b="0" i="0" u="none" strike="noStrike" cap="none" dirty="0">
                <a:solidFill>
                  <a:schemeClr val="lt1"/>
                </a:solidFill>
                <a:latin typeface="Calibri"/>
                <a:ea typeface="Calibri"/>
                <a:cs typeface="Calibri"/>
                <a:sym typeface="Calibri"/>
              </a:rPr>
              <a:t>Avete il diritto di sapere esattamente </a:t>
            </a:r>
            <a:r>
              <a:rPr lang="it-IT" sz="1800" b="1" i="0" u="none" strike="noStrike" cap="none" dirty="0">
                <a:solidFill>
                  <a:schemeClr val="lt1"/>
                </a:solidFill>
                <a:latin typeface="Calibri"/>
                <a:ea typeface="Calibri"/>
                <a:cs typeface="Calibri"/>
                <a:sym typeface="Calibri"/>
              </a:rPr>
              <a:t>come vengono raccolti e utilizzati i vostri dati.</a:t>
            </a:r>
            <a:endParaRPr b="1" dirty="0"/>
          </a:p>
        </p:txBody>
      </p:sp>
      <p:sp>
        <p:nvSpPr>
          <p:cNvPr id="1184" name="Google Shape;1184;p88"/>
          <p:cNvSpPr/>
          <p:nvPr/>
        </p:nvSpPr>
        <p:spPr>
          <a:xfrm>
            <a:off x="2860971" y="4075835"/>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it-IT" sz="18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it-IT" sz="1800" b="0" i="0" u="none" strike="noStrike" cap="none" dirty="0">
                <a:solidFill>
                  <a:schemeClr val="lt1"/>
                </a:solidFill>
                <a:latin typeface="Calibri"/>
                <a:ea typeface="Calibri"/>
                <a:cs typeface="Calibri"/>
                <a:sym typeface="Calibri"/>
              </a:rPr>
              <a:t>Potete chiedere </a:t>
            </a:r>
            <a:r>
              <a:rPr lang="it-IT" sz="1800" b="1" i="0" u="none" strike="noStrike" cap="none" dirty="0">
                <a:solidFill>
                  <a:schemeClr val="lt1"/>
                </a:solidFill>
                <a:latin typeface="Calibri"/>
                <a:ea typeface="Calibri"/>
                <a:cs typeface="Calibri"/>
                <a:sym typeface="Calibri"/>
              </a:rPr>
              <a:t>quali informazioni sono state raccolte</a:t>
            </a:r>
            <a:r>
              <a:rPr lang="it-IT" sz="1800" b="0" i="0" u="none" strike="noStrike" cap="none" dirty="0">
                <a:solidFill>
                  <a:schemeClr val="lt1"/>
                </a:solidFill>
                <a:latin typeface="Calibri"/>
                <a:ea typeface="Calibri"/>
                <a:cs typeface="Calibri"/>
                <a:sym typeface="Calibri"/>
              </a:rPr>
              <a:t> su di voi (senza pagare nulla).</a:t>
            </a:r>
          </a:p>
        </p:txBody>
      </p:sp>
      <p:sp>
        <p:nvSpPr>
          <p:cNvPr id="1185" name="Google Shape;1185;p88"/>
          <p:cNvSpPr/>
          <p:nvPr/>
        </p:nvSpPr>
        <p:spPr>
          <a:xfrm>
            <a:off x="5089509" y="1978152"/>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it-IT" sz="1800" b="0" i="0" u="none" strike="noStrike" cap="none" dirty="0">
                <a:solidFill>
                  <a:schemeClr val="lt1"/>
                </a:solidFill>
                <a:latin typeface="Calibri"/>
                <a:ea typeface="Calibri"/>
                <a:cs typeface="Calibri"/>
                <a:sym typeface="Calibri"/>
              </a:rPr>
              <a:t>Se ci sono </a:t>
            </a:r>
            <a:r>
              <a:rPr lang="it-IT" sz="1800" b="1" i="0" u="none" strike="noStrike" cap="none" dirty="0">
                <a:solidFill>
                  <a:schemeClr val="lt1"/>
                </a:solidFill>
                <a:latin typeface="Calibri"/>
                <a:ea typeface="Calibri"/>
                <a:cs typeface="Calibri"/>
                <a:sym typeface="Calibri"/>
              </a:rPr>
              <a:t>errori nei vostri dati</a:t>
            </a:r>
            <a:r>
              <a:rPr lang="it-IT" sz="1800" b="0" i="0" u="none" strike="noStrike" cap="none" dirty="0">
                <a:solidFill>
                  <a:schemeClr val="lt1"/>
                </a:solidFill>
                <a:latin typeface="Calibri"/>
                <a:ea typeface="Calibri"/>
                <a:cs typeface="Calibri"/>
                <a:sym typeface="Calibri"/>
              </a:rPr>
              <a:t>, potete </a:t>
            </a:r>
            <a:r>
              <a:rPr lang="it-IT" sz="1800" b="1" i="0" u="none" strike="noStrike" cap="none" dirty="0">
                <a:solidFill>
                  <a:schemeClr val="lt1"/>
                </a:solidFill>
                <a:latin typeface="Calibri"/>
                <a:ea typeface="Calibri"/>
                <a:cs typeface="Calibri"/>
                <a:sym typeface="Calibri"/>
              </a:rPr>
              <a:t>chiedere di correggerli</a:t>
            </a:r>
            <a:r>
              <a:rPr lang="it-IT" sz="1800" b="0" i="0" u="none" strike="noStrike" cap="none" dirty="0">
                <a:solidFill>
                  <a:schemeClr val="lt1"/>
                </a:solidFill>
                <a:latin typeface="Calibri"/>
                <a:ea typeface="Calibri"/>
                <a:cs typeface="Calibri"/>
                <a:sym typeface="Calibri"/>
              </a:rPr>
              <a:t>.</a:t>
            </a:r>
          </a:p>
        </p:txBody>
      </p:sp>
      <p:sp>
        <p:nvSpPr>
          <p:cNvPr id="1186" name="Google Shape;1186;p88"/>
          <p:cNvSpPr/>
          <p:nvPr/>
        </p:nvSpPr>
        <p:spPr>
          <a:xfrm>
            <a:off x="6760461" y="4028454"/>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it-IT" sz="1800" b="0" i="0" u="none" strike="noStrike" cap="none" dirty="0">
                <a:solidFill>
                  <a:schemeClr val="lt1"/>
                </a:solidFill>
                <a:latin typeface="Calibri"/>
                <a:ea typeface="Calibri"/>
                <a:cs typeface="Calibri"/>
                <a:sym typeface="Calibri"/>
              </a:rPr>
              <a:t>È possibile far </a:t>
            </a:r>
            <a:r>
              <a:rPr lang="it-IT" sz="1800" b="1" i="0" u="none" strike="noStrike" cap="none" dirty="0">
                <a:solidFill>
                  <a:schemeClr val="lt1"/>
                </a:solidFill>
                <a:latin typeface="Calibri"/>
                <a:ea typeface="Calibri"/>
                <a:cs typeface="Calibri"/>
                <a:sym typeface="Calibri"/>
              </a:rPr>
              <a:t>cancellare i propri dati dai registri. </a:t>
            </a:r>
          </a:p>
        </p:txBody>
      </p:sp>
      <p:sp>
        <p:nvSpPr>
          <p:cNvPr id="1187" name="Google Shape;1187;p88"/>
          <p:cNvSpPr/>
          <p:nvPr/>
        </p:nvSpPr>
        <p:spPr>
          <a:xfrm>
            <a:off x="9106377" y="1978152"/>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it-IT" sz="1800" b="0" i="0" u="none" strike="noStrike" cap="none" dirty="0">
                <a:solidFill>
                  <a:schemeClr val="lt1"/>
                </a:solidFill>
                <a:latin typeface="Calibri"/>
                <a:ea typeface="Calibri"/>
                <a:cs typeface="Calibri"/>
                <a:sym typeface="Calibri"/>
              </a:rPr>
              <a:t>È possibile </a:t>
            </a:r>
            <a:r>
              <a:rPr lang="it-IT" sz="1800" b="1" i="0" u="none" strike="noStrike" cap="none" dirty="0">
                <a:solidFill>
                  <a:schemeClr val="lt1"/>
                </a:solidFill>
                <a:latin typeface="Calibri"/>
                <a:ea typeface="Calibri"/>
                <a:cs typeface="Calibri"/>
                <a:sym typeface="Calibri"/>
              </a:rPr>
              <a:t>rifiutare il trattamento dei dati</a:t>
            </a:r>
            <a:r>
              <a:rPr lang="it-IT" sz="1800" b="0" i="0" u="none" strike="noStrike" cap="none" dirty="0">
                <a:solidFill>
                  <a:schemeClr val="lt1"/>
                </a:solidFill>
                <a:latin typeface="Calibri"/>
                <a:ea typeface="Calibri"/>
                <a:cs typeface="Calibri"/>
                <a:sym typeface="Calibri"/>
              </a:rPr>
              <a:t>, ad esempio per le attività di marketing.</a:t>
            </a:r>
          </a:p>
        </p:txBody>
      </p:sp>
      <p:pic>
        <p:nvPicPr>
          <p:cNvPr id="1188" name="Google Shape;1188;p88" descr="Badge 3 outline"/>
          <p:cNvPicPr preferRelativeResize="0"/>
          <p:nvPr/>
        </p:nvPicPr>
        <p:blipFill rotWithShape="1">
          <a:blip r:embed="rId3">
            <a:alphaModFix/>
          </a:blip>
          <a:srcRect/>
          <a:stretch/>
        </p:blipFill>
        <p:spPr>
          <a:xfrm>
            <a:off x="4450728" y="2979685"/>
            <a:ext cx="914400" cy="905256"/>
          </a:xfrm>
          <a:prstGeom prst="rect">
            <a:avLst/>
          </a:prstGeom>
          <a:noFill/>
          <a:ln>
            <a:noFill/>
          </a:ln>
        </p:spPr>
      </p:pic>
      <p:pic>
        <p:nvPicPr>
          <p:cNvPr id="1189" name="Google Shape;1189;p88" descr="Badge 1 outline"/>
          <p:cNvPicPr preferRelativeResize="0"/>
          <p:nvPr/>
        </p:nvPicPr>
        <p:blipFill rotWithShape="1">
          <a:blip r:embed="rId4">
            <a:alphaModFix/>
          </a:blip>
          <a:srcRect/>
          <a:stretch/>
        </p:blipFill>
        <p:spPr>
          <a:xfrm>
            <a:off x="432819" y="2008632"/>
            <a:ext cx="914400" cy="914400"/>
          </a:xfrm>
          <a:prstGeom prst="rect">
            <a:avLst/>
          </a:prstGeom>
          <a:noFill/>
          <a:ln>
            <a:noFill/>
          </a:ln>
        </p:spPr>
      </p:pic>
      <p:pic>
        <p:nvPicPr>
          <p:cNvPr id="1190" name="Google Shape;1190;p88" descr="Badge outline"/>
          <p:cNvPicPr preferRelativeResize="0"/>
          <p:nvPr/>
        </p:nvPicPr>
        <p:blipFill rotWithShape="1">
          <a:blip r:embed="rId5">
            <a:alphaModFix/>
          </a:blip>
          <a:srcRect/>
          <a:stretch/>
        </p:blipFill>
        <p:spPr>
          <a:xfrm>
            <a:off x="2211324" y="5022761"/>
            <a:ext cx="914400" cy="914400"/>
          </a:xfrm>
          <a:prstGeom prst="rect">
            <a:avLst/>
          </a:prstGeom>
          <a:noFill/>
          <a:ln>
            <a:noFill/>
          </a:ln>
        </p:spPr>
      </p:pic>
      <p:pic>
        <p:nvPicPr>
          <p:cNvPr id="1191" name="Google Shape;1191;p88" descr="Badge 4 outline"/>
          <p:cNvPicPr preferRelativeResize="0"/>
          <p:nvPr/>
        </p:nvPicPr>
        <p:blipFill rotWithShape="1">
          <a:blip r:embed="rId6">
            <a:alphaModFix/>
          </a:blip>
          <a:srcRect/>
          <a:stretch/>
        </p:blipFill>
        <p:spPr>
          <a:xfrm>
            <a:off x="6095999" y="4973334"/>
            <a:ext cx="914400" cy="914400"/>
          </a:xfrm>
          <a:prstGeom prst="rect">
            <a:avLst/>
          </a:prstGeom>
          <a:noFill/>
          <a:ln>
            <a:noFill/>
          </a:ln>
        </p:spPr>
      </p:pic>
      <p:pic>
        <p:nvPicPr>
          <p:cNvPr id="1192" name="Google Shape;1192;p88" descr="Badge 5 outline"/>
          <p:cNvPicPr preferRelativeResize="0"/>
          <p:nvPr/>
        </p:nvPicPr>
        <p:blipFill rotWithShape="1">
          <a:blip r:embed="rId7">
            <a:alphaModFix/>
          </a:blip>
          <a:srcRect/>
          <a:stretch/>
        </p:blipFill>
        <p:spPr>
          <a:xfrm>
            <a:off x="8381997" y="2196349"/>
            <a:ext cx="914400" cy="914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89"/>
          <p:cNvSpPr txBox="1">
            <a:spLocks noGrp="1"/>
          </p:cNvSpPr>
          <p:nvPr>
            <p:ph type="body" idx="1"/>
          </p:nvPr>
        </p:nvSpPr>
        <p:spPr>
          <a:xfrm>
            <a:off x="487485" y="11313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it-IT" dirty="0"/>
              <a:t>Conoscere queste informazioni vi aiuterà a orientarvi nelle politiche che i siti web utilizzano per spiegare le loro pratiche di raccolta dei dati.</a:t>
            </a:r>
          </a:p>
        </p:txBody>
      </p:sp>
      <p:sp>
        <p:nvSpPr>
          <p:cNvPr id="1198" name="Google Shape;1198;p89"/>
          <p:cNvSpPr txBox="1">
            <a:spLocks noGrp="1"/>
          </p:cNvSpPr>
          <p:nvPr>
            <p:ph type="body" idx="2"/>
          </p:nvPr>
        </p:nvSpPr>
        <p:spPr>
          <a:xfrm>
            <a:off x="487485" y="506062"/>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Nomi e </a:t>
            </a:r>
            <a:r>
              <a:rPr lang="en-US" dirty="0" err="1"/>
              <a:t>acronimi</a:t>
            </a:r>
            <a:r>
              <a:rPr lang="en-US" dirty="0"/>
              <a:t> </a:t>
            </a:r>
            <a:r>
              <a:rPr lang="en-US" dirty="0" err="1"/>
              <a:t>associati</a:t>
            </a:r>
            <a:r>
              <a:rPr lang="en-US" dirty="0"/>
              <a:t> </a:t>
            </a:r>
            <a:r>
              <a:rPr lang="en-US" dirty="0" err="1"/>
              <a:t>all’RGPD</a:t>
            </a:r>
            <a:endParaRPr dirty="0"/>
          </a:p>
        </p:txBody>
      </p:sp>
      <p:graphicFrame>
        <p:nvGraphicFramePr>
          <p:cNvPr id="1199" name="Google Shape;1199;p89"/>
          <p:cNvGraphicFramePr/>
          <p:nvPr>
            <p:extLst>
              <p:ext uri="{D42A27DB-BD31-4B8C-83A1-F6EECF244321}">
                <p14:modId xmlns:p14="http://schemas.microsoft.com/office/powerpoint/2010/main" val="934177388"/>
              </p:ext>
            </p:extLst>
          </p:nvPr>
        </p:nvGraphicFramePr>
        <p:xfrm>
          <a:off x="915827" y="2180248"/>
          <a:ext cx="10360346" cy="4245480"/>
        </p:xfrm>
        <a:graphic>
          <a:graphicData uri="http://schemas.openxmlformats.org/drawingml/2006/table">
            <a:tbl>
              <a:tblPr>
                <a:noFill/>
                <a:tableStyleId>{75F328CF-986C-49F1-8125-FB207ECBECCC}</a:tableStyleId>
              </a:tblPr>
              <a:tblGrid>
                <a:gridCol w="2401646">
                  <a:extLst>
                    <a:ext uri="{9D8B030D-6E8A-4147-A177-3AD203B41FA5}">
                      <a16:colId xmlns:a16="http://schemas.microsoft.com/office/drawing/2014/main" val="20000"/>
                    </a:ext>
                  </a:extLst>
                </a:gridCol>
                <a:gridCol w="7958700">
                  <a:extLst>
                    <a:ext uri="{9D8B030D-6E8A-4147-A177-3AD203B41FA5}">
                      <a16:colId xmlns:a16="http://schemas.microsoft.com/office/drawing/2014/main" val="20001"/>
                    </a:ext>
                  </a:extLst>
                </a:gridCol>
              </a:tblGrid>
              <a:tr h="623965">
                <a:tc>
                  <a:txBody>
                    <a:bodyPr/>
                    <a:lstStyle/>
                    <a:p>
                      <a:pPr marL="0" marR="0" lvl="0" indent="0" algn="l" rtl="0">
                        <a:lnSpc>
                          <a:spcPct val="100000"/>
                        </a:lnSpc>
                        <a:spcBef>
                          <a:spcPts val="0"/>
                        </a:spcBef>
                        <a:spcAft>
                          <a:spcPts val="0"/>
                        </a:spcAft>
                        <a:buNone/>
                      </a:pPr>
                      <a:r>
                        <a:rPr lang="it-IT" sz="1800" b="1" u="none" strike="noStrike" cap="none" dirty="0">
                          <a:solidFill>
                            <a:srgbClr val="24BAA2"/>
                          </a:solidFill>
                          <a:latin typeface="Calibri"/>
                          <a:ea typeface="Calibri"/>
                          <a:cs typeface="Calibri"/>
                          <a:sym typeface="Calibri"/>
                        </a:rPr>
                        <a:t>Che cos'è un soggetto interessato?</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Sono io come lo siete voi. Un soggetto interessato è chiunque abbia i propri dati raccolti da un'azienda. In pratica, tutti coloro che hanno usato Internet.</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0"/>
                  </a:ext>
                </a:extLst>
              </a:tr>
              <a:tr h="899355">
                <a:tc>
                  <a:txBody>
                    <a:bodyPr/>
                    <a:lstStyle/>
                    <a:p>
                      <a:pPr marL="0" marR="0" lvl="0" indent="0" algn="l" rtl="0">
                        <a:lnSpc>
                          <a:spcPct val="100000"/>
                        </a:lnSpc>
                        <a:spcBef>
                          <a:spcPts val="0"/>
                        </a:spcBef>
                        <a:spcAft>
                          <a:spcPts val="0"/>
                        </a:spcAft>
                        <a:buNone/>
                      </a:pPr>
                      <a:r>
                        <a:rPr lang="it-IT" sz="1800" b="1" u="none" strike="noStrike" cap="none" dirty="0">
                          <a:solidFill>
                            <a:srgbClr val="24BAA2"/>
                          </a:solidFill>
                          <a:latin typeface="Calibri"/>
                          <a:ea typeface="Calibri"/>
                          <a:cs typeface="Calibri"/>
                          <a:sym typeface="Calibri"/>
                        </a:rPr>
                        <a:t>Che cos'è un responsabile del trattamento dei dati?</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Il responsabile del trattamento dei dati è un'entità che raccoglie e archivia i dati, ad esempio un'azienda.</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23965">
                <a:tc>
                  <a:txBody>
                    <a:bodyPr/>
                    <a:lstStyle/>
                    <a:p>
                      <a:pPr marL="0" marR="0" lvl="0" indent="0" algn="l" rtl="0">
                        <a:lnSpc>
                          <a:spcPct val="100000"/>
                        </a:lnSpc>
                        <a:spcBef>
                          <a:spcPts val="0"/>
                        </a:spcBef>
                        <a:spcAft>
                          <a:spcPts val="0"/>
                        </a:spcAft>
                        <a:buNone/>
                      </a:pPr>
                      <a:r>
                        <a:rPr lang="it-IT" sz="1800" b="1" u="none" strike="noStrike" cap="none" dirty="0">
                          <a:solidFill>
                            <a:srgbClr val="24BAA2"/>
                          </a:solidFill>
                          <a:latin typeface="Calibri"/>
                          <a:ea typeface="Calibri"/>
                          <a:cs typeface="Calibri"/>
                          <a:sym typeface="Calibri"/>
                        </a:rPr>
                        <a:t>Che cos'è un elaboratore di dati?</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Si tratta di colui che viene assunto da una grande azienda per elaborare i dati per suo conto. Di solito, si tratta di una società di buste paga.</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2"/>
                  </a:ext>
                </a:extLst>
              </a:tr>
              <a:tr h="899355">
                <a:tc>
                  <a:txBody>
                    <a:bodyPr/>
                    <a:lstStyle/>
                    <a:p>
                      <a:pPr marL="0" marR="0" lvl="0" indent="0" algn="l" rtl="0">
                        <a:lnSpc>
                          <a:spcPct val="100000"/>
                        </a:lnSpc>
                        <a:spcBef>
                          <a:spcPts val="0"/>
                        </a:spcBef>
                        <a:spcAft>
                          <a:spcPts val="0"/>
                        </a:spcAft>
                        <a:buNone/>
                      </a:pPr>
                      <a:r>
                        <a:rPr lang="it-IT" sz="1800" b="1" u="none" strike="noStrike" cap="none" dirty="0">
                          <a:solidFill>
                            <a:srgbClr val="24BAA2"/>
                          </a:solidFill>
                          <a:latin typeface="Calibri"/>
                          <a:ea typeface="Calibri"/>
                          <a:cs typeface="Calibri"/>
                          <a:sym typeface="Calibri"/>
                        </a:rPr>
                        <a:t>Che cos'è un'autorità di vigilanza?</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Ogni Paese dell'UE ha la propria autorità di vigilanza. Come uno sceriffo della privacy, fanno rispettare l’RGPD nella loro regione e distribuiscono multe salate per le violazioni.</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74746">
                <a:tc>
                  <a:txBody>
                    <a:bodyPr/>
                    <a:lstStyle/>
                    <a:p>
                      <a:pPr marL="0" marR="0" lvl="0" indent="0" algn="l" rtl="0">
                        <a:lnSpc>
                          <a:spcPct val="100000"/>
                        </a:lnSpc>
                        <a:spcBef>
                          <a:spcPts val="0"/>
                        </a:spcBef>
                        <a:spcAft>
                          <a:spcPts val="0"/>
                        </a:spcAft>
                        <a:buNone/>
                      </a:pPr>
                      <a:r>
                        <a:rPr lang="it-IT" sz="1800" b="1" u="none" strike="noStrike" cap="none" dirty="0">
                          <a:solidFill>
                            <a:srgbClr val="24BAA2"/>
                          </a:solidFill>
                          <a:latin typeface="Calibri"/>
                          <a:ea typeface="Calibri"/>
                          <a:cs typeface="Calibri"/>
                          <a:sym typeface="Calibri"/>
                        </a:rPr>
                        <a:t>Che cos'è un responsabile della protezione dei dati (RPD)?</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None/>
                      </a:pPr>
                      <a:r>
                        <a:rPr lang="it-IT" sz="1800" u="none" strike="noStrike" cap="none" dirty="0">
                          <a:solidFill>
                            <a:srgbClr val="092E4B"/>
                          </a:solidFill>
                          <a:latin typeface="Calibri"/>
                          <a:ea typeface="Calibri"/>
                          <a:cs typeface="Calibri"/>
                          <a:sym typeface="Calibri"/>
                        </a:rPr>
                        <a:t>Le aziende e gli enti pubblici che trattano molti dati devono nominare un responsabile (RPD) per gestire tutte le attività e le pratiche del RGPD.</a:t>
                      </a: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90"/>
          <p:cNvSpPr txBox="1">
            <a:spLocks noGrp="1"/>
          </p:cNvSpPr>
          <p:nvPr>
            <p:ph type="body" idx="1"/>
          </p:nvPr>
        </p:nvSpPr>
        <p:spPr>
          <a:xfrm>
            <a:off x="1328864" y="1158856"/>
            <a:ext cx="10608032" cy="4895927"/>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092E4B"/>
              </a:buClr>
              <a:buSzPts val="2400"/>
              <a:buFont typeface="Arial"/>
              <a:buNone/>
            </a:pPr>
            <a:r>
              <a:rPr lang="it-IT" dirty="0"/>
              <a:t>Nel vostro ruolo avrete accesso regolarmente ai dati sensibili dei clienti... Se riuscirete a seguire queste semplici linee guida, sarete sulla strada giusta in termini di RGPD.</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Fare: </a:t>
            </a:r>
            <a:r>
              <a:rPr lang="it-IT" dirty="0"/>
              <a:t>Raccogliere le informazioni in modo legale e utilizzarle in modo      corretto.</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Non fare: </a:t>
            </a:r>
            <a:r>
              <a:rPr lang="it-IT" dirty="0"/>
              <a:t>Ingannare gli utenti su ciò che farete con i loro dati privati.</a:t>
            </a:r>
            <a:endParaRPr dirty="0"/>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Fare: </a:t>
            </a:r>
            <a:r>
              <a:rPr lang="it-IT" dirty="0"/>
              <a:t>Raccogliere il minor numero di dati possibile.</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Non fare: </a:t>
            </a:r>
            <a:r>
              <a:rPr lang="it-IT" dirty="0"/>
              <a:t>Raccogliere molti dati solo perché si può.</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Fare: </a:t>
            </a:r>
            <a:r>
              <a:rPr lang="it-IT" dirty="0"/>
              <a:t>Proteggere i dati con forti sistemi di sicurezza.</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Non fare: </a:t>
            </a:r>
            <a:r>
              <a:rPr lang="it-IT" dirty="0"/>
              <a:t>Pensare che i dati si proteggano da soli.</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24BAA2"/>
                </a:solidFill>
              </a:rPr>
              <a:t>Fare: </a:t>
            </a:r>
            <a:r>
              <a:rPr lang="it-IT" dirty="0"/>
              <a:t>Conservare i dati solo per il tempo necessario.</a:t>
            </a:r>
          </a:p>
          <a:p>
            <a:pPr marL="457200" marR="0" lvl="0" indent="-228600" algn="l" rtl="0">
              <a:lnSpc>
                <a:spcPct val="90000"/>
              </a:lnSpc>
              <a:spcBef>
                <a:spcPts val="1000"/>
              </a:spcBef>
              <a:spcAft>
                <a:spcPts val="0"/>
              </a:spcAft>
              <a:buClr>
                <a:srgbClr val="092E4B"/>
              </a:buClr>
              <a:buSzPts val="2400"/>
              <a:buFont typeface="Arial"/>
              <a:buNone/>
            </a:pPr>
            <a:r>
              <a:rPr lang="en-US" dirty="0">
                <a:solidFill>
                  <a:srgbClr val="7F3494"/>
                </a:solidFill>
              </a:rPr>
              <a:t>Non fare: </a:t>
            </a:r>
            <a:r>
              <a:rPr lang="it-IT" dirty="0"/>
              <a:t>Conservare i vecchi dati che non servono più.</a:t>
            </a:r>
            <a:endParaRPr dirty="0"/>
          </a:p>
        </p:txBody>
      </p:sp>
      <p:sp>
        <p:nvSpPr>
          <p:cNvPr id="1205" name="Google Shape;1205;p90"/>
          <p:cNvSpPr txBox="1">
            <a:spLocks noGrp="1"/>
          </p:cNvSpPr>
          <p:nvPr>
            <p:ph type="body" idx="2"/>
          </p:nvPr>
        </p:nvSpPr>
        <p:spPr>
          <a:xfrm>
            <a:off x="598080" y="338668"/>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RGPD: </a:t>
            </a:r>
            <a:r>
              <a:rPr lang="en-US" dirty="0" err="1"/>
              <a:t>cosa</a:t>
            </a:r>
            <a:r>
              <a:rPr lang="en-US" dirty="0"/>
              <a:t> fare e non fare</a:t>
            </a: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ireworks exploding in the night sky">
            <a:extLst>
              <a:ext uri="{FF2B5EF4-FFF2-40B4-BE49-F238E27FC236}">
                <a16:creationId xmlns:a16="http://schemas.microsoft.com/office/drawing/2014/main" id="{1887CFF8-27F3-601C-0EA2-1507A8789581}"/>
              </a:ext>
            </a:extLst>
          </p:cNvPr>
          <p:cNvPicPr>
            <a:picLocks noGrp="1" noChangeAspect="1"/>
          </p:cNvPicPr>
          <p:nvPr>
            <p:ph type="pic" idx="2"/>
          </p:nvPr>
        </p:nvPicPr>
        <p:blipFill>
          <a:blip r:embed="rId2"/>
          <a:srcRect t="7522" b="7522"/>
          <a:stretch>
            <a:fillRect/>
          </a:stretch>
        </p:blipFill>
        <p:spPr/>
      </p:pic>
      <p:sp>
        <p:nvSpPr>
          <p:cNvPr id="3" name="Text Placeholder 2">
            <a:extLst>
              <a:ext uri="{FF2B5EF4-FFF2-40B4-BE49-F238E27FC236}">
                <a16:creationId xmlns:a16="http://schemas.microsoft.com/office/drawing/2014/main" id="{0204848D-83A0-21C1-DA91-FE5CCF90C987}"/>
              </a:ext>
            </a:extLst>
          </p:cNvPr>
          <p:cNvSpPr>
            <a:spLocks noGrp="1"/>
          </p:cNvSpPr>
          <p:nvPr>
            <p:ph type="body" idx="1"/>
          </p:nvPr>
        </p:nvSpPr>
        <p:spPr>
          <a:xfrm>
            <a:off x="0" y="1646174"/>
            <a:ext cx="5126463" cy="3565651"/>
          </a:xfrm>
          <a:solidFill>
            <a:srgbClr val="7F3494"/>
          </a:solidFill>
        </p:spPr>
        <p:txBody>
          <a:bodyPr>
            <a:normAutofit/>
          </a:bodyPr>
          <a:lstStyle/>
          <a:p>
            <a:r>
              <a:rPr lang="en-IE" sz="3600" b="1" dirty="0"/>
              <a:t>OTTIMO LAVORO</a:t>
            </a:r>
          </a:p>
          <a:p>
            <a:r>
              <a:rPr lang="en-IE" sz="3600" dirty="0"/>
              <a:t>Hai </a:t>
            </a:r>
            <a:r>
              <a:rPr lang="en-IE" sz="3600" dirty="0" err="1"/>
              <a:t>appena</a:t>
            </a:r>
            <a:r>
              <a:rPr lang="en-IE" sz="3600" dirty="0"/>
              <a:t> </a:t>
            </a:r>
            <a:r>
              <a:rPr lang="en-IE" sz="3600" dirty="0" err="1"/>
              <a:t>completato</a:t>
            </a:r>
            <a:endParaRPr lang="en-IE" sz="3600" dirty="0"/>
          </a:p>
          <a:p>
            <a:r>
              <a:rPr lang="en-IE" sz="3600" dirty="0"/>
              <a:t>il Modulo 1</a:t>
            </a:r>
          </a:p>
        </p:txBody>
      </p:sp>
    </p:spTree>
    <p:extLst>
      <p:ext uri="{BB962C8B-B14F-4D97-AF65-F5344CB8AC3E}">
        <p14:creationId xmlns:p14="http://schemas.microsoft.com/office/powerpoint/2010/main" val="2416907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6"/>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BAA2"/>
              </a:buClr>
              <a:buSzPts val="5000"/>
              <a:buNone/>
            </a:pPr>
            <a:r>
              <a:rPr lang="en-US" dirty="0" err="1"/>
              <a:t>Grazie</a:t>
            </a:r>
            <a:r>
              <a:rPr lang="en-US" dirty="0"/>
              <a:t>!</a:t>
            </a:r>
            <a:endParaRPr dirty="0"/>
          </a:p>
        </p:txBody>
      </p:sp>
      <p:sp>
        <p:nvSpPr>
          <p:cNvPr id="1212" name="Google Shape;1212;p16"/>
          <p:cNvSpPr txBox="1">
            <a:spLocks noGrp="1"/>
          </p:cNvSpPr>
          <p:nvPr>
            <p:ph type="body" idx="1"/>
          </p:nvPr>
        </p:nvSpPr>
        <p:spPr>
          <a:xfrm>
            <a:off x="7665396" y="5611394"/>
            <a:ext cx="3875423" cy="73114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pPr>
            <a:r>
              <a:rPr lang="en-US" sz="2800">
                <a:solidFill>
                  <a:schemeClr val="dk1"/>
                </a:solidFill>
                <a:latin typeface="Calibri"/>
                <a:ea typeface="Calibri"/>
                <a:cs typeface="Calibri"/>
                <a:sym typeface="Calibri"/>
              </a:rPr>
              <a:t>www.housingcare.net</a:t>
            </a:r>
            <a:endParaRPr/>
          </a:p>
        </p:txBody>
      </p:sp>
      <p:grpSp>
        <p:nvGrpSpPr>
          <p:cNvPr id="1213" name="Google Shape;1213;p16"/>
          <p:cNvGrpSpPr/>
          <p:nvPr/>
        </p:nvGrpSpPr>
        <p:grpSpPr>
          <a:xfrm>
            <a:off x="11054594" y="2625849"/>
            <a:ext cx="280634" cy="280634"/>
            <a:chOff x="1950027" y="2499889"/>
            <a:chExt cx="850463" cy="850463"/>
          </a:xfrm>
        </p:grpSpPr>
        <p:sp>
          <p:nvSpPr>
            <p:cNvPr id="1214" name="Google Shape;1214;p16"/>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15" name="Google Shape;1215;p16"/>
            <p:cNvGrpSpPr/>
            <p:nvPr/>
          </p:nvGrpSpPr>
          <p:grpSpPr>
            <a:xfrm>
              <a:off x="2107521" y="2657382"/>
              <a:ext cx="535476" cy="535477"/>
              <a:chOff x="2107521" y="2657382"/>
              <a:chExt cx="535476" cy="535477"/>
            </a:xfrm>
          </p:grpSpPr>
          <p:sp>
            <p:nvSpPr>
              <p:cNvPr id="1216" name="Google Shape;1216;p16"/>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7" name="Google Shape;1217;p16"/>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8" name="Google Shape;1218;p16"/>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219" name="Google Shape;1219;p16"/>
          <p:cNvGrpSpPr/>
          <p:nvPr/>
        </p:nvGrpSpPr>
        <p:grpSpPr>
          <a:xfrm>
            <a:off x="10362363" y="2625849"/>
            <a:ext cx="280634" cy="280634"/>
            <a:chOff x="-147782" y="2499889"/>
            <a:chExt cx="850463" cy="850463"/>
          </a:xfrm>
        </p:grpSpPr>
        <p:sp>
          <p:nvSpPr>
            <p:cNvPr id="1220" name="Google Shape;1220;p16"/>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1" name="Google Shape;1221;p16"/>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22" name="Google Shape;1222;p16"/>
          <p:cNvGrpSpPr/>
          <p:nvPr/>
        </p:nvGrpSpPr>
        <p:grpSpPr>
          <a:xfrm>
            <a:off x="11400502" y="2625849"/>
            <a:ext cx="280634" cy="280634"/>
            <a:chOff x="2998302" y="2499889"/>
            <a:chExt cx="850463" cy="850463"/>
          </a:xfrm>
        </p:grpSpPr>
        <p:sp>
          <p:nvSpPr>
            <p:cNvPr id="1223" name="Google Shape;1223;p16"/>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4" name="Google Shape;1224;p16"/>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25" name="Google Shape;1225;p16"/>
          <p:cNvGrpSpPr/>
          <p:nvPr/>
        </p:nvGrpSpPr>
        <p:grpSpPr>
          <a:xfrm>
            <a:off x="10016456" y="2625849"/>
            <a:ext cx="280634" cy="280842"/>
            <a:chOff x="-1196056" y="2499889"/>
            <a:chExt cx="850463" cy="851092"/>
          </a:xfrm>
        </p:grpSpPr>
        <p:sp>
          <p:nvSpPr>
            <p:cNvPr id="1226" name="Google Shape;1226;p16"/>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7" name="Google Shape;1227;p16"/>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28" name="Google Shape;1228;p16"/>
          <p:cNvSpPr/>
          <p:nvPr/>
        </p:nvSpPr>
        <p:spPr>
          <a:xfrm>
            <a:off x="10708479" y="2625849"/>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29" name="Google Shape;1229;p16" descr="World with solid fill"/>
          <p:cNvPicPr preferRelativeResize="0"/>
          <p:nvPr/>
        </p:nvPicPr>
        <p:blipFill rotWithShape="1">
          <a:blip r:embed="rId3">
            <a:alphaModFix/>
          </a:blip>
          <a:srcRect/>
          <a:stretch/>
        </p:blipFill>
        <p:spPr>
          <a:xfrm>
            <a:off x="10727019" y="2639589"/>
            <a:ext cx="246077" cy="2460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body" idx="1"/>
          </p:nvPr>
        </p:nvSpPr>
        <p:spPr>
          <a:xfrm>
            <a:off x="798380" y="1648889"/>
            <a:ext cx="10595237" cy="55084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err="1"/>
              <a:t>L’alfabetizzazione</a:t>
            </a:r>
            <a:r>
              <a:rPr lang="en-US" dirty="0"/>
              <a:t> </a:t>
            </a:r>
            <a:r>
              <a:rPr lang="en-US" dirty="0" err="1"/>
              <a:t>digitale</a:t>
            </a:r>
            <a:r>
              <a:rPr lang="en-US" dirty="0"/>
              <a:t> </a:t>
            </a:r>
            <a:r>
              <a:rPr lang="en-US" dirty="0" err="1"/>
              <a:t>richiede</a:t>
            </a:r>
            <a:r>
              <a:rPr lang="en-US" dirty="0"/>
              <a:t>:</a:t>
            </a:r>
            <a:endParaRPr dirty="0"/>
          </a:p>
        </p:txBody>
      </p:sp>
      <p:sp>
        <p:nvSpPr>
          <p:cNvPr id="293" name="Google Shape;293;p44"/>
          <p:cNvSpPr txBox="1">
            <a:spLocks noGrp="1"/>
          </p:cNvSpPr>
          <p:nvPr>
            <p:ph type="body" idx="2"/>
          </p:nvPr>
        </p:nvSpPr>
        <p:spPr>
          <a:xfrm>
            <a:off x="798379" y="59956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Come CONSULTARE </a:t>
            </a:r>
            <a:r>
              <a:rPr lang="en-US" dirty="0" err="1"/>
              <a:t>informazioni</a:t>
            </a:r>
            <a:endParaRPr dirty="0"/>
          </a:p>
        </p:txBody>
      </p:sp>
      <p:sp>
        <p:nvSpPr>
          <p:cNvPr id="294" name="Google Shape;294;p44"/>
          <p:cNvSpPr txBox="1"/>
          <p:nvPr/>
        </p:nvSpPr>
        <p:spPr>
          <a:xfrm>
            <a:off x="888521" y="4402271"/>
            <a:ext cx="770554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dirty="0" err="1">
                <a:solidFill>
                  <a:srgbClr val="092E4B"/>
                </a:solidFill>
                <a:latin typeface="Calibri"/>
                <a:ea typeface="Calibri"/>
                <a:cs typeface="Calibri"/>
                <a:sym typeface="Calibri"/>
              </a:rPr>
              <a:t>Conoscenze</a:t>
            </a:r>
            <a:r>
              <a:rPr lang="en-US" sz="2400" b="1" dirty="0">
                <a:solidFill>
                  <a:srgbClr val="092E4B"/>
                </a:solidFill>
                <a:latin typeface="Calibri"/>
                <a:ea typeface="Calibri"/>
                <a:cs typeface="Calibri"/>
                <a:sym typeface="Calibri"/>
              </a:rPr>
              <a:t> cognitive </a:t>
            </a:r>
            <a:r>
              <a:rPr lang="en-US" sz="2400" b="1" dirty="0">
                <a:solidFill>
                  <a:srgbClr val="092E4B"/>
                </a:solidFill>
                <a:latin typeface="Calibri"/>
                <a:ea typeface="Calibri"/>
                <a:cs typeface="Calibri"/>
                <a:sym typeface="Wingdings" pitchFamily="2" charset="2"/>
              </a:rPr>
              <a:t></a:t>
            </a:r>
            <a:r>
              <a:rPr lang="en-US" sz="2400" b="1"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riguardano</a:t>
            </a:r>
            <a:r>
              <a:rPr lang="en-US" sz="2400" b="0" i="0" u="none" strike="noStrike" cap="none" dirty="0">
                <a:solidFill>
                  <a:srgbClr val="092E4B"/>
                </a:solidFill>
                <a:latin typeface="Calibri"/>
                <a:ea typeface="Calibri"/>
                <a:cs typeface="Calibri"/>
                <a:sym typeface="Calibri"/>
              </a:rPr>
              <a:t> la </a:t>
            </a:r>
            <a:r>
              <a:rPr lang="en-US" sz="2400" b="0" i="0" u="none" strike="noStrike" cap="none" dirty="0" err="1">
                <a:solidFill>
                  <a:srgbClr val="092E4B"/>
                </a:solidFill>
                <a:latin typeface="Calibri"/>
                <a:ea typeface="Calibri"/>
                <a:cs typeface="Calibri"/>
                <a:sym typeface="Calibri"/>
              </a:rPr>
              <a:t>capacità</a:t>
            </a:r>
            <a:r>
              <a:rPr lang="en-US" sz="2400" b="0" i="0" u="none" strike="noStrike" cap="none" dirty="0">
                <a:solidFill>
                  <a:srgbClr val="092E4B"/>
                </a:solidFill>
                <a:latin typeface="Calibri"/>
                <a:ea typeface="Calibri"/>
                <a:cs typeface="Calibri"/>
                <a:sym typeface="Calibri"/>
              </a:rPr>
              <a:t> di </a:t>
            </a:r>
            <a:r>
              <a:rPr lang="en-US" sz="2400" b="0" i="0" u="none" strike="noStrike" cap="none" dirty="0" err="1">
                <a:solidFill>
                  <a:srgbClr val="092E4B"/>
                </a:solidFill>
                <a:latin typeface="Calibri"/>
                <a:ea typeface="Calibri"/>
                <a:cs typeface="Calibri"/>
                <a:sym typeface="Calibri"/>
              </a:rPr>
              <a:t>raccogliere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informazioni</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condurre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ricerche</a:t>
            </a:r>
            <a:r>
              <a:rPr lang="en-US" sz="2400" b="0" i="0" u="none" strike="noStrike" cap="none" dirty="0">
                <a:solidFill>
                  <a:srgbClr val="092E4B"/>
                </a:solidFill>
                <a:latin typeface="Calibri"/>
                <a:ea typeface="Calibri"/>
                <a:cs typeface="Calibri"/>
                <a:sym typeface="Calibri"/>
              </a:rPr>
              <a:t> e </a:t>
            </a:r>
            <a:r>
              <a:rPr lang="en-US" sz="2400" b="0" i="0" u="none" strike="noStrike" cap="none" dirty="0" err="1">
                <a:solidFill>
                  <a:srgbClr val="092E4B"/>
                </a:solidFill>
                <a:latin typeface="Calibri"/>
                <a:ea typeface="Calibri"/>
                <a:cs typeface="Calibri"/>
                <a:sym typeface="Calibri"/>
              </a:rPr>
              <a:t>analizzare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dati</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determinare</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l’accuratezza</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delle</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informazioni</a:t>
            </a:r>
            <a:r>
              <a:rPr lang="en-US" sz="2400" dirty="0">
                <a:solidFill>
                  <a:srgbClr val="092E4B"/>
                </a:solidFill>
                <a:latin typeface="Calibri"/>
                <a:ea typeface="Calibri"/>
                <a:cs typeface="Calibri"/>
                <a:sym typeface="Calibri"/>
              </a:rPr>
              <a:t>. </a:t>
            </a:r>
            <a:endParaRPr dirty="0"/>
          </a:p>
        </p:txBody>
      </p:sp>
      <p:pic>
        <p:nvPicPr>
          <p:cNvPr id="295" name="Google Shape;295;p44" descr="Icon&#10;&#10;Description automatically generated"/>
          <p:cNvPicPr preferRelativeResize="0"/>
          <p:nvPr/>
        </p:nvPicPr>
        <p:blipFill rotWithShape="1">
          <a:blip r:embed="rId3">
            <a:alphaModFix/>
          </a:blip>
          <a:srcRect/>
          <a:stretch/>
        </p:blipFill>
        <p:spPr>
          <a:xfrm>
            <a:off x="1498566" y="2445407"/>
            <a:ext cx="1606943" cy="1666267"/>
          </a:xfrm>
          <a:prstGeom prst="rect">
            <a:avLst/>
          </a:prstGeom>
          <a:noFill/>
          <a:ln>
            <a:noFill/>
          </a:ln>
        </p:spPr>
      </p:pic>
      <p:grpSp>
        <p:nvGrpSpPr>
          <p:cNvPr id="296" name="Google Shape;296;p44"/>
          <p:cNvGrpSpPr/>
          <p:nvPr/>
        </p:nvGrpSpPr>
        <p:grpSpPr>
          <a:xfrm>
            <a:off x="1975449" y="3054163"/>
            <a:ext cx="326588" cy="448754"/>
            <a:chOff x="7257599" y="768348"/>
            <a:chExt cx="868457" cy="867509"/>
          </a:xfrm>
        </p:grpSpPr>
        <p:sp>
          <p:nvSpPr>
            <p:cNvPr id="297" name="Google Shape;297;p44"/>
            <p:cNvSpPr/>
            <p:nvPr/>
          </p:nvSpPr>
          <p:spPr>
            <a:xfrm>
              <a:off x="7672223" y="1282564"/>
              <a:ext cx="303614" cy="275513"/>
            </a:xfrm>
            <a:custGeom>
              <a:avLst/>
              <a:gdLst/>
              <a:ahLst/>
              <a:cxnLst/>
              <a:rect l="l" t="t" r="r" b="b"/>
              <a:pathLst>
                <a:path w="303614" h="275513" extrusionOk="0">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98" name="Google Shape;298;p44"/>
            <p:cNvGrpSpPr/>
            <p:nvPr/>
          </p:nvGrpSpPr>
          <p:grpSpPr>
            <a:xfrm>
              <a:off x="7257599" y="768348"/>
              <a:ext cx="868457" cy="867509"/>
              <a:chOff x="7257599" y="768348"/>
              <a:chExt cx="868457" cy="867509"/>
            </a:xfrm>
          </p:grpSpPr>
          <p:sp>
            <p:nvSpPr>
              <p:cNvPr id="299" name="Google Shape;299;p4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4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4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4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4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304" name="Google Shape;304;p44"/>
          <p:cNvSpPr txBox="1"/>
          <p:nvPr/>
        </p:nvSpPr>
        <p:spPr>
          <a:xfrm>
            <a:off x="3358687" y="2240146"/>
            <a:ext cx="793838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dirty="0" err="1">
                <a:solidFill>
                  <a:srgbClr val="092E4B"/>
                </a:solidFill>
                <a:latin typeface="Calibri"/>
                <a:ea typeface="Calibri"/>
                <a:cs typeface="Calibri"/>
                <a:sym typeface="Calibri"/>
              </a:rPr>
              <a:t>Conoscenze</a:t>
            </a:r>
            <a:r>
              <a:rPr lang="en-US" sz="2400" b="1" dirty="0">
                <a:solidFill>
                  <a:srgbClr val="092E4B"/>
                </a:solidFill>
                <a:latin typeface="Calibri"/>
                <a:ea typeface="Calibri"/>
                <a:cs typeface="Calibri"/>
                <a:sym typeface="Calibri"/>
              </a:rPr>
              <a:t> </a:t>
            </a:r>
            <a:r>
              <a:rPr lang="en-US" sz="2400" b="1" dirty="0" err="1">
                <a:solidFill>
                  <a:srgbClr val="092E4B"/>
                </a:solidFill>
                <a:latin typeface="Calibri"/>
                <a:ea typeface="Calibri"/>
                <a:cs typeface="Calibri"/>
                <a:sym typeface="Calibri"/>
              </a:rPr>
              <a:t>tecniche</a:t>
            </a:r>
            <a:r>
              <a:rPr lang="en-US" sz="2400" b="1" dirty="0">
                <a:solidFill>
                  <a:srgbClr val="092E4B"/>
                </a:solidFill>
                <a:latin typeface="Calibri"/>
                <a:ea typeface="Calibri"/>
                <a:cs typeface="Calibri"/>
                <a:sym typeface="Calibri"/>
              </a:rPr>
              <a:t> </a:t>
            </a:r>
            <a:r>
              <a:rPr lang="en-US" sz="2400" b="1" dirty="0">
                <a:solidFill>
                  <a:srgbClr val="092E4B"/>
                </a:solidFill>
                <a:latin typeface="Calibri"/>
                <a:ea typeface="Calibri"/>
                <a:cs typeface="Calibri"/>
                <a:sym typeface="Wingdings" pitchFamily="2" charset="2"/>
              </a:rPr>
              <a:t></a:t>
            </a:r>
            <a:r>
              <a:rPr lang="en-US" sz="2400" b="1"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è</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importante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sapere</a:t>
            </a:r>
            <a:r>
              <a:rPr lang="en-US" sz="2400" b="0" i="0" u="none" strike="noStrike" cap="none" dirty="0">
                <a:solidFill>
                  <a:srgbClr val="092E4B"/>
                </a:solidFill>
                <a:latin typeface="Calibri"/>
                <a:ea typeface="Calibri"/>
                <a:cs typeface="Calibri"/>
                <a:sym typeface="Calibri"/>
              </a:rPr>
              <a:t> come </a:t>
            </a:r>
            <a:r>
              <a:rPr lang="en-US" sz="2400" b="0" i="0" u="none" strike="noStrike" cap="none" dirty="0" err="1">
                <a:solidFill>
                  <a:srgbClr val="092E4B"/>
                </a:solidFill>
                <a:latin typeface="Calibri"/>
                <a:ea typeface="Calibri"/>
                <a:cs typeface="Calibri"/>
                <a:sym typeface="Calibri"/>
              </a:rPr>
              <a:t>accedere</a:t>
            </a:r>
            <a:r>
              <a:rPr lang="en-US" sz="2400" b="0" i="0" u="none" strike="noStrike" cap="none" dirty="0">
                <a:solidFill>
                  <a:srgbClr val="092E4B"/>
                </a:solidFill>
                <a:latin typeface="Calibri"/>
                <a:ea typeface="Calibri"/>
                <a:cs typeface="Calibri"/>
                <a:sym typeface="Calibri"/>
              </a:rPr>
              <a:t> alle </a:t>
            </a:r>
            <a:r>
              <a:rPr lang="en-US" sz="2400" b="0" i="0" u="none" strike="noStrike" cap="none" dirty="0" err="1">
                <a:solidFill>
                  <a:srgbClr val="092E4B"/>
                </a:solidFill>
                <a:latin typeface="Calibri"/>
                <a:ea typeface="Calibri"/>
                <a:cs typeface="Calibri"/>
                <a:sym typeface="Calibri"/>
              </a:rPr>
              <a:t>informazioni</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tramite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gli</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strumenti</a:t>
            </a:r>
            <a:r>
              <a:rPr lang="en-US" sz="2400" b="0" i="0" u="none" strike="noStrike" cap="none" dirty="0">
                <a:solidFill>
                  <a:srgbClr val="092E4B"/>
                </a:solidFill>
                <a:latin typeface="Calibri"/>
                <a:ea typeface="Calibri"/>
                <a:cs typeface="Calibri"/>
                <a:sym typeface="Calibri"/>
              </a:rPr>
              <a:t> a </a:t>
            </a:r>
            <a:r>
              <a:rPr lang="en-US" sz="2400" b="0" i="0" u="none" strike="noStrike" cap="none" dirty="0" err="1">
                <a:solidFill>
                  <a:srgbClr val="092E4B"/>
                </a:solidFill>
                <a:latin typeface="Calibri"/>
                <a:ea typeface="Calibri"/>
                <a:cs typeface="Calibri"/>
                <a:sym typeface="Calibri"/>
              </a:rPr>
              <a:t>vostra</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disposizione</a:t>
            </a:r>
            <a:r>
              <a:rPr lang="en-US" sz="2400"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dispositivi</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programmi</a:t>
            </a:r>
            <a:r>
              <a:rPr lang="en-US" sz="2400" b="0" i="0" u="none" strike="noStrike" cap="none" dirty="0">
                <a:solidFill>
                  <a:srgbClr val="092E4B"/>
                </a:solidFill>
                <a:latin typeface="Calibri"/>
                <a:ea typeface="Calibri"/>
                <a:cs typeface="Calibri"/>
                <a:sym typeface="Calibri"/>
              </a:rPr>
              <a:t> o </a:t>
            </a:r>
            <a:r>
              <a:rPr lang="en-US" sz="2400" b="0" i="0" u="none" strike="noStrike" cap="none" dirty="0" err="1">
                <a:solidFill>
                  <a:srgbClr val="092E4B"/>
                </a:solidFill>
                <a:latin typeface="Calibri"/>
                <a:ea typeface="Calibri"/>
                <a:cs typeface="Calibri"/>
                <a:sym typeface="Calibri"/>
              </a:rPr>
              <a:t>applicazioni</a:t>
            </a:r>
            <a:r>
              <a:rPr lang="en-US" sz="2400" b="0" i="0" u="none" strike="noStrike" cap="none" dirty="0">
                <a:solidFill>
                  <a:srgbClr val="092E4B"/>
                </a:solidFill>
                <a:latin typeface="Calibri"/>
                <a:ea typeface="Calibri"/>
                <a:cs typeface="Calibri"/>
                <a:sym typeface="Calibri"/>
              </a:rPr>
              <a:t>) e </a:t>
            </a:r>
            <a:r>
              <a:rPr lang="en-US" sz="2400" b="0" i="0" u="none" strike="noStrike" cap="none" dirty="0" err="1">
                <a:solidFill>
                  <a:srgbClr val="092E4B"/>
                </a:solidFill>
                <a:latin typeface="Calibri"/>
                <a:ea typeface="Calibri"/>
                <a:cs typeface="Calibri"/>
                <a:sym typeface="Calibri"/>
              </a:rPr>
              <a:t>comprendere</a:t>
            </a:r>
            <a:r>
              <a:rPr lang="en-US" sz="2400" b="0" i="0" u="none" strike="noStrike" cap="none" dirty="0">
                <a:solidFill>
                  <a:srgbClr val="092E4B"/>
                </a:solidFill>
                <a:latin typeface="Calibri"/>
                <a:ea typeface="Calibri"/>
                <a:cs typeface="Calibri"/>
                <a:sym typeface="Calibri"/>
              </a:rPr>
              <a:t> come </a:t>
            </a:r>
            <a:r>
              <a:rPr lang="en-US" sz="2400" b="0" i="0" u="none" strike="noStrike" cap="none" dirty="0" err="1">
                <a:solidFill>
                  <a:srgbClr val="092E4B"/>
                </a:solidFill>
                <a:latin typeface="Calibri"/>
                <a:ea typeface="Calibri"/>
                <a:cs typeface="Calibri"/>
                <a:sym typeface="Calibri"/>
              </a:rPr>
              <a:t>utilizzare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servizi</a:t>
            </a:r>
            <a:r>
              <a:rPr lang="en-US" sz="2400" b="0" i="0" u="none" strike="noStrike" cap="none" dirty="0">
                <a:solidFill>
                  <a:srgbClr val="092E4B"/>
                </a:solidFill>
                <a:latin typeface="Calibri"/>
                <a:ea typeface="Calibri"/>
                <a:cs typeface="Calibri"/>
                <a:sym typeface="Calibri"/>
              </a:rPr>
              <a:t> come </a:t>
            </a:r>
            <a:r>
              <a:rPr lang="en-US" sz="2400" b="0" i="0" u="none"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Google</a:t>
            </a:r>
            <a:r>
              <a:rPr lang="en-US" sz="2400" b="0" i="0" u="none" strike="noStrike" cap="none" dirty="0">
                <a:solidFill>
                  <a:srgbClr val="24BAA2"/>
                </a:solidFill>
                <a:latin typeface="Calibri"/>
                <a:ea typeface="Calibri"/>
                <a:cs typeface="Calibri"/>
                <a:sym typeface="Calibri"/>
              </a:rPr>
              <a:t> </a:t>
            </a:r>
            <a:r>
              <a:rPr lang="en-US" sz="2400" dirty="0">
                <a:solidFill>
                  <a:srgbClr val="092E4B"/>
                </a:solidFill>
                <a:latin typeface="Calibri"/>
                <a:ea typeface="Calibri"/>
                <a:cs typeface="Calibri"/>
                <a:sym typeface="Calibri"/>
              </a:rPr>
              <a:t>per </a:t>
            </a:r>
            <a:r>
              <a:rPr lang="en-US" sz="2400" b="0" i="0" u="none" strike="noStrike" cap="none" dirty="0" err="1">
                <a:solidFill>
                  <a:srgbClr val="092E4B"/>
                </a:solidFill>
                <a:latin typeface="Calibri"/>
                <a:ea typeface="Calibri"/>
                <a:cs typeface="Calibri"/>
                <a:sym typeface="Calibri"/>
              </a:rPr>
              <a:t>trovare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informazioni</a:t>
            </a:r>
            <a:endParaRPr sz="2400" b="0" i="0" u="none" strike="noStrike" cap="none" dirty="0">
              <a:solidFill>
                <a:srgbClr val="092E4B"/>
              </a:solidFill>
              <a:latin typeface="Calibri"/>
              <a:ea typeface="Calibri"/>
              <a:cs typeface="Calibri"/>
              <a:sym typeface="Calibri"/>
            </a:endParaRPr>
          </a:p>
        </p:txBody>
      </p:sp>
      <p:pic>
        <p:nvPicPr>
          <p:cNvPr id="305" name="Google Shape;305;p44" descr="Icon&#10;&#10;Description automatically generated"/>
          <p:cNvPicPr preferRelativeResize="0"/>
          <p:nvPr/>
        </p:nvPicPr>
        <p:blipFill rotWithShape="1">
          <a:blip r:embed="rId5">
            <a:alphaModFix/>
          </a:blip>
          <a:srcRect/>
          <a:stretch/>
        </p:blipFill>
        <p:spPr>
          <a:xfrm>
            <a:off x="8704385" y="3746606"/>
            <a:ext cx="2152677" cy="1799199"/>
          </a:xfrm>
          <a:prstGeom prst="rect">
            <a:avLst/>
          </a:prstGeom>
          <a:noFill/>
          <a:ln>
            <a:noFill/>
          </a:ln>
        </p:spPr>
      </p:pic>
      <p:sp>
        <p:nvSpPr>
          <p:cNvPr id="306" name="Google Shape;306;p44"/>
          <p:cNvSpPr/>
          <p:nvPr/>
        </p:nvSpPr>
        <p:spPr>
          <a:xfrm>
            <a:off x="9972136" y="5122126"/>
            <a:ext cx="379562" cy="344077"/>
          </a:xfrm>
          <a:prstGeom prst="flowChartConnector">
            <a:avLst/>
          </a:prstGeom>
          <a:solidFill>
            <a:srgbClr val="7F3494"/>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1968</TotalTime>
  <Words>8134</Words>
  <Application>Microsoft Office PowerPoint</Application>
  <PresentationFormat>Widescreen</PresentationFormat>
  <Paragraphs>676</Paragraphs>
  <Slides>84</Slides>
  <Notes>81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Calibri</vt:lpstr>
      <vt:lpstr>Arial</vt:lpstr>
      <vt:lpstr>Montserrat Light</vt:lpstr>
      <vt:lpstr>Wingdings</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55</cp:revision>
  <dcterms:created xsi:type="dcterms:W3CDTF">2020-10-14T13:32:04Z</dcterms:created>
  <dcterms:modified xsi:type="dcterms:W3CDTF">2023-02-16T16:23:18Z</dcterms:modified>
</cp:coreProperties>
</file>