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Lst>
  <p:sldSz cx="12192000" cy="6858000"/>
  <p:notesSz cx="6858000" cy="9144000"/>
  <p:embeddedFontLst>
    <p:embeddedFont>
      <p:font typeface="Calibri" panose="020F0502020204030204" pitchFamily="34" charset="0"/>
      <p:regular r:id="rId87"/>
      <p:bold r:id="rId88"/>
      <p:italic r:id="rId89"/>
      <p:boldItalic r:id="rId90"/>
    </p:embeddedFont>
    <p:embeddedFont>
      <p:font typeface="Montserrat" panose="00000500000000000000" pitchFamily="2" charset="0"/>
      <p:regular r:id="rId91"/>
      <p:bold r:id="rId92"/>
      <p:italic r:id="rId93"/>
      <p:boldItalic r:id="rId94"/>
    </p:embeddedFont>
    <p:embeddedFont>
      <p:font typeface="Montserrat Light" panose="00000400000000000000" pitchFamily="2" charset="0"/>
      <p:regular r:id="rId95"/>
      <p:bold r:id="rId96"/>
      <p:italic r:id="rId97"/>
      <p:boldItalic r:id="rId98"/>
    </p:embeddedFont>
    <p:embeddedFont>
      <p:font typeface="Noto Sans" panose="020B0502040504020204" pitchFamily="34" charset="0"/>
      <p:regular r:id="rId99"/>
      <p:bold r:id="rId100"/>
      <p:italic r:id="rId101"/>
      <p:boldItalic r:id="rId10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3" roundtripDataSignature="AMtx7mhbmfCp1BQXWQx1diixgfTRtQ9nr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se Miguel Gimenez"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7F3494"/>
    <a:srgbClr val="092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8B182A-F5EE-4B6D-A00A-21227011AACF}">
  <a:tblStyle styleId="{218B182A-F5EE-4B6D-A00A-21227011AAC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b="off" i="off"/>
      <a:tcStyle>
        <a:tcBdr/>
        <a:fill>
          <a:solidFill>
            <a:srgbClr val="CAD3D4"/>
          </a:solidFill>
        </a:fill>
      </a:tcStyle>
    </a:band1H>
    <a:band2H>
      <a:tcTxStyle b="off" i="off"/>
      <a:tcStyle>
        <a:tcBdr/>
      </a:tcStyle>
    </a:band2H>
    <a:band1V>
      <a:tcTxStyle b="off" i="off"/>
      <a:tcStyle>
        <a:tcBdr/>
        <a:fill>
          <a:solidFill>
            <a:srgbClr val="CAD3D4"/>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C6F24CB2-C9A1-446D-8B1C-DFA195F0EFB5}"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3.fntdata"/><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6.fntdata"/><Relationship Id="rId5" Type="http://schemas.openxmlformats.org/officeDocument/2006/relationships/slide" Target="slides/slide4.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customschemas.google.com/relationships/presentationmetadata" Target="meta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openxmlformats.org/officeDocument/2006/relationships/font" Target="fonts/font8.fntdata"/><Relationship Id="rId99" Type="http://schemas.openxmlformats.org/officeDocument/2006/relationships/font" Target="fonts/font13.fntdata"/><Relationship Id="rId10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1.fntdata"/><Relationship Id="rId104"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4.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83" name="Google Shape;383;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96" name="Google Shape;39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08" name="Google Shape;40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21" name="Google Shape;421;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32" name="Google Shape;432;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46" name="Google Shape;446;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77" name="Google Shape;47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6" name="Google Shape;65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8" name="Google Shape;67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6" name="Google Shape;806;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3" name="Google Shape;8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136ea598341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0" name="Google Shape;850;g136ea598341_1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1" name="Google Shape;851;g136ea598341_1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136ea598341_1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8" name="Google Shape;858;g136ea598341_1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9" name="Google Shape;859;g136ea598341_1_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6" name="Google Shape;866;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4" name="Google Shape;87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2" name="Google Shape;88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136ea598341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136ea598341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136ea598341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5" name="Google Shape;89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2" name="Google Shape;9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136ea598341_1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9" name="Google Shape;909;g136ea598341_1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0" name="Google Shape;910;g136ea598341_1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7" name="Google Shape;91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36ea598341_1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136ea598341_1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136ea598341_1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9" name="Google Shape;93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1" name="Google Shape;9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3" name="Google Shape;101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3" name="Google Shape;102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4" name="Google Shape;1034;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136ea598341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3" name="Google Shape;1043;g136ea598341_1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4" name="Google Shape;1044;g136ea598341_1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0" name="Google Shape;1050;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136ea598341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8" name="Google Shape;1058;g136ea598341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9" name="Google Shape;1059;g136ea598341_1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5" name="Google Shape;106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1" name="Google Shape;107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8" name="Google Shape;1078;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136ea598341_1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8" name="Google Shape;1088;g136ea598341_1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9" name="Google Shape;1089;g136ea598341_1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g136ea598341_1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6" name="Google Shape;1096;g136ea598341_1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7" name="Google Shape;1097;g136ea598341_1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3" name="Google Shape;110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136ea598341_1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0" name="Google Shape;1110;g136ea598341_1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1" name="Google Shape;1111;g136ea598341_1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7" name="Google Shape;111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5" name="Google Shape;112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6" name="Google Shape;112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2" name="Google Shape;1132;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0" name="Google Shape;115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7" name="Google Shape;1157;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4" name="Google Shape;1164;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1" name="Google Shape;1171;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8" name="Google Shape;117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5" name="Google Shape;1185;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2" name="Google Shape;119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9" name="Google Shape;1199;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5" name="Google Shape;1205;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2" name="Google Shape;1212;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9" name="Google Shape;1219;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9" name="Google Shape;1239;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0" name="Google Shape;125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5" name="Google Shape;1265;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2" name="Google Shape;1272;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8" name="Google Shape;1278;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4" name="Google Shape;128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5" name="Google Shape;128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84</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
        <p:nvSpPr>
          <p:cNvPr id="27" name="Google Shape;27;p20"/>
          <p:cNvSpPr/>
          <p:nvPr/>
        </p:nvSpPr>
        <p:spPr>
          <a:xfrm>
            <a:off x="2615602" y="6075590"/>
            <a:ext cx="3952033"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1"/>
        <p:cNvGrpSpPr/>
        <p:nvPr/>
      </p:nvGrpSpPr>
      <p:grpSpPr>
        <a:xfrm>
          <a:off x="0" y="0"/>
          <a:ext cx="0" cy="0"/>
          <a:chOff x="0" y="0"/>
          <a:chExt cx="0" cy="0"/>
        </a:xfrm>
      </p:grpSpPr>
      <p:sp>
        <p:nvSpPr>
          <p:cNvPr id="132" name="Google Shape;132;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5" name="Google Shape;135;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36" name="Google Shape;136;p28"/>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37"/>
        <p:cNvGrpSpPr/>
        <p:nvPr/>
      </p:nvGrpSpPr>
      <p:grpSpPr>
        <a:xfrm>
          <a:off x="0" y="0"/>
          <a:ext cx="0" cy="0"/>
          <a:chOff x="0" y="0"/>
          <a:chExt cx="0" cy="0"/>
        </a:xfrm>
      </p:grpSpPr>
      <p:sp>
        <p:nvSpPr>
          <p:cNvPr id="138" name="Google Shape;138;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24"/>
          <p:cNvSpPr>
            <a:spLocks noGrp="1"/>
          </p:cNvSpPr>
          <p:nvPr>
            <p:ph type="pic" idx="2"/>
          </p:nvPr>
        </p:nvSpPr>
        <p:spPr>
          <a:xfrm>
            <a:off x="0" y="0"/>
            <a:ext cx="12192000" cy="6858000"/>
          </a:xfrm>
          <a:prstGeom prst="rect">
            <a:avLst/>
          </a:prstGeom>
          <a:solidFill>
            <a:srgbClr val="F2F2F2"/>
          </a:solidFill>
          <a:ln>
            <a:noFill/>
          </a:ln>
        </p:spPr>
      </p:sp>
      <p:sp>
        <p:nvSpPr>
          <p:cNvPr id="140" name="Google Shape;140;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1" name="Google Shape;141;p24"/>
          <p:cNvGrpSpPr/>
          <p:nvPr/>
        </p:nvGrpSpPr>
        <p:grpSpPr>
          <a:xfrm>
            <a:off x="-1877189" y="2648392"/>
            <a:ext cx="3525984" cy="2857223"/>
            <a:chOff x="1659400" y="1572038"/>
            <a:chExt cx="970931" cy="786778"/>
          </a:xfrm>
        </p:grpSpPr>
        <p:sp>
          <p:nvSpPr>
            <p:cNvPr id="142" name="Google Shape;142;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4"/>
        <p:cNvGrpSpPr/>
        <p:nvPr/>
      </p:nvGrpSpPr>
      <p:grpSpPr>
        <a:xfrm>
          <a:off x="0" y="0"/>
          <a:ext cx="0" cy="0"/>
          <a:chOff x="0" y="0"/>
          <a:chExt cx="0" cy="0"/>
        </a:xfrm>
      </p:grpSpPr>
      <p:sp>
        <p:nvSpPr>
          <p:cNvPr id="145" name="Google Shape;145;p40"/>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6" name="Google Shape;146;p40"/>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7" name="Google Shape;147;p4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8" name="Google Shape;148;p4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9" name="Google Shape;149;p4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0"/>
        <p:cNvGrpSpPr/>
        <p:nvPr/>
      </p:nvGrpSpPr>
      <p:grpSpPr>
        <a:xfrm>
          <a:off x="0" y="0"/>
          <a:ext cx="0" cy="0"/>
          <a:chOff x="0" y="0"/>
          <a:chExt cx="0" cy="0"/>
        </a:xfrm>
      </p:grpSpPr>
      <p:sp>
        <p:nvSpPr>
          <p:cNvPr id="151" name="Google Shape;151;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4" name="Google Shape;154;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55" name="Google Shape;155;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56"/>
        <p:cNvGrpSpPr/>
        <p:nvPr/>
      </p:nvGrpSpPr>
      <p:grpSpPr>
        <a:xfrm>
          <a:off x="0" y="0"/>
          <a:ext cx="0" cy="0"/>
          <a:chOff x="0" y="0"/>
          <a:chExt cx="0" cy="0"/>
        </a:xfrm>
      </p:grpSpPr>
      <p:sp>
        <p:nvSpPr>
          <p:cNvPr id="157" name="Google Shape;157;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9" name="Google Shape;159;p26"/>
          <p:cNvGrpSpPr/>
          <p:nvPr/>
        </p:nvGrpSpPr>
        <p:grpSpPr>
          <a:xfrm>
            <a:off x="4884044" y="3946789"/>
            <a:ext cx="3525984" cy="2857223"/>
            <a:chOff x="1659400" y="1572038"/>
            <a:chExt cx="970931" cy="786778"/>
          </a:xfrm>
        </p:grpSpPr>
        <p:sp>
          <p:nvSpPr>
            <p:cNvPr id="160" name="Google Shape;160;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63"/>
        <p:cNvGrpSpPr/>
        <p:nvPr/>
      </p:nvGrpSpPr>
      <p:grpSpPr>
        <a:xfrm>
          <a:off x="0" y="0"/>
          <a:ext cx="0" cy="0"/>
          <a:chOff x="0" y="0"/>
          <a:chExt cx="0" cy="0"/>
        </a:xfrm>
      </p:grpSpPr>
      <p:sp>
        <p:nvSpPr>
          <p:cNvPr id="164" name="Google Shape;164;p91"/>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9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91"/>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91"/>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91"/>
          <p:cNvSpPr>
            <a:spLocks noGrp="1"/>
          </p:cNvSpPr>
          <p:nvPr>
            <p:ph type="pic" idx="4"/>
          </p:nvPr>
        </p:nvSpPr>
        <p:spPr>
          <a:xfrm>
            <a:off x="-126342" y="0"/>
            <a:ext cx="3669321" cy="6858000"/>
          </a:xfrm>
          <a:prstGeom prst="rect">
            <a:avLst/>
          </a:prstGeom>
          <a:solidFill>
            <a:srgbClr val="D8D8D8"/>
          </a:solidFill>
          <a:ln>
            <a:noFill/>
          </a:ln>
        </p:spPr>
      </p:sp>
      <p:grpSp>
        <p:nvGrpSpPr>
          <p:cNvPr id="169" name="Google Shape;169;p91"/>
          <p:cNvGrpSpPr/>
          <p:nvPr/>
        </p:nvGrpSpPr>
        <p:grpSpPr>
          <a:xfrm>
            <a:off x="4054161" y="721803"/>
            <a:ext cx="7547911" cy="2176765"/>
            <a:chOff x="4061909" y="1565906"/>
            <a:chExt cx="7547911" cy="1882781"/>
          </a:xfrm>
        </p:grpSpPr>
        <p:cxnSp>
          <p:nvCxnSpPr>
            <p:cNvPr id="170" name="Google Shape;170;p91"/>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1" name="Google Shape;171;p91"/>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2" name="Google Shape;172;p91"/>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73" name="Google Shape;173;p91"/>
          <p:cNvCxnSpPr/>
          <p:nvPr/>
        </p:nvCxnSpPr>
        <p:spPr>
          <a:xfrm>
            <a:off x="4106812" y="2520524"/>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74" name="Google Shape;174;p91"/>
          <p:cNvCxnSpPr/>
          <p:nvPr/>
        </p:nvCxnSpPr>
        <p:spPr>
          <a:xfrm>
            <a:off x="4085156" y="2908479"/>
            <a:ext cx="7532413" cy="8045"/>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75" name="Google Shape;175;p91"/>
          <p:cNvSpPr txBox="1">
            <a:spLocks noGrp="1"/>
          </p:cNvSpPr>
          <p:nvPr>
            <p:ph type="body" idx="5"/>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91"/>
          <p:cNvSpPr txBox="1">
            <a:spLocks noGrp="1"/>
          </p:cNvSpPr>
          <p:nvPr>
            <p:ph type="body" idx="6"/>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91"/>
          <p:cNvSpPr txBox="1">
            <a:spLocks noGrp="1"/>
          </p:cNvSpPr>
          <p:nvPr>
            <p:ph type="body" idx="7"/>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8" name="Google Shape;178;p91"/>
          <p:cNvGrpSpPr/>
          <p:nvPr/>
        </p:nvGrpSpPr>
        <p:grpSpPr>
          <a:xfrm>
            <a:off x="4069658" y="3996377"/>
            <a:ext cx="7547911" cy="2186844"/>
            <a:chOff x="4061909" y="1565906"/>
            <a:chExt cx="7547911" cy="1882781"/>
          </a:xfrm>
        </p:grpSpPr>
        <p:cxnSp>
          <p:nvCxnSpPr>
            <p:cNvPr id="179" name="Google Shape;179;p91"/>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0" name="Google Shape;180;p91"/>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1" name="Google Shape;181;p91"/>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82" name="Google Shape;182;p91"/>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83" name="Google Shape;183;p91"/>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84"/>
        <p:cNvGrpSpPr/>
        <p:nvPr/>
      </p:nvGrpSpPr>
      <p:grpSpPr>
        <a:xfrm>
          <a:off x="0" y="0"/>
          <a:ext cx="0" cy="0"/>
          <a:chOff x="0" y="0"/>
          <a:chExt cx="0" cy="0"/>
        </a:xfrm>
      </p:grpSpPr>
      <p:sp>
        <p:nvSpPr>
          <p:cNvPr id="185" name="Google Shape;185;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8" name="Google Shape;188;p31"/>
          <p:cNvGrpSpPr/>
          <p:nvPr/>
        </p:nvGrpSpPr>
        <p:grpSpPr>
          <a:xfrm>
            <a:off x="336354" y="5927698"/>
            <a:ext cx="2735993" cy="679345"/>
            <a:chOff x="0" y="0"/>
            <a:chExt cx="2301694" cy="571500"/>
          </a:xfrm>
        </p:grpSpPr>
        <p:sp>
          <p:nvSpPr>
            <p:cNvPr id="189" name="Google Shape;189;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91" name="Google Shape;191;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92" name="Google Shape;192;p31"/>
          <p:cNvGrpSpPr/>
          <p:nvPr/>
        </p:nvGrpSpPr>
        <p:grpSpPr>
          <a:xfrm>
            <a:off x="9565775" y="3574321"/>
            <a:ext cx="3525984" cy="2857223"/>
            <a:chOff x="1659400" y="1572038"/>
            <a:chExt cx="970931" cy="786778"/>
          </a:xfrm>
        </p:grpSpPr>
        <p:sp>
          <p:nvSpPr>
            <p:cNvPr id="193" name="Google Shape;193;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4" name="Google Shape;194;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5" name="Google Shape;195;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96" name="Google Shape;196;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28"/>
        <p:cNvGrpSpPr/>
        <p:nvPr/>
      </p:nvGrpSpPr>
      <p:grpSpPr>
        <a:xfrm>
          <a:off x="0" y="0"/>
          <a:ext cx="0" cy="0"/>
          <a:chOff x="0" y="0"/>
          <a:chExt cx="0" cy="0"/>
        </a:xfrm>
      </p:grpSpPr>
      <p:sp>
        <p:nvSpPr>
          <p:cNvPr id="29" name="Google Shape;29;p39"/>
          <p:cNvSpPr/>
          <p:nvPr/>
        </p:nvSpPr>
        <p:spPr>
          <a:xfrm>
            <a:off x="495393" y="1126973"/>
            <a:ext cx="792000" cy="21410"/>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Light"/>
              <a:ea typeface="Montserrat Light"/>
              <a:cs typeface="Montserrat Light"/>
              <a:sym typeface="Montserrat Light"/>
            </a:endParaRPr>
          </a:p>
        </p:txBody>
      </p:sp>
      <p:sp>
        <p:nvSpPr>
          <p:cNvPr id="30" name="Google Shape;30;p3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12842"/>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39"/>
          <p:cNvSpPr/>
          <p:nvPr/>
        </p:nvSpPr>
        <p:spPr>
          <a:xfrm>
            <a:off x="1719186" y="2110577"/>
            <a:ext cx="2664102" cy="3460628"/>
          </a:xfrm>
          <a:custGeom>
            <a:avLst/>
            <a:gdLst/>
            <a:ahLst/>
            <a:cxnLst/>
            <a:rect l="l" t="t" r="r" b="b"/>
            <a:pathLst>
              <a:path w="2664102" h="3460628" extrusionOk="0">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 name="Google Shape;32;p39"/>
          <p:cNvSpPr/>
          <p:nvPr/>
        </p:nvSpPr>
        <p:spPr>
          <a:xfrm>
            <a:off x="4014412" y="2110577"/>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 name="Google Shape;33;p39"/>
          <p:cNvSpPr/>
          <p:nvPr/>
        </p:nvSpPr>
        <p:spPr>
          <a:xfrm>
            <a:off x="6299377" y="2107651"/>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 name="Google Shape;34;p39"/>
          <p:cNvSpPr/>
          <p:nvPr/>
        </p:nvSpPr>
        <p:spPr>
          <a:xfrm>
            <a:off x="8630602" y="2113503"/>
            <a:ext cx="2664102" cy="3460628"/>
          </a:xfrm>
          <a:custGeom>
            <a:avLst/>
            <a:gdLst/>
            <a:ahLst/>
            <a:cxnLst/>
            <a:rect l="l" t="t" r="r" b="b"/>
            <a:pathLst>
              <a:path w="2664102" h="3460628" extrusionOk="0">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 name="Google Shape;35;p39"/>
          <p:cNvSpPr txBox="1">
            <a:spLocks noGrp="1"/>
          </p:cNvSpPr>
          <p:nvPr>
            <p:ph type="body" idx="2"/>
          </p:nvPr>
        </p:nvSpPr>
        <p:spPr>
          <a:xfrm>
            <a:off x="1921182" y="3547758"/>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39"/>
          <p:cNvSpPr txBox="1">
            <a:spLocks noGrp="1"/>
          </p:cNvSpPr>
          <p:nvPr>
            <p:ph type="body" idx="3"/>
          </p:nvPr>
        </p:nvSpPr>
        <p:spPr>
          <a:xfrm>
            <a:off x="4252409" y="3528960"/>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39"/>
          <p:cNvSpPr txBox="1">
            <a:spLocks noGrp="1"/>
          </p:cNvSpPr>
          <p:nvPr>
            <p:ph type="body" idx="4"/>
          </p:nvPr>
        </p:nvSpPr>
        <p:spPr>
          <a:xfrm>
            <a:off x="6507667" y="3533428"/>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p39"/>
          <p:cNvSpPr txBox="1">
            <a:spLocks noGrp="1"/>
          </p:cNvSpPr>
          <p:nvPr>
            <p:ph type="body" idx="5"/>
          </p:nvPr>
        </p:nvSpPr>
        <p:spPr>
          <a:xfrm>
            <a:off x="8838894" y="3514630"/>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9" name="Google Shape;39;p39"/>
          <p:cNvSpPr/>
          <p:nvPr/>
        </p:nvSpPr>
        <p:spPr>
          <a:xfrm>
            <a:off x="2191311" y="2198867"/>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 name="Google Shape;40;p39"/>
          <p:cNvSpPr/>
          <p:nvPr/>
        </p:nvSpPr>
        <p:spPr>
          <a:xfrm>
            <a:off x="4490042" y="2217331"/>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637A8D"/>
              </a:solidFill>
              <a:latin typeface="Arial"/>
              <a:ea typeface="Arial"/>
              <a:cs typeface="Arial"/>
              <a:sym typeface="Arial"/>
            </a:endParaRPr>
          </a:p>
        </p:txBody>
      </p:sp>
      <p:sp>
        <p:nvSpPr>
          <p:cNvPr id="41" name="Google Shape;41;p39"/>
          <p:cNvSpPr/>
          <p:nvPr/>
        </p:nvSpPr>
        <p:spPr>
          <a:xfrm>
            <a:off x="6785268" y="2217330"/>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 name="Google Shape;42;p39"/>
          <p:cNvSpPr/>
          <p:nvPr/>
        </p:nvSpPr>
        <p:spPr>
          <a:xfrm>
            <a:off x="9080494" y="221733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 name="Google Shape;43;p39"/>
          <p:cNvSpPr txBox="1">
            <a:spLocks noGrp="1"/>
          </p:cNvSpPr>
          <p:nvPr>
            <p:ph type="body" idx="6"/>
          </p:nvPr>
        </p:nvSpPr>
        <p:spPr>
          <a:xfrm>
            <a:off x="2377238" y="2358798"/>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4" name="Google Shape;44;p39"/>
          <p:cNvSpPr txBox="1">
            <a:spLocks noGrp="1"/>
          </p:cNvSpPr>
          <p:nvPr>
            <p:ph type="body" idx="7"/>
          </p:nvPr>
        </p:nvSpPr>
        <p:spPr>
          <a:xfrm>
            <a:off x="4693845" y="2361394"/>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39"/>
          <p:cNvSpPr txBox="1">
            <a:spLocks noGrp="1"/>
          </p:cNvSpPr>
          <p:nvPr>
            <p:ph type="body" idx="8"/>
          </p:nvPr>
        </p:nvSpPr>
        <p:spPr>
          <a:xfrm>
            <a:off x="6967690" y="2374752"/>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p39"/>
          <p:cNvSpPr txBox="1">
            <a:spLocks noGrp="1"/>
          </p:cNvSpPr>
          <p:nvPr>
            <p:ph type="body" idx="9"/>
          </p:nvPr>
        </p:nvSpPr>
        <p:spPr>
          <a:xfrm>
            <a:off x="9284297" y="2377348"/>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47"/>
        <p:cNvGrpSpPr/>
        <p:nvPr/>
      </p:nvGrpSpPr>
      <p:grpSpPr>
        <a:xfrm>
          <a:off x="0" y="0"/>
          <a:ext cx="0" cy="0"/>
          <a:chOff x="0" y="0"/>
          <a:chExt cx="0" cy="0"/>
        </a:xfrm>
      </p:grpSpPr>
      <p:sp>
        <p:nvSpPr>
          <p:cNvPr id="48" name="Google Shape;48;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0"/>
          <p:cNvSpPr>
            <a:spLocks noGrp="1"/>
          </p:cNvSpPr>
          <p:nvPr>
            <p:ph type="pic" idx="3"/>
          </p:nvPr>
        </p:nvSpPr>
        <p:spPr>
          <a:xfrm>
            <a:off x="5888002" y="439730"/>
            <a:ext cx="5660531" cy="6045736"/>
          </a:xfrm>
          <a:prstGeom prst="rect">
            <a:avLst/>
          </a:prstGeom>
          <a:solidFill>
            <a:srgbClr val="F2F2F2"/>
          </a:solidFill>
          <a:ln>
            <a:noFill/>
          </a:ln>
        </p:spPr>
      </p:sp>
      <p:grpSp>
        <p:nvGrpSpPr>
          <p:cNvPr id="52" name="Google Shape;52;p30"/>
          <p:cNvGrpSpPr/>
          <p:nvPr/>
        </p:nvGrpSpPr>
        <p:grpSpPr>
          <a:xfrm>
            <a:off x="-2012374" y="3808246"/>
            <a:ext cx="3525984" cy="2857223"/>
            <a:chOff x="1659400" y="1572038"/>
            <a:chExt cx="970931" cy="786778"/>
          </a:xfrm>
        </p:grpSpPr>
        <p:sp>
          <p:nvSpPr>
            <p:cNvPr id="53" name="Google Shape;53;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55"/>
        <p:cNvGrpSpPr/>
        <p:nvPr/>
      </p:nvGrpSpPr>
      <p:grpSpPr>
        <a:xfrm>
          <a:off x="0" y="0"/>
          <a:ext cx="0" cy="0"/>
          <a:chOff x="0" y="0"/>
          <a:chExt cx="0" cy="0"/>
        </a:xfrm>
      </p:grpSpPr>
      <p:sp>
        <p:nvSpPr>
          <p:cNvPr id="56" name="Google Shape;56;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8" name="Google Shape;68;p21"/>
          <p:cNvGrpSpPr/>
          <p:nvPr/>
        </p:nvGrpSpPr>
        <p:grpSpPr>
          <a:xfrm>
            <a:off x="8744224" y="-356297"/>
            <a:ext cx="3525984" cy="2857223"/>
            <a:chOff x="1659400" y="1572038"/>
            <a:chExt cx="970931" cy="786778"/>
          </a:xfrm>
        </p:grpSpPr>
        <p:sp>
          <p:nvSpPr>
            <p:cNvPr id="69" name="Google Shape;69;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1"/>
        <p:cNvGrpSpPr/>
        <p:nvPr/>
      </p:nvGrpSpPr>
      <p:grpSpPr>
        <a:xfrm>
          <a:off x="0" y="0"/>
          <a:ext cx="0" cy="0"/>
          <a:chOff x="0" y="0"/>
          <a:chExt cx="0" cy="0"/>
        </a:xfrm>
      </p:grpSpPr>
      <p:sp>
        <p:nvSpPr>
          <p:cNvPr id="72" name="Google Shape;72;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 name="Google Shape;74;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 name="Google Shape;78;p22"/>
          <p:cNvGrpSpPr/>
          <p:nvPr/>
        </p:nvGrpSpPr>
        <p:grpSpPr>
          <a:xfrm>
            <a:off x="9005185" y="0"/>
            <a:ext cx="3525984" cy="2857223"/>
            <a:chOff x="1659400" y="1572038"/>
            <a:chExt cx="970931" cy="786778"/>
          </a:xfrm>
        </p:grpSpPr>
        <p:sp>
          <p:nvSpPr>
            <p:cNvPr id="79" name="Google Shape;79;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1_Photo Slide">
    <p:spTree>
      <p:nvGrpSpPr>
        <p:cNvPr id="1" name="Shape 81"/>
        <p:cNvGrpSpPr/>
        <p:nvPr/>
      </p:nvGrpSpPr>
      <p:grpSpPr>
        <a:xfrm>
          <a:off x="0" y="0"/>
          <a:ext cx="0" cy="0"/>
          <a:chOff x="0" y="0"/>
          <a:chExt cx="0" cy="0"/>
        </a:xfrm>
      </p:grpSpPr>
      <p:sp>
        <p:nvSpPr>
          <p:cNvPr id="82" name="Google Shape;82;p41"/>
          <p:cNvSpPr/>
          <p:nvPr/>
        </p:nvSpPr>
        <p:spPr>
          <a:xfrm>
            <a:off x="0" y="0"/>
            <a:ext cx="7556500"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1"/>
          <p:cNvSpPr txBox="1">
            <a:spLocks noGrp="1"/>
          </p:cNvSpPr>
          <p:nvPr>
            <p:ph type="body" idx="1"/>
          </p:nvPr>
        </p:nvSpPr>
        <p:spPr>
          <a:xfrm>
            <a:off x="563958" y="1987440"/>
            <a:ext cx="650994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41"/>
          <p:cNvSpPr txBox="1">
            <a:spLocks noGrp="1"/>
          </p:cNvSpPr>
          <p:nvPr>
            <p:ph type="body" idx="2"/>
          </p:nvPr>
        </p:nvSpPr>
        <p:spPr>
          <a:xfrm>
            <a:off x="435590" y="372534"/>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41"/>
          <p:cNvSpPr>
            <a:spLocks noGrp="1"/>
          </p:cNvSpPr>
          <p:nvPr>
            <p:ph type="pic" idx="3"/>
          </p:nvPr>
        </p:nvSpPr>
        <p:spPr>
          <a:xfrm>
            <a:off x="7556500" y="439730"/>
            <a:ext cx="3992033" cy="6045736"/>
          </a:xfrm>
          <a:prstGeom prst="rect">
            <a:avLst/>
          </a:prstGeom>
          <a:solidFill>
            <a:srgbClr val="F2F2F2"/>
          </a:solidFill>
          <a:ln>
            <a:noFill/>
          </a:ln>
        </p:spPr>
      </p:sp>
      <p:grpSp>
        <p:nvGrpSpPr>
          <p:cNvPr id="86" name="Google Shape;86;p41"/>
          <p:cNvGrpSpPr/>
          <p:nvPr/>
        </p:nvGrpSpPr>
        <p:grpSpPr>
          <a:xfrm>
            <a:off x="-2012374" y="3808246"/>
            <a:ext cx="3525984" cy="2857223"/>
            <a:chOff x="1659400" y="1572038"/>
            <a:chExt cx="970931" cy="786778"/>
          </a:xfrm>
        </p:grpSpPr>
        <p:sp>
          <p:nvSpPr>
            <p:cNvPr id="87" name="Google Shape;87;p4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5"/>
        <p:cNvGrpSpPr/>
        <p:nvPr/>
      </p:nvGrpSpPr>
      <p:grpSpPr>
        <a:xfrm>
          <a:off x="0" y="0"/>
          <a:ext cx="0" cy="0"/>
          <a:chOff x="0" y="0"/>
          <a:chExt cx="0" cy="0"/>
        </a:xfrm>
      </p:grpSpPr>
      <p:sp>
        <p:nvSpPr>
          <p:cNvPr id="96" name="Google Shape;96;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5"/>
          <p:cNvSpPr>
            <a:spLocks noGrp="1"/>
          </p:cNvSpPr>
          <p:nvPr>
            <p:ph type="pic" idx="4"/>
          </p:nvPr>
        </p:nvSpPr>
        <p:spPr>
          <a:xfrm>
            <a:off x="-126342" y="0"/>
            <a:ext cx="3669321" cy="6858000"/>
          </a:xfrm>
          <a:prstGeom prst="rect">
            <a:avLst/>
          </a:prstGeom>
          <a:solidFill>
            <a:srgbClr val="D8D8D8"/>
          </a:solidFill>
          <a:ln>
            <a:noFill/>
          </a:ln>
        </p:spPr>
      </p:sp>
      <p:grpSp>
        <p:nvGrpSpPr>
          <p:cNvPr id="101" name="Google Shape;101;p25"/>
          <p:cNvGrpSpPr/>
          <p:nvPr/>
        </p:nvGrpSpPr>
        <p:grpSpPr>
          <a:xfrm>
            <a:off x="4054161" y="721803"/>
            <a:ext cx="7547911" cy="1674487"/>
            <a:chOff x="4061909" y="1565906"/>
            <a:chExt cx="7547911" cy="1882781"/>
          </a:xfrm>
        </p:grpSpPr>
        <p:cxnSp>
          <p:nvCxnSpPr>
            <p:cNvPr id="102" name="Google Shape;102;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3" name="Google Shape;103;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4" name="Google Shape;104;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5" name="Google Shape;105;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07" name="Google Shape;107;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0" name="Google Shape;110;p25"/>
          <p:cNvGrpSpPr/>
          <p:nvPr/>
        </p:nvGrpSpPr>
        <p:grpSpPr>
          <a:xfrm>
            <a:off x="4054160" y="2644936"/>
            <a:ext cx="7547911" cy="1674487"/>
            <a:chOff x="4061909" y="1565906"/>
            <a:chExt cx="7547911" cy="1882781"/>
          </a:xfrm>
        </p:grpSpPr>
        <p:cxnSp>
          <p:nvCxnSpPr>
            <p:cNvPr id="111" name="Google Shape;111;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2" name="Google Shape;112;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3" name="Google Shape;113;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4" name="Google Shape;114;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5" name="Google Shape;115;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6" name="Google Shape;116;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9" name="Google Shape;119;p25"/>
          <p:cNvGrpSpPr/>
          <p:nvPr/>
        </p:nvGrpSpPr>
        <p:grpSpPr>
          <a:xfrm>
            <a:off x="4069658" y="4508733"/>
            <a:ext cx="7547911" cy="1674487"/>
            <a:chOff x="4061909" y="1565906"/>
            <a:chExt cx="7547911" cy="1882781"/>
          </a:xfrm>
        </p:grpSpPr>
        <p:cxnSp>
          <p:nvCxnSpPr>
            <p:cNvPr id="120" name="Google Shape;120;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1" name="Google Shape;121;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2" name="Google Shape;122;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3" name="Google Shape;123;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4" name="Google Shape;124;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25"/>
        <p:cNvGrpSpPr/>
        <p:nvPr/>
      </p:nvGrpSpPr>
      <p:grpSpPr>
        <a:xfrm>
          <a:off x="0" y="0"/>
          <a:ext cx="0" cy="0"/>
          <a:chOff x="0" y="0"/>
          <a:chExt cx="0" cy="0"/>
        </a:xfrm>
      </p:grpSpPr>
      <p:sp>
        <p:nvSpPr>
          <p:cNvPr id="126" name="Google Shape;126;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hyperlink" Target="https://www.lifehack.org/articles/productivity/the-top-11-tools-you-can-use-to-be-more-productive.html" TargetMode="Externa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https://www.wikipedia.org/" TargetMode="External"/><Relationship Id="rId13" Type="http://schemas.openxmlformats.org/officeDocument/2006/relationships/image" Target="../media/image19.png"/><Relationship Id="rId3" Type="http://schemas.openxmlformats.org/officeDocument/2006/relationships/hyperlink" Target="https://www.facebook.com/" TargetMode="External"/><Relationship Id="rId7" Type="http://schemas.openxmlformats.org/officeDocument/2006/relationships/hyperlink" Target="http://www.linkedin.com/" TargetMode="External"/><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hyperlink" Target="http://www.youtube.com/" TargetMode="External"/><Relationship Id="rId11" Type="http://schemas.openxmlformats.org/officeDocument/2006/relationships/image" Target="../media/image17.png"/><Relationship Id="rId5" Type="http://schemas.openxmlformats.org/officeDocument/2006/relationships/hyperlink" Target="http://www.instagram.com/" TargetMode="External"/><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hyperlink" Target="http://www.twitter.com/" TargetMode="External"/><Relationship Id="rId9" Type="http://schemas.openxmlformats.org/officeDocument/2006/relationships/hyperlink" Target="https://www.bbc.co.uk/bitesize/guides/zxs2xsg/revision/2" TargetMode="External"/><Relationship Id="rId1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8.jpg"/><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45.png"/><Relationship Id="rId7" Type="http://schemas.openxmlformats.org/officeDocument/2006/relationships/hyperlink" Target="https://r.search.yahoo.com/_ylt=AwrIeJO_YHJjlPU33pYM34lQ;_ylu=Y29sbwNpcjIEcG9zAzIEdnRpZAMEc2VjA3Ny/RV=2/RE=1668469055/RO=10/RU=https:/www.google.com/chrome/RK=2/RS=YAr54kXUI6TWoZp0a4c.hcVwPG8-"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apple.com/uk/safari/" TargetMode="External"/><Relationship Id="rId5" Type="http://schemas.openxmlformats.org/officeDocument/2006/relationships/hyperlink" Target="https://r.search.yahoo.com/_ylt=AwrLASVaYHJjxeA3zNAM34lQ;_ylu=Y29sbwNpcjIEcG9zAzEEdnRpZAMEc2VjA3Nj/RV=2/RE=1668468954/RO=10/RU=https:/www.mozilla.org/RK=2/RS=RTa6slfaHYkla9w1.99sac2Ww3U-" TargetMode="Externa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bing.com/ck/a?!&amp;&amp;p=f65aa646f341b13bJmltdHM9MTY2ODM4NDAwMCZpZ3VpZD0yMTYwNDNlZC1lZjE1LTZmZDUtMTQ5OC01M2NjZWViZTZlZDEmaW5zaWQ9NTE4Ng&amp;ptn=3&amp;hsh=3&amp;fclid=216043ed-ef15-6fd5-1498-53cceebe6ed1&amp;psq=yahoo+mail&amp;u=a1aHR0cHM6Ly9tYWlsLnlhaG9vLmNvbS8&amp;ntb=1"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49.jpg"/><Relationship Id="rId5" Type="http://schemas.openxmlformats.org/officeDocument/2006/relationships/hyperlink" Target="https://www.bing.com/ck/a?!&amp;&amp;p=0cb16e600eb70eecJmltdHM9MTY2ODM4NDAwMCZpZ3VpZD0yMTYwNDNlZC1lZjE1LTZmZDUtMTQ5OC01M2NjZWViZTZlZDEmaW5zaWQ9NTE3OQ&amp;ptn=3&amp;hsh=3&amp;fclid=216043ed-ef15-6fd5-1498-53cceebe6ed1&amp;psq=microsoft+outlook+email&amp;u=a1aHR0cHM6Ly93d3cub3V0bG9vay5jb20v&amp;ntb=1" TargetMode="External"/><Relationship Id="rId4" Type="http://schemas.openxmlformats.org/officeDocument/2006/relationships/hyperlink" Target="https://accounts.google.com/signup/v2/webcreateaccount?service=mail&amp;continue=https://mail.google.com/mail/e-11-7e2cca97aedfede6c6428a6e9e200-f34d7764e5398e9a2962b5e3a78261aa81c1cf60&amp;flowName=GlifWebSignIn&amp;flowEntry=SignUp"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hyperlink" Target="http://www.apple.com/"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hyperlink" Target="https://www.google.com/intl/en_uk/search/about/" TargetMode="Externa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58.jpg"/></Relationships>
</file>

<file path=ppt/slides/_rels/slide3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r22jFymPxRY"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67.jpg"/></Relationships>
</file>

<file path=ppt/slides/_rels/slide3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Q-fvcy20Jg" TargetMode="External"/><Relationship Id="rId7" Type="http://schemas.openxmlformats.org/officeDocument/2006/relationships/image" Target="../media/image70.jp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hyperlink" Target="https://www.youtube.com/watch?v=fvzegtEbzAo" TargetMode="External"/><Relationship Id="rId5" Type="http://schemas.openxmlformats.org/officeDocument/2006/relationships/hyperlink" Target="https://www.youtube.com/watch?v=eKipORIqv0U" TargetMode="External"/><Relationship Id="rId4" Type="http://schemas.openxmlformats.org/officeDocument/2006/relationships/hyperlink" Target="https://www.youtube.com/watch?v=fcPatbs0i4A"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ulWkWWFMsW8" TargetMode="External"/><Relationship Id="rId7" Type="http://schemas.openxmlformats.org/officeDocument/2006/relationships/image" Target="../media/image70.jp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hyperlink" Target="https://seniorplanet.org/videos/" TargetMode="External"/><Relationship Id="rId5" Type="http://schemas.openxmlformats.org/officeDocument/2006/relationships/hyperlink" Target="https://www.youtube.com/watch?v=vefg5O3vNjI" TargetMode="External"/><Relationship Id="rId4" Type="http://schemas.openxmlformats.org/officeDocument/2006/relationships/hyperlink" Target="https://www.youtube.com/watch?v=GQMZHi-b5f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7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12.xml"/><Relationship Id="rId5" Type="http://schemas.openxmlformats.org/officeDocument/2006/relationships/image" Target="../media/image77.png"/><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hyperlink" Target="https://www.youtube.com/watch?v=wihdWaMONnE"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youtube.com/watch?v=kjiXIwI5_S8" TargetMode="External"/><Relationship Id="rId2" Type="http://schemas.openxmlformats.org/officeDocument/2006/relationships/notesSlide" Target="../notesSlides/notesSlide56.xml"/><Relationship Id="rId1" Type="http://schemas.openxmlformats.org/officeDocument/2006/relationships/slideLayout" Target="../slideLayouts/slideLayout13.xml"/><Relationship Id="rId6" Type="http://schemas.openxmlformats.org/officeDocument/2006/relationships/image" Target="../media/image70.jpg"/><Relationship Id="rId5" Type="http://schemas.openxmlformats.org/officeDocument/2006/relationships/hyperlink" Target="https://www.youtube.com/watch?v=_zoAM8fRMBs" TargetMode="External"/><Relationship Id="rId4" Type="http://schemas.openxmlformats.org/officeDocument/2006/relationships/hyperlink" Target="https://www.youtube.com/watch?v=Z2iwEoNjqvM"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www.youtube.com/" TargetMode="External"/><Relationship Id="rId7" Type="http://schemas.openxmlformats.org/officeDocument/2006/relationships/image" Target="../media/image80.jpg"/><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hyperlink" Target="http://www.nowtv.com/" TargetMode="External"/><Relationship Id="rId5" Type="http://schemas.openxmlformats.org/officeDocument/2006/relationships/hyperlink" Target="http://www.amazon.com/" TargetMode="External"/><Relationship Id="rId4" Type="http://schemas.openxmlformats.org/officeDocument/2006/relationships/hyperlink" Target="http://www.netflix.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PURSrRFEDcA" TargetMode="External"/><Relationship Id="rId2" Type="http://schemas.openxmlformats.org/officeDocument/2006/relationships/notesSlide" Target="../notesSlides/notesSlide60.xml"/><Relationship Id="rId1" Type="http://schemas.openxmlformats.org/officeDocument/2006/relationships/slideLayout" Target="../slideLayouts/slideLayout13.xml"/><Relationship Id="rId5" Type="http://schemas.openxmlformats.org/officeDocument/2006/relationships/image" Target="../media/image81.jpg"/><Relationship Id="rId4" Type="http://schemas.openxmlformats.org/officeDocument/2006/relationships/hyperlink" Target="https://smarthomechief.com/smart-tvs-for-seniors/"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hyperlink" Target="https://www.youtube.com/watch?v=7edfosq1hjE" TargetMode="External"/><Relationship Id="rId7" Type="http://schemas.openxmlformats.org/officeDocument/2006/relationships/hyperlink" Target="https://www.youtube.com/watch?v=eHJVL82_cLQ" TargetMode="External"/><Relationship Id="rId2" Type="http://schemas.openxmlformats.org/officeDocument/2006/relationships/notesSlide" Target="../notesSlides/notesSlide65.xml"/><Relationship Id="rId1" Type="http://schemas.openxmlformats.org/officeDocument/2006/relationships/slideLayout" Target="../slideLayouts/slideLayout13.xml"/><Relationship Id="rId6" Type="http://schemas.openxmlformats.org/officeDocument/2006/relationships/hyperlink" Target="https://www.youtube.com/watch?v=b5FEyC7zsAs" TargetMode="External"/><Relationship Id="rId5" Type="http://schemas.openxmlformats.org/officeDocument/2006/relationships/hyperlink" Target="https://www.youtube.com/watch?v=vXBcJNnmfik" TargetMode="External"/><Relationship Id="rId4" Type="http://schemas.openxmlformats.org/officeDocument/2006/relationships/hyperlink" Target="https://www.youtube.com/watch?v=1ChODizjv68"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7.xml"/><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hyperlink" Target="https://enterprise.verizon.com/resources/reports/mobile-security-index/" TargetMode="External"/><Relationship Id="rId2" Type="http://schemas.openxmlformats.org/officeDocument/2006/relationships/notesSlide" Target="../notesSlides/notesSlide69.xml"/><Relationship Id="rId1" Type="http://schemas.openxmlformats.org/officeDocument/2006/relationships/slideLayout" Target="../slideLayouts/slideLayout10.xml"/><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hyperlink" Target="https://www.pandasecurity.com/en-us/homeusers/free-antivirus/" TargetMode="External"/><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www.adobe.com/acrobat/hub/how-to/what-is-digital-literacy" TargetMode="External"/><Relationship Id="rId5" Type="http://schemas.openxmlformats.org/officeDocument/2006/relationships/slide" Target="slide11.xml"/><Relationship Id="rId4" Type="http://schemas.openxmlformats.org/officeDocument/2006/relationships/slide" Target="slide10.xml"/></Relationships>
</file>

<file path=ppt/slides/_rels/slide80.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80.xml"/><Relationship Id="rId1" Type="http://schemas.openxmlformats.org/officeDocument/2006/relationships/slideLayout" Target="../slideLayouts/slideLayout9.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83.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hyperlink" Target="https://www.goog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
          <p:cNvSpPr txBox="1">
            <a:spLocks noGrp="1"/>
          </p:cNvSpPr>
          <p:nvPr>
            <p:ph type="body" idx="2"/>
          </p:nvPr>
        </p:nvSpPr>
        <p:spPr>
          <a:xfrm>
            <a:off x="490620" y="3641686"/>
            <a:ext cx="4353753" cy="5331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b="1" dirty="0"/>
              <a:t>MÓDULO 1 –</a:t>
            </a:r>
            <a:endParaRPr b="1" dirty="0"/>
          </a:p>
          <a:p>
            <a:pPr marL="0" lvl="0" indent="0" algn="l" rtl="0">
              <a:lnSpc>
                <a:spcPct val="98850"/>
              </a:lnSpc>
              <a:spcBef>
                <a:spcPts val="0"/>
              </a:spcBef>
              <a:spcAft>
                <a:spcPts val="0"/>
              </a:spcAft>
              <a:buClr>
                <a:schemeClr val="lt1"/>
              </a:buClr>
              <a:buSzPts val="4000"/>
              <a:buNone/>
            </a:pPr>
            <a:r>
              <a:rPr lang="en-US" b="1" dirty="0" err="1"/>
              <a:t>Competencias</a:t>
            </a:r>
            <a:r>
              <a:rPr lang="en-US" b="1" dirty="0"/>
              <a:t> </a:t>
            </a:r>
            <a:r>
              <a:rPr lang="en-US" b="1" dirty="0" err="1"/>
              <a:t>Digitales</a:t>
            </a:r>
            <a:endParaRPr b="1" dirty="0"/>
          </a:p>
        </p:txBody>
      </p:sp>
      <p:pic>
        <p:nvPicPr>
          <p:cNvPr id="212" name="Google Shape;212;p1"/>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213" name="Google Shape;213;p1"/>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14" name="Google Shape;214;p1"/>
          <p:cNvSpPr txBox="1"/>
          <p:nvPr/>
        </p:nvSpPr>
        <p:spPr>
          <a:xfrm>
            <a:off x="1128889" y="6175022"/>
            <a:ext cx="1185333"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6666FF"/>
                </a:solidFill>
                <a:latin typeface="Arial"/>
                <a:ea typeface="Arial"/>
                <a:cs typeface="Arial"/>
                <a:sym typeface="Arial"/>
              </a:rPr>
              <a:t>Cofinanciado por el Programa Erasmus+ de la Unión Europea</a:t>
            </a:r>
            <a:endParaRPr sz="800" b="1" i="0" u="none" strike="noStrike" cap="none">
              <a:solidFill>
                <a:srgbClr val="6666FF"/>
              </a:solidFill>
              <a:latin typeface="Arial"/>
              <a:ea typeface="Arial"/>
              <a:cs typeface="Arial"/>
              <a:sym typeface="Arial"/>
            </a:endParaRPr>
          </a:p>
        </p:txBody>
      </p:sp>
      <p:sp>
        <p:nvSpPr>
          <p:cNvPr id="215" name="Google Shape;215;p1"/>
          <p:cNvSpPr/>
          <p:nvPr/>
        </p:nvSpPr>
        <p:spPr>
          <a:xfrm>
            <a:off x="2630310" y="6023439"/>
            <a:ext cx="3860801" cy="834561"/>
          </a:xfrm>
          <a:prstGeom prst="rect">
            <a:avLst/>
          </a:prstGeom>
          <a:solidFill>
            <a:schemeClr val="lt1"/>
          </a:solid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en-US" sz="900" b="0" i="0" u="none" strike="noStrike" cap="none">
                <a:solidFill>
                  <a:srgbClr val="092E4B"/>
                </a:solidFill>
                <a:latin typeface="Calibri"/>
                <a:ea typeface="Calibri"/>
                <a:cs typeface="Calibri"/>
                <a:sym typeface="Calibri"/>
              </a:rPr>
              <a:t>El respaldo de la Comisión Europea a la elaboración de esta publicación no constituye una aprobación de su contenido, que refleja únicamente las opiniones de los autores, y la Comisión no se hace responsable del uso que pueda hacerse de la información aquí recogida.</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5"/>
          <p:cNvSpPr txBox="1">
            <a:spLocks noGrp="1"/>
          </p:cNvSpPr>
          <p:nvPr>
            <p:ph type="body" idx="1"/>
          </p:nvPr>
        </p:nvSpPr>
        <p:spPr>
          <a:xfrm>
            <a:off x="671467" y="4442605"/>
            <a:ext cx="5569547" cy="101791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b="1">
                <a:latin typeface="Calibri"/>
                <a:ea typeface="Calibri"/>
                <a:cs typeface="Calibri"/>
                <a:sym typeface="Calibri"/>
              </a:rPr>
              <a:t>Mejorar la productividad – </a:t>
            </a:r>
            <a:r>
              <a:rPr lang="en-US"/>
              <a:t>Ser capaz de usar herramientas digitales que pueden mejorar la productividad en tu flujo de trabajo diario. </a:t>
            </a:r>
            <a:endParaRPr b="1">
              <a:latin typeface="Calibri"/>
              <a:ea typeface="Calibri"/>
              <a:cs typeface="Calibri"/>
              <a:sym typeface="Calibri"/>
            </a:endParaRPr>
          </a:p>
        </p:txBody>
      </p:sp>
      <p:sp>
        <p:nvSpPr>
          <p:cNvPr id="314" name="Google Shape;314;p45"/>
          <p:cNvSpPr txBox="1">
            <a:spLocks noGrp="1"/>
          </p:cNvSpPr>
          <p:nvPr>
            <p:ph type="body" idx="2"/>
          </p:nvPr>
        </p:nvSpPr>
        <p:spPr>
          <a:xfrm>
            <a:off x="943396" y="54808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Cómo CREAS la información</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315" name="Google Shape;315;p45" descr="A picture containing text&#10;&#10;Description automatically generated"/>
          <p:cNvPicPr preferRelativeResize="0"/>
          <p:nvPr/>
        </p:nvPicPr>
        <p:blipFill rotWithShape="1">
          <a:blip r:embed="rId3">
            <a:alphaModFix/>
          </a:blip>
          <a:srcRect/>
          <a:stretch/>
        </p:blipFill>
        <p:spPr>
          <a:xfrm>
            <a:off x="1424993" y="1699404"/>
            <a:ext cx="2741632" cy="2047875"/>
          </a:xfrm>
          <a:prstGeom prst="rect">
            <a:avLst/>
          </a:prstGeom>
          <a:noFill/>
          <a:ln>
            <a:noFill/>
          </a:ln>
        </p:spPr>
      </p:pic>
      <p:sp>
        <p:nvSpPr>
          <p:cNvPr id="316" name="Google Shape;316;p45"/>
          <p:cNvSpPr txBox="1"/>
          <p:nvPr/>
        </p:nvSpPr>
        <p:spPr>
          <a:xfrm>
            <a:off x="5219528" y="1569262"/>
            <a:ext cx="5448472"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Competencia digital -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Elegir el </a:t>
            </a:r>
            <a:r>
              <a:rPr lang="en-US" sz="2400" b="0" i="1" u="none" strike="noStrike" cap="none">
                <a:solidFill>
                  <a:srgbClr val="092E4B"/>
                </a:solidFill>
                <a:latin typeface="Calibri"/>
                <a:ea typeface="Calibri"/>
                <a:cs typeface="Calibri"/>
                <a:sym typeface="Calibri"/>
              </a:rPr>
              <a:t>software</a:t>
            </a:r>
            <a:r>
              <a:rPr lang="en-US" sz="2400" b="0" i="0" u="none" strike="noStrike" cap="none">
                <a:solidFill>
                  <a:srgbClr val="092E4B"/>
                </a:solidFill>
                <a:latin typeface="Calibri"/>
                <a:ea typeface="Calibri"/>
                <a:cs typeface="Calibri"/>
                <a:sym typeface="Calibri"/>
              </a:rPr>
              <a:t> y el formato.</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Crear los nombres de los archivos.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Almacenar y hacer copias de seguridad.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Conocer las prácticas más importantes.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2060"/>
              </a:buClr>
              <a:buSzPts val="2400"/>
              <a:buFont typeface="Arial"/>
              <a:buChar char="•"/>
            </a:pPr>
            <a:r>
              <a:rPr lang="en-US" sz="2400" b="0" i="0" u="none" strike="noStrike" cap="none">
                <a:solidFill>
                  <a:srgbClr val="092E4B"/>
                </a:solidFill>
                <a:latin typeface="Calibri"/>
                <a:ea typeface="Calibri"/>
                <a:cs typeface="Calibri"/>
                <a:sym typeface="Calibri"/>
              </a:rPr>
              <a:t>Planificar el intercambio.</a:t>
            </a:r>
            <a:endParaRPr sz="1400" b="0" i="0" u="none" strike="noStrike" cap="none">
              <a:solidFill>
                <a:srgbClr val="092E4B"/>
              </a:solidFill>
              <a:latin typeface="Arial"/>
              <a:ea typeface="Arial"/>
              <a:cs typeface="Arial"/>
              <a:sym typeface="Arial"/>
            </a:endParaRPr>
          </a:p>
        </p:txBody>
      </p:sp>
      <p:pic>
        <p:nvPicPr>
          <p:cNvPr id="317" name="Google Shape;317;p45" descr="Icon&#10;&#10;Description automatically generated"/>
          <p:cNvPicPr preferRelativeResize="0"/>
          <p:nvPr/>
        </p:nvPicPr>
        <p:blipFill rotWithShape="1">
          <a:blip r:embed="rId4">
            <a:alphaModFix/>
          </a:blip>
          <a:srcRect/>
          <a:stretch/>
        </p:blipFill>
        <p:spPr>
          <a:xfrm>
            <a:off x="5968657" y="4186597"/>
            <a:ext cx="2741632" cy="1978503"/>
          </a:xfrm>
          <a:prstGeom prst="rect">
            <a:avLst/>
          </a:prstGeom>
          <a:noFill/>
          <a:ln>
            <a:noFill/>
          </a:ln>
        </p:spPr>
      </p:pic>
      <p:sp>
        <p:nvSpPr>
          <p:cNvPr id="318" name="Google Shape;318;p45">
            <a:hlinkClick r:id="rId5"/>
          </p:cNvPr>
          <p:cNvSpPr/>
          <p:nvPr/>
        </p:nvSpPr>
        <p:spPr>
          <a:xfrm>
            <a:off x="9299643" y="3990475"/>
            <a:ext cx="2422187" cy="2069662"/>
          </a:xfrm>
          <a:prstGeom prst="wedgeRoundRectCallout">
            <a:avLst>
              <a:gd name="adj1" fmla="val -81476"/>
              <a:gd name="adj2" fmla="val 19729"/>
              <a:gd name="adj3" fmla="val 16667"/>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SI TIENES CURIOSIDAD POR SABER MÁS SOBRE </a:t>
            </a:r>
            <a:r>
              <a:rPr lang="en-US" sz="1600" b="1" i="0" u="none" strike="noStrike" cap="none" dirty="0">
                <a:solidFill>
                  <a:schemeClr val="lt1"/>
                </a:solidFill>
                <a:latin typeface="Calibri"/>
                <a:ea typeface="Calibri"/>
                <a:cs typeface="Calibri"/>
                <a:sym typeface="Calibri"/>
              </a:rPr>
              <a:t>HERRAMIENTAS DIGITALES</a:t>
            </a:r>
            <a:r>
              <a:rPr lang="en-US" sz="1600" b="0" i="0" u="none" strike="noStrike" cap="none" dirty="0">
                <a:solidFill>
                  <a:schemeClr val="lt1"/>
                </a:solidFill>
                <a:latin typeface="Calibri"/>
                <a:ea typeface="Calibri"/>
                <a:cs typeface="Calibri"/>
                <a:sym typeface="Calibri"/>
              </a:rPr>
              <a:t> QUE PUEDEN AYUDARTE CON LA PRODUCTIVIDAD, </a:t>
            </a:r>
            <a:r>
              <a:rPr lang="en-US" sz="1600" b="1" i="0" u="sng" strike="noStrike" cap="none" dirty="0">
                <a:solidFill>
                  <a:srgbClr val="24BAA2"/>
                </a:solidFill>
                <a:latin typeface="Calibri"/>
                <a:ea typeface="Calibri"/>
                <a:cs typeface="Calibri"/>
                <a:sym typeface="Calibri"/>
              </a:rPr>
              <a:t>CLICA AQUÍ</a:t>
            </a:r>
            <a:r>
              <a:rPr lang="en-US" sz="1600" b="1" i="0" u="sng" strike="noStrike" cap="none" dirty="0">
                <a:solidFill>
                  <a:srgbClr val="24BAA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1600" b="0" i="0" u="none" strike="noStrike" cap="none" dirty="0">
                <a:solidFill>
                  <a:schemeClr val="lt1"/>
                </a:solidFill>
                <a:latin typeface="Calibri"/>
                <a:ea typeface="Calibri"/>
                <a:cs typeface="Calibri"/>
                <a:sym typeface="Calibri"/>
              </a:rPr>
              <a:t> O VUELVE MÁS TARDE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6"/>
          <p:cNvSpPr txBox="1">
            <a:spLocks noGrp="1"/>
          </p:cNvSpPr>
          <p:nvPr>
            <p:ph type="body" idx="1"/>
          </p:nvPr>
        </p:nvSpPr>
        <p:spPr>
          <a:xfrm>
            <a:off x="2531848" y="1592986"/>
            <a:ext cx="9152152" cy="671617"/>
          </a:xfrm>
          <a:prstGeom prst="rect">
            <a:avLst/>
          </a:prstGeom>
          <a:noFill/>
          <a:ln>
            <a:noFill/>
          </a:ln>
        </p:spPr>
        <p:txBody>
          <a:bodyPr spcFirstLastPara="1" wrap="square" lIns="91425" tIns="45700" rIns="91425" bIns="45700" anchor="t" anchorCtr="0">
            <a:noAutofit/>
          </a:bodyPr>
          <a:lstStyle/>
          <a:p>
            <a:pPr marL="457200" lvl="0" indent="0" algn="just" rtl="0">
              <a:lnSpc>
                <a:spcPct val="90000"/>
              </a:lnSpc>
              <a:spcBef>
                <a:spcPts val="1000"/>
              </a:spcBef>
              <a:spcAft>
                <a:spcPts val="0"/>
              </a:spcAft>
              <a:buSzPts val="2400"/>
              <a:buNone/>
            </a:pPr>
            <a:r>
              <a:rPr lang="en-US" b="1"/>
              <a:t>Comunicarse digitalmente </a:t>
            </a:r>
            <a:r>
              <a:rPr lang="en-US"/>
              <a:t>– Un buen ejemplo de competencia digital es la capacidad de usar la tecnología de forma eficaz para comunicarse, que es una de las principales razones por las que la gente se conecta. Compartir información por e-mail o servicios de mensajería o poder hacer videollamadas mejorará mucho tu estilo comunicativo.  </a:t>
            </a:r>
            <a:endParaRPr/>
          </a:p>
        </p:txBody>
      </p:sp>
      <p:sp>
        <p:nvSpPr>
          <p:cNvPr id="324" name="Google Shape;324;p46"/>
          <p:cNvSpPr txBox="1">
            <a:spLocks noGrp="1"/>
          </p:cNvSpPr>
          <p:nvPr>
            <p:ph type="body" idx="2"/>
          </p:nvPr>
        </p:nvSpPr>
        <p:spPr>
          <a:xfrm>
            <a:off x="798381" y="58312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Cómo COMUNICAS la información</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sp>
        <p:nvSpPr>
          <p:cNvPr id="325" name="Google Shape;325;p46"/>
          <p:cNvSpPr txBox="1"/>
          <p:nvPr/>
        </p:nvSpPr>
        <p:spPr>
          <a:xfrm>
            <a:off x="663191" y="3891092"/>
            <a:ext cx="7887955" cy="23082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dirty="0" err="1">
                <a:solidFill>
                  <a:srgbClr val="092E4B"/>
                </a:solidFill>
                <a:latin typeface="Calibri"/>
                <a:ea typeface="Calibri"/>
                <a:cs typeface="Calibri"/>
                <a:sym typeface="Calibri"/>
              </a:rPr>
              <a:t>Protegerse</a:t>
            </a:r>
            <a:r>
              <a:rPr lang="en-US" sz="2400" b="1" i="0" u="none" strike="noStrike" cap="none" dirty="0">
                <a:solidFill>
                  <a:srgbClr val="092E4B"/>
                </a:solidFill>
                <a:latin typeface="Calibri"/>
                <a:ea typeface="Calibri"/>
                <a:cs typeface="Calibri"/>
                <a:sym typeface="Calibri"/>
              </a:rPr>
              <a:t> online </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Debemos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comprender</a:t>
            </a:r>
            <a:r>
              <a:rPr lang="en-US" sz="2400" b="0" i="0" u="none" strike="noStrike" cap="none" dirty="0">
                <a:solidFill>
                  <a:srgbClr val="092E4B"/>
                </a:solidFill>
                <a:latin typeface="Calibri"/>
                <a:ea typeface="Calibri"/>
                <a:cs typeface="Calibri"/>
                <a:sym typeface="Calibri"/>
              </a:rPr>
              <a:t> las </a:t>
            </a:r>
            <a:r>
              <a:rPr lang="en-US" sz="2400" b="0" i="0" u="none" strike="noStrike" cap="none" dirty="0" err="1">
                <a:solidFill>
                  <a:srgbClr val="092E4B"/>
                </a:solidFill>
                <a:latin typeface="Calibri"/>
                <a:ea typeface="Calibri"/>
                <a:cs typeface="Calibri"/>
                <a:sym typeface="Calibri"/>
              </a:rPr>
              <a:t>normas</a:t>
            </a:r>
            <a:r>
              <a:rPr lang="en-US" sz="2400" b="0" i="0" u="none" strike="noStrike" cap="none" dirty="0">
                <a:solidFill>
                  <a:srgbClr val="092E4B"/>
                </a:solidFill>
                <a:latin typeface="Calibri"/>
                <a:ea typeface="Calibri"/>
                <a:cs typeface="Calibri"/>
                <a:sym typeface="Calibri"/>
              </a:rPr>
              <a:t> de la </a:t>
            </a:r>
            <a:r>
              <a:rPr lang="en-US" sz="2400" b="0" i="0" u="none" strike="noStrike" cap="none" dirty="0" err="1">
                <a:solidFill>
                  <a:srgbClr val="092E4B"/>
                </a:solidFill>
                <a:latin typeface="Calibri"/>
                <a:ea typeface="Calibri"/>
                <a:cs typeface="Calibri"/>
                <a:sym typeface="Calibri"/>
              </a:rPr>
              <a:t>seguridad</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en</a:t>
            </a:r>
            <a:r>
              <a:rPr lang="en-US" sz="2400" b="0" i="0" u="none" strike="noStrike" cap="none" dirty="0">
                <a:solidFill>
                  <a:srgbClr val="092E4B"/>
                </a:solidFill>
                <a:latin typeface="Calibri"/>
                <a:ea typeface="Calibri"/>
                <a:cs typeface="Calibri"/>
                <a:sym typeface="Calibri"/>
              </a:rPr>
              <a:t> internet, dada la </a:t>
            </a:r>
            <a:r>
              <a:rPr lang="en-US" sz="2400" b="0" i="0" u="none" strike="noStrike" cap="none" dirty="0" err="1">
                <a:solidFill>
                  <a:srgbClr val="092E4B"/>
                </a:solidFill>
                <a:latin typeface="Calibri"/>
                <a:ea typeface="Calibri"/>
                <a:cs typeface="Calibri"/>
                <a:sym typeface="Calibri"/>
              </a:rPr>
              <a:t>enorme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cantidad</a:t>
            </a:r>
            <a:r>
              <a:rPr lang="en-US" sz="2400" b="0" i="0" u="none" strike="noStrike" cap="none" dirty="0">
                <a:solidFill>
                  <a:srgbClr val="092E4B"/>
                </a:solidFill>
                <a:latin typeface="Calibri"/>
                <a:ea typeface="Calibri"/>
                <a:cs typeface="Calibri"/>
                <a:sym typeface="Calibri"/>
              </a:rPr>
              <a:t> de </a:t>
            </a:r>
            <a:r>
              <a:rPr lang="en-US" sz="2400" b="0" i="0" u="none" strike="noStrike" cap="none" dirty="0" err="1">
                <a:solidFill>
                  <a:srgbClr val="092E4B"/>
                </a:solidFill>
                <a:latin typeface="Calibri"/>
                <a:ea typeface="Calibri"/>
                <a:cs typeface="Calibri"/>
                <a:sym typeface="Calibri"/>
              </a:rPr>
              <a:t>información</a:t>
            </a:r>
            <a:r>
              <a:rPr lang="en-US" sz="2400" b="0" i="0" u="none" strike="noStrike" cap="none" dirty="0">
                <a:solidFill>
                  <a:srgbClr val="092E4B"/>
                </a:solidFill>
                <a:latin typeface="Calibri"/>
                <a:ea typeface="Calibri"/>
                <a:cs typeface="Calibri"/>
                <a:sym typeface="Calibri"/>
              </a:rPr>
              <a:t> disponible online. </a:t>
            </a:r>
            <a:r>
              <a:rPr lang="en-US" sz="2400" b="0" i="0" u="none" strike="noStrike" cap="none" dirty="0" err="1">
                <a:solidFill>
                  <a:srgbClr val="092E4B"/>
                </a:solidFill>
                <a:latin typeface="Calibri"/>
                <a:ea typeface="Calibri"/>
                <a:cs typeface="Calibri"/>
                <a:sym typeface="Calibri"/>
              </a:rPr>
              <a:t>Crear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contraseñas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fuertes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gestionar</a:t>
            </a:r>
            <a:r>
              <a:rPr lang="en-US" sz="2400" b="0" i="0" u="none" strike="noStrike" cap="none" dirty="0">
                <a:solidFill>
                  <a:srgbClr val="092E4B"/>
                </a:solidFill>
                <a:latin typeface="Calibri"/>
                <a:ea typeface="Calibri"/>
                <a:cs typeface="Calibri"/>
                <a:sym typeface="Calibri"/>
              </a:rPr>
              <a:t> la </a:t>
            </a:r>
            <a:r>
              <a:rPr lang="en-US" sz="2400" b="0" i="0" u="none" strike="noStrike" cap="none" dirty="0" err="1">
                <a:solidFill>
                  <a:srgbClr val="092E4B"/>
                </a:solidFill>
                <a:latin typeface="Calibri"/>
                <a:ea typeface="Calibri"/>
                <a:cs typeface="Calibri"/>
                <a:sym typeface="Calibri"/>
              </a:rPr>
              <a:t>configuración</a:t>
            </a:r>
            <a:r>
              <a:rPr lang="en-US" sz="2400" b="0" i="0" u="none" strike="noStrike" cap="none" dirty="0">
                <a:solidFill>
                  <a:srgbClr val="092E4B"/>
                </a:solidFill>
                <a:latin typeface="Calibri"/>
                <a:ea typeface="Calibri"/>
                <a:cs typeface="Calibri"/>
                <a:sym typeface="Calibri"/>
              </a:rPr>
              <a:t> de </a:t>
            </a:r>
            <a:r>
              <a:rPr lang="en-US" sz="2400" b="0" i="0" u="none" strike="noStrike" cap="none" dirty="0" err="1">
                <a:solidFill>
                  <a:srgbClr val="092E4B"/>
                </a:solidFill>
                <a:latin typeface="Calibri"/>
                <a:ea typeface="Calibri"/>
                <a:cs typeface="Calibri"/>
                <a:sym typeface="Calibri"/>
              </a:rPr>
              <a:t>privacidad</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tuya</a:t>
            </a:r>
            <a:r>
              <a:rPr lang="en-US" sz="2400" b="0" i="0" u="none" strike="noStrike" cap="none" dirty="0">
                <a:solidFill>
                  <a:srgbClr val="092E4B"/>
                </a:solidFill>
                <a:latin typeface="Calibri"/>
                <a:ea typeface="Calibri"/>
                <a:cs typeface="Calibri"/>
                <a:sym typeface="Calibri"/>
              </a:rPr>
              <a:t> o de </a:t>
            </a:r>
            <a:r>
              <a:rPr lang="en-US" sz="2400" b="0" i="0" u="none" strike="noStrike" cap="none" dirty="0" err="1">
                <a:solidFill>
                  <a:srgbClr val="092E4B"/>
                </a:solidFill>
                <a:latin typeface="Calibri"/>
                <a:ea typeface="Calibri"/>
                <a:cs typeface="Calibri"/>
                <a:sym typeface="Calibri"/>
              </a:rPr>
              <a:t>tus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clientes</a:t>
            </a:r>
            <a:r>
              <a:rPr lang="en-US" sz="2400" b="0" i="0" u="none" strike="noStrike" cap="none" dirty="0">
                <a:solidFill>
                  <a:srgbClr val="092E4B"/>
                </a:solidFill>
                <a:latin typeface="Calibri"/>
                <a:ea typeface="Calibri"/>
                <a:cs typeface="Calibri"/>
                <a:sym typeface="Calibri"/>
              </a:rPr>
              <a:t> para </a:t>
            </a:r>
            <a:r>
              <a:rPr lang="en-US" sz="2400" b="0" i="0" u="none" strike="noStrike" cap="none" dirty="0" err="1">
                <a:solidFill>
                  <a:srgbClr val="092E4B"/>
                </a:solidFill>
                <a:latin typeface="Calibri"/>
                <a:ea typeface="Calibri"/>
                <a:cs typeface="Calibri"/>
                <a:sym typeface="Calibri"/>
              </a:rPr>
              <a:t>proteger</a:t>
            </a:r>
            <a:r>
              <a:rPr lang="en-US" sz="2400" b="0" i="0" u="none" strike="noStrike" cap="none" dirty="0">
                <a:solidFill>
                  <a:srgbClr val="092E4B"/>
                </a:solidFill>
                <a:latin typeface="Calibri"/>
                <a:ea typeface="Calibri"/>
                <a:cs typeface="Calibri"/>
                <a:sym typeface="Calibri"/>
              </a:rPr>
              <a:t> la </a:t>
            </a:r>
            <a:r>
              <a:rPr lang="en-US" sz="2400" b="1" i="0" u="sng" strike="noStrike" cap="none" dirty="0" err="1">
                <a:solidFill>
                  <a:srgbClr val="24BAA2"/>
                </a:solidFill>
                <a:latin typeface="Calibri"/>
                <a:ea typeface="Calibri"/>
                <a:cs typeface="Calibri"/>
                <a:sym typeface="Calibri"/>
              </a:rPr>
              <a:t>información</a:t>
            </a:r>
            <a:r>
              <a:rPr lang="en-US" sz="2400" b="1" i="0" u="sng" strike="noStrike" cap="none" dirty="0">
                <a:solidFill>
                  <a:srgbClr val="24BAA2"/>
                </a:solidFill>
                <a:latin typeface="Calibri"/>
                <a:ea typeface="Calibri"/>
                <a:cs typeface="Calibri"/>
                <a:sym typeface="Calibri"/>
              </a:rPr>
              <a:t> personal</a:t>
            </a:r>
            <a:r>
              <a:rPr lang="en-US" sz="2400" b="0" i="0" u="none" strike="noStrike" cap="none" dirty="0">
                <a:solidFill>
                  <a:srgbClr val="24BAA2"/>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y saber </a:t>
            </a:r>
            <a:r>
              <a:rPr lang="en-US" sz="2400" b="0" i="0" u="none" strike="noStrike" cap="none" dirty="0" err="1">
                <a:solidFill>
                  <a:srgbClr val="092E4B"/>
                </a:solidFill>
                <a:latin typeface="Calibri"/>
                <a:ea typeface="Calibri"/>
                <a:cs typeface="Calibri"/>
                <a:sym typeface="Calibri"/>
              </a:rPr>
              <a:t>qué</a:t>
            </a:r>
            <a:r>
              <a:rPr lang="en-US" sz="2400" b="0" i="0" u="none" strike="noStrike" cap="none" dirty="0">
                <a:solidFill>
                  <a:srgbClr val="092E4B"/>
                </a:solidFill>
                <a:latin typeface="Calibri"/>
                <a:ea typeface="Calibri"/>
                <a:cs typeface="Calibri"/>
                <a:sym typeface="Calibri"/>
              </a:rPr>
              <a:t> no </a:t>
            </a:r>
            <a:r>
              <a:rPr lang="en-US" sz="2400" b="0" i="0" u="none" strike="noStrike" cap="none" dirty="0" err="1">
                <a:solidFill>
                  <a:srgbClr val="092E4B"/>
                </a:solidFill>
                <a:latin typeface="Calibri"/>
                <a:ea typeface="Calibri"/>
                <a:cs typeface="Calibri"/>
                <a:sym typeface="Calibri"/>
              </a:rPr>
              <a:t>postear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en</a:t>
            </a:r>
            <a:r>
              <a:rPr lang="en-US" sz="2400" b="0" i="0" u="none" strike="noStrike" cap="none" dirty="0">
                <a:solidFill>
                  <a:srgbClr val="092E4B"/>
                </a:solidFill>
                <a:latin typeface="Calibri"/>
                <a:ea typeface="Calibri"/>
                <a:cs typeface="Calibri"/>
                <a:sym typeface="Calibri"/>
              </a:rPr>
              <a:t> redes </a:t>
            </a:r>
            <a:r>
              <a:rPr lang="en-US" sz="2400" b="0" i="0" u="none" strike="noStrike" cap="none" dirty="0" err="1">
                <a:solidFill>
                  <a:srgbClr val="092E4B"/>
                </a:solidFill>
                <a:latin typeface="Calibri"/>
                <a:ea typeface="Calibri"/>
                <a:cs typeface="Calibri"/>
                <a:sym typeface="Calibri"/>
              </a:rPr>
              <a:t>sociales</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contribuyen</a:t>
            </a:r>
            <a:r>
              <a:rPr lang="en-US" sz="2400" b="0" i="0" u="none" strike="noStrike" cap="none" dirty="0">
                <a:solidFill>
                  <a:srgbClr val="092E4B"/>
                </a:solidFill>
                <a:latin typeface="Calibri"/>
                <a:ea typeface="Calibri"/>
                <a:cs typeface="Calibri"/>
                <a:sym typeface="Calibri"/>
              </a:rPr>
              <a:t> a la </a:t>
            </a:r>
            <a:r>
              <a:rPr lang="en-US" sz="2400" b="0" i="0" u="none" strike="noStrike" cap="none" dirty="0" err="1">
                <a:solidFill>
                  <a:srgbClr val="092E4B"/>
                </a:solidFill>
                <a:latin typeface="Calibri"/>
                <a:ea typeface="Calibri"/>
                <a:cs typeface="Calibri"/>
                <a:sym typeface="Calibri"/>
              </a:rPr>
              <a:t>competencia</a:t>
            </a:r>
            <a:r>
              <a:rPr lang="en-US" sz="2400" b="0" i="0" u="none" strike="noStrike" cap="none" dirty="0">
                <a:solidFill>
                  <a:srgbClr val="092E4B"/>
                </a:solidFill>
                <a:latin typeface="Calibri"/>
                <a:ea typeface="Calibri"/>
                <a:cs typeface="Calibri"/>
                <a:sym typeface="Calibri"/>
              </a:rPr>
              <a:t> digital. </a:t>
            </a:r>
            <a:endParaRPr sz="2400" b="0" i="0" u="none" strike="noStrike" cap="none" dirty="0">
              <a:solidFill>
                <a:srgbClr val="092E4B"/>
              </a:solidFill>
              <a:latin typeface="Calibri"/>
              <a:ea typeface="Calibri"/>
              <a:cs typeface="Calibri"/>
              <a:sym typeface="Calibri"/>
            </a:endParaRPr>
          </a:p>
        </p:txBody>
      </p:sp>
      <p:pic>
        <p:nvPicPr>
          <p:cNvPr id="326" name="Google Shape;326;p46" descr="Icon&#10;&#10;Description automatically generated"/>
          <p:cNvPicPr preferRelativeResize="0"/>
          <p:nvPr/>
        </p:nvPicPr>
        <p:blipFill rotWithShape="1">
          <a:blip r:embed="rId3">
            <a:alphaModFix/>
          </a:blip>
          <a:srcRect/>
          <a:stretch/>
        </p:blipFill>
        <p:spPr>
          <a:xfrm>
            <a:off x="447752" y="1465660"/>
            <a:ext cx="2741632" cy="2096219"/>
          </a:xfrm>
          <a:prstGeom prst="rect">
            <a:avLst/>
          </a:prstGeom>
          <a:noFill/>
          <a:ln>
            <a:noFill/>
          </a:ln>
        </p:spPr>
      </p:pic>
      <p:pic>
        <p:nvPicPr>
          <p:cNvPr id="327" name="Google Shape;327;p46" descr="Icon&#10;&#10;Description automatically generated"/>
          <p:cNvPicPr preferRelativeResize="0"/>
          <p:nvPr/>
        </p:nvPicPr>
        <p:blipFill rotWithShape="1">
          <a:blip r:embed="rId4">
            <a:alphaModFix/>
          </a:blip>
          <a:srcRect/>
          <a:stretch/>
        </p:blipFill>
        <p:spPr>
          <a:xfrm>
            <a:off x="8436078" y="3715182"/>
            <a:ext cx="2741632" cy="18917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body" idx="1"/>
          </p:nvPr>
        </p:nvSpPr>
        <p:spPr>
          <a:xfrm>
            <a:off x="844149" y="732968"/>
            <a:ext cx="10977540" cy="489592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250"/>
              <a:t>En el mundo actual, en el que predomina el uso de las nuevas tecnologías, es casi imprescindible entender que esta es la nueva forma de conectar con la gente y de comunicarse con ella y con el mundo, tanto en la vida profesional como en la personal.</a:t>
            </a:r>
            <a:endParaRPr/>
          </a:p>
          <a:p>
            <a:pPr marL="0" lvl="0" indent="0" algn="just" rtl="0">
              <a:lnSpc>
                <a:spcPct val="90000"/>
              </a:lnSpc>
              <a:spcBef>
                <a:spcPts val="1000"/>
              </a:spcBef>
              <a:spcAft>
                <a:spcPts val="0"/>
              </a:spcAft>
              <a:buSzPts val="2400"/>
              <a:buNone/>
            </a:pPr>
            <a:r>
              <a:rPr lang="en-US" sz="2250"/>
              <a:t>La competencia digital va más allá del aprendizaje de herramientas y programas digitales y tiene grandes ventajas. Por ejemplo:</a:t>
            </a:r>
            <a:endParaRPr/>
          </a:p>
          <a:p>
            <a:pPr marL="342900" lvl="0" indent="-342900" algn="just" rtl="0">
              <a:lnSpc>
                <a:spcPct val="90000"/>
              </a:lnSpc>
              <a:spcBef>
                <a:spcPts val="1000"/>
              </a:spcBef>
              <a:spcAft>
                <a:spcPts val="0"/>
              </a:spcAft>
              <a:buClr>
                <a:srgbClr val="24BAA2"/>
              </a:buClr>
              <a:buSzPts val="2400"/>
              <a:buFont typeface="Arial"/>
              <a:buChar char="•"/>
            </a:pPr>
            <a:r>
              <a:rPr lang="en-US" sz="2250" b="1">
                <a:solidFill>
                  <a:srgbClr val="24BAA2"/>
                </a:solidFill>
              </a:rPr>
              <a:t>Desarrolla el pensamiento crítico: </a:t>
            </a:r>
            <a:r>
              <a:rPr lang="en-US" sz="2250"/>
              <a:t>Al acceder a más información, puedes contrastarla mejor y, por tanto, fomentas el pensamiento crítico, el cual mantiene tu mente activa y “</a:t>
            </a:r>
            <a:r>
              <a:rPr lang="en-US" sz="2250">
                <a:solidFill>
                  <a:srgbClr val="002060"/>
                </a:solidFill>
              </a:rPr>
              <a:t>eficaz”</a:t>
            </a:r>
            <a:r>
              <a:rPr lang="en-US" sz="2250"/>
              <a:t>.</a:t>
            </a:r>
            <a:endParaRPr sz="2250"/>
          </a:p>
          <a:p>
            <a:pPr marL="342900" lvl="0" indent="-342900" algn="just" rtl="0">
              <a:lnSpc>
                <a:spcPct val="90000"/>
              </a:lnSpc>
              <a:spcBef>
                <a:spcPts val="1000"/>
              </a:spcBef>
              <a:spcAft>
                <a:spcPts val="0"/>
              </a:spcAft>
              <a:buClr>
                <a:srgbClr val="24BAA2"/>
              </a:buClr>
              <a:buSzPts val="2400"/>
              <a:buFont typeface="Arial"/>
              <a:buChar char="•"/>
            </a:pPr>
            <a:r>
              <a:rPr lang="en-US" sz="2250" b="1">
                <a:solidFill>
                  <a:srgbClr val="24BAA2"/>
                </a:solidFill>
              </a:rPr>
              <a:t>Permite acceder a mejores empleos</a:t>
            </a:r>
            <a:r>
              <a:rPr lang="en-US" sz="2250"/>
              <a:t>. Hoy día, conocer y dominar las TIC (Tecnologías de la Información y la Comunicación ) incrementa la posibilidad de acceder a más trabajos,  y mejor remunerados, y ofrece un futuro más estable para las </a:t>
            </a:r>
            <a:r>
              <a:rPr lang="en-US" sz="2250">
                <a:solidFill>
                  <a:srgbClr val="002060"/>
                </a:solidFill>
              </a:rPr>
              <a:t>personas cuidadoras</a:t>
            </a:r>
            <a:r>
              <a:rPr lang="en-US" sz="2250">
                <a:solidFill>
                  <a:srgbClr val="FF0000"/>
                </a:solidFill>
              </a:rPr>
              <a:t>.</a:t>
            </a:r>
            <a:endParaRPr/>
          </a:p>
          <a:p>
            <a:pPr marL="342900" lvl="0" indent="-342900" algn="just" rtl="0">
              <a:lnSpc>
                <a:spcPct val="90000"/>
              </a:lnSpc>
              <a:spcBef>
                <a:spcPts val="1000"/>
              </a:spcBef>
              <a:spcAft>
                <a:spcPts val="0"/>
              </a:spcAft>
              <a:buClr>
                <a:srgbClr val="24BAA2"/>
              </a:buClr>
              <a:buSzPts val="2400"/>
              <a:buFont typeface="Arial"/>
              <a:buChar char="•"/>
            </a:pPr>
            <a:r>
              <a:rPr lang="en-US" sz="2250" b="1">
                <a:solidFill>
                  <a:srgbClr val="24BAA2"/>
                </a:solidFill>
              </a:rPr>
              <a:t>Favorece el desarrollo y la inclusión sociales</a:t>
            </a:r>
            <a:r>
              <a:rPr lang="en-US" sz="2250"/>
              <a:t>. De hecho, la falta de acceso a la tecnología genera más diferencias en los ámbitos cultural, económico, social y educativo. </a:t>
            </a:r>
            <a:endParaRPr/>
          </a:p>
          <a:p>
            <a:pPr marL="342900" lvl="0" indent="-342900" algn="just" rtl="0">
              <a:lnSpc>
                <a:spcPct val="90000"/>
              </a:lnSpc>
              <a:spcBef>
                <a:spcPts val="1000"/>
              </a:spcBef>
              <a:spcAft>
                <a:spcPts val="0"/>
              </a:spcAft>
              <a:buClr>
                <a:srgbClr val="24BAA2"/>
              </a:buClr>
              <a:buSzPts val="2400"/>
              <a:buFont typeface="Arial"/>
              <a:buChar char="•"/>
            </a:pPr>
            <a:r>
              <a:rPr lang="en-US" sz="2250" b="1">
                <a:solidFill>
                  <a:srgbClr val="24BAA2"/>
                </a:solidFill>
              </a:rPr>
              <a:t>Mejora la vida diaria</a:t>
            </a:r>
            <a:r>
              <a:rPr lang="en-US" sz="2250"/>
              <a:t>. Las nuevas tecnologías pueden integrarse en tu trabajo y en tu vida diarios y mejorar tu calidad de vida, haciéndola más fácil y cómoda. </a:t>
            </a:r>
            <a:endParaRPr sz="2250"/>
          </a:p>
        </p:txBody>
      </p:sp>
      <p:sp>
        <p:nvSpPr>
          <p:cNvPr id="333" name="Google Shape;333;p47"/>
          <p:cNvSpPr txBox="1">
            <a:spLocks noGrp="1"/>
          </p:cNvSpPr>
          <p:nvPr>
            <p:ph type="body" idx="2"/>
          </p:nvPr>
        </p:nvSpPr>
        <p:spPr>
          <a:xfrm>
            <a:off x="576338" y="143732"/>
            <a:ext cx="10712551" cy="1018971"/>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24BAA2"/>
              </a:buClr>
              <a:buSzPts val="3600"/>
              <a:buFont typeface="Arial"/>
              <a:buNone/>
            </a:pPr>
            <a:r>
              <a:rPr lang="en-US"/>
              <a:t>Importancia y beneficios de la competencia digital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8"/>
          <p:cNvSpPr txBox="1">
            <a:spLocks noGrp="1"/>
          </p:cNvSpPr>
          <p:nvPr>
            <p:ph type="body" idx="1"/>
          </p:nvPr>
        </p:nvSpPr>
        <p:spPr>
          <a:xfrm>
            <a:off x="528467" y="980127"/>
            <a:ext cx="6915144" cy="4377696"/>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b="1" dirty="0">
                <a:solidFill>
                  <a:srgbClr val="24BAA2"/>
                </a:solidFill>
              </a:rPr>
              <a:t>Internet</a:t>
            </a:r>
            <a:endParaRPr dirty="0"/>
          </a:p>
          <a:p>
            <a:pPr marL="0" marR="0" lvl="0" indent="0" rtl="0">
              <a:lnSpc>
                <a:spcPct val="90000"/>
              </a:lnSpc>
              <a:spcBef>
                <a:spcPts val="1000"/>
              </a:spcBef>
              <a:spcAft>
                <a:spcPts val="0"/>
              </a:spcAft>
              <a:buClr>
                <a:schemeClr val="lt1"/>
              </a:buClr>
              <a:buSzPts val="2400"/>
              <a:buFont typeface="Arial"/>
              <a:buNone/>
            </a:pPr>
            <a:r>
              <a:rPr lang="en-US" dirty="0"/>
              <a:t>El </a:t>
            </a:r>
            <a:r>
              <a:rPr lang="en-US" dirty="0" err="1"/>
              <a:t>uso</a:t>
            </a:r>
            <a:r>
              <a:rPr lang="en-US" dirty="0"/>
              <a:t> </a:t>
            </a:r>
            <a:r>
              <a:rPr lang="en-US" dirty="0" err="1"/>
              <a:t>doméstico</a:t>
            </a:r>
            <a:r>
              <a:rPr lang="en-US" dirty="0"/>
              <a:t> de internet ha </a:t>
            </a:r>
            <a:r>
              <a:rPr lang="en-US" dirty="0" err="1"/>
              <a:t>crecido</a:t>
            </a:r>
            <a:r>
              <a:rPr lang="en-US" dirty="0"/>
              <a:t> </a:t>
            </a:r>
            <a:r>
              <a:rPr lang="en-US" dirty="0" err="1"/>
              <a:t>considerablemente</a:t>
            </a:r>
            <a:r>
              <a:rPr lang="en-US" dirty="0"/>
              <a:t> </a:t>
            </a:r>
            <a:r>
              <a:rPr lang="en-US" dirty="0" err="1"/>
              <a:t>en</a:t>
            </a:r>
            <a:r>
              <a:rPr lang="en-US" dirty="0"/>
              <a:t> </a:t>
            </a:r>
            <a:r>
              <a:rPr lang="en-US" dirty="0" err="1"/>
              <a:t>los</a:t>
            </a:r>
            <a:r>
              <a:rPr lang="en-US" dirty="0"/>
              <a:t> </a:t>
            </a:r>
            <a:r>
              <a:rPr lang="en-US" dirty="0" err="1"/>
              <a:t>últimos</a:t>
            </a:r>
            <a:r>
              <a:rPr lang="en-US" dirty="0"/>
              <a:t> 25 </a:t>
            </a:r>
            <a:r>
              <a:rPr lang="en-US" dirty="0" err="1"/>
              <a:t>años</a:t>
            </a:r>
            <a:r>
              <a:rPr lang="en-US" dirty="0"/>
              <a:t>. Más de 3 mil </a:t>
            </a:r>
            <a:r>
              <a:rPr lang="en-US" dirty="0" err="1"/>
              <a:t>millones</a:t>
            </a:r>
            <a:r>
              <a:rPr lang="en-US" dirty="0"/>
              <a:t> de personas, </a:t>
            </a:r>
            <a:r>
              <a:rPr lang="en-US" dirty="0" err="1"/>
              <a:t>aproximadamente</a:t>
            </a:r>
            <a:r>
              <a:rPr lang="en-US" dirty="0"/>
              <a:t> un 40% de la población </a:t>
            </a:r>
            <a:r>
              <a:rPr lang="en-US" dirty="0" err="1"/>
              <a:t>mundial</a:t>
            </a:r>
            <a:r>
              <a:rPr lang="en-US" dirty="0"/>
              <a:t>, </a:t>
            </a:r>
            <a:r>
              <a:rPr lang="en-US" dirty="0" err="1"/>
              <a:t>acceden</a:t>
            </a:r>
            <a:r>
              <a:rPr lang="en-US" dirty="0"/>
              <a:t> a internet </a:t>
            </a:r>
            <a:r>
              <a:rPr lang="en-US" dirty="0" err="1"/>
              <a:t>mediante</a:t>
            </a:r>
            <a:r>
              <a:rPr lang="en-US" dirty="0"/>
              <a:t> </a:t>
            </a:r>
            <a:r>
              <a:rPr lang="en-US" dirty="0" err="1"/>
              <a:t>múltiples</a:t>
            </a:r>
            <a:r>
              <a:rPr lang="en-US" dirty="0"/>
              <a:t> </a:t>
            </a:r>
            <a:r>
              <a:rPr lang="en-US" dirty="0" err="1"/>
              <a:t>dispositivos</a:t>
            </a:r>
            <a:r>
              <a:rPr lang="en-US" dirty="0"/>
              <a:t>. </a:t>
            </a:r>
            <a:r>
              <a:rPr lang="en-US" u="sng" dirty="0">
                <a:solidFill>
                  <a:srgbClr val="24BAA2"/>
                </a:solidFill>
              </a:rPr>
              <a:t>Fuente</a:t>
            </a:r>
            <a:endParaRPr dirty="0">
              <a:solidFill>
                <a:srgbClr val="24BAA2"/>
              </a:solidFill>
            </a:endParaRPr>
          </a:p>
          <a:p>
            <a:pPr marL="0" marR="0" lvl="0" indent="0" rtl="0">
              <a:lnSpc>
                <a:spcPct val="90000"/>
              </a:lnSpc>
              <a:spcBef>
                <a:spcPts val="1000"/>
              </a:spcBef>
              <a:spcAft>
                <a:spcPts val="0"/>
              </a:spcAft>
              <a:buClr>
                <a:schemeClr val="lt1"/>
              </a:buClr>
              <a:buSzPts val="2400"/>
              <a:buFont typeface="Arial"/>
              <a:buNone/>
            </a:pPr>
            <a:r>
              <a:rPr lang="en-US" b="1" dirty="0">
                <a:solidFill>
                  <a:srgbClr val="24BAA2"/>
                </a:solidFill>
              </a:rPr>
              <a:t>Redes </a:t>
            </a:r>
            <a:r>
              <a:rPr lang="en-US" b="1" dirty="0" err="1">
                <a:solidFill>
                  <a:srgbClr val="24BAA2"/>
                </a:solidFill>
              </a:rPr>
              <a:t>sociales</a:t>
            </a:r>
            <a:endParaRPr dirty="0"/>
          </a:p>
          <a:p>
            <a:pPr marL="0" marR="0" lvl="0" indent="0" rtl="0">
              <a:lnSpc>
                <a:spcPct val="90000"/>
              </a:lnSpc>
              <a:spcBef>
                <a:spcPts val="1000"/>
              </a:spcBef>
              <a:spcAft>
                <a:spcPts val="0"/>
              </a:spcAft>
              <a:buClr>
                <a:schemeClr val="lt1"/>
              </a:buClr>
              <a:buSzPts val="2400"/>
              <a:buFont typeface="Arial"/>
              <a:buNone/>
            </a:pPr>
            <a:r>
              <a:rPr lang="en-US" dirty="0"/>
              <a:t>El </a:t>
            </a:r>
            <a:r>
              <a:rPr lang="en-US" dirty="0" err="1"/>
              <a:t>número</a:t>
            </a:r>
            <a:r>
              <a:rPr lang="en-US" dirty="0"/>
              <a:t> de redes </a:t>
            </a:r>
            <a:r>
              <a:rPr lang="en-US" dirty="0" err="1"/>
              <a:t>sociales</a:t>
            </a:r>
            <a:r>
              <a:rPr lang="en-US" dirty="0"/>
              <a:t> </a:t>
            </a:r>
            <a:r>
              <a:rPr lang="en-US" dirty="0" err="1"/>
              <a:t>también</a:t>
            </a:r>
            <a:r>
              <a:rPr lang="en-US" dirty="0"/>
              <a:t> ha </a:t>
            </a:r>
            <a:r>
              <a:rPr lang="en-US" dirty="0" err="1"/>
              <a:t>aumentado</a:t>
            </a:r>
            <a:r>
              <a:rPr lang="en-US" dirty="0"/>
              <a:t> </a:t>
            </a:r>
            <a:r>
              <a:rPr lang="en-US" dirty="0" err="1"/>
              <a:t>significativamente</a:t>
            </a:r>
            <a:r>
              <a:rPr lang="en-US" dirty="0"/>
              <a:t>. </a:t>
            </a:r>
            <a:r>
              <a:rPr lang="en-US" b="1" dirty="0"/>
              <a:t>Las redes </a:t>
            </a:r>
            <a:r>
              <a:rPr lang="en-US" b="1" dirty="0" err="1"/>
              <a:t>sociales</a:t>
            </a:r>
            <a:r>
              <a:rPr lang="en-US" b="1" dirty="0"/>
              <a:t> son </a:t>
            </a:r>
            <a:r>
              <a:rPr lang="en-US" b="1" dirty="0" err="1"/>
              <a:t>herramientas</a:t>
            </a:r>
            <a:r>
              <a:rPr lang="en-US" b="1" dirty="0"/>
              <a:t> de </a:t>
            </a:r>
            <a:r>
              <a:rPr lang="en-US" b="1" dirty="0" err="1"/>
              <a:t>comunicación</a:t>
            </a:r>
            <a:r>
              <a:rPr lang="en-US" b="1" dirty="0"/>
              <a:t> </a:t>
            </a:r>
            <a:r>
              <a:rPr lang="en-US" b="1" dirty="0" err="1"/>
              <a:t>basadas</a:t>
            </a:r>
            <a:r>
              <a:rPr lang="en-US" b="1" dirty="0"/>
              <a:t> </a:t>
            </a:r>
            <a:r>
              <a:rPr lang="en-US" b="1" dirty="0" err="1"/>
              <a:t>en</a:t>
            </a:r>
            <a:r>
              <a:rPr lang="en-US" b="1" dirty="0"/>
              <a:t> la red</a:t>
            </a:r>
            <a:r>
              <a:rPr lang="en-US" dirty="0"/>
              <a:t>, </a:t>
            </a:r>
            <a:r>
              <a:rPr lang="en-US" dirty="0" err="1"/>
              <a:t>en</a:t>
            </a:r>
            <a:r>
              <a:rPr lang="en-US" dirty="0"/>
              <a:t> </a:t>
            </a:r>
            <a:r>
              <a:rPr lang="en-US" dirty="0" err="1"/>
              <a:t>contraposición</a:t>
            </a:r>
            <a:r>
              <a:rPr lang="en-US" dirty="0"/>
              <a:t> con </a:t>
            </a:r>
            <a:r>
              <a:rPr lang="en-US" dirty="0" err="1"/>
              <a:t>medios</a:t>
            </a:r>
            <a:r>
              <a:rPr lang="en-US" dirty="0"/>
              <a:t> </a:t>
            </a:r>
            <a:r>
              <a:rPr lang="en-US" dirty="0" err="1"/>
              <a:t>más</a:t>
            </a:r>
            <a:r>
              <a:rPr lang="en-US" dirty="0"/>
              <a:t> </a:t>
            </a:r>
            <a:r>
              <a:rPr lang="en-US" dirty="0" err="1"/>
              <a:t>tradicionales</a:t>
            </a:r>
            <a:r>
              <a:rPr lang="en-US" dirty="0"/>
              <a:t> </a:t>
            </a:r>
            <a:r>
              <a:rPr lang="en-US" dirty="0" err="1"/>
              <a:t>como</a:t>
            </a:r>
            <a:r>
              <a:rPr lang="en-US" dirty="0"/>
              <a:t> </a:t>
            </a:r>
            <a:r>
              <a:rPr lang="en-US" dirty="0" err="1"/>
              <a:t>periódicos</a:t>
            </a:r>
            <a:r>
              <a:rPr lang="en-US" dirty="0"/>
              <a:t>, radio y TV. </a:t>
            </a:r>
            <a:endParaRPr dirty="0"/>
          </a:p>
          <a:p>
            <a:pPr marL="0" marR="0" lvl="0" indent="0" algn="r" rtl="0">
              <a:lnSpc>
                <a:spcPct val="90000"/>
              </a:lnSpc>
              <a:spcBef>
                <a:spcPts val="1000"/>
              </a:spcBef>
              <a:spcAft>
                <a:spcPts val="0"/>
              </a:spcAft>
              <a:buClr>
                <a:schemeClr val="lt1"/>
              </a:buClr>
              <a:buSzPts val="2400"/>
              <a:buFont typeface="Arial"/>
              <a:buNone/>
            </a:pPr>
            <a:r>
              <a:rPr lang="en-US" b="1" dirty="0">
                <a:solidFill>
                  <a:srgbClr val="24BAA2"/>
                </a:solidFill>
              </a:rPr>
              <a:t>Las redes </a:t>
            </a:r>
            <a:r>
              <a:rPr lang="en-US" b="1" dirty="0" err="1">
                <a:solidFill>
                  <a:srgbClr val="24BAA2"/>
                </a:solidFill>
              </a:rPr>
              <a:t>sociales</a:t>
            </a:r>
            <a:r>
              <a:rPr lang="en-US" b="1" dirty="0">
                <a:solidFill>
                  <a:srgbClr val="24BAA2"/>
                </a:solidFill>
              </a:rPr>
              <a:t> </a:t>
            </a:r>
            <a:r>
              <a:rPr lang="en-US" b="1" dirty="0" err="1">
                <a:solidFill>
                  <a:srgbClr val="24BAA2"/>
                </a:solidFill>
              </a:rPr>
              <a:t>permiten</a:t>
            </a:r>
            <a:r>
              <a:rPr lang="en-US" b="1" dirty="0">
                <a:solidFill>
                  <a:srgbClr val="24BAA2"/>
                </a:solidFill>
              </a:rPr>
              <a:t> a las personas </a:t>
            </a:r>
            <a:r>
              <a:rPr lang="en-US" b="1" dirty="0" err="1">
                <a:solidFill>
                  <a:srgbClr val="24BAA2"/>
                </a:solidFill>
              </a:rPr>
              <a:t>comunicarse</a:t>
            </a:r>
            <a:r>
              <a:rPr lang="en-US" b="1" dirty="0">
                <a:solidFill>
                  <a:srgbClr val="24BAA2"/>
                </a:solidFill>
              </a:rPr>
              <a:t> entre </a:t>
            </a:r>
            <a:r>
              <a:rPr lang="en-US" b="1" dirty="0" err="1">
                <a:solidFill>
                  <a:srgbClr val="24BAA2"/>
                </a:solidFill>
              </a:rPr>
              <a:t>ellas</a:t>
            </a:r>
            <a:r>
              <a:rPr lang="en-US" b="1" dirty="0">
                <a:solidFill>
                  <a:srgbClr val="24BAA2"/>
                </a:solidFill>
              </a:rPr>
              <a:t>, lo que </a:t>
            </a:r>
            <a:r>
              <a:rPr lang="en-US" b="1" dirty="0" err="1">
                <a:solidFill>
                  <a:srgbClr val="24BAA2"/>
                </a:solidFill>
              </a:rPr>
              <a:t>incluye</a:t>
            </a:r>
            <a:r>
              <a:rPr lang="en-US" b="1" dirty="0">
                <a:solidFill>
                  <a:srgbClr val="24BAA2"/>
                </a:solidFill>
              </a:rPr>
              <a:t> </a:t>
            </a:r>
            <a:r>
              <a:rPr lang="en-US" b="1" dirty="0" err="1">
                <a:solidFill>
                  <a:srgbClr val="24BAA2"/>
                </a:solidFill>
              </a:rPr>
              <a:t>compartir</a:t>
            </a:r>
            <a:r>
              <a:rPr lang="en-US" b="1" dirty="0">
                <a:solidFill>
                  <a:srgbClr val="24BAA2"/>
                </a:solidFill>
              </a:rPr>
              <a:t> y </a:t>
            </a:r>
            <a:r>
              <a:rPr lang="en-US" b="1" dirty="0" err="1">
                <a:solidFill>
                  <a:srgbClr val="24BAA2"/>
                </a:solidFill>
              </a:rPr>
              <a:t>consumir</a:t>
            </a:r>
            <a:r>
              <a:rPr lang="en-US" b="1" dirty="0">
                <a:solidFill>
                  <a:srgbClr val="24BAA2"/>
                </a:solidFill>
              </a:rPr>
              <a:t> </a:t>
            </a:r>
            <a:r>
              <a:rPr lang="en-US" b="1" dirty="0" err="1">
                <a:solidFill>
                  <a:srgbClr val="24BAA2"/>
                </a:solidFill>
              </a:rPr>
              <a:t>información</a:t>
            </a:r>
            <a:r>
              <a:rPr lang="en-US" b="1" dirty="0">
                <a:solidFill>
                  <a:srgbClr val="24BAA2"/>
                </a:solidFill>
              </a:rPr>
              <a:t>. </a:t>
            </a:r>
            <a:endParaRPr b="1" dirty="0">
              <a:solidFill>
                <a:srgbClr val="24BAA2"/>
              </a:solidFill>
            </a:endParaRPr>
          </a:p>
        </p:txBody>
      </p:sp>
      <p:sp>
        <p:nvSpPr>
          <p:cNvPr id="339" name="Google Shape;339;p48"/>
          <p:cNvSpPr txBox="1">
            <a:spLocks noGrp="1"/>
          </p:cNvSpPr>
          <p:nvPr>
            <p:ph type="body" idx="2"/>
          </p:nvPr>
        </p:nvSpPr>
        <p:spPr>
          <a:xfrm>
            <a:off x="528467" y="251954"/>
            <a:ext cx="6755432"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t>Competencias</a:t>
            </a:r>
            <a:r>
              <a:rPr lang="en-US" dirty="0"/>
              <a:t> </a:t>
            </a:r>
            <a:r>
              <a:rPr lang="en-US" dirty="0" err="1"/>
              <a:t>digitales</a:t>
            </a:r>
            <a:r>
              <a:rPr lang="en-US" dirty="0"/>
              <a:t> </a:t>
            </a:r>
            <a:r>
              <a:rPr lang="en-US" dirty="0" err="1"/>
              <a:t>globales</a:t>
            </a:r>
            <a:endParaRPr dirty="0"/>
          </a:p>
        </p:txBody>
      </p:sp>
      <p:pic>
        <p:nvPicPr>
          <p:cNvPr id="340" name="Google Shape;340;p48" descr="Hashtag and @ notification icons"/>
          <p:cNvPicPr preferRelativeResize="0">
            <a:picLocks noGrp="1"/>
          </p:cNvPicPr>
          <p:nvPr>
            <p:ph type="pic" idx="3"/>
          </p:nvPr>
        </p:nvPicPr>
        <p:blipFill rotWithShape="1">
          <a:blip r:embed="rId3">
            <a:alphaModFix/>
          </a:blip>
          <a:srcRect l="25929" r="25679"/>
          <a:stretch/>
        </p:blipFill>
        <p:spPr>
          <a:xfrm>
            <a:off x="7556500" y="439730"/>
            <a:ext cx="3992033" cy="6045736"/>
          </a:xfrm>
          <a:prstGeom prst="rect">
            <a:avLst/>
          </a:prstGeom>
          <a:solidFill>
            <a:srgbClr val="F2F2F2"/>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9"/>
          <p:cNvSpPr txBox="1"/>
          <p:nvPr/>
        </p:nvSpPr>
        <p:spPr>
          <a:xfrm>
            <a:off x="9374341" y="406837"/>
            <a:ext cx="2355441"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49"/>
          <p:cNvSpPr txBox="1">
            <a:spLocks noGrp="1"/>
          </p:cNvSpPr>
          <p:nvPr>
            <p:ph type="body" idx="1"/>
          </p:nvPr>
        </p:nvSpPr>
        <p:spPr>
          <a:xfrm>
            <a:off x="951511" y="5424627"/>
            <a:ext cx="11240489" cy="8897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300" b="1" i="0">
                <a:latin typeface="Calibri"/>
                <a:ea typeface="Calibri"/>
                <a:cs typeface="Calibri"/>
                <a:sym typeface="Calibri"/>
              </a:rPr>
              <a:t>Se estima que hay unos 2,3 mil millones de usuarios de redes sociales en todo el mundo. La gente usa estos sitios y aplicaciones con fines personales, laborales y comerciales. </a:t>
            </a:r>
            <a:endParaRPr sz="2300" b="1">
              <a:latin typeface="Calibri"/>
              <a:ea typeface="Calibri"/>
              <a:cs typeface="Calibri"/>
              <a:sym typeface="Calibri"/>
            </a:endParaRPr>
          </a:p>
        </p:txBody>
      </p:sp>
      <p:sp>
        <p:nvSpPr>
          <p:cNvPr id="347" name="Google Shape;347;p49"/>
          <p:cNvSpPr txBox="1">
            <a:spLocks noGrp="1"/>
          </p:cNvSpPr>
          <p:nvPr>
            <p:ph type="body" idx="2"/>
          </p:nvPr>
        </p:nvSpPr>
        <p:spPr>
          <a:xfrm>
            <a:off x="638511" y="396920"/>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i="0">
                <a:latin typeface="Calibri"/>
                <a:ea typeface="Calibri"/>
                <a:cs typeface="Calibri"/>
                <a:sym typeface="Calibri"/>
              </a:rPr>
              <a:t>Redes sociales populares </a:t>
            </a:r>
            <a:endParaRPr>
              <a:latin typeface="Calibri"/>
              <a:ea typeface="Calibri"/>
              <a:cs typeface="Calibri"/>
              <a:sym typeface="Calibri"/>
            </a:endParaRPr>
          </a:p>
        </p:txBody>
      </p:sp>
      <p:graphicFrame>
        <p:nvGraphicFramePr>
          <p:cNvPr id="348" name="Google Shape;348;p49"/>
          <p:cNvGraphicFramePr/>
          <p:nvPr/>
        </p:nvGraphicFramePr>
        <p:xfrm>
          <a:off x="958250" y="1311151"/>
          <a:ext cx="10275525" cy="4162700"/>
        </p:xfrm>
        <a:graphic>
          <a:graphicData uri="http://schemas.openxmlformats.org/drawingml/2006/table">
            <a:tbl>
              <a:tblPr firstRow="1" bandRow="1">
                <a:noFill/>
                <a:tableStyleId>{218B182A-F5EE-4B6D-A00A-21227011AACF}</a:tableStyleId>
              </a:tblPr>
              <a:tblGrid>
                <a:gridCol w="1699400">
                  <a:extLst>
                    <a:ext uri="{9D8B030D-6E8A-4147-A177-3AD203B41FA5}">
                      <a16:colId xmlns:a16="http://schemas.microsoft.com/office/drawing/2014/main" val="20000"/>
                    </a:ext>
                  </a:extLst>
                </a:gridCol>
                <a:gridCol w="1715225">
                  <a:extLst>
                    <a:ext uri="{9D8B030D-6E8A-4147-A177-3AD203B41FA5}">
                      <a16:colId xmlns:a16="http://schemas.microsoft.com/office/drawing/2014/main" val="20001"/>
                    </a:ext>
                  </a:extLst>
                </a:gridCol>
                <a:gridCol w="1715225">
                  <a:extLst>
                    <a:ext uri="{9D8B030D-6E8A-4147-A177-3AD203B41FA5}">
                      <a16:colId xmlns:a16="http://schemas.microsoft.com/office/drawing/2014/main" val="20002"/>
                    </a:ext>
                  </a:extLst>
                </a:gridCol>
                <a:gridCol w="1715225">
                  <a:extLst>
                    <a:ext uri="{9D8B030D-6E8A-4147-A177-3AD203B41FA5}">
                      <a16:colId xmlns:a16="http://schemas.microsoft.com/office/drawing/2014/main" val="20003"/>
                    </a:ext>
                  </a:extLst>
                </a:gridCol>
                <a:gridCol w="1715225">
                  <a:extLst>
                    <a:ext uri="{9D8B030D-6E8A-4147-A177-3AD203B41FA5}">
                      <a16:colId xmlns:a16="http://schemas.microsoft.com/office/drawing/2014/main" val="20004"/>
                    </a:ext>
                  </a:extLst>
                </a:gridCol>
                <a:gridCol w="1715225">
                  <a:extLst>
                    <a:ext uri="{9D8B030D-6E8A-4147-A177-3AD203B41FA5}">
                      <a16:colId xmlns:a16="http://schemas.microsoft.com/office/drawing/2014/main" val="20005"/>
                    </a:ext>
                  </a:extLst>
                </a:gridCol>
              </a:tblGrid>
              <a:tr h="792125">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400"/>
                        <a:buFont typeface="Arial"/>
                        <a:buNone/>
                      </a:pPr>
                      <a:endParaRPr sz="2400" b="1" u="none" strike="noStrike" cap="none">
                        <a:solidFill>
                          <a:srgbClr val="7F3494"/>
                        </a:solidFill>
                        <a:latin typeface="Calibri"/>
                        <a:ea typeface="Calibri"/>
                        <a:cs typeface="Calibri"/>
                        <a:sym typeface="Calibri"/>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46025">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Facebook</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Twitter</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Instagram</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YouTube</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LinkedIn</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sng" strike="noStrike" cap="none">
                          <a:solidFill>
                            <a:srgbClr val="7F3494"/>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Wikipedia</a:t>
                      </a:r>
                      <a:endParaRPr sz="1400" u="none" strike="noStrike" cap="none">
                        <a:solidFill>
                          <a:srgbClr val="7F3494"/>
                        </a:solidFill>
                      </a:endParaRPr>
                    </a:p>
                  </a:txBody>
                  <a:tcPr marL="25400" marR="25400" marT="25400" marB="25400"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rgbClr val="B3F8FB"/>
                    </a:solidFill>
                  </a:tcPr>
                </a:tc>
                <a:extLst>
                  <a:ext uri="{0D108BD9-81ED-4DB2-BD59-A6C34878D82A}">
                    <a16:rowId xmlns:a16="http://schemas.microsoft.com/office/drawing/2014/main" val="10001"/>
                  </a:ext>
                </a:extLst>
              </a:tr>
              <a:tr h="2824550">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Los usuarios suben imágenes, fotos y vídeos y envían mensajes. Hoy día es un espacio habitual para el uso comercial. </a:t>
                      </a:r>
                      <a:endParaRPr sz="18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Los usuarios postean </a:t>
                      </a:r>
                      <a:r>
                        <a:rPr lang="en-US" sz="1800" i="1" u="none" strike="noStrike" cap="none">
                          <a:solidFill>
                            <a:srgbClr val="092E4B"/>
                          </a:solidFill>
                          <a:latin typeface="Calibri"/>
                          <a:ea typeface="Calibri"/>
                          <a:cs typeface="Calibri"/>
                          <a:sym typeface="Calibri"/>
                        </a:rPr>
                        <a:t>tweets</a:t>
                      </a:r>
                      <a:r>
                        <a:rPr lang="en-US" sz="1800" u="none" strike="noStrike" cap="none">
                          <a:solidFill>
                            <a:srgbClr val="092E4B"/>
                          </a:solidFill>
                          <a:latin typeface="Calibri"/>
                          <a:ea typeface="Calibri"/>
                          <a:cs typeface="Calibri"/>
                          <a:sym typeface="Calibri"/>
                        </a:rPr>
                        <a:t> de hasta 140 caracteres de texto que pueden contener fotos, imágenes, vídeos, enlaces, etc. </a:t>
                      </a:r>
                      <a:endParaRPr sz="18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Los usuarios comparten vídeos, imágenes o fotos tomadas en </a:t>
                      </a:r>
                      <a:r>
                        <a:rPr lang="en-US" sz="1800" i="1" u="none" strike="noStrike" cap="none">
                          <a:solidFill>
                            <a:srgbClr val="033637"/>
                          </a:solidFill>
                          <a:latin typeface="Calibri"/>
                          <a:ea typeface="Calibri"/>
                          <a:cs typeface="Calibri"/>
                          <a:sym typeface="Calibri"/>
                        </a:rPr>
                        <a:t>smartphones</a:t>
                      </a:r>
                      <a:r>
                        <a:rPr lang="en-US" sz="1800" u="none" strike="noStrike" cap="none">
                          <a:solidFill>
                            <a:srgbClr val="092E4B"/>
                          </a:solidFill>
                          <a:latin typeface="Calibri"/>
                          <a:ea typeface="Calibri"/>
                          <a:cs typeface="Calibri"/>
                          <a:sym typeface="Calibri"/>
                        </a:rPr>
                        <a:t>. Es una plataforma muy visual y también es usada por empresas. </a:t>
                      </a:r>
                      <a:endParaRPr sz="18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Los usuarios comparten vídeos que todo el mundo puede ver; es de acceso abierto. </a:t>
                      </a:r>
                      <a:endParaRPr sz="18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33637"/>
                          </a:solidFill>
                          <a:latin typeface="Calibri"/>
                          <a:ea typeface="Calibri"/>
                          <a:cs typeface="Calibri"/>
                          <a:sym typeface="Calibri"/>
                        </a:rPr>
                        <a:t>Está diseñada para que la comunidad empresarial establezca contactos profesionales con otras personas.</a:t>
                      </a:r>
                      <a:endParaRPr sz="1800" u="none" strike="noStrike" cap="none">
                        <a:solidFill>
                          <a:srgbClr val="033637"/>
                        </a:solidFill>
                      </a:endParaRPr>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Es una ‘enciclopedia’ escrita de forma colaborativa por sus usuarios. </a:t>
                      </a:r>
                      <a:endParaRPr sz="1800" u="none" strike="noStrike" cap="none"/>
                    </a:p>
                  </a:txBody>
                  <a:tcPr marL="25400" marR="25400" marT="25400" marB="25400">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349" name="Google Shape;349;p49"/>
          <p:cNvSpPr txBox="1"/>
          <p:nvPr/>
        </p:nvSpPr>
        <p:spPr>
          <a:xfrm>
            <a:off x="10973958" y="6550223"/>
            <a:ext cx="80441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92E4B"/>
                </a:solidFill>
                <a:latin typeface="Arial"/>
                <a:ea typeface="Arial"/>
                <a:cs typeface="Arial"/>
                <a:sym typeface="Arial"/>
                <a:hlinkClick r:id="rId9">
                  <a:extLst>
                    <a:ext uri="{A12FA001-AC4F-418D-AE19-62706E023703}">
                      <ahyp:hlinkClr xmlns:ahyp="http://schemas.microsoft.com/office/drawing/2018/hyperlinkcolor" val="tx"/>
                    </a:ext>
                  </a:extLst>
                </a:hlinkClick>
              </a:rPr>
              <a:t>Source</a:t>
            </a:r>
            <a:endParaRPr sz="1400" b="0" i="0" u="none" strike="noStrike" cap="none">
              <a:solidFill>
                <a:srgbClr val="092E4B"/>
              </a:solidFill>
              <a:latin typeface="Arial"/>
              <a:ea typeface="Arial"/>
              <a:cs typeface="Arial"/>
              <a:sym typeface="Arial"/>
            </a:endParaRPr>
          </a:p>
        </p:txBody>
      </p:sp>
      <p:pic>
        <p:nvPicPr>
          <p:cNvPr id="350" name="Google Shape;350;p49">
            <a:hlinkClick r:id="rId3"/>
          </p:cNvPr>
          <p:cNvPicPr preferRelativeResize="0"/>
          <p:nvPr/>
        </p:nvPicPr>
        <p:blipFill rotWithShape="1">
          <a:blip r:embed="rId10">
            <a:alphaModFix/>
          </a:blip>
          <a:srcRect/>
          <a:stretch/>
        </p:blipFill>
        <p:spPr>
          <a:xfrm>
            <a:off x="1476600" y="1362973"/>
            <a:ext cx="577880" cy="558829"/>
          </a:xfrm>
          <a:prstGeom prst="rect">
            <a:avLst/>
          </a:prstGeom>
          <a:noFill/>
          <a:ln>
            <a:noFill/>
          </a:ln>
        </p:spPr>
      </p:pic>
      <p:pic>
        <p:nvPicPr>
          <p:cNvPr id="351" name="Google Shape;351;p49">
            <a:hlinkClick r:id="rId4"/>
          </p:cNvPr>
          <p:cNvPicPr preferRelativeResize="0"/>
          <p:nvPr/>
        </p:nvPicPr>
        <p:blipFill rotWithShape="1">
          <a:blip r:embed="rId11">
            <a:alphaModFix/>
          </a:blip>
          <a:srcRect/>
          <a:stretch/>
        </p:blipFill>
        <p:spPr>
          <a:xfrm>
            <a:off x="3147426" y="1362973"/>
            <a:ext cx="635033" cy="615982"/>
          </a:xfrm>
          <a:prstGeom prst="rect">
            <a:avLst/>
          </a:prstGeom>
          <a:noFill/>
          <a:ln>
            <a:noFill/>
          </a:ln>
        </p:spPr>
      </p:pic>
      <p:pic>
        <p:nvPicPr>
          <p:cNvPr id="352" name="Google Shape;352;p49">
            <a:hlinkClick r:id="rId5"/>
          </p:cNvPr>
          <p:cNvPicPr preferRelativeResize="0"/>
          <p:nvPr/>
        </p:nvPicPr>
        <p:blipFill rotWithShape="1">
          <a:blip r:embed="rId12">
            <a:alphaModFix/>
          </a:blip>
          <a:srcRect/>
          <a:stretch/>
        </p:blipFill>
        <p:spPr>
          <a:xfrm>
            <a:off x="4875405" y="1394725"/>
            <a:ext cx="539778" cy="552478"/>
          </a:xfrm>
          <a:prstGeom prst="rect">
            <a:avLst/>
          </a:prstGeom>
          <a:noFill/>
          <a:ln>
            <a:noFill/>
          </a:ln>
        </p:spPr>
      </p:pic>
      <p:pic>
        <p:nvPicPr>
          <p:cNvPr id="353" name="Google Shape;353;p49">
            <a:hlinkClick r:id="rId6"/>
          </p:cNvPr>
          <p:cNvPicPr preferRelativeResize="0"/>
          <p:nvPr/>
        </p:nvPicPr>
        <p:blipFill rotWithShape="1">
          <a:blip r:embed="rId13">
            <a:alphaModFix/>
          </a:blip>
          <a:srcRect/>
          <a:stretch/>
        </p:blipFill>
        <p:spPr>
          <a:xfrm>
            <a:off x="6593657" y="1353447"/>
            <a:ext cx="609631" cy="635033"/>
          </a:xfrm>
          <a:prstGeom prst="rect">
            <a:avLst/>
          </a:prstGeom>
          <a:noFill/>
          <a:ln>
            <a:noFill/>
          </a:ln>
        </p:spPr>
      </p:pic>
      <p:pic>
        <p:nvPicPr>
          <p:cNvPr id="354" name="Google Shape;354;p49">
            <a:hlinkClick r:id="rId7"/>
          </p:cNvPr>
          <p:cNvPicPr preferRelativeResize="0"/>
          <p:nvPr/>
        </p:nvPicPr>
        <p:blipFill rotWithShape="1">
          <a:blip r:embed="rId14">
            <a:alphaModFix/>
          </a:blip>
          <a:srcRect/>
          <a:stretch/>
        </p:blipFill>
        <p:spPr>
          <a:xfrm>
            <a:off x="8381762" y="1324871"/>
            <a:ext cx="577880" cy="596931"/>
          </a:xfrm>
          <a:prstGeom prst="rect">
            <a:avLst/>
          </a:prstGeom>
          <a:noFill/>
          <a:ln>
            <a:noFill/>
          </a:ln>
        </p:spPr>
      </p:pic>
      <p:pic>
        <p:nvPicPr>
          <p:cNvPr id="355" name="Google Shape;355;p49">
            <a:hlinkClick r:id="rId8"/>
          </p:cNvPr>
          <p:cNvPicPr preferRelativeResize="0"/>
          <p:nvPr/>
        </p:nvPicPr>
        <p:blipFill rotWithShape="1">
          <a:blip r:embed="rId15">
            <a:alphaModFix/>
          </a:blip>
          <a:srcRect/>
          <a:stretch/>
        </p:blipFill>
        <p:spPr>
          <a:xfrm>
            <a:off x="10014486" y="1362973"/>
            <a:ext cx="611731" cy="596931"/>
          </a:xfrm>
          <a:prstGeom prst="rect">
            <a:avLst/>
          </a:prstGeom>
          <a:noFill/>
          <a:ln>
            <a:noFill/>
          </a:ln>
        </p:spPr>
      </p:pic>
      <p:grpSp>
        <p:nvGrpSpPr>
          <p:cNvPr id="356" name="Google Shape;356;p49"/>
          <p:cNvGrpSpPr/>
          <p:nvPr/>
        </p:nvGrpSpPr>
        <p:grpSpPr>
          <a:xfrm>
            <a:off x="9545170" y="543953"/>
            <a:ext cx="351210" cy="560338"/>
            <a:chOff x="9062559" y="918767"/>
            <a:chExt cx="774673" cy="1285080"/>
          </a:xfrm>
        </p:grpSpPr>
        <p:sp>
          <p:nvSpPr>
            <p:cNvPr id="357" name="Google Shape;357;p49"/>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nvGrpSpPr>
            <p:cNvPr id="358" name="Google Shape;358;p49"/>
            <p:cNvGrpSpPr/>
            <p:nvPr/>
          </p:nvGrpSpPr>
          <p:grpSpPr>
            <a:xfrm>
              <a:off x="9122194" y="1004094"/>
              <a:ext cx="715038" cy="1199753"/>
              <a:chOff x="9122194" y="1004094"/>
              <a:chExt cx="715038" cy="1199753"/>
            </a:xfrm>
          </p:grpSpPr>
          <p:sp>
            <p:nvSpPr>
              <p:cNvPr id="359" name="Google Shape;359;p49"/>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360" name="Google Shape;360;p49"/>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361" name="Google Shape;361;p49"/>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362" name="Google Shape;362;p49"/>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363" name="Google Shape;363;p49"/>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364" name="Google Shape;364;p49"/>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365" name="Google Shape;365;p49"/>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grpSp>
      <p:sp>
        <p:nvSpPr>
          <p:cNvPr id="366" name="Google Shape;366;p49"/>
          <p:cNvSpPr txBox="1"/>
          <p:nvPr/>
        </p:nvSpPr>
        <p:spPr>
          <a:xfrm>
            <a:off x="10004847" y="398345"/>
            <a:ext cx="1803669"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7F3494"/>
                </a:solidFill>
                <a:latin typeface="Calibri"/>
                <a:ea typeface="Calibri"/>
                <a:cs typeface="Calibri"/>
                <a:sym typeface="Calibri"/>
              </a:rPr>
              <a:t>INFO: </a:t>
            </a:r>
            <a:r>
              <a:rPr lang="en-US" sz="1200" b="0" i="0" u="none" strike="noStrike" cap="none">
                <a:solidFill>
                  <a:srgbClr val="7F3494"/>
                </a:solidFill>
                <a:latin typeface="Calibri"/>
                <a:ea typeface="Calibri"/>
                <a:cs typeface="Calibri"/>
                <a:sym typeface="Calibri"/>
              </a:rPr>
              <a:t>CLICA EN LOS ICONOS O NOMBRES PARA ACCEDER A LAS REDES</a:t>
            </a: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92E4B"/>
              </a:buClr>
              <a:buSzPts val="2400"/>
              <a:buFont typeface="Arial"/>
              <a:buNone/>
            </a:pPr>
            <a:r>
              <a:rPr lang="en-US"/>
              <a:t>Pese a la popularidad de las redes sociales, hay algunos aspectos negativos que pueden afectar a las personas; entre otros:</a:t>
            </a:r>
            <a:endParaRPr/>
          </a:p>
          <a:p>
            <a:pPr marL="342900" lvl="0" indent="-342900" algn="l" rtl="0">
              <a:lnSpc>
                <a:spcPct val="90000"/>
              </a:lnSpc>
              <a:spcBef>
                <a:spcPts val="1000"/>
              </a:spcBef>
              <a:spcAft>
                <a:spcPts val="0"/>
              </a:spcAft>
              <a:buSzPts val="2400"/>
              <a:buFont typeface="Arial"/>
              <a:buChar char="•"/>
            </a:pPr>
            <a:r>
              <a:rPr lang="en-US"/>
              <a:t>Daño a la reputación.</a:t>
            </a:r>
            <a:endParaRPr/>
          </a:p>
          <a:p>
            <a:pPr marL="342900" lvl="0" indent="-342900" algn="l" rtl="0">
              <a:lnSpc>
                <a:spcPct val="90000"/>
              </a:lnSpc>
              <a:spcBef>
                <a:spcPts val="1000"/>
              </a:spcBef>
              <a:spcAft>
                <a:spcPts val="0"/>
              </a:spcAft>
              <a:buSzPts val="2400"/>
              <a:buFont typeface="Arial"/>
              <a:buChar char="•"/>
            </a:pPr>
            <a:r>
              <a:rPr lang="en-US"/>
              <a:t>Falta de privacidad.</a:t>
            </a:r>
            <a:endParaRPr/>
          </a:p>
          <a:p>
            <a:pPr marL="342900" lvl="0" indent="-342900" algn="l" rtl="0">
              <a:lnSpc>
                <a:spcPct val="90000"/>
              </a:lnSpc>
              <a:spcBef>
                <a:spcPts val="1000"/>
              </a:spcBef>
              <a:spcAft>
                <a:spcPts val="0"/>
              </a:spcAft>
              <a:buSzPts val="2400"/>
              <a:buFont typeface="Arial"/>
              <a:buChar char="•"/>
            </a:pPr>
            <a:r>
              <a:rPr lang="en-US"/>
              <a:t>Problemas de seguridad, incluido el ciberacoso.</a:t>
            </a:r>
            <a:endParaRPr/>
          </a:p>
          <a:p>
            <a:pPr marL="342900" lvl="0" indent="-342900" algn="l" rtl="0">
              <a:lnSpc>
                <a:spcPct val="90000"/>
              </a:lnSpc>
              <a:spcBef>
                <a:spcPts val="1000"/>
              </a:spcBef>
              <a:spcAft>
                <a:spcPts val="0"/>
              </a:spcAft>
              <a:buSzPts val="2400"/>
              <a:buFont typeface="Arial"/>
              <a:buChar char="•"/>
            </a:pPr>
            <a:r>
              <a:rPr lang="en-US"/>
              <a:t>Noticias falsas.</a:t>
            </a:r>
            <a:endParaRPr/>
          </a:p>
          <a:p>
            <a:pPr marL="342900" lvl="0" indent="-342900" algn="l" rtl="0">
              <a:lnSpc>
                <a:spcPct val="90000"/>
              </a:lnSpc>
              <a:spcBef>
                <a:spcPts val="1000"/>
              </a:spcBef>
              <a:spcAft>
                <a:spcPts val="0"/>
              </a:spcAft>
              <a:buSzPts val="2400"/>
              <a:buFont typeface="Arial"/>
              <a:buChar char="•"/>
            </a:pPr>
            <a:r>
              <a:rPr lang="en-US"/>
              <a:t>Posible adicción.</a:t>
            </a:r>
            <a:endParaRPr/>
          </a:p>
          <a:p>
            <a:pPr marL="0" marR="0" lvl="0" indent="0" algn="l" rtl="0">
              <a:lnSpc>
                <a:spcPct val="90000"/>
              </a:lnSpc>
              <a:spcBef>
                <a:spcPts val="1000"/>
              </a:spcBef>
              <a:spcAft>
                <a:spcPts val="0"/>
              </a:spcAft>
              <a:buClr>
                <a:srgbClr val="092E4B"/>
              </a:buClr>
              <a:buSzPts val="2400"/>
              <a:buFont typeface="Arial"/>
              <a:buNone/>
            </a:pPr>
            <a:endParaRPr/>
          </a:p>
        </p:txBody>
      </p:sp>
      <p:sp>
        <p:nvSpPr>
          <p:cNvPr id="372" name="Google Shape;372;p50"/>
          <p:cNvSpPr txBox="1">
            <a:spLocks noGrp="1"/>
          </p:cNvSpPr>
          <p:nvPr>
            <p:ph type="body" idx="2"/>
          </p:nvPr>
        </p:nvSpPr>
        <p:spPr>
          <a:xfrm>
            <a:off x="352539" y="1137388"/>
            <a:ext cx="8394853"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Inconvenientes de las redes sociales</a:t>
            </a:r>
            <a:endParaRPr/>
          </a:p>
        </p:txBody>
      </p:sp>
      <p:pic>
        <p:nvPicPr>
          <p:cNvPr id="373" name="Google Shape;373;p50" descr="A picture containing text, electronics&#10;&#10;Description automatically generated"/>
          <p:cNvPicPr preferRelativeResize="0">
            <a:picLocks noGrp="1"/>
          </p:cNvPicPr>
          <p:nvPr>
            <p:ph type="pic" idx="3"/>
          </p:nvPr>
        </p:nvPicPr>
        <p:blipFill rotWithShape="1">
          <a:blip r:embed="rId3">
            <a:alphaModFix/>
          </a:blip>
          <a:srcRect l="8153" r="7294"/>
          <a:stretch/>
        </p:blipFill>
        <p:spPr>
          <a:xfrm>
            <a:off x="8583306" y="1246695"/>
            <a:ext cx="2444127" cy="43369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51" descr="Pink flowers"/>
          <p:cNvPicPr preferRelativeResize="0">
            <a:picLocks noGrp="1"/>
          </p:cNvPicPr>
          <p:nvPr>
            <p:ph type="pic" idx="2"/>
          </p:nvPr>
        </p:nvPicPr>
        <p:blipFill rotWithShape="1">
          <a:blip r:embed="rId3">
            <a:alphaModFix/>
          </a:blip>
          <a:srcRect t="4586" b="4584"/>
          <a:stretch/>
        </p:blipFill>
        <p:spPr>
          <a:xfrm>
            <a:off x="0" y="0"/>
            <a:ext cx="12192000" cy="6858000"/>
          </a:xfrm>
          <a:prstGeom prst="rect">
            <a:avLst/>
          </a:prstGeom>
          <a:solidFill>
            <a:srgbClr val="F2F2F2"/>
          </a:solidFill>
          <a:ln>
            <a:noFill/>
          </a:ln>
        </p:spPr>
      </p:pic>
      <p:sp>
        <p:nvSpPr>
          <p:cNvPr id="379" name="Google Shape;379;p51"/>
          <p:cNvSpPr txBox="1">
            <a:spLocks noGrp="1"/>
          </p:cNvSpPr>
          <p:nvPr>
            <p:ph type="body" idx="1"/>
          </p:nvPr>
        </p:nvSpPr>
        <p:spPr>
          <a:xfrm>
            <a:off x="0" y="775063"/>
            <a:ext cx="8636000" cy="2395405"/>
          </a:xfrm>
          <a:prstGeom prst="rect">
            <a:avLst/>
          </a:prstGeom>
          <a:solidFill>
            <a:srgbClr val="7F3494"/>
          </a:solidFill>
          <a:ln>
            <a:noFill/>
          </a:ln>
        </p:spPr>
        <p:txBody>
          <a:bodyPr spcFirstLastPara="1" wrap="square" lIns="91425" tIns="45700" rIns="91425" bIns="45700" anchor="ctr" anchorCtr="0">
            <a:normAutofit fontScale="85000" lnSpcReduction="20000"/>
          </a:bodyPr>
          <a:lstStyle/>
          <a:p>
            <a:pPr marL="457200" lvl="0" indent="0" algn="just" rtl="0">
              <a:lnSpc>
                <a:spcPct val="100000"/>
              </a:lnSpc>
              <a:spcBef>
                <a:spcPts val="1000"/>
              </a:spcBef>
              <a:spcAft>
                <a:spcPts val="0"/>
              </a:spcAft>
              <a:buSzPct val="117647"/>
              <a:buNone/>
            </a:pPr>
            <a:r>
              <a:rPr lang="en-US" b="1"/>
              <a:t>Las siguientes diapositivas son un poco técnicas, ya que te presentamos y describimos algunos términos comunes de la competencia digital... </a:t>
            </a:r>
            <a:endParaRPr/>
          </a:p>
          <a:p>
            <a:pPr marL="457200" lvl="0" indent="0" algn="just" rtl="0">
              <a:lnSpc>
                <a:spcPct val="100000"/>
              </a:lnSpc>
              <a:spcBef>
                <a:spcPts val="1600"/>
              </a:spcBef>
              <a:spcAft>
                <a:spcPts val="0"/>
              </a:spcAft>
              <a:buSzPct val="117647"/>
              <a:buNone/>
            </a:pPr>
            <a:r>
              <a:rPr lang="en-US" b="1"/>
              <a:t>Te sorprenderá saber cuántos conoces ya... </a:t>
            </a:r>
            <a:endParaRPr/>
          </a:p>
          <a:p>
            <a:pPr marL="457200" lvl="0" indent="0" algn="just" rtl="0">
              <a:lnSpc>
                <a:spcPct val="100000"/>
              </a:lnSpc>
              <a:spcBef>
                <a:spcPts val="1600"/>
              </a:spcBef>
              <a:spcAft>
                <a:spcPts val="600"/>
              </a:spcAft>
              <a:buSzPct val="117647"/>
              <a:buNone/>
            </a:pPr>
            <a:r>
              <a:rPr lang="en-US" b="1"/>
              <a:t>¡Espera y verás!</a:t>
            </a:r>
            <a:endParaRPr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2"/>
          <p:cNvSpPr/>
          <p:nvPr/>
        </p:nvSpPr>
        <p:spPr>
          <a:xfrm>
            <a:off x="604820" y="617561"/>
            <a:ext cx="9134494" cy="47089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 Internet</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Internet 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red de miles de </a:t>
            </a:r>
            <a:r>
              <a:rPr lang="en-US" sz="2000" b="0" i="0" u="none" strike="noStrike" cap="none" dirty="0" err="1">
                <a:solidFill>
                  <a:srgbClr val="092E4B"/>
                </a:solidFill>
                <a:latin typeface="Calibri"/>
                <a:ea typeface="Calibri"/>
                <a:cs typeface="Calibri"/>
                <a:sym typeface="Calibri"/>
              </a:rPr>
              <a:t>millones</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ordenadores</a:t>
            </a:r>
            <a:r>
              <a:rPr lang="en-US" sz="2000" b="0" i="0" u="none" strike="noStrike" cap="none" dirty="0">
                <a:solidFill>
                  <a:srgbClr val="092E4B"/>
                </a:solidFill>
                <a:latin typeface="Calibri"/>
                <a:ea typeface="Calibri"/>
                <a:cs typeface="Calibri"/>
                <a:sym typeface="Calibri"/>
              </a:rPr>
              <a:t> que </a:t>
            </a:r>
            <a:r>
              <a:rPr lang="en-US" sz="2000" b="0" i="0" u="none" strike="noStrike" cap="none" dirty="0" err="1">
                <a:solidFill>
                  <a:srgbClr val="092E4B"/>
                </a:solidFill>
                <a:latin typeface="Calibri"/>
                <a:ea typeface="Calibri"/>
                <a:cs typeface="Calibri"/>
                <a:sym typeface="Calibri"/>
              </a:rPr>
              <a:t>comparten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información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por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todo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mundo</a:t>
            </a:r>
            <a:r>
              <a:rPr lang="en-US" sz="2000" b="0" i="0" u="none" strike="noStrike" cap="none" dirty="0">
                <a:solidFill>
                  <a:srgbClr val="092E4B"/>
                </a:solidFill>
                <a:latin typeface="Calibri"/>
                <a:ea typeface="Calibri"/>
                <a:cs typeface="Calibri"/>
                <a:sym typeface="Calibri"/>
              </a:rPr>
              <a:t>. Como no </a:t>
            </a:r>
            <a:r>
              <a:rPr lang="en-US" sz="2000" b="0" i="0" u="none" strike="noStrike" cap="none" dirty="0" err="1">
                <a:solidFill>
                  <a:srgbClr val="092E4B"/>
                </a:solidFill>
                <a:latin typeface="Calibri"/>
                <a:ea typeface="Calibri"/>
                <a:cs typeface="Calibri"/>
                <a:sym typeface="Calibri"/>
              </a:rPr>
              <a:t>podemos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ver</a:t>
            </a:r>
            <a:r>
              <a:rPr lang="en-US" sz="2000" b="0" i="0" u="none" strike="noStrike" cap="none" dirty="0">
                <a:solidFill>
                  <a:srgbClr val="092E4B"/>
                </a:solidFill>
                <a:latin typeface="Calibri"/>
                <a:ea typeface="Calibri"/>
                <a:cs typeface="Calibri"/>
                <a:sym typeface="Calibri"/>
              </a:rPr>
              <a:t> internet, con </a:t>
            </a:r>
            <a:r>
              <a:rPr lang="en-US" sz="2000" b="0" i="0" u="none" strike="noStrike" cap="none" dirty="0" err="1">
                <a:solidFill>
                  <a:srgbClr val="092E4B"/>
                </a:solidFill>
                <a:latin typeface="Calibri"/>
                <a:ea typeface="Calibri"/>
                <a:cs typeface="Calibri"/>
                <a:sym typeface="Calibri"/>
              </a:rPr>
              <a:t>frecuencia</a:t>
            </a:r>
            <a:r>
              <a:rPr lang="en-US" sz="2000" b="0" i="0" u="none" strike="noStrike" cap="none" dirty="0">
                <a:solidFill>
                  <a:srgbClr val="092E4B"/>
                </a:solidFill>
                <a:latin typeface="Calibri"/>
                <a:ea typeface="Calibri"/>
                <a:cs typeface="Calibri"/>
                <a:sym typeface="Calibri"/>
              </a:rPr>
              <a:t> lo </a:t>
            </a:r>
            <a:r>
              <a:rPr lang="en-US" sz="2000" b="0" i="0" u="none" strike="noStrike" cap="none" dirty="0" err="1">
                <a:solidFill>
                  <a:srgbClr val="092E4B"/>
                </a:solidFill>
                <a:latin typeface="Calibri"/>
                <a:ea typeface="Calibri"/>
                <a:cs typeface="Calibri"/>
                <a:sym typeface="Calibri"/>
              </a:rPr>
              <a:t>llamamos</a:t>
            </a:r>
            <a:r>
              <a:rPr lang="en-US" sz="2000" b="0" i="0" u="none" strike="noStrike" cap="none" dirty="0">
                <a:solidFill>
                  <a:srgbClr val="092E4B"/>
                </a:solidFill>
                <a:latin typeface="Calibri"/>
                <a:ea typeface="Calibri"/>
                <a:cs typeface="Calibri"/>
                <a:sym typeface="Calibri"/>
              </a:rPr>
              <a:t> “virtual”.</a:t>
            </a: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3. Sitio web</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092E4B"/>
                </a:solidFill>
                <a:latin typeface="Calibri"/>
                <a:ea typeface="Calibri"/>
                <a:cs typeface="Calibri"/>
                <a:sym typeface="Calibri"/>
              </a:rPr>
              <a:t>Un sitio web se </a:t>
            </a:r>
            <a:r>
              <a:rPr lang="en-US" sz="2000" b="0" i="0" u="none" strike="noStrike" cap="none" dirty="0" err="1">
                <a:solidFill>
                  <a:srgbClr val="092E4B"/>
                </a:solidFill>
                <a:latin typeface="Calibri"/>
                <a:ea typeface="Calibri"/>
                <a:cs typeface="Calibri"/>
                <a:sym typeface="Calibri"/>
              </a:rPr>
              <a:t>compone</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páginas</a:t>
            </a:r>
            <a:r>
              <a:rPr lang="en-US" sz="2000" b="0" i="0" u="none" strike="noStrike" cap="none" dirty="0">
                <a:solidFill>
                  <a:srgbClr val="092E4B"/>
                </a:solidFill>
                <a:latin typeface="Calibri"/>
                <a:ea typeface="Calibri"/>
                <a:cs typeface="Calibri"/>
                <a:sym typeface="Calibri"/>
              </a:rPr>
              <a:t> con </a:t>
            </a:r>
            <a:r>
              <a:rPr lang="en-US" sz="2000" b="0" i="0" u="none" strike="noStrike" cap="none" dirty="0" err="1">
                <a:solidFill>
                  <a:srgbClr val="092E4B"/>
                </a:solidFill>
                <a:latin typeface="Calibri"/>
                <a:ea typeface="Calibri"/>
                <a:cs typeface="Calibri"/>
                <a:sym typeface="Calibri"/>
              </a:rPr>
              <a:t>información</a:t>
            </a:r>
            <a:r>
              <a:rPr lang="en-US" sz="2000" b="0" i="0" u="none" strike="noStrike" cap="none" dirty="0">
                <a:solidFill>
                  <a:srgbClr val="092E4B"/>
                </a:solidFill>
                <a:latin typeface="Calibri"/>
                <a:ea typeface="Calibri"/>
                <a:cs typeface="Calibri"/>
                <a:sym typeface="Calibri"/>
              </a:rPr>
              <a:t>. Por </a:t>
            </a:r>
            <a:r>
              <a:rPr lang="en-US" sz="2000" b="0" i="0" u="none" strike="noStrike" cap="none" dirty="0" err="1">
                <a:solidFill>
                  <a:srgbClr val="092E4B"/>
                </a:solidFill>
                <a:latin typeface="Calibri"/>
                <a:ea typeface="Calibri"/>
                <a:cs typeface="Calibri"/>
                <a:sym typeface="Calibri"/>
              </a:rPr>
              <a:t>ejemplo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a:t>
            </a:r>
            <a:r>
              <a:rPr lang="en-US" sz="2000" b="0" i="0" u="none" strike="noStrike" cap="none" dirty="0">
                <a:solidFill>
                  <a:srgbClr val="092E4B"/>
                </a:solidFill>
                <a:latin typeface="Calibri"/>
                <a:ea typeface="Calibri"/>
                <a:cs typeface="Calibri"/>
                <a:sym typeface="Calibri"/>
              </a:rPr>
              <a:t> sitio web de RTÉ 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colección</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páginas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sobre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listas</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programas</a:t>
            </a:r>
            <a:r>
              <a:rPr lang="en-US" sz="2000" b="0" i="0" u="none" strike="noStrike" cap="none" dirty="0">
                <a:solidFill>
                  <a:srgbClr val="092E4B"/>
                </a:solidFill>
                <a:latin typeface="Calibri"/>
                <a:ea typeface="Calibri"/>
                <a:cs typeface="Calibri"/>
                <a:sym typeface="Calibri"/>
              </a:rPr>
              <a:t> de TV, </a:t>
            </a:r>
            <a:r>
              <a:rPr lang="en-US" sz="2000" b="0" i="0" u="none" strike="noStrike" cap="none" dirty="0" err="1">
                <a:solidFill>
                  <a:srgbClr val="092E4B"/>
                </a:solidFill>
                <a:latin typeface="Calibri"/>
                <a:ea typeface="Calibri"/>
                <a:cs typeface="Calibri"/>
                <a:sym typeface="Calibri"/>
              </a:rPr>
              <a:t>programación</a:t>
            </a:r>
            <a:r>
              <a:rPr lang="en-US" sz="2000" b="0" i="0" u="none" strike="noStrike" cap="none" dirty="0">
                <a:solidFill>
                  <a:srgbClr val="092E4B"/>
                </a:solidFill>
                <a:latin typeface="Calibri"/>
                <a:ea typeface="Calibri"/>
                <a:cs typeface="Calibri"/>
                <a:sym typeface="Calibri"/>
              </a:rPr>
              <a:t> de radio, </a:t>
            </a:r>
            <a:r>
              <a:rPr lang="en-US" sz="2000" b="0" i="0" u="none" strike="noStrike" cap="none" dirty="0" err="1">
                <a:solidFill>
                  <a:srgbClr val="092E4B"/>
                </a:solidFill>
                <a:latin typeface="Calibri"/>
                <a:ea typeface="Calibri"/>
                <a:cs typeface="Calibri"/>
                <a:sym typeface="Calibri"/>
              </a:rPr>
              <a:t>noticias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deportes</a:t>
            </a:r>
            <a:r>
              <a:rPr lang="en-US" sz="2000" b="0" i="0" u="none" strike="noStrike" cap="none" dirty="0">
                <a:solidFill>
                  <a:srgbClr val="092E4B"/>
                </a:solidFill>
                <a:latin typeface="Calibri"/>
                <a:ea typeface="Calibri"/>
                <a:cs typeface="Calibri"/>
                <a:sym typeface="Calibri"/>
              </a:rPr>
              <a:t>, etc.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formato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texto</a:t>
            </a:r>
            <a:r>
              <a:rPr lang="en-US" sz="2000" b="0" i="0" u="none" strike="noStrike" cap="none" dirty="0">
                <a:solidFill>
                  <a:srgbClr val="092E4B"/>
                </a:solidFill>
                <a:latin typeface="Calibri"/>
                <a:ea typeface="Calibri"/>
                <a:cs typeface="Calibri"/>
                <a:sym typeface="Calibri"/>
              </a:rPr>
              <a:t>, imagen, audio o </a:t>
            </a:r>
            <a:r>
              <a:rPr lang="en-US" sz="2000" b="0" i="0" u="none" strike="noStrike" cap="none" dirty="0" err="1">
                <a:solidFill>
                  <a:srgbClr val="092E4B"/>
                </a:solidFill>
                <a:latin typeface="Calibri"/>
                <a:ea typeface="Calibri"/>
                <a:cs typeface="Calibri"/>
                <a:sym typeface="Calibri"/>
              </a:rPr>
              <a:t>vídeo</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p:txBody>
      </p:sp>
      <p:sp>
        <p:nvSpPr>
          <p:cNvPr id="386" name="Google Shape;386;p52"/>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chemeClr val="lt1"/>
                </a:solidFill>
                <a:latin typeface="Calibri"/>
                <a:ea typeface="Calibri"/>
                <a:cs typeface="Calibri"/>
                <a:sym typeface="Calibri"/>
              </a:rPr>
              <a:t>Competencia Digital – Un poco de terminología</a:t>
            </a:r>
            <a:endParaRPr sz="1400" b="0" i="0" u="none" strike="noStrike" cap="none">
              <a:solidFill>
                <a:srgbClr val="000000"/>
              </a:solidFill>
              <a:latin typeface="Arial"/>
              <a:ea typeface="Arial"/>
              <a:cs typeface="Arial"/>
              <a:sym typeface="Arial"/>
            </a:endParaRPr>
          </a:p>
        </p:txBody>
      </p:sp>
      <p:sp>
        <p:nvSpPr>
          <p:cNvPr id="387" name="Google Shape;387;p52"/>
          <p:cNvSpPr txBox="1"/>
          <p:nvPr/>
        </p:nvSpPr>
        <p:spPr>
          <a:xfrm>
            <a:off x="5170766" y="1718221"/>
            <a:ext cx="6409592"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2. E-mail  </a:t>
            </a:r>
            <a:endParaRPr sz="1400" b="0" i="0" u="none" strike="noStrike" cap="none">
              <a:solidFill>
                <a:srgbClr val="000000"/>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E-mail significa correo electrónico. Es una versión electrónica de una carta o nota.  Cuando escribes un mensaje y lo envías, llega a su destinatario en segundos. 	</a:t>
            </a:r>
            <a:endParaRPr sz="2000" b="0" i="0" u="none" strike="noStrike" cap="none">
              <a:solidFill>
                <a:srgbClr val="092E4B"/>
              </a:solidFill>
              <a:latin typeface="Arial"/>
              <a:ea typeface="Arial"/>
              <a:cs typeface="Arial"/>
              <a:sym typeface="Arial"/>
            </a:endParaRPr>
          </a:p>
        </p:txBody>
      </p:sp>
      <p:sp>
        <p:nvSpPr>
          <p:cNvPr id="388" name="Google Shape;388;p52"/>
          <p:cNvSpPr txBox="1"/>
          <p:nvPr/>
        </p:nvSpPr>
        <p:spPr>
          <a:xfrm>
            <a:off x="2834640" y="4360392"/>
            <a:ext cx="8952076" cy="2246729"/>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4. </a:t>
            </a:r>
            <a:r>
              <a:rPr lang="en-US" sz="2000" b="1" i="0" u="none" strike="noStrike" cap="none" dirty="0" err="1">
                <a:solidFill>
                  <a:srgbClr val="092E4B"/>
                </a:solidFill>
                <a:latin typeface="Calibri"/>
                <a:ea typeface="Calibri"/>
                <a:cs typeface="Calibri"/>
                <a:sym typeface="Calibri"/>
              </a:rPr>
              <a:t>Dirección</a:t>
            </a:r>
            <a:r>
              <a:rPr lang="en-US" sz="2000" b="1" i="0" u="none" strike="noStrike" cap="none" dirty="0">
                <a:solidFill>
                  <a:srgbClr val="092E4B"/>
                </a:solidFill>
                <a:latin typeface="Calibri"/>
                <a:ea typeface="Calibri"/>
                <a:cs typeface="Calibri"/>
                <a:sym typeface="Calibri"/>
              </a:rPr>
              <a:t> web y enlaces</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Una </a:t>
            </a:r>
            <a:r>
              <a:rPr lang="en-US" sz="2000" b="0" i="0" u="none" strike="noStrike" cap="none" dirty="0" err="1">
                <a:solidFill>
                  <a:srgbClr val="092E4B"/>
                </a:solidFill>
                <a:latin typeface="Calibri"/>
                <a:ea typeface="Calibri"/>
                <a:cs typeface="Calibri"/>
                <a:sym typeface="Calibri"/>
              </a:rPr>
              <a:t>dirección</a:t>
            </a:r>
            <a:r>
              <a:rPr lang="en-US" sz="2000" b="0" i="0" u="none" strike="noStrike" cap="none" dirty="0">
                <a:solidFill>
                  <a:srgbClr val="092E4B"/>
                </a:solidFill>
                <a:latin typeface="Calibri"/>
                <a:ea typeface="Calibri"/>
                <a:cs typeface="Calibri"/>
                <a:sym typeface="Calibri"/>
              </a:rPr>
              <a:t> web 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dirección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única</a:t>
            </a:r>
            <a:r>
              <a:rPr lang="en-US" sz="2000" b="0" i="0" u="none" strike="noStrike" cap="none" dirty="0">
                <a:solidFill>
                  <a:srgbClr val="092E4B"/>
                </a:solidFill>
                <a:latin typeface="Calibri"/>
                <a:ea typeface="Calibri"/>
                <a:cs typeface="Calibri"/>
                <a:sym typeface="Calibri"/>
              </a:rPr>
              <a:t> (URL) para </a:t>
            </a:r>
            <a:r>
              <a:rPr lang="en-US" sz="2000" b="0" i="0" u="none" strike="noStrike" cap="none" dirty="0" err="1">
                <a:solidFill>
                  <a:srgbClr val="092E4B"/>
                </a:solidFill>
                <a:latin typeface="Calibri"/>
                <a:ea typeface="Calibri"/>
                <a:cs typeface="Calibri"/>
                <a:sym typeface="Calibri"/>
              </a:rPr>
              <a:t>cada</a:t>
            </a:r>
            <a:r>
              <a:rPr lang="en-US" sz="2000" b="0" i="0" u="none" strike="noStrike" cap="none" dirty="0">
                <a:solidFill>
                  <a:srgbClr val="092E4B"/>
                </a:solidFill>
                <a:latin typeface="Calibri"/>
                <a:ea typeface="Calibri"/>
                <a:cs typeface="Calibri"/>
                <a:sym typeface="Calibri"/>
              </a:rPr>
              <a:t> sitio web, </a:t>
            </a:r>
            <a:r>
              <a:rPr lang="en-US" sz="2000" b="0" i="0" u="none" strike="noStrike" cap="none" dirty="0" err="1">
                <a:solidFill>
                  <a:srgbClr val="092E4B"/>
                </a:solidFill>
                <a:latin typeface="Calibri"/>
                <a:ea typeface="Calibri"/>
                <a:cs typeface="Calibri"/>
                <a:sym typeface="Calibri"/>
              </a:rPr>
              <a:t>como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versión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electrónica</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dirección</a:t>
            </a:r>
            <a:r>
              <a:rPr lang="en-US" sz="2000" b="0" i="0" u="none" strike="noStrike" cap="none" dirty="0">
                <a:solidFill>
                  <a:srgbClr val="092E4B"/>
                </a:solidFill>
                <a:latin typeface="Calibri"/>
                <a:ea typeface="Calibri"/>
                <a:cs typeface="Calibri"/>
                <a:sym typeface="Calibri"/>
              </a:rPr>
              <a:t> postal. Como hay </a:t>
            </a:r>
            <a:r>
              <a:rPr lang="en-US" sz="2000" b="0" i="0" u="none" strike="noStrike" cap="none" dirty="0" err="1">
                <a:solidFill>
                  <a:srgbClr val="092E4B"/>
                </a:solidFill>
                <a:latin typeface="Calibri"/>
                <a:ea typeface="Calibri"/>
                <a:cs typeface="Calibri"/>
                <a:sym typeface="Calibri"/>
              </a:rPr>
              <a:t>tal</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cantidad</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información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internet, </a:t>
            </a:r>
            <a:r>
              <a:rPr lang="en-US" sz="2000" b="0" i="0" u="none" strike="noStrike" cap="none" dirty="0" err="1">
                <a:solidFill>
                  <a:srgbClr val="092E4B"/>
                </a:solidFill>
                <a:latin typeface="Calibri"/>
                <a:ea typeface="Calibri"/>
                <a:cs typeface="Calibri"/>
                <a:sym typeface="Calibri"/>
              </a:rPr>
              <a:t>si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conocemos</a:t>
            </a:r>
            <a:r>
              <a:rPr lang="en-US" sz="2000" b="0" i="0" u="none" strike="noStrike" cap="none" dirty="0">
                <a:solidFill>
                  <a:srgbClr val="092E4B"/>
                </a:solidFill>
                <a:latin typeface="Calibri"/>
                <a:ea typeface="Calibri"/>
                <a:cs typeface="Calibri"/>
                <a:sym typeface="Calibri"/>
              </a:rPr>
              <a:t> las </a:t>
            </a:r>
            <a:r>
              <a:rPr lang="en-US" sz="2000" b="0" i="0" u="none" strike="noStrike" cap="none" dirty="0" err="1">
                <a:solidFill>
                  <a:srgbClr val="092E4B"/>
                </a:solidFill>
                <a:latin typeface="Calibri"/>
                <a:ea typeface="Calibri"/>
                <a:cs typeface="Calibri"/>
                <a:sym typeface="Calibri"/>
              </a:rPr>
              <a:t>direcciones</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los</a:t>
            </a:r>
            <a:r>
              <a:rPr lang="en-US" sz="2000" b="0" i="0" u="none" strike="noStrike" cap="none" dirty="0">
                <a:solidFill>
                  <a:srgbClr val="092E4B"/>
                </a:solidFill>
                <a:latin typeface="Calibri"/>
                <a:ea typeface="Calibri"/>
                <a:cs typeface="Calibri"/>
                <a:sym typeface="Calibri"/>
              </a:rPr>
              <a:t> sitios web </a:t>
            </a:r>
            <a:r>
              <a:rPr lang="en-US" sz="2000" b="0" i="0" u="none" strike="noStrike" cap="none" dirty="0" err="1">
                <a:solidFill>
                  <a:srgbClr val="092E4B"/>
                </a:solidFill>
                <a:latin typeface="Calibri"/>
                <a:ea typeface="Calibri"/>
                <a:cs typeface="Calibri"/>
                <a:sym typeface="Calibri"/>
              </a:rPr>
              <a:t>podemos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encontrar</a:t>
            </a:r>
            <a:r>
              <a:rPr lang="en-US" sz="2000" b="0" i="0" u="none" strike="noStrike" cap="none" dirty="0">
                <a:solidFill>
                  <a:srgbClr val="092E4B"/>
                </a:solidFill>
                <a:latin typeface="Calibri"/>
                <a:ea typeface="Calibri"/>
                <a:cs typeface="Calibri"/>
                <a:sym typeface="Calibri"/>
              </a:rPr>
              <a:t> las </a:t>
            </a:r>
            <a:r>
              <a:rPr lang="en-US" sz="2000" b="0" i="0" u="none" strike="noStrike" cap="none" dirty="0" err="1">
                <a:solidFill>
                  <a:srgbClr val="092E4B"/>
                </a:solidFill>
                <a:latin typeface="Calibri"/>
                <a:ea typeface="Calibri"/>
                <a:cs typeface="Calibri"/>
                <a:sym typeface="Calibri"/>
              </a:rPr>
              <a:t>cosas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más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fácilmente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Casi</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siempre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empieza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por</a:t>
            </a:r>
            <a:r>
              <a:rPr lang="en-US" sz="2000" b="0" i="0" u="none" strike="noStrike" cap="none" dirty="0">
                <a:solidFill>
                  <a:srgbClr val="092E4B"/>
                </a:solidFill>
                <a:latin typeface="Calibri"/>
                <a:ea typeface="Calibri"/>
                <a:cs typeface="Calibri"/>
                <a:sym typeface="Calibri"/>
              </a:rPr>
              <a:t> www. (</a:t>
            </a:r>
            <a:r>
              <a:rPr lang="en-US" sz="2000" b="0" i="1" u="none" strike="noStrike" cap="none" dirty="0">
                <a:solidFill>
                  <a:srgbClr val="092E4B"/>
                </a:solidFill>
                <a:latin typeface="Calibri"/>
                <a:ea typeface="Calibri"/>
                <a:cs typeface="Calibri"/>
                <a:sym typeface="Calibri"/>
              </a:rPr>
              <a:t>World-Wide-Web</a:t>
            </a:r>
            <a:r>
              <a:rPr lang="en-US" sz="2000" b="0" i="0" u="none" strike="noStrike" cap="none" dirty="0">
                <a:solidFill>
                  <a:srgbClr val="092E4B"/>
                </a:solidFill>
                <a:latin typeface="Calibri"/>
                <a:ea typeface="Calibri"/>
                <a:cs typeface="Calibri"/>
                <a:sym typeface="Calibri"/>
              </a:rPr>
              <a:t>). Un enlace o </a:t>
            </a:r>
            <a:r>
              <a:rPr lang="en-US" sz="2000" b="0" i="0" u="none" strike="noStrike" cap="none" dirty="0" err="1">
                <a:solidFill>
                  <a:srgbClr val="092E4B"/>
                </a:solidFill>
                <a:latin typeface="Calibri"/>
                <a:ea typeface="Calibri"/>
                <a:cs typeface="Calibri"/>
                <a:sym typeface="Calibri"/>
              </a:rPr>
              <a:t>hiperenlace</a:t>
            </a:r>
            <a:r>
              <a:rPr lang="en-US" sz="2000" b="0" i="0" u="none" strike="noStrike" cap="none" dirty="0">
                <a:solidFill>
                  <a:srgbClr val="092E4B"/>
                </a:solidFill>
                <a:latin typeface="Calibri"/>
                <a:ea typeface="Calibri"/>
                <a:cs typeface="Calibri"/>
                <a:sym typeface="Calibri"/>
              </a:rPr>
              <a:t> 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parte</a:t>
            </a:r>
            <a:r>
              <a:rPr lang="en-US" sz="2000" b="0" i="0" u="none" strike="noStrike" cap="none" dirty="0">
                <a:solidFill>
                  <a:srgbClr val="092E4B"/>
                </a:solidFill>
                <a:latin typeface="Calibri"/>
                <a:ea typeface="Calibri"/>
                <a:cs typeface="Calibri"/>
                <a:sym typeface="Calibri"/>
              </a:rPr>
              <a:t> de un sitio web que, al </a:t>
            </a:r>
            <a:r>
              <a:rPr lang="en-US" sz="2000" b="0" i="0" u="none" strike="noStrike" cap="none" dirty="0" err="1">
                <a:solidFill>
                  <a:srgbClr val="092E4B"/>
                </a:solidFill>
                <a:latin typeface="Calibri"/>
                <a:ea typeface="Calibri"/>
                <a:cs typeface="Calibri"/>
                <a:sym typeface="Calibri"/>
              </a:rPr>
              <a:t>clicar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sobre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ella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abre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página</a:t>
            </a:r>
            <a:r>
              <a:rPr lang="en-US" sz="2000" b="0" i="0" u="none" strike="noStrike" cap="none" dirty="0">
                <a:solidFill>
                  <a:srgbClr val="092E4B"/>
                </a:solidFill>
                <a:latin typeface="Calibri"/>
                <a:ea typeface="Calibri"/>
                <a:cs typeface="Calibri"/>
                <a:sym typeface="Calibri"/>
              </a:rPr>
              <a:t> web </a:t>
            </a:r>
            <a:r>
              <a:rPr lang="en-US" sz="2000" b="0" i="0" u="none" strike="noStrike" cap="none" dirty="0" err="1">
                <a:solidFill>
                  <a:srgbClr val="092E4B"/>
                </a:solidFill>
                <a:latin typeface="Calibri"/>
                <a:ea typeface="Calibri"/>
                <a:cs typeface="Calibri"/>
                <a:sym typeface="Calibri"/>
              </a:rPr>
              <a:t>distinta</a:t>
            </a:r>
            <a:r>
              <a:rPr lang="en-US" sz="2000" b="0" i="0" u="none" strike="noStrike" cap="none" dirty="0">
                <a:solidFill>
                  <a:srgbClr val="092E4B"/>
                </a:solidFill>
                <a:latin typeface="Calibri"/>
                <a:ea typeface="Calibri"/>
                <a:cs typeface="Calibri"/>
                <a:sym typeface="Calibri"/>
              </a:rPr>
              <a:t>. Los enlaces </a:t>
            </a:r>
            <a:r>
              <a:rPr lang="en-US" sz="2000" b="0" i="0" u="none" strike="noStrike" cap="none" dirty="0" err="1">
                <a:solidFill>
                  <a:srgbClr val="092E4B"/>
                </a:solidFill>
                <a:latin typeface="Calibri"/>
                <a:ea typeface="Calibri"/>
                <a:cs typeface="Calibri"/>
                <a:sym typeface="Calibri"/>
              </a:rPr>
              <a:t>aparecen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normalmente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subrayados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azul</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p:txBody>
      </p:sp>
      <p:pic>
        <p:nvPicPr>
          <p:cNvPr id="389" name="Google Shape;389;p52"/>
          <p:cNvPicPr preferRelativeResize="0"/>
          <p:nvPr/>
        </p:nvPicPr>
        <p:blipFill rotWithShape="1">
          <a:blip r:embed="rId3">
            <a:alphaModFix/>
          </a:blip>
          <a:srcRect/>
          <a:stretch/>
        </p:blipFill>
        <p:spPr>
          <a:xfrm>
            <a:off x="657141" y="2058020"/>
            <a:ext cx="4426177" cy="533427"/>
          </a:xfrm>
          <a:prstGeom prst="rect">
            <a:avLst/>
          </a:prstGeom>
          <a:noFill/>
          <a:ln>
            <a:noFill/>
          </a:ln>
        </p:spPr>
      </p:pic>
      <p:pic>
        <p:nvPicPr>
          <p:cNvPr id="390" name="Google Shape;390;p52"/>
          <p:cNvPicPr preferRelativeResize="0"/>
          <p:nvPr/>
        </p:nvPicPr>
        <p:blipFill rotWithShape="1">
          <a:blip r:embed="rId4">
            <a:alphaModFix/>
          </a:blip>
          <a:srcRect/>
          <a:stretch/>
        </p:blipFill>
        <p:spPr>
          <a:xfrm>
            <a:off x="9810568" y="522376"/>
            <a:ext cx="1794363" cy="1559657"/>
          </a:xfrm>
          <a:prstGeom prst="rect">
            <a:avLst/>
          </a:prstGeom>
          <a:noFill/>
          <a:ln>
            <a:noFill/>
          </a:ln>
        </p:spPr>
      </p:pic>
      <p:pic>
        <p:nvPicPr>
          <p:cNvPr id="391" name="Google Shape;391;p52" descr="A picture containing text, blackboard, night sky&#10;&#10;Description automatically generated"/>
          <p:cNvPicPr preferRelativeResize="0"/>
          <p:nvPr/>
        </p:nvPicPr>
        <p:blipFill rotWithShape="1">
          <a:blip r:embed="rId5">
            <a:alphaModFix/>
          </a:blip>
          <a:srcRect/>
          <a:stretch/>
        </p:blipFill>
        <p:spPr>
          <a:xfrm>
            <a:off x="611642" y="4707027"/>
            <a:ext cx="2151746" cy="784939"/>
          </a:xfrm>
          <a:prstGeom prst="rect">
            <a:avLst/>
          </a:prstGeom>
          <a:noFill/>
          <a:ln w="9525" cap="flat" cmpd="sng">
            <a:solidFill>
              <a:schemeClr val="lt1"/>
            </a:solidFill>
            <a:prstDash val="solid"/>
            <a:round/>
            <a:headEnd type="none" w="sm" len="sm"/>
            <a:tailEnd type="none" w="sm" len="sm"/>
          </a:ln>
        </p:spPr>
      </p:pic>
      <p:pic>
        <p:nvPicPr>
          <p:cNvPr id="392" name="Google Shape;392;p52"/>
          <p:cNvPicPr preferRelativeResize="0"/>
          <p:nvPr/>
        </p:nvPicPr>
        <p:blipFill rotWithShape="1">
          <a:blip r:embed="rId6">
            <a:alphaModFix/>
          </a:blip>
          <a:srcRect/>
          <a:stretch/>
        </p:blipFill>
        <p:spPr>
          <a:xfrm>
            <a:off x="9770805" y="3152822"/>
            <a:ext cx="2281648" cy="10996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3"/>
          <p:cNvSpPr/>
          <p:nvPr/>
        </p:nvSpPr>
        <p:spPr>
          <a:xfrm>
            <a:off x="604820" y="617561"/>
            <a:ext cx="10653730" cy="6386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5. </a:t>
            </a:r>
            <a:r>
              <a:rPr lang="en-US" sz="2000" b="1" i="0" u="none" strike="noStrike" cap="none" dirty="0" err="1">
                <a:solidFill>
                  <a:srgbClr val="092E4B"/>
                </a:solidFill>
                <a:latin typeface="Calibri"/>
                <a:ea typeface="Calibri"/>
                <a:cs typeface="Calibri"/>
                <a:sym typeface="Calibri"/>
              </a:rPr>
              <a:t>Icono</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pequeña</a:t>
            </a:r>
            <a:r>
              <a:rPr lang="en-US" sz="2000" b="0" i="0" u="none" strike="noStrike" cap="none" dirty="0">
                <a:solidFill>
                  <a:srgbClr val="092E4B"/>
                </a:solidFill>
                <a:latin typeface="Calibri"/>
                <a:ea typeface="Calibri"/>
                <a:cs typeface="Calibri"/>
                <a:sym typeface="Calibri"/>
              </a:rPr>
              <a:t> imagen que </a:t>
            </a:r>
            <a:r>
              <a:rPr lang="en-US" sz="2000" b="0" i="0" u="none" strike="noStrike" cap="none" dirty="0" err="1">
                <a:solidFill>
                  <a:srgbClr val="092E4B"/>
                </a:solidFill>
                <a:latin typeface="Calibri"/>
                <a:ea typeface="Calibri"/>
                <a:cs typeface="Calibri"/>
                <a:sym typeface="Calibri"/>
              </a:rPr>
              <a:t>representa</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comando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como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imprimir</a:t>
            </a:r>
            <a:r>
              <a:rPr lang="en-US" sz="2000" b="0" i="0" u="none" strike="noStrike" cap="none" dirty="0">
                <a:solidFill>
                  <a:srgbClr val="092E4B"/>
                </a:solidFill>
                <a:latin typeface="Calibri"/>
                <a:ea typeface="Calibri"/>
                <a:cs typeface="Calibri"/>
                <a:sym typeface="Calibri"/>
              </a:rPr>
              <a:t>”),</a:t>
            </a:r>
            <a:r>
              <a:rPr lang="en-US" sz="1400" b="0" i="0" u="none" strike="noStrike" cap="none" dirty="0">
                <a:solidFill>
                  <a:srgbClr val="092E4B"/>
                </a:solidFill>
                <a:latin typeface="Arial"/>
                <a:ea typeface="Arial"/>
                <a:cs typeface="Arial"/>
                <a:sym typeface="Arial"/>
              </a:rPr>
              <a:t> </a:t>
            </a:r>
            <a:r>
              <a:rPr lang="en-US" sz="2000" b="0" i="0" u="none" strike="noStrike" cap="none" dirty="0">
                <a:solidFill>
                  <a:srgbClr val="092E4B"/>
                </a:solidFill>
                <a:latin typeface="Calibri"/>
                <a:ea typeface="Calibri"/>
                <a:cs typeface="Calibri"/>
                <a:sym typeface="Calibri"/>
              </a:rPr>
              <a:t>un </a:t>
            </a:r>
            <a:r>
              <a:rPr lang="en-US" sz="2000" b="0" i="0" u="none" strike="noStrike" cap="none" dirty="0" err="1">
                <a:solidFill>
                  <a:srgbClr val="092E4B"/>
                </a:solidFill>
                <a:latin typeface="Calibri"/>
                <a:ea typeface="Calibri"/>
                <a:cs typeface="Calibri"/>
                <a:sym typeface="Calibri"/>
              </a:rPr>
              <a:t>archivo</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o un </a:t>
            </a:r>
            <a:r>
              <a:rPr lang="en-US" sz="2000" b="0" i="0" u="none" strike="noStrike" cap="none" dirty="0" err="1">
                <a:solidFill>
                  <a:srgbClr val="092E4B"/>
                </a:solidFill>
                <a:latin typeface="Calibri"/>
                <a:ea typeface="Calibri"/>
                <a:cs typeface="Calibri"/>
                <a:sym typeface="Calibri"/>
              </a:rPr>
              <a:t>programa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Cuando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haces</a:t>
            </a:r>
            <a:r>
              <a:rPr lang="en-US" sz="2000" b="0" i="0" u="none" strike="noStrike" cap="none" dirty="0">
                <a:solidFill>
                  <a:srgbClr val="092E4B"/>
                </a:solidFill>
                <a:latin typeface="Calibri"/>
                <a:ea typeface="Calibri"/>
                <a:cs typeface="Calibri"/>
                <a:sym typeface="Calibri"/>
              </a:rPr>
              <a:t> doble </a:t>
            </a:r>
            <a:r>
              <a:rPr lang="en-US" sz="2000" b="0" i="0" u="none" strike="noStrike" cap="none" dirty="0" err="1">
                <a:solidFill>
                  <a:srgbClr val="092E4B"/>
                </a:solidFill>
                <a:latin typeface="Calibri"/>
                <a:ea typeface="Calibri"/>
                <a:cs typeface="Calibri"/>
                <a:sym typeface="Calibri"/>
              </a:rPr>
              <a:t>clic</a:t>
            </a:r>
            <a:r>
              <a:rPr lang="en-US" sz="2000" b="0" i="0" u="none" strike="noStrike" cap="none" dirty="0">
                <a:solidFill>
                  <a:srgbClr val="092E4B"/>
                </a:solidFill>
                <a:latin typeface="Calibri"/>
                <a:ea typeface="Calibri"/>
                <a:cs typeface="Calibri"/>
                <a:sym typeface="Calibri"/>
              </a:rPr>
              <a:t> (es </a:t>
            </a:r>
            <a:r>
              <a:rPr lang="en-US" sz="2000" b="0" i="0" u="none" strike="noStrike" cap="none" dirty="0" err="1">
                <a:solidFill>
                  <a:srgbClr val="092E4B"/>
                </a:solidFill>
                <a:latin typeface="Calibri"/>
                <a:ea typeface="Calibri"/>
                <a:cs typeface="Calibri"/>
                <a:sym typeface="Calibri"/>
              </a:rPr>
              <a:t>decir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cuando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clicas</a:t>
            </a:r>
            <a:r>
              <a:rPr lang="en-US" sz="2000" b="0" i="0" u="none" strike="noStrike" cap="none" dirty="0">
                <a:solidFill>
                  <a:srgbClr val="092E4B"/>
                </a:solidFill>
                <a:latin typeface="Calibri"/>
                <a:ea typeface="Calibri"/>
                <a:cs typeface="Calibri"/>
                <a:sym typeface="Calibri"/>
              </a:rPr>
              <a:t> dos </a:t>
            </a:r>
            <a:r>
              <a:rPr lang="en-US" sz="2000" b="0" i="0" u="none" strike="noStrike" cap="none" dirty="0" err="1">
                <a:solidFill>
                  <a:srgbClr val="092E4B"/>
                </a:solidFill>
                <a:latin typeface="Calibri"/>
                <a:ea typeface="Calibri"/>
                <a:cs typeface="Calibri"/>
                <a:sym typeface="Calibri"/>
              </a:rPr>
              <a:t>veces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icono</a:t>
            </a:r>
            <a:r>
              <a:rPr lang="en-US" sz="2000" b="0" i="0" u="none" strike="noStrike" cap="none" dirty="0">
                <a:solidFill>
                  <a:srgbClr val="092E4B"/>
                </a:solidFill>
                <a:latin typeface="Calibri"/>
                <a:ea typeface="Calibri"/>
                <a:cs typeface="Calibri"/>
                <a:sym typeface="Calibri"/>
              </a:rPr>
              <a:t>,</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err="1">
                <a:solidFill>
                  <a:srgbClr val="092E4B"/>
                </a:solidFill>
                <a:latin typeface="Calibri"/>
                <a:ea typeface="Calibri"/>
                <a:cs typeface="Calibri"/>
                <a:sym typeface="Calibri"/>
              </a:rPr>
              <a:t>inicias</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comando</a:t>
            </a:r>
            <a:r>
              <a:rPr lang="en-US" sz="2000" b="0" i="0" u="none" strike="noStrike" cap="none" dirty="0">
                <a:solidFill>
                  <a:srgbClr val="092E4B"/>
                </a:solidFill>
                <a:latin typeface="Calibri"/>
                <a:ea typeface="Calibri"/>
                <a:cs typeface="Calibri"/>
                <a:sym typeface="Calibri"/>
              </a:rPr>
              <a:t> o </a:t>
            </a:r>
            <a:r>
              <a:rPr lang="en-US" sz="2000" b="0" i="0" u="none" strike="noStrike" cap="none" dirty="0" err="1">
                <a:solidFill>
                  <a:srgbClr val="092E4B"/>
                </a:solidFill>
                <a:latin typeface="Calibri"/>
                <a:ea typeface="Calibri"/>
                <a:cs typeface="Calibri"/>
                <a:sym typeface="Calibri"/>
              </a:rPr>
              <a:t>abres</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archivo</a:t>
            </a:r>
            <a:r>
              <a:rPr lang="en-US" sz="2000" b="0" i="0" u="none" strike="noStrike" cap="none" dirty="0">
                <a:solidFill>
                  <a:srgbClr val="092E4B"/>
                </a:solidFill>
                <a:latin typeface="Calibri"/>
                <a:ea typeface="Calibri"/>
                <a:cs typeface="Calibri"/>
                <a:sym typeface="Calibri"/>
              </a:rPr>
              <a:t> o un </a:t>
            </a:r>
            <a:r>
              <a:rPr lang="en-US" sz="2000" b="0" i="0" u="none" strike="noStrike" cap="none" dirty="0" err="1">
                <a:solidFill>
                  <a:srgbClr val="092E4B"/>
                </a:solidFill>
                <a:latin typeface="Calibri"/>
                <a:ea typeface="Calibri"/>
                <a:cs typeface="Calibri"/>
                <a:sym typeface="Calibri"/>
              </a:rPr>
              <a:t>programa</a:t>
            </a:r>
            <a:r>
              <a:rPr lang="en-US" sz="2000" b="0" i="0" u="none" strike="noStrike" cap="none" dirty="0">
                <a:solidFill>
                  <a:srgbClr val="092E4B"/>
                </a:solidFill>
                <a:latin typeface="Calibri"/>
                <a:ea typeface="Calibri"/>
                <a:cs typeface="Calibri"/>
                <a:sym typeface="Calibri"/>
              </a:rPr>
              <a:t>.</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7. Barra de </a:t>
            </a:r>
            <a:r>
              <a:rPr lang="en-US" sz="2000" b="1" i="0" u="none" strike="noStrike" cap="none" dirty="0" err="1">
                <a:solidFill>
                  <a:srgbClr val="092E4B"/>
                </a:solidFill>
                <a:latin typeface="Calibri"/>
                <a:ea typeface="Calibri"/>
                <a:cs typeface="Calibri"/>
                <a:sym typeface="Calibri"/>
              </a:rPr>
              <a:t>tareas</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fila de </a:t>
            </a:r>
            <a:r>
              <a:rPr lang="en-US" sz="2000" b="0" i="0" u="none" strike="noStrike" cap="none" dirty="0" err="1">
                <a:solidFill>
                  <a:srgbClr val="092E4B"/>
                </a:solidFill>
                <a:latin typeface="Calibri"/>
                <a:ea typeface="Calibri"/>
                <a:cs typeface="Calibri"/>
                <a:sym typeface="Calibri"/>
              </a:rPr>
              <a:t>botones</a:t>
            </a:r>
            <a:r>
              <a:rPr lang="en-US" sz="2000" b="0" i="0" u="none" strike="noStrike" cap="none" dirty="0">
                <a:solidFill>
                  <a:srgbClr val="092E4B"/>
                </a:solidFill>
                <a:latin typeface="Calibri"/>
                <a:ea typeface="Calibri"/>
                <a:cs typeface="Calibri"/>
                <a:sym typeface="Calibri"/>
              </a:rPr>
              <a:t> o </a:t>
            </a:r>
            <a:r>
              <a:rPr lang="en-US" sz="2000" b="0" i="0" u="none" strike="noStrike" cap="none" dirty="0" err="1">
                <a:solidFill>
                  <a:srgbClr val="092E4B"/>
                </a:solidFill>
                <a:latin typeface="Calibri"/>
                <a:ea typeface="Calibri"/>
                <a:cs typeface="Calibri"/>
                <a:sym typeface="Calibri"/>
              </a:rPr>
              <a:t>controles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gráficos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la </a:t>
            </a:r>
            <a:r>
              <a:rPr lang="en-US" sz="2000" b="0" i="0" u="none" strike="noStrike" cap="none" dirty="0" err="1">
                <a:solidFill>
                  <a:srgbClr val="092E4B"/>
                </a:solidFill>
                <a:latin typeface="Calibri"/>
                <a:ea typeface="Calibri"/>
                <a:cs typeface="Calibri"/>
                <a:sym typeface="Calibri"/>
              </a:rPr>
              <a:t>pantalla</a:t>
            </a:r>
            <a:r>
              <a:rPr lang="en-US" sz="2000" b="0" i="0" u="none" strike="noStrike" cap="none" dirty="0">
                <a:solidFill>
                  <a:srgbClr val="092E4B"/>
                </a:solidFill>
                <a:latin typeface="Calibri"/>
                <a:ea typeface="Calibri"/>
                <a:cs typeface="Calibri"/>
                <a:sym typeface="Calibri"/>
              </a:rPr>
              <a:t> del </a:t>
            </a:r>
            <a:r>
              <a:rPr lang="en-US" sz="2000" b="0" i="0" u="none" strike="noStrike" cap="none" dirty="0" err="1">
                <a:solidFill>
                  <a:srgbClr val="092E4B"/>
                </a:solidFill>
                <a:latin typeface="Calibri"/>
                <a:ea typeface="Calibri"/>
                <a:cs typeface="Calibri"/>
                <a:sym typeface="Calibri"/>
              </a:rPr>
              <a:t>dispositivo</a:t>
            </a:r>
            <a:r>
              <a:rPr lang="en-US" sz="2000" b="0" i="0" u="none" strike="noStrike" cap="none" dirty="0">
                <a:solidFill>
                  <a:srgbClr val="092E4B"/>
                </a:solidFill>
                <a:latin typeface="Calibri"/>
                <a:ea typeface="Calibri"/>
                <a:cs typeface="Calibri"/>
                <a:sym typeface="Calibri"/>
              </a:rPr>
              <a:t> </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que </a:t>
            </a:r>
            <a:r>
              <a:rPr lang="en-US" sz="2000" b="0" i="0" u="none" strike="noStrike" cap="none" dirty="0" err="1">
                <a:solidFill>
                  <a:srgbClr val="092E4B"/>
                </a:solidFill>
                <a:latin typeface="Calibri"/>
                <a:ea typeface="Calibri"/>
                <a:cs typeface="Calibri"/>
                <a:sym typeface="Calibri"/>
              </a:rPr>
              <a:t>representan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programas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abiertos</a:t>
            </a:r>
            <a:r>
              <a:rPr lang="en-US" sz="2000" b="0" i="0" u="none" strike="noStrike" cap="none" dirty="0">
                <a:solidFill>
                  <a:srgbClr val="092E4B"/>
                </a:solidFill>
                <a:latin typeface="Calibri"/>
                <a:ea typeface="Calibri"/>
                <a:cs typeface="Calibri"/>
                <a:sym typeface="Calibri"/>
              </a:rPr>
              <a:t> </a:t>
            </a:r>
            <a:r>
              <a:rPr lang="en-US" sz="2000" b="0" i="0" u="none" strike="noStrike" cap="none" dirty="0">
                <a:solidFill>
                  <a:srgbClr val="002060"/>
                </a:solidFill>
                <a:latin typeface="Calibri"/>
                <a:ea typeface="Calibri"/>
                <a:cs typeface="Calibri"/>
                <a:sym typeface="Calibri"/>
              </a:rPr>
              <a:t>entre </a:t>
            </a:r>
            <a:r>
              <a:rPr lang="en-US" sz="2000" b="0" i="0" u="none" strike="noStrike" cap="none" dirty="0" err="1">
                <a:solidFill>
                  <a:srgbClr val="002060"/>
                </a:solidFill>
                <a:latin typeface="Calibri"/>
                <a:ea typeface="Calibri"/>
                <a:cs typeface="Calibri"/>
                <a:sym typeface="Calibri"/>
              </a:rPr>
              <a:t>los</a:t>
            </a:r>
            <a:r>
              <a:rPr lang="en-US" sz="2000" b="0" i="0" u="none" strike="noStrike" cap="none" dirty="0">
                <a:solidFill>
                  <a:srgbClr val="002060"/>
                </a:solidFill>
                <a:latin typeface="Calibri"/>
                <a:ea typeface="Calibri"/>
                <a:cs typeface="Calibri"/>
                <a:sym typeface="Calibri"/>
              </a:rPr>
              <a:t> que </a:t>
            </a:r>
            <a:r>
              <a:rPr lang="en-US" sz="2000" b="0" i="0" u="none" strike="noStrike" cap="none" dirty="0" err="1">
                <a:solidFill>
                  <a:srgbClr val="002060"/>
                </a:solidFill>
                <a:latin typeface="Calibri"/>
                <a:ea typeface="Calibri"/>
                <a:cs typeface="Calibri"/>
                <a:sym typeface="Calibri"/>
              </a:rPr>
              <a:t>el</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ususario</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puede</a:t>
            </a:r>
            <a:r>
              <a:rPr lang="en-US" sz="2000" b="0" i="0" u="none" strike="noStrike" cap="none" dirty="0">
                <a:solidFill>
                  <a:srgbClr val="002060"/>
                </a:solidFill>
                <a:latin typeface="Calibri"/>
                <a:ea typeface="Calibri"/>
                <a:cs typeface="Calibri"/>
                <a:sym typeface="Calibri"/>
              </a:rPr>
              <a:t> </a:t>
            </a:r>
            <a:r>
              <a:rPr lang="en-US" sz="2000" b="0" i="0" u="none" strike="noStrike" cap="none" dirty="0" err="1">
                <a:solidFill>
                  <a:srgbClr val="002060"/>
                </a:solidFill>
                <a:latin typeface="Calibri"/>
                <a:ea typeface="Calibri"/>
                <a:cs typeface="Calibri"/>
                <a:sym typeface="Calibri"/>
              </a:rPr>
              <a:t>ir</a:t>
            </a:r>
            <a:r>
              <a:rPr lang="en-US" sz="2000" b="0" i="0" u="none" strike="noStrike" cap="none" dirty="0">
                <a:solidFill>
                  <a:srgbClr val="002060"/>
                </a:solidFill>
                <a:latin typeface="Calibri"/>
                <a:ea typeface="Calibri"/>
                <a:cs typeface="Calibri"/>
                <a:sym typeface="Calibri"/>
              </a:rPr>
              <a:t> </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err="1">
                <a:solidFill>
                  <a:srgbClr val="002060"/>
                </a:solidFill>
                <a:latin typeface="Calibri"/>
                <a:ea typeface="Calibri"/>
                <a:cs typeface="Calibri"/>
                <a:sym typeface="Calibri"/>
              </a:rPr>
              <a:t>cambiando</a:t>
            </a:r>
            <a:r>
              <a:rPr lang="en-US" sz="2000" b="0" i="0" u="none" strike="noStrike" cap="none" dirty="0">
                <a:solidFill>
                  <a:srgbClr val="FF0000"/>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haciendo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clic</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adecuado</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p:txBody>
      </p:sp>
      <p:pic>
        <p:nvPicPr>
          <p:cNvPr id="399" name="Google Shape;399;p53" descr="Related image"/>
          <p:cNvPicPr preferRelativeResize="0"/>
          <p:nvPr/>
        </p:nvPicPr>
        <p:blipFill rotWithShape="1">
          <a:blip r:embed="rId3">
            <a:alphaModFix/>
          </a:blip>
          <a:srcRect/>
          <a:stretch/>
        </p:blipFill>
        <p:spPr>
          <a:xfrm>
            <a:off x="8942189" y="1936040"/>
            <a:ext cx="1570794" cy="967410"/>
          </a:xfrm>
          <a:prstGeom prst="rect">
            <a:avLst/>
          </a:prstGeom>
          <a:noFill/>
          <a:ln>
            <a:noFill/>
          </a:ln>
          <a:effectLst>
            <a:outerShdw blurRad="292100" dist="139700" dir="2700000" algn="tl" rotWithShape="0">
              <a:srgbClr val="333333">
                <a:alpha val="63529"/>
              </a:srgbClr>
            </a:outerShdw>
          </a:effectLst>
        </p:spPr>
      </p:pic>
      <p:pic>
        <p:nvPicPr>
          <p:cNvPr id="400" name="Google Shape;400;p53" descr="Image result for dropbox"/>
          <p:cNvPicPr preferRelativeResize="0"/>
          <p:nvPr/>
        </p:nvPicPr>
        <p:blipFill rotWithShape="1">
          <a:blip r:embed="rId4">
            <a:alphaModFix/>
          </a:blip>
          <a:srcRect/>
          <a:stretch/>
        </p:blipFill>
        <p:spPr>
          <a:xfrm>
            <a:off x="9964347" y="1095892"/>
            <a:ext cx="1097272" cy="967410"/>
          </a:xfrm>
          <a:prstGeom prst="rect">
            <a:avLst/>
          </a:prstGeom>
          <a:noFill/>
          <a:ln>
            <a:noFill/>
          </a:ln>
          <a:effectLst>
            <a:outerShdw blurRad="292100" dist="139700" dir="2700000" algn="tl" rotWithShape="0">
              <a:srgbClr val="333333">
                <a:alpha val="63529"/>
              </a:srgbClr>
            </a:outerShdw>
          </a:effectLst>
        </p:spPr>
      </p:pic>
      <p:pic>
        <p:nvPicPr>
          <p:cNvPr id="401" name="Google Shape;401;p53" descr="Image result for desktop"/>
          <p:cNvPicPr preferRelativeResize="0"/>
          <p:nvPr/>
        </p:nvPicPr>
        <p:blipFill rotWithShape="1">
          <a:blip r:embed="rId5">
            <a:alphaModFix/>
          </a:blip>
          <a:srcRect/>
          <a:stretch/>
        </p:blipFill>
        <p:spPr>
          <a:xfrm>
            <a:off x="715681" y="2767280"/>
            <a:ext cx="2148260" cy="1323439"/>
          </a:xfrm>
          <a:prstGeom prst="rect">
            <a:avLst/>
          </a:prstGeom>
          <a:noFill/>
          <a:ln>
            <a:noFill/>
          </a:ln>
          <a:effectLst>
            <a:outerShdw blurRad="292100" dist="139700" dir="2700000" algn="tl" rotWithShape="0">
              <a:srgbClr val="333333">
                <a:alpha val="63529"/>
              </a:srgbClr>
            </a:outerShdw>
          </a:effectLst>
        </p:spPr>
      </p:pic>
      <p:pic>
        <p:nvPicPr>
          <p:cNvPr id="402" name="Google Shape;402;p53" descr="Image result for taskbar"/>
          <p:cNvPicPr preferRelativeResize="0"/>
          <p:nvPr/>
        </p:nvPicPr>
        <p:blipFill rotWithShape="1">
          <a:blip r:embed="rId6">
            <a:alphaModFix/>
          </a:blip>
          <a:srcRect/>
          <a:stretch/>
        </p:blipFill>
        <p:spPr>
          <a:xfrm>
            <a:off x="8659325" y="4476452"/>
            <a:ext cx="2765896" cy="1814546"/>
          </a:xfrm>
          <a:prstGeom prst="rect">
            <a:avLst/>
          </a:prstGeom>
          <a:noFill/>
          <a:ln>
            <a:noFill/>
          </a:ln>
          <a:effectLst>
            <a:outerShdw blurRad="292100" dist="139700" dir="2700000" algn="tl" rotWithShape="0">
              <a:srgbClr val="333333">
                <a:alpha val="63529"/>
              </a:srgbClr>
            </a:outerShdw>
          </a:effectLst>
        </p:spPr>
      </p:pic>
      <p:sp>
        <p:nvSpPr>
          <p:cNvPr id="403" name="Google Shape;403;p53"/>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Calibri"/>
                <a:ea typeface="Calibri"/>
                <a:cs typeface="Calibri"/>
                <a:sym typeface="Calibri"/>
              </a:rPr>
              <a:t>Competencia Digital – Un poco de terminología</a:t>
            </a:r>
            <a:endParaRPr sz="1400" b="0" i="0" u="none" strike="noStrike" cap="none">
              <a:solidFill>
                <a:srgbClr val="000000"/>
              </a:solidFill>
              <a:latin typeface="Arial"/>
              <a:ea typeface="Arial"/>
              <a:cs typeface="Arial"/>
              <a:sym typeface="Arial"/>
            </a:endParaRPr>
          </a:p>
        </p:txBody>
      </p:sp>
      <p:sp>
        <p:nvSpPr>
          <p:cNvPr id="404" name="Google Shape;404;p53"/>
          <p:cNvSpPr txBox="1"/>
          <p:nvPr/>
        </p:nvSpPr>
        <p:spPr>
          <a:xfrm>
            <a:off x="3346164" y="2459544"/>
            <a:ext cx="7689121"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6. </a:t>
            </a:r>
            <a:r>
              <a:rPr lang="en-US" sz="2000" b="1" i="0" u="none" strike="noStrike" cap="none" dirty="0" err="1">
                <a:solidFill>
                  <a:srgbClr val="092E4B"/>
                </a:solidFill>
                <a:latin typeface="Calibri"/>
                <a:ea typeface="Calibri"/>
                <a:cs typeface="Calibri"/>
                <a:sym typeface="Calibri"/>
              </a:rPr>
              <a:t>Escritorio</a:t>
            </a:r>
            <a:endParaRPr sz="1400" b="0" i="0" u="none" strike="noStrike" cap="none" dirty="0">
              <a:solidFill>
                <a:srgbClr val="000000"/>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Es la </a:t>
            </a:r>
            <a:r>
              <a:rPr lang="en-US" sz="2000" b="0" i="0" u="none" strike="noStrike" cap="none" dirty="0" err="1">
                <a:solidFill>
                  <a:srgbClr val="092E4B"/>
                </a:solidFill>
                <a:latin typeface="Calibri"/>
                <a:ea typeface="Calibri"/>
                <a:cs typeface="Calibri"/>
                <a:sym typeface="Calibri"/>
              </a:rPr>
              <a:t>información</a:t>
            </a:r>
            <a:r>
              <a:rPr lang="en-US" sz="2000" b="0" i="0" u="none" strike="noStrike" cap="none" dirty="0">
                <a:solidFill>
                  <a:srgbClr val="092E4B"/>
                </a:solidFill>
                <a:latin typeface="Calibri"/>
                <a:ea typeface="Calibri"/>
                <a:cs typeface="Calibri"/>
                <a:sym typeface="Calibri"/>
              </a:rPr>
              <a:t> que </a:t>
            </a:r>
            <a:r>
              <a:rPr lang="en-US" sz="2000" b="0" i="0" u="none" strike="noStrike" cap="none" dirty="0" err="1">
                <a:solidFill>
                  <a:srgbClr val="092E4B"/>
                </a:solidFill>
                <a:latin typeface="Calibri"/>
                <a:ea typeface="Calibri"/>
                <a:cs typeface="Calibri"/>
                <a:sym typeface="Calibri"/>
              </a:rPr>
              <a:t>aparece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la </a:t>
            </a:r>
            <a:r>
              <a:rPr lang="en-US" sz="2000" b="0" i="0" u="none" strike="noStrike" cap="none" dirty="0" err="1">
                <a:solidFill>
                  <a:srgbClr val="092E4B"/>
                </a:solidFill>
                <a:latin typeface="Calibri"/>
                <a:ea typeface="Calibri"/>
                <a:cs typeface="Calibri"/>
                <a:sym typeface="Calibri"/>
              </a:rPr>
              <a:t>pantalla</a:t>
            </a:r>
            <a:r>
              <a:rPr lang="en-US" sz="2000" b="0" i="0" u="none" strike="noStrike" cap="none" dirty="0">
                <a:solidFill>
                  <a:srgbClr val="092E4B"/>
                </a:solidFill>
                <a:latin typeface="Calibri"/>
                <a:ea typeface="Calibri"/>
                <a:cs typeface="Calibri"/>
                <a:sym typeface="Calibri"/>
              </a:rPr>
              <a:t> del </a:t>
            </a:r>
            <a:r>
              <a:rPr lang="en-US" sz="2000" b="0" i="0" u="none" strike="noStrike" cap="none" dirty="0" err="1">
                <a:solidFill>
                  <a:srgbClr val="092E4B"/>
                </a:solidFill>
                <a:latin typeface="Calibri"/>
                <a:ea typeface="Calibri"/>
                <a:cs typeface="Calibri"/>
                <a:sym typeface="Calibri"/>
              </a:rPr>
              <a:t>dispositivo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cuando</a:t>
            </a:r>
            <a:r>
              <a:rPr lang="en-US" sz="2000" b="0" i="0" u="none" strike="noStrike" cap="none" dirty="0">
                <a:solidFill>
                  <a:srgbClr val="092E4B"/>
                </a:solidFill>
                <a:latin typeface="Calibri"/>
                <a:ea typeface="Calibri"/>
                <a:cs typeface="Calibri"/>
                <a:sym typeface="Calibri"/>
              </a:rPr>
              <a:t> lo </a:t>
            </a:r>
            <a:r>
              <a:rPr lang="en-US" sz="2000" b="0" i="0" u="none" strike="noStrike" cap="none" dirty="0" err="1">
                <a:solidFill>
                  <a:srgbClr val="092E4B"/>
                </a:solidFill>
                <a:latin typeface="Calibri"/>
                <a:ea typeface="Calibri"/>
                <a:cs typeface="Calibri"/>
                <a:sym typeface="Calibri"/>
              </a:rPr>
              <a:t>enciendes</a:t>
            </a:r>
            <a:r>
              <a:rPr lang="en-US" sz="2000" b="0" i="0" u="none" strike="noStrike" cap="none" dirty="0">
                <a:solidFill>
                  <a:srgbClr val="092E4B"/>
                </a:solidFill>
                <a:latin typeface="Calibri"/>
                <a:ea typeface="Calibri"/>
                <a:cs typeface="Calibri"/>
                <a:sym typeface="Calibri"/>
              </a:rPr>
              <a:t>. El </a:t>
            </a:r>
            <a:r>
              <a:rPr lang="en-US" sz="2000" b="0" i="0" u="none" strike="noStrike" cap="none" dirty="0" err="1">
                <a:solidFill>
                  <a:srgbClr val="092E4B"/>
                </a:solidFill>
                <a:latin typeface="Calibri"/>
                <a:ea typeface="Calibri"/>
                <a:cs typeface="Calibri"/>
                <a:sym typeface="Calibri"/>
              </a:rPr>
              <a:t>escritorio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contiene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varios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iconos</a:t>
            </a:r>
            <a:r>
              <a:rPr lang="en-US" sz="2000" b="0" i="0" u="none" strike="noStrike" cap="none" dirty="0">
                <a:solidFill>
                  <a:srgbClr val="092E4B"/>
                </a:solidFill>
                <a:latin typeface="Calibri"/>
                <a:ea typeface="Calibri"/>
                <a:cs typeface="Calibri"/>
                <a:sym typeface="Calibri"/>
              </a:rPr>
              <a:t>, o </a:t>
            </a:r>
            <a:r>
              <a:rPr lang="en-US" sz="2000" b="0" i="0" u="none" strike="noStrike" cap="none" dirty="0" err="1">
                <a:solidFill>
                  <a:srgbClr val="092E4B"/>
                </a:solidFill>
                <a:latin typeface="Calibri"/>
                <a:ea typeface="Calibri"/>
                <a:cs typeface="Calibri"/>
                <a:sym typeface="Calibri"/>
              </a:rPr>
              <a:t>imágenes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las que </a:t>
            </a:r>
            <a:r>
              <a:rPr lang="en-US" sz="2000" b="0" i="0" u="none" strike="noStrike" cap="none" dirty="0" err="1">
                <a:solidFill>
                  <a:srgbClr val="092E4B"/>
                </a:solidFill>
                <a:latin typeface="Calibri"/>
                <a:ea typeface="Calibri"/>
                <a:cs typeface="Calibri"/>
                <a:sym typeface="Calibri"/>
              </a:rPr>
              <a:t>puedes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clicar</a:t>
            </a:r>
            <a:r>
              <a:rPr lang="en-US" sz="2000" b="0" i="0" u="none" strike="noStrike" cap="none" dirty="0">
                <a:solidFill>
                  <a:srgbClr val="092E4B"/>
                </a:solidFill>
                <a:latin typeface="Calibri"/>
                <a:ea typeface="Calibri"/>
                <a:cs typeface="Calibri"/>
                <a:sym typeface="Calibri"/>
              </a:rPr>
              <a:t> para </a:t>
            </a:r>
            <a:r>
              <a:rPr lang="en-US" sz="2000" b="0" i="0" u="none" strike="noStrike" cap="none" dirty="0" err="1">
                <a:solidFill>
                  <a:srgbClr val="092E4B"/>
                </a:solidFill>
                <a:latin typeface="Calibri"/>
                <a:ea typeface="Calibri"/>
                <a:cs typeface="Calibri"/>
                <a:sym typeface="Calibri"/>
              </a:rPr>
              <a:t>abrir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programas</a:t>
            </a:r>
            <a:r>
              <a:rPr lang="en-US" sz="2000" b="0" i="0" u="none" strike="noStrike" cap="none" dirty="0">
                <a:solidFill>
                  <a:srgbClr val="092E4B"/>
                </a:solidFill>
                <a:latin typeface="Calibri"/>
                <a:ea typeface="Calibri"/>
                <a:cs typeface="Calibri"/>
                <a:sym typeface="Calibri"/>
              </a:rPr>
              <a:t>. 	</a:t>
            </a:r>
            <a:endParaRPr sz="2000" b="0" i="0" u="none" strike="noStrike" cap="none" dirty="0">
              <a:solidFill>
                <a:srgbClr val="092E4B"/>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5"/>
          <p:cNvSpPr/>
          <p:nvPr/>
        </p:nvSpPr>
        <p:spPr>
          <a:xfrm>
            <a:off x="727834" y="777922"/>
            <a:ext cx="7766433" cy="50167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8. Indicadores de batería y carga</a:t>
            </a:r>
            <a:endParaRPr sz="1400" b="0" i="0" u="none" strike="noStrike" cap="none">
              <a:solidFill>
                <a:srgbClr val="092E4B"/>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Estos símbolos indican si hay poca batería, si está cargada y cuánto y si se está cargando o no. Normalmente, un símbolo de batería en el lado superior derecho de la pantalla indicará el nivel de carga. </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10. Teclado</a:t>
            </a:r>
            <a:endParaRPr sz="1400" b="0" i="0" u="none" strike="noStrike" cap="none">
              <a:solidFill>
                <a:srgbClr val="092E4B"/>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Son las teclas que controlan el ordenador, muy parecidas a una máquina de escribir con teclas extra para funciones especiales. Las t</a:t>
            </a:r>
            <a:r>
              <a:rPr lang="en-US" sz="2000" b="0" i="1" u="none" strike="noStrike" cap="none">
                <a:solidFill>
                  <a:srgbClr val="002060"/>
                </a:solidFill>
                <a:latin typeface="Calibri"/>
                <a:ea typeface="Calibri"/>
                <a:cs typeface="Calibri"/>
                <a:sym typeface="Calibri"/>
              </a:rPr>
              <a:t>ablets</a:t>
            </a:r>
            <a:r>
              <a:rPr lang="en-US" sz="2000" b="0" i="0" u="none" strike="noStrike" cap="none">
                <a:solidFill>
                  <a:srgbClr val="FF0000"/>
                </a:solidFill>
                <a:latin typeface="Calibri"/>
                <a:ea typeface="Calibri"/>
                <a:cs typeface="Calibri"/>
                <a:sym typeface="Calibri"/>
              </a:rPr>
              <a:t> </a:t>
            </a:r>
            <a:r>
              <a:rPr lang="en-US" sz="2000" b="0" i="0" u="none" strike="noStrike" cap="none">
                <a:solidFill>
                  <a:srgbClr val="002060"/>
                </a:solidFill>
                <a:latin typeface="Calibri"/>
                <a:ea typeface="Calibri"/>
                <a:cs typeface="Calibri"/>
                <a:sym typeface="Calibri"/>
              </a:rPr>
              <a:t>y los </a:t>
            </a:r>
            <a:r>
              <a:rPr lang="en-US" sz="2000" b="0" i="1" u="none" strike="noStrike" cap="none">
                <a:solidFill>
                  <a:srgbClr val="002060"/>
                </a:solidFill>
                <a:latin typeface="Calibri"/>
                <a:ea typeface="Calibri"/>
                <a:cs typeface="Calibri"/>
                <a:sym typeface="Calibri"/>
              </a:rPr>
              <a:t>smartphones</a:t>
            </a:r>
            <a:r>
              <a:rPr lang="en-US" sz="2000" b="0" i="0" u="none" strike="noStrike" cap="none">
                <a:solidFill>
                  <a:srgbClr val="002060"/>
                </a:solidFill>
                <a:latin typeface="Calibri"/>
                <a:ea typeface="Calibri"/>
                <a:cs typeface="Calibri"/>
                <a:sym typeface="Calibri"/>
              </a:rPr>
              <a:t> </a:t>
            </a:r>
            <a:r>
              <a:rPr lang="en-US" sz="2000" b="0" i="0" u="none" strike="noStrike" cap="none">
                <a:solidFill>
                  <a:srgbClr val="092E4B"/>
                </a:solidFill>
                <a:latin typeface="Calibri"/>
                <a:ea typeface="Calibri"/>
                <a:cs typeface="Calibri"/>
                <a:sym typeface="Calibri"/>
              </a:rPr>
              <a:t>tienen teclados táctiles. </a:t>
            </a:r>
            <a:endParaRPr sz="1400" b="0" i="0" u="none" strike="noStrike" cap="none">
              <a:solidFill>
                <a:srgbClr val="092E4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pic>
        <p:nvPicPr>
          <p:cNvPr id="411" name="Google Shape;411;p35" descr="Related image"/>
          <p:cNvPicPr preferRelativeResize="0"/>
          <p:nvPr/>
        </p:nvPicPr>
        <p:blipFill rotWithShape="1">
          <a:blip r:embed="rId3">
            <a:alphaModFix/>
          </a:blip>
          <a:srcRect/>
          <a:stretch/>
        </p:blipFill>
        <p:spPr>
          <a:xfrm>
            <a:off x="748333" y="2265975"/>
            <a:ext cx="2332612" cy="1553757"/>
          </a:xfrm>
          <a:prstGeom prst="rect">
            <a:avLst/>
          </a:prstGeom>
          <a:noFill/>
          <a:ln>
            <a:noFill/>
          </a:ln>
          <a:effectLst>
            <a:outerShdw blurRad="292100" dist="139700" dir="2700000" algn="tl" rotWithShape="0">
              <a:srgbClr val="333333">
                <a:alpha val="63529"/>
              </a:srgbClr>
            </a:outerShdw>
          </a:effectLst>
        </p:spPr>
      </p:pic>
      <p:pic>
        <p:nvPicPr>
          <p:cNvPr id="412" name="Google Shape;412;p35" descr="Image result for keyboard laptop hands"/>
          <p:cNvPicPr preferRelativeResize="0"/>
          <p:nvPr/>
        </p:nvPicPr>
        <p:blipFill rotWithShape="1">
          <a:blip r:embed="rId4">
            <a:alphaModFix/>
          </a:blip>
          <a:srcRect t="1" r="14035" b="32631"/>
          <a:stretch/>
        </p:blipFill>
        <p:spPr>
          <a:xfrm>
            <a:off x="8552271" y="3777445"/>
            <a:ext cx="2530990" cy="1323439"/>
          </a:xfrm>
          <a:prstGeom prst="rect">
            <a:avLst/>
          </a:prstGeom>
          <a:noFill/>
          <a:ln>
            <a:noFill/>
          </a:ln>
          <a:effectLst>
            <a:outerShdw blurRad="292100" dist="139700" dir="2700000" algn="tl" rotWithShape="0">
              <a:srgbClr val="333333">
                <a:alpha val="63529"/>
              </a:srgbClr>
            </a:outerShdw>
          </a:effectLst>
        </p:spPr>
      </p:pic>
      <p:pic>
        <p:nvPicPr>
          <p:cNvPr id="413" name="Google Shape;413;p35"/>
          <p:cNvPicPr preferRelativeResize="0"/>
          <p:nvPr/>
        </p:nvPicPr>
        <p:blipFill rotWithShape="1">
          <a:blip r:embed="rId5">
            <a:alphaModFix/>
          </a:blip>
          <a:srcRect l="77526" t="82031"/>
          <a:stretch/>
        </p:blipFill>
        <p:spPr>
          <a:xfrm>
            <a:off x="748333" y="5279668"/>
            <a:ext cx="2924175" cy="1314450"/>
          </a:xfrm>
          <a:prstGeom prst="rect">
            <a:avLst/>
          </a:prstGeom>
          <a:noFill/>
          <a:ln>
            <a:noFill/>
          </a:ln>
          <a:effectLst>
            <a:outerShdw blurRad="292100" dist="139700" dir="2700000" algn="tl" rotWithShape="0">
              <a:srgbClr val="333333">
                <a:alpha val="63529"/>
              </a:srgbClr>
            </a:outerShdw>
          </a:effectLst>
        </p:spPr>
      </p:pic>
      <p:sp>
        <p:nvSpPr>
          <p:cNvPr id="414" name="Google Shape;414;p35"/>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Calibri"/>
                <a:ea typeface="Calibri"/>
                <a:cs typeface="Calibri"/>
                <a:sym typeface="Calibri"/>
              </a:rPr>
              <a:t>Competencia Digital – Un poco de terminología</a:t>
            </a:r>
            <a:endParaRPr sz="3600" b="0" i="0" u="none" strike="noStrike" cap="none">
              <a:solidFill>
                <a:srgbClr val="000000"/>
              </a:solidFill>
              <a:latin typeface="Arial"/>
              <a:ea typeface="Arial"/>
              <a:cs typeface="Arial"/>
              <a:sym typeface="Arial"/>
            </a:endParaRPr>
          </a:p>
        </p:txBody>
      </p:sp>
      <p:sp>
        <p:nvSpPr>
          <p:cNvPr id="415" name="Google Shape;415;p35"/>
          <p:cNvSpPr txBox="1"/>
          <p:nvPr/>
        </p:nvSpPr>
        <p:spPr>
          <a:xfrm>
            <a:off x="3721154" y="2221907"/>
            <a:ext cx="7490791"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9. </a:t>
            </a:r>
            <a:r>
              <a:rPr lang="en-US" sz="2000" b="1" i="1" u="none" strike="noStrike" cap="none">
                <a:solidFill>
                  <a:srgbClr val="002060"/>
                </a:solidFill>
                <a:latin typeface="Calibri"/>
                <a:ea typeface="Calibri"/>
                <a:cs typeface="Calibri"/>
                <a:sym typeface="Calibri"/>
              </a:rPr>
              <a:t>Touchpad</a:t>
            </a:r>
            <a:endParaRPr sz="1400" b="0" i="1" u="none" strike="noStrike" cap="none">
              <a:solidFill>
                <a:srgbClr val="002060"/>
              </a:solidFill>
              <a:latin typeface="Arial"/>
              <a:ea typeface="Arial"/>
              <a:cs typeface="Arial"/>
              <a:sym typeface="Arial"/>
            </a:endParaRPr>
          </a:p>
          <a:p>
            <a:pPr marL="0" marR="0" lvl="8"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Un </a:t>
            </a:r>
            <a:r>
              <a:rPr lang="en-US" sz="2000" b="0" i="1" u="none" strike="noStrike" cap="none">
                <a:solidFill>
                  <a:srgbClr val="092E4B"/>
                </a:solidFill>
                <a:latin typeface="Calibri"/>
                <a:ea typeface="Calibri"/>
                <a:cs typeface="Calibri"/>
                <a:sym typeface="Calibri"/>
              </a:rPr>
              <a:t>touchpad</a:t>
            </a:r>
            <a:r>
              <a:rPr lang="en-US" sz="2000" b="0" i="0" u="none" strike="noStrike" cap="none">
                <a:solidFill>
                  <a:srgbClr val="092E4B"/>
                </a:solidFill>
                <a:latin typeface="Calibri"/>
                <a:ea typeface="Calibri"/>
                <a:cs typeface="Calibri"/>
                <a:sym typeface="Calibri"/>
              </a:rPr>
              <a:t> (</a:t>
            </a:r>
            <a:r>
              <a:rPr lang="en-US" sz="2000" b="0" i="0" u="none" strike="noStrike" cap="none">
                <a:solidFill>
                  <a:srgbClr val="002060"/>
                </a:solidFill>
                <a:latin typeface="Calibri"/>
                <a:ea typeface="Calibri"/>
                <a:cs typeface="Calibri"/>
                <a:sym typeface="Calibri"/>
              </a:rPr>
              <a:t>ratón táctil) </a:t>
            </a:r>
            <a:r>
              <a:rPr lang="en-US" sz="2000" b="0" i="0" u="none" strike="noStrike" cap="none">
                <a:solidFill>
                  <a:srgbClr val="092E4B"/>
                </a:solidFill>
                <a:latin typeface="Calibri"/>
                <a:ea typeface="Calibri"/>
                <a:cs typeface="Calibri"/>
                <a:sym typeface="Calibri"/>
              </a:rPr>
              <a:t>es un dispositivo incorporado para </a:t>
            </a:r>
            <a:r>
              <a:rPr lang="en-US" sz="2000" b="0" i="0" u="none" strike="noStrike" cap="none">
                <a:solidFill>
                  <a:srgbClr val="002060"/>
                </a:solidFill>
                <a:latin typeface="Calibri"/>
                <a:ea typeface="Calibri"/>
                <a:cs typeface="Calibri"/>
                <a:sym typeface="Calibri"/>
              </a:rPr>
              <a:t>controlar la posición de entrada </a:t>
            </a:r>
            <a:r>
              <a:rPr lang="en-US" sz="2000" b="0" i="0" u="none" strike="noStrike" cap="none">
                <a:solidFill>
                  <a:srgbClr val="092E4B"/>
                </a:solidFill>
                <a:latin typeface="Calibri"/>
                <a:ea typeface="Calibri"/>
                <a:cs typeface="Calibri"/>
                <a:sym typeface="Calibri"/>
              </a:rPr>
              <a:t>en la pantalla del ordenador. Es una alternativa al ratón y son habituales en los </a:t>
            </a:r>
            <a:r>
              <a:rPr lang="en-US" sz="2000" b="0" i="1" u="none" strike="noStrike" cap="none">
                <a:solidFill>
                  <a:srgbClr val="002060"/>
                </a:solidFill>
                <a:latin typeface="Calibri"/>
                <a:ea typeface="Calibri"/>
                <a:cs typeface="Calibri"/>
                <a:sym typeface="Calibri"/>
              </a:rPr>
              <a:t>laptops </a:t>
            </a:r>
            <a:r>
              <a:rPr lang="en-US" sz="2000" b="0" i="0" u="none" strike="noStrike" cap="none">
                <a:solidFill>
                  <a:srgbClr val="002060"/>
                </a:solidFill>
                <a:latin typeface="Calibri"/>
                <a:ea typeface="Calibri"/>
                <a:cs typeface="Calibri"/>
                <a:sym typeface="Calibri"/>
              </a:rPr>
              <a:t>(ordenadores potátiles)</a:t>
            </a:r>
            <a:r>
              <a:rPr lang="en-US" sz="2000" b="0" i="0" u="none" strike="noStrike" cap="none">
                <a:solidFill>
                  <a:srgbClr val="092E4B"/>
                </a:solidFill>
                <a:latin typeface="Calibri"/>
                <a:ea typeface="Calibri"/>
                <a:cs typeface="Calibri"/>
                <a:sym typeface="Calibri"/>
              </a:rPr>
              <a:t>.</a:t>
            </a:r>
            <a:endParaRPr sz="1400" b="0" i="0" u="none" strike="noStrike" cap="none">
              <a:solidFill>
                <a:srgbClr val="092E4B"/>
              </a:solidFill>
              <a:latin typeface="Arial"/>
              <a:ea typeface="Arial"/>
              <a:cs typeface="Arial"/>
              <a:sym typeface="Arial"/>
            </a:endParaRPr>
          </a:p>
        </p:txBody>
      </p:sp>
      <p:sp>
        <p:nvSpPr>
          <p:cNvPr id="416" name="Google Shape;416;p35"/>
          <p:cNvSpPr txBox="1"/>
          <p:nvPr/>
        </p:nvSpPr>
        <p:spPr>
          <a:xfrm>
            <a:off x="3851413" y="5239943"/>
            <a:ext cx="7936396" cy="1323399"/>
          </a:xfrm>
          <a:prstGeom prst="rect">
            <a:avLst/>
          </a:prstGeom>
          <a:noFill/>
          <a:ln>
            <a:noFill/>
          </a:ln>
        </p:spPr>
        <p:txBody>
          <a:bodyPr spcFirstLastPara="1" wrap="square" lIns="91425" tIns="45700" rIns="91425" bIns="45700" anchor="t" anchorCtr="0">
            <a:spAutoFit/>
          </a:bodyPr>
          <a:lstStyle/>
          <a:p>
            <a:pPr marL="0" marR="0" lvl="8"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11. </a:t>
            </a:r>
            <a:r>
              <a:rPr lang="en-US" sz="2000" b="1" i="0" u="none" strike="noStrike" cap="none">
                <a:solidFill>
                  <a:srgbClr val="002060"/>
                </a:solidFill>
                <a:latin typeface="Calibri"/>
                <a:ea typeface="Calibri"/>
                <a:cs typeface="Calibri"/>
                <a:sym typeface="Calibri"/>
              </a:rPr>
              <a:t>Área </a:t>
            </a:r>
            <a:r>
              <a:rPr lang="en-US" sz="2000" b="1" i="0" u="none" strike="noStrike" cap="none">
                <a:solidFill>
                  <a:srgbClr val="092E4B"/>
                </a:solidFill>
                <a:latin typeface="Calibri"/>
                <a:ea typeface="Calibri"/>
                <a:cs typeface="Calibri"/>
                <a:sym typeface="Calibri"/>
              </a:rPr>
              <a:t>de notificaciones</a:t>
            </a:r>
            <a:endParaRPr sz="1400" b="0" i="0" u="none" strike="noStrike" cap="none">
              <a:solidFill>
                <a:srgbClr val="092E4B"/>
              </a:solidFill>
              <a:latin typeface="Arial"/>
              <a:ea typeface="Arial"/>
              <a:cs typeface="Arial"/>
              <a:sym typeface="Arial"/>
            </a:endParaRPr>
          </a:p>
          <a:p>
            <a:pPr marL="0" marR="0" lvl="8"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Es la parte de la barra de tareas en la que aparecen las notificaciones y </a:t>
            </a:r>
            <a:r>
              <a:rPr lang="en-US" sz="2000" b="0" i="0" u="none" strike="noStrike" cap="none">
                <a:solidFill>
                  <a:srgbClr val="002060"/>
                </a:solidFill>
                <a:latin typeface="Calibri"/>
                <a:ea typeface="Calibri"/>
                <a:cs typeface="Calibri"/>
                <a:sym typeface="Calibri"/>
              </a:rPr>
              <a:t>su</a:t>
            </a:r>
            <a:r>
              <a:rPr lang="en-US" sz="2000" b="0" i="0" u="none" strike="noStrike" cap="none">
                <a:solidFill>
                  <a:srgbClr val="092E4B"/>
                </a:solidFill>
                <a:latin typeface="Calibri"/>
                <a:ea typeface="Calibri"/>
                <a:cs typeface="Calibri"/>
                <a:sym typeface="Calibri"/>
              </a:rPr>
              <a:t> estado. También puede servir para mostrar iconos de prestaciones del sistema y programas que no se encuentran en el escritorio. </a:t>
            </a:r>
            <a:endParaRPr sz="1400" b="0" i="0" u="none" strike="noStrike" cap="none">
              <a:solidFill>
                <a:srgbClr val="092E4B"/>
              </a:solidFill>
              <a:latin typeface="Arial"/>
              <a:ea typeface="Arial"/>
              <a:cs typeface="Arial"/>
              <a:sym typeface="Arial"/>
            </a:endParaRPr>
          </a:p>
        </p:txBody>
      </p:sp>
      <p:pic>
        <p:nvPicPr>
          <p:cNvPr id="417" name="Google Shape;417;p35"/>
          <p:cNvPicPr preferRelativeResize="0"/>
          <p:nvPr/>
        </p:nvPicPr>
        <p:blipFill rotWithShape="1">
          <a:blip r:embed="rId6">
            <a:alphaModFix/>
          </a:blip>
          <a:srcRect/>
          <a:stretch/>
        </p:blipFill>
        <p:spPr>
          <a:xfrm>
            <a:off x="9588469" y="627800"/>
            <a:ext cx="1574830" cy="16775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
          <p:cNvSpPr txBox="1">
            <a:spLocks noGrp="1"/>
          </p:cNvSpPr>
          <p:nvPr>
            <p:ph type="body" idx="1"/>
          </p:nvPr>
        </p:nvSpPr>
        <p:spPr>
          <a:xfrm>
            <a:off x="275422" y="59277"/>
            <a:ext cx="11857203" cy="1009359"/>
          </a:xfrm>
          <a:prstGeom prst="rect">
            <a:avLst/>
          </a:prstGeom>
          <a:solidFill>
            <a:schemeClr val="lt1"/>
          </a:solid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ct val="100000"/>
              <a:buNone/>
            </a:pPr>
            <a:r>
              <a:rPr lang="en-US" sz="3000" b="1" dirty="0" err="1">
                <a:solidFill>
                  <a:srgbClr val="24BAA2"/>
                </a:solidFill>
                <a:latin typeface="Calibri"/>
                <a:ea typeface="Calibri"/>
                <a:cs typeface="Calibri"/>
                <a:sym typeface="Calibri"/>
              </a:rPr>
              <a:t>Queremos</a:t>
            </a:r>
            <a:r>
              <a:rPr lang="en-US" sz="3000" b="1" dirty="0">
                <a:solidFill>
                  <a:srgbClr val="24BAA2"/>
                </a:solidFill>
                <a:latin typeface="Calibri"/>
                <a:ea typeface="Calibri"/>
                <a:cs typeface="Calibri"/>
                <a:sym typeface="Calibri"/>
              </a:rPr>
              <a:t> </a:t>
            </a:r>
            <a:r>
              <a:rPr lang="en-US" sz="3000" b="1" dirty="0" err="1">
                <a:solidFill>
                  <a:srgbClr val="24BAA2"/>
                </a:solidFill>
                <a:latin typeface="Calibri"/>
                <a:ea typeface="Calibri"/>
                <a:cs typeface="Calibri"/>
                <a:sym typeface="Calibri"/>
              </a:rPr>
              <a:t>ayudarte</a:t>
            </a:r>
            <a:r>
              <a:rPr lang="en-US" sz="3000" b="1" dirty="0">
                <a:solidFill>
                  <a:srgbClr val="24BAA2"/>
                </a:solidFill>
                <a:latin typeface="Calibri"/>
                <a:ea typeface="Calibri"/>
                <a:cs typeface="Calibri"/>
                <a:sym typeface="Calibri"/>
              </a:rPr>
              <a:t>, </a:t>
            </a:r>
            <a:r>
              <a:rPr lang="en-US" sz="3000" b="1" dirty="0" err="1">
                <a:solidFill>
                  <a:srgbClr val="24BAA2"/>
                </a:solidFill>
                <a:latin typeface="Calibri"/>
                <a:ea typeface="Calibri"/>
                <a:cs typeface="Calibri"/>
                <a:sym typeface="Calibri"/>
              </a:rPr>
              <a:t>como</a:t>
            </a:r>
            <a:r>
              <a:rPr lang="en-US" sz="3000" b="1" dirty="0">
                <a:solidFill>
                  <a:srgbClr val="24BAA2"/>
                </a:solidFill>
                <a:latin typeface="Calibri"/>
                <a:ea typeface="Calibri"/>
                <a:cs typeface="Calibri"/>
                <a:sym typeface="Calibri"/>
              </a:rPr>
              <a:t> persona </a:t>
            </a:r>
            <a:r>
              <a:rPr lang="en-US" sz="3000" b="1" dirty="0" err="1">
                <a:solidFill>
                  <a:srgbClr val="24BAA2"/>
                </a:solidFill>
                <a:latin typeface="Arial"/>
                <a:ea typeface="Arial"/>
                <a:cs typeface="Arial"/>
                <a:sym typeface="Arial"/>
              </a:rPr>
              <a:t>cuidadora</a:t>
            </a:r>
            <a:r>
              <a:rPr lang="en-US" sz="3000" b="1" dirty="0">
                <a:solidFill>
                  <a:srgbClr val="24BAA2"/>
                </a:solidFill>
                <a:latin typeface="Calibri"/>
                <a:ea typeface="Calibri"/>
                <a:cs typeface="Calibri"/>
                <a:sym typeface="Calibri"/>
              </a:rPr>
              <a:t>, a </a:t>
            </a:r>
            <a:r>
              <a:rPr lang="en-US" sz="3000" b="1" dirty="0" err="1">
                <a:solidFill>
                  <a:srgbClr val="24BAA2"/>
                </a:solidFill>
                <a:latin typeface="Calibri"/>
                <a:ea typeface="Calibri"/>
                <a:cs typeface="Calibri"/>
                <a:sym typeface="Calibri"/>
              </a:rPr>
              <a:t>estar</a:t>
            </a:r>
            <a:r>
              <a:rPr lang="en-US" sz="3000" b="1" dirty="0">
                <a:solidFill>
                  <a:srgbClr val="24BAA2"/>
                </a:solidFill>
                <a:latin typeface="Calibri"/>
                <a:ea typeface="Calibri"/>
                <a:cs typeface="Calibri"/>
                <a:sym typeface="Calibri"/>
              </a:rPr>
              <a:t> al </a:t>
            </a:r>
            <a:r>
              <a:rPr lang="en-US" sz="3000" b="1" dirty="0">
                <a:solidFill>
                  <a:srgbClr val="24BAA2"/>
                </a:solidFill>
                <a:latin typeface="Arial"/>
                <a:ea typeface="Arial"/>
                <a:cs typeface="Arial"/>
                <a:sym typeface="Arial"/>
              </a:rPr>
              <a:t>día </a:t>
            </a:r>
            <a:r>
              <a:rPr lang="en-US" sz="3000" b="1" dirty="0" err="1">
                <a:solidFill>
                  <a:srgbClr val="24BAA2"/>
                </a:solidFill>
                <a:latin typeface="Arial"/>
                <a:ea typeface="Arial"/>
                <a:cs typeface="Arial"/>
                <a:sym typeface="Arial"/>
              </a:rPr>
              <a:t>en</a:t>
            </a:r>
            <a:r>
              <a:rPr lang="en-US" sz="3000" b="1" dirty="0">
                <a:solidFill>
                  <a:srgbClr val="24BAA2"/>
                </a:solidFill>
                <a:latin typeface="Arial"/>
                <a:ea typeface="Arial"/>
                <a:cs typeface="Arial"/>
                <a:sym typeface="Arial"/>
              </a:rPr>
              <a:t> </a:t>
            </a:r>
            <a:r>
              <a:rPr lang="en-US" sz="3000" b="1" dirty="0" err="1">
                <a:solidFill>
                  <a:srgbClr val="24BAA2"/>
                </a:solidFill>
                <a:latin typeface="Arial"/>
                <a:ea typeface="Arial"/>
                <a:cs typeface="Arial"/>
                <a:sym typeface="Arial"/>
              </a:rPr>
              <a:t>digitalización</a:t>
            </a:r>
            <a:r>
              <a:rPr lang="en-US" sz="3000" b="1" dirty="0">
                <a:solidFill>
                  <a:srgbClr val="24BAA2"/>
                </a:solidFill>
                <a:latin typeface="Calibri"/>
                <a:ea typeface="Calibri"/>
                <a:cs typeface="Calibri"/>
                <a:sym typeface="Calibri"/>
              </a:rPr>
              <a:t> </a:t>
            </a:r>
            <a:endParaRPr sz="3000" b="1" dirty="0">
              <a:solidFill>
                <a:srgbClr val="24BAA2"/>
              </a:solidFill>
            </a:endParaRPr>
          </a:p>
          <a:p>
            <a:pPr marL="0" lvl="0" indent="0" algn="ctr" rtl="0">
              <a:lnSpc>
                <a:spcPct val="100000"/>
              </a:lnSpc>
              <a:spcBef>
                <a:spcPts val="0"/>
              </a:spcBef>
              <a:spcAft>
                <a:spcPts val="0"/>
              </a:spcAft>
              <a:buSzPct val="100000"/>
              <a:buNone/>
            </a:pPr>
            <a:endParaRPr sz="3000" dirty="0">
              <a:solidFill>
                <a:schemeClr val="lt1"/>
              </a:solidFill>
            </a:endParaRPr>
          </a:p>
        </p:txBody>
      </p:sp>
      <p:sp>
        <p:nvSpPr>
          <p:cNvPr id="221" name="Google Shape;221;p2"/>
          <p:cNvSpPr txBox="1">
            <a:spLocks noGrp="1"/>
          </p:cNvSpPr>
          <p:nvPr>
            <p:ph type="body" idx="2"/>
          </p:nvPr>
        </p:nvSpPr>
        <p:spPr>
          <a:xfrm>
            <a:off x="1885229" y="3240724"/>
            <a:ext cx="2093228" cy="168041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600" b="1" dirty="0">
                <a:solidFill>
                  <a:schemeClr val="lt1"/>
                </a:solidFill>
              </a:rPr>
              <a:t>Tu </a:t>
            </a:r>
            <a:r>
              <a:rPr lang="en-US" sz="1600" b="1" dirty="0" err="1">
                <a:solidFill>
                  <a:schemeClr val="lt1"/>
                </a:solidFill>
              </a:rPr>
              <a:t>equipamiento</a:t>
            </a:r>
            <a:r>
              <a:rPr lang="en-US" sz="1600" b="1" dirty="0">
                <a:solidFill>
                  <a:schemeClr val="lt1"/>
                </a:solidFill>
              </a:rPr>
              <a:t> digital:</a:t>
            </a:r>
            <a:endParaRPr dirty="0"/>
          </a:p>
          <a:p>
            <a:pPr marL="0" lvl="0" indent="0" algn="ctr" rtl="0">
              <a:lnSpc>
                <a:spcPct val="100000"/>
              </a:lnSpc>
              <a:spcBef>
                <a:spcPts val="0"/>
              </a:spcBef>
              <a:spcAft>
                <a:spcPts val="0"/>
              </a:spcAft>
              <a:buSzPts val="1800"/>
              <a:buNone/>
            </a:pPr>
            <a:endParaRPr sz="1000" dirty="0">
              <a:solidFill>
                <a:schemeClr val="lt1"/>
              </a:solidFill>
            </a:endParaRPr>
          </a:p>
          <a:p>
            <a:pPr marL="285750" lvl="0" indent="-285750" algn="l" rtl="0">
              <a:lnSpc>
                <a:spcPct val="100000"/>
              </a:lnSpc>
              <a:spcBef>
                <a:spcPts val="0"/>
              </a:spcBef>
              <a:spcAft>
                <a:spcPts val="0"/>
              </a:spcAft>
              <a:buClr>
                <a:srgbClr val="002060"/>
              </a:buClr>
              <a:buSzPts val="1800"/>
              <a:buFont typeface="Arial"/>
              <a:buChar char="•"/>
            </a:pPr>
            <a:r>
              <a:rPr lang="en-US" sz="1500" b="1" i="1" dirty="0">
                <a:solidFill>
                  <a:srgbClr val="092E4B"/>
                </a:solidFill>
              </a:rPr>
              <a:t>Smartphones</a:t>
            </a:r>
            <a:endParaRPr sz="1500" b="1" i="1" dirty="0">
              <a:solidFill>
                <a:srgbClr val="092E4B"/>
              </a:solidFill>
            </a:endParaRPr>
          </a:p>
          <a:p>
            <a:pPr marL="285750" lvl="0" indent="-285750" algn="l" rtl="0">
              <a:lnSpc>
                <a:spcPct val="100000"/>
              </a:lnSpc>
              <a:spcBef>
                <a:spcPts val="0"/>
              </a:spcBef>
              <a:spcAft>
                <a:spcPts val="0"/>
              </a:spcAft>
              <a:buClr>
                <a:srgbClr val="002060"/>
              </a:buClr>
              <a:buSzPts val="1800"/>
              <a:buFont typeface="Arial"/>
              <a:buChar char="•"/>
            </a:pPr>
            <a:r>
              <a:rPr lang="en-US" sz="1500" b="1" i="1" dirty="0">
                <a:solidFill>
                  <a:srgbClr val="092E4B"/>
                </a:solidFill>
              </a:rPr>
              <a:t>iPads/Tablets</a:t>
            </a:r>
            <a:endParaRPr sz="1500" b="1" i="1" dirty="0">
              <a:solidFill>
                <a:srgbClr val="092E4B"/>
              </a:solidFill>
            </a:endParaRPr>
          </a:p>
          <a:p>
            <a:pPr marL="285750" lvl="0" indent="-285750" algn="l" rtl="0">
              <a:lnSpc>
                <a:spcPct val="100000"/>
              </a:lnSpc>
              <a:spcBef>
                <a:spcPts val="0"/>
              </a:spcBef>
              <a:spcAft>
                <a:spcPts val="0"/>
              </a:spcAft>
              <a:buClr>
                <a:srgbClr val="002060"/>
              </a:buClr>
              <a:buSzPts val="1800"/>
              <a:buFont typeface="Arial"/>
              <a:buChar char="•"/>
            </a:pPr>
            <a:r>
              <a:rPr lang="en-US" sz="1500" b="1" i="1" dirty="0">
                <a:solidFill>
                  <a:srgbClr val="092E4B"/>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Laptops</a:t>
            </a:r>
            <a:endParaRPr sz="1500" b="1" i="1" dirty="0">
              <a:solidFill>
                <a:srgbClr val="092E4B"/>
              </a:solidFill>
            </a:endParaRPr>
          </a:p>
        </p:txBody>
      </p:sp>
      <p:sp>
        <p:nvSpPr>
          <p:cNvPr id="222" name="Google Shape;222;p2"/>
          <p:cNvSpPr txBox="1">
            <a:spLocks noGrp="1"/>
          </p:cNvSpPr>
          <p:nvPr>
            <p:ph type="body" idx="3"/>
          </p:nvPr>
        </p:nvSpPr>
        <p:spPr>
          <a:xfrm>
            <a:off x="4228095" y="3240724"/>
            <a:ext cx="2163170"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1600" b="1" dirty="0">
                <a:solidFill>
                  <a:schemeClr val="lt1"/>
                </a:solidFill>
              </a:rPr>
              <a:t>Tu </a:t>
            </a:r>
            <a:r>
              <a:rPr lang="en-US" sz="1600" b="1" dirty="0" err="1">
                <a:solidFill>
                  <a:schemeClr val="lt1"/>
                </a:solidFill>
              </a:rPr>
              <a:t>competencia</a:t>
            </a:r>
            <a:r>
              <a:rPr lang="en-US" sz="1600" b="1" dirty="0">
                <a:solidFill>
                  <a:schemeClr val="lt1"/>
                </a:solidFill>
              </a:rPr>
              <a:t> digital:</a:t>
            </a:r>
            <a:endParaRPr dirty="0"/>
          </a:p>
          <a:p>
            <a:pPr marL="0" lvl="0" indent="0" algn="ctr" rtl="0">
              <a:lnSpc>
                <a:spcPct val="100000"/>
              </a:lnSpc>
              <a:spcBef>
                <a:spcPts val="0"/>
              </a:spcBef>
              <a:spcAft>
                <a:spcPts val="0"/>
              </a:spcAft>
              <a:buSzPts val="1800"/>
              <a:buNone/>
            </a:pPr>
            <a:endParaRPr sz="1000" dirty="0">
              <a:solidFill>
                <a:schemeClr val="lt1"/>
              </a:solidFill>
            </a:endParaRPr>
          </a:p>
          <a:p>
            <a:pPr marL="285750" lvl="0" indent="-285750" algn="l" rtl="0">
              <a:lnSpc>
                <a:spcPct val="100000"/>
              </a:lnSpc>
              <a:spcBef>
                <a:spcPts val="0"/>
              </a:spcBef>
              <a:spcAft>
                <a:spcPts val="0"/>
              </a:spcAft>
              <a:buClr>
                <a:srgbClr val="002060"/>
              </a:buClr>
              <a:buSzPts val="1800"/>
              <a:buFont typeface="Arial"/>
              <a:buChar char="•"/>
            </a:pPr>
            <a:r>
              <a:rPr lang="en-US" sz="1500" b="1" dirty="0" err="1"/>
              <a:t>Tutoría</a:t>
            </a:r>
            <a:r>
              <a:rPr lang="en-US" sz="1500" b="1" dirty="0"/>
              <a:t> online</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dirty="0" err="1"/>
              <a:t>Disponibilidad</a:t>
            </a:r>
            <a:r>
              <a:rPr lang="en-US" sz="1500" b="1" dirty="0"/>
              <a:t> de </a:t>
            </a:r>
            <a:r>
              <a:rPr lang="en-US" sz="1500" b="1" dirty="0" err="1"/>
              <a:t>clases</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dirty="0" err="1"/>
              <a:t>Motivación</a:t>
            </a:r>
            <a:endParaRPr sz="1500" b="1" dirty="0"/>
          </a:p>
        </p:txBody>
      </p:sp>
      <p:sp>
        <p:nvSpPr>
          <p:cNvPr id="223" name="Google Shape;223;p2"/>
          <p:cNvSpPr txBox="1">
            <a:spLocks noGrp="1"/>
          </p:cNvSpPr>
          <p:nvPr>
            <p:ph type="body" idx="4"/>
          </p:nvPr>
        </p:nvSpPr>
        <p:spPr>
          <a:xfrm>
            <a:off x="6725624" y="3233423"/>
            <a:ext cx="2418030" cy="15401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1600" b="1" dirty="0" err="1">
                <a:solidFill>
                  <a:schemeClr val="lt1"/>
                </a:solidFill>
              </a:rPr>
              <a:t>Disponibilidad</a:t>
            </a:r>
            <a:r>
              <a:rPr lang="en-US" sz="1600" b="1" dirty="0">
                <a:solidFill>
                  <a:schemeClr val="lt1"/>
                </a:solidFill>
              </a:rPr>
              <a:t> de </a:t>
            </a:r>
            <a:r>
              <a:rPr lang="en-US" sz="1600" b="1" dirty="0" err="1">
                <a:solidFill>
                  <a:schemeClr val="lt1"/>
                </a:solidFill>
              </a:rPr>
              <a:t>asistencia</a:t>
            </a:r>
            <a:r>
              <a:rPr lang="en-US" sz="1600" b="1" dirty="0">
                <a:solidFill>
                  <a:schemeClr val="lt1"/>
                </a:solidFill>
              </a:rPr>
              <a:t>:</a:t>
            </a:r>
            <a:endParaRPr dirty="0"/>
          </a:p>
          <a:p>
            <a:pPr marL="0" lvl="0" indent="0" algn="ctr" rtl="0">
              <a:lnSpc>
                <a:spcPct val="100000"/>
              </a:lnSpc>
              <a:spcBef>
                <a:spcPts val="0"/>
              </a:spcBef>
              <a:spcAft>
                <a:spcPts val="0"/>
              </a:spcAft>
              <a:buSzPts val="1800"/>
              <a:buNone/>
            </a:pPr>
            <a:endParaRPr sz="1000" dirty="0">
              <a:solidFill>
                <a:schemeClr val="lt1"/>
              </a:solidFill>
            </a:endParaRPr>
          </a:p>
          <a:p>
            <a:pPr marL="285750" lvl="0" indent="-285750" algn="l" rtl="0">
              <a:lnSpc>
                <a:spcPct val="100000"/>
              </a:lnSpc>
              <a:spcBef>
                <a:spcPts val="0"/>
              </a:spcBef>
              <a:spcAft>
                <a:spcPts val="0"/>
              </a:spcAft>
              <a:buClr>
                <a:srgbClr val="002060"/>
              </a:buClr>
              <a:buSzPts val="1800"/>
              <a:buFont typeface="Arial"/>
              <a:buChar char="•"/>
            </a:pPr>
            <a:r>
              <a:rPr lang="en-US" sz="1500" b="1" dirty="0"/>
              <a:t>Familia</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dirty="0" err="1"/>
              <a:t>Compañeros</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dirty="0"/>
              <a:t>Amigos</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dirty="0" err="1"/>
              <a:t>Soporte</a:t>
            </a:r>
            <a:r>
              <a:rPr lang="en-US" sz="1500" b="1" dirty="0"/>
              <a:t> </a:t>
            </a:r>
            <a:r>
              <a:rPr lang="en-US" sz="1500" b="1" dirty="0" err="1"/>
              <a:t>técnico</a:t>
            </a:r>
            <a:endParaRPr dirty="0"/>
          </a:p>
          <a:p>
            <a:pPr marL="0" lvl="0" indent="0" algn="ctr" rtl="0">
              <a:lnSpc>
                <a:spcPct val="100000"/>
              </a:lnSpc>
              <a:spcBef>
                <a:spcPts val="0"/>
              </a:spcBef>
              <a:spcAft>
                <a:spcPts val="0"/>
              </a:spcAft>
              <a:buSzPts val="1800"/>
              <a:buNone/>
            </a:pPr>
            <a:endParaRPr sz="1800" dirty="0"/>
          </a:p>
        </p:txBody>
      </p:sp>
      <p:sp>
        <p:nvSpPr>
          <p:cNvPr id="224" name="Google Shape;224;p2"/>
          <p:cNvSpPr txBox="1">
            <a:spLocks noGrp="1"/>
          </p:cNvSpPr>
          <p:nvPr>
            <p:ph type="body" idx="5"/>
          </p:nvPr>
        </p:nvSpPr>
        <p:spPr>
          <a:xfrm>
            <a:off x="8858888" y="3240724"/>
            <a:ext cx="2488141" cy="120208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1600" b="1" dirty="0" err="1">
                <a:solidFill>
                  <a:schemeClr val="lt1"/>
                </a:solidFill>
              </a:rPr>
              <a:t>Facilidad</a:t>
            </a:r>
            <a:r>
              <a:rPr lang="en-US" sz="1600" b="1" dirty="0">
                <a:solidFill>
                  <a:schemeClr val="lt1"/>
                </a:solidFill>
              </a:rPr>
              <a:t> de </a:t>
            </a:r>
            <a:r>
              <a:rPr lang="en-US" sz="1600" b="1" dirty="0" err="1">
                <a:solidFill>
                  <a:schemeClr val="lt1"/>
                </a:solidFill>
              </a:rPr>
              <a:t>uso</a:t>
            </a:r>
            <a:r>
              <a:rPr lang="en-US" sz="1600" b="1" dirty="0">
                <a:solidFill>
                  <a:schemeClr val="lt1"/>
                </a:solidFill>
              </a:rPr>
              <a:t>:</a:t>
            </a:r>
            <a:endParaRPr dirty="0"/>
          </a:p>
          <a:p>
            <a:pPr marL="0" lvl="0" indent="0" algn="l" rtl="0">
              <a:lnSpc>
                <a:spcPct val="100000"/>
              </a:lnSpc>
              <a:spcBef>
                <a:spcPts val="0"/>
              </a:spcBef>
              <a:spcAft>
                <a:spcPts val="0"/>
              </a:spcAft>
              <a:buSzPts val="1800"/>
              <a:buNone/>
            </a:pPr>
            <a:endParaRPr sz="1000" b="1" dirty="0">
              <a:solidFill>
                <a:schemeClr val="lt1"/>
              </a:solidFill>
            </a:endParaRPr>
          </a:p>
          <a:p>
            <a:pPr marL="285750" lvl="0" indent="-285750" algn="l" rtl="0">
              <a:lnSpc>
                <a:spcPct val="100000"/>
              </a:lnSpc>
              <a:spcBef>
                <a:spcPts val="0"/>
              </a:spcBef>
              <a:spcAft>
                <a:spcPts val="0"/>
              </a:spcAft>
              <a:buClr>
                <a:srgbClr val="002060"/>
              </a:buClr>
              <a:buSzPts val="1800"/>
              <a:buFont typeface="Arial"/>
              <a:buChar char="•"/>
            </a:pPr>
            <a:r>
              <a:rPr lang="en-US" sz="1500" b="1" dirty="0" err="1"/>
              <a:t>Dispositivos</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i="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Apps</a:t>
            </a:r>
            <a:endParaRPr sz="1500" b="1" i="1" dirty="0"/>
          </a:p>
          <a:p>
            <a:pPr marL="285750" lvl="0" indent="-285750" algn="l" rtl="0">
              <a:lnSpc>
                <a:spcPct val="100000"/>
              </a:lnSpc>
              <a:spcBef>
                <a:spcPts val="0"/>
              </a:spcBef>
              <a:spcAft>
                <a:spcPts val="0"/>
              </a:spcAft>
              <a:buClr>
                <a:srgbClr val="002060"/>
              </a:buClr>
              <a:buSzPts val="1800"/>
              <a:buFont typeface="Arial"/>
              <a:buChar char="•"/>
            </a:pPr>
            <a:r>
              <a:rPr lang="en-US" sz="1500" b="1" dirty="0" err="1"/>
              <a:t>Plataformas</a:t>
            </a:r>
            <a:endParaRPr dirty="0"/>
          </a:p>
          <a:p>
            <a:pPr marL="285750" lvl="0" indent="-285750" algn="l" rtl="0">
              <a:lnSpc>
                <a:spcPct val="100000"/>
              </a:lnSpc>
              <a:spcBef>
                <a:spcPts val="0"/>
              </a:spcBef>
              <a:spcAft>
                <a:spcPts val="0"/>
              </a:spcAft>
              <a:buClr>
                <a:srgbClr val="002060"/>
              </a:buClr>
              <a:buSzPts val="1800"/>
              <a:buFont typeface="Arial"/>
              <a:buChar char="•"/>
            </a:pPr>
            <a:r>
              <a:rPr lang="en-US" sz="1500" b="1" dirty="0" err="1"/>
              <a:t>Sistemas</a:t>
            </a:r>
            <a:r>
              <a:rPr lang="en-US" sz="1500" b="1" dirty="0"/>
              <a:t> de </a:t>
            </a:r>
            <a:r>
              <a:rPr lang="en-US" sz="1500" b="1" dirty="0" err="1">
                <a:solidFill>
                  <a:srgbClr val="033637"/>
                </a:solidFill>
              </a:rPr>
              <a:t>gestión</a:t>
            </a:r>
            <a:r>
              <a:rPr lang="en-US" sz="1500" b="1" dirty="0">
                <a:solidFill>
                  <a:srgbClr val="033637"/>
                </a:solidFill>
              </a:rPr>
              <a:t> de </a:t>
            </a:r>
            <a:r>
              <a:rPr lang="en-US" sz="1500" b="1" dirty="0" err="1">
                <a:solidFill>
                  <a:srgbClr val="033637"/>
                </a:solidFill>
              </a:rPr>
              <a:t>pedidos</a:t>
            </a:r>
            <a:endParaRPr sz="1500" b="1" dirty="0">
              <a:solidFill>
                <a:srgbClr val="033637"/>
              </a:solidFill>
            </a:endParaRPr>
          </a:p>
        </p:txBody>
      </p:sp>
      <p:sp>
        <p:nvSpPr>
          <p:cNvPr id="225" name="Google Shape;225;p2"/>
          <p:cNvSpPr txBox="1">
            <a:spLocks noGrp="1"/>
          </p:cNvSpPr>
          <p:nvPr>
            <p:ph type="body" idx="6"/>
          </p:nvPr>
        </p:nvSpPr>
        <p:spPr>
          <a:xfrm>
            <a:off x="2368110"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1</a:t>
            </a:r>
            <a:endParaRPr/>
          </a:p>
        </p:txBody>
      </p:sp>
      <p:sp>
        <p:nvSpPr>
          <p:cNvPr id="226" name="Google Shape;226;p2"/>
          <p:cNvSpPr txBox="1">
            <a:spLocks noGrp="1"/>
          </p:cNvSpPr>
          <p:nvPr>
            <p:ph type="body" idx="7"/>
          </p:nvPr>
        </p:nvSpPr>
        <p:spPr>
          <a:xfrm>
            <a:off x="4684717"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2</a:t>
            </a:r>
            <a:endParaRPr/>
          </a:p>
        </p:txBody>
      </p:sp>
      <p:sp>
        <p:nvSpPr>
          <p:cNvPr id="227" name="Google Shape;227;p2"/>
          <p:cNvSpPr txBox="1">
            <a:spLocks noGrp="1"/>
          </p:cNvSpPr>
          <p:nvPr>
            <p:ph type="body" idx="8"/>
          </p:nvPr>
        </p:nvSpPr>
        <p:spPr>
          <a:xfrm>
            <a:off x="7001324"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3</a:t>
            </a:r>
            <a:endParaRPr/>
          </a:p>
        </p:txBody>
      </p:sp>
      <p:sp>
        <p:nvSpPr>
          <p:cNvPr id="228" name="Google Shape;228;p2"/>
          <p:cNvSpPr txBox="1">
            <a:spLocks noGrp="1"/>
          </p:cNvSpPr>
          <p:nvPr>
            <p:ph type="body" idx="9"/>
          </p:nvPr>
        </p:nvSpPr>
        <p:spPr>
          <a:xfrm>
            <a:off x="9231666" y="2346767"/>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4</a:t>
            </a:r>
            <a:endParaRPr/>
          </a:p>
        </p:txBody>
      </p:sp>
      <p:sp>
        <p:nvSpPr>
          <p:cNvPr id="229" name="Google Shape;229;p2"/>
          <p:cNvSpPr txBox="1"/>
          <p:nvPr/>
        </p:nvSpPr>
        <p:spPr>
          <a:xfrm>
            <a:off x="275422" y="1356037"/>
            <a:ext cx="5034258"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2400" b="0" i="0" u="none" strike="noStrike" cap="none" dirty="0" err="1">
                <a:solidFill>
                  <a:srgbClr val="637A8D"/>
                </a:solidFill>
                <a:latin typeface="Calibri" panose="020F0502020204030204" pitchFamily="34" charset="0"/>
                <a:ea typeface="Calibri" panose="020F0502020204030204" pitchFamily="34" charset="0"/>
                <a:cs typeface="Calibri" panose="020F0502020204030204" pitchFamily="34" charset="0"/>
                <a:sym typeface="Arial"/>
              </a:rPr>
              <a:t>Cuestiones</a:t>
            </a:r>
            <a:r>
              <a:rPr lang="en-US" sz="2400" b="0" i="0" u="none" strike="noStrike" cap="none" dirty="0">
                <a:solidFill>
                  <a:srgbClr val="637A8D"/>
                </a:solidFill>
                <a:latin typeface="Calibri" panose="020F0502020204030204" pitchFamily="34" charset="0"/>
                <a:ea typeface="Calibri" panose="020F0502020204030204" pitchFamily="34" charset="0"/>
                <a:cs typeface="Calibri" panose="020F0502020204030204" pitchFamily="34" charset="0"/>
                <a:sym typeface="Arial"/>
              </a:rPr>
              <a:t> a </a:t>
            </a:r>
            <a:r>
              <a:rPr lang="en-US" sz="2400" b="0" i="0" u="none" strike="noStrike" cap="none" dirty="0" err="1">
                <a:solidFill>
                  <a:srgbClr val="637A8D"/>
                </a:solidFill>
                <a:latin typeface="Calibri" panose="020F0502020204030204" pitchFamily="34" charset="0"/>
                <a:ea typeface="Calibri" panose="020F0502020204030204" pitchFamily="34" charset="0"/>
                <a:cs typeface="Calibri" panose="020F0502020204030204" pitchFamily="34" charset="0"/>
                <a:sym typeface="Arial"/>
              </a:rPr>
              <a:t>considerar</a:t>
            </a:r>
            <a:r>
              <a:rPr lang="en-US" sz="2400" b="0" i="0" u="none" strike="noStrike" cap="none" dirty="0">
                <a:solidFill>
                  <a:srgbClr val="637A8D"/>
                </a:solidFill>
                <a:latin typeface="Calibri" panose="020F0502020204030204" pitchFamily="34" charset="0"/>
                <a:ea typeface="Calibri" panose="020F0502020204030204" pitchFamily="34" charset="0"/>
                <a:cs typeface="Calibri" panose="020F0502020204030204" pitchFamily="34" charset="0"/>
                <a:sym typeface="Arial"/>
              </a:rPr>
              <a:t>:</a:t>
            </a:r>
            <a:endParaRPr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4"/>
          <p:cNvSpPr/>
          <p:nvPr/>
        </p:nvSpPr>
        <p:spPr>
          <a:xfrm>
            <a:off x="474133" y="777922"/>
            <a:ext cx="10784417" cy="34778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12. Cámara </a:t>
            </a:r>
            <a:r>
              <a:rPr lang="en-US" sz="2000" b="1" i="0" u="none" strike="noStrike" cap="none" dirty="0" err="1">
                <a:solidFill>
                  <a:srgbClr val="092E4B"/>
                </a:solidFill>
                <a:latin typeface="Calibri"/>
                <a:ea typeface="Calibri"/>
                <a:cs typeface="Calibri"/>
                <a:sym typeface="Calibri"/>
              </a:rPr>
              <a:t>integrada</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Es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cámara</a:t>
            </a:r>
            <a:r>
              <a:rPr lang="en-US" sz="2000" b="0" i="0" u="none" strike="noStrike" cap="none" dirty="0">
                <a:solidFill>
                  <a:srgbClr val="092E4B"/>
                </a:solidFill>
                <a:latin typeface="Calibri"/>
                <a:ea typeface="Calibri"/>
                <a:cs typeface="Calibri"/>
                <a:sym typeface="Calibri"/>
              </a:rPr>
              <a:t> que </a:t>
            </a:r>
            <a:r>
              <a:rPr lang="en-US" sz="2000" b="0" i="0" u="none" strike="noStrike" cap="none" dirty="0" err="1">
                <a:solidFill>
                  <a:srgbClr val="092E4B"/>
                </a:solidFill>
                <a:latin typeface="Calibri"/>
                <a:ea typeface="Calibri"/>
                <a:cs typeface="Calibri"/>
                <a:sym typeface="Calibri"/>
              </a:rPr>
              <a:t>normalmente</a:t>
            </a:r>
            <a:r>
              <a:rPr lang="en-US" sz="2000" b="0" i="0" u="none" strike="noStrike" cap="none" dirty="0">
                <a:solidFill>
                  <a:srgbClr val="092E4B"/>
                </a:solidFill>
                <a:latin typeface="Calibri"/>
                <a:ea typeface="Calibri"/>
                <a:cs typeface="Calibri"/>
                <a:sym typeface="Calibri"/>
              </a:rPr>
              <a:t> se </a:t>
            </a:r>
            <a:r>
              <a:rPr lang="en-US" sz="2000" b="0" i="0" u="none" strike="noStrike" cap="none" dirty="0" err="1">
                <a:solidFill>
                  <a:srgbClr val="092E4B"/>
                </a:solidFill>
                <a:latin typeface="Calibri"/>
                <a:ea typeface="Calibri"/>
                <a:cs typeface="Calibri"/>
                <a:sym typeface="Calibri"/>
              </a:rPr>
              <a:t>encuentra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encima</a:t>
            </a:r>
            <a:r>
              <a:rPr lang="en-US" sz="2000" b="0" i="0" u="none" strike="noStrike" cap="none" dirty="0">
                <a:solidFill>
                  <a:srgbClr val="092E4B"/>
                </a:solidFill>
                <a:latin typeface="Calibri"/>
                <a:ea typeface="Calibri"/>
                <a:cs typeface="Calibri"/>
                <a:sym typeface="Calibri"/>
              </a:rPr>
              <a:t> del </a:t>
            </a:r>
            <a:r>
              <a:rPr lang="en-US" sz="2000" b="0" i="0" u="none" strike="noStrike" cap="none" dirty="0" err="1">
                <a:solidFill>
                  <a:srgbClr val="092E4B"/>
                </a:solidFill>
                <a:latin typeface="Calibri"/>
                <a:ea typeface="Calibri"/>
                <a:cs typeface="Calibri"/>
                <a:sym typeface="Calibri"/>
              </a:rPr>
              <a:t>escritorio</a:t>
            </a:r>
            <a:r>
              <a:rPr lang="en-US" sz="2000" b="0" i="0" u="none" strike="noStrike" cap="none" dirty="0">
                <a:solidFill>
                  <a:srgbClr val="092E4B"/>
                </a:solidFill>
                <a:latin typeface="Calibri"/>
                <a:ea typeface="Calibri"/>
                <a:cs typeface="Calibri"/>
                <a:sym typeface="Calibri"/>
              </a:rPr>
              <a:t> y </a:t>
            </a:r>
            <a:r>
              <a:rPr lang="en-US" sz="2000" b="0" i="0" u="none" strike="noStrike" cap="none" dirty="0" err="1">
                <a:solidFill>
                  <a:srgbClr val="092E4B"/>
                </a:solidFill>
                <a:latin typeface="Calibri"/>
                <a:ea typeface="Calibri"/>
                <a:cs typeface="Calibri"/>
                <a:sym typeface="Calibri"/>
              </a:rPr>
              <a:t>nos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permite</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err="1">
                <a:solidFill>
                  <a:srgbClr val="092E4B"/>
                </a:solidFill>
                <a:latin typeface="Calibri"/>
                <a:ea typeface="Calibri"/>
                <a:cs typeface="Calibri"/>
                <a:sym typeface="Calibri"/>
              </a:rPr>
              <a:t>participar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vídeollamadas</a:t>
            </a:r>
            <a:r>
              <a:rPr lang="en-US" sz="2000" b="0" i="0" u="none" strike="noStrike" cap="none" dirty="0">
                <a:solidFill>
                  <a:srgbClr val="092E4B"/>
                </a:solidFill>
                <a:latin typeface="Calibri"/>
                <a:ea typeface="Calibri"/>
                <a:cs typeface="Calibri"/>
                <a:sym typeface="Calibri"/>
              </a:rPr>
              <a:t> o </a:t>
            </a:r>
            <a:r>
              <a:rPr lang="en-US" sz="2000" b="0" i="0" u="none" strike="noStrike" cap="none" dirty="0" err="1">
                <a:solidFill>
                  <a:srgbClr val="092E4B"/>
                </a:solidFill>
                <a:latin typeface="Calibri"/>
                <a:ea typeface="Calibri"/>
                <a:cs typeface="Calibri"/>
                <a:sym typeface="Calibri"/>
              </a:rPr>
              <a:t>grabar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reuniones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mediante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aplicaciones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como</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Skype, Zoom, Google Meet o Microsoft Teams.</a:t>
            </a:r>
            <a:endParaRPr sz="1400" b="0" i="0" u="none" strike="noStrike" cap="none" dirty="0">
              <a:solidFill>
                <a:srgbClr val="000000"/>
              </a:solidFill>
              <a:latin typeface="Arial"/>
              <a:ea typeface="Arial"/>
              <a:cs typeface="Arial"/>
              <a:sym typeface="Arial"/>
            </a:endParaRPr>
          </a:p>
          <a:p>
            <a:pPr marL="0" marR="0" lvl="8" indent="0" algn="just" rtl="0">
              <a:lnSpc>
                <a:spcPct val="100000"/>
              </a:lnSpc>
              <a:spcBef>
                <a:spcPts val="0"/>
              </a:spcBef>
              <a:spcAft>
                <a:spcPts val="0"/>
              </a:spcAft>
              <a:buClr>
                <a:srgbClr val="000000"/>
              </a:buClr>
              <a:buSzPts val="2000"/>
              <a:buFont typeface="Arial"/>
              <a:buNone/>
            </a:pPr>
            <a:endParaRPr sz="2000" b="1" i="0" u="none" strike="noStrike" cap="none" dirty="0">
              <a:solidFill>
                <a:srgbClr val="092E4B"/>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13. Software</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Son las </a:t>
            </a:r>
            <a:r>
              <a:rPr lang="en-US" sz="2000" b="0" i="0" u="none" strike="noStrike" cap="none" dirty="0" err="1">
                <a:solidFill>
                  <a:srgbClr val="092E4B"/>
                </a:solidFill>
                <a:latin typeface="Calibri"/>
                <a:ea typeface="Calibri"/>
                <a:cs typeface="Calibri"/>
                <a:sym typeface="Calibri"/>
              </a:rPr>
              <a:t>instrucciones</a:t>
            </a:r>
            <a:r>
              <a:rPr lang="en-US" sz="2000" b="0" i="0" u="none" strike="noStrike" cap="none" dirty="0">
                <a:solidFill>
                  <a:srgbClr val="092E4B"/>
                </a:solidFill>
                <a:latin typeface="Calibri"/>
                <a:ea typeface="Calibri"/>
                <a:cs typeface="Calibri"/>
                <a:sym typeface="Calibri"/>
              </a:rPr>
              <a:t> que le </a:t>
            </a:r>
            <a:r>
              <a:rPr lang="en-US" sz="2000" b="0" i="0" u="none" strike="noStrike" cap="none" dirty="0" err="1">
                <a:solidFill>
                  <a:srgbClr val="092E4B"/>
                </a:solidFill>
                <a:latin typeface="Calibri"/>
                <a:ea typeface="Calibri"/>
                <a:cs typeface="Calibri"/>
                <a:sym typeface="Calibri"/>
              </a:rPr>
              <a:t>dicen</a:t>
            </a:r>
            <a:r>
              <a:rPr lang="en-US" sz="2000" b="0" i="0" u="none" strike="noStrike" cap="none" dirty="0">
                <a:solidFill>
                  <a:srgbClr val="092E4B"/>
                </a:solidFill>
                <a:latin typeface="Calibri"/>
                <a:ea typeface="Calibri"/>
                <a:cs typeface="Calibri"/>
                <a:sym typeface="Calibri"/>
              </a:rPr>
              <a:t> al </a:t>
            </a:r>
            <a:r>
              <a:rPr lang="en-US" sz="2000" b="0" i="0" u="none" strike="noStrike" cap="none" dirty="0" err="1">
                <a:solidFill>
                  <a:srgbClr val="092E4B"/>
                </a:solidFill>
                <a:latin typeface="Calibri"/>
                <a:ea typeface="Calibri"/>
                <a:cs typeface="Calibri"/>
                <a:sym typeface="Calibri"/>
              </a:rPr>
              <a:t>ordenador</a:t>
            </a:r>
            <a:r>
              <a:rPr lang="en-US" sz="2000" b="0" i="0" u="none" strike="noStrike" cap="none" dirty="0">
                <a:solidFill>
                  <a:srgbClr val="092E4B"/>
                </a:solidFill>
                <a:latin typeface="Calibri"/>
                <a:ea typeface="Calibri"/>
                <a:cs typeface="Calibri"/>
                <a:sym typeface="Calibri"/>
              </a:rPr>
              <a:t> y a las redes </a:t>
            </a:r>
            <a:r>
              <a:rPr lang="en-US" sz="2000" b="0" i="0" u="none" strike="noStrike" cap="none" dirty="0" err="1">
                <a:solidFill>
                  <a:srgbClr val="092E4B"/>
                </a:solidFill>
                <a:latin typeface="Calibri"/>
                <a:ea typeface="Calibri"/>
                <a:cs typeface="Calibri"/>
                <a:sym typeface="Calibri"/>
              </a:rPr>
              <a:t>informáticas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qué</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hacer</a:t>
            </a:r>
            <a:r>
              <a:rPr lang="en-US" sz="2000" b="0" i="0" u="none" strike="noStrike" cap="none" dirty="0">
                <a:solidFill>
                  <a:srgbClr val="092E4B"/>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Un </a:t>
            </a:r>
            <a:r>
              <a:rPr lang="en-US" sz="2000" b="0" i="1" u="none" strike="noStrike" cap="none" dirty="0">
                <a:solidFill>
                  <a:srgbClr val="092E4B"/>
                </a:solidFill>
                <a:latin typeface="Calibri"/>
                <a:ea typeface="Calibri"/>
                <a:cs typeface="Calibri"/>
                <a:sym typeface="Calibri"/>
              </a:rPr>
              <a:t>software</a:t>
            </a:r>
            <a:r>
              <a:rPr lang="en-US" sz="2000" b="0" i="0" u="none" strike="noStrike" cap="none" dirty="0">
                <a:solidFill>
                  <a:srgbClr val="092E4B"/>
                </a:solidFill>
                <a:latin typeface="Calibri"/>
                <a:ea typeface="Calibri"/>
                <a:cs typeface="Calibri"/>
                <a:sym typeface="Calibri"/>
              </a:rPr>
              <a:t> es un conjunto de </a:t>
            </a:r>
            <a:r>
              <a:rPr lang="en-US" sz="2000" b="0" i="0" u="none" strike="noStrike" cap="none" dirty="0" err="1">
                <a:solidFill>
                  <a:srgbClr val="092E4B"/>
                </a:solidFill>
                <a:latin typeface="Calibri"/>
                <a:ea typeface="Calibri"/>
                <a:cs typeface="Calibri"/>
                <a:sym typeface="Calibri"/>
              </a:rPr>
              <a:t>programas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instalados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el</a:t>
            </a:r>
            <a:r>
              <a:rPr lang="en-US" sz="2000" b="0" i="0" u="none" strike="noStrike" cap="none" dirty="0">
                <a:solidFill>
                  <a:srgbClr val="092E4B"/>
                </a:solidFill>
                <a:latin typeface="Calibri"/>
                <a:ea typeface="Calibri"/>
                <a:cs typeface="Calibri"/>
                <a:sym typeface="Calibri"/>
              </a:rPr>
              <a:t> disco </a:t>
            </a:r>
            <a:r>
              <a:rPr lang="en-US" sz="2000" b="0" i="0" u="none" strike="noStrike" cap="none" dirty="0" err="1">
                <a:solidFill>
                  <a:srgbClr val="092E4B"/>
                </a:solidFill>
                <a:latin typeface="Calibri"/>
                <a:ea typeface="Calibri"/>
                <a:cs typeface="Calibri"/>
                <a:sym typeface="Calibri"/>
              </a:rPr>
              <a:t>duro</a:t>
            </a:r>
            <a:r>
              <a:rPr lang="en-US" sz="2000" b="0" i="0" u="none" strike="noStrike" cap="none" dirty="0">
                <a:solidFill>
                  <a:srgbClr val="092E4B"/>
                </a:solidFill>
                <a:latin typeface="Calibri"/>
                <a:ea typeface="Calibri"/>
                <a:cs typeface="Calibri"/>
                <a:sym typeface="Calibri"/>
              </a:rPr>
              <a:t> del </a:t>
            </a:r>
            <a:r>
              <a:rPr lang="en-US" sz="2000" b="0" i="0" u="none" strike="noStrike" cap="none" dirty="0" err="1">
                <a:solidFill>
                  <a:srgbClr val="092E4B"/>
                </a:solidFill>
                <a:latin typeface="Calibri"/>
                <a:ea typeface="Calibri"/>
                <a:cs typeface="Calibri"/>
                <a:sym typeface="Calibri"/>
              </a:rPr>
              <a:t>ordenador</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dirty="0">
              <a:solidFill>
                <a:srgbClr val="092E4B"/>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14. Hardware</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dirty="0">
                <a:solidFill>
                  <a:srgbClr val="092E4B"/>
                </a:solidFill>
                <a:latin typeface="Calibri"/>
                <a:ea typeface="Calibri"/>
                <a:cs typeface="Calibri"/>
                <a:sym typeface="Calibri"/>
              </a:rPr>
              <a:t>Son </a:t>
            </a:r>
            <a:r>
              <a:rPr lang="en-US" sz="2000" b="0" i="0" u="none" strike="noStrike" cap="none" dirty="0" err="1">
                <a:solidFill>
                  <a:srgbClr val="092E4B"/>
                </a:solidFill>
                <a:latin typeface="Calibri"/>
                <a:ea typeface="Calibri"/>
                <a:cs typeface="Calibri"/>
                <a:sym typeface="Calibri"/>
              </a:rPr>
              <a:t>los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componentes</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físicos</a:t>
            </a:r>
            <a:r>
              <a:rPr lang="en-US" sz="2000" b="0" i="0" u="none" strike="noStrike" cap="none" dirty="0">
                <a:solidFill>
                  <a:srgbClr val="092E4B"/>
                </a:solidFill>
                <a:latin typeface="Calibri"/>
                <a:ea typeface="Calibri"/>
                <a:cs typeface="Calibri"/>
                <a:sym typeface="Calibri"/>
              </a:rPr>
              <a:t> de un </a:t>
            </a:r>
            <a:r>
              <a:rPr lang="en-US" sz="2000" b="0" i="0" u="none" strike="noStrike" cap="none" dirty="0" err="1">
                <a:solidFill>
                  <a:srgbClr val="092E4B"/>
                </a:solidFill>
                <a:latin typeface="Calibri"/>
                <a:ea typeface="Calibri"/>
                <a:cs typeface="Calibri"/>
                <a:sym typeface="Calibri"/>
              </a:rPr>
              <a:t>sistema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informático</a:t>
            </a:r>
            <a:r>
              <a:rPr lang="en-US" sz="2000" b="0" i="0" u="none" strike="noStrike" cap="none" dirty="0">
                <a:solidFill>
                  <a:srgbClr val="092E4B"/>
                </a:solidFill>
                <a:latin typeface="Calibri"/>
                <a:ea typeface="Calibri"/>
                <a:cs typeface="Calibri"/>
                <a:sym typeface="Calibri"/>
              </a:rPr>
              <a:t>. </a:t>
            </a:r>
            <a:endParaRPr sz="2000" b="1" i="0" u="none" strike="noStrike" cap="none" dirty="0">
              <a:solidFill>
                <a:srgbClr val="092E4B"/>
              </a:solidFill>
              <a:latin typeface="Calibri"/>
              <a:ea typeface="Calibri"/>
              <a:cs typeface="Calibri"/>
              <a:sym typeface="Calibri"/>
            </a:endParaRPr>
          </a:p>
        </p:txBody>
      </p:sp>
      <p:pic>
        <p:nvPicPr>
          <p:cNvPr id="424" name="Google Shape;424;p54" descr="Image result for webcam"/>
          <p:cNvPicPr preferRelativeResize="0"/>
          <p:nvPr/>
        </p:nvPicPr>
        <p:blipFill rotWithShape="1">
          <a:blip r:embed="rId3">
            <a:alphaModFix/>
          </a:blip>
          <a:srcRect/>
          <a:stretch/>
        </p:blipFill>
        <p:spPr>
          <a:xfrm>
            <a:off x="9280866" y="1144363"/>
            <a:ext cx="2540001" cy="1302188"/>
          </a:xfrm>
          <a:prstGeom prst="rect">
            <a:avLst/>
          </a:prstGeom>
          <a:noFill/>
          <a:ln>
            <a:noFill/>
          </a:ln>
          <a:effectLst>
            <a:outerShdw blurRad="292100" dist="139700" dir="2700000" algn="tl" rotWithShape="0">
              <a:srgbClr val="333333">
                <a:alpha val="63921"/>
              </a:srgbClr>
            </a:outerShdw>
          </a:effectLst>
        </p:spPr>
      </p:pic>
      <p:pic>
        <p:nvPicPr>
          <p:cNvPr id="425" name="Google Shape;425;p54" descr="Image result for laptop"/>
          <p:cNvPicPr preferRelativeResize="0"/>
          <p:nvPr/>
        </p:nvPicPr>
        <p:blipFill rotWithShape="1">
          <a:blip r:embed="rId4">
            <a:alphaModFix/>
          </a:blip>
          <a:srcRect l="12002"/>
          <a:stretch/>
        </p:blipFill>
        <p:spPr>
          <a:xfrm>
            <a:off x="7109814" y="3429000"/>
            <a:ext cx="2329842" cy="1489280"/>
          </a:xfrm>
          <a:prstGeom prst="rect">
            <a:avLst/>
          </a:prstGeom>
          <a:noFill/>
          <a:ln>
            <a:noFill/>
          </a:ln>
        </p:spPr>
      </p:pic>
      <p:sp>
        <p:nvSpPr>
          <p:cNvPr id="426" name="Google Shape;426;p54"/>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Calibri"/>
                <a:ea typeface="Calibri"/>
                <a:cs typeface="Calibri"/>
                <a:sym typeface="Calibri"/>
              </a:rPr>
              <a:t>Competencia Digital – Un poco de terminología</a:t>
            </a:r>
            <a:endParaRPr sz="3600" b="0" i="0" u="none" strike="noStrike" cap="none">
              <a:solidFill>
                <a:srgbClr val="000000"/>
              </a:solidFill>
              <a:latin typeface="Arial"/>
              <a:ea typeface="Arial"/>
              <a:cs typeface="Arial"/>
              <a:sym typeface="Arial"/>
            </a:endParaRPr>
          </a:p>
        </p:txBody>
      </p:sp>
      <p:sp>
        <p:nvSpPr>
          <p:cNvPr id="427" name="Google Shape;427;p54"/>
          <p:cNvSpPr txBox="1"/>
          <p:nvPr/>
        </p:nvSpPr>
        <p:spPr>
          <a:xfrm>
            <a:off x="3765231" y="4764411"/>
            <a:ext cx="6891178" cy="1631175"/>
          </a:xfrm>
          <a:prstGeom prst="rect">
            <a:avLst/>
          </a:prstGeom>
          <a:noFill/>
          <a:ln>
            <a:noFill/>
          </a:ln>
        </p:spPr>
        <p:txBody>
          <a:bodyPr spcFirstLastPara="1" wrap="square" lIns="91425" tIns="45700" rIns="91425" bIns="45700" anchor="t" anchorCtr="0">
            <a:spAutoFit/>
          </a:bodyPr>
          <a:lstStyle/>
          <a:p>
            <a:pPr marL="0" marR="0" lvl="8"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92E4B"/>
                </a:solidFill>
                <a:latin typeface="Calibri"/>
                <a:ea typeface="Calibri"/>
                <a:cs typeface="Calibri"/>
                <a:sym typeface="Calibri"/>
              </a:rPr>
              <a:t>15. </a:t>
            </a:r>
            <a:r>
              <a:rPr lang="en-US" sz="2000" b="1" i="0" u="none" strike="noStrike" cap="none" dirty="0" err="1">
                <a:solidFill>
                  <a:srgbClr val="092E4B"/>
                </a:solidFill>
                <a:latin typeface="Calibri"/>
                <a:ea typeface="Calibri"/>
                <a:cs typeface="Calibri"/>
                <a:sym typeface="Calibri"/>
              </a:rPr>
              <a:t>Puertos</a:t>
            </a:r>
            <a:endParaRPr sz="1400" b="0" i="0" u="none" strike="noStrike" cap="none" dirty="0">
              <a:solidFill>
                <a:srgbClr val="092E4B"/>
              </a:solidFill>
              <a:latin typeface="Arial"/>
              <a:ea typeface="Arial"/>
              <a:cs typeface="Arial"/>
              <a:sym typeface="Arial"/>
            </a:endParaRPr>
          </a:p>
          <a:p>
            <a:pPr marL="0" marR="0" lvl="8" indent="0" algn="just" rtl="0">
              <a:lnSpc>
                <a:spcPct val="100000"/>
              </a:lnSpc>
              <a:spcBef>
                <a:spcPts val="0"/>
              </a:spcBef>
              <a:spcAft>
                <a:spcPts val="0"/>
              </a:spcAft>
              <a:buClr>
                <a:srgbClr val="000000"/>
              </a:buClr>
              <a:buSzPts val="2000"/>
              <a:buFont typeface="Arial"/>
              <a:buNone/>
            </a:pP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ordenador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1" u="none" strike="noStrike" cap="none" dirty="0">
                <a:solidFill>
                  <a:srgbClr val="002060"/>
                </a:solidFill>
                <a:latin typeface="Calibri"/>
                <a:ea typeface="Calibri"/>
                <a:cs typeface="Calibri"/>
                <a:sym typeface="Calibri"/>
              </a:rPr>
              <a:t>tablet</a:t>
            </a:r>
            <a:r>
              <a:rPr lang="en-US" sz="2000" b="0" i="0" u="none" strike="noStrike" cap="none" dirty="0">
                <a:solidFill>
                  <a:srgbClr val="002060"/>
                </a:solidFill>
                <a:latin typeface="Calibri"/>
                <a:ea typeface="Calibri"/>
                <a:cs typeface="Calibri"/>
                <a:sym typeface="Calibri"/>
              </a:rPr>
              <a:t> o un </a:t>
            </a:r>
            <a:r>
              <a:rPr lang="en-US" sz="2000" b="0" i="1" u="none" strike="noStrike" cap="none" dirty="0">
                <a:solidFill>
                  <a:srgbClr val="002060"/>
                </a:solidFill>
                <a:latin typeface="Calibri"/>
                <a:ea typeface="Calibri"/>
                <a:cs typeface="Calibri"/>
                <a:sym typeface="Calibri"/>
              </a:rPr>
              <a:t>smartphone</a:t>
            </a:r>
            <a:r>
              <a:rPr lang="en-US" sz="2000" b="0" i="0" u="none" strike="noStrike" cap="none" dirty="0">
                <a:solidFill>
                  <a:srgbClr val="092E4B"/>
                </a:solidFill>
                <a:latin typeface="Calibri"/>
                <a:ea typeface="Calibri"/>
                <a:cs typeface="Calibri"/>
                <a:sym typeface="Calibri"/>
              </a:rPr>
              <a:t>, un </a:t>
            </a:r>
            <a:r>
              <a:rPr lang="en-US" sz="2000" b="0" i="0" u="none" strike="noStrike" cap="none" dirty="0" err="1">
                <a:solidFill>
                  <a:srgbClr val="092E4B"/>
                </a:solidFill>
                <a:latin typeface="Calibri"/>
                <a:ea typeface="Calibri"/>
                <a:cs typeface="Calibri"/>
                <a:sym typeface="Calibri"/>
              </a:rPr>
              <a:t>puerto</a:t>
            </a:r>
            <a:r>
              <a:rPr lang="en-US" sz="2000" b="0" i="0" u="none" strike="noStrike" cap="none" dirty="0">
                <a:solidFill>
                  <a:srgbClr val="092E4B"/>
                </a:solidFill>
                <a:latin typeface="Calibri"/>
                <a:ea typeface="Calibri"/>
                <a:cs typeface="Calibri"/>
                <a:sym typeface="Calibri"/>
              </a:rPr>
              <a:t>  es </a:t>
            </a:r>
            <a:r>
              <a:rPr lang="en-US" sz="2000" b="0" i="0" u="none" strike="noStrike" cap="none" dirty="0" err="1">
                <a:solidFill>
                  <a:srgbClr val="092E4B"/>
                </a:solidFill>
                <a:latin typeface="Calibri"/>
                <a:ea typeface="Calibri"/>
                <a:cs typeface="Calibri"/>
                <a:sym typeface="Calibri"/>
              </a:rPr>
              <a:t>en</a:t>
            </a:r>
            <a:r>
              <a:rPr lang="en-US" sz="2000" b="0" i="0" u="none" strike="noStrike" cap="none" dirty="0">
                <a:solidFill>
                  <a:srgbClr val="092E4B"/>
                </a:solidFill>
                <a:latin typeface="Calibri"/>
                <a:ea typeface="Calibri"/>
                <a:cs typeface="Calibri"/>
                <a:sym typeface="Calibri"/>
              </a:rPr>
              <a:t> general un punto </a:t>
            </a:r>
            <a:r>
              <a:rPr lang="en-US" sz="2000" b="0" i="0" u="none" strike="noStrike" cap="none" dirty="0" err="1">
                <a:solidFill>
                  <a:srgbClr val="092E4B"/>
                </a:solidFill>
                <a:latin typeface="Calibri"/>
                <a:ea typeface="Calibri"/>
                <a:cs typeface="Calibri"/>
                <a:sym typeface="Calibri"/>
              </a:rPr>
              <a:t>específico</a:t>
            </a:r>
            <a:r>
              <a:rPr lang="en-US" sz="2000" b="0" i="0" u="none" strike="noStrike" cap="none" dirty="0">
                <a:solidFill>
                  <a:srgbClr val="092E4B"/>
                </a:solidFill>
                <a:latin typeface="Calibri"/>
                <a:ea typeface="Calibri"/>
                <a:cs typeface="Calibri"/>
                <a:sym typeface="Calibri"/>
              </a:rPr>
              <a:t> para </a:t>
            </a:r>
            <a:r>
              <a:rPr lang="en-US" sz="2000" b="0" i="0" u="none" strike="noStrike" cap="none" dirty="0" err="1">
                <a:solidFill>
                  <a:srgbClr val="092E4B"/>
                </a:solidFill>
                <a:latin typeface="Calibri"/>
                <a:ea typeface="Calibri"/>
                <a:cs typeface="Calibri"/>
                <a:sym typeface="Calibri"/>
              </a:rPr>
              <a:t>conectarse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físicamente</a:t>
            </a:r>
            <a:r>
              <a:rPr lang="en-US" sz="2000" b="0" i="0" u="none" strike="noStrike" cap="none" dirty="0">
                <a:solidFill>
                  <a:srgbClr val="092E4B"/>
                </a:solidFill>
                <a:latin typeface="Calibri"/>
                <a:ea typeface="Calibri"/>
                <a:cs typeface="Calibri"/>
                <a:sym typeface="Calibri"/>
              </a:rPr>
              <a:t> a </a:t>
            </a:r>
            <a:r>
              <a:rPr lang="en-US" sz="2000" b="0" i="0" u="none" strike="noStrike" cap="none" dirty="0" err="1">
                <a:solidFill>
                  <a:srgbClr val="092E4B"/>
                </a:solidFill>
                <a:latin typeface="Calibri"/>
                <a:ea typeface="Calibri"/>
                <a:cs typeface="Calibri"/>
                <a:sym typeface="Calibri"/>
              </a:rPr>
              <a:t>otro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dispositivo</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normalmente</a:t>
            </a:r>
            <a:r>
              <a:rPr lang="en-US" sz="2000" b="0" i="0" u="none" strike="noStrike" cap="none" dirty="0">
                <a:solidFill>
                  <a:srgbClr val="092E4B"/>
                </a:solidFill>
                <a:latin typeface="Calibri"/>
                <a:ea typeface="Calibri"/>
                <a:cs typeface="Calibri"/>
                <a:sym typeface="Calibri"/>
              </a:rPr>
              <a:t> con </a:t>
            </a:r>
            <a:r>
              <a:rPr lang="en-US" sz="2000" b="0" i="0" u="none" strike="noStrike" cap="none" dirty="0" err="1">
                <a:solidFill>
                  <a:srgbClr val="092E4B"/>
                </a:solidFill>
                <a:latin typeface="Calibri"/>
                <a:ea typeface="Calibri"/>
                <a:cs typeface="Calibri"/>
                <a:sym typeface="Calibri"/>
              </a:rPr>
              <a:t>una</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toma</a:t>
            </a:r>
            <a:r>
              <a:rPr lang="en-US" sz="2000" b="0" i="0" u="none" strike="noStrike" cap="none" dirty="0">
                <a:solidFill>
                  <a:srgbClr val="092E4B"/>
                </a:solidFill>
                <a:latin typeface="Calibri"/>
                <a:ea typeface="Calibri"/>
                <a:cs typeface="Calibri"/>
                <a:sym typeface="Calibri"/>
              </a:rPr>
              <a:t> y un </a:t>
            </a:r>
            <a:r>
              <a:rPr lang="en-US" sz="2000" b="0" i="0" u="none" strike="noStrike" cap="none" dirty="0" err="1">
                <a:solidFill>
                  <a:srgbClr val="092E4B"/>
                </a:solidFill>
                <a:latin typeface="Calibri"/>
                <a:ea typeface="Calibri"/>
                <a:cs typeface="Calibri"/>
                <a:sym typeface="Calibri"/>
              </a:rPr>
              <a:t>enchufe</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conexión</a:t>
            </a:r>
            <a:r>
              <a:rPr lang="en-US" sz="2000" b="0" i="0" u="none" strike="noStrike" cap="none" dirty="0">
                <a:solidFill>
                  <a:srgbClr val="092E4B"/>
                </a:solidFill>
                <a:latin typeface="Calibri"/>
                <a:ea typeface="Calibri"/>
                <a:cs typeface="Calibri"/>
                <a:sym typeface="Calibri"/>
              </a:rPr>
              <a:t> de </a:t>
            </a:r>
            <a:r>
              <a:rPr lang="en-US" sz="2000" b="0" i="0" u="none" strike="noStrike" cap="none" dirty="0" err="1">
                <a:solidFill>
                  <a:srgbClr val="092E4B"/>
                </a:solidFill>
                <a:latin typeface="Calibri"/>
                <a:ea typeface="Calibri"/>
                <a:cs typeface="Calibri"/>
                <a:sym typeface="Calibri"/>
              </a:rPr>
              <a:t>algún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tipo</a:t>
            </a:r>
            <a:r>
              <a:rPr lang="en-US" sz="20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Arial"/>
              <a:ea typeface="Arial"/>
              <a:cs typeface="Arial"/>
              <a:sym typeface="Arial"/>
            </a:endParaRPr>
          </a:p>
        </p:txBody>
      </p:sp>
      <p:pic>
        <p:nvPicPr>
          <p:cNvPr id="428" name="Google Shape;428;p54" descr="Image result for laptop ports"/>
          <p:cNvPicPr preferRelativeResize="0"/>
          <p:nvPr/>
        </p:nvPicPr>
        <p:blipFill rotWithShape="1">
          <a:blip r:embed="rId5">
            <a:alphaModFix/>
          </a:blip>
          <a:srcRect t="19435"/>
          <a:stretch/>
        </p:blipFill>
        <p:spPr>
          <a:xfrm>
            <a:off x="614868" y="4918280"/>
            <a:ext cx="2816538" cy="1323439"/>
          </a:xfrm>
          <a:prstGeom prst="rect">
            <a:avLst/>
          </a:prstGeom>
          <a:noFill/>
          <a:ln>
            <a:noFill/>
          </a:ln>
          <a:effectLst>
            <a:outerShdw blurRad="292100" dist="139700" dir="2700000" algn="tl" rotWithShape="0">
              <a:srgbClr val="333333">
                <a:alpha val="63529"/>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36"/>
          <p:cNvSpPr/>
          <p:nvPr/>
        </p:nvSpPr>
        <p:spPr>
          <a:xfrm>
            <a:off x="662358" y="738072"/>
            <a:ext cx="10462842"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16. Cursor</a:t>
            </a:r>
            <a:endParaRPr sz="1400" b="0" i="0" u="none" strike="noStrike" cap="none">
              <a:solidFill>
                <a:srgbClr val="092E4B"/>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Es un pequeño icono en la pantalla que nos indica dónde estamos señalando; el ratón controla los movimientos del cursor. El cursor puede aparecer con distintas formas, entre otras: </a:t>
            </a:r>
            <a:endParaRPr sz="1400" b="0" i="0" u="none" strike="noStrike" cap="none">
              <a:solidFill>
                <a:srgbClr val="092E4B"/>
              </a:solidFill>
              <a:latin typeface="Arial"/>
              <a:ea typeface="Arial"/>
              <a:cs typeface="Arial"/>
              <a:sym typeface="Arial"/>
            </a:endParaRPr>
          </a:p>
        </p:txBody>
      </p:sp>
      <p:sp>
        <p:nvSpPr>
          <p:cNvPr id="435" name="Google Shape;435;p36"/>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Calibri"/>
                <a:ea typeface="Calibri"/>
                <a:cs typeface="Calibri"/>
                <a:sym typeface="Calibri"/>
              </a:rPr>
              <a:t>Competencia Digital – Un poco de terminología</a:t>
            </a:r>
            <a:endParaRPr sz="3600" b="0" i="0" u="none" strike="noStrike" cap="none">
              <a:solidFill>
                <a:srgbClr val="000000"/>
              </a:solidFill>
              <a:latin typeface="Arial"/>
              <a:ea typeface="Arial"/>
              <a:cs typeface="Arial"/>
              <a:sym typeface="Arial"/>
            </a:endParaRPr>
          </a:p>
        </p:txBody>
      </p:sp>
      <p:graphicFrame>
        <p:nvGraphicFramePr>
          <p:cNvPr id="436" name="Google Shape;436;p36"/>
          <p:cNvGraphicFramePr/>
          <p:nvPr/>
        </p:nvGraphicFramePr>
        <p:xfrm>
          <a:off x="2421849" y="1856098"/>
          <a:ext cx="6859025" cy="4831535"/>
        </p:xfrm>
        <a:graphic>
          <a:graphicData uri="http://schemas.openxmlformats.org/drawingml/2006/table">
            <a:tbl>
              <a:tblPr firstRow="1" bandRow="1">
                <a:noFill/>
                <a:tableStyleId>{218B182A-F5EE-4B6D-A00A-21227011AACF}</a:tableStyleId>
              </a:tblPr>
              <a:tblGrid>
                <a:gridCol w="1363125">
                  <a:extLst>
                    <a:ext uri="{9D8B030D-6E8A-4147-A177-3AD203B41FA5}">
                      <a16:colId xmlns:a16="http://schemas.microsoft.com/office/drawing/2014/main" val="20000"/>
                    </a:ext>
                  </a:extLst>
                </a:gridCol>
                <a:gridCol w="1938875">
                  <a:extLst>
                    <a:ext uri="{9D8B030D-6E8A-4147-A177-3AD203B41FA5}">
                      <a16:colId xmlns:a16="http://schemas.microsoft.com/office/drawing/2014/main" val="20001"/>
                    </a:ext>
                  </a:extLst>
                </a:gridCol>
                <a:gridCol w="3557025">
                  <a:extLst>
                    <a:ext uri="{9D8B030D-6E8A-4147-A177-3AD203B41FA5}">
                      <a16:colId xmlns:a16="http://schemas.microsoft.com/office/drawing/2014/main" val="20002"/>
                    </a:ext>
                  </a:extLst>
                </a:gridCol>
              </a:tblGrid>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Flecha</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b="0" u="none" strike="noStrike" cap="none">
                          <a:solidFill>
                            <a:srgbClr val="092E4B"/>
                          </a:solidFill>
                          <a:latin typeface="Calibri"/>
                          <a:ea typeface="Calibri"/>
                          <a:cs typeface="Calibri"/>
                          <a:sym typeface="Calibri"/>
                        </a:rPr>
                        <a:t>Indica en qué punto de la pantalla se encuentra el cursor.</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b="1" u="none" strike="noStrike" cap="none">
                          <a:solidFill>
                            <a:srgbClr val="092E4B"/>
                          </a:solidFill>
                          <a:latin typeface="Calibri"/>
                          <a:ea typeface="Calibri"/>
                          <a:cs typeface="Calibri"/>
                          <a:sym typeface="Calibri"/>
                        </a:rPr>
                        <a:t>I (a menudo intermitente)</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Indica un punto en la pantalla en la que puedes introducir o seleccionar texto.</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b="1" u="none" strike="noStrike" cap="none">
                          <a:solidFill>
                            <a:srgbClr val="092E4B"/>
                          </a:solidFill>
                          <a:latin typeface="Calibri"/>
                          <a:ea typeface="Calibri"/>
                          <a:cs typeface="Calibri"/>
                          <a:sym typeface="Calibri"/>
                        </a:rPr>
                        <a:t>Círculo en movimiento o reloj de arena</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Indica que tu ordenador está realizando una tarea. Debes esperar a que desaparezca antes de continuar.</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b="1" u="none" strike="noStrike" cap="none">
                          <a:solidFill>
                            <a:srgbClr val="092E4B"/>
                          </a:solidFill>
                          <a:latin typeface="Calibri"/>
                          <a:ea typeface="Calibri"/>
                          <a:cs typeface="Calibri"/>
                          <a:sym typeface="Calibri"/>
                        </a:rPr>
                        <a:t>Mano</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Indica que estás sobre un enlace (si clicas, abres un sitio web en una nueva ventana).</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995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b="1" u="none" strike="noStrike" cap="none">
                          <a:solidFill>
                            <a:srgbClr val="092E4B"/>
                          </a:solidFill>
                          <a:latin typeface="Calibri"/>
                          <a:ea typeface="Calibri"/>
                          <a:cs typeface="Calibri"/>
                          <a:sym typeface="Calibri"/>
                        </a:rPr>
                        <a:t>Señal de prohibido</a:t>
                      </a:r>
                      <a:endParaRPr sz="1800" u="none" strike="noStrike" cap="none"/>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1800" u="none" strike="noStrike" cap="none">
                          <a:solidFill>
                            <a:srgbClr val="092E4B"/>
                          </a:solidFill>
                          <a:latin typeface="Calibri"/>
                          <a:ea typeface="Calibri"/>
                          <a:cs typeface="Calibri"/>
                          <a:sym typeface="Calibri"/>
                        </a:rPr>
                        <a:t>Indica que una zona o acción concreta no es válida para el procedimiento actual.</a:t>
                      </a:r>
                      <a:endParaRPr sz="1800" u="none" strike="noStrike" cap="none">
                        <a:solidFill>
                          <a:srgbClr val="092E4B"/>
                        </a:solidFill>
                        <a:latin typeface="Calibri"/>
                        <a:ea typeface="Calibri"/>
                        <a:cs typeface="Calibri"/>
                        <a:sym typeface="Calibri"/>
                      </a:endParaRPr>
                    </a:p>
                  </a:txBody>
                  <a:tcPr marL="91450" marR="91450" marT="45725" marB="45725" anchor="ctr">
                    <a:lnL w="38100" cap="flat" cmpd="sng">
                      <a:solidFill>
                        <a:srgbClr val="24BAA2"/>
                      </a:solidFill>
                      <a:prstDash val="solid"/>
                      <a:round/>
                      <a:headEnd type="none" w="sm" len="sm"/>
                      <a:tailEnd type="none" w="sm" len="sm"/>
                    </a:lnL>
                    <a:lnR w="38100" cap="flat" cmpd="sng">
                      <a:solidFill>
                        <a:srgbClr val="24BAA2"/>
                      </a:solidFill>
                      <a:prstDash val="solid"/>
                      <a:round/>
                      <a:headEnd type="none" w="sm" len="sm"/>
                      <a:tailEnd type="none" w="sm" len="sm"/>
                    </a:lnR>
                    <a:lnT w="38100" cap="flat" cmpd="sng">
                      <a:solidFill>
                        <a:srgbClr val="24BAA2"/>
                      </a:solidFill>
                      <a:prstDash val="solid"/>
                      <a:round/>
                      <a:headEnd type="none" w="sm" len="sm"/>
                      <a:tailEnd type="none" w="sm" len="sm"/>
                    </a:lnT>
                    <a:lnB w="38100" cap="flat" cmpd="sng">
                      <a:solidFill>
                        <a:srgbClr val="24BAA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437" name="Google Shape;437;p36"/>
          <p:cNvPicPr preferRelativeResize="0"/>
          <p:nvPr/>
        </p:nvPicPr>
        <p:blipFill rotWithShape="1">
          <a:blip r:embed="rId3">
            <a:alphaModFix/>
          </a:blip>
          <a:srcRect/>
          <a:stretch/>
        </p:blipFill>
        <p:spPr>
          <a:xfrm>
            <a:off x="2771708" y="2017808"/>
            <a:ext cx="630792" cy="630792"/>
          </a:xfrm>
          <a:prstGeom prst="rect">
            <a:avLst/>
          </a:prstGeom>
          <a:noFill/>
          <a:ln>
            <a:noFill/>
          </a:ln>
        </p:spPr>
      </p:pic>
      <p:pic>
        <p:nvPicPr>
          <p:cNvPr id="438" name="Google Shape;438;p36"/>
          <p:cNvPicPr preferRelativeResize="0"/>
          <p:nvPr/>
        </p:nvPicPr>
        <p:blipFill rotWithShape="1">
          <a:blip r:embed="rId4">
            <a:alphaModFix/>
          </a:blip>
          <a:srcRect/>
          <a:stretch/>
        </p:blipFill>
        <p:spPr>
          <a:xfrm>
            <a:off x="2757164" y="4953237"/>
            <a:ext cx="669554" cy="642446"/>
          </a:xfrm>
          <a:prstGeom prst="rect">
            <a:avLst/>
          </a:prstGeom>
          <a:noFill/>
          <a:ln>
            <a:noFill/>
          </a:ln>
        </p:spPr>
      </p:pic>
      <p:pic>
        <p:nvPicPr>
          <p:cNvPr id="439" name="Google Shape;439;p36"/>
          <p:cNvPicPr preferRelativeResize="0"/>
          <p:nvPr/>
        </p:nvPicPr>
        <p:blipFill rotWithShape="1">
          <a:blip r:embed="rId5">
            <a:alphaModFix/>
          </a:blip>
          <a:srcRect/>
          <a:stretch/>
        </p:blipFill>
        <p:spPr>
          <a:xfrm>
            <a:off x="3213360" y="4029738"/>
            <a:ext cx="414893" cy="575664"/>
          </a:xfrm>
          <a:prstGeom prst="rect">
            <a:avLst/>
          </a:prstGeom>
          <a:noFill/>
          <a:ln>
            <a:noFill/>
          </a:ln>
        </p:spPr>
      </p:pic>
      <p:pic>
        <p:nvPicPr>
          <p:cNvPr id="440" name="Google Shape;440;p36"/>
          <p:cNvPicPr preferRelativeResize="0"/>
          <p:nvPr/>
        </p:nvPicPr>
        <p:blipFill rotWithShape="1">
          <a:blip r:embed="rId6">
            <a:alphaModFix/>
          </a:blip>
          <a:srcRect/>
          <a:stretch/>
        </p:blipFill>
        <p:spPr>
          <a:xfrm>
            <a:off x="2559378" y="3969219"/>
            <a:ext cx="571529" cy="571529"/>
          </a:xfrm>
          <a:prstGeom prst="rect">
            <a:avLst/>
          </a:prstGeom>
          <a:noFill/>
          <a:ln>
            <a:noFill/>
          </a:ln>
        </p:spPr>
      </p:pic>
      <p:pic>
        <p:nvPicPr>
          <p:cNvPr id="441" name="Google Shape;441;p36"/>
          <p:cNvPicPr preferRelativeResize="0"/>
          <p:nvPr/>
        </p:nvPicPr>
        <p:blipFill rotWithShape="1">
          <a:blip r:embed="rId7">
            <a:alphaModFix/>
          </a:blip>
          <a:srcRect/>
          <a:stretch/>
        </p:blipFill>
        <p:spPr>
          <a:xfrm>
            <a:off x="2954484" y="3063776"/>
            <a:ext cx="265239" cy="430779"/>
          </a:xfrm>
          <a:prstGeom prst="rect">
            <a:avLst/>
          </a:prstGeom>
          <a:noFill/>
          <a:ln>
            <a:noFill/>
          </a:ln>
        </p:spPr>
      </p:pic>
      <p:pic>
        <p:nvPicPr>
          <p:cNvPr id="442" name="Google Shape;442;p36"/>
          <p:cNvPicPr preferRelativeResize="0"/>
          <p:nvPr/>
        </p:nvPicPr>
        <p:blipFill rotWithShape="1">
          <a:blip r:embed="rId8">
            <a:alphaModFix/>
          </a:blip>
          <a:srcRect/>
          <a:stretch/>
        </p:blipFill>
        <p:spPr>
          <a:xfrm>
            <a:off x="2834916" y="5983103"/>
            <a:ext cx="533778" cy="5481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7"/>
          <p:cNvSpPr/>
          <p:nvPr/>
        </p:nvSpPr>
        <p:spPr>
          <a:xfrm>
            <a:off x="443774" y="856344"/>
            <a:ext cx="1982691" cy="34778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17. Navegador o motor de búsqueda</a:t>
            </a:r>
            <a:endParaRPr sz="14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endParaRPr sz="2000" b="1" i="0" u="none" strike="noStrike" cap="none">
              <a:solidFill>
                <a:srgbClr val="092E4B"/>
              </a:solidFill>
              <a:latin typeface="Calibri"/>
              <a:ea typeface="Calibri"/>
              <a:cs typeface="Calibri"/>
              <a:sym typeface="Calibri"/>
            </a:endParaRPr>
          </a:p>
        </p:txBody>
      </p:sp>
      <p:pic>
        <p:nvPicPr>
          <p:cNvPr id="449" name="Google Shape;449;p37"/>
          <p:cNvPicPr preferRelativeResize="0"/>
          <p:nvPr/>
        </p:nvPicPr>
        <p:blipFill rotWithShape="1">
          <a:blip r:embed="rId3">
            <a:alphaModFix/>
          </a:blip>
          <a:srcRect b="74007"/>
          <a:stretch/>
        </p:blipFill>
        <p:spPr>
          <a:xfrm>
            <a:off x="2327419" y="967204"/>
            <a:ext cx="6872179" cy="1464960"/>
          </a:xfrm>
          <a:prstGeom prst="roundRect">
            <a:avLst>
              <a:gd name="adj" fmla="val 8594"/>
            </a:avLst>
          </a:prstGeom>
          <a:solidFill>
            <a:srgbClr val="ECECEC"/>
          </a:solidFill>
          <a:ln>
            <a:noFill/>
          </a:ln>
          <a:effectLst>
            <a:reflection stA="38000" endPos="28000" dist="5000" dir="5400000" sy="-100000" algn="bl" rotWithShape="0"/>
          </a:effectLst>
        </p:spPr>
      </p:pic>
      <p:sp>
        <p:nvSpPr>
          <p:cNvPr id="450" name="Google Shape;450;p37"/>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Calibri"/>
                <a:ea typeface="Calibri"/>
                <a:cs typeface="Calibri"/>
                <a:sym typeface="Calibri"/>
              </a:rPr>
              <a:t>Competencia Digital – Un poco de terminología</a:t>
            </a:r>
            <a:endParaRPr sz="3600" b="0" i="0" u="none" strike="noStrike" cap="none">
              <a:solidFill>
                <a:srgbClr val="000000"/>
              </a:solidFill>
              <a:latin typeface="Arial"/>
              <a:ea typeface="Arial"/>
              <a:cs typeface="Arial"/>
              <a:sym typeface="Arial"/>
            </a:endParaRPr>
          </a:p>
        </p:txBody>
      </p:sp>
      <p:pic>
        <p:nvPicPr>
          <p:cNvPr id="451" name="Google Shape;451;p37"/>
          <p:cNvPicPr preferRelativeResize="0"/>
          <p:nvPr/>
        </p:nvPicPr>
        <p:blipFill rotWithShape="1">
          <a:blip r:embed="rId4">
            <a:alphaModFix/>
          </a:blip>
          <a:srcRect/>
          <a:stretch/>
        </p:blipFill>
        <p:spPr>
          <a:xfrm>
            <a:off x="3923268" y="2150498"/>
            <a:ext cx="4419827" cy="787440"/>
          </a:xfrm>
          <a:prstGeom prst="rect">
            <a:avLst/>
          </a:prstGeom>
          <a:noFill/>
          <a:ln>
            <a:noFill/>
          </a:ln>
        </p:spPr>
      </p:pic>
      <p:sp>
        <p:nvSpPr>
          <p:cNvPr id="452" name="Google Shape;452;p37"/>
          <p:cNvSpPr txBox="1"/>
          <p:nvPr/>
        </p:nvSpPr>
        <p:spPr>
          <a:xfrm>
            <a:off x="3507030" y="2838280"/>
            <a:ext cx="15282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a:solidFill>
                  <a:srgbClr val="0070C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Mozilla Firefox</a:t>
            </a:r>
            <a:endParaRPr sz="2000" b="1" i="0" u="none" strike="noStrike" cap="none">
              <a:solidFill>
                <a:srgbClr val="0070C0"/>
              </a:solidFill>
              <a:latin typeface="Calibri"/>
              <a:ea typeface="Calibri"/>
              <a:cs typeface="Calibri"/>
              <a:sym typeface="Calibri"/>
            </a:endParaRPr>
          </a:p>
        </p:txBody>
      </p:sp>
      <p:sp>
        <p:nvSpPr>
          <p:cNvPr id="453" name="Google Shape;453;p37"/>
          <p:cNvSpPr txBox="1"/>
          <p:nvPr/>
        </p:nvSpPr>
        <p:spPr>
          <a:xfrm>
            <a:off x="5827640" y="2893501"/>
            <a:ext cx="90780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a:solidFill>
                  <a:srgbClr val="0070C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Safari</a:t>
            </a:r>
            <a:endParaRPr sz="2000" b="0" i="0" u="none" strike="noStrike" cap="none">
              <a:solidFill>
                <a:srgbClr val="0070C0"/>
              </a:solidFill>
              <a:latin typeface="Arial"/>
              <a:ea typeface="Arial"/>
              <a:cs typeface="Arial"/>
              <a:sym typeface="Arial"/>
            </a:endParaRPr>
          </a:p>
        </p:txBody>
      </p:sp>
      <p:sp>
        <p:nvSpPr>
          <p:cNvPr id="454" name="Google Shape;454;p37"/>
          <p:cNvSpPr txBox="1"/>
          <p:nvPr/>
        </p:nvSpPr>
        <p:spPr>
          <a:xfrm>
            <a:off x="7254245" y="2814023"/>
            <a:ext cx="142655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sng" strike="noStrike" cap="none">
                <a:solidFill>
                  <a:srgbClr val="0070C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Google Chrome</a:t>
            </a:r>
            <a:endParaRPr sz="2000" b="0" i="0" u="none" strike="noStrike" cap="none">
              <a:solidFill>
                <a:srgbClr val="0070C0"/>
              </a:solidFill>
              <a:latin typeface="Arial"/>
              <a:ea typeface="Arial"/>
              <a:cs typeface="Arial"/>
              <a:sym typeface="Arial"/>
            </a:endParaRPr>
          </a:p>
        </p:txBody>
      </p:sp>
      <p:sp>
        <p:nvSpPr>
          <p:cNvPr id="455" name="Google Shape;455;p37"/>
          <p:cNvSpPr txBox="1"/>
          <p:nvPr/>
        </p:nvSpPr>
        <p:spPr>
          <a:xfrm>
            <a:off x="537286" y="2384528"/>
            <a:ext cx="2622990"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1" u="none" strike="noStrike" cap="none">
                <a:solidFill>
                  <a:srgbClr val="092E4B"/>
                </a:solidFill>
                <a:latin typeface="Calibri"/>
                <a:ea typeface="Calibri"/>
                <a:cs typeface="Calibri"/>
                <a:sym typeface="Calibri"/>
              </a:rPr>
              <a:t>Software</a:t>
            </a:r>
            <a:r>
              <a:rPr lang="en-US" sz="2000" b="0" i="0" u="none" strike="noStrike" cap="none">
                <a:solidFill>
                  <a:srgbClr val="092E4B"/>
                </a:solidFill>
                <a:latin typeface="Calibri"/>
                <a:ea typeface="Calibri"/>
                <a:cs typeface="Calibri"/>
                <a:sym typeface="Calibri"/>
              </a:rPr>
              <a:t> usado para acceder a la web. Ejemplos: </a:t>
            </a:r>
            <a:endParaRPr sz="2000" b="0" i="0" u="none" strike="noStrike" cap="none">
              <a:solidFill>
                <a:srgbClr val="092E4B"/>
              </a:solidFill>
              <a:latin typeface="Calibri"/>
              <a:ea typeface="Calibri"/>
              <a:cs typeface="Calibri"/>
              <a:sym typeface="Calibri"/>
            </a:endParaRPr>
          </a:p>
        </p:txBody>
      </p:sp>
      <p:sp>
        <p:nvSpPr>
          <p:cNvPr id="456" name="Google Shape;456;p37"/>
          <p:cNvSpPr/>
          <p:nvPr/>
        </p:nvSpPr>
        <p:spPr>
          <a:xfrm>
            <a:off x="2361632" y="3071653"/>
            <a:ext cx="1110196" cy="152177"/>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7" name="Google Shape;457;p37"/>
          <p:cNvSpPr txBox="1"/>
          <p:nvPr/>
        </p:nvSpPr>
        <p:spPr>
          <a:xfrm>
            <a:off x="9438578" y="1031997"/>
            <a:ext cx="2614162" cy="1938952"/>
          </a:xfrm>
          <a:prstGeom prst="rect">
            <a:avLst/>
          </a:prstGeom>
          <a:noFill/>
          <a:ln w="9525" cap="flat" cmpd="sng">
            <a:solidFill>
              <a:srgbClr val="7F3494"/>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Al introducir palabras o direcciones web en esta casilla, puedes localizar la información que buscas usando el navegador.</a:t>
            </a:r>
            <a:endParaRPr sz="2000" b="0" i="0" u="none" strike="noStrike" cap="none">
              <a:solidFill>
                <a:srgbClr val="092E4B"/>
              </a:solidFill>
              <a:latin typeface="Calibri"/>
              <a:ea typeface="Calibri"/>
              <a:cs typeface="Calibri"/>
              <a:sym typeface="Calibri"/>
            </a:endParaRPr>
          </a:p>
        </p:txBody>
      </p:sp>
      <p:sp>
        <p:nvSpPr>
          <p:cNvPr id="458" name="Google Shape;458;p37"/>
          <p:cNvSpPr/>
          <p:nvPr/>
        </p:nvSpPr>
        <p:spPr>
          <a:xfrm rot="10800000">
            <a:off x="8856152" y="1259940"/>
            <a:ext cx="590963" cy="160297"/>
          </a:xfrm>
          <a:prstGeom prst="stripedRightArrow">
            <a:avLst>
              <a:gd name="adj1" fmla="val 50000"/>
              <a:gd name="adj2" fmla="val 50000"/>
            </a:avLst>
          </a:prstGeom>
          <a:solidFill>
            <a:srgbClr val="FFC000"/>
          </a:solidFill>
          <a:ln w="9525" cap="flat" cmpd="sng">
            <a:solidFill>
              <a:srgbClr val="FFC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9" name="Google Shape;459;p37"/>
          <p:cNvSpPr txBox="1"/>
          <p:nvPr/>
        </p:nvSpPr>
        <p:spPr>
          <a:xfrm>
            <a:off x="537286" y="4160250"/>
            <a:ext cx="7902626" cy="1938952"/>
          </a:xfrm>
          <a:prstGeom prst="rect">
            <a:avLst/>
          </a:prstGeom>
          <a:noFill/>
          <a:ln>
            <a:noFill/>
          </a:ln>
        </p:spPr>
        <p:txBody>
          <a:bodyPr spcFirstLastPara="1" wrap="square" lIns="91425" tIns="45700" rIns="91425" bIns="45700" anchor="t" anchorCtr="0">
            <a:spAutoFit/>
          </a:bodyPr>
          <a:lstStyle/>
          <a:p>
            <a:pPr marL="0" marR="0" lvl="5"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18. Carpeta(s)</a:t>
            </a:r>
            <a:endParaRPr sz="1400" b="0" i="0" u="none" strike="noStrike" cap="none">
              <a:solidFill>
                <a:srgbClr val="000000"/>
              </a:solidFill>
              <a:latin typeface="Arial"/>
              <a:ea typeface="Arial"/>
              <a:cs typeface="Arial"/>
              <a:sym typeface="Arial"/>
            </a:endParaRPr>
          </a:p>
          <a:p>
            <a:pPr marL="0" marR="0" lvl="5" indent="0" algn="just" rtl="0">
              <a:lnSpc>
                <a:spcPct val="100000"/>
              </a:lnSpc>
              <a:spcBef>
                <a:spcPts val="0"/>
              </a:spcBef>
              <a:spcAft>
                <a:spcPts val="0"/>
              </a:spcAft>
              <a:buNone/>
            </a:pPr>
            <a:r>
              <a:rPr lang="en-US" sz="2000" b="0" i="0" u="none" strike="noStrike" cap="none">
                <a:solidFill>
                  <a:srgbClr val="092E4B"/>
                </a:solidFill>
                <a:latin typeface="Calibri"/>
                <a:ea typeface="Calibri"/>
                <a:cs typeface="Calibri"/>
                <a:sym typeface="Calibri"/>
              </a:rPr>
              <a:t>Igual que guardas archivos en un archivador físico, guardas archivos digitales, como documentos o imágenes, en una carpeta. Para abrir una carpeta, tienes que hacer doble clic con el botón izquierdo del ratón en el icono de la carpeta. Cuando abres una carpeta, su contenido aparece en una </a:t>
            </a:r>
            <a:r>
              <a:rPr lang="en-US" sz="2000" b="1" i="0" u="none" strike="noStrike" cap="none">
                <a:solidFill>
                  <a:srgbClr val="092E4B"/>
                </a:solidFill>
                <a:latin typeface="Calibri"/>
                <a:ea typeface="Calibri"/>
                <a:cs typeface="Calibri"/>
                <a:sym typeface="Calibri"/>
              </a:rPr>
              <a:t>ventana.</a:t>
            </a:r>
            <a:endParaRPr sz="2000" b="0" i="0" u="none" strike="noStrike" cap="none">
              <a:solidFill>
                <a:srgbClr val="092E4B"/>
              </a:solidFill>
              <a:latin typeface="Calibri"/>
              <a:ea typeface="Calibri"/>
              <a:cs typeface="Calibri"/>
              <a:sym typeface="Calibri"/>
            </a:endParaRPr>
          </a:p>
        </p:txBody>
      </p:sp>
      <p:pic>
        <p:nvPicPr>
          <p:cNvPr id="460" name="Google Shape;460;p37" descr="Image result for folder icon windows 7"/>
          <p:cNvPicPr preferRelativeResize="0"/>
          <p:nvPr/>
        </p:nvPicPr>
        <p:blipFill rotWithShape="1">
          <a:blip r:embed="rId8">
            <a:alphaModFix/>
          </a:blip>
          <a:srcRect/>
          <a:stretch/>
        </p:blipFill>
        <p:spPr>
          <a:xfrm>
            <a:off x="8895665" y="4216917"/>
            <a:ext cx="1611014" cy="1712897"/>
          </a:xfrm>
          <a:prstGeom prst="rect">
            <a:avLst/>
          </a:prstGeom>
          <a:noFill/>
          <a:ln>
            <a:noFill/>
          </a:ln>
        </p:spPr>
      </p:pic>
      <p:sp>
        <p:nvSpPr>
          <p:cNvPr id="461" name="Google Shape;461;p37"/>
          <p:cNvSpPr txBox="1"/>
          <p:nvPr/>
        </p:nvSpPr>
        <p:spPr>
          <a:xfrm>
            <a:off x="2733472" y="1183838"/>
            <a:ext cx="6162193" cy="307777"/>
          </a:xfrm>
          <a:prstGeom prst="rect">
            <a:avLst/>
          </a:prstGeom>
          <a:noFill/>
          <a:ln w="2857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7"/>
          <p:cNvSpPr txBox="1"/>
          <p:nvPr/>
        </p:nvSpPr>
        <p:spPr>
          <a:xfrm>
            <a:off x="9033831" y="3170031"/>
            <a:ext cx="2776251" cy="756000"/>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63" name="Google Shape;463;p37"/>
          <p:cNvGrpSpPr/>
          <p:nvPr/>
        </p:nvGrpSpPr>
        <p:grpSpPr>
          <a:xfrm>
            <a:off x="9145167" y="3284571"/>
            <a:ext cx="351210" cy="560338"/>
            <a:chOff x="9062559" y="918767"/>
            <a:chExt cx="774673" cy="1285080"/>
          </a:xfrm>
        </p:grpSpPr>
        <p:sp>
          <p:nvSpPr>
            <p:cNvPr id="464" name="Google Shape;464;p37"/>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nvGrpSpPr>
            <p:cNvPr id="465" name="Google Shape;465;p37"/>
            <p:cNvGrpSpPr/>
            <p:nvPr/>
          </p:nvGrpSpPr>
          <p:grpSpPr>
            <a:xfrm>
              <a:off x="9122194" y="1004094"/>
              <a:ext cx="715038" cy="1199753"/>
              <a:chOff x="9122194" y="1004094"/>
              <a:chExt cx="715038" cy="1199753"/>
            </a:xfrm>
          </p:grpSpPr>
          <p:sp>
            <p:nvSpPr>
              <p:cNvPr id="466" name="Google Shape;466;p37"/>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467" name="Google Shape;467;p37"/>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468" name="Google Shape;468;p37"/>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469" name="Google Shape;469;p37"/>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470" name="Google Shape;470;p37"/>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471" name="Google Shape;471;p37"/>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472" name="Google Shape;472;p37"/>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grpSp>
      <p:sp>
        <p:nvSpPr>
          <p:cNvPr id="473" name="Google Shape;473;p37"/>
          <p:cNvSpPr txBox="1"/>
          <p:nvPr/>
        </p:nvSpPr>
        <p:spPr>
          <a:xfrm>
            <a:off x="9560776" y="3129306"/>
            <a:ext cx="2299602"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7F3494"/>
                </a:solidFill>
                <a:latin typeface="Calibri"/>
                <a:ea typeface="Calibri"/>
                <a:cs typeface="Calibri"/>
                <a:sym typeface="Calibri"/>
              </a:rPr>
              <a:t>INFO: </a:t>
            </a:r>
            <a:r>
              <a:rPr lang="en-US" sz="1200" b="0" i="0" u="none" strike="noStrike" cap="none">
                <a:solidFill>
                  <a:srgbClr val="7F3494"/>
                </a:solidFill>
                <a:latin typeface="Calibri"/>
                <a:ea typeface="Calibri"/>
                <a:cs typeface="Calibri"/>
                <a:sym typeface="Calibri"/>
              </a:rPr>
              <a:t>CLICA EN LOS </a:t>
            </a:r>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7F3494"/>
                </a:solidFill>
                <a:latin typeface="Calibri"/>
                <a:ea typeface="Calibri"/>
                <a:cs typeface="Calibri"/>
                <a:sym typeface="Calibri"/>
              </a:rPr>
              <a:t>HIPERENLACES (textos en azul) PARA ACCEDER A ESTOS SITIOS WEB. </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8"/>
          <p:cNvSpPr/>
          <p:nvPr/>
        </p:nvSpPr>
        <p:spPr>
          <a:xfrm>
            <a:off x="729070" y="663199"/>
            <a:ext cx="11462930"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19. Ventana(s)</a:t>
            </a:r>
            <a:endParaRPr sz="1400" b="0" i="0" u="none" strike="noStrike" cap="none">
              <a:solidFill>
                <a:srgbClr val="092E4B"/>
              </a:solidFill>
              <a:latin typeface="Arial"/>
              <a:ea typeface="Arial"/>
              <a:cs typeface="Arial"/>
              <a:sym typeface="Arial"/>
            </a:endParaRPr>
          </a:p>
          <a:p>
            <a:pPr marL="0" marR="0" lvl="0" indent="0" algn="just" rtl="0">
              <a:lnSpc>
                <a:spcPct val="100000"/>
              </a:lnSpc>
              <a:spcBef>
                <a:spcPts val="0"/>
              </a:spcBef>
              <a:spcAft>
                <a:spcPts val="0"/>
              </a:spcAft>
              <a:buNone/>
            </a:pPr>
            <a:r>
              <a:rPr lang="en-US" sz="2000" b="0" i="0" u="none" strike="noStrike" cap="none">
                <a:solidFill>
                  <a:srgbClr val="092E4B"/>
                </a:solidFill>
                <a:latin typeface="Calibri"/>
                <a:ea typeface="Calibri"/>
                <a:cs typeface="Calibri"/>
                <a:sym typeface="Calibri"/>
              </a:rPr>
              <a:t>Es un área enmarcada de la pantalla de un dispositivo que aparece delante del escritorio. A veces, la aparición de una ventana significa que has entrado en otro sitio web o puede significar que sigues en el mismo sitio web. Puedes tener varias ventanas abiertas al mismo tiempo. La ventana activa se desplaza delante de las demás. Haz clic en el botón minimizar para ocultar una ventana. La ventana desaparece, pero puedes hacer que vuelva a aparecer haciendo clic en su icono en la barra de tareas (ver diagrama).</a:t>
            </a:r>
            <a:endParaRPr sz="1400" b="0" i="0" u="none" strike="noStrike" cap="none">
              <a:solidFill>
                <a:srgbClr val="092E4B"/>
              </a:solidFill>
              <a:latin typeface="Arial"/>
              <a:ea typeface="Arial"/>
              <a:cs typeface="Arial"/>
              <a:sym typeface="Arial"/>
            </a:endParaRPr>
          </a:p>
        </p:txBody>
      </p:sp>
      <p:pic>
        <p:nvPicPr>
          <p:cNvPr id="480" name="Google Shape;480;p38"/>
          <p:cNvPicPr preferRelativeResize="0"/>
          <p:nvPr/>
        </p:nvPicPr>
        <p:blipFill rotWithShape="1">
          <a:blip r:embed="rId3">
            <a:alphaModFix/>
          </a:blip>
          <a:srcRect/>
          <a:stretch/>
        </p:blipFill>
        <p:spPr>
          <a:xfrm>
            <a:off x="2719640" y="2917651"/>
            <a:ext cx="6432787" cy="3616676"/>
          </a:xfrm>
          <a:prstGeom prst="rect">
            <a:avLst/>
          </a:prstGeom>
          <a:solidFill>
            <a:srgbClr val="24BAA2"/>
          </a:solidFill>
          <a:ln>
            <a:noFill/>
          </a:ln>
          <a:effectLst>
            <a:outerShdw blurRad="292100" dist="139700" dir="2700000" algn="tl" rotWithShape="0">
              <a:srgbClr val="333333">
                <a:alpha val="63529"/>
              </a:srgbClr>
            </a:outerShdw>
          </a:effectLst>
        </p:spPr>
      </p:pic>
      <p:sp>
        <p:nvSpPr>
          <p:cNvPr id="481" name="Google Shape;481;p38"/>
          <p:cNvSpPr/>
          <p:nvPr/>
        </p:nvSpPr>
        <p:spPr>
          <a:xfrm rot="-189818">
            <a:off x="1885010" y="3279275"/>
            <a:ext cx="812678" cy="170888"/>
          </a:xfrm>
          <a:prstGeom prst="striped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2" name="Google Shape;482;p38"/>
          <p:cNvSpPr/>
          <p:nvPr/>
        </p:nvSpPr>
        <p:spPr>
          <a:xfrm rot="610358">
            <a:off x="1888644" y="6286267"/>
            <a:ext cx="726598" cy="126000"/>
          </a:xfrm>
          <a:prstGeom prst="stripedRightArrow">
            <a:avLst>
              <a:gd name="adj1" fmla="val 50000"/>
              <a:gd name="adj2" fmla="val 50000"/>
            </a:avLst>
          </a:prstGeom>
          <a:solidFill>
            <a:srgbClr val="CE9052"/>
          </a:solidFill>
          <a:ln w="9525" cap="flat" cmpd="sng">
            <a:solidFill>
              <a:srgbClr val="CE9052"/>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3" name="Google Shape;483;p38"/>
          <p:cNvSpPr/>
          <p:nvPr/>
        </p:nvSpPr>
        <p:spPr>
          <a:xfrm rot="277138">
            <a:off x="1730036" y="4810262"/>
            <a:ext cx="2098062" cy="126000"/>
          </a:xfrm>
          <a:prstGeom prst="stripedRightArrow">
            <a:avLst>
              <a:gd name="adj1" fmla="val 50000"/>
              <a:gd name="adj2" fmla="val 50000"/>
            </a:avLst>
          </a:prstGeom>
          <a:solidFill>
            <a:srgbClr val="FFC000"/>
          </a:solidFill>
          <a:ln w="9525" cap="flat" cmpd="sng">
            <a:solidFill>
              <a:srgbClr val="FFC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4" name="Google Shape;484;p38"/>
          <p:cNvSpPr/>
          <p:nvPr/>
        </p:nvSpPr>
        <p:spPr>
          <a:xfrm rot="10800000">
            <a:off x="4765118" y="6378359"/>
            <a:ext cx="4842905"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5" name="Google Shape;485;p38"/>
          <p:cNvSpPr/>
          <p:nvPr/>
        </p:nvSpPr>
        <p:spPr>
          <a:xfrm rot="8327272">
            <a:off x="8137446" y="3386394"/>
            <a:ext cx="1424409" cy="126000"/>
          </a:xfrm>
          <a:prstGeom prst="stripedRightArrow">
            <a:avLst>
              <a:gd name="adj1" fmla="val 50000"/>
              <a:gd name="adj2" fmla="val 50000"/>
            </a:avLst>
          </a:prstGeom>
          <a:solidFill>
            <a:srgbClr val="92D050"/>
          </a:solidFill>
          <a:ln w="9525" cap="flat" cmpd="sng">
            <a:solidFill>
              <a:srgbClr val="92D05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6" name="Google Shape;486;p38"/>
          <p:cNvSpPr/>
          <p:nvPr/>
        </p:nvSpPr>
        <p:spPr>
          <a:xfrm rot="8952069">
            <a:off x="8519404" y="3604736"/>
            <a:ext cx="941672" cy="126000"/>
          </a:xfrm>
          <a:prstGeom prst="stripedRightArrow">
            <a:avLst>
              <a:gd name="adj1" fmla="val 50000"/>
              <a:gd name="adj2" fmla="val 50000"/>
            </a:avLst>
          </a:prstGeom>
          <a:solidFill>
            <a:srgbClr val="0070C0"/>
          </a:solidFill>
          <a:ln w="9525" cap="flat" cmpd="sng">
            <a:solidFill>
              <a:srgbClr val="0070C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7" name="Google Shape;487;p38"/>
          <p:cNvSpPr/>
          <p:nvPr/>
        </p:nvSpPr>
        <p:spPr>
          <a:xfrm rot="10547588">
            <a:off x="8909467" y="3970823"/>
            <a:ext cx="597260" cy="126000"/>
          </a:xfrm>
          <a:prstGeom prst="stripedRightArrow">
            <a:avLst>
              <a:gd name="adj1" fmla="val 50000"/>
              <a:gd name="adj2" fmla="val 50000"/>
            </a:avLst>
          </a:prstGeom>
          <a:solidFill>
            <a:srgbClr val="7F3494"/>
          </a:solidFill>
          <a:ln w="9525" cap="flat" cmpd="sng">
            <a:solidFill>
              <a:srgbClr val="7030A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488" name="Google Shape;488;p38"/>
          <p:cNvSpPr txBox="1"/>
          <p:nvPr/>
        </p:nvSpPr>
        <p:spPr>
          <a:xfrm>
            <a:off x="9280478" y="2798812"/>
            <a:ext cx="234741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Minimizar ventana</a:t>
            </a:r>
            <a:endParaRPr sz="1400" b="0" i="0" u="none" strike="noStrike" cap="none">
              <a:solidFill>
                <a:srgbClr val="092E4B"/>
              </a:solidFill>
              <a:latin typeface="Arial"/>
              <a:ea typeface="Arial"/>
              <a:cs typeface="Arial"/>
              <a:sym typeface="Arial"/>
            </a:endParaRPr>
          </a:p>
        </p:txBody>
      </p:sp>
      <p:sp>
        <p:nvSpPr>
          <p:cNvPr id="489" name="Google Shape;489;p38"/>
          <p:cNvSpPr txBox="1"/>
          <p:nvPr/>
        </p:nvSpPr>
        <p:spPr>
          <a:xfrm>
            <a:off x="9335060" y="3306559"/>
            <a:ext cx="232012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Maximizar ventana</a:t>
            </a:r>
            <a:endParaRPr sz="1400" b="0" i="0" u="none" strike="noStrike" cap="none">
              <a:solidFill>
                <a:srgbClr val="092E4B"/>
              </a:solidFill>
              <a:latin typeface="Arial"/>
              <a:ea typeface="Arial"/>
              <a:cs typeface="Arial"/>
              <a:sym typeface="Arial"/>
            </a:endParaRPr>
          </a:p>
        </p:txBody>
      </p:sp>
      <p:sp>
        <p:nvSpPr>
          <p:cNvPr id="490" name="Google Shape;490;p38"/>
          <p:cNvSpPr txBox="1"/>
          <p:nvPr/>
        </p:nvSpPr>
        <p:spPr>
          <a:xfrm>
            <a:off x="9329421" y="3856815"/>
            <a:ext cx="170597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Cerrar ventana</a:t>
            </a:r>
            <a:endParaRPr sz="1400" b="0" i="0" u="none" strike="noStrike" cap="none">
              <a:solidFill>
                <a:srgbClr val="092E4B"/>
              </a:solidFill>
              <a:latin typeface="Arial"/>
              <a:ea typeface="Arial"/>
              <a:cs typeface="Arial"/>
              <a:sym typeface="Arial"/>
            </a:endParaRPr>
          </a:p>
        </p:txBody>
      </p:sp>
      <p:sp>
        <p:nvSpPr>
          <p:cNvPr id="491" name="Google Shape;491;p38"/>
          <p:cNvSpPr txBox="1"/>
          <p:nvPr/>
        </p:nvSpPr>
        <p:spPr>
          <a:xfrm>
            <a:off x="9352826" y="6114807"/>
            <a:ext cx="184244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Ventanas minimizadas</a:t>
            </a:r>
            <a:endParaRPr sz="1400" b="0" i="0" u="none" strike="noStrike" cap="none">
              <a:solidFill>
                <a:srgbClr val="092E4B"/>
              </a:solidFill>
              <a:latin typeface="Arial"/>
              <a:ea typeface="Arial"/>
              <a:cs typeface="Arial"/>
              <a:sym typeface="Arial"/>
            </a:endParaRPr>
          </a:p>
        </p:txBody>
      </p:sp>
      <p:sp>
        <p:nvSpPr>
          <p:cNvPr id="492" name="Google Shape;492;p38"/>
          <p:cNvSpPr txBox="1"/>
          <p:nvPr/>
        </p:nvSpPr>
        <p:spPr>
          <a:xfrm>
            <a:off x="757765" y="3057657"/>
            <a:ext cx="123296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Ventana inactiva</a:t>
            </a:r>
            <a:endParaRPr sz="1400" b="0" i="0" u="none" strike="noStrike" cap="none">
              <a:solidFill>
                <a:srgbClr val="092E4B"/>
              </a:solidFill>
              <a:latin typeface="Arial"/>
              <a:ea typeface="Arial"/>
              <a:cs typeface="Arial"/>
              <a:sym typeface="Arial"/>
            </a:endParaRPr>
          </a:p>
        </p:txBody>
      </p:sp>
      <p:sp>
        <p:nvSpPr>
          <p:cNvPr id="493" name="Google Shape;493;p38"/>
          <p:cNvSpPr txBox="1"/>
          <p:nvPr/>
        </p:nvSpPr>
        <p:spPr>
          <a:xfrm>
            <a:off x="778417" y="4470295"/>
            <a:ext cx="121230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Ventana activa</a:t>
            </a:r>
            <a:endParaRPr sz="1400" b="0" i="0" u="none" strike="noStrike" cap="none">
              <a:solidFill>
                <a:srgbClr val="092E4B"/>
              </a:solidFill>
              <a:latin typeface="Arial"/>
              <a:ea typeface="Arial"/>
              <a:cs typeface="Arial"/>
              <a:sym typeface="Arial"/>
            </a:endParaRPr>
          </a:p>
        </p:txBody>
      </p:sp>
      <p:sp>
        <p:nvSpPr>
          <p:cNvPr id="494" name="Google Shape;494;p38"/>
          <p:cNvSpPr txBox="1"/>
          <p:nvPr/>
        </p:nvSpPr>
        <p:spPr>
          <a:xfrm>
            <a:off x="669187" y="6043123"/>
            <a:ext cx="1410115"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Barra de tareas</a:t>
            </a:r>
            <a:endParaRPr sz="1400" b="0" i="0" u="none" strike="noStrike" cap="none">
              <a:solidFill>
                <a:srgbClr val="092E4B"/>
              </a:solidFill>
              <a:latin typeface="Arial"/>
              <a:ea typeface="Arial"/>
              <a:cs typeface="Arial"/>
              <a:sym typeface="Arial"/>
            </a:endParaRPr>
          </a:p>
        </p:txBody>
      </p:sp>
      <p:sp>
        <p:nvSpPr>
          <p:cNvPr id="495" name="Google Shape;495;p38"/>
          <p:cNvSpPr txBox="1"/>
          <p:nvPr/>
        </p:nvSpPr>
        <p:spPr>
          <a:xfrm>
            <a:off x="0" y="-10622"/>
            <a:ext cx="9280866" cy="646331"/>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chemeClr val="lt1"/>
                </a:solidFill>
                <a:latin typeface="Calibri"/>
                <a:ea typeface="Calibri"/>
                <a:cs typeface="Calibri"/>
                <a:sym typeface="Calibri"/>
              </a:rPr>
              <a:t>Competencia Digital – Un poco de terminología</a:t>
            </a:r>
            <a:endParaRPr sz="3600" b="0" i="0" u="none" strike="noStrike" cap="none">
              <a:solidFill>
                <a:srgbClr val="000000"/>
              </a:solidFill>
              <a:latin typeface="Arial"/>
              <a:ea typeface="Arial"/>
              <a:cs typeface="Arial"/>
              <a:sym typeface="Arial"/>
            </a:endParaRPr>
          </a:p>
        </p:txBody>
      </p:sp>
      <p:sp>
        <p:nvSpPr>
          <p:cNvPr id="496" name="Google Shape;496;p38"/>
          <p:cNvSpPr txBox="1"/>
          <p:nvPr/>
        </p:nvSpPr>
        <p:spPr>
          <a:xfrm>
            <a:off x="3957815" y="3992898"/>
            <a:ext cx="4934911" cy="307736"/>
          </a:xfrm>
          <a:prstGeom prst="rect">
            <a:avLst/>
          </a:prstGeom>
          <a:noFill/>
          <a:ln w="38100"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8"/>
          <p:cNvSpPr txBox="1"/>
          <p:nvPr/>
        </p:nvSpPr>
        <p:spPr>
          <a:xfrm>
            <a:off x="2719640" y="2917651"/>
            <a:ext cx="4934911" cy="30773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8"/>
          <p:cNvSpPr txBox="1"/>
          <p:nvPr/>
        </p:nvSpPr>
        <p:spPr>
          <a:xfrm>
            <a:off x="8181529" y="4031905"/>
            <a:ext cx="205310" cy="307736"/>
          </a:xfrm>
          <a:prstGeom prst="rect">
            <a:avLst/>
          </a:prstGeom>
          <a:noFill/>
          <a:ln w="38100" cap="flat" cmpd="sng">
            <a:solidFill>
              <a:srgbClr val="92D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8"/>
          <p:cNvSpPr txBox="1"/>
          <p:nvPr/>
        </p:nvSpPr>
        <p:spPr>
          <a:xfrm>
            <a:off x="8432487" y="4038987"/>
            <a:ext cx="205310" cy="307736"/>
          </a:xfrm>
          <a:prstGeom prst="rect">
            <a:avLst/>
          </a:pr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8"/>
          <p:cNvSpPr txBox="1"/>
          <p:nvPr/>
        </p:nvSpPr>
        <p:spPr>
          <a:xfrm>
            <a:off x="8662606" y="4038986"/>
            <a:ext cx="205310" cy="307736"/>
          </a:xfrm>
          <a:prstGeom prst="rect">
            <a:avLst/>
          </a:prstGeom>
          <a:noFill/>
          <a:ln w="38100"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8"/>
          <p:cNvSpPr txBox="1"/>
          <p:nvPr/>
        </p:nvSpPr>
        <p:spPr>
          <a:xfrm>
            <a:off x="2701785" y="6256967"/>
            <a:ext cx="1127979" cy="307736"/>
          </a:xfrm>
          <a:prstGeom prst="rect">
            <a:avLst/>
          </a:prstGeom>
          <a:noFill/>
          <a:ln w="38100" cap="flat" cmpd="sng">
            <a:solidFill>
              <a:srgbClr val="CE905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8"/>
          <p:cNvSpPr txBox="1"/>
          <p:nvPr/>
        </p:nvSpPr>
        <p:spPr>
          <a:xfrm>
            <a:off x="3858833" y="6308389"/>
            <a:ext cx="906285" cy="307736"/>
          </a:xfrm>
          <a:prstGeom prst="rect">
            <a:avLst/>
          </a:prstGeom>
          <a:noFill/>
          <a:ln w="38100" cap="flat" cmpd="sng">
            <a:solidFill>
              <a:srgbClr val="24BAA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19"/>
          <p:cNvSpPr txBox="1">
            <a:spLocks noGrp="1"/>
          </p:cNvSpPr>
          <p:nvPr>
            <p:ph type="body" idx="1"/>
          </p:nvPr>
        </p:nvSpPr>
        <p:spPr>
          <a:xfrm>
            <a:off x="0" y="2711825"/>
            <a:ext cx="8349842" cy="3311641"/>
          </a:xfrm>
          <a:prstGeom prst="rect">
            <a:avLst/>
          </a:prstGeom>
          <a:noFill/>
          <a:ln>
            <a:noFill/>
          </a:ln>
        </p:spPr>
        <p:txBody>
          <a:bodyPr spcFirstLastPara="1" wrap="square" lIns="91425" tIns="45700" rIns="91425" bIns="45700" anchor="t" anchorCtr="0">
            <a:noAutofit/>
          </a:bodyPr>
          <a:lstStyle/>
          <a:p>
            <a:pPr marL="685800" lvl="0" indent="-457200" algn="just" rtl="0">
              <a:lnSpc>
                <a:spcPct val="90000"/>
              </a:lnSpc>
              <a:spcBef>
                <a:spcPts val="1000"/>
              </a:spcBef>
              <a:spcAft>
                <a:spcPts val="0"/>
              </a:spcAft>
              <a:buSzPts val="2400"/>
              <a:buFont typeface="Arial"/>
              <a:buAutoNum type="arabicPeriod"/>
            </a:pPr>
            <a:r>
              <a:rPr lang="en-US" dirty="0" err="1"/>
              <a:t>Coge</a:t>
            </a:r>
            <a:r>
              <a:rPr lang="en-US" dirty="0"/>
              <a:t> </a:t>
            </a:r>
            <a:r>
              <a:rPr lang="en-US" dirty="0" err="1"/>
              <a:t>tu</a:t>
            </a:r>
            <a:r>
              <a:rPr lang="en-US" dirty="0"/>
              <a:t> </a:t>
            </a:r>
            <a:r>
              <a:rPr lang="en-US" i="1" dirty="0">
                <a:solidFill>
                  <a:srgbClr val="002060"/>
                </a:solidFill>
              </a:rPr>
              <a:t>smartphone</a:t>
            </a:r>
            <a:r>
              <a:rPr lang="en-US" dirty="0">
                <a:solidFill>
                  <a:srgbClr val="002060"/>
                </a:solidFill>
              </a:rPr>
              <a:t> o </a:t>
            </a:r>
            <a:r>
              <a:rPr lang="en-US" i="1" dirty="0">
                <a:solidFill>
                  <a:srgbClr val="002060"/>
                </a:solidFill>
              </a:rPr>
              <a:t>tablet</a:t>
            </a:r>
            <a:r>
              <a:rPr lang="en-US" dirty="0">
                <a:solidFill>
                  <a:srgbClr val="002060"/>
                </a:solidFill>
              </a:rPr>
              <a:t> </a:t>
            </a:r>
            <a:r>
              <a:rPr lang="en-US" dirty="0"/>
              <a:t>y </a:t>
            </a:r>
            <a:r>
              <a:rPr lang="en-US" dirty="0" err="1"/>
              <a:t>si</a:t>
            </a:r>
            <a:r>
              <a:rPr lang="en-US" dirty="0"/>
              <a:t> </a:t>
            </a:r>
            <a:r>
              <a:rPr lang="en-US" dirty="0" err="1"/>
              <a:t>aún</a:t>
            </a:r>
            <a:r>
              <a:rPr lang="en-US" dirty="0"/>
              <a:t> no </a:t>
            </a:r>
            <a:r>
              <a:rPr lang="en-US" dirty="0" err="1"/>
              <a:t>tienes</a:t>
            </a:r>
            <a:r>
              <a:rPr lang="en-US" dirty="0"/>
              <a:t> </a:t>
            </a:r>
            <a:r>
              <a:rPr lang="en-US" dirty="0" err="1"/>
              <a:t>cuenta</a:t>
            </a:r>
            <a:r>
              <a:rPr lang="en-US" dirty="0"/>
              <a:t> de e-mail, </a:t>
            </a:r>
            <a:r>
              <a:rPr lang="en-US" dirty="0" err="1"/>
              <a:t>elige</a:t>
            </a:r>
            <a:r>
              <a:rPr lang="en-US" dirty="0"/>
              <a:t> </a:t>
            </a:r>
            <a:r>
              <a:rPr lang="en-US" dirty="0" err="1"/>
              <a:t>tu</a:t>
            </a:r>
            <a:r>
              <a:rPr lang="en-US" dirty="0"/>
              <a:t> </a:t>
            </a:r>
            <a:r>
              <a:rPr lang="en-US" dirty="0" err="1"/>
              <a:t>proveedor</a:t>
            </a:r>
            <a:r>
              <a:rPr lang="en-US" dirty="0"/>
              <a:t> </a:t>
            </a:r>
            <a:r>
              <a:rPr lang="en-US" dirty="0" err="1"/>
              <a:t>favorito</a:t>
            </a:r>
            <a:r>
              <a:rPr lang="en-US" dirty="0"/>
              <a:t> (</a:t>
            </a:r>
            <a:r>
              <a:rPr lang="en-US" u="sng" dirty="0">
                <a:solidFill>
                  <a:srgbClr val="24BAA2"/>
                </a:solidFill>
                <a:hlinkClick r:id="rId3">
                  <a:extLst>
                    <a:ext uri="{A12FA001-AC4F-418D-AE19-62706E023703}">
                      <ahyp:hlinkClr xmlns:ahyp="http://schemas.microsoft.com/office/drawing/2018/hyperlinkcolor" val="tx"/>
                    </a:ext>
                  </a:extLst>
                </a:hlinkClick>
              </a:rPr>
              <a:t>Yahoo Mail, </a:t>
            </a:r>
            <a:r>
              <a:rPr lang="en-US" dirty="0">
                <a:solidFill>
                  <a:srgbClr val="24BAA2"/>
                </a:solidFill>
              </a:rPr>
              <a:t> </a:t>
            </a:r>
            <a:r>
              <a:rPr lang="en-US" u="sng" dirty="0">
                <a:solidFill>
                  <a:srgbClr val="24BAA2"/>
                </a:solidFill>
                <a:hlinkClick r:id="rId4">
                  <a:extLst>
                    <a:ext uri="{A12FA001-AC4F-418D-AE19-62706E023703}">
                      <ahyp:hlinkClr xmlns:ahyp="http://schemas.microsoft.com/office/drawing/2018/hyperlinkcolor" val="tx"/>
                    </a:ext>
                  </a:extLst>
                </a:hlinkClick>
              </a:rPr>
              <a:t>Gmail</a:t>
            </a:r>
            <a:r>
              <a:rPr lang="en-US" dirty="0">
                <a:solidFill>
                  <a:srgbClr val="24BAA2"/>
                </a:solidFill>
              </a:rPr>
              <a:t>, </a:t>
            </a:r>
            <a:r>
              <a:rPr lang="en-US" u="sng" dirty="0">
                <a:solidFill>
                  <a:srgbClr val="24BAA2"/>
                </a:solidFill>
                <a:hlinkClick r:id="rId5">
                  <a:extLst>
                    <a:ext uri="{A12FA001-AC4F-418D-AE19-62706E023703}">
                      <ahyp:hlinkClr xmlns:ahyp="http://schemas.microsoft.com/office/drawing/2018/hyperlinkcolor" val="tx"/>
                    </a:ext>
                  </a:extLst>
                </a:hlinkClick>
              </a:rPr>
              <a:t>Microsoft Outlook </a:t>
            </a:r>
            <a:r>
              <a:rPr lang="en-US" dirty="0"/>
              <a:t>) y </a:t>
            </a:r>
            <a:r>
              <a:rPr lang="en-US" dirty="0" err="1"/>
              <a:t>abre</a:t>
            </a:r>
            <a:r>
              <a:rPr lang="en-US" dirty="0"/>
              <a:t> </a:t>
            </a:r>
            <a:r>
              <a:rPr lang="en-US" dirty="0" err="1"/>
              <a:t>una</a:t>
            </a:r>
            <a:r>
              <a:rPr lang="en-US" dirty="0"/>
              <a:t> </a:t>
            </a:r>
            <a:r>
              <a:rPr lang="en-US" dirty="0" err="1"/>
              <a:t>cuenta</a:t>
            </a:r>
            <a:r>
              <a:rPr lang="en-US" dirty="0"/>
              <a:t> para </a:t>
            </a:r>
            <a:r>
              <a:rPr lang="en-US" dirty="0" err="1"/>
              <a:t>ti</a:t>
            </a:r>
            <a:r>
              <a:rPr lang="en-US" dirty="0"/>
              <a:t> o para </a:t>
            </a:r>
            <a:r>
              <a:rPr lang="en-US" dirty="0" err="1"/>
              <a:t>alguno</a:t>
            </a:r>
            <a:r>
              <a:rPr lang="en-US" dirty="0"/>
              <a:t> de </a:t>
            </a:r>
            <a:r>
              <a:rPr lang="en-US" dirty="0" err="1"/>
              <a:t>tus</a:t>
            </a:r>
            <a:r>
              <a:rPr lang="en-US" dirty="0"/>
              <a:t> </a:t>
            </a:r>
            <a:r>
              <a:rPr lang="en-US" dirty="0" err="1"/>
              <a:t>clientes</a:t>
            </a:r>
            <a:r>
              <a:rPr lang="en-US" dirty="0"/>
              <a:t>. </a:t>
            </a:r>
            <a:endParaRPr dirty="0"/>
          </a:p>
          <a:p>
            <a:pPr marL="685800" lvl="0" indent="-304800" algn="just" rtl="0">
              <a:lnSpc>
                <a:spcPct val="90000"/>
              </a:lnSpc>
              <a:spcBef>
                <a:spcPts val="1000"/>
              </a:spcBef>
              <a:spcAft>
                <a:spcPts val="0"/>
              </a:spcAft>
              <a:buSzPts val="2400"/>
              <a:buFont typeface="Arial"/>
              <a:buNone/>
            </a:pPr>
            <a:endParaRPr dirty="0"/>
          </a:p>
          <a:p>
            <a:pPr marL="685800" lvl="0" indent="-457200" algn="just" rtl="0">
              <a:lnSpc>
                <a:spcPct val="90000"/>
              </a:lnSpc>
              <a:spcBef>
                <a:spcPts val="1000"/>
              </a:spcBef>
              <a:spcAft>
                <a:spcPts val="0"/>
              </a:spcAft>
              <a:buSzPts val="2400"/>
              <a:buFont typeface="Arial"/>
              <a:buAutoNum type="arabicPeriod"/>
            </a:pPr>
            <a:r>
              <a:rPr lang="en-US" dirty="0" err="1"/>
              <a:t>Navega</a:t>
            </a:r>
            <a:r>
              <a:rPr lang="en-US" dirty="0"/>
              <a:t> </a:t>
            </a:r>
            <a:r>
              <a:rPr lang="en-US" dirty="0" err="1"/>
              <a:t>por</a:t>
            </a:r>
            <a:r>
              <a:rPr lang="en-US" dirty="0"/>
              <a:t> internet. Por </a:t>
            </a:r>
            <a:r>
              <a:rPr lang="en-US" dirty="0" err="1"/>
              <a:t>ejemplo</a:t>
            </a:r>
            <a:r>
              <a:rPr lang="en-US" dirty="0"/>
              <a:t>, </a:t>
            </a:r>
            <a:r>
              <a:rPr lang="en-US" dirty="0" err="1"/>
              <a:t>puedes</a:t>
            </a:r>
            <a:r>
              <a:rPr lang="en-US" dirty="0"/>
              <a:t> </a:t>
            </a:r>
            <a:r>
              <a:rPr lang="en-US" dirty="0" err="1"/>
              <a:t>buscar</a:t>
            </a:r>
            <a:r>
              <a:rPr lang="en-US" dirty="0"/>
              <a:t> </a:t>
            </a:r>
            <a:r>
              <a:rPr lang="en-US" dirty="0" err="1"/>
              <a:t>el</a:t>
            </a:r>
            <a:r>
              <a:rPr lang="en-US" dirty="0"/>
              <a:t> sitio web de </a:t>
            </a:r>
            <a:r>
              <a:rPr lang="en-US" dirty="0" err="1"/>
              <a:t>este</a:t>
            </a:r>
            <a:r>
              <a:rPr lang="en-US" dirty="0"/>
              <a:t> </a:t>
            </a:r>
            <a:r>
              <a:rPr lang="en-US" dirty="0" err="1"/>
              <a:t>proyecto</a:t>
            </a:r>
            <a:r>
              <a:rPr lang="en-US" dirty="0"/>
              <a:t> (www.housingcare.net ).</a:t>
            </a:r>
            <a:endParaRPr dirty="0"/>
          </a:p>
          <a:p>
            <a:pPr marL="685800" lvl="1" indent="0" algn="just" rtl="0">
              <a:lnSpc>
                <a:spcPct val="90000"/>
              </a:lnSpc>
              <a:spcBef>
                <a:spcPts val="500"/>
              </a:spcBef>
              <a:spcAft>
                <a:spcPts val="0"/>
              </a:spcAft>
              <a:buSzPts val="2000"/>
              <a:buNone/>
            </a:pPr>
            <a:r>
              <a:rPr lang="en-US" sz="2400" dirty="0" err="1">
                <a:solidFill>
                  <a:srgbClr val="092E4B"/>
                </a:solidFill>
                <a:latin typeface="Calibri"/>
                <a:ea typeface="Calibri"/>
                <a:cs typeface="Calibri"/>
                <a:sym typeface="Calibri"/>
              </a:rPr>
              <a:t>Clica</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en</a:t>
            </a:r>
            <a:r>
              <a:rPr lang="en-US" sz="2400" dirty="0">
                <a:solidFill>
                  <a:srgbClr val="092E4B"/>
                </a:solidFill>
                <a:latin typeface="Calibri"/>
                <a:ea typeface="Calibri"/>
                <a:cs typeface="Calibri"/>
                <a:sym typeface="Calibri"/>
              </a:rPr>
              <a:t> las </a:t>
            </a:r>
            <a:r>
              <a:rPr lang="en-US" sz="2400" dirty="0" err="1">
                <a:solidFill>
                  <a:srgbClr val="092E4B"/>
                </a:solidFill>
                <a:latin typeface="Calibri"/>
                <a:ea typeface="Calibri"/>
                <a:cs typeface="Calibri"/>
                <a:sym typeface="Calibri"/>
              </a:rPr>
              <a:t>distintas</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pestañas</a:t>
            </a:r>
            <a:r>
              <a:rPr lang="en-US" sz="2400" dirty="0">
                <a:solidFill>
                  <a:srgbClr val="092E4B"/>
                </a:solidFill>
                <a:latin typeface="Calibri"/>
                <a:ea typeface="Calibri"/>
                <a:cs typeface="Calibri"/>
                <a:sym typeface="Calibri"/>
              </a:rPr>
              <a:t> o palabras </a:t>
            </a:r>
            <a:r>
              <a:rPr lang="en-US" sz="2400" dirty="0" err="1">
                <a:solidFill>
                  <a:srgbClr val="092E4B"/>
                </a:solidFill>
                <a:latin typeface="Calibri"/>
                <a:ea typeface="Calibri"/>
                <a:cs typeface="Calibri"/>
                <a:sym typeface="Calibri"/>
              </a:rPr>
              <a:t>en</a:t>
            </a:r>
            <a:r>
              <a:rPr lang="en-US" sz="2400" dirty="0">
                <a:solidFill>
                  <a:srgbClr val="092E4B"/>
                </a:solidFill>
                <a:latin typeface="Calibri"/>
                <a:ea typeface="Calibri"/>
                <a:cs typeface="Calibri"/>
                <a:sym typeface="Calibri"/>
              </a:rPr>
              <a:t> la </a:t>
            </a:r>
            <a:r>
              <a:rPr lang="en-US" sz="2400" dirty="0" err="1">
                <a:solidFill>
                  <a:srgbClr val="092E4B"/>
                </a:solidFill>
                <a:latin typeface="Calibri"/>
                <a:ea typeface="Calibri"/>
                <a:cs typeface="Calibri"/>
                <a:sym typeface="Calibri"/>
              </a:rPr>
              <a:t>parte</a:t>
            </a:r>
            <a:r>
              <a:rPr lang="en-US" sz="2400" dirty="0">
                <a:solidFill>
                  <a:srgbClr val="092E4B"/>
                </a:solidFill>
                <a:latin typeface="Calibri"/>
                <a:ea typeface="Calibri"/>
                <a:cs typeface="Calibri"/>
                <a:sym typeface="Calibri"/>
              </a:rPr>
              <a:t> superior de la </a:t>
            </a:r>
            <a:r>
              <a:rPr lang="en-US" sz="2400" dirty="0" err="1">
                <a:solidFill>
                  <a:srgbClr val="092E4B"/>
                </a:solidFill>
                <a:latin typeface="Calibri"/>
                <a:ea typeface="Calibri"/>
                <a:cs typeface="Calibri"/>
                <a:sym typeface="Calibri"/>
              </a:rPr>
              <a:t>página</a:t>
            </a:r>
            <a:r>
              <a:rPr lang="en-US" sz="2400" dirty="0">
                <a:solidFill>
                  <a:srgbClr val="092E4B"/>
                </a:solidFill>
                <a:latin typeface="Calibri"/>
                <a:ea typeface="Calibri"/>
                <a:cs typeface="Calibri"/>
                <a:sym typeface="Calibri"/>
              </a:rPr>
              <a:t> y </a:t>
            </a:r>
            <a:r>
              <a:rPr lang="en-US" sz="2400" dirty="0" err="1">
                <a:solidFill>
                  <a:srgbClr val="092E4B"/>
                </a:solidFill>
                <a:latin typeface="Calibri"/>
                <a:ea typeface="Calibri"/>
                <a:cs typeface="Calibri"/>
                <a:sym typeface="Calibri"/>
              </a:rPr>
              <a:t>familiarízate</a:t>
            </a:r>
            <a:r>
              <a:rPr lang="en-US" sz="2400" dirty="0">
                <a:solidFill>
                  <a:srgbClr val="092E4B"/>
                </a:solidFill>
                <a:latin typeface="Calibri"/>
                <a:ea typeface="Calibri"/>
                <a:cs typeface="Calibri"/>
                <a:sym typeface="Calibri"/>
              </a:rPr>
              <a:t> con </a:t>
            </a:r>
            <a:r>
              <a:rPr lang="en-US" sz="2400" dirty="0" err="1">
                <a:solidFill>
                  <a:srgbClr val="092E4B"/>
                </a:solidFill>
                <a:latin typeface="Calibri"/>
                <a:ea typeface="Calibri"/>
                <a:cs typeface="Calibri"/>
                <a:sym typeface="Calibri"/>
              </a:rPr>
              <a:t>el</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funcionamiento</a:t>
            </a:r>
            <a:r>
              <a:rPr lang="en-US" sz="2400" dirty="0">
                <a:solidFill>
                  <a:srgbClr val="092E4B"/>
                </a:solidFill>
                <a:latin typeface="Calibri"/>
                <a:ea typeface="Calibri"/>
                <a:cs typeface="Calibri"/>
                <a:sym typeface="Calibri"/>
              </a:rPr>
              <a:t> de </a:t>
            </a:r>
            <a:r>
              <a:rPr lang="en-US" sz="2400" dirty="0" err="1">
                <a:solidFill>
                  <a:srgbClr val="092E4B"/>
                </a:solidFill>
                <a:latin typeface="Calibri"/>
                <a:ea typeface="Calibri"/>
                <a:cs typeface="Calibri"/>
                <a:sym typeface="Calibri"/>
              </a:rPr>
              <a:t>los</a:t>
            </a:r>
            <a:r>
              <a:rPr lang="en-US" sz="2400" dirty="0">
                <a:solidFill>
                  <a:srgbClr val="092E4B"/>
                </a:solidFill>
                <a:latin typeface="Calibri"/>
                <a:ea typeface="Calibri"/>
                <a:cs typeface="Calibri"/>
                <a:sym typeface="Calibri"/>
              </a:rPr>
              <a:t> sitios web. ¡No </a:t>
            </a:r>
            <a:r>
              <a:rPr lang="en-US" sz="2400" dirty="0" err="1">
                <a:solidFill>
                  <a:srgbClr val="092E4B"/>
                </a:solidFill>
                <a:latin typeface="Calibri"/>
                <a:ea typeface="Calibri"/>
                <a:cs typeface="Calibri"/>
                <a:sym typeface="Calibri"/>
              </a:rPr>
              <a:t>tengas</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miedo</a:t>
            </a:r>
            <a:r>
              <a:rPr lang="en-US" sz="2400" dirty="0">
                <a:solidFill>
                  <a:srgbClr val="092E4B"/>
                </a:solidFill>
                <a:latin typeface="Calibri"/>
                <a:ea typeface="Calibri"/>
                <a:cs typeface="Calibri"/>
                <a:sym typeface="Calibri"/>
              </a:rPr>
              <a:t>!</a:t>
            </a:r>
            <a:endParaRPr dirty="0"/>
          </a:p>
        </p:txBody>
      </p:sp>
      <p:sp>
        <p:nvSpPr>
          <p:cNvPr id="508" name="Google Shape;508;p19"/>
          <p:cNvSpPr txBox="1">
            <a:spLocks noGrp="1"/>
          </p:cNvSpPr>
          <p:nvPr>
            <p:ph type="body" idx="2"/>
          </p:nvPr>
        </p:nvSpPr>
        <p:spPr>
          <a:xfrm>
            <a:off x="284476" y="1021014"/>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4800"/>
              <a:t>Hora de los ejercicios</a:t>
            </a:r>
            <a:endParaRPr/>
          </a:p>
        </p:txBody>
      </p:sp>
      <p:pic>
        <p:nvPicPr>
          <p:cNvPr id="509" name="Google Shape;509;p19"/>
          <p:cNvPicPr preferRelativeResize="0">
            <a:picLocks noGrp="1"/>
          </p:cNvPicPr>
          <p:nvPr>
            <p:ph type="pic" idx="3"/>
          </p:nvPr>
        </p:nvPicPr>
        <p:blipFill rotWithShape="1">
          <a:blip r:embed="rId6">
            <a:alphaModFix/>
          </a:blip>
          <a:srcRect l="5283" r="5281"/>
          <a:stretch/>
        </p:blipFill>
        <p:spPr>
          <a:xfrm>
            <a:off x="8583306" y="1246695"/>
            <a:ext cx="2444127" cy="4336988"/>
          </a:xfrm>
          <a:prstGeom prst="rect">
            <a:avLst/>
          </a:prstGeom>
          <a:solidFill>
            <a:srgbClr val="D8D8D8"/>
          </a:solidFill>
          <a:ln>
            <a:noFill/>
          </a:ln>
        </p:spPr>
      </p:pic>
      <p:grpSp>
        <p:nvGrpSpPr>
          <p:cNvPr id="510" name="Google Shape;510;p19"/>
          <p:cNvGrpSpPr/>
          <p:nvPr/>
        </p:nvGrpSpPr>
        <p:grpSpPr>
          <a:xfrm>
            <a:off x="6729002" y="1011676"/>
            <a:ext cx="1118680" cy="1031625"/>
            <a:chOff x="1923675" y="1633650"/>
            <a:chExt cx="436000" cy="435975"/>
          </a:xfrm>
        </p:grpSpPr>
        <p:sp>
          <p:nvSpPr>
            <p:cNvPr id="511" name="Google Shape;511;p19"/>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19"/>
            <p:cNvSpPr/>
            <p:nvPr/>
          </p:nvSpPr>
          <p:spPr>
            <a:xfrm>
              <a:off x="2019900" y="1757250"/>
              <a:ext cx="261825" cy="261850"/>
            </a:xfrm>
            <a:custGeom>
              <a:avLst/>
              <a:gdLst/>
              <a:ahLst/>
              <a:cxnLst/>
              <a:rect l="l" t="t" r="r" b="b"/>
              <a:pathLst>
                <a:path w="10473" h="10474" fill="none" extrusionOk="0">
                  <a:moveTo>
                    <a:pt x="10473" y="1"/>
                  </a:moveTo>
                  <a:lnTo>
                    <a:pt x="0" y="10473"/>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9"/>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19"/>
            <p:cNvSpPr/>
            <p:nvPr/>
          </p:nvSpPr>
          <p:spPr>
            <a:xfrm>
              <a:off x="1974225" y="1711575"/>
              <a:ext cx="261825" cy="261850"/>
            </a:xfrm>
            <a:custGeom>
              <a:avLst/>
              <a:gdLst/>
              <a:ahLst/>
              <a:cxnLst/>
              <a:rect l="l" t="t" r="r" b="b"/>
              <a:pathLst>
                <a:path w="10473" h="10474" fill="none" extrusionOk="0">
                  <a:moveTo>
                    <a:pt x="0" y="10474"/>
                  </a:moveTo>
                  <a:lnTo>
                    <a:pt x="10473" y="1"/>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19"/>
            <p:cNvSpPr/>
            <p:nvPr/>
          </p:nvSpPr>
          <p:spPr>
            <a:xfrm>
              <a:off x="1934650" y="2014200"/>
              <a:ext cx="44475" cy="44475"/>
            </a:xfrm>
            <a:custGeom>
              <a:avLst/>
              <a:gdLst/>
              <a:ahLst/>
              <a:cxnLst/>
              <a:rect l="l" t="t" r="r" b="b"/>
              <a:pathLst>
                <a:path w="1779" h="1779" fill="none" extrusionOk="0">
                  <a:moveTo>
                    <a:pt x="1778" y="1778"/>
                  </a:moveTo>
                  <a:lnTo>
                    <a:pt x="0" y="0"/>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19"/>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55"/>
          <p:cNvSpPr txBox="1">
            <a:spLocks noGrp="1"/>
          </p:cNvSpPr>
          <p:nvPr>
            <p:ph type="body" idx="2"/>
          </p:nvPr>
        </p:nvSpPr>
        <p:spPr>
          <a:xfrm>
            <a:off x="579972" y="192058"/>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Glosario</a:t>
            </a:r>
            <a:endParaRPr/>
          </a:p>
        </p:txBody>
      </p:sp>
      <p:graphicFrame>
        <p:nvGraphicFramePr>
          <p:cNvPr id="522" name="Google Shape;522;p55"/>
          <p:cNvGraphicFramePr/>
          <p:nvPr/>
        </p:nvGraphicFramePr>
        <p:xfrm>
          <a:off x="1673352" y="1524338"/>
          <a:ext cx="9436600" cy="4272380"/>
        </p:xfrm>
        <a:graphic>
          <a:graphicData uri="http://schemas.openxmlformats.org/drawingml/2006/table">
            <a:tbl>
              <a:tblPr firstRow="1" bandRow="1">
                <a:noFill/>
                <a:tableStyleId>{218B182A-F5EE-4B6D-A00A-21227011AACF}</a:tableStyleId>
              </a:tblPr>
              <a:tblGrid>
                <a:gridCol w="2591025">
                  <a:extLst>
                    <a:ext uri="{9D8B030D-6E8A-4147-A177-3AD203B41FA5}">
                      <a16:colId xmlns:a16="http://schemas.microsoft.com/office/drawing/2014/main" val="20000"/>
                    </a:ext>
                  </a:extLst>
                </a:gridCol>
                <a:gridCol w="6845575">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latin typeface="Calibri"/>
                          <a:ea typeface="Calibri"/>
                          <a:cs typeface="Calibri"/>
                          <a:sym typeface="Calibri"/>
                        </a:rPr>
                        <a:t>TÉRMINO</a:t>
                      </a:r>
                      <a:endParaRPr sz="20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latin typeface="Calibri"/>
                          <a:ea typeface="Calibri"/>
                          <a:cs typeface="Calibri"/>
                          <a:sym typeface="Calibri"/>
                        </a:rPr>
                        <a:t>DESCRIPCIÓN BREVE</a:t>
                      </a:r>
                      <a:endParaRPr sz="20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 Internet</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Red de ordenadores… El mundo virtual</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2. E-mail</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Correo electrónico. Sistema de correo instantáneo</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3. Sitio web</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Conjunto de páginas con información accesible online (en internet)</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4. Dirección web</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Como una versión electrónica de una dirección postal</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5. Icono</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Una pequeña imagen que representa un comando de tu dispositivo</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6. Escritorio</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La pantalla principal donde aparece la información en tu dispositivo </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7. Barra de tareas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Una fila de botones/controles gráficos que representan programas abiertos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8. Iconos de batería y carga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Aparecen normalmente en la pantalla del dispositivo para indicar el nivel de carga, etc.</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9. </a:t>
                      </a:r>
                      <a:r>
                        <a:rPr lang="en-US" sz="1800" b="1" i="1" u="none" strike="noStrike" cap="none">
                          <a:solidFill>
                            <a:srgbClr val="002060"/>
                          </a:solidFill>
                          <a:latin typeface="Calibri"/>
                          <a:ea typeface="Calibri"/>
                          <a:cs typeface="Calibri"/>
                          <a:sym typeface="Calibri"/>
                        </a:rPr>
                        <a:t>Touchpad</a:t>
                      </a:r>
                      <a:endParaRPr sz="1800" b="1" i="1" u="none" strike="noStrike" cap="none">
                        <a:solidFill>
                          <a:srgbClr val="002060"/>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Habitual en los </a:t>
                      </a:r>
                      <a:r>
                        <a:rPr lang="en-US" sz="1800" i="1" u="none" strike="noStrike" cap="none">
                          <a:solidFill>
                            <a:srgbClr val="092E4B"/>
                          </a:solidFill>
                          <a:latin typeface="Calibri"/>
                          <a:ea typeface="Calibri"/>
                          <a:cs typeface="Calibri"/>
                          <a:sym typeface="Calibri"/>
                        </a:rPr>
                        <a:t>laptops</a:t>
                      </a:r>
                      <a:r>
                        <a:rPr lang="en-US" sz="1800" u="none" strike="noStrike" cap="none">
                          <a:solidFill>
                            <a:srgbClr val="092E4B"/>
                          </a:solidFill>
                          <a:latin typeface="Calibri"/>
                          <a:ea typeface="Calibri"/>
                          <a:cs typeface="Calibri"/>
                          <a:sym typeface="Calibri"/>
                        </a:rPr>
                        <a:t>, son una alternativa al ratón convencional</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graphicFrame>
        <p:nvGraphicFramePr>
          <p:cNvPr id="527" name="Google Shape;527;p56"/>
          <p:cNvGraphicFramePr/>
          <p:nvPr/>
        </p:nvGraphicFramePr>
        <p:xfrm>
          <a:off x="1576541" y="1147966"/>
          <a:ext cx="9385900" cy="5156310"/>
        </p:xfrm>
        <a:graphic>
          <a:graphicData uri="http://schemas.openxmlformats.org/drawingml/2006/table">
            <a:tbl>
              <a:tblPr firstRow="1" bandRow="1">
                <a:noFill/>
                <a:tableStyleId>{218B182A-F5EE-4B6D-A00A-21227011AACF}</a:tableStyleId>
              </a:tblPr>
              <a:tblGrid>
                <a:gridCol w="2540325">
                  <a:extLst>
                    <a:ext uri="{9D8B030D-6E8A-4147-A177-3AD203B41FA5}">
                      <a16:colId xmlns:a16="http://schemas.microsoft.com/office/drawing/2014/main" val="20000"/>
                    </a:ext>
                  </a:extLst>
                </a:gridCol>
                <a:gridCol w="6845575">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TÉRMINO</a:t>
                      </a:r>
                      <a:endParaRPr sz="18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Calibri"/>
                          <a:ea typeface="Calibri"/>
                          <a:cs typeface="Calibri"/>
                          <a:sym typeface="Calibri"/>
                        </a:rPr>
                        <a:t>DESCRIPCIÓN BREVE </a:t>
                      </a:r>
                      <a:endParaRPr sz="18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10. Teclado</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Las teclas que controlan el ordenador, muy parecidas a las de una máquina de escribir</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11. Área de notificaciones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Una parte de la barra de tareas en las que se muestran las notificaciones y los estados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12. Cámara integrada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Cámara integrada </a:t>
                      </a:r>
                      <a:r>
                        <a:rPr lang="en-US" sz="1800" u="none" strike="noStrike" cap="none">
                          <a:solidFill>
                            <a:srgbClr val="002060"/>
                          </a:solidFill>
                          <a:latin typeface="Calibri"/>
                          <a:ea typeface="Calibri"/>
                          <a:cs typeface="Calibri"/>
                          <a:sym typeface="Calibri"/>
                        </a:rPr>
                        <a:t>frontal</a:t>
                      </a:r>
                      <a:r>
                        <a:rPr lang="en-US" sz="1800" u="none" strike="noStrike" cap="none">
                          <a:solidFill>
                            <a:srgbClr val="092E4B"/>
                          </a:solidFill>
                          <a:latin typeface="Calibri"/>
                          <a:ea typeface="Calibri"/>
                          <a:cs typeface="Calibri"/>
                          <a:sym typeface="Calibri"/>
                        </a:rPr>
                        <a:t> que te permite hacer videollamadas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13. Software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Los programas que dan instrucciones al ordenador</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14. Hardware</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Los componentes físicos de un sistema informático</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15. Puertos</a:t>
                      </a:r>
                      <a:endParaRPr sz="14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Las tomas donde se conecta el cargador o cualquier otro dispositivo</a:t>
                      </a:r>
                      <a:endParaRPr sz="14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16. Cursores</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 Un icono que se mueve por toda la pantalla y permite editar o seleccionar</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17. Motor de búsqueda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Funciona como un </a:t>
                      </a:r>
                      <a:r>
                        <a:rPr lang="en-US" sz="1800" u="none" strike="noStrike" cap="none">
                          <a:solidFill>
                            <a:srgbClr val="002060"/>
                          </a:solidFill>
                          <a:latin typeface="Calibri"/>
                          <a:ea typeface="Calibri"/>
                          <a:cs typeface="Calibri"/>
                          <a:sym typeface="Calibri"/>
                        </a:rPr>
                        <a:t>directorio</a:t>
                      </a:r>
                      <a:r>
                        <a:rPr lang="en-US" sz="1800" u="none" strike="noStrike" cap="none">
                          <a:solidFill>
                            <a:srgbClr val="092E4B"/>
                          </a:solidFill>
                          <a:latin typeface="Calibri"/>
                          <a:ea typeface="Calibri"/>
                          <a:cs typeface="Calibri"/>
                          <a:sym typeface="Calibri"/>
                        </a:rPr>
                        <a:t> que nos permite encontrar direcciones o sitios web</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18. Carpeta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Carpeta virtual en la que se guardan los archivos</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9"/>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092E4B"/>
                          </a:solidFill>
                          <a:latin typeface="Calibri"/>
                          <a:ea typeface="Calibri"/>
                          <a:cs typeface="Calibri"/>
                          <a:sym typeface="Calibri"/>
                        </a:rPr>
                        <a:t>19. Ventana</a:t>
                      </a:r>
                      <a:endParaRPr sz="1800" b="1"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rgbClr val="092E4B"/>
                          </a:solidFill>
                          <a:latin typeface="Calibri"/>
                          <a:ea typeface="Calibri"/>
                          <a:cs typeface="Calibri"/>
                          <a:sym typeface="Calibri"/>
                        </a:rPr>
                        <a:t>Área enmarcada que aparece en el escritorio</a:t>
                      </a:r>
                      <a:endParaRPr sz="1800" u="none" strike="noStrike" cap="none">
                        <a:solidFill>
                          <a:srgbClr val="092E4B"/>
                        </a:solidFill>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10"/>
                  </a:ext>
                </a:extLst>
              </a:tr>
            </a:tbl>
          </a:graphicData>
        </a:graphic>
      </p:graphicFrame>
      <p:sp>
        <p:nvSpPr>
          <p:cNvPr id="528" name="Google Shape;528;p56"/>
          <p:cNvSpPr txBox="1">
            <a:spLocks noGrp="1"/>
          </p:cNvSpPr>
          <p:nvPr>
            <p:ph type="body" idx="2"/>
          </p:nvPr>
        </p:nvSpPr>
        <p:spPr>
          <a:xfrm>
            <a:off x="579438" y="192088"/>
            <a:ext cx="9886950" cy="1019175"/>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n-US"/>
              <a:t>Glosario (continuación)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57"/>
          <p:cNvSpPr txBox="1">
            <a:spLocks noGrp="1"/>
          </p:cNvSpPr>
          <p:nvPr>
            <p:ph type="body" idx="1"/>
          </p:nvPr>
        </p:nvSpPr>
        <p:spPr>
          <a:xfrm>
            <a:off x="898357" y="1757388"/>
            <a:ext cx="4757375" cy="437769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chemeClr val="lt1"/>
              </a:buClr>
              <a:buSzPts val="2400"/>
              <a:buFont typeface="Arial"/>
              <a:buNone/>
            </a:pPr>
            <a:r>
              <a:rPr lang="en-US"/>
              <a:t>Te acabamos de bombardear con información y un glosario de terminología digital y… has sobrevivido. </a:t>
            </a:r>
            <a:r>
              <a:rPr lang="en-US" b="1"/>
              <a:t>¡Lo has hecho genial! </a:t>
            </a:r>
            <a:endParaRPr sz="1000" b="1"/>
          </a:p>
          <a:p>
            <a:pPr marL="0" marR="0" lvl="0" indent="0" algn="just" rtl="0">
              <a:lnSpc>
                <a:spcPct val="90000"/>
              </a:lnSpc>
              <a:spcBef>
                <a:spcPts val="1000"/>
              </a:spcBef>
              <a:spcAft>
                <a:spcPts val="0"/>
              </a:spcAft>
              <a:buClr>
                <a:schemeClr val="lt1"/>
              </a:buClr>
              <a:buSzPts val="2400"/>
              <a:buFont typeface="Arial"/>
              <a:buNone/>
            </a:pPr>
            <a:r>
              <a:rPr lang="en-US" b="1"/>
              <a:t>TÓMATE UN DESCANSO…</a:t>
            </a:r>
            <a:endParaRPr/>
          </a:p>
          <a:p>
            <a:pPr marL="0" marR="0" lvl="0" indent="0" algn="just" rtl="0">
              <a:lnSpc>
                <a:spcPct val="90000"/>
              </a:lnSpc>
              <a:spcBef>
                <a:spcPts val="1000"/>
              </a:spcBef>
              <a:spcAft>
                <a:spcPts val="0"/>
              </a:spcAft>
              <a:buClr>
                <a:schemeClr val="lt1"/>
              </a:buClr>
              <a:buSzPts val="2400"/>
              <a:buFont typeface="Arial"/>
              <a:buNone/>
            </a:pPr>
            <a:r>
              <a:rPr lang="en-US">
                <a:solidFill>
                  <a:schemeClr val="lt1"/>
                </a:solidFill>
              </a:rPr>
              <a:t>Queremos que lo retomes más tarde </a:t>
            </a:r>
            <a:r>
              <a:rPr lang="en-US"/>
              <a:t>(a tu propio ritmo),  pero quédate con nosotros. Entenderás el sentido de conocer todos estos términos más adelante. A continuación, hablaremos de los s</a:t>
            </a:r>
            <a:r>
              <a:rPr lang="en-US" i="1">
                <a:solidFill>
                  <a:schemeClr val="lt1"/>
                </a:solidFill>
              </a:rPr>
              <a:t>martphones.</a:t>
            </a:r>
            <a:endParaRPr i="1">
              <a:solidFill>
                <a:schemeClr val="lt1"/>
              </a:solidFill>
            </a:endParaRPr>
          </a:p>
        </p:txBody>
      </p:sp>
      <p:sp>
        <p:nvSpPr>
          <p:cNvPr id="534" name="Google Shape;534;p57"/>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4800"/>
              <a:t>¡Bien hecho!</a:t>
            </a:r>
            <a:endParaRPr sz="4800"/>
          </a:p>
        </p:txBody>
      </p:sp>
      <p:pic>
        <p:nvPicPr>
          <p:cNvPr id="535" name="Google Shape;535;p57" descr="Green birthday envelope with ribbons"/>
          <p:cNvPicPr preferRelativeResize="0">
            <a:picLocks noGrp="1"/>
          </p:cNvPicPr>
          <p:nvPr>
            <p:ph type="pic" idx="3"/>
          </p:nvPr>
        </p:nvPicPr>
        <p:blipFill rotWithShape="1">
          <a:blip r:embed="rId3">
            <a:alphaModFix/>
          </a:blip>
          <a:srcRect l="3178" r="3177"/>
          <a:stretch/>
        </p:blipFill>
        <p:spPr>
          <a:xfrm>
            <a:off x="5888002" y="439730"/>
            <a:ext cx="5660531" cy="6045736"/>
          </a:xfrm>
          <a:prstGeom prst="rect">
            <a:avLst/>
          </a:prstGeom>
          <a:solidFill>
            <a:srgbClr val="F2F2F2"/>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a:t>Uso Eficaz de los </a:t>
            </a:r>
            <a:r>
              <a:rPr lang="en-US" i="1">
                <a:solidFill>
                  <a:schemeClr val="lt1"/>
                </a:solidFill>
              </a:rPr>
              <a:t>Smartphones</a:t>
            </a:r>
            <a:endParaRPr i="1">
              <a:solidFill>
                <a:schemeClr val="lt1"/>
              </a:solidFill>
            </a:endParaRPr>
          </a:p>
        </p:txBody>
      </p:sp>
      <p:sp>
        <p:nvSpPr>
          <p:cNvPr id="542" name="Google Shape;542;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8"/>
          <p:cNvSpPr txBox="1">
            <a:spLocks noGrp="1"/>
          </p:cNvSpPr>
          <p:nvPr>
            <p:ph type="body" idx="1"/>
          </p:nvPr>
        </p:nvSpPr>
        <p:spPr>
          <a:xfrm>
            <a:off x="643467" y="1004165"/>
            <a:ext cx="5510592" cy="5187889"/>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dirty="0"/>
              <a:t>Los </a:t>
            </a:r>
            <a:r>
              <a:rPr lang="en-US" i="1" dirty="0">
                <a:solidFill>
                  <a:schemeClr val="lt1"/>
                </a:solidFill>
              </a:rPr>
              <a:t>smartphones</a:t>
            </a:r>
            <a:r>
              <a:rPr lang="en-US" dirty="0"/>
              <a:t> son </a:t>
            </a:r>
            <a:r>
              <a:rPr lang="en-US" dirty="0" err="1"/>
              <a:t>como</a:t>
            </a:r>
            <a:r>
              <a:rPr lang="en-US" dirty="0"/>
              <a:t> </a:t>
            </a:r>
            <a:r>
              <a:rPr lang="en-US" dirty="0" err="1"/>
              <a:t>miniordenadores</a:t>
            </a:r>
            <a:r>
              <a:rPr lang="en-US" dirty="0"/>
              <a:t>. </a:t>
            </a:r>
            <a:endParaRPr dirty="0"/>
          </a:p>
          <a:p>
            <a:pPr marL="0" lvl="0" indent="0" rtl="0">
              <a:lnSpc>
                <a:spcPct val="90000"/>
              </a:lnSpc>
              <a:spcBef>
                <a:spcPts val="1000"/>
              </a:spcBef>
              <a:spcAft>
                <a:spcPts val="0"/>
              </a:spcAft>
              <a:buSzPts val="2400"/>
              <a:buNone/>
            </a:pPr>
            <a:r>
              <a:rPr lang="en-US" dirty="0"/>
              <a:t>Los dos </a:t>
            </a:r>
            <a:r>
              <a:rPr lang="en-US" dirty="0" err="1"/>
              <a:t>sistemas</a:t>
            </a:r>
            <a:r>
              <a:rPr lang="en-US" dirty="0"/>
              <a:t> </a:t>
            </a:r>
            <a:r>
              <a:rPr lang="en-US" dirty="0" err="1"/>
              <a:t>operativos</a:t>
            </a:r>
            <a:r>
              <a:rPr lang="en-US" dirty="0"/>
              <a:t> </a:t>
            </a:r>
            <a:r>
              <a:rPr lang="en-US" dirty="0" err="1"/>
              <a:t>más</a:t>
            </a:r>
            <a:r>
              <a:rPr lang="en-US" dirty="0"/>
              <a:t> </a:t>
            </a:r>
            <a:r>
              <a:rPr lang="en-US" dirty="0" err="1"/>
              <a:t>populares</a:t>
            </a:r>
            <a:r>
              <a:rPr lang="en-US" dirty="0"/>
              <a:t> para </a:t>
            </a:r>
            <a:r>
              <a:rPr lang="en-US" i="1" dirty="0">
                <a:solidFill>
                  <a:schemeClr val="lt1"/>
                </a:solidFill>
              </a:rPr>
              <a:t>smartphones</a:t>
            </a:r>
            <a:r>
              <a:rPr lang="en-US" dirty="0"/>
              <a:t> son </a:t>
            </a:r>
            <a:r>
              <a:rPr lang="en-US" b="1" dirty="0">
                <a:solidFill>
                  <a:schemeClr val="lt1"/>
                </a:solidFill>
              </a:rPr>
              <a:t>iOS</a:t>
            </a:r>
            <a:r>
              <a:rPr lang="en-US" dirty="0"/>
              <a:t> y </a:t>
            </a:r>
            <a:r>
              <a:rPr lang="en-US" b="1" dirty="0">
                <a:solidFill>
                  <a:schemeClr val="lt1"/>
                </a:solidFill>
              </a:rPr>
              <a:t>Android,</a:t>
            </a:r>
            <a:r>
              <a:rPr lang="en-US" b="1" dirty="0"/>
              <a:t> </a:t>
            </a:r>
            <a:r>
              <a:rPr lang="en-US" dirty="0"/>
              <a:t>lo que </a:t>
            </a:r>
            <a:r>
              <a:rPr lang="en-US" dirty="0" err="1"/>
              <a:t>categoriza</a:t>
            </a:r>
            <a:r>
              <a:rPr lang="en-US" dirty="0"/>
              <a:t> </a:t>
            </a:r>
            <a:r>
              <a:rPr lang="en-US" dirty="0" err="1"/>
              <a:t>los</a:t>
            </a:r>
            <a:r>
              <a:rPr lang="en-US" dirty="0"/>
              <a:t> </a:t>
            </a:r>
            <a:r>
              <a:rPr lang="en-US" dirty="0" err="1"/>
              <a:t>teléfonos</a:t>
            </a:r>
            <a:r>
              <a:rPr lang="en-US" dirty="0"/>
              <a:t> </a:t>
            </a:r>
            <a:r>
              <a:rPr lang="en-US" dirty="0" err="1"/>
              <a:t>en</a:t>
            </a:r>
            <a:r>
              <a:rPr lang="en-US" dirty="0"/>
              <a:t> dos </a:t>
            </a:r>
            <a:r>
              <a:rPr lang="en-US" dirty="0" err="1"/>
              <a:t>tipos</a:t>
            </a:r>
            <a:r>
              <a:rPr lang="en-US" dirty="0"/>
              <a:t>:</a:t>
            </a:r>
            <a:endParaRPr dirty="0"/>
          </a:p>
          <a:p>
            <a:pPr marL="342900" lvl="0" indent="-342900" rtl="0">
              <a:lnSpc>
                <a:spcPct val="90000"/>
              </a:lnSpc>
              <a:spcBef>
                <a:spcPts val="1000"/>
              </a:spcBef>
              <a:spcAft>
                <a:spcPts val="0"/>
              </a:spcAft>
              <a:buSzPts val="2400"/>
              <a:buFont typeface="Arial"/>
              <a:buChar char="•"/>
            </a:pPr>
            <a:r>
              <a:rPr lang="en-US" dirty="0"/>
              <a:t>El </a:t>
            </a:r>
            <a:r>
              <a:rPr lang="en-US" b="1" dirty="0">
                <a:solidFill>
                  <a:srgbClr val="24BAA2"/>
                </a:solidFill>
              </a:rPr>
              <a:t>iOS es de Apple </a:t>
            </a:r>
            <a:r>
              <a:rPr lang="en-US" dirty="0"/>
              <a:t>y opera </a:t>
            </a:r>
            <a:r>
              <a:rPr lang="en-US" dirty="0" err="1"/>
              <a:t>específicamente</a:t>
            </a:r>
            <a:r>
              <a:rPr lang="en-US" dirty="0"/>
              <a:t> </a:t>
            </a:r>
            <a:r>
              <a:rPr lang="en-US" dirty="0" err="1"/>
              <a:t>en</a:t>
            </a:r>
            <a:r>
              <a:rPr lang="en-US" dirty="0"/>
              <a:t> </a:t>
            </a:r>
            <a:r>
              <a:rPr lang="en-US" dirty="0">
                <a:solidFill>
                  <a:schemeClr val="lt1"/>
                </a:solidFill>
              </a:rPr>
              <a:t>iPhones</a:t>
            </a:r>
            <a:r>
              <a:rPr lang="en-US" dirty="0">
                <a:solidFill>
                  <a:srgbClr val="FF0000"/>
                </a:solidFill>
              </a:rPr>
              <a:t> </a:t>
            </a:r>
            <a:r>
              <a:rPr lang="en-US" i="1" dirty="0">
                <a:solidFill>
                  <a:schemeClr val="lt1"/>
                </a:solidFill>
              </a:rPr>
              <a:t>(smartphones de Apple)</a:t>
            </a:r>
            <a:r>
              <a:rPr lang="en-US" i="1" dirty="0"/>
              <a:t>.</a:t>
            </a:r>
            <a:endParaRPr dirty="0"/>
          </a:p>
          <a:p>
            <a:pPr marL="342900" lvl="0" indent="-342900" rtl="0">
              <a:lnSpc>
                <a:spcPct val="90000"/>
              </a:lnSpc>
              <a:spcBef>
                <a:spcPts val="1000"/>
              </a:spcBef>
              <a:spcAft>
                <a:spcPts val="0"/>
              </a:spcAft>
              <a:buSzPts val="2400"/>
              <a:buFont typeface="Arial"/>
              <a:buChar char="•"/>
            </a:pPr>
            <a:r>
              <a:rPr lang="en-US" dirty="0"/>
              <a:t>El </a:t>
            </a:r>
            <a:r>
              <a:rPr lang="en-US" b="1" dirty="0">
                <a:solidFill>
                  <a:srgbClr val="24BAA2"/>
                </a:solidFill>
              </a:rPr>
              <a:t>Android de Google </a:t>
            </a:r>
            <a:r>
              <a:rPr lang="en-US" dirty="0"/>
              <a:t>es </a:t>
            </a:r>
            <a:r>
              <a:rPr lang="en-US" dirty="0" err="1"/>
              <a:t>bastante</a:t>
            </a:r>
            <a:r>
              <a:rPr lang="en-US" dirty="0"/>
              <a:t> </a:t>
            </a:r>
            <a:r>
              <a:rPr lang="en-US" dirty="0" err="1"/>
              <a:t>abierto</a:t>
            </a:r>
            <a:r>
              <a:rPr lang="en-US" dirty="0"/>
              <a:t> y opera </a:t>
            </a:r>
            <a:r>
              <a:rPr lang="en-US" dirty="0" err="1"/>
              <a:t>en</a:t>
            </a:r>
            <a:r>
              <a:rPr lang="en-US" dirty="0"/>
              <a:t> </a:t>
            </a:r>
            <a:r>
              <a:rPr lang="en-US" dirty="0" err="1"/>
              <a:t>una</a:t>
            </a:r>
            <a:r>
              <a:rPr lang="en-US" dirty="0"/>
              <a:t> gran </a:t>
            </a:r>
            <a:r>
              <a:rPr lang="en-US" dirty="0" err="1"/>
              <a:t>variedad</a:t>
            </a:r>
            <a:r>
              <a:rPr lang="en-US" dirty="0"/>
              <a:t> de </a:t>
            </a:r>
            <a:r>
              <a:rPr lang="en-US" dirty="0" err="1"/>
              <a:t>teléfonos</a:t>
            </a:r>
            <a:r>
              <a:rPr lang="en-US" dirty="0"/>
              <a:t>. </a:t>
            </a:r>
            <a:endParaRPr dirty="0"/>
          </a:p>
          <a:p>
            <a:pPr marL="0" lvl="0" indent="0" rtl="0">
              <a:lnSpc>
                <a:spcPct val="90000"/>
              </a:lnSpc>
              <a:spcBef>
                <a:spcPts val="1000"/>
              </a:spcBef>
              <a:spcAft>
                <a:spcPts val="0"/>
              </a:spcAft>
              <a:buSzPts val="2400"/>
              <a:buNone/>
            </a:pPr>
            <a:r>
              <a:rPr lang="en-US" b="1" dirty="0" err="1"/>
              <a:t>Estos</a:t>
            </a:r>
            <a:r>
              <a:rPr lang="en-US" b="1" dirty="0"/>
              <a:t> </a:t>
            </a:r>
            <a:r>
              <a:rPr lang="en-US" b="1" dirty="0" err="1"/>
              <a:t>sistemas</a:t>
            </a:r>
            <a:r>
              <a:rPr lang="en-US" b="1" dirty="0"/>
              <a:t> </a:t>
            </a:r>
            <a:r>
              <a:rPr lang="en-US" b="1" dirty="0" err="1"/>
              <a:t>operativos</a:t>
            </a:r>
            <a:r>
              <a:rPr lang="en-US" b="1" dirty="0"/>
              <a:t> son </a:t>
            </a:r>
            <a:r>
              <a:rPr lang="en-US" b="1" dirty="0" err="1"/>
              <a:t>muy</a:t>
            </a:r>
            <a:r>
              <a:rPr lang="en-US" b="1" dirty="0"/>
              <a:t> </a:t>
            </a:r>
            <a:r>
              <a:rPr lang="en-US" b="1" dirty="0" err="1"/>
              <a:t>avanzados</a:t>
            </a:r>
            <a:r>
              <a:rPr lang="en-US" b="1" dirty="0"/>
              <a:t> y </a:t>
            </a:r>
            <a:r>
              <a:rPr lang="en-US" b="1" dirty="0" err="1"/>
              <a:t>realizan</a:t>
            </a:r>
            <a:r>
              <a:rPr lang="en-US" b="1" dirty="0"/>
              <a:t> </a:t>
            </a:r>
            <a:r>
              <a:rPr lang="en-US" b="1" dirty="0" err="1"/>
              <a:t>muchas</a:t>
            </a:r>
            <a:r>
              <a:rPr lang="en-US" b="1" dirty="0"/>
              <a:t> </a:t>
            </a:r>
            <a:r>
              <a:rPr lang="en-US" b="1" dirty="0" err="1"/>
              <a:t>más</a:t>
            </a:r>
            <a:r>
              <a:rPr lang="en-US" b="1" dirty="0"/>
              <a:t> </a:t>
            </a:r>
            <a:r>
              <a:rPr lang="en-US" b="1" dirty="0" err="1"/>
              <a:t>funciones</a:t>
            </a:r>
            <a:r>
              <a:rPr lang="en-US" b="1" dirty="0"/>
              <a:t>, </a:t>
            </a:r>
            <a:r>
              <a:rPr lang="en-US" b="1" dirty="0" err="1"/>
              <a:t>además</a:t>
            </a:r>
            <a:r>
              <a:rPr lang="en-US" b="1" dirty="0"/>
              <a:t> de las simples </a:t>
            </a:r>
            <a:r>
              <a:rPr lang="en-US" b="1" dirty="0" err="1"/>
              <a:t>llamadas</a:t>
            </a:r>
            <a:r>
              <a:rPr lang="en-US" b="1" dirty="0"/>
              <a:t>. </a:t>
            </a:r>
            <a:endParaRPr b="1" dirty="0"/>
          </a:p>
        </p:txBody>
      </p:sp>
      <p:sp>
        <p:nvSpPr>
          <p:cNvPr id="548" name="Google Shape;548;p58"/>
          <p:cNvSpPr txBox="1">
            <a:spLocks noGrp="1"/>
          </p:cNvSpPr>
          <p:nvPr>
            <p:ph type="body" idx="2"/>
          </p:nvPr>
        </p:nvSpPr>
        <p:spPr>
          <a:xfrm>
            <a:off x="643467" y="326644"/>
            <a:ext cx="5394476"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Tipos de </a:t>
            </a:r>
            <a:r>
              <a:rPr lang="en-US" i="1"/>
              <a:t>smartphones</a:t>
            </a:r>
            <a:endParaRPr/>
          </a:p>
        </p:txBody>
      </p:sp>
      <p:pic>
        <p:nvPicPr>
          <p:cNvPr id="549" name="Google Shape;549;p58"/>
          <p:cNvPicPr preferRelativeResize="0"/>
          <p:nvPr/>
        </p:nvPicPr>
        <p:blipFill rotWithShape="1">
          <a:blip r:embed="rId3">
            <a:alphaModFix/>
          </a:blip>
          <a:srcRect/>
          <a:stretch/>
        </p:blipFill>
        <p:spPr>
          <a:xfrm>
            <a:off x="9015704" y="1503272"/>
            <a:ext cx="2616334" cy="1663786"/>
          </a:xfrm>
          <a:prstGeom prst="rect">
            <a:avLst/>
          </a:prstGeom>
          <a:noFill/>
          <a:ln>
            <a:noFill/>
          </a:ln>
        </p:spPr>
      </p:pic>
      <p:pic>
        <p:nvPicPr>
          <p:cNvPr id="550" name="Google Shape;550;p58"/>
          <p:cNvPicPr preferRelativeResize="0"/>
          <p:nvPr/>
        </p:nvPicPr>
        <p:blipFill rotWithShape="1">
          <a:blip r:embed="rId4">
            <a:alphaModFix/>
          </a:blip>
          <a:srcRect l="8829"/>
          <a:stretch/>
        </p:blipFill>
        <p:spPr>
          <a:xfrm>
            <a:off x="8905422" y="4750985"/>
            <a:ext cx="2836898" cy="1701887"/>
          </a:xfrm>
          <a:prstGeom prst="rect">
            <a:avLst/>
          </a:prstGeom>
          <a:noFill/>
          <a:ln>
            <a:noFill/>
          </a:ln>
        </p:spPr>
      </p:pic>
      <p:pic>
        <p:nvPicPr>
          <p:cNvPr id="551" name="Google Shape;551;p58">
            <a:hlinkClick r:id="rId5"/>
          </p:cNvPr>
          <p:cNvPicPr preferRelativeResize="0"/>
          <p:nvPr/>
        </p:nvPicPr>
        <p:blipFill rotWithShape="1">
          <a:blip r:embed="rId6">
            <a:alphaModFix/>
          </a:blip>
          <a:srcRect l="8437" r="12640"/>
          <a:stretch/>
        </p:blipFill>
        <p:spPr>
          <a:xfrm>
            <a:off x="6835546" y="3429000"/>
            <a:ext cx="2180158" cy="1568531"/>
          </a:xfrm>
          <a:prstGeom prst="rect">
            <a:avLst/>
          </a:prstGeom>
          <a:noFill/>
          <a:ln>
            <a:noFill/>
          </a:ln>
        </p:spPr>
      </p:pic>
      <p:pic>
        <p:nvPicPr>
          <p:cNvPr id="552" name="Google Shape;552;p58">
            <a:hlinkClick r:id="rId7"/>
          </p:cNvPr>
          <p:cNvPicPr preferRelativeResize="0"/>
          <p:nvPr/>
        </p:nvPicPr>
        <p:blipFill rotWithShape="1">
          <a:blip r:embed="rId8">
            <a:alphaModFix/>
          </a:blip>
          <a:srcRect t="2580"/>
          <a:stretch/>
        </p:blipFill>
        <p:spPr>
          <a:xfrm>
            <a:off x="6992962" y="583106"/>
            <a:ext cx="1676486" cy="14723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7"/>
          <p:cNvSpPr txBox="1">
            <a:spLocks noGrp="1"/>
          </p:cNvSpPr>
          <p:nvPr>
            <p:ph type="body" idx="1"/>
          </p:nvPr>
        </p:nvSpPr>
        <p:spPr>
          <a:xfrm>
            <a:off x="275825" y="1236475"/>
            <a:ext cx="5518500" cy="4719600"/>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600"/>
              </a:spcBef>
              <a:spcAft>
                <a:spcPts val="0"/>
              </a:spcAft>
              <a:buSzPts val="2400"/>
              <a:buNone/>
            </a:pPr>
            <a:r>
              <a:rPr lang="en-US">
                <a:latin typeface="Calibri"/>
                <a:ea typeface="Calibri"/>
                <a:cs typeface="Calibri"/>
                <a:sym typeface="Calibri"/>
              </a:rPr>
              <a:t>Al final de este módulo, esperamos que</a:t>
            </a:r>
            <a:endParaRPr/>
          </a:p>
          <a:p>
            <a:pPr marL="457200" lvl="0" indent="-228600" algn="just" rtl="0">
              <a:lnSpc>
                <a:spcPct val="90000"/>
              </a:lnSpc>
              <a:spcBef>
                <a:spcPts val="600"/>
              </a:spcBef>
              <a:spcAft>
                <a:spcPts val="0"/>
              </a:spcAft>
              <a:buSzPts val="2400"/>
              <a:buNone/>
            </a:pPr>
            <a:r>
              <a:rPr lang="en-US">
                <a:latin typeface="Calibri"/>
                <a:ea typeface="Calibri"/>
                <a:cs typeface="Calibri"/>
                <a:sym typeface="Calibri"/>
              </a:rPr>
              <a:t>como persona </a:t>
            </a:r>
            <a:r>
              <a:rPr lang="en-US"/>
              <a:t>cuidadora </a:t>
            </a:r>
            <a:r>
              <a:rPr lang="en-US">
                <a:latin typeface="Calibri"/>
                <a:ea typeface="Calibri"/>
                <a:cs typeface="Calibri"/>
                <a:sym typeface="Calibri"/>
              </a:rPr>
              <a:t>seas capaz de: </a:t>
            </a:r>
            <a:endParaRPr/>
          </a:p>
          <a:p>
            <a:pPr marL="342900" lvl="0" indent="-342900" algn="just" rtl="0">
              <a:lnSpc>
                <a:spcPct val="107000"/>
              </a:lnSpc>
              <a:spcBef>
                <a:spcPts val="1800"/>
              </a:spcBef>
              <a:spcAft>
                <a:spcPts val="0"/>
              </a:spcAft>
              <a:buSzPts val="2400"/>
              <a:buFont typeface="Noto Sans"/>
              <a:buChar char="✔"/>
            </a:pPr>
            <a:r>
              <a:rPr lang="en-US">
                <a:latin typeface="Calibri"/>
                <a:ea typeface="Calibri"/>
                <a:cs typeface="Calibri"/>
                <a:sym typeface="Calibri"/>
              </a:rPr>
              <a:t>Entender las ventajas y la funcionalidad básica de 3 dispositivos.</a:t>
            </a:r>
            <a:endParaRPr/>
          </a:p>
          <a:p>
            <a:pPr marL="342900" lvl="0" indent="-342900" algn="just" rtl="0">
              <a:lnSpc>
                <a:spcPct val="107000"/>
              </a:lnSpc>
              <a:spcBef>
                <a:spcPts val="1000"/>
              </a:spcBef>
              <a:spcAft>
                <a:spcPts val="0"/>
              </a:spcAft>
              <a:buSzPts val="2400"/>
              <a:buFont typeface="Noto Sans"/>
              <a:buChar char="✔"/>
            </a:pPr>
            <a:r>
              <a:rPr lang="en-US">
                <a:latin typeface="Calibri"/>
                <a:ea typeface="Calibri"/>
                <a:cs typeface="Calibri"/>
                <a:sym typeface="Calibri"/>
              </a:rPr>
              <a:t>Identificar los componentes de estos dispositivos.</a:t>
            </a:r>
            <a:endParaRPr/>
          </a:p>
          <a:p>
            <a:pPr marL="342900" lvl="0" indent="-342900" algn="just" rtl="0">
              <a:lnSpc>
                <a:spcPct val="107000"/>
              </a:lnSpc>
              <a:spcBef>
                <a:spcPts val="1000"/>
              </a:spcBef>
              <a:spcAft>
                <a:spcPts val="0"/>
              </a:spcAft>
              <a:buSzPts val="2400"/>
              <a:buFont typeface="Noto Sans"/>
              <a:buChar char="✔"/>
            </a:pPr>
            <a:r>
              <a:rPr lang="en-US">
                <a:solidFill>
                  <a:schemeClr val="lt1"/>
                </a:solidFill>
                <a:latin typeface="Calibri"/>
                <a:ea typeface="Calibri"/>
                <a:cs typeface="Calibri"/>
                <a:sym typeface="Calibri"/>
              </a:rPr>
              <a:t>Conocer</a:t>
            </a:r>
            <a:r>
              <a:rPr lang="en-US">
                <a:latin typeface="Calibri"/>
                <a:ea typeface="Calibri"/>
                <a:cs typeface="Calibri"/>
                <a:sym typeface="Calibri"/>
              </a:rPr>
              <a:t> los sistemas IT (Tecnologías de la Información) de nuestro día a día. </a:t>
            </a:r>
            <a:endParaRPr/>
          </a:p>
          <a:p>
            <a:pPr marL="342900" lvl="0" indent="-342900" algn="just" rtl="0">
              <a:lnSpc>
                <a:spcPct val="107000"/>
              </a:lnSpc>
              <a:spcBef>
                <a:spcPts val="1000"/>
              </a:spcBef>
              <a:spcAft>
                <a:spcPts val="0"/>
              </a:spcAft>
              <a:buSzPts val="2400"/>
              <a:buFont typeface="Noto Sans"/>
              <a:buChar char="✔"/>
            </a:pPr>
            <a:r>
              <a:rPr lang="en-US">
                <a:latin typeface="Calibri"/>
                <a:ea typeface="Calibri"/>
                <a:cs typeface="Calibri"/>
                <a:sym typeface="Calibri"/>
              </a:rPr>
              <a:t>Examinar la seguridad a la hora de usar estos dispositivos incluso a nivel básico. </a:t>
            </a:r>
            <a:endParaRPr/>
          </a:p>
          <a:p>
            <a:pPr marL="457200" marR="0" lvl="0" indent="-228600" algn="l" rtl="0">
              <a:lnSpc>
                <a:spcPct val="90000"/>
              </a:lnSpc>
              <a:spcBef>
                <a:spcPts val="1800"/>
              </a:spcBef>
              <a:spcAft>
                <a:spcPts val="0"/>
              </a:spcAft>
              <a:buClr>
                <a:schemeClr val="lt1"/>
              </a:buClr>
              <a:buSzPts val="2400"/>
              <a:buFont typeface="Arial"/>
              <a:buNone/>
            </a:pPr>
            <a:endParaRPr/>
          </a:p>
        </p:txBody>
      </p:sp>
      <p:sp>
        <p:nvSpPr>
          <p:cNvPr id="235" name="Google Shape;235;p7"/>
          <p:cNvSpPr txBox="1">
            <a:spLocks noGrp="1"/>
          </p:cNvSpPr>
          <p:nvPr>
            <p:ph type="body" idx="2"/>
          </p:nvPr>
        </p:nvSpPr>
        <p:spPr>
          <a:xfrm>
            <a:off x="374159" y="243780"/>
            <a:ext cx="4757400" cy="992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Módulo 1</a:t>
            </a:r>
            <a:endParaRPr/>
          </a:p>
        </p:txBody>
      </p:sp>
      <p:pic>
        <p:nvPicPr>
          <p:cNvPr id="236" name="Google Shape;236;p7" descr="Old woman on a video call"/>
          <p:cNvPicPr preferRelativeResize="0">
            <a:picLocks noGrp="1"/>
          </p:cNvPicPr>
          <p:nvPr>
            <p:ph type="pic" idx="3"/>
          </p:nvPr>
        </p:nvPicPr>
        <p:blipFill rotWithShape="1">
          <a:blip r:embed="rId3">
            <a:alphaModFix/>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pic>
        <p:nvPicPr>
          <p:cNvPr id="557" name="Google Shape;557;p8" descr="Image result for smartphone"/>
          <p:cNvPicPr preferRelativeResize="0"/>
          <p:nvPr/>
        </p:nvPicPr>
        <p:blipFill rotWithShape="1">
          <a:blip r:embed="rId3">
            <a:alphaModFix/>
          </a:blip>
          <a:srcRect/>
          <a:stretch/>
        </p:blipFill>
        <p:spPr>
          <a:xfrm>
            <a:off x="2788920" y="1937016"/>
            <a:ext cx="5943600" cy="4294962"/>
          </a:xfrm>
          <a:prstGeom prst="rect">
            <a:avLst/>
          </a:prstGeom>
          <a:noFill/>
          <a:ln>
            <a:noFill/>
          </a:ln>
        </p:spPr>
      </p:pic>
      <p:sp>
        <p:nvSpPr>
          <p:cNvPr id="558" name="Google Shape;558;p8"/>
          <p:cNvSpPr txBox="1"/>
          <p:nvPr/>
        </p:nvSpPr>
        <p:spPr>
          <a:xfrm>
            <a:off x="0" y="0"/>
            <a:ext cx="12192000" cy="1077178"/>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Smartphones</a:t>
            </a:r>
            <a:r>
              <a:rPr lang="en-US" sz="3600" b="1" i="0" u="none" strike="noStrike" cap="none">
                <a:solidFill>
                  <a:schemeClr val="lt1"/>
                </a:solidFill>
                <a:latin typeface="Calibri"/>
                <a:ea typeface="Calibri"/>
                <a:cs typeface="Calibri"/>
                <a:sym typeface="Calibri"/>
              </a:rPr>
              <a:t> – Partes básicas de un iPhone</a:t>
            </a:r>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lt1"/>
              </a:solidFill>
              <a:latin typeface="Calibri"/>
              <a:ea typeface="Calibri"/>
              <a:cs typeface="Calibri"/>
              <a:sym typeface="Calibri"/>
            </a:endParaRPr>
          </a:p>
        </p:txBody>
      </p:sp>
      <p:sp>
        <p:nvSpPr>
          <p:cNvPr id="559" name="Google Shape;559;p8"/>
          <p:cNvSpPr/>
          <p:nvPr/>
        </p:nvSpPr>
        <p:spPr>
          <a:xfrm rot="1540167">
            <a:off x="2939132" y="189200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0" name="Google Shape;560;p8"/>
          <p:cNvSpPr/>
          <p:nvPr/>
        </p:nvSpPr>
        <p:spPr>
          <a:xfrm>
            <a:off x="2511911" y="2174294"/>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1" name="Google Shape;561;p8"/>
          <p:cNvSpPr/>
          <p:nvPr/>
        </p:nvSpPr>
        <p:spPr>
          <a:xfrm rot="10597866">
            <a:off x="8164956" y="2586384"/>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2" name="Google Shape;562;p8"/>
          <p:cNvSpPr/>
          <p:nvPr/>
        </p:nvSpPr>
        <p:spPr>
          <a:xfrm rot="10597866">
            <a:off x="8180387" y="2946735"/>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3" name="Google Shape;563;p8"/>
          <p:cNvSpPr/>
          <p:nvPr/>
        </p:nvSpPr>
        <p:spPr>
          <a:xfrm rot="10597866">
            <a:off x="8194935" y="3307086"/>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4" name="Google Shape;564;p8"/>
          <p:cNvSpPr/>
          <p:nvPr/>
        </p:nvSpPr>
        <p:spPr>
          <a:xfrm rot="9958284">
            <a:off x="6824113" y="1836780"/>
            <a:ext cx="1773354" cy="126000"/>
          </a:xfrm>
          <a:prstGeom prst="stripedRightArrow">
            <a:avLst>
              <a:gd name="adj1" fmla="val 50000"/>
              <a:gd name="adj2" fmla="val 50000"/>
            </a:avLst>
          </a:prstGeom>
          <a:solidFill>
            <a:srgbClr val="92D050"/>
          </a:solidFill>
          <a:ln w="9525" cap="flat" cmpd="sng">
            <a:solidFill>
              <a:srgbClr val="92D05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5" name="Google Shape;565;p8"/>
          <p:cNvSpPr/>
          <p:nvPr/>
        </p:nvSpPr>
        <p:spPr>
          <a:xfrm rot="9739322">
            <a:off x="7617576" y="2356419"/>
            <a:ext cx="1517110" cy="145914"/>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6" name="Google Shape;566;p8"/>
          <p:cNvSpPr/>
          <p:nvPr/>
        </p:nvSpPr>
        <p:spPr>
          <a:xfrm rot="10597866">
            <a:off x="7546529" y="4151293"/>
            <a:ext cx="1786592" cy="126000"/>
          </a:xfrm>
          <a:prstGeom prst="stripedRightArrow">
            <a:avLst>
              <a:gd name="adj1" fmla="val 50000"/>
              <a:gd name="adj2" fmla="val 50000"/>
            </a:avLst>
          </a:prstGeom>
          <a:solidFill>
            <a:srgbClr val="FF33CC"/>
          </a:solidFill>
          <a:ln w="9525" cap="flat" cmpd="sng">
            <a:solidFill>
              <a:srgbClr val="FF33CC"/>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7" name="Google Shape;567;p8"/>
          <p:cNvSpPr/>
          <p:nvPr/>
        </p:nvSpPr>
        <p:spPr>
          <a:xfrm rot="10597866">
            <a:off x="6962147" y="5698487"/>
            <a:ext cx="2379741" cy="126000"/>
          </a:xfrm>
          <a:prstGeom prst="stripedRightArrow">
            <a:avLst>
              <a:gd name="adj1" fmla="val 50000"/>
              <a:gd name="adj2" fmla="val 50000"/>
            </a:avLst>
          </a:prstGeom>
          <a:solidFill>
            <a:srgbClr val="C77C17"/>
          </a:solidFill>
          <a:ln w="9525" cap="flat" cmpd="sng">
            <a:solidFill>
              <a:srgbClr val="C77C17"/>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68" name="Google Shape;568;p8"/>
          <p:cNvSpPr txBox="1"/>
          <p:nvPr/>
        </p:nvSpPr>
        <p:spPr>
          <a:xfrm>
            <a:off x="8445960" y="1480993"/>
            <a:ext cx="204930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Cámara frontal</a:t>
            </a:r>
            <a:endParaRPr sz="1400" b="0" i="0" u="none" strike="noStrike" cap="none">
              <a:solidFill>
                <a:srgbClr val="000000"/>
              </a:solidFill>
              <a:latin typeface="Arial"/>
              <a:ea typeface="Arial"/>
              <a:cs typeface="Arial"/>
              <a:sym typeface="Arial"/>
            </a:endParaRPr>
          </a:p>
        </p:txBody>
      </p:sp>
      <p:sp>
        <p:nvSpPr>
          <p:cNvPr id="569" name="Google Shape;569;p8"/>
          <p:cNvSpPr txBox="1"/>
          <p:nvPr/>
        </p:nvSpPr>
        <p:spPr>
          <a:xfrm>
            <a:off x="9071170" y="1902923"/>
            <a:ext cx="2463490"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Botón de encendido</a:t>
            </a:r>
            <a:endParaRPr sz="1400" b="0" i="0" u="none" strike="noStrike" cap="none">
              <a:solidFill>
                <a:srgbClr val="000000"/>
              </a:solidFill>
              <a:latin typeface="Arial"/>
              <a:ea typeface="Arial"/>
              <a:cs typeface="Arial"/>
              <a:sym typeface="Arial"/>
            </a:endParaRPr>
          </a:p>
        </p:txBody>
      </p:sp>
      <p:sp>
        <p:nvSpPr>
          <p:cNvPr id="570" name="Google Shape;570;p8"/>
          <p:cNvSpPr txBox="1"/>
          <p:nvPr/>
        </p:nvSpPr>
        <p:spPr>
          <a:xfrm>
            <a:off x="9088917" y="2353161"/>
            <a:ext cx="3103084" cy="3846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900" b="1" i="0" u="none" strike="noStrike" cap="none">
                <a:solidFill>
                  <a:srgbClr val="002060"/>
                </a:solidFill>
                <a:latin typeface="Calibri"/>
                <a:ea typeface="Calibri"/>
                <a:cs typeface="Calibri"/>
                <a:sym typeface="Calibri"/>
              </a:rPr>
              <a:t>Interruptor de tono/silencio</a:t>
            </a:r>
            <a:endParaRPr sz="1900" b="0" i="0" u="none" strike="noStrike" cap="none">
              <a:solidFill>
                <a:srgbClr val="000000"/>
              </a:solidFill>
              <a:latin typeface="Arial"/>
              <a:ea typeface="Arial"/>
              <a:cs typeface="Arial"/>
              <a:sym typeface="Arial"/>
            </a:endParaRPr>
          </a:p>
        </p:txBody>
      </p:sp>
      <p:sp>
        <p:nvSpPr>
          <p:cNvPr id="571" name="Google Shape;571;p8"/>
          <p:cNvSpPr txBox="1"/>
          <p:nvPr/>
        </p:nvSpPr>
        <p:spPr>
          <a:xfrm>
            <a:off x="9129102" y="2798087"/>
            <a:ext cx="2042002"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Subir volumen</a:t>
            </a:r>
            <a:endParaRPr sz="1400" b="0" i="0" u="none" strike="noStrike" cap="none">
              <a:solidFill>
                <a:srgbClr val="000000"/>
              </a:solidFill>
              <a:latin typeface="Arial"/>
              <a:ea typeface="Arial"/>
              <a:cs typeface="Arial"/>
              <a:sym typeface="Arial"/>
            </a:endParaRPr>
          </a:p>
        </p:txBody>
      </p:sp>
      <p:sp>
        <p:nvSpPr>
          <p:cNvPr id="572" name="Google Shape;572;p8"/>
          <p:cNvSpPr txBox="1"/>
          <p:nvPr/>
        </p:nvSpPr>
        <p:spPr>
          <a:xfrm>
            <a:off x="9156938" y="3167419"/>
            <a:ext cx="187304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Bajar volumen</a:t>
            </a:r>
            <a:endParaRPr sz="1400" b="0" i="0" u="none" strike="noStrike" cap="none">
              <a:solidFill>
                <a:srgbClr val="000000"/>
              </a:solidFill>
              <a:latin typeface="Arial"/>
              <a:ea typeface="Arial"/>
              <a:cs typeface="Arial"/>
              <a:sym typeface="Arial"/>
            </a:endParaRPr>
          </a:p>
        </p:txBody>
      </p:sp>
      <p:sp>
        <p:nvSpPr>
          <p:cNvPr id="573" name="Google Shape;573;p8"/>
          <p:cNvSpPr txBox="1"/>
          <p:nvPr/>
        </p:nvSpPr>
        <p:spPr>
          <a:xfrm>
            <a:off x="9129088" y="3806670"/>
            <a:ext cx="256927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1" u="none" strike="noStrike" cap="none">
                <a:solidFill>
                  <a:srgbClr val="002060"/>
                </a:solidFill>
                <a:latin typeface="Calibri"/>
                <a:ea typeface="Calibri"/>
                <a:cs typeface="Calibri"/>
                <a:sym typeface="Calibri"/>
              </a:rPr>
              <a:t>Widget/Icono</a:t>
            </a:r>
            <a:r>
              <a:rPr lang="en-US" sz="2000" b="1" i="0" u="none" strike="noStrike" cap="none">
                <a:solidFill>
                  <a:srgbClr val="002060"/>
                </a:solidFill>
                <a:latin typeface="Calibri"/>
                <a:ea typeface="Calibri"/>
                <a:cs typeface="Calibri"/>
                <a:sym typeface="Calibri"/>
              </a:rPr>
              <a:t> para acceder a una </a:t>
            </a:r>
            <a:r>
              <a:rPr lang="en-US" sz="2000" b="1" i="1" u="none" strike="noStrike" cap="none">
                <a:solidFill>
                  <a:srgbClr val="002060"/>
                </a:solidFill>
                <a:latin typeface="Calibri"/>
                <a:ea typeface="Calibri"/>
                <a:cs typeface="Calibri"/>
                <a:sym typeface="Calibri"/>
              </a:rPr>
              <a:t>app</a:t>
            </a:r>
            <a:endParaRPr sz="1400" b="0" i="1" u="none" strike="noStrike" cap="none">
              <a:solidFill>
                <a:srgbClr val="000000"/>
              </a:solidFill>
              <a:latin typeface="Arial"/>
              <a:ea typeface="Arial"/>
              <a:cs typeface="Arial"/>
              <a:sym typeface="Arial"/>
            </a:endParaRPr>
          </a:p>
        </p:txBody>
      </p:sp>
      <p:sp>
        <p:nvSpPr>
          <p:cNvPr id="574" name="Google Shape;574;p8"/>
          <p:cNvSpPr txBox="1"/>
          <p:nvPr/>
        </p:nvSpPr>
        <p:spPr>
          <a:xfrm>
            <a:off x="1487812" y="1960071"/>
            <a:ext cx="1121806"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Cámara principal</a:t>
            </a:r>
            <a:endParaRPr sz="1400" b="0" i="0" u="none" strike="noStrike" cap="none">
              <a:solidFill>
                <a:srgbClr val="000000"/>
              </a:solidFill>
              <a:latin typeface="Arial"/>
              <a:ea typeface="Arial"/>
              <a:cs typeface="Arial"/>
              <a:sym typeface="Arial"/>
            </a:endParaRPr>
          </a:p>
        </p:txBody>
      </p:sp>
      <p:sp>
        <p:nvSpPr>
          <p:cNvPr id="575" name="Google Shape;575;p8"/>
          <p:cNvSpPr txBox="1"/>
          <p:nvPr/>
        </p:nvSpPr>
        <p:spPr>
          <a:xfrm>
            <a:off x="1528997" y="1401614"/>
            <a:ext cx="143422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rgbClr val="002060"/>
                </a:solidFill>
                <a:latin typeface="Calibri"/>
                <a:ea typeface="Calibri"/>
                <a:cs typeface="Calibri"/>
                <a:sym typeface="Calibri"/>
              </a:rPr>
              <a:t>Flash LED</a:t>
            </a:r>
            <a:endParaRPr sz="1400" b="0" i="0" u="none" strike="noStrike" cap="none">
              <a:solidFill>
                <a:srgbClr val="000000"/>
              </a:solidFill>
              <a:latin typeface="Arial"/>
              <a:ea typeface="Arial"/>
              <a:cs typeface="Arial"/>
              <a:sym typeface="Arial"/>
            </a:endParaRPr>
          </a:p>
        </p:txBody>
      </p:sp>
      <p:sp>
        <p:nvSpPr>
          <p:cNvPr id="576" name="Google Shape;576;p8"/>
          <p:cNvSpPr txBox="1"/>
          <p:nvPr/>
        </p:nvSpPr>
        <p:spPr>
          <a:xfrm>
            <a:off x="9393493" y="5507347"/>
            <a:ext cx="18390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Botón de inicio</a:t>
            </a:r>
            <a:endParaRPr sz="1400" b="0" i="0" u="none" strike="noStrike" cap="none">
              <a:solidFill>
                <a:srgbClr val="000000"/>
              </a:solidFill>
              <a:latin typeface="Arial"/>
              <a:ea typeface="Arial"/>
              <a:cs typeface="Arial"/>
              <a:sym typeface="Arial"/>
            </a:endParaRPr>
          </a:p>
        </p:txBody>
      </p:sp>
      <p:sp>
        <p:nvSpPr>
          <p:cNvPr id="577" name="Google Shape;577;p8"/>
          <p:cNvSpPr/>
          <p:nvPr/>
        </p:nvSpPr>
        <p:spPr>
          <a:xfrm rot="10636559">
            <a:off x="7250822" y="4787733"/>
            <a:ext cx="2378006" cy="126000"/>
          </a:xfrm>
          <a:prstGeom prst="striped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78" name="Google Shape;578;p8"/>
          <p:cNvSpPr/>
          <p:nvPr/>
        </p:nvSpPr>
        <p:spPr>
          <a:xfrm rot="3536031">
            <a:off x="5557298" y="2014465"/>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79" name="Google Shape;579;p8"/>
          <p:cNvSpPr txBox="1"/>
          <p:nvPr/>
        </p:nvSpPr>
        <p:spPr>
          <a:xfrm>
            <a:off x="9539494" y="4577218"/>
            <a:ext cx="2099446"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Pantalla de inicio táctil</a:t>
            </a:r>
            <a:endParaRPr sz="1400" b="0" i="0" u="none" strike="noStrike" cap="none">
              <a:solidFill>
                <a:srgbClr val="000000"/>
              </a:solidFill>
              <a:latin typeface="Arial"/>
              <a:ea typeface="Arial"/>
              <a:cs typeface="Arial"/>
              <a:sym typeface="Arial"/>
            </a:endParaRPr>
          </a:p>
        </p:txBody>
      </p:sp>
      <p:sp>
        <p:nvSpPr>
          <p:cNvPr id="580" name="Google Shape;580;p8"/>
          <p:cNvSpPr txBox="1"/>
          <p:nvPr/>
        </p:nvSpPr>
        <p:spPr>
          <a:xfrm>
            <a:off x="4825122" y="1043741"/>
            <a:ext cx="115424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Barra de estado</a:t>
            </a:r>
            <a:endParaRPr sz="1400" b="0" i="0" u="none" strike="noStrike" cap="none">
              <a:solidFill>
                <a:srgbClr val="000000"/>
              </a:solidFill>
              <a:latin typeface="Arial"/>
              <a:ea typeface="Arial"/>
              <a:cs typeface="Arial"/>
              <a:sym typeface="Arial"/>
            </a:endParaRPr>
          </a:p>
        </p:txBody>
      </p:sp>
      <p:sp>
        <p:nvSpPr>
          <p:cNvPr id="581" name="Google Shape;581;p8"/>
          <p:cNvSpPr txBox="1"/>
          <p:nvPr/>
        </p:nvSpPr>
        <p:spPr>
          <a:xfrm>
            <a:off x="5687933" y="2567058"/>
            <a:ext cx="1790910" cy="307736"/>
          </a:xfrm>
          <a:prstGeom prst="rect">
            <a:avLst/>
          </a:prstGeom>
          <a:noFill/>
          <a:ln w="38100" cap="flat" cmpd="sng">
            <a:solidFill>
              <a:srgbClr val="24BAA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8"/>
          <p:cNvSpPr txBox="1"/>
          <p:nvPr/>
        </p:nvSpPr>
        <p:spPr>
          <a:xfrm>
            <a:off x="5720697" y="2729236"/>
            <a:ext cx="1790910" cy="28931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8"/>
          <p:cNvSpPr txBox="1"/>
          <p:nvPr/>
        </p:nvSpPr>
        <p:spPr>
          <a:xfrm>
            <a:off x="6368049" y="5696385"/>
            <a:ext cx="515870" cy="523220"/>
          </a:xfrm>
          <a:prstGeom prst="rect">
            <a:avLst/>
          </a:prstGeom>
          <a:noFill/>
          <a:ln w="38100" cap="flat" cmpd="sng">
            <a:solidFill>
              <a:srgbClr val="C77C1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8"/>
          <p:cNvSpPr txBox="1"/>
          <p:nvPr/>
        </p:nvSpPr>
        <p:spPr>
          <a:xfrm>
            <a:off x="6997217" y="4073043"/>
            <a:ext cx="457199" cy="307736"/>
          </a:xfrm>
          <a:prstGeom prst="rect">
            <a:avLst/>
          </a:prstGeom>
          <a:noFill/>
          <a:ln w="38100"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8"/>
          <p:cNvSpPr txBox="1"/>
          <p:nvPr/>
        </p:nvSpPr>
        <p:spPr>
          <a:xfrm>
            <a:off x="6423696" y="2125402"/>
            <a:ext cx="378017" cy="307736"/>
          </a:xfrm>
          <a:prstGeom prst="rect">
            <a:avLst/>
          </a:prstGeom>
          <a:noFill/>
          <a:ln w="38100" cap="flat" cmpd="sng">
            <a:solidFill>
              <a:srgbClr val="92D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p59" descr="K-Touch launches A10 Android Smartphone at Just Rs. 2,999"/>
          <p:cNvPicPr preferRelativeResize="0"/>
          <p:nvPr/>
        </p:nvPicPr>
        <p:blipFill rotWithShape="1">
          <a:blip r:embed="rId3">
            <a:alphaModFix/>
          </a:blip>
          <a:srcRect/>
          <a:stretch/>
        </p:blipFill>
        <p:spPr>
          <a:xfrm>
            <a:off x="2291851" y="1958743"/>
            <a:ext cx="5019675" cy="4286250"/>
          </a:xfrm>
          <a:prstGeom prst="rect">
            <a:avLst/>
          </a:prstGeom>
          <a:noFill/>
          <a:ln>
            <a:noFill/>
          </a:ln>
        </p:spPr>
      </p:pic>
      <p:sp>
        <p:nvSpPr>
          <p:cNvPr id="591" name="Google Shape;591;p59"/>
          <p:cNvSpPr txBox="1"/>
          <p:nvPr/>
        </p:nvSpPr>
        <p:spPr>
          <a:xfrm>
            <a:off x="2887" y="85051"/>
            <a:ext cx="12192000" cy="861734"/>
          </a:xfrm>
          <a:prstGeom prst="rect">
            <a:avLst/>
          </a:prstGeom>
          <a:solidFill>
            <a:srgbClr val="7F3494"/>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1" u="none" strike="noStrike" cap="none" dirty="0">
                <a:solidFill>
                  <a:schemeClr val="lt1"/>
                </a:solidFill>
                <a:latin typeface="Calibri"/>
                <a:ea typeface="Calibri"/>
                <a:cs typeface="Calibri"/>
                <a:sym typeface="Calibri"/>
              </a:rPr>
              <a:t>Smartphones</a:t>
            </a:r>
            <a:r>
              <a:rPr lang="en-US" sz="3600" b="1" i="0" u="none" strike="noStrike" cap="none" dirty="0">
                <a:solidFill>
                  <a:schemeClr val="lt1"/>
                </a:solidFill>
                <a:latin typeface="Calibri"/>
                <a:ea typeface="Calibri"/>
                <a:cs typeface="Calibri"/>
                <a:sym typeface="Calibri"/>
              </a:rPr>
              <a:t> – </a:t>
            </a:r>
            <a:r>
              <a:rPr lang="en-US" sz="3600" b="1" i="0" u="none" strike="noStrike" cap="none" dirty="0" err="1">
                <a:solidFill>
                  <a:schemeClr val="lt1"/>
                </a:solidFill>
                <a:latin typeface="Calibri"/>
                <a:ea typeface="Calibri"/>
                <a:cs typeface="Calibri"/>
                <a:sym typeface="Calibri"/>
              </a:rPr>
              <a:t>Partes</a:t>
            </a:r>
            <a:r>
              <a:rPr lang="en-US" sz="3600" b="1" i="0" u="none" strike="noStrike" cap="none" dirty="0">
                <a:solidFill>
                  <a:schemeClr val="lt1"/>
                </a:solidFill>
                <a:latin typeface="Calibri"/>
                <a:ea typeface="Calibri"/>
                <a:cs typeface="Calibri"/>
                <a:sym typeface="Calibri"/>
              </a:rPr>
              <a:t> </a:t>
            </a:r>
            <a:r>
              <a:rPr lang="en-US" sz="3600" b="1" i="0" u="none" strike="noStrike" cap="none" dirty="0" err="1">
                <a:solidFill>
                  <a:schemeClr val="lt1"/>
                </a:solidFill>
                <a:latin typeface="Calibri"/>
                <a:ea typeface="Calibri"/>
                <a:cs typeface="Calibri"/>
                <a:sym typeface="Calibri"/>
              </a:rPr>
              <a:t>básicas</a:t>
            </a:r>
            <a:r>
              <a:rPr lang="en-US" sz="3600" b="1" i="0" u="none" strike="noStrike" cap="none" dirty="0">
                <a:solidFill>
                  <a:schemeClr val="lt1"/>
                </a:solidFill>
                <a:latin typeface="Calibri"/>
                <a:ea typeface="Calibri"/>
                <a:cs typeface="Calibri"/>
                <a:sym typeface="Calibri"/>
              </a:rPr>
              <a:t> de un Android</a:t>
            </a:r>
            <a:endParaRPr lang="en-US" sz="2800" b="1"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600"/>
              <a:buFont typeface="Arial"/>
              <a:buNone/>
            </a:pPr>
            <a:endParaRPr sz="1400" b="0" i="0" u="none" strike="noStrike" cap="none" dirty="0">
              <a:solidFill>
                <a:srgbClr val="000000"/>
              </a:solidFill>
              <a:latin typeface="Arial"/>
              <a:ea typeface="Arial"/>
              <a:cs typeface="Arial"/>
              <a:sym typeface="Arial"/>
            </a:endParaRPr>
          </a:p>
        </p:txBody>
      </p:sp>
      <p:sp>
        <p:nvSpPr>
          <p:cNvPr id="592" name="Google Shape;592;p59"/>
          <p:cNvSpPr/>
          <p:nvPr/>
        </p:nvSpPr>
        <p:spPr>
          <a:xfrm rot="2179707">
            <a:off x="2770125" y="2173712"/>
            <a:ext cx="1461058" cy="116847"/>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3" name="Google Shape;593;p59"/>
          <p:cNvSpPr/>
          <p:nvPr/>
        </p:nvSpPr>
        <p:spPr>
          <a:xfrm rot="1044760">
            <a:off x="2538516" y="2563173"/>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4" name="Google Shape;594;p59"/>
          <p:cNvSpPr/>
          <p:nvPr/>
        </p:nvSpPr>
        <p:spPr>
          <a:xfrm rot="-1188531">
            <a:off x="3670155" y="5742979"/>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5" name="Google Shape;595;p59"/>
          <p:cNvSpPr/>
          <p:nvPr/>
        </p:nvSpPr>
        <p:spPr>
          <a:xfrm rot="10597866">
            <a:off x="6819184" y="3252470"/>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6" name="Google Shape;596;p59"/>
          <p:cNvSpPr/>
          <p:nvPr/>
        </p:nvSpPr>
        <p:spPr>
          <a:xfrm rot="10597866">
            <a:off x="6833732" y="361282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7" name="Google Shape;597;p59"/>
          <p:cNvSpPr/>
          <p:nvPr/>
        </p:nvSpPr>
        <p:spPr>
          <a:xfrm rot="9616018">
            <a:off x="6133245" y="2039326"/>
            <a:ext cx="1930555" cy="164447"/>
          </a:xfrm>
          <a:prstGeom prst="stripedRightArrow">
            <a:avLst>
              <a:gd name="adj1" fmla="val 50000"/>
              <a:gd name="adj2" fmla="val 50000"/>
            </a:avLst>
          </a:prstGeom>
          <a:solidFill>
            <a:srgbClr val="FFC000"/>
          </a:solidFill>
          <a:ln w="9525" cap="flat" cmpd="sng">
            <a:solidFill>
              <a:srgbClr val="FFC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8" name="Google Shape;598;p59"/>
          <p:cNvSpPr/>
          <p:nvPr/>
        </p:nvSpPr>
        <p:spPr>
          <a:xfrm rot="9739322">
            <a:off x="6604302" y="2316639"/>
            <a:ext cx="1350016" cy="17842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599" name="Google Shape;599;p59"/>
          <p:cNvSpPr/>
          <p:nvPr/>
        </p:nvSpPr>
        <p:spPr>
          <a:xfrm rot="10597866">
            <a:off x="6246126" y="4168798"/>
            <a:ext cx="1786592" cy="126000"/>
          </a:xfrm>
          <a:prstGeom prst="stripedRightArrow">
            <a:avLst>
              <a:gd name="adj1" fmla="val 50000"/>
              <a:gd name="adj2" fmla="val 50000"/>
            </a:avLst>
          </a:prstGeom>
          <a:solidFill>
            <a:srgbClr val="FF0000"/>
          </a:solidFill>
          <a:ln w="9525" cap="flat" cmpd="sng">
            <a:solidFill>
              <a:srgbClr val="FF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00" name="Google Shape;600;p59"/>
          <p:cNvSpPr/>
          <p:nvPr/>
        </p:nvSpPr>
        <p:spPr>
          <a:xfrm rot="-8881137">
            <a:off x="5262949" y="6004856"/>
            <a:ext cx="1833171" cy="117361"/>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01" name="Google Shape;601;p59"/>
          <p:cNvSpPr txBox="1"/>
          <p:nvPr/>
        </p:nvSpPr>
        <p:spPr>
          <a:xfrm>
            <a:off x="7915889" y="1560803"/>
            <a:ext cx="2307763"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Cámara frontal</a:t>
            </a:r>
            <a:endParaRPr sz="1400" b="0" i="0" u="none" strike="noStrike" cap="none">
              <a:solidFill>
                <a:srgbClr val="000000"/>
              </a:solidFill>
              <a:latin typeface="Arial"/>
              <a:ea typeface="Arial"/>
              <a:cs typeface="Arial"/>
              <a:sym typeface="Arial"/>
            </a:endParaRPr>
          </a:p>
        </p:txBody>
      </p:sp>
      <p:sp>
        <p:nvSpPr>
          <p:cNvPr id="602" name="Google Shape;602;p59"/>
          <p:cNvSpPr txBox="1"/>
          <p:nvPr/>
        </p:nvSpPr>
        <p:spPr>
          <a:xfrm>
            <a:off x="7886084" y="1980027"/>
            <a:ext cx="231553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Botón de encendido</a:t>
            </a:r>
            <a:endParaRPr sz="1400" b="0" i="0" u="none" strike="noStrike" cap="none">
              <a:solidFill>
                <a:srgbClr val="000000"/>
              </a:solidFill>
              <a:latin typeface="Arial"/>
              <a:ea typeface="Arial"/>
              <a:cs typeface="Arial"/>
              <a:sym typeface="Arial"/>
            </a:endParaRPr>
          </a:p>
        </p:txBody>
      </p:sp>
      <p:sp>
        <p:nvSpPr>
          <p:cNvPr id="603" name="Google Shape;603;p59"/>
          <p:cNvSpPr txBox="1"/>
          <p:nvPr/>
        </p:nvSpPr>
        <p:spPr>
          <a:xfrm>
            <a:off x="2003944" y="6101158"/>
            <a:ext cx="3096865"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Botón de búsqueda/menú</a:t>
            </a:r>
            <a:endParaRPr sz="1400" b="0" i="0" u="none" strike="noStrike" cap="none">
              <a:solidFill>
                <a:srgbClr val="000000"/>
              </a:solidFill>
              <a:latin typeface="Arial"/>
              <a:ea typeface="Arial"/>
              <a:cs typeface="Arial"/>
              <a:sym typeface="Arial"/>
            </a:endParaRPr>
          </a:p>
        </p:txBody>
      </p:sp>
      <p:sp>
        <p:nvSpPr>
          <p:cNvPr id="604" name="Google Shape;604;p59"/>
          <p:cNvSpPr txBox="1"/>
          <p:nvPr/>
        </p:nvSpPr>
        <p:spPr>
          <a:xfrm>
            <a:off x="7779304" y="3095934"/>
            <a:ext cx="1904523"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Subir volumen</a:t>
            </a:r>
            <a:endParaRPr sz="1400" b="0" i="0" u="none" strike="noStrike" cap="none">
              <a:solidFill>
                <a:srgbClr val="000000"/>
              </a:solidFill>
              <a:latin typeface="Arial"/>
              <a:ea typeface="Arial"/>
              <a:cs typeface="Arial"/>
              <a:sym typeface="Arial"/>
            </a:endParaRPr>
          </a:p>
        </p:txBody>
      </p:sp>
      <p:sp>
        <p:nvSpPr>
          <p:cNvPr id="605" name="Google Shape;605;p59"/>
          <p:cNvSpPr txBox="1"/>
          <p:nvPr/>
        </p:nvSpPr>
        <p:spPr>
          <a:xfrm>
            <a:off x="7795735" y="3473154"/>
            <a:ext cx="187304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Bajar volumen</a:t>
            </a:r>
            <a:endParaRPr sz="1400" b="0" i="0" u="none" strike="noStrike" cap="none">
              <a:solidFill>
                <a:srgbClr val="000000"/>
              </a:solidFill>
              <a:latin typeface="Arial"/>
              <a:ea typeface="Arial"/>
              <a:cs typeface="Arial"/>
              <a:sym typeface="Arial"/>
            </a:endParaRPr>
          </a:p>
        </p:txBody>
      </p:sp>
      <p:sp>
        <p:nvSpPr>
          <p:cNvPr id="606" name="Google Shape;606;p59"/>
          <p:cNvSpPr txBox="1"/>
          <p:nvPr/>
        </p:nvSpPr>
        <p:spPr>
          <a:xfrm>
            <a:off x="7946952" y="4570413"/>
            <a:ext cx="256927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1" u="none" strike="noStrike" cap="none">
                <a:solidFill>
                  <a:srgbClr val="002060"/>
                </a:solidFill>
                <a:latin typeface="Calibri"/>
                <a:ea typeface="Calibri"/>
                <a:cs typeface="Calibri"/>
                <a:sym typeface="Calibri"/>
              </a:rPr>
              <a:t>Widget/Icono</a:t>
            </a:r>
            <a:r>
              <a:rPr lang="en-US" sz="2000" b="1" i="0" u="none" strike="noStrike" cap="none">
                <a:solidFill>
                  <a:srgbClr val="002060"/>
                </a:solidFill>
                <a:latin typeface="Calibri"/>
                <a:ea typeface="Calibri"/>
                <a:cs typeface="Calibri"/>
                <a:sym typeface="Calibri"/>
              </a:rPr>
              <a:t> para acceder a una </a:t>
            </a:r>
            <a:r>
              <a:rPr lang="en-US" sz="2000" b="1" i="1" u="none" strike="noStrike" cap="none">
                <a:solidFill>
                  <a:srgbClr val="002060"/>
                </a:solidFill>
                <a:latin typeface="Calibri"/>
                <a:ea typeface="Calibri"/>
                <a:cs typeface="Calibri"/>
                <a:sym typeface="Calibri"/>
              </a:rPr>
              <a:t>app</a:t>
            </a:r>
            <a:endParaRPr sz="1400" b="0" i="1" u="none" strike="noStrike" cap="none">
              <a:solidFill>
                <a:srgbClr val="000000"/>
              </a:solidFill>
              <a:latin typeface="Arial"/>
              <a:ea typeface="Arial"/>
              <a:cs typeface="Arial"/>
              <a:sym typeface="Arial"/>
            </a:endParaRPr>
          </a:p>
        </p:txBody>
      </p:sp>
      <p:sp>
        <p:nvSpPr>
          <p:cNvPr id="607" name="Google Shape;607;p59"/>
          <p:cNvSpPr txBox="1"/>
          <p:nvPr/>
        </p:nvSpPr>
        <p:spPr>
          <a:xfrm>
            <a:off x="1487812" y="1960071"/>
            <a:ext cx="1121806"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Cámara principal</a:t>
            </a:r>
            <a:endParaRPr sz="1400" b="0" i="0" u="none" strike="noStrike" cap="none">
              <a:solidFill>
                <a:srgbClr val="000000"/>
              </a:solidFill>
              <a:latin typeface="Arial"/>
              <a:ea typeface="Arial"/>
              <a:cs typeface="Arial"/>
              <a:sym typeface="Arial"/>
            </a:endParaRPr>
          </a:p>
        </p:txBody>
      </p:sp>
      <p:sp>
        <p:nvSpPr>
          <p:cNvPr id="608" name="Google Shape;608;p59"/>
          <p:cNvSpPr txBox="1"/>
          <p:nvPr/>
        </p:nvSpPr>
        <p:spPr>
          <a:xfrm>
            <a:off x="1528997" y="1401614"/>
            <a:ext cx="143422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rgbClr val="002060"/>
                </a:solidFill>
                <a:latin typeface="Calibri"/>
                <a:ea typeface="Calibri"/>
                <a:cs typeface="Calibri"/>
                <a:sym typeface="Calibri"/>
              </a:rPr>
              <a:t>Flash LED</a:t>
            </a:r>
            <a:endParaRPr sz="1400" b="0" i="0" u="none" strike="noStrike" cap="none">
              <a:solidFill>
                <a:srgbClr val="000000"/>
              </a:solidFill>
              <a:latin typeface="Arial"/>
              <a:ea typeface="Arial"/>
              <a:cs typeface="Arial"/>
              <a:sym typeface="Arial"/>
            </a:endParaRPr>
          </a:p>
        </p:txBody>
      </p:sp>
      <p:sp>
        <p:nvSpPr>
          <p:cNvPr id="609" name="Google Shape;609;p59"/>
          <p:cNvSpPr txBox="1"/>
          <p:nvPr/>
        </p:nvSpPr>
        <p:spPr>
          <a:xfrm>
            <a:off x="7010217" y="6285844"/>
            <a:ext cx="183908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Botón de inicio</a:t>
            </a:r>
            <a:endParaRPr sz="1400" b="0" i="0" u="none" strike="noStrike" cap="none">
              <a:solidFill>
                <a:srgbClr val="000000"/>
              </a:solidFill>
              <a:latin typeface="Arial"/>
              <a:ea typeface="Arial"/>
              <a:cs typeface="Arial"/>
              <a:sym typeface="Arial"/>
            </a:endParaRPr>
          </a:p>
        </p:txBody>
      </p:sp>
      <p:sp>
        <p:nvSpPr>
          <p:cNvPr id="610" name="Google Shape;610;p59"/>
          <p:cNvSpPr/>
          <p:nvPr/>
        </p:nvSpPr>
        <p:spPr>
          <a:xfrm rot="10294175">
            <a:off x="5808472" y="4834043"/>
            <a:ext cx="2195237" cy="158317"/>
          </a:xfrm>
          <a:prstGeom prst="stripedRightArrow">
            <a:avLst>
              <a:gd name="adj1" fmla="val 50000"/>
              <a:gd name="adj2" fmla="val 50000"/>
            </a:avLst>
          </a:prstGeom>
          <a:solidFill>
            <a:srgbClr val="FF33CC"/>
          </a:solidFill>
          <a:ln w="9525" cap="flat" cmpd="sng">
            <a:solidFill>
              <a:srgbClr val="FF33CC"/>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11" name="Google Shape;611;p59"/>
          <p:cNvSpPr/>
          <p:nvPr/>
        </p:nvSpPr>
        <p:spPr>
          <a:xfrm rot="5400000">
            <a:off x="5170501" y="216006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12" name="Google Shape;612;p59"/>
          <p:cNvSpPr txBox="1"/>
          <p:nvPr/>
        </p:nvSpPr>
        <p:spPr>
          <a:xfrm>
            <a:off x="7715988" y="3959662"/>
            <a:ext cx="319683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Pantalla de inicio táctil</a:t>
            </a:r>
            <a:endParaRPr sz="1400" b="0" i="0" u="none" strike="noStrike" cap="none">
              <a:solidFill>
                <a:srgbClr val="000000"/>
              </a:solidFill>
              <a:latin typeface="Arial"/>
              <a:ea typeface="Arial"/>
              <a:cs typeface="Arial"/>
              <a:sym typeface="Arial"/>
            </a:endParaRPr>
          </a:p>
        </p:txBody>
      </p:sp>
      <p:sp>
        <p:nvSpPr>
          <p:cNvPr id="613" name="Google Shape;613;p59"/>
          <p:cNvSpPr txBox="1"/>
          <p:nvPr/>
        </p:nvSpPr>
        <p:spPr>
          <a:xfrm>
            <a:off x="5001392" y="1043741"/>
            <a:ext cx="1234155"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Barra de estado</a:t>
            </a:r>
            <a:endParaRPr sz="1400" b="0" i="0" u="none" strike="noStrike" cap="none">
              <a:solidFill>
                <a:srgbClr val="000000"/>
              </a:solidFill>
              <a:latin typeface="Arial"/>
              <a:ea typeface="Arial"/>
              <a:cs typeface="Arial"/>
              <a:sym typeface="Arial"/>
            </a:endParaRPr>
          </a:p>
        </p:txBody>
      </p:sp>
      <p:sp>
        <p:nvSpPr>
          <p:cNvPr id="614" name="Google Shape;614;p59"/>
          <p:cNvSpPr/>
          <p:nvPr/>
        </p:nvSpPr>
        <p:spPr>
          <a:xfrm rot="10597866">
            <a:off x="6053565" y="5455886"/>
            <a:ext cx="1786592" cy="123669"/>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2060"/>
              </a:solidFill>
              <a:latin typeface="Calibri"/>
              <a:ea typeface="Calibri"/>
              <a:cs typeface="Calibri"/>
              <a:sym typeface="Calibri"/>
            </a:endParaRPr>
          </a:p>
        </p:txBody>
      </p:sp>
      <p:sp>
        <p:nvSpPr>
          <p:cNvPr id="615" name="Google Shape;615;p59"/>
          <p:cNvSpPr txBox="1"/>
          <p:nvPr/>
        </p:nvSpPr>
        <p:spPr>
          <a:xfrm>
            <a:off x="7841961" y="5278259"/>
            <a:ext cx="183908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Botón de retroceso</a:t>
            </a:r>
            <a:endParaRPr sz="1400" b="0" i="0" u="none" strike="noStrike" cap="none">
              <a:solidFill>
                <a:srgbClr val="000000"/>
              </a:solidFill>
              <a:latin typeface="Arial"/>
              <a:ea typeface="Arial"/>
              <a:cs typeface="Arial"/>
              <a:sym typeface="Arial"/>
            </a:endParaRPr>
          </a:p>
        </p:txBody>
      </p:sp>
      <p:sp>
        <p:nvSpPr>
          <p:cNvPr id="616" name="Google Shape;616;p59"/>
          <p:cNvSpPr txBox="1"/>
          <p:nvPr/>
        </p:nvSpPr>
        <p:spPr>
          <a:xfrm>
            <a:off x="4395109" y="2773562"/>
            <a:ext cx="1790910" cy="307736"/>
          </a:xfrm>
          <a:prstGeom prst="rect">
            <a:avLst/>
          </a:prstGeom>
          <a:noFill/>
          <a:ln w="38100" cap="flat" cmpd="sng">
            <a:solidFill>
              <a:srgbClr val="24BAA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59"/>
          <p:cNvSpPr txBox="1"/>
          <p:nvPr/>
        </p:nvSpPr>
        <p:spPr>
          <a:xfrm>
            <a:off x="5808728" y="2498625"/>
            <a:ext cx="324700" cy="307736"/>
          </a:xfrm>
          <a:prstGeom prst="rect">
            <a:avLst/>
          </a:prstGeom>
          <a:noFill/>
          <a:ln w="38100"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59"/>
          <p:cNvSpPr txBox="1"/>
          <p:nvPr/>
        </p:nvSpPr>
        <p:spPr>
          <a:xfrm>
            <a:off x="4395109" y="2992357"/>
            <a:ext cx="1790910" cy="2246769"/>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59"/>
          <p:cNvSpPr txBox="1"/>
          <p:nvPr/>
        </p:nvSpPr>
        <p:spPr>
          <a:xfrm>
            <a:off x="5481029" y="4948529"/>
            <a:ext cx="273066" cy="307736"/>
          </a:xfrm>
          <a:prstGeom prst="rect">
            <a:avLst/>
          </a:prstGeom>
          <a:noFill/>
          <a:ln w="38100"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Google Shape;624;p9" descr="Related image"/>
          <p:cNvPicPr preferRelativeResize="0"/>
          <p:nvPr/>
        </p:nvPicPr>
        <p:blipFill rotWithShape="1">
          <a:blip r:embed="rId3">
            <a:alphaModFix/>
          </a:blip>
          <a:srcRect/>
          <a:stretch/>
        </p:blipFill>
        <p:spPr>
          <a:xfrm>
            <a:off x="3034211" y="1301848"/>
            <a:ext cx="6096000" cy="4114801"/>
          </a:xfrm>
          <a:prstGeom prst="rect">
            <a:avLst/>
          </a:prstGeom>
          <a:noFill/>
          <a:ln>
            <a:noFill/>
          </a:ln>
        </p:spPr>
      </p:pic>
      <p:pic>
        <p:nvPicPr>
          <p:cNvPr id="625" name="Google Shape;625;p9" descr="Image result for smartphone"/>
          <p:cNvPicPr preferRelativeResize="0"/>
          <p:nvPr/>
        </p:nvPicPr>
        <p:blipFill rotWithShape="1">
          <a:blip r:embed="rId4">
            <a:alphaModFix/>
          </a:blip>
          <a:srcRect/>
          <a:stretch/>
        </p:blipFill>
        <p:spPr>
          <a:xfrm>
            <a:off x="9301939" y="499534"/>
            <a:ext cx="1984128" cy="1279696"/>
          </a:xfrm>
          <a:prstGeom prst="rect">
            <a:avLst/>
          </a:prstGeom>
          <a:noFill/>
          <a:ln>
            <a:noFill/>
          </a:ln>
        </p:spPr>
      </p:pic>
      <p:sp>
        <p:nvSpPr>
          <p:cNvPr id="626" name="Google Shape;626;p9"/>
          <p:cNvSpPr txBox="1"/>
          <p:nvPr/>
        </p:nvSpPr>
        <p:spPr>
          <a:xfrm>
            <a:off x="3553097" y="0"/>
            <a:ext cx="493581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1" u="none" strike="noStrike" cap="none">
                <a:solidFill>
                  <a:schemeClr val="lt1"/>
                </a:solidFill>
                <a:latin typeface="Calibri"/>
                <a:ea typeface="Calibri"/>
                <a:cs typeface="Calibri"/>
                <a:sym typeface="Calibri"/>
              </a:rPr>
              <a:t>Smartphones</a:t>
            </a:r>
            <a:r>
              <a:rPr lang="en-US" sz="3200" b="1" i="0" u="none" strike="noStrike" cap="none">
                <a:solidFill>
                  <a:schemeClr val="lt1"/>
                </a:solidFill>
                <a:latin typeface="Calibri"/>
                <a:ea typeface="Calibri"/>
                <a:cs typeface="Calibri"/>
                <a:sym typeface="Calibri"/>
              </a:rPr>
              <a:t> – Teclado</a:t>
            </a:r>
            <a:endParaRPr sz="1400" b="0" i="0" u="none" strike="noStrike" cap="none">
              <a:solidFill>
                <a:srgbClr val="000000"/>
              </a:solidFill>
              <a:latin typeface="Arial"/>
              <a:ea typeface="Arial"/>
              <a:cs typeface="Arial"/>
              <a:sym typeface="Arial"/>
            </a:endParaRPr>
          </a:p>
        </p:txBody>
      </p:sp>
      <p:sp>
        <p:nvSpPr>
          <p:cNvPr id="627" name="Google Shape;627;p9"/>
          <p:cNvSpPr/>
          <p:nvPr/>
        </p:nvSpPr>
        <p:spPr>
          <a:xfrm>
            <a:off x="3060337" y="3571918"/>
            <a:ext cx="726917" cy="73152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8" name="Google Shape;628;p9"/>
          <p:cNvSpPr/>
          <p:nvPr/>
        </p:nvSpPr>
        <p:spPr>
          <a:xfrm>
            <a:off x="231354" y="2866524"/>
            <a:ext cx="1796879" cy="705394"/>
          </a:xfrm>
          <a:prstGeom prst="wedgeRoundRectCallout">
            <a:avLst>
              <a:gd name="adj1" fmla="val 117126"/>
              <a:gd name="adj2" fmla="val 111723"/>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Desplazamiento hacia arriba</a:t>
            </a:r>
            <a:endParaRPr sz="1400" b="0" i="0" u="none" strike="noStrike" cap="none">
              <a:solidFill>
                <a:schemeClr val="lt1"/>
              </a:solidFill>
              <a:latin typeface="Arial"/>
              <a:ea typeface="Arial"/>
              <a:cs typeface="Arial"/>
              <a:sym typeface="Arial"/>
            </a:endParaRPr>
          </a:p>
        </p:txBody>
      </p:sp>
      <p:sp>
        <p:nvSpPr>
          <p:cNvPr id="629" name="Google Shape;629;p9"/>
          <p:cNvSpPr/>
          <p:nvPr/>
        </p:nvSpPr>
        <p:spPr>
          <a:xfrm>
            <a:off x="537510" y="4970844"/>
            <a:ext cx="1931957" cy="1122263"/>
          </a:xfrm>
          <a:prstGeom prst="wedgeRoundRectCallout">
            <a:avLst>
              <a:gd name="adj1" fmla="val 81815"/>
              <a:gd name="adj2" fmla="val -32557"/>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Modo selección de número y símbolos</a:t>
            </a:r>
            <a:endParaRPr sz="1400" b="0" i="0" u="none" strike="noStrike" cap="none">
              <a:solidFill>
                <a:srgbClr val="000000"/>
              </a:solidFill>
              <a:latin typeface="Arial"/>
              <a:ea typeface="Arial"/>
              <a:cs typeface="Arial"/>
              <a:sym typeface="Arial"/>
            </a:endParaRPr>
          </a:p>
        </p:txBody>
      </p:sp>
      <p:sp>
        <p:nvSpPr>
          <p:cNvPr id="630" name="Google Shape;630;p9"/>
          <p:cNvSpPr/>
          <p:nvPr/>
        </p:nvSpPr>
        <p:spPr>
          <a:xfrm>
            <a:off x="3172858" y="6166436"/>
            <a:ext cx="2034142" cy="379828"/>
          </a:xfrm>
          <a:prstGeom prst="wedgeRoundRectCallout">
            <a:avLst>
              <a:gd name="adj1" fmla="val 35224"/>
              <a:gd name="adj2" fmla="val -252100"/>
              <a:gd name="adj3"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Barra espaciadora</a:t>
            </a:r>
            <a:endParaRPr sz="1400" b="0" i="0" u="none" strike="noStrike" cap="none">
              <a:solidFill>
                <a:srgbClr val="000000"/>
              </a:solidFill>
              <a:latin typeface="Arial"/>
              <a:ea typeface="Arial"/>
              <a:cs typeface="Arial"/>
              <a:sym typeface="Arial"/>
            </a:endParaRPr>
          </a:p>
        </p:txBody>
      </p:sp>
      <p:sp>
        <p:nvSpPr>
          <p:cNvPr id="631" name="Google Shape;631;p9"/>
          <p:cNvSpPr/>
          <p:nvPr/>
        </p:nvSpPr>
        <p:spPr>
          <a:xfrm>
            <a:off x="5700776" y="5951159"/>
            <a:ext cx="1293832" cy="587753"/>
          </a:xfrm>
          <a:prstGeom prst="wedgeRoundRectCallout">
            <a:avLst>
              <a:gd name="adj1" fmla="val -11429"/>
              <a:gd name="adj2" fmla="val -141376"/>
              <a:gd name="adj3" fmla="val 16667"/>
            </a:avLst>
          </a:prstGeom>
          <a:solidFill>
            <a:srgbClr val="FFFF00"/>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Símbolo @</a:t>
            </a:r>
            <a:endParaRPr sz="1400" b="0" i="0" u="none" strike="noStrike" cap="none">
              <a:solidFill>
                <a:srgbClr val="000000"/>
              </a:solidFill>
              <a:latin typeface="Arial"/>
              <a:ea typeface="Arial"/>
              <a:cs typeface="Arial"/>
              <a:sym typeface="Arial"/>
            </a:endParaRPr>
          </a:p>
        </p:txBody>
      </p:sp>
      <p:sp>
        <p:nvSpPr>
          <p:cNvPr id="632" name="Google Shape;632;p9"/>
          <p:cNvSpPr/>
          <p:nvPr/>
        </p:nvSpPr>
        <p:spPr>
          <a:xfrm>
            <a:off x="543030" y="1530785"/>
            <a:ext cx="1446663" cy="523634"/>
          </a:xfrm>
          <a:prstGeom prst="wedgeRoundRectCallout">
            <a:avLst>
              <a:gd name="adj1" fmla="val 122680"/>
              <a:gd name="adj2" fmla="val 18547"/>
              <a:gd name="adj3" fmla="val 16667"/>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Letras</a:t>
            </a:r>
            <a:endParaRPr sz="1400" b="0" i="0" u="none" strike="noStrike" cap="none">
              <a:solidFill>
                <a:srgbClr val="000000"/>
              </a:solidFill>
              <a:latin typeface="Arial"/>
              <a:ea typeface="Arial"/>
              <a:cs typeface="Arial"/>
              <a:sym typeface="Arial"/>
            </a:endParaRPr>
          </a:p>
        </p:txBody>
      </p:sp>
      <p:sp>
        <p:nvSpPr>
          <p:cNvPr id="633" name="Google Shape;633;p9"/>
          <p:cNvSpPr/>
          <p:nvPr/>
        </p:nvSpPr>
        <p:spPr>
          <a:xfrm>
            <a:off x="7486202" y="5991225"/>
            <a:ext cx="1815737" cy="555039"/>
          </a:xfrm>
          <a:prstGeom prst="wedgeRoundRectCallout">
            <a:avLst>
              <a:gd name="adj1" fmla="val -49771"/>
              <a:gd name="adj2" fmla="val -158167"/>
              <a:gd name="adj3" fmla="val 16667"/>
            </a:avLst>
          </a:prstGeom>
          <a:solidFill>
            <a:srgbClr val="00B050"/>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Punto</a:t>
            </a:r>
            <a:endParaRPr sz="1400" b="0" i="0" u="none" strike="noStrike" cap="none">
              <a:solidFill>
                <a:srgbClr val="000000"/>
              </a:solidFill>
              <a:latin typeface="Arial"/>
              <a:ea typeface="Arial"/>
              <a:cs typeface="Arial"/>
              <a:sym typeface="Arial"/>
            </a:endParaRPr>
          </a:p>
        </p:txBody>
      </p:sp>
      <p:sp>
        <p:nvSpPr>
          <p:cNvPr id="634" name="Google Shape;634;p9"/>
          <p:cNvSpPr/>
          <p:nvPr/>
        </p:nvSpPr>
        <p:spPr>
          <a:xfrm>
            <a:off x="9914944" y="4998638"/>
            <a:ext cx="1793966" cy="883690"/>
          </a:xfrm>
          <a:prstGeom prst="wedgeRoundRectCallout">
            <a:avLst>
              <a:gd name="adj1" fmla="val -96365"/>
              <a:gd name="adj2" fmla="val -30760"/>
              <a:gd name="adj3" fmla="val 16667"/>
            </a:avLst>
          </a:prstGeom>
          <a:solidFill>
            <a:srgbClr val="D89F11"/>
          </a:solidFill>
          <a:ln w="25400" cap="flat" cmpd="sng">
            <a:solidFill>
              <a:srgbClr val="D89F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Botón de retroceso</a:t>
            </a:r>
            <a:endParaRPr sz="1400" b="0" i="0" u="none" strike="noStrike" cap="none">
              <a:solidFill>
                <a:srgbClr val="000000"/>
              </a:solidFill>
              <a:latin typeface="Arial"/>
              <a:ea typeface="Arial"/>
              <a:cs typeface="Arial"/>
              <a:sym typeface="Arial"/>
            </a:endParaRPr>
          </a:p>
        </p:txBody>
      </p:sp>
      <p:sp>
        <p:nvSpPr>
          <p:cNvPr id="635" name="Google Shape;635;p9"/>
          <p:cNvSpPr/>
          <p:nvPr/>
        </p:nvSpPr>
        <p:spPr>
          <a:xfrm>
            <a:off x="9454300" y="3604329"/>
            <a:ext cx="2254610" cy="802418"/>
          </a:xfrm>
          <a:prstGeom prst="wedgeRoundRectCallout">
            <a:avLst>
              <a:gd name="adj1" fmla="val -64433"/>
              <a:gd name="adj2" fmla="val 13162"/>
              <a:gd name="adj3" fmla="val 16667"/>
            </a:avLst>
          </a:prstGeom>
          <a:solidFill>
            <a:srgbClr val="80A063"/>
          </a:solidFill>
          <a:ln w="25400" cap="flat" cmpd="sng">
            <a:solidFill>
              <a:srgbClr val="80A0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Tecla de borrado/retroceder espacio</a:t>
            </a:r>
            <a:endParaRPr sz="1400" b="0" i="0" u="none" strike="noStrike" cap="none">
              <a:solidFill>
                <a:srgbClr val="000000"/>
              </a:solidFill>
              <a:latin typeface="Arial"/>
              <a:ea typeface="Arial"/>
              <a:cs typeface="Arial"/>
              <a:sym typeface="Arial"/>
            </a:endParaRPr>
          </a:p>
        </p:txBody>
      </p:sp>
      <p:cxnSp>
        <p:nvCxnSpPr>
          <p:cNvPr id="636" name="Google Shape;636;p9"/>
          <p:cNvCxnSpPr/>
          <p:nvPr/>
        </p:nvCxnSpPr>
        <p:spPr>
          <a:xfrm rot="10800000" flipH="1">
            <a:off x="3060337" y="1516717"/>
            <a:ext cx="6003276" cy="14068"/>
          </a:xfrm>
          <a:prstGeom prst="straightConnector1">
            <a:avLst/>
          </a:prstGeom>
          <a:noFill/>
          <a:ln w="38100" cap="flat" cmpd="sng">
            <a:solidFill>
              <a:srgbClr val="00B0F0"/>
            </a:solidFill>
            <a:prstDash val="solid"/>
            <a:round/>
            <a:headEnd type="none" w="sm" len="sm"/>
            <a:tailEnd type="none" w="sm" len="sm"/>
          </a:ln>
        </p:spPr>
      </p:cxnSp>
      <p:cxnSp>
        <p:nvCxnSpPr>
          <p:cNvPr id="637" name="Google Shape;637;p9"/>
          <p:cNvCxnSpPr/>
          <p:nvPr/>
        </p:nvCxnSpPr>
        <p:spPr>
          <a:xfrm>
            <a:off x="9063613" y="1524476"/>
            <a:ext cx="10049" cy="726355"/>
          </a:xfrm>
          <a:prstGeom prst="straightConnector1">
            <a:avLst/>
          </a:prstGeom>
          <a:noFill/>
          <a:ln w="38100" cap="flat" cmpd="sng">
            <a:solidFill>
              <a:srgbClr val="00B0F0"/>
            </a:solidFill>
            <a:prstDash val="solid"/>
            <a:round/>
            <a:headEnd type="none" w="sm" len="sm"/>
            <a:tailEnd type="none" w="sm" len="sm"/>
          </a:ln>
        </p:spPr>
      </p:cxnSp>
      <p:cxnSp>
        <p:nvCxnSpPr>
          <p:cNvPr id="638" name="Google Shape;638;p9"/>
          <p:cNvCxnSpPr/>
          <p:nvPr/>
        </p:nvCxnSpPr>
        <p:spPr>
          <a:xfrm flipH="1">
            <a:off x="8762163" y="2255855"/>
            <a:ext cx="301450" cy="5024"/>
          </a:xfrm>
          <a:prstGeom prst="straightConnector1">
            <a:avLst/>
          </a:prstGeom>
          <a:noFill/>
          <a:ln w="38100" cap="flat" cmpd="sng">
            <a:solidFill>
              <a:srgbClr val="00B0F0"/>
            </a:solidFill>
            <a:prstDash val="solid"/>
            <a:round/>
            <a:headEnd type="none" w="sm" len="sm"/>
            <a:tailEnd type="none" w="sm" len="sm"/>
          </a:ln>
        </p:spPr>
      </p:cxnSp>
      <p:cxnSp>
        <p:nvCxnSpPr>
          <p:cNvPr id="639" name="Google Shape;639;p9"/>
          <p:cNvCxnSpPr/>
          <p:nvPr/>
        </p:nvCxnSpPr>
        <p:spPr>
          <a:xfrm>
            <a:off x="8757138" y="2258490"/>
            <a:ext cx="10049" cy="1005079"/>
          </a:xfrm>
          <a:prstGeom prst="straightConnector1">
            <a:avLst/>
          </a:prstGeom>
          <a:noFill/>
          <a:ln w="38100" cap="flat" cmpd="sng">
            <a:solidFill>
              <a:srgbClr val="00B0F0"/>
            </a:solidFill>
            <a:prstDash val="solid"/>
            <a:round/>
            <a:headEnd type="none" w="sm" len="sm"/>
            <a:tailEnd type="none" w="sm" len="sm"/>
          </a:ln>
        </p:spPr>
      </p:cxnSp>
      <p:cxnSp>
        <p:nvCxnSpPr>
          <p:cNvPr id="640" name="Google Shape;640;p9"/>
          <p:cNvCxnSpPr/>
          <p:nvPr/>
        </p:nvCxnSpPr>
        <p:spPr>
          <a:xfrm rot="10800000">
            <a:off x="8149213" y="3263569"/>
            <a:ext cx="622997" cy="12193"/>
          </a:xfrm>
          <a:prstGeom prst="straightConnector1">
            <a:avLst/>
          </a:prstGeom>
          <a:noFill/>
          <a:ln w="38100" cap="flat" cmpd="sng">
            <a:solidFill>
              <a:srgbClr val="00B0F0"/>
            </a:solidFill>
            <a:prstDash val="solid"/>
            <a:round/>
            <a:headEnd type="none" w="sm" len="sm"/>
            <a:tailEnd type="none" w="sm" len="sm"/>
          </a:ln>
        </p:spPr>
      </p:cxnSp>
      <p:cxnSp>
        <p:nvCxnSpPr>
          <p:cNvPr id="641" name="Google Shape;641;p9"/>
          <p:cNvCxnSpPr/>
          <p:nvPr/>
        </p:nvCxnSpPr>
        <p:spPr>
          <a:xfrm>
            <a:off x="8149213" y="3263569"/>
            <a:ext cx="10049" cy="1039869"/>
          </a:xfrm>
          <a:prstGeom prst="straightConnector1">
            <a:avLst/>
          </a:prstGeom>
          <a:noFill/>
          <a:ln w="38100" cap="flat" cmpd="sng">
            <a:solidFill>
              <a:srgbClr val="00B0F0"/>
            </a:solidFill>
            <a:prstDash val="solid"/>
            <a:round/>
            <a:headEnd type="none" w="sm" len="sm"/>
            <a:tailEnd type="none" w="sm" len="sm"/>
          </a:ln>
        </p:spPr>
      </p:cxnSp>
      <p:cxnSp>
        <p:nvCxnSpPr>
          <p:cNvPr id="642" name="Google Shape;642;p9"/>
          <p:cNvCxnSpPr/>
          <p:nvPr/>
        </p:nvCxnSpPr>
        <p:spPr>
          <a:xfrm rot="10800000">
            <a:off x="4003158" y="4314070"/>
            <a:ext cx="4151371" cy="0"/>
          </a:xfrm>
          <a:prstGeom prst="straightConnector1">
            <a:avLst/>
          </a:prstGeom>
          <a:noFill/>
          <a:ln w="38100" cap="flat" cmpd="sng">
            <a:solidFill>
              <a:srgbClr val="00B0F0"/>
            </a:solidFill>
            <a:prstDash val="solid"/>
            <a:round/>
            <a:headEnd type="none" w="sm" len="sm"/>
            <a:tailEnd type="none" w="sm" len="sm"/>
          </a:ln>
        </p:spPr>
      </p:cxnSp>
      <p:cxnSp>
        <p:nvCxnSpPr>
          <p:cNvPr id="643" name="Google Shape;643;p9"/>
          <p:cNvCxnSpPr/>
          <p:nvPr/>
        </p:nvCxnSpPr>
        <p:spPr>
          <a:xfrm rot="10800000">
            <a:off x="4003158" y="3275762"/>
            <a:ext cx="5316" cy="1027676"/>
          </a:xfrm>
          <a:prstGeom prst="straightConnector1">
            <a:avLst/>
          </a:prstGeom>
          <a:noFill/>
          <a:ln w="38100" cap="flat" cmpd="sng">
            <a:solidFill>
              <a:srgbClr val="00B0F0"/>
            </a:solidFill>
            <a:prstDash val="solid"/>
            <a:round/>
            <a:headEnd type="none" w="sm" len="sm"/>
            <a:tailEnd type="none" w="sm" len="sm"/>
          </a:ln>
        </p:spPr>
      </p:cxnSp>
      <p:cxnSp>
        <p:nvCxnSpPr>
          <p:cNvPr id="644" name="Google Shape;644;p9"/>
          <p:cNvCxnSpPr/>
          <p:nvPr/>
        </p:nvCxnSpPr>
        <p:spPr>
          <a:xfrm rot="10800000">
            <a:off x="3381153" y="3275762"/>
            <a:ext cx="612676" cy="0"/>
          </a:xfrm>
          <a:prstGeom prst="straightConnector1">
            <a:avLst/>
          </a:prstGeom>
          <a:noFill/>
          <a:ln w="38100" cap="flat" cmpd="sng">
            <a:solidFill>
              <a:srgbClr val="00B0F0"/>
            </a:solidFill>
            <a:prstDash val="solid"/>
            <a:round/>
            <a:headEnd type="none" w="sm" len="sm"/>
            <a:tailEnd type="none" w="sm" len="sm"/>
          </a:ln>
        </p:spPr>
      </p:cxnSp>
      <p:cxnSp>
        <p:nvCxnSpPr>
          <p:cNvPr id="645" name="Google Shape;645;p9"/>
          <p:cNvCxnSpPr/>
          <p:nvPr/>
        </p:nvCxnSpPr>
        <p:spPr>
          <a:xfrm rot="10800000">
            <a:off x="3381153" y="2258367"/>
            <a:ext cx="0" cy="1017395"/>
          </a:xfrm>
          <a:prstGeom prst="straightConnector1">
            <a:avLst/>
          </a:prstGeom>
          <a:noFill/>
          <a:ln w="38100" cap="flat" cmpd="sng">
            <a:solidFill>
              <a:srgbClr val="00B0F0"/>
            </a:solidFill>
            <a:prstDash val="solid"/>
            <a:round/>
            <a:headEnd type="none" w="sm" len="sm"/>
            <a:tailEnd type="none" w="sm" len="sm"/>
          </a:ln>
        </p:spPr>
      </p:cxnSp>
      <p:cxnSp>
        <p:nvCxnSpPr>
          <p:cNvPr id="646" name="Google Shape;646;p9"/>
          <p:cNvCxnSpPr/>
          <p:nvPr/>
        </p:nvCxnSpPr>
        <p:spPr>
          <a:xfrm rot="10800000">
            <a:off x="3086917" y="2247858"/>
            <a:ext cx="294236" cy="10509"/>
          </a:xfrm>
          <a:prstGeom prst="straightConnector1">
            <a:avLst/>
          </a:prstGeom>
          <a:noFill/>
          <a:ln w="38100" cap="flat" cmpd="sng">
            <a:solidFill>
              <a:srgbClr val="00B0F0"/>
            </a:solidFill>
            <a:prstDash val="solid"/>
            <a:round/>
            <a:headEnd type="none" w="sm" len="sm"/>
            <a:tailEnd type="none" w="sm" len="sm"/>
          </a:ln>
        </p:spPr>
      </p:cxnSp>
      <p:cxnSp>
        <p:nvCxnSpPr>
          <p:cNvPr id="647" name="Google Shape;647;p9"/>
          <p:cNvCxnSpPr/>
          <p:nvPr/>
        </p:nvCxnSpPr>
        <p:spPr>
          <a:xfrm rot="10800000">
            <a:off x="3086917" y="1534383"/>
            <a:ext cx="0" cy="716448"/>
          </a:xfrm>
          <a:prstGeom prst="straightConnector1">
            <a:avLst/>
          </a:prstGeom>
          <a:noFill/>
          <a:ln w="38100" cap="flat" cmpd="sng">
            <a:solidFill>
              <a:srgbClr val="00B0F0"/>
            </a:solidFill>
            <a:prstDash val="solid"/>
            <a:round/>
            <a:headEnd type="none" w="sm" len="sm"/>
            <a:tailEnd type="none" w="sm" len="sm"/>
          </a:ln>
        </p:spPr>
      </p:cxnSp>
      <p:sp>
        <p:nvSpPr>
          <p:cNvPr id="648" name="Google Shape;648;p9"/>
          <p:cNvSpPr/>
          <p:nvPr/>
        </p:nvSpPr>
        <p:spPr>
          <a:xfrm>
            <a:off x="3086917" y="4589312"/>
            <a:ext cx="1410655" cy="735053"/>
          </a:xfrm>
          <a:prstGeom prst="rect">
            <a:avLst/>
          </a:prstGeom>
          <a:noFill/>
          <a:ln w="381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9" name="Google Shape;649;p9"/>
          <p:cNvSpPr/>
          <p:nvPr/>
        </p:nvSpPr>
        <p:spPr>
          <a:xfrm>
            <a:off x="4614530" y="4589312"/>
            <a:ext cx="1392865" cy="735053"/>
          </a:xfrm>
          <a:prstGeom prst="rect">
            <a:avLst/>
          </a:prstGeom>
          <a:no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0" name="Google Shape;650;p9"/>
          <p:cNvSpPr/>
          <p:nvPr/>
        </p:nvSpPr>
        <p:spPr>
          <a:xfrm>
            <a:off x="6145619" y="4589312"/>
            <a:ext cx="648586" cy="735053"/>
          </a:xfrm>
          <a:prstGeom prst="rect">
            <a:avLst/>
          </a:prstGeom>
          <a:noFill/>
          <a:ln w="381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1" name="Google Shape;651;p9"/>
          <p:cNvSpPr/>
          <p:nvPr/>
        </p:nvSpPr>
        <p:spPr>
          <a:xfrm>
            <a:off x="6900530" y="4589312"/>
            <a:ext cx="648586" cy="735053"/>
          </a:xfrm>
          <a:prstGeom prst="rect">
            <a:avLst/>
          </a:prstGeom>
          <a:noFill/>
          <a:ln w="381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2" name="Google Shape;652;p9"/>
          <p:cNvSpPr/>
          <p:nvPr/>
        </p:nvSpPr>
        <p:spPr>
          <a:xfrm>
            <a:off x="7666074" y="4589311"/>
            <a:ext cx="1407588" cy="763067"/>
          </a:xfrm>
          <a:prstGeom prst="rect">
            <a:avLst/>
          </a:prstGeom>
          <a:noFill/>
          <a:ln w="38100" cap="flat" cmpd="sng">
            <a:solidFill>
              <a:srgbClr val="D89F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3" name="Google Shape;653;p9"/>
          <p:cNvSpPr/>
          <p:nvPr/>
        </p:nvSpPr>
        <p:spPr>
          <a:xfrm>
            <a:off x="8365748" y="3571918"/>
            <a:ext cx="729764" cy="729959"/>
          </a:xfrm>
          <a:prstGeom prst="rect">
            <a:avLst/>
          </a:prstGeom>
          <a:noFill/>
          <a:ln w="38100" cap="flat" cmpd="sng">
            <a:solidFill>
              <a:srgbClr val="80A0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60"/>
          <p:cNvSpPr txBox="1">
            <a:spLocks noGrp="1"/>
          </p:cNvSpPr>
          <p:nvPr>
            <p:ph type="body" idx="1"/>
          </p:nvPr>
        </p:nvSpPr>
        <p:spPr>
          <a:xfrm>
            <a:off x="397933" y="2609168"/>
            <a:ext cx="7615912" cy="331164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rgbClr val="092E4B"/>
              </a:buClr>
              <a:buSzPts val="2400"/>
              <a:buFont typeface="Arial"/>
              <a:buNone/>
            </a:pPr>
            <a:r>
              <a:rPr lang="en-US"/>
              <a:t>Un </a:t>
            </a:r>
            <a:r>
              <a:rPr lang="en-US" i="1"/>
              <a:t>smartphone</a:t>
            </a:r>
            <a:r>
              <a:rPr lang="en-US"/>
              <a:t> medio tiene:</a:t>
            </a:r>
            <a:endParaRPr/>
          </a:p>
          <a:p>
            <a:pPr marL="342900" lvl="0" indent="-342900" algn="just" rtl="0">
              <a:lnSpc>
                <a:spcPct val="90000"/>
              </a:lnSpc>
              <a:spcBef>
                <a:spcPts val="1000"/>
              </a:spcBef>
              <a:spcAft>
                <a:spcPts val="0"/>
              </a:spcAft>
              <a:buSzPts val="2400"/>
              <a:buFont typeface="Arial"/>
              <a:buChar char="•"/>
            </a:pPr>
            <a:r>
              <a:rPr lang="en-US"/>
              <a:t>Una pantalla táctil grande</a:t>
            </a:r>
            <a:endParaRPr/>
          </a:p>
          <a:p>
            <a:pPr marL="342900" lvl="0" indent="-342900" algn="just" rtl="0">
              <a:lnSpc>
                <a:spcPct val="90000"/>
              </a:lnSpc>
              <a:spcBef>
                <a:spcPts val="1000"/>
              </a:spcBef>
              <a:spcAft>
                <a:spcPts val="0"/>
              </a:spcAft>
              <a:buSzPts val="2400"/>
              <a:buFont typeface="Arial"/>
              <a:buChar char="•"/>
            </a:pPr>
            <a:r>
              <a:rPr lang="en-US"/>
              <a:t>Una cámara</a:t>
            </a:r>
            <a:endParaRPr/>
          </a:p>
          <a:p>
            <a:pPr marL="342900" lvl="0" indent="-342900" algn="just" rtl="0">
              <a:lnSpc>
                <a:spcPct val="90000"/>
              </a:lnSpc>
              <a:spcBef>
                <a:spcPts val="1000"/>
              </a:spcBef>
              <a:spcAft>
                <a:spcPts val="0"/>
              </a:spcAft>
              <a:buSzPts val="2400"/>
              <a:buFont typeface="Arial"/>
              <a:buChar char="•"/>
            </a:pPr>
            <a:r>
              <a:rPr lang="en-US"/>
              <a:t>Conectividad wifi</a:t>
            </a:r>
            <a:endParaRPr/>
          </a:p>
          <a:p>
            <a:pPr marL="342900" lvl="0" indent="-342900" algn="just" rtl="0">
              <a:lnSpc>
                <a:spcPct val="90000"/>
              </a:lnSpc>
              <a:spcBef>
                <a:spcPts val="1000"/>
              </a:spcBef>
              <a:spcAft>
                <a:spcPts val="0"/>
              </a:spcAft>
              <a:buSzPts val="2400"/>
              <a:buFont typeface="Arial"/>
              <a:buChar char="•"/>
            </a:pPr>
            <a:r>
              <a:rPr lang="en-US"/>
              <a:t>Acceso a aplicaciones, etc. </a:t>
            </a:r>
            <a:endParaRPr/>
          </a:p>
          <a:p>
            <a:pPr marL="0" marR="0" lvl="0" indent="0" algn="just" rtl="0">
              <a:lnSpc>
                <a:spcPct val="90000"/>
              </a:lnSpc>
              <a:spcBef>
                <a:spcPts val="1000"/>
              </a:spcBef>
              <a:spcAft>
                <a:spcPts val="0"/>
              </a:spcAft>
              <a:buClr>
                <a:srgbClr val="092E4B"/>
              </a:buClr>
              <a:buSzPts val="2400"/>
              <a:buFont typeface="Arial"/>
              <a:buNone/>
            </a:pPr>
            <a:r>
              <a:rPr lang="en-US"/>
              <a:t>La capacidad de los </a:t>
            </a:r>
            <a:r>
              <a:rPr lang="en-US" i="1"/>
              <a:t>smartphones</a:t>
            </a:r>
            <a:r>
              <a:rPr lang="en-US"/>
              <a:t> para </a:t>
            </a:r>
            <a:r>
              <a:rPr lang="en-US">
                <a:solidFill>
                  <a:srgbClr val="002060"/>
                </a:solidFill>
              </a:rPr>
              <a:t>ejecutar</a:t>
            </a:r>
            <a:r>
              <a:rPr lang="en-US"/>
              <a:t> </a:t>
            </a:r>
            <a:r>
              <a:rPr lang="en-US" b="1"/>
              <a:t>APLICACIONES </a:t>
            </a:r>
            <a:r>
              <a:rPr lang="en-US"/>
              <a:t>nos permite acceder a e-mail, redes sociales, alarmas, calendarios y muchos programas de trabajo y ocio. </a:t>
            </a:r>
            <a:endParaRPr/>
          </a:p>
        </p:txBody>
      </p:sp>
      <p:sp>
        <p:nvSpPr>
          <p:cNvPr id="659" name="Google Shape;659;p60"/>
          <p:cNvSpPr txBox="1">
            <a:spLocks noGrp="1"/>
          </p:cNvSpPr>
          <p:nvPr>
            <p:ph type="body" idx="2"/>
          </p:nvPr>
        </p:nvSpPr>
        <p:spPr>
          <a:xfrm>
            <a:off x="397933" y="1121270"/>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Funcionalidades disponibles en un </a:t>
            </a:r>
            <a:r>
              <a:rPr lang="en-US" i="1"/>
              <a:t>smartphone</a:t>
            </a:r>
            <a:endParaRPr i="1"/>
          </a:p>
        </p:txBody>
      </p:sp>
      <p:pic>
        <p:nvPicPr>
          <p:cNvPr id="660" name="Google Shape;660;p60" descr="Heart speech bubble social media icon"/>
          <p:cNvPicPr preferRelativeResize="0">
            <a:picLocks noGrp="1"/>
          </p:cNvPicPr>
          <p:nvPr>
            <p:ph type="pic" idx="3"/>
          </p:nvPr>
        </p:nvPicPr>
        <p:blipFill rotWithShape="1">
          <a:blip r:embed="rId3">
            <a:alphaModFix/>
          </a:blip>
          <a:srcRect l="35147" r="35147"/>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61"/>
          <p:cNvSpPr txBox="1">
            <a:spLocks noGrp="1"/>
          </p:cNvSpPr>
          <p:nvPr>
            <p:ph type="body" idx="1"/>
          </p:nvPr>
        </p:nvSpPr>
        <p:spPr>
          <a:xfrm>
            <a:off x="384368" y="2302832"/>
            <a:ext cx="7763932" cy="356707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rgbClr val="092E4B"/>
              </a:buClr>
              <a:buSzPts val="2400"/>
              <a:buFont typeface="Arial"/>
              <a:buNone/>
            </a:pPr>
            <a:r>
              <a:rPr lang="en-US" b="1"/>
              <a:t>Una </a:t>
            </a:r>
            <a:r>
              <a:rPr lang="en-US" b="1" i="1"/>
              <a:t>app</a:t>
            </a:r>
            <a:r>
              <a:rPr lang="en-US" b="1"/>
              <a:t> o aplicación para móvil es una aplicación </a:t>
            </a:r>
            <a:r>
              <a:rPr lang="en-US"/>
              <a:t>(aplicación de </a:t>
            </a:r>
            <a:r>
              <a:rPr lang="en-US" i="1"/>
              <a:t>software</a:t>
            </a:r>
            <a:r>
              <a:rPr lang="en-US"/>
              <a:t>) que normalmente los usuarios se descargan en sus dispositivos móviles, como  </a:t>
            </a:r>
            <a:r>
              <a:rPr lang="en-US" i="1"/>
              <a:t>smartphones </a:t>
            </a:r>
            <a:r>
              <a:rPr lang="en-US"/>
              <a:t>y</a:t>
            </a:r>
            <a:r>
              <a:rPr lang="en-US" i="1"/>
              <a:t> tablets.</a:t>
            </a:r>
            <a:endParaRPr/>
          </a:p>
          <a:p>
            <a:pPr marL="0" marR="0" lvl="0" indent="0" algn="just" rtl="0">
              <a:lnSpc>
                <a:spcPct val="90000"/>
              </a:lnSpc>
              <a:spcBef>
                <a:spcPts val="1000"/>
              </a:spcBef>
              <a:spcAft>
                <a:spcPts val="0"/>
              </a:spcAft>
              <a:buClr>
                <a:srgbClr val="092E4B"/>
              </a:buClr>
              <a:buSzPts val="2400"/>
              <a:buFont typeface="Arial"/>
              <a:buNone/>
            </a:pPr>
            <a:r>
              <a:rPr lang="en-US"/>
              <a:t>La gran mayoría de las </a:t>
            </a:r>
            <a:r>
              <a:rPr lang="en-US" i="1"/>
              <a:t>apps</a:t>
            </a:r>
            <a:r>
              <a:rPr lang="en-US"/>
              <a:t> que nos descargamos en nuestros teléfonos tienen usos muy concretos o limitados. Por ejemplo, una </a:t>
            </a:r>
            <a:r>
              <a:rPr lang="en-US" i="1"/>
              <a:t>app</a:t>
            </a:r>
            <a:r>
              <a:rPr lang="en-US"/>
              <a:t> de compras es una aplicación para comprar cosas online, a menudo de un sitio web. (Aunque hay excepciones). </a:t>
            </a:r>
            <a:endParaRPr/>
          </a:p>
          <a:p>
            <a:pPr marL="0" marR="0" lvl="0" indent="0" algn="just" rtl="0">
              <a:lnSpc>
                <a:spcPct val="90000"/>
              </a:lnSpc>
              <a:spcBef>
                <a:spcPts val="1000"/>
              </a:spcBef>
              <a:spcAft>
                <a:spcPts val="0"/>
              </a:spcAft>
              <a:buClr>
                <a:srgbClr val="092E4B"/>
              </a:buClr>
              <a:buSzPts val="2400"/>
              <a:buFont typeface="Arial"/>
              <a:buNone/>
            </a:pPr>
            <a:r>
              <a:rPr lang="en-US"/>
              <a:t>La </a:t>
            </a:r>
            <a:r>
              <a:rPr lang="en-US" i="1"/>
              <a:t>app</a:t>
            </a:r>
            <a:r>
              <a:rPr lang="en-US"/>
              <a:t> más popular de todos los tiempos es </a:t>
            </a:r>
            <a:r>
              <a:rPr lang="en-US" b="1"/>
              <a:t>WhatsApp</a:t>
            </a:r>
            <a:r>
              <a:rPr lang="en-US"/>
              <a:t>, lanzada por exempleados de Yahoo en 2009 como </a:t>
            </a:r>
            <a:r>
              <a:rPr lang="en-US" i="1">
                <a:solidFill>
                  <a:srgbClr val="002060"/>
                </a:solidFill>
              </a:rPr>
              <a:t>startup</a:t>
            </a:r>
            <a:r>
              <a:rPr lang="en-US"/>
              <a:t>. En 2014 Facebook la adquirió por 19 mil millones de dólares.</a:t>
            </a:r>
            <a:endParaRPr/>
          </a:p>
        </p:txBody>
      </p:sp>
      <p:sp>
        <p:nvSpPr>
          <p:cNvPr id="666" name="Google Shape;666;p61"/>
          <p:cNvSpPr txBox="1">
            <a:spLocks noGrp="1"/>
          </p:cNvSpPr>
          <p:nvPr>
            <p:ph type="body" idx="2"/>
          </p:nvPr>
        </p:nvSpPr>
        <p:spPr>
          <a:xfrm>
            <a:off x="406402" y="1112804"/>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¿Qué es una </a:t>
            </a:r>
            <a:r>
              <a:rPr lang="en-US" i="1"/>
              <a:t>app</a:t>
            </a:r>
            <a:r>
              <a:rPr lang="en-US"/>
              <a:t> o aplicación?</a:t>
            </a:r>
            <a:endParaRPr/>
          </a:p>
        </p:txBody>
      </p:sp>
      <p:pic>
        <p:nvPicPr>
          <p:cNvPr id="667" name="Google Shape;667;p61" descr="Icon&#10;&#10;Description automatically generated"/>
          <p:cNvPicPr preferRelativeResize="0">
            <a:picLocks noGrp="1"/>
          </p:cNvPicPr>
          <p:nvPr>
            <p:ph type="pic" idx="3"/>
          </p:nvPr>
        </p:nvPicPr>
        <p:blipFill rotWithShape="1">
          <a:blip r:embed="rId3">
            <a:alphaModFix/>
          </a:blip>
          <a:srcRect l="-11676" t="-63234" r="-14376" b="-60534"/>
          <a:stretch/>
        </p:blipFill>
        <p:spPr>
          <a:xfrm>
            <a:off x="8583306" y="1246695"/>
            <a:ext cx="2444127" cy="4336988"/>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62"/>
          <p:cNvSpPr txBox="1">
            <a:spLocks noGrp="1"/>
          </p:cNvSpPr>
          <p:nvPr>
            <p:ph type="body" idx="1"/>
          </p:nvPr>
        </p:nvSpPr>
        <p:spPr>
          <a:xfrm>
            <a:off x="550025" y="1478107"/>
            <a:ext cx="7495228" cy="4330365"/>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dirty="0"/>
              <a:t>   </a:t>
            </a:r>
            <a:r>
              <a:rPr lang="en-US" dirty="0" err="1"/>
              <a:t>En</a:t>
            </a:r>
            <a:r>
              <a:rPr lang="en-US" dirty="0"/>
              <a:t> </a:t>
            </a:r>
            <a:r>
              <a:rPr lang="en-US" dirty="0" err="1"/>
              <a:t>pocas</a:t>
            </a:r>
            <a:r>
              <a:rPr lang="en-US" dirty="0"/>
              <a:t> palabras:</a:t>
            </a:r>
            <a:endParaRPr dirty="0"/>
          </a:p>
          <a:p>
            <a:pPr marL="457200" marR="0" lvl="0" indent="-228600" algn="just" rtl="0">
              <a:lnSpc>
                <a:spcPct val="90000"/>
              </a:lnSpc>
              <a:spcBef>
                <a:spcPts val="1000"/>
              </a:spcBef>
              <a:spcAft>
                <a:spcPts val="0"/>
              </a:spcAft>
              <a:buClr>
                <a:srgbClr val="092E4B"/>
              </a:buClr>
              <a:buSzPts val="2400"/>
              <a:buFont typeface="Arial"/>
              <a:buNone/>
            </a:pPr>
            <a:r>
              <a:rPr lang="en-US" sz="3200" b="1" dirty="0"/>
              <a:t>  </a:t>
            </a:r>
            <a:r>
              <a:rPr lang="en-US" sz="3200" b="1" dirty="0" err="1"/>
              <a:t>Descargar</a:t>
            </a:r>
            <a:r>
              <a:rPr lang="en-US" sz="3200" b="1" dirty="0"/>
              <a:t> = </a:t>
            </a:r>
            <a:r>
              <a:rPr lang="en-US" sz="3200" b="1" dirty="0" err="1"/>
              <a:t>Guardar</a:t>
            </a:r>
            <a:r>
              <a:rPr lang="en-US" sz="3200" b="1" dirty="0"/>
              <a:t>. </a:t>
            </a:r>
            <a:r>
              <a:rPr lang="en-US" dirty="0" err="1"/>
              <a:t>Coges</a:t>
            </a:r>
            <a:r>
              <a:rPr lang="en-US" dirty="0"/>
              <a:t> </a:t>
            </a:r>
            <a:r>
              <a:rPr lang="en-US" dirty="0" err="1"/>
              <a:t>datos</a:t>
            </a:r>
            <a:r>
              <a:rPr lang="en-US" dirty="0"/>
              <a:t> de </a:t>
            </a:r>
            <a:r>
              <a:rPr lang="en-US" dirty="0" err="1"/>
              <a:t>algún</a:t>
            </a:r>
            <a:r>
              <a:rPr lang="en-US" dirty="0"/>
              <a:t> sitio y </a:t>
            </a:r>
            <a:r>
              <a:rPr lang="en-US" dirty="0" err="1"/>
              <a:t>los</a:t>
            </a:r>
            <a:r>
              <a:rPr lang="en-US" dirty="0"/>
              <a:t> </a:t>
            </a:r>
            <a:r>
              <a:rPr lang="en-US" dirty="0" err="1"/>
              <a:t>guardas</a:t>
            </a:r>
            <a:r>
              <a:rPr lang="en-US" dirty="0"/>
              <a:t> </a:t>
            </a:r>
            <a:r>
              <a:rPr lang="en-US" dirty="0" err="1"/>
              <a:t>en</a:t>
            </a:r>
            <a:r>
              <a:rPr lang="en-US" dirty="0"/>
              <a:t> </a:t>
            </a:r>
            <a:r>
              <a:rPr lang="en-US" dirty="0" err="1"/>
              <a:t>tu</a:t>
            </a:r>
            <a:r>
              <a:rPr lang="en-US" dirty="0"/>
              <a:t> </a:t>
            </a:r>
            <a:r>
              <a:rPr lang="en-US" dirty="0" err="1"/>
              <a:t>dispositivo</a:t>
            </a:r>
            <a:r>
              <a:rPr lang="en-US" dirty="0"/>
              <a:t> </a:t>
            </a:r>
            <a:r>
              <a:rPr lang="en-US" dirty="0" err="1"/>
              <a:t>descargándotelo</a:t>
            </a:r>
            <a:r>
              <a:rPr lang="en-US" dirty="0"/>
              <a:t> de internet, </a:t>
            </a:r>
            <a:r>
              <a:rPr lang="en-US" dirty="0" err="1"/>
              <a:t>básicamente</a:t>
            </a:r>
            <a:r>
              <a:rPr lang="en-US" dirty="0"/>
              <a:t>. Se </a:t>
            </a:r>
            <a:r>
              <a:rPr lang="en-US" dirty="0" err="1"/>
              <a:t>puede</a:t>
            </a:r>
            <a:r>
              <a:rPr lang="en-US" dirty="0"/>
              <a:t> </a:t>
            </a:r>
            <a:r>
              <a:rPr lang="en-US" dirty="0" err="1"/>
              <a:t>descargar</a:t>
            </a:r>
            <a:r>
              <a:rPr lang="en-US" dirty="0"/>
              <a:t> de internet </a:t>
            </a:r>
            <a:r>
              <a:rPr lang="en-US" dirty="0" err="1"/>
              <a:t>todo</a:t>
            </a:r>
            <a:r>
              <a:rPr lang="en-US" dirty="0"/>
              <a:t> </a:t>
            </a:r>
            <a:r>
              <a:rPr lang="en-US" dirty="0" err="1"/>
              <a:t>tipo</a:t>
            </a:r>
            <a:r>
              <a:rPr lang="en-US" dirty="0"/>
              <a:t> de </a:t>
            </a:r>
            <a:r>
              <a:rPr lang="en-US" dirty="0" err="1"/>
              <a:t>información</a:t>
            </a:r>
            <a:r>
              <a:rPr lang="en-US" dirty="0"/>
              <a:t>: </a:t>
            </a:r>
            <a:r>
              <a:rPr lang="en-US" dirty="0" err="1"/>
              <a:t>libros</a:t>
            </a:r>
            <a:r>
              <a:rPr lang="en-US" dirty="0"/>
              <a:t>, </a:t>
            </a:r>
            <a:r>
              <a:rPr lang="en-US" dirty="0" err="1"/>
              <a:t>películas</a:t>
            </a:r>
            <a:r>
              <a:rPr lang="en-US" dirty="0"/>
              <a:t> y </a:t>
            </a:r>
            <a:r>
              <a:rPr lang="en-US" dirty="0" err="1"/>
              <a:t>aplicaciones</a:t>
            </a:r>
            <a:r>
              <a:rPr lang="en-US" dirty="0"/>
              <a:t>.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sz="3200" b="1" dirty="0"/>
              <a:t>  SUBIR = </a:t>
            </a:r>
            <a:r>
              <a:rPr lang="en-US" sz="3200" b="1" dirty="0" err="1"/>
              <a:t>Enviar</a:t>
            </a:r>
            <a:r>
              <a:rPr lang="en-US" sz="3200" b="1" dirty="0"/>
              <a:t>. </a:t>
            </a:r>
            <a:r>
              <a:rPr lang="en-US" dirty="0"/>
              <a:t>Cargas </a:t>
            </a:r>
            <a:r>
              <a:rPr lang="en-US" dirty="0" err="1"/>
              <a:t>datos</a:t>
            </a:r>
            <a:r>
              <a:rPr lang="en-US" dirty="0"/>
              <a:t> de </a:t>
            </a:r>
            <a:r>
              <a:rPr lang="en-US" dirty="0" err="1"/>
              <a:t>tu</a:t>
            </a:r>
            <a:r>
              <a:rPr lang="en-US" dirty="0"/>
              <a:t> </a:t>
            </a:r>
            <a:r>
              <a:rPr lang="en-US" dirty="0" err="1"/>
              <a:t>dispositivo</a:t>
            </a:r>
            <a:r>
              <a:rPr lang="en-US" dirty="0"/>
              <a:t> </a:t>
            </a:r>
            <a:r>
              <a:rPr lang="en-US" dirty="0" err="1"/>
              <a:t>en</a:t>
            </a:r>
            <a:r>
              <a:rPr lang="en-US" dirty="0"/>
              <a:t> un sitio web, </a:t>
            </a:r>
            <a:r>
              <a:rPr lang="en-US" dirty="0" err="1"/>
              <a:t>el</a:t>
            </a:r>
            <a:r>
              <a:rPr lang="en-US" dirty="0"/>
              <a:t> </a:t>
            </a:r>
            <a:r>
              <a:rPr lang="en-US" dirty="0" err="1"/>
              <a:t>ordenador</a:t>
            </a:r>
            <a:r>
              <a:rPr lang="en-US" dirty="0"/>
              <a:t> de </a:t>
            </a:r>
            <a:r>
              <a:rPr lang="en-US" dirty="0" err="1"/>
              <a:t>otro</a:t>
            </a:r>
            <a:r>
              <a:rPr lang="en-US" dirty="0"/>
              <a:t> </a:t>
            </a:r>
            <a:r>
              <a:rPr lang="en-US" dirty="0" err="1"/>
              <a:t>usuario</a:t>
            </a:r>
            <a:r>
              <a:rPr lang="en-US" dirty="0"/>
              <a:t> o </a:t>
            </a:r>
            <a:r>
              <a:rPr lang="en-US" dirty="0" err="1"/>
              <a:t>alguna</a:t>
            </a:r>
            <a:r>
              <a:rPr lang="en-US" dirty="0"/>
              <a:t> </a:t>
            </a:r>
            <a:r>
              <a:rPr lang="en-US" dirty="0" err="1"/>
              <a:t>ubicación</a:t>
            </a:r>
            <a:r>
              <a:rPr lang="en-US" dirty="0"/>
              <a:t> de red, entre </a:t>
            </a:r>
            <a:r>
              <a:rPr lang="en-US" dirty="0" err="1"/>
              <a:t>otros</a:t>
            </a:r>
            <a:r>
              <a:rPr lang="en-US" dirty="0"/>
              <a:t>. </a:t>
            </a:r>
            <a:r>
              <a:rPr lang="en-US" dirty="0" err="1"/>
              <a:t>Así</a:t>
            </a:r>
            <a:r>
              <a:rPr lang="en-US" dirty="0"/>
              <a:t>, </a:t>
            </a:r>
            <a:r>
              <a:rPr lang="en-US" dirty="0" err="1"/>
              <a:t>envías</a:t>
            </a:r>
            <a:r>
              <a:rPr lang="en-US" dirty="0"/>
              <a:t> </a:t>
            </a:r>
            <a:r>
              <a:rPr lang="en-US" dirty="0" err="1"/>
              <a:t>información</a:t>
            </a:r>
            <a:r>
              <a:rPr lang="en-US" dirty="0"/>
              <a:t> de </a:t>
            </a:r>
            <a:r>
              <a:rPr lang="en-US" dirty="0" err="1"/>
              <a:t>tu</a:t>
            </a:r>
            <a:r>
              <a:rPr lang="en-US" dirty="0"/>
              <a:t> </a:t>
            </a:r>
            <a:r>
              <a:rPr lang="en-US" dirty="0" err="1"/>
              <a:t>dispositivo</a:t>
            </a:r>
            <a:r>
              <a:rPr lang="en-US" dirty="0"/>
              <a:t> a </a:t>
            </a:r>
            <a:r>
              <a:rPr lang="en-US" dirty="0" err="1"/>
              <a:t>otro</a:t>
            </a:r>
            <a:r>
              <a:rPr lang="en-US" dirty="0"/>
              <a:t>. Por </a:t>
            </a:r>
            <a:r>
              <a:rPr lang="en-US" dirty="0" err="1"/>
              <a:t>ejemplo</a:t>
            </a:r>
            <a:r>
              <a:rPr lang="en-US" dirty="0"/>
              <a:t>, </a:t>
            </a:r>
            <a:r>
              <a:rPr lang="en-US" dirty="0" err="1"/>
              <a:t>si</a:t>
            </a:r>
            <a:r>
              <a:rPr lang="en-US" dirty="0"/>
              <a:t> </a:t>
            </a:r>
            <a:r>
              <a:rPr lang="en-US" dirty="0" err="1"/>
              <a:t>subes</a:t>
            </a:r>
            <a:r>
              <a:rPr lang="en-US" dirty="0"/>
              <a:t> </a:t>
            </a:r>
            <a:r>
              <a:rPr lang="en-US" dirty="0" err="1"/>
              <a:t>una</a:t>
            </a:r>
            <a:r>
              <a:rPr lang="en-US" dirty="0"/>
              <a:t> imagen a Facebook, </a:t>
            </a:r>
            <a:r>
              <a:rPr lang="en-US" dirty="0" err="1"/>
              <a:t>estás</a:t>
            </a:r>
            <a:r>
              <a:rPr lang="en-US" dirty="0"/>
              <a:t> </a:t>
            </a:r>
            <a:r>
              <a:rPr lang="en-US" dirty="0" err="1"/>
              <a:t>enviando</a:t>
            </a:r>
            <a:r>
              <a:rPr lang="en-US" dirty="0"/>
              <a:t> la imagen </a:t>
            </a:r>
            <a:r>
              <a:rPr lang="en-US" dirty="0" err="1"/>
              <a:t>desde</a:t>
            </a:r>
            <a:r>
              <a:rPr lang="en-US" dirty="0"/>
              <a:t> </a:t>
            </a:r>
            <a:r>
              <a:rPr lang="en-US" dirty="0" err="1"/>
              <a:t>tu</a:t>
            </a:r>
            <a:r>
              <a:rPr lang="en-US" dirty="0"/>
              <a:t> </a:t>
            </a:r>
            <a:r>
              <a:rPr lang="en-US" dirty="0" err="1"/>
              <a:t>dispositivo</a:t>
            </a:r>
            <a:r>
              <a:rPr lang="en-US" dirty="0"/>
              <a:t> al sitio web de Facebook. </a:t>
            </a:r>
            <a:endParaRPr dirty="0"/>
          </a:p>
        </p:txBody>
      </p:sp>
      <p:sp>
        <p:nvSpPr>
          <p:cNvPr id="673" name="Google Shape;673;p62"/>
          <p:cNvSpPr txBox="1">
            <a:spLocks noGrp="1"/>
          </p:cNvSpPr>
          <p:nvPr>
            <p:ph type="body" idx="2"/>
          </p:nvPr>
        </p:nvSpPr>
        <p:spPr>
          <a:xfrm>
            <a:off x="730647" y="75031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Diferencia entre DESCARGAR y SUBIR</a:t>
            </a:r>
            <a:endParaRPr/>
          </a:p>
        </p:txBody>
      </p:sp>
      <p:pic>
        <p:nvPicPr>
          <p:cNvPr id="674" name="Google Shape;674;p62"/>
          <p:cNvPicPr preferRelativeResize="0"/>
          <p:nvPr/>
        </p:nvPicPr>
        <p:blipFill rotWithShape="1">
          <a:blip r:embed="rId3">
            <a:alphaModFix/>
          </a:blip>
          <a:srcRect/>
          <a:stretch/>
        </p:blipFill>
        <p:spPr>
          <a:xfrm>
            <a:off x="8249200" y="1723378"/>
            <a:ext cx="3144418" cy="1970393"/>
          </a:xfrm>
          <a:prstGeom prst="rect">
            <a:avLst/>
          </a:prstGeom>
          <a:noFill/>
          <a:ln>
            <a:noFill/>
          </a:ln>
        </p:spPr>
      </p:pic>
      <p:pic>
        <p:nvPicPr>
          <p:cNvPr id="675" name="Google Shape;675;p62"/>
          <p:cNvPicPr preferRelativeResize="0"/>
          <p:nvPr/>
        </p:nvPicPr>
        <p:blipFill rotWithShape="1">
          <a:blip r:embed="rId4">
            <a:alphaModFix/>
          </a:blip>
          <a:srcRect/>
          <a:stretch/>
        </p:blipFill>
        <p:spPr>
          <a:xfrm>
            <a:off x="8249200" y="3876364"/>
            <a:ext cx="3067039" cy="197039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10"/>
          <p:cNvSpPr txBox="1"/>
          <p:nvPr/>
        </p:nvSpPr>
        <p:spPr>
          <a:xfrm>
            <a:off x="1288973" y="0"/>
            <a:ext cx="8240617" cy="584735"/>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1" u="none" strike="noStrike" cap="none">
                <a:solidFill>
                  <a:schemeClr val="lt1"/>
                </a:solidFill>
                <a:latin typeface="Calibri"/>
                <a:ea typeface="Calibri"/>
                <a:cs typeface="Calibri"/>
                <a:sym typeface="Calibri"/>
              </a:rPr>
              <a:t>Tablets</a:t>
            </a:r>
            <a:r>
              <a:rPr lang="en-US" sz="3200" b="1" i="0" u="none" strike="noStrike" cap="none">
                <a:solidFill>
                  <a:schemeClr val="lt1"/>
                </a:solidFill>
                <a:latin typeface="Calibri"/>
                <a:ea typeface="Calibri"/>
                <a:cs typeface="Calibri"/>
                <a:sym typeface="Calibri"/>
              </a:rPr>
              <a:t> y </a:t>
            </a:r>
            <a:r>
              <a:rPr lang="en-US" sz="3200" b="1" i="1" u="none" strike="noStrike" cap="none">
                <a:solidFill>
                  <a:schemeClr val="lt1"/>
                </a:solidFill>
                <a:latin typeface="Calibri"/>
                <a:ea typeface="Calibri"/>
                <a:cs typeface="Calibri"/>
                <a:sym typeface="Calibri"/>
              </a:rPr>
              <a:t>smartphones</a:t>
            </a:r>
            <a:r>
              <a:rPr lang="en-US" sz="3200" b="1" i="0" u="none" strike="noStrike" cap="none">
                <a:solidFill>
                  <a:schemeClr val="lt1"/>
                </a:solidFill>
                <a:latin typeface="Calibri"/>
                <a:ea typeface="Calibri"/>
                <a:cs typeface="Calibri"/>
                <a:sym typeface="Calibri"/>
              </a:rPr>
              <a:t> – Movimientos básicos</a:t>
            </a:r>
            <a:endParaRPr sz="1400" b="0" i="0" u="none" strike="noStrike" cap="none">
              <a:solidFill>
                <a:srgbClr val="000000"/>
              </a:solidFill>
              <a:latin typeface="Arial"/>
              <a:ea typeface="Arial"/>
              <a:cs typeface="Arial"/>
              <a:sym typeface="Arial"/>
            </a:endParaRPr>
          </a:p>
        </p:txBody>
      </p:sp>
      <p:pic>
        <p:nvPicPr>
          <p:cNvPr id="681" name="Google Shape;681;p10" descr="Image result for tablet ipad"/>
          <p:cNvPicPr preferRelativeResize="0"/>
          <p:nvPr/>
        </p:nvPicPr>
        <p:blipFill rotWithShape="1">
          <a:blip r:embed="rId3">
            <a:alphaModFix/>
          </a:blip>
          <a:srcRect/>
          <a:stretch/>
        </p:blipFill>
        <p:spPr>
          <a:xfrm>
            <a:off x="9873762" y="68239"/>
            <a:ext cx="2386475" cy="1677989"/>
          </a:xfrm>
          <a:prstGeom prst="rect">
            <a:avLst/>
          </a:prstGeom>
          <a:noFill/>
          <a:ln>
            <a:noFill/>
          </a:ln>
        </p:spPr>
      </p:pic>
      <p:grpSp>
        <p:nvGrpSpPr>
          <p:cNvPr id="682" name="Google Shape;682;p10"/>
          <p:cNvGrpSpPr/>
          <p:nvPr/>
        </p:nvGrpSpPr>
        <p:grpSpPr>
          <a:xfrm>
            <a:off x="2348868" y="1103688"/>
            <a:ext cx="774673" cy="1285080"/>
            <a:chOff x="9062559" y="918767"/>
            <a:chExt cx="774673" cy="1285080"/>
          </a:xfrm>
        </p:grpSpPr>
        <p:sp>
          <p:nvSpPr>
            <p:cNvPr id="683" name="Google Shape;683;p10"/>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84" name="Google Shape;684;p10"/>
            <p:cNvGrpSpPr/>
            <p:nvPr/>
          </p:nvGrpSpPr>
          <p:grpSpPr>
            <a:xfrm>
              <a:off x="9122194" y="1004094"/>
              <a:ext cx="715038" cy="1199753"/>
              <a:chOff x="9122194" y="1004094"/>
              <a:chExt cx="715038" cy="1199753"/>
            </a:xfrm>
          </p:grpSpPr>
          <p:sp>
            <p:nvSpPr>
              <p:cNvPr id="685" name="Google Shape;685;p10"/>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10"/>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10"/>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10"/>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10"/>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10"/>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10"/>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92" name="Google Shape;692;p10"/>
          <p:cNvGrpSpPr/>
          <p:nvPr/>
        </p:nvGrpSpPr>
        <p:grpSpPr>
          <a:xfrm>
            <a:off x="699277" y="3492258"/>
            <a:ext cx="717140" cy="1378898"/>
            <a:chOff x="3374151" y="2671121"/>
            <a:chExt cx="717140" cy="1378898"/>
          </a:xfrm>
        </p:grpSpPr>
        <p:grpSp>
          <p:nvGrpSpPr>
            <p:cNvPr id="693" name="Google Shape;693;p10"/>
            <p:cNvGrpSpPr/>
            <p:nvPr/>
          </p:nvGrpSpPr>
          <p:grpSpPr>
            <a:xfrm>
              <a:off x="3399819" y="2671121"/>
              <a:ext cx="446653" cy="439005"/>
              <a:chOff x="3399819" y="2671121"/>
              <a:chExt cx="446653" cy="439005"/>
            </a:xfrm>
          </p:grpSpPr>
          <p:sp>
            <p:nvSpPr>
              <p:cNvPr id="694" name="Google Shape;694;p10"/>
              <p:cNvSpPr/>
              <p:nvPr/>
            </p:nvSpPr>
            <p:spPr>
              <a:xfrm>
                <a:off x="3399819" y="2671121"/>
                <a:ext cx="446653" cy="439005"/>
              </a:xfrm>
              <a:custGeom>
                <a:avLst/>
                <a:gdLst/>
                <a:ahLst/>
                <a:cxnLst/>
                <a:rect l="l" t="t" r="r" b="b"/>
                <a:pathLst>
                  <a:path w="446653" h="439005" extrusionOk="0">
                    <a:moveTo>
                      <a:pt x="172741" y="439006"/>
                    </a:moveTo>
                    <a:cubicBezTo>
                      <a:pt x="171448" y="439006"/>
                      <a:pt x="168861" y="439006"/>
                      <a:pt x="167568" y="439006"/>
                    </a:cubicBezTo>
                    <a:cubicBezTo>
                      <a:pt x="149462" y="433834"/>
                      <a:pt x="131356" y="427370"/>
                      <a:pt x="114543" y="418320"/>
                    </a:cubicBezTo>
                    <a:cubicBezTo>
                      <a:pt x="7200" y="357557"/>
                      <a:pt x="-31598" y="221809"/>
                      <a:pt x="27893" y="114503"/>
                    </a:cubicBezTo>
                    <a:cubicBezTo>
                      <a:pt x="88677" y="7198"/>
                      <a:pt x="224472" y="-31587"/>
                      <a:pt x="331815" y="27883"/>
                    </a:cubicBezTo>
                    <a:cubicBezTo>
                      <a:pt x="383546" y="57618"/>
                      <a:pt x="421052" y="104160"/>
                      <a:pt x="437865" y="162338"/>
                    </a:cubicBezTo>
                    <a:cubicBezTo>
                      <a:pt x="454677" y="219223"/>
                      <a:pt x="446917" y="279986"/>
                      <a:pt x="418465" y="331700"/>
                    </a:cubicBezTo>
                    <a:cubicBezTo>
                      <a:pt x="388720" y="383413"/>
                      <a:pt x="340868" y="422199"/>
                      <a:pt x="283963" y="437713"/>
                    </a:cubicBezTo>
                    <a:cubicBezTo>
                      <a:pt x="273617" y="440298"/>
                      <a:pt x="263271" y="435127"/>
                      <a:pt x="259391" y="424784"/>
                    </a:cubicBezTo>
                    <a:cubicBezTo>
                      <a:pt x="256804" y="414441"/>
                      <a:pt x="261978" y="404099"/>
                      <a:pt x="272324" y="400220"/>
                    </a:cubicBezTo>
                    <a:cubicBezTo>
                      <a:pt x="320175" y="387292"/>
                      <a:pt x="358974" y="356264"/>
                      <a:pt x="383546" y="312307"/>
                    </a:cubicBezTo>
                    <a:cubicBezTo>
                      <a:pt x="408119" y="269644"/>
                      <a:pt x="413292" y="219223"/>
                      <a:pt x="400359" y="171388"/>
                    </a:cubicBezTo>
                    <a:cubicBezTo>
                      <a:pt x="387426" y="123553"/>
                      <a:pt x="356387" y="84768"/>
                      <a:pt x="312416" y="60204"/>
                    </a:cubicBezTo>
                    <a:cubicBezTo>
                      <a:pt x="269737" y="35640"/>
                      <a:pt x="219299" y="30469"/>
                      <a:pt x="171448" y="43397"/>
                    </a:cubicBezTo>
                    <a:cubicBezTo>
                      <a:pt x="123596" y="56326"/>
                      <a:pt x="84797" y="87354"/>
                      <a:pt x="60225" y="131310"/>
                    </a:cubicBezTo>
                    <a:cubicBezTo>
                      <a:pt x="11080" y="220516"/>
                      <a:pt x="42119" y="332993"/>
                      <a:pt x="131356" y="383413"/>
                    </a:cubicBezTo>
                    <a:cubicBezTo>
                      <a:pt x="145582" y="391171"/>
                      <a:pt x="159808" y="397635"/>
                      <a:pt x="175327" y="401513"/>
                    </a:cubicBezTo>
                    <a:cubicBezTo>
                      <a:pt x="185674" y="404099"/>
                      <a:pt x="192140" y="414441"/>
                      <a:pt x="189553" y="424784"/>
                    </a:cubicBezTo>
                    <a:cubicBezTo>
                      <a:pt x="189553" y="432541"/>
                      <a:pt x="181794" y="439006"/>
                      <a:pt x="172741" y="439006"/>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95" name="Google Shape;695;p10"/>
              <p:cNvGrpSpPr/>
              <p:nvPr/>
            </p:nvGrpSpPr>
            <p:grpSpPr>
              <a:xfrm>
                <a:off x="3486403" y="2754442"/>
                <a:ext cx="275777" cy="266477"/>
                <a:chOff x="3486403" y="2754442"/>
                <a:chExt cx="275777" cy="266477"/>
              </a:xfrm>
            </p:grpSpPr>
            <p:sp>
              <p:nvSpPr>
                <p:cNvPr id="696" name="Google Shape;696;p10"/>
                <p:cNvSpPr/>
                <p:nvPr/>
              </p:nvSpPr>
              <p:spPr>
                <a:xfrm>
                  <a:off x="3504277" y="2771664"/>
                  <a:ext cx="241322" cy="231378"/>
                </a:xfrm>
                <a:custGeom>
                  <a:avLst/>
                  <a:gdLst/>
                  <a:ahLst/>
                  <a:cxnLst/>
                  <a:rect l="l" t="t" r="r" b="b"/>
                  <a:pathLst>
                    <a:path w="241322" h="231378" extrusionOk="0">
                      <a:moveTo>
                        <a:pt x="61817" y="225986"/>
                      </a:moveTo>
                      <a:cubicBezTo>
                        <a:pt x="3619" y="193665"/>
                        <a:pt x="-17074" y="119973"/>
                        <a:pt x="15258" y="61795"/>
                      </a:cubicBezTo>
                      <a:cubicBezTo>
                        <a:pt x="47590" y="3617"/>
                        <a:pt x="121308" y="-17068"/>
                        <a:pt x="179505" y="15253"/>
                      </a:cubicBezTo>
                      <a:cubicBezTo>
                        <a:pt x="237703" y="47574"/>
                        <a:pt x="258396" y="121266"/>
                        <a:pt x="226064" y="179443"/>
                      </a:cubicBezTo>
                      <a:cubicBezTo>
                        <a:pt x="211838" y="204007"/>
                        <a:pt x="191145" y="222107"/>
                        <a:pt x="167866" y="231157"/>
                      </a:cubicBezTo>
                      <a:cubicBezTo>
                        <a:pt x="153640" y="237621"/>
                        <a:pt x="201491" y="100580"/>
                        <a:pt x="136827" y="88945"/>
                      </a:cubicBezTo>
                      <a:cubicBezTo>
                        <a:pt x="59230" y="73431"/>
                        <a:pt x="79922" y="236328"/>
                        <a:pt x="61817" y="225986"/>
                      </a:cubicBezTo>
                      <a:close/>
                    </a:path>
                  </a:pathLst>
                </a:custGeom>
                <a:solidFill>
                  <a:srgbClr val="C4F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10"/>
                <p:cNvSpPr/>
                <p:nvPr/>
              </p:nvSpPr>
              <p:spPr>
                <a:xfrm>
                  <a:off x="3486403" y="2754442"/>
                  <a:ext cx="275777" cy="266477"/>
                </a:xfrm>
                <a:custGeom>
                  <a:avLst/>
                  <a:gdLst/>
                  <a:ahLst/>
                  <a:cxnLst/>
                  <a:rect l="l" t="t" r="r" b="b"/>
                  <a:pathLst>
                    <a:path w="275777" h="266477" extrusionOk="0">
                      <a:moveTo>
                        <a:pt x="183154" y="266478"/>
                      </a:moveTo>
                      <a:cubicBezTo>
                        <a:pt x="179274" y="266478"/>
                        <a:pt x="175394" y="265185"/>
                        <a:pt x="171514" y="262600"/>
                      </a:cubicBezTo>
                      <a:cubicBezTo>
                        <a:pt x="161168" y="254842"/>
                        <a:pt x="162461" y="243207"/>
                        <a:pt x="166341" y="218643"/>
                      </a:cubicBezTo>
                      <a:cubicBezTo>
                        <a:pt x="170221" y="187615"/>
                        <a:pt x="177980" y="129437"/>
                        <a:pt x="150822" y="124266"/>
                      </a:cubicBezTo>
                      <a:cubicBezTo>
                        <a:pt x="140475" y="121680"/>
                        <a:pt x="136595" y="125559"/>
                        <a:pt x="132715" y="126852"/>
                      </a:cubicBezTo>
                      <a:cubicBezTo>
                        <a:pt x="114610" y="139780"/>
                        <a:pt x="109436" y="185029"/>
                        <a:pt x="106850" y="210886"/>
                      </a:cubicBezTo>
                      <a:cubicBezTo>
                        <a:pt x="104263" y="239328"/>
                        <a:pt x="101677" y="252257"/>
                        <a:pt x="90037" y="258721"/>
                      </a:cubicBezTo>
                      <a:cubicBezTo>
                        <a:pt x="83571" y="261307"/>
                        <a:pt x="77104" y="261307"/>
                        <a:pt x="70638" y="258721"/>
                      </a:cubicBezTo>
                      <a:lnTo>
                        <a:pt x="70638" y="258721"/>
                      </a:lnTo>
                      <a:cubicBezTo>
                        <a:pt x="4680" y="221229"/>
                        <a:pt x="-19892" y="137194"/>
                        <a:pt x="17613" y="71260"/>
                      </a:cubicBezTo>
                      <a:cubicBezTo>
                        <a:pt x="35719" y="38939"/>
                        <a:pt x="65465" y="15668"/>
                        <a:pt x="100383" y="5325"/>
                      </a:cubicBezTo>
                      <a:cubicBezTo>
                        <a:pt x="135302" y="-5018"/>
                        <a:pt x="172807" y="154"/>
                        <a:pt x="205140" y="16960"/>
                      </a:cubicBezTo>
                      <a:cubicBezTo>
                        <a:pt x="271097" y="54453"/>
                        <a:pt x="295670" y="138487"/>
                        <a:pt x="258164" y="204422"/>
                      </a:cubicBezTo>
                      <a:cubicBezTo>
                        <a:pt x="242645" y="231571"/>
                        <a:pt x="219366" y="252257"/>
                        <a:pt x="190913" y="263892"/>
                      </a:cubicBezTo>
                      <a:cubicBezTo>
                        <a:pt x="188327" y="266478"/>
                        <a:pt x="185740" y="266478"/>
                        <a:pt x="183154" y="266478"/>
                      </a:cubicBezTo>
                      <a:close/>
                      <a:moveTo>
                        <a:pt x="144355" y="88067"/>
                      </a:moveTo>
                      <a:cubicBezTo>
                        <a:pt x="148235" y="88067"/>
                        <a:pt x="153408" y="88067"/>
                        <a:pt x="157288" y="89359"/>
                      </a:cubicBezTo>
                      <a:cubicBezTo>
                        <a:pt x="215486" y="100995"/>
                        <a:pt x="206433" y="175979"/>
                        <a:pt x="201260" y="218643"/>
                      </a:cubicBezTo>
                      <a:cubicBezTo>
                        <a:pt x="211606" y="210886"/>
                        <a:pt x="220659" y="200543"/>
                        <a:pt x="227125" y="187615"/>
                      </a:cubicBezTo>
                      <a:cubicBezTo>
                        <a:pt x="240058" y="163051"/>
                        <a:pt x="243938" y="135901"/>
                        <a:pt x="236178" y="108752"/>
                      </a:cubicBezTo>
                      <a:cubicBezTo>
                        <a:pt x="228419" y="81602"/>
                        <a:pt x="211606" y="59624"/>
                        <a:pt x="187033" y="46696"/>
                      </a:cubicBezTo>
                      <a:cubicBezTo>
                        <a:pt x="137889" y="19546"/>
                        <a:pt x="74518" y="36353"/>
                        <a:pt x="47359" y="86774"/>
                      </a:cubicBezTo>
                      <a:cubicBezTo>
                        <a:pt x="22786" y="130730"/>
                        <a:pt x="34426" y="185029"/>
                        <a:pt x="70638" y="216057"/>
                      </a:cubicBezTo>
                      <a:cubicBezTo>
                        <a:pt x="70638" y="212179"/>
                        <a:pt x="71931" y="209593"/>
                        <a:pt x="71931" y="205715"/>
                      </a:cubicBezTo>
                      <a:cubicBezTo>
                        <a:pt x="75811" y="169515"/>
                        <a:pt x="82277" y="119095"/>
                        <a:pt x="112023" y="97116"/>
                      </a:cubicBezTo>
                      <a:cubicBezTo>
                        <a:pt x="121076" y="90652"/>
                        <a:pt x="132715" y="88067"/>
                        <a:pt x="144355" y="88067"/>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98" name="Google Shape;698;p10"/>
            <p:cNvGrpSpPr/>
            <p:nvPr/>
          </p:nvGrpSpPr>
          <p:grpSpPr>
            <a:xfrm>
              <a:off x="3374151" y="2839588"/>
              <a:ext cx="717140" cy="1210431"/>
              <a:chOff x="3374151" y="2839588"/>
              <a:chExt cx="717140" cy="1210431"/>
            </a:xfrm>
          </p:grpSpPr>
          <p:sp>
            <p:nvSpPr>
              <p:cNvPr id="699" name="Google Shape;699;p10"/>
              <p:cNvSpPr/>
              <p:nvPr/>
            </p:nvSpPr>
            <p:spPr>
              <a:xfrm>
                <a:off x="3374151" y="3227219"/>
                <a:ext cx="221156" cy="605603"/>
              </a:xfrm>
              <a:custGeom>
                <a:avLst/>
                <a:gdLst/>
                <a:ahLst/>
                <a:cxnLst/>
                <a:rect l="l" t="t" r="r" b="b"/>
                <a:pathLst>
                  <a:path w="221156" h="605603" extrusionOk="0">
                    <a:moveTo>
                      <a:pt x="199702" y="605603"/>
                    </a:moveTo>
                    <a:cubicBezTo>
                      <a:pt x="197115" y="605603"/>
                      <a:pt x="194529" y="605603"/>
                      <a:pt x="191942" y="604311"/>
                    </a:cubicBezTo>
                    <a:cubicBezTo>
                      <a:pt x="185476" y="600432"/>
                      <a:pt x="179009" y="596554"/>
                      <a:pt x="172543" y="592675"/>
                    </a:cubicBezTo>
                    <a:lnTo>
                      <a:pt x="168663" y="590089"/>
                    </a:lnTo>
                    <a:cubicBezTo>
                      <a:pt x="146677" y="573282"/>
                      <a:pt x="124691" y="552597"/>
                      <a:pt x="106585" y="530619"/>
                    </a:cubicBezTo>
                    <a:cubicBezTo>
                      <a:pt x="89772" y="509933"/>
                      <a:pt x="74253" y="487955"/>
                      <a:pt x="61320" y="464684"/>
                    </a:cubicBezTo>
                    <a:cubicBezTo>
                      <a:pt x="36748" y="420728"/>
                      <a:pt x="19935" y="375478"/>
                      <a:pt x="7002" y="325058"/>
                    </a:cubicBezTo>
                    <a:cubicBezTo>
                      <a:pt x="5709" y="318593"/>
                      <a:pt x="4416" y="312129"/>
                      <a:pt x="3122" y="305665"/>
                    </a:cubicBezTo>
                    <a:lnTo>
                      <a:pt x="3122" y="301787"/>
                    </a:lnTo>
                    <a:cubicBezTo>
                      <a:pt x="3122" y="299201"/>
                      <a:pt x="1829" y="296615"/>
                      <a:pt x="1829" y="294030"/>
                    </a:cubicBezTo>
                    <a:cubicBezTo>
                      <a:pt x="1829" y="294030"/>
                      <a:pt x="1829" y="292737"/>
                      <a:pt x="1829" y="292737"/>
                    </a:cubicBezTo>
                    <a:cubicBezTo>
                      <a:pt x="536" y="287565"/>
                      <a:pt x="536" y="282394"/>
                      <a:pt x="536" y="278515"/>
                    </a:cubicBezTo>
                    <a:cubicBezTo>
                      <a:pt x="-758" y="263001"/>
                      <a:pt x="536" y="252659"/>
                      <a:pt x="1829" y="242316"/>
                    </a:cubicBezTo>
                    <a:lnTo>
                      <a:pt x="1829" y="238438"/>
                    </a:lnTo>
                    <a:cubicBezTo>
                      <a:pt x="3122" y="222924"/>
                      <a:pt x="4416" y="209995"/>
                      <a:pt x="7002" y="197067"/>
                    </a:cubicBezTo>
                    <a:cubicBezTo>
                      <a:pt x="8295" y="189310"/>
                      <a:pt x="8295" y="182846"/>
                      <a:pt x="9589" y="175088"/>
                    </a:cubicBezTo>
                    <a:cubicBezTo>
                      <a:pt x="14762" y="132425"/>
                      <a:pt x="17348" y="97518"/>
                      <a:pt x="13469" y="66490"/>
                    </a:cubicBezTo>
                    <a:lnTo>
                      <a:pt x="13469" y="65197"/>
                    </a:lnTo>
                    <a:cubicBezTo>
                      <a:pt x="9589" y="32876"/>
                      <a:pt x="32868" y="4434"/>
                      <a:pt x="63907" y="555"/>
                    </a:cubicBezTo>
                    <a:cubicBezTo>
                      <a:pt x="91066" y="-3323"/>
                      <a:pt x="116931" y="13484"/>
                      <a:pt x="125984" y="39340"/>
                    </a:cubicBezTo>
                    <a:cubicBezTo>
                      <a:pt x="142797" y="85883"/>
                      <a:pt x="147970" y="131132"/>
                      <a:pt x="153144" y="177674"/>
                    </a:cubicBezTo>
                    <a:cubicBezTo>
                      <a:pt x="154437" y="185431"/>
                      <a:pt x="154437" y="193188"/>
                      <a:pt x="155730" y="200945"/>
                    </a:cubicBezTo>
                    <a:cubicBezTo>
                      <a:pt x="157023" y="213874"/>
                      <a:pt x="158317" y="226802"/>
                      <a:pt x="159610" y="238438"/>
                    </a:cubicBezTo>
                    <a:cubicBezTo>
                      <a:pt x="166076" y="286273"/>
                      <a:pt x="186769" y="309544"/>
                      <a:pt x="191942" y="314715"/>
                    </a:cubicBezTo>
                    <a:cubicBezTo>
                      <a:pt x="199702" y="322472"/>
                      <a:pt x="199702" y="334108"/>
                      <a:pt x="193235" y="341865"/>
                    </a:cubicBezTo>
                    <a:cubicBezTo>
                      <a:pt x="185476" y="349622"/>
                      <a:pt x="173836" y="349622"/>
                      <a:pt x="166076" y="343157"/>
                    </a:cubicBezTo>
                    <a:cubicBezTo>
                      <a:pt x="153144" y="330229"/>
                      <a:pt x="129864" y="301787"/>
                      <a:pt x="120811" y="243609"/>
                    </a:cubicBezTo>
                    <a:cubicBezTo>
                      <a:pt x="119518" y="230680"/>
                      <a:pt x="118225" y="217752"/>
                      <a:pt x="116931" y="204824"/>
                    </a:cubicBezTo>
                    <a:cubicBezTo>
                      <a:pt x="115638" y="197067"/>
                      <a:pt x="115638" y="189310"/>
                      <a:pt x="114345" y="181553"/>
                    </a:cubicBezTo>
                    <a:cubicBezTo>
                      <a:pt x="109172" y="136303"/>
                      <a:pt x="103999" y="94933"/>
                      <a:pt x="89772" y="52269"/>
                    </a:cubicBezTo>
                    <a:cubicBezTo>
                      <a:pt x="87186" y="43219"/>
                      <a:pt x="78133" y="38048"/>
                      <a:pt x="69080" y="39340"/>
                    </a:cubicBezTo>
                    <a:cubicBezTo>
                      <a:pt x="58734" y="40633"/>
                      <a:pt x="50974" y="50976"/>
                      <a:pt x="52267" y="61319"/>
                    </a:cubicBezTo>
                    <a:lnTo>
                      <a:pt x="52267" y="62612"/>
                    </a:lnTo>
                    <a:cubicBezTo>
                      <a:pt x="56147" y="97518"/>
                      <a:pt x="53560" y="135011"/>
                      <a:pt x="48387" y="180260"/>
                    </a:cubicBezTo>
                    <a:cubicBezTo>
                      <a:pt x="47094" y="188017"/>
                      <a:pt x="47094" y="194481"/>
                      <a:pt x="45801" y="202238"/>
                    </a:cubicBezTo>
                    <a:cubicBezTo>
                      <a:pt x="44507" y="215166"/>
                      <a:pt x="41921" y="228095"/>
                      <a:pt x="40627" y="242316"/>
                    </a:cubicBezTo>
                    <a:lnTo>
                      <a:pt x="40627" y="246195"/>
                    </a:lnTo>
                    <a:cubicBezTo>
                      <a:pt x="39334" y="256537"/>
                      <a:pt x="39334" y="265587"/>
                      <a:pt x="39334" y="277223"/>
                    </a:cubicBezTo>
                    <a:cubicBezTo>
                      <a:pt x="39334" y="279808"/>
                      <a:pt x="40627" y="284980"/>
                      <a:pt x="40627" y="287565"/>
                    </a:cubicBezTo>
                    <a:cubicBezTo>
                      <a:pt x="40627" y="291444"/>
                      <a:pt x="41921" y="292737"/>
                      <a:pt x="41921" y="295322"/>
                    </a:cubicBezTo>
                    <a:lnTo>
                      <a:pt x="41921" y="299201"/>
                    </a:lnTo>
                    <a:cubicBezTo>
                      <a:pt x="43214" y="304372"/>
                      <a:pt x="44507" y="310836"/>
                      <a:pt x="45801" y="316008"/>
                    </a:cubicBezTo>
                    <a:cubicBezTo>
                      <a:pt x="57440" y="362550"/>
                      <a:pt x="74253" y="405214"/>
                      <a:pt x="96239" y="445292"/>
                    </a:cubicBezTo>
                    <a:cubicBezTo>
                      <a:pt x="107879" y="467270"/>
                      <a:pt x="122105" y="486662"/>
                      <a:pt x="137624" y="506055"/>
                    </a:cubicBezTo>
                    <a:cubicBezTo>
                      <a:pt x="154437" y="525448"/>
                      <a:pt x="173836" y="543547"/>
                      <a:pt x="193235" y="560354"/>
                    </a:cubicBezTo>
                    <a:lnTo>
                      <a:pt x="197115" y="562940"/>
                    </a:lnTo>
                    <a:cubicBezTo>
                      <a:pt x="200995" y="565526"/>
                      <a:pt x="204875" y="568111"/>
                      <a:pt x="210048" y="570697"/>
                    </a:cubicBezTo>
                    <a:cubicBezTo>
                      <a:pt x="219101" y="575868"/>
                      <a:pt x="224274" y="586211"/>
                      <a:pt x="219101" y="596554"/>
                    </a:cubicBezTo>
                    <a:cubicBezTo>
                      <a:pt x="213928" y="601725"/>
                      <a:pt x="207462" y="605603"/>
                      <a:pt x="199702" y="6056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10"/>
              <p:cNvSpPr/>
              <p:nvPr/>
            </p:nvSpPr>
            <p:spPr>
              <a:xfrm>
                <a:off x="3926870" y="3282592"/>
                <a:ext cx="163127" cy="199871"/>
              </a:xfrm>
              <a:custGeom>
                <a:avLst/>
                <a:gdLst/>
                <a:ahLst/>
                <a:cxnLst/>
                <a:rect l="l" t="t" r="r" b="b"/>
                <a:pathLst>
                  <a:path w="163127" h="199871" extrusionOk="0">
                    <a:moveTo>
                      <a:pt x="144898" y="199871"/>
                    </a:moveTo>
                    <a:cubicBezTo>
                      <a:pt x="134552" y="199871"/>
                      <a:pt x="125499" y="190821"/>
                      <a:pt x="125499" y="180479"/>
                    </a:cubicBezTo>
                    <a:cubicBezTo>
                      <a:pt x="125499" y="131351"/>
                      <a:pt x="109979" y="97737"/>
                      <a:pt x="84114" y="56366"/>
                    </a:cubicBezTo>
                    <a:cubicBezTo>
                      <a:pt x="78941" y="47316"/>
                      <a:pt x="69887" y="40852"/>
                      <a:pt x="59541" y="39559"/>
                    </a:cubicBezTo>
                    <a:cubicBezTo>
                      <a:pt x="49195" y="36974"/>
                      <a:pt x="38849" y="38267"/>
                      <a:pt x="29795" y="44731"/>
                    </a:cubicBezTo>
                    <a:cubicBezTo>
                      <a:pt x="20743" y="49902"/>
                      <a:pt x="9103" y="47316"/>
                      <a:pt x="2637" y="38267"/>
                    </a:cubicBezTo>
                    <a:cubicBezTo>
                      <a:pt x="-2537" y="29217"/>
                      <a:pt x="50" y="17581"/>
                      <a:pt x="9103" y="11117"/>
                    </a:cubicBezTo>
                    <a:cubicBezTo>
                      <a:pt x="45315" y="-10861"/>
                      <a:pt x="93167" y="774"/>
                      <a:pt x="116446" y="36974"/>
                    </a:cubicBezTo>
                    <a:cubicBezTo>
                      <a:pt x="144898" y="83516"/>
                      <a:pt x="163004" y="123594"/>
                      <a:pt x="163004" y="181771"/>
                    </a:cubicBezTo>
                    <a:cubicBezTo>
                      <a:pt x="164298" y="190821"/>
                      <a:pt x="155244" y="199871"/>
                      <a:pt x="144898" y="199871"/>
                    </a:cubicBezTo>
                    <a:cubicBezTo>
                      <a:pt x="144898" y="199871"/>
                      <a:pt x="144898" y="199871"/>
                      <a:pt x="144898" y="19987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10"/>
              <p:cNvSpPr/>
              <p:nvPr/>
            </p:nvSpPr>
            <p:spPr>
              <a:xfrm>
                <a:off x="3789670" y="3225658"/>
                <a:ext cx="205957" cy="241291"/>
              </a:xfrm>
              <a:custGeom>
                <a:avLst/>
                <a:gdLst/>
                <a:ahLst/>
                <a:cxnLst/>
                <a:rect l="l" t="t" r="r" b="b"/>
                <a:pathLst>
                  <a:path w="205957" h="241291" extrusionOk="0">
                    <a:moveTo>
                      <a:pt x="187688" y="241292"/>
                    </a:moveTo>
                    <a:cubicBezTo>
                      <a:pt x="178635" y="241292"/>
                      <a:pt x="169582" y="234827"/>
                      <a:pt x="168289" y="224485"/>
                    </a:cubicBezTo>
                    <a:cubicBezTo>
                      <a:pt x="163116" y="189578"/>
                      <a:pt x="148889" y="161136"/>
                      <a:pt x="135957" y="132693"/>
                    </a:cubicBezTo>
                    <a:cubicBezTo>
                      <a:pt x="126904" y="113301"/>
                      <a:pt x="116557" y="92615"/>
                      <a:pt x="108798" y="69344"/>
                    </a:cubicBezTo>
                    <a:cubicBezTo>
                      <a:pt x="104918" y="59002"/>
                      <a:pt x="91985" y="42195"/>
                      <a:pt x="75172" y="39609"/>
                    </a:cubicBezTo>
                    <a:cubicBezTo>
                      <a:pt x="62240" y="37023"/>
                      <a:pt x="48013" y="44780"/>
                      <a:pt x="35080" y="61587"/>
                    </a:cubicBezTo>
                    <a:cubicBezTo>
                      <a:pt x="28614" y="70637"/>
                      <a:pt x="16974" y="71930"/>
                      <a:pt x="7921" y="65466"/>
                    </a:cubicBezTo>
                    <a:cubicBezTo>
                      <a:pt x="-1132" y="59002"/>
                      <a:pt x="-2425" y="47366"/>
                      <a:pt x="4041" y="38316"/>
                    </a:cubicBezTo>
                    <a:cubicBezTo>
                      <a:pt x="33787" y="-469"/>
                      <a:pt x="64826" y="-1762"/>
                      <a:pt x="81639" y="824"/>
                    </a:cubicBezTo>
                    <a:cubicBezTo>
                      <a:pt x="113971" y="5995"/>
                      <a:pt x="138543" y="33145"/>
                      <a:pt x="146303" y="56416"/>
                    </a:cubicBezTo>
                    <a:cubicBezTo>
                      <a:pt x="154063" y="78394"/>
                      <a:pt x="163116" y="97787"/>
                      <a:pt x="170876" y="115886"/>
                    </a:cubicBezTo>
                    <a:cubicBezTo>
                      <a:pt x="185102" y="146915"/>
                      <a:pt x="200621" y="177943"/>
                      <a:pt x="205794" y="218021"/>
                    </a:cubicBezTo>
                    <a:cubicBezTo>
                      <a:pt x="207087" y="228363"/>
                      <a:pt x="200621" y="238706"/>
                      <a:pt x="188981" y="239999"/>
                    </a:cubicBezTo>
                    <a:cubicBezTo>
                      <a:pt x="190275" y="241292"/>
                      <a:pt x="188981" y="241292"/>
                      <a:pt x="187688" y="24129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10"/>
              <p:cNvSpPr/>
              <p:nvPr/>
            </p:nvSpPr>
            <p:spPr>
              <a:xfrm>
                <a:off x="3675762" y="3180436"/>
                <a:ext cx="185859" cy="216700"/>
              </a:xfrm>
              <a:custGeom>
                <a:avLst/>
                <a:gdLst/>
                <a:ahLst/>
                <a:cxnLst/>
                <a:rect l="l" t="t" r="r" b="b"/>
                <a:pathLst>
                  <a:path w="185859" h="216700" extrusionOk="0">
                    <a:moveTo>
                      <a:pt x="165801" y="216700"/>
                    </a:moveTo>
                    <a:cubicBezTo>
                      <a:pt x="156748" y="216700"/>
                      <a:pt x="150282" y="211529"/>
                      <a:pt x="147695" y="202479"/>
                    </a:cubicBezTo>
                    <a:cubicBezTo>
                      <a:pt x="145109" y="193429"/>
                      <a:pt x="142522" y="184380"/>
                      <a:pt x="139935" y="176622"/>
                    </a:cubicBezTo>
                    <a:cubicBezTo>
                      <a:pt x="129589" y="141716"/>
                      <a:pt x="121829"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5"/>
                    </a:cubicBezTo>
                    <a:cubicBezTo>
                      <a:pt x="159335" y="102931"/>
                      <a:pt x="167094" y="130080"/>
                      <a:pt x="177441" y="166280"/>
                    </a:cubicBezTo>
                    <a:cubicBezTo>
                      <a:pt x="180027" y="174037"/>
                      <a:pt x="182614" y="183087"/>
                      <a:pt x="185200" y="192137"/>
                    </a:cubicBezTo>
                    <a:cubicBezTo>
                      <a:pt x="187787" y="202479"/>
                      <a:pt x="182614" y="212822"/>
                      <a:pt x="172267" y="216700"/>
                    </a:cubicBezTo>
                    <a:cubicBezTo>
                      <a:pt x="169681" y="216700"/>
                      <a:pt x="167094" y="216700"/>
                      <a:pt x="165801" y="2167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0"/>
              <p:cNvSpPr/>
              <p:nvPr/>
            </p:nvSpPr>
            <p:spPr>
              <a:xfrm>
                <a:off x="3557768" y="3797350"/>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0" y="13494"/>
                      <a:pt x="4446" y="3152"/>
                      <a:pt x="16086" y="566"/>
                    </a:cubicBezTo>
                    <a:cubicBezTo>
                      <a:pt x="26432" y="-2020"/>
                      <a:pt x="36778" y="4444"/>
                      <a:pt x="39365" y="16080"/>
                    </a:cubicBezTo>
                    <a:lnTo>
                      <a:pt x="84630" y="229398"/>
                    </a:lnTo>
                    <a:cubicBezTo>
                      <a:pt x="87216" y="239741"/>
                      <a:pt x="80750" y="250083"/>
                      <a:pt x="69110" y="252669"/>
                    </a:cubicBezTo>
                    <a:cubicBezTo>
                      <a:pt x="67817" y="251376"/>
                      <a:pt x="66524" y="252669"/>
                      <a:pt x="65230" y="25266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10"/>
              <p:cNvSpPr/>
              <p:nvPr/>
            </p:nvSpPr>
            <p:spPr>
              <a:xfrm>
                <a:off x="3927678" y="3447433"/>
                <a:ext cx="163613" cy="602585"/>
              </a:xfrm>
              <a:custGeom>
                <a:avLst/>
                <a:gdLst/>
                <a:ahLst/>
                <a:cxnLst/>
                <a:rect l="l" t="t" r="r" b="b"/>
                <a:pathLst>
                  <a:path w="163613" h="602585" extrusionOk="0">
                    <a:moveTo>
                      <a:pt x="62613" y="602586"/>
                    </a:moveTo>
                    <a:cubicBezTo>
                      <a:pt x="53561" y="602586"/>
                      <a:pt x="45801" y="596122"/>
                      <a:pt x="43214" y="587072"/>
                    </a:cubicBezTo>
                    <a:lnTo>
                      <a:pt x="536" y="341433"/>
                    </a:lnTo>
                    <a:cubicBezTo>
                      <a:pt x="-758" y="337554"/>
                      <a:pt x="536" y="333676"/>
                      <a:pt x="1829" y="329797"/>
                    </a:cubicBezTo>
                    <a:lnTo>
                      <a:pt x="5709" y="319455"/>
                    </a:lnTo>
                    <a:cubicBezTo>
                      <a:pt x="57440" y="209563"/>
                      <a:pt x="120811" y="71230"/>
                      <a:pt x="124691" y="18223"/>
                    </a:cubicBezTo>
                    <a:cubicBezTo>
                      <a:pt x="125984" y="7881"/>
                      <a:pt x="135037" y="-1169"/>
                      <a:pt x="145384" y="123"/>
                    </a:cubicBezTo>
                    <a:cubicBezTo>
                      <a:pt x="155730" y="1416"/>
                      <a:pt x="164783" y="10466"/>
                      <a:pt x="163490" y="20809"/>
                    </a:cubicBezTo>
                    <a:cubicBezTo>
                      <a:pt x="159610" y="81572"/>
                      <a:pt x="96239" y="216028"/>
                      <a:pt x="40628" y="336261"/>
                    </a:cubicBezTo>
                    <a:lnTo>
                      <a:pt x="38041" y="340140"/>
                    </a:lnTo>
                    <a:lnTo>
                      <a:pt x="79426" y="580608"/>
                    </a:lnTo>
                    <a:cubicBezTo>
                      <a:pt x="80719" y="590950"/>
                      <a:pt x="74253" y="601293"/>
                      <a:pt x="63907" y="602586"/>
                    </a:cubicBezTo>
                    <a:cubicBezTo>
                      <a:pt x="63907" y="602586"/>
                      <a:pt x="62613" y="602586"/>
                      <a:pt x="62613" y="60258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0"/>
              <p:cNvSpPr/>
              <p:nvPr/>
            </p:nvSpPr>
            <p:spPr>
              <a:xfrm>
                <a:off x="3528588" y="2839588"/>
                <a:ext cx="193992" cy="790259"/>
              </a:xfrm>
              <a:custGeom>
                <a:avLst/>
                <a:gdLst/>
                <a:ahLst/>
                <a:cxnLst/>
                <a:rect l="l" t="t" r="r" b="b"/>
                <a:pathLst>
                  <a:path w="193992" h="790259" extrusionOk="0">
                    <a:moveTo>
                      <a:pt x="19399" y="790259"/>
                    </a:moveTo>
                    <a:cubicBezTo>
                      <a:pt x="9053" y="790259"/>
                      <a:pt x="0" y="781210"/>
                      <a:pt x="0" y="770867"/>
                    </a:cubicBezTo>
                    <a:cubicBezTo>
                      <a:pt x="0" y="697175"/>
                      <a:pt x="5173" y="658390"/>
                      <a:pt x="11640" y="620898"/>
                    </a:cubicBezTo>
                    <a:cubicBezTo>
                      <a:pt x="15519" y="597627"/>
                      <a:pt x="18106" y="574356"/>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8" y="14557"/>
                      <a:pt x="81477" y="-6129"/>
                      <a:pt x="115103" y="1628"/>
                    </a:cubicBezTo>
                    <a:cubicBezTo>
                      <a:pt x="146141" y="9386"/>
                      <a:pt x="166834" y="39121"/>
                      <a:pt x="162954" y="71442"/>
                    </a:cubicBezTo>
                    <a:cubicBezTo>
                      <a:pt x="157781" y="105055"/>
                      <a:pt x="157781" y="138669"/>
                      <a:pt x="161661" y="177454"/>
                    </a:cubicBezTo>
                    <a:cubicBezTo>
                      <a:pt x="164247" y="203311"/>
                      <a:pt x="166834" y="229168"/>
                      <a:pt x="170714" y="256317"/>
                    </a:cubicBezTo>
                    <a:cubicBezTo>
                      <a:pt x="172007" y="269246"/>
                      <a:pt x="173300" y="283467"/>
                      <a:pt x="175887" y="296395"/>
                    </a:cubicBezTo>
                    <a:cubicBezTo>
                      <a:pt x="181060" y="337766"/>
                      <a:pt x="184940" y="379137"/>
                      <a:pt x="187526" y="419215"/>
                    </a:cubicBezTo>
                    <a:cubicBezTo>
                      <a:pt x="191406" y="461879"/>
                      <a:pt x="192700" y="505835"/>
                      <a:pt x="193993" y="543327"/>
                    </a:cubicBezTo>
                    <a:cubicBezTo>
                      <a:pt x="193993" y="553670"/>
                      <a:pt x="186233" y="562720"/>
                      <a:pt x="175887" y="564013"/>
                    </a:cubicBezTo>
                    <a:cubicBezTo>
                      <a:pt x="165541" y="564013"/>
                      <a:pt x="156488" y="556256"/>
                      <a:pt x="155194" y="545913"/>
                    </a:cubicBezTo>
                    <a:cubicBezTo>
                      <a:pt x="153901" y="508421"/>
                      <a:pt x="151314" y="465757"/>
                      <a:pt x="148728" y="423094"/>
                    </a:cubicBezTo>
                    <a:cubicBezTo>
                      <a:pt x="146141" y="381723"/>
                      <a:pt x="142261" y="341645"/>
                      <a:pt x="137088" y="301567"/>
                    </a:cubicBezTo>
                    <a:cubicBezTo>
                      <a:pt x="135795" y="288638"/>
                      <a:pt x="134502" y="274417"/>
                      <a:pt x="131915" y="261489"/>
                    </a:cubicBezTo>
                    <a:cubicBezTo>
                      <a:pt x="128035" y="234339"/>
                      <a:pt x="125449" y="207190"/>
                      <a:pt x="122862" y="181333"/>
                    </a:cubicBezTo>
                    <a:cubicBezTo>
                      <a:pt x="118982" y="138669"/>
                      <a:pt x="118982" y="102470"/>
                      <a:pt x="124156" y="66270"/>
                    </a:cubicBezTo>
                    <a:cubicBezTo>
                      <a:pt x="125449" y="53342"/>
                      <a:pt x="117689" y="41706"/>
                      <a:pt x="106049" y="37828"/>
                    </a:cubicBezTo>
                    <a:cubicBezTo>
                      <a:pt x="99583" y="36535"/>
                      <a:pt x="93117" y="37828"/>
                      <a:pt x="87943" y="40414"/>
                    </a:cubicBezTo>
                    <a:cubicBezTo>
                      <a:pt x="82770" y="44292"/>
                      <a:pt x="78891" y="49463"/>
                      <a:pt x="76304" y="55928"/>
                    </a:cubicBezTo>
                    <a:cubicBezTo>
                      <a:pt x="67251" y="93420"/>
                      <a:pt x="62078" y="136083"/>
                      <a:pt x="62078" y="182626"/>
                    </a:cubicBezTo>
                    <a:cubicBezTo>
                      <a:pt x="62078" y="211068"/>
                      <a:pt x="62078" y="238218"/>
                      <a:pt x="63371" y="265367"/>
                    </a:cubicBezTo>
                    <a:cubicBezTo>
                      <a:pt x="63371" y="278296"/>
                      <a:pt x="63371" y="291224"/>
                      <a:pt x="64664" y="304152"/>
                    </a:cubicBezTo>
                    <a:cubicBezTo>
                      <a:pt x="65958" y="383015"/>
                      <a:pt x="64664" y="460586"/>
                      <a:pt x="59491" y="543327"/>
                    </a:cubicBezTo>
                    <a:cubicBezTo>
                      <a:pt x="56905" y="576941"/>
                      <a:pt x="54318" y="601505"/>
                      <a:pt x="50438" y="624776"/>
                    </a:cubicBezTo>
                    <a:cubicBezTo>
                      <a:pt x="45265" y="660976"/>
                      <a:pt x="38799" y="698468"/>
                      <a:pt x="38799" y="768281"/>
                    </a:cubicBezTo>
                    <a:cubicBezTo>
                      <a:pt x="38799" y="781210"/>
                      <a:pt x="31039" y="790259"/>
                      <a:pt x="19399" y="79025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06" name="Google Shape;706;p10"/>
          <p:cNvGrpSpPr/>
          <p:nvPr/>
        </p:nvGrpSpPr>
        <p:grpSpPr>
          <a:xfrm>
            <a:off x="5031092" y="973829"/>
            <a:ext cx="717140" cy="1386497"/>
            <a:chOff x="9129274" y="2719113"/>
            <a:chExt cx="717140" cy="1386497"/>
          </a:xfrm>
        </p:grpSpPr>
        <p:grpSp>
          <p:nvGrpSpPr>
            <p:cNvPr id="707" name="Google Shape;707;p10"/>
            <p:cNvGrpSpPr/>
            <p:nvPr/>
          </p:nvGrpSpPr>
          <p:grpSpPr>
            <a:xfrm>
              <a:off x="9159507" y="2719113"/>
              <a:ext cx="446280" cy="440141"/>
              <a:chOff x="9159507" y="2719113"/>
              <a:chExt cx="446280" cy="440141"/>
            </a:xfrm>
          </p:grpSpPr>
          <p:sp>
            <p:nvSpPr>
              <p:cNvPr id="708" name="Google Shape;708;p10"/>
              <p:cNvSpPr/>
              <p:nvPr/>
            </p:nvSpPr>
            <p:spPr>
              <a:xfrm>
                <a:off x="9159507" y="2719113"/>
                <a:ext cx="446280" cy="440141"/>
              </a:xfrm>
              <a:custGeom>
                <a:avLst/>
                <a:gdLst/>
                <a:ahLst/>
                <a:cxnLst/>
                <a:rect l="l" t="t" r="r" b="b"/>
                <a:pathLst>
                  <a:path w="446280" h="440141" extrusionOk="0">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10"/>
              <p:cNvSpPr/>
              <p:nvPr/>
            </p:nvSpPr>
            <p:spPr>
              <a:xfrm>
                <a:off x="9245200" y="2800133"/>
                <a:ext cx="280068" cy="273794"/>
              </a:xfrm>
              <a:custGeom>
                <a:avLst/>
                <a:gdLst/>
                <a:ahLst/>
                <a:cxnLst/>
                <a:rect l="l" t="t" r="r" b="b"/>
                <a:pathLst>
                  <a:path w="280068" h="273794" extrusionOk="0">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10" name="Google Shape;710;p10"/>
            <p:cNvGrpSpPr/>
            <p:nvPr/>
          </p:nvGrpSpPr>
          <p:grpSpPr>
            <a:xfrm>
              <a:off x="9129274" y="2893887"/>
              <a:ext cx="717140" cy="1211723"/>
              <a:chOff x="9129274" y="2893887"/>
              <a:chExt cx="717140" cy="1211723"/>
            </a:xfrm>
          </p:grpSpPr>
          <p:sp>
            <p:nvSpPr>
              <p:cNvPr id="711" name="Google Shape;711;p10"/>
              <p:cNvSpPr/>
              <p:nvPr/>
            </p:nvSpPr>
            <p:spPr>
              <a:xfrm>
                <a:off x="9129274" y="3281518"/>
                <a:ext cx="222449" cy="606896"/>
              </a:xfrm>
              <a:custGeom>
                <a:avLst/>
                <a:gdLst/>
                <a:ahLst/>
                <a:cxnLst/>
                <a:rect l="l" t="t" r="r" b="b"/>
                <a:pathLst>
                  <a:path w="222449" h="606896" extrusionOk="0">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0"/>
              <p:cNvSpPr/>
              <p:nvPr/>
            </p:nvSpPr>
            <p:spPr>
              <a:xfrm>
                <a:off x="9683286" y="3335599"/>
                <a:ext cx="163004" cy="201164"/>
              </a:xfrm>
              <a:custGeom>
                <a:avLst/>
                <a:gdLst/>
                <a:ahLst/>
                <a:cxnLst/>
                <a:rect l="l" t="t" r="r" b="b"/>
                <a:pathLst>
                  <a:path w="163004" h="201164" extrusionOk="0">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0"/>
              <p:cNvSpPr/>
              <p:nvPr/>
            </p:nvSpPr>
            <p:spPr>
              <a:xfrm>
                <a:off x="9546086" y="3281250"/>
                <a:ext cx="205957" cy="241291"/>
              </a:xfrm>
              <a:custGeom>
                <a:avLst/>
                <a:gdLst/>
                <a:ahLst/>
                <a:cxnLst/>
                <a:rect l="l" t="t" r="r" b="b"/>
                <a:pathLst>
                  <a:path w="205957" h="241291" extrusionOk="0">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10"/>
              <p:cNvSpPr/>
              <p:nvPr/>
            </p:nvSpPr>
            <p:spPr>
              <a:xfrm>
                <a:off x="9432178" y="3236028"/>
                <a:ext cx="185859" cy="216700"/>
              </a:xfrm>
              <a:custGeom>
                <a:avLst/>
                <a:gdLst/>
                <a:ahLst/>
                <a:cxnLst/>
                <a:rect l="l" t="t" r="r" b="b"/>
                <a:pathLst>
                  <a:path w="185859" h="216700" extrusionOk="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10"/>
              <p:cNvSpPr/>
              <p:nvPr/>
            </p:nvSpPr>
            <p:spPr>
              <a:xfrm>
                <a:off x="9312890" y="3851649"/>
                <a:ext cx="85195" cy="252669"/>
              </a:xfrm>
              <a:custGeom>
                <a:avLst/>
                <a:gdLst/>
                <a:ahLst/>
                <a:cxnLst/>
                <a:rect l="l" t="t" r="r" b="b"/>
                <a:pathLst>
                  <a:path w="85195" h="252669" extrusionOk="0">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10"/>
              <p:cNvSpPr/>
              <p:nvPr/>
            </p:nvSpPr>
            <p:spPr>
              <a:xfrm>
                <a:off x="9682801" y="3503025"/>
                <a:ext cx="163613" cy="602585"/>
              </a:xfrm>
              <a:custGeom>
                <a:avLst/>
                <a:gdLst/>
                <a:ahLst/>
                <a:cxnLst/>
                <a:rect l="l" t="t" r="r" b="b"/>
                <a:pathLst>
                  <a:path w="163613" h="602585" extrusionOk="0">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10"/>
              <p:cNvSpPr/>
              <p:nvPr/>
            </p:nvSpPr>
            <p:spPr>
              <a:xfrm>
                <a:off x="9285004" y="2893887"/>
                <a:ext cx="193992" cy="790259"/>
              </a:xfrm>
              <a:custGeom>
                <a:avLst/>
                <a:gdLst/>
                <a:ahLst/>
                <a:cxnLst/>
                <a:rect l="l" t="t" r="r" b="b"/>
                <a:pathLst>
                  <a:path w="193992" h="790259" extrusionOk="0">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718" name="Google Shape;718;p10"/>
          <p:cNvSpPr txBox="1"/>
          <p:nvPr/>
        </p:nvSpPr>
        <p:spPr>
          <a:xfrm>
            <a:off x="614588" y="4959371"/>
            <a:ext cx="2286509"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Si mantenemos pulsado y arrastramos, llevamos contenido de una ubicación a otra.</a:t>
            </a:r>
            <a:endParaRPr sz="1400" b="0" i="0" u="none" strike="noStrike" cap="none">
              <a:solidFill>
                <a:srgbClr val="000000"/>
              </a:solidFill>
              <a:latin typeface="Arial"/>
              <a:ea typeface="Arial"/>
              <a:cs typeface="Arial"/>
              <a:sym typeface="Arial"/>
            </a:endParaRPr>
          </a:p>
        </p:txBody>
      </p:sp>
      <p:grpSp>
        <p:nvGrpSpPr>
          <p:cNvPr id="719" name="Google Shape;719;p10"/>
          <p:cNvGrpSpPr/>
          <p:nvPr/>
        </p:nvGrpSpPr>
        <p:grpSpPr>
          <a:xfrm>
            <a:off x="1619413" y="3704703"/>
            <a:ext cx="926224" cy="1038198"/>
            <a:chOff x="6878150" y="2995014"/>
            <a:chExt cx="926224" cy="1038198"/>
          </a:xfrm>
        </p:grpSpPr>
        <p:grpSp>
          <p:nvGrpSpPr>
            <p:cNvPr id="720" name="Google Shape;720;p10"/>
            <p:cNvGrpSpPr/>
            <p:nvPr/>
          </p:nvGrpSpPr>
          <p:grpSpPr>
            <a:xfrm>
              <a:off x="7016580" y="2995014"/>
              <a:ext cx="384106" cy="173290"/>
              <a:chOff x="7016580" y="2995014"/>
              <a:chExt cx="384106" cy="173290"/>
            </a:xfrm>
          </p:grpSpPr>
          <p:sp>
            <p:nvSpPr>
              <p:cNvPr id="721" name="Google Shape;721;p10"/>
              <p:cNvSpPr/>
              <p:nvPr/>
            </p:nvSpPr>
            <p:spPr>
              <a:xfrm>
                <a:off x="7016580" y="3062291"/>
                <a:ext cx="384105" cy="38785"/>
              </a:xfrm>
              <a:custGeom>
                <a:avLst/>
                <a:gdLst/>
                <a:ahLst/>
                <a:cxnLst/>
                <a:rect l="l" t="t" r="r" b="b"/>
                <a:pathLst>
                  <a:path w="384105" h="38785" extrusionOk="0">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10"/>
              <p:cNvSpPr/>
              <p:nvPr/>
            </p:nvSpPr>
            <p:spPr>
              <a:xfrm>
                <a:off x="7255789" y="2995014"/>
                <a:ext cx="144897" cy="173290"/>
              </a:xfrm>
              <a:custGeom>
                <a:avLst/>
                <a:gdLst/>
                <a:ahLst/>
                <a:cxnLst/>
                <a:rect l="l" t="t" r="r" b="b"/>
                <a:pathLst>
                  <a:path w="144897" h="173290" extrusionOk="0">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23" name="Google Shape;723;p10"/>
            <p:cNvGrpSpPr/>
            <p:nvPr/>
          </p:nvGrpSpPr>
          <p:grpSpPr>
            <a:xfrm>
              <a:off x="6878150" y="3028659"/>
              <a:ext cx="926224" cy="1004553"/>
              <a:chOff x="6878150" y="3028659"/>
              <a:chExt cx="926224" cy="1004553"/>
            </a:xfrm>
          </p:grpSpPr>
          <p:sp>
            <p:nvSpPr>
              <p:cNvPr id="724" name="Google Shape;724;p10"/>
              <p:cNvSpPr/>
              <p:nvPr/>
            </p:nvSpPr>
            <p:spPr>
              <a:xfrm>
                <a:off x="6878150" y="3585471"/>
                <a:ext cx="448819" cy="291307"/>
              </a:xfrm>
              <a:custGeom>
                <a:avLst/>
                <a:gdLst/>
                <a:ahLst/>
                <a:cxnLst/>
                <a:rect l="l" t="t" r="r" b="b"/>
                <a:pathLst>
                  <a:path w="448819" h="291307" extrusionOk="0">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0"/>
              <p:cNvSpPr/>
              <p:nvPr/>
            </p:nvSpPr>
            <p:spPr>
              <a:xfrm>
                <a:off x="7460016" y="3210620"/>
                <a:ext cx="208375" cy="161952"/>
              </a:xfrm>
              <a:custGeom>
                <a:avLst/>
                <a:gdLst/>
                <a:ahLst/>
                <a:cxnLst/>
                <a:rect l="l" t="t" r="r" b="b"/>
                <a:pathLst>
                  <a:path w="208375" h="161952" extrusionOk="0">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0"/>
              <p:cNvSpPr/>
              <p:nvPr/>
            </p:nvSpPr>
            <p:spPr>
              <a:xfrm>
                <a:off x="7346656" y="3203049"/>
                <a:ext cx="230940" cy="188915"/>
              </a:xfrm>
              <a:custGeom>
                <a:avLst/>
                <a:gdLst/>
                <a:ahLst/>
                <a:cxnLst/>
                <a:rect l="l" t="t" r="r" b="b"/>
                <a:pathLst>
                  <a:path w="230940" h="188915" extrusionOk="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0"/>
              <p:cNvSpPr/>
              <p:nvPr/>
            </p:nvSpPr>
            <p:spPr>
              <a:xfrm>
                <a:off x="7196165" y="3195454"/>
                <a:ext cx="257556" cy="188754"/>
              </a:xfrm>
              <a:custGeom>
                <a:avLst/>
                <a:gdLst/>
                <a:ahLst/>
                <a:cxnLst/>
                <a:rect l="l" t="t" r="r" b="b"/>
                <a:pathLst>
                  <a:path w="257556" h="188754" extrusionOk="0">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0"/>
              <p:cNvSpPr/>
              <p:nvPr/>
            </p:nvSpPr>
            <p:spPr>
              <a:xfrm>
                <a:off x="7292056" y="3840585"/>
                <a:ext cx="96986" cy="192627"/>
              </a:xfrm>
              <a:custGeom>
                <a:avLst/>
                <a:gdLst/>
                <a:ahLst/>
                <a:cxnLst/>
                <a:rect l="l" t="t" r="r" b="b"/>
                <a:pathLst>
                  <a:path w="96986" h="192627" extrusionOk="0">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0"/>
              <p:cNvSpPr/>
              <p:nvPr/>
            </p:nvSpPr>
            <p:spPr>
              <a:xfrm>
                <a:off x="7627011" y="3338300"/>
                <a:ext cx="177363" cy="694912"/>
              </a:xfrm>
              <a:custGeom>
                <a:avLst/>
                <a:gdLst/>
                <a:ahLst/>
                <a:cxnLst/>
                <a:rect l="l" t="t" r="r" b="b"/>
                <a:pathLst>
                  <a:path w="177363" h="694912" extrusionOk="0">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0"/>
              <p:cNvSpPr/>
              <p:nvPr/>
            </p:nvSpPr>
            <p:spPr>
              <a:xfrm>
                <a:off x="7135568" y="3444976"/>
                <a:ext cx="88508" cy="233998"/>
              </a:xfrm>
              <a:custGeom>
                <a:avLst/>
                <a:gdLst/>
                <a:ahLst/>
                <a:cxnLst/>
                <a:rect l="l" t="t" r="r" b="b"/>
                <a:pathLst>
                  <a:path w="88508" h="233998" extrusionOk="0">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0"/>
              <p:cNvSpPr/>
              <p:nvPr/>
            </p:nvSpPr>
            <p:spPr>
              <a:xfrm>
                <a:off x="6905615" y="3028659"/>
                <a:ext cx="400446" cy="456389"/>
              </a:xfrm>
              <a:custGeom>
                <a:avLst/>
                <a:gdLst/>
                <a:ahLst/>
                <a:cxnLst/>
                <a:rect l="l" t="t" r="r" b="b"/>
                <a:pathLst>
                  <a:path w="400446" h="456389" extrusionOk="0">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32" name="Google Shape;732;p10"/>
          <p:cNvGrpSpPr/>
          <p:nvPr/>
        </p:nvGrpSpPr>
        <p:grpSpPr>
          <a:xfrm>
            <a:off x="4616172" y="3369714"/>
            <a:ext cx="1101747" cy="1289010"/>
            <a:chOff x="6877540" y="843730"/>
            <a:chExt cx="1101747" cy="1289010"/>
          </a:xfrm>
        </p:grpSpPr>
        <p:grpSp>
          <p:nvGrpSpPr>
            <p:cNvPr id="733" name="Google Shape;733;p10"/>
            <p:cNvGrpSpPr/>
            <p:nvPr/>
          </p:nvGrpSpPr>
          <p:grpSpPr>
            <a:xfrm>
              <a:off x="7537274" y="843730"/>
              <a:ext cx="167345" cy="298697"/>
              <a:chOff x="7537274" y="843730"/>
              <a:chExt cx="167345" cy="298697"/>
            </a:xfrm>
          </p:grpSpPr>
          <p:sp>
            <p:nvSpPr>
              <p:cNvPr id="734" name="Google Shape;734;p10"/>
              <p:cNvSpPr/>
              <p:nvPr/>
            </p:nvSpPr>
            <p:spPr>
              <a:xfrm>
                <a:off x="7559751" y="843772"/>
                <a:ext cx="144868" cy="298655"/>
              </a:xfrm>
              <a:custGeom>
                <a:avLst/>
                <a:gdLst/>
                <a:ahLst/>
                <a:cxnLst/>
                <a:rect l="l" t="t" r="r" b="b"/>
                <a:pathLst>
                  <a:path w="144868" h="298655" extrusionOk="0">
                    <a:moveTo>
                      <a:pt x="125458" y="298656"/>
                    </a:moveTo>
                    <a:cubicBezTo>
                      <a:pt x="117699" y="298656"/>
                      <a:pt x="109940" y="293484"/>
                      <a:pt x="107353" y="287020"/>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30632" y="297363"/>
                      <a:pt x="128045" y="298656"/>
                      <a:pt x="125458" y="298656"/>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10"/>
              <p:cNvSpPr/>
              <p:nvPr/>
            </p:nvSpPr>
            <p:spPr>
              <a:xfrm>
                <a:off x="7537274" y="843730"/>
                <a:ext cx="162323" cy="161657"/>
              </a:xfrm>
              <a:custGeom>
                <a:avLst/>
                <a:gdLst/>
                <a:ahLst/>
                <a:cxnLst/>
                <a:rect l="l" t="t" r="r" b="b"/>
                <a:pathLst>
                  <a:path w="162323" h="161657" extrusionOk="0">
                    <a:moveTo>
                      <a:pt x="19901" y="161657"/>
                    </a:moveTo>
                    <a:cubicBezTo>
                      <a:pt x="18607" y="161657"/>
                      <a:pt x="17314" y="161657"/>
                      <a:pt x="16021" y="161657"/>
                    </a:cubicBezTo>
                    <a:cubicBezTo>
                      <a:pt x="5674" y="160364"/>
                      <a:pt x="-2085" y="150022"/>
                      <a:pt x="501" y="139679"/>
                    </a:cubicBezTo>
                    <a:lnTo>
                      <a:pt x="22487" y="15566"/>
                    </a:lnTo>
                    <a:cubicBezTo>
                      <a:pt x="23780" y="9102"/>
                      <a:pt x="27660" y="3931"/>
                      <a:pt x="34127" y="1345"/>
                    </a:cubicBezTo>
                    <a:cubicBezTo>
                      <a:pt x="40593" y="-1240"/>
                      <a:pt x="47059" y="52"/>
                      <a:pt x="52233" y="3931"/>
                    </a:cubicBezTo>
                    <a:lnTo>
                      <a:pt x="154402" y="76330"/>
                    </a:lnTo>
                    <a:cubicBezTo>
                      <a:pt x="163455" y="82794"/>
                      <a:pt x="164749" y="94430"/>
                      <a:pt x="158282" y="103479"/>
                    </a:cubicBezTo>
                    <a:cubicBezTo>
                      <a:pt x="151816" y="112529"/>
                      <a:pt x="140176" y="113822"/>
                      <a:pt x="131123" y="107358"/>
                    </a:cubicBezTo>
                    <a:lnTo>
                      <a:pt x="53526" y="51766"/>
                    </a:lnTo>
                    <a:lnTo>
                      <a:pt x="36713" y="144850"/>
                    </a:lnTo>
                    <a:cubicBezTo>
                      <a:pt x="36713" y="155193"/>
                      <a:pt x="28954" y="161657"/>
                      <a:pt x="19901" y="161657"/>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6" name="Google Shape;736;p10"/>
            <p:cNvGrpSpPr/>
            <p:nvPr/>
          </p:nvGrpSpPr>
          <p:grpSpPr>
            <a:xfrm>
              <a:off x="7811941" y="1481141"/>
              <a:ext cx="167346" cy="299948"/>
              <a:chOff x="7811941" y="1481141"/>
              <a:chExt cx="167346" cy="299948"/>
            </a:xfrm>
          </p:grpSpPr>
          <p:sp>
            <p:nvSpPr>
              <p:cNvPr id="737" name="Google Shape;737;p10"/>
              <p:cNvSpPr/>
              <p:nvPr/>
            </p:nvSpPr>
            <p:spPr>
              <a:xfrm>
                <a:off x="7811941" y="1481141"/>
                <a:ext cx="144868" cy="299948"/>
              </a:xfrm>
              <a:custGeom>
                <a:avLst/>
                <a:gdLst/>
                <a:ahLst/>
                <a:cxnLst/>
                <a:rect l="l" t="t" r="r" b="b"/>
                <a:pathLst>
                  <a:path w="144868" h="299948" extrusionOk="0">
                    <a:moveTo>
                      <a:pt x="125458" y="299948"/>
                    </a:moveTo>
                    <a:cubicBezTo>
                      <a:pt x="117699" y="299948"/>
                      <a:pt x="109940" y="294777"/>
                      <a:pt x="107353" y="288313"/>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29339" y="298656"/>
                      <a:pt x="128045" y="299948"/>
                      <a:pt x="125458" y="299948"/>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10"/>
              <p:cNvSpPr/>
              <p:nvPr/>
            </p:nvSpPr>
            <p:spPr>
              <a:xfrm>
                <a:off x="7815670" y="1620276"/>
                <a:ext cx="163617" cy="160813"/>
              </a:xfrm>
              <a:custGeom>
                <a:avLst/>
                <a:gdLst/>
                <a:ahLst/>
                <a:cxnLst/>
                <a:rect l="l" t="t" r="r" b="b"/>
                <a:pathLst>
                  <a:path w="163617" h="160813" extrusionOk="0">
                    <a:moveTo>
                      <a:pt x="121730" y="160813"/>
                    </a:moveTo>
                    <a:cubicBezTo>
                      <a:pt x="117851" y="160813"/>
                      <a:pt x="113971" y="159520"/>
                      <a:pt x="110091" y="156934"/>
                    </a:cubicBezTo>
                    <a:lnTo>
                      <a:pt x="7921" y="84536"/>
                    </a:lnTo>
                    <a:cubicBezTo>
                      <a:pt x="-1132" y="78071"/>
                      <a:pt x="-2425" y="66436"/>
                      <a:pt x="4042" y="57386"/>
                    </a:cubicBezTo>
                    <a:cubicBezTo>
                      <a:pt x="10508" y="48336"/>
                      <a:pt x="22148" y="47043"/>
                      <a:pt x="31200" y="53507"/>
                    </a:cubicBezTo>
                    <a:lnTo>
                      <a:pt x="108797" y="109100"/>
                    </a:lnTo>
                    <a:lnTo>
                      <a:pt x="125611" y="16015"/>
                    </a:lnTo>
                    <a:cubicBezTo>
                      <a:pt x="126904" y="5672"/>
                      <a:pt x="137250" y="-2085"/>
                      <a:pt x="147596" y="501"/>
                    </a:cubicBezTo>
                    <a:cubicBezTo>
                      <a:pt x="157943" y="1794"/>
                      <a:pt x="165702" y="12137"/>
                      <a:pt x="163116" y="22479"/>
                    </a:cubicBezTo>
                    <a:lnTo>
                      <a:pt x="141130" y="146592"/>
                    </a:lnTo>
                    <a:cubicBezTo>
                      <a:pt x="139837" y="153056"/>
                      <a:pt x="135957" y="158227"/>
                      <a:pt x="129491" y="160813"/>
                    </a:cubicBezTo>
                    <a:cubicBezTo>
                      <a:pt x="125611" y="159520"/>
                      <a:pt x="124317" y="160813"/>
                      <a:pt x="121730" y="160813"/>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39" name="Google Shape;739;p10"/>
            <p:cNvGrpSpPr/>
            <p:nvPr/>
          </p:nvGrpSpPr>
          <p:grpSpPr>
            <a:xfrm>
              <a:off x="6877540" y="907279"/>
              <a:ext cx="947747" cy="1225461"/>
              <a:chOff x="6877540" y="907279"/>
              <a:chExt cx="947747" cy="1225461"/>
            </a:xfrm>
          </p:grpSpPr>
          <p:sp>
            <p:nvSpPr>
              <p:cNvPr id="740" name="Google Shape;740;p10"/>
              <p:cNvSpPr/>
              <p:nvPr/>
            </p:nvSpPr>
            <p:spPr>
              <a:xfrm>
                <a:off x="7214312" y="1259935"/>
                <a:ext cx="159215" cy="344035"/>
              </a:xfrm>
              <a:custGeom>
                <a:avLst/>
                <a:gdLst/>
                <a:ahLst/>
                <a:cxnLst/>
                <a:rect l="l" t="t" r="r" b="b"/>
                <a:pathLst>
                  <a:path w="159215" h="344035" extrusionOk="0">
                    <a:moveTo>
                      <a:pt x="102310" y="344036"/>
                    </a:moveTo>
                    <a:cubicBezTo>
                      <a:pt x="99724" y="344036"/>
                      <a:pt x="98431" y="344036"/>
                      <a:pt x="95844" y="342743"/>
                    </a:cubicBezTo>
                    <a:cubicBezTo>
                      <a:pt x="85498" y="338864"/>
                      <a:pt x="80325" y="328522"/>
                      <a:pt x="84205" y="318179"/>
                    </a:cubicBezTo>
                    <a:cubicBezTo>
                      <a:pt x="95844" y="283272"/>
                      <a:pt x="106191" y="247073"/>
                      <a:pt x="112657" y="206995"/>
                    </a:cubicBezTo>
                    <a:cubicBezTo>
                      <a:pt x="116537" y="186310"/>
                      <a:pt x="119124" y="166917"/>
                      <a:pt x="120417" y="148817"/>
                    </a:cubicBezTo>
                    <a:cubicBezTo>
                      <a:pt x="121710" y="138475"/>
                      <a:pt x="121710" y="128132"/>
                      <a:pt x="121710" y="117789"/>
                    </a:cubicBezTo>
                    <a:cubicBezTo>
                      <a:pt x="121710" y="115203"/>
                      <a:pt x="121710" y="111325"/>
                      <a:pt x="121710" y="108739"/>
                    </a:cubicBezTo>
                    <a:lnTo>
                      <a:pt x="121710" y="106154"/>
                    </a:lnTo>
                    <a:cubicBezTo>
                      <a:pt x="121710" y="102275"/>
                      <a:pt x="121710" y="99689"/>
                      <a:pt x="119124" y="94518"/>
                    </a:cubicBezTo>
                    <a:lnTo>
                      <a:pt x="117830" y="91932"/>
                    </a:lnTo>
                    <a:cubicBezTo>
                      <a:pt x="117830" y="90640"/>
                      <a:pt x="116537" y="89347"/>
                      <a:pt x="116537" y="88054"/>
                    </a:cubicBezTo>
                    <a:cubicBezTo>
                      <a:pt x="115243" y="85468"/>
                      <a:pt x="113950" y="82883"/>
                      <a:pt x="112657" y="80297"/>
                    </a:cubicBezTo>
                    <a:cubicBezTo>
                      <a:pt x="110070" y="75126"/>
                      <a:pt x="107484" y="72540"/>
                      <a:pt x="104897" y="68661"/>
                    </a:cubicBezTo>
                    <a:cubicBezTo>
                      <a:pt x="102310" y="66076"/>
                      <a:pt x="99724" y="63490"/>
                      <a:pt x="97138" y="60904"/>
                    </a:cubicBezTo>
                    <a:cubicBezTo>
                      <a:pt x="95844" y="59611"/>
                      <a:pt x="93258" y="58319"/>
                      <a:pt x="90671" y="57026"/>
                    </a:cubicBezTo>
                    <a:cubicBezTo>
                      <a:pt x="81618" y="51854"/>
                      <a:pt x="73859" y="49269"/>
                      <a:pt x="67392" y="46683"/>
                    </a:cubicBezTo>
                    <a:cubicBezTo>
                      <a:pt x="60926" y="45390"/>
                      <a:pt x="55752" y="42805"/>
                      <a:pt x="49286" y="42805"/>
                    </a:cubicBezTo>
                    <a:cubicBezTo>
                      <a:pt x="36353" y="40219"/>
                      <a:pt x="26007" y="38926"/>
                      <a:pt x="16954" y="37633"/>
                    </a:cubicBezTo>
                    <a:cubicBezTo>
                      <a:pt x="6608" y="36340"/>
                      <a:pt x="-1153" y="27291"/>
                      <a:pt x="141" y="16948"/>
                    </a:cubicBezTo>
                    <a:cubicBezTo>
                      <a:pt x="1434" y="6605"/>
                      <a:pt x="10487" y="-1152"/>
                      <a:pt x="20833" y="141"/>
                    </a:cubicBezTo>
                    <a:cubicBezTo>
                      <a:pt x="29887" y="1434"/>
                      <a:pt x="42819" y="2727"/>
                      <a:pt x="57045" y="5312"/>
                    </a:cubicBezTo>
                    <a:cubicBezTo>
                      <a:pt x="63512" y="6605"/>
                      <a:pt x="71272" y="9191"/>
                      <a:pt x="79031" y="10484"/>
                    </a:cubicBezTo>
                    <a:cubicBezTo>
                      <a:pt x="86791" y="13069"/>
                      <a:pt x="97138" y="16948"/>
                      <a:pt x="110070" y="23412"/>
                    </a:cubicBezTo>
                    <a:cubicBezTo>
                      <a:pt x="112657" y="24705"/>
                      <a:pt x="117830" y="28583"/>
                      <a:pt x="120417" y="29876"/>
                    </a:cubicBezTo>
                    <a:cubicBezTo>
                      <a:pt x="124296" y="33755"/>
                      <a:pt x="128176" y="36340"/>
                      <a:pt x="133349" y="41512"/>
                    </a:cubicBezTo>
                    <a:cubicBezTo>
                      <a:pt x="137229" y="45390"/>
                      <a:pt x="142403" y="51854"/>
                      <a:pt x="146282" y="59611"/>
                    </a:cubicBezTo>
                    <a:cubicBezTo>
                      <a:pt x="147575" y="62197"/>
                      <a:pt x="150162" y="66076"/>
                      <a:pt x="152749" y="72540"/>
                    </a:cubicBezTo>
                    <a:cubicBezTo>
                      <a:pt x="154042" y="75126"/>
                      <a:pt x="154042" y="77711"/>
                      <a:pt x="155335" y="80297"/>
                    </a:cubicBezTo>
                    <a:lnTo>
                      <a:pt x="156628" y="84175"/>
                    </a:lnTo>
                    <a:cubicBezTo>
                      <a:pt x="159215" y="94518"/>
                      <a:pt x="159215" y="98397"/>
                      <a:pt x="159215" y="102275"/>
                    </a:cubicBezTo>
                    <a:lnTo>
                      <a:pt x="159215" y="104861"/>
                    </a:lnTo>
                    <a:cubicBezTo>
                      <a:pt x="159215" y="110032"/>
                      <a:pt x="159215" y="113911"/>
                      <a:pt x="159215" y="117789"/>
                    </a:cubicBezTo>
                    <a:cubicBezTo>
                      <a:pt x="159215" y="130718"/>
                      <a:pt x="157922" y="141060"/>
                      <a:pt x="157922" y="152696"/>
                    </a:cubicBezTo>
                    <a:cubicBezTo>
                      <a:pt x="156628" y="172088"/>
                      <a:pt x="152749" y="191481"/>
                      <a:pt x="148869" y="213459"/>
                    </a:cubicBezTo>
                    <a:cubicBezTo>
                      <a:pt x="141109" y="254830"/>
                      <a:pt x="130763" y="293615"/>
                      <a:pt x="117830" y="331107"/>
                    </a:cubicBezTo>
                    <a:cubicBezTo>
                      <a:pt x="117830" y="338864"/>
                      <a:pt x="110070" y="344036"/>
                      <a:pt x="102310" y="34403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0"/>
              <p:cNvSpPr/>
              <p:nvPr/>
            </p:nvSpPr>
            <p:spPr>
              <a:xfrm>
                <a:off x="6962573" y="1260076"/>
                <a:ext cx="141950" cy="134455"/>
              </a:xfrm>
              <a:custGeom>
                <a:avLst/>
                <a:gdLst/>
                <a:ahLst/>
                <a:cxnLst/>
                <a:rect l="l" t="t" r="r" b="b"/>
                <a:pathLst>
                  <a:path w="141950" h="134455" extrusionOk="0">
                    <a:moveTo>
                      <a:pt x="20382" y="134455"/>
                    </a:moveTo>
                    <a:cubicBezTo>
                      <a:pt x="11329" y="134455"/>
                      <a:pt x="2276" y="127991"/>
                      <a:pt x="982" y="117648"/>
                    </a:cubicBezTo>
                    <a:cubicBezTo>
                      <a:pt x="-2897" y="93084"/>
                      <a:pt x="4862" y="65935"/>
                      <a:pt x="21675" y="43956"/>
                    </a:cubicBezTo>
                    <a:cubicBezTo>
                      <a:pt x="38488" y="20685"/>
                      <a:pt x="61767" y="5171"/>
                      <a:pt x="86339" y="2586"/>
                    </a:cubicBezTo>
                    <a:cubicBezTo>
                      <a:pt x="88926" y="2586"/>
                      <a:pt x="91512" y="1293"/>
                      <a:pt x="94099" y="1293"/>
                    </a:cubicBezTo>
                    <a:cubicBezTo>
                      <a:pt x="103152" y="1293"/>
                      <a:pt x="112205" y="0"/>
                      <a:pt x="121258" y="0"/>
                    </a:cubicBezTo>
                    <a:cubicBezTo>
                      <a:pt x="131604" y="0"/>
                      <a:pt x="140657" y="7757"/>
                      <a:pt x="141951" y="18100"/>
                    </a:cubicBezTo>
                    <a:cubicBezTo>
                      <a:pt x="141951" y="28442"/>
                      <a:pt x="134191" y="37492"/>
                      <a:pt x="123844" y="38785"/>
                    </a:cubicBezTo>
                    <a:cubicBezTo>
                      <a:pt x="114792" y="38785"/>
                      <a:pt x="105738" y="40078"/>
                      <a:pt x="96686" y="40078"/>
                    </a:cubicBezTo>
                    <a:cubicBezTo>
                      <a:pt x="95392" y="40078"/>
                      <a:pt x="92806" y="40078"/>
                      <a:pt x="91512" y="40078"/>
                    </a:cubicBezTo>
                    <a:cubicBezTo>
                      <a:pt x="77286" y="42664"/>
                      <a:pt x="63060" y="51714"/>
                      <a:pt x="51421" y="67228"/>
                    </a:cubicBezTo>
                    <a:cubicBezTo>
                      <a:pt x="41074" y="81449"/>
                      <a:pt x="35901" y="98256"/>
                      <a:pt x="37194" y="112477"/>
                    </a:cubicBezTo>
                    <a:cubicBezTo>
                      <a:pt x="38488" y="122820"/>
                      <a:pt x="32021" y="133162"/>
                      <a:pt x="20382" y="134455"/>
                    </a:cubicBezTo>
                    <a:cubicBezTo>
                      <a:pt x="21675" y="134455"/>
                      <a:pt x="21675" y="134455"/>
                      <a:pt x="20382" y="13445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0"/>
              <p:cNvSpPr/>
              <p:nvPr/>
            </p:nvSpPr>
            <p:spPr>
              <a:xfrm>
                <a:off x="7197477" y="1332311"/>
                <a:ext cx="249498" cy="426800"/>
              </a:xfrm>
              <a:custGeom>
                <a:avLst/>
                <a:gdLst/>
                <a:ahLst/>
                <a:cxnLst/>
                <a:rect l="l" t="t" r="r" b="b"/>
                <a:pathLst>
                  <a:path w="249498" h="426800" extrusionOk="0">
                    <a:moveTo>
                      <a:pt x="231662" y="426800"/>
                    </a:moveTo>
                    <a:cubicBezTo>
                      <a:pt x="229075" y="426800"/>
                      <a:pt x="225195" y="425507"/>
                      <a:pt x="222609" y="424215"/>
                    </a:cubicBezTo>
                    <a:cubicBezTo>
                      <a:pt x="183810" y="403529"/>
                      <a:pt x="51896" y="313031"/>
                      <a:pt x="164" y="22142"/>
                    </a:cubicBezTo>
                    <a:cubicBezTo>
                      <a:pt x="-1130" y="11799"/>
                      <a:pt x="5337" y="1457"/>
                      <a:pt x="15683" y="164"/>
                    </a:cubicBezTo>
                    <a:cubicBezTo>
                      <a:pt x="26030" y="-1129"/>
                      <a:pt x="36376" y="5335"/>
                      <a:pt x="37669" y="15678"/>
                    </a:cubicBezTo>
                    <a:cubicBezTo>
                      <a:pt x="76467" y="232875"/>
                      <a:pt x="166998" y="351816"/>
                      <a:pt x="239422" y="389308"/>
                    </a:cubicBezTo>
                    <a:cubicBezTo>
                      <a:pt x="248474" y="394479"/>
                      <a:pt x="252355" y="406115"/>
                      <a:pt x="247181" y="415165"/>
                    </a:cubicBezTo>
                    <a:cubicBezTo>
                      <a:pt x="245888" y="422922"/>
                      <a:pt x="239422" y="426800"/>
                      <a:pt x="231662" y="4268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0"/>
              <p:cNvSpPr/>
              <p:nvPr/>
            </p:nvSpPr>
            <p:spPr>
              <a:xfrm>
                <a:off x="6877540" y="1306477"/>
                <a:ext cx="123661" cy="826263"/>
              </a:xfrm>
              <a:custGeom>
                <a:avLst/>
                <a:gdLst/>
                <a:ahLst/>
                <a:cxnLst/>
                <a:rect l="l" t="t" r="r" b="b"/>
                <a:pathLst>
                  <a:path w="123661" h="826263" extrusionOk="0">
                    <a:moveTo>
                      <a:pt x="18765" y="826264"/>
                    </a:moveTo>
                    <a:cubicBezTo>
                      <a:pt x="17472" y="826264"/>
                      <a:pt x="14885" y="826264"/>
                      <a:pt x="13592" y="824971"/>
                    </a:cubicBezTo>
                    <a:cubicBezTo>
                      <a:pt x="3246" y="822385"/>
                      <a:pt x="-1928" y="810750"/>
                      <a:pt x="659" y="800407"/>
                    </a:cubicBezTo>
                    <a:lnTo>
                      <a:pt x="66616" y="578039"/>
                    </a:lnTo>
                    <a:lnTo>
                      <a:pt x="27818" y="137181"/>
                    </a:lnTo>
                    <a:cubicBezTo>
                      <a:pt x="27818" y="132010"/>
                      <a:pt x="26525" y="126839"/>
                      <a:pt x="26525" y="121667"/>
                    </a:cubicBezTo>
                    <a:cubicBezTo>
                      <a:pt x="23938" y="81589"/>
                      <a:pt x="17472" y="7898"/>
                      <a:pt x="102829" y="140"/>
                    </a:cubicBezTo>
                    <a:cubicBezTo>
                      <a:pt x="113175" y="-1152"/>
                      <a:pt x="123521" y="6605"/>
                      <a:pt x="123521" y="18240"/>
                    </a:cubicBezTo>
                    <a:cubicBezTo>
                      <a:pt x="124814" y="28583"/>
                      <a:pt x="117055" y="38926"/>
                      <a:pt x="105415" y="38926"/>
                    </a:cubicBezTo>
                    <a:cubicBezTo>
                      <a:pt x="62737" y="42804"/>
                      <a:pt x="60150" y="67368"/>
                      <a:pt x="65324" y="119082"/>
                    </a:cubicBezTo>
                    <a:cubicBezTo>
                      <a:pt x="65324" y="124253"/>
                      <a:pt x="66616" y="129424"/>
                      <a:pt x="66616" y="134596"/>
                    </a:cubicBezTo>
                    <a:lnTo>
                      <a:pt x="105415" y="578039"/>
                    </a:lnTo>
                    <a:cubicBezTo>
                      <a:pt x="105415" y="580625"/>
                      <a:pt x="105415" y="583210"/>
                      <a:pt x="104122" y="585796"/>
                    </a:cubicBezTo>
                    <a:lnTo>
                      <a:pt x="36871" y="812042"/>
                    </a:lnTo>
                    <a:cubicBezTo>
                      <a:pt x="34284" y="819799"/>
                      <a:pt x="27818" y="826264"/>
                      <a:pt x="18765" y="82626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0"/>
              <p:cNvSpPr/>
              <p:nvPr/>
            </p:nvSpPr>
            <p:spPr>
              <a:xfrm>
                <a:off x="7219056" y="1916267"/>
                <a:ext cx="276610" cy="216473"/>
              </a:xfrm>
              <a:custGeom>
                <a:avLst/>
                <a:gdLst/>
                <a:ahLst/>
                <a:cxnLst/>
                <a:rect l="l" t="t" r="r" b="b"/>
                <a:pathLst>
                  <a:path w="276610" h="216473" extrusionOk="0">
                    <a:moveTo>
                      <a:pt x="18676" y="216474"/>
                    </a:moveTo>
                    <a:cubicBezTo>
                      <a:pt x="17383" y="216474"/>
                      <a:pt x="16090" y="216474"/>
                      <a:pt x="14797" y="216474"/>
                    </a:cubicBezTo>
                    <a:cubicBezTo>
                      <a:pt x="4451" y="213888"/>
                      <a:pt x="-2016" y="203546"/>
                      <a:pt x="570" y="193203"/>
                    </a:cubicBezTo>
                    <a:lnTo>
                      <a:pt x="29023" y="67798"/>
                    </a:lnTo>
                    <a:cubicBezTo>
                      <a:pt x="30316" y="61333"/>
                      <a:pt x="36783" y="54869"/>
                      <a:pt x="43249" y="53576"/>
                    </a:cubicBezTo>
                    <a:lnTo>
                      <a:pt x="252761" y="570"/>
                    </a:lnTo>
                    <a:cubicBezTo>
                      <a:pt x="263108" y="-2015"/>
                      <a:pt x="273454" y="4449"/>
                      <a:pt x="276041" y="14791"/>
                    </a:cubicBezTo>
                    <a:cubicBezTo>
                      <a:pt x="278627" y="25134"/>
                      <a:pt x="272160" y="35477"/>
                      <a:pt x="261814" y="38062"/>
                    </a:cubicBezTo>
                    <a:lnTo>
                      <a:pt x="63941" y="87190"/>
                    </a:lnTo>
                    <a:lnTo>
                      <a:pt x="38076" y="200960"/>
                    </a:lnTo>
                    <a:cubicBezTo>
                      <a:pt x="35489" y="210010"/>
                      <a:pt x="27730" y="216474"/>
                      <a:pt x="18676" y="21647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0"/>
              <p:cNvSpPr/>
              <p:nvPr/>
            </p:nvSpPr>
            <p:spPr>
              <a:xfrm>
                <a:off x="7059076" y="907279"/>
                <a:ext cx="450088" cy="463980"/>
              </a:xfrm>
              <a:custGeom>
                <a:avLst/>
                <a:gdLst/>
                <a:ahLst/>
                <a:cxnLst/>
                <a:rect l="l" t="t" r="r" b="b"/>
                <a:pathLst>
                  <a:path w="450088" h="463980" extrusionOk="0">
                    <a:moveTo>
                      <a:pt x="157964" y="463981"/>
                    </a:moveTo>
                    <a:cubicBezTo>
                      <a:pt x="156670" y="463981"/>
                      <a:pt x="155377" y="463981"/>
                      <a:pt x="152790" y="463981"/>
                    </a:cubicBezTo>
                    <a:cubicBezTo>
                      <a:pt x="142444" y="461395"/>
                      <a:pt x="135978" y="451052"/>
                      <a:pt x="138565" y="440710"/>
                    </a:cubicBezTo>
                    <a:cubicBezTo>
                      <a:pt x="143737" y="420024"/>
                      <a:pt x="161844" y="333404"/>
                      <a:pt x="168310" y="301083"/>
                    </a:cubicBezTo>
                    <a:lnTo>
                      <a:pt x="177363" y="258419"/>
                    </a:lnTo>
                    <a:cubicBezTo>
                      <a:pt x="178656" y="253248"/>
                      <a:pt x="179949" y="248077"/>
                      <a:pt x="181243" y="242905"/>
                    </a:cubicBezTo>
                    <a:lnTo>
                      <a:pt x="181243" y="242905"/>
                    </a:lnTo>
                    <a:cubicBezTo>
                      <a:pt x="181243" y="240320"/>
                      <a:pt x="182536" y="236441"/>
                      <a:pt x="183830" y="233856"/>
                    </a:cubicBezTo>
                    <a:cubicBezTo>
                      <a:pt x="187709" y="226098"/>
                      <a:pt x="198055" y="214463"/>
                      <a:pt x="201935" y="209292"/>
                    </a:cubicBezTo>
                    <a:cubicBezTo>
                      <a:pt x="210988" y="198949"/>
                      <a:pt x="217455" y="191192"/>
                      <a:pt x="225214" y="183435"/>
                    </a:cubicBezTo>
                    <a:cubicBezTo>
                      <a:pt x="240734" y="167921"/>
                      <a:pt x="257546" y="151114"/>
                      <a:pt x="275653" y="135600"/>
                    </a:cubicBezTo>
                    <a:lnTo>
                      <a:pt x="296345" y="117500"/>
                    </a:lnTo>
                    <a:cubicBezTo>
                      <a:pt x="296345" y="117500"/>
                      <a:pt x="297639" y="117500"/>
                      <a:pt x="297639" y="116207"/>
                    </a:cubicBezTo>
                    <a:cubicBezTo>
                      <a:pt x="300225" y="114914"/>
                      <a:pt x="305398" y="111036"/>
                      <a:pt x="327384" y="103279"/>
                    </a:cubicBezTo>
                    <a:cubicBezTo>
                      <a:pt x="332557" y="101986"/>
                      <a:pt x="339024" y="99400"/>
                      <a:pt x="345490" y="98108"/>
                    </a:cubicBezTo>
                    <a:cubicBezTo>
                      <a:pt x="362303" y="92936"/>
                      <a:pt x="380408" y="87765"/>
                      <a:pt x="399808" y="78715"/>
                    </a:cubicBezTo>
                    <a:cubicBezTo>
                      <a:pt x="408861" y="73544"/>
                      <a:pt x="414034" y="63201"/>
                      <a:pt x="410155" y="52858"/>
                    </a:cubicBezTo>
                    <a:cubicBezTo>
                      <a:pt x="406274" y="42516"/>
                      <a:pt x="394635" y="37344"/>
                      <a:pt x="384289" y="41223"/>
                    </a:cubicBezTo>
                    <a:lnTo>
                      <a:pt x="381702" y="42516"/>
                    </a:lnTo>
                    <a:cubicBezTo>
                      <a:pt x="367476" y="47687"/>
                      <a:pt x="350663" y="51565"/>
                      <a:pt x="332557" y="55444"/>
                    </a:cubicBezTo>
                    <a:cubicBezTo>
                      <a:pt x="327384" y="56737"/>
                      <a:pt x="322211" y="58030"/>
                      <a:pt x="317038" y="59322"/>
                    </a:cubicBezTo>
                    <a:lnTo>
                      <a:pt x="313158" y="60615"/>
                    </a:lnTo>
                    <a:cubicBezTo>
                      <a:pt x="302811" y="63201"/>
                      <a:pt x="292465" y="65787"/>
                      <a:pt x="278239" y="72251"/>
                    </a:cubicBezTo>
                    <a:cubicBezTo>
                      <a:pt x="275653" y="73544"/>
                      <a:pt x="270479" y="76129"/>
                      <a:pt x="267893" y="78715"/>
                    </a:cubicBezTo>
                    <a:lnTo>
                      <a:pt x="258840" y="83886"/>
                    </a:lnTo>
                    <a:cubicBezTo>
                      <a:pt x="253667" y="87765"/>
                      <a:pt x="248494" y="90351"/>
                      <a:pt x="243320" y="94229"/>
                    </a:cubicBezTo>
                    <a:cubicBezTo>
                      <a:pt x="222628" y="109743"/>
                      <a:pt x="203229" y="123964"/>
                      <a:pt x="185123" y="139478"/>
                    </a:cubicBezTo>
                    <a:cubicBezTo>
                      <a:pt x="176069" y="147235"/>
                      <a:pt x="167016" y="154992"/>
                      <a:pt x="156670" y="164042"/>
                    </a:cubicBezTo>
                    <a:lnTo>
                      <a:pt x="155377" y="165335"/>
                    </a:lnTo>
                    <a:cubicBezTo>
                      <a:pt x="146324" y="174385"/>
                      <a:pt x="138565" y="182142"/>
                      <a:pt x="128218" y="195070"/>
                    </a:cubicBezTo>
                    <a:lnTo>
                      <a:pt x="126925" y="196363"/>
                    </a:lnTo>
                    <a:cubicBezTo>
                      <a:pt x="126925" y="197656"/>
                      <a:pt x="125632" y="197656"/>
                      <a:pt x="125632" y="198949"/>
                    </a:cubicBezTo>
                    <a:cubicBezTo>
                      <a:pt x="124338" y="201535"/>
                      <a:pt x="123045" y="204120"/>
                      <a:pt x="121751" y="206706"/>
                    </a:cubicBezTo>
                    <a:lnTo>
                      <a:pt x="116579" y="217049"/>
                    </a:lnTo>
                    <a:cubicBezTo>
                      <a:pt x="113992" y="223513"/>
                      <a:pt x="111405" y="229977"/>
                      <a:pt x="108818" y="235148"/>
                    </a:cubicBezTo>
                    <a:cubicBezTo>
                      <a:pt x="104939" y="244198"/>
                      <a:pt x="102352" y="253248"/>
                      <a:pt x="99766" y="261005"/>
                    </a:cubicBezTo>
                    <a:lnTo>
                      <a:pt x="97179" y="270055"/>
                    </a:lnTo>
                    <a:cubicBezTo>
                      <a:pt x="92006" y="284276"/>
                      <a:pt x="72606" y="335990"/>
                      <a:pt x="37688" y="421317"/>
                    </a:cubicBezTo>
                    <a:lnTo>
                      <a:pt x="36395" y="422610"/>
                    </a:lnTo>
                    <a:cubicBezTo>
                      <a:pt x="32515" y="432953"/>
                      <a:pt x="20875" y="436831"/>
                      <a:pt x="11822" y="432953"/>
                    </a:cubicBezTo>
                    <a:cubicBezTo>
                      <a:pt x="1476" y="429074"/>
                      <a:pt x="-2404" y="417438"/>
                      <a:pt x="1476" y="408389"/>
                    </a:cubicBezTo>
                    <a:lnTo>
                      <a:pt x="2769" y="407096"/>
                    </a:lnTo>
                    <a:cubicBezTo>
                      <a:pt x="45448" y="301083"/>
                      <a:pt x="57087" y="267469"/>
                      <a:pt x="60967" y="257127"/>
                    </a:cubicBezTo>
                    <a:lnTo>
                      <a:pt x="63554" y="248077"/>
                    </a:lnTo>
                    <a:cubicBezTo>
                      <a:pt x="66140" y="239027"/>
                      <a:pt x="70020" y="229977"/>
                      <a:pt x="72606" y="220927"/>
                    </a:cubicBezTo>
                    <a:cubicBezTo>
                      <a:pt x="75193" y="214463"/>
                      <a:pt x="77780" y="206706"/>
                      <a:pt x="80366" y="200242"/>
                    </a:cubicBezTo>
                    <a:lnTo>
                      <a:pt x="85539" y="188606"/>
                    </a:lnTo>
                    <a:cubicBezTo>
                      <a:pt x="86833" y="184728"/>
                      <a:pt x="89419" y="180849"/>
                      <a:pt x="90713" y="178263"/>
                    </a:cubicBezTo>
                    <a:cubicBezTo>
                      <a:pt x="92006" y="175678"/>
                      <a:pt x="93300" y="173092"/>
                      <a:pt x="94592" y="171799"/>
                    </a:cubicBezTo>
                    <a:lnTo>
                      <a:pt x="95885" y="170506"/>
                    </a:lnTo>
                    <a:cubicBezTo>
                      <a:pt x="107525" y="153700"/>
                      <a:pt x="117871" y="144650"/>
                      <a:pt x="126925" y="135600"/>
                    </a:cubicBezTo>
                    <a:lnTo>
                      <a:pt x="128218" y="134307"/>
                    </a:lnTo>
                    <a:cubicBezTo>
                      <a:pt x="139858" y="123964"/>
                      <a:pt x="148911" y="114914"/>
                      <a:pt x="157964" y="107157"/>
                    </a:cubicBezTo>
                    <a:cubicBezTo>
                      <a:pt x="177363" y="91643"/>
                      <a:pt x="196762" y="76129"/>
                      <a:pt x="218748" y="59322"/>
                    </a:cubicBezTo>
                    <a:cubicBezTo>
                      <a:pt x="223921" y="55444"/>
                      <a:pt x="229095" y="51565"/>
                      <a:pt x="235561" y="47687"/>
                    </a:cubicBezTo>
                    <a:lnTo>
                      <a:pt x="244613" y="42516"/>
                    </a:lnTo>
                    <a:cubicBezTo>
                      <a:pt x="244613" y="42516"/>
                      <a:pt x="254960" y="36051"/>
                      <a:pt x="260133" y="33466"/>
                    </a:cubicBezTo>
                    <a:cubicBezTo>
                      <a:pt x="276946" y="25709"/>
                      <a:pt x="289878" y="23123"/>
                      <a:pt x="301518" y="20537"/>
                    </a:cubicBezTo>
                    <a:lnTo>
                      <a:pt x="306692" y="19244"/>
                    </a:lnTo>
                    <a:cubicBezTo>
                      <a:pt x="313158" y="17952"/>
                      <a:pt x="318331" y="16659"/>
                      <a:pt x="323504" y="15366"/>
                    </a:cubicBezTo>
                    <a:cubicBezTo>
                      <a:pt x="341610" y="11487"/>
                      <a:pt x="357129" y="8902"/>
                      <a:pt x="367476" y="5023"/>
                    </a:cubicBezTo>
                    <a:lnTo>
                      <a:pt x="370062" y="3730"/>
                    </a:lnTo>
                    <a:cubicBezTo>
                      <a:pt x="384289" y="-1441"/>
                      <a:pt x="401101" y="-1441"/>
                      <a:pt x="415327" y="5023"/>
                    </a:cubicBezTo>
                    <a:cubicBezTo>
                      <a:pt x="429554" y="11487"/>
                      <a:pt x="441193" y="23123"/>
                      <a:pt x="446366" y="38637"/>
                    </a:cubicBezTo>
                    <a:cubicBezTo>
                      <a:pt x="456713" y="67079"/>
                      <a:pt x="445073" y="99400"/>
                      <a:pt x="416621" y="112329"/>
                    </a:cubicBezTo>
                    <a:cubicBezTo>
                      <a:pt x="394635" y="122671"/>
                      <a:pt x="375236" y="129136"/>
                      <a:pt x="357129" y="134307"/>
                    </a:cubicBezTo>
                    <a:cubicBezTo>
                      <a:pt x="350663" y="135600"/>
                      <a:pt x="345490" y="138186"/>
                      <a:pt x="340317" y="139478"/>
                    </a:cubicBezTo>
                    <a:cubicBezTo>
                      <a:pt x="328677" y="143357"/>
                      <a:pt x="322211" y="145943"/>
                      <a:pt x="320918" y="147235"/>
                    </a:cubicBezTo>
                    <a:lnTo>
                      <a:pt x="301518" y="164042"/>
                    </a:lnTo>
                    <a:cubicBezTo>
                      <a:pt x="284706" y="179556"/>
                      <a:pt x="267893" y="195070"/>
                      <a:pt x="253667" y="209292"/>
                    </a:cubicBezTo>
                    <a:cubicBezTo>
                      <a:pt x="247200" y="215756"/>
                      <a:pt x="240734" y="223513"/>
                      <a:pt x="231681" y="232563"/>
                    </a:cubicBezTo>
                    <a:cubicBezTo>
                      <a:pt x="226508" y="239027"/>
                      <a:pt x="222628" y="244198"/>
                      <a:pt x="220041" y="248077"/>
                    </a:cubicBezTo>
                    <a:lnTo>
                      <a:pt x="218748" y="251955"/>
                    </a:lnTo>
                    <a:cubicBezTo>
                      <a:pt x="217455" y="255834"/>
                      <a:pt x="216162" y="259712"/>
                      <a:pt x="214868" y="264884"/>
                    </a:cubicBezTo>
                    <a:lnTo>
                      <a:pt x="205815" y="307547"/>
                    </a:lnTo>
                    <a:cubicBezTo>
                      <a:pt x="198055" y="343747"/>
                      <a:pt x="181243" y="427781"/>
                      <a:pt x="176069" y="449759"/>
                    </a:cubicBezTo>
                    <a:cubicBezTo>
                      <a:pt x="174776" y="458809"/>
                      <a:pt x="167016" y="463981"/>
                      <a:pt x="157964" y="46398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0"/>
              <p:cNvSpPr/>
              <p:nvPr/>
            </p:nvSpPr>
            <p:spPr>
              <a:xfrm>
                <a:off x="7411338" y="1717740"/>
                <a:ext cx="413949" cy="236589"/>
              </a:xfrm>
              <a:custGeom>
                <a:avLst/>
                <a:gdLst/>
                <a:ahLst/>
                <a:cxnLst/>
                <a:rect l="l" t="t" r="r" b="b"/>
                <a:pathLst>
                  <a:path w="413949" h="236589" extrusionOk="0">
                    <a:moveTo>
                      <a:pt x="65652" y="236589"/>
                    </a:moveTo>
                    <a:cubicBezTo>
                      <a:pt x="56599" y="236589"/>
                      <a:pt x="47546" y="230125"/>
                      <a:pt x="46253" y="219782"/>
                    </a:cubicBezTo>
                    <a:cubicBezTo>
                      <a:pt x="44960" y="209440"/>
                      <a:pt x="51427" y="199097"/>
                      <a:pt x="63066" y="197804"/>
                    </a:cubicBezTo>
                    <a:cubicBezTo>
                      <a:pt x="97985" y="192633"/>
                      <a:pt x="132904" y="182290"/>
                      <a:pt x="172995" y="165483"/>
                    </a:cubicBezTo>
                    <a:cubicBezTo>
                      <a:pt x="192394" y="157726"/>
                      <a:pt x="209207" y="149969"/>
                      <a:pt x="226020" y="140919"/>
                    </a:cubicBezTo>
                    <a:cubicBezTo>
                      <a:pt x="238953" y="134455"/>
                      <a:pt x="251886" y="129284"/>
                      <a:pt x="263525" y="124112"/>
                    </a:cubicBezTo>
                    <a:cubicBezTo>
                      <a:pt x="297151" y="108598"/>
                      <a:pt x="324310" y="100841"/>
                      <a:pt x="350175" y="95670"/>
                    </a:cubicBezTo>
                    <a:lnTo>
                      <a:pt x="352762" y="95670"/>
                    </a:lnTo>
                    <a:cubicBezTo>
                      <a:pt x="364401" y="93084"/>
                      <a:pt x="373454" y="84034"/>
                      <a:pt x="374748" y="72399"/>
                    </a:cubicBezTo>
                    <a:cubicBezTo>
                      <a:pt x="377334" y="58178"/>
                      <a:pt x="365695" y="43956"/>
                      <a:pt x="351468" y="41371"/>
                    </a:cubicBezTo>
                    <a:cubicBezTo>
                      <a:pt x="320430" y="37492"/>
                      <a:pt x="285511" y="37492"/>
                      <a:pt x="242833" y="41371"/>
                    </a:cubicBezTo>
                    <a:cubicBezTo>
                      <a:pt x="226020" y="42664"/>
                      <a:pt x="210501" y="45249"/>
                      <a:pt x="196274" y="47835"/>
                    </a:cubicBezTo>
                    <a:cubicBezTo>
                      <a:pt x="178169" y="50421"/>
                      <a:pt x="160062" y="53006"/>
                      <a:pt x="143250" y="54299"/>
                    </a:cubicBezTo>
                    <a:cubicBezTo>
                      <a:pt x="129024" y="55592"/>
                      <a:pt x="57893" y="60763"/>
                      <a:pt x="11334" y="40078"/>
                    </a:cubicBezTo>
                    <a:cubicBezTo>
                      <a:pt x="988" y="36199"/>
                      <a:pt x="-2892" y="24564"/>
                      <a:pt x="2281" y="14221"/>
                    </a:cubicBezTo>
                    <a:cubicBezTo>
                      <a:pt x="6162" y="3879"/>
                      <a:pt x="17801" y="0"/>
                      <a:pt x="28147" y="5171"/>
                    </a:cubicBezTo>
                    <a:cubicBezTo>
                      <a:pt x="57893" y="18100"/>
                      <a:pt x="107038" y="19393"/>
                      <a:pt x="139370" y="16807"/>
                    </a:cubicBezTo>
                    <a:cubicBezTo>
                      <a:pt x="156183" y="15514"/>
                      <a:pt x="172995" y="12928"/>
                      <a:pt x="191101" y="10343"/>
                    </a:cubicBezTo>
                    <a:cubicBezTo>
                      <a:pt x="206621" y="7757"/>
                      <a:pt x="222140" y="6464"/>
                      <a:pt x="238953" y="3879"/>
                    </a:cubicBezTo>
                    <a:cubicBezTo>
                      <a:pt x="284218" y="-1293"/>
                      <a:pt x="321723" y="-1293"/>
                      <a:pt x="356642" y="3879"/>
                    </a:cubicBezTo>
                    <a:cubicBezTo>
                      <a:pt x="392854" y="9050"/>
                      <a:pt x="417426" y="42664"/>
                      <a:pt x="413547" y="77570"/>
                    </a:cubicBezTo>
                    <a:cubicBezTo>
                      <a:pt x="409666" y="106013"/>
                      <a:pt x="387681" y="127991"/>
                      <a:pt x="360522" y="133162"/>
                    </a:cubicBezTo>
                    <a:lnTo>
                      <a:pt x="357935" y="133162"/>
                    </a:lnTo>
                    <a:cubicBezTo>
                      <a:pt x="334656" y="137041"/>
                      <a:pt x="310084" y="144798"/>
                      <a:pt x="279045" y="159019"/>
                    </a:cubicBezTo>
                    <a:cubicBezTo>
                      <a:pt x="267405" y="164190"/>
                      <a:pt x="254472" y="169362"/>
                      <a:pt x="242833" y="175826"/>
                    </a:cubicBezTo>
                    <a:cubicBezTo>
                      <a:pt x="226020" y="183583"/>
                      <a:pt x="207914" y="192633"/>
                      <a:pt x="188515" y="200390"/>
                    </a:cubicBezTo>
                    <a:cubicBezTo>
                      <a:pt x="145836" y="218490"/>
                      <a:pt x="107038" y="230125"/>
                      <a:pt x="69532" y="235296"/>
                    </a:cubicBezTo>
                    <a:cubicBezTo>
                      <a:pt x="66945" y="236589"/>
                      <a:pt x="65652" y="236589"/>
                      <a:pt x="65652" y="23658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47" name="Google Shape;747;p10"/>
          <p:cNvGrpSpPr/>
          <p:nvPr/>
        </p:nvGrpSpPr>
        <p:grpSpPr>
          <a:xfrm>
            <a:off x="6013001" y="3566899"/>
            <a:ext cx="937477" cy="1176482"/>
            <a:chOff x="1313344" y="4740394"/>
            <a:chExt cx="937477" cy="1176482"/>
          </a:xfrm>
        </p:grpSpPr>
        <p:grpSp>
          <p:nvGrpSpPr>
            <p:cNvPr id="748" name="Google Shape;748;p10"/>
            <p:cNvGrpSpPr/>
            <p:nvPr/>
          </p:nvGrpSpPr>
          <p:grpSpPr>
            <a:xfrm>
              <a:off x="1743853" y="4740394"/>
              <a:ext cx="506968" cy="561091"/>
              <a:chOff x="1743853" y="4740394"/>
              <a:chExt cx="506968" cy="561091"/>
            </a:xfrm>
          </p:grpSpPr>
          <p:grpSp>
            <p:nvGrpSpPr>
              <p:cNvPr id="749" name="Google Shape;749;p10"/>
              <p:cNvGrpSpPr/>
              <p:nvPr/>
            </p:nvGrpSpPr>
            <p:grpSpPr>
              <a:xfrm>
                <a:off x="1830504" y="4832186"/>
                <a:ext cx="336254" cy="381387"/>
                <a:chOff x="1830504" y="4832186"/>
                <a:chExt cx="336254" cy="381387"/>
              </a:xfrm>
            </p:grpSpPr>
            <p:sp>
              <p:nvSpPr>
                <p:cNvPr id="750" name="Google Shape;750;p10"/>
                <p:cNvSpPr/>
                <p:nvPr/>
              </p:nvSpPr>
              <p:spPr>
                <a:xfrm>
                  <a:off x="1849903" y="4847700"/>
                  <a:ext cx="300042" cy="347773"/>
                </a:xfrm>
                <a:custGeom>
                  <a:avLst/>
                  <a:gdLst/>
                  <a:ahLst/>
                  <a:cxnLst/>
                  <a:rect l="l" t="t" r="r" b="b"/>
                  <a:pathLst>
                    <a:path w="300042" h="347773" extrusionOk="0">
                      <a:moveTo>
                        <a:pt x="0" y="347773"/>
                      </a:moveTo>
                      <a:lnTo>
                        <a:pt x="65958" y="347773"/>
                      </a:lnTo>
                      <a:cubicBezTo>
                        <a:pt x="65958" y="347773"/>
                        <a:pt x="113809" y="218489"/>
                        <a:pt x="172007" y="237882"/>
                      </a:cubicBezTo>
                      <a:cubicBezTo>
                        <a:pt x="243138" y="261153"/>
                        <a:pt x="182353" y="347773"/>
                        <a:pt x="182353" y="347773"/>
                      </a:cubicBezTo>
                      <a:lnTo>
                        <a:pt x="300042" y="347773"/>
                      </a:lnTo>
                      <a:lnTo>
                        <a:pt x="300042" y="0"/>
                      </a:lnTo>
                      <a:lnTo>
                        <a:pt x="0" y="0"/>
                      </a:lnTo>
                      <a:lnTo>
                        <a:pt x="0" y="100841"/>
                      </a:lnTo>
                      <a:cubicBezTo>
                        <a:pt x="9053" y="109891"/>
                        <a:pt x="84064" y="85327"/>
                        <a:pt x="87943" y="131869"/>
                      </a:cubicBezTo>
                      <a:cubicBezTo>
                        <a:pt x="93117" y="195218"/>
                        <a:pt x="0" y="188754"/>
                        <a:pt x="0" y="188754"/>
                      </a:cubicBezTo>
                      <a:lnTo>
                        <a:pt x="0" y="347773"/>
                      </a:lnTo>
                      <a:close/>
                    </a:path>
                  </a:pathLst>
                </a:custGeom>
                <a:solidFill>
                  <a:srgbClr val="C4F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10"/>
                <p:cNvSpPr/>
                <p:nvPr/>
              </p:nvSpPr>
              <p:spPr>
                <a:xfrm>
                  <a:off x="1830504" y="4832186"/>
                  <a:ext cx="336254" cy="381387"/>
                </a:xfrm>
                <a:custGeom>
                  <a:avLst/>
                  <a:gdLst/>
                  <a:ahLst/>
                  <a:cxnLst/>
                  <a:rect l="l" t="t" r="r" b="b"/>
                  <a:pathLst>
                    <a:path w="336254" h="381387" extrusionOk="0">
                      <a:moveTo>
                        <a:pt x="319442" y="380094"/>
                      </a:moveTo>
                      <a:lnTo>
                        <a:pt x="201753" y="380094"/>
                      </a:lnTo>
                      <a:cubicBezTo>
                        <a:pt x="195286" y="380094"/>
                        <a:pt x="188820" y="376216"/>
                        <a:pt x="186233" y="371045"/>
                      </a:cubicBezTo>
                      <a:cubicBezTo>
                        <a:pt x="183647" y="365873"/>
                        <a:pt x="183647" y="358116"/>
                        <a:pt x="187526" y="352945"/>
                      </a:cubicBezTo>
                      <a:cubicBezTo>
                        <a:pt x="195286" y="342602"/>
                        <a:pt x="214685" y="307695"/>
                        <a:pt x="206926" y="287010"/>
                      </a:cubicBezTo>
                      <a:cubicBezTo>
                        <a:pt x="205633" y="284424"/>
                        <a:pt x="203046" y="275374"/>
                        <a:pt x="186233" y="270203"/>
                      </a:cubicBezTo>
                      <a:cubicBezTo>
                        <a:pt x="155194" y="259860"/>
                        <a:pt x="115102" y="334845"/>
                        <a:pt x="102170" y="369752"/>
                      </a:cubicBezTo>
                      <a:cubicBezTo>
                        <a:pt x="99583" y="376216"/>
                        <a:pt x="93117" y="381387"/>
                        <a:pt x="85357" y="381387"/>
                      </a:cubicBezTo>
                      <a:lnTo>
                        <a:pt x="19399" y="381387"/>
                      </a:lnTo>
                      <a:cubicBezTo>
                        <a:pt x="10346" y="381387"/>
                        <a:pt x="1293" y="373630"/>
                        <a:pt x="1293" y="364580"/>
                      </a:cubicBezTo>
                      <a:lnTo>
                        <a:pt x="1293" y="205561"/>
                      </a:lnTo>
                      <a:cubicBezTo>
                        <a:pt x="1293" y="200390"/>
                        <a:pt x="3880" y="196511"/>
                        <a:pt x="6466" y="192633"/>
                      </a:cubicBezTo>
                      <a:cubicBezTo>
                        <a:pt x="10346" y="188754"/>
                        <a:pt x="14226" y="187461"/>
                        <a:pt x="19399" y="187461"/>
                      </a:cubicBezTo>
                      <a:cubicBezTo>
                        <a:pt x="31039" y="188754"/>
                        <a:pt x="65958" y="187461"/>
                        <a:pt x="81477" y="171947"/>
                      </a:cubicBezTo>
                      <a:cubicBezTo>
                        <a:pt x="86650" y="166776"/>
                        <a:pt x="89237" y="159019"/>
                        <a:pt x="87943" y="149969"/>
                      </a:cubicBezTo>
                      <a:cubicBezTo>
                        <a:pt x="86650" y="139626"/>
                        <a:pt x="80184" y="135748"/>
                        <a:pt x="42678" y="137041"/>
                      </a:cubicBezTo>
                      <a:cubicBezTo>
                        <a:pt x="25866" y="138334"/>
                        <a:pt x="14226" y="138334"/>
                        <a:pt x="5173" y="129284"/>
                      </a:cubicBezTo>
                      <a:cubicBezTo>
                        <a:pt x="2587" y="125405"/>
                        <a:pt x="0" y="121527"/>
                        <a:pt x="0" y="117648"/>
                      </a:cubicBezTo>
                      <a:lnTo>
                        <a:pt x="0" y="16807"/>
                      </a:lnTo>
                      <a:cubicBezTo>
                        <a:pt x="0" y="7757"/>
                        <a:pt x="7760" y="0"/>
                        <a:pt x="18106" y="0"/>
                      </a:cubicBezTo>
                      <a:lnTo>
                        <a:pt x="318148" y="0"/>
                      </a:lnTo>
                      <a:cubicBezTo>
                        <a:pt x="327201" y="0"/>
                        <a:pt x="336254" y="7757"/>
                        <a:pt x="336254" y="16807"/>
                      </a:cubicBezTo>
                      <a:lnTo>
                        <a:pt x="336254" y="364580"/>
                      </a:lnTo>
                      <a:cubicBezTo>
                        <a:pt x="336254" y="372337"/>
                        <a:pt x="328495" y="380094"/>
                        <a:pt x="319442" y="380094"/>
                      </a:cubicBezTo>
                      <a:close/>
                      <a:moveTo>
                        <a:pt x="231498" y="345188"/>
                      </a:moveTo>
                      <a:lnTo>
                        <a:pt x="301336" y="345188"/>
                      </a:lnTo>
                      <a:lnTo>
                        <a:pt x="301336" y="32321"/>
                      </a:lnTo>
                      <a:lnTo>
                        <a:pt x="36212" y="32321"/>
                      </a:lnTo>
                      <a:lnTo>
                        <a:pt x="36212" y="100841"/>
                      </a:lnTo>
                      <a:cubicBezTo>
                        <a:pt x="38799" y="100841"/>
                        <a:pt x="40092" y="100841"/>
                        <a:pt x="42678" y="100841"/>
                      </a:cubicBezTo>
                      <a:cubicBezTo>
                        <a:pt x="68544" y="99549"/>
                        <a:pt x="120276" y="96963"/>
                        <a:pt x="124155" y="146090"/>
                      </a:cubicBezTo>
                      <a:cubicBezTo>
                        <a:pt x="125449" y="165483"/>
                        <a:pt x="120276" y="182290"/>
                        <a:pt x="107343" y="195219"/>
                      </a:cubicBezTo>
                      <a:cubicBezTo>
                        <a:pt x="87943" y="214611"/>
                        <a:pt x="56905" y="219782"/>
                        <a:pt x="37505" y="221075"/>
                      </a:cubicBezTo>
                      <a:lnTo>
                        <a:pt x="37505" y="345188"/>
                      </a:lnTo>
                      <a:lnTo>
                        <a:pt x="75011" y="345188"/>
                      </a:lnTo>
                      <a:cubicBezTo>
                        <a:pt x="89237" y="310281"/>
                        <a:pt x="135795" y="214611"/>
                        <a:pt x="199166" y="235297"/>
                      </a:cubicBezTo>
                      <a:cubicBezTo>
                        <a:pt x="227618" y="244346"/>
                        <a:pt x="237965" y="262446"/>
                        <a:pt x="241844" y="275374"/>
                      </a:cubicBezTo>
                      <a:cubicBezTo>
                        <a:pt x="248311" y="298646"/>
                        <a:pt x="240551" y="325795"/>
                        <a:pt x="231498" y="345188"/>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2" name="Google Shape;752;p10"/>
              <p:cNvGrpSpPr/>
              <p:nvPr/>
            </p:nvGrpSpPr>
            <p:grpSpPr>
              <a:xfrm>
                <a:off x="1743853" y="4740394"/>
                <a:ext cx="506968" cy="561091"/>
                <a:chOff x="1743853" y="4740394"/>
                <a:chExt cx="506968" cy="561091"/>
              </a:xfrm>
            </p:grpSpPr>
            <p:sp>
              <p:nvSpPr>
                <p:cNvPr id="753" name="Google Shape;753;p10"/>
                <p:cNvSpPr/>
                <p:nvPr/>
              </p:nvSpPr>
              <p:spPr>
                <a:xfrm>
                  <a:off x="2090454" y="5141174"/>
                  <a:ext cx="160367" cy="160311"/>
                </a:xfrm>
                <a:custGeom>
                  <a:avLst/>
                  <a:gdLst/>
                  <a:ahLst/>
                  <a:cxnLst/>
                  <a:rect l="l" t="t" r="r" b="b"/>
                  <a:pathLst>
                    <a:path w="160367" h="160311" extrusionOk="0">
                      <a:moveTo>
                        <a:pt x="142261" y="160312"/>
                      </a:moveTo>
                      <a:cubicBezTo>
                        <a:pt x="142261" y="160312"/>
                        <a:pt x="142261" y="160312"/>
                        <a:pt x="142261" y="160312"/>
                      </a:cubicBezTo>
                      <a:lnTo>
                        <a:pt x="19399" y="159019"/>
                      </a:lnTo>
                      <a:cubicBezTo>
                        <a:pt x="9053" y="159019"/>
                        <a:pt x="0" y="149969"/>
                        <a:pt x="0" y="139627"/>
                      </a:cubicBezTo>
                      <a:cubicBezTo>
                        <a:pt x="0" y="129284"/>
                        <a:pt x="9053" y="120234"/>
                        <a:pt x="19399" y="120234"/>
                      </a:cubicBezTo>
                      <a:cubicBezTo>
                        <a:pt x="19399" y="120234"/>
                        <a:pt x="19399" y="120234"/>
                        <a:pt x="19399" y="120234"/>
                      </a:cubicBezTo>
                      <a:lnTo>
                        <a:pt x="121569" y="121527"/>
                      </a:lnTo>
                      <a:lnTo>
                        <a:pt x="120276" y="19393"/>
                      </a:lnTo>
                      <a:cubicBezTo>
                        <a:pt x="120276" y="9050"/>
                        <a:pt x="129329" y="0"/>
                        <a:pt x="139675" y="0"/>
                      </a:cubicBezTo>
                      <a:cubicBezTo>
                        <a:pt x="139675" y="0"/>
                        <a:pt x="139675" y="0"/>
                        <a:pt x="139675" y="0"/>
                      </a:cubicBezTo>
                      <a:cubicBezTo>
                        <a:pt x="150021" y="0"/>
                        <a:pt x="159074" y="9050"/>
                        <a:pt x="159074" y="19393"/>
                      </a:cubicBezTo>
                      <a:lnTo>
                        <a:pt x="160367" y="142212"/>
                      </a:lnTo>
                      <a:cubicBezTo>
                        <a:pt x="160367" y="147383"/>
                        <a:pt x="157781" y="152555"/>
                        <a:pt x="155194" y="156433"/>
                      </a:cubicBezTo>
                      <a:cubicBezTo>
                        <a:pt x="152608" y="157726"/>
                        <a:pt x="147435" y="160312"/>
                        <a:pt x="142261" y="160312"/>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0"/>
                <p:cNvSpPr/>
                <p:nvPr/>
              </p:nvSpPr>
              <p:spPr>
                <a:xfrm>
                  <a:off x="1743853" y="4740394"/>
                  <a:ext cx="161660" cy="161604"/>
                </a:xfrm>
                <a:custGeom>
                  <a:avLst/>
                  <a:gdLst/>
                  <a:ahLst/>
                  <a:cxnLst/>
                  <a:rect l="l" t="t" r="r" b="b"/>
                  <a:pathLst>
                    <a:path w="161660" h="161604" extrusionOk="0">
                      <a:moveTo>
                        <a:pt x="20693" y="161605"/>
                      </a:moveTo>
                      <a:cubicBezTo>
                        <a:pt x="10346" y="161605"/>
                        <a:pt x="1293" y="152555"/>
                        <a:pt x="1293" y="142212"/>
                      </a:cubicBezTo>
                      <a:lnTo>
                        <a:pt x="0" y="19393"/>
                      </a:lnTo>
                      <a:cubicBezTo>
                        <a:pt x="0" y="14221"/>
                        <a:pt x="2587" y="9050"/>
                        <a:pt x="5173" y="5171"/>
                      </a:cubicBezTo>
                      <a:cubicBezTo>
                        <a:pt x="9053" y="1293"/>
                        <a:pt x="14226" y="0"/>
                        <a:pt x="19399" y="0"/>
                      </a:cubicBezTo>
                      <a:lnTo>
                        <a:pt x="142261" y="1293"/>
                      </a:lnTo>
                      <a:cubicBezTo>
                        <a:pt x="152608" y="1293"/>
                        <a:pt x="161661" y="10343"/>
                        <a:pt x="161661" y="20685"/>
                      </a:cubicBezTo>
                      <a:cubicBezTo>
                        <a:pt x="161661" y="31028"/>
                        <a:pt x="152608" y="40078"/>
                        <a:pt x="142261" y="40078"/>
                      </a:cubicBezTo>
                      <a:lnTo>
                        <a:pt x="40092" y="38785"/>
                      </a:lnTo>
                      <a:lnTo>
                        <a:pt x="41385" y="140919"/>
                      </a:lnTo>
                      <a:cubicBezTo>
                        <a:pt x="40092" y="153848"/>
                        <a:pt x="32332" y="161605"/>
                        <a:pt x="20693" y="161605"/>
                      </a:cubicBezTo>
                      <a:cubicBezTo>
                        <a:pt x="20693" y="161605"/>
                        <a:pt x="20693" y="161605"/>
                        <a:pt x="20693" y="16160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55" name="Google Shape;755;p10"/>
            <p:cNvGrpSpPr/>
            <p:nvPr/>
          </p:nvGrpSpPr>
          <p:grpSpPr>
            <a:xfrm>
              <a:off x="1313344" y="4880021"/>
              <a:ext cx="760555" cy="1036855"/>
              <a:chOff x="1313344" y="4880021"/>
              <a:chExt cx="760555" cy="1036855"/>
            </a:xfrm>
          </p:grpSpPr>
          <p:sp>
            <p:nvSpPr>
              <p:cNvPr id="756" name="Google Shape;756;p10"/>
              <p:cNvSpPr/>
              <p:nvPr/>
            </p:nvSpPr>
            <p:spPr>
              <a:xfrm>
                <a:off x="1668848" y="5006724"/>
                <a:ext cx="192694" cy="328375"/>
              </a:xfrm>
              <a:custGeom>
                <a:avLst/>
                <a:gdLst/>
                <a:ahLst/>
                <a:cxnLst/>
                <a:rect l="l" t="t" r="r" b="b"/>
                <a:pathLst>
                  <a:path w="192694" h="328375" extrusionOk="0">
                    <a:moveTo>
                      <a:pt x="93111" y="328376"/>
                    </a:moveTo>
                    <a:cubicBezTo>
                      <a:pt x="89232" y="328376"/>
                      <a:pt x="84059" y="327083"/>
                      <a:pt x="81472" y="324497"/>
                    </a:cubicBezTo>
                    <a:cubicBezTo>
                      <a:pt x="73712" y="318033"/>
                      <a:pt x="72419" y="305105"/>
                      <a:pt x="78885" y="297348"/>
                    </a:cubicBezTo>
                    <a:cubicBezTo>
                      <a:pt x="104751" y="266320"/>
                      <a:pt x="120270" y="240463"/>
                      <a:pt x="139670" y="204263"/>
                    </a:cubicBezTo>
                    <a:cubicBezTo>
                      <a:pt x="143550" y="195213"/>
                      <a:pt x="148723" y="186163"/>
                      <a:pt x="152603" y="173235"/>
                    </a:cubicBezTo>
                    <a:cubicBezTo>
                      <a:pt x="153896" y="170650"/>
                      <a:pt x="153896" y="166771"/>
                      <a:pt x="155189" y="162893"/>
                    </a:cubicBezTo>
                    <a:lnTo>
                      <a:pt x="155189" y="161600"/>
                    </a:lnTo>
                    <a:cubicBezTo>
                      <a:pt x="155189" y="160307"/>
                      <a:pt x="155189" y="157721"/>
                      <a:pt x="156483" y="155135"/>
                    </a:cubicBezTo>
                    <a:lnTo>
                      <a:pt x="156483" y="149964"/>
                    </a:lnTo>
                    <a:cubicBezTo>
                      <a:pt x="156483" y="148671"/>
                      <a:pt x="156483" y="147378"/>
                      <a:pt x="156483" y="144793"/>
                    </a:cubicBezTo>
                    <a:cubicBezTo>
                      <a:pt x="156483" y="142207"/>
                      <a:pt x="156483" y="139621"/>
                      <a:pt x="155189" y="137036"/>
                    </a:cubicBezTo>
                    <a:cubicBezTo>
                      <a:pt x="155189" y="135743"/>
                      <a:pt x="153896" y="133157"/>
                      <a:pt x="153896" y="131864"/>
                    </a:cubicBezTo>
                    <a:cubicBezTo>
                      <a:pt x="152603" y="129279"/>
                      <a:pt x="152603" y="127986"/>
                      <a:pt x="151309" y="125400"/>
                    </a:cubicBezTo>
                    <a:cubicBezTo>
                      <a:pt x="150016" y="122814"/>
                      <a:pt x="148723" y="121522"/>
                      <a:pt x="147430" y="118936"/>
                    </a:cubicBezTo>
                    <a:lnTo>
                      <a:pt x="144843" y="115057"/>
                    </a:lnTo>
                    <a:cubicBezTo>
                      <a:pt x="140963" y="109886"/>
                      <a:pt x="138377" y="107300"/>
                      <a:pt x="135790" y="104715"/>
                    </a:cubicBezTo>
                    <a:cubicBezTo>
                      <a:pt x="124150" y="94372"/>
                      <a:pt x="115097" y="87908"/>
                      <a:pt x="107338" y="82736"/>
                    </a:cubicBezTo>
                    <a:cubicBezTo>
                      <a:pt x="98285" y="77565"/>
                      <a:pt x="90525" y="72394"/>
                      <a:pt x="80179" y="67223"/>
                    </a:cubicBezTo>
                    <a:cubicBezTo>
                      <a:pt x="58193" y="55587"/>
                      <a:pt x="36207" y="45244"/>
                      <a:pt x="12928" y="37487"/>
                    </a:cubicBezTo>
                    <a:cubicBezTo>
                      <a:pt x="2581" y="33609"/>
                      <a:pt x="-2592" y="23266"/>
                      <a:pt x="1288" y="12923"/>
                    </a:cubicBezTo>
                    <a:cubicBezTo>
                      <a:pt x="5168" y="2581"/>
                      <a:pt x="15514" y="-2591"/>
                      <a:pt x="25861" y="1288"/>
                    </a:cubicBezTo>
                    <a:cubicBezTo>
                      <a:pt x="50433" y="10337"/>
                      <a:pt x="75005" y="20680"/>
                      <a:pt x="98285" y="33609"/>
                    </a:cubicBezTo>
                    <a:cubicBezTo>
                      <a:pt x="108631" y="38780"/>
                      <a:pt x="118977" y="45244"/>
                      <a:pt x="128030" y="51708"/>
                    </a:cubicBezTo>
                    <a:cubicBezTo>
                      <a:pt x="137083" y="58173"/>
                      <a:pt x="148723" y="65930"/>
                      <a:pt x="161656" y="78858"/>
                    </a:cubicBezTo>
                    <a:cubicBezTo>
                      <a:pt x="165535" y="82736"/>
                      <a:pt x="169415" y="86615"/>
                      <a:pt x="174589" y="94372"/>
                    </a:cubicBezTo>
                    <a:lnTo>
                      <a:pt x="179762" y="100836"/>
                    </a:lnTo>
                    <a:cubicBezTo>
                      <a:pt x="182348" y="104715"/>
                      <a:pt x="183642" y="106008"/>
                      <a:pt x="184935" y="109886"/>
                    </a:cubicBezTo>
                    <a:cubicBezTo>
                      <a:pt x="186228" y="113764"/>
                      <a:pt x="187521" y="116350"/>
                      <a:pt x="188815" y="120229"/>
                    </a:cubicBezTo>
                    <a:cubicBezTo>
                      <a:pt x="190108" y="124107"/>
                      <a:pt x="191401" y="127986"/>
                      <a:pt x="191401" y="130572"/>
                    </a:cubicBezTo>
                    <a:cubicBezTo>
                      <a:pt x="192695" y="134450"/>
                      <a:pt x="192695" y="139621"/>
                      <a:pt x="192695" y="143500"/>
                    </a:cubicBezTo>
                    <a:cubicBezTo>
                      <a:pt x="192695" y="146085"/>
                      <a:pt x="192695" y="149964"/>
                      <a:pt x="192695" y="152550"/>
                    </a:cubicBezTo>
                    <a:lnTo>
                      <a:pt x="192695" y="159014"/>
                    </a:lnTo>
                    <a:cubicBezTo>
                      <a:pt x="192695" y="162893"/>
                      <a:pt x="191401" y="165478"/>
                      <a:pt x="191401" y="168064"/>
                    </a:cubicBezTo>
                    <a:lnTo>
                      <a:pt x="191401" y="169357"/>
                    </a:lnTo>
                    <a:cubicBezTo>
                      <a:pt x="190108" y="175821"/>
                      <a:pt x="188815" y="179699"/>
                      <a:pt x="187521" y="184871"/>
                    </a:cubicBezTo>
                    <a:cubicBezTo>
                      <a:pt x="182348" y="200385"/>
                      <a:pt x="177175" y="212020"/>
                      <a:pt x="172002" y="221070"/>
                    </a:cubicBezTo>
                    <a:cubicBezTo>
                      <a:pt x="151309" y="261148"/>
                      <a:pt x="134497" y="288298"/>
                      <a:pt x="107338" y="320618"/>
                    </a:cubicBezTo>
                    <a:cubicBezTo>
                      <a:pt x="103458" y="325790"/>
                      <a:pt x="98285" y="328376"/>
                      <a:pt x="93111" y="32837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0"/>
              <p:cNvSpPr/>
              <p:nvPr/>
            </p:nvSpPr>
            <p:spPr>
              <a:xfrm>
                <a:off x="1419452" y="4978600"/>
                <a:ext cx="169206" cy="125082"/>
              </a:xfrm>
              <a:custGeom>
                <a:avLst/>
                <a:gdLst/>
                <a:ahLst/>
                <a:cxnLst/>
                <a:rect l="l" t="t" r="r" b="b"/>
                <a:pathLst>
                  <a:path w="169206" h="125082" extrusionOk="0">
                    <a:moveTo>
                      <a:pt x="20479" y="125082"/>
                    </a:moveTo>
                    <a:cubicBezTo>
                      <a:pt x="11426" y="125082"/>
                      <a:pt x="2373" y="118618"/>
                      <a:pt x="1079" y="108275"/>
                    </a:cubicBezTo>
                    <a:cubicBezTo>
                      <a:pt x="-6680" y="57854"/>
                      <a:pt x="28239" y="10020"/>
                      <a:pt x="78677" y="2263"/>
                    </a:cubicBezTo>
                    <a:cubicBezTo>
                      <a:pt x="81263" y="2263"/>
                      <a:pt x="82557" y="2263"/>
                      <a:pt x="85143" y="970"/>
                    </a:cubicBezTo>
                    <a:cubicBezTo>
                      <a:pt x="107129" y="-323"/>
                      <a:pt x="129115" y="-323"/>
                      <a:pt x="151101" y="970"/>
                    </a:cubicBezTo>
                    <a:cubicBezTo>
                      <a:pt x="161447" y="2263"/>
                      <a:pt x="169207" y="11313"/>
                      <a:pt x="169207" y="21655"/>
                    </a:cubicBezTo>
                    <a:cubicBezTo>
                      <a:pt x="167913" y="31998"/>
                      <a:pt x="158860" y="41048"/>
                      <a:pt x="148514" y="39755"/>
                    </a:cubicBezTo>
                    <a:cubicBezTo>
                      <a:pt x="129115" y="38462"/>
                      <a:pt x="108422" y="38462"/>
                      <a:pt x="90316" y="39755"/>
                    </a:cubicBezTo>
                    <a:cubicBezTo>
                      <a:pt x="87730" y="39755"/>
                      <a:pt x="86436" y="39755"/>
                      <a:pt x="85143" y="39755"/>
                    </a:cubicBezTo>
                    <a:cubicBezTo>
                      <a:pt x="55398" y="43634"/>
                      <a:pt x="35998" y="72076"/>
                      <a:pt x="39878" y="100518"/>
                    </a:cubicBezTo>
                    <a:cubicBezTo>
                      <a:pt x="41171" y="110861"/>
                      <a:pt x="34705" y="121204"/>
                      <a:pt x="23065" y="122496"/>
                    </a:cubicBezTo>
                    <a:cubicBezTo>
                      <a:pt x="23065" y="125082"/>
                      <a:pt x="21772" y="125082"/>
                      <a:pt x="20479" y="12508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0"/>
              <p:cNvSpPr/>
              <p:nvPr/>
            </p:nvSpPr>
            <p:spPr>
              <a:xfrm>
                <a:off x="1666256" y="4982155"/>
                <a:ext cx="214380" cy="380094"/>
              </a:xfrm>
              <a:custGeom>
                <a:avLst/>
                <a:gdLst/>
                <a:ahLst/>
                <a:cxnLst/>
                <a:rect l="l" t="t" r="r" b="b"/>
                <a:pathLst>
                  <a:path w="214380" h="380094" extrusionOk="0">
                    <a:moveTo>
                      <a:pt x="151315" y="380094"/>
                    </a:moveTo>
                    <a:cubicBezTo>
                      <a:pt x="139675" y="380094"/>
                      <a:pt x="129329" y="377508"/>
                      <a:pt x="118982" y="373630"/>
                    </a:cubicBezTo>
                    <a:cubicBezTo>
                      <a:pt x="91823" y="363287"/>
                      <a:pt x="69837" y="338723"/>
                      <a:pt x="56905" y="305110"/>
                    </a:cubicBezTo>
                    <a:cubicBezTo>
                      <a:pt x="24572" y="222368"/>
                      <a:pt x="5173" y="129284"/>
                      <a:pt x="0" y="20685"/>
                    </a:cubicBezTo>
                    <a:cubicBezTo>
                      <a:pt x="0" y="10343"/>
                      <a:pt x="7760" y="1293"/>
                      <a:pt x="18106" y="0"/>
                    </a:cubicBezTo>
                    <a:cubicBezTo>
                      <a:pt x="28452" y="0"/>
                      <a:pt x="37505" y="7757"/>
                      <a:pt x="38799" y="18100"/>
                    </a:cubicBezTo>
                    <a:cubicBezTo>
                      <a:pt x="43972" y="122820"/>
                      <a:pt x="62078" y="212025"/>
                      <a:pt x="93117" y="289596"/>
                    </a:cubicBezTo>
                    <a:cubicBezTo>
                      <a:pt x="102170" y="314159"/>
                      <a:pt x="116396" y="329674"/>
                      <a:pt x="133209" y="336138"/>
                    </a:cubicBezTo>
                    <a:cubicBezTo>
                      <a:pt x="148728" y="342602"/>
                      <a:pt x="166834" y="340016"/>
                      <a:pt x="186233" y="329674"/>
                    </a:cubicBezTo>
                    <a:cubicBezTo>
                      <a:pt x="195286" y="324502"/>
                      <a:pt x="206926" y="328381"/>
                      <a:pt x="212099" y="338723"/>
                    </a:cubicBezTo>
                    <a:cubicBezTo>
                      <a:pt x="217272" y="347773"/>
                      <a:pt x="213392" y="359409"/>
                      <a:pt x="203046" y="364580"/>
                    </a:cubicBezTo>
                    <a:cubicBezTo>
                      <a:pt x="186233" y="376216"/>
                      <a:pt x="168127" y="380094"/>
                      <a:pt x="151315" y="38009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0"/>
              <p:cNvSpPr/>
              <p:nvPr/>
            </p:nvSpPr>
            <p:spPr>
              <a:xfrm>
                <a:off x="1313344" y="5001042"/>
                <a:ext cx="165526" cy="915834"/>
              </a:xfrm>
              <a:custGeom>
                <a:avLst/>
                <a:gdLst/>
                <a:ahLst/>
                <a:cxnLst/>
                <a:rect l="l" t="t" r="r" b="b"/>
                <a:pathLst>
                  <a:path w="165526" h="915834" extrusionOk="0">
                    <a:moveTo>
                      <a:pt x="19244" y="915835"/>
                    </a:moveTo>
                    <a:cubicBezTo>
                      <a:pt x="17951" y="915835"/>
                      <a:pt x="15364" y="915835"/>
                      <a:pt x="14071" y="914542"/>
                    </a:cubicBezTo>
                    <a:cubicBezTo>
                      <a:pt x="3725" y="911956"/>
                      <a:pt x="-2742" y="901613"/>
                      <a:pt x="1138" y="891271"/>
                    </a:cubicBezTo>
                    <a:lnTo>
                      <a:pt x="80029" y="602968"/>
                    </a:lnTo>
                    <a:lnTo>
                      <a:pt x="41230" y="162110"/>
                    </a:lnTo>
                    <a:cubicBezTo>
                      <a:pt x="41230" y="159525"/>
                      <a:pt x="39937" y="155646"/>
                      <a:pt x="39937" y="151767"/>
                    </a:cubicBezTo>
                    <a:cubicBezTo>
                      <a:pt x="36057" y="125911"/>
                      <a:pt x="29590" y="78076"/>
                      <a:pt x="55456" y="37998"/>
                    </a:cubicBezTo>
                    <a:cubicBezTo>
                      <a:pt x="85202" y="-7251"/>
                      <a:pt x="145986" y="506"/>
                      <a:pt x="148573" y="506"/>
                    </a:cubicBezTo>
                    <a:cubicBezTo>
                      <a:pt x="158919" y="1799"/>
                      <a:pt x="166679" y="12141"/>
                      <a:pt x="165385" y="22484"/>
                    </a:cubicBezTo>
                    <a:cubicBezTo>
                      <a:pt x="164092" y="32827"/>
                      <a:pt x="153746" y="40584"/>
                      <a:pt x="143400" y="39291"/>
                    </a:cubicBezTo>
                    <a:cubicBezTo>
                      <a:pt x="143400" y="39291"/>
                      <a:pt x="104601" y="34120"/>
                      <a:pt x="87788" y="59976"/>
                    </a:cubicBezTo>
                    <a:cubicBezTo>
                      <a:pt x="69682" y="87126"/>
                      <a:pt x="74855" y="124618"/>
                      <a:pt x="77442" y="146596"/>
                    </a:cubicBezTo>
                    <a:cubicBezTo>
                      <a:pt x="78735" y="151767"/>
                      <a:pt x="78735" y="155646"/>
                      <a:pt x="78735" y="159525"/>
                    </a:cubicBezTo>
                    <a:lnTo>
                      <a:pt x="117534" y="602968"/>
                    </a:lnTo>
                    <a:cubicBezTo>
                      <a:pt x="117534" y="605554"/>
                      <a:pt x="117534" y="608139"/>
                      <a:pt x="117534" y="609432"/>
                    </a:cubicBezTo>
                    <a:lnTo>
                      <a:pt x="37350" y="900321"/>
                    </a:lnTo>
                    <a:cubicBezTo>
                      <a:pt x="34764" y="910663"/>
                      <a:pt x="27004" y="915835"/>
                      <a:pt x="19244" y="91583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0"/>
              <p:cNvSpPr/>
              <p:nvPr/>
            </p:nvSpPr>
            <p:spPr>
              <a:xfrm>
                <a:off x="1655340" y="5516057"/>
                <a:ext cx="270907" cy="400819"/>
              </a:xfrm>
              <a:custGeom>
                <a:avLst/>
                <a:gdLst/>
                <a:ahLst/>
                <a:cxnLst/>
                <a:rect l="l" t="t" r="r" b="b"/>
                <a:pathLst>
                  <a:path w="270907" h="400819" extrusionOk="0">
                    <a:moveTo>
                      <a:pt x="18676" y="400820"/>
                    </a:moveTo>
                    <a:cubicBezTo>
                      <a:pt x="17383" y="400820"/>
                      <a:pt x="16090" y="400820"/>
                      <a:pt x="14797" y="400820"/>
                    </a:cubicBezTo>
                    <a:cubicBezTo>
                      <a:pt x="4450" y="398234"/>
                      <a:pt x="-2016" y="387891"/>
                      <a:pt x="570" y="377549"/>
                    </a:cubicBezTo>
                    <a:lnTo>
                      <a:pt x="41955" y="187502"/>
                    </a:lnTo>
                    <a:cubicBezTo>
                      <a:pt x="43249" y="183623"/>
                      <a:pt x="44542" y="179745"/>
                      <a:pt x="48422" y="177159"/>
                    </a:cubicBezTo>
                    <a:lnTo>
                      <a:pt x="238535" y="5211"/>
                    </a:lnTo>
                    <a:cubicBezTo>
                      <a:pt x="246295" y="-2545"/>
                      <a:pt x="259228" y="-1253"/>
                      <a:pt x="265694" y="6504"/>
                    </a:cubicBezTo>
                    <a:cubicBezTo>
                      <a:pt x="273454" y="14261"/>
                      <a:pt x="272160" y="27190"/>
                      <a:pt x="264401" y="33654"/>
                    </a:cubicBezTo>
                    <a:lnTo>
                      <a:pt x="79461" y="201723"/>
                    </a:lnTo>
                    <a:lnTo>
                      <a:pt x="39369" y="385306"/>
                    </a:lnTo>
                    <a:cubicBezTo>
                      <a:pt x="35489" y="395649"/>
                      <a:pt x="27729" y="400820"/>
                      <a:pt x="18676" y="4008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0"/>
              <p:cNvSpPr/>
              <p:nvPr/>
            </p:nvSpPr>
            <p:spPr>
              <a:xfrm>
                <a:off x="1529006" y="4880021"/>
                <a:ext cx="425816" cy="175825"/>
              </a:xfrm>
              <a:custGeom>
                <a:avLst/>
                <a:gdLst/>
                <a:ahLst/>
                <a:cxnLst/>
                <a:rect l="l" t="t" r="r" b="b"/>
                <a:pathLst>
                  <a:path w="425816" h="175825" extrusionOk="0">
                    <a:moveTo>
                      <a:pt x="319603" y="175826"/>
                    </a:moveTo>
                    <a:cubicBezTo>
                      <a:pt x="318310" y="175826"/>
                      <a:pt x="317017" y="175826"/>
                      <a:pt x="315723" y="175826"/>
                    </a:cubicBezTo>
                    <a:cubicBezTo>
                      <a:pt x="291151" y="175826"/>
                      <a:pt x="269165" y="171947"/>
                      <a:pt x="252352" y="168069"/>
                    </a:cubicBezTo>
                    <a:cubicBezTo>
                      <a:pt x="232953" y="164190"/>
                      <a:pt x="214847" y="160312"/>
                      <a:pt x="198034" y="155141"/>
                    </a:cubicBezTo>
                    <a:cubicBezTo>
                      <a:pt x="188981" y="152555"/>
                      <a:pt x="155356" y="142212"/>
                      <a:pt x="151476" y="140919"/>
                    </a:cubicBezTo>
                    <a:cubicBezTo>
                      <a:pt x="141130" y="138333"/>
                      <a:pt x="135957" y="126698"/>
                      <a:pt x="138543" y="116355"/>
                    </a:cubicBezTo>
                    <a:cubicBezTo>
                      <a:pt x="141130" y="106012"/>
                      <a:pt x="152769" y="100841"/>
                      <a:pt x="163116" y="103427"/>
                    </a:cubicBezTo>
                    <a:cubicBezTo>
                      <a:pt x="173462" y="106012"/>
                      <a:pt x="200621" y="115062"/>
                      <a:pt x="207087" y="116355"/>
                    </a:cubicBezTo>
                    <a:cubicBezTo>
                      <a:pt x="223900" y="120234"/>
                      <a:pt x="242006" y="125405"/>
                      <a:pt x="260112" y="129284"/>
                    </a:cubicBezTo>
                    <a:cubicBezTo>
                      <a:pt x="274338" y="131869"/>
                      <a:pt x="295031" y="135748"/>
                      <a:pt x="317017" y="135748"/>
                    </a:cubicBezTo>
                    <a:cubicBezTo>
                      <a:pt x="339003" y="135748"/>
                      <a:pt x="358402" y="133162"/>
                      <a:pt x="376508" y="126698"/>
                    </a:cubicBezTo>
                    <a:cubicBezTo>
                      <a:pt x="385561" y="122820"/>
                      <a:pt x="392027" y="112477"/>
                      <a:pt x="389441" y="103427"/>
                    </a:cubicBezTo>
                    <a:cubicBezTo>
                      <a:pt x="386854" y="91791"/>
                      <a:pt x="376508" y="85327"/>
                      <a:pt x="364868" y="87913"/>
                    </a:cubicBezTo>
                    <a:lnTo>
                      <a:pt x="362282" y="87913"/>
                    </a:lnTo>
                    <a:cubicBezTo>
                      <a:pt x="340296" y="93084"/>
                      <a:pt x="310550" y="87913"/>
                      <a:pt x="274338" y="76277"/>
                    </a:cubicBezTo>
                    <a:cubicBezTo>
                      <a:pt x="260112" y="71106"/>
                      <a:pt x="244593" y="64642"/>
                      <a:pt x="227780" y="58178"/>
                    </a:cubicBezTo>
                    <a:lnTo>
                      <a:pt x="226487" y="56885"/>
                    </a:lnTo>
                    <a:cubicBezTo>
                      <a:pt x="218727" y="54299"/>
                      <a:pt x="212261" y="50421"/>
                      <a:pt x="203208" y="47835"/>
                    </a:cubicBezTo>
                    <a:lnTo>
                      <a:pt x="200621" y="46542"/>
                    </a:lnTo>
                    <a:cubicBezTo>
                      <a:pt x="192861" y="43956"/>
                      <a:pt x="185102" y="41371"/>
                      <a:pt x="172169" y="38785"/>
                    </a:cubicBezTo>
                    <a:lnTo>
                      <a:pt x="166996" y="38785"/>
                    </a:lnTo>
                    <a:cubicBezTo>
                      <a:pt x="165702" y="38785"/>
                      <a:pt x="163116" y="38785"/>
                      <a:pt x="160529" y="38785"/>
                    </a:cubicBezTo>
                    <a:cubicBezTo>
                      <a:pt x="157943" y="38785"/>
                      <a:pt x="155356" y="38785"/>
                      <a:pt x="152769" y="38785"/>
                    </a:cubicBezTo>
                    <a:cubicBezTo>
                      <a:pt x="151476" y="38785"/>
                      <a:pt x="147596" y="40078"/>
                      <a:pt x="143716" y="41371"/>
                    </a:cubicBezTo>
                    <a:lnTo>
                      <a:pt x="130784" y="46542"/>
                    </a:lnTo>
                    <a:cubicBezTo>
                      <a:pt x="128197" y="47835"/>
                      <a:pt x="126904" y="49128"/>
                      <a:pt x="124317" y="50421"/>
                    </a:cubicBezTo>
                    <a:lnTo>
                      <a:pt x="121731" y="51714"/>
                    </a:lnTo>
                    <a:cubicBezTo>
                      <a:pt x="110091" y="59470"/>
                      <a:pt x="102331" y="67227"/>
                      <a:pt x="94572" y="74984"/>
                    </a:cubicBezTo>
                    <a:cubicBezTo>
                      <a:pt x="86812" y="84034"/>
                      <a:pt x="68706" y="112477"/>
                      <a:pt x="57066" y="131869"/>
                    </a:cubicBezTo>
                    <a:cubicBezTo>
                      <a:pt x="48013" y="147383"/>
                      <a:pt x="40253" y="160312"/>
                      <a:pt x="35080" y="165483"/>
                    </a:cubicBezTo>
                    <a:cubicBezTo>
                      <a:pt x="28614" y="174533"/>
                      <a:pt x="16974" y="175826"/>
                      <a:pt x="7921" y="169361"/>
                    </a:cubicBezTo>
                    <a:cubicBezTo>
                      <a:pt x="-1132" y="162897"/>
                      <a:pt x="-2425" y="151262"/>
                      <a:pt x="4042" y="142212"/>
                    </a:cubicBezTo>
                    <a:cubicBezTo>
                      <a:pt x="7921" y="137040"/>
                      <a:pt x="15681" y="124112"/>
                      <a:pt x="23441" y="111184"/>
                    </a:cubicBezTo>
                    <a:cubicBezTo>
                      <a:pt x="38960" y="86620"/>
                      <a:pt x="55773" y="59470"/>
                      <a:pt x="66119" y="47835"/>
                    </a:cubicBezTo>
                    <a:cubicBezTo>
                      <a:pt x="75172" y="38785"/>
                      <a:pt x="85518" y="28442"/>
                      <a:pt x="101038" y="18100"/>
                    </a:cubicBezTo>
                    <a:lnTo>
                      <a:pt x="103625" y="16807"/>
                    </a:lnTo>
                    <a:cubicBezTo>
                      <a:pt x="106211" y="14221"/>
                      <a:pt x="110091" y="12928"/>
                      <a:pt x="113971" y="11635"/>
                    </a:cubicBezTo>
                    <a:lnTo>
                      <a:pt x="129490" y="5171"/>
                    </a:lnTo>
                    <a:cubicBezTo>
                      <a:pt x="134663" y="3878"/>
                      <a:pt x="141130" y="1293"/>
                      <a:pt x="147596" y="1293"/>
                    </a:cubicBezTo>
                    <a:cubicBezTo>
                      <a:pt x="150183" y="1293"/>
                      <a:pt x="155356" y="0"/>
                      <a:pt x="160529" y="0"/>
                    </a:cubicBezTo>
                    <a:cubicBezTo>
                      <a:pt x="163116" y="0"/>
                      <a:pt x="166996" y="0"/>
                      <a:pt x="169582" y="0"/>
                    </a:cubicBezTo>
                    <a:lnTo>
                      <a:pt x="176049" y="1293"/>
                    </a:lnTo>
                    <a:cubicBezTo>
                      <a:pt x="192861" y="3878"/>
                      <a:pt x="203208" y="7757"/>
                      <a:pt x="212261" y="10343"/>
                    </a:cubicBezTo>
                    <a:lnTo>
                      <a:pt x="214847" y="11635"/>
                    </a:lnTo>
                    <a:cubicBezTo>
                      <a:pt x="223900" y="15514"/>
                      <a:pt x="231660" y="18100"/>
                      <a:pt x="239420" y="21978"/>
                    </a:cubicBezTo>
                    <a:lnTo>
                      <a:pt x="240713" y="23271"/>
                    </a:lnTo>
                    <a:cubicBezTo>
                      <a:pt x="257526" y="29735"/>
                      <a:pt x="271752" y="36199"/>
                      <a:pt x="284685" y="41371"/>
                    </a:cubicBezTo>
                    <a:cubicBezTo>
                      <a:pt x="313137" y="51714"/>
                      <a:pt x="337709" y="55592"/>
                      <a:pt x="351936" y="51714"/>
                    </a:cubicBezTo>
                    <a:lnTo>
                      <a:pt x="354522" y="51714"/>
                    </a:lnTo>
                    <a:cubicBezTo>
                      <a:pt x="386854" y="45249"/>
                      <a:pt x="417893" y="65934"/>
                      <a:pt x="424360" y="96963"/>
                    </a:cubicBezTo>
                    <a:cubicBezTo>
                      <a:pt x="430826" y="125405"/>
                      <a:pt x="415306" y="153848"/>
                      <a:pt x="386854" y="164190"/>
                    </a:cubicBezTo>
                    <a:cubicBezTo>
                      <a:pt x="368748" y="170654"/>
                      <a:pt x="345469" y="175826"/>
                      <a:pt x="319603" y="17582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0"/>
              <p:cNvSpPr/>
              <p:nvPr/>
            </p:nvSpPr>
            <p:spPr>
              <a:xfrm>
                <a:off x="1839516" y="5065950"/>
                <a:ext cx="234383" cy="488931"/>
              </a:xfrm>
              <a:custGeom>
                <a:avLst/>
                <a:gdLst/>
                <a:ahLst/>
                <a:cxnLst/>
                <a:rect l="l" t="t" r="r" b="b"/>
                <a:pathLst>
                  <a:path w="234383" h="488931" extrusionOk="0">
                    <a:moveTo>
                      <a:pt x="65998" y="488932"/>
                    </a:moveTo>
                    <a:cubicBezTo>
                      <a:pt x="60825" y="488932"/>
                      <a:pt x="55652" y="487639"/>
                      <a:pt x="51772" y="483760"/>
                    </a:cubicBezTo>
                    <a:cubicBezTo>
                      <a:pt x="44012" y="476003"/>
                      <a:pt x="44012" y="464368"/>
                      <a:pt x="51772" y="456611"/>
                    </a:cubicBezTo>
                    <a:lnTo>
                      <a:pt x="53065" y="455318"/>
                    </a:lnTo>
                    <a:cubicBezTo>
                      <a:pt x="82811" y="425583"/>
                      <a:pt x="106090" y="394555"/>
                      <a:pt x="122902" y="362234"/>
                    </a:cubicBezTo>
                    <a:cubicBezTo>
                      <a:pt x="139715" y="331206"/>
                      <a:pt x="151355" y="295006"/>
                      <a:pt x="157821" y="256221"/>
                    </a:cubicBezTo>
                    <a:cubicBezTo>
                      <a:pt x="161701" y="232950"/>
                      <a:pt x="162994" y="212264"/>
                      <a:pt x="165581" y="191579"/>
                    </a:cubicBezTo>
                    <a:cubicBezTo>
                      <a:pt x="166874" y="179944"/>
                      <a:pt x="166874" y="169601"/>
                      <a:pt x="168167" y="160551"/>
                    </a:cubicBezTo>
                    <a:cubicBezTo>
                      <a:pt x="170754" y="134694"/>
                      <a:pt x="175927" y="107545"/>
                      <a:pt x="190153" y="84274"/>
                    </a:cubicBezTo>
                    <a:lnTo>
                      <a:pt x="194033" y="77809"/>
                    </a:lnTo>
                    <a:cubicBezTo>
                      <a:pt x="200500" y="67467"/>
                      <a:pt x="199206" y="53246"/>
                      <a:pt x="188860" y="44196"/>
                    </a:cubicBezTo>
                    <a:cubicBezTo>
                      <a:pt x="183687" y="39024"/>
                      <a:pt x="177220" y="36438"/>
                      <a:pt x="169461" y="37731"/>
                    </a:cubicBezTo>
                    <a:cubicBezTo>
                      <a:pt x="162994" y="37731"/>
                      <a:pt x="155235" y="41610"/>
                      <a:pt x="151355" y="46781"/>
                    </a:cubicBezTo>
                    <a:cubicBezTo>
                      <a:pt x="150061" y="49367"/>
                      <a:pt x="147475" y="50660"/>
                      <a:pt x="144888" y="53246"/>
                    </a:cubicBezTo>
                    <a:cubicBezTo>
                      <a:pt x="139715" y="58417"/>
                      <a:pt x="134542" y="63588"/>
                      <a:pt x="130662" y="68759"/>
                    </a:cubicBezTo>
                    <a:lnTo>
                      <a:pt x="126782" y="73931"/>
                    </a:lnTo>
                    <a:cubicBezTo>
                      <a:pt x="122902" y="80395"/>
                      <a:pt x="117729" y="86859"/>
                      <a:pt x="115143" y="92031"/>
                    </a:cubicBezTo>
                    <a:lnTo>
                      <a:pt x="107383" y="104959"/>
                    </a:lnTo>
                    <a:lnTo>
                      <a:pt x="102210" y="117887"/>
                    </a:lnTo>
                    <a:cubicBezTo>
                      <a:pt x="98330" y="125644"/>
                      <a:pt x="95743" y="132108"/>
                      <a:pt x="93157" y="139865"/>
                    </a:cubicBezTo>
                    <a:lnTo>
                      <a:pt x="91863" y="142451"/>
                    </a:lnTo>
                    <a:cubicBezTo>
                      <a:pt x="89277" y="150208"/>
                      <a:pt x="86690" y="159258"/>
                      <a:pt x="82811" y="170894"/>
                    </a:cubicBezTo>
                    <a:cubicBezTo>
                      <a:pt x="69878" y="210972"/>
                      <a:pt x="54358" y="261392"/>
                      <a:pt x="32372" y="282078"/>
                    </a:cubicBezTo>
                    <a:cubicBezTo>
                      <a:pt x="24613" y="289835"/>
                      <a:pt x="11680" y="288542"/>
                      <a:pt x="5213" y="280785"/>
                    </a:cubicBezTo>
                    <a:cubicBezTo>
                      <a:pt x="-2546" y="273028"/>
                      <a:pt x="-1253" y="260100"/>
                      <a:pt x="6507" y="253635"/>
                    </a:cubicBezTo>
                    <a:cubicBezTo>
                      <a:pt x="20733" y="239414"/>
                      <a:pt x="36252" y="191579"/>
                      <a:pt x="46598" y="159258"/>
                    </a:cubicBezTo>
                    <a:cubicBezTo>
                      <a:pt x="50478" y="147623"/>
                      <a:pt x="53065" y="137280"/>
                      <a:pt x="56945" y="129523"/>
                    </a:cubicBezTo>
                    <a:lnTo>
                      <a:pt x="58238" y="126937"/>
                    </a:lnTo>
                    <a:cubicBezTo>
                      <a:pt x="60825" y="119180"/>
                      <a:pt x="63411" y="111423"/>
                      <a:pt x="68584" y="102373"/>
                    </a:cubicBezTo>
                    <a:lnTo>
                      <a:pt x="73758" y="89445"/>
                    </a:lnTo>
                    <a:cubicBezTo>
                      <a:pt x="73758" y="89445"/>
                      <a:pt x="73758" y="88152"/>
                      <a:pt x="73758" y="88152"/>
                    </a:cubicBezTo>
                    <a:lnTo>
                      <a:pt x="81517" y="75224"/>
                    </a:lnTo>
                    <a:cubicBezTo>
                      <a:pt x="85397" y="67467"/>
                      <a:pt x="90570" y="59710"/>
                      <a:pt x="95743" y="51953"/>
                    </a:cubicBezTo>
                    <a:lnTo>
                      <a:pt x="99623" y="46781"/>
                    </a:lnTo>
                    <a:cubicBezTo>
                      <a:pt x="104796" y="39024"/>
                      <a:pt x="111263" y="32560"/>
                      <a:pt x="116436" y="26096"/>
                    </a:cubicBezTo>
                    <a:lnTo>
                      <a:pt x="121609" y="20925"/>
                    </a:lnTo>
                    <a:cubicBezTo>
                      <a:pt x="146182" y="-4932"/>
                      <a:pt x="187567" y="-7518"/>
                      <a:pt x="213432" y="17046"/>
                    </a:cubicBezTo>
                    <a:cubicBezTo>
                      <a:pt x="236712" y="37731"/>
                      <a:pt x="240591" y="72638"/>
                      <a:pt x="225072" y="98495"/>
                    </a:cubicBezTo>
                    <a:lnTo>
                      <a:pt x="221192" y="104959"/>
                    </a:lnTo>
                    <a:cubicBezTo>
                      <a:pt x="213432" y="119180"/>
                      <a:pt x="208259" y="135987"/>
                      <a:pt x="204379" y="165722"/>
                    </a:cubicBezTo>
                    <a:cubicBezTo>
                      <a:pt x="203086" y="174772"/>
                      <a:pt x="201793" y="185115"/>
                      <a:pt x="201793" y="195458"/>
                    </a:cubicBezTo>
                    <a:cubicBezTo>
                      <a:pt x="200500" y="216143"/>
                      <a:pt x="197913" y="239414"/>
                      <a:pt x="194033" y="262685"/>
                    </a:cubicBezTo>
                    <a:cubicBezTo>
                      <a:pt x="187567" y="306641"/>
                      <a:pt x="173341" y="345427"/>
                      <a:pt x="155235" y="380333"/>
                    </a:cubicBezTo>
                    <a:cubicBezTo>
                      <a:pt x="137129" y="415240"/>
                      <a:pt x="111263" y="450147"/>
                      <a:pt x="78931" y="482467"/>
                    </a:cubicBezTo>
                    <a:lnTo>
                      <a:pt x="77637" y="483760"/>
                    </a:lnTo>
                    <a:cubicBezTo>
                      <a:pt x="75051" y="487639"/>
                      <a:pt x="71171" y="488932"/>
                      <a:pt x="65998" y="48893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63" name="Google Shape;763;p10"/>
          <p:cNvGrpSpPr/>
          <p:nvPr/>
        </p:nvGrpSpPr>
        <p:grpSpPr>
          <a:xfrm>
            <a:off x="10435875" y="3266696"/>
            <a:ext cx="926224" cy="1038198"/>
            <a:chOff x="6878150" y="2995014"/>
            <a:chExt cx="926224" cy="1038198"/>
          </a:xfrm>
        </p:grpSpPr>
        <p:grpSp>
          <p:nvGrpSpPr>
            <p:cNvPr id="764" name="Google Shape;764;p10"/>
            <p:cNvGrpSpPr/>
            <p:nvPr/>
          </p:nvGrpSpPr>
          <p:grpSpPr>
            <a:xfrm>
              <a:off x="7016580" y="2995014"/>
              <a:ext cx="384106" cy="173290"/>
              <a:chOff x="7016580" y="2995014"/>
              <a:chExt cx="384106" cy="173290"/>
            </a:xfrm>
          </p:grpSpPr>
          <p:sp>
            <p:nvSpPr>
              <p:cNvPr id="765" name="Google Shape;765;p10"/>
              <p:cNvSpPr/>
              <p:nvPr/>
            </p:nvSpPr>
            <p:spPr>
              <a:xfrm>
                <a:off x="7016580" y="3062291"/>
                <a:ext cx="384105" cy="38785"/>
              </a:xfrm>
              <a:custGeom>
                <a:avLst/>
                <a:gdLst/>
                <a:ahLst/>
                <a:cxnLst/>
                <a:rect l="l" t="t" r="r" b="b"/>
                <a:pathLst>
                  <a:path w="384105" h="38785" extrusionOk="0">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0"/>
              <p:cNvSpPr/>
              <p:nvPr/>
            </p:nvSpPr>
            <p:spPr>
              <a:xfrm>
                <a:off x="7255789" y="2995014"/>
                <a:ext cx="144897" cy="173290"/>
              </a:xfrm>
              <a:custGeom>
                <a:avLst/>
                <a:gdLst/>
                <a:ahLst/>
                <a:cxnLst/>
                <a:rect l="l" t="t" r="r" b="b"/>
                <a:pathLst>
                  <a:path w="144897" h="173290" extrusionOk="0">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67" name="Google Shape;767;p10"/>
            <p:cNvGrpSpPr/>
            <p:nvPr/>
          </p:nvGrpSpPr>
          <p:grpSpPr>
            <a:xfrm>
              <a:off x="6878150" y="3028659"/>
              <a:ext cx="926224" cy="1004553"/>
              <a:chOff x="6878150" y="3028659"/>
              <a:chExt cx="926224" cy="1004553"/>
            </a:xfrm>
          </p:grpSpPr>
          <p:sp>
            <p:nvSpPr>
              <p:cNvPr id="768" name="Google Shape;768;p10"/>
              <p:cNvSpPr/>
              <p:nvPr/>
            </p:nvSpPr>
            <p:spPr>
              <a:xfrm>
                <a:off x="6878150" y="3585471"/>
                <a:ext cx="448819" cy="291307"/>
              </a:xfrm>
              <a:custGeom>
                <a:avLst/>
                <a:gdLst/>
                <a:ahLst/>
                <a:cxnLst/>
                <a:rect l="l" t="t" r="r" b="b"/>
                <a:pathLst>
                  <a:path w="448819" h="291307" extrusionOk="0">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0"/>
              <p:cNvSpPr/>
              <p:nvPr/>
            </p:nvSpPr>
            <p:spPr>
              <a:xfrm>
                <a:off x="7460016" y="3210620"/>
                <a:ext cx="208375" cy="161952"/>
              </a:xfrm>
              <a:custGeom>
                <a:avLst/>
                <a:gdLst/>
                <a:ahLst/>
                <a:cxnLst/>
                <a:rect l="l" t="t" r="r" b="b"/>
                <a:pathLst>
                  <a:path w="208375" h="161952" extrusionOk="0">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10"/>
              <p:cNvSpPr/>
              <p:nvPr/>
            </p:nvSpPr>
            <p:spPr>
              <a:xfrm>
                <a:off x="7346656" y="3203049"/>
                <a:ext cx="230940" cy="188915"/>
              </a:xfrm>
              <a:custGeom>
                <a:avLst/>
                <a:gdLst/>
                <a:ahLst/>
                <a:cxnLst/>
                <a:rect l="l" t="t" r="r" b="b"/>
                <a:pathLst>
                  <a:path w="230940" h="188915" extrusionOk="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10"/>
              <p:cNvSpPr/>
              <p:nvPr/>
            </p:nvSpPr>
            <p:spPr>
              <a:xfrm>
                <a:off x="7196165" y="3195454"/>
                <a:ext cx="257556" cy="188754"/>
              </a:xfrm>
              <a:custGeom>
                <a:avLst/>
                <a:gdLst/>
                <a:ahLst/>
                <a:cxnLst/>
                <a:rect l="l" t="t" r="r" b="b"/>
                <a:pathLst>
                  <a:path w="257556" h="188754" extrusionOk="0">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0"/>
              <p:cNvSpPr/>
              <p:nvPr/>
            </p:nvSpPr>
            <p:spPr>
              <a:xfrm>
                <a:off x="7292056" y="3840585"/>
                <a:ext cx="96986" cy="192627"/>
              </a:xfrm>
              <a:custGeom>
                <a:avLst/>
                <a:gdLst/>
                <a:ahLst/>
                <a:cxnLst/>
                <a:rect l="l" t="t" r="r" b="b"/>
                <a:pathLst>
                  <a:path w="96986" h="192627" extrusionOk="0">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0"/>
              <p:cNvSpPr/>
              <p:nvPr/>
            </p:nvSpPr>
            <p:spPr>
              <a:xfrm>
                <a:off x="7627011" y="3338300"/>
                <a:ext cx="177363" cy="694912"/>
              </a:xfrm>
              <a:custGeom>
                <a:avLst/>
                <a:gdLst/>
                <a:ahLst/>
                <a:cxnLst/>
                <a:rect l="l" t="t" r="r" b="b"/>
                <a:pathLst>
                  <a:path w="177363" h="694912" extrusionOk="0">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0"/>
              <p:cNvSpPr/>
              <p:nvPr/>
            </p:nvSpPr>
            <p:spPr>
              <a:xfrm>
                <a:off x="7135568" y="3444976"/>
                <a:ext cx="88508" cy="233998"/>
              </a:xfrm>
              <a:custGeom>
                <a:avLst/>
                <a:gdLst/>
                <a:ahLst/>
                <a:cxnLst/>
                <a:rect l="l" t="t" r="r" b="b"/>
                <a:pathLst>
                  <a:path w="88508" h="233998" extrusionOk="0">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0"/>
              <p:cNvSpPr/>
              <p:nvPr/>
            </p:nvSpPr>
            <p:spPr>
              <a:xfrm>
                <a:off x="6905615" y="3028659"/>
                <a:ext cx="400446" cy="456389"/>
              </a:xfrm>
              <a:custGeom>
                <a:avLst/>
                <a:gdLst/>
                <a:ahLst/>
                <a:cxnLst/>
                <a:rect l="l" t="t" r="r" b="b"/>
                <a:pathLst>
                  <a:path w="400446" h="456389" extrusionOk="0">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76" name="Google Shape;776;p10"/>
          <p:cNvGrpSpPr/>
          <p:nvPr/>
        </p:nvGrpSpPr>
        <p:grpSpPr>
          <a:xfrm>
            <a:off x="8884369" y="3228983"/>
            <a:ext cx="714909" cy="1214024"/>
            <a:chOff x="9105238" y="4713195"/>
            <a:chExt cx="714909" cy="1214024"/>
          </a:xfrm>
        </p:grpSpPr>
        <p:grpSp>
          <p:nvGrpSpPr>
            <p:cNvPr id="777" name="Google Shape;777;p10"/>
            <p:cNvGrpSpPr/>
            <p:nvPr/>
          </p:nvGrpSpPr>
          <p:grpSpPr>
            <a:xfrm>
              <a:off x="9154383" y="4713195"/>
              <a:ext cx="384106" cy="173290"/>
              <a:chOff x="9154383" y="4713195"/>
              <a:chExt cx="384106" cy="173290"/>
            </a:xfrm>
          </p:grpSpPr>
          <p:sp>
            <p:nvSpPr>
              <p:cNvPr id="778" name="Google Shape;778;p10"/>
              <p:cNvSpPr/>
              <p:nvPr/>
            </p:nvSpPr>
            <p:spPr>
              <a:xfrm>
                <a:off x="9154383" y="4780472"/>
                <a:ext cx="384106" cy="38785"/>
              </a:xfrm>
              <a:custGeom>
                <a:avLst/>
                <a:gdLst/>
                <a:ahLst/>
                <a:cxnLst/>
                <a:rect l="l" t="t" r="r" b="b"/>
                <a:pathLst>
                  <a:path w="384106" h="38785" extrusionOk="0">
                    <a:moveTo>
                      <a:pt x="364707" y="38785"/>
                    </a:moveTo>
                    <a:lnTo>
                      <a:pt x="19399" y="38785"/>
                    </a:lnTo>
                    <a:cubicBezTo>
                      <a:pt x="9053" y="38785"/>
                      <a:pt x="0" y="29735"/>
                      <a:pt x="0" y="19393"/>
                    </a:cubicBezTo>
                    <a:cubicBezTo>
                      <a:pt x="0" y="9050"/>
                      <a:pt x="9053" y="0"/>
                      <a:pt x="19399" y="0"/>
                    </a:cubicBezTo>
                    <a:lnTo>
                      <a:pt x="364707" y="0"/>
                    </a:lnTo>
                    <a:cubicBezTo>
                      <a:pt x="375053" y="0"/>
                      <a:pt x="384106" y="9050"/>
                      <a:pt x="384106" y="19393"/>
                    </a:cubicBezTo>
                    <a:cubicBezTo>
                      <a:pt x="384106" y="29735"/>
                      <a:pt x="375053" y="38785"/>
                      <a:pt x="364707" y="3878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0"/>
              <p:cNvSpPr/>
              <p:nvPr/>
            </p:nvSpPr>
            <p:spPr>
              <a:xfrm>
                <a:off x="9154383" y="4713195"/>
                <a:ext cx="144897" cy="173290"/>
              </a:xfrm>
              <a:custGeom>
                <a:avLst/>
                <a:gdLst/>
                <a:ahLst/>
                <a:cxnLst/>
                <a:rect l="l" t="t" r="r" b="b"/>
                <a:pathLst>
                  <a:path w="144897" h="173290" extrusionOk="0">
                    <a:moveTo>
                      <a:pt x="125449" y="173290"/>
                    </a:moveTo>
                    <a:cubicBezTo>
                      <a:pt x="121568" y="173290"/>
                      <a:pt x="117689" y="171997"/>
                      <a:pt x="115102" y="170705"/>
                    </a:cubicBezTo>
                    <a:lnTo>
                      <a:pt x="9053" y="103477"/>
                    </a:lnTo>
                    <a:cubicBezTo>
                      <a:pt x="3880" y="99598"/>
                      <a:pt x="0" y="93134"/>
                      <a:pt x="0" y="86670"/>
                    </a:cubicBezTo>
                    <a:cubicBezTo>
                      <a:pt x="0" y="80206"/>
                      <a:pt x="3880" y="73742"/>
                      <a:pt x="9053" y="69863"/>
                    </a:cubicBezTo>
                    <a:lnTo>
                      <a:pt x="115102" y="2636"/>
                    </a:lnTo>
                    <a:cubicBezTo>
                      <a:pt x="124155" y="-2536"/>
                      <a:pt x="135795" y="50"/>
                      <a:pt x="142261" y="9100"/>
                    </a:cubicBezTo>
                    <a:cubicBezTo>
                      <a:pt x="147434" y="18150"/>
                      <a:pt x="144848" y="29785"/>
                      <a:pt x="135795" y="36250"/>
                    </a:cubicBezTo>
                    <a:lnTo>
                      <a:pt x="55611" y="86670"/>
                    </a:lnTo>
                    <a:lnTo>
                      <a:pt x="135795" y="137091"/>
                    </a:lnTo>
                    <a:cubicBezTo>
                      <a:pt x="144848" y="142262"/>
                      <a:pt x="147434" y="155190"/>
                      <a:pt x="142261" y="164240"/>
                    </a:cubicBezTo>
                    <a:cubicBezTo>
                      <a:pt x="138382" y="169412"/>
                      <a:pt x="131915" y="173290"/>
                      <a:pt x="125449" y="17329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80" name="Google Shape;780;p10"/>
            <p:cNvGrpSpPr/>
            <p:nvPr/>
          </p:nvGrpSpPr>
          <p:grpSpPr>
            <a:xfrm>
              <a:off x="9105238" y="4754177"/>
              <a:ext cx="714909" cy="1173042"/>
              <a:chOff x="9105238" y="4754177"/>
              <a:chExt cx="714909" cy="1173042"/>
            </a:xfrm>
          </p:grpSpPr>
          <p:sp>
            <p:nvSpPr>
              <p:cNvPr id="781" name="Google Shape;781;p10"/>
              <p:cNvSpPr/>
              <p:nvPr/>
            </p:nvSpPr>
            <p:spPr>
              <a:xfrm>
                <a:off x="9105238" y="5079968"/>
                <a:ext cx="186276" cy="623590"/>
              </a:xfrm>
              <a:custGeom>
                <a:avLst/>
                <a:gdLst/>
                <a:ahLst/>
                <a:cxnLst/>
                <a:rect l="l" t="t" r="r" b="b"/>
                <a:pathLst>
                  <a:path w="186276" h="623590" extrusionOk="0">
                    <a:moveTo>
                      <a:pt x="121568" y="623591"/>
                    </a:moveTo>
                    <a:cubicBezTo>
                      <a:pt x="117689" y="623591"/>
                      <a:pt x="112515" y="622298"/>
                      <a:pt x="108636" y="619712"/>
                    </a:cubicBezTo>
                    <a:cubicBezTo>
                      <a:pt x="102169" y="614541"/>
                      <a:pt x="96996" y="609369"/>
                      <a:pt x="93116" y="602905"/>
                    </a:cubicBezTo>
                    <a:lnTo>
                      <a:pt x="90530" y="599027"/>
                    </a:lnTo>
                    <a:cubicBezTo>
                      <a:pt x="72424" y="577048"/>
                      <a:pt x="58198" y="552485"/>
                      <a:pt x="45265" y="525335"/>
                    </a:cubicBezTo>
                    <a:cubicBezTo>
                      <a:pt x="33625" y="500771"/>
                      <a:pt x="24572" y="476207"/>
                      <a:pt x="18106" y="450350"/>
                    </a:cubicBezTo>
                    <a:cubicBezTo>
                      <a:pt x="5173" y="401223"/>
                      <a:pt x="0" y="353388"/>
                      <a:pt x="0" y="301674"/>
                    </a:cubicBezTo>
                    <a:cubicBezTo>
                      <a:pt x="0" y="295210"/>
                      <a:pt x="0" y="288746"/>
                      <a:pt x="1293" y="282282"/>
                    </a:cubicBezTo>
                    <a:lnTo>
                      <a:pt x="1293" y="278403"/>
                    </a:lnTo>
                    <a:cubicBezTo>
                      <a:pt x="1293" y="275817"/>
                      <a:pt x="1293" y="273232"/>
                      <a:pt x="2586" y="270646"/>
                    </a:cubicBezTo>
                    <a:cubicBezTo>
                      <a:pt x="3880" y="264182"/>
                      <a:pt x="3880" y="259011"/>
                      <a:pt x="5173" y="255132"/>
                    </a:cubicBezTo>
                    <a:cubicBezTo>
                      <a:pt x="7759" y="240911"/>
                      <a:pt x="11639" y="230568"/>
                      <a:pt x="15519" y="220226"/>
                    </a:cubicBezTo>
                    <a:lnTo>
                      <a:pt x="16813" y="216347"/>
                    </a:lnTo>
                    <a:cubicBezTo>
                      <a:pt x="21985" y="202126"/>
                      <a:pt x="27159" y="189197"/>
                      <a:pt x="32332" y="177562"/>
                    </a:cubicBezTo>
                    <a:cubicBezTo>
                      <a:pt x="34918" y="171097"/>
                      <a:pt x="37505" y="163340"/>
                      <a:pt x="40092" y="156876"/>
                    </a:cubicBezTo>
                    <a:cubicBezTo>
                      <a:pt x="55611" y="116799"/>
                      <a:pt x="65957" y="83185"/>
                      <a:pt x="69837" y="52157"/>
                    </a:cubicBezTo>
                    <a:lnTo>
                      <a:pt x="69837" y="50864"/>
                    </a:lnTo>
                    <a:cubicBezTo>
                      <a:pt x="73717" y="18543"/>
                      <a:pt x="103463" y="-3436"/>
                      <a:pt x="134501" y="443"/>
                    </a:cubicBezTo>
                    <a:cubicBezTo>
                      <a:pt x="161661" y="4322"/>
                      <a:pt x="182353" y="26300"/>
                      <a:pt x="184940" y="53449"/>
                    </a:cubicBezTo>
                    <a:cubicBezTo>
                      <a:pt x="188819" y="102577"/>
                      <a:pt x="183646" y="147827"/>
                      <a:pt x="177180" y="193076"/>
                    </a:cubicBezTo>
                    <a:cubicBezTo>
                      <a:pt x="175887" y="200833"/>
                      <a:pt x="174594" y="208590"/>
                      <a:pt x="173300" y="216347"/>
                    </a:cubicBezTo>
                    <a:cubicBezTo>
                      <a:pt x="170713" y="229275"/>
                      <a:pt x="169420" y="242204"/>
                      <a:pt x="168127" y="253839"/>
                    </a:cubicBezTo>
                    <a:cubicBezTo>
                      <a:pt x="162954" y="301674"/>
                      <a:pt x="175887" y="326238"/>
                      <a:pt x="181060" y="335288"/>
                    </a:cubicBezTo>
                    <a:cubicBezTo>
                      <a:pt x="186233" y="344338"/>
                      <a:pt x="183646" y="355974"/>
                      <a:pt x="174594" y="362438"/>
                    </a:cubicBezTo>
                    <a:cubicBezTo>
                      <a:pt x="165540" y="367609"/>
                      <a:pt x="153901" y="365023"/>
                      <a:pt x="147434" y="355974"/>
                    </a:cubicBezTo>
                    <a:cubicBezTo>
                      <a:pt x="138381" y="340459"/>
                      <a:pt x="122862" y="306845"/>
                      <a:pt x="129329" y="248668"/>
                    </a:cubicBezTo>
                    <a:cubicBezTo>
                      <a:pt x="130622" y="235739"/>
                      <a:pt x="133208" y="222811"/>
                      <a:pt x="134501" y="209883"/>
                    </a:cubicBezTo>
                    <a:cubicBezTo>
                      <a:pt x="135795" y="202126"/>
                      <a:pt x="137088" y="194369"/>
                      <a:pt x="138381" y="186612"/>
                    </a:cubicBezTo>
                    <a:cubicBezTo>
                      <a:pt x="144847" y="141362"/>
                      <a:pt x="150021" y="99991"/>
                      <a:pt x="146141" y="56035"/>
                    </a:cubicBezTo>
                    <a:cubicBezTo>
                      <a:pt x="144847" y="46985"/>
                      <a:pt x="138381" y="39228"/>
                      <a:pt x="129329" y="37935"/>
                    </a:cubicBezTo>
                    <a:cubicBezTo>
                      <a:pt x="118982" y="36642"/>
                      <a:pt x="108636" y="44400"/>
                      <a:pt x="107343" y="54742"/>
                    </a:cubicBezTo>
                    <a:lnTo>
                      <a:pt x="107343" y="56035"/>
                    </a:lnTo>
                    <a:cubicBezTo>
                      <a:pt x="102169" y="90942"/>
                      <a:pt x="90530" y="127141"/>
                      <a:pt x="75010" y="169805"/>
                    </a:cubicBezTo>
                    <a:cubicBezTo>
                      <a:pt x="72424" y="176269"/>
                      <a:pt x="69837" y="184026"/>
                      <a:pt x="67250" y="190490"/>
                    </a:cubicBezTo>
                    <a:cubicBezTo>
                      <a:pt x="62078" y="202126"/>
                      <a:pt x="58198" y="215054"/>
                      <a:pt x="53024" y="227982"/>
                    </a:cubicBezTo>
                    <a:lnTo>
                      <a:pt x="51731" y="231861"/>
                    </a:lnTo>
                    <a:cubicBezTo>
                      <a:pt x="49145" y="240911"/>
                      <a:pt x="45265" y="249961"/>
                      <a:pt x="42678" y="261596"/>
                    </a:cubicBezTo>
                    <a:cubicBezTo>
                      <a:pt x="42678" y="264182"/>
                      <a:pt x="41385" y="269353"/>
                      <a:pt x="41385" y="273232"/>
                    </a:cubicBezTo>
                    <a:cubicBezTo>
                      <a:pt x="41385" y="277110"/>
                      <a:pt x="41385" y="278403"/>
                      <a:pt x="41385" y="280989"/>
                    </a:cubicBezTo>
                    <a:lnTo>
                      <a:pt x="41385" y="284867"/>
                    </a:lnTo>
                    <a:cubicBezTo>
                      <a:pt x="41385" y="290039"/>
                      <a:pt x="41385" y="296503"/>
                      <a:pt x="41385" y="302967"/>
                    </a:cubicBezTo>
                    <a:cubicBezTo>
                      <a:pt x="41385" y="350802"/>
                      <a:pt x="46558" y="396051"/>
                      <a:pt x="58198" y="441300"/>
                    </a:cubicBezTo>
                    <a:cubicBezTo>
                      <a:pt x="64664" y="464572"/>
                      <a:pt x="72424" y="487843"/>
                      <a:pt x="82770" y="509821"/>
                    </a:cubicBezTo>
                    <a:cubicBezTo>
                      <a:pt x="94410" y="533092"/>
                      <a:pt x="107343" y="555070"/>
                      <a:pt x="124155" y="575756"/>
                    </a:cubicBezTo>
                    <a:lnTo>
                      <a:pt x="126742" y="579634"/>
                    </a:lnTo>
                    <a:cubicBezTo>
                      <a:pt x="129329" y="583513"/>
                      <a:pt x="133208" y="587391"/>
                      <a:pt x="137088" y="589977"/>
                    </a:cubicBezTo>
                    <a:cubicBezTo>
                      <a:pt x="144847" y="596441"/>
                      <a:pt x="146141" y="609369"/>
                      <a:pt x="139675" y="617126"/>
                    </a:cubicBezTo>
                    <a:cubicBezTo>
                      <a:pt x="133208" y="622298"/>
                      <a:pt x="126742" y="623591"/>
                      <a:pt x="121568" y="62359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0"/>
              <p:cNvSpPr/>
              <p:nvPr/>
            </p:nvSpPr>
            <p:spPr>
              <a:xfrm>
                <a:off x="9693024" y="5265574"/>
                <a:ext cx="127123" cy="220787"/>
              </a:xfrm>
              <a:custGeom>
                <a:avLst/>
                <a:gdLst/>
                <a:ahLst/>
                <a:cxnLst/>
                <a:rect l="l" t="t" r="r" b="b"/>
                <a:pathLst>
                  <a:path w="127123" h="220787" extrusionOk="0">
                    <a:moveTo>
                      <a:pt x="102828" y="220788"/>
                    </a:moveTo>
                    <a:cubicBezTo>
                      <a:pt x="101535" y="220788"/>
                      <a:pt x="100242" y="220788"/>
                      <a:pt x="97656" y="220788"/>
                    </a:cubicBezTo>
                    <a:cubicBezTo>
                      <a:pt x="87309" y="218202"/>
                      <a:pt x="80842" y="207859"/>
                      <a:pt x="83429" y="197516"/>
                    </a:cubicBezTo>
                    <a:cubicBezTo>
                      <a:pt x="95069" y="149682"/>
                      <a:pt x="88603" y="113482"/>
                      <a:pt x="74376" y="66940"/>
                    </a:cubicBezTo>
                    <a:cubicBezTo>
                      <a:pt x="71790" y="56597"/>
                      <a:pt x="64030" y="48840"/>
                      <a:pt x="54977" y="43669"/>
                    </a:cubicBezTo>
                    <a:cubicBezTo>
                      <a:pt x="45924" y="38498"/>
                      <a:pt x="35577" y="38498"/>
                      <a:pt x="25231" y="41083"/>
                    </a:cubicBezTo>
                    <a:cubicBezTo>
                      <a:pt x="14885" y="43669"/>
                      <a:pt x="4539" y="38498"/>
                      <a:pt x="659" y="28155"/>
                    </a:cubicBezTo>
                    <a:cubicBezTo>
                      <a:pt x="-1927" y="17812"/>
                      <a:pt x="3245" y="7469"/>
                      <a:pt x="13592" y="3591"/>
                    </a:cubicBezTo>
                    <a:cubicBezTo>
                      <a:pt x="32991" y="-2873"/>
                      <a:pt x="54977" y="-288"/>
                      <a:pt x="73083" y="8762"/>
                    </a:cubicBezTo>
                    <a:cubicBezTo>
                      <a:pt x="91189" y="17812"/>
                      <a:pt x="105415" y="34619"/>
                      <a:pt x="110589" y="54012"/>
                    </a:cubicBezTo>
                    <a:cubicBezTo>
                      <a:pt x="126107" y="105725"/>
                      <a:pt x="133868" y="149682"/>
                      <a:pt x="119641" y="205273"/>
                    </a:cubicBezTo>
                    <a:cubicBezTo>
                      <a:pt x="119641" y="215616"/>
                      <a:pt x="111882" y="220788"/>
                      <a:pt x="102828" y="22078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10"/>
              <p:cNvSpPr/>
              <p:nvPr/>
            </p:nvSpPr>
            <p:spPr>
              <a:xfrm>
                <a:off x="9569267" y="5186131"/>
                <a:ext cx="159212" cy="264030"/>
              </a:xfrm>
              <a:custGeom>
                <a:avLst/>
                <a:gdLst/>
                <a:ahLst/>
                <a:cxnLst/>
                <a:rect l="l" t="t" r="r" b="b"/>
                <a:pathLst>
                  <a:path w="159212" h="264030" extrusionOk="0">
                    <a:moveTo>
                      <a:pt x="139935" y="264031"/>
                    </a:moveTo>
                    <a:cubicBezTo>
                      <a:pt x="138642" y="264031"/>
                      <a:pt x="138642" y="264031"/>
                      <a:pt x="137349" y="264031"/>
                    </a:cubicBezTo>
                    <a:cubicBezTo>
                      <a:pt x="127002" y="262738"/>
                      <a:pt x="119243" y="253688"/>
                      <a:pt x="120536" y="243346"/>
                    </a:cubicBezTo>
                    <a:cubicBezTo>
                      <a:pt x="124416" y="208439"/>
                      <a:pt x="117950" y="177411"/>
                      <a:pt x="111484" y="146383"/>
                    </a:cubicBezTo>
                    <a:cubicBezTo>
                      <a:pt x="107603" y="125697"/>
                      <a:pt x="102430" y="103719"/>
                      <a:pt x="101137" y="77862"/>
                    </a:cubicBezTo>
                    <a:cubicBezTo>
                      <a:pt x="99844" y="66227"/>
                      <a:pt x="90790" y="48127"/>
                      <a:pt x="75271" y="40370"/>
                    </a:cubicBezTo>
                    <a:cubicBezTo>
                      <a:pt x="62338" y="35199"/>
                      <a:pt x="48112" y="39077"/>
                      <a:pt x="31300" y="52005"/>
                    </a:cubicBezTo>
                    <a:cubicBezTo>
                      <a:pt x="23539" y="58470"/>
                      <a:pt x="10607" y="57177"/>
                      <a:pt x="4140" y="49420"/>
                    </a:cubicBezTo>
                    <a:cubicBezTo>
                      <a:pt x="-2326" y="41663"/>
                      <a:pt x="-1033" y="28735"/>
                      <a:pt x="6727" y="22270"/>
                    </a:cubicBezTo>
                    <a:cubicBezTo>
                      <a:pt x="44232" y="-7465"/>
                      <a:pt x="75271" y="-1001"/>
                      <a:pt x="90790" y="5463"/>
                    </a:cubicBezTo>
                    <a:cubicBezTo>
                      <a:pt x="120536" y="18392"/>
                      <a:pt x="137349" y="50713"/>
                      <a:pt x="139935" y="75277"/>
                    </a:cubicBezTo>
                    <a:cubicBezTo>
                      <a:pt x="141229" y="98548"/>
                      <a:pt x="145109" y="119233"/>
                      <a:pt x="148988" y="138626"/>
                    </a:cubicBezTo>
                    <a:cubicBezTo>
                      <a:pt x="155455" y="169654"/>
                      <a:pt x="161921" y="205853"/>
                      <a:pt x="158042" y="245931"/>
                    </a:cubicBezTo>
                    <a:cubicBezTo>
                      <a:pt x="158042" y="256274"/>
                      <a:pt x="148988" y="264031"/>
                      <a:pt x="139935" y="26403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10"/>
              <p:cNvSpPr/>
              <p:nvPr/>
            </p:nvSpPr>
            <p:spPr>
              <a:xfrm>
                <a:off x="9468866" y="5109676"/>
                <a:ext cx="143480" cy="238352"/>
              </a:xfrm>
              <a:custGeom>
                <a:avLst/>
                <a:gdLst/>
                <a:ahLst/>
                <a:cxnLst/>
                <a:rect l="l" t="t" r="r" b="b"/>
                <a:pathLst>
                  <a:path w="143480" h="238352" extrusionOk="0">
                    <a:moveTo>
                      <a:pt x="125234" y="238352"/>
                    </a:moveTo>
                    <a:cubicBezTo>
                      <a:pt x="114888" y="238352"/>
                      <a:pt x="105835" y="230595"/>
                      <a:pt x="105835" y="220253"/>
                    </a:cubicBezTo>
                    <a:cubicBezTo>
                      <a:pt x="105835" y="211203"/>
                      <a:pt x="105835" y="203446"/>
                      <a:pt x="104541" y="195689"/>
                    </a:cubicBezTo>
                    <a:lnTo>
                      <a:pt x="104541" y="193103"/>
                    </a:lnTo>
                    <a:cubicBezTo>
                      <a:pt x="103248" y="156904"/>
                      <a:pt x="103248" y="128461"/>
                      <a:pt x="95489" y="75455"/>
                    </a:cubicBezTo>
                    <a:cubicBezTo>
                      <a:pt x="94195" y="63819"/>
                      <a:pt x="83849" y="48305"/>
                      <a:pt x="69623" y="41841"/>
                    </a:cubicBezTo>
                    <a:cubicBezTo>
                      <a:pt x="57983" y="36669"/>
                      <a:pt x="45050" y="39255"/>
                      <a:pt x="30824" y="48305"/>
                    </a:cubicBezTo>
                    <a:cubicBezTo>
                      <a:pt x="21771" y="54769"/>
                      <a:pt x="10131" y="52184"/>
                      <a:pt x="3665" y="44427"/>
                    </a:cubicBezTo>
                    <a:cubicBezTo>
                      <a:pt x="-2801" y="35377"/>
                      <a:pt x="-215" y="23741"/>
                      <a:pt x="7545" y="17277"/>
                    </a:cubicBezTo>
                    <a:cubicBezTo>
                      <a:pt x="32117" y="-823"/>
                      <a:pt x="59276" y="-4701"/>
                      <a:pt x="83849" y="5641"/>
                    </a:cubicBezTo>
                    <a:cubicBezTo>
                      <a:pt x="109715" y="15984"/>
                      <a:pt x="129114" y="43134"/>
                      <a:pt x="132994" y="68990"/>
                    </a:cubicBezTo>
                    <a:cubicBezTo>
                      <a:pt x="140754" y="124583"/>
                      <a:pt x="140754" y="154318"/>
                      <a:pt x="142047" y="190517"/>
                    </a:cubicBezTo>
                    <a:lnTo>
                      <a:pt x="142047" y="193103"/>
                    </a:lnTo>
                    <a:cubicBezTo>
                      <a:pt x="142047" y="200860"/>
                      <a:pt x="142047" y="208617"/>
                      <a:pt x="143340" y="216374"/>
                    </a:cubicBezTo>
                    <a:cubicBezTo>
                      <a:pt x="144633" y="229303"/>
                      <a:pt x="136873" y="238352"/>
                      <a:pt x="125234" y="238352"/>
                    </a:cubicBezTo>
                    <a:cubicBezTo>
                      <a:pt x="125234" y="238352"/>
                      <a:pt x="125234" y="238352"/>
                      <a:pt x="125234" y="23835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10"/>
              <p:cNvSpPr/>
              <p:nvPr/>
            </p:nvSpPr>
            <p:spPr>
              <a:xfrm>
                <a:off x="9209853" y="5668511"/>
                <a:ext cx="62359" cy="257415"/>
              </a:xfrm>
              <a:custGeom>
                <a:avLst/>
                <a:gdLst/>
                <a:ahLst/>
                <a:cxnLst/>
                <a:rect l="l" t="t" r="r" b="b"/>
                <a:pathLst>
                  <a:path w="62359" h="257415" extrusionOk="0">
                    <a:moveTo>
                      <a:pt x="42819" y="257416"/>
                    </a:moveTo>
                    <a:cubicBezTo>
                      <a:pt x="32473" y="257416"/>
                      <a:pt x="24714" y="249658"/>
                      <a:pt x="23420" y="240608"/>
                    </a:cubicBezTo>
                    <a:lnTo>
                      <a:pt x="141" y="22119"/>
                    </a:lnTo>
                    <a:cubicBezTo>
                      <a:pt x="-1152" y="11776"/>
                      <a:pt x="6607" y="1434"/>
                      <a:pt x="16954" y="141"/>
                    </a:cubicBezTo>
                    <a:cubicBezTo>
                      <a:pt x="27300" y="-1152"/>
                      <a:pt x="37647" y="6605"/>
                      <a:pt x="38940" y="16948"/>
                    </a:cubicBezTo>
                    <a:lnTo>
                      <a:pt x="62219" y="235437"/>
                    </a:lnTo>
                    <a:cubicBezTo>
                      <a:pt x="63512" y="245780"/>
                      <a:pt x="55752" y="256123"/>
                      <a:pt x="45406" y="257416"/>
                    </a:cubicBezTo>
                    <a:cubicBezTo>
                      <a:pt x="44113" y="257416"/>
                      <a:pt x="42819" y="257416"/>
                      <a:pt x="42819" y="2574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10"/>
              <p:cNvSpPr/>
              <p:nvPr/>
            </p:nvSpPr>
            <p:spPr>
              <a:xfrm>
                <a:off x="9575509" y="5449503"/>
                <a:ext cx="239108" cy="477716"/>
              </a:xfrm>
              <a:custGeom>
                <a:avLst/>
                <a:gdLst/>
                <a:ahLst/>
                <a:cxnLst/>
                <a:rect l="l" t="t" r="r" b="b"/>
                <a:pathLst>
                  <a:path w="239108" h="477716" extrusionOk="0">
                    <a:moveTo>
                      <a:pt x="47044" y="477716"/>
                    </a:moveTo>
                    <a:cubicBezTo>
                      <a:pt x="37990" y="477716"/>
                      <a:pt x="28937" y="471252"/>
                      <a:pt x="27644" y="460909"/>
                    </a:cubicBezTo>
                    <a:lnTo>
                      <a:pt x="485" y="300597"/>
                    </a:lnTo>
                    <a:cubicBezTo>
                      <a:pt x="-808" y="295426"/>
                      <a:pt x="485" y="288962"/>
                      <a:pt x="4365" y="285083"/>
                    </a:cubicBezTo>
                    <a:lnTo>
                      <a:pt x="10831" y="276033"/>
                    </a:lnTo>
                    <a:cubicBezTo>
                      <a:pt x="88428" y="181656"/>
                      <a:pt x="184132" y="64008"/>
                      <a:pt x="200944" y="13587"/>
                    </a:cubicBezTo>
                    <a:cubicBezTo>
                      <a:pt x="204824" y="3245"/>
                      <a:pt x="215171" y="-1927"/>
                      <a:pt x="225517" y="659"/>
                    </a:cubicBezTo>
                    <a:cubicBezTo>
                      <a:pt x="235863" y="4538"/>
                      <a:pt x="241037" y="14880"/>
                      <a:pt x="238450" y="25223"/>
                    </a:cubicBezTo>
                    <a:cubicBezTo>
                      <a:pt x="219051" y="83401"/>
                      <a:pt x="124641" y="198463"/>
                      <a:pt x="41870" y="299304"/>
                    </a:cubicBezTo>
                    <a:lnTo>
                      <a:pt x="40577" y="300597"/>
                    </a:lnTo>
                    <a:lnTo>
                      <a:pt x="66443" y="451859"/>
                    </a:lnTo>
                    <a:cubicBezTo>
                      <a:pt x="67736" y="462202"/>
                      <a:pt x="61269" y="472545"/>
                      <a:pt x="50923" y="473837"/>
                    </a:cubicBezTo>
                    <a:cubicBezTo>
                      <a:pt x="49630" y="477716"/>
                      <a:pt x="48337" y="477716"/>
                      <a:pt x="47044" y="47771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10"/>
              <p:cNvSpPr/>
              <p:nvPr/>
            </p:nvSpPr>
            <p:spPr>
              <a:xfrm>
                <a:off x="9232702" y="4754177"/>
                <a:ext cx="400047" cy="746406"/>
              </a:xfrm>
              <a:custGeom>
                <a:avLst/>
                <a:gdLst/>
                <a:ahLst/>
                <a:cxnLst/>
                <a:rect l="l" t="t" r="r" b="b"/>
                <a:pathLst>
                  <a:path w="400047" h="746406" extrusionOk="0">
                    <a:moveTo>
                      <a:pt x="19970" y="746407"/>
                    </a:moveTo>
                    <a:cubicBezTo>
                      <a:pt x="18677" y="746407"/>
                      <a:pt x="17383" y="746407"/>
                      <a:pt x="14797" y="746407"/>
                    </a:cubicBezTo>
                    <a:cubicBezTo>
                      <a:pt x="4450" y="743821"/>
                      <a:pt x="-2016" y="733478"/>
                      <a:pt x="570" y="723135"/>
                    </a:cubicBezTo>
                    <a:cubicBezTo>
                      <a:pt x="30316" y="609366"/>
                      <a:pt x="76875" y="480082"/>
                      <a:pt x="76875" y="478789"/>
                    </a:cubicBezTo>
                    <a:cubicBezTo>
                      <a:pt x="98861" y="407683"/>
                      <a:pt x="190684" y="178850"/>
                      <a:pt x="281214" y="32760"/>
                    </a:cubicBezTo>
                    <a:cubicBezTo>
                      <a:pt x="288973" y="18539"/>
                      <a:pt x="301906" y="6903"/>
                      <a:pt x="318719" y="3025"/>
                    </a:cubicBezTo>
                    <a:cubicBezTo>
                      <a:pt x="335532" y="-2147"/>
                      <a:pt x="352344" y="-854"/>
                      <a:pt x="366570" y="8196"/>
                    </a:cubicBezTo>
                    <a:cubicBezTo>
                      <a:pt x="395023" y="23710"/>
                      <a:pt x="407956" y="57324"/>
                      <a:pt x="395023" y="88352"/>
                    </a:cubicBezTo>
                    <a:cubicBezTo>
                      <a:pt x="395023" y="88352"/>
                      <a:pt x="393730" y="89645"/>
                      <a:pt x="393730" y="90938"/>
                    </a:cubicBezTo>
                    <a:cubicBezTo>
                      <a:pt x="250174" y="388290"/>
                      <a:pt x="243708" y="535674"/>
                      <a:pt x="242415" y="551188"/>
                    </a:cubicBezTo>
                    <a:cubicBezTo>
                      <a:pt x="242415" y="561530"/>
                      <a:pt x="233362" y="570581"/>
                      <a:pt x="223016" y="570581"/>
                    </a:cubicBezTo>
                    <a:cubicBezTo>
                      <a:pt x="212670" y="570581"/>
                      <a:pt x="203616" y="561530"/>
                      <a:pt x="203616" y="551188"/>
                    </a:cubicBezTo>
                    <a:cubicBezTo>
                      <a:pt x="203616" y="524038"/>
                      <a:pt x="213963" y="374069"/>
                      <a:pt x="358811" y="75423"/>
                    </a:cubicBezTo>
                    <a:cubicBezTo>
                      <a:pt x="363984" y="63788"/>
                      <a:pt x="358811" y="50860"/>
                      <a:pt x="347171" y="44395"/>
                    </a:cubicBezTo>
                    <a:cubicBezTo>
                      <a:pt x="340704" y="41810"/>
                      <a:pt x="334238" y="40517"/>
                      <a:pt x="327772" y="43103"/>
                    </a:cubicBezTo>
                    <a:cubicBezTo>
                      <a:pt x="321305" y="44395"/>
                      <a:pt x="316133" y="49567"/>
                      <a:pt x="313546" y="54738"/>
                    </a:cubicBezTo>
                    <a:cubicBezTo>
                      <a:pt x="313546" y="54738"/>
                      <a:pt x="313546" y="56031"/>
                      <a:pt x="312253" y="56031"/>
                    </a:cubicBezTo>
                    <a:cubicBezTo>
                      <a:pt x="223016" y="199536"/>
                      <a:pt x="133779" y="424490"/>
                      <a:pt x="110500" y="494303"/>
                    </a:cubicBezTo>
                    <a:cubicBezTo>
                      <a:pt x="109207" y="496889"/>
                      <a:pt x="62648" y="623587"/>
                      <a:pt x="34196" y="736064"/>
                    </a:cubicBezTo>
                    <a:cubicBezTo>
                      <a:pt x="36782" y="741235"/>
                      <a:pt x="29023" y="746407"/>
                      <a:pt x="19970" y="746407"/>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88" name="Google Shape;788;p10"/>
          <p:cNvGrpSpPr/>
          <p:nvPr/>
        </p:nvGrpSpPr>
        <p:grpSpPr>
          <a:xfrm>
            <a:off x="9490020" y="2015291"/>
            <a:ext cx="1082734" cy="1406607"/>
            <a:chOff x="3040815" y="4466313"/>
            <a:chExt cx="1082734" cy="1406607"/>
          </a:xfrm>
        </p:grpSpPr>
        <p:grpSp>
          <p:nvGrpSpPr>
            <p:cNvPr id="789" name="Google Shape;789;p10"/>
            <p:cNvGrpSpPr/>
            <p:nvPr/>
          </p:nvGrpSpPr>
          <p:grpSpPr>
            <a:xfrm>
              <a:off x="3951443" y="4466313"/>
              <a:ext cx="172106" cy="396900"/>
              <a:chOff x="3951443" y="4466313"/>
              <a:chExt cx="172106" cy="396900"/>
            </a:xfrm>
          </p:grpSpPr>
          <p:sp>
            <p:nvSpPr>
              <p:cNvPr id="790" name="Google Shape;790;p10"/>
              <p:cNvSpPr/>
              <p:nvPr/>
            </p:nvSpPr>
            <p:spPr>
              <a:xfrm>
                <a:off x="4018744" y="4466313"/>
                <a:ext cx="38798" cy="396900"/>
              </a:xfrm>
              <a:custGeom>
                <a:avLst/>
                <a:gdLst/>
                <a:ahLst/>
                <a:cxnLst/>
                <a:rect l="l" t="t" r="r" b="b"/>
                <a:pathLst>
                  <a:path w="38798" h="396900" extrusionOk="0">
                    <a:moveTo>
                      <a:pt x="19399" y="396901"/>
                    </a:moveTo>
                    <a:cubicBezTo>
                      <a:pt x="9053" y="396901"/>
                      <a:pt x="0" y="387851"/>
                      <a:pt x="0" y="377508"/>
                    </a:cubicBezTo>
                    <a:lnTo>
                      <a:pt x="0" y="19393"/>
                    </a:lnTo>
                    <a:cubicBezTo>
                      <a:pt x="0" y="9050"/>
                      <a:pt x="9053" y="0"/>
                      <a:pt x="19399" y="0"/>
                    </a:cubicBezTo>
                    <a:cubicBezTo>
                      <a:pt x="29745" y="0"/>
                      <a:pt x="38799" y="9050"/>
                      <a:pt x="38799" y="19393"/>
                    </a:cubicBezTo>
                    <a:lnTo>
                      <a:pt x="38799" y="377508"/>
                    </a:lnTo>
                    <a:cubicBezTo>
                      <a:pt x="38799" y="389144"/>
                      <a:pt x="31039" y="396901"/>
                      <a:pt x="19399" y="396901"/>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10"/>
              <p:cNvSpPr/>
              <p:nvPr/>
            </p:nvSpPr>
            <p:spPr>
              <a:xfrm>
                <a:off x="3951443" y="4469222"/>
                <a:ext cx="172106" cy="144524"/>
              </a:xfrm>
              <a:custGeom>
                <a:avLst/>
                <a:gdLst/>
                <a:ahLst/>
                <a:cxnLst/>
                <a:rect l="l" t="t" r="r" b="b"/>
                <a:pathLst>
                  <a:path w="172106" h="144524" extrusionOk="0">
                    <a:moveTo>
                      <a:pt x="153951" y="144475"/>
                    </a:moveTo>
                    <a:cubicBezTo>
                      <a:pt x="147484" y="144475"/>
                      <a:pt x="141018" y="141889"/>
                      <a:pt x="137138" y="135425"/>
                    </a:cubicBezTo>
                    <a:lnTo>
                      <a:pt x="86700" y="55269"/>
                    </a:lnTo>
                    <a:lnTo>
                      <a:pt x="36262" y="135425"/>
                    </a:lnTo>
                    <a:cubicBezTo>
                      <a:pt x="31089" y="144475"/>
                      <a:pt x="18156" y="147060"/>
                      <a:pt x="9103" y="141889"/>
                    </a:cubicBezTo>
                    <a:cubicBezTo>
                      <a:pt x="50" y="136717"/>
                      <a:pt x="-2536" y="123789"/>
                      <a:pt x="2637" y="114739"/>
                    </a:cubicBezTo>
                    <a:lnTo>
                      <a:pt x="69887" y="8727"/>
                    </a:lnTo>
                    <a:cubicBezTo>
                      <a:pt x="77647" y="-2909"/>
                      <a:pt x="95753" y="-2909"/>
                      <a:pt x="102219" y="8727"/>
                    </a:cubicBezTo>
                    <a:lnTo>
                      <a:pt x="169470" y="114739"/>
                    </a:lnTo>
                    <a:cubicBezTo>
                      <a:pt x="174643" y="123789"/>
                      <a:pt x="172057" y="135425"/>
                      <a:pt x="163004" y="141889"/>
                    </a:cubicBezTo>
                    <a:cubicBezTo>
                      <a:pt x="161711" y="143182"/>
                      <a:pt x="157831" y="144475"/>
                      <a:pt x="153951" y="144475"/>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2" name="Google Shape;792;p10"/>
            <p:cNvGrpSpPr/>
            <p:nvPr/>
          </p:nvGrpSpPr>
          <p:grpSpPr>
            <a:xfrm>
              <a:off x="3040815" y="4836187"/>
              <a:ext cx="1053298" cy="1036733"/>
              <a:chOff x="3040815" y="4836187"/>
              <a:chExt cx="1053298" cy="1036733"/>
            </a:xfrm>
          </p:grpSpPr>
          <p:sp>
            <p:nvSpPr>
              <p:cNvPr id="793" name="Google Shape;793;p10"/>
              <p:cNvSpPr/>
              <p:nvPr/>
            </p:nvSpPr>
            <p:spPr>
              <a:xfrm>
                <a:off x="3518965" y="5307163"/>
                <a:ext cx="515298" cy="408030"/>
              </a:xfrm>
              <a:custGeom>
                <a:avLst/>
                <a:gdLst/>
                <a:ahLst/>
                <a:cxnLst/>
                <a:rect l="l" t="t" r="r" b="b"/>
                <a:pathLst>
                  <a:path w="515298" h="408030" extrusionOk="0">
                    <a:moveTo>
                      <a:pt x="52302" y="408031"/>
                    </a:moveTo>
                    <a:cubicBezTo>
                      <a:pt x="49715" y="408031"/>
                      <a:pt x="45835" y="408031"/>
                      <a:pt x="43249" y="408031"/>
                    </a:cubicBezTo>
                    <a:lnTo>
                      <a:pt x="38076" y="408031"/>
                    </a:lnTo>
                    <a:cubicBezTo>
                      <a:pt x="30316" y="408031"/>
                      <a:pt x="22556" y="406738"/>
                      <a:pt x="14797" y="405445"/>
                    </a:cubicBezTo>
                    <a:cubicBezTo>
                      <a:pt x="4450" y="402860"/>
                      <a:pt x="-2016" y="392517"/>
                      <a:pt x="570" y="382174"/>
                    </a:cubicBezTo>
                    <a:cubicBezTo>
                      <a:pt x="3157" y="371832"/>
                      <a:pt x="13503" y="365367"/>
                      <a:pt x="23850" y="367953"/>
                    </a:cubicBezTo>
                    <a:cubicBezTo>
                      <a:pt x="29023" y="369246"/>
                      <a:pt x="34196" y="369246"/>
                      <a:pt x="38076" y="370539"/>
                    </a:cubicBezTo>
                    <a:lnTo>
                      <a:pt x="43249" y="370539"/>
                    </a:lnTo>
                    <a:cubicBezTo>
                      <a:pt x="69115" y="371832"/>
                      <a:pt x="94980" y="369246"/>
                      <a:pt x="120846" y="364074"/>
                    </a:cubicBezTo>
                    <a:cubicBezTo>
                      <a:pt x="144125" y="358903"/>
                      <a:pt x="167404" y="352439"/>
                      <a:pt x="190683" y="343389"/>
                    </a:cubicBezTo>
                    <a:cubicBezTo>
                      <a:pt x="233362" y="326582"/>
                      <a:pt x="273454" y="303311"/>
                      <a:pt x="310959" y="274869"/>
                    </a:cubicBezTo>
                    <a:cubicBezTo>
                      <a:pt x="316132" y="270990"/>
                      <a:pt x="320012" y="267112"/>
                      <a:pt x="325185" y="263233"/>
                    </a:cubicBezTo>
                    <a:lnTo>
                      <a:pt x="327772" y="260647"/>
                    </a:lnTo>
                    <a:cubicBezTo>
                      <a:pt x="329065" y="259355"/>
                      <a:pt x="330358" y="258062"/>
                      <a:pt x="332945" y="256769"/>
                    </a:cubicBezTo>
                    <a:cubicBezTo>
                      <a:pt x="336825" y="254183"/>
                      <a:pt x="339411" y="250305"/>
                      <a:pt x="341998" y="249012"/>
                    </a:cubicBezTo>
                    <a:cubicBezTo>
                      <a:pt x="349758" y="239962"/>
                      <a:pt x="354931" y="232205"/>
                      <a:pt x="361397" y="224448"/>
                    </a:cubicBezTo>
                    <a:lnTo>
                      <a:pt x="363984" y="220569"/>
                    </a:lnTo>
                    <a:cubicBezTo>
                      <a:pt x="371744" y="208934"/>
                      <a:pt x="378210" y="197298"/>
                      <a:pt x="385969" y="186956"/>
                    </a:cubicBezTo>
                    <a:cubicBezTo>
                      <a:pt x="389850" y="180492"/>
                      <a:pt x="393729" y="174028"/>
                      <a:pt x="397609" y="168856"/>
                    </a:cubicBezTo>
                    <a:cubicBezTo>
                      <a:pt x="422182" y="130071"/>
                      <a:pt x="442874" y="99043"/>
                      <a:pt x="468740" y="74479"/>
                    </a:cubicBezTo>
                    <a:lnTo>
                      <a:pt x="470033" y="73186"/>
                    </a:lnTo>
                    <a:cubicBezTo>
                      <a:pt x="473913" y="69308"/>
                      <a:pt x="476499" y="64136"/>
                      <a:pt x="476499" y="58965"/>
                    </a:cubicBezTo>
                    <a:cubicBezTo>
                      <a:pt x="476499" y="53793"/>
                      <a:pt x="475206" y="48622"/>
                      <a:pt x="471326" y="44744"/>
                    </a:cubicBezTo>
                    <a:cubicBezTo>
                      <a:pt x="464860" y="38280"/>
                      <a:pt x="454514" y="36987"/>
                      <a:pt x="446754" y="42158"/>
                    </a:cubicBezTo>
                    <a:cubicBezTo>
                      <a:pt x="409249" y="65429"/>
                      <a:pt x="378210" y="93871"/>
                      <a:pt x="345878" y="126192"/>
                    </a:cubicBezTo>
                    <a:cubicBezTo>
                      <a:pt x="340704" y="131364"/>
                      <a:pt x="334238" y="137828"/>
                      <a:pt x="329065" y="142999"/>
                    </a:cubicBezTo>
                    <a:cubicBezTo>
                      <a:pt x="320012" y="152049"/>
                      <a:pt x="310959" y="162392"/>
                      <a:pt x="301906" y="170149"/>
                    </a:cubicBezTo>
                    <a:cubicBezTo>
                      <a:pt x="257934" y="211520"/>
                      <a:pt x="219136" y="217984"/>
                      <a:pt x="204910" y="219277"/>
                    </a:cubicBezTo>
                    <a:cubicBezTo>
                      <a:pt x="194563" y="220569"/>
                      <a:pt x="185510" y="211520"/>
                      <a:pt x="184217" y="201177"/>
                    </a:cubicBezTo>
                    <a:cubicBezTo>
                      <a:pt x="182924" y="190834"/>
                      <a:pt x="191977" y="181784"/>
                      <a:pt x="202323" y="180492"/>
                    </a:cubicBezTo>
                    <a:cubicBezTo>
                      <a:pt x="210083" y="180492"/>
                      <a:pt x="239828" y="175320"/>
                      <a:pt x="276040" y="141707"/>
                    </a:cubicBezTo>
                    <a:cubicBezTo>
                      <a:pt x="283800" y="133950"/>
                      <a:pt x="292853" y="124899"/>
                      <a:pt x="301906" y="115850"/>
                    </a:cubicBezTo>
                    <a:cubicBezTo>
                      <a:pt x="307079" y="110678"/>
                      <a:pt x="313546" y="104214"/>
                      <a:pt x="318719" y="99043"/>
                    </a:cubicBezTo>
                    <a:cubicBezTo>
                      <a:pt x="351051" y="66722"/>
                      <a:pt x="384676" y="34401"/>
                      <a:pt x="426061" y="8544"/>
                    </a:cubicBezTo>
                    <a:cubicBezTo>
                      <a:pt x="449341" y="-5677"/>
                      <a:pt x="479086" y="-1798"/>
                      <a:pt x="498485" y="17594"/>
                    </a:cubicBezTo>
                    <a:cubicBezTo>
                      <a:pt x="508832" y="29230"/>
                      <a:pt x="515298" y="43451"/>
                      <a:pt x="515298" y="58965"/>
                    </a:cubicBezTo>
                    <a:cubicBezTo>
                      <a:pt x="515298" y="74479"/>
                      <a:pt x="508832" y="88700"/>
                      <a:pt x="497192" y="100336"/>
                    </a:cubicBezTo>
                    <a:lnTo>
                      <a:pt x="495899" y="101629"/>
                    </a:lnTo>
                    <a:cubicBezTo>
                      <a:pt x="472620" y="123607"/>
                      <a:pt x="453220" y="152049"/>
                      <a:pt x="429941" y="188248"/>
                    </a:cubicBezTo>
                    <a:cubicBezTo>
                      <a:pt x="426061" y="194713"/>
                      <a:pt x="422182" y="199884"/>
                      <a:pt x="418302" y="206348"/>
                    </a:cubicBezTo>
                    <a:cubicBezTo>
                      <a:pt x="411835" y="217984"/>
                      <a:pt x="404076" y="229619"/>
                      <a:pt x="396316" y="241255"/>
                    </a:cubicBezTo>
                    <a:lnTo>
                      <a:pt x="393729" y="245134"/>
                    </a:lnTo>
                    <a:cubicBezTo>
                      <a:pt x="387263" y="254183"/>
                      <a:pt x="380796" y="263233"/>
                      <a:pt x="371744" y="273576"/>
                    </a:cubicBezTo>
                    <a:cubicBezTo>
                      <a:pt x="369157" y="276162"/>
                      <a:pt x="365277" y="280040"/>
                      <a:pt x="361397" y="283919"/>
                    </a:cubicBezTo>
                    <a:cubicBezTo>
                      <a:pt x="357517" y="286504"/>
                      <a:pt x="356224" y="289090"/>
                      <a:pt x="354931" y="290383"/>
                    </a:cubicBezTo>
                    <a:lnTo>
                      <a:pt x="352344" y="292968"/>
                    </a:lnTo>
                    <a:cubicBezTo>
                      <a:pt x="347171" y="298140"/>
                      <a:pt x="341998" y="302018"/>
                      <a:pt x="336825" y="305897"/>
                    </a:cubicBezTo>
                    <a:cubicBezTo>
                      <a:pt x="295440" y="336925"/>
                      <a:pt x="254054" y="361489"/>
                      <a:pt x="207496" y="379589"/>
                    </a:cubicBezTo>
                    <a:cubicBezTo>
                      <a:pt x="181630" y="389931"/>
                      <a:pt x="157058" y="397688"/>
                      <a:pt x="131192" y="402860"/>
                    </a:cubicBezTo>
                    <a:cubicBezTo>
                      <a:pt x="102740" y="405445"/>
                      <a:pt x="78168" y="408031"/>
                      <a:pt x="52302" y="40803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10"/>
              <p:cNvSpPr/>
              <p:nvPr/>
            </p:nvSpPr>
            <p:spPr>
              <a:xfrm>
                <a:off x="3353734" y="5008618"/>
                <a:ext cx="231753" cy="118335"/>
              </a:xfrm>
              <a:custGeom>
                <a:avLst/>
                <a:gdLst/>
                <a:ahLst/>
                <a:cxnLst/>
                <a:rect l="l" t="t" r="r" b="b"/>
                <a:pathLst>
                  <a:path w="231753" h="118335" extrusionOk="0">
                    <a:moveTo>
                      <a:pt x="19660" y="118335"/>
                    </a:moveTo>
                    <a:cubicBezTo>
                      <a:pt x="15780" y="118335"/>
                      <a:pt x="10607" y="117043"/>
                      <a:pt x="6727" y="114457"/>
                    </a:cubicBezTo>
                    <a:cubicBezTo>
                      <a:pt x="-1033" y="107993"/>
                      <a:pt x="-2326" y="95064"/>
                      <a:pt x="4140" y="87307"/>
                    </a:cubicBezTo>
                    <a:cubicBezTo>
                      <a:pt x="41646" y="42058"/>
                      <a:pt x="80444" y="22665"/>
                      <a:pt x="130882" y="4566"/>
                    </a:cubicBezTo>
                    <a:cubicBezTo>
                      <a:pt x="150282" y="-1899"/>
                      <a:pt x="170974" y="-1899"/>
                      <a:pt x="190373" y="7151"/>
                    </a:cubicBezTo>
                    <a:cubicBezTo>
                      <a:pt x="208480" y="16201"/>
                      <a:pt x="222706" y="31715"/>
                      <a:pt x="230465" y="51108"/>
                    </a:cubicBezTo>
                    <a:cubicBezTo>
                      <a:pt x="234345" y="61450"/>
                      <a:pt x="229172" y="71793"/>
                      <a:pt x="218826" y="75672"/>
                    </a:cubicBezTo>
                    <a:cubicBezTo>
                      <a:pt x="208480" y="79550"/>
                      <a:pt x="198133" y="74379"/>
                      <a:pt x="194253" y="64036"/>
                    </a:cubicBezTo>
                    <a:cubicBezTo>
                      <a:pt x="190373" y="53693"/>
                      <a:pt x="183907" y="45936"/>
                      <a:pt x="174854" y="42058"/>
                    </a:cubicBezTo>
                    <a:cubicBezTo>
                      <a:pt x="165801" y="38179"/>
                      <a:pt x="155455" y="36886"/>
                      <a:pt x="145108" y="40765"/>
                    </a:cubicBezTo>
                    <a:cubicBezTo>
                      <a:pt x="98550" y="57572"/>
                      <a:pt x="66218" y="74379"/>
                      <a:pt x="35179" y="111871"/>
                    </a:cubicBezTo>
                    <a:cubicBezTo>
                      <a:pt x="30006" y="115750"/>
                      <a:pt x="24833" y="118335"/>
                      <a:pt x="19660" y="118335"/>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10"/>
              <p:cNvSpPr/>
              <p:nvPr/>
            </p:nvSpPr>
            <p:spPr>
              <a:xfrm>
                <a:off x="3435431" y="5039273"/>
                <a:ext cx="276992" cy="134221"/>
              </a:xfrm>
              <a:custGeom>
                <a:avLst/>
                <a:gdLst/>
                <a:ahLst/>
                <a:cxnLst/>
                <a:rect l="l" t="t" r="r" b="b"/>
                <a:pathLst>
                  <a:path w="276992" h="134221" extrusionOk="0">
                    <a:moveTo>
                      <a:pt x="19440" y="134222"/>
                    </a:moveTo>
                    <a:cubicBezTo>
                      <a:pt x="14266" y="134222"/>
                      <a:pt x="9093" y="131636"/>
                      <a:pt x="5213" y="127757"/>
                    </a:cubicBezTo>
                    <a:cubicBezTo>
                      <a:pt x="-2546" y="120000"/>
                      <a:pt x="-1253" y="107072"/>
                      <a:pt x="6507" y="100608"/>
                    </a:cubicBezTo>
                    <a:cubicBezTo>
                      <a:pt x="36252" y="73458"/>
                      <a:pt x="68584" y="57944"/>
                      <a:pt x="98330" y="43723"/>
                    </a:cubicBezTo>
                    <a:cubicBezTo>
                      <a:pt x="116436" y="34673"/>
                      <a:pt x="135835" y="25623"/>
                      <a:pt x="155235" y="12695"/>
                    </a:cubicBezTo>
                    <a:cubicBezTo>
                      <a:pt x="175927" y="-234"/>
                      <a:pt x="212139" y="-6698"/>
                      <a:pt x="240592" y="10109"/>
                    </a:cubicBezTo>
                    <a:cubicBezTo>
                      <a:pt x="254818" y="17866"/>
                      <a:pt x="279390" y="38552"/>
                      <a:pt x="276803" y="87679"/>
                    </a:cubicBezTo>
                    <a:cubicBezTo>
                      <a:pt x="276803" y="98022"/>
                      <a:pt x="267750" y="107072"/>
                      <a:pt x="257404" y="105779"/>
                    </a:cubicBezTo>
                    <a:cubicBezTo>
                      <a:pt x="247058" y="105779"/>
                      <a:pt x="238005" y="96729"/>
                      <a:pt x="239298" y="86387"/>
                    </a:cubicBezTo>
                    <a:cubicBezTo>
                      <a:pt x="240592" y="65701"/>
                      <a:pt x="234125" y="51480"/>
                      <a:pt x="222485" y="43723"/>
                    </a:cubicBezTo>
                    <a:cubicBezTo>
                      <a:pt x="208259" y="35966"/>
                      <a:pt x="187567" y="39845"/>
                      <a:pt x="177220" y="45016"/>
                    </a:cubicBezTo>
                    <a:cubicBezTo>
                      <a:pt x="156528" y="59237"/>
                      <a:pt x="135835" y="68287"/>
                      <a:pt x="116436" y="77337"/>
                    </a:cubicBezTo>
                    <a:cubicBezTo>
                      <a:pt x="87984" y="90265"/>
                      <a:pt x="59531" y="104486"/>
                      <a:pt x="33666" y="127757"/>
                    </a:cubicBezTo>
                    <a:cubicBezTo>
                      <a:pt x="28493" y="132929"/>
                      <a:pt x="24613" y="134222"/>
                      <a:pt x="19440" y="13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10"/>
              <p:cNvSpPr/>
              <p:nvPr/>
            </p:nvSpPr>
            <p:spPr>
              <a:xfrm>
                <a:off x="3585780" y="5078627"/>
                <a:ext cx="250609" cy="125895"/>
              </a:xfrm>
              <a:custGeom>
                <a:avLst/>
                <a:gdLst/>
                <a:ahLst/>
                <a:cxnLst/>
                <a:rect l="l" t="t" r="r" b="b"/>
                <a:pathLst>
                  <a:path w="250609" h="125895" extrusionOk="0">
                    <a:moveTo>
                      <a:pt x="19112" y="125896"/>
                    </a:moveTo>
                    <a:cubicBezTo>
                      <a:pt x="12645" y="125896"/>
                      <a:pt x="7472" y="123310"/>
                      <a:pt x="3592" y="118139"/>
                    </a:cubicBezTo>
                    <a:cubicBezTo>
                      <a:pt x="-2874" y="109089"/>
                      <a:pt x="-288" y="97454"/>
                      <a:pt x="8765" y="90989"/>
                    </a:cubicBezTo>
                    <a:cubicBezTo>
                      <a:pt x="16525" y="85818"/>
                      <a:pt x="22991" y="81939"/>
                      <a:pt x="28165" y="76768"/>
                    </a:cubicBezTo>
                    <a:lnTo>
                      <a:pt x="30751" y="75475"/>
                    </a:lnTo>
                    <a:cubicBezTo>
                      <a:pt x="60497" y="53497"/>
                      <a:pt x="85069" y="36690"/>
                      <a:pt x="134214" y="9540"/>
                    </a:cubicBezTo>
                    <a:cubicBezTo>
                      <a:pt x="157493" y="-3388"/>
                      <a:pt x="191118" y="-3388"/>
                      <a:pt x="214398" y="10833"/>
                    </a:cubicBezTo>
                    <a:cubicBezTo>
                      <a:pt x="237677" y="23762"/>
                      <a:pt x="250610" y="48326"/>
                      <a:pt x="250610" y="79354"/>
                    </a:cubicBezTo>
                    <a:cubicBezTo>
                      <a:pt x="250610" y="89697"/>
                      <a:pt x="241557" y="98747"/>
                      <a:pt x="231210" y="98747"/>
                    </a:cubicBezTo>
                    <a:cubicBezTo>
                      <a:pt x="231210" y="98747"/>
                      <a:pt x="231210" y="98747"/>
                      <a:pt x="231210" y="98747"/>
                    </a:cubicBezTo>
                    <a:cubicBezTo>
                      <a:pt x="220864" y="98747"/>
                      <a:pt x="211811" y="89697"/>
                      <a:pt x="211811" y="79354"/>
                    </a:cubicBezTo>
                    <a:cubicBezTo>
                      <a:pt x="211811" y="62547"/>
                      <a:pt x="205345" y="50911"/>
                      <a:pt x="194998" y="44447"/>
                    </a:cubicBezTo>
                    <a:cubicBezTo>
                      <a:pt x="182066" y="36690"/>
                      <a:pt x="162666" y="37983"/>
                      <a:pt x="152320" y="43154"/>
                    </a:cubicBezTo>
                    <a:cubicBezTo>
                      <a:pt x="104468" y="70304"/>
                      <a:pt x="81189" y="85818"/>
                      <a:pt x="52737" y="106503"/>
                    </a:cubicBezTo>
                    <a:lnTo>
                      <a:pt x="50150" y="107796"/>
                    </a:lnTo>
                    <a:cubicBezTo>
                      <a:pt x="43684" y="111675"/>
                      <a:pt x="37218" y="116846"/>
                      <a:pt x="30751" y="122017"/>
                    </a:cubicBezTo>
                    <a:cubicBezTo>
                      <a:pt x="26871" y="124603"/>
                      <a:pt x="22991" y="125896"/>
                      <a:pt x="19112" y="125896"/>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10"/>
              <p:cNvSpPr/>
              <p:nvPr/>
            </p:nvSpPr>
            <p:spPr>
              <a:xfrm>
                <a:off x="3453395" y="5674933"/>
                <a:ext cx="99948" cy="195400"/>
              </a:xfrm>
              <a:custGeom>
                <a:avLst/>
                <a:gdLst/>
                <a:ahLst/>
                <a:cxnLst/>
                <a:rect l="l" t="t" r="r" b="b"/>
                <a:pathLst>
                  <a:path w="99948" h="195400" extrusionOk="0">
                    <a:moveTo>
                      <a:pt x="19582" y="195401"/>
                    </a:moveTo>
                    <a:cubicBezTo>
                      <a:pt x="16995" y="195401"/>
                      <a:pt x="14409" y="195401"/>
                      <a:pt x="11822" y="194108"/>
                    </a:cubicBezTo>
                    <a:cubicBezTo>
                      <a:pt x="1476" y="190230"/>
                      <a:pt x="-2404" y="178594"/>
                      <a:pt x="1476" y="169544"/>
                    </a:cubicBezTo>
                    <a:lnTo>
                      <a:pt x="63554" y="11818"/>
                    </a:lnTo>
                    <a:cubicBezTo>
                      <a:pt x="67434" y="1475"/>
                      <a:pt x="79073" y="-2403"/>
                      <a:pt x="88126" y="1475"/>
                    </a:cubicBezTo>
                    <a:cubicBezTo>
                      <a:pt x="98472" y="5354"/>
                      <a:pt x="102352" y="16989"/>
                      <a:pt x="98472" y="26039"/>
                    </a:cubicBezTo>
                    <a:lnTo>
                      <a:pt x="36395" y="183765"/>
                    </a:lnTo>
                    <a:cubicBezTo>
                      <a:pt x="33808" y="190230"/>
                      <a:pt x="27342" y="195401"/>
                      <a:pt x="19582" y="195401"/>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10"/>
              <p:cNvSpPr/>
              <p:nvPr/>
            </p:nvSpPr>
            <p:spPr>
              <a:xfrm>
                <a:off x="3040815" y="5089022"/>
                <a:ext cx="348537" cy="783898"/>
              </a:xfrm>
              <a:custGeom>
                <a:avLst/>
                <a:gdLst/>
                <a:ahLst/>
                <a:cxnLst/>
                <a:rect l="l" t="t" r="r" b="b"/>
                <a:pathLst>
                  <a:path w="348537" h="783898" extrusionOk="0">
                    <a:moveTo>
                      <a:pt x="19604" y="783899"/>
                    </a:moveTo>
                    <a:cubicBezTo>
                      <a:pt x="17018" y="783899"/>
                      <a:pt x="14431" y="783899"/>
                      <a:pt x="10551" y="781313"/>
                    </a:cubicBezTo>
                    <a:cubicBezTo>
                      <a:pt x="1498" y="776141"/>
                      <a:pt x="-2382" y="764506"/>
                      <a:pt x="1498" y="755456"/>
                    </a:cubicBezTo>
                    <a:lnTo>
                      <a:pt x="207131" y="339162"/>
                    </a:lnTo>
                    <a:lnTo>
                      <a:pt x="209717" y="330112"/>
                    </a:lnTo>
                    <a:cubicBezTo>
                      <a:pt x="242049" y="202122"/>
                      <a:pt x="278261" y="58617"/>
                      <a:pt x="313180" y="8196"/>
                    </a:cubicBezTo>
                    <a:cubicBezTo>
                      <a:pt x="319646" y="-854"/>
                      <a:pt x="331286" y="-2147"/>
                      <a:pt x="340339" y="3025"/>
                    </a:cubicBezTo>
                    <a:cubicBezTo>
                      <a:pt x="349392" y="9489"/>
                      <a:pt x="350685" y="21124"/>
                      <a:pt x="345512" y="30174"/>
                    </a:cubicBezTo>
                    <a:cubicBezTo>
                      <a:pt x="314473" y="74131"/>
                      <a:pt x="278261" y="221514"/>
                      <a:pt x="248516" y="339162"/>
                    </a:cubicBezTo>
                    <a:lnTo>
                      <a:pt x="245929" y="350798"/>
                    </a:lnTo>
                    <a:cubicBezTo>
                      <a:pt x="245929" y="352091"/>
                      <a:pt x="244636" y="353384"/>
                      <a:pt x="244636" y="354676"/>
                    </a:cubicBezTo>
                    <a:lnTo>
                      <a:pt x="37710" y="772263"/>
                    </a:lnTo>
                    <a:cubicBezTo>
                      <a:pt x="33830" y="780020"/>
                      <a:pt x="27364" y="783899"/>
                      <a:pt x="19604" y="78389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10"/>
              <p:cNvSpPr/>
              <p:nvPr/>
            </p:nvSpPr>
            <p:spPr>
              <a:xfrm>
                <a:off x="3668003" y="4836187"/>
                <a:ext cx="426110" cy="734209"/>
              </a:xfrm>
              <a:custGeom>
                <a:avLst/>
                <a:gdLst/>
                <a:ahLst/>
                <a:cxnLst/>
                <a:rect l="l" t="t" r="r" b="b"/>
                <a:pathLst>
                  <a:path w="426110" h="734209" extrusionOk="0">
                    <a:moveTo>
                      <a:pt x="18366" y="734209"/>
                    </a:moveTo>
                    <a:cubicBezTo>
                      <a:pt x="14487" y="734209"/>
                      <a:pt x="9313" y="732916"/>
                      <a:pt x="6727" y="730330"/>
                    </a:cubicBezTo>
                    <a:cubicBezTo>
                      <a:pt x="-1033" y="723866"/>
                      <a:pt x="-2326" y="710938"/>
                      <a:pt x="4140" y="703181"/>
                    </a:cubicBezTo>
                    <a:cubicBezTo>
                      <a:pt x="76564" y="613975"/>
                      <a:pt x="151575" y="500205"/>
                      <a:pt x="151575" y="498913"/>
                    </a:cubicBezTo>
                    <a:cubicBezTo>
                      <a:pt x="194253" y="438149"/>
                      <a:pt x="322289" y="231295"/>
                      <a:pt x="383073" y="74862"/>
                    </a:cubicBezTo>
                    <a:cubicBezTo>
                      <a:pt x="383073" y="74862"/>
                      <a:pt x="383073" y="73569"/>
                      <a:pt x="383073" y="73569"/>
                    </a:cubicBezTo>
                    <a:cubicBezTo>
                      <a:pt x="388246" y="60641"/>
                      <a:pt x="383073" y="46419"/>
                      <a:pt x="371434" y="41248"/>
                    </a:cubicBezTo>
                    <a:cubicBezTo>
                      <a:pt x="359794" y="36077"/>
                      <a:pt x="346861" y="39955"/>
                      <a:pt x="340395" y="50298"/>
                    </a:cubicBezTo>
                    <a:cubicBezTo>
                      <a:pt x="187787" y="343772"/>
                      <a:pt x="72685" y="442028"/>
                      <a:pt x="50699" y="458834"/>
                    </a:cubicBezTo>
                    <a:cubicBezTo>
                      <a:pt x="41646" y="465299"/>
                      <a:pt x="30006" y="464006"/>
                      <a:pt x="23540" y="454956"/>
                    </a:cubicBezTo>
                    <a:cubicBezTo>
                      <a:pt x="17073" y="445906"/>
                      <a:pt x="18366" y="434271"/>
                      <a:pt x="27420" y="427806"/>
                    </a:cubicBezTo>
                    <a:cubicBezTo>
                      <a:pt x="40352" y="417464"/>
                      <a:pt x="152868" y="324379"/>
                      <a:pt x="306769" y="32198"/>
                    </a:cubicBezTo>
                    <a:cubicBezTo>
                      <a:pt x="306769" y="32198"/>
                      <a:pt x="308062" y="30906"/>
                      <a:pt x="308062" y="30906"/>
                    </a:cubicBezTo>
                    <a:cubicBezTo>
                      <a:pt x="324875" y="2463"/>
                      <a:pt x="359794" y="-7880"/>
                      <a:pt x="389540" y="6341"/>
                    </a:cubicBezTo>
                    <a:cubicBezTo>
                      <a:pt x="420578" y="20563"/>
                      <a:pt x="434805" y="58055"/>
                      <a:pt x="420578" y="90376"/>
                    </a:cubicBezTo>
                    <a:cubicBezTo>
                      <a:pt x="358501" y="250688"/>
                      <a:pt x="227879" y="461420"/>
                      <a:pt x="185200" y="522184"/>
                    </a:cubicBezTo>
                    <a:cubicBezTo>
                      <a:pt x="185200" y="522184"/>
                      <a:pt x="110190" y="637246"/>
                      <a:pt x="35179" y="729038"/>
                    </a:cubicBezTo>
                    <a:cubicBezTo>
                      <a:pt x="30006" y="731623"/>
                      <a:pt x="24833" y="734209"/>
                      <a:pt x="18366" y="734209"/>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800" name="Google Shape;800;p10"/>
          <p:cNvSpPr txBox="1"/>
          <p:nvPr/>
        </p:nvSpPr>
        <p:spPr>
          <a:xfrm>
            <a:off x="8678338" y="4420418"/>
            <a:ext cx="2784547"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Deslizando el dedo podemos pasar a la siguiente página, ocultar el menú para volver a la página de inicio o desplazarnos por las páginas.</a:t>
            </a:r>
            <a:endParaRPr sz="1400" b="0" i="0" u="none" strike="noStrike" cap="none">
              <a:solidFill>
                <a:srgbClr val="000000"/>
              </a:solidFill>
              <a:latin typeface="Arial"/>
              <a:ea typeface="Arial"/>
              <a:cs typeface="Arial"/>
              <a:sym typeface="Arial"/>
            </a:endParaRPr>
          </a:p>
        </p:txBody>
      </p:sp>
      <p:sp>
        <p:nvSpPr>
          <p:cNvPr id="801" name="Google Shape;801;p10"/>
          <p:cNvSpPr txBox="1"/>
          <p:nvPr/>
        </p:nvSpPr>
        <p:spPr>
          <a:xfrm>
            <a:off x="2068232" y="2372221"/>
            <a:ext cx="2507157"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Pulsando se activa una pantalla o un icono, entre otras cosas. </a:t>
            </a:r>
            <a:endParaRPr sz="1400" b="0" i="0" u="none" strike="noStrike" cap="none">
              <a:solidFill>
                <a:srgbClr val="000000"/>
              </a:solidFill>
              <a:latin typeface="Arial"/>
              <a:ea typeface="Arial"/>
              <a:cs typeface="Arial"/>
              <a:sym typeface="Arial"/>
            </a:endParaRPr>
          </a:p>
        </p:txBody>
      </p:sp>
      <p:sp>
        <p:nvSpPr>
          <p:cNvPr id="802" name="Google Shape;802;p10"/>
          <p:cNvSpPr txBox="1"/>
          <p:nvPr/>
        </p:nvSpPr>
        <p:spPr>
          <a:xfrm>
            <a:off x="6011491" y="1434575"/>
            <a:ext cx="2507157"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Pulsando dos veces activamos instrucciones de edición, como copiar y pegar.</a:t>
            </a:r>
            <a:endParaRPr sz="1400" b="0" i="0" u="none" strike="noStrike" cap="none">
              <a:solidFill>
                <a:srgbClr val="000000"/>
              </a:solidFill>
              <a:latin typeface="Arial"/>
              <a:ea typeface="Arial"/>
              <a:cs typeface="Arial"/>
              <a:sym typeface="Arial"/>
            </a:endParaRPr>
          </a:p>
        </p:txBody>
      </p:sp>
      <p:sp>
        <p:nvSpPr>
          <p:cNvPr id="803" name="Google Shape;803;p10"/>
          <p:cNvSpPr txBox="1"/>
          <p:nvPr/>
        </p:nvSpPr>
        <p:spPr>
          <a:xfrm>
            <a:off x="4494529" y="4882750"/>
            <a:ext cx="2507157"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92E4B"/>
                </a:solidFill>
                <a:latin typeface="Calibri"/>
                <a:ea typeface="Calibri"/>
                <a:cs typeface="Calibri"/>
                <a:sym typeface="Calibri"/>
              </a:rPr>
              <a:t>Expandiendo y contrayendo hacemos zoom en un objeto para agrandarlo o minimizarlo.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63"/>
          <p:cNvSpPr txBox="1">
            <a:spLocks noGrp="1"/>
          </p:cNvSpPr>
          <p:nvPr>
            <p:ph type="body" idx="1"/>
          </p:nvPr>
        </p:nvSpPr>
        <p:spPr>
          <a:xfrm>
            <a:off x="411245" y="429619"/>
            <a:ext cx="11035279"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3600"/>
              <a:buFont typeface="Arial"/>
              <a:buNone/>
            </a:pPr>
            <a:r>
              <a:rPr lang="en-US">
                <a:solidFill>
                  <a:srgbClr val="092E4B"/>
                </a:solidFill>
              </a:rPr>
              <a:t>Los cuatro pasos básicos para configurar un </a:t>
            </a:r>
            <a:r>
              <a:rPr lang="en-US" i="1">
                <a:solidFill>
                  <a:srgbClr val="092E4B"/>
                </a:solidFill>
              </a:rPr>
              <a:t>smartphone</a:t>
            </a:r>
            <a:endParaRPr i="1">
              <a:solidFill>
                <a:srgbClr val="092E4B"/>
              </a:solidFill>
            </a:endParaRPr>
          </a:p>
        </p:txBody>
      </p:sp>
      <p:sp>
        <p:nvSpPr>
          <p:cNvPr id="809" name="Google Shape;809;p63"/>
          <p:cNvSpPr txBox="1">
            <a:spLocks noGrp="1"/>
          </p:cNvSpPr>
          <p:nvPr>
            <p:ph type="body" idx="2"/>
          </p:nvPr>
        </p:nvSpPr>
        <p:spPr>
          <a:xfrm>
            <a:off x="1866700" y="3291600"/>
            <a:ext cx="2093228"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sz="2000" b="1">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Carga completa </a:t>
            </a:r>
            <a:r>
              <a:rPr lang="en-US" sz="1800">
                <a:solidFill>
                  <a:schemeClr val="lt1"/>
                </a:solidFill>
                <a:latin typeface="Calibri"/>
                <a:ea typeface="Calibri"/>
                <a:cs typeface="Calibri"/>
                <a:sym typeface="Calibri"/>
              </a:rPr>
              <a:t>– Antes del primer uso, enchufa el teléfono unas 1-3 horas para que se cargue.</a:t>
            </a:r>
            <a:endParaRPr sz="1800">
              <a:solidFill>
                <a:schemeClr val="lt1"/>
              </a:solidFill>
              <a:latin typeface="Calibri"/>
              <a:ea typeface="Calibri"/>
              <a:cs typeface="Calibri"/>
              <a:sym typeface="Calibri"/>
            </a:endParaRPr>
          </a:p>
        </p:txBody>
      </p:sp>
      <p:sp>
        <p:nvSpPr>
          <p:cNvPr id="810" name="Google Shape;810;p63"/>
          <p:cNvSpPr txBox="1">
            <a:spLocks noGrp="1"/>
          </p:cNvSpPr>
          <p:nvPr>
            <p:ph type="body" idx="6"/>
          </p:nvPr>
        </p:nvSpPr>
        <p:spPr>
          <a:xfrm>
            <a:off x="2218064" y="2319441"/>
            <a:ext cx="695250" cy="734798"/>
          </a:xfrm>
          <a:prstGeom prst="rect">
            <a:avLst/>
          </a:prstGeom>
          <a:noFill/>
          <a:ln>
            <a:noFill/>
          </a:ln>
        </p:spPr>
        <p:txBody>
          <a:bodyPr spcFirstLastPara="1" wrap="square" lIns="91425" tIns="45700" rIns="91425" bIns="45700" anchor="t" anchorCtr="0">
            <a:noAutofit/>
          </a:bodyPr>
          <a:lstStyle/>
          <a:p>
            <a:pPr marL="457200" lvl="0" indent="-228600" algn="just" rtl="0">
              <a:lnSpc>
                <a:spcPct val="100000"/>
              </a:lnSpc>
              <a:spcBef>
                <a:spcPts val="0"/>
              </a:spcBef>
              <a:spcAft>
                <a:spcPts val="0"/>
              </a:spcAft>
              <a:buSzPts val="4800"/>
              <a:buNone/>
            </a:pPr>
            <a:r>
              <a:rPr lang="en-US"/>
              <a:t>1</a:t>
            </a:r>
            <a:endParaRPr/>
          </a:p>
        </p:txBody>
      </p:sp>
      <p:sp>
        <p:nvSpPr>
          <p:cNvPr id="811" name="Google Shape;811;p63"/>
          <p:cNvSpPr txBox="1">
            <a:spLocks noGrp="1"/>
          </p:cNvSpPr>
          <p:nvPr>
            <p:ph type="body" idx="7"/>
          </p:nvPr>
        </p:nvSpPr>
        <p:spPr>
          <a:xfrm>
            <a:off x="4548217" y="2291895"/>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2</a:t>
            </a:r>
            <a:endParaRPr/>
          </a:p>
        </p:txBody>
      </p:sp>
      <p:sp>
        <p:nvSpPr>
          <p:cNvPr id="812" name="Google Shape;812;p63"/>
          <p:cNvSpPr txBox="1">
            <a:spLocks noGrp="1"/>
          </p:cNvSpPr>
          <p:nvPr>
            <p:ph type="body" idx="8"/>
          </p:nvPr>
        </p:nvSpPr>
        <p:spPr>
          <a:xfrm>
            <a:off x="6882108" y="2291895"/>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3</a:t>
            </a:r>
            <a:endParaRPr/>
          </a:p>
        </p:txBody>
      </p:sp>
      <p:sp>
        <p:nvSpPr>
          <p:cNvPr id="813" name="Google Shape;813;p63"/>
          <p:cNvSpPr txBox="1">
            <a:spLocks noGrp="1"/>
          </p:cNvSpPr>
          <p:nvPr>
            <p:ph type="body" idx="9"/>
          </p:nvPr>
        </p:nvSpPr>
        <p:spPr>
          <a:xfrm>
            <a:off x="9105795" y="2319441"/>
            <a:ext cx="695250" cy="73479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100000"/>
              </a:lnSpc>
              <a:spcBef>
                <a:spcPts val="0"/>
              </a:spcBef>
              <a:spcAft>
                <a:spcPts val="0"/>
              </a:spcAft>
              <a:buClr>
                <a:srgbClr val="000000"/>
              </a:buClr>
              <a:buSzPts val="4800"/>
              <a:buFont typeface="Arial"/>
              <a:buNone/>
            </a:pPr>
            <a:r>
              <a:rPr lang="en-US"/>
              <a:t>4</a:t>
            </a:r>
            <a:endParaRPr/>
          </a:p>
        </p:txBody>
      </p:sp>
      <p:sp>
        <p:nvSpPr>
          <p:cNvPr id="814" name="Google Shape;814;p63"/>
          <p:cNvSpPr txBox="1"/>
          <p:nvPr/>
        </p:nvSpPr>
        <p:spPr>
          <a:xfrm>
            <a:off x="4262988" y="3291600"/>
            <a:ext cx="2093228"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1" i="0" u="none" strike="noStrike" cap="none">
                <a:solidFill>
                  <a:schemeClr val="lt1"/>
                </a:solidFill>
                <a:latin typeface="Calibri"/>
                <a:ea typeface="Calibri"/>
                <a:cs typeface="Calibri"/>
                <a:sym typeface="Calibri"/>
              </a:rPr>
              <a:t>Tarjeta SIM</a:t>
            </a:r>
            <a:r>
              <a:rPr lang="en-US" sz="1600" b="0" i="0" u="none" strike="noStrike" cap="none">
                <a:solidFill>
                  <a:schemeClr val="lt1"/>
                </a:solidFill>
                <a:latin typeface="Calibri"/>
                <a:ea typeface="Calibri"/>
                <a:cs typeface="Calibri"/>
                <a:sym typeface="Calibri"/>
              </a:rPr>
              <a:t>– Inserta la tarjeta SIM en la ranura correspondiente. Esto lo conectará con tu proveedor de servicios móviles. </a:t>
            </a:r>
            <a:endParaRPr sz="1600" b="0" i="0" u="none" strike="noStrike" cap="none">
              <a:solidFill>
                <a:schemeClr val="lt1"/>
              </a:solidFill>
              <a:latin typeface="Calibri"/>
              <a:ea typeface="Calibri"/>
              <a:cs typeface="Calibri"/>
              <a:sym typeface="Calibri"/>
            </a:endParaRPr>
          </a:p>
        </p:txBody>
      </p:sp>
      <p:sp>
        <p:nvSpPr>
          <p:cNvPr id="815" name="Google Shape;815;p63"/>
          <p:cNvSpPr txBox="1"/>
          <p:nvPr/>
        </p:nvSpPr>
        <p:spPr>
          <a:xfrm>
            <a:off x="6530744" y="3323730"/>
            <a:ext cx="2093228"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Conéctalo a la wifi </a:t>
            </a:r>
            <a:r>
              <a:rPr lang="en-US" sz="1800" b="0" i="0" u="none" strike="noStrike" cap="none">
                <a:solidFill>
                  <a:schemeClr val="lt1"/>
                </a:solidFill>
                <a:latin typeface="Calibri"/>
                <a:ea typeface="Calibri"/>
                <a:cs typeface="Calibri"/>
                <a:sym typeface="Calibri"/>
              </a:rPr>
              <a:t>– Elige una red segura preferiblemente con contraseña. </a:t>
            </a:r>
            <a:endParaRPr sz="1800" b="0" i="0" u="none" strike="noStrike" cap="none">
              <a:solidFill>
                <a:schemeClr val="lt1"/>
              </a:solidFill>
              <a:latin typeface="Calibri"/>
              <a:ea typeface="Calibri"/>
              <a:cs typeface="Calibri"/>
              <a:sym typeface="Calibri"/>
            </a:endParaRPr>
          </a:p>
        </p:txBody>
      </p:sp>
      <p:sp>
        <p:nvSpPr>
          <p:cNvPr id="816" name="Google Shape;816;p63"/>
          <p:cNvSpPr txBox="1"/>
          <p:nvPr/>
        </p:nvSpPr>
        <p:spPr>
          <a:xfrm>
            <a:off x="8851280" y="3263585"/>
            <a:ext cx="2323929" cy="12020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800" b="1" i="0" u="none" strike="noStrike" cap="none">
                <a:solidFill>
                  <a:schemeClr val="lt1"/>
                </a:solidFill>
                <a:latin typeface="Calibri"/>
                <a:ea typeface="Calibri"/>
                <a:cs typeface="Calibri"/>
                <a:sym typeface="Calibri"/>
              </a:rPr>
              <a:t>Configuración</a:t>
            </a:r>
            <a:r>
              <a:rPr lang="en-US" sz="1800" b="0" i="0" u="none" strike="noStrike" cap="none">
                <a:solidFill>
                  <a:schemeClr val="lt1"/>
                </a:solidFill>
                <a:latin typeface="Calibri"/>
                <a:ea typeface="Calibri"/>
                <a:cs typeface="Calibri"/>
                <a:sym typeface="Calibri"/>
              </a:rPr>
              <a:t> – Sigue las instrucciones de configuración del teléfono para su adecuado funcionamiento.</a:t>
            </a:r>
            <a:endParaRPr sz="1800" b="0" i="0" u="none" strike="noStrike" cap="none">
              <a:solidFill>
                <a:schemeClr val="lt1"/>
              </a:solidFill>
              <a:latin typeface="Calibri"/>
              <a:ea typeface="Calibri"/>
              <a:cs typeface="Calibri"/>
              <a:sym typeface="Calibri"/>
            </a:endParaRPr>
          </a:p>
        </p:txBody>
      </p:sp>
      <p:pic>
        <p:nvPicPr>
          <p:cNvPr id="817" name="Google Shape;817;p63" descr="Plugged Unplugged with solid fill"/>
          <p:cNvPicPr preferRelativeResize="0"/>
          <p:nvPr/>
        </p:nvPicPr>
        <p:blipFill rotWithShape="1">
          <a:blip r:embed="rId3">
            <a:alphaModFix/>
          </a:blip>
          <a:srcRect/>
          <a:stretch/>
        </p:blipFill>
        <p:spPr>
          <a:xfrm>
            <a:off x="2456114" y="5333999"/>
            <a:ext cx="914400" cy="914400"/>
          </a:xfrm>
          <a:prstGeom prst="rect">
            <a:avLst/>
          </a:prstGeom>
          <a:noFill/>
          <a:ln>
            <a:noFill/>
          </a:ln>
        </p:spPr>
      </p:pic>
      <p:pic>
        <p:nvPicPr>
          <p:cNvPr id="818" name="Google Shape;818;p63" descr="Smart Phone with solid fill"/>
          <p:cNvPicPr preferRelativeResize="0"/>
          <p:nvPr/>
        </p:nvPicPr>
        <p:blipFill rotWithShape="1">
          <a:blip r:embed="rId4">
            <a:alphaModFix/>
          </a:blip>
          <a:srcRect/>
          <a:stretch/>
        </p:blipFill>
        <p:spPr>
          <a:xfrm>
            <a:off x="4852402" y="5444067"/>
            <a:ext cx="914400" cy="914400"/>
          </a:xfrm>
          <a:prstGeom prst="rect">
            <a:avLst/>
          </a:prstGeom>
          <a:noFill/>
          <a:ln>
            <a:noFill/>
          </a:ln>
        </p:spPr>
      </p:pic>
      <p:sp>
        <p:nvSpPr>
          <p:cNvPr id="819" name="Google Shape;819;p63"/>
          <p:cNvSpPr/>
          <p:nvPr/>
        </p:nvSpPr>
        <p:spPr>
          <a:xfrm>
            <a:off x="5652697" y="6019516"/>
            <a:ext cx="423333" cy="152400"/>
          </a:xfrm>
          <a:prstGeom prst="leftArrow">
            <a:avLst>
              <a:gd name="adj1" fmla="val 50000"/>
              <a:gd name="adj2" fmla="val 50000"/>
            </a:avLst>
          </a:prstGeom>
          <a:solidFill>
            <a:srgbClr val="010F0F"/>
          </a:solidFill>
          <a:ln w="25400" cap="flat" cmpd="sng">
            <a:solidFill>
              <a:srgbClr val="010F0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20" name="Google Shape;820;p63" descr="Wi-Fi with solid fill"/>
          <p:cNvPicPr preferRelativeResize="0"/>
          <p:nvPr/>
        </p:nvPicPr>
        <p:blipFill rotWithShape="1">
          <a:blip r:embed="rId5">
            <a:alphaModFix/>
          </a:blip>
          <a:srcRect/>
          <a:stretch/>
        </p:blipFill>
        <p:spPr>
          <a:xfrm>
            <a:off x="6984692" y="5244250"/>
            <a:ext cx="1185333" cy="1185333"/>
          </a:xfrm>
          <a:prstGeom prst="rect">
            <a:avLst/>
          </a:prstGeom>
          <a:noFill/>
          <a:ln>
            <a:noFill/>
          </a:ln>
        </p:spPr>
      </p:pic>
      <p:grpSp>
        <p:nvGrpSpPr>
          <p:cNvPr id="821" name="Google Shape;821;p63"/>
          <p:cNvGrpSpPr/>
          <p:nvPr/>
        </p:nvGrpSpPr>
        <p:grpSpPr>
          <a:xfrm>
            <a:off x="9690208" y="5498500"/>
            <a:ext cx="824158" cy="805533"/>
            <a:chOff x="10404966" y="1987546"/>
            <a:chExt cx="1091621" cy="1086133"/>
          </a:xfrm>
        </p:grpSpPr>
        <p:sp>
          <p:nvSpPr>
            <p:cNvPr id="822" name="Google Shape;822;p63"/>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w="19050"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23" name="Google Shape;823;p63"/>
            <p:cNvGrpSpPr/>
            <p:nvPr/>
          </p:nvGrpSpPr>
          <p:grpSpPr>
            <a:xfrm>
              <a:off x="10404966" y="1987546"/>
              <a:ext cx="685692" cy="1086133"/>
              <a:chOff x="10404966" y="1987546"/>
              <a:chExt cx="685692" cy="1086133"/>
            </a:xfrm>
          </p:grpSpPr>
          <p:sp>
            <p:nvSpPr>
              <p:cNvPr id="824" name="Google Shape;824;p63"/>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63"/>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63"/>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63"/>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63"/>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63"/>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63"/>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63"/>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00000"/>
              </a:solidFill>
              <a:ln w="19050" cap="flat" cmpd="sng">
                <a:solidFill>
                  <a:srgbClr val="010F0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64"/>
          <p:cNvSpPr txBox="1">
            <a:spLocks noGrp="1"/>
          </p:cNvSpPr>
          <p:nvPr>
            <p:ph type="body" idx="1"/>
          </p:nvPr>
        </p:nvSpPr>
        <p:spPr>
          <a:xfrm>
            <a:off x="5837577" y="1709936"/>
            <a:ext cx="5384800" cy="3913188"/>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chemeClr val="lt1"/>
              </a:buClr>
              <a:buSzPts val="2400"/>
              <a:buFont typeface="Arial"/>
              <a:buNone/>
            </a:pPr>
            <a:r>
              <a:rPr lang="en-US"/>
              <a:t>En este vídeo:  </a:t>
            </a:r>
            <a:endParaRPr/>
          </a:p>
          <a:p>
            <a:pPr marL="571500" lvl="0" indent="-342900" algn="just" rtl="0">
              <a:lnSpc>
                <a:spcPct val="90000"/>
              </a:lnSpc>
              <a:spcBef>
                <a:spcPts val="1000"/>
              </a:spcBef>
              <a:spcAft>
                <a:spcPts val="0"/>
              </a:spcAft>
              <a:buSzPts val="2400"/>
              <a:buFont typeface="Arial"/>
              <a:buChar char="•"/>
            </a:pPr>
            <a:r>
              <a:rPr lang="en-US"/>
              <a:t>Aprenderás a </a:t>
            </a:r>
            <a:r>
              <a:rPr lang="en-US" b="1">
                <a:solidFill>
                  <a:srgbClr val="24BAA2"/>
                </a:solidFill>
              </a:rPr>
              <a:t>CONECTAR</a:t>
            </a:r>
            <a:r>
              <a:rPr lang="en-US"/>
              <a:t>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tu teléfono Android a una red</a:t>
            </a:r>
            <a:r>
              <a:rPr lang="en-US"/>
              <a:t> wifi.</a:t>
            </a:r>
            <a:endParaRPr/>
          </a:p>
          <a:p>
            <a:pPr marL="571500" lvl="0" indent="-342900" algn="just" rtl="0">
              <a:lnSpc>
                <a:spcPct val="90000"/>
              </a:lnSpc>
              <a:spcBef>
                <a:spcPts val="1000"/>
              </a:spcBef>
              <a:spcAft>
                <a:spcPts val="0"/>
              </a:spcAft>
              <a:buSzPts val="2400"/>
              <a:buFont typeface="Arial"/>
              <a:buChar char="•"/>
            </a:pPr>
            <a:r>
              <a:rPr lang="en-US"/>
              <a:t>Aprenderás a </a:t>
            </a:r>
            <a:r>
              <a:rPr lang="en-US" b="1">
                <a:solidFill>
                  <a:srgbClr val="24BAA2"/>
                </a:solidFill>
              </a:rPr>
              <a:t>BUSCAR </a:t>
            </a:r>
            <a:r>
              <a:rPr lang="en-US" i="1"/>
              <a:t>apps</a:t>
            </a:r>
            <a:r>
              <a:rPr lang="en-US"/>
              <a:t> en la tienda Google Play Store.</a:t>
            </a:r>
            <a:endParaRPr/>
          </a:p>
          <a:p>
            <a:pPr marL="571500" lvl="0" indent="-342900" algn="just" rtl="0">
              <a:lnSpc>
                <a:spcPct val="90000"/>
              </a:lnSpc>
              <a:spcBef>
                <a:spcPts val="1000"/>
              </a:spcBef>
              <a:spcAft>
                <a:spcPts val="0"/>
              </a:spcAft>
              <a:buSzPts val="2400"/>
              <a:buFont typeface="Arial"/>
              <a:buChar char="•"/>
            </a:pPr>
            <a:r>
              <a:rPr lang="en-US"/>
              <a:t>Aprenderás a </a:t>
            </a:r>
            <a:r>
              <a:rPr lang="en-US" b="1">
                <a:solidFill>
                  <a:srgbClr val="24BAA2"/>
                </a:solidFill>
              </a:rPr>
              <a:t>COMPARTIR </a:t>
            </a:r>
            <a:r>
              <a:rPr lang="en-US"/>
              <a:t>fotos o vídeos que hayas hecho con tu </a:t>
            </a:r>
            <a:r>
              <a:rPr lang="en-US" i="1">
                <a:solidFill>
                  <a:schemeClr val="lt1"/>
                </a:solidFill>
              </a:rPr>
              <a:t>smartphone.</a:t>
            </a:r>
            <a:endParaRPr/>
          </a:p>
          <a:p>
            <a:pPr marL="228600" lvl="0" indent="0" algn="just" rtl="0">
              <a:lnSpc>
                <a:spcPct val="90000"/>
              </a:lnSpc>
              <a:spcBef>
                <a:spcPts val="1000"/>
              </a:spcBef>
              <a:spcAft>
                <a:spcPts val="0"/>
              </a:spcAft>
              <a:buSzPts val="2400"/>
              <a:buNone/>
            </a:pPr>
            <a:r>
              <a:rPr lang="en-US"/>
              <a:t>Estas indicaciones también se pueden aplicar a iPhones salvo para las </a:t>
            </a:r>
            <a:r>
              <a:rPr lang="en-US" i="1"/>
              <a:t>apps</a:t>
            </a:r>
            <a:r>
              <a:rPr lang="en-US"/>
              <a:t>. Las aplicaciones para iPhone pueden encontrarse en la tienda Apple App-Store.</a:t>
            </a:r>
            <a:endParaRPr/>
          </a:p>
        </p:txBody>
      </p:sp>
      <p:sp>
        <p:nvSpPr>
          <p:cNvPr id="837" name="Google Shape;837;p64"/>
          <p:cNvSpPr txBox="1">
            <a:spLocks noGrp="1"/>
          </p:cNvSpPr>
          <p:nvPr>
            <p:ph type="body" idx="2"/>
          </p:nvPr>
        </p:nvSpPr>
        <p:spPr>
          <a:xfrm>
            <a:off x="4935557" y="381993"/>
            <a:ext cx="6389783" cy="992652"/>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24BAA2"/>
              </a:buClr>
              <a:buSzPts val="3600"/>
              <a:buFont typeface="Arial"/>
              <a:buNone/>
            </a:pPr>
            <a:r>
              <a:rPr lang="en-US" sz="3400"/>
              <a:t>Algunas funciones sencillas, pero muy útiles, de los </a:t>
            </a:r>
            <a:r>
              <a:rPr lang="en-US" sz="3400" i="1"/>
              <a:t>smartphones</a:t>
            </a:r>
            <a:r>
              <a:rPr lang="en-US" sz="3400"/>
              <a:t>. </a:t>
            </a:r>
            <a:endParaRPr sz="3400"/>
          </a:p>
        </p:txBody>
      </p:sp>
      <p:sp>
        <p:nvSpPr>
          <p:cNvPr id="838" name="Google Shape;838;p64"/>
          <p:cNvSpPr>
            <a:spLocks noGrp="1"/>
          </p:cNvSpPr>
          <p:nvPr>
            <p:ph type="pic" idx="3"/>
          </p:nvPr>
        </p:nvSpPr>
        <p:spPr>
          <a:xfrm>
            <a:off x="0" y="1866787"/>
            <a:ext cx="5130800" cy="3913188"/>
          </a:xfrm>
          <a:prstGeom prst="rect">
            <a:avLst/>
          </a:prstGeom>
          <a:solidFill>
            <a:srgbClr val="D8D8D8"/>
          </a:solidFill>
          <a:ln>
            <a:noFill/>
          </a:ln>
        </p:spPr>
      </p:sp>
      <p:sp>
        <p:nvSpPr>
          <p:cNvPr id="839" name="Google Shape;839;p64"/>
          <p:cNvSpPr txBox="1"/>
          <p:nvPr/>
        </p:nvSpPr>
        <p:spPr>
          <a:xfrm>
            <a:off x="0" y="6334820"/>
            <a:ext cx="431861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24BAA2"/>
                </a:solidFill>
                <a:latin typeface="Arial"/>
                <a:ea typeface="Arial"/>
                <a:cs typeface="Arial"/>
                <a:sym typeface="Arial"/>
                <a:hlinkClick r:id="rId3">
                  <a:extLst>
                    <a:ext uri="{A12FA001-AC4F-418D-AE19-62706E023703}">
                      <ahyp:hlinkClr xmlns:ahyp="http://schemas.microsoft.com/office/drawing/2018/hyperlinkcolor" val="tx"/>
                    </a:ext>
                  </a:extLst>
                </a:hlinkClick>
              </a:rPr>
              <a:t>Conocimientos básicos  sobre smartphones (Android) - YouTube</a:t>
            </a:r>
            <a:endParaRPr sz="1400" b="0" i="0" u="none" strike="noStrike" cap="none">
              <a:solidFill>
                <a:srgbClr val="24BAA2"/>
              </a:solidFill>
              <a:latin typeface="Arial"/>
              <a:ea typeface="Arial"/>
              <a:cs typeface="Arial"/>
              <a:sym typeface="Arial"/>
            </a:endParaRPr>
          </a:p>
        </p:txBody>
      </p:sp>
      <p:pic>
        <p:nvPicPr>
          <p:cNvPr id="840" name="Google Shape;840;p64"/>
          <p:cNvPicPr preferRelativeResize="0"/>
          <p:nvPr/>
        </p:nvPicPr>
        <p:blipFill rotWithShape="1">
          <a:blip r:embed="rId4">
            <a:alphaModFix/>
          </a:blip>
          <a:srcRect/>
          <a:stretch/>
        </p:blipFill>
        <p:spPr>
          <a:xfrm>
            <a:off x="0" y="1866787"/>
            <a:ext cx="5301574" cy="39321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6"/>
                                        </p:tgtEl>
                                        <p:attrNameLst>
                                          <p:attrName>style.visibility</p:attrName>
                                        </p:attrNameLst>
                                      </p:cBhvr>
                                      <p:to>
                                        <p:strVal val="visible"/>
                                      </p:to>
                                    </p:set>
                                    <p:animEffect transition="in" filter="fade">
                                      <p:cBhvr>
                                        <p:cTn id="7" dur="1"/>
                                        <p:tgtEl>
                                          <p:spTgt spid="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6"/>
          <p:cNvSpPr txBox="1">
            <a:spLocks noGrp="1"/>
          </p:cNvSpPr>
          <p:nvPr>
            <p:ph type="body" idx="1"/>
          </p:nvPr>
        </p:nvSpPr>
        <p:spPr>
          <a:xfrm>
            <a:off x="178696" y="1221860"/>
            <a:ext cx="8237652" cy="5134475"/>
          </a:xfrm>
          <a:prstGeom prst="rect">
            <a:avLst/>
          </a:prstGeom>
          <a:noFill/>
          <a:ln>
            <a:noFill/>
          </a:ln>
        </p:spPr>
        <p:txBody>
          <a:bodyPr spcFirstLastPara="1" wrap="square" lIns="91425" tIns="45700" rIns="91425" bIns="45700" anchor="t" anchorCtr="0">
            <a:noAutofit/>
          </a:bodyPr>
          <a:lstStyle/>
          <a:p>
            <a:pPr marL="702900" lvl="0" indent="-342900" algn="just" rtl="0">
              <a:lnSpc>
                <a:spcPct val="100000"/>
              </a:lnSpc>
              <a:spcBef>
                <a:spcPts val="600"/>
              </a:spcBef>
              <a:spcAft>
                <a:spcPts val="0"/>
              </a:spcAft>
              <a:buSzPts val="2400"/>
              <a:buFont typeface="Arial"/>
              <a:buChar char="•"/>
            </a:pPr>
            <a:r>
              <a:rPr lang="en-US" sz="2300"/>
              <a:t>Los </a:t>
            </a:r>
            <a:r>
              <a:rPr lang="en-US" sz="2300" i="1">
                <a:solidFill>
                  <a:srgbClr val="002060"/>
                </a:solidFill>
              </a:rPr>
              <a:t>smartphones</a:t>
            </a:r>
            <a:r>
              <a:rPr lang="en-US" sz="2300"/>
              <a:t> son la primera elección para </a:t>
            </a:r>
            <a:r>
              <a:rPr lang="en-US" sz="2300" b="1">
                <a:solidFill>
                  <a:srgbClr val="24BAA2"/>
                </a:solidFill>
              </a:rPr>
              <a:t>comunicarse</a:t>
            </a:r>
            <a:r>
              <a:rPr lang="en-US" sz="2300">
                <a:solidFill>
                  <a:srgbClr val="002060"/>
                </a:solidFill>
              </a:rPr>
              <a:t>,</a:t>
            </a:r>
            <a:r>
              <a:rPr lang="en-US" sz="2300" b="1">
                <a:solidFill>
                  <a:srgbClr val="002060"/>
                </a:solidFill>
              </a:rPr>
              <a:t> </a:t>
            </a:r>
            <a:r>
              <a:rPr lang="en-US" sz="2300"/>
              <a:t>ya que ofrecen la posibilidad de llamar, mandar mensajes de texto y usar una enorme variedad de </a:t>
            </a:r>
            <a:r>
              <a:rPr lang="en-US" sz="2300" i="1">
                <a:solidFill>
                  <a:srgbClr val="002060"/>
                </a:solidFill>
              </a:rPr>
              <a:t>apps</a:t>
            </a:r>
            <a:r>
              <a:rPr lang="en-US" sz="2300"/>
              <a:t> de mensajería, lo que hace muy fácil estar en contacto con los clientes y los compañeros. </a:t>
            </a:r>
            <a:endParaRPr sz="2300"/>
          </a:p>
          <a:p>
            <a:pPr marL="702900" lvl="0" indent="-342900" algn="just" rtl="0">
              <a:lnSpc>
                <a:spcPct val="100000"/>
              </a:lnSpc>
              <a:spcBef>
                <a:spcPts val="600"/>
              </a:spcBef>
              <a:spcAft>
                <a:spcPts val="0"/>
              </a:spcAft>
              <a:buSzPts val="2400"/>
              <a:buFont typeface="Arial"/>
              <a:buChar char="•"/>
            </a:pPr>
            <a:r>
              <a:rPr lang="en-US" sz="2300"/>
              <a:t>Pueden </a:t>
            </a:r>
            <a:r>
              <a:rPr lang="en-US" sz="2300" b="1">
                <a:solidFill>
                  <a:srgbClr val="24BAA2"/>
                </a:solidFill>
              </a:rPr>
              <a:t>almacenar datos personales importantes </a:t>
            </a:r>
            <a:r>
              <a:rPr lang="en-US" sz="2300"/>
              <a:t>facilitando la interacción instantánea. Los datos de los clientes (números de teléfono, direcciones, información médica) pueden guardarse fácilmente. </a:t>
            </a:r>
            <a:endParaRPr/>
          </a:p>
          <a:p>
            <a:pPr marL="702900" lvl="0" indent="-342900" algn="just" rtl="0">
              <a:lnSpc>
                <a:spcPct val="100000"/>
              </a:lnSpc>
              <a:spcBef>
                <a:spcPts val="600"/>
              </a:spcBef>
              <a:spcAft>
                <a:spcPts val="0"/>
              </a:spcAft>
              <a:buSzPts val="2400"/>
              <a:buFont typeface="Arial"/>
              <a:buChar char="•"/>
            </a:pPr>
            <a:r>
              <a:rPr lang="en-US" sz="2300"/>
              <a:t>Los </a:t>
            </a:r>
            <a:r>
              <a:rPr lang="en-US" sz="2300" i="1">
                <a:solidFill>
                  <a:srgbClr val="002060"/>
                </a:solidFill>
              </a:rPr>
              <a:t>smartphones</a:t>
            </a:r>
            <a:r>
              <a:rPr lang="en-US" sz="2300"/>
              <a:t> facilitan la </a:t>
            </a:r>
            <a:r>
              <a:rPr lang="en-US" sz="2300" b="1">
                <a:solidFill>
                  <a:srgbClr val="24BAA2"/>
                </a:solidFill>
              </a:rPr>
              <a:t>recuperación instantánea de datos </a:t>
            </a:r>
            <a:r>
              <a:rPr lang="en-US" sz="2300"/>
              <a:t>cuando lo necesites. Es fácil encontrar información con las funciones de búsqueda. </a:t>
            </a:r>
            <a:endParaRPr/>
          </a:p>
          <a:p>
            <a:pPr marL="702900" lvl="0" indent="-342900" algn="just" rtl="0">
              <a:lnSpc>
                <a:spcPct val="100000"/>
              </a:lnSpc>
              <a:spcBef>
                <a:spcPts val="600"/>
              </a:spcBef>
              <a:spcAft>
                <a:spcPts val="0"/>
              </a:spcAft>
              <a:buSzPts val="2400"/>
              <a:buFont typeface="Arial"/>
              <a:buChar char="•"/>
            </a:pPr>
            <a:r>
              <a:rPr lang="en-US" sz="2300"/>
              <a:t>Te permiten acceder a un </a:t>
            </a:r>
            <a:r>
              <a:rPr lang="en-US" sz="2300" b="1">
                <a:solidFill>
                  <a:srgbClr val="24BAA2"/>
                </a:solidFill>
              </a:rPr>
              <a:t>número ilimitado de funciones </a:t>
            </a:r>
            <a:r>
              <a:rPr lang="en-US" sz="2300"/>
              <a:t>y aplicaciones simplemente tocando un botón (ver Módulo 3). </a:t>
            </a:r>
            <a:endParaRPr sz="2300"/>
          </a:p>
        </p:txBody>
      </p:sp>
      <p:sp>
        <p:nvSpPr>
          <p:cNvPr id="846" name="Google Shape;846;p6"/>
          <p:cNvSpPr txBox="1">
            <a:spLocks noGrp="1"/>
          </p:cNvSpPr>
          <p:nvPr>
            <p:ph type="body" idx="2"/>
          </p:nvPr>
        </p:nvSpPr>
        <p:spPr>
          <a:xfrm>
            <a:off x="817628" y="477044"/>
            <a:ext cx="8616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a:t>Ventajas de usar un </a:t>
            </a:r>
            <a:r>
              <a:rPr lang="en-US" i="1"/>
              <a:t>smartphone</a:t>
            </a:r>
            <a:r>
              <a:rPr lang="en-US"/>
              <a:t> </a:t>
            </a:r>
            <a:endParaRPr/>
          </a:p>
        </p:txBody>
      </p:sp>
      <p:pic>
        <p:nvPicPr>
          <p:cNvPr id="847" name="Google Shape;847;p6" descr="White office desk with work accessories"/>
          <p:cNvPicPr preferRelativeResize="0"/>
          <p:nvPr/>
        </p:nvPicPr>
        <p:blipFill rotWithShape="1">
          <a:blip r:embed="rId3">
            <a:alphaModFix/>
          </a:blip>
          <a:srcRect l="19136" r="19505"/>
          <a:stretch/>
        </p:blipFill>
        <p:spPr>
          <a:xfrm>
            <a:off x="8472792" y="1845013"/>
            <a:ext cx="3224608" cy="38164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43" name="Google Shape;243;p4"/>
          <p:cNvSpPr txBox="1">
            <a:spLocks noGrp="1"/>
          </p:cNvSpPr>
          <p:nvPr>
            <p:ph type="body" idx="2"/>
          </p:nvPr>
        </p:nvSpPr>
        <p:spPr>
          <a:xfrm>
            <a:off x="1400830" y="3249075"/>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Uso</a:t>
            </a:r>
            <a:r>
              <a:rPr lang="en-US" dirty="0"/>
              <a:t> </a:t>
            </a:r>
            <a:r>
              <a:rPr lang="en-US" dirty="0" err="1"/>
              <a:t>Eficaz</a:t>
            </a:r>
            <a:r>
              <a:rPr lang="en-US" dirty="0"/>
              <a:t> de </a:t>
            </a:r>
            <a:r>
              <a:rPr lang="en-US" dirty="0" err="1"/>
              <a:t>los</a:t>
            </a:r>
            <a:r>
              <a:rPr lang="en-US" dirty="0"/>
              <a:t> </a:t>
            </a:r>
            <a:r>
              <a:rPr lang="en-US" i="1" dirty="0"/>
              <a:t>Smartphones</a:t>
            </a:r>
            <a:endParaRPr i="1" dirty="0"/>
          </a:p>
        </p:txBody>
      </p:sp>
      <p:sp>
        <p:nvSpPr>
          <p:cNvPr id="244" name="Google Shape;244;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45" name="Google Shape;245;p4"/>
          <p:cNvSpPr txBox="1">
            <a:spLocks noGrp="1"/>
          </p:cNvSpPr>
          <p:nvPr>
            <p:ph type="body" idx="4"/>
          </p:nvPr>
        </p:nvSpPr>
        <p:spPr>
          <a:xfrm>
            <a:off x="1400970" y="3968071"/>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Uso</a:t>
            </a:r>
            <a:r>
              <a:rPr lang="en-US" dirty="0"/>
              <a:t> </a:t>
            </a:r>
            <a:r>
              <a:rPr lang="en-US" dirty="0" err="1"/>
              <a:t>Eficaz</a:t>
            </a:r>
            <a:r>
              <a:rPr lang="en-US" dirty="0"/>
              <a:t> de las </a:t>
            </a:r>
            <a:r>
              <a:rPr lang="en-US" i="1" dirty="0"/>
              <a:t>Tablets</a:t>
            </a:r>
            <a:endParaRPr i="1" dirty="0"/>
          </a:p>
        </p:txBody>
      </p:sp>
      <p:sp>
        <p:nvSpPr>
          <p:cNvPr id="246" name="Google Shape;246;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47" name="Google Shape;247;p4"/>
          <p:cNvSpPr txBox="1">
            <a:spLocks noGrp="1"/>
          </p:cNvSpPr>
          <p:nvPr>
            <p:ph type="body" idx="6"/>
          </p:nvPr>
        </p:nvSpPr>
        <p:spPr>
          <a:xfrm>
            <a:off x="1400970" y="471678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Uso</a:t>
            </a:r>
            <a:r>
              <a:rPr lang="en-US" dirty="0"/>
              <a:t> </a:t>
            </a:r>
            <a:r>
              <a:rPr lang="en-US" dirty="0" err="1"/>
              <a:t>Eficaz</a:t>
            </a:r>
            <a:r>
              <a:rPr lang="en-US" dirty="0"/>
              <a:t> de </a:t>
            </a:r>
            <a:r>
              <a:rPr lang="en-US" dirty="0" err="1"/>
              <a:t>los</a:t>
            </a:r>
            <a:r>
              <a:rPr lang="en-US" dirty="0"/>
              <a:t> </a:t>
            </a:r>
            <a:r>
              <a:rPr lang="en-US" i="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Smart TV</a:t>
            </a:r>
            <a:r>
              <a:rPr lang="en-US" i="1" dirty="0"/>
              <a:t> </a:t>
            </a:r>
            <a:endParaRPr i="1" dirty="0"/>
          </a:p>
        </p:txBody>
      </p:sp>
      <p:sp>
        <p:nvSpPr>
          <p:cNvPr id="248" name="Google Shape;248;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49" name="Google Shape;249;p4"/>
          <p:cNvSpPr txBox="1">
            <a:spLocks noGrp="1"/>
          </p:cNvSpPr>
          <p:nvPr>
            <p:ph type="body" idx="8"/>
          </p:nvPr>
        </p:nvSpPr>
        <p:spPr>
          <a:xfrm>
            <a:off x="1400830" y="2566766"/>
            <a:ext cx="548243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a:t>La Importancia de la Competencia Digital en nuestra Vida Cotidiana</a:t>
            </a:r>
            <a:endParaRPr/>
          </a:p>
        </p:txBody>
      </p:sp>
      <p:sp>
        <p:nvSpPr>
          <p:cNvPr id="250" name="Google Shape;250;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251" name="Google Shape;251;p4"/>
          <p:cNvSpPr txBox="1">
            <a:spLocks noGrp="1"/>
          </p:cNvSpPr>
          <p:nvPr>
            <p:ph type="body" idx="13"/>
          </p:nvPr>
        </p:nvSpPr>
        <p:spPr>
          <a:xfrm>
            <a:off x="1400970" y="5332549"/>
            <a:ext cx="613013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a:t>La Importancia de la Seguridad de los Datos</a:t>
            </a:r>
            <a:endParaRPr/>
          </a:p>
        </p:txBody>
      </p:sp>
      <p:sp>
        <p:nvSpPr>
          <p:cNvPr id="252" name="Google Shape;252;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contenido</a:t>
            </a:r>
            <a:endParaRPr/>
          </a:p>
        </p:txBody>
      </p:sp>
      <p:pic>
        <p:nvPicPr>
          <p:cNvPr id="253" name="Google Shape;253;p4"/>
          <p:cNvPicPr preferRelativeResize="0"/>
          <p:nvPr/>
        </p:nvPicPr>
        <p:blipFill rotWithShape="1">
          <a:blip r:embed="rId3">
            <a:alphaModFix/>
          </a:blip>
          <a:srcRect/>
          <a:stretch/>
        </p:blipFill>
        <p:spPr>
          <a:xfrm>
            <a:off x="7666010" y="2178136"/>
            <a:ext cx="3778044" cy="4038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g136ea598341_1_12"/>
          <p:cNvSpPr txBox="1">
            <a:spLocks noGrp="1"/>
          </p:cNvSpPr>
          <p:nvPr>
            <p:ph type="body" idx="1"/>
          </p:nvPr>
        </p:nvSpPr>
        <p:spPr>
          <a:xfrm>
            <a:off x="710275" y="1354282"/>
            <a:ext cx="10954351" cy="400584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en-US" dirty="0">
                <a:latin typeface="Calibri"/>
                <a:ea typeface="Calibri"/>
                <a:cs typeface="Calibri"/>
                <a:sym typeface="Calibri"/>
              </a:rPr>
              <a:t>Los </a:t>
            </a:r>
            <a:r>
              <a:rPr lang="en-US" i="1" dirty="0">
                <a:solidFill>
                  <a:srgbClr val="002060"/>
                </a:solidFill>
              </a:rPr>
              <a:t>s</a:t>
            </a:r>
            <a:r>
              <a:rPr lang="en-US" i="1" dirty="0">
                <a:solidFill>
                  <a:srgbClr val="002060"/>
                </a:solidFill>
                <a:latin typeface="Calibri"/>
                <a:ea typeface="Calibri"/>
                <a:cs typeface="Calibri"/>
                <a:sym typeface="Calibri"/>
              </a:rPr>
              <a:t>martphones</a:t>
            </a:r>
            <a:r>
              <a:rPr lang="en-US" dirty="0">
                <a:latin typeface="Calibri"/>
                <a:ea typeface="Calibri"/>
                <a:cs typeface="Calibri"/>
                <a:sym typeface="Calibri"/>
              </a:rPr>
              <a:t> </a:t>
            </a:r>
            <a:r>
              <a:rPr lang="en-US" dirty="0" err="1">
                <a:latin typeface="Calibri"/>
                <a:ea typeface="Calibri"/>
                <a:cs typeface="Calibri"/>
                <a:sym typeface="Calibri"/>
              </a:rPr>
              <a:t>hacen</a:t>
            </a:r>
            <a:r>
              <a:rPr lang="en-US" dirty="0">
                <a:latin typeface="Calibri"/>
                <a:ea typeface="Calibri"/>
                <a:cs typeface="Calibri"/>
                <a:sym typeface="Calibri"/>
              </a:rPr>
              <a:t> que la </a:t>
            </a:r>
            <a:r>
              <a:rPr lang="en-US" b="1" dirty="0" err="1">
                <a:latin typeface="Calibri"/>
                <a:ea typeface="Calibri"/>
                <a:cs typeface="Calibri"/>
                <a:sym typeface="Calibri"/>
              </a:rPr>
              <a:t>comunicación</a:t>
            </a:r>
            <a:r>
              <a:rPr lang="en-US" b="1" dirty="0">
                <a:latin typeface="Calibri"/>
                <a:ea typeface="Calibri"/>
                <a:cs typeface="Calibri"/>
                <a:sym typeface="Calibri"/>
              </a:rPr>
              <a:t> sea </a:t>
            </a:r>
            <a:r>
              <a:rPr lang="en-US" b="1" dirty="0" err="1">
                <a:latin typeface="Calibri"/>
                <a:ea typeface="Calibri"/>
                <a:cs typeface="Calibri"/>
                <a:sym typeface="Calibri"/>
              </a:rPr>
              <a:t>muy</a:t>
            </a:r>
            <a:r>
              <a:rPr lang="en-US" b="1" dirty="0">
                <a:latin typeface="Calibri"/>
                <a:ea typeface="Calibri"/>
                <a:cs typeface="Calibri"/>
                <a:sym typeface="Calibri"/>
              </a:rPr>
              <a:t> </a:t>
            </a:r>
            <a:r>
              <a:rPr lang="en-US" b="1" dirty="0" err="1">
                <a:latin typeface="Calibri"/>
                <a:ea typeface="Calibri"/>
                <a:cs typeface="Calibri"/>
                <a:sym typeface="Calibri"/>
              </a:rPr>
              <a:t>accesible</a:t>
            </a:r>
            <a:r>
              <a:rPr lang="en-US" dirty="0">
                <a:latin typeface="Calibri"/>
                <a:ea typeface="Calibri"/>
                <a:cs typeface="Calibri"/>
                <a:sym typeface="Calibri"/>
              </a:rPr>
              <a:t>, lo que </a:t>
            </a:r>
            <a:r>
              <a:rPr lang="en-US" dirty="0" err="1">
                <a:latin typeface="Calibri"/>
                <a:ea typeface="Calibri"/>
                <a:cs typeface="Calibri"/>
                <a:sym typeface="Calibri"/>
              </a:rPr>
              <a:t>permite</a:t>
            </a:r>
            <a:r>
              <a:rPr lang="en-US" dirty="0">
                <a:latin typeface="Calibri"/>
                <a:ea typeface="Calibri"/>
                <a:cs typeface="Calibri"/>
                <a:sym typeface="Calibri"/>
              </a:rPr>
              <a:t> a </a:t>
            </a:r>
            <a:r>
              <a:rPr lang="en-US" dirty="0" err="1">
                <a:latin typeface="Calibri"/>
                <a:ea typeface="Calibri"/>
                <a:cs typeface="Calibri"/>
                <a:sym typeface="Calibri"/>
              </a:rPr>
              <a:t>todo</a:t>
            </a:r>
            <a:r>
              <a:rPr lang="en-US" dirty="0">
                <a:latin typeface="Calibri"/>
                <a:ea typeface="Calibri"/>
                <a:cs typeface="Calibri"/>
                <a:sym typeface="Calibri"/>
              </a:rPr>
              <a:t> </a:t>
            </a:r>
            <a:r>
              <a:rPr lang="en-US" dirty="0" err="1">
                <a:latin typeface="Calibri"/>
                <a:ea typeface="Calibri"/>
                <a:cs typeface="Calibri"/>
                <a:sym typeface="Calibri"/>
              </a:rPr>
              <a:t>el</a:t>
            </a:r>
            <a:r>
              <a:rPr lang="en-US" dirty="0">
                <a:latin typeface="Calibri"/>
                <a:ea typeface="Calibri"/>
                <a:cs typeface="Calibri"/>
                <a:sym typeface="Calibri"/>
              </a:rPr>
              <a:t> </a:t>
            </a:r>
            <a:r>
              <a:rPr lang="en-US" dirty="0" err="1">
                <a:latin typeface="Calibri"/>
                <a:ea typeface="Calibri"/>
                <a:cs typeface="Calibri"/>
                <a:sym typeface="Calibri"/>
              </a:rPr>
              <a:t>mundo</a:t>
            </a:r>
            <a:r>
              <a:rPr lang="en-US" dirty="0">
                <a:latin typeface="Calibri"/>
                <a:ea typeface="Calibri"/>
                <a:cs typeface="Calibri"/>
                <a:sym typeface="Calibri"/>
              </a:rPr>
              <a:t> </a:t>
            </a:r>
            <a:r>
              <a:rPr lang="en-US" dirty="0" err="1">
                <a:latin typeface="Calibri"/>
                <a:ea typeface="Calibri"/>
                <a:cs typeface="Calibri"/>
                <a:sym typeface="Calibri"/>
              </a:rPr>
              <a:t>estar</a:t>
            </a:r>
            <a:r>
              <a:rPr lang="en-US" dirty="0">
                <a:latin typeface="Calibri"/>
                <a:ea typeface="Calibri"/>
                <a:cs typeface="Calibri"/>
                <a:sym typeface="Calibri"/>
              </a:rPr>
              <a:t> </a:t>
            </a:r>
            <a:r>
              <a:rPr lang="en-US" dirty="0" err="1">
                <a:latin typeface="Calibri"/>
                <a:ea typeface="Calibri"/>
                <a:cs typeface="Calibri"/>
                <a:sym typeface="Calibri"/>
              </a:rPr>
              <a:t>en</a:t>
            </a:r>
            <a:r>
              <a:rPr lang="en-US" dirty="0">
                <a:latin typeface="Calibri"/>
                <a:ea typeface="Calibri"/>
                <a:cs typeface="Calibri"/>
                <a:sym typeface="Calibri"/>
              </a:rPr>
              <a:t> </a:t>
            </a:r>
            <a:r>
              <a:rPr lang="en-US" dirty="0" err="1">
                <a:latin typeface="Calibri"/>
                <a:ea typeface="Calibri"/>
                <a:cs typeface="Calibri"/>
                <a:sym typeface="Calibri"/>
              </a:rPr>
              <a:t>contacto</a:t>
            </a:r>
            <a:r>
              <a:rPr lang="en-US" dirty="0">
                <a:latin typeface="Calibri"/>
                <a:ea typeface="Calibri"/>
                <a:cs typeface="Calibri"/>
                <a:sym typeface="Calibri"/>
              </a:rPr>
              <a:t>. Por </a:t>
            </a:r>
            <a:r>
              <a:rPr lang="en-US" dirty="0" err="1">
                <a:latin typeface="Calibri"/>
                <a:ea typeface="Calibri"/>
                <a:cs typeface="Calibri"/>
                <a:sym typeface="Calibri"/>
              </a:rPr>
              <a:t>ejemplo</a:t>
            </a:r>
            <a:r>
              <a:rPr lang="en-US" dirty="0">
                <a:latin typeface="Calibri"/>
                <a:ea typeface="Calibri"/>
                <a:cs typeface="Calibri"/>
                <a:sym typeface="Calibri"/>
              </a:rPr>
              <a:t>: las </a:t>
            </a:r>
            <a:r>
              <a:rPr lang="en-US" dirty="0"/>
              <a:t>personas con </a:t>
            </a:r>
            <a:r>
              <a:rPr lang="en-US" dirty="0" err="1"/>
              <a:t>problemas</a:t>
            </a:r>
            <a:r>
              <a:rPr lang="en-US" dirty="0"/>
              <a:t> de </a:t>
            </a:r>
            <a:r>
              <a:rPr lang="en-US" dirty="0" err="1"/>
              <a:t>visión</a:t>
            </a:r>
            <a:r>
              <a:rPr lang="en-US" dirty="0"/>
              <a:t> </a:t>
            </a:r>
            <a:r>
              <a:rPr lang="en-US" dirty="0" err="1"/>
              <a:t>tienen</a:t>
            </a:r>
            <a:r>
              <a:rPr lang="en-US" dirty="0"/>
              <a:t> la </a:t>
            </a:r>
            <a:r>
              <a:rPr lang="en-US" dirty="0" err="1"/>
              <a:t>posibilidad</a:t>
            </a:r>
            <a:r>
              <a:rPr lang="en-US" dirty="0"/>
              <a:t> de usar la </a:t>
            </a:r>
            <a:r>
              <a:rPr lang="en-US" dirty="0" err="1"/>
              <a:t>función</a:t>
            </a:r>
            <a:r>
              <a:rPr lang="en-US" dirty="0"/>
              <a:t> de zoom para </a:t>
            </a:r>
            <a:r>
              <a:rPr lang="en-US" dirty="0" err="1"/>
              <a:t>ver</a:t>
            </a:r>
            <a:r>
              <a:rPr lang="en-US" dirty="0"/>
              <a:t> </a:t>
            </a:r>
            <a:r>
              <a:rPr lang="en-US" dirty="0" err="1"/>
              <a:t>mensajes</a:t>
            </a:r>
            <a:r>
              <a:rPr lang="en-US" dirty="0"/>
              <a:t> o de </a:t>
            </a:r>
            <a:r>
              <a:rPr lang="en-US" dirty="0" err="1"/>
              <a:t>leerlos</a:t>
            </a:r>
            <a:r>
              <a:rPr lang="en-US" dirty="0"/>
              <a:t> gracias al </a:t>
            </a:r>
            <a:r>
              <a:rPr lang="en-US" dirty="0" err="1"/>
              <a:t>asistente</a:t>
            </a:r>
            <a:r>
              <a:rPr lang="en-US" dirty="0"/>
              <a:t> de </a:t>
            </a:r>
            <a:r>
              <a:rPr lang="en-US" dirty="0" err="1"/>
              <a:t>voz</a:t>
            </a:r>
            <a:r>
              <a:rPr lang="en-US" dirty="0"/>
              <a:t>. </a:t>
            </a:r>
            <a:endParaRPr dirty="0"/>
          </a:p>
          <a:p>
            <a:pPr marL="171450" lvl="0" indent="-19050" algn="just" rtl="0">
              <a:lnSpc>
                <a:spcPct val="100000"/>
              </a:lnSpc>
              <a:spcBef>
                <a:spcPts val="0"/>
              </a:spcBef>
              <a:spcAft>
                <a:spcPts val="0"/>
              </a:spcAft>
              <a:buSzPts val="2400"/>
              <a:buFont typeface="Arial"/>
              <a:buNone/>
            </a:pPr>
            <a:endParaRPr sz="800" dirty="0">
              <a:latin typeface="Calibri"/>
              <a:ea typeface="Calibri"/>
              <a:cs typeface="Calibri"/>
              <a:sym typeface="Calibri"/>
            </a:endParaRPr>
          </a:p>
          <a:p>
            <a:pPr marL="342900" lvl="0" indent="-342900" algn="just" rtl="0">
              <a:lnSpc>
                <a:spcPct val="100000"/>
              </a:lnSpc>
              <a:spcBef>
                <a:spcPts val="0"/>
              </a:spcBef>
              <a:spcAft>
                <a:spcPts val="0"/>
              </a:spcAft>
              <a:buSzPts val="2400"/>
              <a:buFont typeface="Arial"/>
              <a:buChar char="•"/>
            </a:pPr>
            <a:r>
              <a:rPr lang="en-US" b="1" dirty="0">
                <a:latin typeface="Calibri"/>
                <a:ea typeface="Calibri"/>
                <a:cs typeface="Calibri"/>
                <a:sym typeface="Calibri"/>
              </a:rPr>
              <a:t>Acceder</a:t>
            </a:r>
            <a:r>
              <a:rPr lang="en-US" dirty="0">
                <a:latin typeface="Calibri"/>
                <a:ea typeface="Calibri"/>
                <a:cs typeface="Calibri"/>
                <a:sym typeface="Calibri"/>
              </a:rPr>
              <a:t> </a:t>
            </a:r>
            <a:r>
              <a:rPr lang="en-US" dirty="0">
                <a:solidFill>
                  <a:srgbClr val="002060"/>
                </a:solidFill>
                <a:latin typeface="Calibri"/>
                <a:ea typeface="Calibri"/>
                <a:cs typeface="Calibri"/>
                <a:sym typeface="Calibri"/>
              </a:rPr>
              <a:t>a </a:t>
            </a:r>
            <a:r>
              <a:rPr lang="en-US" dirty="0" err="1">
                <a:solidFill>
                  <a:srgbClr val="002060"/>
                </a:solidFill>
                <a:latin typeface="Calibri"/>
                <a:ea typeface="Calibri"/>
                <a:cs typeface="Calibri"/>
                <a:sym typeface="Calibri"/>
              </a:rPr>
              <a:t>información</a:t>
            </a:r>
            <a:r>
              <a:rPr lang="en-US" dirty="0">
                <a:solidFill>
                  <a:srgbClr val="002060"/>
                </a:solidFill>
                <a:latin typeface="Calibri"/>
                <a:ea typeface="Calibri"/>
                <a:cs typeface="Calibri"/>
                <a:sym typeface="Calibri"/>
              </a:rPr>
              <a:t> </a:t>
            </a:r>
            <a:r>
              <a:rPr lang="en-US" dirty="0" err="1">
                <a:solidFill>
                  <a:srgbClr val="002060"/>
                </a:solidFill>
                <a:latin typeface="Calibri"/>
                <a:ea typeface="Calibri"/>
                <a:cs typeface="Calibri"/>
                <a:sym typeface="Calibri"/>
              </a:rPr>
              <a:t>en</a:t>
            </a:r>
            <a:r>
              <a:rPr lang="en-US" dirty="0">
                <a:solidFill>
                  <a:srgbClr val="002060"/>
                </a:solidFill>
                <a:latin typeface="Calibri"/>
                <a:ea typeface="Calibri"/>
                <a:cs typeface="Calibri"/>
                <a:sym typeface="Calibri"/>
              </a:rPr>
              <a:t> </a:t>
            </a:r>
            <a:r>
              <a:rPr lang="en-US" dirty="0" err="1">
                <a:solidFill>
                  <a:srgbClr val="002060"/>
                </a:solidFill>
                <a:latin typeface="Calibri"/>
                <a:ea typeface="Calibri"/>
                <a:cs typeface="Calibri"/>
                <a:sym typeface="Calibri"/>
              </a:rPr>
              <a:t>tiempo</a:t>
            </a:r>
            <a:r>
              <a:rPr lang="en-US" dirty="0">
                <a:solidFill>
                  <a:srgbClr val="002060"/>
                </a:solidFill>
                <a:latin typeface="Calibri"/>
                <a:ea typeface="Calibri"/>
                <a:cs typeface="Calibri"/>
                <a:sym typeface="Calibri"/>
              </a:rPr>
              <a:t> </a:t>
            </a:r>
            <a:r>
              <a:rPr lang="en-US" dirty="0">
                <a:latin typeface="Calibri"/>
                <a:ea typeface="Calibri"/>
                <a:cs typeface="Calibri"/>
                <a:sym typeface="Calibri"/>
              </a:rPr>
              <a:t>real </a:t>
            </a:r>
            <a:r>
              <a:rPr lang="en-US" dirty="0" err="1">
                <a:latin typeface="Calibri"/>
                <a:ea typeface="Calibri"/>
                <a:cs typeface="Calibri"/>
                <a:sym typeface="Calibri"/>
              </a:rPr>
              <a:t>nos</a:t>
            </a:r>
            <a:r>
              <a:rPr lang="en-US" dirty="0">
                <a:latin typeface="Calibri"/>
                <a:ea typeface="Calibri"/>
                <a:cs typeface="Calibri"/>
                <a:sym typeface="Calibri"/>
              </a:rPr>
              <a:t> </a:t>
            </a:r>
            <a:r>
              <a:rPr lang="en-US" dirty="0" err="1">
                <a:latin typeface="Calibri"/>
                <a:ea typeface="Calibri"/>
                <a:cs typeface="Calibri"/>
                <a:sym typeface="Calibri"/>
              </a:rPr>
              <a:t>permite</a:t>
            </a:r>
            <a:r>
              <a:rPr lang="en-US" dirty="0">
                <a:latin typeface="Calibri"/>
                <a:ea typeface="Calibri"/>
                <a:cs typeface="Calibri"/>
                <a:sym typeface="Calibri"/>
              </a:rPr>
              <a:t> </a:t>
            </a:r>
            <a:r>
              <a:rPr lang="en-US" dirty="0" err="1">
                <a:latin typeface="Calibri"/>
                <a:ea typeface="Calibri"/>
                <a:cs typeface="Calibri"/>
                <a:sym typeface="Calibri"/>
              </a:rPr>
              <a:t>estar</a:t>
            </a:r>
            <a:r>
              <a:rPr lang="en-US" dirty="0">
                <a:latin typeface="Calibri"/>
                <a:ea typeface="Calibri"/>
                <a:cs typeface="Calibri"/>
                <a:sym typeface="Calibri"/>
              </a:rPr>
              <a:t> al </a:t>
            </a:r>
            <a:r>
              <a:rPr lang="en-US" dirty="0"/>
              <a:t>día de las </a:t>
            </a:r>
            <a:r>
              <a:rPr lang="en-US" dirty="0" err="1"/>
              <a:t>noticias</a:t>
            </a:r>
            <a:r>
              <a:rPr lang="en-US" dirty="0"/>
              <a:t>, lo que </a:t>
            </a:r>
            <a:r>
              <a:rPr lang="en-US" dirty="0" err="1"/>
              <a:t>posibilita</a:t>
            </a:r>
            <a:r>
              <a:rPr lang="en-US" dirty="0"/>
              <a:t> y </a:t>
            </a:r>
            <a:r>
              <a:rPr lang="en-US" dirty="0" err="1"/>
              <a:t>mejora</a:t>
            </a:r>
            <a:r>
              <a:rPr lang="en-US" dirty="0"/>
              <a:t> </a:t>
            </a:r>
            <a:r>
              <a:rPr lang="en-US" dirty="0" err="1"/>
              <a:t>el</a:t>
            </a:r>
            <a:r>
              <a:rPr lang="en-US" dirty="0"/>
              <a:t> </a:t>
            </a:r>
            <a:r>
              <a:rPr lang="en-US" dirty="0" err="1"/>
              <a:t>aprendizaje</a:t>
            </a:r>
            <a:r>
              <a:rPr lang="en-US" dirty="0"/>
              <a:t>, </a:t>
            </a:r>
            <a:r>
              <a:rPr lang="en-US" dirty="0" err="1"/>
              <a:t>el</a:t>
            </a:r>
            <a:r>
              <a:rPr lang="en-US" dirty="0"/>
              <a:t> </a:t>
            </a:r>
            <a:r>
              <a:rPr lang="en-US" dirty="0" err="1"/>
              <a:t>asesoramiento</a:t>
            </a:r>
            <a:r>
              <a:rPr lang="en-US" dirty="0"/>
              <a:t> y la </a:t>
            </a:r>
            <a:r>
              <a:rPr lang="en-US" dirty="0" err="1"/>
              <a:t>orientación</a:t>
            </a:r>
            <a:r>
              <a:rPr lang="en-US" dirty="0"/>
              <a:t> que </a:t>
            </a:r>
            <a:r>
              <a:rPr lang="en-US" dirty="0" err="1"/>
              <a:t>podemos</a:t>
            </a:r>
            <a:r>
              <a:rPr lang="en-US" dirty="0"/>
              <a:t> </a:t>
            </a:r>
            <a:r>
              <a:rPr lang="en-US" dirty="0" err="1"/>
              <a:t>aplicar</a:t>
            </a:r>
            <a:r>
              <a:rPr lang="en-US" dirty="0"/>
              <a:t> a </a:t>
            </a:r>
            <a:r>
              <a:rPr lang="en-US" dirty="0" err="1"/>
              <a:t>situaciones</a:t>
            </a:r>
            <a:r>
              <a:rPr lang="en-US" dirty="0"/>
              <a:t> de la </a:t>
            </a:r>
            <a:r>
              <a:rPr lang="en-US" dirty="0" err="1"/>
              <a:t>vida</a:t>
            </a:r>
            <a:r>
              <a:rPr lang="en-US" dirty="0"/>
              <a:t> real.</a:t>
            </a:r>
            <a:r>
              <a:rPr lang="en-US" dirty="0">
                <a:latin typeface="Calibri"/>
                <a:ea typeface="Calibri"/>
                <a:cs typeface="Calibri"/>
                <a:sym typeface="Calibri"/>
              </a:rPr>
              <a:t> </a:t>
            </a:r>
            <a:endParaRPr dirty="0"/>
          </a:p>
          <a:p>
            <a:pPr marL="342900" lvl="0" indent="-342900" algn="just" rtl="0">
              <a:lnSpc>
                <a:spcPct val="115000"/>
              </a:lnSpc>
              <a:spcBef>
                <a:spcPts val="1200"/>
              </a:spcBef>
              <a:spcAft>
                <a:spcPts val="0"/>
              </a:spcAft>
              <a:buSzPts val="2400"/>
              <a:buFont typeface="Arial"/>
              <a:buChar char="•"/>
            </a:pPr>
            <a:r>
              <a:rPr lang="en-US" dirty="0"/>
              <a:t>Las </a:t>
            </a:r>
            <a:r>
              <a:rPr lang="en-US" dirty="0" err="1"/>
              <a:t>cámaras</a:t>
            </a:r>
            <a:r>
              <a:rPr lang="en-US" dirty="0"/>
              <a:t> de </a:t>
            </a:r>
            <a:r>
              <a:rPr lang="en-US" dirty="0" err="1"/>
              <a:t>los</a:t>
            </a:r>
            <a:r>
              <a:rPr lang="en-US" dirty="0"/>
              <a:t> </a:t>
            </a:r>
            <a:r>
              <a:rPr lang="en-US" dirty="0" err="1"/>
              <a:t>teléfonos</a:t>
            </a:r>
            <a:r>
              <a:rPr lang="en-US" dirty="0"/>
              <a:t> </a:t>
            </a:r>
            <a:r>
              <a:rPr lang="en-US" dirty="0" err="1"/>
              <a:t>suelen</a:t>
            </a:r>
            <a:r>
              <a:rPr lang="en-US" dirty="0"/>
              <a:t> ser </a:t>
            </a:r>
            <a:r>
              <a:rPr lang="en-US" dirty="0" err="1"/>
              <a:t>mejores</a:t>
            </a:r>
            <a:r>
              <a:rPr lang="en-US" dirty="0"/>
              <a:t> que las de </a:t>
            </a:r>
            <a:r>
              <a:rPr lang="en-US" dirty="0" err="1"/>
              <a:t>muchos</a:t>
            </a:r>
            <a:r>
              <a:rPr lang="en-US" dirty="0"/>
              <a:t> </a:t>
            </a:r>
            <a:r>
              <a:rPr lang="en-US" dirty="0" err="1"/>
              <a:t>otros</a:t>
            </a:r>
            <a:r>
              <a:rPr lang="en-US" dirty="0"/>
              <a:t> </a:t>
            </a:r>
            <a:r>
              <a:rPr lang="en-US" dirty="0" err="1"/>
              <a:t>dispositivos</a:t>
            </a:r>
            <a:r>
              <a:rPr lang="en-US" dirty="0"/>
              <a:t>, lo que </a:t>
            </a:r>
            <a:r>
              <a:rPr lang="en-US" dirty="0" err="1"/>
              <a:t>brinda</a:t>
            </a:r>
            <a:r>
              <a:rPr lang="en-US" dirty="0"/>
              <a:t> un </a:t>
            </a:r>
            <a:r>
              <a:rPr lang="en-US" dirty="0" err="1"/>
              <a:t>abanico</a:t>
            </a:r>
            <a:r>
              <a:rPr lang="en-US" dirty="0"/>
              <a:t> de </a:t>
            </a:r>
            <a:r>
              <a:rPr lang="en-US" dirty="0" err="1"/>
              <a:t>oportunidades</a:t>
            </a:r>
            <a:r>
              <a:rPr lang="en-US" dirty="0"/>
              <a:t> </a:t>
            </a:r>
            <a:r>
              <a:rPr lang="en-US" b="1" dirty="0" err="1"/>
              <a:t>fotográficas</a:t>
            </a:r>
            <a:r>
              <a:rPr lang="en-US" b="1" dirty="0"/>
              <a:t> y de </a:t>
            </a:r>
            <a:r>
              <a:rPr lang="en-US" b="1" dirty="0" err="1"/>
              <a:t>vídeo</a:t>
            </a:r>
            <a:r>
              <a:rPr lang="en-US" b="1" dirty="0"/>
              <a:t> </a:t>
            </a:r>
            <a:r>
              <a:rPr lang="en-US" dirty="0"/>
              <a:t>al </a:t>
            </a:r>
            <a:r>
              <a:rPr lang="en-US" dirty="0" err="1"/>
              <a:t>instante</a:t>
            </a:r>
            <a:r>
              <a:rPr lang="en-US" dirty="0"/>
              <a:t>. </a:t>
            </a:r>
            <a:r>
              <a:rPr lang="en-US" dirty="0" err="1"/>
              <a:t>Esto</a:t>
            </a:r>
            <a:r>
              <a:rPr lang="en-US" dirty="0"/>
              <a:t> </a:t>
            </a:r>
            <a:r>
              <a:rPr lang="en-US" dirty="0" err="1"/>
              <a:t>puede</a:t>
            </a:r>
            <a:r>
              <a:rPr lang="en-US" dirty="0"/>
              <a:t> ser </a:t>
            </a:r>
            <a:r>
              <a:rPr lang="en-US" dirty="0" err="1"/>
              <a:t>útil</a:t>
            </a:r>
            <a:r>
              <a:rPr lang="en-US" dirty="0"/>
              <a:t> para </a:t>
            </a:r>
            <a:r>
              <a:rPr lang="en-US" dirty="0" err="1"/>
              <a:t>documentar</a:t>
            </a:r>
            <a:r>
              <a:rPr lang="en-US" dirty="0"/>
              <a:t> </a:t>
            </a:r>
            <a:r>
              <a:rPr lang="en-US" dirty="0" err="1"/>
              <a:t>eventos</a:t>
            </a:r>
            <a:r>
              <a:rPr lang="en-US" dirty="0"/>
              <a:t> o </a:t>
            </a:r>
            <a:r>
              <a:rPr lang="en-US" dirty="0" err="1"/>
              <a:t>acontecimientos</a:t>
            </a:r>
            <a:r>
              <a:rPr lang="en-US" dirty="0"/>
              <a:t>.</a:t>
            </a:r>
            <a:endParaRPr dirty="0"/>
          </a:p>
          <a:p>
            <a:pPr marL="342900" lvl="0" indent="-342900" algn="just" rtl="0">
              <a:lnSpc>
                <a:spcPct val="115000"/>
              </a:lnSpc>
              <a:spcBef>
                <a:spcPts val="1200"/>
              </a:spcBef>
              <a:spcAft>
                <a:spcPts val="0"/>
              </a:spcAft>
              <a:buSzPts val="2400"/>
              <a:buFont typeface="Arial"/>
              <a:buChar char="•"/>
            </a:pPr>
            <a:r>
              <a:rPr lang="en-US" dirty="0"/>
              <a:t>Las </a:t>
            </a:r>
            <a:r>
              <a:rPr lang="en-US" dirty="0" err="1">
                <a:solidFill>
                  <a:srgbClr val="002060"/>
                </a:solidFill>
              </a:rPr>
              <a:t>posibilidades</a:t>
            </a:r>
            <a:r>
              <a:rPr lang="en-US" dirty="0"/>
              <a:t> que </a:t>
            </a:r>
            <a:r>
              <a:rPr lang="en-US" dirty="0" err="1"/>
              <a:t>ofrece</a:t>
            </a:r>
            <a:r>
              <a:rPr lang="en-US" dirty="0"/>
              <a:t> </a:t>
            </a:r>
            <a:r>
              <a:rPr lang="en-US" dirty="0" err="1"/>
              <a:t>el</a:t>
            </a:r>
            <a:r>
              <a:rPr lang="en-US" dirty="0"/>
              <a:t> </a:t>
            </a:r>
            <a:r>
              <a:rPr lang="en-US" dirty="0" err="1"/>
              <a:t>uso</a:t>
            </a:r>
            <a:r>
              <a:rPr lang="en-US" dirty="0"/>
              <a:t> de </a:t>
            </a:r>
            <a:r>
              <a:rPr lang="en-US" i="1" dirty="0">
                <a:solidFill>
                  <a:srgbClr val="002060"/>
                </a:solidFill>
              </a:rPr>
              <a:t>apps</a:t>
            </a:r>
            <a:r>
              <a:rPr lang="en-US" dirty="0"/>
              <a:t> son </a:t>
            </a:r>
            <a:r>
              <a:rPr lang="en-US" dirty="0" err="1"/>
              <a:t>infinitas</a:t>
            </a:r>
            <a:r>
              <a:rPr lang="en-US" dirty="0"/>
              <a:t> y </a:t>
            </a:r>
            <a:r>
              <a:rPr lang="en-US" dirty="0" err="1"/>
              <a:t>pueden</a:t>
            </a:r>
            <a:r>
              <a:rPr lang="en-US" dirty="0"/>
              <a:t> </a:t>
            </a:r>
            <a:r>
              <a:rPr lang="en-US" dirty="0" err="1"/>
              <a:t>satisfacer</a:t>
            </a:r>
            <a:r>
              <a:rPr lang="en-US" dirty="0"/>
              <a:t>  </a:t>
            </a:r>
            <a:r>
              <a:rPr lang="en-US" dirty="0" err="1"/>
              <a:t>todas</a:t>
            </a:r>
            <a:r>
              <a:rPr lang="en-US" dirty="0"/>
              <a:t> las </a:t>
            </a:r>
            <a:r>
              <a:rPr lang="en-US" dirty="0" err="1"/>
              <a:t>necesidades</a:t>
            </a:r>
            <a:r>
              <a:rPr lang="en-US" dirty="0"/>
              <a:t>, </a:t>
            </a:r>
            <a:r>
              <a:rPr lang="en-US" dirty="0" err="1"/>
              <a:t>ya</a:t>
            </a:r>
            <a:r>
              <a:rPr lang="en-US" dirty="0"/>
              <a:t> </a:t>
            </a:r>
            <a:r>
              <a:rPr lang="en-US" dirty="0" err="1"/>
              <a:t>sean</a:t>
            </a:r>
            <a:r>
              <a:rPr lang="en-US" dirty="0"/>
              <a:t> </a:t>
            </a:r>
            <a:r>
              <a:rPr lang="en-US" dirty="0" err="1"/>
              <a:t>sociales</a:t>
            </a:r>
            <a:r>
              <a:rPr lang="en-US" dirty="0"/>
              <a:t>, </a:t>
            </a:r>
            <a:r>
              <a:rPr lang="en-US" dirty="0" err="1"/>
              <a:t>médicas</a:t>
            </a:r>
            <a:r>
              <a:rPr lang="en-US" dirty="0"/>
              <a:t> o </a:t>
            </a:r>
            <a:r>
              <a:rPr lang="en-US" dirty="0" err="1"/>
              <a:t>educativas</a:t>
            </a:r>
            <a:r>
              <a:rPr lang="en-US" dirty="0"/>
              <a:t>. </a:t>
            </a:r>
            <a:endParaRPr dirty="0">
              <a:latin typeface="Calibri"/>
              <a:ea typeface="Calibri"/>
              <a:cs typeface="Calibri"/>
              <a:sym typeface="Calibri"/>
            </a:endParaRPr>
          </a:p>
        </p:txBody>
      </p:sp>
      <p:sp>
        <p:nvSpPr>
          <p:cNvPr id="854" name="Google Shape;854;g136ea598341_1_12"/>
          <p:cNvSpPr txBox="1">
            <a:spLocks noGrp="1"/>
          </p:cNvSpPr>
          <p:nvPr>
            <p:ph type="body" idx="2"/>
          </p:nvPr>
        </p:nvSpPr>
        <p:spPr>
          <a:xfrm>
            <a:off x="1069527" y="550582"/>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4000"/>
              <a:t>Ventajas de usar un </a:t>
            </a:r>
            <a:r>
              <a:rPr lang="en-US" sz="4000" i="1"/>
              <a:t>smartphone</a:t>
            </a:r>
            <a:r>
              <a:rPr lang="en-US" sz="4000"/>
              <a:t> </a:t>
            </a:r>
            <a:endParaRPr sz="4000"/>
          </a:p>
        </p:txBody>
      </p:sp>
      <p:pic>
        <p:nvPicPr>
          <p:cNvPr id="855" name="Google Shape;855;g136ea598341_1_12" descr="Icon&#10;&#10;Description automatically generated"/>
          <p:cNvPicPr preferRelativeResize="0"/>
          <p:nvPr/>
        </p:nvPicPr>
        <p:blipFill rotWithShape="1">
          <a:blip r:embed="rId3">
            <a:alphaModFix/>
          </a:blip>
          <a:srcRect/>
          <a:stretch/>
        </p:blipFill>
        <p:spPr>
          <a:xfrm>
            <a:off x="9192638" y="397289"/>
            <a:ext cx="1929835" cy="119792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g136ea598341_1_69"/>
          <p:cNvSpPr txBox="1">
            <a:spLocks noGrp="1"/>
          </p:cNvSpPr>
          <p:nvPr>
            <p:ph type="body" idx="1"/>
          </p:nvPr>
        </p:nvSpPr>
        <p:spPr>
          <a:xfrm>
            <a:off x="798375" y="1565300"/>
            <a:ext cx="10595100" cy="47385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a:t>Además de las llamadas y los mensajes de texto, otras posibles funciones de los </a:t>
            </a:r>
            <a:r>
              <a:rPr lang="en-US" i="1">
                <a:solidFill>
                  <a:srgbClr val="002060"/>
                </a:solidFill>
              </a:rPr>
              <a:t>smartphones</a:t>
            </a:r>
            <a:r>
              <a:rPr lang="en-US"/>
              <a:t> son:</a:t>
            </a:r>
            <a:endParaRPr/>
          </a:p>
          <a:p>
            <a:pPr marL="457200" lvl="0" indent="-381000" algn="just" rtl="0">
              <a:lnSpc>
                <a:spcPct val="90000"/>
              </a:lnSpc>
              <a:spcBef>
                <a:spcPts val="600"/>
              </a:spcBef>
              <a:spcAft>
                <a:spcPts val="0"/>
              </a:spcAft>
              <a:buSzPts val="2400"/>
              <a:buChar char="●"/>
            </a:pPr>
            <a:r>
              <a:rPr lang="en-US"/>
              <a:t>Comunicación instantánea y de calidad mediante voz y vídeo &gt; Reduce el aislamiento </a:t>
            </a:r>
            <a:r>
              <a:rPr lang="en-US">
                <a:solidFill>
                  <a:srgbClr val="002060"/>
                </a:solidFill>
              </a:rPr>
              <a:t>y los riesgos.</a:t>
            </a:r>
            <a:endParaRPr/>
          </a:p>
          <a:p>
            <a:pPr marL="457200" lvl="0" indent="-381000" algn="just" rtl="0">
              <a:lnSpc>
                <a:spcPct val="90000"/>
              </a:lnSpc>
              <a:spcBef>
                <a:spcPts val="600"/>
              </a:spcBef>
              <a:spcAft>
                <a:spcPts val="0"/>
              </a:spcAft>
              <a:buSzPts val="2400"/>
              <a:buChar char="●"/>
            </a:pPr>
            <a:r>
              <a:rPr lang="en-US"/>
              <a:t>Seguimiento de la salud optimizado y personalizado (ver Módulo 3) &gt; Lleva a una mejora de la actividad física.</a:t>
            </a:r>
            <a:endParaRPr/>
          </a:p>
          <a:p>
            <a:pPr marL="457200" lvl="0" indent="-381000" algn="just" rtl="0">
              <a:lnSpc>
                <a:spcPct val="90000"/>
              </a:lnSpc>
              <a:spcBef>
                <a:spcPts val="600"/>
              </a:spcBef>
              <a:spcAft>
                <a:spcPts val="0"/>
              </a:spcAft>
              <a:buSzPts val="2400"/>
              <a:buChar char="●"/>
            </a:pPr>
            <a:r>
              <a:rPr lang="en-US"/>
              <a:t>Mejora del GPS. Por ejemplo, asistencia en la búsqueda de direcciones rurales/urbanas cuando intentamos localizar la ubicación de los clientes.</a:t>
            </a:r>
            <a:endParaRPr/>
          </a:p>
          <a:p>
            <a:pPr marL="457200" lvl="0" indent="-381000" algn="just" rtl="0">
              <a:lnSpc>
                <a:spcPct val="90000"/>
              </a:lnSpc>
              <a:spcBef>
                <a:spcPts val="600"/>
              </a:spcBef>
              <a:spcAft>
                <a:spcPts val="0"/>
              </a:spcAft>
              <a:buSzPts val="2400"/>
              <a:buChar char="●"/>
            </a:pPr>
            <a:r>
              <a:rPr lang="en-US"/>
              <a:t>Capacidad de conexión inalámbrica por wifi o </a:t>
            </a:r>
            <a:r>
              <a:rPr lang="en-US" i="1"/>
              <a:t>bluetooth</a:t>
            </a:r>
            <a:r>
              <a:rPr lang="en-US"/>
              <a:t> entre el teléfono y otros dispositivos.</a:t>
            </a:r>
            <a:endParaRPr>
              <a:solidFill>
                <a:srgbClr val="FF0000"/>
              </a:solidFill>
            </a:endParaRPr>
          </a:p>
          <a:p>
            <a:pPr marL="457200" lvl="0" indent="-381000" algn="just" rtl="0">
              <a:lnSpc>
                <a:spcPct val="90000"/>
              </a:lnSpc>
              <a:spcBef>
                <a:spcPts val="600"/>
              </a:spcBef>
              <a:spcAft>
                <a:spcPts val="0"/>
              </a:spcAft>
              <a:buSzPts val="2400"/>
              <a:buChar char="●"/>
            </a:pPr>
            <a:r>
              <a:rPr lang="en-US"/>
              <a:t>Los </a:t>
            </a:r>
            <a:r>
              <a:rPr lang="en-US" i="1"/>
              <a:t>smartphones</a:t>
            </a:r>
            <a:r>
              <a:rPr lang="en-US"/>
              <a:t>, mediante aplicaciones, tienen un sinfín de funciones: pueden hacer seguimiento de la alimentación y la salud, ampliar las capacidades y conexiones sociales, controlar y fomentar el bienestar y la vida sana, etc.</a:t>
            </a:r>
            <a:endParaRPr/>
          </a:p>
          <a:p>
            <a:pPr marL="0" lvl="0" indent="0" algn="l" rtl="0">
              <a:lnSpc>
                <a:spcPct val="90000"/>
              </a:lnSpc>
              <a:spcBef>
                <a:spcPts val="1000"/>
              </a:spcBef>
              <a:spcAft>
                <a:spcPts val="0"/>
              </a:spcAft>
              <a:buSzPts val="2400"/>
              <a:buNone/>
            </a:pPr>
            <a:endParaRPr/>
          </a:p>
        </p:txBody>
      </p:sp>
      <p:sp>
        <p:nvSpPr>
          <p:cNvPr id="862" name="Google Shape;862;g136ea598341_1_69"/>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Posibilidades que ofrecen los </a:t>
            </a:r>
            <a:r>
              <a:rPr lang="en-US" i="1"/>
              <a:t>smartphones</a:t>
            </a:r>
            <a:r>
              <a:rPr lang="en-US"/>
              <a:t> </a:t>
            </a:r>
            <a:endParaRPr/>
          </a:p>
        </p:txBody>
      </p:sp>
      <p:pic>
        <p:nvPicPr>
          <p:cNvPr id="863" name="Google Shape;863;g136ea598341_1_69" descr="Icon&#10;&#10;Description automatically generated"/>
          <p:cNvPicPr preferRelativeResize="0"/>
          <p:nvPr/>
        </p:nvPicPr>
        <p:blipFill rotWithShape="1">
          <a:blip r:embed="rId3">
            <a:alphaModFix/>
          </a:blip>
          <a:srcRect/>
          <a:stretch/>
        </p:blipFill>
        <p:spPr>
          <a:xfrm>
            <a:off x="9212093" y="465383"/>
            <a:ext cx="1929835" cy="119792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65"/>
          <p:cNvSpPr txBox="1">
            <a:spLocks noGrp="1"/>
          </p:cNvSpPr>
          <p:nvPr>
            <p:ph type="body" idx="1"/>
          </p:nvPr>
        </p:nvSpPr>
        <p:spPr>
          <a:xfrm>
            <a:off x="5460183" y="1510239"/>
            <a:ext cx="6011333" cy="4236686"/>
          </a:xfrm>
          <a:prstGeom prst="rect">
            <a:avLst/>
          </a:prstGeom>
          <a:noFill/>
          <a:ln>
            <a:noFill/>
          </a:ln>
        </p:spPr>
        <p:txBody>
          <a:bodyPr spcFirstLastPara="1" wrap="square" lIns="91425" tIns="45700" rIns="91425" bIns="45700" anchor="t" anchorCtr="0">
            <a:noAutofit/>
          </a:bodyPr>
          <a:lstStyle/>
          <a:p>
            <a:pPr marL="180000" lvl="0" indent="0" algn="just" rtl="0">
              <a:lnSpc>
                <a:spcPct val="90000"/>
              </a:lnSpc>
              <a:spcBef>
                <a:spcPts val="1000"/>
              </a:spcBef>
              <a:spcAft>
                <a:spcPts val="0"/>
              </a:spcAft>
              <a:buSzPts val="2400"/>
              <a:buNone/>
            </a:pPr>
            <a:r>
              <a:rPr lang="en-US" sz="2000" u="sng" dirty="0">
                <a:solidFill>
                  <a:srgbClr val="24BAA2"/>
                </a:solidFill>
                <a:hlinkClick r:id="rId3">
                  <a:extLst>
                    <a:ext uri="{A12FA001-AC4F-418D-AE19-62706E023703}">
                      <ahyp:hlinkClr xmlns:ahyp="http://schemas.microsoft.com/office/drawing/2018/hyperlinkcolor" val="tx"/>
                    </a:ext>
                  </a:extLst>
                </a:hlinkClick>
              </a:rPr>
              <a:t>iPhone - </a:t>
            </a:r>
            <a:r>
              <a:rPr lang="en-US" sz="2000" u="sng" dirty="0" err="1">
                <a:solidFill>
                  <a:srgbClr val="24BAA2"/>
                </a:solidFill>
                <a:hlinkClick r:id="rId3">
                  <a:extLst>
                    <a:ext uri="{A12FA001-AC4F-418D-AE19-62706E023703}">
                      <ahyp:hlinkClr xmlns:ahyp="http://schemas.microsoft.com/office/drawing/2018/hyperlinkcolor" val="tx"/>
                    </a:ext>
                  </a:extLst>
                </a:hlinkClick>
              </a:rPr>
              <a:t>Consejos</a:t>
            </a:r>
            <a:r>
              <a:rPr lang="en-US" sz="2000" u="sng" dirty="0">
                <a:solidFill>
                  <a:srgbClr val="24BAA2"/>
                </a:solidFill>
                <a:hlinkClick r:id="rId3">
                  <a:extLst>
                    <a:ext uri="{A12FA001-AC4F-418D-AE19-62706E023703}">
                      <ahyp:hlinkClr xmlns:ahyp="http://schemas.microsoft.com/office/drawing/2018/hyperlinkcolor" val="tx"/>
                    </a:ext>
                  </a:extLst>
                </a:hlinkClick>
              </a:rPr>
              <a:t> para </a:t>
            </a:r>
            <a:r>
              <a:rPr lang="en-US" sz="2000" u="sng" dirty="0" err="1">
                <a:solidFill>
                  <a:srgbClr val="24BAA2"/>
                </a:solidFill>
                <a:hlinkClick r:id="rId3">
                  <a:extLst>
                    <a:ext uri="{A12FA001-AC4F-418D-AE19-62706E023703}">
                      <ahyp:hlinkClr xmlns:ahyp="http://schemas.microsoft.com/office/drawing/2018/hyperlinkcolor" val="tx"/>
                    </a:ext>
                  </a:extLst>
                </a:hlinkClick>
              </a:rPr>
              <a:t>mayores</a:t>
            </a:r>
            <a:r>
              <a:rPr lang="en-US" sz="2000" u="sng" dirty="0">
                <a:solidFill>
                  <a:srgbClr val="24BAA2"/>
                </a:solidFill>
                <a:hlinkClick r:id="rId3">
                  <a:extLst>
                    <a:ext uri="{A12FA001-AC4F-418D-AE19-62706E023703}">
                      <ahyp:hlinkClr xmlns:ahyp="http://schemas.microsoft.com/office/drawing/2018/hyperlinkcolor" val="tx"/>
                    </a:ext>
                  </a:extLst>
                </a:hlinkClick>
              </a:rPr>
              <a:t>: </a:t>
            </a:r>
            <a:r>
              <a:rPr lang="en-US" sz="2000" u="sng" dirty="0" err="1">
                <a:solidFill>
                  <a:srgbClr val="24BAA2"/>
                </a:solidFill>
                <a:hlinkClick r:id="rId3">
                  <a:extLst>
                    <a:ext uri="{A12FA001-AC4F-418D-AE19-62706E023703}">
                      <ahyp:hlinkClr xmlns:ahyp="http://schemas.microsoft.com/office/drawing/2018/hyperlinkcolor" val="tx"/>
                    </a:ext>
                  </a:extLst>
                </a:hlinkClick>
              </a:rPr>
              <a:t>Configuración</a:t>
            </a:r>
            <a:r>
              <a:rPr lang="en-US" sz="2000" u="sng" dirty="0">
                <a:solidFill>
                  <a:srgbClr val="24BAA2"/>
                </a:solidFill>
                <a:hlinkClick r:id="rId3">
                  <a:extLst>
                    <a:ext uri="{A12FA001-AC4F-418D-AE19-62706E023703}">
                      <ahyp:hlinkClr xmlns:ahyp="http://schemas.microsoft.com/office/drawing/2018/hyperlinkcolor" val="tx"/>
                    </a:ext>
                  </a:extLst>
                </a:hlinkClick>
              </a:rPr>
              <a:t> </a:t>
            </a:r>
            <a:r>
              <a:rPr lang="en-US" sz="2000" u="sng" dirty="0" err="1">
                <a:solidFill>
                  <a:srgbClr val="24BAA2"/>
                </a:solidFill>
                <a:hlinkClick r:id="rId3">
                  <a:extLst>
                    <a:ext uri="{A12FA001-AC4F-418D-AE19-62706E023703}">
                      <ahyp:hlinkClr xmlns:ahyp="http://schemas.microsoft.com/office/drawing/2018/hyperlinkcolor" val="tx"/>
                    </a:ext>
                  </a:extLst>
                </a:hlinkClick>
              </a:rPr>
              <a:t>básica</a:t>
            </a:r>
            <a:r>
              <a:rPr lang="en-US" sz="2000" u="sng" dirty="0">
                <a:solidFill>
                  <a:srgbClr val="24BAA2"/>
                </a:solidFill>
                <a:hlinkClick r:id="rId3">
                  <a:extLst>
                    <a:ext uri="{A12FA001-AC4F-418D-AE19-62706E023703}">
                      <ahyp:hlinkClr xmlns:ahyp="http://schemas.microsoft.com/office/drawing/2018/hyperlinkcolor" val="tx"/>
                    </a:ext>
                  </a:extLst>
                </a:hlinkClick>
              </a:rPr>
              <a:t> – YouTube</a:t>
            </a:r>
            <a:r>
              <a:rPr lang="en-US" sz="2000" dirty="0">
                <a:solidFill>
                  <a:srgbClr val="24BAA2"/>
                </a:solidFill>
              </a:rPr>
              <a:t> </a:t>
            </a:r>
            <a:r>
              <a:rPr lang="en-US" sz="2000" dirty="0" err="1">
                <a:solidFill>
                  <a:schemeClr val="lt1"/>
                </a:solidFill>
              </a:rPr>
              <a:t>Consejos</a:t>
            </a:r>
            <a:r>
              <a:rPr lang="en-US" sz="2000" dirty="0">
                <a:solidFill>
                  <a:schemeClr val="lt1"/>
                </a:solidFill>
              </a:rPr>
              <a:t> para </a:t>
            </a:r>
            <a:r>
              <a:rPr lang="en-US" sz="2000" dirty="0" err="1">
                <a:solidFill>
                  <a:schemeClr val="lt1"/>
                </a:solidFill>
              </a:rPr>
              <a:t>configurar</a:t>
            </a:r>
            <a:r>
              <a:rPr lang="en-US" sz="2000" dirty="0">
                <a:solidFill>
                  <a:schemeClr val="lt1"/>
                </a:solidFill>
              </a:rPr>
              <a:t> </a:t>
            </a:r>
            <a:r>
              <a:rPr lang="en-US" sz="2000" dirty="0" err="1">
                <a:solidFill>
                  <a:schemeClr val="lt1"/>
                </a:solidFill>
              </a:rPr>
              <a:t>el</a:t>
            </a:r>
            <a:r>
              <a:rPr lang="en-US" sz="2000" dirty="0">
                <a:solidFill>
                  <a:schemeClr val="lt1"/>
                </a:solidFill>
              </a:rPr>
              <a:t> </a:t>
            </a:r>
            <a:r>
              <a:rPr lang="en-US" sz="2000" dirty="0" err="1">
                <a:solidFill>
                  <a:schemeClr val="lt1"/>
                </a:solidFill>
              </a:rPr>
              <a:t>brillo</a:t>
            </a:r>
            <a:r>
              <a:rPr lang="en-US" sz="2000" dirty="0">
                <a:solidFill>
                  <a:schemeClr val="lt1"/>
                </a:solidFill>
              </a:rPr>
              <a:t> de la </a:t>
            </a:r>
            <a:r>
              <a:rPr lang="en-US" sz="2000" dirty="0" err="1">
                <a:solidFill>
                  <a:schemeClr val="lt1"/>
                </a:solidFill>
              </a:rPr>
              <a:t>pantalla</a:t>
            </a:r>
            <a:r>
              <a:rPr lang="en-US" sz="2000" dirty="0">
                <a:solidFill>
                  <a:schemeClr val="lt1"/>
                </a:solidFill>
              </a:rPr>
              <a:t>, </a:t>
            </a:r>
            <a:r>
              <a:rPr lang="en-US" sz="2000" dirty="0" err="1">
                <a:solidFill>
                  <a:schemeClr val="lt1"/>
                </a:solidFill>
              </a:rPr>
              <a:t>el</a:t>
            </a:r>
            <a:r>
              <a:rPr lang="en-US" sz="2000" dirty="0">
                <a:solidFill>
                  <a:schemeClr val="lt1"/>
                </a:solidFill>
              </a:rPr>
              <a:t> </a:t>
            </a:r>
            <a:r>
              <a:rPr lang="en-US" sz="2000" dirty="0" err="1">
                <a:solidFill>
                  <a:schemeClr val="lt1"/>
                </a:solidFill>
              </a:rPr>
              <a:t>tamaño</a:t>
            </a:r>
            <a:r>
              <a:rPr lang="en-US" sz="2000" dirty="0">
                <a:solidFill>
                  <a:schemeClr val="lt1"/>
                </a:solidFill>
              </a:rPr>
              <a:t> del </a:t>
            </a:r>
            <a:r>
              <a:rPr lang="en-US" sz="2000" dirty="0" err="1">
                <a:solidFill>
                  <a:schemeClr val="lt1"/>
                </a:solidFill>
              </a:rPr>
              <a:t>texto</a:t>
            </a:r>
            <a:r>
              <a:rPr lang="en-US" sz="2000" dirty="0">
                <a:solidFill>
                  <a:schemeClr val="lt1"/>
                </a:solidFill>
              </a:rPr>
              <a:t> o la </a:t>
            </a:r>
            <a:r>
              <a:rPr lang="en-US" sz="2000" dirty="0" err="1">
                <a:solidFill>
                  <a:schemeClr val="lt1"/>
                </a:solidFill>
              </a:rPr>
              <a:t>pantalla</a:t>
            </a:r>
            <a:r>
              <a:rPr lang="en-US" sz="2000" dirty="0">
                <a:solidFill>
                  <a:schemeClr val="lt1"/>
                </a:solidFill>
              </a:rPr>
              <a:t> de </a:t>
            </a:r>
            <a:r>
              <a:rPr lang="en-US" sz="2000" dirty="0" err="1">
                <a:solidFill>
                  <a:schemeClr val="lt1"/>
                </a:solidFill>
              </a:rPr>
              <a:t>inicio</a:t>
            </a:r>
            <a:r>
              <a:rPr lang="en-US" sz="2000" dirty="0">
                <a:solidFill>
                  <a:schemeClr val="lt1"/>
                </a:solidFill>
              </a:rPr>
              <a:t>, entre </a:t>
            </a:r>
            <a:r>
              <a:rPr lang="en-US" sz="2000" dirty="0" err="1">
                <a:solidFill>
                  <a:schemeClr val="lt1"/>
                </a:solidFill>
              </a:rPr>
              <a:t>otras</a:t>
            </a:r>
            <a:r>
              <a:rPr lang="en-US" sz="2000" dirty="0">
                <a:solidFill>
                  <a:schemeClr val="lt1"/>
                </a:solidFill>
              </a:rPr>
              <a:t> </a:t>
            </a:r>
            <a:r>
              <a:rPr lang="en-US" sz="2000" dirty="0" err="1">
                <a:solidFill>
                  <a:schemeClr val="lt1"/>
                </a:solidFill>
              </a:rPr>
              <a:t>cosas</a:t>
            </a:r>
            <a:r>
              <a:rPr lang="en-US" sz="2000" dirty="0">
                <a:solidFill>
                  <a:srgbClr val="24BAA2"/>
                </a:solidFill>
              </a:rPr>
              <a:t>. </a:t>
            </a:r>
            <a:endParaRPr sz="2000" dirty="0"/>
          </a:p>
          <a:p>
            <a:pPr marL="180000" lvl="0" indent="0" algn="just" rtl="0">
              <a:lnSpc>
                <a:spcPct val="90000"/>
              </a:lnSpc>
              <a:spcBef>
                <a:spcPts val="1000"/>
              </a:spcBef>
              <a:spcAft>
                <a:spcPts val="0"/>
              </a:spcAft>
              <a:buSzPts val="2400"/>
              <a:buNone/>
            </a:pPr>
            <a:r>
              <a:rPr lang="en-US" sz="2000" u="sng" dirty="0">
                <a:solidFill>
                  <a:srgbClr val="24BAA2"/>
                </a:solidFill>
                <a:hlinkClick r:id="rId4">
                  <a:extLst>
                    <a:ext uri="{A12FA001-AC4F-418D-AE19-62706E023703}">
                      <ahyp:hlinkClr xmlns:ahyp="http://schemas.microsoft.com/office/drawing/2018/hyperlinkcolor" val="tx"/>
                    </a:ext>
                  </a:extLst>
                </a:hlinkClick>
              </a:rPr>
              <a:t>iPhone</a:t>
            </a:r>
            <a:r>
              <a:rPr lang="en-US" sz="2000" u="sng" dirty="0">
                <a:solidFill>
                  <a:srgbClr val="24BAA2"/>
                </a:solidFill>
              </a:rPr>
              <a:t> -</a:t>
            </a:r>
            <a:r>
              <a:rPr lang="en-US" sz="2000" u="sng" dirty="0">
                <a:solidFill>
                  <a:srgbClr val="24BAA2"/>
                </a:solidFill>
                <a:hlinkClick r:id="rId4">
                  <a:extLst>
                    <a:ext uri="{A12FA001-AC4F-418D-AE19-62706E023703}">
                      <ahyp:hlinkClr xmlns:ahyp="http://schemas.microsoft.com/office/drawing/2018/hyperlinkcolor" val="tx"/>
                    </a:ext>
                  </a:extLst>
                </a:hlinkClick>
              </a:rPr>
              <a:t> </a:t>
            </a:r>
            <a:r>
              <a:rPr lang="en-US" sz="2000" u="sng" dirty="0" err="1">
                <a:solidFill>
                  <a:srgbClr val="24BAA2"/>
                </a:solidFill>
              </a:rPr>
              <a:t>Consejos</a:t>
            </a:r>
            <a:r>
              <a:rPr lang="en-US" sz="2000" u="sng" dirty="0">
                <a:solidFill>
                  <a:srgbClr val="24BAA2"/>
                </a:solidFill>
              </a:rPr>
              <a:t> para </a:t>
            </a:r>
            <a:r>
              <a:rPr lang="en-US" sz="2000" u="sng" dirty="0" err="1">
                <a:solidFill>
                  <a:srgbClr val="24BAA2"/>
                </a:solidFill>
              </a:rPr>
              <a:t>mayores</a:t>
            </a:r>
            <a:r>
              <a:rPr lang="en-US" sz="2000" u="sng" dirty="0">
                <a:solidFill>
                  <a:srgbClr val="24BAA2"/>
                </a:solidFill>
              </a:rPr>
              <a:t> </a:t>
            </a:r>
            <a:r>
              <a:rPr lang="en-US" sz="2000" u="sng" dirty="0">
                <a:solidFill>
                  <a:srgbClr val="24BAA2"/>
                </a:solidFill>
                <a:hlinkClick r:id="rId4">
                  <a:extLst>
                    <a:ext uri="{A12FA001-AC4F-418D-AE19-62706E023703}">
                      <ahyp:hlinkClr xmlns:ahyp="http://schemas.microsoft.com/office/drawing/2018/hyperlinkcolor" val="tx"/>
                    </a:ext>
                  </a:extLst>
                </a:hlinkClick>
              </a:rPr>
              <a:t>2: </a:t>
            </a:r>
            <a:r>
              <a:rPr lang="en-US" sz="2000" u="sng" dirty="0">
                <a:solidFill>
                  <a:srgbClr val="24BAA2"/>
                </a:solidFill>
              </a:rPr>
              <a:t>Usar </a:t>
            </a:r>
            <a:r>
              <a:rPr lang="en-US" sz="2000" u="sng" dirty="0" err="1">
                <a:solidFill>
                  <a:srgbClr val="24BAA2"/>
                </a:solidFill>
              </a:rPr>
              <a:t>los</a:t>
            </a:r>
            <a:r>
              <a:rPr lang="en-US" sz="2000" u="sng" dirty="0">
                <a:solidFill>
                  <a:srgbClr val="24BAA2"/>
                </a:solidFill>
              </a:rPr>
              <a:t> </a:t>
            </a:r>
            <a:r>
              <a:rPr lang="en-US" sz="2000" u="sng" dirty="0" err="1">
                <a:solidFill>
                  <a:srgbClr val="24BAA2"/>
                </a:solidFill>
              </a:rPr>
              <a:t>contactos</a:t>
            </a:r>
            <a:r>
              <a:rPr lang="en-US" sz="2000" u="sng" dirty="0">
                <a:solidFill>
                  <a:srgbClr val="24BAA2"/>
                </a:solidFill>
              </a:rPr>
              <a:t> de </a:t>
            </a:r>
            <a:r>
              <a:rPr lang="en-US" sz="2000" u="sng" dirty="0">
                <a:solidFill>
                  <a:srgbClr val="24BAA2"/>
                </a:solidFill>
                <a:hlinkClick r:id="rId4">
                  <a:extLst>
                    <a:ext uri="{A12FA001-AC4F-418D-AE19-62706E023703}">
                      <ahyp:hlinkClr xmlns:ahyp="http://schemas.microsoft.com/office/drawing/2018/hyperlinkcolor" val="tx"/>
                    </a:ext>
                  </a:extLst>
                </a:hlinkClick>
              </a:rPr>
              <a:t>Apple</a:t>
            </a:r>
            <a:r>
              <a:rPr lang="en-US" sz="2000" u="sng" dirty="0">
                <a:solidFill>
                  <a:srgbClr val="24BAA2"/>
                </a:solidFill>
              </a:rPr>
              <a:t> </a:t>
            </a:r>
            <a:r>
              <a:rPr lang="en-US" sz="2000" u="sng" dirty="0">
                <a:solidFill>
                  <a:srgbClr val="24BAA2"/>
                </a:solidFill>
                <a:hlinkClick r:id="rId4">
                  <a:extLst>
                    <a:ext uri="{A12FA001-AC4F-418D-AE19-62706E023703}">
                      <ahyp:hlinkClr xmlns:ahyp="http://schemas.microsoft.com/office/drawing/2018/hyperlinkcolor" val="tx"/>
                    </a:ext>
                  </a:extLst>
                </a:hlinkClick>
              </a:rPr>
              <a:t>– YouTube</a:t>
            </a:r>
            <a:r>
              <a:rPr lang="en-US" sz="2000" dirty="0">
                <a:solidFill>
                  <a:srgbClr val="24BAA2"/>
                </a:solidFill>
              </a:rPr>
              <a:t> </a:t>
            </a:r>
            <a:r>
              <a:rPr lang="en-US" sz="2000" dirty="0">
                <a:solidFill>
                  <a:schemeClr val="lt1"/>
                </a:solidFill>
              </a:rPr>
              <a:t>Para </a:t>
            </a:r>
            <a:r>
              <a:rPr lang="en-US" sz="2000" dirty="0" err="1">
                <a:solidFill>
                  <a:schemeClr val="lt1"/>
                </a:solidFill>
              </a:rPr>
              <a:t>aprender</a:t>
            </a:r>
            <a:r>
              <a:rPr lang="en-US" sz="2000" dirty="0">
                <a:solidFill>
                  <a:schemeClr val="lt1"/>
                </a:solidFill>
              </a:rPr>
              <a:t> a </a:t>
            </a:r>
            <a:r>
              <a:rPr lang="en-US" sz="2000" dirty="0" err="1">
                <a:solidFill>
                  <a:schemeClr val="lt1"/>
                </a:solidFill>
              </a:rPr>
              <a:t>configurar</a:t>
            </a:r>
            <a:r>
              <a:rPr lang="en-US" sz="2000" dirty="0">
                <a:solidFill>
                  <a:schemeClr val="lt1"/>
                </a:solidFill>
              </a:rPr>
              <a:t> y </a:t>
            </a:r>
            <a:r>
              <a:rPr lang="en-US" sz="2000" dirty="0" err="1">
                <a:solidFill>
                  <a:schemeClr val="lt1"/>
                </a:solidFill>
              </a:rPr>
              <a:t>buscar</a:t>
            </a:r>
            <a:r>
              <a:rPr lang="en-US" sz="2000" dirty="0">
                <a:solidFill>
                  <a:schemeClr val="lt1"/>
                </a:solidFill>
              </a:rPr>
              <a:t> </a:t>
            </a:r>
            <a:r>
              <a:rPr lang="en-US" sz="2000" dirty="0" err="1">
                <a:solidFill>
                  <a:schemeClr val="lt1"/>
                </a:solidFill>
              </a:rPr>
              <a:t>contactos</a:t>
            </a:r>
            <a:r>
              <a:rPr lang="en-US" sz="2000" dirty="0">
                <a:solidFill>
                  <a:schemeClr val="lt1"/>
                </a:solidFill>
              </a:rPr>
              <a:t> </a:t>
            </a:r>
            <a:r>
              <a:rPr lang="en-US" sz="2000" dirty="0" err="1">
                <a:solidFill>
                  <a:schemeClr val="lt1"/>
                </a:solidFill>
              </a:rPr>
              <a:t>en</a:t>
            </a:r>
            <a:r>
              <a:rPr lang="en-US" sz="2000" dirty="0">
                <a:solidFill>
                  <a:schemeClr val="lt1"/>
                </a:solidFill>
              </a:rPr>
              <a:t> </a:t>
            </a:r>
            <a:r>
              <a:rPr lang="en-US" sz="2000" dirty="0" err="1">
                <a:solidFill>
                  <a:schemeClr val="lt1"/>
                </a:solidFill>
              </a:rPr>
              <a:t>el</a:t>
            </a:r>
            <a:r>
              <a:rPr lang="en-US" sz="2000" dirty="0">
                <a:solidFill>
                  <a:schemeClr val="lt1"/>
                </a:solidFill>
              </a:rPr>
              <a:t> </a:t>
            </a:r>
            <a:r>
              <a:rPr lang="en-US" sz="2000" dirty="0" err="1">
                <a:solidFill>
                  <a:schemeClr val="lt1"/>
                </a:solidFill>
              </a:rPr>
              <a:t>teléfono</a:t>
            </a:r>
            <a:r>
              <a:rPr lang="en-US" sz="2000" dirty="0">
                <a:solidFill>
                  <a:schemeClr val="lt1"/>
                </a:solidFill>
              </a:rPr>
              <a:t>, etc.</a:t>
            </a:r>
            <a:endParaRPr dirty="0"/>
          </a:p>
          <a:p>
            <a:pPr marL="180000" lvl="0" indent="0" algn="just" rtl="0">
              <a:lnSpc>
                <a:spcPct val="90000"/>
              </a:lnSpc>
              <a:spcBef>
                <a:spcPts val="1000"/>
              </a:spcBef>
              <a:spcAft>
                <a:spcPts val="0"/>
              </a:spcAft>
              <a:buSzPts val="2400"/>
              <a:buNone/>
            </a:pPr>
            <a:r>
              <a:rPr lang="en-US" sz="2000" u="sng" dirty="0" err="1">
                <a:solidFill>
                  <a:srgbClr val="24BAA2"/>
                </a:solidFill>
                <a:hlinkClick r:id="rId5">
                  <a:extLst>
                    <a:ext uri="{A12FA001-AC4F-418D-AE19-62706E023703}">
                      <ahyp:hlinkClr xmlns:ahyp="http://schemas.microsoft.com/office/drawing/2018/hyperlinkcolor" val="tx"/>
                    </a:ext>
                  </a:extLst>
                </a:hlinkClick>
              </a:rPr>
              <a:t>Cómo</a:t>
            </a:r>
            <a:r>
              <a:rPr lang="en-US" sz="2000" u="sng" dirty="0">
                <a:solidFill>
                  <a:srgbClr val="24BAA2"/>
                </a:solidFill>
                <a:hlinkClick r:id="rId5">
                  <a:extLst>
                    <a:ext uri="{A12FA001-AC4F-418D-AE19-62706E023703}">
                      <ahyp:hlinkClr xmlns:ahyp="http://schemas.microsoft.com/office/drawing/2018/hyperlinkcolor" val="tx"/>
                    </a:ext>
                  </a:extLst>
                </a:hlinkClick>
              </a:rPr>
              <a:t> </a:t>
            </a:r>
            <a:r>
              <a:rPr lang="en-US" sz="2000" u="sng" dirty="0" err="1">
                <a:solidFill>
                  <a:srgbClr val="24BAA2"/>
                </a:solidFill>
                <a:hlinkClick r:id="rId5">
                  <a:extLst>
                    <a:ext uri="{A12FA001-AC4F-418D-AE19-62706E023703}">
                      <ahyp:hlinkClr xmlns:ahyp="http://schemas.microsoft.com/office/drawing/2018/hyperlinkcolor" val="tx"/>
                    </a:ext>
                  </a:extLst>
                </a:hlinkClick>
              </a:rPr>
              <a:t>configurar</a:t>
            </a:r>
            <a:r>
              <a:rPr lang="en-US" sz="2000" u="sng" dirty="0">
                <a:solidFill>
                  <a:srgbClr val="24BAA2"/>
                </a:solidFill>
                <a:hlinkClick r:id="rId5">
                  <a:extLst>
                    <a:ext uri="{A12FA001-AC4F-418D-AE19-62706E023703}">
                      <ahyp:hlinkClr xmlns:ahyp="http://schemas.microsoft.com/office/drawing/2018/hyperlinkcolor" val="tx"/>
                    </a:ext>
                  </a:extLst>
                </a:hlinkClick>
              </a:rPr>
              <a:t> un smartphone </a:t>
            </a:r>
            <a:r>
              <a:rPr lang="en-US" sz="2000" u="sng" dirty="0">
                <a:solidFill>
                  <a:srgbClr val="24BAA2"/>
                </a:solidFill>
              </a:rPr>
              <a:t>para un familiar mayor</a:t>
            </a:r>
            <a:r>
              <a:rPr lang="en-US" sz="2000" u="sng" dirty="0">
                <a:solidFill>
                  <a:srgbClr val="24BAA2"/>
                </a:solidFill>
                <a:hlinkClick r:id="rId5">
                  <a:extLst>
                    <a:ext uri="{A12FA001-AC4F-418D-AE19-62706E023703}">
                      <ahyp:hlinkClr xmlns:ahyp="http://schemas.microsoft.com/office/drawing/2018/hyperlinkcolor" val="tx"/>
                    </a:ext>
                  </a:extLst>
                </a:hlinkClick>
              </a:rPr>
              <a:t>– YouTube</a:t>
            </a:r>
            <a:r>
              <a:rPr lang="en-US" sz="2000" dirty="0">
                <a:solidFill>
                  <a:srgbClr val="24BAA2"/>
                </a:solidFill>
              </a:rPr>
              <a:t>  </a:t>
            </a:r>
            <a:r>
              <a:rPr lang="en-US" sz="2000" dirty="0" err="1"/>
              <a:t>En</a:t>
            </a:r>
            <a:r>
              <a:rPr lang="en-US" sz="2000" dirty="0"/>
              <a:t> </a:t>
            </a:r>
            <a:r>
              <a:rPr lang="en-US" sz="2000" dirty="0" err="1"/>
              <a:t>este</a:t>
            </a:r>
            <a:r>
              <a:rPr lang="en-US" sz="2000" dirty="0"/>
              <a:t> breve </a:t>
            </a:r>
            <a:r>
              <a:rPr lang="en-US" sz="2000" dirty="0" err="1"/>
              <a:t>vídeo</a:t>
            </a:r>
            <a:r>
              <a:rPr lang="en-US" sz="2000" dirty="0"/>
              <a:t> se </a:t>
            </a:r>
            <a:r>
              <a:rPr lang="en-US" sz="2000" dirty="0" err="1"/>
              <a:t>muestran</a:t>
            </a:r>
            <a:r>
              <a:rPr lang="en-US" sz="2000" dirty="0"/>
              <a:t> las </a:t>
            </a:r>
            <a:r>
              <a:rPr lang="en-US" sz="2000" dirty="0" err="1"/>
              <a:t>opciones</a:t>
            </a:r>
            <a:r>
              <a:rPr lang="en-US" sz="2000" dirty="0"/>
              <a:t> del </a:t>
            </a:r>
            <a:r>
              <a:rPr lang="en-US" sz="2000" i="1" dirty="0"/>
              <a:t>smartphone</a:t>
            </a:r>
            <a:r>
              <a:rPr lang="en-US" sz="2000" dirty="0"/>
              <a:t> que </a:t>
            </a:r>
            <a:r>
              <a:rPr lang="en-US" sz="2000" dirty="0" err="1"/>
              <a:t>puedes</a:t>
            </a:r>
            <a:r>
              <a:rPr lang="en-US" sz="2000" dirty="0"/>
              <a:t> </a:t>
            </a:r>
            <a:r>
              <a:rPr lang="en-US" sz="2000" dirty="0" err="1"/>
              <a:t>configurar</a:t>
            </a:r>
            <a:r>
              <a:rPr lang="en-US" sz="2000" dirty="0"/>
              <a:t> para </a:t>
            </a:r>
            <a:r>
              <a:rPr lang="en-US" sz="2000" dirty="0" err="1"/>
              <a:t>los</a:t>
            </a:r>
            <a:r>
              <a:rPr lang="en-US" sz="2000" dirty="0"/>
              <a:t> </a:t>
            </a:r>
            <a:r>
              <a:rPr lang="en-US" sz="2000" dirty="0" err="1"/>
              <a:t>mayores</a:t>
            </a:r>
            <a:r>
              <a:rPr lang="en-US" sz="2000" dirty="0"/>
              <a:t> a </a:t>
            </a:r>
            <a:r>
              <a:rPr lang="en-US" sz="2000" dirty="0" err="1"/>
              <a:t>los</a:t>
            </a:r>
            <a:r>
              <a:rPr lang="en-US" sz="2000" dirty="0"/>
              <a:t> que </a:t>
            </a:r>
            <a:r>
              <a:rPr lang="en-US" sz="2000" dirty="0" err="1"/>
              <a:t>cuidas</a:t>
            </a:r>
            <a:r>
              <a:rPr lang="en-US" sz="2000" dirty="0"/>
              <a:t>.</a:t>
            </a:r>
            <a:endParaRPr dirty="0"/>
          </a:p>
          <a:p>
            <a:pPr marL="180000" lvl="0" indent="0" algn="just" rtl="0">
              <a:lnSpc>
                <a:spcPct val="90000"/>
              </a:lnSpc>
              <a:spcBef>
                <a:spcPts val="1000"/>
              </a:spcBef>
              <a:spcAft>
                <a:spcPts val="0"/>
              </a:spcAft>
              <a:buSzPts val="2400"/>
              <a:buNone/>
            </a:pPr>
            <a:r>
              <a:rPr lang="en-US" sz="2000" u="sng" dirty="0">
                <a:solidFill>
                  <a:srgbClr val="24BAA2"/>
                </a:solidFill>
                <a:hlinkClick r:id="rId6">
                  <a:extLst>
                    <a:ext uri="{A12FA001-AC4F-418D-AE19-62706E023703}">
                      <ahyp:hlinkClr xmlns:ahyp="http://schemas.microsoft.com/office/drawing/2018/hyperlinkcolor" val="tx"/>
                    </a:ext>
                  </a:extLst>
                </a:hlinkClick>
              </a:rPr>
              <a:t>Apps </a:t>
            </a:r>
            <a:r>
              <a:rPr lang="en-US" sz="2000" u="sng" dirty="0">
                <a:solidFill>
                  <a:srgbClr val="24BAA2"/>
                </a:solidFill>
              </a:rPr>
              <a:t>para personas </a:t>
            </a:r>
            <a:r>
              <a:rPr lang="en-US" sz="2000" u="sng" dirty="0" err="1">
                <a:solidFill>
                  <a:srgbClr val="24BAA2"/>
                </a:solidFill>
              </a:rPr>
              <a:t>mayores</a:t>
            </a:r>
            <a:r>
              <a:rPr lang="en-US" sz="2000" u="sng" dirty="0">
                <a:solidFill>
                  <a:srgbClr val="24BAA2"/>
                </a:solidFill>
              </a:rPr>
              <a:t> </a:t>
            </a:r>
            <a:r>
              <a:rPr lang="en-US" sz="2000" u="sng" dirty="0">
                <a:solidFill>
                  <a:srgbClr val="24BAA2"/>
                </a:solidFill>
                <a:hlinkClick r:id="rId6">
                  <a:extLst>
                    <a:ext uri="{A12FA001-AC4F-418D-AE19-62706E023703}">
                      <ahyp:hlinkClr xmlns:ahyp="http://schemas.microsoft.com/office/drawing/2018/hyperlinkcolor" val="tx"/>
                    </a:ext>
                  </a:extLst>
                </a:hlinkClick>
              </a:rPr>
              <a:t>– YouTube</a:t>
            </a:r>
            <a:r>
              <a:rPr lang="en-US" sz="2000" dirty="0">
                <a:solidFill>
                  <a:srgbClr val="24BAA2"/>
                </a:solidFill>
              </a:rPr>
              <a:t> </a:t>
            </a:r>
            <a:r>
              <a:rPr lang="en-US" sz="2000" dirty="0" err="1"/>
              <a:t>Algunas</a:t>
            </a:r>
            <a:r>
              <a:rPr lang="en-US" sz="2000" dirty="0"/>
              <a:t> </a:t>
            </a:r>
            <a:r>
              <a:rPr lang="en-US" sz="2000" dirty="0" err="1"/>
              <a:t>sugerencias</a:t>
            </a:r>
            <a:r>
              <a:rPr lang="en-US" sz="2000" dirty="0"/>
              <a:t> de </a:t>
            </a:r>
            <a:r>
              <a:rPr lang="en-US" sz="2000" dirty="0" err="1"/>
              <a:t>aplicaciones</a:t>
            </a:r>
            <a:r>
              <a:rPr lang="en-US" sz="2000" dirty="0"/>
              <a:t> </a:t>
            </a:r>
            <a:r>
              <a:rPr lang="en-US" sz="2000" dirty="0" err="1"/>
              <a:t>apropiadas</a:t>
            </a:r>
            <a:r>
              <a:rPr lang="en-US" sz="2000" dirty="0"/>
              <a:t> para personas </a:t>
            </a:r>
            <a:r>
              <a:rPr lang="en-US" sz="2000" dirty="0" err="1"/>
              <a:t>mayores</a:t>
            </a:r>
            <a:r>
              <a:rPr lang="en-US" sz="2000" dirty="0"/>
              <a:t>.</a:t>
            </a:r>
            <a:endParaRPr sz="2000" dirty="0"/>
          </a:p>
        </p:txBody>
      </p:sp>
      <p:sp>
        <p:nvSpPr>
          <p:cNvPr id="869" name="Google Shape;869;p65"/>
          <p:cNvSpPr txBox="1">
            <a:spLocks noGrp="1"/>
          </p:cNvSpPr>
          <p:nvPr>
            <p:ph type="body" idx="2"/>
          </p:nvPr>
        </p:nvSpPr>
        <p:spPr>
          <a:xfrm>
            <a:off x="4704204" y="0"/>
            <a:ext cx="700672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3600"/>
              <a:buNone/>
            </a:pPr>
            <a:r>
              <a:rPr lang="en-US" sz="3400">
                <a:solidFill>
                  <a:schemeClr val="lt1"/>
                </a:solidFill>
              </a:rPr>
              <a:t>Vídeos útiles sobre los </a:t>
            </a:r>
            <a:r>
              <a:rPr lang="en-US" sz="3400" i="1">
                <a:solidFill>
                  <a:schemeClr val="lt1"/>
                </a:solidFill>
              </a:rPr>
              <a:t>smartphones</a:t>
            </a:r>
            <a:r>
              <a:rPr lang="en-US" sz="3400">
                <a:solidFill>
                  <a:schemeClr val="lt1"/>
                </a:solidFill>
              </a:rPr>
              <a:t>  para personas mayores</a:t>
            </a:r>
            <a:endParaRPr sz="3400">
              <a:solidFill>
                <a:schemeClr val="lt1"/>
              </a:solidFill>
            </a:endParaRPr>
          </a:p>
        </p:txBody>
      </p:sp>
      <p:pic>
        <p:nvPicPr>
          <p:cNvPr id="870" name="Google Shape;870;p65" descr="Logo, company name&#10;&#10;Description automatically generated"/>
          <p:cNvPicPr preferRelativeResize="0">
            <a:picLocks noGrp="1"/>
          </p:cNvPicPr>
          <p:nvPr>
            <p:ph type="pic" idx="3"/>
          </p:nvPr>
        </p:nvPicPr>
        <p:blipFill rotWithShape="1">
          <a:blip r:embed="rId7">
            <a:alphaModFix/>
          </a:blip>
          <a:srcRect l="14959" r="14713"/>
          <a:stretch/>
        </p:blipFill>
        <p:spPr>
          <a:xfrm>
            <a:off x="0" y="1866787"/>
            <a:ext cx="5472323" cy="3913188"/>
          </a:xfrm>
          <a:prstGeom prst="rect">
            <a:avLst/>
          </a:prstGeom>
          <a:solidFill>
            <a:srgbClr val="D8D8D8"/>
          </a:solidFill>
          <a:ln>
            <a:noFill/>
          </a:ln>
        </p:spPr>
      </p:pic>
      <p:sp>
        <p:nvSpPr>
          <p:cNvPr id="871" name="Google Shape;871;p65"/>
          <p:cNvSpPr/>
          <p:nvPr/>
        </p:nvSpPr>
        <p:spPr>
          <a:xfrm rot="1597209">
            <a:off x="3891598" y="726343"/>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Clica en los ENLACES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66"/>
          <p:cNvSpPr txBox="1">
            <a:spLocks noGrp="1"/>
          </p:cNvSpPr>
          <p:nvPr>
            <p:ph type="body" idx="1"/>
          </p:nvPr>
        </p:nvSpPr>
        <p:spPr>
          <a:xfrm>
            <a:off x="5526285" y="1532272"/>
            <a:ext cx="6011333" cy="4236686"/>
          </a:xfrm>
          <a:prstGeom prst="rect">
            <a:avLst/>
          </a:prstGeom>
          <a:noFill/>
          <a:ln>
            <a:noFill/>
          </a:ln>
        </p:spPr>
        <p:txBody>
          <a:bodyPr spcFirstLastPara="1" wrap="square" lIns="91425" tIns="45700" rIns="91425" bIns="45700" anchor="t" anchorCtr="0">
            <a:noAutofit/>
          </a:bodyPr>
          <a:lstStyle/>
          <a:p>
            <a:pPr marL="180000" lvl="0" indent="0" algn="just" rtl="0">
              <a:lnSpc>
                <a:spcPct val="90000"/>
              </a:lnSpc>
              <a:spcBef>
                <a:spcPts val="1000"/>
              </a:spcBef>
              <a:spcAft>
                <a:spcPts val="0"/>
              </a:spcAft>
              <a:buSzPts val="2400"/>
              <a:buNone/>
            </a:pPr>
            <a:r>
              <a:rPr lang="en-US" sz="2200" u="sng" dirty="0" err="1">
                <a:solidFill>
                  <a:srgbClr val="24BAA2"/>
                </a:solidFill>
              </a:rPr>
              <a:t>Configurar</a:t>
            </a:r>
            <a:r>
              <a:rPr lang="en-US" sz="2200" u="sng" dirty="0">
                <a:solidFill>
                  <a:srgbClr val="24BAA2"/>
                </a:solidFill>
              </a:rPr>
              <a:t> un </a:t>
            </a:r>
            <a:r>
              <a:rPr lang="en-US" sz="2200" u="sng" dirty="0">
                <a:solidFill>
                  <a:srgbClr val="24BAA2"/>
                </a:solidFill>
                <a:hlinkClick r:id="rId3">
                  <a:extLst>
                    <a:ext uri="{A12FA001-AC4F-418D-AE19-62706E023703}">
                      <ahyp:hlinkClr xmlns:ahyp="http://schemas.microsoft.com/office/drawing/2018/hyperlinkcolor" val="tx"/>
                    </a:ext>
                  </a:extLst>
                </a:hlinkClick>
              </a:rPr>
              <a:t>Apple ID - YouTube</a:t>
            </a:r>
            <a:r>
              <a:rPr lang="en-US" sz="2200" dirty="0">
                <a:solidFill>
                  <a:srgbClr val="24BAA2"/>
                </a:solidFill>
              </a:rPr>
              <a:t> </a:t>
            </a:r>
            <a:r>
              <a:rPr lang="en-US" sz="2200" dirty="0" err="1"/>
              <a:t>Vídeo</a:t>
            </a:r>
            <a:r>
              <a:rPr lang="en-US" sz="2200" dirty="0"/>
              <a:t> </a:t>
            </a:r>
            <a:r>
              <a:rPr lang="en-US" sz="2200" dirty="0" err="1"/>
              <a:t>sobre</a:t>
            </a:r>
            <a:r>
              <a:rPr lang="en-US" sz="2200" dirty="0"/>
              <a:t> </a:t>
            </a:r>
            <a:r>
              <a:rPr lang="en-US" sz="2200" dirty="0" err="1"/>
              <a:t>cómo</a:t>
            </a:r>
            <a:r>
              <a:rPr lang="en-US" sz="2200" dirty="0"/>
              <a:t> </a:t>
            </a:r>
            <a:r>
              <a:rPr lang="en-US" sz="2200" dirty="0" err="1"/>
              <a:t>configurar</a:t>
            </a:r>
            <a:r>
              <a:rPr lang="en-US" sz="2200" dirty="0"/>
              <a:t> un </a:t>
            </a:r>
            <a:r>
              <a:rPr lang="en-US" sz="2200" dirty="0">
                <a:solidFill>
                  <a:schemeClr val="lt1"/>
                </a:solidFill>
              </a:rPr>
              <a:t>Apple Id para </a:t>
            </a:r>
            <a:r>
              <a:rPr lang="en-US" sz="2200" dirty="0" err="1">
                <a:solidFill>
                  <a:schemeClr val="lt1"/>
                </a:solidFill>
              </a:rPr>
              <a:t>cualquier</a:t>
            </a:r>
            <a:r>
              <a:rPr lang="en-US" sz="2200" dirty="0">
                <a:solidFill>
                  <a:schemeClr val="lt1"/>
                </a:solidFill>
              </a:rPr>
              <a:t> </a:t>
            </a:r>
            <a:r>
              <a:rPr lang="en-US" sz="2200" dirty="0" err="1">
                <a:solidFill>
                  <a:schemeClr val="lt1"/>
                </a:solidFill>
              </a:rPr>
              <a:t>dispositivo</a:t>
            </a:r>
            <a:r>
              <a:rPr lang="en-US" sz="2200" dirty="0">
                <a:solidFill>
                  <a:schemeClr val="lt1"/>
                </a:solidFill>
              </a:rPr>
              <a:t> de Apple.</a:t>
            </a:r>
            <a:endParaRPr sz="2200" dirty="0"/>
          </a:p>
          <a:p>
            <a:pPr marL="180000" lvl="0" indent="0" algn="just" rtl="0">
              <a:lnSpc>
                <a:spcPct val="90000"/>
              </a:lnSpc>
              <a:spcBef>
                <a:spcPts val="1000"/>
              </a:spcBef>
              <a:spcAft>
                <a:spcPts val="0"/>
              </a:spcAft>
              <a:buSzPts val="2400"/>
              <a:buNone/>
            </a:pPr>
            <a:r>
              <a:rPr lang="en-US" sz="2200" u="sng" dirty="0" err="1">
                <a:solidFill>
                  <a:srgbClr val="24BAA2"/>
                </a:solidFill>
              </a:rPr>
              <a:t>Cómo</a:t>
            </a:r>
            <a:r>
              <a:rPr lang="en-US" sz="2200" u="sng" dirty="0">
                <a:solidFill>
                  <a:srgbClr val="24BAA2"/>
                </a:solidFill>
              </a:rPr>
              <a:t> </a:t>
            </a:r>
            <a:r>
              <a:rPr lang="en-US" sz="2200" u="sng" dirty="0" err="1">
                <a:solidFill>
                  <a:srgbClr val="24BAA2"/>
                </a:solidFill>
              </a:rPr>
              <a:t>descargar</a:t>
            </a:r>
            <a:r>
              <a:rPr lang="en-US" sz="2200" u="sng" dirty="0">
                <a:solidFill>
                  <a:srgbClr val="24BAA2"/>
                </a:solidFill>
              </a:rPr>
              <a:t> </a:t>
            </a:r>
            <a:r>
              <a:rPr lang="en-US" sz="2200" u="sng" dirty="0" err="1">
                <a:solidFill>
                  <a:srgbClr val="24BAA2"/>
                </a:solidFill>
              </a:rPr>
              <a:t>una</a:t>
            </a:r>
            <a:r>
              <a:rPr lang="en-US" sz="2200" u="sng" dirty="0">
                <a:solidFill>
                  <a:srgbClr val="24BAA2"/>
                </a:solidFill>
              </a:rPr>
              <a:t> a</a:t>
            </a:r>
            <a:r>
              <a:rPr lang="en-US" sz="2200" u="sng" dirty="0">
                <a:solidFill>
                  <a:srgbClr val="24BAA2"/>
                </a:solidFill>
                <a:hlinkClick r:id="rId4">
                  <a:extLst>
                    <a:ext uri="{A12FA001-AC4F-418D-AE19-62706E023703}">
                      <ahyp:hlinkClr xmlns:ahyp="http://schemas.microsoft.com/office/drawing/2018/hyperlinkcolor" val="tx"/>
                    </a:ext>
                  </a:extLst>
                </a:hlinkClick>
              </a:rPr>
              <a:t>pp </a:t>
            </a:r>
            <a:r>
              <a:rPr lang="en-US" sz="2200" u="sng" dirty="0">
                <a:solidFill>
                  <a:srgbClr val="24BAA2"/>
                </a:solidFill>
                <a:hlinkClick r:id="rId4">
                  <a:extLst>
                    <a:ext uri="{A12FA001-AC4F-418D-AE19-62706E023703}">
                      <ahyp:hlinkClr xmlns:ahyp="http://schemas.microsoft.com/office/drawing/2018/hyperlinkcolor" val="tx"/>
                    </a:ext>
                  </a:extLst>
                </a:hlinkClick>
              </a:rPr>
              <a:t>(iOS) - YouTube</a:t>
            </a:r>
            <a:r>
              <a:rPr lang="en-US" sz="2200" dirty="0">
                <a:solidFill>
                  <a:srgbClr val="24BAA2"/>
                </a:solidFill>
              </a:rPr>
              <a:t> </a:t>
            </a:r>
            <a:r>
              <a:rPr lang="en-US" sz="2200" dirty="0"/>
              <a:t>Breve </a:t>
            </a:r>
            <a:r>
              <a:rPr lang="en-US" sz="2200" dirty="0" err="1"/>
              <a:t>vídeo</a:t>
            </a:r>
            <a:r>
              <a:rPr lang="en-US" sz="2200" dirty="0"/>
              <a:t> de </a:t>
            </a:r>
            <a:r>
              <a:rPr lang="en-US" sz="2200" dirty="0" err="1"/>
              <a:t>instrucciones</a:t>
            </a:r>
            <a:r>
              <a:rPr lang="en-US" sz="2200" dirty="0"/>
              <a:t> para </a:t>
            </a:r>
            <a:r>
              <a:rPr lang="en-US" sz="2200" dirty="0" err="1"/>
              <a:t>descargar</a:t>
            </a:r>
            <a:r>
              <a:rPr lang="en-US" sz="2200" dirty="0"/>
              <a:t> </a:t>
            </a:r>
            <a:r>
              <a:rPr lang="en-US" sz="2200" i="1" dirty="0">
                <a:solidFill>
                  <a:schemeClr val="lt1"/>
                </a:solidFill>
              </a:rPr>
              <a:t>apps</a:t>
            </a:r>
            <a:r>
              <a:rPr lang="en-US" sz="2200" dirty="0"/>
              <a:t> de la Apple App Store.</a:t>
            </a:r>
            <a:endParaRPr dirty="0"/>
          </a:p>
          <a:p>
            <a:pPr marL="180000" lvl="0" indent="0" algn="just" rtl="0">
              <a:lnSpc>
                <a:spcPct val="90000"/>
              </a:lnSpc>
              <a:spcBef>
                <a:spcPts val="1000"/>
              </a:spcBef>
              <a:spcAft>
                <a:spcPts val="0"/>
              </a:spcAft>
              <a:buSzPts val="2400"/>
              <a:buNone/>
            </a:pPr>
            <a:r>
              <a:rPr lang="en-US" sz="2200" u="sng" dirty="0" err="1">
                <a:solidFill>
                  <a:srgbClr val="24BAA2"/>
                </a:solidFill>
              </a:rPr>
              <a:t>Cómo</a:t>
            </a:r>
            <a:r>
              <a:rPr lang="en-US" sz="2200" u="sng" dirty="0">
                <a:solidFill>
                  <a:srgbClr val="24BAA2"/>
                </a:solidFill>
              </a:rPr>
              <a:t> </a:t>
            </a:r>
            <a:r>
              <a:rPr lang="en-US" sz="2200" u="sng" dirty="0" err="1">
                <a:solidFill>
                  <a:srgbClr val="24BAA2"/>
                </a:solidFill>
              </a:rPr>
              <a:t>descargar</a:t>
            </a:r>
            <a:r>
              <a:rPr lang="en-US" sz="2200" u="sng" dirty="0">
                <a:solidFill>
                  <a:srgbClr val="24BAA2"/>
                </a:solidFill>
              </a:rPr>
              <a:t> </a:t>
            </a:r>
            <a:r>
              <a:rPr lang="en-US" sz="2200" u="sng" dirty="0" err="1">
                <a:solidFill>
                  <a:srgbClr val="24BAA2"/>
                </a:solidFill>
              </a:rPr>
              <a:t>una</a:t>
            </a:r>
            <a:r>
              <a:rPr lang="en-US" sz="2200" u="sng" dirty="0">
                <a:solidFill>
                  <a:srgbClr val="24BAA2"/>
                </a:solidFill>
              </a:rPr>
              <a:t> a</a:t>
            </a:r>
            <a:r>
              <a:rPr lang="en-US" sz="2200" u="sng" dirty="0">
                <a:solidFill>
                  <a:srgbClr val="24BAA2"/>
                </a:solidFill>
                <a:hlinkClick r:id="rId4">
                  <a:extLst>
                    <a:ext uri="{A12FA001-AC4F-418D-AE19-62706E023703}">
                      <ahyp:hlinkClr xmlns:ahyp="http://schemas.microsoft.com/office/drawing/2018/hyperlinkcolor" val="tx"/>
                    </a:ext>
                  </a:extLst>
                </a:hlinkClick>
              </a:rPr>
              <a:t>pp</a:t>
            </a:r>
            <a:r>
              <a:rPr lang="en-US" sz="2200" u="sng" dirty="0">
                <a:solidFill>
                  <a:srgbClr val="24BAA2"/>
                </a:solidFill>
              </a:rPr>
              <a:t> </a:t>
            </a:r>
            <a:r>
              <a:rPr lang="en-US" sz="2200" u="sng" dirty="0">
                <a:solidFill>
                  <a:srgbClr val="24BAA2"/>
                </a:solidFill>
                <a:hlinkClick r:id="rId5">
                  <a:extLst>
                    <a:ext uri="{A12FA001-AC4F-418D-AE19-62706E023703}">
                      <ahyp:hlinkClr xmlns:ahyp="http://schemas.microsoft.com/office/drawing/2018/hyperlinkcolor" val="tx"/>
                    </a:ext>
                  </a:extLst>
                </a:hlinkClick>
              </a:rPr>
              <a:t>(Android) – YouTube</a:t>
            </a:r>
            <a:r>
              <a:rPr lang="en-US" sz="2200" dirty="0">
                <a:solidFill>
                  <a:srgbClr val="24BAA2"/>
                </a:solidFill>
              </a:rPr>
              <a:t> </a:t>
            </a:r>
            <a:r>
              <a:rPr lang="en-US" sz="2200" dirty="0"/>
              <a:t> Este </a:t>
            </a:r>
            <a:r>
              <a:rPr lang="en-US" sz="2200" dirty="0" err="1"/>
              <a:t>vídeo</a:t>
            </a:r>
            <a:r>
              <a:rPr lang="en-US" sz="2200" dirty="0"/>
              <a:t> </a:t>
            </a:r>
            <a:r>
              <a:rPr lang="en-US" sz="2200" dirty="0" err="1"/>
              <a:t>muestra</a:t>
            </a:r>
            <a:r>
              <a:rPr lang="en-US" sz="2200" dirty="0"/>
              <a:t> </a:t>
            </a:r>
            <a:r>
              <a:rPr lang="en-US" sz="2200" dirty="0" err="1"/>
              <a:t>cómo</a:t>
            </a:r>
            <a:r>
              <a:rPr lang="en-US" sz="2200" dirty="0"/>
              <a:t> </a:t>
            </a:r>
            <a:r>
              <a:rPr lang="en-US" sz="2200" dirty="0" err="1"/>
              <a:t>descargar</a:t>
            </a:r>
            <a:r>
              <a:rPr lang="en-US" sz="2200" dirty="0"/>
              <a:t> </a:t>
            </a:r>
            <a:r>
              <a:rPr lang="en-US" sz="2200" dirty="0" err="1"/>
              <a:t>una</a:t>
            </a:r>
            <a:r>
              <a:rPr lang="en-US" sz="2200" dirty="0"/>
              <a:t> </a:t>
            </a:r>
            <a:r>
              <a:rPr lang="en-US" sz="2200" i="1" dirty="0">
                <a:solidFill>
                  <a:schemeClr val="lt1"/>
                </a:solidFill>
              </a:rPr>
              <a:t>app</a:t>
            </a:r>
            <a:r>
              <a:rPr lang="en-US" sz="2200" dirty="0"/>
              <a:t> </a:t>
            </a:r>
            <a:r>
              <a:rPr lang="en-US" sz="2200" dirty="0" err="1"/>
              <a:t>en</a:t>
            </a:r>
            <a:r>
              <a:rPr lang="en-US" sz="2200" dirty="0"/>
              <a:t> un </a:t>
            </a:r>
            <a:r>
              <a:rPr lang="en-US" sz="2200" dirty="0" err="1"/>
              <a:t>teléfono</a:t>
            </a:r>
            <a:r>
              <a:rPr lang="en-US" sz="2200" dirty="0"/>
              <a:t> Android.</a:t>
            </a:r>
            <a:endParaRPr dirty="0"/>
          </a:p>
          <a:p>
            <a:pPr marL="180000" lvl="0" indent="0" algn="just" rtl="0">
              <a:lnSpc>
                <a:spcPct val="90000"/>
              </a:lnSpc>
              <a:spcBef>
                <a:spcPts val="1000"/>
              </a:spcBef>
              <a:spcAft>
                <a:spcPts val="0"/>
              </a:spcAft>
              <a:buSzPts val="2400"/>
              <a:buNone/>
            </a:pPr>
            <a:r>
              <a:rPr lang="en-US" sz="2200" u="sng" dirty="0" err="1">
                <a:solidFill>
                  <a:srgbClr val="24BAA2"/>
                </a:solidFill>
                <a:hlinkClick r:id="rId6">
                  <a:extLst>
                    <a:ext uri="{A12FA001-AC4F-418D-AE19-62706E023703}">
                      <ahyp:hlinkClr xmlns:ahyp="http://schemas.microsoft.com/office/drawing/2018/hyperlinkcolor" val="tx"/>
                    </a:ext>
                  </a:extLst>
                </a:hlinkClick>
              </a:rPr>
              <a:t>Videotutorial</a:t>
            </a:r>
            <a:r>
              <a:rPr lang="en-US" sz="2200" u="sng" dirty="0">
                <a:solidFill>
                  <a:srgbClr val="24BAA2"/>
                </a:solidFill>
                <a:hlinkClick r:id="rId6">
                  <a:extLst>
                    <a:ext uri="{A12FA001-AC4F-418D-AE19-62706E023703}">
                      <ahyp:hlinkClr xmlns:ahyp="http://schemas.microsoft.com/office/drawing/2018/hyperlinkcolor" val="tx"/>
                    </a:ext>
                  </a:extLst>
                </a:hlinkClick>
              </a:rPr>
              <a:t> con </a:t>
            </a:r>
            <a:r>
              <a:rPr lang="en-US" sz="2200" u="sng" dirty="0" err="1">
                <a:solidFill>
                  <a:srgbClr val="24BAA2"/>
                </a:solidFill>
                <a:hlinkClick r:id="rId6">
                  <a:extLst>
                    <a:ext uri="{A12FA001-AC4F-418D-AE19-62706E023703}">
                      <ahyp:hlinkClr xmlns:ahyp="http://schemas.microsoft.com/office/drawing/2018/hyperlinkcolor" val="tx"/>
                    </a:ext>
                  </a:extLst>
                </a:hlinkClick>
              </a:rPr>
              <a:t>consejos</a:t>
            </a:r>
            <a:r>
              <a:rPr lang="en-US" sz="2200" u="sng" dirty="0">
                <a:solidFill>
                  <a:srgbClr val="24BAA2"/>
                </a:solidFill>
                <a:hlinkClick r:id="rId6">
                  <a:extLst>
                    <a:ext uri="{A12FA001-AC4F-418D-AE19-62706E023703}">
                      <ahyp:hlinkClr xmlns:ahyp="http://schemas.microsoft.com/office/drawing/2018/hyperlinkcolor" val="tx"/>
                    </a:ext>
                  </a:extLst>
                </a:hlinkClick>
              </a:rPr>
              <a:t> </a:t>
            </a:r>
            <a:r>
              <a:rPr lang="en-US" sz="2200" u="sng" dirty="0" err="1">
                <a:solidFill>
                  <a:srgbClr val="24BAA2"/>
                </a:solidFill>
                <a:hlinkClick r:id="rId6">
                  <a:extLst>
                    <a:ext uri="{A12FA001-AC4F-418D-AE19-62706E023703}">
                      <ahyp:hlinkClr xmlns:ahyp="http://schemas.microsoft.com/office/drawing/2018/hyperlinkcolor" val="tx"/>
                    </a:ext>
                  </a:extLst>
                </a:hlinkClick>
              </a:rPr>
              <a:t>tecnológicos</a:t>
            </a:r>
            <a:r>
              <a:rPr lang="en-US" sz="2200" u="sng" dirty="0">
                <a:solidFill>
                  <a:srgbClr val="24BAA2"/>
                </a:solidFill>
                <a:hlinkClick r:id="rId6">
                  <a:extLst>
                    <a:ext uri="{A12FA001-AC4F-418D-AE19-62706E023703}">
                      <ahyp:hlinkClr xmlns:ahyp="http://schemas.microsoft.com/office/drawing/2018/hyperlinkcolor" val="tx"/>
                    </a:ext>
                  </a:extLst>
                </a:hlinkClick>
              </a:rPr>
              <a:t> - Senior Planet </a:t>
            </a:r>
            <a:r>
              <a:rPr lang="en-US" sz="2200" u="sng" dirty="0">
                <a:solidFill>
                  <a:srgbClr val="24BAA2"/>
                </a:solidFill>
              </a:rPr>
              <a:t>de </a:t>
            </a:r>
            <a:r>
              <a:rPr lang="en-US" sz="2200" u="sng" dirty="0">
                <a:solidFill>
                  <a:srgbClr val="24BAA2"/>
                </a:solidFill>
                <a:hlinkClick r:id="rId6">
                  <a:extLst>
                    <a:ext uri="{A12FA001-AC4F-418D-AE19-62706E023703}">
                      <ahyp:hlinkClr xmlns:ahyp="http://schemas.microsoft.com/office/drawing/2018/hyperlinkcolor" val="tx"/>
                    </a:ext>
                  </a:extLst>
                </a:hlinkClick>
              </a:rPr>
              <a:t>AARP</a:t>
            </a:r>
            <a:r>
              <a:rPr lang="en-US" sz="2200" dirty="0">
                <a:solidFill>
                  <a:srgbClr val="24BAA2"/>
                </a:solidFill>
              </a:rPr>
              <a:t>  </a:t>
            </a:r>
            <a:r>
              <a:rPr lang="en-US" sz="2200" dirty="0" err="1"/>
              <a:t>Usa</a:t>
            </a:r>
            <a:r>
              <a:rPr lang="en-US" sz="2200" dirty="0"/>
              <a:t> </a:t>
            </a:r>
            <a:r>
              <a:rPr lang="en-US" sz="2200" dirty="0" err="1"/>
              <a:t>este</a:t>
            </a:r>
            <a:r>
              <a:rPr lang="en-US" sz="2200" dirty="0"/>
              <a:t> enlace para </a:t>
            </a:r>
            <a:r>
              <a:rPr lang="en-US" sz="2200" dirty="0" err="1"/>
              <a:t>ver</a:t>
            </a:r>
            <a:r>
              <a:rPr lang="en-US" sz="2200" dirty="0"/>
              <a:t> </a:t>
            </a:r>
            <a:r>
              <a:rPr lang="en-US" sz="2200" dirty="0" err="1"/>
              <a:t>muchos</a:t>
            </a:r>
            <a:r>
              <a:rPr lang="en-US" sz="2200" dirty="0"/>
              <a:t> </a:t>
            </a:r>
            <a:r>
              <a:rPr lang="en-US" sz="2200" dirty="0" err="1"/>
              <a:t>otros</a:t>
            </a:r>
            <a:r>
              <a:rPr lang="en-US" sz="2200" dirty="0"/>
              <a:t> </a:t>
            </a:r>
            <a:r>
              <a:rPr lang="en-US" sz="2200" dirty="0" err="1"/>
              <a:t>tutoriales</a:t>
            </a:r>
            <a:r>
              <a:rPr lang="en-US" sz="2200" dirty="0"/>
              <a:t>. </a:t>
            </a:r>
            <a:endParaRPr sz="2200" dirty="0"/>
          </a:p>
        </p:txBody>
      </p:sp>
      <p:sp>
        <p:nvSpPr>
          <p:cNvPr id="877" name="Google Shape;877;p66"/>
          <p:cNvSpPr txBox="1">
            <a:spLocks noGrp="1"/>
          </p:cNvSpPr>
          <p:nvPr>
            <p:ph type="body" idx="2"/>
          </p:nvPr>
        </p:nvSpPr>
        <p:spPr>
          <a:xfrm>
            <a:off x="4671152" y="0"/>
            <a:ext cx="6929609"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3600"/>
              <a:buNone/>
            </a:pPr>
            <a:r>
              <a:rPr lang="en-US" sz="3400">
                <a:solidFill>
                  <a:schemeClr val="lt1"/>
                </a:solidFill>
              </a:rPr>
              <a:t>Vídeos útiles sobre los </a:t>
            </a:r>
            <a:r>
              <a:rPr lang="en-US" sz="3400" i="1">
                <a:solidFill>
                  <a:schemeClr val="lt1"/>
                </a:solidFill>
              </a:rPr>
              <a:t>smartphones</a:t>
            </a:r>
            <a:r>
              <a:rPr lang="en-US" sz="3400">
                <a:solidFill>
                  <a:schemeClr val="lt1"/>
                </a:solidFill>
              </a:rPr>
              <a:t>  para personas mayores</a:t>
            </a:r>
            <a:endParaRPr sz="3400">
              <a:solidFill>
                <a:schemeClr val="lt1"/>
              </a:solidFill>
            </a:endParaRPr>
          </a:p>
        </p:txBody>
      </p:sp>
      <p:pic>
        <p:nvPicPr>
          <p:cNvPr id="878" name="Google Shape;878;p66" descr="Logo, company name&#10;&#10;Description automatically generated"/>
          <p:cNvPicPr preferRelativeResize="0">
            <a:picLocks noGrp="1"/>
          </p:cNvPicPr>
          <p:nvPr>
            <p:ph type="pic" idx="3"/>
          </p:nvPr>
        </p:nvPicPr>
        <p:blipFill rotWithShape="1">
          <a:blip r:embed="rId7">
            <a:alphaModFix/>
          </a:blip>
          <a:srcRect l="14959" r="14713"/>
          <a:stretch/>
        </p:blipFill>
        <p:spPr>
          <a:xfrm>
            <a:off x="0" y="1866787"/>
            <a:ext cx="5130800" cy="3913188"/>
          </a:xfrm>
          <a:prstGeom prst="rect">
            <a:avLst/>
          </a:prstGeom>
          <a:solidFill>
            <a:srgbClr val="D8D8D8"/>
          </a:solidFill>
          <a:ln>
            <a:noFill/>
          </a:ln>
        </p:spPr>
      </p:pic>
      <p:sp>
        <p:nvSpPr>
          <p:cNvPr id="879" name="Google Shape;879;p66"/>
          <p:cNvSpPr/>
          <p:nvPr/>
        </p:nvSpPr>
        <p:spPr>
          <a:xfrm rot="1597209">
            <a:off x="3869565" y="891597"/>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Clica en los ENLACES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pic>
        <p:nvPicPr>
          <p:cNvPr id="884" name="Google Shape;884;p67" descr="Wooden bridge with cherry blossom on both sides"/>
          <p:cNvPicPr preferRelativeResize="0">
            <a:picLocks noGrp="1"/>
          </p:cNvPicPr>
          <p:nvPr>
            <p:ph type="pic" idx="2"/>
          </p:nvPr>
        </p:nvPicPr>
        <p:blipFill rotWithShape="1">
          <a:blip r:embed="rId3">
            <a:alphaModFix/>
          </a:blip>
          <a:srcRect t="7833" b="7832"/>
          <a:stretch/>
        </p:blipFill>
        <p:spPr>
          <a:xfrm>
            <a:off x="0" y="0"/>
            <a:ext cx="12192000" cy="6858000"/>
          </a:xfrm>
          <a:prstGeom prst="rect">
            <a:avLst/>
          </a:prstGeom>
          <a:solidFill>
            <a:srgbClr val="F2F2F2"/>
          </a:solidFill>
          <a:ln>
            <a:noFill/>
          </a:ln>
        </p:spPr>
      </p:pic>
      <p:sp>
        <p:nvSpPr>
          <p:cNvPr id="885" name="Google Shape;885;p67"/>
          <p:cNvSpPr txBox="1">
            <a:spLocks noGrp="1"/>
          </p:cNvSpPr>
          <p:nvPr>
            <p:ph type="body" idx="1"/>
          </p:nvPr>
        </p:nvSpPr>
        <p:spPr>
          <a:xfrm>
            <a:off x="0" y="2545080"/>
            <a:ext cx="7689670" cy="1767840"/>
          </a:xfrm>
          <a:prstGeom prst="rect">
            <a:avLst/>
          </a:prstGeom>
          <a:solidFill>
            <a:srgbClr val="7F3494"/>
          </a:solidFill>
          <a:ln>
            <a:noFill/>
          </a:ln>
        </p:spPr>
        <p:txBody>
          <a:bodyPr spcFirstLastPara="1" wrap="square" lIns="91425" tIns="45700" rIns="91425" bIns="45700" anchor="t" anchorCtr="0">
            <a:normAutofit lnSpcReduction="10000"/>
          </a:bodyPr>
          <a:lstStyle/>
          <a:p>
            <a:pPr marL="457200" marR="0" lvl="0" indent="-228600" algn="ctr" rtl="0">
              <a:lnSpc>
                <a:spcPct val="90000"/>
              </a:lnSpc>
              <a:spcBef>
                <a:spcPts val="1000"/>
              </a:spcBef>
              <a:spcAft>
                <a:spcPts val="0"/>
              </a:spcAft>
              <a:buClr>
                <a:schemeClr val="lt1"/>
              </a:buClr>
              <a:buSzPts val="3000"/>
              <a:buFont typeface="Arial"/>
              <a:buNone/>
            </a:pPr>
            <a:r>
              <a:rPr lang="en-US" b="1">
                <a:solidFill>
                  <a:schemeClr val="lt1"/>
                </a:solidFill>
              </a:rPr>
              <a:t>¡Buen trabajo! </a:t>
            </a:r>
            <a:r>
              <a:rPr lang="en-US"/>
              <a:t>Has completado la segunda parte de este viaje formativo… ¡sigue adelante y descubre lo que te espera en el Apartado 3!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136ea598341_1_30"/>
          <p:cNvSpPr txBox="1">
            <a:spLocks noGrp="1"/>
          </p:cNvSpPr>
          <p:nvPr>
            <p:ph type="body" idx="1"/>
          </p:nvPr>
        </p:nvSpPr>
        <p:spPr>
          <a:xfrm>
            <a:off x="5592898" y="3536223"/>
            <a:ext cx="6599102"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solidFill>
                  <a:schemeClr val="lt1"/>
                </a:solidFill>
              </a:rPr>
              <a:t>Uso Eficaz de la</a:t>
            </a:r>
            <a:r>
              <a:rPr lang="en-US"/>
              <a:t>s </a:t>
            </a:r>
            <a:r>
              <a:rPr lang="en-US" i="1">
                <a:solidFill>
                  <a:schemeClr val="lt1"/>
                </a:solidFill>
              </a:rPr>
              <a:t>Tablets</a:t>
            </a:r>
            <a:r>
              <a:rPr lang="en-US">
                <a:solidFill>
                  <a:schemeClr val="lt1"/>
                </a:solidFill>
              </a:rPr>
              <a:t> </a:t>
            </a:r>
            <a:endParaRPr sz="4500">
              <a:solidFill>
                <a:schemeClr val="lt1"/>
              </a:solidFill>
            </a:endParaRPr>
          </a:p>
        </p:txBody>
      </p:sp>
      <p:sp>
        <p:nvSpPr>
          <p:cNvPr id="892" name="Google Shape;892;g136ea598341_1_30"/>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68"/>
          <p:cNvSpPr txBox="1">
            <a:spLocks noGrp="1"/>
          </p:cNvSpPr>
          <p:nvPr>
            <p:ph type="body" idx="1"/>
          </p:nvPr>
        </p:nvSpPr>
        <p:spPr>
          <a:xfrm>
            <a:off x="6206067" y="1515534"/>
            <a:ext cx="4724400" cy="4246168"/>
          </a:xfrm>
          <a:prstGeom prst="rect">
            <a:avLst/>
          </a:prstGeom>
          <a:noFill/>
          <a:ln>
            <a:noFill/>
          </a:ln>
        </p:spPr>
        <p:txBody>
          <a:bodyPr spcFirstLastPara="1" wrap="square" lIns="91425" tIns="45700" rIns="91425" bIns="45700" anchor="t" anchorCtr="0">
            <a:normAutofit lnSpcReduction="10000"/>
          </a:bodyPr>
          <a:lstStyle/>
          <a:p>
            <a:pPr marL="457200" lvl="0" indent="-228600" algn="just" rtl="0">
              <a:lnSpc>
                <a:spcPct val="90000"/>
              </a:lnSpc>
              <a:spcBef>
                <a:spcPts val="1000"/>
              </a:spcBef>
              <a:spcAft>
                <a:spcPts val="0"/>
              </a:spcAft>
              <a:buSzPts val="3000"/>
              <a:buNone/>
            </a:pPr>
            <a:r>
              <a:rPr lang="en-US" i="0"/>
              <a:t>Al igual que pasa con los </a:t>
            </a:r>
            <a:endParaRPr/>
          </a:p>
          <a:p>
            <a:pPr marL="457200" lvl="0" indent="-228600" algn="just" rtl="0">
              <a:lnSpc>
                <a:spcPct val="90000"/>
              </a:lnSpc>
              <a:spcBef>
                <a:spcPts val="1000"/>
              </a:spcBef>
              <a:spcAft>
                <a:spcPts val="0"/>
              </a:spcAft>
              <a:buSzPts val="3000"/>
              <a:buNone/>
            </a:pPr>
            <a:r>
              <a:rPr lang="en-US">
                <a:solidFill>
                  <a:schemeClr val="lt1"/>
                </a:solidFill>
              </a:rPr>
              <a:t>smartphones</a:t>
            </a:r>
            <a:r>
              <a:rPr lang="en-US" i="0">
                <a:solidFill>
                  <a:schemeClr val="lt1"/>
                </a:solidFill>
              </a:rPr>
              <a:t>, </a:t>
            </a:r>
            <a:r>
              <a:rPr lang="en-US" i="0"/>
              <a:t>en general </a:t>
            </a:r>
            <a:endParaRPr/>
          </a:p>
          <a:p>
            <a:pPr marL="457200" lvl="0" indent="-228600" algn="just" rtl="0">
              <a:lnSpc>
                <a:spcPct val="90000"/>
              </a:lnSpc>
              <a:spcBef>
                <a:spcPts val="1000"/>
              </a:spcBef>
              <a:spcAft>
                <a:spcPts val="0"/>
              </a:spcAft>
              <a:buSzPts val="3000"/>
              <a:buNone/>
            </a:pPr>
            <a:r>
              <a:rPr lang="en-US" i="0"/>
              <a:t>hay dos tipos de </a:t>
            </a:r>
            <a:r>
              <a:rPr lang="en-US">
                <a:solidFill>
                  <a:schemeClr val="lt1"/>
                </a:solidFill>
              </a:rPr>
              <a:t>tablets</a:t>
            </a:r>
            <a:r>
              <a:rPr lang="en-US" i="0"/>
              <a:t>: </a:t>
            </a:r>
            <a:endParaRPr/>
          </a:p>
          <a:p>
            <a:pPr marL="457200" lvl="0" indent="-228600" algn="just" rtl="0">
              <a:lnSpc>
                <a:spcPct val="90000"/>
              </a:lnSpc>
              <a:spcBef>
                <a:spcPts val="1000"/>
              </a:spcBef>
              <a:spcAft>
                <a:spcPts val="0"/>
              </a:spcAft>
              <a:buSzPts val="3000"/>
              <a:buNone/>
            </a:pPr>
            <a:r>
              <a:rPr lang="en-US" i="0"/>
              <a:t>las que funcionan con el </a:t>
            </a:r>
            <a:endParaRPr/>
          </a:p>
          <a:p>
            <a:pPr marL="457200" lvl="0" indent="-228600" algn="just" rtl="0">
              <a:lnSpc>
                <a:spcPct val="90000"/>
              </a:lnSpc>
              <a:spcBef>
                <a:spcPts val="1000"/>
              </a:spcBef>
              <a:spcAft>
                <a:spcPts val="0"/>
              </a:spcAft>
              <a:buSzPts val="3000"/>
              <a:buNone/>
            </a:pPr>
            <a:r>
              <a:rPr lang="en-US" i="0"/>
              <a:t>sistema IoS (iPads) y las </a:t>
            </a:r>
            <a:endParaRPr/>
          </a:p>
          <a:p>
            <a:pPr marL="457200" lvl="0" indent="-228600" algn="just" rtl="0">
              <a:lnSpc>
                <a:spcPct val="90000"/>
              </a:lnSpc>
              <a:spcBef>
                <a:spcPts val="1000"/>
              </a:spcBef>
              <a:spcAft>
                <a:spcPts val="0"/>
              </a:spcAft>
              <a:buSzPts val="3000"/>
              <a:buNone/>
            </a:pPr>
            <a:r>
              <a:rPr lang="en-US" i="0">
                <a:solidFill>
                  <a:schemeClr val="lt1"/>
                </a:solidFill>
              </a:rPr>
              <a:t>tabletas</a:t>
            </a:r>
            <a:r>
              <a:rPr lang="en-US" i="0"/>
              <a:t> Android, que </a:t>
            </a:r>
            <a:endParaRPr/>
          </a:p>
          <a:p>
            <a:pPr marL="457200" lvl="0" indent="-228600" algn="just" rtl="0">
              <a:lnSpc>
                <a:spcPct val="90000"/>
              </a:lnSpc>
              <a:spcBef>
                <a:spcPts val="1000"/>
              </a:spcBef>
              <a:spcAft>
                <a:spcPts val="0"/>
              </a:spcAft>
              <a:buSzPts val="3000"/>
              <a:buNone/>
            </a:pPr>
            <a:r>
              <a:rPr lang="en-US" i="0"/>
              <a:t>funcionan con el sistema </a:t>
            </a:r>
            <a:endParaRPr/>
          </a:p>
          <a:p>
            <a:pPr marL="457200" lvl="0" indent="-228600" algn="just" rtl="0">
              <a:lnSpc>
                <a:spcPct val="90000"/>
              </a:lnSpc>
              <a:spcBef>
                <a:spcPts val="1000"/>
              </a:spcBef>
              <a:spcAft>
                <a:spcPts val="0"/>
              </a:spcAft>
              <a:buSzPts val="3000"/>
              <a:buNone/>
            </a:pPr>
            <a:r>
              <a:rPr lang="en-US" i="0"/>
              <a:t>Android de Google.</a:t>
            </a:r>
            <a:endParaRPr i="0"/>
          </a:p>
        </p:txBody>
      </p:sp>
      <p:pic>
        <p:nvPicPr>
          <p:cNvPr id="898" name="Google Shape;898;p68" descr="Pink and gold dressing table"/>
          <p:cNvPicPr preferRelativeResize="0">
            <a:picLocks noGrp="1"/>
          </p:cNvPicPr>
          <p:nvPr>
            <p:ph type="pic" idx="2"/>
          </p:nvPr>
        </p:nvPicPr>
        <p:blipFill rotWithShape="1">
          <a:blip r:embed="rId3">
            <a:alphaModFix/>
          </a:blip>
          <a:srcRect l="19955" r="19955"/>
          <a:stretch/>
        </p:blipFill>
        <p:spPr>
          <a:xfrm>
            <a:off x="414116" y="352414"/>
            <a:ext cx="5497412" cy="6099184"/>
          </a:xfrm>
          <a:prstGeom prst="rect">
            <a:avLst/>
          </a:prstGeom>
          <a:solidFill>
            <a:srgbClr val="F2F2F2"/>
          </a:solidFill>
          <a:ln>
            <a:noFill/>
          </a:ln>
        </p:spPr>
      </p:pic>
      <p:sp>
        <p:nvSpPr>
          <p:cNvPr id="899" name="Google Shape;899;p68"/>
          <p:cNvSpPr txBox="1"/>
          <p:nvPr/>
        </p:nvSpPr>
        <p:spPr>
          <a:xfrm>
            <a:off x="6337046" y="663926"/>
            <a:ext cx="4318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BAA2"/>
                </a:solidFill>
                <a:latin typeface="Calibri"/>
                <a:ea typeface="Calibri"/>
                <a:cs typeface="Calibri"/>
                <a:sym typeface="Calibri"/>
              </a:rPr>
              <a:t>Tipos de </a:t>
            </a:r>
            <a:r>
              <a:rPr lang="en-US" sz="3600" b="1" i="1" u="none" strike="noStrike" cap="none">
                <a:solidFill>
                  <a:srgbClr val="24BAA2"/>
                </a:solidFill>
                <a:latin typeface="Calibri"/>
                <a:ea typeface="Calibri"/>
                <a:cs typeface="Calibri"/>
                <a:sym typeface="Calibri"/>
              </a:rPr>
              <a:t>tablets</a:t>
            </a:r>
            <a:endParaRPr sz="3600" b="1" i="0" u="none" strike="noStrike" cap="none">
              <a:solidFill>
                <a:srgbClr val="24BAA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12"/>
          <p:cNvSpPr txBox="1">
            <a:spLocks noGrp="1"/>
          </p:cNvSpPr>
          <p:nvPr>
            <p:ph type="body" idx="2"/>
          </p:nvPr>
        </p:nvSpPr>
        <p:spPr>
          <a:xfrm>
            <a:off x="0" y="0"/>
            <a:ext cx="7484533"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600"/>
              <a:t>    </a:t>
            </a:r>
            <a:r>
              <a:rPr lang="en-US"/>
              <a:t>Ventajas de usar una </a:t>
            </a:r>
            <a:r>
              <a:rPr lang="en-US" i="1"/>
              <a:t>tablet</a:t>
            </a:r>
            <a:endParaRPr>
              <a:solidFill>
                <a:srgbClr val="FF0000"/>
              </a:solidFill>
            </a:endParaRPr>
          </a:p>
        </p:txBody>
      </p:sp>
      <p:sp>
        <p:nvSpPr>
          <p:cNvPr id="905" name="Google Shape;905;p12"/>
          <p:cNvSpPr txBox="1">
            <a:spLocks noGrp="1"/>
          </p:cNvSpPr>
          <p:nvPr>
            <p:ph type="body" idx="1"/>
          </p:nvPr>
        </p:nvSpPr>
        <p:spPr>
          <a:xfrm>
            <a:off x="0" y="911931"/>
            <a:ext cx="7416800" cy="4378325"/>
          </a:xfrm>
          <a:prstGeom prst="rect">
            <a:avLst/>
          </a:prstGeom>
          <a:noFill/>
          <a:ln>
            <a:noFill/>
          </a:ln>
        </p:spPr>
        <p:txBody>
          <a:bodyPr spcFirstLastPara="1" wrap="square" lIns="91425" tIns="45700" rIns="91425" bIns="45700" anchor="t" anchorCtr="0">
            <a:noAutofit/>
          </a:bodyPr>
          <a:lstStyle/>
          <a:p>
            <a:pPr marL="457200" lvl="0" indent="-335280" algn="just" rtl="0">
              <a:lnSpc>
                <a:spcPct val="90000"/>
              </a:lnSpc>
              <a:spcBef>
                <a:spcPts val="0"/>
              </a:spcBef>
              <a:spcAft>
                <a:spcPts val="0"/>
              </a:spcAft>
              <a:buSzPts val="2200"/>
              <a:buChar char="●"/>
            </a:pPr>
            <a:r>
              <a:rPr lang="en-US" sz="2200"/>
              <a:t>Las </a:t>
            </a:r>
            <a:r>
              <a:rPr lang="en-US" sz="2200" i="1">
                <a:solidFill>
                  <a:schemeClr val="lt1"/>
                </a:solidFill>
              </a:rPr>
              <a:t>tablets</a:t>
            </a:r>
            <a:r>
              <a:rPr lang="en-US" sz="2200"/>
              <a:t> tienen </a:t>
            </a:r>
            <a:r>
              <a:rPr lang="en-US" sz="2200" b="1"/>
              <a:t>pantallas más grandes </a:t>
            </a:r>
            <a:r>
              <a:rPr lang="en-US" sz="2200"/>
              <a:t>que las de los </a:t>
            </a:r>
            <a:r>
              <a:rPr lang="en-US" sz="2200" i="1">
                <a:solidFill>
                  <a:schemeClr val="lt1"/>
                </a:solidFill>
              </a:rPr>
              <a:t>smartphones</a:t>
            </a:r>
            <a:r>
              <a:rPr lang="en-US" sz="2200"/>
              <a:t>, lo que facilita la escritura (mayor tamaño de la pantalla = mayor tamaño de las teclas). </a:t>
            </a:r>
            <a:endParaRPr/>
          </a:p>
          <a:p>
            <a:pPr marL="457200" lvl="0" indent="-335280" algn="just" rtl="0">
              <a:lnSpc>
                <a:spcPct val="90000"/>
              </a:lnSpc>
              <a:spcBef>
                <a:spcPts val="0"/>
              </a:spcBef>
              <a:spcAft>
                <a:spcPts val="0"/>
              </a:spcAft>
              <a:buSzPts val="2200"/>
              <a:buChar char="●"/>
            </a:pPr>
            <a:r>
              <a:rPr lang="en-US" sz="2200"/>
              <a:t>Son útiles para hacer videollamadas, ver películas o usar </a:t>
            </a:r>
            <a:r>
              <a:rPr lang="en-US" sz="2200" i="1"/>
              <a:t>software</a:t>
            </a:r>
            <a:r>
              <a:rPr lang="en-US" sz="2200"/>
              <a:t> </a:t>
            </a:r>
            <a:r>
              <a:rPr lang="en-US" sz="2200">
                <a:solidFill>
                  <a:schemeClr val="lt1"/>
                </a:solidFill>
              </a:rPr>
              <a:t>más complicado de </a:t>
            </a:r>
            <a:r>
              <a:rPr lang="en-US" sz="2200"/>
              <a:t>usar en la pantalla de un </a:t>
            </a:r>
            <a:r>
              <a:rPr lang="en-US" sz="2200" i="1">
                <a:solidFill>
                  <a:schemeClr val="lt1"/>
                </a:solidFill>
              </a:rPr>
              <a:t>smartphone</a:t>
            </a:r>
            <a:r>
              <a:rPr lang="en-US" sz="2200">
                <a:solidFill>
                  <a:schemeClr val="lt1"/>
                </a:solidFill>
              </a:rPr>
              <a:t>.</a:t>
            </a:r>
            <a:endParaRPr>
              <a:solidFill>
                <a:schemeClr val="lt1"/>
              </a:solidFill>
            </a:endParaRPr>
          </a:p>
          <a:p>
            <a:pPr marL="457200" lvl="0" indent="-335280" algn="just" rtl="0">
              <a:lnSpc>
                <a:spcPct val="90000"/>
              </a:lnSpc>
              <a:spcBef>
                <a:spcPts val="0"/>
              </a:spcBef>
              <a:spcAft>
                <a:spcPts val="0"/>
              </a:spcAft>
              <a:buSzPts val="2200"/>
              <a:buChar char="●"/>
            </a:pPr>
            <a:r>
              <a:rPr lang="en-US" sz="2200"/>
              <a:t>Usar una </a:t>
            </a:r>
            <a:r>
              <a:rPr lang="en-US" sz="2200" i="1">
                <a:solidFill>
                  <a:schemeClr val="lt1"/>
                </a:solidFill>
              </a:rPr>
              <a:t>tablet</a:t>
            </a:r>
            <a:r>
              <a:rPr lang="en-US" sz="2200"/>
              <a:t> es una buena opción cuando quieres </a:t>
            </a:r>
            <a:r>
              <a:rPr lang="en-US" sz="2200" b="1"/>
              <a:t>acceder a información mientras te estás moviendo</a:t>
            </a:r>
            <a:r>
              <a:rPr lang="en-US" sz="2200"/>
              <a:t>. </a:t>
            </a:r>
            <a:endParaRPr b="1"/>
          </a:p>
          <a:p>
            <a:pPr marL="457200" lvl="0" indent="-335280" algn="just" rtl="0">
              <a:lnSpc>
                <a:spcPct val="90000"/>
              </a:lnSpc>
              <a:spcBef>
                <a:spcPts val="0"/>
              </a:spcBef>
              <a:spcAft>
                <a:spcPts val="0"/>
              </a:spcAft>
              <a:buSzPts val="2200"/>
              <a:buChar char="●"/>
            </a:pPr>
            <a:r>
              <a:rPr lang="en-US" sz="2200"/>
              <a:t>Los accesorios para </a:t>
            </a:r>
            <a:r>
              <a:rPr lang="en-US" sz="2200" i="1">
                <a:solidFill>
                  <a:schemeClr val="lt1"/>
                </a:solidFill>
              </a:rPr>
              <a:t>tablets</a:t>
            </a:r>
            <a:r>
              <a:rPr lang="en-US" sz="2200"/>
              <a:t> como teclados o bolígrafos digitales facilitan la escritura, sobre todo a los mayores. Esto las convierte en la </a:t>
            </a:r>
            <a:r>
              <a:rPr lang="en-US" sz="2200" b="1"/>
              <a:t>alternativa ideal a los </a:t>
            </a:r>
            <a:r>
              <a:rPr lang="en-US" sz="2200" b="1" i="1">
                <a:solidFill>
                  <a:schemeClr val="lt1"/>
                </a:solidFill>
              </a:rPr>
              <a:t>laptops</a:t>
            </a:r>
            <a:r>
              <a:rPr lang="en-US" sz="2200" b="1"/>
              <a:t>.</a:t>
            </a:r>
            <a:endParaRPr b="1"/>
          </a:p>
          <a:p>
            <a:pPr marL="457200" lvl="0" indent="-335280" algn="just" rtl="0">
              <a:lnSpc>
                <a:spcPct val="90000"/>
              </a:lnSpc>
              <a:spcBef>
                <a:spcPts val="0"/>
              </a:spcBef>
              <a:spcAft>
                <a:spcPts val="0"/>
              </a:spcAft>
              <a:buSzPts val="2200"/>
              <a:buChar char="●"/>
            </a:pPr>
            <a:r>
              <a:rPr lang="en-US" sz="2200">
                <a:solidFill>
                  <a:schemeClr val="lt1"/>
                </a:solidFill>
              </a:rPr>
              <a:t>Las tabletas inteligentes </a:t>
            </a:r>
            <a:r>
              <a:rPr lang="en-US" sz="2200"/>
              <a:t>incluyen un amplio espacio de </a:t>
            </a:r>
            <a:r>
              <a:rPr lang="en-US" sz="2200" b="1"/>
              <a:t>almacenamiento integrado, </a:t>
            </a:r>
            <a:r>
              <a:rPr lang="en-US" sz="2200"/>
              <a:t>otras también ofrecen la opción de usar una tarjeta SD externa de almacenamiento extra. </a:t>
            </a:r>
            <a:endParaRPr/>
          </a:p>
          <a:p>
            <a:pPr marL="457200" lvl="0" indent="-335280" algn="just" rtl="0">
              <a:lnSpc>
                <a:spcPct val="90000"/>
              </a:lnSpc>
              <a:spcBef>
                <a:spcPts val="0"/>
              </a:spcBef>
              <a:spcAft>
                <a:spcPts val="0"/>
              </a:spcAft>
              <a:buSzPts val="2200"/>
              <a:buChar char="●"/>
            </a:pPr>
            <a:r>
              <a:rPr lang="en-US" sz="2200">
                <a:solidFill>
                  <a:schemeClr val="lt1"/>
                </a:solidFill>
              </a:rPr>
              <a:t>Las </a:t>
            </a:r>
            <a:r>
              <a:rPr lang="en-US" sz="2200" i="1">
                <a:solidFill>
                  <a:schemeClr val="lt1"/>
                </a:solidFill>
              </a:rPr>
              <a:t>tablets</a:t>
            </a:r>
            <a:r>
              <a:rPr lang="en-US" sz="2200">
                <a:solidFill>
                  <a:schemeClr val="lt1"/>
                </a:solidFill>
              </a:rPr>
              <a:t> </a:t>
            </a:r>
            <a:r>
              <a:rPr lang="en-US" sz="2200"/>
              <a:t>incorporan cámaras para hacer fotos, vídeos y videollamadas. Cuando haces una videollamada grupal, el gran tamaño de la pantalla hace que sea más fácil ver a todo el mundo con claridad. </a:t>
            </a:r>
            <a:endParaRPr/>
          </a:p>
          <a:p>
            <a:pPr marL="0" lvl="0" indent="0" algn="l" rtl="0">
              <a:lnSpc>
                <a:spcPct val="90000"/>
              </a:lnSpc>
              <a:spcBef>
                <a:spcPts val="1200"/>
              </a:spcBef>
              <a:spcAft>
                <a:spcPts val="0"/>
              </a:spcAft>
              <a:buSzPts val="2400"/>
              <a:buNone/>
            </a:pPr>
            <a:endParaRPr sz="2200"/>
          </a:p>
          <a:p>
            <a:pPr marL="0" lvl="0" indent="0" algn="l" rtl="0">
              <a:lnSpc>
                <a:spcPct val="90000"/>
              </a:lnSpc>
              <a:spcBef>
                <a:spcPts val="0"/>
              </a:spcBef>
              <a:spcAft>
                <a:spcPts val="0"/>
              </a:spcAft>
              <a:buClr>
                <a:schemeClr val="lt1"/>
              </a:buClr>
              <a:buSzPts val="4400"/>
              <a:buNone/>
            </a:pPr>
            <a:endParaRPr sz="2200"/>
          </a:p>
        </p:txBody>
      </p:sp>
      <p:pic>
        <p:nvPicPr>
          <p:cNvPr id="906" name="Google Shape;906;p12" descr="Graphical user interface&#10;&#10;Description automatically generated"/>
          <p:cNvPicPr preferRelativeResize="0">
            <a:picLocks noGrp="1"/>
          </p:cNvPicPr>
          <p:nvPr>
            <p:ph type="pic" idx="3"/>
          </p:nvPr>
        </p:nvPicPr>
        <p:blipFill rotWithShape="1">
          <a:blip r:embed="rId3">
            <a:alphaModFix/>
          </a:blip>
          <a:srcRect l="16284" r="12318"/>
          <a:stretch/>
        </p:blipFill>
        <p:spPr>
          <a:xfrm>
            <a:off x="7556500" y="439738"/>
            <a:ext cx="4343400" cy="6045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g136ea598341_1_24"/>
          <p:cNvSpPr txBox="1">
            <a:spLocks noGrp="1"/>
          </p:cNvSpPr>
          <p:nvPr>
            <p:ph type="body" idx="1"/>
          </p:nvPr>
        </p:nvSpPr>
        <p:spPr>
          <a:xfrm>
            <a:off x="560949" y="2172391"/>
            <a:ext cx="10750518" cy="4066676"/>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en-US" sz="2200"/>
              <a:t>Tienen funciones similares a las de los </a:t>
            </a:r>
            <a:r>
              <a:rPr lang="en-US" sz="2200" i="1">
                <a:solidFill>
                  <a:srgbClr val="002060"/>
                </a:solidFill>
              </a:rPr>
              <a:t>laptops</a:t>
            </a:r>
            <a:r>
              <a:rPr lang="en-US" sz="2200"/>
              <a:t> pero son menos voluminosas y pesadas. &gt; Son portátiles, por lo que podemos llevarlas con nosotros donde no podemos llevar un ordenador convencional. Pueden venir muy bien a los mayores hospitalizados.  </a:t>
            </a:r>
            <a:endParaRPr/>
          </a:p>
          <a:p>
            <a:pPr marL="457200" lvl="0" indent="-381000" algn="just" rtl="0">
              <a:lnSpc>
                <a:spcPct val="90000"/>
              </a:lnSpc>
              <a:spcBef>
                <a:spcPts val="0"/>
              </a:spcBef>
              <a:spcAft>
                <a:spcPts val="0"/>
              </a:spcAft>
              <a:buSzPts val="2400"/>
              <a:buChar char="●"/>
            </a:pPr>
            <a:r>
              <a:rPr lang="en-US" sz="2200"/>
              <a:t>Ofrecen la posibilidad de añadir extras para mejorar su facilidad de uso y accesibilidad. Puede agrandarse el texto o emplearse el modo por voz. </a:t>
            </a:r>
            <a:endParaRPr/>
          </a:p>
          <a:p>
            <a:pPr marL="457200" lvl="0" indent="-381000" algn="just" rtl="0">
              <a:lnSpc>
                <a:spcPct val="90000"/>
              </a:lnSpc>
              <a:spcBef>
                <a:spcPts val="0"/>
              </a:spcBef>
              <a:spcAft>
                <a:spcPts val="0"/>
              </a:spcAft>
              <a:buSzPts val="2400"/>
              <a:buChar char="●"/>
            </a:pPr>
            <a:r>
              <a:rPr lang="en-US" sz="2200"/>
              <a:t>Muchas </a:t>
            </a:r>
            <a:r>
              <a:rPr lang="en-US" sz="2200" i="1"/>
              <a:t>tablets</a:t>
            </a:r>
            <a:r>
              <a:rPr lang="en-US" sz="2200"/>
              <a:t>  están equipadas con  conexión inalámbrica y algunas incluso tienen banda ancha de alta velocidad (están habilitadas para 4G, por ejemplo).</a:t>
            </a:r>
            <a:endParaRPr sz="2200"/>
          </a:p>
          <a:p>
            <a:pPr marL="457200" lvl="0" indent="-381000" algn="just" rtl="0">
              <a:lnSpc>
                <a:spcPct val="90000"/>
              </a:lnSpc>
              <a:spcBef>
                <a:spcPts val="0"/>
              </a:spcBef>
              <a:spcAft>
                <a:spcPts val="0"/>
              </a:spcAft>
              <a:buSzPts val="2400"/>
              <a:buChar char="●"/>
            </a:pPr>
            <a:r>
              <a:rPr lang="en-US" sz="2200"/>
              <a:t>Las opciones de almacenamiento extra ofrecen mayores posibilidades de uso. El dispositivo se puede convertir en un álbum de fotos o en un registro de informes médicos. </a:t>
            </a:r>
            <a:endParaRPr/>
          </a:p>
          <a:p>
            <a:pPr marL="457200" lvl="0" indent="-381000" algn="just" rtl="0">
              <a:lnSpc>
                <a:spcPct val="90000"/>
              </a:lnSpc>
              <a:spcBef>
                <a:spcPts val="0"/>
              </a:spcBef>
              <a:spcAft>
                <a:spcPts val="0"/>
              </a:spcAft>
              <a:buSzPts val="2400"/>
              <a:buChar char="●"/>
            </a:pPr>
            <a:r>
              <a:rPr lang="en-US" sz="2200"/>
              <a:t>Al igual que los </a:t>
            </a:r>
            <a:r>
              <a:rPr lang="en-US" sz="2200" i="1"/>
              <a:t>smartphones</a:t>
            </a:r>
            <a:r>
              <a:rPr lang="en-US" sz="2200"/>
              <a:t>, la mayoría de las </a:t>
            </a:r>
            <a:r>
              <a:rPr lang="en-US" sz="2200" i="1"/>
              <a:t>tablets</a:t>
            </a:r>
            <a:r>
              <a:rPr lang="en-US" sz="2200"/>
              <a:t> permiten usar aplicaciones tanto en el hogar como fuera de él si tienes wifi o conexión de banda ancha. </a:t>
            </a:r>
            <a:endParaRPr sz="2200"/>
          </a:p>
          <a:p>
            <a:pPr marL="457200" lvl="0" indent="0" algn="l" rtl="0">
              <a:lnSpc>
                <a:spcPct val="90000"/>
              </a:lnSpc>
              <a:spcBef>
                <a:spcPts val="1000"/>
              </a:spcBef>
              <a:spcAft>
                <a:spcPts val="0"/>
              </a:spcAft>
              <a:buSzPts val="2400"/>
              <a:buNone/>
            </a:pPr>
            <a:endParaRPr/>
          </a:p>
        </p:txBody>
      </p:sp>
      <p:sp>
        <p:nvSpPr>
          <p:cNvPr id="913" name="Google Shape;913;g136ea598341_1_24"/>
          <p:cNvSpPr txBox="1">
            <a:spLocks noGrp="1"/>
          </p:cNvSpPr>
          <p:nvPr>
            <p:ph type="body" idx="2"/>
          </p:nvPr>
        </p:nvSpPr>
        <p:spPr>
          <a:xfrm>
            <a:off x="185538" y="712965"/>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sz="3700">
                <a:latin typeface="Calibri"/>
                <a:ea typeface="Calibri"/>
                <a:cs typeface="Calibri"/>
                <a:sym typeface="Calibri"/>
              </a:rPr>
              <a:t>Ventajas de usar una </a:t>
            </a:r>
            <a:r>
              <a:rPr lang="en-US" sz="3700" i="1"/>
              <a:t>t</a:t>
            </a:r>
            <a:r>
              <a:rPr lang="en-US" sz="3700" i="1">
                <a:latin typeface="Calibri"/>
                <a:ea typeface="Calibri"/>
                <a:cs typeface="Calibri"/>
                <a:sym typeface="Calibri"/>
              </a:rPr>
              <a:t>ablet</a:t>
            </a:r>
            <a:endParaRPr>
              <a:solidFill>
                <a:srgbClr val="FF0000"/>
              </a:solidFill>
              <a:latin typeface="Calibri"/>
              <a:ea typeface="Calibri"/>
              <a:cs typeface="Calibri"/>
              <a:sym typeface="Calibri"/>
            </a:endParaRPr>
          </a:p>
        </p:txBody>
      </p:sp>
      <p:pic>
        <p:nvPicPr>
          <p:cNvPr id="914" name="Google Shape;914;g136ea598341_1_24" descr="Icon&#10;&#10;Description automatically generated"/>
          <p:cNvPicPr preferRelativeResize="0"/>
          <p:nvPr/>
        </p:nvPicPr>
        <p:blipFill rotWithShape="1">
          <a:blip r:embed="rId3">
            <a:alphaModFix/>
          </a:blip>
          <a:srcRect/>
          <a:stretch/>
        </p:blipFill>
        <p:spPr>
          <a:xfrm>
            <a:off x="9395547" y="1263051"/>
            <a:ext cx="1929835" cy="119792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pic>
        <p:nvPicPr>
          <p:cNvPr id="919" name="Google Shape;919;p13" descr="Image result for tablet ipad"/>
          <p:cNvPicPr preferRelativeResize="0"/>
          <p:nvPr/>
        </p:nvPicPr>
        <p:blipFill rotWithShape="1">
          <a:blip r:embed="rId3">
            <a:alphaModFix/>
          </a:blip>
          <a:srcRect/>
          <a:stretch/>
        </p:blipFill>
        <p:spPr>
          <a:xfrm>
            <a:off x="9549252" y="584776"/>
            <a:ext cx="2324214" cy="1468196"/>
          </a:xfrm>
          <a:prstGeom prst="rect">
            <a:avLst/>
          </a:prstGeom>
          <a:noFill/>
          <a:ln>
            <a:noFill/>
          </a:ln>
        </p:spPr>
      </p:pic>
      <p:sp>
        <p:nvSpPr>
          <p:cNvPr id="920" name="Google Shape;920;p13"/>
          <p:cNvSpPr txBox="1"/>
          <p:nvPr/>
        </p:nvSpPr>
        <p:spPr>
          <a:xfrm>
            <a:off x="0" y="0"/>
            <a:ext cx="1219200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1" u="none" strike="noStrike" cap="none">
                <a:solidFill>
                  <a:schemeClr val="lt1"/>
                </a:solidFill>
                <a:latin typeface="Calibri"/>
                <a:ea typeface="Calibri"/>
                <a:cs typeface="Calibri"/>
                <a:sym typeface="Calibri"/>
              </a:rPr>
              <a:t>Tablet</a:t>
            </a:r>
            <a:r>
              <a:rPr lang="en-US" sz="3200" b="1" i="0" u="none" strike="noStrike" cap="none">
                <a:solidFill>
                  <a:schemeClr val="lt1"/>
                </a:solidFill>
                <a:latin typeface="Calibri"/>
                <a:ea typeface="Calibri"/>
                <a:cs typeface="Calibri"/>
                <a:sym typeface="Calibri"/>
              </a:rPr>
              <a:t> – Partes básicas</a:t>
            </a:r>
            <a:endParaRPr sz="1400" b="0" i="0" u="none" strike="noStrike" cap="none">
              <a:solidFill>
                <a:srgbClr val="000000"/>
              </a:solidFill>
              <a:latin typeface="Arial"/>
              <a:ea typeface="Arial"/>
              <a:cs typeface="Arial"/>
              <a:sym typeface="Arial"/>
            </a:endParaRPr>
          </a:p>
        </p:txBody>
      </p:sp>
      <p:pic>
        <p:nvPicPr>
          <p:cNvPr id="921" name="Google Shape;921;p13" descr="Image result for tablet"/>
          <p:cNvPicPr preferRelativeResize="0"/>
          <p:nvPr/>
        </p:nvPicPr>
        <p:blipFill rotWithShape="1">
          <a:blip r:embed="rId4">
            <a:alphaModFix/>
          </a:blip>
          <a:srcRect/>
          <a:stretch/>
        </p:blipFill>
        <p:spPr>
          <a:xfrm>
            <a:off x="1446131" y="1139175"/>
            <a:ext cx="8103121" cy="4558006"/>
          </a:xfrm>
          <a:prstGeom prst="rect">
            <a:avLst/>
          </a:prstGeom>
          <a:noFill/>
          <a:ln>
            <a:noFill/>
          </a:ln>
        </p:spPr>
      </p:pic>
      <p:sp>
        <p:nvSpPr>
          <p:cNvPr id="922" name="Google Shape;922;p13"/>
          <p:cNvSpPr/>
          <p:nvPr/>
        </p:nvSpPr>
        <p:spPr>
          <a:xfrm rot="385850">
            <a:off x="1790240" y="3618114"/>
            <a:ext cx="1041186" cy="126000"/>
          </a:xfrm>
          <a:prstGeom prst="stripedRightArrow">
            <a:avLst>
              <a:gd name="adj1" fmla="val 50000"/>
              <a:gd name="adj2" fmla="val 50000"/>
            </a:avLst>
          </a:prstGeom>
          <a:solidFill>
            <a:srgbClr val="C77C17"/>
          </a:solidFill>
          <a:ln w="9525" cap="flat" cmpd="sng">
            <a:solidFill>
              <a:srgbClr val="C77C17"/>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3" name="Google Shape;923;p13"/>
          <p:cNvSpPr/>
          <p:nvPr/>
        </p:nvSpPr>
        <p:spPr>
          <a:xfrm>
            <a:off x="4200174" y="1424471"/>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4" name="Google Shape;924;p13"/>
          <p:cNvSpPr/>
          <p:nvPr/>
        </p:nvSpPr>
        <p:spPr>
          <a:xfrm rot="10638555">
            <a:off x="7467233" y="2497414"/>
            <a:ext cx="1870991"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5" name="Google Shape;925;p13"/>
          <p:cNvSpPr/>
          <p:nvPr/>
        </p:nvSpPr>
        <p:spPr>
          <a:xfrm rot="-10344614">
            <a:off x="7485418" y="3504107"/>
            <a:ext cx="1867905" cy="176434"/>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6" name="Google Shape;926;p13"/>
          <p:cNvSpPr/>
          <p:nvPr/>
        </p:nvSpPr>
        <p:spPr>
          <a:xfrm rot="-8830909">
            <a:off x="5233802" y="5542638"/>
            <a:ext cx="1041186" cy="126000"/>
          </a:xfrm>
          <a:prstGeom prst="stripedRightArrow">
            <a:avLst>
              <a:gd name="adj1" fmla="val 50000"/>
              <a:gd name="adj2" fmla="val 50000"/>
            </a:avLst>
          </a:prstGeom>
          <a:solidFill>
            <a:srgbClr val="FF33CC"/>
          </a:solidFill>
          <a:ln w="9525" cap="flat" cmpd="sng">
            <a:solidFill>
              <a:srgbClr val="FF33CC"/>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27" name="Google Shape;927;p13"/>
          <p:cNvSpPr/>
          <p:nvPr/>
        </p:nvSpPr>
        <p:spPr>
          <a:xfrm rot="-10638081">
            <a:off x="8296576" y="4953488"/>
            <a:ext cx="1041186"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
        <p:nvSpPr>
          <p:cNvPr id="928" name="Google Shape;928;p13"/>
          <p:cNvSpPr txBox="1"/>
          <p:nvPr/>
        </p:nvSpPr>
        <p:spPr>
          <a:xfrm>
            <a:off x="2919470" y="1081957"/>
            <a:ext cx="122945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2060"/>
                </a:solidFill>
                <a:latin typeface="Calibri"/>
                <a:ea typeface="Calibri"/>
                <a:cs typeface="Calibri"/>
                <a:sym typeface="Calibri"/>
              </a:rPr>
              <a:t>Bolígrafodigital / óptico</a:t>
            </a:r>
            <a:endParaRPr sz="1400" b="0" i="0" u="none" strike="noStrike" cap="none">
              <a:solidFill>
                <a:srgbClr val="002060"/>
              </a:solidFill>
              <a:latin typeface="Arial"/>
              <a:ea typeface="Arial"/>
              <a:cs typeface="Arial"/>
              <a:sym typeface="Arial"/>
            </a:endParaRPr>
          </a:p>
        </p:txBody>
      </p:sp>
      <p:sp>
        <p:nvSpPr>
          <p:cNvPr id="929" name="Google Shape;929;p13"/>
          <p:cNvSpPr txBox="1"/>
          <p:nvPr/>
        </p:nvSpPr>
        <p:spPr>
          <a:xfrm>
            <a:off x="651810" y="3434468"/>
            <a:ext cx="128532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Barra de tareas</a:t>
            </a:r>
            <a:endParaRPr sz="1400" b="0" i="0" u="none" strike="noStrike" cap="none">
              <a:solidFill>
                <a:srgbClr val="092E4B"/>
              </a:solidFill>
              <a:latin typeface="Arial"/>
              <a:ea typeface="Arial"/>
              <a:cs typeface="Arial"/>
              <a:sym typeface="Arial"/>
            </a:endParaRPr>
          </a:p>
        </p:txBody>
      </p:sp>
      <p:sp>
        <p:nvSpPr>
          <p:cNvPr id="930" name="Google Shape;930;p13"/>
          <p:cNvSpPr txBox="1"/>
          <p:nvPr/>
        </p:nvSpPr>
        <p:spPr>
          <a:xfrm>
            <a:off x="9340151" y="2292826"/>
            <a:ext cx="153589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Escritorio</a:t>
            </a:r>
            <a:endParaRPr sz="1400" b="0" i="0" u="none" strike="noStrike" cap="none">
              <a:solidFill>
                <a:srgbClr val="092E4B"/>
              </a:solidFill>
              <a:latin typeface="Arial"/>
              <a:ea typeface="Arial"/>
              <a:cs typeface="Arial"/>
              <a:sym typeface="Arial"/>
            </a:endParaRPr>
          </a:p>
        </p:txBody>
      </p:sp>
      <p:sp>
        <p:nvSpPr>
          <p:cNvPr id="931" name="Google Shape;931;p13"/>
          <p:cNvSpPr txBox="1"/>
          <p:nvPr/>
        </p:nvSpPr>
        <p:spPr>
          <a:xfrm>
            <a:off x="9356793" y="3541333"/>
            <a:ext cx="1087197"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Puertos</a:t>
            </a:r>
            <a:endParaRPr sz="1400" b="0" i="0" u="none" strike="noStrike" cap="none">
              <a:solidFill>
                <a:srgbClr val="092E4B"/>
              </a:solidFill>
              <a:latin typeface="Arial"/>
              <a:ea typeface="Arial"/>
              <a:cs typeface="Arial"/>
              <a:sym typeface="Arial"/>
            </a:endParaRPr>
          </a:p>
        </p:txBody>
      </p:sp>
      <p:sp>
        <p:nvSpPr>
          <p:cNvPr id="932" name="Google Shape;932;p13"/>
          <p:cNvSpPr txBox="1"/>
          <p:nvPr/>
        </p:nvSpPr>
        <p:spPr>
          <a:xfrm>
            <a:off x="5874483" y="5693710"/>
            <a:ext cx="2374710"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Área de notificaciones</a:t>
            </a:r>
            <a:endParaRPr sz="1400" b="0" i="0" u="none" strike="noStrike" cap="none">
              <a:solidFill>
                <a:srgbClr val="092E4B"/>
              </a:solidFill>
              <a:latin typeface="Arial"/>
              <a:ea typeface="Arial"/>
              <a:cs typeface="Arial"/>
              <a:sym typeface="Arial"/>
            </a:endParaRPr>
          </a:p>
        </p:txBody>
      </p:sp>
      <p:sp>
        <p:nvSpPr>
          <p:cNvPr id="933" name="Google Shape;933;p13"/>
          <p:cNvSpPr txBox="1"/>
          <p:nvPr/>
        </p:nvSpPr>
        <p:spPr>
          <a:xfrm>
            <a:off x="9340151" y="4749987"/>
            <a:ext cx="1405719"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Soporte</a:t>
            </a:r>
            <a:endParaRPr sz="1400" b="0" i="0" u="none" strike="noStrike" cap="none">
              <a:solidFill>
                <a:srgbClr val="092E4B"/>
              </a:solidFill>
              <a:latin typeface="Arial"/>
              <a:ea typeface="Arial"/>
              <a:cs typeface="Arial"/>
              <a:sym typeface="Arial"/>
            </a:endParaRPr>
          </a:p>
        </p:txBody>
      </p:sp>
      <p:sp>
        <p:nvSpPr>
          <p:cNvPr id="934" name="Google Shape;934;p13"/>
          <p:cNvSpPr txBox="1"/>
          <p:nvPr/>
        </p:nvSpPr>
        <p:spPr>
          <a:xfrm rot="2160225">
            <a:off x="4556034" y="4831143"/>
            <a:ext cx="845333" cy="307736"/>
          </a:xfrm>
          <a:prstGeom prst="rect">
            <a:avLst/>
          </a:prstGeom>
          <a:noFill/>
          <a:ln w="38100" cap="flat" cmpd="sng">
            <a:solidFill>
              <a:srgbClr val="FF33C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13"/>
          <p:cNvSpPr txBox="1"/>
          <p:nvPr/>
        </p:nvSpPr>
        <p:spPr>
          <a:xfrm rot="2160225">
            <a:off x="2799424" y="3960231"/>
            <a:ext cx="1331908" cy="307736"/>
          </a:xfrm>
          <a:prstGeom prst="rect">
            <a:avLst/>
          </a:prstGeom>
          <a:noFill/>
          <a:ln w="38100" cap="flat" cmpd="sng">
            <a:solidFill>
              <a:srgbClr val="C77C1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13"/>
          <p:cNvSpPr/>
          <p:nvPr/>
        </p:nvSpPr>
        <p:spPr>
          <a:xfrm rot="-9831804">
            <a:off x="7710103" y="3247120"/>
            <a:ext cx="1867905" cy="176434"/>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36ea598341_1_62"/>
          <p:cNvSpPr txBox="1">
            <a:spLocks noGrp="1"/>
          </p:cNvSpPr>
          <p:nvPr>
            <p:ph type="body" idx="1"/>
          </p:nvPr>
        </p:nvSpPr>
        <p:spPr>
          <a:xfrm>
            <a:off x="5497150" y="2980267"/>
            <a:ext cx="6156900" cy="28750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4800"/>
              <a:buNone/>
            </a:pPr>
            <a:r>
              <a:rPr lang="en-US"/>
              <a:t>La Importancia de la Competencia Digital en nuestra Vida Cotidiana</a:t>
            </a:r>
            <a:endParaRPr/>
          </a:p>
        </p:txBody>
      </p:sp>
      <p:sp>
        <p:nvSpPr>
          <p:cNvPr id="260" name="Google Shape;260;g136ea598341_1_6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pic>
        <p:nvPicPr>
          <p:cNvPr id="941" name="Google Shape;941;p14" descr="Related image"/>
          <p:cNvPicPr preferRelativeResize="0"/>
          <p:nvPr/>
        </p:nvPicPr>
        <p:blipFill rotWithShape="1">
          <a:blip r:embed="rId3">
            <a:alphaModFix/>
          </a:blip>
          <a:srcRect t="20317"/>
          <a:stretch/>
        </p:blipFill>
        <p:spPr>
          <a:xfrm rot="10800000">
            <a:off x="3081800" y="1093007"/>
            <a:ext cx="5213765" cy="3115845"/>
          </a:xfrm>
          <a:prstGeom prst="rect">
            <a:avLst/>
          </a:prstGeom>
          <a:noFill/>
          <a:ln>
            <a:noFill/>
          </a:ln>
          <a:effectLst>
            <a:outerShdw blurRad="292100" dist="139700" dir="2700000" algn="tl" rotWithShape="0">
              <a:srgbClr val="333333">
                <a:alpha val="63529"/>
              </a:srgbClr>
            </a:outerShdw>
          </a:effectLst>
        </p:spPr>
      </p:pic>
      <p:sp>
        <p:nvSpPr>
          <p:cNvPr id="942" name="Google Shape;942;p14"/>
          <p:cNvSpPr txBox="1"/>
          <p:nvPr/>
        </p:nvSpPr>
        <p:spPr>
          <a:xfrm>
            <a:off x="0" y="-14540"/>
            <a:ext cx="12191999"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1" u="none" strike="noStrike" cap="none">
                <a:solidFill>
                  <a:schemeClr val="lt1"/>
                </a:solidFill>
                <a:latin typeface="Calibri"/>
                <a:ea typeface="Calibri"/>
                <a:cs typeface="Calibri"/>
                <a:sym typeface="Calibri"/>
              </a:rPr>
              <a:t>Tablet</a:t>
            </a:r>
            <a:r>
              <a:rPr lang="en-US" sz="3200" b="1" i="0" u="none" strike="noStrike" cap="none">
                <a:solidFill>
                  <a:schemeClr val="lt1"/>
                </a:solidFill>
                <a:latin typeface="Calibri"/>
                <a:ea typeface="Calibri"/>
                <a:cs typeface="Calibri"/>
                <a:sym typeface="Calibri"/>
              </a:rPr>
              <a:t> - Puertos</a:t>
            </a:r>
            <a:endParaRPr sz="1400" b="0" i="0" u="none" strike="noStrike" cap="none">
              <a:solidFill>
                <a:srgbClr val="000000"/>
              </a:solidFill>
              <a:latin typeface="Arial"/>
              <a:ea typeface="Arial"/>
              <a:cs typeface="Arial"/>
              <a:sym typeface="Arial"/>
            </a:endParaRPr>
          </a:p>
        </p:txBody>
      </p:sp>
      <p:pic>
        <p:nvPicPr>
          <p:cNvPr id="943" name="Google Shape;943;p14" descr="Image result for tablet ipad"/>
          <p:cNvPicPr preferRelativeResize="0"/>
          <p:nvPr/>
        </p:nvPicPr>
        <p:blipFill rotWithShape="1">
          <a:blip r:embed="rId4">
            <a:alphaModFix/>
          </a:blip>
          <a:srcRect r="10700"/>
          <a:stretch/>
        </p:blipFill>
        <p:spPr>
          <a:xfrm>
            <a:off x="-22550" y="570235"/>
            <a:ext cx="2816733" cy="2217833"/>
          </a:xfrm>
          <a:prstGeom prst="rect">
            <a:avLst/>
          </a:prstGeom>
          <a:noFill/>
          <a:ln>
            <a:noFill/>
          </a:ln>
        </p:spPr>
      </p:pic>
      <p:sp>
        <p:nvSpPr>
          <p:cNvPr id="944" name="Google Shape;944;p14"/>
          <p:cNvSpPr/>
          <p:nvPr/>
        </p:nvSpPr>
        <p:spPr>
          <a:xfrm rot="-1208876">
            <a:off x="2276480" y="2874190"/>
            <a:ext cx="1710447"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5" name="Google Shape;945;p14"/>
          <p:cNvSpPr/>
          <p:nvPr/>
        </p:nvSpPr>
        <p:spPr>
          <a:xfrm rot="-2600989">
            <a:off x="2299054" y="3720720"/>
            <a:ext cx="2700493"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6" name="Google Shape;946;p14"/>
          <p:cNvSpPr/>
          <p:nvPr/>
        </p:nvSpPr>
        <p:spPr>
          <a:xfrm rot="-3378778">
            <a:off x="2505298" y="4373416"/>
            <a:ext cx="3407129"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7" name="Google Shape;947;p14"/>
          <p:cNvSpPr/>
          <p:nvPr/>
        </p:nvSpPr>
        <p:spPr>
          <a:xfrm rot="-5400000">
            <a:off x="4239015" y="4649204"/>
            <a:ext cx="3017427"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8" name="Google Shape;948;p14"/>
          <p:cNvSpPr/>
          <p:nvPr/>
        </p:nvSpPr>
        <p:spPr>
          <a:xfrm rot="-9270111">
            <a:off x="7058342" y="4029790"/>
            <a:ext cx="2221375"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49" name="Google Shape;949;p14"/>
          <p:cNvSpPr/>
          <p:nvPr/>
        </p:nvSpPr>
        <p:spPr>
          <a:xfrm rot="-6265819">
            <a:off x="5639444" y="4129141"/>
            <a:ext cx="1704063"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50" name="Google Shape;950;p14"/>
          <p:cNvSpPr/>
          <p:nvPr/>
        </p:nvSpPr>
        <p:spPr>
          <a:xfrm rot="-7341873">
            <a:off x="6179160" y="4467712"/>
            <a:ext cx="2466994" cy="126000"/>
          </a:xfrm>
          <a:prstGeom prst="stripedRightArrow">
            <a:avLst>
              <a:gd name="adj1" fmla="val 50000"/>
              <a:gd name="adj2" fmla="val 50000"/>
            </a:avLst>
          </a:prstGeom>
          <a:solidFill>
            <a:srgbClr val="24BAA2"/>
          </a:solidFill>
          <a:ln>
            <a:noFill/>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51" name="Google Shape;951;p14"/>
          <p:cNvSpPr txBox="1"/>
          <p:nvPr/>
        </p:nvSpPr>
        <p:spPr>
          <a:xfrm>
            <a:off x="317036" y="2998079"/>
            <a:ext cx="201346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Botón de inicio</a:t>
            </a:r>
            <a:endParaRPr sz="1400" b="0" i="0" u="none" strike="noStrike" cap="none">
              <a:solidFill>
                <a:srgbClr val="092E4B"/>
              </a:solidFill>
              <a:latin typeface="Arial"/>
              <a:ea typeface="Arial"/>
              <a:cs typeface="Arial"/>
              <a:sym typeface="Arial"/>
            </a:endParaRPr>
          </a:p>
        </p:txBody>
      </p:sp>
      <p:sp>
        <p:nvSpPr>
          <p:cNvPr id="952" name="Google Shape;952;p14"/>
          <p:cNvSpPr txBox="1"/>
          <p:nvPr/>
        </p:nvSpPr>
        <p:spPr>
          <a:xfrm>
            <a:off x="6034810" y="4971033"/>
            <a:ext cx="1328674" cy="101562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Ranura Tarjeta Micro SD</a:t>
            </a:r>
            <a:endParaRPr sz="1400" b="0" i="0" u="none" strike="noStrike" cap="none">
              <a:solidFill>
                <a:srgbClr val="092E4B"/>
              </a:solidFill>
              <a:latin typeface="Arial"/>
              <a:ea typeface="Arial"/>
              <a:cs typeface="Arial"/>
              <a:sym typeface="Arial"/>
            </a:endParaRPr>
          </a:p>
        </p:txBody>
      </p:sp>
      <p:sp>
        <p:nvSpPr>
          <p:cNvPr id="953" name="Google Shape;953;p14"/>
          <p:cNvSpPr txBox="1"/>
          <p:nvPr/>
        </p:nvSpPr>
        <p:spPr>
          <a:xfrm>
            <a:off x="890764" y="4556355"/>
            <a:ext cx="1903419" cy="70784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Entrada para auriculares</a:t>
            </a:r>
            <a:endParaRPr sz="1400" b="0" i="0" u="none" strike="noStrike" cap="none">
              <a:solidFill>
                <a:srgbClr val="092E4B"/>
              </a:solidFill>
              <a:latin typeface="Arial"/>
              <a:ea typeface="Arial"/>
              <a:cs typeface="Arial"/>
              <a:sym typeface="Arial"/>
            </a:endParaRPr>
          </a:p>
        </p:txBody>
      </p:sp>
      <p:sp>
        <p:nvSpPr>
          <p:cNvPr id="954" name="Google Shape;954;p14"/>
          <p:cNvSpPr txBox="1"/>
          <p:nvPr/>
        </p:nvSpPr>
        <p:spPr>
          <a:xfrm>
            <a:off x="2312125" y="5841206"/>
            <a:ext cx="1678899"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Puerto HDMI</a:t>
            </a:r>
            <a:endParaRPr sz="1400" b="0" i="0" u="none" strike="noStrike" cap="none">
              <a:solidFill>
                <a:srgbClr val="092E4B"/>
              </a:solidFill>
              <a:latin typeface="Arial"/>
              <a:ea typeface="Arial"/>
              <a:cs typeface="Arial"/>
              <a:sym typeface="Arial"/>
            </a:endParaRPr>
          </a:p>
        </p:txBody>
      </p:sp>
      <p:sp>
        <p:nvSpPr>
          <p:cNvPr id="955" name="Google Shape;955;p14"/>
          <p:cNvSpPr txBox="1"/>
          <p:nvPr/>
        </p:nvSpPr>
        <p:spPr>
          <a:xfrm>
            <a:off x="7744942" y="5564938"/>
            <a:ext cx="1361042" cy="70784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Puerto USB</a:t>
            </a:r>
            <a:endParaRPr sz="1400" b="0" i="0" u="none" strike="noStrike" cap="none">
              <a:solidFill>
                <a:srgbClr val="092E4B"/>
              </a:solidFill>
              <a:latin typeface="Arial"/>
              <a:ea typeface="Arial"/>
              <a:cs typeface="Arial"/>
              <a:sym typeface="Arial"/>
            </a:endParaRPr>
          </a:p>
        </p:txBody>
      </p:sp>
      <p:sp>
        <p:nvSpPr>
          <p:cNvPr id="956" name="Google Shape;956;p14"/>
          <p:cNvSpPr txBox="1"/>
          <p:nvPr/>
        </p:nvSpPr>
        <p:spPr>
          <a:xfrm>
            <a:off x="5032490" y="6220918"/>
            <a:ext cx="1556478"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Puerto USB</a:t>
            </a:r>
            <a:endParaRPr sz="1400" b="0" i="0" u="none" strike="noStrike" cap="none">
              <a:solidFill>
                <a:srgbClr val="092E4B"/>
              </a:solidFill>
              <a:latin typeface="Arial"/>
              <a:ea typeface="Arial"/>
              <a:cs typeface="Arial"/>
              <a:sym typeface="Arial"/>
            </a:endParaRPr>
          </a:p>
        </p:txBody>
      </p:sp>
      <p:sp>
        <p:nvSpPr>
          <p:cNvPr id="957" name="Google Shape;957;p14"/>
          <p:cNvSpPr txBox="1"/>
          <p:nvPr/>
        </p:nvSpPr>
        <p:spPr>
          <a:xfrm>
            <a:off x="9198656" y="4446127"/>
            <a:ext cx="2231344" cy="707846"/>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Puerto para micrófono</a:t>
            </a:r>
            <a:endParaRPr sz="1400" b="0" i="0" u="none" strike="noStrike" cap="none">
              <a:solidFill>
                <a:srgbClr val="092E4B"/>
              </a:solidFill>
              <a:latin typeface="Arial"/>
              <a:ea typeface="Arial"/>
              <a:cs typeface="Arial"/>
              <a:sym typeface="Arial"/>
            </a:endParaRPr>
          </a:p>
        </p:txBody>
      </p:sp>
      <p:sp>
        <p:nvSpPr>
          <p:cNvPr id="958" name="Google Shape;958;p14"/>
          <p:cNvSpPr/>
          <p:nvPr/>
        </p:nvSpPr>
        <p:spPr>
          <a:xfrm>
            <a:off x="8949448" y="892952"/>
            <a:ext cx="2903886" cy="1690515"/>
          </a:xfrm>
          <a:prstGeom prst="wedgeRoundRectCallout">
            <a:avLst>
              <a:gd name="adj1" fmla="val -46029"/>
              <a:gd name="adj2" fmla="val 89767"/>
              <a:gd name="adj3" fmla="val 16667"/>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AVISO: ESTA CONFIGURACIÓN PUEDE VARIAR ENTRE MARCAS Y MODELOS Y SU CARÁCTER ES MERAMENTE ILUSTRATIVO</a:t>
            </a:r>
            <a:endParaRPr sz="1800" b="1" i="0" u="none" strike="noStrike" cap="none">
              <a:solidFill>
                <a:schemeClr val="lt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pic>
        <p:nvPicPr>
          <p:cNvPr id="963" name="Google Shape;963;p15" descr="Related image"/>
          <p:cNvPicPr preferRelativeResize="0"/>
          <p:nvPr/>
        </p:nvPicPr>
        <p:blipFill rotWithShape="1">
          <a:blip r:embed="rId3">
            <a:alphaModFix/>
          </a:blip>
          <a:srcRect/>
          <a:stretch/>
        </p:blipFill>
        <p:spPr>
          <a:xfrm>
            <a:off x="3038896" y="1281084"/>
            <a:ext cx="6233320" cy="3895825"/>
          </a:xfrm>
          <a:prstGeom prst="rect">
            <a:avLst/>
          </a:prstGeom>
          <a:noFill/>
          <a:ln>
            <a:noFill/>
          </a:ln>
          <a:effectLst>
            <a:outerShdw blurRad="292100" dist="139700" dir="2700000" algn="tl" rotWithShape="0">
              <a:srgbClr val="333333">
                <a:alpha val="63529"/>
              </a:srgbClr>
            </a:outerShdw>
          </a:effectLst>
        </p:spPr>
      </p:pic>
      <p:sp>
        <p:nvSpPr>
          <p:cNvPr id="964" name="Google Shape;964;p15"/>
          <p:cNvSpPr txBox="1"/>
          <p:nvPr/>
        </p:nvSpPr>
        <p:spPr>
          <a:xfrm>
            <a:off x="0" y="0"/>
            <a:ext cx="12192000"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1" u="none" strike="noStrike" cap="none">
                <a:solidFill>
                  <a:schemeClr val="lt1"/>
                </a:solidFill>
                <a:latin typeface="Calibri"/>
                <a:ea typeface="Calibri"/>
                <a:cs typeface="Calibri"/>
                <a:sym typeface="Calibri"/>
              </a:rPr>
              <a:t>Tablet</a:t>
            </a:r>
            <a:r>
              <a:rPr lang="en-US" sz="3200" b="1" i="0" u="none" strike="noStrike" cap="none">
                <a:solidFill>
                  <a:schemeClr val="lt1"/>
                </a:solidFill>
                <a:latin typeface="Calibri"/>
                <a:ea typeface="Calibri"/>
                <a:cs typeface="Calibri"/>
                <a:sym typeface="Calibri"/>
              </a:rPr>
              <a:t> - Teclado</a:t>
            </a:r>
            <a:endParaRPr sz="1400" b="0" i="0" u="none" strike="noStrike" cap="none">
              <a:solidFill>
                <a:srgbClr val="000000"/>
              </a:solidFill>
              <a:latin typeface="Arial"/>
              <a:ea typeface="Arial"/>
              <a:cs typeface="Arial"/>
              <a:sym typeface="Arial"/>
            </a:endParaRPr>
          </a:p>
        </p:txBody>
      </p:sp>
      <p:sp>
        <p:nvSpPr>
          <p:cNvPr id="965" name="Google Shape;965;p15"/>
          <p:cNvSpPr/>
          <p:nvPr/>
        </p:nvSpPr>
        <p:spPr>
          <a:xfrm>
            <a:off x="9692640" y="1561514"/>
            <a:ext cx="1814732" cy="516016"/>
          </a:xfrm>
          <a:prstGeom prst="wedgeRoundRectCallout">
            <a:avLst>
              <a:gd name="adj1" fmla="val -99137"/>
              <a:gd name="adj2" fmla="val 240167"/>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Minimizar el teclado</a:t>
            </a:r>
            <a:endParaRPr sz="1400" b="0" i="0" u="none" strike="noStrike" cap="none">
              <a:solidFill>
                <a:srgbClr val="000000"/>
              </a:solidFill>
              <a:latin typeface="Arial"/>
              <a:ea typeface="Arial"/>
              <a:cs typeface="Arial"/>
              <a:sym typeface="Arial"/>
            </a:endParaRPr>
          </a:p>
        </p:txBody>
      </p:sp>
      <p:sp>
        <p:nvSpPr>
          <p:cNvPr id="966" name="Google Shape;966;p15"/>
          <p:cNvSpPr/>
          <p:nvPr/>
        </p:nvSpPr>
        <p:spPr>
          <a:xfrm>
            <a:off x="9936016" y="2407707"/>
            <a:ext cx="1993387" cy="379828"/>
          </a:xfrm>
          <a:prstGeom prst="wedgeRoundRectCallout">
            <a:avLst>
              <a:gd name="adj1" fmla="val -86147"/>
              <a:gd name="adj2" fmla="val 143981"/>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Salir del teclado</a:t>
            </a:r>
            <a:endParaRPr sz="1400" b="0" i="0" u="none" strike="noStrike" cap="none">
              <a:solidFill>
                <a:srgbClr val="000000"/>
              </a:solidFill>
              <a:latin typeface="Arial"/>
              <a:ea typeface="Arial"/>
              <a:cs typeface="Arial"/>
              <a:sym typeface="Arial"/>
            </a:endParaRPr>
          </a:p>
        </p:txBody>
      </p:sp>
      <p:sp>
        <p:nvSpPr>
          <p:cNvPr id="967" name="Google Shape;967;p15"/>
          <p:cNvSpPr/>
          <p:nvPr/>
        </p:nvSpPr>
        <p:spPr>
          <a:xfrm>
            <a:off x="9441455" y="3221502"/>
            <a:ext cx="2610997" cy="387322"/>
          </a:xfrm>
          <a:prstGeom prst="wedgeRoundRectCallout">
            <a:avLst>
              <a:gd name="adj1" fmla="val -64433"/>
              <a:gd name="adj2" fmla="val 32727"/>
              <a:gd name="adj3" fmla="val 16667"/>
            </a:avLst>
          </a:prstGeom>
          <a:solidFill>
            <a:schemeClr val="accent5"/>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Tecla de borrado/retroceder espacio</a:t>
            </a:r>
            <a:endParaRPr sz="1500" b="0" i="0" u="none" strike="noStrike" cap="none">
              <a:solidFill>
                <a:srgbClr val="000000"/>
              </a:solidFill>
              <a:latin typeface="Arial"/>
              <a:ea typeface="Arial"/>
              <a:cs typeface="Arial"/>
              <a:sym typeface="Arial"/>
            </a:endParaRPr>
          </a:p>
        </p:txBody>
      </p:sp>
      <p:sp>
        <p:nvSpPr>
          <p:cNvPr id="968" name="Google Shape;968;p15"/>
          <p:cNvSpPr/>
          <p:nvPr/>
        </p:nvSpPr>
        <p:spPr>
          <a:xfrm>
            <a:off x="10170941" y="3773991"/>
            <a:ext cx="1758462" cy="379828"/>
          </a:xfrm>
          <a:prstGeom prst="wedgeRoundRectCallout">
            <a:avLst>
              <a:gd name="adj1" fmla="val -103779"/>
              <a:gd name="adj2" fmla="val 21578"/>
              <a:gd name="adj3" fmla="val 16667"/>
            </a:avLst>
          </a:prstGeom>
          <a:solidFill>
            <a:srgbClr val="00B050"/>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Introducir/OK</a:t>
            </a:r>
            <a:endParaRPr sz="1400" b="0" i="0" u="none" strike="noStrike" cap="none">
              <a:solidFill>
                <a:srgbClr val="000000"/>
              </a:solidFill>
              <a:latin typeface="Arial"/>
              <a:ea typeface="Arial"/>
              <a:cs typeface="Arial"/>
              <a:sym typeface="Arial"/>
            </a:endParaRPr>
          </a:p>
        </p:txBody>
      </p:sp>
      <p:sp>
        <p:nvSpPr>
          <p:cNvPr id="969" name="Google Shape;969;p15"/>
          <p:cNvSpPr/>
          <p:nvPr/>
        </p:nvSpPr>
        <p:spPr>
          <a:xfrm>
            <a:off x="10003316" y="4303556"/>
            <a:ext cx="1926087" cy="576916"/>
          </a:xfrm>
          <a:prstGeom prst="wedgeRoundRectCallout">
            <a:avLst>
              <a:gd name="adj1" fmla="val -103233"/>
              <a:gd name="adj2" fmla="val -4167"/>
              <a:gd name="adj3" fmla="val 16667"/>
            </a:avLst>
          </a:prstGeom>
          <a:solidFill>
            <a:srgbClr val="FAFF2F"/>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600" b="1" i="0" u="none" strike="noStrike" cap="none">
                <a:solidFill>
                  <a:srgbClr val="055152"/>
                </a:solidFill>
                <a:latin typeface="Calibri"/>
                <a:ea typeface="Calibri"/>
                <a:cs typeface="Calibri"/>
                <a:sym typeface="Calibri"/>
              </a:rPr>
              <a:t>Desplazamiento hacia arriba</a:t>
            </a:r>
            <a:endParaRPr sz="1600" b="0" i="0" u="none" strike="noStrike" cap="none">
              <a:solidFill>
                <a:srgbClr val="055152"/>
              </a:solidFill>
              <a:latin typeface="Arial"/>
              <a:ea typeface="Arial"/>
              <a:cs typeface="Arial"/>
              <a:sym typeface="Arial"/>
            </a:endParaRPr>
          </a:p>
        </p:txBody>
      </p:sp>
      <p:sp>
        <p:nvSpPr>
          <p:cNvPr id="970" name="Google Shape;970;p15"/>
          <p:cNvSpPr/>
          <p:nvPr/>
        </p:nvSpPr>
        <p:spPr>
          <a:xfrm>
            <a:off x="616633" y="4164375"/>
            <a:ext cx="1884195" cy="550843"/>
          </a:xfrm>
          <a:prstGeom prst="wedgeRoundRectCallout">
            <a:avLst>
              <a:gd name="adj1" fmla="val 90367"/>
              <a:gd name="adj2" fmla="val 3240"/>
              <a:gd name="adj3" fmla="val 16667"/>
            </a:avLst>
          </a:prstGeom>
          <a:solidFill>
            <a:srgbClr val="FAFF2F"/>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700" b="1" i="0" u="none" strike="noStrike" cap="none">
                <a:solidFill>
                  <a:srgbClr val="055152"/>
                </a:solidFill>
                <a:latin typeface="Calibri"/>
                <a:ea typeface="Calibri"/>
                <a:cs typeface="Calibri"/>
                <a:sym typeface="Calibri"/>
              </a:rPr>
              <a:t>Desplazamiento hacia arriba</a:t>
            </a:r>
            <a:endParaRPr sz="1700" b="0" i="0" u="none" strike="noStrike" cap="none">
              <a:solidFill>
                <a:srgbClr val="055152"/>
              </a:solidFill>
              <a:latin typeface="Arial"/>
              <a:ea typeface="Arial"/>
              <a:cs typeface="Arial"/>
              <a:sym typeface="Arial"/>
            </a:endParaRPr>
          </a:p>
        </p:txBody>
      </p:sp>
      <p:sp>
        <p:nvSpPr>
          <p:cNvPr id="971" name="Google Shape;971;p15"/>
          <p:cNvSpPr/>
          <p:nvPr/>
        </p:nvSpPr>
        <p:spPr>
          <a:xfrm>
            <a:off x="5453349" y="6130011"/>
            <a:ext cx="1782129" cy="458075"/>
          </a:xfrm>
          <a:prstGeom prst="wedgeRoundRectCallout">
            <a:avLst>
              <a:gd name="adj1" fmla="val 4767"/>
              <a:gd name="adj2" fmla="val -324322"/>
              <a:gd name="adj3"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600" b="1" i="0" u="none" strike="noStrike" cap="none">
                <a:solidFill>
                  <a:schemeClr val="lt1"/>
                </a:solidFill>
                <a:latin typeface="Calibri"/>
                <a:ea typeface="Calibri"/>
                <a:cs typeface="Calibri"/>
                <a:sym typeface="Calibri"/>
              </a:rPr>
              <a:t>Barra de espaciado</a:t>
            </a:r>
            <a:endParaRPr sz="1600" b="0" i="0" u="none" strike="noStrike" cap="none">
              <a:solidFill>
                <a:srgbClr val="000000"/>
              </a:solidFill>
              <a:latin typeface="Arial"/>
              <a:ea typeface="Arial"/>
              <a:cs typeface="Arial"/>
              <a:sym typeface="Arial"/>
            </a:endParaRPr>
          </a:p>
        </p:txBody>
      </p:sp>
      <p:sp>
        <p:nvSpPr>
          <p:cNvPr id="972" name="Google Shape;972;p15"/>
          <p:cNvSpPr/>
          <p:nvPr/>
        </p:nvSpPr>
        <p:spPr>
          <a:xfrm>
            <a:off x="7401946" y="6130012"/>
            <a:ext cx="2150018" cy="379828"/>
          </a:xfrm>
          <a:prstGeom prst="wedgeRoundRectCallout">
            <a:avLst>
              <a:gd name="adj1" fmla="val -12921"/>
              <a:gd name="adj2" fmla="val -323572"/>
              <a:gd name="adj3" fmla="val 16667"/>
            </a:avLst>
          </a:prstGeom>
          <a:solidFill>
            <a:srgbClr val="20EEF1"/>
          </a:solidFill>
          <a:ln w="25400" cap="flat" cmpd="sng">
            <a:solidFill>
              <a:srgbClr val="20EE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600" b="1" i="0" u="none" strike="noStrike" cap="none">
                <a:solidFill>
                  <a:schemeClr val="lt1"/>
                </a:solidFill>
                <a:latin typeface="Calibri"/>
                <a:ea typeface="Calibri"/>
                <a:cs typeface="Calibri"/>
                <a:sym typeface="Calibri"/>
              </a:rPr>
              <a:t>Teclas de navegación</a:t>
            </a:r>
            <a:endParaRPr sz="1600" b="0" i="0" u="none" strike="noStrike" cap="none">
              <a:solidFill>
                <a:srgbClr val="000000"/>
              </a:solidFill>
              <a:latin typeface="Arial"/>
              <a:ea typeface="Arial"/>
              <a:cs typeface="Arial"/>
              <a:sym typeface="Arial"/>
            </a:endParaRPr>
          </a:p>
        </p:txBody>
      </p:sp>
      <p:sp>
        <p:nvSpPr>
          <p:cNvPr id="973" name="Google Shape;973;p15"/>
          <p:cNvSpPr/>
          <p:nvPr/>
        </p:nvSpPr>
        <p:spPr>
          <a:xfrm>
            <a:off x="9996819" y="5566091"/>
            <a:ext cx="1758462" cy="569742"/>
          </a:xfrm>
          <a:prstGeom prst="wedgeRoundRectCallout">
            <a:avLst>
              <a:gd name="adj1" fmla="val -95272"/>
              <a:gd name="adj2" fmla="val -133129"/>
              <a:gd name="adj3" fmla="val 16667"/>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Selección de idioma</a:t>
            </a:r>
            <a:endParaRPr sz="1400" b="0" i="0" u="none" strike="noStrike" cap="none">
              <a:solidFill>
                <a:srgbClr val="000000"/>
              </a:solidFill>
              <a:latin typeface="Arial"/>
              <a:ea typeface="Arial"/>
              <a:cs typeface="Arial"/>
              <a:sym typeface="Arial"/>
            </a:endParaRPr>
          </a:p>
        </p:txBody>
      </p:sp>
      <p:sp>
        <p:nvSpPr>
          <p:cNvPr id="974" name="Google Shape;974;p15"/>
          <p:cNvSpPr/>
          <p:nvPr/>
        </p:nvSpPr>
        <p:spPr>
          <a:xfrm>
            <a:off x="3503365" y="5927075"/>
            <a:ext cx="1828800" cy="374573"/>
          </a:xfrm>
          <a:prstGeom prst="wedgeRoundRectCallout">
            <a:avLst>
              <a:gd name="adj1" fmla="val -5172"/>
              <a:gd name="adj2" fmla="val -317491"/>
              <a:gd name="adj3" fmla="val 16667"/>
            </a:avLst>
          </a:prstGeom>
          <a:solidFill>
            <a:srgbClr val="16D10D"/>
          </a:solidFill>
          <a:ln w="25400" cap="flat" cmpd="sng">
            <a:solidFill>
              <a:srgbClr val="16D1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400" b="1" i="0" u="none" strike="noStrike" cap="none">
                <a:solidFill>
                  <a:schemeClr val="lt1"/>
                </a:solidFill>
                <a:latin typeface="Calibri"/>
                <a:ea typeface="Calibri"/>
                <a:cs typeface="Calibri"/>
                <a:sym typeface="Calibri"/>
              </a:rPr>
              <a:t>Tecla de emoticonos</a:t>
            </a:r>
            <a:endParaRPr sz="1400" b="0" i="0" u="none" strike="noStrike" cap="none">
              <a:solidFill>
                <a:srgbClr val="000000"/>
              </a:solidFill>
              <a:latin typeface="Arial"/>
              <a:ea typeface="Arial"/>
              <a:cs typeface="Arial"/>
              <a:sym typeface="Arial"/>
            </a:endParaRPr>
          </a:p>
        </p:txBody>
      </p:sp>
      <p:sp>
        <p:nvSpPr>
          <p:cNvPr id="975" name="Google Shape;975;p15"/>
          <p:cNvSpPr/>
          <p:nvPr/>
        </p:nvSpPr>
        <p:spPr>
          <a:xfrm>
            <a:off x="1277957" y="6158429"/>
            <a:ext cx="2071171" cy="534318"/>
          </a:xfrm>
          <a:prstGeom prst="wedgeRoundRectCallout">
            <a:avLst>
              <a:gd name="adj1" fmla="val 73167"/>
              <a:gd name="adj2" fmla="val -306019"/>
              <a:gd name="adj3" fmla="val 16667"/>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Tecla de control</a:t>
            </a:r>
            <a:endParaRPr sz="1400" b="0" i="0" u="none" strike="noStrike" cap="none">
              <a:solidFill>
                <a:srgbClr val="000000"/>
              </a:solidFill>
              <a:latin typeface="Arial"/>
              <a:ea typeface="Arial"/>
              <a:cs typeface="Arial"/>
              <a:sym typeface="Arial"/>
            </a:endParaRPr>
          </a:p>
        </p:txBody>
      </p:sp>
      <p:sp>
        <p:nvSpPr>
          <p:cNvPr id="976" name="Google Shape;976;p15"/>
          <p:cNvSpPr/>
          <p:nvPr/>
        </p:nvSpPr>
        <p:spPr>
          <a:xfrm>
            <a:off x="616634" y="4820334"/>
            <a:ext cx="1931957" cy="1122263"/>
          </a:xfrm>
          <a:prstGeom prst="wedgeRoundRectCallout">
            <a:avLst>
              <a:gd name="adj1" fmla="val 77758"/>
              <a:gd name="adj2" fmla="val -48853"/>
              <a:gd name="adj3" fmla="val 16667"/>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Selección de números y símbolos</a:t>
            </a:r>
            <a:endParaRPr sz="1400" b="0" i="0" u="none" strike="noStrike" cap="none">
              <a:solidFill>
                <a:srgbClr val="000000"/>
              </a:solidFill>
              <a:latin typeface="Arial"/>
              <a:ea typeface="Arial"/>
              <a:cs typeface="Arial"/>
              <a:sym typeface="Arial"/>
            </a:endParaRPr>
          </a:p>
        </p:txBody>
      </p:sp>
      <p:sp>
        <p:nvSpPr>
          <p:cNvPr id="977" name="Google Shape;977;p15"/>
          <p:cNvSpPr/>
          <p:nvPr/>
        </p:nvSpPr>
        <p:spPr>
          <a:xfrm>
            <a:off x="3137372" y="4246130"/>
            <a:ext cx="401383" cy="379828"/>
          </a:xfrm>
          <a:prstGeom prst="rect">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78" name="Google Shape;978;p15"/>
          <p:cNvSpPr/>
          <p:nvPr/>
        </p:nvSpPr>
        <p:spPr>
          <a:xfrm>
            <a:off x="8773093" y="4268506"/>
            <a:ext cx="401383" cy="379828"/>
          </a:xfrm>
          <a:prstGeom prst="rect">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79" name="Google Shape;979;p15"/>
          <p:cNvSpPr/>
          <p:nvPr/>
        </p:nvSpPr>
        <p:spPr>
          <a:xfrm>
            <a:off x="8257734" y="3329471"/>
            <a:ext cx="902673" cy="379828"/>
          </a:xfrm>
          <a:prstGeom prst="rect">
            <a:avLst/>
          </a:prstGeom>
          <a:no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0" name="Google Shape;980;p15"/>
          <p:cNvSpPr/>
          <p:nvPr/>
        </p:nvSpPr>
        <p:spPr>
          <a:xfrm>
            <a:off x="8370276" y="3773990"/>
            <a:ext cx="804199" cy="414407"/>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1" name="Google Shape;981;p15"/>
          <p:cNvSpPr/>
          <p:nvPr/>
        </p:nvSpPr>
        <p:spPr>
          <a:xfrm>
            <a:off x="8952411" y="3074126"/>
            <a:ext cx="213355" cy="17243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2" name="Google Shape;982;p15"/>
          <p:cNvSpPr/>
          <p:nvPr/>
        </p:nvSpPr>
        <p:spPr>
          <a:xfrm>
            <a:off x="8577942" y="3074126"/>
            <a:ext cx="243840" cy="174171"/>
          </a:xfrm>
          <a:prstGeom prst="rect">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3" name="Google Shape;983;p15"/>
          <p:cNvSpPr/>
          <p:nvPr/>
        </p:nvSpPr>
        <p:spPr>
          <a:xfrm>
            <a:off x="8753088" y="4715830"/>
            <a:ext cx="432608" cy="393582"/>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4" name="Google Shape;984;p15"/>
          <p:cNvSpPr/>
          <p:nvPr/>
        </p:nvSpPr>
        <p:spPr>
          <a:xfrm>
            <a:off x="7707887" y="4715830"/>
            <a:ext cx="992938" cy="393582"/>
          </a:xfrm>
          <a:prstGeom prst="rect">
            <a:avLst/>
          </a:prstGeom>
          <a:noFill/>
          <a:ln w="25400" cap="flat" cmpd="sng">
            <a:solidFill>
              <a:srgbClr val="20EE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5" name="Google Shape;985;p15"/>
          <p:cNvSpPr/>
          <p:nvPr/>
        </p:nvSpPr>
        <p:spPr>
          <a:xfrm>
            <a:off x="4657061" y="4715830"/>
            <a:ext cx="2987749" cy="393582"/>
          </a:xfrm>
          <a:prstGeom prst="rect">
            <a:avLst/>
          </a:prstGeom>
          <a:no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6" name="Google Shape;986;p15"/>
          <p:cNvSpPr/>
          <p:nvPr/>
        </p:nvSpPr>
        <p:spPr>
          <a:xfrm>
            <a:off x="4132428" y="4715830"/>
            <a:ext cx="438113" cy="393582"/>
          </a:xfrm>
          <a:prstGeom prst="rect">
            <a:avLst/>
          </a:prstGeom>
          <a:noFill/>
          <a:ln w="25400" cap="flat" cmpd="sng">
            <a:solidFill>
              <a:srgbClr val="16D1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7" name="Google Shape;987;p15"/>
          <p:cNvSpPr/>
          <p:nvPr/>
        </p:nvSpPr>
        <p:spPr>
          <a:xfrm>
            <a:off x="3631859" y="4715830"/>
            <a:ext cx="438113" cy="3935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988" name="Google Shape;988;p15"/>
          <p:cNvSpPr/>
          <p:nvPr/>
        </p:nvSpPr>
        <p:spPr>
          <a:xfrm>
            <a:off x="3130715" y="4715830"/>
            <a:ext cx="438067" cy="393582"/>
          </a:xfrm>
          <a:prstGeom prst="rect">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cxnSp>
        <p:nvCxnSpPr>
          <p:cNvPr id="989" name="Google Shape;989;p15"/>
          <p:cNvCxnSpPr/>
          <p:nvPr/>
        </p:nvCxnSpPr>
        <p:spPr>
          <a:xfrm>
            <a:off x="3130715" y="3318839"/>
            <a:ext cx="5040000" cy="0"/>
          </a:xfrm>
          <a:prstGeom prst="straightConnector1">
            <a:avLst/>
          </a:prstGeom>
          <a:noFill/>
          <a:ln w="25400" cap="flat" cmpd="sng">
            <a:solidFill>
              <a:srgbClr val="00B0F0"/>
            </a:solidFill>
            <a:prstDash val="solid"/>
            <a:round/>
            <a:headEnd type="none" w="sm" len="sm"/>
            <a:tailEnd type="none" w="sm" len="sm"/>
          </a:ln>
        </p:spPr>
      </p:cxnSp>
      <p:cxnSp>
        <p:nvCxnSpPr>
          <p:cNvPr id="990" name="Google Shape;990;p15"/>
          <p:cNvCxnSpPr/>
          <p:nvPr/>
        </p:nvCxnSpPr>
        <p:spPr>
          <a:xfrm>
            <a:off x="3130715" y="3329471"/>
            <a:ext cx="0" cy="401092"/>
          </a:xfrm>
          <a:prstGeom prst="straightConnector1">
            <a:avLst/>
          </a:prstGeom>
          <a:noFill/>
          <a:ln w="25400" cap="flat" cmpd="sng">
            <a:solidFill>
              <a:srgbClr val="00B0F0"/>
            </a:solidFill>
            <a:prstDash val="solid"/>
            <a:round/>
            <a:headEnd type="none" w="sm" len="sm"/>
            <a:tailEnd type="none" w="sm" len="sm"/>
          </a:ln>
        </p:spPr>
      </p:cxnSp>
      <p:cxnSp>
        <p:nvCxnSpPr>
          <p:cNvPr id="991" name="Google Shape;991;p15"/>
          <p:cNvCxnSpPr/>
          <p:nvPr/>
        </p:nvCxnSpPr>
        <p:spPr>
          <a:xfrm>
            <a:off x="3137372" y="3730563"/>
            <a:ext cx="116955" cy="0"/>
          </a:xfrm>
          <a:prstGeom prst="straightConnector1">
            <a:avLst/>
          </a:prstGeom>
          <a:noFill/>
          <a:ln w="25400" cap="flat" cmpd="sng">
            <a:solidFill>
              <a:srgbClr val="00B0F0"/>
            </a:solidFill>
            <a:prstDash val="solid"/>
            <a:round/>
            <a:headEnd type="none" w="sm" len="sm"/>
            <a:tailEnd type="none" w="sm" len="sm"/>
          </a:ln>
        </p:spPr>
      </p:cxnSp>
      <p:cxnSp>
        <p:nvCxnSpPr>
          <p:cNvPr id="992" name="Google Shape;992;p15"/>
          <p:cNvCxnSpPr/>
          <p:nvPr/>
        </p:nvCxnSpPr>
        <p:spPr>
          <a:xfrm>
            <a:off x="3254327" y="3730563"/>
            <a:ext cx="0" cy="457834"/>
          </a:xfrm>
          <a:prstGeom prst="straightConnector1">
            <a:avLst/>
          </a:prstGeom>
          <a:noFill/>
          <a:ln w="25400" cap="flat" cmpd="sng">
            <a:solidFill>
              <a:srgbClr val="00B0F0"/>
            </a:solidFill>
            <a:prstDash val="solid"/>
            <a:round/>
            <a:headEnd type="none" w="sm" len="sm"/>
            <a:tailEnd type="none" w="sm" len="sm"/>
          </a:ln>
        </p:spPr>
      </p:cxnSp>
      <p:cxnSp>
        <p:nvCxnSpPr>
          <p:cNvPr id="993" name="Google Shape;993;p15"/>
          <p:cNvCxnSpPr/>
          <p:nvPr/>
        </p:nvCxnSpPr>
        <p:spPr>
          <a:xfrm>
            <a:off x="3254327" y="4188397"/>
            <a:ext cx="377532" cy="0"/>
          </a:xfrm>
          <a:prstGeom prst="straightConnector1">
            <a:avLst/>
          </a:prstGeom>
          <a:noFill/>
          <a:ln w="25400" cap="flat" cmpd="sng">
            <a:solidFill>
              <a:srgbClr val="00B0F0"/>
            </a:solidFill>
            <a:prstDash val="solid"/>
            <a:round/>
            <a:headEnd type="none" w="sm" len="sm"/>
            <a:tailEnd type="none" w="sm" len="sm"/>
          </a:ln>
        </p:spPr>
      </p:cxnSp>
      <p:cxnSp>
        <p:nvCxnSpPr>
          <p:cNvPr id="994" name="Google Shape;994;p15"/>
          <p:cNvCxnSpPr/>
          <p:nvPr/>
        </p:nvCxnSpPr>
        <p:spPr>
          <a:xfrm>
            <a:off x="3631859" y="4188397"/>
            <a:ext cx="0" cy="475885"/>
          </a:xfrm>
          <a:prstGeom prst="straightConnector1">
            <a:avLst/>
          </a:prstGeom>
          <a:noFill/>
          <a:ln w="25400" cap="flat" cmpd="sng">
            <a:solidFill>
              <a:srgbClr val="00B0F0"/>
            </a:solidFill>
            <a:prstDash val="solid"/>
            <a:round/>
            <a:headEnd type="none" w="sm" len="sm"/>
            <a:tailEnd type="none" w="sm" len="sm"/>
          </a:ln>
        </p:spPr>
      </p:cxnSp>
      <p:cxnSp>
        <p:nvCxnSpPr>
          <p:cNvPr id="995" name="Google Shape;995;p15"/>
          <p:cNvCxnSpPr/>
          <p:nvPr/>
        </p:nvCxnSpPr>
        <p:spPr>
          <a:xfrm>
            <a:off x="3631859" y="4664282"/>
            <a:ext cx="3534485" cy="0"/>
          </a:xfrm>
          <a:prstGeom prst="straightConnector1">
            <a:avLst/>
          </a:prstGeom>
          <a:noFill/>
          <a:ln w="25400" cap="flat" cmpd="sng">
            <a:solidFill>
              <a:srgbClr val="00B0F0"/>
            </a:solidFill>
            <a:prstDash val="solid"/>
            <a:round/>
            <a:headEnd type="none" w="sm" len="sm"/>
            <a:tailEnd type="none" w="sm" len="sm"/>
          </a:ln>
        </p:spPr>
      </p:cxnSp>
      <p:cxnSp>
        <p:nvCxnSpPr>
          <p:cNvPr id="996" name="Google Shape;996;p15"/>
          <p:cNvCxnSpPr/>
          <p:nvPr/>
        </p:nvCxnSpPr>
        <p:spPr>
          <a:xfrm>
            <a:off x="8165805" y="3318839"/>
            <a:ext cx="0" cy="411724"/>
          </a:xfrm>
          <a:prstGeom prst="straightConnector1">
            <a:avLst/>
          </a:prstGeom>
          <a:noFill/>
          <a:ln w="25400" cap="flat" cmpd="sng">
            <a:solidFill>
              <a:srgbClr val="00B0F0"/>
            </a:solidFill>
            <a:prstDash val="solid"/>
            <a:round/>
            <a:headEnd type="none" w="sm" len="sm"/>
            <a:tailEnd type="none" w="sm" len="sm"/>
          </a:ln>
        </p:spPr>
      </p:cxnSp>
      <p:cxnSp>
        <p:nvCxnSpPr>
          <p:cNvPr id="997" name="Google Shape;997;p15"/>
          <p:cNvCxnSpPr/>
          <p:nvPr/>
        </p:nvCxnSpPr>
        <p:spPr>
          <a:xfrm rot="10800000">
            <a:off x="7798981" y="3730563"/>
            <a:ext cx="366824" cy="0"/>
          </a:xfrm>
          <a:prstGeom prst="straightConnector1">
            <a:avLst/>
          </a:prstGeom>
          <a:noFill/>
          <a:ln w="25400" cap="flat" cmpd="sng">
            <a:solidFill>
              <a:srgbClr val="00B0F0"/>
            </a:solidFill>
            <a:prstDash val="solid"/>
            <a:round/>
            <a:headEnd type="none" w="sm" len="sm"/>
            <a:tailEnd type="none" w="sm" len="sm"/>
          </a:ln>
        </p:spPr>
      </p:cxnSp>
      <p:cxnSp>
        <p:nvCxnSpPr>
          <p:cNvPr id="998" name="Google Shape;998;p15"/>
          <p:cNvCxnSpPr/>
          <p:nvPr/>
        </p:nvCxnSpPr>
        <p:spPr>
          <a:xfrm>
            <a:off x="7788349" y="3730563"/>
            <a:ext cx="10632" cy="457834"/>
          </a:xfrm>
          <a:prstGeom prst="straightConnector1">
            <a:avLst/>
          </a:prstGeom>
          <a:noFill/>
          <a:ln w="25400" cap="flat" cmpd="sng">
            <a:solidFill>
              <a:srgbClr val="00B0F0"/>
            </a:solidFill>
            <a:prstDash val="solid"/>
            <a:round/>
            <a:headEnd type="none" w="sm" len="sm"/>
            <a:tailEnd type="none" w="sm" len="sm"/>
          </a:ln>
        </p:spPr>
      </p:cxnSp>
      <p:cxnSp>
        <p:nvCxnSpPr>
          <p:cNvPr id="999" name="Google Shape;999;p15"/>
          <p:cNvCxnSpPr/>
          <p:nvPr/>
        </p:nvCxnSpPr>
        <p:spPr>
          <a:xfrm rot="10800000">
            <a:off x="7166344" y="4188397"/>
            <a:ext cx="632638" cy="0"/>
          </a:xfrm>
          <a:prstGeom prst="straightConnector1">
            <a:avLst/>
          </a:prstGeom>
          <a:noFill/>
          <a:ln w="25400" cap="flat" cmpd="sng">
            <a:solidFill>
              <a:srgbClr val="00B0F0"/>
            </a:solidFill>
            <a:prstDash val="solid"/>
            <a:round/>
            <a:headEnd type="none" w="sm" len="sm"/>
            <a:tailEnd type="none" w="sm" len="sm"/>
          </a:ln>
        </p:spPr>
      </p:cxnSp>
      <p:cxnSp>
        <p:nvCxnSpPr>
          <p:cNvPr id="1000" name="Google Shape;1000;p15"/>
          <p:cNvCxnSpPr/>
          <p:nvPr/>
        </p:nvCxnSpPr>
        <p:spPr>
          <a:xfrm rot="10800000">
            <a:off x="7166344" y="4188397"/>
            <a:ext cx="0" cy="475885"/>
          </a:xfrm>
          <a:prstGeom prst="straightConnector1">
            <a:avLst/>
          </a:prstGeom>
          <a:noFill/>
          <a:ln w="25400" cap="flat" cmpd="sng">
            <a:solidFill>
              <a:srgbClr val="00B0F0"/>
            </a:solidFill>
            <a:prstDash val="solid"/>
            <a:round/>
            <a:headEnd type="none" w="sm" len="sm"/>
            <a:tailEnd type="none" w="sm" len="sm"/>
          </a:ln>
        </p:spPr>
      </p:cxnSp>
      <p:cxnSp>
        <p:nvCxnSpPr>
          <p:cNvPr id="1001" name="Google Shape;1001;p15"/>
          <p:cNvCxnSpPr/>
          <p:nvPr/>
        </p:nvCxnSpPr>
        <p:spPr>
          <a:xfrm>
            <a:off x="7841129" y="3773990"/>
            <a:ext cx="11953" cy="472140"/>
          </a:xfrm>
          <a:prstGeom prst="straightConnector1">
            <a:avLst/>
          </a:prstGeom>
          <a:noFill/>
          <a:ln w="25400" cap="flat" cmpd="sng">
            <a:solidFill>
              <a:srgbClr val="F33DCC"/>
            </a:solidFill>
            <a:prstDash val="solid"/>
            <a:round/>
            <a:headEnd type="none" w="sm" len="sm"/>
            <a:tailEnd type="none" w="sm" len="sm"/>
          </a:ln>
        </p:spPr>
      </p:cxnSp>
      <p:cxnSp>
        <p:nvCxnSpPr>
          <p:cNvPr id="1002" name="Google Shape;1002;p15"/>
          <p:cNvCxnSpPr/>
          <p:nvPr/>
        </p:nvCxnSpPr>
        <p:spPr>
          <a:xfrm>
            <a:off x="8290491" y="3772770"/>
            <a:ext cx="11953" cy="472140"/>
          </a:xfrm>
          <a:prstGeom prst="straightConnector1">
            <a:avLst/>
          </a:prstGeom>
          <a:noFill/>
          <a:ln w="25400" cap="flat" cmpd="sng">
            <a:solidFill>
              <a:srgbClr val="F33DCC"/>
            </a:solidFill>
            <a:prstDash val="solid"/>
            <a:round/>
            <a:headEnd type="none" w="sm" len="sm"/>
            <a:tailEnd type="none" w="sm" len="sm"/>
          </a:ln>
        </p:spPr>
      </p:cxnSp>
      <p:cxnSp>
        <p:nvCxnSpPr>
          <p:cNvPr id="1003" name="Google Shape;1003;p15"/>
          <p:cNvCxnSpPr/>
          <p:nvPr/>
        </p:nvCxnSpPr>
        <p:spPr>
          <a:xfrm rot="10800000">
            <a:off x="7196224" y="4244910"/>
            <a:ext cx="656858" cy="0"/>
          </a:xfrm>
          <a:prstGeom prst="straightConnector1">
            <a:avLst/>
          </a:prstGeom>
          <a:noFill/>
          <a:ln w="25400" cap="flat" cmpd="sng">
            <a:solidFill>
              <a:srgbClr val="F33DCC"/>
            </a:solidFill>
            <a:prstDash val="solid"/>
            <a:round/>
            <a:headEnd type="none" w="sm" len="sm"/>
            <a:tailEnd type="none" w="sm" len="sm"/>
          </a:ln>
        </p:spPr>
      </p:cxnSp>
      <p:cxnSp>
        <p:nvCxnSpPr>
          <p:cNvPr id="1004" name="Google Shape;1004;p15"/>
          <p:cNvCxnSpPr/>
          <p:nvPr/>
        </p:nvCxnSpPr>
        <p:spPr>
          <a:xfrm>
            <a:off x="7841129" y="3772770"/>
            <a:ext cx="449362" cy="0"/>
          </a:xfrm>
          <a:prstGeom prst="straightConnector1">
            <a:avLst/>
          </a:prstGeom>
          <a:noFill/>
          <a:ln w="25400" cap="flat" cmpd="sng">
            <a:solidFill>
              <a:srgbClr val="F33DCC"/>
            </a:solidFill>
            <a:prstDash val="solid"/>
            <a:round/>
            <a:headEnd type="none" w="sm" len="sm"/>
            <a:tailEnd type="none" w="sm" len="sm"/>
          </a:ln>
        </p:spPr>
      </p:cxnSp>
      <p:cxnSp>
        <p:nvCxnSpPr>
          <p:cNvPr id="1005" name="Google Shape;1005;p15"/>
          <p:cNvCxnSpPr/>
          <p:nvPr/>
        </p:nvCxnSpPr>
        <p:spPr>
          <a:xfrm>
            <a:off x="8302444" y="4244910"/>
            <a:ext cx="388698" cy="0"/>
          </a:xfrm>
          <a:prstGeom prst="straightConnector1">
            <a:avLst/>
          </a:prstGeom>
          <a:noFill/>
          <a:ln w="25400" cap="flat" cmpd="sng">
            <a:solidFill>
              <a:srgbClr val="F33DCC"/>
            </a:solidFill>
            <a:prstDash val="solid"/>
            <a:round/>
            <a:headEnd type="none" w="sm" len="sm"/>
            <a:tailEnd type="none" w="sm" len="sm"/>
          </a:ln>
        </p:spPr>
      </p:cxnSp>
      <p:cxnSp>
        <p:nvCxnSpPr>
          <p:cNvPr id="1006" name="Google Shape;1006;p15"/>
          <p:cNvCxnSpPr/>
          <p:nvPr/>
        </p:nvCxnSpPr>
        <p:spPr>
          <a:xfrm>
            <a:off x="8691142" y="4244910"/>
            <a:ext cx="0" cy="419372"/>
          </a:xfrm>
          <a:prstGeom prst="straightConnector1">
            <a:avLst/>
          </a:prstGeom>
          <a:noFill/>
          <a:ln w="25400" cap="flat" cmpd="sng">
            <a:solidFill>
              <a:srgbClr val="F33DCC"/>
            </a:solidFill>
            <a:prstDash val="solid"/>
            <a:round/>
            <a:headEnd type="none" w="sm" len="sm"/>
            <a:tailEnd type="none" w="sm" len="sm"/>
          </a:ln>
        </p:spPr>
      </p:cxnSp>
      <p:cxnSp>
        <p:nvCxnSpPr>
          <p:cNvPr id="1007" name="Google Shape;1007;p15"/>
          <p:cNvCxnSpPr/>
          <p:nvPr/>
        </p:nvCxnSpPr>
        <p:spPr>
          <a:xfrm>
            <a:off x="7196224" y="4244910"/>
            <a:ext cx="0" cy="419372"/>
          </a:xfrm>
          <a:prstGeom prst="straightConnector1">
            <a:avLst/>
          </a:prstGeom>
          <a:noFill/>
          <a:ln w="25400" cap="flat" cmpd="sng">
            <a:solidFill>
              <a:srgbClr val="F33DCC"/>
            </a:solidFill>
            <a:prstDash val="solid"/>
            <a:round/>
            <a:headEnd type="none" w="sm" len="sm"/>
            <a:tailEnd type="none" w="sm" len="sm"/>
          </a:ln>
        </p:spPr>
      </p:cxnSp>
      <p:cxnSp>
        <p:nvCxnSpPr>
          <p:cNvPr id="1008" name="Google Shape;1008;p15"/>
          <p:cNvCxnSpPr/>
          <p:nvPr/>
        </p:nvCxnSpPr>
        <p:spPr>
          <a:xfrm>
            <a:off x="7196224" y="4648334"/>
            <a:ext cx="1494918" cy="0"/>
          </a:xfrm>
          <a:prstGeom prst="straightConnector1">
            <a:avLst/>
          </a:prstGeom>
          <a:noFill/>
          <a:ln w="25400" cap="flat" cmpd="sng">
            <a:solidFill>
              <a:srgbClr val="F33DCC"/>
            </a:solidFill>
            <a:prstDash val="solid"/>
            <a:round/>
            <a:headEnd type="none" w="sm" len="sm"/>
            <a:tailEnd type="none" w="sm" len="sm"/>
          </a:ln>
        </p:spPr>
      </p:cxnSp>
      <p:sp>
        <p:nvSpPr>
          <p:cNvPr id="1009" name="Google Shape;1009;p15"/>
          <p:cNvSpPr/>
          <p:nvPr/>
        </p:nvSpPr>
        <p:spPr>
          <a:xfrm>
            <a:off x="548177" y="1819522"/>
            <a:ext cx="2210971" cy="1074561"/>
          </a:xfrm>
          <a:prstGeom prst="wedgeRoundRectCallout">
            <a:avLst>
              <a:gd name="adj1" fmla="val 281014"/>
              <a:gd name="adj2" fmla="val 138430"/>
              <a:gd name="adj3" fmla="val 16667"/>
            </a:avLst>
          </a:prstGeom>
          <a:solidFill>
            <a:srgbClr val="F33DCC"/>
          </a:solidFill>
          <a:ln w="25400" cap="flat" cmpd="sng">
            <a:solidFill>
              <a:srgbClr val="F33DC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Apóstrofo, coma, punto y signo de interrogación</a:t>
            </a:r>
            <a:endParaRPr sz="1400" b="0" i="0" u="none" strike="noStrike" cap="none">
              <a:solidFill>
                <a:srgbClr val="000000"/>
              </a:solidFill>
              <a:latin typeface="Arial"/>
              <a:ea typeface="Arial"/>
              <a:cs typeface="Arial"/>
              <a:sym typeface="Arial"/>
            </a:endParaRPr>
          </a:p>
        </p:txBody>
      </p:sp>
      <p:sp>
        <p:nvSpPr>
          <p:cNvPr id="1010" name="Google Shape;1010;p15"/>
          <p:cNvSpPr/>
          <p:nvPr/>
        </p:nvSpPr>
        <p:spPr>
          <a:xfrm>
            <a:off x="631836" y="3268200"/>
            <a:ext cx="1446663" cy="523634"/>
          </a:xfrm>
          <a:prstGeom prst="wedgeRoundRectCallout">
            <a:avLst>
              <a:gd name="adj1" fmla="val 122680"/>
              <a:gd name="adj2" fmla="val 18547"/>
              <a:gd name="adj3" fmla="val 16667"/>
            </a:avLst>
          </a:prstGeom>
          <a:solidFill>
            <a:srgbClr val="00B0F0"/>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Letras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32"/>
          <p:cNvSpPr txBox="1"/>
          <p:nvPr/>
        </p:nvSpPr>
        <p:spPr>
          <a:xfrm>
            <a:off x="0" y="0"/>
            <a:ext cx="8761007"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1" u="none" strike="noStrike" cap="none">
                <a:solidFill>
                  <a:schemeClr val="lt1"/>
                </a:solidFill>
                <a:latin typeface="Calibri"/>
                <a:ea typeface="Calibri"/>
                <a:cs typeface="Calibri"/>
                <a:sym typeface="Calibri"/>
              </a:rPr>
              <a:t>Tablet</a:t>
            </a:r>
            <a:r>
              <a:rPr lang="en-US" sz="3200" b="1" i="0" u="none" strike="noStrike" cap="none">
                <a:solidFill>
                  <a:schemeClr val="lt1"/>
                </a:solidFill>
                <a:latin typeface="Calibri"/>
                <a:ea typeface="Calibri"/>
                <a:cs typeface="Calibri"/>
                <a:sym typeface="Calibri"/>
              </a:rPr>
              <a:t> – Teclado: Definiciones</a:t>
            </a:r>
            <a:endParaRPr sz="1400" b="0" i="0" u="none" strike="noStrike" cap="none">
              <a:solidFill>
                <a:srgbClr val="000000"/>
              </a:solidFill>
              <a:latin typeface="Arial"/>
              <a:ea typeface="Arial"/>
              <a:cs typeface="Arial"/>
              <a:sym typeface="Arial"/>
            </a:endParaRPr>
          </a:p>
        </p:txBody>
      </p:sp>
      <p:pic>
        <p:nvPicPr>
          <p:cNvPr id="1016" name="Google Shape;1016;p32" descr="Image result for tablet ipad"/>
          <p:cNvPicPr preferRelativeResize="0"/>
          <p:nvPr/>
        </p:nvPicPr>
        <p:blipFill rotWithShape="1">
          <a:blip r:embed="rId3">
            <a:alphaModFix/>
          </a:blip>
          <a:srcRect/>
          <a:stretch/>
        </p:blipFill>
        <p:spPr>
          <a:xfrm>
            <a:off x="9842924" y="68166"/>
            <a:ext cx="2417314" cy="1699673"/>
          </a:xfrm>
          <a:prstGeom prst="rect">
            <a:avLst/>
          </a:prstGeom>
          <a:noFill/>
          <a:ln>
            <a:noFill/>
          </a:ln>
        </p:spPr>
      </p:pic>
      <p:sp>
        <p:nvSpPr>
          <p:cNvPr id="1017" name="Google Shape;1017;p32"/>
          <p:cNvSpPr txBox="1"/>
          <p:nvPr/>
        </p:nvSpPr>
        <p:spPr>
          <a:xfrm>
            <a:off x="287867" y="1041423"/>
            <a:ext cx="6868714" cy="45550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1. Tecla</a:t>
            </a:r>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Uno de los iconos del teclado táctil que pulsas para reproducir letras, números, etc. </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2. Tecla de borrado/retroceder espacio</a:t>
            </a:r>
            <a:endParaRPr sz="20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La tecla que pulsas para retroceder un espacio en un documento o borrar uno o varios caracteres (letras, números, etc.).</a:t>
            </a:r>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3. Tecla “introducir”</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La tecla que hace que tu </a:t>
            </a:r>
            <a:r>
              <a:rPr lang="en-US" sz="2000" b="0" i="1" u="none" strike="noStrike" cap="none">
                <a:solidFill>
                  <a:srgbClr val="092E4B"/>
                </a:solidFill>
                <a:latin typeface="Calibri"/>
                <a:ea typeface="Calibri"/>
                <a:cs typeface="Calibri"/>
                <a:sym typeface="Calibri"/>
              </a:rPr>
              <a:t>tablet</a:t>
            </a:r>
            <a:r>
              <a:rPr lang="en-US" sz="2000" b="0" i="0" u="none" strike="noStrike" cap="none">
                <a:solidFill>
                  <a:srgbClr val="FF0000"/>
                </a:solidFill>
                <a:latin typeface="Calibri"/>
                <a:ea typeface="Calibri"/>
                <a:cs typeface="Calibri"/>
                <a:sym typeface="Calibri"/>
              </a:rPr>
              <a:t> </a:t>
            </a:r>
            <a:r>
              <a:rPr lang="en-US" sz="2000" b="0" i="0" u="none" strike="noStrike" cap="none">
                <a:solidFill>
                  <a:srgbClr val="002060"/>
                </a:solidFill>
                <a:latin typeface="Calibri"/>
                <a:ea typeface="Calibri"/>
                <a:cs typeface="Calibri"/>
                <a:sym typeface="Calibri"/>
              </a:rPr>
              <a:t>realice una acción </a:t>
            </a:r>
            <a:r>
              <a:rPr lang="en-US" sz="2000" b="0" i="0" u="none" strike="noStrike" cap="none">
                <a:solidFill>
                  <a:srgbClr val="092E4B"/>
                </a:solidFill>
                <a:latin typeface="Calibri"/>
                <a:ea typeface="Calibri"/>
                <a:cs typeface="Calibri"/>
                <a:sym typeface="Calibri"/>
              </a:rPr>
              <a:t>o inicie una nueva línea de texto.</a:t>
            </a:r>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92E4B"/>
              </a:solidFill>
              <a:latin typeface="Calibri"/>
              <a:ea typeface="Calibri"/>
              <a:cs typeface="Calibri"/>
              <a:sym typeface="Calibri"/>
            </a:endParaRPr>
          </a:p>
          <a:p>
            <a:pPr marL="0" marR="0" lvl="5"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4. Tecla de control</a:t>
            </a:r>
            <a:endParaRPr sz="2000" b="0" i="0" u="none" strike="noStrike" cap="none">
              <a:solidFill>
                <a:srgbClr val="092E4B"/>
              </a:solidFill>
              <a:latin typeface="Calibri"/>
              <a:ea typeface="Calibri"/>
              <a:cs typeface="Calibri"/>
              <a:sym typeface="Calibri"/>
            </a:endParaRPr>
          </a:p>
          <a:p>
            <a:pPr marL="0" marR="0" lvl="5"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Tecla que se usa en combinación con otras para realizar determinadas acciones. Normalmente está marcada como ‘Ctrl’.</a:t>
            </a:r>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92E4B"/>
              </a:solidFill>
              <a:latin typeface="Calibri"/>
              <a:ea typeface="Calibri"/>
              <a:cs typeface="Calibri"/>
              <a:sym typeface="Calibri"/>
            </a:endParaRPr>
          </a:p>
        </p:txBody>
      </p:sp>
      <p:pic>
        <p:nvPicPr>
          <p:cNvPr id="1018" name="Google Shape;1018;p32" descr="Related image"/>
          <p:cNvPicPr preferRelativeResize="0"/>
          <p:nvPr/>
        </p:nvPicPr>
        <p:blipFill rotWithShape="1">
          <a:blip r:embed="rId4">
            <a:alphaModFix/>
          </a:blip>
          <a:srcRect l="82615" t="51543" r="524" b="36196"/>
          <a:stretch/>
        </p:blipFill>
        <p:spPr>
          <a:xfrm>
            <a:off x="7310612" y="2017239"/>
            <a:ext cx="2016270" cy="1011175"/>
          </a:xfrm>
          <a:prstGeom prst="rect">
            <a:avLst/>
          </a:prstGeom>
          <a:noFill/>
          <a:ln>
            <a:noFill/>
          </a:ln>
          <a:effectLst>
            <a:outerShdw blurRad="292100" dist="139700" dir="2700000" algn="tl" rotWithShape="0">
              <a:srgbClr val="333333">
                <a:alpha val="63529"/>
              </a:srgbClr>
            </a:outerShdw>
          </a:effectLst>
        </p:spPr>
      </p:pic>
      <p:pic>
        <p:nvPicPr>
          <p:cNvPr id="1019" name="Google Shape;1019;p32"/>
          <p:cNvPicPr preferRelativeResize="0"/>
          <p:nvPr/>
        </p:nvPicPr>
        <p:blipFill rotWithShape="1">
          <a:blip r:embed="rId5">
            <a:alphaModFix/>
          </a:blip>
          <a:srcRect l="79875" t="59049" r="5921" b="29697"/>
          <a:stretch/>
        </p:blipFill>
        <p:spPr>
          <a:xfrm>
            <a:off x="7310611" y="3410146"/>
            <a:ext cx="2016270" cy="1050732"/>
          </a:xfrm>
          <a:prstGeom prst="rect">
            <a:avLst/>
          </a:prstGeom>
          <a:noFill/>
          <a:ln>
            <a:noFill/>
          </a:ln>
        </p:spPr>
      </p:pic>
      <p:pic>
        <p:nvPicPr>
          <p:cNvPr id="1020" name="Google Shape;1020;p32" descr="Related image"/>
          <p:cNvPicPr preferRelativeResize="0"/>
          <p:nvPr/>
        </p:nvPicPr>
        <p:blipFill rotWithShape="1">
          <a:blip r:embed="rId4">
            <a:alphaModFix/>
          </a:blip>
          <a:srcRect l="8612" t="87275" r="82516" b="462"/>
          <a:stretch/>
        </p:blipFill>
        <p:spPr>
          <a:xfrm>
            <a:off x="7310611" y="4719395"/>
            <a:ext cx="1264894" cy="1092565"/>
          </a:xfrm>
          <a:prstGeom prst="rect">
            <a:avLst/>
          </a:prstGeom>
          <a:noFill/>
          <a:ln>
            <a:noFill/>
          </a:ln>
          <a:effectLst>
            <a:outerShdw blurRad="292100" dist="139700" dir="2700000" algn="tl" rotWithShape="0">
              <a:srgbClr val="333333">
                <a:alpha val="63529"/>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33"/>
          <p:cNvSpPr/>
          <p:nvPr/>
        </p:nvSpPr>
        <p:spPr>
          <a:xfrm>
            <a:off x="355600" y="1364776"/>
            <a:ext cx="7543800" cy="50474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5. </a:t>
            </a:r>
            <a:r>
              <a:rPr lang="en-US" sz="2000" b="1" i="0" u="none" strike="noStrike" cap="none">
                <a:solidFill>
                  <a:srgbClr val="002060"/>
                </a:solidFill>
                <a:latin typeface="Calibri"/>
                <a:ea typeface="Calibri"/>
                <a:cs typeface="Calibri"/>
                <a:sym typeface="Calibri"/>
              </a:rPr>
              <a:t>Tecla de desplazamiento hacia arriba</a:t>
            </a:r>
            <a:endParaRPr sz="2000" b="0" i="0" u="none" strike="noStrike" cap="none">
              <a:solidFill>
                <a:srgbClr val="00206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La tecla que presionas si quieres escribir una mayúscula. </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6. Barra de espaciado</a:t>
            </a:r>
            <a:endParaRPr sz="2000" b="0" i="0" u="none" strike="noStrike" cap="none">
              <a:solidFill>
                <a:srgbClr val="092E4B"/>
              </a:solidFill>
              <a:latin typeface="Calibri"/>
              <a:ea typeface="Calibri"/>
              <a:cs typeface="Calibri"/>
              <a:sym typeface="Calibri"/>
            </a:endParaRPr>
          </a:p>
          <a:p>
            <a:pPr marL="0" marR="0" lvl="8"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Es la barra larga y estrecha que se encuentra en la parte inferior o delantera de un teclado y que presionas para dejar un espacio entre palabras al escribir. </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7. Tecla de emoticonos</a:t>
            </a:r>
            <a:endParaRPr sz="2000" b="0" i="0" u="none" strike="noStrike" cap="none">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Al pusar esta tecla, se abre un </a:t>
            </a:r>
            <a:r>
              <a:rPr lang="en-US" sz="2000" b="0" i="0" u="none" strike="noStrike" cap="none">
                <a:solidFill>
                  <a:srgbClr val="002060"/>
                </a:solidFill>
                <a:latin typeface="Calibri"/>
                <a:ea typeface="Calibri"/>
                <a:cs typeface="Calibri"/>
                <a:sym typeface="Calibri"/>
              </a:rPr>
              <a:t>menú</a:t>
            </a:r>
            <a:r>
              <a:rPr lang="en-US" sz="2000" b="0" i="0" u="none" strike="noStrike" cap="none">
                <a:solidFill>
                  <a:srgbClr val="092E4B"/>
                </a:solidFill>
                <a:latin typeface="Calibri"/>
                <a:ea typeface="Calibri"/>
                <a:cs typeface="Calibri"/>
                <a:sym typeface="Calibri"/>
              </a:rPr>
              <a:t> de emoticonos. </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1" i="0" u="none" strike="noStrike" cap="none">
                <a:solidFill>
                  <a:srgbClr val="092E4B"/>
                </a:solidFill>
                <a:latin typeface="Calibri"/>
                <a:ea typeface="Calibri"/>
                <a:cs typeface="Calibri"/>
                <a:sym typeface="Calibri"/>
              </a:rPr>
              <a:t>8. Teclas de navegación</a:t>
            </a:r>
            <a:endParaRPr sz="2000" b="0" i="0" u="none" strike="noStrike" cap="none">
              <a:solidFill>
                <a:srgbClr val="092E4B"/>
              </a:solidFill>
              <a:latin typeface="Calibri"/>
              <a:ea typeface="Calibri"/>
              <a:cs typeface="Calibri"/>
              <a:sym typeface="Calibri"/>
            </a:endParaRPr>
          </a:p>
          <a:p>
            <a:pPr marL="0" marR="0" lvl="6" indent="0" algn="l"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Normalmente son 4, aunque a veces son 2 y te permiten subir, bajar, ir a la izquierda o ir a la derecha en el texto, en el navegador o en un documento. Esta función también la puedes hacer con el dedo, ya que las </a:t>
            </a:r>
            <a:r>
              <a:rPr lang="en-US" sz="2000" b="0" i="1" u="none" strike="noStrike" cap="none">
                <a:solidFill>
                  <a:srgbClr val="002060"/>
                </a:solidFill>
                <a:latin typeface="Calibri"/>
                <a:ea typeface="Calibri"/>
                <a:cs typeface="Calibri"/>
                <a:sym typeface="Calibri"/>
              </a:rPr>
              <a:t>tablets</a:t>
            </a:r>
            <a:r>
              <a:rPr lang="en-US" sz="2000" b="0" i="0" u="none" strike="noStrike" cap="none">
                <a:solidFill>
                  <a:srgbClr val="092E4B"/>
                </a:solidFill>
                <a:latin typeface="Calibri"/>
                <a:ea typeface="Calibri"/>
                <a:cs typeface="Calibri"/>
                <a:sym typeface="Calibri"/>
              </a:rPr>
              <a:t> funcionan con pantalla táctil. (Ver los movimientos básicos del dedo en el Apartado 1.)</a:t>
            </a:r>
            <a:endParaRPr sz="2000" b="0" i="0" u="none" strike="noStrike" cap="none">
              <a:solidFill>
                <a:srgbClr val="092E4B"/>
              </a:solidFill>
              <a:latin typeface="Calibri"/>
              <a:ea typeface="Calibri"/>
              <a:cs typeface="Calibri"/>
              <a:sym typeface="Calibri"/>
            </a:endParaRPr>
          </a:p>
        </p:txBody>
      </p:sp>
      <p:sp>
        <p:nvSpPr>
          <p:cNvPr id="1026" name="Google Shape;1026;p33"/>
          <p:cNvSpPr txBox="1"/>
          <p:nvPr/>
        </p:nvSpPr>
        <p:spPr>
          <a:xfrm>
            <a:off x="0" y="0"/>
            <a:ext cx="8533709" cy="584775"/>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1" i="1" u="none" strike="noStrike" cap="none">
                <a:solidFill>
                  <a:schemeClr val="lt1"/>
                </a:solidFill>
                <a:latin typeface="Calibri"/>
                <a:ea typeface="Calibri"/>
                <a:cs typeface="Calibri"/>
                <a:sym typeface="Calibri"/>
              </a:rPr>
              <a:t>Tablet</a:t>
            </a:r>
            <a:r>
              <a:rPr lang="en-US" sz="3200" b="1" i="0" u="none" strike="noStrike" cap="none">
                <a:solidFill>
                  <a:schemeClr val="lt1"/>
                </a:solidFill>
                <a:latin typeface="Calibri"/>
                <a:ea typeface="Calibri"/>
                <a:cs typeface="Calibri"/>
                <a:sym typeface="Calibri"/>
              </a:rPr>
              <a:t> – Teclado: Definiciones</a:t>
            </a:r>
            <a:endParaRPr sz="1400" b="0" i="0" u="none" strike="noStrike" cap="none">
              <a:solidFill>
                <a:srgbClr val="000000"/>
              </a:solidFill>
              <a:latin typeface="Arial"/>
              <a:ea typeface="Arial"/>
              <a:cs typeface="Arial"/>
              <a:sym typeface="Arial"/>
            </a:endParaRPr>
          </a:p>
        </p:txBody>
      </p:sp>
      <p:pic>
        <p:nvPicPr>
          <p:cNvPr id="1027" name="Google Shape;1027;p33" descr="Image result for tablet ipad"/>
          <p:cNvPicPr preferRelativeResize="0"/>
          <p:nvPr/>
        </p:nvPicPr>
        <p:blipFill rotWithShape="1">
          <a:blip r:embed="rId3">
            <a:alphaModFix/>
          </a:blip>
          <a:srcRect/>
          <a:stretch/>
        </p:blipFill>
        <p:spPr>
          <a:xfrm>
            <a:off x="10134600" y="68167"/>
            <a:ext cx="2125637" cy="1423176"/>
          </a:xfrm>
          <a:prstGeom prst="rect">
            <a:avLst/>
          </a:prstGeom>
          <a:noFill/>
          <a:ln>
            <a:noFill/>
          </a:ln>
        </p:spPr>
      </p:pic>
      <p:pic>
        <p:nvPicPr>
          <p:cNvPr id="1028" name="Google Shape;1028;p33" descr="Related image"/>
          <p:cNvPicPr preferRelativeResize="0"/>
          <p:nvPr/>
        </p:nvPicPr>
        <p:blipFill rotWithShape="1">
          <a:blip r:embed="rId4">
            <a:alphaModFix/>
          </a:blip>
          <a:srcRect l="90718" t="75014" r="82" b="11674"/>
          <a:stretch/>
        </p:blipFill>
        <p:spPr>
          <a:xfrm>
            <a:off x="8177349" y="1272620"/>
            <a:ext cx="989584" cy="895338"/>
          </a:xfrm>
          <a:prstGeom prst="rect">
            <a:avLst/>
          </a:prstGeom>
          <a:noFill/>
          <a:ln>
            <a:noFill/>
          </a:ln>
          <a:effectLst>
            <a:outerShdw blurRad="292100" dist="139700" dir="2700000" algn="tl" rotWithShape="0">
              <a:srgbClr val="333333">
                <a:alpha val="63529"/>
              </a:srgbClr>
            </a:outerShdw>
          </a:effectLst>
        </p:spPr>
      </p:pic>
      <p:pic>
        <p:nvPicPr>
          <p:cNvPr id="1029" name="Google Shape;1029;p33" descr="Related image"/>
          <p:cNvPicPr preferRelativeResize="0"/>
          <p:nvPr/>
        </p:nvPicPr>
        <p:blipFill rotWithShape="1">
          <a:blip r:embed="rId4">
            <a:alphaModFix/>
          </a:blip>
          <a:srcRect l="24814" t="86925" r="24826" b="812"/>
          <a:stretch/>
        </p:blipFill>
        <p:spPr>
          <a:xfrm>
            <a:off x="7810999" y="2441525"/>
            <a:ext cx="3684965" cy="560756"/>
          </a:xfrm>
          <a:prstGeom prst="rect">
            <a:avLst/>
          </a:prstGeom>
          <a:noFill/>
          <a:ln>
            <a:noFill/>
          </a:ln>
          <a:effectLst>
            <a:outerShdw blurRad="292100" dist="139700" dir="2700000" algn="tl" rotWithShape="0">
              <a:srgbClr val="333333">
                <a:alpha val="63529"/>
              </a:srgbClr>
            </a:outerShdw>
          </a:effectLst>
        </p:spPr>
      </p:pic>
      <p:pic>
        <p:nvPicPr>
          <p:cNvPr id="1030" name="Google Shape;1030;p33" descr="Related image"/>
          <p:cNvPicPr preferRelativeResize="0"/>
          <p:nvPr/>
        </p:nvPicPr>
        <p:blipFill rotWithShape="1">
          <a:blip r:embed="rId4">
            <a:alphaModFix/>
          </a:blip>
          <a:srcRect l="16712" t="86925" r="74089"/>
          <a:stretch/>
        </p:blipFill>
        <p:spPr>
          <a:xfrm>
            <a:off x="8177349" y="3298339"/>
            <a:ext cx="1039829" cy="924034"/>
          </a:xfrm>
          <a:prstGeom prst="rect">
            <a:avLst/>
          </a:prstGeom>
          <a:noFill/>
          <a:ln>
            <a:noFill/>
          </a:ln>
          <a:effectLst>
            <a:outerShdw blurRad="292100" dist="139700" dir="2700000" algn="tl" rotWithShape="0">
              <a:srgbClr val="333333">
                <a:alpha val="63529"/>
              </a:srgbClr>
            </a:outerShdw>
          </a:effectLst>
        </p:spPr>
      </p:pic>
      <p:pic>
        <p:nvPicPr>
          <p:cNvPr id="1031" name="Google Shape;1031;p33" descr="Related image"/>
          <p:cNvPicPr preferRelativeResize="0"/>
          <p:nvPr/>
        </p:nvPicPr>
        <p:blipFill rotWithShape="1">
          <a:blip r:embed="rId4">
            <a:alphaModFix/>
          </a:blip>
          <a:srcRect l="74078" t="86925" r="8405" b="463"/>
          <a:stretch/>
        </p:blipFill>
        <p:spPr>
          <a:xfrm>
            <a:off x="8107031" y="4518431"/>
            <a:ext cx="2547579" cy="1146412"/>
          </a:xfrm>
          <a:prstGeom prst="rect">
            <a:avLst/>
          </a:prstGeom>
          <a:noFill/>
          <a:ln>
            <a:noFill/>
          </a:ln>
          <a:effectLst>
            <a:outerShdw blurRad="292100" dist="139700" dir="2700000" algn="tl" rotWithShape="0">
              <a:srgbClr val="333333">
                <a:alpha val="63529"/>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69"/>
          <p:cNvSpPr txBox="1">
            <a:spLocks noGrp="1"/>
          </p:cNvSpPr>
          <p:nvPr>
            <p:ph type="body" idx="1"/>
          </p:nvPr>
        </p:nvSpPr>
        <p:spPr>
          <a:xfrm>
            <a:off x="5451987" y="1818296"/>
            <a:ext cx="5658465" cy="3913188"/>
          </a:xfrm>
          <a:prstGeom prst="rect">
            <a:avLst/>
          </a:prstGeom>
          <a:noFill/>
          <a:ln>
            <a:noFill/>
          </a:ln>
        </p:spPr>
        <p:txBody>
          <a:bodyPr spcFirstLastPara="1" wrap="square" lIns="91425" tIns="45700" rIns="91425" bIns="45700" anchor="t" anchorCtr="0">
            <a:noAutofit/>
          </a:bodyPr>
          <a:lstStyle/>
          <a:p>
            <a:pPr marL="288000" lvl="0" indent="0" algn="just" rtl="0">
              <a:lnSpc>
                <a:spcPct val="90000"/>
              </a:lnSpc>
              <a:spcBef>
                <a:spcPts val="1000"/>
              </a:spcBef>
              <a:spcAft>
                <a:spcPts val="0"/>
              </a:spcAft>
              <a:buSzPts val="2400"/>
              <a:buNone/>
            </a:pPr>
            <a:r>
              <a:rPr lang="en-US"/>
              <a:t>Este vídeo es una guía detallada sobre cómo configurar y realizar diversas funciones en una </a:t>
            </a:r>
            <a:r>
              <a:rPr lang="en-US" i="1">
                <a:solidFill>
                  <a:schemeClr val="lt1"/>
                </a:solidFill>
              </a:rPr>
              <a:t>tablet</a:t>
            </a:r>
            <a:r>
              <a:rPr lang="en-US">
                <a:solidFill>
                  <a:srgbClr val="FF0000"/>
                </a:solidFill>
              </a:rPr>
              <a:t> </a:t>
            </a:r>
            <a:r>
              <a:rPr lang="en-US">
                <a:solidFill>
                  <a:schemeClr val="lt1"/>
                </a:solidFill>
              </a:rPr>
              <a:t>Android</a:t>
            </a:r>
            <a:r>
              <a:rPr lang="en-US"/>
              <a:t>. Puede que necesites verlo varias veces para quedarte con todos los consejos. </a:t>
            </a:r>
            <a:endParaRPr/>
          </a:p>
          <a:p>
            <a:pPr marL="288000" lvl="0" indent="0" algn="just" rtl="0">
              <a:lnSpc>
                <a:spcPct val="90000"/>
              </a:lnSpc>
              <a:spcBef>
                <a:spcPts val="1000"/>
              </a:spcBef>
              <a:spcAft>
                <a:spcPts val="0"/>
              </a:spcAft>
              <a:buSzPts val="2400"/>
              <a:buNone/>
            </a:pPr>
            <a:r>
              <a:rPr lang="en-US"/>
              <a:t>El manejo de </a:t>
            </a:r>
            <a:r>
              <a:rPr lang="en-US" i="1">
                <a:solidFill>
                  <a:schemeClr val="lt1"/>
                </a:solidFill>
              </a:rPr>
              <a:t>smartphones</a:t>
            </a:r>
            <a:r>
              <a:rPr lang="en-US">
                <a:solidFill>
                  <a:srgbClr val="FF0000"/>
                </a:solidFill>
              </a:rPr>
              <a:t> </a:t>
            </a:r>
            <a:r>
              <a:rPr lang="en-US">
                <a:solidFill>
                  <a:schemeClr val="lt1"/>
                </a:solidFill>
              </a:rPr>
              <a:t>y </a:t>
            </a:r>
            <a:r>
              <a:rPr lang="en-US" i="1">
                <a:solidFill>
                  <a:schemeClr val="lt1"/>
                </a:solidFill>
              </a:rPr>
              <a:t>tablets</a:t>
            </a:r>
            <a:r>
              <a:rPr lang="en-US">
                <a:solidFill>
                  <a:schemeClr val="lt1"/>
                </a:solidFill>
              </a:rPr>
              <a:t> </a:t>
            </a:r>
            <a:r>
              <a:rPr lang="en-US"/>
              <a:t>es muy parecido, así que no tengas miedo de realizar distintas tareas o explorar ambos dispositivos para encontrar los mejores recursos para lo que quieres o necesitas. </a:t>
            </a:r>
            <a:endParaRPr/>
          </a:p>
        </p:txBody>
      </p:sp>
      <p:sp>
        <p:nvSpPr>
          <p:cNvPr id="1037" name="Google Shape;1037;p69"/>
          <p:cNvSpPr txBox="1">
            <a:spLocks noGrp="1"/>
          </p:cNvSpPr>
          <p:nvPr>
            <p:ph type="body" idx="2"/>
          </p:nvPr>
        </p:nvSpPr>
        <p:spPr>
          <a:xfrm>
            <a:off x="5188945" y="372388"/>
            <a:ext cx="5990332" cy="992652"/>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n-US"/>
              <a:t>Tutorial sencillo sobre cómo usar tu </a:t>
            </a:r>
            <a:r>
              <a:rPr lang="en-US" i="1"/>
              <a:t>tablet</a:t>
            </a:r>
            <a:r>
              <a:rPr lang="en-US">
                <a:solidFill>
                  <a:srgbClr val="FF0000"/>
                </a:solidFill>
              </a:rPr>
              <a:t> </a:t>
            </a:r>
            <a:r>
              <a:rPr lang="en-US"/>
              <a:t>Android</a:t>
            </a:r>
            <a:endParaRPr/>
          </a:p>
        </p:txBody>
      </p:sp>
      <p:sp>
        <p:nvSpPr>
          <p:cNvPr id="1038" name="Google Shape;1038;p69"/>
          <p:cNvSpPr>
            <a:spLocks noGrp="1"/>
          </p:cNvSpPr>
          <p:nvPr>
            <p:ph type="pic" idx="3"/>
          </p:nvPr>
        </p:nvSpPr>
        <p:spPr>
          <a:xfrm>
            <a:off x="0" y="1866787"/>
            <a:ext cx="5130800" cy="3913188"/>
          </a:xfrm>
          <a:prstGeom prst="rect">
            <a:avLst/>
          </a:prstGeom>
          <a:solidFill>
            <a:srgbClr val="D8D8D8"/>
          </a:solidFill>
          <a:ln>
            <a:noFill/>
          </a:ln>
        </p:spPr>
      </p:sp>
      <p:pic>
        <p:nvPicPr>
          <p:cNvPr id="1039" name="Google Shape;1039;p69"/>
          <p:cNvPicPr preferRelativeResize="0"/>
          <p:nvPr/>
        </p:nvPicPr>
        <p:blipFill rotWithShape="1">
          <a:blip r:embed="rId3">
            <a:alphaModFix/>
          </a:blip>
          <a:srcRect/>
          <a:stretch/>
        </p:blipFill>
        <p:spPr>
          <a:xfrm>
            <a:off x="0" y="1769806"/>
            <a:ext cx="5319252" cy="4010169"/>
          </a:xfrm>
          <a:prstGeom prst="rect">
            <a:avLst/>
          </a:prstGeom>
          <a:noFill/>
          <a:ln>
            <a:noFill/>
          </a:ln>
        </p:spPr>
      </p:pic>
      <p:sp>
        <p:nvSpPr>
          <p:cNvPr id="1040" name="Google Shape;1040;p69"/>
          <p:cNvSpPr txBox="1"/>
          <p:nvPr/>
        </p:nvSpPr>
        <p:spPr>
          <a:xfrm>
            <a:off x="0" y="6485612"/>
            <a:ext cx="5045725"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200" b="0" i="0"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Samsung Galaxy Tab A (2018) para principiantes - YouTube</a:t>
            </a:r>
            <a:endParaRPr sz="1200" b="0" i="0" u="none" strike="noStrike" cap="none">
              <a:solidFill>
                <a:srgbClr val="24BAA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9"/>
                                        </p:tgtEl>
                                        <p:attrNameLst>
                                          <p:attrName>style.visibility</p:attrName>
                                        </p:attrNameLst>
                                      </p:cBhvr>
                                      <p:to>
                                        <p:strVal val="visible"/>
                                      </p:to>
                                    </p:set>
                                    <p:animEffect transition="in" filter="fade">
                                      <p:cBhvr>
                                        <p:cTn id="7" dur="1"/>
                                        <p:tgtEl>
                                          <p:spTgt spid="1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g136ea598341_1_75"/>
          <p:cNvSpPr txBox="1">
            <a:spLocks noGrp="1"/>
          </p:cNvSpPr>
          <p:nvPr>
            <p:ph type="body" idx="1"/>
          </p:nvPr>
        </p:nvSpPr>
        <p:spPr>
          <a:xfrm>
            <a:off x="695829" y="1614564"/>
            <a:ext cx="10943016" cy="3770236"/>
          </a:xfrm>
          <a:prstGeom prst="rect">
            <a:avLst/>
          </a:prstGeom>
          <a:noFill/>
          <a:ln>
            <a:noFill/>
          </a:ln>
        </p:spPr>
        <p:txBody>
          <a:bodyPr spcFirstLastPara="1" wrap="square" lIns="91425" tIns="45700" rIns="91425" bIns="45700" anchor="t" anchorCtr="0">
            <a:noAutofit/>
          </a:bodyPr>
          <a:lstStyle/>
          <a:p>
            <a:pPr marL="76200" lvl="0" indent="0" algn="just" rtl="0">
              <a:lnSpc>
                <a:spcPct val="90000"/>
              </a:lnSpc>
              <a:spcBef>
                <a:spcPts val="1000"/>
              </a:spcBef>
              <a:spcAft>
                <a:spcPts val="0"/>
              </a:spcAft>
              <a:buSzPts val="2400"/>
              <a:buNone/>
            </a:pPr>
            <a:r>
              <a:rPr lang="en-US" dirty="0"/>
              <a:t>Son </a:t>
            </a:r>
            <a:r>
              <a:rPr lang="en-US" dirty="0" err="1"/>
              <a:t>parecidas</a:t>
            </a:r>
            <a:r>
              <a:rPr lang="en-US" dirty="0"/>
              <a:t> a </a:t>
            </a:r>
            <a:r>
              <a:rPr lang="en-US" dirty="0" err="1"/>
              <a:t>los</a:t>
            </a:r>
            <a:r>
              <a:rPr lang="en-US" dirty="0"/>
              <a:t> </a:t>
            </a:r>
            <a:r>
              <a:rPr lang="en-US" i="1" dirty="0"/>
              <a:t>smartphones</a:t>
            </a:r>
            <a:r>
              <a:rPr lang="en-US" dirty="0"/>
              <a:t> y </a:t>
            </a:r>
            <a:r>
              <a:rPr lang="en-US" dirty="0" err="1"/>
              <a:t>comparten</a:t>
            </a:r>
            <a:r>
              <a:rPr lang="en-US" dirty="0"/>
              <a:t> </a:t>
            </a:r>
            <a:r>
              <a:rPr lang="en-US" dirty="0" err="1"/>
              <a:t>muchos</a:t>
            </a:r>
            <a:r>
              <a:rPr lang="en-US" dirty="0"/>
              <a:t> </a:t>
            </a:r>
            <a:r>
              <a:rPr lang="en-US" dirty="0" err="1"/>
              <a:t>posibles</a:t>
            </a:r>
            <a:r>
              <a:rPr lang="en-US" dirty="0"/>
              <a:t> </a:t>
            </a:r>
            <a:r>
              <a:rPr lang="en-US" dirty="0" err="1"/>
              <a:t>usos</a:t>
            </a:r>
            <a:r>
              <a:rPr lang="en-US" dirty="0"/>
              <a:t>: </a:t>
            </a:r>
            <a:endParaRPr dirty="0"/>
          </a:p>
          <a:p>
            <a:pPr marL="457200" lvl="0" indent="-381000" algn="just" rtl="0">
              <a:lnSpc>
                <a:spcPct val="90000"/>
              </a:lnSpc>
              <a:spcBef>
                <a:spcPts val="0"/>
              </a:spcBef>
              <a:spcAft>
                <a:spcPts val="0"/>
              </a:spcAft>
              <a:buSzPts val="2400"/>
              <a:buChar char="●"/>
            </a:pPr>
            <a:r>
              <a:rPr lang="en-US" dirty="0"/>
              <a:t>Tienen </a:t>
            </a:r>
            <a:r>
              <a:rPr lang="en-US" dirty="0" err="1"/>
              <a:t>tarjeta</a:t>
            </a:r>
            <a:r>
              <a:rPr lang="en-US" dirty="0"/>
              <a:t> SIM universal para </a:t>
            </a:r>
            <a:r>
              <a:rPr lang="en-US" dirty="0" err="1"/>
              <a:t>hacer</a:t>
            </a:r>
            <a:r>
              <a:rPr lang="en-US" dirty="0"/>
              <a:t> </a:t>
            </a:r>
            <a:r>
              <a:rPr lang="en-US" dirty="0" err="1"/>
              <a:t>llamadas</a:t>
            </a:r>
            <a:r>
              <a:rPr lang="en-US" dirty="0"/>
              <a:t> y </a:t>
            </a:r>
            <a:r>
              <a:rPr lang="en-US" dirty="0" err="1"/>
              <a:t>enviar</a:t>
            </a:r>
            <a:r>
              <a:rPr lang="en-US" dirty="0"/>
              <a:t> </a:t>
            </a:r>
            <a:r>
              <a:rPr lang="en-US" dirty="0" err="1"/>
              <a:t>mensajes</a:t>
            </a:r>
            <a:r>
              <a:rPr lang="en-US" dirty="0"/>
              <a:t> de </a:t>
            </a:r>
            <a:r>
              <a:rPr lang="en-US" dirty="0" err="1"/>
              <a:t>texto</a:t>
            </a:r>
            <a:r>
              <a:rPr lang="en-US" dirty="0"/>
              <a:t>.  </a:t>
            </a:r>
            <a:endParaRPr dirty="0"/>
          </a:p>
          <a:p>
            <a:pPr marL="457200" lvl="0" indent="-381000" algn="just" rtl="0">
              <a:lnSpc>
                <a:spcPct val="90000"/>
              </a:lnSpc>
              <a:spcBef>
                <a:spcPts val="0"/>
              </a:spcBef>
              <a:spcAft>
                <a:spcPts val="0"/>
              </a:spcAft>
              <a:buSzPts val="2400"/>
              <a:buChar char="●"/>
            </a:pPr>
            <a:r>
              <a:rPr lang="en-US" dirty="0"/>
              <a:t>Las </a:t>
            </a:r>
            <a:r>
              <a:rPr lang="en-US" dirty="0" err="1"/>
              <a:t>carcasas</a:t>
            </a:r>
            <a:r>
              <a:rPr lang="en-US" dirty="0"/>
              <a:t> </a:t>
            </a:r>
            <a:r>
              <a:rPr lang="en-US" dirty="0" err="1"/>
              <a:t>cargan</a:t>
            </a:r>
            <a:r>
              <a:rPr lang="en-US" dirty="0"/>
              <a:t> la </a:t>
            </a:r>
            <a:r>
              <a:rPr lang="en-US" i="1" dirty="0"/>
              <a:t>tablet</a:t>
            </a:r>
            <a:r>
              <a:rPr lang="en-US" dirty="0"/>
              <a:t> </a:t>
            </a:r>
            <a:r>
              <a:rPr lang="en-US" dirty="0" err="1"/>
              <a:t>cuando</a:t>
            </a:r>
            <a:r>
              <a:rPr lang="en-US" dirty="0"/>
              <a:t> no </a:t>
            </a:r>
            <a:r>
              <a:rPr lang="en-US" dirty="0" err="1"/>
              <a:t>están</a:t>
            </a:r>
            <a:r>
              <a:rPr lang="en-US" dirty="0"/>
              <a:t> </a:t>
            </a:r>
            <a:r>
              <a:rPr lang="en-US" dirty="0" err="1"/>
              <a:t>en</a:t>
            </a:r>
            <a:r>
              <a:rPr lang="en-US" dirty="0"/>
              <a:t> </a:t>
            </a:r>
            <a:r>
              <a:rPr lang="en-US" dirty="0" err="1"/>
              <a:t>uso</a:t>
            </a:r>
            <a:r>
              <a:rPr lang="en-US" dirty="0"/>
              <a:t>. </a:t>
            </a:r>
            <a:endParaRPr dirty="0"/>
          </a:p>
          <a:p>
            <a:pPr marL="457200" lvl="0" indent="-381000" algn="just" rtl="0">
              <a:lnSpc>
                <a:spcPct val="90000"/>
              </a:lnSpc>
              <a:spcBef>
                <a:spcPts val="0"/>
              </a:spcBef>
              <a:spcAft>
                <a:spcPts val="0"/>
              </a:spcAft>
              <a:buSzPts val="2400"/>
              <a:buChar char="●"/>
            </a:pPr>
            <a:r>
              <a:rPr lang="en-US" dirty="0" err="1"/>
              <a:t>Posibilidad</a:t>
            </a:r>
            <a:r>
              <a:rPr lang="en-US" dirty="0"/>
              <a:t> de mayor </a:t>
            </a:r>
            <a:r>
              <a:rPr lang="en-US" dirty="0" err="1"/>
              <a:t>funcionalidad</a:t>
            </a:r>
            <a:r>
              <a:rPr lang="en-US" dirty="0"/>
              <a:t> </a:t>
            </a:r>
            <a:r>
              <a:rPr lang="en-US" dirty="0" err="1"/>
              <a:t>usando</a:t>
            </a:r>
            <a:r>
              <a:rPr lang="en-US" dirty="0"/>
              <a:t> </a:t>
            </a:r>
            <a:r>
              <a:rPr lang="en-US" dirty="0" err="1"/>
              <a:t>dispositivos</a:t>
            </a:r>
            <a:r>
              <a:rPr lang="en-US" dirty="0"/>
              <a:t> de </a:t>
            </a:r>
            <a:r>
              <a:rPr lang="en-US" dirty="0" err="1"/>
              <a:t>almacenamiento</a:t>
            </a:r>
            <a:r>
              <a:rPr lang="en-US" dirty="0"/>
              <a:t> extra.  </a:t>
            </a:r>
            <a:endParaRPr dirty="0"/>
          </a:p>
          <a:p>
            <a:pPr marL="457200" lvl="0" indent="-381000" algn="just" rtl="0">
              <a:lnSpc>
                <a:spcPct val="90000"/>
              </a:lnSpc>
              <a:spcBef>
                <a:spcPts val="0"/>
              </a:spcBef>
              <a:spcAft>
                <a:spcPts val="0"/>
              </a:spcAft>
              <a:buSzPts val="2400"/>
              <a:buChar char="●"/>
            </a:pPr>
            <a:r>
              <a:rPr lang="en-US" dirty="0"/>
              <a:t>La </a:t>
            </a:r>
            <a:r>
              <a:rPr lang="en-US" dirty="0" err="1"/>
              <a:t>funcionalidad</a:t>
            </a:r>
            <a:r>
              <a:rPr lang="en-US" dirty="0"/>
              <a:t> de red </a:t>
            </a:r>
            <a:r>
              <a:rPr lang="en-US" dirty="0" err="1"/>
              <a:t>inalámbrica</a:t>
            </a:r>
            <a:r>
              <a:rPr lang="en-US" dirty="0"/>
              <a:t> </a:t>
            </a:r>
            <a:r>
              <a:rPr lang="en-US" dirty="0" err="1"/>
              <a:t>integrada</a:t>
            </a:r>
            <a:r>
              <a:rPr lang="en-US" dirty="0"/>
              <a:t> y la </a:t>
            </a:r>
            <a:r>
              <a:rPr lang="en-US" dirty="0" err="1"/>
              <a:t>banda</a:t>
            </a:r>
            <a:r>
              <a:rPr lang="en-US" dirty="0"/>
              <a:t> </a:t>
            </a:r>
            <a:r>
              <a:rPr lang="en-US" dirty="0" err="1"/>
              <a:t>ancha</a:t>
            </a:r>
            <a:r>
              <a:rPr lang="en-US" dirty="0"/>
              <a:t> de </a:t>
            </a:r>
            <a:r>
              <a:rPr lang="en-US" dirty="0" err="1"/>
              <a:t>alta</a:t>
            </a:r>
            <a:r>
              <a:rPr lang="en-US" dirty="0"/>
              <a:t> </a:t>
            </a:r>
            <a:r>
              <a:rPr lang="en-US" dirty="0" err="1"/>
              <a:t>velocidad</a:t>
            </a:r>
            <a:r>
              <a:rPr lang="en-US" dirty="0"/>
              <a:t> </a:t>
            </a:r>
            <a:r>
              <a:rPr lang="en-US" dirty="0" err="1"/>
              <a:t>ofrecen</a:t>
            </a:r>
            <a:r>
              <a:rPr lang="en-US" dirty="0"/>
              <a:t> </a:t>
            </a:r>
            <a:r>
              <a:rPr lang="en-US" dirty="0" err="1"/>
              <a:t>una</a:t>
            </a:r>
            <a:r>
              <a:rPr lang="en-US" dirty="0"/>
              <a:t> </a:t>
            </a:r>
            <a:r>
              <a:rPr lang="en-US" dirty="0" err="1"/>
              <a:t>enorme</a:t>
            </a:r>
            <a:r>
              <a:rPr lang="en-US" dirty="0"/>
              <a:t> </a:t>
            </a:r>
            <a:r>
              <a:rPr lang="en-US" dirty="0" err="1"/>
              <a:t>oportunidad</a:t>
            </a:r>
            <a:r>
              <a:rPr lang="en-US" dirty="0"/>
              <a:t> para la </a:t>
            </a:r>
            <a:r>
              <a:rPr lang="en-US" dirty="0" err="1"/>
              <a:t>ampliación</a:t>
            </a:r>
            <a:r>
              <a:rPr lang="en-US" dirty="0"/>
              <a:t> del </a:t>
            </a:r>
            <a:r>
              <a:rPr lang="en-US" dirty="0" err="1"/>
              <a:t>uso</a:t>
            </a:r>
            <a:r>
              <a:rPr lang="en-US" dirty="0"/>
              <a:t> actual de las </a:t>
            </a:r>
            <a:r>
              <a:rPr lang="en-US" dirty="0" err="1"/>
              <a:t>tabletas</a:t>
            </a:r>
            <a:r>
              <a:rPr lang="en-US" dirty="0"/>
              <a:t> </a:t>
            </a:r>
            <a:r>
              <a:rPr lang="en-US" dirty="0" err="1"/>
              <a:t>inteligentes</a:t>
            </a:r>
            <a:r>
              <a:rPr lang="en-US" dirty="0"/>
              <a:t>.</a:t>
            </a:r>
            <a:endParaRPr dirty="0"/>
          </a:p>
          <a:p>
            <a:pPr marL="457200" lvl="0" indent="-381000" algn="just" rtl="0">
              <a:lnSpc>
                <a:spcPct val="90000"/>
              </a:lnSpc>
              <a:spcBef>
                <a:spcPts val="0"/>
              </a:spcBef>
              <a:spcAft>
                <a:spcPts val="0"/>
              </a:spcAft>
              <a:buSzPts val="2400"/>
              <a:buChar char="●"/>
            </a:pP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Algunos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modelos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permiten</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la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integración</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con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otros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dispositivos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de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gestión</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de la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salud</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mediante</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dirty="0" err="1"/>
              <a:t>wifi</a:t>
            </a:r>
            <a:r>
              <a:rPr lang="en-US" dirty="0"/>
              <a:t> o </a:t>
            </a:r>
            <a:r>
              <a:rPr lang="en-US" i="1" dirty="0" err="1"/>
              <a:t>bluetooth</a:t>
            </a:r>
            <a:r>
              <a:rPr lang="en-US" dirty="0"/>
              <a:t>.</a:t>
            </a:r>
            <a:endParaRPr dirty="0"/>
          </a:p>
          <a:p>
            <a:pPr marL="457200" lvl="0" indent="-381000" algn="just" rtl="0">
              <a:lnSpc>
                <a:spcPct val="90000"/>
              </a:lnSpc>
              <a:spcBef>
                <a:spcPts val="0"/>
              </a:spcBef>
              <a:spcAft>
                <a:spcPts val="0"/>
              </a:spcAft>
              <a:buSzPts val="2400"/>
              <a:buChar char="●"/>
            </a:pP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Algunos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modelos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incluyen</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alarmas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de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seguridad</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y </a:t>
            </a:r>
            <a:r>
              <a:rPr lang="en-US"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emergencia</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a:t>
            </a:r>
            <a:endParaRPr dirty="0"/>
          </a:p>
          <a:p>
            <a:pPr marL="76200" lvl="0" indent="0" algn="l" rtl="0">
              <a:lnSpc>
                <a:spcPct val="90000"/>
              </a:lnSpc>
              <a:spcBef>
                <a:spcPts val="0"/>
              </a:spcBef>
              <a:spcAft>
                <a:spcPts val="0"/>
              </a:spcAft>
              <a:buSzPts val="2400"/>
              <a:buNone/>
            </a:pPr>
            <a:endParaRPr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endParaRPr>
          </a:p>
          <a:p>
            <a:pPr marL="76200" lvl="0" indent="0" algn="ctr" rtl="0">
              <a:lnSpc>
                <a:spcPct val="90000"/>
              </a:lnSpc>
              <a:spcBef>
                <a:spcPts val="0"/>
              </a:spcBef>
              <a:spcAft>
                <a:spcPts val="0"/>
              </a:spcAft>
              <a:buSzPts val="2400"/>
              <a:buNone/>
            </a:pP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Es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buena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idea que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investigues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o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busques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alguien</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que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te</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pueda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ayudar</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decidir</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qué</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marca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y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modelo</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se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adapta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mejor</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tus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necesidades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o las de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tu</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cliente</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endParaRPr dirty="0">
              <a:solidFill>
                <a:srgbClr val="7F3494"/>
              </a:solidFill>
            </a:endParaRPr>
          </a:p>
          <a:p>
            <a:pPr marL="76200" lvl="0" indent="0" algn="ctr" rtl="0">
              <a:lnSpc>
                <a:spcPct val="90000"/>
              </a:lnSpc>
              <a:spcBef>
                <a:spcPts val="0"/>
              </a:spcBef>
              <a:spcAft>
                <a:spcPts val="0"/>
              </a:spcAft>
              <a:buSzPts val="2400"/>
              <a:buNone/>
            </a:pP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Puedes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hacer</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una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lista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de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deseos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y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ver</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qué</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a:t>
            </a:r>
            <a:r>
              <a:rPr lang="en-US" b="1" i="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tablet</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encaja</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más</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 </a:t>
            </a:r>
            <a:r>
              <a:rPr lang="en-US" b="1" dirty="0" err="1">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contigo</a:t>
            </a:r>
            <a:r>
              <a:rPr lang="en-US" b="1" dirty="0">
                <a:solidFill>
                  <a:srgbClr val="7F3494"/>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 </a:t>
            </a:r>
            <a:endParaRPr b="1" dirty="0">
              <a:solidFill>
                <a:srgbClr val="7F3494"/>
              </a:solidFill>
            </a:endParaRPr>
          </a:p>
          <a:p>
            <a:pPr marL="457200" lvl="0" indent="0" algn="l" rtl="0">
              <a:lnSpc>
                <a:spcPct val="90000"/>
              </a:lnSpc>
              <a:spcBef>
                <a:spcPts val="1000"/>
              </a:spcBef>
              <a:spcAft>
                <a:spcPts val="0"/>
              </a:spcAft>
              <a:buSzPts val="2400"/>
              <a:buNone/>
            </a:pPr>
            <a:endParaRPr dirty="0"/>
          </a:p>
        </p:txBody>
      </p:sp>
      <p:sp>
        <p:nvSpPr>
          <p:cNvPr id="1047" name="Google Shape;1047;g136ea598341_1_75"/>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Posibles usos de las </a:t>
            </a:r>
            <a:r>
              <a:rPr lang="en-US"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tablets</a:t>
            </a:r>
            <a:endParaRPr i="1"/>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70"/>
          <p:cNvSpPr txBox="1">
            <a:spLocks noGrp="1"/>
          </p:cNvSpPr>
          <p:nvPr>
            <p:ph type="body" idx="1"/>
          </p:nvPr>
        </p:nvSpPr>
        <p:spPr>
          <a:xfrm>
            <a:off x="5537302" y="1565323"/>
            <a:ext cx="6011333" cy="4236686"/>
          </a:xfrm>
          <a:prstGeom prst="rect">
            <a:avLst/>
          </a:prstGeom>
          <a:noFill/>
          <a:ln>
            <a:noFill/>
          </a:ln>
        </p:spPr>
        <p:txBody>
          <a:bodyPr spcFirstLastPara="1" wrap="square" lIns="91425" tIns="45700" rIns="91425" bIns="45700" anchor="t" anchorCtr="0">
            <a:noAutofit/>
          </a:bodyPr>
          <a:lstStyle/>
          <a:p>
            <a:pPr marL="180000" lvl="0" indent="0" algn="l" rtl="0">
              <a:lnSpc>
                <a:spcPct val="90000"/>
              </a:lnSpc>
              <a:spcBef>
                <a:spcPts val="1000"/>
              </a:spcBef>
              <a:spcAft>
                <a:spcPts val="0"/>
              </a:spcAft>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Samsung Galaxy Tab S6 Lite –</a:t>
            </a:r>
            <a:r>
              <a:rPr lang="en-US" u="sng" dirty="0">
                <a:solidFill>
                  <a:srgbClr val="24BAA2"/>
                </a:solidFill>
              </a:rPr>
              <a:t> </a:t>
            </a:r>
            <a:r>
              <a:rPr lang="en-US" u="sng" dirty="0" err="1">
                <a:solidFill>
                  <a:srgbClr val="24BAA2"/>
                </a:solidFill>
              </a:rPr>
              <a:t>Desempaquetado</a:t>
            </a:r>
            <a:r>
              <a:rPr lang="en-US" u="sng" dirty="0">
                <a:solidFill>
                  <a:srgbClr val="24BAA2"/>
                </a:solidFill>
              </a:rPr>
              <a:t> y tutorial de </a:t>
            </a:r>
            <a:r>
              <a:rPr lang="en-US" u="sng" dirty="0" err="1">
                <a:solidFill>
                  <a:srgbClr val="24BAA2"/>
                </a:solidFill>
              </a:rPr>
              <a:t>instrucciones</a:t>
            </a:r>
            <a:r>
              <a:rPr lang="en-US" u="sng" dirty="0">
                <a:solidFill>
                  <a:srgbClr val="24BAA2"/>
                </a:solidFill>
              </a:rPr>
              <a:t> de </a:t>
            </a:r>
            <a:r>
              <a:rPr lang="en-US" u="sng" dirty="0" err="1">
                <a:solidFill>
                  <a:srgbClr val="24BAA2"/>
                </a:solidFill>
              </a:rPr>
              <a:t>configuración</a:t>
            </a:r>
            <a:r>
              <a:rPr lang="en-US" u="sng" dirty="0">
                <a:solidFill>
                  <a:srgbClr val="24BAA2"/>
                </a:solidFill>
              </a:rPr>
              <a:t>, </a:t>
            </a:r>
            <a:r>
              <a:rPr lang="en-US" u="sng" dirty="0" err="1">
                <a:solidFill>
                  <a:srgbClr val="24BAA2"/>
                </a:solidFill>
              </a:rPr>
              <a:t>guía</a:t>
            </a:r>
            <a:r>
              <a:rPr lang="en-US" u="sng" dirty="0">
                <a:solidFill>
                  <a:srgbClr val="24BAA2"/>
                </a:solidFill>
              </a:rPr>
              <a:t> y </a:t>
            </a:r>
            <a:r>
              <a:rPr lang="en-US" u="sng" dirty="0" err="1">
                <a:solidFill>
                  <a:srgbClr val="24BAA2"/>
                </a:solidFill>
              </a:rPr>
              <a:t>ayuda</a:t>
            </a:r>
            <a:r>
              <a:rPr lang="en-US" u="sng" dirty="0">
                <a:solidFill>
                  <a:srgbClr val="24BAA2"/>
                </a:solidFill>
                <a:hlinkClick r:id="rId3">
                  <a:extLst>
                    <a:ext uri="{A12FA001-AC4F-418D-AE19-62706E023703}">
                      <ahyp:hlinkClr xmlns:ahyp="http://schemas.microsoft.com/office/drawing/2018/hyperlinkcolor" val="tx"/>
                    </a:ext>
                  </a:extLst>
                </a:hlinkClick>
              </a:rPr>
              <a:t> </a:t>
            </a:r>
            <a:r>
              <a:rPr lang="en-US" u="sng" dirty="0">
                <a:solidFill>
                  <a:srgbClr val="24BAA2"/>
                </a:solidFill>
                <a:hlinkClick r:id="rId3">
                  <a:extLst>
                    <a:ext uri="{A12FA001-AC4F-418D-AE19-62706E023703}">
                      <ahyp:hlinkClr xmlns:ahyp="http://schemas.microsoft.com/office/drawing/2018/hyperlinkcolor" val="tx"/>
                    </a:ext>
                  </a:extLst>
                </a:hlinkClick>
              </a:rPr>
              <a:t>– YouTube</a:t>
            </a:r>
            <a:r>
              <a:rPr lang="en-US" u="sng" dirty="0">
                <a:solidFill>
                  <a:srgbClr val="24BAA2"/>
                </a:solidFill>
              </a:rPr>
              <a:t> </a:t>
            </a:r>
            <a:r>
              <a:rPr lang="en-US" dirty="0" err="1"/>
              <a:t>Cómo</a:t>
            </a:r>
            <a:r>
              <a:rPr lang="en-US" dirty="0"/>
              <a:t> </a:t>
            </a:r>
            <a:r>
              <a:rPr lang="en-US" dirty="0" err="1"/>
              <a:t>configurar</a:t>
            </a:r>
            <a:r>
              <a:rPr lang="en-US" dirty="0"/>
              <a:t> </a:t>
            </a:r>
            <a:r>
              <a:rPr lang="en-US" dirty="0" err="1"/>
              <a:t>tu</a:t>
            </a:r>
            <a:r>
              <a:rPr lang="en-US" dirty="0"/>
              <a:t> </a:t>
            </a:r>
            <a:r>
              <a:rPr lang="en-US" dirty="0" err="1"/>
              <a:t>nueva</a:t>
            </a:r>
            <a:r>
              <a:rPr lang="en-US" dirty="0"/>
              <a:t> </a:t>
            </a:r>
            <a:r>
              <a:rPr lang="en-US" i="1" dirty="0">
                <a:solidFill>
                  <a:schemeClr val="lt1"/>
                </a:solidFill>
              </a:rPr>
              <a:t>tablet.</a:t>
            </a:r>
            <a:endParaRPr dirty="0"/>
          </a:p>
          <a:p>
            <a:pPr marL="180000" lvl="0" indent="0" algn="l" rtl="0">
              <a:lnSpc>
                <a:spcPct val="90000"/>
              </a:lnSpc>
              <a:spcBef>
                <a:spcPts val="1000"/>
              </a:spcBef>
              <a:spcAft>
                <a:spcPts val="0"/>
              </a:spcAft>
              <a:buSzPts val="2400"/>
              <a:buNone/>
            </a:pPr>
            <a:r>
              <a:rPr lang="en-US" u="sng" dirty="0">
                <a:solidFill>
                  <a:srgbClr val="24BAA2"/>
                </a:solidFill>
                <a:hlinkClick r:id="rId4">
                  <a:extLst>
                    <a:ext uri="{A12FA001-AC4F-418D-AE19-62706E023703}">
                      <ahyp:hlinkClr xmlns:ahyp="http://schemas.microsoft.com/office/drawing/2018/hyperlinkcolor" val="tx"/>
                    </a:ext>
                  </a:extLst>
                </a:hlinkClick>
              </a:rPr>
              <a:t>iPad – </a:t>
            </a:r>
            <a:r>
              <a:rPr lang="en-US" u="sng" dirty="0" err="1">
                <a:solidFill>
                  <a:srgbClr val="24BAA2"/>
                </a:solidFill>
              </a:rPr>
              <a:t>Guía</a:t>
            </a:r>
            <a:r>
              <a:rPr lang="en-US" u="sng" dirty="0">
                <a:solidFill>
                  <a:srgbClr val="24BAA2"/>
                </a:solidFill>
              </a:rPr>
              <a:t> </a:t>
            </a:r>
            <a:r>
              <a:rPr lang="en-US" u="sng" dirty="0" err="1">
                <a:solidFill>
                  <a:srgbClr val="24BAA2"/>
                </a:solidFill>
              </a:rPr>
              <a:t>completa</a:t>
            </a:r>
            <a:r>
              <a:rPr lang="en-US" u="sng" dirty="0">
                <a:solidFill>
                  <a:srgbClr val="24BAA2"/>
                </a:solidFill>
              </a:rPr>
              <a:t> para </a:t>
            </a:r>
            <a:r>
              <a:rPr lang="en-US" u="sng" dirty="0" err="1">
                <a:solidFill>
                  <a:srgbClr val="24BAA2"/>
                </a:solidFill>
              </a:rPr>
              <a:t>principiantes</a:t>
            </a:r>
            <a:r>
              <a:rPr lang="en-US" u="sng" dirty="0">
                <a:solidFill>
                  <a:srgbClr val="24BAA2"/>
                </a:solidFill>
              </a:rPr>
              <a:t> </a:t>
            </a:r>
            <a:r>
              <a:rPr lang="en-US" u="sng" dirty="0">
                <a:solidFill>
                  <a:srgbClr val="24BAA2"/>
                </a:solidFill>
                <a:hlinkClick r:id="rId4">
                  <a:extLst>
                    <a:ext uri="{A12FA001-AC4F-418D-AE19-62706E023703}">
                      <ahyp:hlinkClr xmlns:ahyp="http://schemas.microsoft.com/office/drawing/2018/hyperlinkcolor" val="tx"/>
                    </a:ext>
                  </a:extLst>
                </a:hlinkClick>
              </a:rPr>
              <a:t>– YouTube</a:t>
            </a:r>
            <a:r>
              <a:rPr lang="en-US" dirty="0">
                <a:solidFill>
                  <a:srgbClr val="24BAA2"/>
                </a:solidFill>
              </a:rPr>
              <a:t> </a:t>
            </a:r>
            <a:r>
              <a:rPr lang="en-US" dirty="0"/>
              <a:t>Tutorial </a:t>
            </a:r>
            <a:r>
              <a:rPr lang="en-US" dirty="0" err="1"/>
              <a:t>completo</a:t>
            </a:r>
            <a:r>
              <a:rPr lang="en-US" dirty="0"/>
              <a:t> para </a:t>
            </a:r>
            <a:r>
              <a:rPr lang="en-US" dirty="0" err="1"/>
              <a:t>configurar</a:t>
            </a:r>
            <a:r>
              <a:rPr lang="en-US" dirty="0"/>
              <a:t> y usar un  </a:t>
            </a:r>
            <a:r>
              <a:rPr lang="en-US" dirty="0">
                <a:solidFill>
                  <a:schemeClr val="lt1"/>
                </a:solidFill>
              </a:rPr>
              <a:t>iPad</a:t>
            </a:r>
            <a:r>
              <a:rPr lang="en-US" dirty="0"/>
              <a:t>.</a:t>
            </a:r>
            <a:endParaRPr dirty="0"/>
          </a:p>
          <a:p>
            <a:pPr marL="180000" lvl="0" indent="0" algn="l" rtl="0">
              <a:lnSpc>
                <a:spcPct val="90000"/>
              </a:lnSpc>
              <a:spcBef>
                <a:spcPts val="1000"/>
              </a:spcBef>
              <a:spcAft>
                <a:spcPts val="0"/>
              </a:spcAft>
              <a:buSzPts val="2400"/>
              <a:buNone/>
            </a:pPr>
            <a:r>
              <a:rPr lang="en-US" u="sng" dirty="0" err="1">
                <a:solidFill>
                  <a:srgbClr val="24BAA2"/>
                </a:solidFill>
              </a:rPr>
              <a:t>Cómo</a:t>
            </a:r>
            <a:r>
              <a:rPr lang="en-US" u="sng" dirty="0">
                <a:solidFill>
                  <a:srgbClr val="24BAA2"/>
                </a:solidFill>
              </a:rPr>
              <a:t> </a:t>
            </a:r>
            <a:r>
              <a:rPr lang="en-US" u="sng" dirty="0" err="1">
                <a:solidFill>
                  <a:srgbClr val="24BAA2"/>
                </a:solidFill>
              </a:rPr>
              <a:t>configurar</a:t>
            </a:r>
            <a:r>
              <a:rPr lang="en-US" u="sng" dirty="0">
                <a:solidFill>
                  <a:srgbClr val="24BAA2"/>
                </a:solidFill>
              </a:rPr>
              <a:t> un </a:t>
            </a:r>
            <a:r>
              <a:rPr lang="en-US" u="sng" dirty="0">
                <a:solidFill>
                  <a:srgbClr val="24BAA2"/>
                </a:solidFill>
                <a:hlinkClick r:id="rId5">
                  <a:extLst>
                    <a:ext uri="{A12FA001-AC4F-418D-AE19-62706E023703}">
                      <ahyp:hlinkClr xmlns:ahyp="http://schemas.microsoft.com/office/drawing/2018/hyperlinkcolor" val="tx"/>
                    </a:ext>
                  </a:extLst>
                </a:hlinkClick>
              </a:rPr>
              <a:t>iPad </a:t>
            </a:r>
            <a:r>
              <a:rPr lang="en-US" u="sng" dirty="0">
                <a:solidFill>
                  <a:srgbClr val="24BAA2"/>
                </a:solidFill>
              </a:rPr>
              <a:t>para personas </a:t>
            </a:r>
            <a:r>
              <a:rPr lang="en-US" u="sng" dirty="0" err="1">
                <a:solidFill>
                  <a:srgbClr val="24BAA2"/>
                </a:solidFill>
              </a:rPr>
              <a:t>mayores</a:t>
            </a:r>
            <a:r>
              <a:rPr lang="en-US" u="sng" dirty="0">
                <a:solidFill>
                  <a:srgbClr val="24BAA2"/>
                </a:solidFill>
                <a:hlinkClick r:id="rId5">
                  <a:extLst>
                    <a:ext uri="{A12FA001-AC4F-418D-AE19-62706E023703}">
                      <ahyp:hlinkClr xmlns:ahyp="http://schemas.microsoft.com/office/drawing/2018/hyperlinkcolor" val="tx"/>
                    </a:ext>
                  </a:extLst>
                </a:hlinkClick>
              </a:rPr>
              <a:t>– YouTube</a:t>
            </a:r>
            <a:r>
              <a:rPr lang="en-US" dirty="0">
                <a:solidFill>
                  <a:srgbClr val="24BAA2"/>
                </a:solidFill>
              </a:rPr>
              <a:t> </a:t>
            </a:r>
            <a:r>
              <a:rPr lang="en-US" dirty="0"/>
              <a:t>Este </a:t>
            </a:r>
            <a:r>
              <a:rPr lang="en-US" dirty="0" err="1"/>
              <a:t>vídeo</a:t>
            </a:r>
            <a:r>
              <a:rPr lang="en-US" dirty="0"/>
              <a:t>, </a:t>
            </a:r>
            <a:r>
              <a:rPr lang="en-US" dirty="0" err="1"/>
              <a:t>corto</a:t>
            </a:r>
            <a:r>
              <a:rPr lang="en-US" dirty="0"/>
              <a:t> y </a:t>
            </a:r>
            <a:r>
              <a:rPr lang="en-US" dirty="0" err="1"/>
              <a:t>sencillo</a:t>
            </a:r>
            <a:r>
              <a:rPr lang="en-US" dirty="0"/>
              <a:t>, </a:t>
            </a:r>
            <a:r>
              <a:rPr lang="en-US" dirty="0" err="1"/>
              <a:t>muestra</a:t>
            </a:r>
            <a:r>
              <a:rPr lang="en-US" dirty="0"/>
              <a:t> </a:t>
            </a:r>
            <a:r>
              <a:rPr lang="en-US" dirty="0" err="1"/>
              <a:t>qué</a:t>
            </a:r>
            <a:r>
              <a:rPr lang="en-US" dirty="0"/>
              <a:t> </a:t>
            </a:r>
            <a:r>
              <a:rPr lang="en-US" dirty="0" err="1"/>
              <a:t>opciones</a:t>
            </a:r>
            <a:r>
              <a:rPr lang="en-US" dirty="0"/>
              <a:t> </a:t>
            </a:r>
            <a:r>
              <a:rPr lang="en-US" dirty="0" err="1"/>
              <a:t>pueden</a:t>
            </a:r>
            <a:r>
              <a:rPr lang="en-US" dirty="0"/>
              <a:t> </a:t>
            </a:r>
            <a:r>
              <a:rPr lang="en-US" dirty="0" err="1"/>
              <a:t>configurarse</a:t>
            </a:r>
            <a:r>
              <a:rPr lang="en-US" dirty="0"/>
              <a:t> para </a:t>
            </a:r>
            <a:r>
              <a:rPr lang="en-US" dirty="0" err="1"/>
              <a:t>los</a:t>
            </a:r>
            <a:r>
              <a:rPr lang="en-US" dirty="0"/>
              <a:t> </a:t>
            </a:r>
            <a:r>
              <a:rPr lang="en-US" dirty="0" err="1"/>
              <a:t>mayores</a:t>
            </a:r>
            <a:r>
              <a:rPr lang="en-US" dirty="0"/>
              <a:t> que </a:t>
            </a:r>
            <a:r>
              <a:rPr lang="en-US" dirty="0" err="1"/>
              <a:t>puedan</a:t>
            </a:r>
            <a:r>
              <a:rPr lang="en-US" dirty="0"/>
              <a:t> </a:t>
            </a:r>
            <a:r>
              <a:rPr lang="en-US" dirty="0" err="1"/>
              <a:t>querer</a:t>
            </a:r>
            <a:r>
              <a:rPr lang="en-US" dirty="0"/>
              <a:t> usar un iPad.</a:t>
            </a:r>
            <a:endParaRPr dirty="0"/>
          </a:p>
        </p:txBody>
      </p:sp>
      <p:sp>
        <p:nvSpPr>
          <p:cNvPr id="1053" name="Google Shape;1053;p70"/>
          <p:cNvSpPr txBox="1">
            <a:spLocks noGrp="1"/>
          </p:cNvSpPr>
          <p:nvPr>
            <p:ph type="body" idx="2"/>
          </p:nvPr>
        </p:nvSpPr>
        <p:spPr>
          <a:xfrm>
            <a:off x="5640637" y="361371"/>
            <a:ext cx="5750804"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3600"/>
              <a:buNone/>
            </a:pPr>
            <a:r>
              <a:rPr lang="en-US">
                <a:solidFill>
                  <a:schemeClr val="lt1"/>
                </a:solidFill>
              </a:rPr>
              <a:t>Vídeos útiles para las personas mayores</a:t>
            </a:r>
            <a:endParaRPr>
              <a:solidFill>
                <a:schemeClr val="lt1"/>
              </a:solidFill>
            </a:endParaRPr>
          </a:p>
        </p:txBody>
      </p:sp>
      <p:pic>
        <p:nvPicPr>
          <p:cNvPr id="1054" name="Google Shape;1054;p70" descr="Logo, company name&#10;&#10;Description automatically generated"/>
          <p:cNvPicPr preferRelativeResize="0">
            <a:picLocks noGrp="1"/>
          </p:cNvPicPr>
          <p:nvPr>
            <p:ph type="pic" idx="3"/>
          </p:nvPr>
        </p:nvPicPr>
        <p:blipFill rotWithShape="1">
          <a:blip r:embed="rId6">
            <a:alphaModFix/>
          </a:blip>
          <a:srcRect l="14959" r="14713"/>
          <a:stretch/>
        </p:blipFill>
        <p:spPr>
          <a:xfrm>
            <a:off x="0" y="1866787"/>
            <a:ext cx="5130800" cy="3913188"/>
          </a:xfrm>
          <a:prstGeom prst="rect">
            <a:avLst/>
          </a:prstGeom>
          <a:solidFill>
            <a:srgbClr val="D8D8D8"/>
          </a:solidFill>
          <a:ln>
            <a:noFill/>
          </a:ln>
        </p:spPr>
      </p:pic>
      <p:sp>
        <p:nvSpPr>
          <p:cNvPr id="1055" name="Google Shape;1055;p70"/>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Clica en los ENLACES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g136ea598341_1_43"/>
          <p:cNvSpPr txBox="1">
            <a:spLocks noGrp="1"/>
          </p:cNvSpPr>
          <p:nvPr>
            <p:ph type="body" idx="1"/>
          </p:nvPr>
        </p:nvSpPr>
        <p:spPr>
          <a:xfrm>
            <a:off x="5497150" y="3429000"/>
            <a:ext cx="6467168"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Uso</a:t>
            </a:r>
            <a:r>
              <a:rPr lang="en-US" dirty="0"/>
              <a:t> </a:t>
            </a:r>
            <a:r>
              <a:rPr lang="en-US" dirty="0" err="1"/>
              <a:t>Eficaz</a:t>
            </a:r>
            <a:r>
              <a:rPr lang="en-US" dirty="0"/>
              <a:t> de </a:t>
            </a:r>
            <a:r>
              <a:rPr lang="en-US" dirty="0" err="1"/>
              <a:t>los</a:t>
            </a:r>
            <a:r>
              <a:rPr lang="en-US" dirty="0"/>
              <a:t> </a:t>
            </a:r>
            <a:endParaRPr dirty="0"/>
          </a:p>
          <a:p>
            <a:pPr marL="0" lvl="0" indent="0" algn="l" rtl="0">
              <a:lnSpc>
                <a:spcPct val="90000"/>
              </a:lnSpc>
              <a:spcBef>
                <a:spcPts val="0"/>
              </a:spcBef>
              <a:spcAft>
                <a:spcPts val="0"/>
              </a:spcAft>
              <a:buClr>
                <a:schemeClr val="lt1"/>
              </a:buClr>
              <a:buSzPts val="4800"/>
              <a:buNone/>
            </a:pPr>
            <a:r>
              <a:rPr lang="en-US" i="1" dirty="0">
                <a:solidFill>
                  <a:schemeClr val="lt1"/>
                </a:solidFill>
              </a:rPr>
              <a:t>Smart TV </a:t>
            </a:r>
            <a:endParaRPr dirty="0"/>
          </a:p>
          <a:p>
            <a:pPr marL="0" lvl="0" indent="0" algn="l" rtl="0">
              <a:lnSpc>
                <a:spcPct val="90000"/>
              </a:lnSpc>
              <a:spcBef>
                <a:spcPts val="0"/>
              </a:spcBef>
              <a:spcAft>
                <a:spcPts val="0"/>
              </a:spcAft>
              <a:buClr>
                <a:schemeClr val="lt1"/>
              </a:buClr>
              <a:buSzPts val="4800"/>
              <a:buNone/>
            </a:pPr>
            <a:r>
              <a:rPr lang="en-US" dirty="0">
                <a:solidFill>
                  <a:schemeClr val="lt1"/>
                </a:solidFill>
              </a:rPr>
              <a:t>(TV </a:t>
            </a:r>
            <a:r>
              <a:rPr lang="en-US" dirty="0" err="1">
                <a:solidFill>
                  <a:schemeClr val="lt1"/>
                </a:solidFill>
              </a:rPr>
              <a:t>inteligente</a:t>
            </a:r>
            <a:r>
              <a:rPr lang="en-US" dirty="0">
                <a:solidFill>
                  <a:schemeClr val="lt1"/>
                </a:solidFill>
              </a:rPr>
              <a:t>)</a:t>
            </a:r>
            <a:endParaRPr dirty="0">
              <a:solidFill>
                <a:schemeClr val="lt1"/>
              </a:solidFill>
            </a:endParaRPr>
          </a:p>
        </p:txBody>
      </p:sp>
      <p:sp>
        <p:nvSpPr>
          <p:cNvPr id="1062" name="Google Shape;1062;g136ea598341_1_43"/>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p34"/>
          <p:cNvSpPr txBox="1">
            <a:spLocks noGrp="1"/>
          </p:cNvSpPr>
          <p:nvPr>
            <p:ph type="body" idx="2"/>
          </p:nvPr>
        </p:nvSpPr>
        <p:spPr>
          <a:xfrm>
            <a:off x="548163" y="1191799"/>
            <a:ext cx="4757375" cy="992652"/>
          </a:xfrm>
          <a:prstGeom prst="rect">
            <a:avLst/>
          </a:prstGeom>
          <a:noFill/>
          <a:ln>
            <a:noFill/>
          </a:ln>
        </p:spPr>
        <p:txBody>
          <a:bodyPr spcFirstLastPara="1" wrap="square" lIns="91425" tIns="45700" rIns="91425" bIns="45700" anchor="t" anchorCtr="0">
            <a:noAutofit/>
          </a:bodyPr>
          <a:lstStyle/>
          <a:p>
            <a:pPr marL="457200" lvl="0" indent="0" algn="ctr" rtl="0">
              <a:lnSpc>
                <a:spcPct val="90000"/>
              </a:lnSpc>
              <a:spcBef>
                <a:spcPts val="1000"/>
              </a:spcBef>
              <a:spcAft>
                <a:spcPts val="0"/>
              </a:spcAft>
              <a:buSzPts val="3600"/>
              <a:buNone/>
            </a:pPr>
            <a:r>
              <a:rPr lang="en-US"/>
              <a:t>Lo estás haciendo genial y ya llevas más de la mitad de este módulo. </a:t>
            </a:r>
            <a:endParaRPr/>
          </a:p>
          <a:p>
            <a:pPr marL="457200" lvl="0" indent="0" algn="ctr" rtl="0">
              <a:lnSpc>
                <a:spcPct val="90000"/>
              </a:lnSpc>
              <a:spcBef>
                <a:spcPts val="1000"/>
              </a:spcBef>
              <a:spcAft>
                <a:spcPts val="0"/>
              </a:spcAft>
              <a:buSzPts val="3600"/>
              <a:buNone/>
            </a:pPr>
            <a:r>
              <a:rPr lang="en-US"/>
              <a:t>¡Sigue avanzando para aprender un poco más sobre los </a:t>
            </a:r>
            <a:r>
              <a:rPr lang="en-US" i="1"/>
              <a:t>Smart TV</a:t>
            </a:r>
            <a:r>
              <a:rPr lang="en-US"/>
              <a:t>!</a:t>
            </a:r>
            <a:endParaRPr/>
          </a:p>
        </p:txBody>
      </p:sp>
      <p:pic>
        <p:nvPicPr>
          <p:cNvPr id="1068" name="Google Shape;1068;p34" descr="People celebrating"/>
          <p:cNvPicPr preferRelativeResize="0">
            <a:picLocks noGrp="1"/>
          </p:cNvPicPr>
          <p:nvPr>
            <p:ph type="pic" idx="3"/>
          </p:nvPr>
        </p:nvPicPr>
        <p:blipFill rotWithShape="1">
          <a:blip r:embed="rId3">
            <a:alphaModFix/>
          </a:blip>
          <a:srcRect l="14985" r="13703"/>
          <a:stretch/>
        </p:blipFill>
        <p:spPr>
          <a:xfrm>
            <a:off x="5888002" y="439730"/>
            <a:ext cx="5660531" cy="6045736"/>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71"/>
          <p:cNvSpPr txBox="1">
            <a:spLocks noGrp="1"/>
          </p:cNvSpPr>
          <p:nvPr>
            <p:ph type="body" idx="1"/>
          </p:nvPr>
        </p:nvSpPr>
        <p:spPr>
          <a:xfrm>
            <a:off x="146755" y="801125"/>
            <a:ext cx="6206420" cy="5120280"/>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sz="2350" dirty="0" err="1"/>
              <a:t>Esencialmente</a:t>
            </a:r>
            <a:r>
              <a:rPr lang="en-US" sz="2350" dirty="0"/>
              <a:t>, un </a:t>
            </a:r>
            <a:r>
              <a:rPr lang="en-US" sz="2350" i="1" dirty="0">
                <a:solidFill>
                  <a:schemeClr val="lt1"/>
                </a:solidFill>
              </a:rPr>
              <a:t>smart TV </a:t>
            </a:r>
            <a:r>
              <a:rPr lang="en-US" sz="2350" dirty="0"/>
              <a:t>es la </a:t>
            </a:r>
            <a:r>
              <a:rPr lang="en-US" sz="2350" dirty="0" err="1"/>
              <a:t>combinación</a:t>
            </a:r>
            <a:r>
              <a:rPr lang="en-US" sz="2350" dirty="0"/>
              <a:t> de </a:t>
            </a:r>
            <a:r>
              <a:rPr lang="en-US" sz="2350" dirty="0" err="1"/>
              <a:t>televisor</a:t>
            </a:r>
            <a:r>
              <a:rPr lang="en-US" sz="2350" dirty="0"/>
              <a:t> </a:t>
            </a:r>
            <a:r>
              <a:rPr lang="en-US" sz="2350" dirty="0" err="1"/>
              <a:t>básico</a:t>
            </a:r>
            <a:r>
              <a:rPr lang="en-US" sz="2350" dirty="0"/>
              <a:t>  y </a:t>
            </a:r>
            <a:r>
              <a:rPr lang="en-US" sz="2350" b="1" dirty="0" err="1"/>
              <a:t>conexión</a:t>
            </a:r>
            <a:r>
              <a:rPr lang="en-US" sz="2350" b="1" dirty="0"/>
              <a:t> a internet </a:t>
            </a:r>
            <a:r>
              <a:rPr lang="en-US" sz="2350" dirty="0"/>
              <a:t>(</a:t>
            </a:r>
            <a:r>
              <a:rPr lang="en-US" sz="2350" dirty="0" err="1"/>
              <a:t>normalmente</a:t>
            </a:r>
            <a:r>
              <a:rPr lang="en-US" sz="2350" dirty="0"/>
              <a:t> </a:t>
            </a:r>
            <a:r>
              <a:rPr lang="en-US" sz="2350" dirty="0" err="1"/>
              <a:t>wifi</a:t>
            </a:r>
            <a:r>
              <a:rPr lang="en-US" sz="2350" dirty="0"/>
              <a:t>). Mediante </a:t>
            </a:r>
            <a:r>
              <a:rPr lang="en-US" sz="2350" dirty="0" err="1"/>
              <a:t>esta</a:t>
            </a:r>
            <a:r>
              <a:rPr lang="en-US" sz="2350" dirty="0"/>
              <a:t> </a:t>
            </a:r>
            <a:r>
              <a:rPr lang="en-US" sz="2350" dirty="0" err="1"/>
              <a:t>conexión</a:t>
            </a:r>
            <a:r>
              <a:rPr lang="en-US" sz="2350" dirty="0"/>
              <a:t> a internet, </a:t>
            </a:r>
            <a:r>
              <a:rPr lang="en-US" sz="2350" dirty="0" err="1"/>
              <a:t>el</a:t>
            </a:r>
            <a:r>
              <a:rPr lang="en-US" sz="2350" dirty="0"/>
              <a:t> </a:t>
            </a:r>
            <a:r>
              <a:rPr lang="en-US" sz="2350" i="1" dirty="0">
                <a:solidFill>
                  <a:schemeClr val="lt1"/>
                </a:solidFill>
              </a:rPr>
              <a:t>smart TV</a:t>
            </a:r>
            <a:r>
              <a:rPr lang="en-US" sz="2350" dirty="0">
                <a:solidFill>
                  <a:srgbClr val="FF0000"/>
                </a:solidFill>
              </a:rPr>
              <a:t> </a:t>
            </a:r>
            <a:r>
              <a:rPr lang="en-US" sz="2350" dirty="0" err="1"/>
              <a:t>puede</a:t>
            </a:r>
            <a:r>
              <a:rPr lang="en-US" sz="2350" dirty="0"/>
              <a:t> acceder a </a:t>
            </a:r>
            <a:r>
              <a:rPr lang="en-US" sz="2350" dirty="0" err="1"/>
              <a:t>una</a:t>
            </a:r>
            <a:r>
              <a:rPr lang="en-US" sz="2350" dirty="0"/>
              <a:t> gran </a:t>
            </a:r>
            <a:r>
              <a:rPr lang="en-US" sz="2350" dirty="0" err="1"/>
              <a:t>variedad</a:t>
            </a:r>
            <a:r>
              <a:rPr lang="en-US" sz="2350" dirty="0"/>
              <a:t> de </a:t>
            </a:r>
            <a:r>
              <a:rPr lang="en-US" sz="2350" dirty="0" err="1"/>
              <a:t>servicios</a:t>
            </a:r>
            <a:r>
              <a:rPr lang="en-US" sz="2350" dirty="0"/>
              <a:t> online. </a:t>
            </a:r>
            <a:endParaRPr sz="2350" dirty="0"/>
          </a:p>
          <a:p>
            <a:pPr marL="0" marR="0" lvl="0" indent="0" rtl="0">
              <a:lnSpc>
                <a:spcPct val="90000"/>
              </a:lnSpc>
              <a:spcBef>
                <a:spcPts val="1000"/>
              </a:spcBef>
              <a:spcAft>
                <a:spcPts val="0"/>
              </a:spcAft>
              <a:buClr>
                <a:schemeClr val="lt1"/>
              </a:buClr>
              <a:buSzPts val="2400"/>
              <a:buFont typeface="Arial"/>
              <a:buNone/>
            </a:pPr>
            <a:r>
              <a:rPr lang="en-US" sz="2350" dirty="0"/>
              <a:t>Por lo general, </a:t>
            </a:r>
            <a:r>
              <a:rPr lang="en-US" sz="2350" dirty="0" err="1"/>
              <a:t>los</a:t>
            </a:r>
            <a:r>
              <a:rPr lang="en-US" sz="2350" dirty="0"/>
              <a:t> </a:t>
            </a:r>
            <a:r>
              <a:rPr lang="en-US" sz="2350" i="1" dirty="0">
                <a:solidFill>
                  <a:schemeClr val="lt1"/>
                </a:solidFill>
              </a:rPr>
              <a:t>smart TV </a:t>
            </a:r>
            <a:r>
              <a:rPr lang="en-US" sz="2350" dirty="0" err="1"/>
              <a:t>traen</a:t>
            </a:r>
            <a:r>
              <a:rPr lang="en-US" sz="2350" dirty="0"/>
              <a:t> un </a:t>
            </a:r>
            <a:r>
              <a:rPr lang="en-US" sz="2350" dirty="0" err="1"/>
              <a:t>montón</a:t>
            </a:r>
            <a:r>
              <a:rPr lang="en-US" sz="2350" dirty="0"/>
              <a:t> de </a:t>
            </a:r>
            <a:r>
              <a:rPr lang="en-US" sz="2350" dirty="0" err="1"/>
              <a:t>características</a:t>
            </a:r>
            <a:r>
              <a:rPr lang="en-US" sz="2350" dirty="0"/>
              <a:t> y </a:t>
            </a:r>
            <a:r>
              <a:rPr lang="en-US" sz="2350" dirty="0" err="1"/>
              <a:t>algunas</a:t>
            </a:r>
            <a:r>
              <a:rPr lang="en-US" sz="2350" dirty="0"/>
              <a:t> </a:t>
            </a:r>
            <a:r>
              <a:rPr lang="en-US" sz="2350" i="1" dirty="0">
                <a:solidFill>
                  <a:schemeClr val="lt1"/>
                </a:solidFill>
              </a:rPr>
              <a:t>apps</a:t>
            </a:r>
            <a:r>
              <a:rPr lang="en-US" sz="2350" dirty="0"/>
              <a:t> </a:t>
            </a:r>
            <a:r>
              <a:rPr lang="en-US" sz="2350" dirty="0" err="1"/>
              <a:t>preinstaladas</a:t>
            </a:r>
            <a:r>
              <a:rPr lang="en-US" sz="2350" dirty="0"/>
              <a:t> (</a:t>
            </a:r>
            <a:r>
              <a:rPr lang="en-US" sz="2350" dirty="0" err="1"/>
              <a:t>como</a:t>
            </a:r>
            <a:r>
              <a:rPr lang="en-US" sz="2350" dirty="0"/>
              <a:t> </a:t>
            </a:r>
            <a:r>
              <a:rPr lang="en-US" sz="2350" u="sng" dirty="0">
                <a:solidFill>
                  <a:schemeClr val="lt1"/>
                </a:solidFill>
                <a:hlinkClick r:id="rId3">
                  <a:extLst>
                    <a:ext uri="{A12FA001-AC4F-418D-AE19-62706E023703}">
                      <ahyp:hlinkClr xmlns:ahyp="http://schemas.microsoft.com/office/drawing/2018/hyperlinkcolor" val="tx"/>
                    </a:ext>
                  </a:extLst>
                </a:hlinkClick>
              </a:rPr>
              <a:t>YouTube</a:t>
            </a:r>
            <a:r>
              <a:rPr lang="en-US" sz="2350" dirty="0"/>
              <a:t>, </a:t>
            </a:r>
            <a:r>
              <a:rPr lang="en-US" sz="2350" u="sng" dirty="0">
                <a:solidFill>
                  <a:schemeClr val="lt1"/>
                </a:solidFill>
                <a:hlinkClick r:id="rId4">
                  <a:extLst>
                    <a:ext uri="{A12FA001-AC4F-418D-AE19-62706E023703}">
                      <ahyp:hlinkClr xmlns:ahyp="http://schemas.microsoft.com/office/drawing/2018/hyperlinkcolor" val="tx"/>
                    </a:ext>
                  </a:extLst>
                </a:hlinkClick>
              </a:rPr>
              <a:t>Netflix</a:t>
            </a:r>
            <a:r>
              <a:rPr lang="en-US" sz="2350" dirty="0"/>
              <a:t>, </a:t>
            </a:r>
            <a:r>
              <a:rPr lang="en-US" sz="2350" u="sng" dirty="0">
                <a:solidFill>
                  <a:schemeClr val="lt1"/>
                </a:solidFill>
                <a:hlinkClick r:id="rId5">
                  <a:extLst>
                    <a:ext uri="{A12FA001-AC4F-418D-AE19-62706E023703}">
                      <ahyp:hlinkClr xmlns:ahyp="http://schemas.microsoft.com/office/drawing/2018/hyperlinkcolor" val="tx"/>
                    </a:ext>
                  </a:extLst>
                </a:hlinkClick>
              </a:rPr>
              <a:t>Amazon Prime</a:t>
            </a:r>
            <a:r>
              <a:rPr lang="en-US" sz="2350" dirty="0"/>
              <a:t>, </a:t>
            </a:r>
            <a:r>
              <a:rPr lang="en-US" sz="2350" u="sng" dirty="0">
                <a:solidFill>
                  <a:schemeClr val="lt1"/>
                </a:solidFill>
                <a:hlinkClick r:id="rId6">
                  <a:extLst>
                    <a:ext uri="{A12FA001-AC4F-418D-AE19-62706E023703}">
                      <ahyp:hlinkClr xmlns:ahyp="http://schemas.microsoft.com/office/drawing/2018/hyperlinkcolor" val="tx"/>
                    </a:ext>
                  </a:extLst>
                </a:hlinkClick>
              </a:rPr>
              <a:t>Now-Tv</a:t>
            </a:r>
            <a:r>
              <a:rPr lang="en-US" sz="2350" dirty="0"/>
              <a:t>). A menudo </a:t>
            </a:r>
            <a:r>
              <a:rPr lang="en-US" sz="2350" dirty="0" err="1"/>
              <a:t>funcionan</a:t>
            </a:r>
            <a:r>
              <a:rPr lang="en-US" sz="2350" dirty="0"/>
              <a:t> con </a:t>
            </a:r>
            <a:r>
              <a:rPr lang="en-US" sz="2350" dirty="0" err="1"/>
              <a:t>el</a:t>
            </a:r>
            <a:r>
              <a:rPr lang="en-US" sz="2350" dirty="0"/>
              <a:t> </a:t>
            </a:r>
            <a:r>
              <a:rPr lang="en-US" sz="2350" dirty="0" err="1"/>
              <a:t>sistema</a:t>
            </a:r>
            <a:r>
              <a:rPr lang="en-US" sz="2350" dirty="0"/>
              <a:t> Android, </a:t>
            </a:r>
            <a:r>
              <a:rPr lang="en-US" sz="2350" dirty="0" err="1"/>
              <a:t>así</a:t>
            </a:r>
            <a:r>
              <a:rPr lang="en-US" sz="2350" dirty="0"/>
              <a:t> que </a:t>
            </a:r>
            <a:r>
              <a:rPr lang="en-US" sz="2350" dirty="0" err="1"/>
              <a:t>te</a:t>
            </a:r>
            <a:r>
              <a:rPr lang="en-US" sz="2350" dirty="0"/>
              <a:t> </a:t>
            </a:r>
            <a:r>
              <a:rPr lang="en-US" sz="2350" dirty="0" err="1"/>
              <a:t>permitirán</a:t>
            </a:r>
            <a:r>
              <a:rPr lang="en-US" sz="2350" dirty="0"/>
              <a:t> </a:t>
            </a:r>
            <a:r>
              <a:rPr lang="en-US" sz="2350" dirty="0" err="1"/>
              <a:t>descargarte</a:t>
            </a:r>
            <a:r>
              <a:rPr lang="en-US" sz="2350" dirty="0"/>
              <a:t> </a:t>
            </a:r>
            <a:r>
              <a:rPr lang="en-US" sz="2350" i="1" dirty="0">
                <a:solidFill>
                  <a:schemeClr val="lt1"/>
                </a:solidFill>
              </a:rPr>
              <a:t>apps</a:t>
            </a:r>
            <a:r>
              <a:rPr lang="en-US" sz="2350" dirty="0"/>
              <a:t> </a:t>
            </a:r>
            <a:r>
              <a:rPr lang="en-US" sz="2350" dirty="0" err="1"/>
              <a:t>adicionales</a:t>
            </a:r>
            <a:r>
              <a:rPr lang="en-US" sz="2350" dirty="0"/>
              <a:t>  a </a:t>
            </a:r>
            <a:r>
              <a:rPr lang="en-US" sz="2350" dirty="0" err="1"/>
              <a:t>través</a:t>
            </a:r>
            <a:r>
              <a:rPr lang="en-US" sz="2350" dirty="0"/>
              <a:t> de Google Play Store o tiendas </a:t>
            </a:r>
            <a:r>
              <a:rPr lang="en-US" sz="2350" dirty="0" err="1"/>
              <a:t>similares</a:t>
            </a:r>
            <a:r>
              <a:rPr lang="en-US" sz="2350" dirty="0"/>
              <a:t>. No obstante, la </a:t>
            </a:r>
            <a:r>
              <a:rPr lang="en-US" sz="2350" dirty="0" err="1"/>
              <a:t>gama</a:t>
            </a:r>
            <a:r>
              <a:rPr lang="en-US" sz="2350" dirty="0"/>
              <a:t> de </a:t>
            </a:r>
            <a:r>
              <a:rPr lang="en-US" sz="2350" dirty="0" err="1"/>
              <a:t>características</a:t>
            </a:r>
            <a:r>
              <a:rPr lang="en-US" sz="2350" dirty="0"/>
              <a:t> </a:t>
            </a:r>
            <a:r>
              <a:rPr lang="en-US" sz="2350" dirty="0" err="1"/>
              <a:t>integradas</a:t>
            </a:r>
            <a:r>
              <a:rPr lang="en-US" sz="2350" dirty="0"/>
              <a:t> </a:t>
            </a:r>
            <a:r>
              <a:rPr lang="en-US" sz="2350" dirty="0" err="1"/>
              <a:t>varía</a:t>
            </a:r>
            <a:r>
              <a:rPr lang="en-US" sz="2350" dirty="0"/>
              <a:t> de un </a:t>
            </a:r>
            <a:r>
              <a:rPr lang="en-US" sz="2350" dirty="0" err="1"/>
              <a:t>modelo</a:t>
            </a:r>
            <a:r>
              <a:rPr lang="en-US" sz="2350" dirty="0"/>
              <a:t> a </a:t>
            </a:r>
            <a:r>
              <a:rPr lang="en-US" sz="2350" dirty="0" err="1"/>
              <a:t>otro</a:t>
            </a:r>
            <a:r>
              <a:rPr lang="en-US" sz="2350" dirty="0"/>
              <a:t>. </a:t>
            </a:r>
            <a:endParaRPr sz="2350" dirty="0"/>
          </a:p>
          <a:p>
            <a:pPr marL="0" marR="0" lvl="0" indent="0" rtl="0">
              <a:lnSpc>
                <a:spcPct val="90000"/>
              </a:lnSpc>
              <a:spcBef>
                <a:spcPts val="1000"/>
              </a:spcBef>
              <a:spcAft>
                <a:spcPts val="0"/>
              </a:spcAft>
              <a:buClr>
                <a:schemeClr val="lt1"/>
              </a:buClr>
              <a:buSzPts val="2400"/>
              <a:buFont typeface="Arial"/>
              <a:buNone/>
            </a:pPr>
            <a:r>
              <a:rPr lang="en-US" sz="2350" dirty="0" err="1"/>
              <a:t>Todos</a:t>
            </a:r>
            <a:r>
              <a:rPr lang="en-US" sz="2350" dirty="0"/>
              <a:t> </a:t>
            </a:r>
            <a:r>
              <a:rPr lang="en-US" sz="2350" dirty="0" err="1"/>
              <a:t>los</a:t>
            </a:r>
            <a:r>
              <a:rPr lang="en-US" sz="2350" dirty="0"/>
              <a:t> </a:t>
            </a:r>
            <a:r>
              <a:rPr lang="en-US" sz="2350" i="1" dirty="0">
                <a:solidFill>
                  <a:schemeClr val="lt1"/>
                </a:solidFill>
              </a:rPr>
              <a:t>smart TV</a:t>
            </a:r>
            <a:r>
              <a:rPr lang="en-US" sz="2350" dirty="0">
                <a:solidFill>
                  <a:srgbClr val="FF0000"/>
                </a:solidFill>
              </a:rPr>
              <a:t> </a:t>
            </a:r>
            <a:r>
              <a:rPr lang="en-US" sz="2350" dirty="0" err="1"/>
              <a:t>funcionan</a:t>
            </a:r>
            <a:r>
              <a:rPr lang="en-US" sz="2350" dirty="0"/>
              <a:t> </a:t>
            </a:r>
            <a:r>
              <a:rPr lang="en-US" sz="2350" dirty="0" err="1"/>
              <a:t>por</a:t>
            </a:r>
            <a:r>
              <a:rPr lang="en-US" sz="2350" dirty="0"/>
              <a:t> control </a:t>
            </a:r>
            <a:r>
              <a:rPr lang="en-US" sz="2350" dirty="0" err="1"/>
              <a:t>remoto</a:t>
            </a:r>
            <a:r>
              <a:rPr lang="en-US" sz="2350" dirty="0"/>
              <a:t>, que </a:t>
            </a:r>
            <a:r>
              <a:rPr lang="en-US" sz="2350" dirty="0" err="1"/>
              <a:t>también</a:t>
            </a:r>
            <a:r>
              <a:rPr lang="en-US" sz="2350" dirty="0"/>
              <a:t> </a:t>
            </a:r>
            <a:r>
              <a:rPr lang="en-US" sz="2350" dirty="0" err="1"/>
              <a:t>varía</a:t>
            </a:r>
            <a:r>
              <a:rPr lang="en-US" sz="2350" dirty="0"/>
              <a:t> </a:t>
            </a:r>
            <a:r>
              <a:rPr lang="en-US" sz="2350" dirty="0" err="1"/>
              <a:t>en</a:t>
            </a:r>
            <a:r>
              <a:rPr lang="en-US" sz="2350" dirty="0"/>
              <a:t> </a:t>
            </a:r>
            <a:r>
              <a:rPr lang="en-US" sz="2350" dirty="0" err="1"/>
              <a:t>función</a:t>
            </a:r>
            <a:r>
              <a:rPr lang="en-US" sz="2350" dirty="0"/>
              <a:t> del </a:t>
            </a:r>
            <a:r>
              <a:rPr lang="en-US" sz="2350" dirty="0" err="1"/>
              <a:t>modelo</a:t>
            </a:r>
            <a:r>
              <a:rPr lang="en-US" sz="2350" dirty="0"/>
              <a:t> o la </a:t>
            </a:r>
            <a:r>
              <a:rPr lang="en-US" sz="2350" dirty="0" err="1"/>
              <a:t>marca</a:t>
            </a:r>
            <a:r>
              <a:rPr lang="en-US" sz="2350" dirty="0"/>
              <a:t>.  </a:t>
            </a:r>
            <a:endParaRPr sz="2350" dirty="0"/>
          </a:p>
        </p:txBody>
      </p:sp>
      <p:sp>
        <p:nvSpPr>
          <p:cNvPr id="1074" name="Google Shape;1074;p71"/>
          <p:cNvSpPr txBox="1">
            <a:spLocks noGrp="1"/>
          </p:cNvSpPr>
          <p:nvPr>
            <p:ph type="body" idx="2"/>
          </p:nvPr>
        </p:nvSpPr>
        <p:spPr>
          <a:xfrm>
            <a:off x="603235" y="123858"/>
            <a:ext cx="4757375" cy="9926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dirty="0"/>
              <a:t>¿</a:t>
            </a:r>
            <a:r>
              <a:rPr lang="en-US" sz="3400" dirty="0" err="1"/>
              <a:t>Qué</a:t>
            </a:r>
            <a:r>
              <a:rPr lang="en-US" sz="3400" dirty="0"/>
              <a:t> es un </a:t>
            </a:r>
            <a:r>
              <a:rPr lang="en-US" sz="3400" i="1" dirty="0"/>
              <a:t>SMART TV</a:t>
            </a:r>
            <a:r>
              <a:rPr lang="en-US" sz="3400" dirty="0"/>
              <a:t>?</a:t>
            </a:r>
            <a:endParaRPr sz="3400" dirty="0"/>
          </a:p>
        </p:txBody>
      </p:sp>
      <p:pic>
        <p:nvPicPr>
          <p:cNvPr id="1075" name="Google Shape;1075;p71" descr="Features of a Smart TV"/>
          <p:cNvPicPr preferRelativeResize="0"/>
          <p:nvPr/>
        </p:nvPicPr>
        <p:blipFill rotWithShape="1">
          <a:blip r:embed="rId7">
            <a:alphaModFix/>
          </a:blip>
          <a:srcRect/>
          <a:stretch/>
        </p:blipFill>
        <p:spPr>
          <a:xfrm>
            <a:off x="7102326" y="1288260"/>
            <a:ext cx="4324727" cy="4281479"/>
          </a:xfrm>
          <a:prstGeom prst="rect">
            <a:avLst/>
          </a:prstGeom>
          <a:solidFill>
            <a:srgbClr val="FFFF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
          <p:cNvSpPr txBox="1">
            <a:spLocks noGrp="1"/>
          </p:cNvSpPr>
          <p:nvPr>
            <p:ph type="body" idx="1"/>
          </p:nvPr>
        </p:nvSpPr>
        <p:spPr>
          <a:xfrm>
            <a:off x="992777" y="1508468"/>
            <a:ext cx="5171842" cy="43776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400"/>
              <a:buNone/>
            </a:pPr>
            <a:r>
              <a:rPr lang="en-US"/>
              <a:t>La competencia digital se define como la capacidad de una persona de </a:t>
            </a:r>
            <a:r>
              <a:rPr lang="en-US" b="1">
                <a:solidFill>
                  <a:srgbClr val="24BAA2"/>
                </a:solidFill>
              </a:rPr>
              <a:t>buscar, encontrar, valorar y redactar información clara escribiendo a máquina o a mano </a:t>
            </a:r>
            <a:r>
              <a:rPr lang="en-US"/>
              <a:t>y por otros medios (como vídeos, videollamadas y mensajes) en distintas plataformas digitales, lo que requiere un nivel básico de competencias informáticas. </a:t>
            </a:r>
            <a:endParaRPr/>
          </a:p>
          <a:p>
            <a:pPr marL="0" lvl="0" indent="0" algn="ctr" rtl="0">
              <a:lnSpc>
                <a:spcPct val="90000"/>
              </a:lnSpc>
              <a:spcBef>
                <a:spcPts val="1000"/>
              </a:spcBef>
              <a:spcAft>
                <a:spcPts val="0"/>
              </a:spcAft>
              <a:buSzPts val="2400"/>
              <a:buNone/>
            </a:pPr>
            <a:r>
              <a:rPr lang="en-US"/>
              <a:t>(Bawden, 2008).</a:t>
            </a:r>
            <a:endParaRPr/>
          </a:p>
        </p:txBody>
      </p:sp>
      <p:sp>
        <p:nvSpPr>
          <p:cNvPr id="266" name="Google Shape;266;p3"/>
          <p:cNvSpPr txBox="1">
            <a:spLocks noGrp="1"/>
          </p:cNvSpPr>
          <p:nvPr>
            <p:ph type="body" idx="2"/>
          </p:nvPr>
        </p:nvSpPr>
        <p:spPr>
          <a:xfrm>
            <a:off x="732730" y="475510"/>
            <a:ext cx="6356691"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¿Qué es la competencia digital?</a:t>
            </a:r>
            <a:endParaRPr/>
          </a:p>
        </p:txBody>
      </p:sp>
      <p:pic>
        <p:nvPicPr>
          <p:cNvPr id="267" name="Google Shape;267;p3" descr="Two women looking at tablet laughing"/>
          <p:cNvPicPr preferRelativeResize="0">
            <a:picLocks noGrp="1"/>
          </p:cNvPicPr>
          <p:nvPr>
            <p:ph type="pic" idx="3"/>
          </p:nvPr>
        </p:nvPicPr>
        <p:blipFill rotWithShape="1">
          <a:blip r:embed="rId3">
            <a:alphaModFix/>
          </a:blip>
          <a:srcRect l="30852" r="25082"/>
          <a:stretch/>
        </p:blipFill>
        <p:spPr>
          <a:xfrm>
            <a:off x="7548563" y="406400"/>
            <a:ext cx="3990975" cy="6045200"/>
          </a:xfrm>
          <a:prstGeom prst="rect">
            <a:avLst/>
          </a:prstGeom>
          <a:solidFill>
            <a:srgbClr val="F2F2F2"/>
          </a:solidFill>
          <a:ln>
            <a:noFill/>
          </a:ln>
        </p:spPr>
      </p:pic>
      <p:sp>
        <p:nvSpPr>
          <p:cNvPr id="268" name="Google Shape;268;p3"/>
          <p:cNvSpPr txBox="1"/>
          <p:nvPr/>
        </p:nvSpPr>
        <p:spPr>
          <a:xfrm>
            <a:off x="5514805" y="5684762"/>
            <a:ext cx="1184365" cy="307777"/>
          </a:xfrm>
          <a:prstGeom prst="rect">
            <a:avLst/>
          </a:prstGeom>
          <a:noFill/>
          <a:ln w="25400"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dirty="0">
                <a:solidFill>
                  <a:srgbClr val="24BAA2"/>
                </a:solidFill>
                <a:latin typeface="Arial"/>
                <a:ea typeface="Arial"/>
                <a:cs typeface="Arial"/>
                <a:sym typeface="Arial"/>
              </a:rPr>
              <a:t>Fuente</a:t>
            </a:r>
            <a:endParaRPr sz="1400" b="0" i="0" u="none" strike="noStrike" cap="none" dirty="0">
              <a:solidFill>
                <a:srgbClr val="24BAA2"/>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72"/>
          <p:cNvSpPr txBox="1">
            <a:spLocks noGrp="1"/>
          </p:cNvSpPr>
          <p:nvPr>
            <p:ph type="body" idx="1"/>
          </p:nvPr>
        </p:nvSpPr>
        <p:spPr>
          <a:xfrm>
            <a:off x="5669281" y="753335"/>
            <a:ext cx="5646419" cy="3913188"/>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sz="2300" dirty="0" err="1"/>
              <a:t>En</a:t>
            </a:r>
            <a:r>
              <a:rPr lang="en-US" sz="2300" dirty="0"/>
              <a:t> </a:t>
            </a:r>
            <a:r>
              <a:rPr lang="en-US" sz="2300" dirty="0" err="1"/>
              <a:t>este</a:t>
            </a:r>
            <a:r>
              <a:rPr lang="en-US" sz="2300" dirty="0"/>
              <a:t> </a:t>
            </a:r>
            <a:r>
              <a:rPr lang="en-US" sz="2300" dirty="0" err="1"/>
              <a:t>vídeo</a:t>
            </a:r>
            <a:r>
              <a:rPr lang="en-US" sz="2300" dirty="0"/>
              <a:t> se describe de forma </a:t>
            </a:r>
            <a:r>
              <a:rPr lang="en-US" sz="2300" dirty="0" err="1"/>
              <a:t>sencilla</a:t>
            </a:r>
            <a:r>
              <a:rPr lang="en-US" sz="2300" dirty="0"/>
              <a:t> </a:t>
            </a:r>
            <a:r>
              <a:rPr lang="en-US" sz="2300" dirty="0" err="1"/>
              <a:t>qué</a:t>
            </a:r>
            <a:r>
              <a:rPr lang="en-US" sz="2300" dirty="0"/>
              <a:t> es un </a:t>
            </a:r>
            <a:r>
              <a:rPr lang="en-US" sz="2300" i="1" dirty="0">
                <a:solidFill>
                  <a:schemeClr val="lt1"/>
                </a:solidFill>
              </a:rPr>
              <a:t>smart TV</a:t>
            </a:r>
            <a:r>
              <a:rPr lang="en-US" sz="2300" dirty="0"/>
              <a:t>.</a:t>
            </a:r>
            <a:endParaRPr sz="2300" dirty="0"/>
          </a:p>
          <a:p>
            <a:pPr marL="0" lvl="0" indent="0" rtl="0">
              <a:lnSpc>
                <a:spcPct val="90000"/>
              </a:lnSpc>
              <a:spcBef>
                <a:spcPts val="1000"/>
              </a:spcBef>
              <a:spcAft>
                <a:spcPts val="0"/>
              </a:spcAft>
              <a:buSzPts val="2400"/>
              <a:buNone/>
            </a:pPr>
            <a:r>
              <a:rPr lang="en-US" sz="2300" dirty="0"/>
              <a:t>Los </a:t>
            </a:r>
            <a:r>
              <a:rPr lang="en-US" sz="2300" dirty="0" err="1"/>
              <a:t>mayores</a:t>
            </a:r>
            <a:r>
              <a:rPr lang="en-US" sz="2300" dirty="0"/>
              <a:t> </a:t>
            </a:r>
            <a:r>
              <a:rPr lang="en-US" sz="2300" dirty="0" err="1"/>
              <a:t>pueden</a:t>
            </a:r>
            <a:r>
              <a:rPr lang="en-US" sz="2300" dirty="0"/>
              <a:t> pasar </a:t>
            </a:r>
            <a:r>
              <a:rPr lang="en-US" sz="2300" dirty="0" err="1"/>
              <a:t>varias</a:t>
            </a:r>
            <a:r>
              <a:rPr lang="en-US" sz="2300" dirty="0"/>
              <a:t> horas al día </a:t>
            </a:r>
            <a:r>
              <a:rPr lang="en-US" sz="2300" dirty="0" err="1"/>
              <a:t>viendo</a:t>
            </a:r>
            <a:r>
              <a:rPr lang="en-US" sz="2300" dirty="0"/>
              <a:t> la tele. Sin embargo, </a:t>
            </a:r>
            <a:r>
              <a:rPr lang="en-US" sz="2300" dirty="0" err="1"/>
              <a:t>según</a:t>
            </a:r>
            <a:r>
              <a:rPr lang="en-US" sz="2300" dirty="0"/>
              <a:t> van </a:t>
            </a:r>
            <a:r>
              <a:rPr lang="en-US" sz="2300" dirty="0" err="1"/>
              <a:t>envejeciendo</a:t>
            </a:r>
            <a:r>
              <a:rPr lang="en-US" sz="2300" dirty="0"/>
              <a:t> y </a:t>
            </a:r>
            <a:r>
              <a:rPr lang="en-US" sz="2300" dirty="0" err="1"/>
              <a:t>su</a:t>
            </a:r>
            <a:r>
              <a:rPr lang="en-US" sz="2300" dirty="0"/>
              <a:t> vista y </a:t>
            </a:r>
            <a:r>
              <a:rPr lang="en-US" sz="2300" dirty="0" err="1"/>
              <a:t>su</a:t>
            </a:r>
            <a:r>
              <a:rPr lang="en-US" sz="2300" dirty="0"/>
              <a:t> </a:t>
            </a:r>
            <a:r>
              <a:rPr lang="en-US" sz="2300" dirty="0" err="1"/>
              <a:t>oído</a:t>
            </a:r>
            <a:r>
              <a:rPr lang="en-US" sz="2300" dirty="0"/>
              <a:t> van </a:t>
            </a:r>
            <a:r>
              <a:rPr lang="en-US" sz="2300" dirty="0" err="1"/>
              <a:t>empeorando</a:t>
            </a:r>
            <a:r>
              <a:rPr lang="en-US" sz="2300" dirty="0"/>
              <a:t>, la </a:t>
            </a:r>
            <a:r>
              <a:rPr lang="en-US" sz="2300" dirty="0" err="1"/>
              <a:t>experiencia</a:t>
            </a:r>
            <a:r>
              <a:rPr lang="en-US" sz="2300" dirty="0"/>
              <a:t> se </a:t>
            </a:r>
            <a:r>
              <a:rPr lang="en-US" sz="2300" dirty="0" err="1"/>
              <a:t>vuelve</a:t>
            </a:r>
            <a:r>
              <a:rPr lang="en-US" sz="2300" dirty="0"/>
              <a:t> </a:t>
            </a:r>
            <a:r>
              <a:rPr lang="en-US" sz="2300" dirty="0" err="1"/>
              <a:t>menos</a:t>
            </a:r>
            <a:r>
              <a:rPr lang="en-US" sz="2300" dirty="0"/>
              <a:t> </a:t>
            </a:r>
            <a:r>
              <a:rPr lang="en-US" sz="2300" dirty="0" err="1"/>
              <a:t>placentera</a:t>
            </a:r>
            <a:r>
              <a:rPr lang="en-US" sz="2300" dirty="0"/>
              <a:t>. Un </a:t>
            </a:r>
            <a:r>
              <a:rPr lang="en-US" sz="2300" i="1" dirty="0">
                <a:solidFill>
                  <a:schemeClr val="lt1"/>
                </a:solidFill>
              </a:rPr>
              <a:t>smart TV </a:t>
            </a:r>
            <a:r>
              <a:rPr lang="en-US" sz="2300" dirty="0">
                <a:solidFill>
                  <a:schemeClr val="lt1"/>
                </a:solidFill>
              </a:rPr>
              <a:t>de </a:t>
            </a:r>
            <a:r>
              <a:rPr lang="en-US" sz="2300" dirty="0" err="1">
                <a:solidFill>
                  <a:schemeClr val="lt1"/>
                </a:solidFill>
              </a:rPr>
              <a:t>pantalla</a:t>
            </a:r>
            <a:r>
              <a:rPr lang="en-US" sz="2300" dirty="0">
                <a:solidFill>
                  <a:schemeClr val="lt1"/>
                </a:solidFill>
              </a:rPr>
              <a:t> </a:t>
            </a:r>
            <a:r>
              <a:rPr lang="en-US" sz="2300" dirty="0" err="1">
                <a:solidFill>
                  <a:schemeClr val="lt1"/>
                </a:solidFill>
              </a:rPr>
              <a:t>grande</a:t>
            </a:r>
            <a:r>
              <a:rPr lang="en-US" sz="2300" dirty="0">
                <a:solidFill>
                  <a:schemeClr val="lt1"/>
                </a:solidFill>
              </a:rPr>
              <a:t> </a:t>
            </a:r>
            <a:r>
              <a:rPr lang="en-US" sz="2300" dirty="0"/>
              <a:t>con </a:t>
            </a:r>
            <a:r>
              <a:rPr lang="en-US" sz="2300" dirty="0" err="1"/>
              <a:t>unos</a:t>
            </a:r>
            <a:r>
              <a:rPr lang="en-US" sz="2300" dirty="0"/>
              <a:t> buenos </a:t>
            </a:r>
            <a:r>
              <a:rPr lang="en-US" sz="2300" dirty="0" err="1"/>
              <a:t>altavoces</a:t>
            </a:r>
            <a:r>
              <a:rPr lang="en-US" sz="2300" dirty="0"/>
              <a:t> </a:t>
            </a:r>
            <a:r>
              <a:rPr lang="en-US" sz="2300" dirty="0" err="1"/>
              <a:t>puede</a:t>
            </a:r>
            <a:r>
              <a:rPr lang="en-US" sz="2300" dirty="0"/>
              <a:t> </a:t>
            </a:r>
            <a:r>
              <a:rPr lang="en-US" sz="2300" dirty="0" err="1"/>
              <a:t>hacer</a:t>
            </a:r>
            <a:r>
              <a:rPr lang="en-US" sz="2300" dirty="0"/>
              <a:t> que </a:t>
            </a:r>
            <a:r>
              <a:rPr lang="en-US" sz="2300" dirty="0" err="1"/>
              <a:t>vuelvan</a:t>
            </a:r>
            <a:r>
              <a:rPr lang="en-US" sz="2300" dirty="0"/>
              <a:t> a </a:t>
            </a:r>
            <a:r>
              <a:rPr lang="en-US" sz="2300" dirty="0" err="1"/>
              <a:t>disfrutar</a:t>
            </a:r>
            <a:r>
              <a:rPr lang="en-US" sz="2300" dirty="0"/>
              <a:t> de la </a:t>
            </a:r>
            <a:r>
              <a:rPr lang="en-US" sz="2300" dirty="0" err="1"/>
              <a:t>televisión</a:t>
            </a:r>
            <a:r>
              <a:rPr lang="en-US" sz="2300" dirty="0"/>
              <a:t>. Solo hay un </a:t>
            </a:r>
            <a:r>
              <a:rPr lang="en-US" sz="2300" dirty="0" err="1"/>
              <a:t>pequeño</a:t>
            </a:r>
            <a:r>
              <a:rPr lang="en-US" sz="2300" dirty="0"/>
              <a:t> </a:t>
            </a:r>
            <a:r>
              <a:rPr lang="en-US" sz="2300" dirty="0" err="1"/>
              <a:t>inconveniente</a:t>
            </a:r>
            <a:r>
              <a:rPr lang="en-US" sz="2300" dirty="0"/>
              <a:t>: a la </a:t>
            </a:r>
            <a:r>
              <a:rPr lang="en-US" sz="2300" dirty="0" err="1"/>
              <a:t>mayoría</a:t>
            </a:r>
            <a:r>
              <a:rPr lang="en-US" sz="2300" dirty="0"/>
              <a:t> de las personas </a:t>
            </a:r>
            <a:r>
              <a:rPr lang="en-US" sz="2300" dirty="0" err="1"/>
              <a:t>mayores</a:t>
            </a:r>
            <a:r>
              <a:rPr lang="en-US" sz="2300" dirty="0"/>
              <a:t> no les </a:t>
            </a:r>
            <a:r>
              <a:rPr lang="en-US" sz="2300" dirty="0" err="1">
                <a:solidFill>
                  <a:schemeClr val="lt1"/>
                </a:solidFill>
              </a:rPr>
              <a:t>entusiasma</a:t>
            </a:r>
            <a:r>
              <a:rPr lang="en-US" sz="2300" dirty="0"/>
              <a:t> la </a:t>
            </a:r>
            <a:r>
              <a:rPr lang="en-US" sz="2300" dirty="0" err="1"/>
              <a:t>tecnología</a:t>
            </a:r>
            <a:r>
              <a:rPr lang="en-US" sz="2300" dirty="0"/>
              <a:t>, </a:t>
            </a:r>
            <a:r>
              <a:rPr lang="en-US" sz="2300" dirty="0" err="1"/>
              <a:t>por</a:t>
            </a:r>
            <a:r>
              <a:rPr lang="en-US" sz="2300" dirty="0"/>
              <a:t> lo que </a:t>
            </a:r>
            <a:r>
              <a:rPr lang="en-US" sz="2300" dirty="0" err="1"/>
              <a:t>el</a:t>
            </a:r>
            <a:r>
              <a:rPr lang="en-US" sz="2300" dirty="0"/>
              <a:t> </a:t>
            </a:r>
            <a:r>
              <a:rPr lang="en-US" sz="2300" dirty="0" err="1"/>
              <a:t>cambio</a:t>
            </a:r>
            <a:r>
              <a:rPr lang="en-US" sz="2300" dirty="0"/>
              <a:t> de </a:t>
            </a:r>
            <a:r>
              <a:rPr lang="en-US" sz="2300" dirty="0" err="1"/>
              <a:t>su</a:t>
            </a:r>
            <a:r>
              <a:rPr lang="en-US" sz="2300" dirty="0"/>
              <a:t> </a:t>
            </a:r>
            <a:r>
              <a:rPr lang="en-US" sz="2300" dirty="0" err="1"/>
              <a:t>viejo</a:t>
            </a:r>
            <a:r>
              <a:rPr lang="en-US" sz="2300" dirty="0"/>
              <a:t> </a:t>
            </a:r>
            <a:r>
              <a:rPr lang="en-US" sz="2300" dirty="0" err="1"/>
              <a:t>televisor</a:t>
            </a:r>
            <a:r>
              <a:rPr lang="en-US" sz="2300" dirty="0"/>
              <a:t> LCD a un </a:t>
            </a:r>
            <a:r>
              <a:rPr lang="en-US" sz="2300" i="1" dirty="0">
                <a:solidFill>
                  <a:schemeClr val="lt1"/>
                </a:solidFill>
              </a:rPr>
              <a:t>smart TV </a:t>
            </a:r>
            <a:r>
              <a:rPr lang="en-US" sz="2300" dirty="0" err="1"/>
              <a:t>puede</a:t>
            </a:r>
            <a:r>
              <a:rPr lang="en-US" sz="2300" dirty="0"/>
              <a:t> </a:t>
            </a:r>
            <a:r>
              <a:rPr lang="en-US" sz="2300" dirty="0" err="1">
                <a:solidFill>
                  <a:schemeClr val="lt1"/>
                </a:solidFill>
              </a:rPr>
              <a:t>asustarles</a:t>
            </a:r>
            <a:r>
              <a:rPr lang="en-US" sz="2300" dirty="0">
                <a:solidFill>
                  <a:schemeClr val="lt1"/>
                </a:solidFill>
              </a:rPr>
              <a:t> </a:t>
            </a:r>
            <a:r>
              <a:rPr lang="en-US" sz="2300" dirty="0"/>
              <a:t>un poco. </a:t>
            </a:r>
            <a:endParaRPr sz="2300" dirty="0"/>
          </a:p>
          <a:p>
            <a:pPr marL="0" lvl="0" indent="0" rtl="0">
              <a:lnSpc>
                <a:spcPct val="90000"/>
              </a:lnSpc>
              <a:spcBef>
                <a:spcPts val="1000"/>
              </a:spcBef>
              <a:spcAft>
                <a:spcPts val="0"/>
              </a:spcAft>
              <a:buSzPts val="2400"/>
              <a:buNone/>
            </a:pPr>
            <a:r>
              <a:rPr lang="en-US" sz="2300" b="1" dirty="0" err="1"/>
              <a:t>Esta</a:t>
            </a:r>
            <a:r>
              <a:rPr lang="en-US" sz="2300" b="1" dirty="0"/>
              <a:t> </a:t>
            </a:r>
            <a:r>
              <a:rPr lang="en-US" sz="2300" b="1" dirty="0" err="1"/>
              <a:t>guía</a:t>
            </a:r>
            <a:r>
              <a:rPr lang="en-US" sz="2300" b="1" dirty="0"/>
              <a:t> </a:t>
            </a:r>
            <a:r>
              <a:rPr lang="en-US" sz="2300" b="1" dirty="0" err="1"/>
              <a:t>puede</a:t>
            </a:r>
            <a:r>
              <a:rPr lang="en-US" sz="2300" b="1" dirty="0"/>
              <a:t> </a:t>
            </a:r>
            <a:r>
              <a:rPr lang="en-US" sz="2300" b="1" dirty="0" err="1"/>
              <a:t>ayudar</a:t>
            </a:r>
            <a:r>
              <a:rPr lang="en-US" sz="2300" b="1" dirty="0"/>
              <a:t> a la hora de </a:t>
            </a:r>
            <a:r>
              <a:rPr lang="en-US" sz="2300" b="1" dirty="0" err="1"/>
              <a:t>elegir</a:t>
            </a:r>
            <a:r>
              <a:rPr lang="en-US" sz="2300" b="1" dirty="0"/>
              <a:t> </a:t>
            </a:r>
            <a:r>
              <a:rPr lang="en-US" sz="2300" b="1" dirty="0" err="1"/>
              <a:t>el</a:t>
            </a:r>
            <a:r>
              <a:rPr lang="en-US" sz="2300" b="1" dirty="0"/>
              <a:t> s</a:t>
            </a:r>
            <a:r>
              <a:rPr lang="en-US" sz="2300" b="1" i="1" dirty="0"/>
              <a:t>mart TV </a:t>
            </a:r>
            <a:r>
              <a:rPr lang="en-US" sz="2300" b="1" dirty="0" err="1"/>
              <a:t>adecuado</a:t>
            </a:r>
            <a:r>
              <a:rPr lang="en-US" sz="2300" b="1" dirty="0"/>
              <a:t>.</a:t>
            </a:r>
            <a:endParaRPr sz="2300" b="1" dirty="0"/>
          </a:p>
        </p:txBody>
      </p:sp>
      <p:sp>
        <p:nvSpPr>
          <p:cNvPr id="1081" name="Google Shape;1081;p72"/>
          <p:cNvSpPr txBox="1">
            <a:spLocks noGrp="1"/>
          </p:cNvSpPr>
          <p:nvPr>
            <p:ph type="body" idx="2"/>
          </p:nvPr>
        </p:nvSpPr>
        <p:spPr>
          <a:xfrm>
            <a:off x="5353000" y="151243"/>
            <a:ext cx="4990998" cy="992652"/>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a:t>Elegir un </a:t>
            </a:r>
            <a:r>
              <a:rPr lang="en-US" i="1"/>
              <a:t>SMART TV</a:t>
            </a:r>
            <a:endParaRPr i="1"/>
          </a:p>
        </p:txBody>
      </p:sp>
      <p:sp>
        <p:nvSpPr>
          <p:cNvPr id="1082" name="Google Shape;1082;p72"/>
          <p:cNvSpPr>
            <a:spLocks noGrp="1"/>
          </p:cNvSpPr>
          <p:nvPr>
            <p:ph type="pic" idx="3"/>
          </p:nvPr>
        </p:nvSpPr>
        <p:spPr>
          <a:xfrm>
            <a:off x="0" y="1866787"/>
            <a:ext cx="5130800" cy="3913188"/>
          </a:xfrm>
          <a:prstGeom prst="rect">
            <a:avLst/>
          </a:prstGeom>
          <a:solidFill>
            <a:srgbClr val="D8D8D8"/>
          </a:solidFill>
          <a:ln>
            <a:noFill/>
          </a:ln>
        </p:spPr>
      </p:sp>
      <p:sp>
        <p:nvSpPr>
          <p:cNvPr id="1083" name="Google Shape;1083;p72"/>
          <p:cNvSpPr txBox="1"/>
          <p:nvPr/>
        </p:nvSpPr>
        <p:spPr>
          <a:xfrm>
            <a:off x="0" y="6392170"/>
            <a:ext cx="4549966" cy="307777"/>
          </a:xfrm>
          <a:prstGeom prst="rect">
            <a:avLst/>
          </a:prstGeom>
          <a:solidFill>
            <a:schemeClr val="lt1"/>
          </a:solidFill>
          <a:ln w="25400"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24BAA2"/>
                </a:solidFill>
                <a:latin typeface="Arial"/>
                <a:ea typeface="Arial"/>
                <a:cs typeface="Arial"/>
                <a:sym typeface="Arial"/>
                <a:hlinkClick r:id="rId3">
                  <a:extLst>
                    <a:ext uri="{A12FA001-AC4F-418D-AE19-62706E023703}">
                      <ahyp:hlinkClr xmlns:ahyp="http://schemas.microsoft.com/office/drawing/2018/hyperlinkcolor" val="tx"/>
                    </a:ext>
                  </a:extLst>
                </a:hlinkClick>
              </a:rPr>
              <a:t>¿Qué es un smart TV? – guía a Which? - YouTube</a:t>
            </a:r>
            <a:endParaRPr sz="1400" b="0" i="0" u="none" strike="noStrike" cap="none">
              <a:solidFill>
                <a:srgbClr val="24BAA2"/>
              </a:solidFill>
              <a:latin typeface="Arial"/>
              <a:ea typeface="Arial"/>
              <a:cs typeface="Arial"/>
              <a:sym typeface="Arial"/>
            </a:endParaRPr>
          </a:p>
        </p:txBody>
      </p:sp>
      <p:sp>
        <p:nvSpPr>
          <p:cNvPr id="1084" name="Google Shape;1084;p72"/>
          <p:cNvSpPr txBox="1"/>
          <p:nvPr/>
        </p:nvSpPr>
        <p:spPr>
          <a:xfrm>
            <a:off x="6874526" y="6256116"/>
            <a:ext cx="4216265" cy="523180"/>
          </a:xfrm>
          <a:prstGeom prst="rect">
            <a:avLst/>
          </a:prstGeom>
          <a:noFill/>
          <a:ln w="25400"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400" b="1" i="0"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Top 7 de </a:t>
            </a:r>
            <a:r>
              <a:rPr lang="en-US" sz="1400" b="1" i="1" u="sng" strike="noStrike" cap="none">
                <a:solidFill>
                  <a:srgbClr val="24BAA2"/>
                </a:solidFill>
                <a:latin typeface="Arial"/>
                <a:ea typeface="Arial"/>
                <a:cs typeface="Arial"/>
                <a:sym typeface="Arial"/>
              </a:rPr>
              <a:t>s</a:t>
            </a:r>
            <a:r>
              <a:rPr lang="en-US" sz="1400" b="1" i="1"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mart TVs </a:t>
            </a:r>
            <a:r>
              <a:rPr lang="en-US" sz="1400" b="1" i="0"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para mayores con guía de compra 2022 |</a:t>
            </a:r>
            <a:endParaRPr sz="1400" b="0" i="0" u="none" strike="noStrike" cap="none">
              <a:solidFill>
                <a:srgbClr val="24BAA2"/>
              </a:solidFill>
              <a:latin typeface="Arial"/>
              <a:ea typeface="Arial"/>
              <a:cs typeface="Arial"/>
              <a:sym typeface="Arial"/>
            </a:endParaRPr>
          </a:p>
        </p:txBody>
      </p:sp>
      <p:pic>
        <p:nvPicPr>
          <p:cNvPr id="1085" name="Google Shape;1085;p72"/>
          <p:cNvPicPr preferRelativeResize="0"/>
          <p:nvPr/>
        </p:nvPicPr>
        <p:blipFill rotWithShape="1">
          <a:blip r:embed="rId5">
            <a:alphaModFix/>
          </a:blip>
          <a:srcRect/>
          <a:stretch/>
        </p:blipFill>
        <p:spPr>
          <a:xfrm>
            <a:off x="0" y="1819021"/>
            <a:ext cx="5335497" cy="40087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0"/>
                                        </p:tgtEl>
                                        <p:attrNameLst>
                                          <p:attrName>style.visibility</p:attrName>
                                        </p:attrNameLst>
                                      </p:cBhvr>
                                      <p:to>
                                        <p:strVal val="visible"/>
                                      </p:to>
                                    </p:set>
                                    <p:animEffect transition="in" filter="fade">
                                      <p:cBhvr>
                                        <p:cTn id="7" dur="1"/>
                                        <p:tgtEl>
                                          <p:spTgt spid="1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g136ea598341_1_37"/>
          <p:cNvSpPr txBox="1">
            <a:spLocks noGrp="1"/>
          </p:cNvSpPr>
          <p:nvPr>
            <p:ph type="body" idx="1"/>
          </p:nvPr>
        </p:nvSpPr>
        <p:spPr>
          <a:xfrm>
            <a:off x="737862" y="1234754"/>
            <a:ext cx="8040820" cy="3849900"/>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en-US"/>
              <a:t>Ver lo que quieras desde la comodidad de tu casa.</a:t>
            </a:r>
            <a:endParaRPr/>
          </a:p>
          <a:p>
            <a:pPr marL="457200" lvl="0" indent="-381000" algn="just" rtl="0">
              <a:lnSpc>
                <a:spcPct val="90000"/>
              </a:lnSpc>
              <a:spcBef>
                <a:spcPts val="0"/>
              </a:spcBef>
              <a:spcAft>
                <a:spcPts val="0"/>
              </a:spcAft>
              <a:buSzPts val="2400"/>
              <a:buChar char="●"/>
            </a:pPr>
            <a:r>
              <a:rPr lang="en-US"/>
              <a:t>Vivir una experiencia de “minicine” en casa con la alta calidad visual y el sonido mejorado de un </a:t>
            </a:r>
            <a:r>
              <a:rPr lang="en-US" i="1"/>
              <a:t>smart TV</a:t>
            </a:r>
            <a:r>
              <a:rPr lang="en-US"/>
              <a:t>.</a:t>
            </a:r>
            <a:endParaRPr/>
          </a:p>
          <a:p>
            <a:pPr marL="457200" lvl="0" indent="-381000" algn="just" rtl="0">
              <a:lnSpc>
                <a:spcPct val="90000"/>
              </a:lnSpc>
              <a:spcBef>
                <a:spcPts val="0"/>
              </a:spcBef>
              <a:spcAft>
                <a:spcPts val="0"/>
              </a:spcAft>
              <a:buSzPts val="2400"/>
              <a:buChar char="●"/>
            </a:pPr>
            <a:r>
              <a:rPr lang="en-US"/>
              <a:t>Al tener acceso a internet, </a:t>
            </a:r>
            <a:r>
              <a:rPr lang="en-US" i="1"/>
              <a:t>apps</a:t>
            </a:r>
            <a:r>
              <a:rPr lang="en-US"/>
              <a:t>, archivos, juegos, etc., lleva la televisión a la era digital.</a:t>
            </a:r>
            <a:endParaRPr/>
          </a:p>
          <a:p>
            <a:pPr marL="457200" lvl="0" indent="-381000" algn="just" rtl="0">
              <a:lnSpc>
                <a:spcPct val="90000"/>
              </a:lnSpc>
              <a:spcBef>
                <a:spcPts val="0"/>
              </a:spcBef>
              <a:spcAft>
                <a:spcPts val="0"/>
              </a:spcAft>
              <a:buSzPts val="2400"/>
              <a:buFont typeface="Arial"/>
              <a:buChar char="●"/>
            </a:pPr>
            <a:r>
              <a:rPr lang="en-US"/>
              <a:t>Da acceso a numerosos servicios de </a:t>
            </a:r>
            <a:r>
              <a:rPr lang="en-US" i="1"/>
              <a:t>streaming</a:t>
            </a:r>
            <a:r>
              <a:rPr lang="en-US"/>
              <a:t> que ofrecen programas, películas y música sin necesidad de antena o de estar suscrito a televisión por cable o satélite (aunque muchas plataformas de </a:t>
            </a:r>
            <a:r>
              <a:rPr lang="en-US" i="1"/>
              <a:t>streaming</a:t>
            </a:r>
            <a:r>
              <a:rPr lang="en-US"/>
              <a:t>, como por ejemplo Netflix, sí requieren suscripción mensual).</a:t>
            </a:r>
            <a:endParaRPr/>
          </a:p>
          <a:p>
            <a:pPr marL="457200" lvl="0" indent="-381000" algn="just" rtl="0">
              <a:lnSpc>
                <a:spcPct val="90000"/>
              </a:lnSpc>
              <a:spcBef>
                <a:spcPts val="0"/>
              </a:spcBef>
              <a:spcAft>
                <a:spcPts val="0"/>
              </a:spcAft>
              <a:buSzPts val="2400"/>
              <a:buChar char="●"/>
            </a:pPr>
            <a:r>
              <a:rPr lang="en-US"/>
              <a:t>Configurar un </a:t>
            </a:r>
            <a:r>
              <a:rPr lang="en-US" i="1"/>
              <a:t>smart TV </a:t>
            </a:r>
            <a:r>
              <a:rPr lang="en-US"/>
              <a:t>normalmente no supone más que enchufarlo y vincularlo con la red doméstica. </a:t>
            </a:r>
            <a:endParaRPr/>
          </a:p>
          <a:p>
            <a:pPr marL="457200" lvl="0" indent="-381000" algn="just" rtl="0">
              <a:lnSpc>
                <a:spcPct val="90000"/>
              </a:lnSpc>
              <a:spcBef>
                <a:spcPts val="0"/>
              </a:spcBef>
              <a:spcAft>
                <a:spcPts val="0"/>
              </a:spcAft>
              <a:buSzPts val="2400"/>
              <a:buChar char="●"/>
            </a:pPr>
            <a:r>
              <a:rPr lang="en-US"/>
              <a:t>Usar un </a:t>
            </a:r>
            <a:r>
              <a:rPr lang="en-US" i="1"/>
              <a:t>smart TV </a:t>
            </a:r>
            <a:r>
              <a:rPr lang="en-US"/>
              <a:t>es parecido a usar un televisor común o un servicio de </a:t>
            </a:r>
            <a:r>
              <a:rPr lang="en-US" i="1"/>
              <a:t>streaming</a:t>
            </a:r>
            <a:r>
              <a:rPr lang="en-US"/>
              <a:t> normal, solo que ofrece funciones o características adicionales. </a:t>
            </a:r>
            <a:endParaRPr/>
          </a:p>
        </p:txBody>
      </p:sp>
      <p:sp>
        <p:nvSpPr>
          <p:cNvPr id="1092" name="Google Shape;1092;g136ea598341_1_37"/>
          <p:cNvSpPr txBox="1">
            <a:spLocks noGrp="1"/>
          </p:cNvSpPr>
          <p:nvPr>
            <p:ph type="body" idx="2"/>
          </p:nvPr>
        </p:nvSpPr>
        <p:spPr>
          <a:xfrm>
            <a:off x="-677334" y="604043"/>
            <a:ext cx="10103555" cy="784490"/>
          </a:xfrm>
          <a:prstGeom prst="rect">
            <a:avLst/>
          </a:prstGeom>
          <a:noFill/>
          <a:ln>
            <a:noFill/>
          </a:ln>
        </p:spPr>
        <p:txBody>
          <a:bodyPr spcFirstLastPara="1" wrap="square" lIns="91425" tIns="45700" rIns="91425" bIns="45700" anchor="t" anchorCtr="0">
            <a:noAutofit/>
          </a:bodyPr>
          <a:lstStyle/>
          <a:p>
            <a:pPr marL="1371600" lvl="0" indent="457200" algn="ctr" rtl="0">
              <a:lnSpc>
                <a:spcPct val="90000"/>
              </a:lnSpc>
              <a:spcBef>
                <a:spcPts val="0"/>
              </a:spcBef>
              <a:spcAft>
                <a:spcPts val="0"/>
              </a:spcAft>
              <a:buClr>
                <a:srgbClr val="24BAA2"/>
              </a:buClr>
              <a:buSzPts val="13000"/>
              <a:buFont typeface="Arial"/>
              <a:buNone/>
            </a:pPr>
            <a:r>
              <a:rPr lang="en-US"/>
              <a:t>Ventajas de usar un </a:t>
            </a:r>
            <a:r>
              <a:rPr lang="en-US" i="1"/>
              <a:t>smart TV</a:t>
            </a:r>
            <a:endParaRPr i="1"/>
          </a:p>
        </p:txBody>
      </p:sp>
      <p:pic>
        <p:nvPicPr>
          <p:cNvPr id="1093" name="Google Shape;1093;g136ea598341_1_37" descr="Shelves on wall with screens"/>
          <p:cNvPicPr preferRelativeResize="0"/>
          <p:nvPr/>
        </p:nvPicPr>
        <p:blipFill rotWithShape="1">
          <a:blip r:embed="rId3">
            <a:alphaModFix/>
          </a:blip>
          <a:srcRect l="54815"/>
          <a:stretch/>
        </p:blipFill>
        <p:spPr>
          <a:xfrm>
            <a:off x="8889093" y="1675850"/>
            <a:ext cx="2675457" cy="394739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g136ea598341_1_50"/>
          <p:cNvSpPr txBox="1">
            <a:spLocks noGrp="1"/>
          </p:cNvSpPr>
          <p:nvPr>
            <p:ph type="body" idx="1"/>
          </p:nvPr>
        </p:nvSpPr>
        <p:spPr>
          <a:xfrm>
            <a:off x="798380" y="2045704"/>
            <a:ext cx="10595100" cy="3849900"/>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en-US">
                <a:solidFill>
                  <a:srgbClr val="002060"/>
                </a:solidFill>
              </a:rPr>
              <a:t>Es una forma práctica de acceder a información, entretenimiento y documentos personales, etc. cuando salir de casa no es posible o conveniente.  </a:t>
            </a:r>
            <a:endParaRPr/>
          </a:p>
          <a:p>
            <a:pPr marL="457200" lvl="0" indent="-381000" algn="just" rtl="0">
              <a:lnSpc>
                <a:spcPct val="90000"/>
              </a:lnSpc>
              <a:spcBef>
                <a:spcPts val="0"/>
              </a:spcBef>
              <a:spcAft>
                <a:spcPts val="0"/>
              </a:spcAft>
              <a:buSzPts val="2400"/>
              <a:buChar char="●"/>
            </a:pPr>
            <a:r>
              <a:rPr lang="en-US">
                <a:solidFill>
                  <a:srgbClr val="002060"/>
                </a:solidFill>
              </a:rPr>
              <a:t>Al ser compatible con los </a:t>
            </a:r>
            <a:r>
              <a:rPr lang="en-US" i="1">
                <a:solidFill>
                  <a:srgbClr val="002060"/>
                </a:solidFill>
              </a:rPr>
              <a:t>smartphones</a:t>
            </a:r>
            <a:r>
              <a:rPr lang="en-US">
                <a:solidFill>
                  <a:srgbClr val="002060"/>
                </a:solidFill>
              </a:rPr>
              <a:t>, puedes controlar tu </a:t>
            </a:r>
            <a:r>
              <a:rPr lang="en-US" i="1">
                <a:solidFill>
                  <a:srgbClr val="002060"/>
                </a:solidFill>
              </a:rPr>
              <a:t>smart TV </a:t>
            </a:r>
            <a:r>
              <a:rPr lang="en-US">
                <a:solidFill>
                  <a:srgbClr val="002060"/>
                </a:solidFill>
              </a:rPr>
              <a:t>(algunos modelos) desde tu móvil, simplemente instalando una </a:t>
            </a:r>
            <a:r>
              <a:rPr lang="en-US" i="1">
                <a:solidFill>
                  <a:srgbClr val="002060"/>
                </a:solidFill>
              </a:rPr>
              <a:t>app</a:t>
            </a:r>
            <a:r>
              <a:rPr lang="en-US">
                <a:solidFill>
                  <a:srgbClr val="002060"/>
                </a:solidFill>
              </a:rPr>
              <a:t> y conectándolo a la red wifi. </a:t>
            </a:r>
            <a:endParaRPr/>
          </a:p>
          <a:p>
            <a:pPr marL="457200" lvl="0" indent="-381000" algn="just" rtl="0">
              <a:lnSpc>
                <a:spcPct val="90000"/>
              </a:lnSpc>
              <a:spcBef>
                <a:spcPts val="0"/>
              </a:spcBef>
              <a:spcAft>
                <a:spcPts val="0"/>
              </a:spcAft>
              <a:buSzPts val="2400"/>
              <a:buChar char="●"/>
            </a:pPr>
            <a:r>
              <a:rPr lang="en-US">
                <a:solidFill>
                  <a:srgbClr val="002060"/>
                </a:solidFill>
              </a:rPr>
              <a:t>Los </a:t>
            </a:r>
            <a:r>
              <a:rPr lang="en-US" i="1">
                <a:solidFill>
                  <a:srgbClr val="002060"/>
                </a:solidFill>
              </a:rPr>
              <a:t>smart TV </a:t>
            </a:r>
            <a:r>
              <a:rPr lang="en-US">
                <a:solidFill>
                  <a:srgbClr val="002060"/>
                </a:solidFill>
              </a:rPr>
              <a:t>ofrecen al usuario la posibilidad de deshacerse de aparatos reproductores, cables HDMI, mandos a distancia, etc.  </a:t>
            </a:r>
            <a:endParaRPr/>
          </a:p>
          <a:p>
            <a:pPr marL="457200" lvl="0" indent="-381000" algn="just" rtl="0">
              <a:lnSpc>
                <a:spcPct val="90000"/>
              </a:lnSpc>
              <a:spcBef>
                <a:spcPts val="0"/>
              </a:spcBef>
              <a:spcAft>
                <a:spcPts val="0"/>
              </a:spcAft>
              <a:buSzPts val="2400"/>
              <a:buChar char="●"/>
            </a:pPr>
            <a:r>
              <a:rPr lang="en-US">
                <a:solidFill>
                  <a:srgbClr val="002060"/>
                </a:solidFill>
              </a:rPr>
              <a:t>Al tener un precio asequible, los </a:t>
            </a:r>
            <a:r>
              <a:rPr lang="en-US" i="1">
                <a:solidFill>
                  <a:srgbClr val="002060"/>
                </a:solidFill>
              </a:rPr>
              <a:t>smart TV </a:t>
            </a:r>
            <a:r>
              <a:rPr lang="en-US">
                <a:solidFill>
                  <a:srgbClr val="002060"/>
                </a:solidFill>
              </a:rPr>
              <a:t>están al alcance de más personas. </a:t>
            </a:r>
            <a:endParaRPr/>
          </a:p>
          <a:p>
            <a:pPr marL="457200" lvl="0" indent="-381000" algn="just" rtl="0">
              <a:lnSpc>
                <a:spcPct val="90000"/>
              </a:lnSpc>
              <a:spcBef>
                <a:spcPts val="0"/>
              </a:spcBef>
              <a:spcAft>
                <a:spcPts val="0"/>
              </a:spcAft>
              <a:buSzPts val="2400"/>
              <a:buChar char="●"/>
            </a:pPr>
            <a:r>
              <a:rPr lang="en-US">
                <a:solidFill>
                  <a:srgbClr val="002060"/>
                </a:solidFill>
              </a:rPr>
              <a:t>La optimización del control mediante voz es una característica de algunos modelos de </a:t>
            </a:r>
            <a:r>
              <a:rPr lang="en-US" i="1">
                <a:solidFill>
                  <a:srgbClr val="002060"/>
                </a:solidFill>
              </a:rPr>
              <a:t>smart TV</a:t>
            </a:r>
            <a:r>
              <a:rPr lang="en-US">
                <a:solidFill>
                  <a:srgbClr val="002060"/>
                </a:solidFill>
              </a:rPr>
              <a:t>, algo que podría dar la oportunidad de aprovechar la tecnología a las personas con menos movilidad.</a:t>
            </a:r>
            <a:endParaRPr>
              <a:solidFill>
                <a:srgbClr val="002060"/>
              </a:solidFill>
            </a:endParaRPr>
          </a:p>
          <a:p>
            <a:pPr marL="45720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endParaRPr/>
          </a:p>
        </p:txBody>
      </p:sp>
      <p:sp>
        <p:nvSpPr>
          <p:cNvPr id="1100" name="Google Shape;1100;g136ea598341_1_50"/>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a:latin typeface="Calibri"/>
                <a:ea typeface="Calibri"/>
                <a:cs typeface="Calibri"/>
                <a:sym typeface="Calibri"/>
              </a:rPr>
              <a:t>Posibles usos de un </a:t>
            </a:r>
            <a:r>
              <a:rPr lang="en-US" i="1"/>
              <a:t>s</a:t>
            </a:r>
            <a:r>
              <a:rPr lang="en-US" i="1">
                <a:latin typeface="Calibri"/>
                <a:ea typeface="Calibri"/>
                <a:cs typeface="Calibri"/>
                <a:sym typeface="Calibri"/>
              </a:rPr>
              <a:t>mart</a:t>
            </a:r>
            <a:r>
              <a:rPr lang="en-US">
                <a:latin typeface="Calibri"/>
                <a:ea typeface="Calibri"/>
                <a:cs typeface="Calibri"/>
                <a:sym typeface="Calibri"/>
              </a:rPr>
              <a:t> TV</a:t>
            </a:r>
            <a:endParaRPr>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73"/>
          <p:cNvSpPr txBox="1">
            <a:spLocks noGrp="1"/>
          </p:cNvSpPr>
          <p:nvPr>
            <p:ph type="body" idx="1"/>
          </p:nvPr>
        </p:nvSpPr>
        <p:spPr>
          <a:xfrm>
            <a:off x="435590" y="873332"/>
            <a:ext cx="7173685"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200" dirty="0"/>
              <a:t>La </a:t>
            </a:r>
            <a:r>
              <a:rPr lang="en-US" sz="2200" dirty="0" err="1"/>
              <a:t>mayoría</a:t>
            </a:r>
            <a:r>
              <a:rPr lang="en-US" sz="2200" dirty="0"/>
              <a:t> de </a:t>
            </a:r>
            <a:r>
              <a:rPr lang="en-US" sz="2200" dirty="0" err="1"/>
              <a:t>los</a:t>
            </a:r>
            <a:r>
              <a:rPr lang="en-US" sz="2200" dirty="0"/>
              <a:t> </a:t>
            </a:r>
            <a:r>
              <a:rPr lang="en-US" sz="2200" dirty="0" err="1"/>
              <a:t>televisores</a:t>
            </a:r>
            <a:r>
              <a:rPr lang="en-US" sz="2200" dirty="0"/>
              <a:t> </a:t>
            </a:r>
            <a:r>
              <a:rPr lang="en-US" sz="2200" dirty="0" err="1"/>
              <a:t>modernos</a:t>
            </a:r>
            <a:r>
              <a:rPr lang="en-US" sz="2200" dirty="0"/>
              <a:t> </a:t>
            </a:r>
            <a:r>
              <a:rPr lang="en-US" sz="2200" dirty="0" err="1"/>
              <a:t>tienen</a:t>
            </a:r>
            <a:r>
              <a:rPr lang="en-US" sz="2200" dirty="0"/>
              <a:t> </a:t>
            </a:r>
            <a:r>
              <a:rPr lang="en-US" sz="2200" dirty="0" err="1"/>
              <a:t>varias</a:t>
            </a:r>
            <a:r>
              <a:rPr lang="en-US" sz="2200" dirty="0"/>
              <a:t> </a:t>
            </a:r>
            <a:r>
              <a:rPr lang="en-US" sz="2200" dirty="0" err="1"/>
              <a:t>opciones</a:t>
            </a:r>
            <a:r>
              <a:rPr lang="en-US" sz="2200" dirty="0"/>
              <a:t> de </a:t>
            </a:r>
            <a:r>
              <a:rPr lang="en-US" sz="2200" dirty="0" err="1"/>
              <a:t>accesibilidad</a:t>
            </a:r>
            <a:r>
              <a:rPr lang="en-US" sz="2200" dirty="0"/>
              <a:t> </a:t>
            </a:r>
            <a:r>
              <a:rPr lang="en-US" sz="2200" dirty="0" err="1"/>
              <a:t>adecuadas</a:t>
            </a:r>
            <a:r>
              <a:rPr lang="en-US" sz="2200" dirty="0"/>
              <a:t> para personas </a:t>
            </a:r>
            <a:r>
              <a:rPr lang="en-US" sz="2200" dirty="0" err="1"/>
              <a:t>mayores</a:t>
            </a:r>
            <a:r>
              <a:rPr lang="en-US" sz="2200" dirty="0"/>
              <a:t> o personas con </a:t>
            </a:r>
            <a:r>
              <a:rPr lang="en-US" sz="2200" dirty="0" err="1"/>
              <a:t>problemas</a:t>
            </a:r>
            <a:r>
              <a:rPr lang="en-US" sz="2200" dirty="0"/>
              <a:t> de </a:t>
            </a:r>
            <a:r>
              <a:rPr lang="en-US" sz="2200" dirty="0" err="1"/>
              <a:t>visión</a:t>
            </a:r>
            <a:r>
              <a:rPr lang="en-US" sz="2200" dirty="0"/>
              <a:t> o </a:t>
            </a:r>
            <a:r>
              <a:rPr lang="en-US" sz="2200" dirty="0" err="1"/>
              <a:t>audición</a:t>
            </a:r>
            <a:r>
              <a:rPr lang="en-US" sz="2200" dirty="0"/>
              <a:t>...</a:t>
            </a:r>
            <a:endParaRPr dirty="0"/>
          </a:p>
          <a:p>
            <a:pPr marL="0" lvl="0" indent="0" algn="l" rtl="0">
              <a:lnSpc>
                <a:spcPct val="90000"/>
              </a:lnSpc>
              <a:spcBef>
                <a:spcPts val="1000"/>
              </a:spcBef>
              <a:spcAft>
                <a:spcPts val="0"/>
              </a:spcAft>
              <a:buSzPts val="2400"/>
              <a:buNone/>
            </a:pPr>
            <a:r>
              <a:rPr lang="en-US" sz="2200" dirty="0"/>
              <a:t>Por </a:t>
            </a:r>
            <a:r>
              <a:rPr lang="en-US" sz="2200" dirty="0" err="1"/>
              <a:t>ejemplo</a:t>
            </a:r>
            <a:r>
              <a:rPr lang="en-US" sz="2200" dirty="0"/>
              <a:t>:</a:t>
            </a:r>
            <a:endParaRPr dirty="0"/>
          </a:p>
          <a:p>
            <a:pPr marL="342900" lvl="0" indent="-342900" algn="l" rtl="0">
              <a:lnSpc>
                <a:spcPct val="90000"/>
              </a:lnSpc>
              <a:spcBef>
                <a:spcPts val="1000"/>
              </a:spcBef>
              <a:spcAft>
                <a:spcPts val="0"/>
              </a:spcAft>
              <a:buSzPts val="2400"/>
              <a:buFont typeface="Arial"/>
              <a:buChar char="•"/>
            </a:pPr>
            <a:r>
              <a:rPr lang="en-US" sz="2200" dirty="0"/>
              <a:t>GUÍA DE VOZ - Lee </a:t>
            </a:r>
            <a:r>
              <a:rPr lang="en-US" sz="2200" dirty="0" err="1"/>
              <a:t>el</a:t>
            </a:r>
            <a:r>
              <a:rPr lang="en-US" sz="2200" dirty="0"/>
              <a:t> </a:t>
            </a:r>
            <a:r>
              <a:rPr lang="en-US" sz="2200" dirty="0" err="1"/>
              <a:t>texto</a:t>
            </a:r>
            <a:r>
              <a:rPr lang="en-US" sz="2200" dirty="0"/>
              <a:t> </a:t>
            </a:r>
            <a:r>
              <a:rPr lang="en-US" sz="2200" dirty="0" err="1"/>
              <a:t>en</a:t>
            </a:r>
            <a:r>
              <a:rPr lang="en-US" sz="2200" dirty="0"/>
              <a:t> </a:t>
            </a:r>
            <a:r>
              <a:rPr lang="en-US" sz="2200" dirty="0" err="1"/>
              <a:t>pantalla</a:t>
            </a:r>
            <a:r>
              <a:rPr lang="en-US" sz="2200" dirty="0"/>
              <a:t>.</a:t>
            </a:r>
            <a:endParaRPr dirty="0"/>
          </a:p>
          <a:p>
            <a:pPr marL="342900" lvl="0" indent="-342900" algn="l" rtl="0">
              <a:lnSpc>
                <a:spcPct val="90000"/>
              </a:lnSpc>
              <a:spcBef>
                <a:spcPts val="1000"/>
              </a:spcBef>
              <a:spcAft>
                <a:spcPts val="0"/>
              </a:spcAft>
              <a:buSzPts val="2400"/>
              <a:buFont typeface="Arial"/>
              <a:buChar char="•"/>
            </a:pPr>
            <a:r>
              <a:rPr lang="en-US" sz="2200" dirty="0"/>
              <a:t>DESCRIPCIÓN DE AUDIO: Disponible con </a:t>
            </a:r>
            <a:r>
              <a:rPr lang="en-US" sz="2200" dirty="0" err="1"/>
              <a:t>determinados</a:t>
            </a:r>
            <a:r>
              <a:rPr lang="en-US" sz="2200" dirty="0"/>
              <a:t> </a:t>
            </a:r>
            <a:r>
              <a:rPr lang="en-US" sz="2200" dirty="0" err="1"/>
              <a:t>programas</a:t>
            </a:r>
            <a:r>
              <a:rPr lang="en-US" sz="2200" dirty="0"/>
              <a:t> </a:t>
            </a:r>
            <a:r>
              <a:rPr lang="en-US" sz="2200" dirty="0" err="1"/>
              <a:t>como</a:t>
            </a:r>
            <a:r>
              <a:rPr lang="en-US" sz="2200" dirty="0"/>
              <a:t> </a:t>
            </a:r>
            <a:r>
              <a:rPr lang="en-US" sz="2200" dirty="0" err="1"/>
              <a:t>pista</a:t>
            </a:r>
            <a:r>
              <a:rPr lang="en-US" sz="2200" dirty="0"/>
              <a:t> de audio </a:t>
            </a:r>
            <a:r>
              <a:rPr lang="en-US" sz="2200" dirty="0" err="1"/>
              <a:t>adicional</a:t>
            </a:r>
            <a:r>
              <a:rPr lang="en-US" sz="2200" dirty="0"/>
              <a:t>.</a:t>
            </a:r>
            <a:endParaRPr dirty="0"/>
          </a:p>
          <a:p>
            <a:pPr marL="342900" lvl="0" indent="-342900" algn="l" rtl="0">
              <a:lnSpc>
                <a:spcPct val="90000"/>
              </a:lnSpc>
              <a:spcBef>
                <a:spcPts val="1000"/>
              </a:spcBef>
              <a:spcAft>
                <a:spcPts val="0"/>
              </a:spcAft>
              <a:buSzPts val="2400"/>
              <a:buFont typeface="Arial"/>
              <a:buChar char="•"/>
            </a:pPr>
            <a:r>
              <a:rPr lang="en-US" sz="2200" dirty="0"/>
              <a:t>ALTO CONTRASTE - </a:t>
            </a:r>
            <a:r>
              <a:rPr lang="en-US" sz="2200" dirty="0" err="1"/>
              <a:t>Mejora</a:t>
            </a:r>
            <a:r>
              <a:rPr lang="en-US" sz="2200" dirty="0"/>
              <a:t> la </a:t>
            </a:r>
            <a:r>
              <a:rPr lang="en-US" sz="2200" dirty="0" err="1"/>
              <a:t>visibilidad</a:t>
            </a:r>
            <a:r>
              <a:rPr lang="en-US" sz="2200" dirty="0"/>
              <a:t> del </a:t>
            </a:r>
            <a:r>
              <a:rPr lang="en-US" sz="2200" dirty="0" err="1"/>
              <a:t>texto</a:t>
            </a:r>
            <a:r>
              <a:rPr lang="en-US" sz="2200" dirty="0"/>
              <a:t>.</a:t>
            </a:r>
            <a:endParaRPr dirty="0"/>
          </a:p>
          <a:p>
            <a:pPr marL="342900" lvl="0" indent="-342900" algn="l" rtl="0">
              <a:lnSpc>
                <a:spcPct val="90000"/>
              </a:lnSpc>
              <a:spcBef>
                <a:spcPts val="1000"/>
              </a:spcBef>
              <a:spcAft>
                <a:spcPts val="0"/>
              </a:spcAft>
              <a:buSzPts val="2400"/>
              <a:buFont typeface="Arial"/>
              <a:buChar char="•"/>
            </a:pPr>
            <a:r>
              <a:rPr lang="en-US" sz="2200" dirty="0"/>
              <a:t>AMPLIAR - </a:t>
            </a:r>
            <a:r>
              <a:rPr lang="en-US" sz="2200" dirty="0" err="1"/>
              <a:t>Función</a:t>
            </a:r>
            <a:r>
              <a:rPr lang="en-US" sz="2200" dirty="0"/>
              <a:t> de zoom</a:t>
            </a:r>
            <a:endParaRPr dirty="0"/>
          </a:p>
          <a:p>
            <a:pPr marL="342900" lvl="0" indent="-342900" algn="l" rtl="0">
              <a:lnSpc>
                <a:spcPct val="90000"/>
              </a:lnSpc>
              <a:spcBef>
                <a:spcPts val="1000"/>
              </a:spcBef>
              <a:spcAft>
                <a:spcPts val="0"/>
              </a:spcAft>
              <a:buSzPts val="2400"/>
              <a:buFont typeface="Arial"/>
              <a:buChar char="•"/>
            </a:pPr>
            <a:r>
              <a:rPr lang="en-US" sz="2200" dirty="0"/>
              <a:t>MANDO A DISTANCIA EXPLICATIVO: El </a:t>
            </a:r>
            <a:r>
              <a:rPr lang="en-US" sz="2200" dirty="0" err="1"/>
              <a:t>televisor</a:t>
            </a:r>
            <a:r>
              <a:rPr lang="en-US" sz="2200" dirty="0"/>
              <a:t> </a:t>
            </a:r>
            <a:r>
              <a:rPr lang="en-US" sz="2200" dirty="0" err="1"/>
              <a:t>entra</a:t>
            </a:r>
            <a:r>
              <a:rPr lang="en-US" sz="2200" dirty="0"/>
              <a:t> </a:t>
            </a:r>
            <a:r>
              <a:rPr lang="en-US" sz="2200" dirty="0" err="1"/>
              <a:t>en</a:t>
            </a:r>
            <a:r>
              <a:rPr lang="en-US" sz="2200" dirty="0"/>
              <a:t> modo </a:t>
            </a:r>
            <a:r>
              <a:rPr lang="en-US" sz="2200" dirty="0" err="1"/>
              <a:t>explicativo</a:t>
            </a:r>
            <a:r>
              <a:rPr lang="en-US" sz="2200" dirty="0"/>
              <a:t> </a:t>
            </a:r>
            <a:r>
              <a:rPr lang="en-US" sz="2200" dirty="0" err="1"/>
              <a:t>te</a:t>
            </a:r>
            <a:r>
              <a:rPr lang="en-US" sz="2200" dirty="0"/>
              <a:t> indica la </a:t>
            </a:r>
            <a:r>
              <a:rPr lang="en-US" sz="2200" dirty="0" err="1"/>
              <a:t>función</a:t>
            </a:r>
            <a:r>
              <a:rPr lang="en-US" sz="2200" dirty="0"/>
              <a:t> de </a:t>
            </a:r>
            <a:r>
              <a:rPr lang="en-US" sz="2200" dirty="0" err="1"/>
              <a:t>cada</a:t>
            </a:r>
            <a:r>
              <a:rPr lang="en-US" sz="2200" dirty="0"/>
              <a:t> </a:t>
            </a:r>
            <a:r>
              <a:rPr lang="en-US" sz="2200" dirty="0" err="1"/>
              <a:t>botón</a:t>
            </a:r>
            <a:r>
              <a:rPr lang="en-US" sz="2200" dirty="0"/>
              <a:t>.</a:t>
            </a:r>
            <a:endParaRPr dirty="0"/>
          </a:p>
          <a:p>
            <a:pPr marL="342900" lvl="0" indent="-342900" algn="l" rtl="0">
              <a:lnSpc>
                <a:spcPct val="90000"/>
              </a:lnSpc>
              <a:spcBef>
                <a:spcPts val="1000"/>
              </a:spcBef>
              <a:spcAft>
                <a:spcPts val="0"/>
              </a:spcAft>
              <a:buSzPts val="2400"/>
              <a:buFont typeface="Arial"/>
              <a:buChar char="•"/>
            </a:pPr>
            <a:r>
              <a:rPr lang="en-US" sz="2200" dirty="0"/>
              <a:t>AUDIO MULTISALIDA - </a:t>
            </a:r>
            <a:r>
              <a:rPr lang="en-US" sz="2200" dirty="0" err="1"/>
              <a:t>Permite</a:t>
            </a:r>
            <a:r>
              <a:rPr lang="en-US" sz="2200" dirty="0"/>
              <a:t> que </a:t>
            </a:r>
            <a:r>
              <a:rPr lang="en-US" sz="2200" dirty="0" err="1"/>
              <a:t>los</a:t>
            </a:r>
            <a:r>
              <a:rPr lang="en-US" sz="2200" dirty="0"/>
              <a:t> </a:t>
            </a:r>
            <a:r>
              <a:rPr lang="en-US" sz="2200" dirty="0" err="1"/>
              <a:t>altavoces</a:t>
            </a:r>
            <a:r>
              <a:rPr lang="en-US" sz="2200" dirty="0"/>
              <a:t> del </a:t>
            </a:r>
            <a:r>
              <a:rPr lang="en-US" sz="2200" dirty="0" err="1"/>
              <a:t>televisor</a:t>
            </a:r>
            <a:r>
              <a:rPr lang="en-US" sz="2200" dirty="0"/>
              <a:t> </a:t>
            </a:r>
            <a:r>
              <a:rPr lang="en-US" sz="2200" dirty="0" err="1"/>
              <a:t>funcionen</a:t>
            </a:r>
            <a:r>
              <a:rPr lang="en-US" sz="2200" dirty="0"/>
              <a:t> </a:t>
            </a:r>
            <a:r>
              <a:rPr lang="en-US" sz="2200" dirty="0" err="1"/>
              <a:t>simultáneamente</a:t>
            </a:r>
            <a:r>
              <a:rPr lang="en-US" sz="2200" dirty="0"/>
              <a:t> con </a:t>
            </a:r>
            <a:r>
              <a:rPr lang="en-US" sz="2200" dirty="0" err="1"/>
              <a:t>los</a:t>
            </a:r>
            <a:r>
              <a:rPr lang="en-US" sz="2200" dirty="0"/>
              <a:t> auriculares.</a:t>
            </a:r>
            <a:endParaRPr dirty="0"/>
          </a:p>
          <a:p>
            <a:pPr marL="342900" lvl="0" indent="-342900" algn="l" rtl="0">
              <a:lnSpc>
                <a:spcPct val="90000"/>
              </a:lnSpc>
              <a:spcBef>
                <a:spcPts val="1000"/>
              </a:spcBef>
              <a:spcAft>
                <a:spcPts val="0"/>
              </a:spcAft>
              <a:buSzPts val="2400"/>
              <a:buFont typeface="Arial"/>
              <a:buChar char="•"/>
            </a:pPr>
            <a:r>
              <a:rPr lang="en-US" sz="2200" dirty="0"/>
              <a:t>SUBTÍTULOS - Los </a:t>
            </a:r>
            <a:r>
              <a:rPr lang="en-US" sz="2200" dirty="0" err="1"/>
              <a:t>diálogos</a:t>
            </a:r>
            <a:r>
              <a:rPr lang="en-US" sz="2200" dirty="0"/>
              <a:t> se </a:t>
            </a:r>
            <a:r>
              <a:rPr lang="en-US" sz="2200" dirty="0" err="1"/>
              <a:t>muestran</a:t>
            </a:r>
            <a:r>
              <a:rPr lang="en-US" sz="2200" dirty="0"/>
              <a:t> </a:t>
            </a:r>
            <a:r>
              <a:rPr lang="en-US" sz="2200" dirty="0" err="1"/>
              <a:t>en</a:t>
            </a:r>
            <a:r>
              <a:rPr lang="en-US" sz="2200" dirty="0"/>
              <a:t> forma de </a:t>
            </a:r>
            <a:r>
              <a:rPr lang="en-US" sz="2200" dirty="0" err="1"/>
              <a:t>texto</a:t>
            </a:r>
            <a:r>
              <a:rPr lang="en-US" sz="2200" dirty="0"/>
              <a:t>.</a:t>
            </a:r>
            <a:r>
              <a:rPr lang="en-US" dirty="0"/>
              <a:t>					</a:t>
            </a:r>
            <a:r>
              <a:rPr lang="en-US" u="sng" dirty="0">
                <a:solidFill>
                  <a:srgbClr val="24BAA2"/>
                </a:solidFill>
              </a:rPr>
              <a:t>Fuente</a:t>
            </a:r>
            <a:r>
              <a:rPr lang="en-US" dirty="0"/>
              <a:t>	</a:t>
            </a:r>
            <a:endParaRPr dirty="0">
              <a:solidFill>
                <a:schemeClr val="lt1"/>
              </a:solidFill>
            </a:endParaRPr>
          </a:p>
        </p:txBody>
      </p:sp>
      <p:sp>
        <p:nvSpPr>
          <p:cNvPr id="1106" name="Google Shape;1106;p73"/>
          <p:cNvSpPr txBox="1">
            <a:spLocks noGrp="1"/>
          </p:cNvSpPr>
          <p:nvPr>
            <p:ph type="body" idx="2"/>
          </p:nvPr>
        </p:nvSpPr>
        <p:spPr>
          <a:xfrm>
            <a:off x="0" y="225779"/>
            <a:ext cx="7631288"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200"/>
              <a:t>Opciones de accesibilidad de los SMART TV</a:t>
            </a:r>
            <a:endParaRPr sz="3200"/>
          </a:p>
        </p:txBody>
      </p:sp>
      <p:pic>
        <p:nvPicPr>
          <p:cNvPr id="1107" name="Google Shape;1107;p73" descr="The Voice Guide function is highlighted in the Accessibility Shortcut screen."/>
          <p:cNvPicPr preferRelativeResize="0">
            <a:picLocks noGrp="1"/>
          </p:cNvPicPr>
          <p:nvPr>
            <p:ph type="pic" idx="3"/>
          </p:nvPr>
        </p:nvPicPr>
        <p:blipFill rotWithShape="1">
          <a:blip r:embed="rId3">
            <a:alphaModFix/>
          </a:blip>
          <a:srcRect l="12083" t="25031" r="16977" b="25168"/>
          <a:stretch/>
        </p:blipFill>
        <p:spPr>
          <a:xfrm>
            <a:off x="7401659" y="1132114"/>
            <a:ext cx="4914220" cy="345077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g136ea598341_1_81"/>
          <p:cNvSpPr txBox="1">
            <a:spLocks noGrp="1"/>
          </p:cNvSpPr>
          <p:nvPr>
            <p:ph type="body" idx="1"/>
          </p:nvPr>
        </p:nvSpPr>
        <p:spPr>
          <a:xfrm>
            <a:off x="798380" y="1763482"/>
            <a:ext cx="10595100" cy="3849900"/>
          </a:xfrm>
          <a:prstGeom prst="rect">
            <a:avLst/>
          </a:prstGeom>
          <a:noFill/>
          <a:ln>
            <a:noFill/>
          </a:ln>
        </p:spPr>
        <p:txBody>
          <a:bodyPr spcFirstLastPara="1" wrap="square" lIns="91425" tIns="45700" rIns="91425" bIns="45700" anchor="t" anchorCtr="0">
            <a:noAutofit/>
          </a:bodyPr>
          <a:lstStyle/>
          <a:p>
            <a:pPr marL="457200" lvl="0" indent="-381000" algn="just" rtl="0">
              <a:lnSpc>
                <a:spcPct val="90000"/>
              </a:lnSpc>
              <a:spcBef>
                <a:spcPts val="1000"/>
              </a:spcBef>
              <a:spcAft>
                <a:spcPts val="0"/>
              </a:spcAft>
              <a:buSzPts val="2400"/>
              <a:buChar char="●"/>
            </a:pPr>
            <a:r>
              <a:rPr lang="en-US"/>
              <a:t>Uso de </a:t>
            </a:r>
            <a:r>
              <a:rPr lang="en-US" i="1">
                <a:solidFill>
                  <a:srgbClr val="002060"/>
                </a:solidFill>
              </a:rPr>
              <a:t>apps</a:t>
            </a:r>
            <a:r>
              <a:rPr lang="en-US">
                <a:solidFill>
                  <a:srgbClr val="002060"/>
                </a:solidFill>
              </a:rPr>
              <a:t> y</a:t>
            </a:r>
            <a:r>
              <a:rPr lang="en-US">
                <a:solidFill>
                  <a:srgbClr val="FF0000"/>
                </a:solidFill>
              </a:rPr>
              <a:t> </a:t>
            </a:r>
            <a:r>
              <a:rPr lang="en-US">
                <a:solidFill>
                  <a:srgbClr val="002060"/>
                </a:solidFill>
              </a:rPr>
              <a:t>servicios de </a:t>
            </a:r>
            <a:r>
              <a:rPr lang="en-US" i="1">
                <a:solidFill>
                  <a:srgbClr val="002060"/>
                </a:solidFill>
              </a:rPr>
              <a:t>streaming</a:t>
            </a:r>
            <a:r>
              <a:rPr lang="en-US">
                <a:solidFill>
                  <a:srgbClr val="002060"/>
                </a:solidFill>
              </a:rPr>
              <a:t> </a:t>
            </a:r>
            <a:r>
              <a:rPr lang="en-US"/>
              <a:t>expresamente dirigidos a los mayores.</a:t>
            </a:r>
            <a:endParaRPr/>
          </a:p>
          <a:p>
            <a:pPr marL="457200" lvl="0" indent="-381000" algn="just" rtl="0">
              <a:lnSpc>
                <a:spcPct val="90000"/>
              </a:lnSpc>
              <a:spcBef>
                <a:spcPts val="0"/>
              </a:spcBef>
              <a:spcAft>
                <a:spcPts val="0"/>
              </a:spcAft>
              <a:buSzPts val="2400"/>
              <a:buChar char="●"/>
            </a:pPr>
            <a:r>
              <a:rPr lang="en-US"/>
              <a:t>Funciones de reloj y alarma interactivas. </a:t>
            </a:r>
            <a:endParaRPr/>
          </a:p>
          <a:p>
            <a:pPr marL="457200" lvl="0" indent="-381000" algn="just" rtl="0">
              <a:lnSpc>
                <a:spcPct val="90000"/>
              </a:lnSpc>
              <a:spcBef>
                <a:spcPts val="0"/>
              </a:spcBef>
              <a:spcAft>
                <a:spcPts val="0"/>
              </a:spcAft>
              <a:buSzPts val="2400"/>
              <a:buChar char="●"/>
            </a:pPr>
            <a:r>
              <a:rPr lang="en-US"/>
              <a:t>Cámara web integrada para hablar por videollamada o chat de vídeo en una pantalla más grande.</a:t>
            </a:r>
            <a:endParaRPr/>
          </a:p>
          <a:p>
            <a:pPr marL="457200" lvl="0" indent="-381000" algn="just" rtl="0">
              <a:lnSpc>
                <a:spcPct val="90000"/>
              </a:lnSpc>
              <a:spcBef>
                <a:spcPts val="0"/>
              </a:spcBef>
              <a:spcAft>
                <a:spcPts val="0"/>
              </a:spcAft>
              <a:buSzPts val="2400"/>
              <a:buChar char="●"/>
            </a:pPr>
            <a:r>
              <a:rPr lang="en-US"/>
              <a:t>La optimización del control mediante voz está ya disponible en distintos modelos. </a:t>
            </a:r>
            <a:endParaRPr/>
          </a:p>
          <a:p>
            <a:pPr marL="457200" lvl="0" indent="-381000" algn="just" rtl="0">
              <a:lnSpc>
                <a:spcPct val="90000"/>
              </a:lnSpc>
              <a:spcBef>
                <a:spcPts val="0"/>
              </a:spcBef>
              <a:spcAft>
                <a:spcPts val="0"/>
              </a:spcAft>
              <a:buSzPts val="2400"/>
              <a:buChar char="●"/>
            </a:pPr>
            <a:r>
              <a:rPr lang="en-US"/>
              <a:t>Ampliación de las funciones según la compatibilidad con otros dispositivos como </a:t>
            </a:r>
            <a:r>
              <a:rPr lang="en-US" i="1"/>
              <a:t>tablets</a:t>
            </a:r>
            <a:r>
              <a:rPr lang="en-US"/>
              <a:t> y </a:t>
            </a:r>
            <a:r>
              <a:rPr lang="en-US" i="1"/>
              <a:t>smartphones</a:t>
            </a:r>
            <a:r>
              <a:rPr lang="en-US"/>
              <a:t>. Algunos modelos pueden conectarse a dispositivos domésticos para facilitar su uso y añadir funciones mediante wifi o </a:t>
            </a:r>
            <a:r>
              <a:rPr lang="en-US" i="1"/>
              <a:t>bluetooth</a:t>
            </a:r>
            <a:r>
              <a:rPr lang="en-US"/>
              <a:t>. </a:t>
            </a:r>
            <a:endParaRPr/>
          </a:p>
          <a:p>
            <a:pPr marL="457200" lvl="0" indent="-381000" algn="just" rtl="0">
              <a:lnSpc>
                <a:spcPct val="90000"/>
              </a:lnSpc>
              <a:spcBef>
                <a:spcPts val="0"/>
              </a:spcBef>
              <a:spcAft>
                <a:spcPts val="0"/>
              </a:spcAft>
              <a:buSzPts val="2400"/>
              <a:buChar char="●"/>
            </a:pPr>
            <a:r>
              <a:rPr lang="en-US"/>
              <a:t>A menudo las personas mayores no pueden ver la televisión por cuestión de horarios, pero Channel Apps les permite ver sus programas favoritos a la hora que más les convenga. Así, los mayores pueden ver lo que quieran cuando quieran.</a:t>
            </a:r>
            <a:endParaRPr/>
          </a:p>
        </p:txBody>
      </p:sp>
      <p:sp>
        <p:nvSpPr>
          <p:cNvPr id="1114" name="Google Shape;1114;g136ea598341_1_81"/>
          <p:cNvSpPr txBox="1">
            <a:spLocks noGrp="1"/>
          </p:cNvSpPr>
          <p:nvPr>
            <p:ph type="body" idx="2"/>
          </p:nvPr>
        </p:nvSpPr>
        <p:spPr>
          <a:xfrm>
            <a:off x="798381" y="7616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Posibles usos de los</a:t>
            </a:r>
            <a:r>
              <a:rPr lang="en-US">
                <a:solidFill>
                  <a:srgbClr val="FF0000"/>
                </a:solidFill>
              </a:rPr>
              <a:t> </a:t>
            </a:r>
            <a:r>
              <a:rPr lang="en-US" i="1"/>
              <a:t>smart TV</a:t>
            </a:r>
            <a:endParaRPr i="1"/>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19" name="Google Shape;1119;p74"/>
          <p:cNvSpPr txBox="1">
            <a:spLocks noGrp="1"/>
          </p:cNvSpPr>
          <p:nvPr>
            <p:ph type="body" idx="1"/>
          </p:nvPr>
        </p:nvSpPr>
        <p:spPr>
          <a:xfrm>
            <a:off x="5662669" y="1543289"/>
            <a:ext cx="5805889" cy="4236686"/>
          </a:xfrm>
          <a:prstGeom prst="rect">
            <a:avLst/>
          </a:prstGeom>
          <a:noFill/>
          <a:ln>
            <a:noFill/>
          </a:ln>
        </p:spPr>
        <p:txBody>
          <a:bodyPr spcFirstLastPara="1" wrap="square" lIns="91425" tIns="45700" rIns="91425" bIns="45700" anchor="t" anchorCtr="0">
            <a:noAutofit/>
          </a:bodyPr>
          <a:lstStyle/>
          <a:p>
            <a:pPr marL="522900" lvl="0" indent="-342900" algn="l" rtl="0">
              <a:lnSpc>
                <a:spcPct val="90000"/>
              </a:lnSpc>
              <a:spcBef>
                <a:spcPts val="1000"/>
              </a:spcBef>
              <a:spcAft>
                <a:spcPts val="0"/>
              </a:spcAft>
              <a:buClr>
                <a:schemeClr val="accent2"/>
              </a:buClr>
              <a:buSzPts val="2400"/>
              <a:buFont typeface="Arial"/>
              <a:buChar char="•"/>
            </a:pP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Cómo</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descargar</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e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instalar</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apps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en</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tu</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Samsung Smart TV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en</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2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minutos</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 – YouTube</a:t>
            </a:r>
            <a:endParaRPr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522900" lvl="0" indent="-342900" algn="l" rtl="0">
              <a:lnSpc>
                <a:spcPct val="90000"/>
              </a:lnSpc>
              <a:spcBef>
                <a:spcPts val="1000"/>
              </a:spcBef>
              <a:spcAft>
                <a:spcPts val="0"/>
              </a:spcAft>
              <a:buClr>
                <a:schemeClr val="accent2"/>
              </a:buClr>
              <a:buSzPts val="2400"/>
              <a:buFont typeface="Arial"/>
              <a:buChar char="•"/>
            </a:pP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Usar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el</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 modo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inteligente</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en</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tu</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 TV | Samsung EE.UU.- YouTube</a:t>
            </a:r>
            <a:endParaRPr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522900" lvl="0" indent="-342900" algn="l" rtl="0">
              <a:lnSpc>
                <a:spcPct val="90000"/>
              </a:lnSpc>
              <a:spcBef>
                <a:spcPts val="1000"/>
              </a:spcBef>
              <a:spcAft>
                <a:spcPts val="0"/>
              </a:spcAft>
              <a:buClr>
                <a:schemeClr val="accent2"/>
              </a:buClr>
              <a:buSzPts val="2400"/>
              <a:buFont typeface="Arial"/>
              <a:buChar char="•"/>
            </a:pP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5">
                  <a:extLst>
                    <a:ext uri="{A12FA001-AC4F-418D-AE19-62706E023703}">
                      <ahyp:hlinkClr xmlns:ahyp="http://schemas.microsoft.com/office/drawing/2018/hyperlinkcolor" val="tx"/>
                    </a:ext>
                  </a:extLst>
                </a:hlinkClick>
              </a:rPr>
              <a:t>TV Sony Android |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Cómo</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actualizar</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tu</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 TV </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5">
                  <a:extLst>
                    <a:ext uri="{A12FA001-AC4F-418D-AE19-62706E023703}">
                      <ahyp:hlinkClr xmlns:ahyp="http://schemas.microsoft.com/office/drawing/2018/hyperlinkcolor" val="tx"/>
                    </a:ext>
                  </a:extLst>
                </a:hlinkClick>
              </a:rPr>
              <a:t>Sony – YouTube</a:t>
            </a:r>
            <a:endParaRPr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522900" lvl="0" indent="-342900" algn="l" rtl="0">
              <a:lnSpc>
                <a:spcPct val="90000"/>
              </a:lnSpc>
              <a:spcBef>
                <a:spcPts val="1000"/>
              </a:spcBef>
              <a:spcAft>
                <a:spcPts val="0"/>
              </a:spcAft>
              <a:buClr>
                <a:schemeClr val="accent2"/>
              </a:buClr>
              <a:buSzPts val="2400"/>
              <a:buFont typeface="Arial"/>
              <a:buChar char="•"/>
            </a:pP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Sony |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Aprende</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 a usar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el</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mando</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 a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distancia</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en</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tu</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6">
                  <a:extLst>
                    <a:ext uri="{A12FA001-AC4F-418D-AE19-62706E023703}">
                      <ahyp:hlinkClr xmlns:ahyp="http://schemas.microsoft.com/office/drawing/2018/hyperlinkcolor" val="tx"/>
                    </a:ext>
                  </a:extLst>
                </a:hlinkClick>
              </a:rPr>
              <a:t> TV Sony 2021 BRAVIA – YouTube</a:t>
            </a:r>
            <a:endParaRPr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522900" lvl="0" indent="-342900" algn="l" rtl="0">
              <a:lnSpc>
                <a:spcPct val="90000"/>
              </a:lnSpc>
              <a:spcBef>
                <a:spcPts val="1000"/>
              </a:spcBef>
              <a:spcAft>
                <a:spcPts val="0"/>
              </a:spcAft>
              <a:buClr>
                <a:schemeClr val="accent2"/>
              </a:buClr>
              <a:buSzPts val="2400"/>
              <a:buFont typeface="Arial"/>
              <a:buChar char="•"/>
            </a:pP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Cómo</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 usar la </a:t>
            </a:r>
            <a:r>
              <a:rPr lang="en-US" u="sng"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audioguía</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 </a:t>
            </a:r>
            <a:r>
              <a:rPr lang="en-US" u="sng"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hlinkClick r:id="rId7">
                  <a:extLst>
                    <a:ext uri="{A12FA001-AC4F-418D-AE19-62706E023703}">
                      <ahyp:hlinkClr xmlns:ahyp="http://schemas.microsoft.com/office/drawing/2018/hyperlinkcolor" val="tx"/>
                    </a:ext>
                  </a:extLst>
                </a:hlinkClick>
              </a:rPr>
              <a:t>*Nuevo TV LG Smart - WebOS 6 - YouTube</a:t>
            </a:r>
            <a:endParaRPr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180000" lvl="0" indent="0" algn="l" rtl="0">
              <a:lnSpc>
                <a:spcPct val="90000"/>
              </a:lnSpc>
              <a:spcBef>
                <a:spcPts val="1000"/>
              </a:spcBef>
              <a:spcAft>
                <a:spcPts val="0"/>
              </a:spcAft>
              <a:buSzPts val="2400"/>
              <a:buNone/>
            </a:pPr>
            <a:endParaRPr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
        <p:nvSpPr>
          <p:cNvPr id="1120" name="Google Shape;1120;p74"/>
          <p:cNvSpPr txBox="1">
            <a:spLocks noGrp="1"/>
          </p:cNvSpPr>
          <p:nvPr>
            <p:ph type="body" idx="2"/>
          </p:nvPr>
        </p:nvSpPr>
        <p:spPr>
          <a:xfrm>
            <a:off x="5737136" y="273236"/>
            <a:ext cx="4990998" cy="992652"/>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a:t>Vídeos útiles sobre los  </a:t>
            </a:r>
            <a:r>
              <a:rPr lang="en-US" i="1"/>
              <a:t>SMART TV</a:t>
            </a:r>
            <a:endParaRPr/>
          </a:p>
        </p:txBody>
      </p:sp>
      <p:pic>
        <p:nvPicPr>
          <p:cNvPr id="1121" name="Google Shape;1121;p74" descr="Logo, company name&#10;&#10;Description automatically generated"/>
          <p:cNvPicPr preferRelativeResize="0">
            <a:picLocks noGrp="1"/>
          </p:cNvPicPr>
          <p:nvPr>
            <p:ph type="pic" idx="3"/>
          </p:nvPr>
        </p:nvPicPr>
        <p:blipFill rotWithShape="1">
          <a:blip r:embed="rId8">
            <a:alphaModFix/>
          </a:blip>
          <a:srcRect l="14959" r="14713"/>
          <a:stretch/>
        </p:blipFill>
        <p:spPr>
          <a:xfrm>
            <a:off x="0" y="1866787"/>
            <a:ext cx="5130800" cy="3913188"/>
          </a:xfrm>
          <a:prstGeom prst="rect">
            <a:avLst/>
          </a:prstGeom>
          <a:solidFill>
            <a:srgbClr val="D8D8D8"/>
          </a:solidFill>
          <a:ln>
            <a:noFill/>
          </a:ln>
        </p:spPr>
      </p:pic>
      <p:sp>
        <p:nvSpPr>
          <p:cNvPr id="1122" name="Google Shape;1122;p74"/>
          <p:cNvSpPr/>
          <p:nvPr/>
        </p:nvSpPr>
        <p:spPr>
          <a:xfrm rot="1597209">
            <a:off x="3913632" y="638208"/>
            <a:ext cx="1737360" cy="948929"/>
          </a:xfrm>
          <a:prstGeom prst="right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92E4B"/>
                </a:solidFill>
                <a:latin typeface="Calibri"/>
                <a:ea typeface="Calibri"/>
                <a:cs typeface="Calibri"/>
                <a:sym typeface="Calibri"/>
              </a:rPr>
              <a:t>Clica en los ENLACES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11"/>
          <p:cNvSpPr txBox="1">
            <a:spLocks noGrp="1"/>
          </p:cNvSpPr>
          <p:nvPr>
            <p:ph type="body" idx="1"/>
          </p:nvPr>
        </p:nvSpPr>
        <p:spPr>
          <a:xfrm>
            <a:off x="5526780" y="3234369"/>
            <a:ext cx="6010480" cy="27001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en-US">
                <a:solidFill>
                  <a:schemeClr val="lt1"/>
                </a:solidFill>
              </a:rPr>
              <a:t>La Importancia de la Seguridad de los Datos</a:t>
            </a:r>
            <a:endParaRPr>
              <a:solidFill>
                <a:schemeClr val="lt1"/>
              </a:solidFill>
            </a:endParaRPr>
          </a:p>
        </p:txBody>
      </p:sp>
      <p:sp>
        <p:nvSpPr>
          <p:cNvPr id="1129" name="Google Shape;1129;p11"/>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05</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75"/>
          <p:cNvSpPr txBox="1">
            <a:spLocks noGrp="1"/>
          </p:cNvSpPr>
          <p:nvPr>
            <p:ph type="body" idx="1"/>
          </p:nvPr>
        </p:nvSpPr>
        <p:spPr>
          <a:xfrm>
            <a:off x="632177" y="1478074"/>
            <a:ext cx="6607265" cy="437769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chemeClr val="lt1"/>
              </a:buClr>
              <a:buSzPts val="2400"/>
              <a:buFont typeface="Arial"/>
              <a:buNone/>
            </a:pPr>
            <a:r>
              <a:rPr lang="en-US" dirty="0" err="1"/>
              <a:t>Sabemos</a:t>
            </a:r>
            <a:r>
              <a:rPr lang="en-US" dirty="0"/>
              <a:t> de </a:t>
            </a:r>
            <a:r>
              <a:rPr lang="en-US" dirty="0" err="1"/>
              <a:t>sobra</a:t>
            </a:r>
            <a:r>
              <a:rPr lang="en-US" dirty="0"/>
              <a:t> que la </a:t>
            </a:r>
            <a:r>
              <a:rPr lang="en-US" dirty="0" err="1"/>
              <a:t>tecnología</a:t>
            </a:r>
            <a:r>
              <a:rPr lang="en-US" dirty="0"/>
              <a:t> que </a:t>
            </a:r>
            <a:r>
              <a:rPr lang="en-US" dirty="0" err="1"/>
              <a:t>empleamos</a:t>
            </a:r>
            <a:r>
              <a:rPr lang="en-US" dirty="0"/>
              <a:t> </a:t>
            </a:r>
            <a:r>
              <a:rPr lang="en-US" dirty="0" err="1"/>
              <a:t>puede</a:t>
            </a:r>
            <a:r>
              <a:rPr lang="en-US" dirty="0"/>
              <a:t> </a:t>
            </a:r>
            <a:r>
              <a:rPr lang="en-US" dirty="0" err="1"/>
              <a:t>convertirnos</a:t>
            </a:r>
            <a:r>
              <a:rPr lang="en-US" dirty="0"/>
              <a:t> </a:t>
            </a:r>
            <a:r>
              <a:rPr lang="en-US" dirty="0" err="1"/>
              <a:t>en</a:t>
            </a:r>
            <a:r>
              <a:rPr lang="en-US" dirty="0"/>
              <a:t> </a:t>
            </a:r>
            <a:r>
              <a:rPr lang="en-US" dirty="0" err="1"/>
              <a:t>el</a:t>
            </a:r>
            <a:r>
              <a:rPr lang="en-US" dirty="0"/>
              <a:t> </a:t>
            </a:r>
            <a:r>
              <a:rPr lang="en-US" dirty="0" err="1"/>
              <a:t>blanco</a:t>
            </a:r>
            <a:r>
              <a:rPr lang="en-US" dirty="0"/>
              <a:t> de virus y </a:t>
            </a:r>
            <a:r>
              <a:rPr lang="en-US" dirty="0" err="1"/>
              <a:t>ciberataques</a:t>
            </a:r>
            <a:r>
              <a:rPr lang="en-US" dirty="0"/>
              <a:t> </a:t>
            </a:r>
            <a:r>
              <a:rPr lang="en-US" dirty="0" err="1"/>
              <a:t>si</a:t>
            </a:r>
            <a:r>
              <a:rPr lang="en-US" dirty="0"/>
              <a:t> no </a:t>
            </a:r>
            <a:r>
              <a:rPr lang="en-US" dirty="0" err="1"/>
              <a:t>nos</a:t>
            </a:r>
            <a:r>
              <a:rPr lang="en-US" dirty="0"/>
              <a:t> </a:t>
            </a:r>
            <a:r>
              <a:rPr lang="en-US" dirty="0" err="1"/>
              <a:t>protegemos</a:t>
            </a:r>
            <a:r>
              <a:rPr lang="en-US" dirty="0"/>
              <a:t> </a:t>
            </a:r>
            <a:r>
              <a:rPr lang="en-US" dirty="0" err="1"/>
              <a:t>convenientemente</a:t>
            </a:r>
            <a:r>
              <a:rPr lang="en-US" dirty="0"/>
              <a:t>. </a:t>
            </a:r>
            <a:endParaRPr dirty="0"/>
          </a:p>
          <a:p>
            <a:pPr marL="0" marR="0" lvl="0" indent="0" algn="just" rtl="0">
              <a:lnSpc>
                <a:spcPct val="90000"/>
              </a:lnSpc>
              <a:spcBef>
                <a:spcPts val="1000"/>
              </a:spcBef>
              <a:spcAft>
                <a:spcPts val="0"/>
              </a:spcAft>
              <a:buClr>
                <a:schemeClr val="lt1"/>
              </a:buClr>
              <a:buSzPts val="2400"/>
              <a:buFont typeface="Arial"/>
              <a:buNone/>
            </a:pPr>
            <a:r>
              <a:rPr lang="en-US" dirty="0" err="1"/>
              <a:t>Cuando</a:t>
            </a:r>
            <a:r>
              <a:rPr lang="en-US" dirty="0"/>
              <a:t> </a:t>
            </a:r>
            <a:r>
              <a:rPr lang="en-US" dirty="0" err="1"/>
              <a:t>hablamos</a:t>
            </a:r>
            <a:r>
              <a:rPr lang="en-US" dirty="0"/>
              <a:t> de </a:t>
            </a:r>
            <a:r>
              <a:rPr lang="en-US" dirty="0" err="1"/>
              <a:t>dispositivos</a:t>
            </a:r>
            <a:r>
              <a:rPr lang="en-US" dirty="0"/>
              <a:t> </a:t>
            </a:r>
            <a:r>
              <a:rPr lang="en-US" dirty="0" err="1"/>
              <a:t>móviles</a:t>
            </a:r>
            <a:r>
              <a:rPr lang="en-US" dirty="0"/>
              <a:t>, </a:t>
            </a:r>
            <a:r>
              <a:rPr lang="en-US" dirty="0" err="1"/>
              <a:t>vemos</a:t>
            </a:r>
            <a:r>
              <a:rPr lang="en-US" dirty="0"/>
              <a:t> que </a:t>
            </a:r>
            <a:r>
              <a:rPr lang="en-US" dirty="0" err="1"/>
              <a:t>los</a:t>
            </a:r>
            <a:r>
              <a:rPr lang="en-US" dirty="0"/>
              <a:t> </a:t>
            </a:r>
            <a:r>
              <a:rPr lang="en-US" dirty="0" err="1"/>
              <a:t>teléfonos</a:t>
            </a:r>
            <a:r>
              <a:rPr lang="en-US" dirty="0"/>
              <a:t> y las </a:t>
            </a:r>
            <a:r>
              <a:rPr lang="en-US" i="1" dirty="0">
                <a:solidFill>
                  <a:schemeClr val="lt1"/>
                </a:solidFill>
              </a:rPr>
              <a:t>tablets</a:t>
            </a:r>
            <a:r>
              <a:rPr lang="en-US" dirty="0"/>
              <a:t> no </a:t>
            </a:r>
            <a:r>
              <a:rPr lang="en-US" dirty="0" err="1"/>
              <a:t>traen</a:t>
            </a:r>
            <a:r>
              <a:rPr lang="en-US" dirty="0"/>
              <a:t> manual de </a:t>
            </a:r>
            <a:r>
              <a:rPr lang="en-US" dirty="0" err="1">
                <a:solidFill>
                  <a:schemeClr val="lt1"/>
                </a:solidFill>
              </a:rPr>
              <a:t>seguridad</a:t>
            </a:r>
            <a:r>
              <a:rPr lang="en-US" dirty="0"/>
              <a:t>. </a:t>
            </a:r>
            <a:r>
              <a:rPr lang="en-US" dirty="0" err="1"/>
              <a:t>Además</a:t>
            </a:r>
            <a:r>
              <a:rPr lang="en-US" dirty="0"/>
              <a:t>, las </a:t>
            </a:r>
            <a:r>
              <a:rPr lang="en-US" dirty="0" err="1"/>
              <a:t>amenazas</a:t>
            </a:r>
            <a:r>
              <a:rPr lang="en-US" dirty="0"/>
              <a:t> </a:t>
            </a:r>
            <a:r>
              <a:rPr lang="en-US" dirty="0" err="1"/>
              <a:t>cambian</a:t>
            </a:r>
            <a:r>
              <a:rPr lang="en-US" dirty="0"/>
              <a:t> </a:t>
            </a:r>
            <a:r>
              <a:rPr lang="en-US" dirty="0" err="1"/>
              <a:t>constantemente</a:t>
            </a:r>
            <a:r>
              <a:rPr lang="en-US" dirty="0"/>
              <a:t> para </a:t>
            </a:r>
            <a:r>
              <a:rPr lang="en-US" dirty="0" err="1"/>
              <a:t>adaptarse</a:t>
            </a:r>
            <a:r>
              <a:rPr lang="en-US" dirty="0"/>
              <a:t> a </a:t>
            </a:r>
            <a:r>
              <a:rPr lang="en-US" dirty="0" err="1"/>
              <a:t>nuestros</a:t>
            </a:r>
            <a:r>
              <a:rPr lang="en-US" dirty="0"/>
              <a:t> </a:t>
            </a:r>
            <a:r>
              <a:rPr lang="en-US" dirty="0" err="1"/>
              <a:t>hábitos</a:t>
            </a:r>
            <a:r>
              <a:rPr lang="en-US" dirty="0"/>
              <a:t>. </a:t>
            </a:r>
            <a:endParaRPr dirty="0"/>
          </a:p>
          <a:p>
            <a:pPr marL="0" lvl="0" indent="0" algn="just" rtl="0">
              <a:lnSpc>
                <a:spcPct val="90000"/>
              </a:lnSpc>
              <a:spcBef>
                <a:spcPts val="1000"/>
              </a:spcBef>
              <a:spcAft>
                <a:spcPts val="0"/>
              </a:spcAft>
              <a:buSzPts val="2400"/>
              <a:buNone/>
            </a:pPr>
            <a:endParaRPr sz="1200" dirty="0"/>
          </a:p>
          <a:p>
            <a:pPr marL="0" lvl="0" indent="0" algn="just" rtl="0">
              <a:lnSpc>
                <a:spcPct val="90000"/>
              </a:lnSpc>
              <a:spcBef>
                <a:spcPts val="1000"/>
              </a:spcBef>
              <a:spcAft>
                <a:spcPts val="0"/>
              </a:spcAft>
              <a:buSzPts val="2400"/>
              <a:buNone/>
            </a:pPr>
            <a:r>
              <a:rPr lang="en-US" b="1" dirty="0"/>
              <a:t>Para </a:t>
            </a:r>
            <a:r>
              <a:rPr lang="en-US" b="1" dirty="0" err="1"/>
              <a:t>ayudarte</a:t>
            </a:r>
            <a:r>
              <a:rPr lang="en-US" b="1" dirty="0"/>
              <a:t> a usar </a:t>
            </a:r>
            <a:r>
              <a:rPr lang="en-US" b="1" dirty="0" err="1"/>
              <a:t>tus</a:t>
            </a:r>
            <a:r>
              <a:rPr lang="en-US" b="1" dirty="0"/>
              <a:t> </a:t>
            </a:r>
            <a:r>
              <a:rPr lang="en-US" b="1" dirty="0" err="1"/>
              <a:t>dispositivos</a:t>
            </a:r>
            <a:r>
              <a:rPr lang="en-US" b="1" dirty="0"/>
              <a:t> de forma </a:t>
            </a:r>
            <a:r>
              <a:rPr lang="en-US" b="1" dirty="0" err="1"/>
              <a:t>segura</a:t>
            </a:r>
            <a:r>
              <a:rPr lang="en-US" b="1" dirty="0"/>
              <a:t>, </a:t>
            </a:r>
            <a:r>
              <a:rPr lang="en-US" b="1" dirty="0" err="1"/>
              <a:t>hemos</a:t>
            </a:r>
            <a:r>
              <a:rPr lang="en-US" b="1" dirty="0"/>
              <a:t> </a:t>
            </a:r>
            <a:r>
              <a:rPr lang="en-US" b="1" dirty="0" err="1"/>
              <a:t>creado</a:t>
            </a:r>
            <a:r>
              <a:rPr lang="en-US" b="1" dirty="0"/>
              <a:t> </a:t>
            </a:r>
            <a:r>
              <a:rPr lang="en-US" b="1" dirty="0" err="1"/>
              <a:t>una</a:t>
            </a:r>
            <a:r>
              <a:rPr lang="en-US" b="1" dirty="0"/>
              <a:t> </a:t>
            </a:r>
            <a:r>
              <a:rPr lang="en-US" b="1" dirty="0" err="1"/>
              <a:t>lista</a:t>
            </a:r>
            <a:r>
              <a:rPr lang="en-US" b="1" dirty="0"/>
              <a:t> con 8 </a:t>
            </a:r>
            <a:r>
              <a:rPr lang="en-US" b="1" dirty="0" err="1"/>
              <a:t>consejos</a:t>
            </a:r>
            <a:r>
              <a:rPr lang="en-US" b="1" dirty="0"/>
              <a:t> de “</a:t>
            </a:r>
            <a:r>
              <a:rPr lang="en-US" b="1" dirty="0" err="1">
                <a:solidFill>
                  <a:schemeClr val="lt1"/>
                </a:solidFill>
              </a:rPr>
              <a:t>seguridad</a:t>
            </a:r>
            <a:r>
              <a:rPr lang="en-US" b="1" dirty="0">
                <a:solidFill>
                  <a:schemeClr val="lt1"/>
                </a:solidFill>
              </a:rPr>
              <a:t> </a:t>
            </a:r>
            <a:r>
              <a:rPr lang="en-US" b="1" dirty="0" err="1">
                <a:solidFill>
                  <a:schemeClr val="lt1"/>
                </a:solidFill>
              </a:rPr>
              <a:t>móvil</a:t>
            </a:r>
            <a:r>
              <a:rPr lang="en-US" b="1" dirty="0">
                <a:solidFill>
                  <a:schemeClr val="lt1"/>
                </a:solidFill>
              </a:rPr>
              <a:t>” </a:t>
            </a:r>
            <a:r>
              <a:rPr lang="en-US" b="1" dirty="0"/>
              <a:t>para </a:t>
            </a:r>
            <a:r>
              <a:rPr lang="en-US" b="1" dirty="0" err="1"/>
              <a:t>mantener</a:t>
            </a:r>
            <a:r>
              <a:rPr lang="en-US" b="1" dirty="0"/>
              <a:t> a salvo </a:t>
            </a:r>
            <a:r>
              <a:rPr lang="en-US" b="1" dirty="0" err="1"/>
              <a:t>tu</a:t>
            </a:r>
            <a:r>
              <a:rPr lang="en-US" b="1" dirty="0"/>
              <a:t> </a:t>
            </a:r>
            <a:r>
              <a:rPr lang="en-US" b="1" dirty="0" err="1"/>
              <a:t>teléfono</a:t>
            </a:r>
            <a:r>
              <a:rPr lang="en-US" b="1" dirty="0"/>
              <a:t> o </a:t>
            </a:r>
            <a:r>
              <a:rPr lang="en-US" b="1" dirty="0" err="1"/>
              <a:t>el</a:t>
            </a:r>
            <a:r>
              <a:rPr lang="en-US" b="1" dirty="0"/>
              <a:t> de </a:t>
            </a:r>
            <a:r>
              <a:rPr lang="en-US" b="1" dirty="0" err="1"/>
              <a:t>aquellos</a:t>
            </a:r>
            <a:r>
              <a:rPr lang="en-US" b="1" dirty="0"/>
              <a:t> a </a:t>
            </a:r>
            <a:r>
              <a:rPr lang="en-US" b="1" dirty="0" err="1"/>
              <a:t>los</a:t>
            </a:r>
            <a:r>
              <a:rPr lang="en-US" b="1" dirty="0"/>
              <a:t> que </a:t>
            </a:r>
            <a:r>
              <a:rPr lang="en-US" b="1" dirty="0" err="1"/>
              <a:t>cuidas</a:t>
            </a:r>
            <a:r>
              <a:rPr lang="en-US" b="1" dirty="0"/>
              <a:t>. </a:t>
            </a:r>
            <a:endParaRPr b="1" dirty="0"/>
          </a:p>
        </p:txBody>
      </p:sp>
      <p:sp>
        <p:nvSpPr>
          <p:cNvPr id="1135" name="Google Shape;1135;p75"/>
          <p:cNvSpPr txBox="1">
            <a:spLocks noGrp="1"/>
          </p:cNvSpPr>
          <p:nvPr>
            <p:ph type="body" idx="2"/>
          </p:nvPr>
        </p:nvSpPr>
        <p:spPr>
          <a:xfrm>
            <a:off x="643467" y="372534"/>
            <a:ext cx="6532326"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Tipos de amenazas a la seguridad de los datos</a:t>
            </a:r>
            <a:endParaRPr/>
          </a:p>
        </p:txBody>
      </p:sp>
      <p:pic>
        <p:nvPicPr>
          <p:cNvPr id="1136" name="Google Shape;1136;p75"/>
          <p:cNvPicPr preferRelativeResize="0"/>
          <p:nvPr/>
        </p:nvPicPr>
        <p:blipFill rotWithShape="1">
          <a:blip r:embed="rId3">
            <a:alphaModFix/>
          </a:blip>
          <a:srcRect/>
          <a:stretch/>
        </p:blipFill>
        <p:spPr>
          <a:xfrm>
            <a:off x="7789892" y="262806"/>
            <a:ext cx="1632860" cy="2038441"/>
          </a:xfrm>
          <a:prstGeom prst="rect">
            <a:avLst/>
          </a:prstGeom>
          <a:noFill/>
          <a:ln>
            <a:noFill/>
          </a:ln>
        </p:spPr>
      </p:pic>
      <p:pic>
        <p:nvPicPr>
          <p:cNvPr id="1137" name="Google Shape;1137;p75"/>
          <p:cNvPicPr preferRelativeResize="0"/>
          <p:nvPr/>
        </p:nvPicPr>
        <p:blipFill rotWithShape="1">
          <a:blip r:embed="rId4">
            <a:alphaModFix/>
          </a:blip>
          <a:srcRect/>
          <a:stretch/>
        </p:blipFill>
        <p:spPr>
          <a:xfrm>
            <a:off x="10036851" y="1666814"/>
            <a:ext cx="1855191" cy="1762186"/>
          </a:xfrm>
          <a:prstGeom prst="rect">
            <a:avLst/>
          </a:prstGeom>
          <a:noFill/>
          <a:ln>
            <a:noFill/>
          </a:ln>
        </p:spPr>
      </p:pic>
      <p:pic>
        <p:nvPicPr>
          <p:cNvPr id="1138" name="Google Shape;1138;p75"/>
          <p:cNvPicPr preferRelativeResize="0"/>
          <p:nvPr/>
        </p:nvPicPr>
        <p:blipFill rotWithShape="1">
          <a:blip r:embed="rId5">
            <a:alphaModFix/>
          </a:blip>
          <a:srcRect/>
          <a:stretch/>
        </p:blipFill>
        <p:spPr>
          <a:xfrm>
            <a:off x="7845153" y="3435438"/>
            <a:ext cx="1952513" cy="1565569"/>
          </a:xfrm>
          <a:prstGeom prst="rect">
            <a:avLst/>
          </a:prstGeom>
          <a:noFill/>
          <a:ln>
            <a:noFill/>
          </a:ln>
        </p:spPr>
      </p:pic>
      <p:pic>
        <p:nvPicPr>
          <p:cNvPr id="1139" name="Google Shape;1139;p75"/>
          <p:cNvPicPr preferRelativeResize="0"/>
          <p:nvPr/>
        </p:nvPicPr>
        <p:blipFill rotWithShape="1">
          <a:blip r:embed="rId6">
            <a:alphaModFix/>
          </a:blip>
          <a:srcRect/>
          <a:stretch/>
        </p:blipFill>
        <p:spPr>
          <a:xfrm>
            <a:off x="10036851" y="4742639"/>
            <a:ext cx="1952513" cy="1835566"/>
          </a:xfrm>
          <a:prstGeom prst="rect">
            <a:avLst/>
          </a:prstGeom>
          <a:noFill/>
          <a:ln>
            <a:noFill/>
          </a:ln>
        </p:spPr>
      </p:pic>
      <p:cxnSp>
        <p:nvCxnSpPr>
          <p:cNvPr id="1140" name="Google Shape;1140;p75"/>
          <p:cNvCxnSpPr/>
          <p:nvPr/>
        </p:nvCxnSpPr>
        <p:spPr>
          <a:xfrm rot="10800000">
            <a:off x="9484544" y="555414"/>
            <a:ext cx="503645" cy="0"/>
          </a:xfrm>
          <a:prstGeom prst="straightConnector1">
            <a:avLst/>
          </a:prstGeom>
          <a:noFill/>
          <a:ln w="38100" cap="flat" cmpd="sng">
            <a:solidFill>
              <a:srgbClr val="093D8E"/>
            </a:solidFill>
            <a:prstDash val="solid"/>
            <a:round/>
            <a:headEnd type="none" w="sm" len="sm"/>
            <a:tailEnd type="triangle" w="med" len="med"/>
          </a:ln>
        </p:spPr>
      </p:cxnSp>
      <p:sp>
        <p:nvSpPr>
          <p:cNvPr id="1141" name="Google Shape;1141;p75"/>
          <p:cNvSpPr txBox="1"/>
          <p:nvPr/>
        </p:nvSpPr>
        <p:spPr>
          <a:xfrm>
            <a:off x="9939528" y="396102"/>
            <a:ext cx="1952514" cy="13849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En el navegador </a:t>
            </a:r>
            <a:r>
              <a:rPr lang="en-US" sz="1400" b="0" i="0" u="none" strike="noStrike" cap="none">
                <a:solidFill>
                  <a:srgbClr val="093D8E"/>
                </a:solidFill>
                <a:latin typeface="Calibri"/>
                <a:ea typeface="Calibri"/>
                <a:cs typeface="Calibri"/>
                <a:sym typeface="Calibri"/>
              </a:rPr>
              <a:t>– Los sitios web que contienen </a:t>
            </a:r>
            <a:r>
              <a:rPr lang="en-US" sz="1400" b="0" i="1" u="none" strike="noStrike" cap="none">
                <a:solidFill>
                  <a:srgbClr val="002060"/>
                </a:solidFill>
                <a:latin typeface="Calibri"/>
                <a:ea typeface="Calibri"/>
                <a:cs typeface="Calibri"/>
                <a:sym typeface="Calibri"/>
              </a:rPr>
              <a:t>malware</a:t>
            </a:r>
            <a:r>
              <a:rPr lang="en-US" sz="1400" b="0" i="0" u="none" strike="noStrike" cap="none">
                <a:solidFill>
                  <a:srgbClr val="093D8E"/>
                </a:solidFill>
                <a:latin typeface="Calibri"/>
                <a:ea typeface="Calibri"/>
                <a:cs typeface="Calibri"/>
                <a:sym typeface="Calibri"/>
              </a:rPr>
              <a:t> o contenido malicioso ponen en peligro tus datos y tu dispositivo. </a:t>
            </a:r>
            <a:endParaRPr sz="1400" b="0" i="0" u="none" strike="noStrike" cap="none">
              <a:solidFill>
                <a:srgbClr val="000000"/>
              </a:solidFill>
              <a:latin typeface="Arial"/>
              <a:ea typeface="Arial"/>
              <a:cs typeface="Arial"/>
              <a:sym typeface="Arial"/>
            </a:endParaRPr>
          </a:p>
        </p:txBody>
      </p:sp>
      <p:sp>
        <p:nvSpPr>
          <p:cNvPr id="1142" name="Google Shape;1142;p75"/>
          <p:cNvSpPr txBox="1"/>
          <p:nvPr/>
        </p:nvSpPr>
        <p:spPr>
          <a:xfrm>
            <a:off x="7767508" y="2465612"/>
            <a:ext cx="2332120"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En la </a:t>
            </a:r>
            <a:r>
              <a:rPr lang="en-US" sz="1400" b="1" i="1" u="none" strike="noStrike" cap="none">
                <a:solidFill>
                  <a:srgbClr val="093D8E"/>
                </a:solidFill>
                <a:latin typeface="Calibri"/>
                <a:ea typeface="Calibri"/>
                <a:cs typeface="Calibri"/>
                <a:sym typeface="Calibri"/>
              </a:rPr>
              <a:t>app</a:t>
            </a:r>
            <a:r>
              <a:rPr lang="en-US" sz="1400" b="0" i="0" u="none" strike="noStrike" cap="none">
                <a:solidFill>
                  <a:srgbClr val="093D8E"/>
                </a:solidFill>
                <a:latin typeface="Calibri"/>
                <a:ea typeface="Calibri"/>
                <a:cs typeface="Calibri"/>
                <a:sym typeface="Calibri"/>
              </a:rPr>
              <a:t>– </a:t>
            </a:r>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93D8E"/>
                </a:solidFill>
                <a:latin typeface="Calibri"/>
                <a:ea typeface="Calibri"/>
                <a:cs typeface="Calibri"/>
                <a:sym typeface="Calibri"/>
              </a:rPr>
              <a:t>Las </a:t>
            </a:r>
            <a:r>
              <a:rPr lang="en-US" sz="1400" b="0" i="1" u="none" strike="noStrike" cap="none">
                <a:solidFill>
                  <a:srgbClr val="002060"/>
                </a:solidFill>
                <a:latin typeface="Calibri"/>
                <a:ea typeface="Calibri"/>
                <a:cs typeface="Calibri"/>
                <a:sym typeface="Calibri"/>
              </a:rPr>
              <a:t>apps</a:t>
            </a:r>
            <a:r>
              <a:rPr lang="en-US" sz="1400" b="0" i="0" u="none" strike="noStrike" cap="none">
                <a:solidFill>
                  <a:srgbClr val="093D8E"/>
                </a:solidFill>
                <a:latin typeface="Calibri"/>
                <a:ea typeface="Calibri"/>
                <a:cs typeface="Calibri"/>
                <a:sym typeface="Calibri"/>
              </a:rPr>
              <a:t> que contienen </a:t>
            </a:r>
            <a:r>
              <a:rPr lang="en-US" sz="1400" b="0" i="1" u="none" strike="noStrike" cap="none">
                <a:solidFill>
                  <a:srgbClr val="093D8E"/>
                </a:solidFill>
                <a:latin typeface="Calibri"/>
                <a:ea typeface="Calibri"/>
                <a:cs typeface="Calibri"/>
                <a:sym typeface="Calibri"/>
              </a:rPr>
              <a:t>spyware</a:t>
            </a:r>
            <a:r>
              <a:rPr lang="en-US" sz="1400" b="0" i="0" u="none" strike="noStrike" cap="none">
                <a:solidFill>
                  <a:srgbClr val="093D8E"/>
                </a:solidFill>
                <a:latin typeface="Calibri"/>
                <a:ea typeface="Calibri"/>
                <a:cs typeface="Calibri"/>
                <a:sym typeface="Calibri"/>
              </a:rPr>
              <a:t> o </a:t>
            </a:r>
            <a:r>
              <a:rPr lang="en-US" sz="1400" b="0" i="1" u="none" strike="noStrike" cap="none">
                <a:solidFill>
                  <a:srgbClr val="093D8E"/>
                </a:solidFill>
                <a:latin typeface="Calibri"/>
                <a:ea typeface="Calibri"/>
                <a:cs typeface="Calibri"/>
                <a:sym typeface="Calibri"/>
              </a:rPr>
              <a:t>malware</a:t>
            </a:r>
            <a:r>
              <a:rPr lang="en-US" sz="1400" b="0" i="0" u="none" strike="noStrike" cap="none">
                <a:solidFill>
                  <a:srgbClr val="093D8E"/>
                </a:solidFill>
                <a:latin typeface="Calibri"/>
                <a:ea typeface="Calibri"/>
                <a:cs typeface="Calibri"/>
                <a:sym typeface="Calibri"/>
              </a:rPr>
              <a:t> pueden robar tus datos.</a:t>
            </a:r>
            <a:endParaRPr sz="1400" b="0" i="0" u="none" strike="noStrike" cap="none">
              <a:solidFill>
                <a:srgbClr val="000000"/>
              </a:solidFill>
              <a:latin typeface="Arial"/>
              <a:ea typeface="Arial"/>
              <a:cs typeface="Arial"/>
              <a:sym typeface="Arial"/>
            </a:endParaRPr>
          </a:p>
        </p:txBody>
      </p:sp>
      <p:sp>
        <p:nvSpPr>
          <p:cNvPr id="1143" name="Google Shape;1143;p75"/>
          <p:cNvSpPr txBox="1"/>
          <p:nvPr/>
        </p:nvSpPr>
        <p:spPr>
          <a:xfrm>
            <a:off x="10349671" y="3462124"/>
            <a:ext cx="1542371"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En la red  </a:t>
            </a:r>
            <a:r>
              <a:rPr lang="en-US" sz="1400" b="0" i="0" u="none" strike="noStrike" cap="none">
                <a:solidFill>
                  <a:srgbClr val="093D8E"/>
                </a:solidFill>
                <a:latin typeface="Calibri"/>
                <a:ea typeface="Calibri"/>
                <a:cs typeface="Calibri"/>
                <a:sym typeface="Calibri"/>
              </a:rPr>
              <a:t>– </a:t>
            </a:r>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93D8E"/>
                </a:solidFill>
                <a:latin typeface="Calibri"/>
                <a:ea typeface="Calibri"/>
                <a:cs typeface="Calibri"/>
                <a:sym typeface="Calibri"/>
              </a:rPr>
              <a:t>Los </a:t>
            </a:r>
            <a:r>
              <a:rPr lang="en-US" sz="1400" b="0" i="1" u="none" strike="noStrike" cap="none">
                <a:solidFill>
                  <a:srgbClr val="093D8E"/>
                </a:solidFill>
                <a:latin typeface="Calibri"/>
                <a:ea typeface="Calibri"/>
                <a:cs typeface="Calibri"/>
                <a:sym typeface="Calibri"/>
              </a:rPr>
              <a:t>hackers</a:t>
            </a:r>
            <a:r>
              <a:rPr lang="en-US" sz="1400" b="0" i="0" u="none" strike="noStrike" cap="none">
                <a:solidFill>
                  <a:srgbClr val="093D8E"/>
                </a:solidFill>
                <a:latin typeface="Calibri"/>
                <a:ea typeface="Calibri"/>
                <a:cs typeface="Calibri"/>
                <a:sym typeface="Calibri"/>
              </a:rPr>
              <a:t> roban datos cifrados a través de redes wifi</a:t>
            </a:r>
            <a:r>
              <a:rPr lang="en-US" sz="1400" b="0" i="0" u="none" strike="noStrike" cap="none">
                <a:solidFill>
                  <a:srgbClr val="FF0000"/>
                </a:solidFill>
                <a:latin typeface="Calibri"/>
                <a:ea typeface="Calibri"/>
                <a:cs typeface="Calibri"/>
                <a:sym typeface="Calibri"/>
              </a:rPr>
              <a:t> </a:t>
            </a:r>
            <a:r>
              <a:rPr lang="en-US" sz="1400" b="0" i="0" u="none" strike="noStrike" cap="none">
                <a:solidFill>
                  <a:srgbClr val="093D8E"/>
                </a:solidFill>
                <a:latin typeface="Calibri"/>
                <a:ea typeface="Calibri"/>
                <a:cs typeface="Calibri"/>
                <a:sym typeface="Calibri"/>
              </a:rPr>
              <a:t>públicas.</a:t>
            </a:r>
            <a:endParaRPr sz="1400" b="0" i="0" u="none" strike="noStrike" cap="none">
              <a:solidFill>
                <a:srgbClr val="000000"/>
              </a:solidFill>
              <a:latin typeface="Arial"/>
              <a:ea typeface="Arial"/>
              <a:cs typeface="Arial"/>
              <a:sym typeface="Arial"/>
            </a:endParaRPr>
          </a:p>
        </p:txBody>
      </p:sp>
      <p:sp>
        <p:nvSpPr>
          <p:cNvPr id="1144" name="Google Shape;1144;p75"/>
          <p:cNvSpPr txBox="1"/>
          <p:nvPr/>
        </p:nvSpPr>
        <p:spPr>
          <a:xfrm>
            <a:off x="7845153" y="5306771"/>
            <a:ext cx="1399431" cy="13849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93D8E"/>
                </a:solidFill>
                <a:latin typeface="Calibri"/>
                <a:ea typeface="Calibri"/>
                <a:cs typeface="Calibri"/>
                <a:sym typeface="Calibri"/>
              </a:rPr>
              <a:t>Físicas </a:t>
            </a:r>
            <a:r>
              <a:rPr lang="en-US" sz="1400" b="0" i="0" u="none" strike="noStrike" cap="none">
                <a:solidFill>
                  <a:srgbClr val="093D8E"/>
                </a:solidFill>
                <a:latin typeface="Calibri"/>
                <a:ea typeface="Calibri"/>
                <a:cs typeface="Calibri"/>
                <a:sym typeface="Calibri"/>
              </a:rPr>
              <a:t>– </a:t>
            </a:r>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93D8E"/>
                </a:solidFill>
                <a:latin typeface="Calibri"/>
                <a:ea typeface="Calibri"/>
                <a:cs typeface="Calibri"/>
                <a:sym typeface="Calibri"/>
              </a:rPr>
              <a:t>Los </a:t>
            </a:r>
            <a:r>
              <a:rPr lang="en-US" sz="1400" b="0" i="1" u="none" strike="noStrike" cap="none">
                <a:solidFill>
                  <a:srgbClr val="093D8E"/>
                </a:solidFill>
                <a:latin typeface="Calibri"/>
                <a:ea typeface="Calibri"/>
                <a:cs typeface="Calibri"/>
                <a:sym typeface="Calibri"/>
              </a:rPr>
              <a:t>hackers</a:t>
            </a:r>
            <a:r>
              <a:rPr lang="en-US" sz="1400" b="0" i="0" u="none" strike="noStrike" cap="none">
                <a:solidFill>
                  <a:srgbClr val="093D8E"/>
                </a:solidFill>
                <a:latin typeface="Calibri"/>
                <a:ea typeface="Calibri"/>
                <a:cs typeface="Calibri"/>
                <a:sym typeface="Calibri"/>
              </a:rPr>
              <a:t> pueden usar tu dispositivo para acceder a los datos. </a:t>
            </a:r>
            <a:endParaRPr sz="1400" b="0" i="0" u="none" strike="noStrike" cap="none">
              <a:solidFill>
                <a:srgbClr val="000000"/>
              </a:solidFill>
              <a:latin typeface="Arial"/>
              <a:ea typeface="Arial"/>
              <a:cs typeface="Arial"/>
              <a:sym typeface="Arial"/>
            </a:endParaRPr>
          </a:p>
        </p:txBody>
      </p:sp>
      <p:cxnSp>
        <p:nvCxnSpPr>
          <p:cNvPr id="1145" name="Google Shape;1145;p75"/>
          <p:cNvCxnSpPr/>
          <p:nvPr/>
        </p:nvCxnSpPr>
        <p:spPr>
          <a:xfrm rot="10800000">
            <a:off x="9800924" y="3623972"/>
            <a:ext cx="597408" cy="0"/>
          </a:xfrm>
          <a:prstGeom prst="straightConnector1">
            <a:avLst/>
          </a:prstGeom>
          <a:noFill/>
          <a:ln w="38100" cap="flat" cmpd="sng">
            <a:solidFill>
              <a:srgbClr val="093D8E"/>
            </a:solidFill>
            <a:prstDash val="solid"/>
            <a:round/>
            <a:headEnd type="none" w="sm" len="sm"/>
            <a:tailEnd type="triangle" w="med" len="med"/>
          </a:ln>
        </p:spPr>
      </p:cxnSp>
      <p:cxnSp>
        <p:nvCxnSpPr>
          <p:cNvPr id="1146" name="Google Shape;1146;p75"/>
          <p:cNvCxnSpPr/>
          <p:nvPr/>
        </p:nvCxnSpPr>
        <p:spPr>
          <a:xfrm>
            <a:off x="9561552" y="2639348"/>
            <a:ext cx="472227" cy="0"/>
          </a:xfrm>
          <a:prstGeom prst="straightConnector1">
            <a:avLst/>
          </a:prstGeom>
          <a:noFill/>
          <a:ln w="38100" cap="flat" cmpd="sng">
            <a:solidFill>
              <a:srgbClr val="093D8E"/>
            </a:solidFill>
            <a:prstDash val="solid"/>
            <a:round/>
            <a:headEnd type="none" w="sm" len="sm"/>
            <a:tailEnd type="triangle" w="med" len="med"/>
          </a:ln>
        </p:spPr>
      </p:cxnSp>
      <p:cxnSp>
        <p:nvCxnSpPr>
          <p:cNvPr id="1147" name="Google Shape;1147;p75"/>
          <p:cNvCxnSpPr/>
          <p:nvPr/>
        </p:nvCxnSpPr>
        <p:spPr>
          <a:xfrm>
            <a:off x="9089325" y="5480084"/>
            <a:ext cx="850203" cy="0"/>
          </a:xfrm>
          <a:prstGeom prst="straightConnector1">
            <a:avLst/>
          </a:prstGeom>
          <a:noFill/>
          <a:ln w="38100" cap="flat" cmpd="sng">
            <a:solidFill>
              <a:srgbClr val="093D8E"/>
            </a:solidFill>
            <a:prstDash val="solid"/>
            <a:round/>
            <a:headEnd type="none" w="sm" len="sm"/>
            <a:tailEnd type="triangle" w="med" len="med"/>
          </a:ln>
        </p:spPr>
      </p:cxn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76"/>
          <p:cNvSpPr txBox="1">
            <a:spLocks noGrp="1"/>
          </p:cNvSpPr>
          <p:nvPr>
            <p:ph type="body" idx="1"/>
          </p:nvPr>
        </p:nvSpPr>
        <p:spPr>
          <a:xfrm>
            <a:off x="419100" y="2405744"/>
            <a:ext cx="7886700" cy="3633600"/>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rgbClr val="092E4B"/>
              </a:buClr>
              <a:buSzPts val="2400"/>
              <a:buFont typeface="Arial"/>
              <a:buNone/>
            </a:pPr>
            <a:r>
              <a:rPr lang="en-US" sz="2300" dirty="0"/>
              <a:t>Que </a:t>
            </a:r>
            <a:r>
              <a:rPr lang="en-US" sz="2300" dirty="0" err="1"/>
              <a:t>te</a:t>
            </a:r>
            <a:r>
              <a:rPr lang="en-US" sz="2300" dirty="0"/>
              <a:t> </a:t>
            </a:r>
            <a:r>
              <a:rPr lang="en-US" sz="2300" dirty="0" err="1"/>
              <a:t>roben</a:t>
            </a:r>
            <a:r>
              <a:rPr lang="en-US" sz="2300" dirty="0"/>
              <a:t> un </a:t>
            </a:r>
            <a:r>
              <a:rPr lang="en-US" sz="2300" dirty="0" err="1"/>
              <a:t>dispositivo</a:t>
            </a:r>
            <a:r>
              <a:rPr lang="en-US" sz="2300" dirty="0"/>
              <a:t> </a:t>
            </a:r>
            <a:r>
              <a:rPr lang="en-US" sz="2300" dirty="0" err="1"/>
              <a:t>puede</a:t>
            </a:r>
            <a:r>
              <a:rPr lang="en-US" sz="2300" dirty="0"/>
              <a:t> </a:t>
            </a:r>
            <a:r>
              <a:rPr lang="en-US" sz="2300" dirty="0" err="1"/>
              <a:t>suponer</a:t>
            </a:r>
            <a:r>
              <a:rPr lang="en-US" sz="2300" dirty="0"/>
              <a:t> un </a:t>
            </a:r>
            <a:r>
              <a:rPr lang="en-US" sz="2300" dirty="0" err="1"/>
              <a:t>riesgo</a:t>
            </a:r>
            <a:r>
              <a:rPr lang="en-US" sz="2300" dirty="0"/>
              <a:t>, </a:t>
            </a:r>
            <a:r>
              <a:rPr lang="en-US" sz="2300" dirty="0" err="1"/>
              <a:t>ya</a:t>
            </a:r>
            <a:r>
              <a:rPr lang="en-US" sz="2300" dirty="0"/>
              <a:t> que </a:t>
            </a:r>
            <a:r>
              <a:rPr lang="en-US" sz="2300" dirty="0" err="1"/>
              <a:t>el</a:t>
            </a:r>
            <a:r>
              <a:rPr lang="en-US" sz="2300" dirty="0"/>
              <a:t> </a:t>
            </a:r>
            <a:r>
              <a:rPr lang="en-US" sz="2300" dirty="0" err="1"/>
              <a:t>ladrón</a:t>
            </a:r>
            <a:r>
              <a:rPr lang="en-US" sz="2300" dirty="0"/>
              <a:t> </a:t>
            </a:r>
            <a:r>
              <a:rPr lang="en-US" sz="2300" dirty="0" err="1"/>
              <a:t>podría</a:t>
            </a:r>
            <a:r>
              <a:rPr lang="en-US" sz="2300" dirty="0"/>
              <a:t> </a:t>
            </a:r>
            <a:r>
              <a:rPr lang="en-US" sz="2300" dirty="0" err="1"/>
              <a:t>tener</a:t>
            </a:r>
            <a:r>
              <a:rPr lang="en-US" sz="2300" dirty="0"/>
              <a:t> total </a:t>
            </a:r>
            <a:r>
              <a:rPr lang="en-US" sz="2300" dirty="0" err="1"/>
              <a:t>acceso</a:t>
            </a:r>
            <a:r>
              <a:rPr lang="en-US" sz="2300" dirty="0"/>
              <a:t> a </a:t>
            </a:r>
            <a:r>
              <a:rPr lang="en-US" sz="2300" dirty="0" err="1"/>
              <a:t>información</a:t>
            </a:r>
            <a:r>
              <a:rPr lang="en-US" sz="2300" dirty="0"/>
              <a:t> personal. Para </a:t>
            </a:r>
            <a:r>
              <a:rPr lang="en-US" sz="2300" dirty="0" err="1"/>
              <a:t>evitarlo</a:t>
            </a:r>
            <a:r>
              <a:rPr lang="en-US" sz="2300" dirty="0"/>
              <a:t>, </a:t>
            </a:r>
            <a:r>
              <a:rPr lang="en-US" sz="2300" dirty="0" err="1"/>
              <a:t>asegúrate</a:t>
            </a:r>
            <a:r>
              <a:rPr lang="en-US" sz="2300" dirty="0"/>
              <a:t> de </a:t>
            </a:r>
            <a:r>
              <a:rPr lang="en-US" sz="2300" dirty="0" err="1"/>
              <a:t>activar</a:t>
            </a:r>
            <a:r>
              <a:rPr lang="en-US" sz="2300" dirty="0"/>
              <a:t> </a:t>
            </a:r>
            <a:r>
              <a:rPr lang="en-US" sz="2300" dirty="0" err="1"/>
              <a:t>el</a:t>
            </a:r>
            <a:r>
              <a:rPr lang="en-US" sz="2300" dirty="0"/>
              <a:t> </a:t>
            </a:r>
            <a:r>
              <a:rPr lang="en-US" sz="2300" dirty="0" err="1"/>
              <a:t>bloqueo</a:t>
            </a:r>
            <a:r>
              <a:rPr lang="en-US" sz="2300" dirty="0"/>
              <a:t> de </a:t>
            </a:r>
            <a:r>
              <a:rPr lang="en-US" sz="2300" dirty="0" err="1"/>
              <a:t>pantalla</a:t>
            </a:r>
            <a:r>
              <a:rPr lang="en-US" sz="2300" dirty="0"/>
              <a:t>. Que sea con </a:t>
            </a:r>
            <a:r>
              <a:rPr lang="en-US" sz="2300" dirty="0" err="1"/>
              <a:t>contraseña</a:t>
            </a:r>
            <a:r>
              <a:rPr lang="en-US" sz="2300" dirty="0"/>
              <a:t>, </a:t>
            </a:r>
            <a:r>
              <a:rPr lang="en-US" sz="2300" dirty="0" err="1"/>
              <a:t>patrón</a:t>
            </a:r>
            <a:r>
              <a:rPr lang="en-US" sz="2300" dirty="0"/>
              <a:t>, </a:t>
            </a:r>
            <a:r>
              <a:rPr lang="en-US" sz="2300" dirty="0" err="1"/>
              <a:t>huella</a:t>
            </a:r>
            <a:r>
              <a:rPr lang="en-US" sz="2300" dirty="0"/>
              <a:t> </a:t>
            </a:r>
            <a:r>
              <a:rPr lang="en-US" sz="2300" dirty="0" err="1"/>
              <a:t>dactilar</a:t>
            </a:r>
            <a:r>
              <a:rPr lang="en-US" sz="2300" dirty="0"/>
              <a:t> o </a:t>
            </a:r>
            <a:r>
              <a:rPr lang="en-US" sz="2300" dirty="0" err="1"/>
              <a:t>reconocimiento</a:t>
            </a:r>
            <a:r>
              <a:rPr lang="en-US" sz="2300" dirty="0"/>
              <a:t> facial </a:t>
            </a:r>
            <a:r>
              <a:rPr lang="en-US" sz="2300" dirty="0" err="1"/>
              <a:t>depende</a:t>
            </a:r>
            <a:r>
              <a:rPr lang="en-US" sz="2300" dirty="0"/>
              <a:t> del </a:t>
            </a:r>
            <a:r>
              <a:rPr lang="en-US" sz="2300" dirty="0" err="1"/>
              <a:t>usuario</a:t>
            </a:r>
            <a:r>
              <a:rPr lang="en-US" sz="2300" dirty="0"/>
              <a:t> o de las </a:t>
            </a:r>
            <a:r>
              <a:rPr lang="en-US" sz="2300" dirty="0" err="1"/>
              <a:t>opciones</a:t>
            </a:r>
            <a:r>
              <a:rPr lang="en-US" sz="2300" dirty="0"/>
              <a:t> del </a:t>
            </a:r>
            <a:r>
              <a:rPr lang="en-US" sz="2300" dirty="0" err="1"/>
              <a:t>dispositivo</a:t>
            </a:r>
            <a:r>
              <a:rPr lang="en-US" sz="2300" dirty="0"/>
              <a:t>. </a:t>
            </a:r>
            <a:endParaRPr sz="2300" dirty="0"/>
          </a:p>
          <a:p>
            <a:pPr marL="0" marR="0" lvl="0" indent="0" rtl="0">
              <a:lnSpc>
                <a:spcPct val="90000"/>
              </a:lnSpc>
              <a:spcBef>
                <a:spcPts val="1000"/>
              </a:spcBef>
              <a:spcAft>
                <a:spcPts val="0"/>
              </a:spcAft>
              <a:buClr>
                <a:srgbClr val="092E4B"/>
              </a:buClr>
              <a:buSzPts val="2400"/>
              <a:buFont typeface="Arial"/>
              <a:buNone/>
            </a:pPr>
            <a:r>
              <a:rPr lang="en-US" sz="2300" dirty="0"/>
              <a:t>Al </a:t>
            </a:r>
            <a:r>
              <a:rPr lang="en-US" sz="2300" dirty="0" err="1"/>
              <a:t>activar</a:t>
            </a:r>
            <a:r>
              <a:rPr lang="en-US" sz="2300" dirty="0"/>
              <a:t> </a:t>
            </a:r>
            <a:r>
              <a:rPr lang="en-US" sz="2300" dirty="0" err="1"/>
              <a:t>el</a:t>
            </a:r>
            <a:r>
              <a:rPr lang="en-US" sz="2300" dirty="0"/>
              <a:t> </a:t>
            </a:r>
            <a:r>
              <a:rPr lang="en-US" sz="2300" dirty="0" err="1"/>
              <a:t>bloqueo</a:t>
            </a:r>
            <a:r>
              <a:rPr lang="en-US" sz="2300" dirty="0"/>
              <a:t> de </a:t>
            </a:r>
            <a:r>
              <a:rPr lang="en-US" sz="2300" dirty="0" err="1"/>
              <a:t>pantalla</a:t>
            </a:r>
            <a:r>
              <a:rPr lang="en-US" sz="2300" dirty="0"/>
              <a:t>, </a:t>
            </a:r>
            <a:r>
              <a:rPr lang="en-US" sz="2300" dirty="0" err="1"/>
              <a:t>podrás</a:t>
            </a:r>
            <a:r>
              <a:rPr lang="en-US" sz="2300" dirty="0"/>
              <a:t> </a:t>
            </a:r>
            <a:r>
              <a:rPr lang="en-US" sz="2300" dirty="0" err="1"/>
              <a:t>elegir</a:t>
            </a:r>
            <a:r>
              <a:rPr lang="en-US" sz="2300" dirty="0"/>
              <a:t> </a:t>
            </a:r>
            <a:r>
              <a:rPr lang="en-US" sz="2300" dirty="0" err="1"/>
              <a:t>después</a:t>
            </a:r>
            <a:r>
              <a:rPr lang="en-US" sz="2300" dirty="0"/>
              <a:t> de </a:t>
            </a:r>
            <a:r>
              <a:rPr lang="en-US" sz="2300" dirty="0" err="1"/>
              <a:t>cuánto</a:t>
            </a:r>
            <a:r>
              <a:rPr lang="en-US" sz="2300" dirty="0"/>
              <a:t> </a:t>
            </a:r>
            <a:r>
              <a:rPr lang="en-US" sz="2300" dirty="0" err="1"/>
              <a:t>tiempo</a:t>
            </a:r>
            <a:r>
              <a:rPr lang="en-US" sz="2300" dirty="0"/>
              <a:t> de </a:t>
            </a:r>
            <a:r>
              <a:rPr lang="en-US" sz="2300" dirty="0" err="1"/>
              <a:t>inactividad</a:t>
            </a:r>
            <a:r>
              <a:rPr lang="en-US" sz="2300" dirty="0"/>
              <a:t> se </a:t>
            </a:r>
            <a:r>
              <a:rPr lang="en-US" sz="2300" dirty="0" err="1"/>
              <a:t>bloqueará</a:t>
            </a:r>
            <a:r>
              <a:rPr lang="en-US" sz="2300" dirty="0"/>
              <a:t> </a:t>
            </a:r>
            <a:r>
              <a:rPr lang="en-US" sz="2300" dirty="0" err="1"/>
              <a:t>el</a:t>
            </a:r>
            <a:r>
              <a:rPr lang="en-US" sz="2300" dirty="0"/>
              <a:t> </a:t>
            </a:r>
            <a:r>
              <a:rPr lang="en-US" sz="2300" dirty="0" err="1"/>
              <a:t>dispositivo</a:t>
            </a:r>
            <a:r>
              <a:rPr lang="en-US" sz="2300" dirty="0"/>
              <a:t>. </a:t>
            </a:r>
            <a:r>
              <a:rPr lang="en-US" sz="2300" dirty="0" err="1"/>
              <a:t>Asegúrate</a:t>
            </a:r>
            <a:r>
              <a:rPr lang="en-US" sz="2300" dirty="0"/>
              <a:t> de que sea </a:t>
            </a:r>
            <a:r>
              <a:rPr lang="en-US" sz="2300" dirty="0" err="1"/>
              <a:t>el</a:t>
            </a:r>
            <a:r>
              <a:rPr lang="en-US" sz="2300" dirty="0"/>
              <a:t> </a:t>
            </a:r>
            <a:r>
              <a:rPr lang="en-US" sz="2300" dirty="0" err="1"/>
              <a:t>menor</a:t>
            </a:r>
            <a:r>
              <a:rPr lang="en-US" sz="2300" dirty="0"/>
              <a:t> </a:t>
            </a:r>
            <a:r>
              <a:rPr lang="en-US" sz="2300" dirty="0" err="1"/>
              <a:t>posible</a:t>
            </a:r>
            <a:r>
              <a:rPr lang="en-US" sz="2300" dirty="0"/>
              <a:t>. </a:t>
            </a:r>
            <a:r>
              <a:rPr lang="en-US" sz="2300" dirty="0" err="1"/>
              <a:t>Esto</a:t>
            </a:r>
            <a:r>
              <a:rPr lang="en-US" sz="2300" dirty="0"/>
              <a:t> </a:t>
            </a:r>
            <a:r>
              <a:rPr lang="en-US" sz="2300" dirty="0" err="1"/>
              <a:t>protegerá</a:t>
            </a:r>
            <a:r>
              <a:rPr lang="en-US" sz="2300" dirty="0"/>
              <a:t> al </a:t>
            </a:r>
            <a:r>
              <a:rPr lang="en-US" sz="2300" dirty="0" err="1"/>
              <a:t>propietario</a:t>
            </a:r>
            <a:r>
              <a:rPr lang="en-US" sz="2300" dirty="0"/>
              <a:t> </a:t>
            </a:r>
            <a:r>
              <a:rPr lang="en-US" sz="2300" dirty="0" err="1"/>
              <a:t>bloqueando</a:t>
            </a:r>
            <a:r>
              <a:rPr lang="en-US" sz="2300" dirty="0"/>
              <a:t> la </a:t>
            </a:r>
            <a:r>
              <a:rPr lang="en-US" sz="2300" dirty="0" err="1"/>
              <a:t>pantalla</a:t>
            </a:r>
            <a:r>
              <a:rPr lang="en-US" sz="2300" dirty="0"/>
              <a:t> </a:t>
            </a:r>
            <a:r>
              <a:rPr lang="en-US" sz="2300" dirty="0" err="1"/>
              <a:t>automáticamente</a:t>
            </a:r>
            <a:r>
              <a:rPr lang="en-US" sz="2300" dirty="0"/>
              <a:t> </a:t>
            </a:r>
            <a:r>
              <a:rPr lang="en-US" sz="2300" dirty="0" err="1"/>
              <a:t>incluso</a:t>
            </a:r>
            <a:r>
              <a:rPr lang="en-US" sz="2300" dirty="0"/>
              <a:t> </a:t>
            </a:r>
            <a:r>
              <a:rPr lang="en-US" sz="2300" dirty="0" err="1"/>
              <a:t>cuando</a:t>
            </a:r>
            <a:r>
              <a:rPr lang="en-US" sz="2300" dirty="0"/>
              <a:t> al </a:t>
            </a:r>
            <a:r>
              <a:rPr lang="en-US" sz="2300" dirty="0" err="1"/>
              <a:t>usuario</a:t>
            </a:r>
            <a:r>
              <a:rPr lang="en-US" sz="2300" dirty="0"/>
              <a:t> se le </a:t>
            </a:r>
            <a:r>
              <a:rPr lang="en-US" sz="2300" dirty="0" err="1"/>
              <a:t>olvida</a:t>
            </a:r>
            <a:r>
              <a:rPr lang="en-US" sz="2300" dirty="0"/>
              <a:t> </a:t>
            </a:r>
            <a:r>
              <a:rPr lang="en-US" sz="2300" dirty="0" err="1"/>
              <a:t>hacerlo</a:t>
            </a:r>
            <a:r>
              <a:rPr lang="en-US" sz="2300" dirty="0"/>
              <a:t>. </a:t>
            </a:r>
            <a:r>
              <a:rPr lang="en-US" sz="2300" dirty="0" err="1"/>
              <a:t>También</a:t>
            </a:r>
            <a:r>
              <a:rPr lang="en-US" sz="2300" dirty="0"/>
              <a:t> </a:t>
            </a:r>
            <a:r>
              <a:rPr lang="en-US" sz="2300" dirty="0" err="1"/>
              <a:t>ahorrará</a:t>
            </a:r>
            <a:r>
              <a:rPr lang="en-US" sz="2300" dirty="0"/>
              <a:t> </a:t>
            </a:r>
            <a:r>
              <a:rPr lang="en-US" sz="2300" dirty="0" err="1"/>
              <a:t>batería</a:t>
            </a:r>
            <a:r>
              <a:rPr lang="en-US" sz="2300" dirty="0"/>
              <a:t>, </a:t>
            </a:r>
            <a:r>
              <a:rPr lang="en-US" sz="2300" dirty="0" err="1"/>
              <a:t>porque</a:t>
            </a:r>
            <a:r>
              <a:rPr lang="en-US" sz="2300" dirty="0"/>
              <a:t> la </a:t>
            </a:r>
            <a:r>
              <a:rPr lang="en-US" sz="2300" dirty="0" err="1"/>
              <a:t>pantalla</a:t>
            </a:r>
            <a:r>
              <a:rPr lang="en-US" sz="2300" dirty="0"/>
              <a:t> se </a:t>
            </a:r>
            <a:r>
              <a:rPr lang="en-US" sz="2300" dirty="0" err="1"/>
              <a:t>apagará</a:t>
            </a:r>
            <a:r>
              <a:rPr lang="en-US" sz="2300" dirty="0"/>
              <a:t> </a:t>
            </a:r>
            <a:r>
              <a:rPr lang="en-US" sz="2300" dirty="0" err="1"/>
              <a:t>después</a:t>
            </a:r>
            <a:r>
              <a:rPr lang="en-US" sz="2300" dirty="0"/>
              <a:t> del </a:t>
            </a:r>
            <a:r>
              <a:rPr lang="en-US" sz="2300" dirty="0" err="1"/>
              <a:t>tiempo</a:t>
            </a:r>
            <a:r>
              <a:rPr lang="en-US" sz="2300" dirty="0"/>
              <a:t> </a:t>
            </a:r>
            <a:r>
              <a:rPr lang="en-US" sz="2300" dirty="0" err="1"/>
              <a:t>indicado</a:t>
            </a:r>
            <a:r>
              <a:rPr lang="en-US" sz="2300" dirty="0"/>
              <a:t>. </a:t>
            </a:r>
            <a:endParaRPr sz="2300" dirty="0"/>
          </a:p>
        </p:txBody>
      </p:sp>
      <p:sp>
        <p:nvSpPr>
          <p:cNvPr id="1153" name="Google Shape;1153;p7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1000"/>
              </a:spcBef>
              <a:spcAft>
                <a:spcPts val="0"/>
              </a:spcAft>
              <a:buClr>
                <a:srgbClr val="24BAA2"/>
              </a:buClr>
              <a:buSzPct val="108108"/>
              <a:buFont typeface="Arial"/>
              <a:buNone/>
            </a:pPr>
            <a:r>
              <a:rPr lang="en-US"/>
              <a:t>1. Mantén tus dispositivos bloqueados</a:t>
            </a:r>
            <a:endParaRPr/>
          </a:p>
        </p:txBody>
      </p:sp>
      <p:pic>
        <p:nvPicPr>
          <p:cNvPr id="1154" name="Google Shape;1154;p76"/>
          <p:cNvPicPr preferRelativeResize="0">
            <a:picLocks noGrp="1"/>
          </p:cNvPicPr>
          <p:nvPr>
            <p:ph type="pic" idx="3"/>
          </p:nvPr>
        </p:nvPicPr>
        <p:blipFill rotWithShape="1">
          <a:blip r:embed="rId3">
            <a:alphaModFix/>
          </a:blip>
          <a:srcRect l="7158" r="1232"/>
          <a:stretch/>
        </p:blipFill>
        <p:spPr>
          <a:xfrm>
            <a:off x="8583792" y="1246695"/>
            <a:ext cx="2443155" cy="433698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77"/>
          <p:cNvSpPr txBox="1">
            <a:spLocks noGrp="1"/>
          </p:cNvSpPr>
          <p:nvPr>
            <p:ph type="body" idx="1"/>
          </p:nvPr>
        </p:nvSpPr>
        <p:spPr>
          <a:xfrm>
            <a:off x="390524" y="2285853"/>
            <a:ext cx="7934325" cy="331164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rgbClr val="092E4B"/>
              </a:buClr>
              <a:buSzPts val="2400"/>
              <a:buFont typeface="Arial"/>
              <a:buNone/>
            </a:pPr>
            <a:r>
              <a:rPr lang="en-US" sz="2200" dirty="0" err="1"/>
              <a:t>Establecer</a:t>
            </a:r>
            <a:r>
              <a:rPr lang="en-US" sz="2200" dirty="0"/>
              <a:t> </a:t>
            </a:r>
            <a:r>
              <a:rPr lang="en-US" sz="2200" dirty="0" err="1"/>
              <a:t>contraseñas</a:t>
            </a:r>
            <a:r>
              <a:rPr lang="en-US" sz="2200" dirty="0"/>
              <a:t> </a:t>
            </a:r>
            <a:r>
              <a:rPr lang="en-US" sz="2200" dirty="0" err="1"/>
              <a:t>fuertes</a:t>
            </a:r>
            <a:r>
              <a:rPr lang="en-US" sz="2200" dirty="0"/>
              <a:t> </a:t>
            </a:r>
            <a:r>
              <a:rPr lang="en-US" sz="2200" dirty="0" err="1"/>
              <a:t>en</a:t>
            </a:r>
            <a:r>
              <a:rPr lang="en-US" sz="2200" dirty="0"/>
              <a:t> </a:t>
            </a:r>
            <a:r>
              <a:rPr lang="en-US" sz="2200" dirty="0" err="1"/>
              <a:t>todas</a:t>
            </a:r>
            <a:r>
              <a:rPr lang="en-US" sz="2200" dirty="0"/>
              <a:t> las </a:t>
            </a:r>
            <a:r>
              <a:rPr lang="en-US" sz="2200" i="1" dirty="0">
                <a:solidFill>
                  <a:srgbClr val="002060"/>
                </a:solidFill>
              </a:rPr>
              <a:t>apps</a:t>
            </a:r>
            <a:r>
              <a:rPr lang="en-US" sz="2200" dirty="0"/>
              <a:t> </a:t>
            </a:r>
            <a:r>
              <a:rPr lang="en-US" sz="2200" dirty="0" err="1"/>
              <a:t>hará</a:t>
            </a:r>
            <a:r>
              <a:rPr lang="en-US" sz="2200" dirty="0"/>
              <a:t> que a </a:t>
            </a:r>
            <a:r>
              <a:rPr lang="en-US" sz="2200" dirty="0" err="1"/>
              <a:t>los</a:t>
            </a:r>
            <a:r>
              <a:rPr lang="en-US" sz="2200" dirty="0"/>
              <a:t> </a:t>
            </a:r>
            <a:r>
              <a:rPr lang="en-US" sz="2200" i="1" dirty="0"/>
              <a:t>hackers</a:t>
            </a:r>
            <a:r>
              <a:rPr lang="en-US" sz="2200" dirty="0"/>
              <a:t> les </a:t>
            </a:r>
            <a:r>
              <a:rPr lang="en-US" sz="2200" dirty="0" err="1"/>
              <a:t>resulte</a:t>
            </a:r>
            <a:r>
              <a:rPr lang="en-US" sz="2200" dirty="0"/>
              <a:t> </a:t>
            </a:r>
            <a:r>
              <a:rPr lang="en-US" sz="2200" dirty="0" err="1"/>
              <a:t>más</a:t>
            </a:r>
            <a:r>
              <a:rPr lang="en-US" sz="2200" dirty="0"/>
              <a:t> </a:t>
            </a:r>
            <a:r>
              <a:rPr lang="en-US" sz="2200" dirty="0" err="1"/>
              <a:t>complicado</a:t>
            </a:r>
            <a:r>
              <a:rPr lang="en-US" sz="2200" dirty="0"/>
              <a:t> </a:t>
            </a:r>
            <a:r>
              <a:rPr lang="en-US" sz="2200" dirty="0" err="1"/>
              <a:t>averiguarlas</a:t>
            </a:r>
            <a:r>
              <a:rPr lang="en-US" sz="2200" dirty="0"/>
              <a:t>. </a:t>
            </a:r>
            <a:r>
              <a:rPr lang="en-US" sz="2200" dirty="0" err="1"/>
              <a:t>También</a:t>
            </a:r>
            <a:r>
              <a:rPr lang="en-US" sz="2200" dirty="0"/>
              <a:t> es </a:t>
            </a:r>
            <a:r>
              <a:rPr lang="en-US" sz="2200" dirty="0" err="1"/>
              <a:t>conveniente</a:t>
            </a:r>
            <a:r>
              <a:rPr lang="en-US" sz="2200" dirty="0"/>
              <a:t> </a:t>
            </a:r>
            <a:r>
              <a:rPr lang="en-US" sz="2200" dirty="0" err="1"/>
              <a:t>tener</a:t>
            </a:r>
            <a:r>
              <a:rPr lang="en-US" sz="2200" dirty="0"/>
              <a:t> </a:t>
            </a:r>
            <a:r>
              <a:rPr lang="en-US" sz="2200" dirty="0" err="1"/>
              <a:t>una</a:t>
            </a:r>
            <a:r>
              <a:rPr lang="en-US" sz="2200" dirty="0"/>
              <a:t> </a:t>
            </a:r>
            <a:r>
              <a:rPr lang="en-US" sz="2200" dirty="0" err="1"/>
              <a:t>contraseña</a:t>
            </a:r>
            <a:r>
              <a:rPr lang="en-US" sz="2200" dirty="0"/>
              <a:t> </a:t>
            </a:r>
            <a:r>
              <a:rPr lang="en-US" sz="2200" dirty="0" err="1"/>
              <a:t>distinta</a:t>
            </a:r>
            <a:r>
              <a:rPr lang="en-US" sz="2200" dirty="0"/>
              <a:t> para </a:t>
            </a:r>
            <a:r>
              <a:rPr lang="en-US" sz="2200" dirty="0" err="1"/>
              <a:t>cada</a:t>
            </a:r>
            <a:r>
              <a:rPr lang="en-US" sz="2200" dirty="0"/>
              <a:t> </a:t>
            </a:r>
            <a:r>
              <a:rPr lang="en-US" sz="2200" i="1" dirty="0">
                <a:solidFill>
                  <a:srgbClr val="002060"/>
                </a:solidFill>
              </a:rPr>
              <a:t>app</a:t>
            </a:r>
            <a:r>
              <a:rPr lang="en-US" sz="2200" dirty="0"/>
              <a:t>; </a:t>
            </a:r>
            <a:r>
              <a:rPr lang="en-US" sz="2200" dirty="0" err="1"/>
              <a:t>así</a:t>
            </a:r>
            <a:r>
              <a:rPr lang="en-US" sz="2200" dirty="0"/>
              <a:t>, </a:t>
            </a:r>
            <a:r>
              <a:rPr lang="en-US" sz="2200" dirty="0" err="1"/>
              <a:t>si</a:t>
            </a:r>
            <a:r>
              <a:rPr lang="en-US" sz="2200" dirty="0"/>
              <a:t> se </a:t>
            </a:r>
            <a:r>
              <a:rPr lang="en-US" sz="2200" dirty="0" err="1"/>
              <a:t>descubre</a:t>
            </a:r>
            <a:r>
              <a:rPr lang="en-US" sz="2200" dirty="0"/>
              <a:t> </a:t>
            </a:r>
            <a:r>
              <a:rPr lang="en-US" sz="2200" dirty="0" err="1"/>
              <a:t>una</a:t>
            </a:r>
            <a:r>
              <a:rPr lang="en-US" sz="2200" dirty="0"/>
              <a:t> </a:t>
            </a:r>
            <a:r>
              <a:rPr lang="en-US" sz="2200" dirty="0" err="1"/>
              <a:t>contraseña</a:t>
            </a:r>
            <a:r>
              <a:rPr lang="en-US" sz="2200" dirty="0"/>
              <a:t>, </a:t>
            </a:r>
            <a:r>
              <a:rPr lang="en-US" sz="2200" dirty="0" err="1"/>
              <a:t>el</a:t>
            </a:r>
            <a:r>
              <a:rPr lang="en-US" sz="2200" dirty="0"/>
              <a:t> </a:t>
            </a:r>
            <a:r>
              <a:rPr lang="en-US" sz="2200" i="1" dirty="0"/>
              <a:t>hacker</a:t>
            </a:r>
            <a:r>
              <a:rPr lang="en-US" sz="2200" dirty="0"/>
              <a:t> solo </a:t>
            </a:r>
            <a:r>
              <a:rPr lang="en-US" sz="2200" dirty="0" err="1"/>
              <a:t>podrá</a:t>
            </a:r>
            <a:r>
              <a:rPr lang="en-US" sz="2200" dirty="0"/>
              <a:t> acceder a </a:t>
            </a:r>
            <a:r>
              <a:rPr lang="en-US" sz="2200" dirty="0" err="1"/>
              <a:t>parte</a:t>
            </a:r>
            <a:r>
              <a:rPr lang="en-US" sz="2200" dirty="0"/>
              <a:t> de la </a:t>
            </a:r>
            <a:r>
              <a:rPr lang="en-US" sz="2200" dirty="0" err="1"/>
              <a:t>información</a:t>
            </a:r>
            <a:r>
              <a:rPr lang="en-US" sz="2200" dirty="0"/>
              <a:t>. </a:t>
            </a:r>
            <a:r>
              <a:rPr lang="en-US" sz="2200" b="1" dirty="0">
                <a:solidFill>
                  <a:srgbClr val="24BAA2"/>
                </a:solidFill>
              </a:rPr>
              <a:t>¡</a:t>
            </a:r>
            <a:r>
              <a:rPr lang="en-US" sz="2200" b="1" dirty="0" err="1">
                <a:solidFill>
                  <a:srgbClr val="24BAA2"/>
                </a:solidFill>
              </a:rPr>
              <a:t>Establece</a:t>
            </a:r>
            <a:r>
              <a:rPr lang="en-US" sz="2200" b="1" dirty="0">
                <a:solidFill>
                  <a:srgbClr val="24BAA2"/>
                </a:solidFill>
              </a:rPr>
              <a:t> </a:t>
            </a:r>
            <a:r>
              <a:rPr lang="en-US" sz="2200" b="1" dirty="0" err="1">
                <a:solidFill>
                  <a:srgbClr val="24BAA2"/>
                </a:solidFill>
              </a:rPr>
              <a:t>contraseñas</a:t>
            </a:r>
            <a:r>
              <a:rPr lang="en-US" sz="2200" b="1" dirty="0">
                <a:solidFill>
                  <a:srgbClr val="24BAA2"/>
                </a:solidFill>
              </a:rPr>
              <a:t> </a:t>
            </a:r>
            <a:r>
              <a:rPr lang="en-US" sz="2200" b="1" dirty="0" err="1">
                <a:solidFill>
                  <a:srgbClr val="24BAA2"/>
                </a:solidFill>
              </a:rPr>
              <a:t>seguras</a:t>
            </a:r>
            <a:r>
              <a:rPr lang="en-US" sz="2200" b="1" dirty="0">
                <a:solidFill>
                  <a:srgbClr val="24BAA2"/>
                </a:solidFill>
              </a:rPr>
              <a:t> con </a:t>
            </a:r>
            <a:r>
              <a:rPr lang="en-US" sz="2200" b="1" dirty="0" err="1">
                <a:solidFill>
                  <a:srgbClr val="24BAA2"/>
                </a:solidFill>
              </a:rPr>
              <a:t>mayúsculas</a:t>
            </a:r>
            <a:r>
              <a:rPr lang="en-US" sz="2200" b="1" dirty="0">
                <a:solidFill>
                  <a:srgbClr val="24BAA2"/>
                </a:solidFill>
              </a:rPr>
              <a:t>, </a:t>
            </a:r>
            <a:r>
              <a:rPr lang="en-US" sz="2200" b="1" dirty="0" err="1">
                <a:solidFill>
                  <a:srgbClr val="24BAA2"/>
                </a:solidFill>
              </a:rPr>
              <a:t>minúsculas</a:t>
            </a:r>
            <a:r>
              <a:rPr lang="en-US" sz="2200" b="1" dirty="0">
                <a:solidFill>
                  <a:srgbClr val="24BAA2"/>
                </a:solidFill>
              </a:rPr>
              <a:t> y </a:t>
            </a:r>
            <a:r>
              <a:rPr lang="en-US" sz="2200" b="1" dirty="0" err="1">
                <a:solidFill>
                  <a:srgbClr val="24BAA2"/>
                </a:solidFill>
              </a:rPr>
              <a:t>números</a:t>
            </a:r>
            <a:r>
              <a:rPr lang="en-US" sz="2200" b="1" dirty="0">
                <a:solidFill>
                  <a:srgbClr val="24BAA2"/>
                </a:solidFill>
              </a:rPr>
              <a:t>!</a:t>
            </a:r>
            <a:endParaRPr sz="2200" b="1" dirty="0"/>
          </a:p>
          <a:p>
            <a:pPr marL="0" lvl="0" indent="0" algn="just" rtl="0">
              <a:lnSpc>
                <a:spcPct val="90000"/>
              </a:lnSpc>
              <a:spcBef>
                <a:spcPts val="1000"/>
              </a:spcBef>
              <a:spcAft>
                <a:spcPts val="0"/>
              </a:spcAft>
              <a:buSzPts val="2400"/>
              <a:buNone/>
            </a:pPr>
            <a:r>
              <a:rPr lang="en-US" sz="2200" dirty="0"/>
              <a:t>No se </a:t>
            </a:r>
            <a:r>
              <a:rPr lang="en-US" sz="2200" dirty="0" err="1"/>
              <a:t>trata</a:t>
            </a:r>
            <a:r>
              <a:rPr lang="en-US" sz="2200" dirty="0"/>
              <a:t> solo  de </a:t>
            </a:r>
            <a:r>
              <a:rPr lang="en-US" sz="2200" dirty="0" err="1"/>
              <a:t>los</a:t>
            </a:r>
            <a:r>
              <a:rPr lang="en-US" sz="2200" dirty="0"/>
              <a:t> </a:t>
            </a:r>
            <a:r>
              <a:rPr lang="en-US" sz="2200" dirty="0" err="1"/>
              <a:t>dispositivos</a:t>
            </a:r>
            <a:r>
              <a:rPr lang="en-US" sz="2200" dirty="0"/>
              <a:t> </a:t>
            </a:r>
            <a:r>
              <a:rPr lang="en-US" sz="2200" dirty="0" err="1"/>
              <a:t>personales</a:t>
            </a:r>
            <a:r>
              <a:rPr lang="en-US" sz="2200" dirty="0"/>
              <a:t>, </a:t>
            </a:r>
            <a:r>
              <a:rPr lang="en-US" sz="2200" dirty="0" err="1"/>
              <a:t>los</a:t>
            </a:r>
            <a:r>
              <a:rPr lang="en-US" sz="2200" dirty="0"/>
              <a:t> </a:t>
            </a:r>
            <a:r>
              <a:rPr lang="en-US" sz="2200" dirty="0" err="1"/>
              <a:t>dispositivos</a:t>
            </a:r>
            <a:r>
              <a:rPr lang="en-US" sz="2200" dirty="0"/>
              <a:t> </a:t>
            </a:r>
            <a:r>
              <a:rPr lang="en-US" sz="2200" dirty="0" err="1"/>
              <a:t>profesionales</a:t>
            </a:r>
            <a:r>
              <a:rPr lang="en-US" sz="2200" dirty="0"/>
              <a:t> </a:t>
            </a:r>
            <a:r>
              <a:rPr lang="en-US" sz="2200" dirty="0" err="1"/>
              <a:t>también</a:t>
            </a:r>
            <a:r>
              <a:rPr lang="en-US" sz="2200" dirty="0"/>
              <a:t> </a:t>
            </a:r>
            <a:r>
              <a:rPr lang="en-US" sz="2200" dirty="0" err="1"/>
              <a:t>están</a:t>
            </a:r>
            <a:r>
              <a:rPr lang="en-US" sz="2200" dirty="0"/>
              <a:t> </a:t>
            </a:r>
            <a:r>
              <a:rPr lang="en-US" sz="2200" dirty="0" err="1"/>
              <a:t>en</a:t>
            </a:r>
            <a:r>
              <a:rPr lang="en-US" sz="2200" dirty="0"/>
              <a:t> </a:t>
            </a:r>
            <a:r>
              <a:rPr lang="en-US" sz="2200" dirty="0" err="1"/>
              <a:t>peligro</a:t>
            </a:r>
            <a:r>
              <a:rPr lang="en-US" sz="2200" dirty="0"/>
              <a:t>. </a:t>
            </a:r>
            <a:r>
              <a:rPr lang="en-US" sz="2200" dirty="0" err="1"/>
              <a:t>Según</a:t>
            </a:r>
            <a:r>
              <a:rPr lang="en-US" sz="2200" dirty="0"/>
              <a:t> </a:t>
            </a:r>
            <a:r>
              <a:rPr lang="en-US" sz="2200" dirty="0" err="1"/>
              <a:t>el</a:t>
            </a:r>
            <a:r>
              <a:rPr lang="en-US" sz="2200" dirty="0"/>
              <a:t> </a:t>
            </a:r>
            <a:r>
              <a:rPr lang="en-US" sz="2200" dirty="0" err="1"/>
              <a:t>informe</a:t>
            </a:r>
            <a:r>
              <a:rPr lang="en-US" sz="2200" dirty="0"/>
              <a:t> </a:t>
            </a:r>
            <a:r>
              <a:rPr lang="en-US" sz="2200" u="sng" dirty="0">
                <a:solidFill>
                  <a:srgbClr val="24BAA2"/>
                </a:solidFill>
                <a:hlinkClick r:id="rId3">
                  <a:extLst>
                    <a:ext uri="{A12FA001-AC4F-418D-AE19-62706E023703}">
                      <ahyp:hlinkClr xmlns:ahyp="http://schemas.microsoft.com/office/drawing/2018/hyperlinkcolor" val="tx"/>
                    </a:ext>
                  </a:extLst>
                </a:hlinkClick>
              </a:rPr>
              <a:t>Verizon Mobile Security Index 2018 Report</a:t>
            </a:r>
            <a:r>
              <a:rPr lang="en-US" sz="2200" dirty="0"/>
              <a:t>, solo </a:t>
            </a:r>
            <a:r>
              <a:rPr lang="en-US" sz="2200" dirty="0" err="1"/>
              <a:t>el</a:t>
            </a:r>
            <a:r>
              <a:rPr lang="en-US" sz="2200" dirty="0"/>
              <a:t> 39% de </a:t>
            </a:r>
            <a:r>
              <a:rPr lang="en-US" sz="2200" dirty="0" err="1"/>
              <a:t>los</a:t>
            </a:r>
            <a:r>
              <a:rPr lang="en-US" sz="2200" dirty="0"/>
              <a:t> </a:t>
            </a:r>
            <a:r>
              <a:rPr lang="en-US" sz="2200" dirty="0" err="1"/>
              <a:t>usuarios</a:t>
            </a:r>
            <a:r>
              <a:rPr lang="en-US" sz="2200" dirty="0"/>
              <a:t> de </a:t>
            </a:r>
            <a:r>
              <a:rPr lang="en-US" sz="2200" dirty="0" err="1"/>
              <a:t>dispositivos</a:t>
            </a:r>
            <a:r>
              <a:rPr lang="en-US" sz="2200" dirty="0"/>
              <a:t> </a:t>
            </a:r>
            <a:r>
              <a:rPr lang="en-US" sz="2200" dirty="0" err="1"/>
              <a:t>móviles</a:t>
            </a:r>
            <a:r>
              <a:rPr lang="en-US" sz="2200" dirty="0"/>
              <a:t> </a:t>
            </a:r>
            <a:r>
              <a:rPr lang="en-US" sz="2200" dirty="0" err="1"/>
              <a:t>en</a:t>
            </a:r>
            <a:r>
              <a:rPr lang="en-US" sz="2200" dirty="0"/>
              <a:t> </a:t>
            </a:r>
            <a:r>
              <a:rPr lang="en-US" sz="2200" dirty="0" err="1"/>
              <a:t>empresas</a:t>
            </a:r>
            <a:r>
              <a:rPr lang="en-US" sz="2200" dirty="0"/>
              <a:t> </a:t>
            </a:r>
            <a:r>
              <a:rPr lang="en-US" sz="2200" dirty="0" err="1"/>
              <a:t>cambian</a:t>
            </a:r>
            <a:r>
              <a:rPr lang="en-US" sz="2200" dirty="0"/>
              <a:t> </a:t>
            </a:r>
            <a:r>
              <a:rPr lang="en-US" sz="2200" dirty="0" err="1"/>
              <a:t>todas</a:t>
            </a:r>
            <a:r>
              <a:rPr lang="en-US" sz="2200" dirty="0"/>
              <a:t> las </a:t>
            </a:r>
            <a:r>
              <a:rPr lang="en-US" sz="2200" dirty="0" err="1"/>
              <a:t>contraseñas</a:t>
            </a:r>
            <a:r>
              <a:rPr lang="en-US" sz="2200" dirty="0"/>
              <a:t> </a:t>
            </a:r>
            <a:r>
              <a:rPr lang="en-US" sz="2200" dirty="0" err="1"/>
              <a:t>predeterminadas</a:t>
            </a:r>
            <a:r>
              <a:rPr lang="en-US" sz="2200" dirty="0"/>
              <a:t> y solo </a:t>
            </a:r>
            <a:r>
              <a:rPr lang="en-US" sz="2200" dirty="0" err="1"/>
              <a:t>el</a:t>
            </a:r>
            <a:r>
              <a:rPr lang="en-US" sz="2200" dirty="0"/>
              <a:t> 38% </a:t>
            </a:r>
            <a:r>
              <a:rPr lang="en-US" sz="2200" dirty="0" err="1"/>
              <a:t>utilizan</a:t>
            </a:r>
            <a:r>
              <a:rPr lang="en-US" sz="2200" dirty="0"/>
              <a:t> la doble </a:t>
            </a:r>
            <a:r>
              <a:rPr lang="en-US" sz="2200" dirty="0" err="1"/>
              <a:t>autenticación</a:t>
            </a:r>
            <a:r>
              <a:rPr lang="en-US" sz="2200" dirty="0"/>
              <a:t>. El </a:t>
            </a:r>
            <a:r>
              <a:rPr lang="en-US" sz="2200" dirty="0" err="1"/>
              <a:t>uso</a:t>
            </a:r>
            <a:r>
              <a:rPr lang="en-US" sz="2200" dirty="0"/>
              <a:t> de </a:t>
            </a:r>
            <a:r>
              <a:rPr lang="en-US" sz="2200" dirty="0" err="1"/>
              <a:t>contraseñas</a:t>
            </a:r>
            <a:r>
              <a:rPr lang="en-US" sz="2200" dirty="0"/>
              <a:t> </a:t>
            </a:r>
            <a:r>
              <a:rPr lang="en-US" sz="2200" dirty="0" err="1"/>
              <a:t>débiles</a:t>
            </a:r>
            <a:r>
              <a:rPr lang="en-US" sz="2200" dirty="0"/>
              <a:t> </a:t>
            </a:r>
            <a:r>
              <a:rPr lang="en-US" sz="2200" dirty="0" err="1"/>
              <a:t>puede</a:t>
            </a:r>
            <a:r>
              <a:rPr lang="en-US" sz="2200" dirty="0"/>
              <a:t> </a:t>
            </a:r>
            <a:r>
              <a:rPr lang="en-US" sz="2200" dirty="0" err="1"/>
              <a:t>poner</a:t>
            </a:r>
            <a:r>
              <a:rPr lang="en-US" sz="2200" dirty="0"/>
              <a:t> </a:t>
            </a:r>
            <a:r>
              <a:rPr lang="en-US" sz="2200" dirty="0" err="1"/>
              <a:t>en</a:t>
            </a:r>
            <a:r>
              <a:rPr lang="en-US" sz="2200" dirty="0"/>
              <a:t> </a:t>
            </a:r>
            <a:r>
              <a:rPr lang="en-US" sz="2200" dirty="0" err="1"/>
              <a:t>peligro</a:t>
            </a:r>
            <a:r>
              <a:rPr lang="en-US" sz="2200" dirty="0"/>
              <a:t> </a:t>
            </a:r>
            <a:r>
              <a:rPr lang="en-US" sz="2200" dirty="0" err="1"/>
              <a:t>toda</a:t>
            </a:r>
            <a:r>
              <a:rPr lang="en-US" sz="2200" dirty="0"/>
              <a:t> </a:t>
            </a:r>
            <a:r>
              <a:rPr lang="en-US" sz="2200" dirty="0" err="1"/>
              <a:t>una</a:t>
            </a:r>
            <a:r>
              <a:rPr lang="en-US" sz="2200" dirty="0"/>
              <a:t> </a:t>
            </a:r>
            <a:r>
              <a:rPr lang="en-US" sz="2200" dirty="0" err="1"/>
              <a:t>empresa</a:t>
            </a:r>
            <a:r>
              <a:rPr lang="en-US" sz="2200" dirty="0"/>
              <a:t>. </a:t>
            </a:r>
            <a:endParaRPr sz="2200" dirty="0"/>
          </a:p>
        </p:txBody>
      </p:sp>
      <p:sp>
        <p:nvSpPr>
          <p:cNvPr id="1160" name="Google Shape;1160;p7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3600"/>
              <a:buFont typeface="Arial"/>
              <a:buNone/>
            </a:pPr>
            <a:r>
              <a:rPr lang="en-US"/>
              <a:t>2. Establece contraseñas seguras</a:t>
            </a:r>
            <a:endParaRPr/>
          </a:p>
        </p:txBody>
      </p:sp>
      <p:pic>
        <p:nvPicPr>
          <p:cNvPr id="1161" name="Google Shape;1161;p77"/>
          <p:cNvPicPr preferRelativeResize="0">
            <a:picLocks noGrp="1"/>
          </p:cNvPicPr>
          <p:nvPr>
            <p:ph type="pic" idx="3"/>
          </p:nvPr>
        </p:nvPicPr>
        <p:blipFill rotWithShape="1">
          <a:blip r:embed="rId4">
            <a:alphaModFix/>
          </a:blip>
          <a:srcRect l="7839" r="6500"/>
          <a:stretch/>
        </p:blipFill>
        <p:spPr>
          <a:xfrm>
            <a:off x="8556171" y="1240971"/>
            <a:ext cx="2503414" cy="43565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2"/>
          <p:cNvSpPr txBox="1">
            <a:spLocks noGrp="1"/>
          </p:cNvSpPr>
          <p:nvPr>
            <p:ph type="body" idx="1"/>
          </p:nvPr>
        </p:nvSpPr>
        <p:spPr>
          <a:xfrm>
            <a:off x="873449" y="1645983"/>
            <a:ext cx="10690697" cy="4895927"/>
          </a:xfrm>
          <a:prstGeom prst="rect">
            <a:avLst/>
          </a:prstGeom>
          <a:noFill/>
          <a:ln>
            <a:noFill/>
          </a:ln>
        </p:spPr>
        <p:txBody>
          <a:bodyPr spcFirstLastPara="1" wrap="square" lIns="91425" tIns="45700" rIns="91425" bIns="45700" anchor="t" anchorCtr="0">
            <a:noAutofit/>
          </a:bodyPr>
          <a:lstStyle/>
          <a:p>
            <a:pPr marL="800100" marR="0" lvl="0" indent="-342900" algn="just" rtl="0">
              <a:lnSpc>
                <a:spcPct val="90000"/>
              </a:lnSpc>
              <a:spcBef>
                <a:spcPts val="1000"/>
              </a:spcBef>
              <a:spcAft>
                <a:spcPts val="0"/>
              </a:spcAft>
              <a:buClr>
                <a:srgbClr val="092E4B"/>
              </a:buClr>
              <a:buSzPts val="2400"/>
              <a:buFont typeface="Arial"/>
              <a:buChar char="•"/>
            </a:pPr>
            <a:r>
              <a:rPr lang="en-US"/>
              <a:t>Del uso académico al laboral, pasando por el uso personal, la competencia digital es fundamental en muchas áreas de la vida. Dicho de otro modo, es totalmente necesaria para cualquiera que use internet.  </a:t>
            </a:r>
            <a:endParaRPr/>
          </a:p>
          <a:p>
            <a:pPr marL="800100" marR="0" lvl="0" indent="-342900" algn="just" rtl="0">
              <a:lnSpc>
                <a:spcPct val="90000"/>
              </a:lnSpc>
              <a:spcBef>
                <a:spcPts val="1000"/>
              </a:spcBef>
              <a:spcAft>
                <a:spcPts val="0"/>
              </a:spcAft>
              <a:buClr>
                <a:srgbClr val="092E4B"/>
              </a:buClr>
              <a:buSzPts val="2400"/>
              <a:buFont typeface="Arial"/>
              <a:buChar char="•"/>
            </a:pPr>
            <a:r>
              <a:rPr lang="en-US"/>
              <a:t>A veces, los formularios y las solicitudes solo están disponibles online, por lo que tienes que sentirte cómodo al acceder a ellos y usarlos. La capacidad de valorar si un sitio web es auténtico o no puede ahorrarte dolores de cabeza y saber compartir documentos puede ayudarte a dinamizar el proceso de trabajo.  </a:t>
            </a:r>
            <a:endParaRPr/>
          </a:p>
          <a:p>
            <a:pPr marL="457200" marR="0" lvl="0" indent="0" algn="ctr" rtl="0">
              <a:lnSpc>
                <a:spcPct val="90000"/>
              </a:lnSpc>
              <a:spcBef>
                <a:spcPts val="1000"/>
              </a:spcBef>
              <a:spcAft>
                <a:spcPts val="0"/>
              </a:spcAft>
              <a:buClr>
                <a:srgbClr val="092E4B"/>
              </a:buClr>
              <a:buSzPts val="2400"/>
              <a:buFont typeface="Arial"/>
              <a:buNone/>
            </a:pPr>
            <a:r>
              <a:rPr lang="en-US" b="1"/>
              <a:t>Resumiendo, la competencia digital es necesaria para trabajar en nuestro mundo digital actual.  </a:t>
            </a:r>
            <a:endParaRPr/>
          </a:p>
          <a:p>
            <a:pPr marL="457200" marR="0" lvl="0" indent="0" algn="ctr" rtl="0">
              <a:lnSpc>
                <a:spcPct val="90000"/>
              </a:lnSpc>
              <a:spcBef>
                <a:spcPts val="1000"/>
              </a:spcBef>
              <a:spcAft>
                <a:spcPts val="0"/>
              </a:spcAft>
              <a:buClr>
                <a:srgbClr val="092E4B"/>
              </a:buClr>
              <a:buSzPts val="2400"/>
              <a:buFont typeface="Arial"/>
              <a:buNone/>
            </a:pPr>
            <a:r>
              <a:rPr lang="en-US" b="1"/>
              <a:t>Queremos mostrarte cómo puede ayudarte a diario en tu labor como </a:t>
            </a:r>
            <a:endParaRPr/>
          </a:p>
          <a:p>
            <a:pPr marL="457200" marR="0" lvl="0" indent="0" algn="ctr" rtl="0">
              <a:lnSpc>
                <a:spcPct val="90000"/>
              </a:lnSpc>
              <a:spcBef>
                <a:spcPts val="600"/>
              </a:spcBef>
              <a:spcAft>
                <a:spcPts val="0"/>
              </a:spcAft>
              <a:buClr>
                <a:srgbClr val="092E4B"/>
              </a:buClr>
              <a:buSzPts val="2400"/>
              <a:buFont typeface="Arial"/>
              <a:buNone/>
            </a:pPr>
            <a:r>
              <a:rPr lang="en-US" b="1"/>
              <a:t>persona </a:t>
            </a:r>
            <a:r>
              <a:rPr lang="en-US" b="1">
                <a:solidFill>
                  <a:srgbClr val="002060"/>
                </a:solidFill>
              </a:rPr>
              <a:t>cuidadora</a:t>
            </a:r>
            <a:r>
              <a:rPr lang="en-US" b="1"/>
              <a:t>.</a:t>
            </a:r>
            <a:endParaRPr b="1"/>
          </a:p>
        </p:txBody>
      </p:sp>
      <p:sp>
        <p:nvSpPr>
          <p:cNvPr id="274" name="Google Shape;274;p42"/>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La importancia de la competencia digital</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78"/>
          <p:cNvSpPr txBox="1">
            <a:spLocks noGrp="1"/>
          </p:cNvSpPr>
          <p:nvPr>
            <p:ph type="body" idx="1"/>
          </p:nvPr>
        </p:nvSpPr>
        <p:spPr>
          <a:xfrm>
            <a:off x="504825" y="2289341"/>
            <a:ext cx="7677150"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sz="2300" dirty="0"/>
              <a:t>Las </a:t>
            </a:r>
            <a:r>
              <a:rPr lang="en-US" sz="2300" dirty="0" err="1"/>
              <a:t>actualizaciones</a:t>
            </a:r>
            <a:r>
              <a:rPr lang="en-US" sz="2300" dirty="0"/>
              <a:t> de </a:t>
            </a:r>
            <a:r>
              <a:rPr lang="en-US" sz="2300" dirty="0" err="1"/>
              <a:t>los</a:t>
            </a:r>
            <a:r>
              <a:rPr lang="en-US" sz="2300" dirty="0"/>
              <a:t> </a:t>
            </a:r>
            <a:r>
              <a:rPr lang="en-US" sz="2300" dirty="0" err="1"/>
              <a:t>sistemas</a:t>
            </a:r>
            <a:r>
              <a:rPr lang="en-US" sz="2300" dirty="0"/>
              <a:t> </a:t>
            </a:r>
            <a:r>
              <a:rPr lang="en-US" sz="2300" dirty="0" err="1"/>
              <a:t>operativos</a:t>
            </a:r>
            <a:r>
              <a:rPr lang="en-US" sz="2300" dirty="0"/>
              <a:t> de </a:t>
            </a:r>
            <a:r>
              <a:rPr lang="en-US" sz="2300" dirty="0" err="1"/>
              <a:t>teléfonos</a:t>
            </a:r>
            <a:r>
              <a:rPr lang="en-US" sz="2300" dirty="0"/>
              <a:t> </a:t>
            </a:r>
            <a:r>
              <a:rPr lang="en-US" sz="2300" dirty="0" err="1"/>
              <a:t>móviles</a:t>
            </a:r>
            <a:r>
              <a:rPr lang="en-US" sz="2300" dirty="0"/>
              <a:t> y las </a:t>
            </a:r>
            <a:r>
              <a:rPr lang="en-US" sz="2300" i="1" dirty="0"/>
              <a:t>tablets</a:t>
            </a:r>
            <a:r>
              <a:rPr lang="en-US" sz="2300" dirty="0"/>
              <a:t> </a:t>
            </a:r>
            <a:r>
              <a:rPr lang="en-US" sz="2300" dirty="0" err="1"/>
              <a:t>tienen</a:t>
            </a:r>
            <a:r>
              <a:rPr lang="en-US" sz="2300" dirty="0"/>
              <a:t> </a:t>
            </a:r>
            <a:r>
              <a:rPr lang="en-US" sz="2300" dirty="0" err="1"/>
              <a:t>por</a:t>
            </a:r>
            <a:r>
              <a:rPr lang="en-US" sz="2300" dirty="0"/>
              <a:t> </a:t>
            </a:r>
            <a:r>
              <a:rPr lang="en-US" sz="2300" dirty="0" err="1"/>
              <a:t>objeto</a:t>
            </a:r>
            <a:r>
              <a:rPr lang="en-US" sz="2300" dirty="0"/>
              <a:t> </a:t>
            </a:r>
            <a:r>
              <a:rPr lang="en-US" sz="2300" dirty="0" err="1"/>
              <a:t>mejorar</a:t>
            </a:r>
            <a:r>
              <a:rPr lang="en-US" sz="2300" dirty="0"/>
              <a:t> la </a:t>
            </a:r>
            <a:r>
              <a:rPr lang="en-US" sz="2300" dirty="0" err="1"/>
              <a:t>experiencia</a:t>
            </a:r>
            <a:r>
              <a:rPr lang="en-US" sz="2300" dirty="0"/>
              <a:t> del </a:t>
            </a:r>
            <a:r>
              <a:rPr lang="en-US" sz="2300" dirty="0" err="1"/>
              <a:t>usuario</a:t>
            </a:r>
            <a:r>
              <a:rPr lang="en-US" sz="2300" dirty="0"/>
              <a:t>. </a:t>
            </a:r>
            <a:r>
              <a:rPr lang="en-US" sz="2300" dirty="0" err="1"/>
              <a:t>Esto</a:t>
            </a:r>
            <a:r>
              <a:rPr lang="en-US" sz="2300" dirty="0"/>
              <a:t> </a:t>
            </a:r>
            <a:r>
              <a:rPr lang="en-US" sz="2300" dirty="0" err="1"/>
              <a:t>puede</a:t>
            </a:r>
            <a:r>
              <a:rPr lang="en-US" sz="2300" dirty="0"/>
              <a:t> </a:t>
            </a:r>
            <a:r>
              <a:rPr lang="en-US" sz="2300" dirty="0" err="1"/>
              <a:t>abarcarlo</a:t>
            </a:r>
            <a:r>
              <a:rPr lang="en-US" sz="2300" dirty="0"/>
              <a:t> </a:t>
            </a:r>
            <a:r>
              <a:rPr lang="en-US" sz="2300" dirty="0" err="1"/>
              <a:t>todo</a:t>
            </a:r>
            <a:r>
              <a:rPr lang="en-US" sz="2300" dirty="0"/>
              <a:t>, </a:t>
            </a:r>
            <a:r>
              <a:rPr lang="en-US" sz="2300" dirty="0" err="1"/>
              <a:t>desde</a:t>
            </a:r>
            <a:r>
              <a:rPr lang="en-US" sz="2300" dirty="0"/>
              <a:t> </a:t>
            </a:r>
            <a:r>
              <a:rPr lang="en-US" sz="2300" dirty="0" err="1"/>
              <a:t>el</a:t>
            </a:r>
            <a:r>
              <a:rPr lang="en-US" sz="2300" dirty="0"/>
              <a:t> </a:t>
            </a:r>
            <a:r>
              <a:rPr lang="en-US" sz="2300" dirty="0" err="1"/>
              <a:t>rendimiento</a:t>
            </a:r>
            <a:r>
              <a:rPr lang="en-US" sz="2300" dirty="0"/>
              <a:t> hasta la </a:t>
            </a:r>
            <a:r>
              <a:rPr lang="en-US" sz="2300" dirty="0" err="1"/>
              <a:t>seguridad</a:t>
            </a:r>
            <a:r>
              <a:rPr lang="en-US" sz="2300" dirty="0"/>
              <a:t>. </a:t>
            </a:r>
            <a:r>
              <a:rPr lang="en-US" sz="2300" dirty="0" err="1"/>
              <a:t>Aunque</a:t>
            </a:r>
            <a:r>
              <a:rPr lang="en-US" sz="2300" dirty="0"/>
              <a:t> se </a:t>
            </a:r>
            <a:r>
              <a:rPr lang="en-US" sz="2300" dirty="0" err="1"/>
              <a:t>producen</a:t>
            </a:r>
            <a:r>
              <a:rPr lang="en-US" sz="2300" dirty="0"/>
              <a:t> con </a:t>
            </a:r>
            <a:r>
              <a:rPr lang="en-US" sz="2300" dirty="0" err="1"/>
              <a:t>frecuencia</a:t>
            </a:r>
            <a:r>
              <a:rPr lang="en-US" sz="2300" dirty="0"/>
              <a:t> y, al ser </a:t>
            </a:r>
            <a:r>
              <a:rPr lang="en-US" sz="2300" dirty="0" err="1"/>
              <a:t>notificados</a:t>
            </a:r>
            <a:r>
              <a:rPr lang="en-US" sz="2300" dirty="0"/>
              <a:t>, </a:t>
            </a:r>
            <a:r>
              <a:rPr lang="en-US" sz="2300" dirty="0" err="1"/>
              <a:t>los</a:t>
            </a:r>
            <a:r>
              <a:rPr lang="en-US" sz="2300" dirty="0"/>
              <a:t> </a:t>
            </a:r>
            <a:r>
              <a:rPr lang="en-US" sz="2300" dirty="0" err="1"/>
              <a:t>usuarios</a:t>
            </a:r>
            <a:r>
              <a:rPr lang="en-US" sz="2300" dirty="0"/>
              <a:t> </a:t>
            </a:r>
            <a:r>
              <a:rPr lang="en-US" sz="2300" dirty="0" err="1"/>
              <a:t>tienden</a:t>
            </a:r>
            <a:r>
              <a:rPr lang="en-US" sz="2300" dirty="0"/>
              <a:t> a </a:t>
            </a:r>
            <a:r>
              <a:rPr lang="en-US" sz="2300" dirty="0" err="1"/>
              <a:t>hacer</a:t>
            </a:r>
            <a:r>
              <a:rPr lang="en-US" sz="2300" dirty="0"/>
              <a:t> </a:t>
            </a:r>
            <a:r>
              <a:rPr lang="en-US" sz="2300" dirty="0" err="1"/>
              <a:t>clic</a:t>
            </a:r>
            <a:r>
              <a:rPr lang="en-US" sz="2300" dirty="0"/>
              <a:t> </a:t>
            </a:r>
            <a:r>
              <a:rPr lang="en-US" sz="2300" dirty="0" err="1"/>
              <a:t>rápidamente</a:t>
            </a:r>
            <a:r>
              <a:rPr lang="en-US" sz="2300" dirty="0"/>
              <a:t> o a </a:t>
            </a:r>
            <a:r>
              <a:rPr lang="en-US" sz="2300" dirty="0" err="1"/>
              <a:t>pedir</a:t>
            </a:r>
            <a:r>
              <a:rPr lang="en-US" sz="2300" dirty="0"/>
              <a:t> al </a:t>
            </a:r>
            <a:r>
              <a:rPr lang="en-US" sz="2300" dirty="0" err="1"/>
              <a:t>dispositivo</a:t>
            </a:r>
            <a:r>
              <a:rPr lang="en-US" sz="2300" dirty="0"/>
              <a:t> que se lo </a:t>
            </a:r>
            <a:r>
              <a:rPr lang="en-US" sz="2300" dirty="0" err="1"/>
              <a:t>recuerde</a:t>
            </a:r>
            <a:r>
              <a:rPr lang="en-US" sz="2300" dirty="0"/>
              <a:t> </a:t>
            </a:r>
            <a:r>
              <a:rPr lang="en-US" sz="2300" dirty="0" err="1"/>
              <a:t>en</a:t>
            </a:r>
            <a:r>
              <a:rPr lang="en-US" sz="2300" dirty="0"/>
              <a:t> </a:t>
            </a:r>
            <a:r>
              <a:rPr lang="en-US" sz="2300" dirty="0" err="1"/>
              <a:t>el</a:t>
            </a:r>
            <a:r>
              <a:rPr lang="en-US" sz="2300" dirty="0"/>
              <a:t> </a:t>
            </a:r>
            <a:r>
              <a:rPr lang="en-US" sz="2300" dirty="0" err="1"/>
              <a:t>futuro</a:t>
            </a:r>
            <a:r>
              <a:rPr lang="en-US" sz="2300" dirty="0"/>
              <a:t>, es </a:t>
            </a:r>
            <a:r>
              <a:rPr lang="en-US" sz="2300" dirty="0" err="1"/>
              <a:t>importante</a:t>
            </a:r>
            <a:r>
              <a:rPr lang="en-US" sz="2300" dirty="0"/>
              <a:t> </a:t>
            </a:r>
            <a:r>
              <a:rPr lang="en-US" sz="2300" dirty="0" err="1"/>
              <a:t>estar</a:t>
            </a:r>
            <a:r>
              <a:rPr lang="en-US" sz="2300" dirty="0"/>
              <a:t> al día. </a:t>
            </a:r>
            <a:r>
              <a:rPr lang="en-US" sz="2300" dirty="0" err="1"/>
              <a:t>Estas</a:t>
            </a:r>
            <a:r>
              <a:rPr lang="en-US" sz="2300" dirty="0"/>
              <a:t> </a:t>
            </a:r>
            <a:r>
              <a:rPr lang="en-US" sz="2300" dirty="0" err="1"/>
              <a:t>actualizaciones</a:t>
            </a:r>
            <a:r>
              <a:rPr lang="en-US" sz="2300" dirty="0"/>
              <a:t> </a:t>
            </a:r>
            <a:r>
              <a:rPr lang="en-US" sz="2300" dirty="0" err="1"/>
              <a:t>pueden</a:t>
            </a:r>
            <a:r>
              <a:rPr lang="en-US" sz="2300" dirty="0"/>
              <a:t> </a:t>
            </a:r>
            <a:r>
              <a:rPr lang="en-US" sz="2300" dirty="0" err="1"/>
              <a:t>proteger</a:t>
            </a:r>
            <a:r>
              <a:rPr lang="en-US" sz="2300" dirty="0"/>
              <a:t> </a:t>
            </a:r>
            <a:r>
              <a:rPr lang="en-US" sz="2300" dirty="0" err="1"/>
              <a:t>los</a:t>
            </a:r>
            <a:r>
              <a:rPr lang="en-US" sz="2300" dirty="0"/>
              <a:t> </a:t>
            </a:r>
            <a:r>
              <a:rPr lang="en-US" sz="2300" dirty="0" err="1"/>
              <a:t>dispositivos</a:t>
            </a:r>
            <a:r>
              <a:rPr lang="en-US" sz="2300" dirty="0"/>
              <a:t> tanto iOS </a:t>
            </a:r>
            <a:r>
              <a:rPr lang="en-US" sz="2300" dirty="0" err="1"/>
              <a:t>como</a:t>
            </a:r>
            <a:r>
              <a:rPr lang="en-US" sz="2300" dirty="0"/>
              <a:t> Android de las </a:t>
            </a:r>
            <a:r>
              <a:rPr lang="en-US" sz="2300" dirty="0" err="1"/>
              <a:t>amenazas</a:t>
            </a:r>
            <a:r>
              <a:rPr lang="en-US" sz="2300" dirty="0"/>
              <a:t> </a:t>
            </a:r>
            <a:r>
              <a:rPr lang="en-US" sz="2300" dirty="0" err="1"/>
              <a:t>recién</a:t>
            </a:r>
            <a:r>
              <a:rPr lang="en-US" sz="2300" dirty="0"/>
              <a:t> </a:t>
            </a:r>
            <a:r>
              <a:rPr lang="en-US" sz="2300" dirty="0" err="1"/>
              <a:t>detectadas</a:t>
            </a:r>
            <a:r>
              <a:rPr lang="en-US" sz="2300" dirty="0"/>
              <a:t>. Para </a:t>
            </a:r>
            <a:r>
              <a:rPr lang="en-US" sz="2300" dirty="0" err="1"/>
              <a:t>comprobar</a:t>
            </a:r>
            <a:r>
              <a:rPr lang="en-US" sz="2300" dirty="0"/>
              <a:t> </a:t>
            </a:r>
            <a:r>
              <a:rPr lang="en-US" sz="2300" dirty="0" err="1"/>
              <a:t>si</a:t>
            </a:r>
            <a:r>
              <a:rPr lang="en-US" sz="2300" dirty="0"/>
              <a:t> </a:t>
            </a:r>
            <a:r>
              <a:rPr lang="en-US" sz="2300" dirty="0" err="1"/>
              <a:t>el</a:t>
            </a:r>
            <a:r>
              <a:rPr lang="en-US" sz="2300" dirty="0"/>
              <a:t> </a:t>
            </a:r>
            <a:r>
              <a:rPr lang="en-US" sz="2300" dirty="0" err="1"/>
              <a:t>sistema</a:t>
            </a:r>
            <a:r>
              <a:rPr lang="en-US" sz="2300" dirty="0"/>
              <a:t> </a:t>
            </a:r>
            <a:r>
              <a:rPr lang="en-US" sz="2300" dirty="0" err="1"/>
              <a:t>operativo</a:t>
            </a:r>
            <a:r>
              <a:rPr lang="en-US" sz="2300" dirty="0"/>
              <a:t> del </a:t>
            </a:r>
            <a:r>
              <a:rPr lang="en-US" sz="2300" dirty="0" err="1"/>
              <a:t>dispositivo</a:t>
            </a:r>
            <a:r>
              <a:rPr lang="en-US" sz="2300" dirty="0"/>
              <a:t> </a:t>
            </a:r>
            <a:r>
              <a:rPr lang="en-US" sz="2300" dirty="0" err="1"/>
              <a:t>está</a:t>
            </a:r>
            <a:r>
              <a:rPr lang="en-US" sz="2300" dirty="0"/>
              <a:t> </a:t>
            </a:r>
            <a:r>
              <a:rPr lang="en-US" sz="2300" dirty="0" err="1"/>
              <a:t>actualizado</a:t>
            </a:r>
            <a:r>
              <a:rPr lang="en-US" sz="2300" dirty="0"/>
              <a:t>, </a:t>
            </a:r>
            <a:r>
              <a:rPr lang="en-US" sz="2300" dirty="0" err="1"/>
              <a:t>ve</a:t>
            </a:r>
            <a:r>
              <a:rPr lang="en-US" sz="2300" dirty="0"/>
              <a:t> a “</a:t>
            </a:r>
            <a:r>
              <a:rPr lang="en-US" sz="2300" dirty="0" err="1"/>
              <a:t>Acerca</a:t>
            </a:r>
            <a:r>
              <a:rPr lang="en-US" sz="2300" dirty="0"/>
              <a:t> del </a:t>
            </a:r>
            <a:r>
              <a:rPr lang="en-US" sz="2300" dirty="0" err="1"/>
              <a:t>teléfono</a:t>
            </a:r>
            <a:r>
              <a:rPr lang="en-US" sz="2300" dirty="0"/>
              <a:t>" o “General" y </a:t>
            </a:r>
            <a:r>
              <a:rPr lang="en-US" sz="2300" dirty="0" err="1"/>
              <a:t>haz</a:t>
            </a:r>
            <a:r>
              <a:rPr lang="en-US" sz="2300" dirty="0"/>
              <a:t> </a:t>
            </a:r>
            <a:r>
              <a:rPr lang="en-US" sz="2300" dirty="0" err="1"/>
              <a:t>clic</a:t>
            </a:r>
            <a:r>
              <a:rPr lang="en-US" sz="2300" dirty="0"/>
              <a:t> </a:t>
            </a:r>
            <a:r>
              <a:rPr lang="en-US" sz="2300" dirty="0" err="1"/>
              <a:t>en</a:t>
            </a:r>
            <a:r>
              <a:rPr lang="en-US" sz="2300" dirty="0"/>
              <a:t> “</a:t>
            </a:r>
            <a:r>
              <a:rPr lang="en-US" sz="2300" dirty="0" err="1"/>
              <a:t>Actualizaciones</a:t>
            </a:r>
            <a:r>
              <a:rPr lang="en-US" sz="2300" dirty="0"/>
              <a:t> del </a:t>
            </a:r>
            <a:r>
              <a:rPr lang="en-US" sz="2300" dirty="0" err="1"/>
              <a:t>sistema</a:t>
            </a:r>
            <a:r>
              <a:rPr lang="en-US" sz="2300" dirty="0"/>
              <a:t>" o “</a:t>
            </a:r>
            <a:r>
              <a:rPr lang="en-US" sz="2300" dirty="0" err="1"/>
              <a:t>Actualización</a:t>
            </a:r>
            <a:r>
              <a:rPr lang="en-US" sz="2300" dirty="0"/>
              <a:t> de </a:t>
            </a:r>
            <a:r>
              <a:rPr lang="en-US" sz="2300" i="1" dirty="0"/>
              <a:t>software</a:t>
            </a:r>
            <a:r>
              <a:rPr lang="en-US" sz="2300" dirty="0"/>
              <a:t>".</a:t>
            </a:r>
            <a:endParaRPr sz="2300" dirty="0"/>
          </a:p>
        </p:txBody>
      </p:sp>
      <p:sp>
        <p:nvSpPr>
          <p:cNvPr id="1167" name="Google Shape;1167;p78"/>
          <p:cNvSpPr txBox="1">
            <a:spLocks noGrp="1"/>
          </p:cNvSpPr>
          <p:nvPr>
            <p:ph type="body" idx="2"/>
          </p:nvPr>
        </p:nvSpPr>
        <p:spPr>
          <a:xfrm>
            <a:off x="835671" y="1031185"/>
            <a:ext cx="7178174" cy="1031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3. Mantén actualizados los sistemas operativos (</a:t>
            </a:r>
            <a:r>
              <a:rPr lang="en-US" i="1"/>
              <a:t>OS</a:t>
            </a:r>
            <a:r>
              <a:rPr lang="en-US"/>
              <a:t>) de los dispositivos</a:t>
            </a:r>
            <a:endParaRPr/>
          </a:p>
        </p:txBody>
      </p:sp>
      <p:pic>
        <p:nvPicPr>
          <p:cNvPr id="1168" name="Google Shape;1168;p78"/>
          <p:cNvPicPr preferRelativeResize="0">
            <a:picLocks noGrp="1"/>
          </p:cNvPicPr>
          <p:nvPr>
            <p:ph type="pic" idx="3"/>
          </p:nvPr>
        </p:nvPicPr>
        <p:blipFill rotWithShape="1">
          <a:blip r:embed="rId3">
            <a:alphaModFix/>
          </a:blip>
          <a:srcRect l="840" t="-884" r="840" b="1"/>
          <a:stretch/>
        </p:blipFill>
        <p:spPr>
          <a:xfrm>
            <a:off x="8534400" y="1241315"/>
            <a:ext cx="2547257" cy="4375369"/>
          </a:xfrm>
          <a:prstGeom prst="rect">
            <a:avLst/>
          </a:prstGeom>
          <a:solidFill>
            <a:srgbClr val="D8D8D8"/>
          </a:solid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79"/>
          <p:cNvSpPr txBox="1">
            <a:spLocks noGrp="1"/>
          </p:cNvSpPr>
          <p:nvPr>
            <p:ph type="body" idx="1"/>
          </p:nvPr>
        </p:nvSpPr>
        <p:spPr>
          <a:xfrm>
            <a:off x="498715" y="1068702"/>
            <a:ext cx="5703492" cy="437769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chemeClr val="lt1"/>
              </a:buClr>
              <a:buSzPts val="2486"/>
              <a:buFont typeface="Arial"/>
              <a:buNone/>
            </a:pPr>
            <a:r>
              <a:rPr lang="en-US" sz="2300" dirty="0"/>
              <a:t>Lo </a:t>
            </a:r>
            <a:r>
              <a:rPr lang="en-US" sz="2300" dirty="0" err="1"/>
              <a:t>fascinante</a:t>
            </a:r>
            <a:r>
              <a:rPr lang="en-US" sz="2300" dirty="0"/>
              <a:t> de </a:t>
            </a:r>
            <a:r>
              <a:rPr lang="en-US" sz="2300" dirty="0" err="1"/>
              <a:t>los</a:t>
            </a:r>
            <a:r>
              <a:rPr lang="en-US" sz="2300" dirty="0"/>
              <a:t> </a:t>
            </a:r>
            <a:r>
              <a:rPr lang="en-US" sz="2300" dirty="0" err="1"/>
              <a:t>dispositivos</a:t>
            </a:r>
            <a:r>
              <a:rPr lang="en-US" sz="2300" dirty="0"/>
              <a:t> </a:t>
            </a:r>
            <a:r>
              <a:rPr lang="en-US" sz="2300" dirty="0" err="1"/>
              <a:t>móviles</a:t>
            </a:r>
            <a:r>
              <a:rPr lang="en-US" sz="2300" dirty="0"/>
              <a:t> es que </a:t>
            </a:r>
            <a:r>
              <a:rPr lang="en-US" sz="2300" dirty="0" err="1"/>
              <a:t>podemos</a:t>
            </a:r>
            <a:r>
              <a:rPr lang="en-US" sz="2300" dirty="0"/>
              <a:t> acceder a internet </a:t>
            </a:r>
            <a:r>
              <a:rPr lang="en-US" sz="2300" dirty="0" err="1"/>
              <a:t>desde</a:t>
            </a:r>
            <a:r>
              <a:rPr lang="en-US" sz="2300" dirty="0"/>
              <a:t> </a:t>
            </a:r>
            <a:r>
              <a:rPr lang="en-US" sz="2300" dirty="0" err="1"/>
              <a:t>cualquier</a:t>
            </a:r>
            <a:r>
              <a:rPr lang="en-US" sz="2300" dirty="0"/>
              <a:t> sitio. Una de las </a:t>
            </a:r>
            <a:r>
              <a:rPr lang="en-US" sz="2300" dirty="0" err="1"/>
              <a:t>primeras</a:t>
            </a:r>
            <a:r>
              <a:rPr lang="en-US" sz="2300" dirty="0"/>
              <a:t> </a:t>
            </a:r>
            <a:r>
              <a:rPr lang="en-US" sz="2300" dirty="0" err="1"/>
              <a:t>cosas</a:t>
            </a:r>
            <a:r>
              <a:rPr lang="en-US" sz="2300" dirty="0"/>
              <a:t> que </a:t>
            </a:r>
            <a:r>
              <a:rPr lang="en-US" sz="2300" dirty="0" err="1"/>
              <a:t>hacemos</a:t>
            </a:r>
            <a:r>
              <a:rPr lang="en-US" sz="2300" dirty="0"/>
              <a:t> </a:t>
            </a:r>
            <a:r>
              <a:rPr lang="en-US" sz="2300" dirty="0" err="1"/>
              <a:t>en</a:t>
            </a:r>
            <a:r>
              <a:rPr lang="en-US" sz="2300" dirty="0"/>
              <a:t> un </a:t>
            </a:r>
            <a:r>
              <a:rPr lang="en-US" sz="2300" dirty="0" err="1"/>
              <a:t>restaurante</a:t>
            </a:r>
            <a:r>
              <a:rPr lang="en-US" sz="2300" dirty="0"/>
              <a:t> o </a:t>
            </a:r>
            <a:r>
              <a:rPr lang="en-US" sz="2300" dirty="0" err="1"/>
              <a:t>en</a:t>
            </a:r>
            <a:r>
              <a:rPr lang="en-US" sz="2300" dirty="0"/>
              <a:t> casa de un amigo es </a:t>
            </a:r>
            <a:r>
              <a:rPr lang="en-US" sz="2300" dirty="0" err="1"/>
              <a:t>buscar</a:t>
            </a:r>
            <a:r>
              <a:rPr lang="en-US" sz="2300" dirty="0"/>
              <a:t> la red </a:t>
            </a:r>
            <a:r>
              <a:rPr lang="en-US" sz="2300" dirty="0" err="1"/>
              <a:t>wifi</a:t>
            </a:r>
            <a:r>
              <a:rPr lang="en-US" sz="2300" dirty="0"/>
              <a:t>. </a:t>
            </a:r>
            <a:r>
              <a:rPr lang="en-US" sz="2300" dirty="0" err="1"/>
              <a:t>Aunque</a:t>
            </a:r>
            <a:r>
              <a:rPr lang="en-US" sz="2300" dirty="0"/>
              <a:t> </a:t>
            </a:r>
            <a:r>
              <a:rPr lang="en-US" sz="2300" dirty="0">
                <a:solidFill>
                  <a:schemeClr val="lt1"/>
                </a:solidFill>
              </a:rPr>
              <a:t>la</a:t>
            </a:r>
            <a:r>
              <a:rPr lang="en-US" sz="2300" dirty="0">
                <a:solidFill>
                  <a:srgbClr val="FF0000"/>
                </a:solidFill>
              </a:rPr>
              <a:t> </a:t>
            </a:r>
            <a:r>
              <a:rPr lang="en-US" sz="2300" dirty="0" err="1">
                <a:solidFill>
                  <a:schemeClr val="lt1"/>
                </a:solidFill>
              </a:rPr>
              <a:t>conexión</a:t>
            </a:r>
            <a:r>
              <a:rPr lang="en-US" sz="2300" dirty="0">
                <a:solidFill>
                  <a:srgbClr val="FF0000"/>
                </a:solidFill>
              </a:rPr>
              <a:t> </a:t>
            </a:r>
            <a:r>
              <a:rPr lang="en-US" sz="2300" dirty="0" err="1"/>
              <a:t>wifi</a:t>
            </a:r>
            <a:r>
              <a:rPr lang="en-US" sz="2300" dirty="0"/>
              <a:t> </a:t>
            </a:r>
            <a:r>
              <a:rPr lang="en-US" sz="2300" dirty="0" err="1"/>
              <a:t>gratuita</a:t>
            </a:r>
            <a:r>
              <a:rPr lang="en-US" sz="2300" dirty="0"/>
              <a:t> </a:t>
            </a:r>
            <a:r>
              <a:rPr lang="en-US" sz="2300" dirty="0" err="1"/>
              <a:t>puede</a:t>
            </a:r>
            <a:r>
              <a:rPr lang="en-US" sz="2300" dirty="0"/>
              <a:t> </a:t>
            </a:r>
            <a:r>
              <a:rPr lang="en-US" sz="2300" dirty="0" err="1"/>
              <a:t>ahorrarnos</a:t>
            </a:r>
            <a:r>
              <a:rPr lang="en-US" sz="2300" dirty="0"/>
              <a:t> </a:t>
            </a:r>
            <a:r>
              <a:rPr lang="en-US" sz="2300" dirty="0" err="1"/>
              <a:t>datos</a:t>
            </a:r>
            <a:r>
              <a:rPr lang="en-US" sz="2300" dirty="0"/>
              <a:t>, es </a:t>
            </a:r>
            <a:r>
              <a:rPr lang="en-US" sz="2300" dirty="0" err="1"/>
              <a:t>importante</a:t>
            </a:r>
            <a:r>
              <a:rPr lang="en-US" sz="2300" dirty="0"/>
              <a:t> ser </a:t>
            </a:r>
            <a:r>
              <a:rPr lang="en-US" sz="2300" dirty="0" err="1"/>
              <a:t>precavido</a:t>
            </a:r>
            <a:r>
              <a:rPr lang="en-US" sz="2300" dirty="0"/>
              <a:t> y </a:t>
            </a:r>
            <a:r>
              <a:rPr lang="en-US" sz="2300" dirty="0" err="1"/>
              <a:t>huir</a:t>
            </a:r>
            <a:r>
              <a:rPr lang="en-US" sz="2300" dirty="0"/>
              <a:t> de redes poco </a:t>
            </a:r>
            <a:r>
              <a:rPr lang="en-US" sz="2300" dirty="0" err="1"/>
              <a:t>seguras</a:t>
            </a:r>
            <a:r>
              <a:rPr lang="en-US" sz="2300" dirty="0"/>
              <a:t> o no </a:t>
            </a:r>
            <a:r>
              <a:rPr lang="en-US" sz="2300" dirty="0" err="1"/>
              <a:t>protegidas</a:t>
            </a:r>
            <a:r>
              <a:rPr lang="en-US" sz="2300" dirty="0"/>
              <a:t> </a:t>
            </a:r>
            <a:r>
              <a:rPr lang="en-US" sz="2300" dirty="0" err="1"/>
              <a:t>por</a:t>
            </a:r>
            <a:r>
              <a:rPr lang="en-US" sz="2300" dirty="0"/>
              <a:t> </a:t>
            </a:r>
            <a:r>
              <a:rPr lang="en-US" sz="2300" dirty="0" err="1"/>
              <a:t>contraseña</a:t>
            </a:r>
            <a:r>
              <a:rPr lang="en-US" sz="2300" dirty="0"/>
              <a:t>. </a:t>
            </a:r>
            <a:endParaRPr dirty="0"/>
          </a:p>
          <a:p>
            <a:pPr marL="0" lvl="0" indent="0" algn="just" rtl="0">
              <a:lnSpc>
                <a:spcPct val="90000"/>
              </a:lnSpc>
              <a:spcBef>
                <a:spcPts val="1000"/>
              </a:spcBef>
              <a:spcAft>
                <a:spcPts val="0"/>
              </a:spcAft>
              <a:buSzPts val="2486"/>
              <a:buNone/>
            </a:pPr>
            <a:r>
              <a:rPr lang="en-US" sz="2300" dirty="0"/>
              <a:t>Para </a:t>
            </a:r>
            <a:r>
              <a:rPr lang="en-US" sz="2300" dirty="0" err="1"/>
              <a:t>estar</a:t>
            </a:r>
            <a:r>
              <a:rPr lang="en-US" sz="2300" dirty="0"/>
              <a:t> a salvo al </a:t>
            </a:r>
            <a:r>
              <a:rPr lang="en-US" sz="2300" dirty="0" err="1"/>
              <a:t>conectarnos</a:t>
            </a:r>
            <a:r>
              <a:rPr lang="en-US" sz="2300" dirty="0"/>
              <a:t> a </a:t>
            </a:r>
            <a:r>
              <a:rPr lang="en-US" sz="2300" dirty="0" err="1"/>
              <a:t>una</a:t>
            </a:r>
            <a:r>
              <a:rPr lang="en-US" sz="2300" dirty="0"/>
              <a:t> </a:t>
            </a:r>
            <a:r>
              <a:rPr lang="en-US" sz="2300" dirty="0" err="1"/>
              <a:t>wifi</a:t>
            </a:r>
            <a:r>
              <a:rPr lang="en-US" sz="2300" dirty="0"/>
              <a:t> </a:t>
            </a:r>
            <a:r>
              <a:rPr lang="en-US" sz="2300" dirty="0" err="1"/>
              <a:t>pública</a:t>
            </a:r>
            <a:r>
              <a:rPr lang="en-US" sz="2300" dirty="0"/>
              <a:t>, </a:t>
            </a:r>
            <a:r>
              <a:rPr lang="en-US" sz="2300" dirty="0" err="1"/>
              <a:t>asegúrate</a:t>
            </a:r>
            <a:r>
              <a:rPr lang="en-US" sz="2300" dirty="0"/>
              <a:t> de </a:t>
            </a:r>
            <a:r>
              <a:rPr lang="en-US" sz="2300" dirty="0" err="1"/>
              <a:t>hacerlo</a:t>
            </a:r>
            <a:r>
              <a:rPr lang="en-US" sz="2300" dirty="0"/>
              <a:t> </a:t>
            </a:r>
            <a:r>
              <a:rPr lang="en-US" sz="2300" dirty="0" err="1"/>
              <a:t>mediante</a:t>
            </a:r>
            <a:r>
              <a:rPr lang="en-US" sz="2300" dirty="0"/>
              <a:t>  VPN </a:t>
            </a:r>
            <a:r>
              <a:rPr lang="en-US" sz="2300" b="1" dirty="0"/>
              <a:t>(red </a:t>
            </a:r>
            <a:r>
              <a:rPr lang="en-US" sz="2300" b="1" dirty="0" err="1"/>
              <a:t>privada</a:t>
            </a:r>
            <a:r>
              <a:rPr lang="en-US" sz="2300" b="1" dirty="0"/>
              <a:t> virtual). </a:t>
            </a:r>
            <a:r>
              <a:rPr lang="en-US" sz="2300" dirty="0" err="1"/>
              <a:t>Esto</a:t>
            </a:r>
            <a:r>
              <a:rPr lang="en-US" sz="2300" dirty="0"/>
              <a:t> </a:t>
            </a:r>
            <a:r>
              <a:rPr lang="en-US" sz="2300" dirty="0" err="1"/>
              <a:t>te</a:t>
            </a:r>
            <a:r>
              <a:rPr lang="en-US" sz="2300" dirty="0"/>
              <a:t> </a:t>
            </a:r>
            <a:r>
              <a:rPr lang="en-US" sz="2300" dirty="0" err="1"/>
              <a:t>permite</a:t>
            </a:r>
            <a:r>
              <a:rPr lang="en-US" sz="2300" dirty="0"/>
              <a:t> </a:t>
            </a:r>
            <a:r>
              <a:rPr lang="en-US" sz="2300" dirty="0" err="1"/>
              <a:t>disfrutar</a:t>
            </a:r>
            <a:r>
              <a:rPr lang="en-US" sz="2300" dirty="0"/>
              <a:t> de </a:t>
            </a:r>
            <a:r>
              <a:rPr lang="en-US" sz="2300" dirty="0" err="1"/>
              <a:t>una</a:t>
            </a:r>
            <a:r>
              <a:rPr lang="en-US" sz="2300" dirty="0"/>
              <a:t> </a:t>
            </a:r>
            <a:r>
              <a:rPr lang="en-US" sz="2300" dirty="0" err="1"/>
              <a:t>conexión</a:t>
            </a:r>
            <a:r>
              <a:rPr lang="en-US" sz="2300" dirty="0"/>
              <a:t> </a:t>
            </a:r>
            <a:r>
              <a:rPr lang="en-US" sz="2300" dirty="0" err="1"/>
              <a:t>wifi</a:t>
            </a:r>
            <a:r>
              <a:rPr lang="en-US" sz="2300" dirty="0"/>
              <a:t> </a:t>
            </a:r>
            <a:r>
              <a:rPr lang="en-US" sz="2300" dirty="0" err="1"/>
              <a:t>segura</a:t>
            </a:r>
            <a:r>
              <a:rPr lang="en-US" sz="2300" dirty="0"/>
              <a:t> </a:t>
            </a:r>
            <a:r>
              <a:rPr lang="en-US" sz="2300" dirty="0" err="1"/>
              <a:t>incluso</a:t>
            </a:r>
            <a:r>
              <a:rPr lang="en-US" sz="2300" dirty="0"/>
              <a:t> </a:t>
            </a:r>
            <a:r>
              <a:rPr lang="en-US" sz="2300" dirty="0" err="1"/>
              <a:t>en</a:t>
            </a:r>
            <a:r>
              <a:rPr lang="en-US" sz="2300" dirty="0"/>
              <a:t> redes </a:t>
            </a:r>
            <a:r>
              <a:rPr lang="en-US" sz="2300" dirty="0" err="1"/>
              <a:t>públicas</a:t>
            </a:r>
            <a:r>
              <a:rPr lang="en-US" sz="2300" dirty="0"/>
              <a:t>. </a:t>
            </a:r>
            <a:r>
              <a:rPr lang="en-US" sz="2300" dirty="0" err="1"/>
              <a:t>Cambiar</a:t>
            </a:r>
            <a:r>
              <a:rPr lang="en-US" sz="2300" dirty="0"/>
              <a:t> </a:t>
            </a:r>
            <a:r>
              <a:rPr lang="en-US" sz="2300" dirty="0" err="1"/>
              <a:t>tu</a:t>
            </a:r>
            <a:r>
              <a:rPr lang="en-US" sz="2300" dirty="0"/>
              <a:t> red virtual </a:t>
            </a:r>
            <a:r>
              <a:rPr lang="en-US" sz="2300" dirty="0" err="1"/>
              <a:t>protegerá</a:t>
            </a:r>
            <a:r>
              <a:rPr lang="en-US" sz="2300" dirty="0"/>
              <a:t> </a:t>
            </a:r>
            <a:r>
              <a:rPr lang="en-US" sz="2300" dirty="0" err="1"/>
              <a:t>tu</a:t>
            </a:r>
            <a:r>
              <a:rPr lang="en-US" sz="2300" dirty="0"/>
              <a:t> </a:t>
            </a:r>
            <a:r>
              <a:rPr lang="en-US" sz="2300" dirty="0" err="1"/>
              <a:t>ubicación</a:t>
            </a:r>
            <a:r>
              <a:rPr lang="en-US" sz="2300" dirty="0"/>
              <a:t> y </a:t>
            </a:r>
            <a:r>
              <a:rPr lang="en-US" sz="2300" dirty="0" err="1"/>
              <a:t>mantendrá</a:t>
            </a:r>
            <a:r>
              <a:rPr lang="en-US" sz="2300" dirty="0"/>
              <a:t> la </a:t>
            </a:r>
            <a:r>
              <a:rPr lang="en-US" sz="2300" dirty="0" err="1"/>
              <a:t>información</a:t>
            </a:r>
            <a:r>
              <a:rPr lang="en-US" sz="2300" dirty="0"/>
              <a:t> </a:t>
            </a:r>
            <a:r>
              <a:rPr lang="en-US" sz="2300" dirty="0" err="1"/>
              <a:t>lejos</a:t>
            </a:r>
            <a:r>
              <a:rPr lang="en-US" sz="2300" dirty="0"/>
              <a:t> de </a:t>
            </a:r>
            <a:r>
              <a:rPr lang="en-US" sz="2300" dirty="0" err="1"/>
              <a:t>miradas</a:t>
            </a:r>
            <a:r>
              <a:rPr lang="en-US" sz="2300" dirty="0"/>
              <a:t> </a:t>
            </a:r>
            <a:r>
              <a:rPr lang="en-US" sz="2300" dirty="0" err="1"/>
              <a:t>indiscretas</a:t>
            </a:r>
            <a:r>
              <a:rPr lang="en-US" sz="2300" dirty="0"/>
              <a:t>.</a:t>
            </a:r>
            <a:endParaRPr sz="2300" dirty="0"/>
          </a:p>
        </p:txBody>
      </p:sp>
      <p:sp>
        <p:nvSpPr>
          <p:cNvPr id="1174" name="Google Shape;1174;p79"/>
          <p:cNvSpPr txBox="1">
            <a:spLocks noGrp="1"/>
          </p:cNvSpPr>
          <p:nvPr>
            <p:ph type="body" idx="2"/>
          </p:nvPr>
        </p:nvSpPr>
        <p:spPr>
          <a:xfrm>
            <a:off x="435590" y="372534"/>
            <a:ext cx="5829743" cy="992652"/>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1000"/>
              </a:spcBef>
              <a:spcAft>
                <a:spcPts val="0"/>
              </a:spcAft>
              <a:buClr>
                <a:srgbClr val="24BAA2"/>
              </a:buClr>
              <a:buSzPct val="117936"/>
              <a:buFont typeface="Arial"/>
              <a:buNone/>
            </a:pPr>
            <a:r>
              <a:rPr lang="en-US" sz="3300" dirty="0"/>
              <a:t>4. </a:t>
            </a:r>
            <a:r>
              <a:rPr lang="en-US" sz="3300" dirty="0" err="1"/>
              <a:t>Conéctate</a:t>
            </a:r>
            <a:r>
              <a:rPr lang="en-US" sz="3300" dirty="0"/>
              <a:t> a </a:t>
            </a:r>
            <a:r>
              <a:rPr lang="en-US" sz="3300" dirty="0" err="1"/>
              <a:t>una</a:t>
            </a:r>
            <a:r>
              <a:rPr lang="en-US" sz="3300" dirty="0"/>
              <a:t> red </a:t>
            </a:r>
            <a:r>
              <a:rPr lang="en-US" sz="3300" dirty="0" err="1"/>
              <a:t>wifi</a:t>
            </a:r>
            <a:r>
              <a:rPr lang="en-US" sz="3300" dirty="0"/>
              <a:t> </a:t>
            </a:r>
            <a:r>
              <a:rPr lang="en-US" sz="3300" dirty="0" err="1"/>
              <a:t>segura</a:t>
            </a:r>
            <a:endParaRPr sz="3300" dirty="0"/>
          </a:p>
        </p:txBody>
      </p:sp>
      <p:pic>
        <p:nvPicPr>
          <p:cNvPr id="1175" name="Google Shape;1175;p79"/>
          <p:cNvPicPr preferRelativeResize="0">
            <a:picLocks noGrp="1"/>
          </p:cNvPicPr>
          <p:nvPr>
            <p:ph type="pic" idx="3"/>
          </p:nvPr>
        </p:nvPicPr>
        <p:blipFill rotWithShape="1">
          <a:blip r:embed="rId3">
            <a:alphaModFix/>
          </a:blip>
          <a:srcRect l="2379" t="798" r="-1052" b="-799"/>
          <a:stretch/>
        </p:blipFill>
        <p:spPr>
          <a:xfrm>
            <a:off x="6628923" y="949191"/>
            <a:ext cx="5290933" cy="426293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80"/>
          <p:cNvSpPr txBox="1">
            <a:spLocks noGrp="1"/>
          </p:cNvSpPr>
          <p:nvPr>
            <p:ph type="body" idx="1"/>
          </p:nvPr>
        </p:nvSpPr>
        <p:spPr>
          <a:xfrm>
            <a:off x="632178" y="1454960"/>
            <a:ext cx="5429955" cy="4377696"/>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dirty="0" err="1"/>
              <a:t>Cuando</a:t>
            </a:r>
            <a:r>
              <a:rPr lang="en-US" dirty="0"/>
              <a:t> </a:t>
            </a:r>
            <a:r>
              <a:rPr lang="en-US" dirty="0" err="1"/>
              <a:t>descargues</a:t>
            </a:r>
            <a:r>
              <a:rPr lang="en-US" dirty="0"/>
              <a:t> </a:t>
            </a:r>
            <a:r>
              <a:rPr lang="en-US" dirty="0" err="1"/>
              <a:t>aplicaciones</a:t>
            </a:r>
            <a:r>
              <a:rPr lang="en-US" dirty="0"/>
              <a:t>, </a:t>
            </a:r>
            <a:r>
              <a:rPr lang="en-US" dirty="0" err="1"/>
              <a:t>asegúrate</a:t>
            </a:r>
            <a:r>
              <a:rPr lang="en-US" dirty="0"/>
              <a:t> de </a:t>
            </a:r>
            <a:r>
              <a:rPr lang="en-US" dirty="0" err="1"/>
              <a:t>hacerlo</a:t>
            </a:r>
            <a:r>
              <a:rPr lang="en-US" dirty="0"/>
              <a:t> </a:t>
            </a:r>
            <a:r>
              <a:rPr lang="en-US" dirty="0" err="1"/>
              <a:t>desde</a:t>
            </a:r>
            <a:r>
              <a:rPr lang="en-US" dirty="0"/>
              <a:t> tiendas </a:t>
            </a:r>
            <a:r>
              <a:rPr lang="en-US" dirty="0" err="1"/>
              <a:t>oficiales</a:t>
            </a:r>
            <a:r>
              <a:rPr lang="en-US" dirty="0"/>
              <a:t> y </a:t>
            </a:r>
            <a:r>
              <a:rPr lang="en-US" dirty="0" err="1"/>
              <a:t>comprueba</a:t>
            </a:r>
            <a:r>
              <a:rPr lang="en-US" dirty="0"/>
              <a:t> las </a:t>
            </a:r>
            <a:r>
              <a:rPr lang="en-US" dirty="0" err="1"/>
              <a:t>reseñas</a:t>
            </a:r>
            <a:r>
              <a:rPr lang="en-US" dirty="0"/>
              <a:t>. Los </a:t>
            </a:r>
            <a:r>
              <a:rPr lang="en-US" dirty="0" err="1"/>
              <a:t>ciberdelincuentes</a:t>
            </a:r>
            <a:r>
              <a:rPr lang="en-US" dirty="0"/>
              <a:t> </a:t>
            </a:r>
            <a:r>
              <a:rPr lang="en-US" dirty="0" err="1"/>
              <a:t>crean</a:t>
            </a:r>
            <a:r>
              <a:rPr lang="en-US" dirty="0"/>
              <a:t> </a:t>
            </a:r>
            <a:r>
              <a:rPr lang="en-US" dirty="0" err="1"/>
              <a:t>aplicaciones</a:t>
            </a:r>
            <a:r>
              <a:rPr lang="en-US" dirty="0"/>
              <a:t> </a:t>
            </a:r>
            <a:r>
              <a:rPr lang="en-US" dirty="0" err="1"/>
              <a:t>móviles</a:t>
            </a:r>
            <a:r>
              <a:rPr lang="en-US" dirty="0"/>
              <a:t> </a:t>
            </a:r>
            <a:r>
              <a:rPr lang="en-US" dirty="0" err="1"/>
              <a:t>fraudulentas</a:t>
            </a:r>
            <a:r>
              <a:rPr lang="en-US" dirty="0"/>
              <a:t> </a:t>
            </a:r>
            <a:r>
              <a:rPr lang="en-US" dirty="0" err="1"/>
              <a:t>haciéndose</a:t>
            </a:r>
            <a:r>
              <a:rPr lang="en-US" dirty="0"/>
              <a:t> pasar </a:t>
            </a:r>
            <a:r>
              <a:rPr lang="en-US" dirty="0" err="1"/>
              <a:t>por</a:t>
            </a:r>
            <a:r>
              <a:rPr lang="en-US" dirty="0"/>
              <a:t> </a:t>
            </a:r>
            <a:r>
              <a:rPr lang="en-US" dirty="0" err="1"/>
              <a:t>marcas</a:t>
            </a:r>
            <a:r>
              <a:rPr lang="en-US" dirty="0"/>
              <a:t> de </a:t>
            </a:r>
            <a:r>
              <a:rPr lang="en-US" dirty="0" err="1"/>
              <a:t>confianza</a:t>
            </a:r>
            <a:r>
              <a:rPr lang="en-US" dirty="0"/>
              <a:t> para </a:t>
            </a:r>
            <a:r>
              <a:rPr lang="en-US" dirty="0" err="1"/>
              <a:t>obtener</a:t>
            </a:r>
            <a:r>
              <a:rPr lang="en-US" dirty="0"/>
              <a:t> la </a:t>
            </a:r>
            <a:r>
              <a:rPr lang="en-US" dirty="0" err="1"/>
              <a:t>información</a:t>
            </a:r>
            <a:r>
              <a:rPr lang="en-US" dirty="0"/>
              <a:t> </a:t>
            </a:r>
            <a:r>
              <a:rPr lang="en-US" dirty="0" err="1"/>
              <a:t>confidencial</a:t>
            </a:r>
            <a:r>
              <a:rPr lang="en-US" dirty="0"/>
              <a:t> del </a:t>
            </a:r>
            <a:r>
              <a:rPr lang="en-US" dirty="0" err="1"/>
              <a:t>usuario</a:t>
            </a:r>
            <a:r>
              <a:rPr lang="en-US" dirty="0"/>
              <a:t>. </a:t>
            </a:r>
          </a:p>
          <a:p>
            <a:pPr marL="0" marR="0" lvl="0" indent="0" rtl="0">
              <a:lnSpc>
                <a:spcPct val="90000"/>
              </a:lnSpc>
              <a:spcBef>
                <a:spcPts val="1000"/>
              </a:spcBef>
              <a:spcAft>
                <a:spcPts val="0"/>
              </a:spcAft>
              <a:buClr>
                <a:schemeClr val="lt1"/>
              </a:buClr>
              <a:buSzPts val="2400"/>
              <a:buFont typeface="Arial"/>
              <a:buNone/>
            </a:pPr>
            <a:endParaRPr sz="1200" dirty="0"/>
          </a:p>
          <a:p>
            <a:pPr marL="0" marR="0" lvl="0" indent="0" rtl="0">
              <a:lnSpc>
                <a:spcPct val="90000"/>
              </a:lnSpc>
              <a:spcBef>
                <a:spcPts val="1000"/>
              </a:spcBef>
              <a:spcAft>
                <a:spcPts val="0"/>
              </a:spcAft>
              <a:buClr>
                <a:schemeClr val="lt1"/>
              </a:buClr>
              <a:buSzPts val="2400"/>
              <a:buFont typeface="Arial"/>
              <a:buNone/>
            </a:pPr>
            <a:r>
              <a:rPr lang="en-US" dirty="0"/>
              <a:t>Para </a:t>
            </a:r>
            <a:r>
              <a:rPr lang="en-US" dirty="0" err="1"/>
              <a:t>evitar</a:t>
            </a:r>
            <a:r>
              <a:rPr lang="en-US" dirty="0"/>
              <a:t> </a:t>
            </a:r>
            <a:r>
              <a:rPr lang="en-US" dirty="0" err="1"/>
              <a:t>caer</a:t>
            </a:r>
            <a:r>
              <a:rPr lang="en-US" dirty="0"/>
              <a:t> </a:t>
            </a:r>
            <a:r>
              <a:rPr lang="en-US" dirty="0" err="1"/>
              <a:t>en</a:t>
            </a:r>
            <a:r>
              <a:rPr lang="en-US" dirty="0"/>
              <a:t> la </a:t>
            </a:r>
            <a:r>
              <a:rPr lang="en-US" dirty="0" err="1"/>
              <a:t>trampa</a:t>
            </a:r>
            <a:r>
              <a:rPr lang="en-US" dirty="0"/>
              <a:t>, </a:t>
            </a:r>
            <a:r>
              <a:rPr lang="en-US" dirty="0" err="1"/>
              <a:t>asegúrate</a:t>
            </a:r>
            <a:r>
              <a:rPr lang="en-US" dirty="0"/>
              <a:t> de </a:t>
            </a:r>
            <a:r>
              <a:rPr lang="en-US" dirty="0" err="1"/>
              <a:t>consultar</a:t>
            </a:r>
            <a:r>
              <a:rPr lang="en-US" dirty="0"/>
              <a:t> </a:t>
            </a:r>
            <a:r>
              <a:rPr lang="en-US" dirty="0" err="1"/>
              <a:t>el</a:t>
            </a:r>
            <a:r>
              <a:rPr lang="en-US" dirty="0"/>
              <a:t> </a:t>
            </a:r>
            <a:r>
              <a:rPr lang="en-US" dirty="0" err="1"/>
              <a:t>número</a:t>
            </a:r>
            <a:r>
              <a:rPr lang="en-US" dirty="0"/>
              <a:t> de </a:t>
            </a:r>
            <a:r>
              <a:rPr lang="en-US" dirty="0" err="1"/>
              <a:t>reseñas</a:t>
            </a:r>
            <a:r>
              <a:rPr lang="en-US" dirty="0"/>
              <a:t>, la </a:t>
            </a:r>
            <a:r>
              <a:rPr lang="en-US" dirty="0" err="1"/>
              <a:t>fecha</a:t>
            </a:r>
            <a:r>
              <a:rPr lang="en-US" dirty="0"/>
              <a:t> de </a:t>
            </a:r>
            <a:r>
              <a:rPr lang="en-US" dirty="0" err="1"/>
              <a:t>última</a:t>
            </a:r>
            <a:r>
              <a:rPr lang="en-US" dirty="0"/>
              <a:t> </a:t>
            </a:r>
            <a:r>
              <a:rPr lang="en-US" dirty="0" err="1"/>
              <a:t>actualización</a:t>
            </a:r>
            <a:r>
              <a:rPr lang="en-US" dirty="0"/>
              <a:t> y la </a:t>
            </a:r>
            <a:r>
              <a:rPr lang="en-US" dirty="0" err="1"/>
              <a:t>información</a:t>
            </a:r>
            <a:r>
              <a:rPr lang="en-US" dirty="0"/>
              <a:t> de </a:t>
            </a:r>
            <a:r>
              <a:rPr lang="en-US" dirty="0" err="1"/>
              <a:t>contacto</a:t>
            </a:r>
            <a:r>
              <a:rPr lang="en-US" dirty="0"/>
              <a:t> </a:t>
            </a:r>
            <a:r>
              <a:rPr lang="en-US" dirty="0">
                <a:solidFill>
                  <a:schemeClr val="lt1"/>
                </a:solidFill>
              </a:rPr>
              <a:t>de la </a:t>
            </a:r>
            <a:r>
              <a:rPr lang="en-US" dirty="0" err="1">
                <a:solidFill>
                  <a:schemeClr val="lt1"/>
                </a:solidFill>
              </a:rPr>
              <a:t>entidad</a:t>
            </a:r>
            <a:r>
              <a:rPr lang="en-US" dirty="0">
                <a:solidFill>
                  <a:schemeClr val="lt1"/>
                </a:solidFill>
              </a:rPr>
              <a:t>.</a:t>
            </a:r>
            <a:endParaRPr dirty="0">
              <a:solidFill>
                <a:schemeClr val="lt1"/>
              </a:solidFill>
            </a:endParaRPr>
          </a:p>
        </p:txBody>
      </p:sp>
      <p:sp>
        <p:nvSpPr>
          <p:cNvPr id="1181" name="Google Shape;1181;p80"/>
          <p:cNvSpPr txBox="1">
            <a:spLocks noGrp="1"/>
          </p:cNvSpPr>
          <p:nvPr>
            <p:ph type="body" idx="2"/>
          </p:nvPr>
        </p:nvSpPr>
        <p:spPr>
          <a:xfrm>
            <a:off x="632178" y="439730"/>
            <a:ext cx="5644444"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400"/>
              <a:t>5.  Cuidado con las descargas</a:t>
            </a:r>
            <a:endParaRPr sz="3400"/>
          </a:p>
        </p:txBody>
      </p:sp>
      <p:pic>
        <p:nvPicPr>
          <p:cNvPr id="1182" name="Google Shape;1182;p80"/>
          <p:cNvPicPr preferRelativeResize="0">
            <a:picLocks noGrp="1"/>
          </p:cNvPicPr>
          <p:nvPr>
            <p:ph type="pic" idx="3"/>
          </p:nvPr>
        </p:nvPicPr>
        <p:blipFill rotWithShape="1">
          <a:blip r:embed="rId3">
            <a:alphaModFix/>
          </a:blip>
          <a:srcRect l="10118" r="10118"/>
          <a:stretch/>
        </p:blipFill>
        <p:spPr>
          <a:xfrm>
            <a:off x="7032625" y="439738"/>
            <a:ext cx="4516438" cy="6045200"/>
          </a:xfrm>
          <a:prstGeom prst="rect">
            <a:avLst/>
          </a:prstGeom>
          <a:solidFill>
            <a:srgbClr val="F2F2F2"/>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7" name="Google Shape;1187;p81"/>
          <p:cNvSpPr txBox="1">
            <a:spLocks noGrp="1"/>
          </p:cNvSpPr>
          <p:nvPr>
            <p:ph type="body" idx="1"/>
          </p:nvPr>
        </p:nvSpPr>
        <p:spPr>
          <a:xfrm>
            <a:off x="541867" y="1742010"/>
            <a:ext cx="5418666" cy="4377696"/>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dirty="0" err="1"/>
              <a:t>Hacer</a:t>
            </a:r>
            <a:r>
              <a:rPr lang="en-US" dirty="0"/>
              <a:t> </a:t>
            </a:r>
            <a:r>
              <a:rPr lang="en-US" i="1" dirty="0"/>
              <a:t>jailbreaking</a:t>
            </a:r>
            <a:r>
              <a:rPr lang="en-US" dirty="0"/>
              <a:t> o </a:t>
            </a:r>
            <a:r>
              <a:rPr lang="en-US" i="1" dirty="0"/>
              <a:t>rooting</a:t>
            </a:r>
            <a:r>
              <a:rPr lang="en-US" dirty="0"/>
              <a:t> a un </a:t>
            </a:r>
            <a:r>
              <a:rPr lang="en-US" dirty="0" err="1"/>
              <a:t>dispositivo</a:t>
            </a:r>
            <a:r>
              <a:rPr lang="en-US" dirty="0"/>
              <a:t> es </a:t>
            </a:r>
            <a:r>
              <a:rPr lang="en-US" dirty="0" err="1"/>
              <a:t>eliminar</a:t>
            </a:r>
            <a:r>
              <a:rPr lang="en-US" dirty="0"/>
              <a:t> las </a:t>
            </a:r>
            <a:r>
              <a:rPr lang="en-US" dirty="0" err="1"/>
              <a:t>características</a:t>
            </a:r>
            <a:r>
              <a:rPr lang="en-US" dirty="0"/>
              <a:t> de </a:t>
            </a:r>
            <a:r>
              <a:rPr lang="en-US" dirty="0" err="1"/>
              <a:t>seguridad</a:t>
            </a:r>
            <a:r>
              <a:rPr lang="en-US" dirty="0"/>
              <a:t> que </a:t>
            </a:r>
            <a:r>
              <a:rPr lang="en-US" dirty="0" err="1"/>
              <a:t>el</a:t>
            </a:r>
            <a:r>
              <a:rPr lang="en-US" dirty="0"/>
              <a:t> </a:t>
            </a:r>
            <a:r>
              <a:rPr lang="en-US" dirty="0" err="1"/>
              <a:t>fabricante</a:t>
            </a:r>
            <a:r>
              <a:rPr lang="en-US" dirty="0"/>
              <a:t> ha </a:t>
            </a:r>
            <a:r>
              <a:rPr lang="en-US" dirty="0" err="1"/>
              <a:t>integrado</a:t>
            </a:r>
            <a:r>
              <a:rPr lang="en-US" dirty="0"/>
              <a:t> con </a:t>
            </a:r>
            <a:r>
              <a:rPr lang="en-US" dirty="0" err="1"/>
              <a:t>el</a:t>
            </a:r>
            <a:r>
              <a:rPr lang="en-US" dirty="0"/>
              <a:t> fin de acceder a </a:t>
            </a:r>
            <a:r>
              <a:rPr lang="en-US" dirty="0" err="1"/>
              <a:t>todo</a:t>
            </a:r>
            <a:r>
              <a:rPr lang="en-US" dirty="0"/>
              <a:t> lo que </a:t>
            </a:r>
            <a:r>
              <a:rPr lang="en-US" dirty="0" err="1"/>
              <a:t>quieras</a:t>
            </a:r>
            <a:r>
              <a:rPr lang="en-US" dirty="0"/>
              <a:t>. </a:t>
            </a:r>
            <a:r>
              <a:rPr lang="en-US" dirty="0" err="1"/>
              <a:t>Puede</a:t>
            </a:r>
            <a:r>
              <a:rPr lang="en-US" dirty="0"/>
              <a:t> ser </a:t>
            </a:r>
            <a:r>
              <a:rPr lang="en-US" dirty="0" err="1"/>
              <a:t>tentador</a:t>
            </a:r>
            <a:r>
              <a:rPr lang="en-US" dirty="0"/>
              <a:t> </a:t>
            </a:r>
            <a:r>
              <a:rPr lang="en-US" dirty="0" err="1"/>
              <a:t>hacerlo</a:t>
            </a:r>
            <a:r>
              <a:rPr lang="en-US" dirty="0"/>
              <a:t> con </a:t>
            </a:r>
            <a:r>
              <a:rPr lang="en-US" dirty="0" err="1"/>
              <a:t>tu</a:t>
            </a:r>
            <a:r>
              <a:rPr lang="en-US" dirty="0"/>
              <a:t> </a:t>
            </a:r>
            <a:r>
              <a:rPr lang="en-US" dirty="0" err="1"/>
              <a:t>teléfono</a:t>
            </a:r>
            <a:r>
              <a:rPr lang="en-US" dirty="0"/>
              <a:t> para acceder a tiendas de </a:t>
            </a:r>
            <a:r>
              <a:rPr lang="en-US" i="1" dirty="0"/>
              <a:t>apps</a:t>
            </a:r>
            <a:r>
              <a:rPr lang="en-US" dirty="0"/>
              <a:t> no </a:t>
            </a:r>
            <a:r>
              <a:rPr lang="en-US" dirty="0" err="1"/>
              <a:t>oficiales</a:t>
            </a:r>
            <a:r>
              <a:rPr lang="en-US" dirty="0"/>
              <a:t>, </a:t>
            </a:r>
            <a:r>
              <a:rPr lang="en-US" dirty="0" err="1"/>
              <a:t>pero</a:t>
            </a:r>
            <a:r>
              <a:rPr lang="en-US" dirty="0"/>
              <a:t> </a:t>
            </a:r>
            <a:r>
              <a:rPr lang="en-US" dirty="0" err="1"/>
              <a:t>supone</a:t>
            </a:r>
            <a:r>
              <a:rPr lang="en-US" dirty="0"/>
              <a:t> un alto </a:t>
            </a:r>
            <a:r>
              <a:rPr lang="en-US" dirty="0" err="1"/>
              <a:t>riesgo</a:t>
            </a:r>
            <a:r>
              <a:rPr lang="en-US" dirty="0"/>
              <a:t> para </a:t>
            </a:r>
            <a:r>
              <a:rPr lang="en-US" dirty="0" err="1"/>
              <a:t>el</a:t>
            </a:r>
            <a:r>
              <a:rPr lang="en-US" dirty="0"/>
              <a:t> </a:t>
            </a:r>
            <a:r>
              <a:rPr lang="en-US" dirty="0" err="1"/>
              <a:t>dispositivo</a:t>
            </a:r>
            <a:r>
              <a:rPr lang="en-US" dirty="0"/>
              <a:t>. Las </a:t>
            </a:r>
            <a:r>
              <a:rPr lang="en-US" i="1" dirty="0"/>
              <a:t>apps</a:t>
            </a:r>
            <a:r>
              <a:rPr lang="en-US" dirty="0"/>
              <a:t> de </a:t>
            </a:r>
            <a:r>
              <a:rPr lang="en-US" dirty="0" err="1"/>
              <a:t>estas</a:t>
            </a:r>
            <a:r>
              <a:rPr lang="en-US" dirty="0"/>
              <a:t> tiendas </a:t>
            </a:r>
            <a:r>
              <a:rPr lang="en-US" dirty="0" err="1"/>
              <a:t>ilícitas</a:t>
            </a:r>
            <a:r>
              <a:rPr lang="en-US" dirty="0"/>
              <a:t> no </a:t>
            </a:r>
            <a:r>
              <a:rPr lang="en-US" dirty="0" err="1"/>
              <a:t>han</a:t>
            </a:r>
            <a:r>
              <a:rPr lang="en-US" dirty="0"/>
              <a:t> </a:t>
            </a:r>
            <a:r>
              <a:rPr lang="en-US" dirty="0" err="1"/>
              <a:t>sido</a:t>
            </a:r>
            <a:r>
              <a:rPr lang="en-US" dirty="0"/>
              <a:t> </a:t>
            </a:r>
            <a:r>
              <a:rPr lang="en-US" dirty="0" err="1"/>
              <a:t>examinadas</a:t>
            </a:r>
            <a:r>
              <a:rPr lang="en-US" dirty="0"/>
              <a:t> y </a:t>
            </a:r>
            <a:r>
              <a:rPr lang="en-US" dirty="0" err="1"/>
              <a:t>pueden</a:t>
            </a:r>
            <a:r>
              <a:rPr lang="en-US" dirty="0"/>
              <a:t> </a:t>
            </a:r>
            <a:r>
              <a:rPr lang="en-US" i="1" dirty="0" err="1"/>
              <a:t>hackear</a:t>
            </a:r>
            <a:r>
              <a:rPr lang="en-US" dirty="0"/>
              <a:t>  </a:t>
            </a:r>
            <a:r>
              <a:rPr lang="en-US" dirty="0" err="1"/>
              <a:t>tu</a:t>
            </a:r>
            <a:r>
              <a:rPr lang="en-US" dirty="0"/>
              <a:t> </a:t>
            </a:r>
            <a:r>
              <a:rPr lang="en-US" dirty="0" err="1"/>
              <a:t>teléfono</a:t>
            </a:r>
            <a:r>
              <a:rPr lang="en-US" dirty="0"/>
              <a:t> y </a:t>
            </a:r>
            <a:r>
              <a:rPr lang="en-US" dirty="0" err="1"/>
              <a:t>robar</a:t>
            </a:r>
            <a:r>
              <a:rPr lang="en-US" dirty="0"/>
              <a:t> </a:t>
            </a:r>
            <a:r>
              <a:rPr lang="en-US" dirty="0" err="1"/>
              <a:t>información</a:t>
            </a:r>
            <a:r>
              <a:rPr lang="en-US" dirty="0"/>
              <a:t> </a:t>
            </a:r>
            <a:r>
              <a:rPr lang="en-US" dirty="0" err="1"/>
              <a:t>fácilmente</a:t>
            </a:r>
            <a:r>
              <a:rPr lang="en-US" dirty="0"/>
              <a:t>. </a:t>
            </a:r>
            <a:endParaRPr dirty="0"/>
          </a:p>
        </p:txBody>
      </p:sp>
      <p:sp>
        <p:nvSpPr>
          <p:cNvPr id="1188" name="Google Shape;1188;p81"/>
          <p:cNvSpPr txBox="1">
            <a:spLocks noGrp="1"/>
          </p:cNvSpPr>
          <p:nvPr>
            <p:ph type="body" idx="2"/>
          </p:nvPr>
        </p:nvSpPr>
        <p:spPr>
          <a:xfrm>
            <a:off x="395112" y="439730"/>
            <a:ext cx="5892800"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200"/>
              <a:t>6. No hagas </a:t>
            </a:r>
            <a:r>
              <a:rPr lang="en-US" sz="3200" i="1"/>
              <a:t>jailbraking</a:t>
            </a:r>
            <a:r>
              <a:rPr lang="en-US" sz="3200"/>
              <a:t> o </a:t>
            </a:r>
            <a:r>
              <a:rPr lang="en-US" sz="3200" i="1"/>
              <a:t>rooting</a:t>
            </a:r>
            <a:r>
              <a:rPr lang="en-US" sz="3200"/>
              <a:t> a tus dispositivos</a:t>
            </a:r>
            <a:endParaRPr sz="3200"/>
          </a:p>
        </p:txBody>
      </p:sp>
      <p:pic>
        <p:nvPicPr>
          <p:cNvPr id="1189" name="Google Shape;1189;p81"/>
          <p:cNvPicPr preferRelativeResize="0">
            <a:picLocks noGrp="1"/>
          </p:cNvPicPr>
          <p:nvPr>
            <p:ph type="pic" idx="3"/>
          </p:nvPr>
        </p:nvPicPr>
        <p:blipFill rotWithShape="1">
          <a:blip r:embed="rId3">
            <a:alphaModFix/>
          </a:blip>
          <a:srcRect t="5779" b="5778"/>
          <a:stretch/>
        </p:blipFill>
        <p:spPr>
          <a:xfrm>
            <a:off x="6973989" y="1086933"/>
            <a:ext cx="4704737" cy="5024899"/>
          </a:xfrm>
          <a:prstGeom prst="rect">
            <a:avLst/>
          </a:prstGeom>
          <a:solidFill>
            <a:srgbClr val="F2F2F2"/>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82"/>
          <p:cNvSpPr txBox="1">
            <a:spLocks noGrp="1"/>
          </p:cNvSpPr>
          <p:nvPr>
            <p:ph type="body" idx="1"/>
          </p:nvPr>
        </p:nvSpPr>
        <p:spPr>
          <a:xfrm>
            <a:off x="647293" y="1421970"/>
            <a:ext cx="5337850" cy="4377696"/>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1000"/>
              </a:spcBef>
              <a:spcAft>
                <a:spcPts val="0"/>
              </a:spcAft>
              <a:buClr>
                <a:schemeClr val="lt1"/>
              </a:buClr>
              <a:buSzPts val="2400"/>
              <a:buFont typeface="Arial"/>
              <a:buNone/>
            </a:pPr>
            <a:r>
              <a:rPr lang="en-US"/>
              <a:t>Los dispositivos móviles contienen muchos datos. Si se pierden o los roban, e-mails, contactos, datos financieros, etc. pueden correr peligro. Para proteger tu dispositivo móvil, asegúrate de que la información esté cifrada, es decir, guardada en formato codificado de manera que resulta ilegible.</a:t>
            </a:r>
            <a:endParaRPr/>
          </a:p>
          <a:p>
            <a:pPr marL="0" marR="0" lvl="0" indent="0" rtl="0">
              <a:lnSpc>
                <a:spcPct val="90000"/>
              </a:lnSpc>
              <a:spcBef>
                <a:spcPts val="1000"/>
              </a:spcBef>
              <a:spcAft>
                <a:spcPts val="0"/>
              </a:spcAft>
              <a:buClr>
                <a:schemeClr val="lt1"/>
              </a:buClr>
              <a:buSzPts val="2400"/>
              <a:buFont typeface="Arial"/>
              <a:buNone/>
            </a:pPr>
            <a:r>
              <a:rPr lang="en-US"/>
              <a:t>La mayoría de los dispositivos tienen opciones de cifrado que puedes activar en el menú de seguridad.  </a:t>
            </a:r>
            <a:endParaRPr/>
          </a:p>
        </p:txBody>
      </p:sp>
      <p:sp>
        <p:nvSpPr>
          <p:cNvPr id="1195" name="Google Shape;1195;p82"/>
          <p:cNvSpPr txBox="1">
            <a:spLocks noGrp="1"/>
          </p:cNvSpPr>
          <p:nvPr>
            <p:ph type="body" idx="2"/>
          </p:nvPr>
        </p:nvSpPr>
        <p:spPr>
          <a:xfrm>
            <a:off x="524481" y="513596"/>
            <a:ext cx="575778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7. Cifra los datos</a:t>
            </a:r>
            <a:endParaRPr/>
          </a:p>
        </p:txBody>
      </p:sp>
      <p:pic>
        <p:nvPicPr>
          <p:cNvPr id="1196" name="Google Shape;1196;p82"/>
          <p:cNvPicPr preferRelativeResize="0">
            <a:picLocks noGrp="1"/>
          </p:cNvPicPr>
          <p:nvPr>
            <p:ph type="pic" idx="3"/>
          </p:nvPr>
        </p:nvPicPr>
        <p:blipFill rotWithShape="1">
          <a:blip r:embed="rId3">
            <a:alphaModFix/>
          </a:blip>
          <a:srcRect l="5206" r="5206"/>
          <a:stretch/>
        </p:blipFill>
        <p:spPr>
          <a:xfrm>
            <a:off x="7312656" y="1128056"/>
            <a:ext cx="4017562" cy="4825750"/>
          </a:xfrm>
          <a:prstGeom prst="rect">
            <a:avLst/>
          </a:prstGeom>
          <a:solidFill>
            <a:srgbClr val="F2F2F2"/>
          </a:solid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p83"/>
          <p:cNvSpPr txBox="1">
            <a:spLocks noGrp="1"/>
          </p:cNvSpPr>
          <p:nvPr>
            <p:ph type="body" idx="1"/>
          </p:nvPr>
        </p:nvSpPr>
        <p:spPr>
          <a:xfrm>
            <a:off x="595180" y="1798816"/>
            <a:ext cx="10595237" cy="3849918"/>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Arial"/>
              <a:buChar char="•"/>
            </a:pPr>
            <a:r>
              <a:rPr lang="en-US"/>
              <a:t>Para comprobar si un </a:t>
            </a:r>
            <a:r>
              <a:rPr lang="en-US" b="1"/>
              <a:t>dispositivo</a:t>
            </a:r>
            <a:r>
              <a:rPr lang="en-US"/>
              <a:t> </a:t>
            </a:r>
            <a:r>
              <a:rPr lang="en-US" b="1"/>
              <a:t>iOS </a:t>
            </a:r>
            <a:r>
              <a:rPr lang="en-US"/>
              <a:t>está cifrado, ve al menú de configuración y haz clic en “Touch ID y Clave de Acceso”. Te pedirá que introduzcas el código de bloqueo de pantalla. Ve al final de la página donde debería aparecer el mensaje “La protección de datos está activada”.</a:t>
            </a:r>
            <a:endParaRPr/>
          </a:p>
          <a:p>
            <a:pPr marL="571500" lvl="0" indent="-190500" algn="just" rtl="0">
              <a:lnSpc>
                <a:spcPct val="90000"/>
              </a:lnSpc>
              <a:spcBef>
                <a:spcPts val="1000"/>
              </a:spcBef>
              <a:spcAft>
                <a:spcPts val="0"/>
              </a:spcAft>
              <a:buSzPts val="2400"/>
              <a:buFont typeface="Arial"/>
              <a:buNone/>
            </a:pPr>
            <a:endParaRPr/>
          </a:p>
          <a:p>
            <a:pPr marL="571500" lvl="0" indent="-342900" algn="just" rtl="0">
              <a:lnSpc>
                <a:spcPct val="90000"/>
              </a:lnSpc>
              <a:spcBef>
                <a:spcPts val="1000"/>
              </a:spcBef>
              <a:spcAft>
                <a:spcPts val="0"/>
              </a:spcAft>
              <a:buSzPts val="2400"/>
              <a:buFont typeface="Arial"/>
              <a:buChar char="•"/>
            </a:pPr>
            <a:r>
              <a:rPr lang="en-US"/>
              <a:t>Para cifrar un dispositivo </a:t>
            </a:r>
            <a:r>
              <a:rPr lang="en-US" b="1"/>
              <a:t>Android</a:t>
            </a:r>
            <a:r>
              <a:rPr lang="en-US"/>
              <a:t>, primero debes asegurarte de que esté cargado al 80% y “desrootear” el teléfono antes de continuar. Una vez hecho esto, ve a “Seguridad” y selecciona “Cifrar teléfono”. Si no cargas el dispositivo, lo “desrooteas” o interrumpes el proceso de cifrado, puedes perder toda la información. El proceso de cifrado puede durar más de una hora. </a:t>
            </a:r>
            <a:endParaRPr/>
          </a:p>
        </p:txBody>
      </p:sp>
      <p:sp>
        <p:nvSpPr>
          <p:cNvPr id="1202" name="Google Shape;1202;p83"/>
          <p:cNvSpPr txBox="1">
            <a:spLocks noGrp="1"/>
          </p:cNvSpPr>
          <p:nvPr>
            <p:ph type="body" idx="2"/>
          </p:nvPr>
        </p:nvSpPr>
        <p:spPr>
          <a:xfrm>
            <a:off x="798380" y="54214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Ejercicio rápido</a:t>
            </a:r>
            <a:endParaRPr/>
          </a:p>
          <a:p>
            <a:pPr marL="457200" marR="0" lvl="0" indent="-228600" algn="l" rtl="0">
              <a:lnSpc>
                <a:spcPct val="90000"/>
              </a:lnSpc>
              <a:spcBef>
                <a:spcPts val="1000"/>
              </a:spcBef>
              <a:spcAft>
                <a:spcPts val="0"/>
              </a:spcAft>
              <a:buClr>
                <a:srgbClr val="24BAA2"/>
              </a:buClr>
              <a:buSzPts val="3600"/>
              <a:buFont typeface="Arial"/>
              <a:buNone/>
            </a:pPr>
            <a:r>
              <a:rPr lang="en-US" sz="3000"/>
              <a:t>Comprueba si tu dispositivo tiene activado el cifrado de datos</a:t>
            </a:r>
            <a:endParaRPr sz="30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p84"/>
          <p:cNvSpPr txBox="1">
            <a:spLocks noGrp="1"/>
          </p:cNvSpPr>
          <p:nvPr>
            <p:ph type="body" idx="1"/>
          </p:nvPr>
        </p:nvSpPr>
        <p:spPr>
          <a:xfrm>
            <a:off x="559960" y="1225472"/>
            <a:ext cx="5650340"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en-US" b="0" i="0" dirty="0" err="1">
                <a:solidFill>
                  <a:schemeClr val="lt1"/>
                </a:solidFill>
                <a:latin typeface="Calibri"/>
                <a:ea typeface="Calibri"/>
                <a:cs typeface="Calibri"/>
                <a:sym typeface="Calibri"/>
              </a:rPr>
              <a:t>Probablemente</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hayas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oído</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hablar</a:t>
            </a:r>
            <a:r>
              <a:rPr lang="en-US" b="0" i="0" dirty="0">
                <a:solidFill>
                  <a:schemeClr val="lt1"/>
                </a:solidFill>
                <a:latin typeface="Calibri"/>
                <a:ea typeface="Calibri"/>
                <a:cs typeface="Calibri"/>
                <a:sym typeface="Calibri"/>
              </a:rPr>
              <a:t> de </a:t>
            </a:r>
            <a:r>
              <a:rPr lang="en-US" b="0" i="0" dirty="0" err="1">
                <a:solidFill>
                  <a:schemeClr val="lt1"/>
                </a:solidFill>
                <a:latin typeface="Calibri"/>
                <a:ea typeface="Calibri"/>
                <a:cs typeface="Calibri"/>
                <a:sym typeface="Calibri"/>
              </a:rPr>
              <a:t>programas</a:t>
            </a:r>
            <a:r>
              <a:rPr lang="en-US" b="0" i="0" dirty="0">
                <a:solidFill>
                  <a:schemeClr val="lt1"/>
                </a:solidFill>
                <a:latin typeface="Calibri"/>
                <a:ea typeface="Calibri"/>
                <a:cs typeface="Calibri"/>
                <a:sym typeface="Calibri"/>
              </a:rPr>
              <a:t> antivirus para </a:t>
            </a:r>
            <a:r>
              <a:rPr lang="en-US" b="0" i="1" dirty="0">
                <a:solidFill>
                  <a:schemeClr val="lt1"/>
                </a:solidFill>
                <a:latin typeface="Calibri"/>
                <a:ea typeface="Calibri"/>
                <a:cs typeface="Calibri"/>
                <a:sym typeface="Calibri"/>
              </a:rPr>
              <a:t>laptops</a:t>
            </a:r>
            <a:r>
              <a:rPr lang="en-US" b="0" i="0" dirty="0">
                <a:solidFill>
                  <a:schemeClr val="lt1"/>
                </a:solidFill>
                <a:latin typeface="Calibri"/>
                <a:ea typeface="Calibri"/>
                <a:cs typeface="Calibri"/>
                <a:sym typeface="Calibri"/>
              </a:rPr>
              <a:t> u </a:t>
            </a:r>
            <a:r>
              <a:rPr lang="en-US" b="0" i="0" dirty="0" err="1">
                <a:solidFill>
                  <a:schemeClr val="lt1"/>
                </a:solidFill>
                <a:latin typeface="Calibri"/>
                <a:ea typeface="Calibri"/>
                <a:cs typeface="Calibri"/>
                <a:sym typeface="Calibri"/>
              </a:rPr>
              <a:t>ordenadores</a:t>
            </a:r>
            <a:r>
              <a:rPr lang="en-US" b="0" i="0" dirty="0">
                <a:solidFill>
                  <a:schemeClr val="lt1"/>
                </a:solidFill>
                <a:latin typeface="Calibri"/>
                <a:ea typeface="Calibri"/>
                <a:cs typeface="Calibri"/>
                <a:sym typeface="Calibri"/>
              </a:rPr>
              <a:t> de </a:t>
            </a:r>
            <a:r>
              <a:rPr lang="en-US" b="0" i="0" dirty="0" err="1">
                <a:solidFill>
                  <a:schemeClr val="lt1"/>
                </a:solidFill>
                <a:latin typeface="Calibri"/>
                <a:ea typeface="Calibri"/>
                <a:cs typeface="Calibri"/>
                <a:sym typeface="Calibri"/>
              </a:rPr>
              <a:t>sobremesa</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pero</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tus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dispositivos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portátiles</a:t>
            </a:r>
            <a:r>
              <a:rPr lang="en-US" b="0" i="0" dirty="0">
                <a:solidFill>
                  <a:schemeClr val="lt1"/>
                </a:solidFill>
                <a:latin typeface="Calibri"/>
                <a:ea typeface="Calibri"/>
                <a:cs typeface="Calibri"/>
                <a:sym typeface="Calibri"/>
              </a:rPr>
              <a:t> de </a:t>
            </a:r>
            <a:r>
              <a:rPr lang="en-US" b="0" i="0" dirty="0" err="1">
                <a:solidFill>
                  <a:schemeClr val="lt1"/>
                </a:solidFill>
                <a:latin typeface="Calibri"/>
                <a:ea typeface="Calibri"/>
                <a:cs typeface="Calibri"/>
                <a:sym typeface="Calibri"/>
              </a:rPr>
              <a:t>bolsillo</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también</a:t>
            </a:r>
            <a:r>
              <a:rPr lang="en-US" b="0" i="0" dirty="0">
                <a:solidFill>
                  <a:schemeClr val="lt1"/>
                </a:solidFill>
                <a:latin typeface="Calibri"/>
                <a:ea typeface="Calibri"/>
                <a:cs typeface="Calibri"/>
                <a:sym typeface="Calibri"/>
              </a:rPr>
              <a:t> se </a:t>
            </a:r>
            <a:r>
              <a:rPr lang="en-US" b="0" i="0" dirty="0" err="1">
                <a:solidFill>
                  <a:schemeClr val="lt1"/>
                </a:solidFill>
                <a:latin typeface="Calibri"/>
                <a:ea typeface="Calibri"/>
                <a:cs typeface="Calibri"/>
                <a:sym typeface="Calibri"/>
              </a:rPr>
              <a:t>pueden</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beneficiar</a:t>
            </a:r>
            <a:r>
              <a:rPr lang="en-US" b="0" i="0" dirty="0">
                <a:solidFill>
                  <a:schemeClr val="lt1"/>
                </a:solidFill>
                <a:latin typeface="Calibri"/>
                <a:ea typeface="Calibri"/>
                <a:cs typeface="Calibri"/>
                <a:sym typeface="Calibri"/>
              </a:rPr>
              <a:t> de </a:t>
            </a:r>
            <a:r>
              <a:rPr lang="en-US" b="0" i="0" dirty="0" err="1">
                <a:solidFill>
                  <a:schemeClr val="lt1"/>
                </a:solidFill>
                <a:latin typeface="Calibri"/>
                <a:ea typeface="Calibri"/>
                <a:cs typeface="Calibri"/>
                <a:sym typeface="Calibri"/>
              </a:rPr>
              <a:t>ellos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Estos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programas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pueden</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proteger</a:t>
            </a:r>
            <a:r>
              <a:rPr lang="en-US" b="0" i="0" dirty="0">
                <a:solidFill>
                  <a:schemeClr val="lt1"/>
                </a:solidFill>
                <a:latin typeface="Calibri"/>
                <a:ea typeface="Calibri"/>
                <a:cs typeface="Calibri"/>
                <a:sym typeface="Calibri"/>
              </a:rPr>
              <a:t> </a:t>
            </a:r>
            <a:r>
              <a:rPr lang="en-US" dirty="0"/>
              <a:t>contra virus y </a:t>
            </a:r>
            <a:r>
              <a:rPr lang="en-US" dirty="0" err="1"/>
              <a:t>ataques</a:t>
            </a:r>
            <a:r>
              <a:rPr lang="en-US" dirty="0"/>
              <a:t>. </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Algunos</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como</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el</a:t>
            </a:r>
            <a:r>
              <a:rPr lang="en-US" b="0" i="0" dirty="0">
                <a:solidFill>
                  <a:schemeClr val="lt1"/>
                </a:solidFill>
                <a:latin typeface="Calibri"/>
                <a:ea typeface="Calibri"/>
                <a:cs typeface="Calibri"/>
                <a:sym typeface="Calibri"/>
              </a:rPr>
              <a:t> antivirus </a:t>
            </a:r>
            <a:r>
              <a:rPr lang="en-US" b="0" i="0" dirty="0" err="1">
                <a:solidFill>
                  <a:schemeClr val="lt1"/>
                </a:solidFill>
                <a:latin typeface="Calibri"/>
                <a:ea typeface="Calibri"/>
                <a:cs typeface="Calibri"/>
                <a:sym typeface="Calibri"/>
              </a:rPr>
              <a:t>gratuito</a:t>
            </a:r>
            <a:r>
              <a:rPr lang="en-US" b="0" i="0" dirty="0">
                <a:solidFill>
                  <a:schemeClr val="lt1"/>
                </a:solidFill>
                <a:latin typeface="Calibri"/>
                <a:ea typeface="Calibri"/>
                <a:cs typeface="Calibri"/>
                <a:sym typeface="Calibri"/>
              </a:rPr>
              <a:t> de </a:t>
            </a:r>
            <a:r>
              <a:rPr lang="en-US" b="0" i="0" u="sng" strike="noStrike" dirty="0">
                <a:solidFill>
                  <a:srgbClr val="24BAA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Panda’s free antivirus software</a:t>
            </a:r>
            <a:r>
              <a:rPr lang="en-US" b="0" i="0" u="sng" strike="noStrike" dirty="0">
                <a:solidFill>
                  <a:srgbClr val="24BAA2"/>
                </a:solidFill>
                <a:latin typeface="Calibri"/>
                <a:ea typeface="Calibri"/>
                <a:cs typeface="Calibri"/>
                <a:sym typeface="Calibri"/>
              </a:rPr>
              <a:t>,</a:t>
            </a:r>
            <a:r>
              <a:rPr lang="en-US" b="0" i="0" dirty="0">
                <a:solidFill>
                  <a:srgbClr val="24BAA2"/>
                </a:solidFill>
                <a:latin typeface="Calibri"/>
                <a:ea typeface="Calibri"/>
                <a:cs typeface="Calibri"/>
                <a:sym typeface="Calibri"/>
              </a:rPr>
              <a:t> </a:t>
            </a:r>
            <a:r>
              <a:rPr lang="en-US" b="0" i="0" dirty="0" err="1">
                <a:solidFill>
                  <a:schemeClr val="lt1"/>
                </a:solidFill>
                <a:latin typeface="Calibri"/>
                <a:ea typeface="Calibri"/>
                <a:cs typeface="Calibri"/>
                <a:sym typeface="Calibri"/>
              </a:rPr>
              <a:t>incluyen</a:t>
            </a:r>
            <a:r>
              <a:rPr lang="en-US" b="0" i="0" dirty="0">
                <a:solidFill>
                  <a:schemeClr val="lt1"/>
                </a:solidFill>
                <a:latin typeface="Calibri"/>
                <a:ea typeface="Calibri"/>
                <a:cs typeface="Calibri"/>
                <a:sym typeface="Calibri"/>
              </a:rPr>
              <a:t> </a:t>
            </a:r>
            <a:r>
              <a:rPr lang="en-US" b="0" i="0" dirty="0" err="1">
                <a:solidFill>
                  <a:schemeClr val="lt1"/>
                </a:solidFill>
                <a:latin typeface="Calibri"/>
                <a:ea typeface="Calibri"/>
                <a:cs typeface="Calibri"/>
                <a:sym typeface="Calibri"/>
              </a:rPr>
              <a:t>funciones</a:t>
            </a:r>
            <a:r>
              <a:rPr lang="en-US" b="0" i="0" dirty="0">
                <a:solidFill>
                  <a:schemeClr val="lt1"/>
                </a:solidFill>
                <a:latin typeface="Calibri"/>
                <a:ea typeface="Calibri"/>
                <a:cs typeface="Calibri"/>
                <a:sym typeface="Calibri"/>
              </a:rPr>
              <a:t> de VPN.</a:t>
            </a:r>
            <a:endParaRPr dirty="0"/>
          </a:p>
          <a:p>
            <a:pPr marL="0" lvl="0" indent="0" rtl="0">
              <a:lnSpc>
                <a:spcPct val="90000"/>
              </a:lnSpc>
              <a:spcBef>
                <a:spcPts val="1000"/>
              </a:spcBef>
              <a:spcAft>
                <a:spcPts val="0"/>
              </a:spcAft>
              <a:buSzPts val="2400"/>
              <a:buNone/>
            </a:pPr>
            <a:r>
              <a:rPr lang="en-US" dirty="0">
                <a:solidFill>
                  <a:schemeClr val="lt1"/>
                </a:solidFill>
              </a:rPr>
              <a:t>Los </a:t>
            </a:r>
            <a:r>
              <a:rPr lang="en-US" i="1" dirty="0">
                <a:solidFill>
                  <a:schemeClr val="lt1"/>
                </a:solidFill>
              </a:rPr>
              <a:t>s</a:t>
            </a:r>
            <a:r>
              <a:rPr lang="en-US" b="0" i="1" dirty="0">
                <a:solidFill>
                  <a:schemeClr val="lt1"/>
                </a:solidFill>
                <a:latin typeface="Calibri"/>
                <a:ea typeface="Calibri"/>
                <a:cs typeface="Calibri"/>
                <a:sym typeface="Calibri"/>
              </a:rPr>
              <a:t>martphones</a:t>
            </a:r>
            <a:r>
              <a:rPr lang="en-US" b="0" i="0" dirty="0">
                <a:solidFill>
                  <a:schemeClr val="lt1"/>
                </a:solidFill>
                <a:latin typeface="Calibri"/>
                <a:ea typeface="Calibri"/>
                <a:cs typeface="Calibri"/>
                <a:sym typeface="Calibri"/>
              </a:rPr>
              <a:t> son </a:t>
            </a:r>
            <a:r>
              <a:rPr lang="en-US" b="0" i="0" dirty="0" err="1">
                <a:solidFill>
                  <a:schemeClr val="lt1"/>
                </a:solidFill>
                <a:latin typeface="Calibri"/>
                <a:ea typeface="Calibri"/>
                <a:cs typeface="Calibri"/>
                <a:sym typeface="Calibri"/>
              </a:rPr>
              <a:t>ordenadores</a:t>
            </a:r>
            <a:r>
              <a:rPr lang="en-US" b="0" i="0" dirty="0">
                <a:solidFill>
                  <a:schemeClr val="lt1"/>
                </a:solidFill>
                <a:latin typeface="Calibri"/>
                <a:ea typeface="Calibri"/>
                <a:cs typeface="Calibri"/>
                <a:sym typeface="Calibri"/>
              </a:rPr>
              <a:t> de </a:t>
            </a:r>
            <a:r>
              <a:rPr lang="en-US" b="0" i="0" dirty="0" err="1">
                <a:solidFill>
                  <a:schemeClr val="lt1"/>
                </a:solidFill>
                <a:latin typeface="Calibri"/>
                <a:ea typeface="Calibri"/>
                <a:cs typeface="Calibri"/>
                <a:sym typeface="Calibri"/>
              </a:rPr>
              <a:t>bolsillo</a:t>
            </a:r>
            <a:r>
              <a:rPr lang="en-US" b="0" i="0" dirty="0">
                <a:solidFill>
                  <a:schemeClr val="lt1"/>
                </a:solidFill>
                <a:latin typeface="Calibri"/>
                <a:ea typeface="Calibri"/>
                <a:cs typeface="Calibri"/>
                <a:sym typeface="Calibri"/>
              </a:rPr>
              <a:t> que </a:t>
            </a:r>
            <a:r>
              <a:rPr lang="en-US" b="0" i="0" dirty="0" err="1">
                <a:solidFill>
                  <a:schemeClr val="lt1"/>
                </a:solidFill>
                <a:latin typeface="Calibri"/>
                <a:ea typeface="Calibri"/>
                <a:cs typeface="Calibri"/>
                <a:sym typeface="Calibri"/>
              </a:rPr>
              <a:t>pueden</a:t>
            </a:r>
            <a:r>
              <a:rPr lang="en-US" b="0" i="0" dirty="0">
                <a:solidFill>
                  <a:schemeClr val="lt1"/>
                </a:solidFill>
                <a:latin typeface="Calibri"/>
                <a:ea typeface="Calibri"/>
                <a:cs typeface="Calibri"/>
                <a:sym typeface="Calibri"/>
              </a:rPr>
              <a:t> </a:t>
            </a:r>
            <a:r>
              <a:rPr lang="en-US" dirty="0" err="1"/>
              <a:t>guardar</a:t>
            </a:r>
            <a:r>
              <a:rPr lang="en-US" dirty="0"/>
              <a:t> </a:t>
            </a:r>
            <a:r>
              <a:rPr lang="en-US" dirty="0" err="1"/>
              <a:t>todos</a:t>
            </a:r>
            <a:r>
              <a:rPr lang="en-US" dirty="0"/>
              <a:t> </a:t>
            </a:r>
            <a:r>
              <a:rPr lang="en-US" dirty="0" err="1"/>
              <a:t>tus</a:t>
            </a:r>
            <a:r>
              <a:rPr lang="en-US" dirty="0"/>
              <a:t> </a:t>
            </a:r>
            <a:r>
              <a:rPr lang="en-US" dirty="0" err="1"/>
              <a:t>datos</a:t>
            </a:r>
            <a:r>
              <a:rPr lang="en-US" dirty="0"/>
              <a:t> </a:t>
            </a:r>
            <a:r>
              <a:rPr lang="en-US" dirty="0" err="1"/>
              <a:t>personales</a:t>
            </a:r>
            <a:r>
              <a:rPr lang="en-US" dirty="0"/>
              <a:t> e </a:t>
            </a:r>
            <a:r>
              <a:rPr lang="en-US" dirty="0" err="1"/>
              <a:t>información</a:t>
            </a:r>
            <a:r>
              <a:rPr lang="en-US" dirty="0"/>
              <a:t> </a:t>
            </a:r>
            <a:r>
              <a:rPr lang="en-US" dirty="0" err="1"/>
              <a:t>importante</a:t>
            </a:r>
            <a:r>
              <a:rPr lang="en-US" dirty="0"/>
              <a:t>. Tener </a:t>
            </a:r>
            <a:r>
              <a:rPr lang="en-US" dirty="0" err="1"/>
              <a:t>en</a:t>
            </a:r>
            <a:r>
              <a:rPr lang="en-US" dirty="0"/>
              <a:t> </a:t>
            </a:r>
            <a:r>
              <a:rPr lang="en-US" dirty="0" err="1"/>
              <a:t>cuenta</a:t>
            </a:r>
            <a:r>
              <a:rPr lang="en-US" dirty="0"/>
              <a:t> </a:t>
            </a:r>
            <a:r>
              <a:rPr lang="en-US" dirty="0" err="1"/>
              <a:t>todos</a:t>
            </a:r>
            <a:r>
              <a:rPr lang="en-US" dirty="0"/>
              <a:t> </a:t>
            </a:r>
            <a:r>
              <a:rPr lang="en-US" dirty="0" err="1"/>
              <a:t>estos</a:t>
            </a:r>
            <a:r>
              <a:rPr lang="en-US" dirty="0"/>
              <a:t> </a:t>
            </a:r>
            <a:r>
              <a:rPr lang="en-US" dirty="0" err="1"/>
              <a:t>consejos</a:t>
            </a:r>
            <a:r>
              <a:rPr lang="en-US" dirty="0"/>
              <a:t> de </a:t>
            </a:r>
            <a:r>
              <a:rPr lang="en-US" dirty="0" err="1"/>
              <a:t>seguridad</a:t>
            </a:r>
            <a:r>
              <a:rPr lang="en-US" dirty="0"/>
              <a:t> </a:t>
            </a:r>
            <a:r>
              <a:rPr lang="en-US" dirty="0" err="1"/>
              <a:t>te</a:t>
            </a:r>
            <a:r>
              <a:rPr lang="en-US" dirty="0"/>
              <a:t> </a:t>
            </a:r>
            <a:r>
              <a:rPr lang="en-US" dirty="0" err="1"/>
              <a:t>ayudará</a:t>
            </a:r>
            <a:r>
              <a:rPr lang="en-US" dirty="0"/>
              <a:t> a </a:t>
            </a:r>
            <a:r>
              <a:rPr lang="en-US" dirty="0" err="1"/>
              <a:t>proteger</a:t>
            </a:r>
            <a:r>
              <a:rPr lang="en-US" dirty="0"/>
              <a:t> </a:t>
            </a:r>
            <a:r>
              <a:rPr lang="en-US" dirty="0" err="1"/>
              <a:t>tus</a:t>
            </a:r>
            <a:r>
              <a:rPr lang="en-US" dirty="0"/>
              <a:t> </a:t>
            </a:r>
            <a:r>
              <a:rPr lang="en-US" dirty="0" err="1"/>
              <a:t>dispositivos</a:t>
            </a:r>
            <a:r>
              <a:rPr lang="en-US" dirty="0"/>
              <a:t>. </a:t>
            </a:r>
            <a:endParaRPr dirty="0"/>
          </a:p>
          <a:p>
            <a:pPr marL="0" marR="0" lvl="0" indent="0" rtl="0">
              <a:lnSpc>
                <a:spcPct val="90000"/>
              </a:lnSpc>
              <a:spcBef>
                <a:spcPts val="1000"/>
              </a:spcBef>
              <a:spcAft>
                <a:spcPts val="0"/>
              </a:spcAft>
              <a:buClr>
                <a:schemeClr val="lt1"/>
              </a:buClr>
              <a:buSzPts val="2400"/>
              <a:buFont typeface="Arial"/>
              <a:buNone/>
            </a:pPr>
            <a:endParaRPr dirty="0">
              <a:solidFill>
                <a:schemeClr val="lt1"/>
              </a:solidFill>
              <a:latin typeface="Calibri"/>
              <a:ea typeface="Calibri"/>
              <a:cs typeface="Calibri"/>
              <a:sym typeface="Calibri"/>
            </a:endParaRPr>
          </a:p>
        </p:txBody>
      </p:sp>
      <p:sp>
        <p:nvSpPr>
          <p:cNvPr id="1208" name="Google Shape;1208;p84"/>
          <p:cNvSpPr txBox="1">
            <a:spLocks noGrp="1"/>
          </p:cNvSpPr>
          <p:nvPr>
            <p:ph type="body" idx="2"/>
          </p:nvPr>
        </p:nvSpPr>
        <p:spPr>
          <a:xfrm>
            <a:off x="315560" y="439738"/>
            <a:ext cx="6322307"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a:t>8. Instala un </a:t>
            </a:r>
            <a:r>
              <a:rPr lang="en-US" i="1"/>
              <a:t>software</a:t>
            </a:r>
            <a:r>
              <a:rPr lang="en-US"/>
              <a:t> antivirus</a:t>
            </a:r>
            <a:endParaRPr/>
          </a:p>
        </p:txBody>
      </p:sp>
      <p:pic>
        <p:nvPicPr>
          <p:cNvPr id="1209" name="Google Shape;1209;p84"/>
          <p:cNvPicPr preferRelativeResize="0">
            <a:picLocks noGrp="1"/>
          </p:cNvPicPr>
          <p:nvPr>
            <p:ph type="pic" idx="3"/>
          </p:nvPr>
        </p:nvPicPr>
        <p:blipFill rotWithShape="1">
          <a:blip r:embed="rId4">
            <a:alphaModFix/>
          </a:blip>
          <a:srcRect l="950" r="949"/>
          <a:stretch/>
        </p:blipFill>
        <p:spPr>
          <a:xfrm>
            <a:off x="7305675" y="936064"/>
            <a:ext cx="4243388" cy="4837112"/>
          </a:xfrm>
          <a:prstGeom prst="rect">
            <a:avLst/>
          </a:prstGeom>
          <a:solidFill>
            <a:srgbClr val="F2F2F2"/>
          </a:solid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85"/>
          <p:cNvSpPr txBox="1">
            <a:spLocks noGrp="1"/>
          </p:cNvSpPr>
          <p:nvPr>
            <p:ph type="body" idx="1"/>
          </p:nvPr>
        </p:nvSpPr>
        <p:spPr>
          <a:xfrm>
            <a:off x="798379" y="1865080"/>
            <a:ext cx="7092553" cy="4140607"/>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dirty="0"/>
              <a:t>El RGPD es </a:t>
            </a:r>
            <a:r>
              <a:rPr lang="en-US" dirty="0" err="1"/>
              <a:t>una</a:t>
            </a:r>
            <a:r>
              <a:rPr lang="en-US" dirty="0"/>
              <a:t> </a:t>
            </a:r>
            <a:r>
              <a:rPr lang="en-US" dirty="0" err="1"/>
              <a:t>norma</a:t>
            </a:r>
            <a:r>
              <a:rPr lang="en-US" dirty="0"/>
              <a:t> de la Unión </a:t>
            </a:r>
            <a:r>
              <a:rPr lang="en-US" dirty="0" err="1"/>
              <a:t>Europea</a:t>
            </a:r>
            <a:r>
              <a:rPr lang="en-US" dirty="0"/>
              <a:t> (UE)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err="1"/>
              <a:t>creada</a:t>
            </a:r>
            <a:r>
              <a:rPr lang="en-US" dirty="0"/>
              <a:t> para </a:t>
            </a:r>
            <a:r>
              <a:rPr lang="en-US" dirty="0" err="1"/>
              <a:t>proteger</a:t>
            </a:r>
            <a:r>
              <a:rPr lang="en-US" dirty="0"/>
              <a:t> la </a:t>
            </a:r>
            <a:r>
              <a:rPr lang="en-US" dirty="0" err="1"/>
              <a:t>información</a:t>
            </a:r>
            <a:r>
              <a:rPr lang="en-US" dirty="0"/>
              <a:t> personal de sus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err="1"/>
              <a:t>ciudadanos</a:t>
            </a:r>
            <a:r>
              <a:rPr lang="en-US" dirty="0"/>
              <a:t>. </a:t>
            </a:r>
            <a:r>
              <a:rPr lang="en-US" dirty="0" err="1"/>
              <a:t>Aunque</a:t>
            </a:r>
            <a:r>
              <a:rPr lang="en-US" dirty="0"/>
              <a:t> se </a:t>
            </a:r>
            <a:r>
              <a:rPr lang="en-US" dirty="0" err="1"/>
              <a:t>aprobó</a:t>
            </a:r>
            <a:r>
              <a:rPr lang="en-US" dirty="0"/>
              <a:t> </a:t>
            </a:r>
            <a:r>
              <a:rPr lang="en-US" dirty="0" err="1"/>
              <a:t>en</a:t>
            </a:r>
            <a:r>
              <a:rPr lang="en-US" dirty="0"/>
              <a:t> Europa, </a:t>
            </a:r>
            <a:r>
              <a:rPr lang="en-US" dirty="0" err="1"/>
              <a:t>afecta</a:t>
            </a:r>
            <a:r>
              <a:rPr lang="en-US" dirty="0"/>
              <a:t> a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err="1"/>
              <a:t>empresas</a:t>
            </a:r>
            <a:r>
              <a:rPr lang="en-US" dirty="0"/>
              <a:t> de </a:t>
            </a:r>
            <a:r>
              <a:rPr lang="en-US" dirty="0" err="1"/>
              <a:t>todo</a:t>
            </a:r>
            <a:r>
              <a:rPr lang="en-US" dirty="0"/>
              <a:t> </a:t>
            </a:r>
            <a:r>
              <a:rPr lang="en-US" dirty="0" err="1"/>
              <a:t>el</a:t>
            </a:r>
            <a:r>
              <a:rPr lang="en-US" dirty="0"/>
              <a:t> </a:t>
            </a:r>
            <a:r>
              <a:rPr lang="en-US" dirty="0" err="1"/>
              <a:t>mundo</a:t>
            </a:r>
            <a:r>
              <a:rPr lang="en-US" dirty="0"/>
              <a:t>.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a:t>Al </a:t>
            </a:r>
            <a:r>
              <a:rPr lang="en-US" dirty="0" err="1"/>
              <a:t>entrar</a:t>
            </a:r>
            <a:r>
              <a:rPr lang="en-US" dirty="0"/>
              <a:t> </a:t>
            </a:r>
            <a:r>
              <a:rPr lang="en-US" dirty="0" err="1"/>
              <a:t>en</a:t>
            </a:r>
            <a:r>
              <a:rPr lang="en-US" dirty="0"/>
              <a:t> vigor </a:t>
            </a:r>
            <a:r>
              <a:rPr lang="en-US" dirty="0" err="1"/>
              <a:t>el</a:t>
            </a:r>
            <a:r>
              <a:rPr lang="en-US" dirty="0"/>
              <a:t> 25 de mayo de 2018, </a:t>
            </a:r>
            <a:r>
              <a:rPr lang="en-US" dirty="0" err="1"/>
              <a:t>el</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a:t>RGPD </a:t>
            </a:r>
            <a:r>
              <a:rPr lang="en-US" dirty="0" err="1"/>
              <a:t>estableció</a:t>
            </a:r>
            <a:r>
              <a:rPr lang="en-US" dirty="0"/>
              <a:t> </a:t>
            </a:r>
            <a:r>
              <a:rPr lang="en-US" dirty="0" err="1"/>
              <a:t>nuevas</a:t>
            </a:r>
            <a:r>
              <a:rPr lang="en-US" dirty="0"/>
              <a:t> </a:t>
            </a:r>
            <a:r>
              <a:rPr lang="en-US" dirty="0" err="1"/>
              <a:t>normas</a:t>
            </a:r>
            <a:r>
              <a:rPr lang="en-US" dirty="0"/>
              <a:t> de </a:t>
            </a:r>
            <a:r>
              <a:rPr lang="en-US" dirty="0" err="1"/>
              <a:t>protección</a:t>
            </a:r>
            <a:r>
              <a:rPr lang="en-US" dirty="0"/>
              <a:t> de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err="1"/>
              <a:t>datos</a:t>
            </a:r>
            <a:r>
              <a:rPr lang="en-US" dirty="0"/>
              <a:t> y </a:t>
            </a:r>
            <a:r>
              <a:rPr lang="en-US" dirty="0" err="1"/>
              <a:t>provocó</a:t>
            </a:r>
            <a:r>
              <a:rPr lang="en-US" dirty="0"/>
              <a:t> </a:t>
            </a:r>
            <a:r>
              <a:rPr lang="en-US" dirty="0" err="1"/>
              <a:t>una</a:t>
            </a:r>
            <a:r>
              <a:rPr lang="en-US" dirty="0"/>
              <a:t> </a:t>
            </a:r>
            <a:r>
              <a:rPr lang="en-US" dirty="0" err="1"/>
              <a:t>oleada</a:t>
            </a:r>
            <a:r>
              <a:rPr lang="en-US" dirty="0"/>
              <a:t> de </a:t>
            </a:r>
            <a:r>
              <a:rPr lang="en-US" dirty="0" err="1"/>
              <a:t>leyes</a:t>
            </a:r>
            <a:r>
              <a:rPr lang="en-US" dirty="0"/>
              <a:t> de </a:t>
            </a:r>
            <a:r>
              <a:rPr lang="en-US" dirty="0" err="1"/>
              <a:t>privacidad</a:t>
            </a:r>
            <a:r>
              <a:rPr lang="en-US" dirty="0"/>
              <a:t>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a:t>a </a:t>
            </a:r>
            <a:r>
              <a:rPr lang="en-US" dirty="0" err="1"/>
              <a:t>nivel</a:t>
            </a:r>
            <a:r>
              <a:rPr lang="en-US" dirty="0"/>
              <a:t> global que </a:t>
            </a:r>
            <a:r>
              <a:rPr lang="en-US" dirty="0" err="1"/>
              <a:t>cambiaron</a:t>
            </a:r>
            <a:r>
              <a:rPr lang="en-US" dirty="0"/>
              <a:t> para </a:t>
            </a:r>
            <a:r>
              <a:rPr lang="en-US" dirty="0" err="1"/>
              <a:t>siempre</a:t>
            </a:r>
            <a:r>
              <a:rPr lang="en-US" dirty="0"/>
              <a:t> </a:t>
            </a:r>
            <a:r>
              <a:rPr lang="en-US" dirty="0" err="1"/>
              <a:t>nuestra</a:t>
            </a:r>
            <a:r>
              <a:rPr lang="en-US" dirty="0"/>
              <a:t> </a:t>
            </a:r>
            <a:endParaRPr dirty="0"/>
          </a:p>
          <a:p>
            <a:pPr marL="457200" marR="0" lvl="0" indent="-228600" algn="just" rtl="0">
              <a:lnSpc>
                <a:spcPct val="90000"/>
              </a:lnSpc>
              <a:spcBef>
                <a:spcPts val="1000"/>
              </a:spcBef>
              <a:spcAft>
                <a:spcPts val="0"/>
              </a:spcAft>
              <a:buClr>
                <a:srgbClr val="092E4B"/>
              </a:buClr>
              <a:buSzPts val="2400"/>
              <a:buFont typeface="Arial"/>
              <a:buNone/>
            </a:pPr>
            <a:r>
              <a:rPr lang="en-US" dirty="0"/>
              <a:t>forma de usar internet. </a:t>
            </a:r>
            <a:endParaRPr dirty="0"/>
          </a:p>
        </p:txBody>
      </p:sp>
      <p:sp>
        <p:nvSpPr>
          <p:cNvPr id="1215" name="Google Shape;1215;p8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RGPD – Reglamento General de Protección de Datos</a:t>
            </a:r>
            <a:endParaRPr/>
          </a:p>
        </p:txBody>
      </p:sp>
      <p:pic>
        <p:nvPicPr>
          <p:cNvPr id="1216" name="Google Shape;1216;p85" descr="Image result for Gdpr Seal"/>
          <p:cNvPicPr preferRelativeResize="0"/>
          <p:nvPr/>
        </p:nvPicPr>
        <p:blipFill rotWithShape="1">
          <a:blip r:embed="rId3">
            <a:alphaModFix/>
          </a:blip>
          <a:srcRect b="10439"/>
          <a:stretch/>
        </p:blipFill>
        <p:spPr>
          <a:xfrm>
            <a:off x="7566993" y="2318652"/>
            <a:ext cx="3761957" cy="28093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86"/>
          <p:cNvSpPr txBox="1">
            <a:spLocks noGrp="1"/>
          </p:cNvSpPr>
          <p:nvPr>
            <p:ph type="body" idx="1"/>
          </p:nvPr>
        </p:nvSpPr>
        <p:spPr>
          <a:xfrm>
            <a:off x="659792" y="1194421"/>
            <a:ext cx="10872409" cy="408511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200" b="1" dirty="0"/>
              <a:t>La </a:t>
            </a:r>
            <a:r>
              <a:rPr lang="en-US" sz="2200" b="1" dirty="0" err="1"/>
              <a:t>información</a:t>
            </a:r>
            <a:r>
              <a:rPr lang="en-US" sz="2200" b="1" dirty="0"/>
              <a:t> de </a:t>
            </a:r>
            <a:r>
              <a:rPr lang="en-US" sz="2200" b="1" dirty="0" err="1"/>
              <a:t>carácter</a:t>
            </a:r>
            <a:r>
              <a:rPr lang="en-US" sz="2200" b="1" dirty="0"/>
              <a:t> personal </a:t>
            </a:r>
            <a:r>
              <a:rPr lang="en-US" sz="2200" dirty="0"/>
              <a:t>es </a:t>
            </a:r>
            <a:r>
              <a:rPr lang="en-US" sz="2200" dirty="0" err="1"/>
              <a:t>muy</a:t>
            </a:r>
            <a:r>
              <a:rPr lang="en-US" sz="2200" dirty="0"/>
              <a:t> </a:t>
            </a:r>
            <a:r>
              <a:rPr lang="en-US" sz="2200" dirty="0" err="1"/>
              <a:t>valiosa</a:t>
            </a:r>
            <a:r>
              <a:rPr lang="en-US" sz="2200" dirty="0"/>
              <a:t>. De </a:t>
            </a:r>
            <a:r>
              <a:rPr lang="en-US" sz="2200" dirty="0" err="1"/>
              <a:t>hecho</a:t>
            </a:r>
            <a:r>
              <a:rPr lang="en-US" sz="2200" dirty="0"/>
              <a:t>,  </a:t>
            </a:r>
            <a:r>
              <a:rPr lang="en-US" sz="2200" dirty="0" err="1"/>
              <a:t>sustenta</a:t>
            </a:r>
            <a:r>
              <a:rPr lang="en-US" sz="2200" dirty="0"/>
              <a:t> </a:t>
            </a:r>
            <a:r>
              <a:rPr lang="en-US" sz="2200" dirty="0" err="1"/>
              <a:t>una</a:t>
            </a:r>
            <a:r>
              <a:rPr lang="en-US" sz="2200" dirty="0"/>
              <a:t> </a:t>
            </a:r>
            <a:r>
              <a:rPr lang="en-US" sz="2200" dirty="0" err="1"/>
              <a:t>industria</a:t>
            </a:r>
            <a:r>
              <a:rPr lang="en-US" sz="2200" dirty="0"/>
              <a:t> de un </a:t>
            </a:r>
            <a:r>
              <a:rPr lang="en-US" sz="2200" dirty="0" err="1"/>
              <a:t>billón</a:t>
            </a:r>
            <a:r>
              <a:rPr lang="en-US" sz="2200" dirty="0"/>
              <a:t> de </a:t>
            </a:r>
            <a:r>
              <a:rPr lang="en-US" sz="2200" dirty="0" err="1"/>
              <a:t>dólares</a:t>
            </a:r>
            <a:r>
              <a:rPr lang="en-US" sz="2200" dirty="0"/>
              <a:t>. </a:t>
            </a:r>
            <a:r>
              <a:rPr lang="en-US" sz="2200" dirty="0" err="1"/>
              <a:t>Empresas</a:t>
            </a:r>
            <a:r>
              <a:rPr lang="en-US" sz="2200" dirty="0"/>
              <a:t> </a:t>
            </a:r>
            <a:r>
              <a:rPr lang="en-US" sz="2200" dirty="0" err="1"/>
              <a:t>como</a:t>
            </a:r>
            <a:r>
              <a:rPr lang="en-US" sz="2200" dirty="0"/>
              <a:t> Facebook y Google </a:t>
            </a:r>
            <a:r>
              <a:rPr lang="en-US" sz="2200" dirty="0" err="1"/>
              <a:t>obtienen</a:t>
            </a:r>
            <a:r>
              <a:rPr lang="en-US" sz="2200" dirty="0"/>
              <a:t> sus </a:t>
            </a:r>
            <a:r>
              <a:rPr lang="en-US" sz="2200" dirty="0" err="1"/>
              <a:t>beneficios</a:t>
            </a:r>
            <a:r>
              <a:rPr lang="en-US" sz="2200" dirty="0"/>
              <a:t> </a:t>
            </a:r>
            <a:r>
              <a:rPr lang="en-US" sz="2200" dirty="0" err="1"/>
              <a:t>vendiendo</a:t>
            </a:r>
            <a:r>
              <a:rPr lang="en-US" sz="2200" dirty="0"/>
              <a:t> </a:t>
            </a:r>
            <a:r>
              <a:rPr lang="en-US" sz="2200" dirty="0" err="1"/>
              <a:t>información</a:t>
            </a:r>
            <a:r>
              <a:rPr lang="en-US" sz="2200" dirty="0"/>
              <a:t> personal a </a:t>
            </a:r>
            <a:r>
              <a:rPr lang="en-US" sz="2200" dirty="0" err="1"/>
              <a:t>los</a:t>
            </a:r>
            <a:r>
              <a:rPr lang="en-US" sz="2200" dirty="0"/>
              <a:t> </a:t>
            </a:r>
            <a:r>
              <a:rPr lang="en-US" sz="2200" dirty="0" err="1"/>
              <a:t>anunciantes</a:t>
            </a:r>
            <a:r>
              <a:rPr lang="en-US" sz="2200" dirty="0"/>
              <a:t>.  </a:t>
            </a:r>
            <a:endParaRPr dirty="0"/>
          </a:p>
          <a:p>
            <a:pPr marL="0" lvl="0" indent="0" algn="just" rtl="0">
              <a:lnSpc>
                <a:spcPct val="90000"/>
              </a:lnSpc>
              <a:spcBef>
                <a:spcPts val="1000"/>
              </a:spcBef>
              <a:spcAft>
                <a:spcPts val="0"/>
              </a:spcAft>
              <a:buSzPts val="2400"/>
              <a:buNone/>
            </a:pPr>
            <a:r>
              <a:rPr lang="en-US" sz="2200" dirty="0"/>
              <a:t>El RGPD les dice a las </a:t>
            </a:r>
            <a:r>
              <a:rPr lang="en-US" sz="2200" dirty="0" err="1"/>
              <a:t>empresas</a:t>
            </a:r>
            <a:r>
              <a:rPr lang="en-US" sz="2200" dirty="0"/>
              <a:t> lo que </a:t>
            </a:r>
            <a:r>
              <a:rPr lang="en-US" sz="2200" dirty="0" err="1"/>
              <a:t>pueden</a:t>
            </a:r>
            <a:r>
              <a:rPr lang="en-US" sz="2200" dirty="0"/>
              <a:t> y no </a:t>
            </a:r>
            <a:r>
              <a:rPr lang="en-US" sz="2200" dirty="0" err="1"/>
              <a:t>pueden</a:t>
            </a:r>
            <a:r>
              <a:rPr lang="en-US" sz="2200" dirty="0"/>
              <a:t> </a:t>
            </a:r>
            <a:r>
              <a:rPr lang="en-US" sz="2200" dirty="0" err="1"/>
              <a:t>hacer</a:t>
            </a:r>
            <a:r>
              <a:rPr lang="en-US" sz="2200" dirty="0"/>
              <a:t> con </a:t>
            </a:r>
            <a:r>
              <a:rPr lang="en-US" sz="2200" dirty="0" err="1"/>
              <a:t>tu</a:t>
            </a:r>
            <a:r>
              <a:rPr lang="en-US" sz="2200" dirty="0"/>
              <a:t> </a:t>
            </a:r>
            <a:r>
              <a:rPr lang="en-US" sz="2200" dirty="0" err="1"/>
              <a:t>información</a:t>
            </a:r>
            <a:r>
              <a:rPr lang="en-US" sz="2200" dirty="0"/>
              <a:t>. </a:t>
            </a:r>
            <a:r>
              <a:rPr lang="en-US" sz="2200" dirty="0" err="1"/>
              <a:t>Comprendiendo</a:t>
            </a:r>
            <a:r>
              <a:rPr lang="en-US" sz="2200" dirty="0"/>
              <a:t> </a:t>
            </a:r>
            <a:r>
              <a:rPr lang="en-US" sz="2200" dirty="0" err="1"/>
              <a:t>el</a:t>
            </a:r>
            <a:r>
              <a:rPr lang="en-US" sz="2200" dirty="0"/>
              <a:t> </a:t>
            </a:r>
            <a:r>
              <a:rPr lang="en-US" sz="2200" dirty="0" err="1"/>
              <a:t>funcionamiento</a:t>
            </a:r>
            <a:r>
              <a:rPr lang="en-US" sz="2200" dirty="0"/>
              <a:t> de </a:t>
            </a:r>
            <a:r>
              <a:rPr lang="en-US" sz="2200" dirty="0" err="1"/>
              <a:t>esta</a:t>
            </a:r>
            <a:r>
              <a:rPr lang="en-US" sz="2200" dirty="0"/>
              <a:t> </a:t>
            </a:r>
            <a:r>
              <a:rPr lang="en-US" sz="2200" dirty="0" err="1"/>
              <a:t>legislación</a:t>
            </a:r>
            <a:r>
              <a:rPr lang="en-US" sz="2200" dirty="0"/>
              <a:t> </a:t>
            </a:r>
            <a:r>
              <a:rPr lang="en-US" sz="2200" dirty="0" err="1"/>
              <a:t>tendrás</a:t>
            </a:r>
            <a:r>
              <a:rPr lang="en-US" sz="2200" dirty="0"/>
              <a:t> </a:t>
            </a:r>
            <a:r>
              <a:rPr lang="en-US" sz="2200" dirty="0" err="1"/>
              <a:t>más</a:t>
            </a:r>
            <a:r>
              <a:rPr lang="en-US" sz="2200" dirty="0"/>
              <a:t> control </a:t>
            </a:r>
            <a:r>
              <a:rPr lang="en-US" sz="2200" dirty="0" err="1"/>
              <a:t>sobre</a:t>
            </a:r>
            <a:r>
              <a:rPr lang="en-US" sz="2200" dirty="0"/>
              <a:t> </a:t>
            </a:r>
            <a:r>
              <a:rPr lang="en-US" sz="2200" dirty="0" err="1"/>
              <a:t>tu</a:t>
            </a:r>
            <a:r>
              <a:rPr lang="en-US" sz="2200" dirty="0"/>
              <a:t> </a:t>
            </a:r>
            <a:r>
              <a:rPr lang="en-US" sz="2200" dirty="0" err="1"/>
              <a:t>vida</a:t>
            </a:r>
            <a:r>
              <a:rPr lang="en-US" sz="2200" dirty="0"/>
              <a:t> online. </a:t>
            </a:r>
            <a:endParaRPr sz="2200" dirty="0"/>
          </a:p>
          <a:p>
            <a:pPr marL="0" lvl="0" indent="0" algn="l" rtl="0">
              <a:lnSpc>
                <a:spcPct val="90000"/>
              </a:lnSpc>
              <a:spcBef>
                <a:spcPts val="1000"/>
              </a:spcBef>
              <a:spcAft>
                <a:spcPts val="0"/>
              </a:spcAft>
              <a:buSzPts val="2400"/>
              <a:buNone/>
            </a:pPr>
            <a:r>
              <a:rPr lang="en-US" sz="2200" b="1" dirty="0"/>
              <a:t>Los </a:t>
            </a:r>
            <a:r>
              <a:rPr lang="en-US" sz="2200" b="1" dirty="0" err="1"/>
              <a:t>datos</a:t>
            </a:r>
            <a:r>
              <a:rPr lang="en-US" sz="2200" b="1" dirty="0"/>
              <a:t> </a:t>
            </a:r>
            <a:r>
              <a:rPr lang="en-US" sz="2200" b="1" dirty="0" err="1"/>
              <a:t>personales</a:t>
            </a:r>
            <a:r>
              <a:rPr lang="en-US" sz="2200" b="1" dirty="0"/>
              <a:t> </a:t>
            </a:r>
            <a:r>
              <a:rPr lang="en-US" sz="2200" dirty="0"/>
              <a:t>son </a:t>
            </a:r>
            <a:r>
              <a:rPr lang="en-US" sz="2200" dirty="0" err="1"/>
              <a:t>información</a:t>
            </a:r>
            <a:r>
              <a:rPr lang="en-US" sz="2200" dirty="0"/>
              <a:t> que </a:t>
            </a:r>
            <a:r>
              <a:rPr lang="en-US" sz="2200" dirty="0" err="1"/>
              <a:t>puede</a:t>
            </a:r>
            <a:r>
              <a:rPr lang="en-US" sz="2200" dirty="0"/>
              <a:t> </a:t>
            </a:r>
            <a:r>
              <a:rPr lang="en-US" sz="2200" dirty="0" err="1"/>
              <a:t>usarse</a:t>
            </a:r>
            <a:r>
              <a:rPr lang="en-US" sz="2200" dirty="0"/>
              <a:t> para </a:t>
            </a:r>
            <a:r>
              <a:rPr lang="en-US" sz="2200" dirty="0" err="1"/>
              <a:t>identificar</a:t>
            </a:r>
            <a:r>
              <a:rPr lang="en-US" sz="2200" dirty="0"/>
              <a:t> a las personas. </a:t>
            </a:r>
            <a:r>
              <a:rPr lang="en-US" sz="2200" dirty="0" err="1"/>
              <a:t>En</a:t>
            </a:r>
            <a:r>
              <a:rPr lang="en-US" sz="2200" dirty="0"/>
              <a:t> </a:t>
            </a:r>
            <a:r>
              <a:rPr lang="en-US" sz="2200" dirty="0" err="1"/>
              <a:t>otras</a:t>
            </a:r>
            <a:r>
              <a:rPr lang="en-US" sz="2200" dirty="0"/>
              <a:t> palabras, es </a:t>
            </a:r>
            <a:r>
              <a:rPr lang="en-US" sz="2200" dirty="0" err="1"/>
              <a:t>cualquier</a:t>
            </a:r>
            <a:r>
              <a:rPr lang="en-US" sz="2200" dirty="0"/>
              <a:t> </a:t>
            </a:r>
            <a:r>
              <a:rPr lang="en-US" sz="2200" dirty="0" err="1"/>
              <a:t>información</a:t>
            </a:r>
            <a:r>
              <a:rPr lang="en-US" sz="2200" dirty="0"/>
              <a:t> </a:t>
            </a:r>
            <a:r>
              <a:rPr lang="en-US" sz="2200" dirty="0" err="1"/>
              <a:t>privada</a:t>
            </a:r>
            <a:r>
              <a:rPr lang="en-US" sz="2200" dirty="0"/>
              <a:t> que no </a:t>
            </a:r>
            <a:r>
              <a:rPr lang="en-US" sz="2200" dirty="0" err="1"/>
              <a:t>querrías</a:t>
            </a:r>
            <a:r>
              <a:rPr lang="en-US" sz="2200" dirty="0"/>
              <a:t> que </a:t>
            </a:r>
            <a:r>
              <a:rPr lang="en-US" sz="2200" dirty="0" err="1"/>
              <a:t>cayese</a:t>
            </a:r>
            <a:r>
              <a:rPr lang="en-US" sz="2200" dirty="0"/>
              <a:t> </a:t>
            </a:r>
            <a:r>
              <a:rPr lang="en-US" sz="2200" dirty="0" err="1"/>
              <a:t>en</a:t>
            </a:r>
            <a:r>
              <a:rPr lang="en-US" sz="2200" dirty="0"/>
              <a:t> las manos </a:t>
            </a:r>
            <a:r>
              <a:rPr lang="en-US" sz="2200" dirty="0" err="1"/>
              <a:t>equivocadas</a:t>
            </a:r>
            <a:r>
              <a:rPr lang="en-US" sz="2200" dirty="0"/>
              <a:t>, </a:t>
            </a:r>
            <a:r>
              <a:rPr lang="en-US" sz="2200" dirty="0" err="1"/>
              <a:t>como</a:t>
            </a:r>
            <a:r>
              <a:rPr lang="en-US" sz="2200" dirty="0"/>
              <a:t> </a:t>
            </a:r>
            <a:r>
              <a:rPr lang="en-US" sz="2200" dirty="0" err="1"/>
              <a:t>por</a:t>
            </a:r>
            <a:r>
              <a:rPr lang="en-US" sz="2200" dirty="0"/>
              <a:t> </a:t>
            </a:r>
            <a:r>
              <a:rPr lang="en-US" sz="2200" dirty="0" err="1"/>
              <a:t>ejemplo</a:t>
            </a:r>
            <a:r>
              <a:rPr lang="en-US" sz="2200" dirty="0"/>
              <a:t> </a:t>
            </a:r>
            <a:r>
              <a:rPr lang="en-US" sz="2200" dirty="0" err="1"/>
              <a:t>tu</a:t>
            </a:r>
            <a:r>
              <a:rPr lang="en-US" sz="2200" dirty="0"/>
              <a:t> </a:t>
            </a:r>
            <a:r>
              <a:rPr lang="en-US" sz="2200" dirty="0" err="1"/>
              <a:t>nombre</a:t>
            </a:r>
            <a:r>
              <a:rPr lang="en-US" sz="2200" dirty="0"/>
              <a:t>, </a:t>
            </a:r>
            <a:r>
              <a:rPr lang="en-US" sz="2200" dirty="0" err="1"/>
              <a:t>número</a:t>
            </a:r>
            <a:r>
              <a:rPr lang="en-US" sz="2200" dirty="0"/>
              <a:t> de </a:t>
            </a:r>
            <a:r>
              <a:rPr lang="en-US" sz="2200" dirty="0" err="1"/>
              <a:t>teléfono</a:t>
            </a:r>
            <a:r>
              <a:rPr lang="en-US" sz="2200" dirty="0"/>
              <a:t>, </a:t>
            </a:r>
            <a:r>
              <a:rPr lang="en-US" sz="2200" dirty="0" err="1"/>
              <a:t>dirección</a:t>
            </a:r>
            <a:r>
              <a:rPr lang="en-US" sz="2200" dirty="0"/>
              <a:t>, </a:t>
            </a:r>
            <a:r>
              <a:rPr lang="en-US" sz="2200" dirty="0" err="1"/>
              <a:t>fecha</a:t>
            </a:r>
            <a:r>
              <a:rPr lang="en-US" sz="2200" dirty="0"/>
              <a:t> de </a:t>
            </a:r>
            <a:r>
              <a:rPr lang="en-US" sz="2200" dirty="0" err="1"/>
              <a:t>nacimiento</a:t>
            </a:r>
            <a:r>
              <a:rPr lang="en-US" sz="2200" dirty="0"/>
              <a:t>, </a:t>
            </a:r>
            <a:r>
              <a:rPr lang="en-US" sz="2200" dirty="0" err="1"/>
              <a:t>núm</a:t>
            </a:r>
            <a:r>
              <a:rPr lang="en-US" sz="2200" dirty="0"/>
              <a:t>. de </a:t>
            </a:r>
            <a:r>
              <a:rPr lang="en-US" sz="2200" dirty="0" err="1"/>
              <a:t>cuenta</a:t>
            </a:r>
            <a:r>
              <a:rPr lang="en-US" sz="2200" dirty="0"/>
              <a:t> </a:t>
            </a:r>
            <a:r>
              <a:rPr lang="en-US" sz="2200" dirty="0" err="1"/>
              <a:t>bancaria</a:t>
            </a:r>
            <a:r>
              <a:rPr lang="en-US" sz="2200" dirty="0"/>
              <a:t>, </a:t>
            </a:r>
            <a:r>
              <a:rPr lang="en-US" sz="2200" dirty="0" err="1"/>
              <a:t>núm</a:t>
            </a:r>
            <a:r>
              <a:rPr lang="en-US" sz="2200" dirty="0"/>
              <a:t>. de </a:t>
            </a:r>
            <a:r>
              <a:rPr lang="en-US" sz="2200" dirty="0" err="1"/>
              <a:t>pasaporte</a:t>
            </a:r>
            <a:r>
              <a:rPr lang="en-US" sz="2200" dirty="0"/>
              <a:t>, </a:t>
            </a:r>
            <a:r>
              <a:rPr lang="en-US" sz="2200" dirty="0" err="1"/>
              <a:t>historial</a:t>
            </a:r>
            <a:r>
              <a:rPr lang="en-US" sz="2200" dirty="0"/>
              <a:t> </a:t>
            </a:r>
            <a:r>
              <a:rPr lang="en-US" sz="2200" dirty="0" err="1"/>
              <a:t>médico</a:t>
            </a:r>
            <a:r>
              <a:rPr lang="en-US" sz="2200" dirty="0"/>
              <a:t>, </a:t>
            </a:r>
            <a:r>
              <a:rPr lang="en-US" sz="2200" dirty="0" err="1"/>
              <a:t>raza</a:t>
            </a:r>
            <a:r>
              <a:rPr lang="en-US" sz="2200" dirty="0"/>
              <a:t>, </a:t>
            </a:r>
            <a:r>
              <a:rPr lang="en-US" sz="2200" dirty="0" err="1"/>
              <a:t>religión</a:t>
            </a:r>
            <a:r>
              <a:rPr lang="en-US" sz="2200" dirty="0"/>
              <a:t>, </a:t>
            </a:r>
            <a:r>
              <a:rPr lang="en-US" sz="2200" dirty="0" err="1"/>
              <a:t>ideología</a:t>
            </a:r>
            <a:r>
              <a:rPr lang="en-US" sz="2200" dirty="0"/>
              <a:t>, </a:t>
            </a:r>
            <a:r>
              <a:rPr lang="en-US" sz="2200" dirty="0" err="1"/>
              <a:t>localización</a:t>
            </a:r>
            <a:r>
              <a:rPr lang="en-US" sz="2200" dirty="0"/>
              <a:t> o </a:t>
            </a:r>
            <a:r>
              <a:rPr lang="en-US" sz="2200" dirty="0" err="1"/>
              <a:t>publicaciones</a:t>
            </a:r>
            <a:r>
              <a:rPr lang="en-US" sz="2200" dirty="0"/>
              <a:t> </a:t>
            </a:r>
            <a:r>
              <a:rPr lang="en-US" sz="2200" dirty="0" err="1"/>
              <a:t>en</a:t>
            </a:r>
            <a:r>
              <a:rPr lang="en-US" sz="2200" dirty="0"/>
              <a:t> internet. </a:t>
            </a:r>
            <a:endParaRPr sz="2200" dirty="0"/>
          </a:p>
          <a:p>
            <a:pPr marL="0" lvl="0" indent="0" algn="l" rtl="0">
              <a:lnSpc>
                <a:spcPct val="90000"/>
              </a:lnSpc>
              <a:spcBef>
                <a:spcPts val="1000"/>
              </a:spcBef>
              <a:spcAft>
                <a:spcPts val="0"/>
              </a:spcAft>
              <a:buSzPts val="2400"/>
              <a:buNone/>
            </a:pPr>
            <a:r>
              <a:rPr lang="en-US" sz="2200" dirty="0" err="1"/>
              <a:t>Piensa</a:t>
            </a:r>
            <a:r>
              <a:rPr lang="en-US" sz="2200" dirty="0"/>
              <a:t> que </a:t>
            </a:r>
            <a:r>
              <a:rPr lang="en-US" sz="2200" dirty="0" err="1"/>
              <a:t>tus</a:t>
            </a:r>
            <a:r>
              <a:rPr lang="en-US" sz="2200" dirty="0"/>
              <a:t> </a:t>
            </a:r>
            <a:r>
              <a:rPr lang="en-US" sz="2200" dirty="0" err="1"/>
              <a:t>datos</a:t>
            </a:r>
            <a:r>
              <a:rPr lang="en-US" sz="2200" dirty="0"/>
              <a:t> </a:t>
            </a:r>
            <a:r>
              <a:rPr lang="en-US" sz="2200" dirty="0" err="1"/>
              <a:t>personales</a:t>
            </a:r>
            <a:r>
              <a:rPr lang="en-US" sz="2200" dirty="0"/>
              <a:t> son un </a:t>
            </a:r>
            <a:r>
              <a:rPr lang="en-US" sz="2200" dirty="0" err="1"/>
              <a:t>puzle</a:t>
            </a:r>
            <a:r>
              <a:rPr lang="en-US" sz="2200" dirty="0"/>
              <a:t>. Una sola </a:t>
            </a:r>
            <a:r>
              <a:rPr lang="en-US" sz="2200" dirty="0" err="1"/>
              <a:t>pieza</a:t>
            </a:r>
            <a:r>
              <a:rPr lang="en-US" sz="2200" dirty="0"/>
              <a:t> </a:t>
            </a:r>
            <a:r>
              <a:rPr lang="en-US" sz="2200" dirty="0" err="1"/>
              <a:t>puede</a:t>
            </a:r>
            <a:r>
              <a:rPr lang="en-US" sz="2200" dirty="0"/>
              <a:t> no </a:t>
            </a:r>
            <a:r>
              <a:rPr lang="en-US" sz="2200" dirty="0" err="1"/>
              <a:t>decir</a:t>
            </a:r>
            <a:r>
              <a:rPr lang="en-US" sz="2200" dirty="0"/>
              <a:t> </a:t>
            </a:r>
            <a:r>
              <a:rPr lang="en-US" sz="2200" dirty="0" err="1"/>
              <a:t>demasiado</a:t>
            </a:r>
            <a:r>
              <a:rPr lang="en-US" sz="2200" dirty="0"/>
              <a:t>, </a:t>
            </a:r>
            <a:r>
              <a:rPr lang="en-US" sz="2200" dirty="0" err="1"/>
              <a:t>pero</a:t>
            </a:r>
            <a:r>
              <a:rPr lang="en-US" sz="2200" dirty="0"/>
              <a:t> a </a:t>
            </a:r>
            <a:r>
              <a:rPr lang="en-US" sz="2200" dirty="0" err="1"/>
              <a:t>medida</a:t>
            </a:r>
            <a:r>
              <a:rPr lang="en-US" sz="2200" dirty="0"/>
              <a:t> que se van </a:t>
            </a:r>
            <a:r>
              <a:rPr lang="en-US" sz="2200" dirty="0" err="1"/>
              <a:t>juntando</a:t>
            </a:r>
            <a:r>
              <a:rPr lang="en-US" sz="2200" dirty="0"/>
              <a:t> </a:t>
            </a:r>
            <a:r>
              <a:rPr lang="en-US" sz="2200" dirty="0" err="1"/>
              <a:t>muchas</a:t>
            </a:r>
            <a:r>
              <a:rPr lang="en-US" sz="2200" dirty="0"/>
              <a:t>, se </a:t>
            </a:r>
            <a:r>
              <a:rPr lang="en-US" sz="2200" dirty="0" err="1"/>
              <a:t>va</a:t>
            </a:r>
            <a:r>
              <a:rPr lang="en-US" sz="2200" dirty="0"/>
              <a:t> </a:t>
            </a:r>
            <a:r>
              <a:rPr lang="en-US" sz="2200" dirty="0" err="1"/>
              <a:t>formando</a:t>
            </a:r>
            <a:r>
              <a:rPr lang="en-US" sz="2200" dirty="0"/>
              <a:t> </a:t>
            </a:r>
            <a:r>
              <a:rPr lang="en-US" sz="2200" dirty="0" err="1"/>
              <a:t>una</a:t>
            </a:r>
            <a:r>
              <a:rPr lang="en-US" sz="2200" dirty="0"/>
              <a:t> imagen </a:t>
            </a:r>
            <a:r>
              <a:rPr lang="en-US" sz="2200" dirty="0" err="1"/>
              <a:t>clara</a:t>
            </a:r>
            <a:r>
              <a:rPr lang="en-US" sz="2200" dirty="0"/>
              <a:t> de </a:t>
            </a:r>
            <a:r>
              <a:rPr lang="en-US" sz="2200" dirty="0" err="1"/>
              <a:t>tu</a:t>
            </a:r>
            <a:r>
              <a:rPr lang="en-US" sz="2200" dirty="0"/>
              <a:t> </a:t>
            </a:r>
            <a:r>
              <a:rPr lang="en-US" sz="2200" dirty="0" err="1"/>
              <a:t>vida</a:t>
            </a:r>
            <a:r>
              <a:rPr lang="en-US" sz="2200" dirty="0"/>
              <a:t>. </a:t>
            </a:r>
            <a:endParaRPr sz="2200" dirty="0"/>
          </a:p>
          <a:p>
            <a:pPr marL="0" lvl="0" indent="0" algn="ctr" rtl="0">
              <a:lnSpc>
                <a:spcPct val="90000"/>
              </a:lnSpc>
              <a:spcBef>
                <a:spcPts val="1000"/>
              </a:spcBef>
              <a:spcAft>
                <a:spcPts val="0"/>
              </a:spcAft>
              <a:buSzPts val="2400"/>
              <a:buNone/>
            </a:pPr>
            <a:r>
              <a:rPr lang="en-US" sz="2200" b="1" dirty="0" err="1">
                <a:solidFill>
                  <a:srgbClr val="7F3494"/>
                </a:solidFill>
              </a:rPr>
              <a:t>Cualquier</a:t>
            </a:r>
            <a:r>
              <a:rPr lang="en-US" sz="2200" b="1" dirty="0">
                <a:solidFill>
                  <a:srgbClr val="7F3494"/>
                </a:solidFill>
              </a:rPr>
              <a:t> </a:t>
            </a:r>
            <a:r>
              <a:rPr lang="en-US" sz="2200" b="1" dirty="0" err="1">
                <a:solidFill>
                  <a:srgbClr val="7F3494"/>
                </a:solidFill>
              </a:rPr>
              <a:t>incidente</a:t>
            </a:r>
            <a:r>
              <a:rPr lang="en-US" sz="2200" b="1" dirty="0">
                <a:solidFill>
                  <a:srgbClr val="7F3494"/>
                </a:solidFill>
              </a:rPr>
              <a:t> que </a:t>
            </a:r>
            <a:r>
              <a:rPr lang="en-US" sz="2200" b="1" dirty="0" err="1">
                <a:solidFill>
                  <a:srgbClr val="7F3494"/>
                </a:solidFill>
              </a:rPr>
              <a:t>suponga</a:t>
            </a:r>
            <a:r>
              <a:rPr lang="en-US" sz="2200" b="1" dirty="0">
                <a:solidFill>
                  <a:srgbClr val="7F3494"/>
                </a:solidFill>
              </a:rPr>
              <a:t> la </a:t>
            </a:r>
            <a:r>
              <a:rPr lang="en-US" sz="2200" b="1" dirty="0" err="1">
                <a:solidFill>
                  <a:srgbClr val="7F3494"/>
                </a:solidFill>
              </a:rPr>
              <a:t>pérdida</a:t>
            </a:r>
            <a:r>
              <a:rPr lang="en-US" sz="2200" b="1" dirty="0">
                <a:solidFill>
                  <a:srgbClr val="7F3494"/>
                </a:solidFill>
              </a:rPr>
              <a:t>, </a:t>
            </a:r>
            <a:r>
              <a:rPr lang="en-US" sz="2200" b="1" dirty="0" err="1">
                <a:solidFill>
                  <a:srgbClr val="7F3494"/>
                </a:solidFill>
              </a:rPr>
              <a:t>el</a:t>
            </a:r>
            <a:r>
              <a:rPr lang="en-US" sz="2200" b="1" dirty="0">
                <a:solidFill>
                  <a:srgbClr val="7F3494"/>
                </a:solidFill>
              </a:rPr>
              <a:t> </a:t>
            </a:r>
            <a:r>
              <a:rPr lang="en-US" sz="2200" b="1" dirty="0" err="1">
                <a:solidFill>
                  <a:srgbClr val="7F3494"/>
                </a:solidFill>
              </a:rPr>
              <a:t>robo</a:t>
            </a:r>
            <a:r>
              <a:rPr lang="en-US" sz="2200" b="1" dirty="0">
                <a:solidFill>
                  <a:srgbClr val="7F3494"/>
                </a:solidFill>
              </a:rPr>
              <a:t>, la </a:t>
            </a:r>
            <a:r>
              <a:rPr lang="en-US" sz="2200" b="1" dirty="0" err="1">
                <a:solidFill>
                  <a:srgbClr val="7F3494"/>
                </a:solidFill>
              </a:rPr>
              <a:t>destrucción</a:t>
            </a:r>
            <a:r>
              <a:rPr lang="en-US" sz="2200" b="1" dirty="0">
                <a:solidFill>
                  <a:srgbClr val="7F3494"/>
                </a:solidFill>
              </a:rPr>
              <a:t> o la </a:t>
            </a:r>
            <a:r>
              <a:rPr lang="en-US" sz="2200" b="1" dirty="0" err="1">
                <a:solidFill>
                  <a:srgbClr val="7F3494"/>
                </a:solidFill>
              </a:rPr>
              <a:t>modificación</a:t>
            </a:r>
            <a:r>
              <a:rPr lang="en-US" sz="2200" b="1" dirty="0">
                <a:solidFill>
                  <a:srgbClr val="7F3494"/>
                </a:solidFill>
              </a:rPr>
              <a:t> de </a:t>
            </a:r>
            <a:r>
              <a:rPr lang="en-US" sz="2200" b="1" dirty="0" err="1">
                <a:solidFill>
                  <a:srgbClr val="7F3494"/>
                </a:solidFill>
              </a:rPr>
              <a:t>datos</a:t>
            </a:r>
            <a:r>
              <a:rPr lang="en-US" sz="2200" b="1" dirty="0">
                <a:solidFill>
                  <a:srgbClr val="7F3494"/>
                </a:solidFill>
              </a:rPr>
              <a:t> </a:t>
            </a:r>
            <a:r>
              <a:rPr lang="en-US" sz="2200" b="1" dirty="0" err="1">
                <a:solidFill>
                  <a:srgbClr val="7F3494"/>
                </a:solidFill>
              </a:rPr>
              <a:t>personales</a:t>
            </a:r>
            <a:r>
              <a:rPr lang="en-US" sz="2200" b="1" dirty="0">
                <a:solidFill>
                  <a:srgbClr val="7F3494"/>
                </a:solidFill>
              </a:rPr>
              <a:t> se </a:t>
            </a:r>
            <a:r>
              <a:rPr lang="en-US" sz="2200" b="1" dirty="0" err="1">
                <a:solidFill>
                  <a:srgbClr val="7F3494"/>
                </a:solidFill>
              </a:rPr>
              <a:t>considera</a:t>
            </a:r>
            <a:r>
              <a:rPr lang="en-US" sz="2200" b="1" dirty="0">
                <a:solidFill>
                  <a:srgbClr val="7F3494"/>
                </a:solidFill>
              </a:rPr>
              <a:t> </a:t>
            </a:r>
            <a:r>
              <a:rPr lang="en-US" sz="2200" b="1" dirty="0" err="1">
                <a:solidFill>
                  <a:srgbClr val="7F3494"/>
                </a:solidFill>
              </a:rPr>
              <a:t>una</a:t>
            </a:r>
            <a:r>
              <a:rPr lang="en-US" sz="2200" b="1" dirty="0">
                <a:solidFill>
                  <a:srgbClr val="7F3494"/>
                </a:solidFill>
              </a:rPr>
              <a:t>  BRECHA DE SEGURIDAD.</a:t>
            </a:r>
            <a:endParaRPr sz="2200" b="1" dirty="0">
              <a:solidFill>
                <a:srgbClr val="7F3494"/>
              </a:solidFill>
            </a:endParaRPr>
          </a:p>
        </p:txBody>
      </p:sp>
      <p:sp>
        <p:nvSpPr>
          <p:cNvPr id="1222" name="Google Shape;1222;p86"/>
          <p:cNvSpPr txBox="1">
            <a:spLocks noGrp="1"/>
          </p:cNvSpPr>
          <p:nvPr>
            <p:ph type="body" idx="2"/>
          </p:nvPr>
        </p:nvSpPr>
        <p:spPr>
          <a:xfrm>
            <a:off x="2532918" y="434163"/>
            <a:ext cx="8259260"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¿Por qué es necesario el RGPD?</a:t>
            </a:r>
            <a:endParaRPr/>
          </a:p>
        </p:txBody>
      </p:sp>
      <p:grpSp>
        <p:nvGrpSpPr>
          <p:cNvPr id="1223" name="Google Shape;1223;p86"/>
          <p:cNvGrpSpPr/>
          <p:nvPr/>
        </p:nvGrpSpPr>
        <p:grpSpPr>
          <a:xfrm>
            <a:off x="1298447" y="321054"/>
            <a:ext cx="885534" cy="895927"/>
            <a:chOff x="7190753" y="5365577"/>
            <a:chExt cx="745522" cy="754272"/>
          </a:xfrm>
        </p:grpSpPr>
        <p:grpSp>
          <p:nvGrpSpPr>
            <p:cNvPr id="1224" name="Google Shape;1224;p86"/>
            <p:cNvGrpSpPr/>
            <p:nvPr/>
          </p:nvGrpSpPr>
          <p:grpSpPr>
            <a:xfrm>
              <a:off x="7353351" y="5647412"/>
              <a:ext cx="420044" cy="75879"/>
              <a:chOff x="7353351" y="5647412"/>
              <a:chExt cx="420044" cy="75879"/>
            </a:xfrm>
          </p:grpSpPr>
          <p:sp>
            <p:nvSpPr>
              <p:cNvPr id="1225" name="Google Shape;1225;p8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8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27" name="Google Shape;1227;p86"/>
            <p:cNvGrpSpPr/>
            <p:nvPr/>
          </p:nvGrpSpPr>
          <p:grpSpPr>
            <a:xfrm>
              <a:off x="7190753" y="5365577"/>
              <a:ext cx="745522" cy="754272"/>
              <a:chOff x="7190753" y="5365577"/>
              <a:chExt cx="745522" cy="754272"/>
            </a:xfrm>
          </p:grpSpPr>
          <p:sp>
            <p:nvSpPr>
              <p:cNvPr id="1228" name="Google Shape;1228;p8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8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8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8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86"/>
              <p:cNvSpPr/>
              <p:nvPr/>
            </p:nvSpPr>
            <p:spPr>
              <a:xfrm>
                <a:off x="7325457" y="5447093"/>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8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8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8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8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sp>
        <p:nvSpPr>
          <p:cNvPr id="1241" name="Google Shape;1241;p8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ctr" anchorCtr="0">
            <a:noAutofit/>
          </a:bodyPr>
          <a:lstStyle/>
          <a:p>
            <a:pPr marL="457200" lvl="0" indent="-228600" algn="ctr" rtl="0">
              <a:lnSpc>
                <a:spcPct val="100000"/>
              </a:lnSpc>
              <a:spcBef>
                <a:spcPts val="1000"/>
              </a:spcBef>
              <a:spcAft>
                <a:spcPts val="0"/>
              </a:spcAft>
              <a:buSzPts val="2400"/>
              <a:buNone/>
            </a:pPr>
            <a:r>
              <a:rPr lang="en-US"/>
              <a:t>Protección de Datos por Defecto (PDpD)</a:t>
            </a:r>
            <a:endParaRPr/>
          </a:p>
        </p:txBody>
      </p:sp>
      <p:sp>
        <p:nvSpPr>
          <p:cNvPr id="1242" name="Google Shape;1242;p87"/>
          <p:cNvSpPr txBox="1">
            <a:spLocks noGrp="1"/>
          </p:cNvSpPr>
          <p:nvPr>
            <p:ph type="body" idx="2"/>
          </p:nvPr>
        </p:nvSpPr>
        <p:spPr>
          <a:xfrm>
            <a:off x="4912293" y="1421593"/>
            <a:ext cx="6553234" cy="999383"/>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1000"/>
              </a:spcBef>
              <a:spcAft>
                <a:spcPts val="0"/>
              </a:spcAft>
              <a:buSzPts val="2200"/>
              <a:buNone/>
            </a:pPr>
            <a:r>
              <a:rPr lang="en-US" sz="1800"/>
              <a:t>Así se llama el planteamiento de la privacidad que todas las empresas deben aplicar ahora al crear productos y sitios web. La PDpD implica reducir al mínimo la recopilación de datos y adoptar medidas para evitar fugas y brechas de seguridad en todas las fases del diseño de un producto.</a:t>
            </a:r>
            <a:endParaRPr sz="1800"/>
          </a:p>
        </p:txBody>
      </p:sp>
      <p:sp>
        <p:nvSpPr>
          <p:cNvPr id="1243" name="Google Shape;1243;p87"/>
          <p:cNvSpPr txBox="1">
            <a:spLocks noGrp="1"/>
          </p:cNvSpPr>
          <p:nvPr>
            <p:ph type="body" idx="3"/>
          </p:nvPr>
        </p:nvSpPr>
        <p:spPr>
          <a:xfrm>
            <a:off x="3291603" y="1263336"/>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1</a:t>
            </a:r>
            <a:endParaRPr/>
          </a:p>
        </p:txBody>
      </p:sp>
      <p:sp>
        <p:nvSpPr>
          <p:cNvPr id="1244" name="Google Shape;1244;p87"/>
          <p:cNvSpPr txBox="1">
            <a:spLocks noGrp="1"/>
          </p:cNvSpPr>
          <p:nvPr>
            <p:ph type="body" idx="5"/>
          </p:nvPr>
        </p:nvSpPr>
        <p:spPr>
          <a:xfrm>
            <a:off x="4907571" y="4067885"/>
            <a:ext cx="6562677" cy="339415"/>
          </a:xfrm>
          <a:prstGeom prst="rect">
            <a:avLst/>
          </a:prstGeom>
          <a:noFill/>
          <a:ln>
            <a:noFill/>
          </a:ln>
        </p:spPr>
        <p:txBody>
          <a:bodyPr spcFirstLastPara="1" wrap="square" lIns="91425" tIns="45700" rIns="91425" bIns="45700" anchor="ctr" anchorCtr="0">
            <a:noAutofit/>
          </a:bodyPr>
          <a:lstStyle/>
          <a:p>
            <a:pPr marL="457200" lvl="0" indent="-228600" algn="ctr" rtl="0">
              <a:lnSpc>
                <a:spcPct val="100000"/>
              </a:lnSpc>
              <a:spcBef>
                <a:spcPts val="1000"/>
              </a:spcBef>
              <a:spcAft>
                <a:spcPts val="0"/>
              </a:spcAft>
              <a:buSzPts val="2400"/>
              <a:buNone/>
            </a:pPr>
            <a:r>
              <a:rPr lang="en-US" sz="2300"/>
              <a:t>CONSENTIMIENTO</a:t>
            </a:r>
            <a:endParaRPr sz="2300"/>
          </a:p>
        </p:txBody>
      </p:sp>
      <p:sp>
        <p:nvSpPr>
          <p:cNvPr id="1245" name="Google Shape;1245;p87"/>
          <p:cNvSpPr txBox="1">
            <a:spLocks noGrp="1"/>
          </p:cNvSpPr>
          <p:nvPr>
            <p:ph type="body" idx="6"/>
          </p:nvPr>
        </p:nvSpPr>
        <p:spPr>
          <a:xfrm>
            <a:off x="4912293" y="4755395"/>
            <a:ext cx="6677452" cy="999383"/>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1000"/>
              </a:spcBef>
              <a:spcAft>
                <a:spcPts val="0"/>
              </a:spcAft>
              <a:buSzPts val="2200"/>
              <a:buNone/>
            </a:pPr>
            <a:r>
              <a:rPr lang="en-US" sz="1800"/>
              <a:t>Obtener el consentimiento significa simplemente pedir permiso a los usuarios para tratar sus datos. Las empresas deben explicar sus prácticas de recopilación de datos con un lenguaje claro y sencillo, y luego los usuarios deben dar su consentimiento. Estas normas de consentimiento prohíben el uso de ajustes preseleccionados en las aplicaciones o casillas marcadas previamente en los sitios web.</a:t>
            </a:r>
            <a:endParaRPr sz="1800"/>
          </a:p>
        </p:txBody>
      </p:sp>
      <p:sp>
        <p:nvSpPr>
          <p:cNvPr id="1246" name="Google Shape;1246;p87"/>
          <p:cNvSpPr txBox="1">
            <a:spLocks noGrp="1"/>
          </p:cNvSpPr>
          <p:nvPr>
            <p:ph type="body" idx="7"/>
          </p:nvPr>
        </p:nvSpPr>
        <p:spPr>
          <a:xfrm>
            <a:off x="3291602" y="4495435"/>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2</a:t>
            </a:r>
            <a:endParaRPr/>
          </a:p>
        </p:txBody>
      </p:sp>
      <p:sp>
        <p:nvSpPr>
          <p:cNvPr id="1247" name="Google Shape;1247;p87"/>
          <p:cNvSpPr txBox="1"/>
          <p:nvPr/>
        </p:nvSpPr>
        <p:spPr>
          <a:xfrm>
            <a:off x="214215" y="846903"/>
            <a:ext cx="3625494" cy="50167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Calibri"/>
                <a:ea typeface="Calibri"/>
                <a:cs typeface="Calibri"/>
                <a:sym typeface="Calibri"/>
              </a:rPr>
              <a:t>Estos</a:t>
            </a:r>
            <a:r>
              <a:rPr lang="en-US" sz="3200" b="0" i="0" u="none" strike="noStrike" cap="none" dirty="0">
                <a:solidFill>
                  <a:schemeClr val="lt1"/>
                </a:solidFill>
                <a:latin typeface="Calibri"/>
                <a:ea typeface="Calibri"/>
                <a:cs typeface="Calibri"/>
                <a:sym typeface="Calibri"/>
              </a:rPr>
              <a:t> son dos de </a:t>
            </a:r>
            <a:r>
              <a:rPr lang="en-US" sz="3200" b="0" i="0" u="none" strike="noStrike" cap="none" dirty="0" err="1">
                <a:solidFill>
                  <a:schemeClr val="lt1"/>
                </a:solidFill>
                <a:latin typeface="Calibri"/>
                <a:ea typeface="Calibri"/>
                <a:cs typeface="Calibri"/>
                <a:sym typeface="Calibri"/>
              </a:rPr>
              <a:t>los</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términos</a:t>
            </a:r>
            <a:r>
              <a:rPr lang="en-US" sz="3200" b="0" i="0" u="none" strike="noStrike" cap="none" dirty="0">
                <a:solidFill>
                  <a:schemeClr val="lt1"/>
                </a:solidFill>
                <a:latin typeface="Calibri"/>
                <a:ea typeface="Calibri"/>
                <a:cs typeface="Calibri"/>
                <a:sym typeface="Calibri"/>
              </a:rPr>
              <a:t> del RGPD </a:t>
            </a:r>
            <a:r>
              <a:rPr lang="en-US" sz="3200" b="0" i="0" u="none" strike="noStrike" cap="none" dirty="0" err="1">
                <a:solidFill>
                  <a:schemeClr val="lt1"/>
                </a:solidFill>
                <a:latin typeface="Calibri"/>
                <a:ea typeface="Calibri"/>
                <a:cs typeface="Calibri"/>
                <a:sym typeface="Calibri"/>
              </a:rPr>
              <a:t>más</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utilizados</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por</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los</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analistas</a:t>
            </a:r>
            <a:r>
              <a:rPr lang="en-US" sz="3200" b="0" i="0" u="none" strike="noStrike" cap="none" dirty="0">
                <a:solidFill>
                  <a:schemeClr val="lt1"/>
                </a:solidFill>
                <a:latin typeface="Calibri"/>
                <a:ea typeface="Calibri"/>
                <a:cs typeface="Calibri"/>
                <a:sym typeface="Calibri"/>
              </a:rPr>
              <a:t> de </a:t>
            </a:r>
            <a:r>
              <a:rPr lang="en-US" sz="3200" b="0" i="0" u="none" strike="noStrike" cap="none" dirty="0" err="1">
                <a:solidFill>
                  <a:schemeClr val="lt1"/>
                </a:solidFill>
                <a:latin typeface="Calibri"/>
                <a:ea typeface="Calibri"/>
                <a:cs typeface="Calibri"/>
                <a:sym typeface="Calibri"/>
              </a:rPr>
              <a:t>seguridad</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Comprenderlos</a:t>
            </a:r>
            <a:r>
              <a:rPr lang="en-US" sz="3200" b="0" i="0" u="none" strike="noStrike" cap="none" dirty="0">
                <a:solidFill>
                  <a:schemeClr val="lt1"/>
                </a:solidFill>
                <a:latin typeface="Calibri"/>
                <a:ea typeface="Calibri"/>
                <a:cs typeface="Calibri"/>
                <a:sym typeface="Calibri"/>
              </a:rPr>
              <a:t> es fundamental para </a:t>
            </a:r>
            <a:r>
              <a:rPr lang="en-US" sz="3200" b="0" i="0" u="none" strike="noStrike" cap="none" dirty="0" err="1">
                <a:solidFill>
                  <a:schemeClr val="lt1"/>
                </a:solidFill>
                <a:latin typeface="Calibri"/>
                <a:ea typeface="Calibri"/>
                <a:cs typeface="Calibri"/>
                <a:sym typeface="Calibri"/>
              </a:rPr>
              <a:t>familiarizarse</a:t>
            </a:r>
            <a:r>
              <a:rPr lang="en-US" sz="3200" b="0" i="0" u="none" strike="noStrike" cap="none" dirty="0">
                <a:solidFill>
                  <a:schemeClr val="lt1"/>
                </a:solidFill>
                <a:latin typeface="Calibri"/>
                <a:ea typeface="Calibri"/>
                <a:cs typeface="Calibri"/>
                <a:sym typeface="Calibri"/>
              </a:rPr>
              <a:t> con la </a:t>
            </a:r>
            <a:r>
              <a:rPr lang="en-US" sz="3200" b="0" i="0" u="none" strike="noStrike" cap="none" dirty="0" err="1">
                <a:solidFill>
                  <a:schemeClr val="lt1"/>
                </a:solidFill>
                <a:latin typeface="Calibri"/>
                <a:ea typeface="Calibri"/>
                <a:cs typeface="Calibri"/>
                <a:sym typeface="Calibri"/>
              </a:rPr>
              <a:t>protección</a:t>
            </a:r>
            <a:r>
              <a:rPr lang="en-US" sz="3200" b="0" i="0" u="none" strike="noStrike" cap="none" dirty="0">
                <a:solidFill>
                  <a:schemeClr val="lt1"/>
                </a:solidFill>
                <a:latin typeface="Calibri"/>
                <a:ea typeface="Calibri"/>
                <a:cs typeface="Calibri"/>
                <a:sym typeface="Calibri"/>
              </a:rPr>
              <a:t> de </a:t>
            </a:r>
            <a:r>
              <a:rPr lang="en-US" sz="3200" b="0" i="0" u="none" strike="noStrike" cap="none" dirty="0" err="1">
                <a:solidFill>
                  <a:schemeClr val="lt1"/>
                </a:solidFill>
                <a:latin typeface="Calibri"/>
                <a:ea typeface="Calibri"/>
                <a:cs typeface="Calibri"/>
                <a:sym typeface="Calibri"/>
              </a:rPr>
              <a:t>datos</a:t>
            </a:r>
            <a:r>
              <a:rPr lang="en-US" sz="3200" b="0" i="0" u="none" strike="noStrike" cap="none" dirty="0">
                <a:solidFill>
                  <a:schemeClr val="lt1"/>
                </a:solidFill>
                <a:latin typeface="Calibri"/>
                <a:ea typeface="Calibri"/>
                <a:cs typeface="Calibri"/>
                <a:sym typeface="Calibri"/>
              </a:rPr>
              <a:t> </a:t>
            </a:r>
            <a:r>
              <a:rPr lang="en-US" sz="3200" b="0" i="0" u="none" strike="noStrike" cap="none" dirty="0" err="1">
                <a:solidFill>
                  <a:schemeClr val="lt1"/>
                </a:solidFill>
                <a:latin typeface="Calibri"/>
                <a:ea typeface="Calibri"/>
                <a:cs typeface="Calibri"/>
                <a:sym typeface="Calibri"/>
              </a:rPr>
              <a:t>en</a:t>
            </a:r>
            <a:r>
              <a:rPr lang="en-US" sz="3200" b="0" i="0" u="none" strike="noStrike" cap="none" dirty="0">
                <a:solidFill>
                  <a:schemeClr val="lt1"/>
                </a:solidFill>
                <a:latin typeface="Calibri"/>
                <a:ea typeface="Calibri"/>
                <a:cs typeface="Calibri"/>
                <a:sym typeface="Calibri"/>
              </a:rPr>
              <a:t> general.</a:t>
            </a:r>
            <a:endParaRPr sz="32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u="sng" dirty="0" err="1">
                <a:hlinkClick r:id="rId3" action="ppaction://hlinksldjump">
                  <a:extLst>
                    <a:ext uri="{A12FA001-AC4F-418D-AE19-62706E023703}">
                      <ahyp:hlinkClr xmlns:ahyp="http://schemas.microsoft.com/office/drawing/2018/hyperlinkcolor" val="tx"/>
                    </a:ext>
                  </a:extLst>
                </a:hlinkClick>
              </a:rPr>
              <a:t>Cómo</a:t>
            </a:r>
            <a:r>
              <a:rPr lang="en-US" u="sng" dirty="0">
                <a:hlinkClick r:id="rId3" action="ppaction://hlinksldjump">
                  <a:extLst>
                    <a:ext uri="{A12FA001-AC4F-418D-AE19-62706E023703}">
                      <ahyp:hlinkClr xmlns:ahyp="http://schemas.microsoft.com/office/drawing/2018/hyperlinkcolor" val="tx"/>
                    </a:ext>
                  </a:extLst>
                </a:hlinkClick>
              </a:rPr>
              <a:t> CONSUMES </a:t>
            </a:r>
            <a:r>
              <a:rPr lang="en-US" u="sng" dirty="0"/>
              <a:t>la </a:t>
            </a:r>
            <a:r>
              <a:rPr lang="en-US" u="sng" dirty="0" err="1"/>
              <a:t>información</a:t>
            </a:r>
            <a:endParaRPr dirty="0"/>
          </a:p>
        </p:txBody>
      </p:sp>
      <p:sp>
        <p:nvSpPr>
          <p:cNvPr id="280" name="Google Shape;280;p43"/>
          <p:cNvSpPr txBox="1">
            <a:spLocks noGrp="1"/>
          </p:cNvSpPr>
          <p:nvPr>
            <p:ph type="body" idx="2"/>
          </p:nvPr>
        </p:nvSpPr>
        <p:spPr>
          <a:xfrm>
            <a:off x="4775199" y="1191313"/>
            <a:ext cx="6690328" cy="999383"/>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dirty="0"/>
              <a:t>Es la </a:t>
            </a:r>
            <a:r>
              <a:rPr lang="en-US" dirty="0" err="1"/>
              <a:t>capacidad</a:t>
            </a:r>
            <a:r>
              <a:rPr lang="en-US" dirty="0"/>
              <a:t> de </a:t>
            </a:r>
            <a:r>
              <a:rPr lang="en-US" dirty="0" err="1"/>
              <a:t>realizar</a:t>
            </a:r>
            <a:r>
              <a:rPr lang="en-US" dirty="0"/>
              <a:t> </a:t>
            </a:r>
            <a:r>
              <a:rPr lang="en-US" dirty="0" err="1"/>
              <a:t>tareas</a:t>
            </a:r>
            <a:r>
              <a:rPr lang="en-US" dirty="0"/>
              <a:t> </a:t>
            </a:r>
            <a:r>
              <a:rPr lang="en-US" dirty="0" err="1"/>
              <a:t>digitales</a:t>
            </a:r>
            <a:r>
              <a:rPr lang="en-US" dirty="0"/>
              <a:t> </a:t>
            </a:r>
            <a:r>
              <a:rPr lang="en-US" dirty="0" err="1"/>
              <a:t>como</a:t>
            </a:r>
            <a:r>
              <a:rPr lang="en-US" dirty="0"/>
              <a:t> usar un </a:t>
            </a:r>
            <a:r>
              <a:rPr lang="en-US" i="1" dirty="0">
                <a:solidFill>
                  <a:srgbClr val="002060"/>
                </a:solidFill>
              </a:rPr>
              <a:t>e-reader</a:t>
            </a:r>
            <a:r>
              <a:rPr lang="en-US" dirty="0"/>
              <a:t> (lector de </a:t>
            </a:r>
            <a:r>
              <a:rPr lang="en-US" dirty="0" err="1"/>
              <a:t>libros</a:t>
            </a:r>
            <a:r>
              <a:rPr lang="en-US" dirty="0"/>
              <a:t> </a:t>
            </a:r>
            <a:r>
              <a:rPr lang="en-US" dirty="0" err="1"/>
              <a:t>electrónicos</a:t>
            </a:r>
            <a:r>
              <a:rPr lang="en-US" dirty="0"/>
              <a:t>, </a:t>
            </a:r>
            <a:r>
              <a:rPr lang="en-US" dirty="0" err="1"/>
              <a:t>como</a:t>
            </a:r>
            <a:r>
              <a:rPr lang="en-US" dirty="0"/>
              <a:t> Kindle), </a:t>
            </a:r>
            <a:r>
              <a:rPr lang="en-US" dirty="0" err="1"/>
              <a:t>realizar</a:t>
            </a:r>
            <a:r>
              <a:rPr lang="en-US" dirty="0"/>
              <a:t> </a:t>
            </a:r>
            <a:r>
              <a:rPr lang="en-US" dirty="0" err="1"/>
              <a:t>operaciones</a:t>
            </a:r>
            <a:r>
              <a:rPr lang="en-US" dirty="0"/>
              <a:t> </a:t>
            </a:r>
            <a:r>
              <a:rPr lang="en-US" dirty="0" err="1"/>
              <a:t>bancarias</a:t>
            </a:r>
            <a:r>
              <a:rPr lang="en-US" dirty="0"/>
              <a:t> online o </a:t>
            </a:r>
            <a:r>
              <a:rPr lang="en-US" dirty="0" err="1"/>
              <a:t>buscar</a:t>
            </a:r>
            <a:r>
              <a:rPr lang="en-US" dirty="0"/>
              <a:t> y leer un </a:t>
            </a:r>
            <a:r>
              <a:rPr lang="en-US" dirty="0" err="1"/>
              <a:t>artículo</a:t>
            </a:r>
            <a:r>
              <a:rPr lang="en-US" dirty="0"/>
              <a:t> online. </a:t>
            </a:r>
            <a:endParaRPr dirty="0"/>
          </a:p>
        </p:txBody>
      </p:sp>
      <p:sp>
        <p:nvSpPr>
          <p:cNvPr id="281" name="Google Shape;281;p43"/>
          <p:cNvSpPr txBox="1">
            <a:spLocks noGrp="1"/>
          </p:cNvSpPr>
          <p:nvPr>
            <p:ph type="body" idx="3"/>
          </p:nvPr>
        </p:nvSpPr>
        <p:spPr>
          <a:xfrm>
            <a:off x="3669541" y="1076972"/>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1</a:t>
            </a:r>
            <a:endParaRPr/>
          </a:p>
        </p:txBody>
      </p:sp>
      <p:sp>
        <p:nvSpPr>
          <p:cNvPr id="282" name="Google Shape;282;p4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u="sng" dirty="0" err="1">
                <a:hlinkClick r:id="rId4" action="ppaction://hlinksldjump">
                  <a:extLst>
                    <a:ext uri="{A12FA001-AC4F-418D-AE19-62706E023703}">
                      <ahyp:hlinkClr xmlns:ahyp="http://schemas.microsoft.com/office/drawing/2018/hyperlinkcolor" val="tx"/>
                    </a:ext>
                  </a:extLst>
                </a:hlinkClick>
              </a:rPr>
              <a:t>Cómo</a:t>
            </a:r>
            <a:r>
              <a:rPr lang="en-US" u="sng" dirty="0">
                <a:hlinkClick r:id="rId4" action="ppaction://hlinksldjump">
                  <a:extLst>
                    <a:ext uri="{A12FA001-AC4F-418D-AE19-62706E023703}">
                      <ahyp:hlinkClr xmlns:ahyp="http://schemas.microsoft.com/office/drawing/2018/hyperlinkcolor" val="tx"/>
                    </a:ext>
                  </a:extLst>
                </a:hlinkClick>
              </a:rPr>
              <a:t> CREAS </a:t>
            </a:r>
            <a:r>
              <a:rPr lang="en-US" u="sng" dirty="0" err="1"/>
              <a:t>información</a:t>
            </a:r>
            <a:endParaRPr dirty="0"/>
          </a:p>
        </p:txBody>
      </p:sp>
      <p:sp>
        <p:nvSpPr>
          <p:cNvPr id="283" name="Google Shape;283;p43"/>
          <p:cNvSpPr txBox="1">
            <a:spLocks noGrp="1"/>
          </p:cNvSpPr>
          <p:nvPr>
            <p:ph type="body" idx="6"/>
          </p:nvPr>
        </p:nvSpPr>
        <p:spPr>
          <a:xfrm>
            <a:off x="4848466" y="3055110"/>
            <a:ext cx="6690328" cy="99938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1200"/>
              </a:spcBef>
              <a:spcAft>
                <a:spcPts val="0"/>
              </a:spcAft>
              <a:buSzPts val="2200"/>
              <a:buNone/>
            </a:pPr>
            <a:r>
              <a:rPr lang="en-US"/>
              <a:t>Esta habilidad lo incluye todo: desde hacer y editar vídeos a escribir artículos o elaborar y editar documentos en PDF.</a:t>
            </a:r>
            <a:endParaRPr/>
          </a:p>
        </p:txBody>
      </p:sp>
      <p:sp>
        <p:nvSpPr>
          <p:cNvPr id="284" name="Google Shape;284;p43"/>
          <p:cNvSpPr txBox="1">
            <a:spLocks noGrp="1"/>
          </p:cNvSpPr>
          <p:nvPr>
            <p:ph type="body" idx="7"/>
          </p:nvPr>
        </p:nvSpPr>
        <p:spPr>
          <a:xfrm>
            <a:off x="3678984" y="2939743"/>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2</a:t>
            </a:r>
            <a:endParaRPr/>
          </a:p>
        </p:txBody>
      </p:sp>
      <p:sp>
        <p:nvSpPr>
          <p:cNvPr id="285" name="Google Shape;285;p4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b"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u="sng" dirty="0" err="1">
                <a:hlinkClick r:id="rId5" action="ppaction://hlinksldjump">
                  <a:extLst>
                    <a:ext uri="{A12FA001-AC4F-418D-AE19-62706E023703}">
                      <ahyp:hlinkClr xmlns:ahyp="http://schemas.microsoft.com/office/drawing/2018/hyperlinkcolor" val="tx"/>
                    </a:ext>
                  </a:extLst>
                </a:hlinkClick>
              </a:rPr>
              <a:t>Cómo</a:t>
            </a:r>
            <a:r>
              <a:rPr lang="en-US" u="sng" dirty="0">
                <a:hlinkClick r:id="rId5" action="ppaction://hlinksldjump">
                  <a:extLst>
                    <a:ext uri="{A12FA001-AC4F-418D-AE19-62706E023703}">
                      <ahyp:hlinkClr xmlns:ahyp="http://schemas.microsoft.com/office/drawing/2018/hyperlinkcolor" val="tx"/>
                    </a:ext>
                  </a:extLst>
                </a:hlinkClick>
              </a:rPr>
              <a:t> COMUNICAS la</a:t>
            </a:r>
            <a:r>
              <a:rPr lang="en-US" u="sng" dirty="0"/>
              <a:t> </a:t>
            </a:r>
            <a:r>
              <a:rPr lang="en-US" u="sng" dirty="0" err="1"/>
              <a:t>información</a:t>
            </a:r>
            <a:endParaRPr dirty="0"/>
          </a:p>
        </p:txBody>
      </p:sp>
      <p:sp>
        <p:nvSpPr>
          <p:cNvPr id="286" name="Google Shape;286;p43"/>
          <p:cNvSpPr txBox="1">
            <a:spLocks noGrp="1"/>
          </p:cNvSpPr>
          <p:nvPr>
            <p:ph type="body" idx="9"/>
          </p:nvPr>
        </p:nvSpPr>
        <p:spPr>
          <a:xfrm>
            <a:off x="4773624" y="4997812"/>
            <a:ext cx="6705826" cy="99938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1000"/>
              </a:spcBef>
              <a:spcAft>
                <a:spcPts val="0"/>
              </a:spcAft>
              <a:buSzPts val="2200"/>
              <a:buNone/>
            </a:pPr>
            <a:r>
              <a:rPr lang="en-US" dirty="0"/>
              <a:t>Una </a:t>
            </a:r>
            <a:r>
              <a:rPr lang="en-US" dirty="0" err="1"/>
              <a:t>vez</a:t>
            </a:r>
            <a:r>
              <a:rPr lang="en-US" dirty="0"/>
              <a:t> </a:t>
            </a:r>
            <a:r>
              <a:rPr lang="en-US" dirty="0" err="1"/>
              <a:t>tienes</a:t>
            </a:r>
            <a:r>
              <a:rPr lang="en-US" dirty="0"/>
              <a:t> la </a:t>
            </a:r>
            <a:r>
              <a:rPr lang="en-US" dirty="0" err="1"/>
              <a:t>información</a:t>
            </a:r>
            <a:r>
              <a:rPr lang="en-US" dirty="0"/>
              <a:t>, </a:t>
            </a:r>
            <a:r>
              <a:rPr lang="en-US" dirty="0" err="1"/>
              <a:t>deberás</a:t>
            </a:r>
            <a:r>
              <a:rPr lang="en-US" dirty="0"/>
              <a:t> saber </a:t>
            </a:r>
            <a:r>
              <a:rPr lang="en-US" dirty="0" err="1"/>
              <a:t>cómo</a:t>
            </a:r>
            <a:r>
              <a:rPr lang="en-US" dirty="0"/>
              <a:t> </a:t>
            </a:r>
            <a:r>
              <a:rPr lang="en-US" dirty="0" err="1"/>
              <a:t>compartirla</a:t>
            </a:r>
            <a:r>
              <a:rPr lang="en-US" dirty="0"/>
              <a:t>. La </a:t>
            </a:r>
            <a:r>
              <a:rPr lang="en-US" dirty="0" err="1"/>
              <a:t>comunicación</a:t>
            </a:r>
            <a:r>
              <a:rPr lang="en-US" dirty="0"/>
              <a:t> </a:t>
            </a:r>
            <a:r>
              <a:rPr lang="en-US" dirty="0" err="1"/>
              <a:t>puede</a:t>
            </a:r>
            <a:r>
              <a:rPr lang="en-US" dirty="0"/>
              <a:t> ser tanto </a:t>
            </a:r>
            <a:r>
              <a:rPr lang="en-US" dirty="0" err="1"/>
              <a:t>escribir</a:t>
            </a:r>
            <a:r>
              <a:rPr lang="en-US" dirty="0"/>
              <a:t> un </a:t>
            </a:r>
            <a:r>
              <a:rPr lang="en-US" i="1" dirty="0"/>
              <a:t>tweet</a:t>
            </a:r>
            <a:r>
              <a:rPr lang="en-US" dirty="0"/>
              <a:t> </a:t>
            </a:r>
            <a:r>
              <a:rPr lang="en-US" dirty="0" err="1"/>
              <a:t>como</a:t>
            </a:r>
            <a:r>
              <a:rPr lang="en-US" dirty="0"/>
              <a:t> mandar un e-mail o </a:t>
            </a:r>
            <a:r>
              <a:rPr lang="en-US" dirty="0" err="1"/>
              <a:t>compartir</a:t>
            </a:r>
            <a:r>
              <a:rPr lang="en-US" dirty="0"/>
              <a:t> </a:t>
            </a:r>
            <a:r>
              <a:rPr lang="en-US" dirty="0" err="1"/>
              <a:t>documentos</a:t>
            </a:r>
            <a:r>
              <a:rPr lang="en-US" dirty="0"/>
              <a:t> online, entre </a:t>
            </a:r>
            <a:r>
              <a:rPr lang="en-US" dirty="0" err="1"/>
              <a:t>otras</a:t>
            </a:r>
            <a:r>
              <a:rPr lang="en-US" dirty="0"/>
              <a:t> </a:t>
            </a:r>
            <a:r>
              <a:rPr lang="en-US" dirty="0" err="1"/>
              <a:t>cosas</a:t>
            </a:r>
            <a:r>
              <a:rPr lang="en-US" dirty="0"/>
              <a:t>. </a:t>
            </a:r>
            <a:endParaRPr dirty="0"/>
          </a:p>
        </p:txBody>
      </p:sp>
      <p:sp>
        <p:nvSpPr>
          <p:cNvPr id="287" name="Google Shape;287;p43"/>
          <p:cNvSpPr txBox="1">
            <a:spLocks noGrp="1"/>
          </p:cNvSpPr>
          <p:nvPr>
            <p:ph type="body" idx="13"/>
          </p:nvPr>
        </p:nvSpPr>
        <p:spPr>
          <a:xfrm>
            <a:off x="3669540" y="4802514"/>
            <a:ext cx="1096215"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3</a:t>
            </a:r>
            <a:endParaRPr/>
          </a:p>
        </p:txBody>
      </p:sp>
      <p:sp>
        <p:nvSpPr>
          <p:cNvPr id="288" name="Google Shape;288;p43"/>
          <p:cNvSpPr txBox="1"/>
          <p:nvPr/>
        </p:nvSpPr>
        <p:spPr>
          <a:xfrm>
            <a:off x="267199" y="612864"/>
            <a:ext cx="3485879" cy="60016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err="1">
                <a:solidFill>
                  <a:schemeClr val="lt1"/>
                </a:solidFill>
                <a:latin typeface="Calibri"/>
                <a:ea typeface="Calibri"/>
                <a:cs typeface="Calibri"/>
                <a:sym typeface="Calibri"/>
              </a:rPr>
              <a:t>Así</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como</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alfabetismo</a:t>
            </a:r>
            <a:r>
              <a:rPr lang="en-US" sz="2400" b="0" i="0" u="none" strike="noStrike" cap="none" dirty="0">
                <a:solidFill>
                  <a:schemeClr val="lt1"/>
                </a:solidFill>
                <a:latin typeface="Calibri"/>
                <a:ea typeface="Calibri"/>
                <a:cs typeface="Calibri"/>
                <a:sym typeface="Calibri"/>
              </a:rPr>
              <a:t> es la </a:t>
            </a:r>
            <a:r>
              <a:rPr lang="en-US" sz="2400" b="0" i="0" u="none" strike="noStrike" cap="none" dirty="0" err="1">
                <a:solidFill>
                  <a:schemeClr val="lt1"/>
                </a:solidFill>
                <a:latin typeface="Calibri"/>
                <a:ea typeface="Calibri"/>
                <a:cs typeface="Calibri"/>
                <a:sym typeface="Calibri"/>
              </a:rPr>
              <a:t>capacidad</a:t>
            </a:r>
            <a:r>
              <a:rPr lang="en-US" sz="2400" b="0" i="0" u="none" strike="noStrike" cap="none" dirty="0">
                <a:solidFill>
                  <a:schemeClr val="lt1"/>
                </a:solidFill>
                <a:latin typeface="Calibri"/>
                <a:ea typeface="Calibri"/>
                <a:cs typeface="Calibri"/>
                <a:sym typeface="Calibri"/>
              </a:rPr>
              <a:t> de leer y </a:t>
            </a:r>
            <a:r>
              <a:rPr lang="en-US" sz="2400" b="0" i="0" u="none" strike="noStrike" cap="none" dirty="0" err="1">
                <a:solidFill>
                  <a:schemeClr val="lt1"/>
                </a:solidFill>
                <a:latin typeface="Calibri"/>
                <a:ea typeface="Calibri"/>
                <a:cs typeface="Calibri"/>
                <a:sym typeface="Calibri"/>
              </a:rPr>
              <a:t>escribir</a:t>
            </a: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4BAA2"/>
                </a:solidFill>
                <a:latin typeface="Calibri"/>
                <a:ea typeface="Calibri"/>
                <a:cs typeface="Calibri"/>
                <a:sym typeface="Calibri"/>
              </a:rPr>
              <a:t>LA COMPETENCIA DIGITAL (</a:t>
            </a:r>
            <a:r>
              <a:rPr lang="en-US" sz="2400" b="1" i="0" u="none" strike="noStrike" cap="none" dirty="0" err="1">
                <a:solidFill>
                  <a:srgbClr val="24BAA2"/>
                </a:solidFill>
                <a:latin typeface="Calibri"/>
                <a:ea typeface="Calibri"/>
                <a:cs typeface="Calibri"/>
                <a:sym typeface="Calibri"/>
              </a:rPr>
              <a:t>alfabetismo</a:t>
            </a:r>
            <a:r>
              <a:rPr lang="en-US" sz="2400" b="1" i="0" u="none" strike="noStrike" cap="none" dirty="0">
                <a:solidFill>
                  <a:srgbClr val="24BAA2"/>
                </a:solidFill>
                <a:latin typeface="Calibri"/>
                <a:ea typeface="Calibri"/>
                <a:cs typeface="Calibri"/>
                <a:sym typeface="Calibri"/>
              </a:rPr>
              <a:t> digital) </a:t>
            </a:r>
            <a:r>
              <a:rPr lang="en-US" sz="2400" b="0" i="0" u="none" strike="noStrike" cap="none" dirty="0">
                <a:solidFill>
                  <a:schemeClr val="lt1"/>
                </a:solidFill>
                <a:latin typeface="Calibri"/>
                <a:ea typeface="Calibri"/>
                <a:cs typeface="Calibri"/>
                <a:sym typeface="Calibri"/>
              </a:rPr>
              <a:t>es la </a:t>
            </a:r>
            <a:r>
              <a:rPr lang="en-US" sz="2400" b="0" i="0" u="none" strike="noStrike" cap="none" dirty="0" err="1">
                <a:solidFill>
                  <a:schemeClr val="lt1"/>
                </a:solidFill>
                <a:latin typeface="Calibri"/>
                <a:ea typeface="Calibri"/>
                <a:cs typeface="Calibri"/>
                <a:sym typeface="Calibri"/>
              </a:rPr>
              <a:t>capacidad</a:t>
            </a:r>
            <a:r>
              <a:rPr lang="en-US" sz="2400" b="0" i="0" u="none" strike="noStrike" cap="none" dirty="0">
                <a:solidFill>
                  <a:schemeClr val="lt1"/>
                </a:solidFill>
                <a:latin typeface="Calibri"/>
                <a:ea typeface="Calibri"/>
                <a:cs typeface="Calibri"/>
                <a:sym typeface="Calibri"/>
              </a:rPr>
              <a:t> de </a:t>
            </a:r>
            <a:r>
              <a:rPr lang="en-US" sz="2400" b="0" i="0" u="none" strike="noStrike" cap="none" dirty="0" err="1">
                <a:solidFill>
                  <a:schemeClr val="lt1"/>
                </a:solidFill>
                <a:latin typeface="Calibri"/>
                <a:ea typeface="Calibri"/>
                <a:cs typeface="Calibri"/>
                <a:sym typeface="Calibri"/>
              </a:rPr>
              <a:t>realizar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tareas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formato</a:t>
            </a:r>
            <a:r>
              <a:rPr lang="en-US" sz="2400" b="0" i="0" u="none" strike="noStrike" cap="none" dirty="0">
                <a:solidFill>
                  <a:schemeClr val="lt1"/>
                </a:solidFill>
                <a:latin typeface="Calibri"/>
                <a:ea typeface="Calibri"/>
                <a:cs typeface="Calibri"/>
                <a:sym typeface="Calibri"/>
              </a:rPr>
              <a:t> digital.  </a:t>
            </a:r>
            <a:r>
              <a:rPr lang="en-US" sz="2400" b="0" i="0" u="none" strike="noStrike" cap="none" dirty="0" err="1">
                <a:solidFill>
                  <a:schemeClr val="lt1"/>
                </a:solidFill>
                <a:latin typeface="Calibri"/>
                <a:ea typeface="Calibri"/>
                <a:cs typeface="Calibri"/>
                <a:sym typeface="Calibri"/>
              </a:rPr>
              <a:t>Aunque</a:t>
            </a:r>
            <a:r>
              <a:rPr lang="en-US" sz="2400" b="0" i="0" u="none" strike="noStrike" cap="none" dirty="0">
                <a:solidFill>
                  <a:schemeClr val="lt1"/>
                </a:solidFill>
                <a:latin typeface="Calibri"/>
                <a:ea typeface="Calibri"/>
                <a:cs typeface="Calibri"/>
                <a:sym typeface="Calibri"/>
              </a:rPr>
              <a:t> la </a:t>
            </a:r>
            <a:r>
              <a:rPr lang="en-US" sz="2400" b="0" i="0" u="none" strike="noStrike" cap="none" dirty="0" err="1">
                <a:solidFill>
                  <a:schemeClr val="lt1"/>
                </a:solidFill>
                <a:latin typeface="Calibri"/>
                <a:ea typeface="Calibri"/>
                <a:cs typeface="Calibri"/>
                <a:sym typeface="Calibri"/>
              </a:rPr>
              <a:t>definición</a:t>
            </a:r>
            <a:r>
              <a:rPr lang="en-US" sz="2400" b="0" i="0" u="none" strike="noStrike" cap="none" dirty="0">
                <a:solidFill>
                  <a:schemeClr val="lt1"/>
                </a:solidFill>
                <a:latin typeface="Calibri"/>
                <a:ea typeface="Calibri"/>
                <a:cs typeface="Calibri"/>
                <a:sym typeface="Calibri"/>
              </a:rPr>
              <a:t> exacta </a:t>
            </a:r>
            <a:r>
              <a:rPr lang="en-US" sz="2400" b="0" i="0" u="none" strike="noStrike" cap="none" dirty="0" err="1">
                <a:solidFill>
                  <a:schemeClr val="lt1"/>
                </a:solidFill>
                <a:latin typeface="Calibri"/>
                <a:ea typeface="Calibri"/>
                <a:cs typeface="Calibri"/>
                <a:sym typeface="Calibri"/>
              </a:rPr>
              <a:t>pueda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variar</a:t>
            </a:r>
            <a:r>
              <a:rPr lang="en-US" sz="2400" b="0" i="0" u="none" strike="noStrike" cap="none" dirty="0">
                <a:solidFill>
                  <a:schemeClr val="lt1"/>
                </a:solidFill>
                <a:latin typeface="Calibri"/>
                <a:ea typeface="Calibri"/>
                <a:cs typeface="Calibri"/>
                <a:sym typeface="Calibri"/>
              </a:rPr>
              <a:t> entre </a:t>
            </a:r>
            <a:r>
              <a:rPr lang="en-US" sz="2400" b="0" i="0" u="none" strike="noStrike" cap="none" dirty="0" err="1">
                <a:solidFill>
                  <a:schemeClr val="lt1"/>
                </a:solidFill>
                <a:latin typeface="Calibri"/>
                <a:ea typeface="Calibri"/>
                <a:cs typeface="Calibri"/>
                <a:sym typeface="Calibri"/>
              </a:rPr>
              <a:t>empresas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universidades</a:t>
            </a:r>
            <a:r>
              <a:rPr lang="en-US" sz="2400" b="0" i="0" u="none" strike="noStrike" cap="none" dirty="0">
                <a:solidFill>
                  <a:schemeClr val="lt1"/>
                </a:solidFill>
                <a:latin typeface="Calibri"/>
                <a:ea typeface="Calibri"/>
                <a:cs typeface="Calibri"/>
                <a:sym typeface="Calibri"/>
              </a:rPr>
              <a:t> o </a:t>
            </a:r>
            <a:r>
              <a:rPr lang="en-US" sz="2400" b="0" i="0" u="none" strike="noStrike" cap="none" dirty="0" err="1">
                <a:solidFill>
                  <a:schemeClr val="lt1"/>
                </a:solidFill>
                <a:latin typeface="Calibri"/>
                <a:ea typeface="Calibri"/>
                <a:cs typeface="Calibri"/>
                <a:sym typeface="Calibri"/>
              </a:rPr>
              <a:t>instituciones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concepto</a:t>
            </a:r>
            <a:r>
              <a:rPr lang="en-US" sz="2400" b="0" i="0" u="none" strike="noStrike" cap="none" dirty="0">
                <a:solidFill>
                  <a:schemeClr val="lt1"/>
                </a:solidFill>
                <a:latin typeface="Calibri"/>
                <a:ea typeface="Calibri"/>
                <a:cs typeface="Calibri"/>
                <a:sym typeface="Calibri"/>
              </a:rPr>
              <a:t> de </a:t>
            </a:r>
            <a:r>
              <a:rPr lang="en-US" sz="2400" b="0" i="0" u="none" strike="noStrike" cap="none" dirty="0" err="1">
                <a:solidFill>
                  <a:schemeClr val="lt1"/>
                </a:solidFill>
                <a:latin typeface="Calibri"/>
                <a:ea typeface="Calibri"/>
                <a:cs typeface="Calibri"/>
                <a:sym typeface="Calibri"/>
              </a:rPr>
              <a:t>competencia</a:t>
            </a:r>
            <a:r>
              <a:rPr lang="en-US" sz="2400" b="0" i="0" u="none" strike="noStrike" cap="none" dirty="0">
                <a:solidFill>
                  <a:schemeClr val="lt1"/>
                </a:solidFill>
                <a:latin typeface="Calibri"/>
                <a:ea typeface="Calibri"/>
                <a:cs typeface="Calibri"/>
                <a:sym typeface="Calibri"/>
              </a:rPr>
              <a:t> digital se </a:t>
            </a:r>
            <a:r>
              <a:rPr lang="en-US" sz="2400" b="0" i="0" u="none" strike="noStrike" cap="none" dirty="0" err="1">
                <a:solidFill>
                  <a:schemeClr val="lt1"/>
                </a:solidFill>
                <a:latin typeface="Calibri"/>
                <a:ea typeface="Calibri"/>
                <a:cs typeface="Calibri"/>
                <a:sym typeface="Calibri"/>
              </a:rPr>
              <a:t>puede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desglosar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tres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habilidades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principales</a:t>
            </a:r>
            <a:r>
              <a:rPr lang="en-US"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lang="en-US" sz="2400" b="0" i="0" u="sng" strike="noStrike" cap="none" dirty="0">
              <a:solidFill>
                <a:srgbClr val="24BAA2"/>
              </a:solidFill>
              <a:latin typeface="Calibri"/>
              <a:ea typeface="Calibri"/>
              <a:cs typeface="Calibri"/>
              <a:sym typeface="Calibri"/>
              <a:hlinkClick r:id="rId6">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0" marR="0" lvl="0" indent="0" algn="l" rtl="0">
              <a:lnSpc>
                <a:spcPct val="100000"/>
              </a:lnSpc>
              <a:spcBef>
                <a:spcPts val="0"/>
              </a:spcBef>
              <a:spcAft>
                <a:spcPts val="0"/>
              </a:spcAft>
              <a:buClr>
                <a:srgbClr val="000000"/>
              </a:buClr>
              <a:buSzPts val="2400"/>
              <a:buFont typeface="Arial"/>
              <a:buNone/>
            </a:pPr>
            <a:r>
              <a:rPr lang="en-US" sz="2400" b="0" i="0" u="sng" strike="noStrike" cap="none" dirty="0">
                <a:solidFill>
                  <a:srgbClr val="24BAA2"/>
                </a:solidFill>
                <a:latin typeface="Calibri"/>
                <a:ea typeface="Calibri"/>
                <a:cs typeface="Calibri"/>
                <a:sym typeface="Calibri"/>
                <a:hlinkClick r:id="rId6">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Source</a:t>
            </a:r>
            <a:endParaRPr sz="2400" b="0" i="0" u="none" strike="noStrike" cap="none" dirty="0">
              <a:solidFill>
                <a:srgbClr val="24BAA2"/>
              </a:solidFill>
              <a:latin typeface="Calibri"/>
              <a:ea typeface="Calibri"/>
              <a:cs typeface="Calibri"/>
              <a:sym typeface="Calibri"/>
            </a:endParaRPr>
          </a:p>
        </p:txBody>
      </p:sp>
      <p:sp>
        <p:nvSpPr>
          <p:cNvPr id="289" name="Google Shape;289;p43"/>
          <p:cNvSpPr txBox="1"/>
          <p:nvPr/>
        </p:nvSpPr>
        <p:spPr>
          <a:xfrm>
            <a:off x="5749047" y="0"/>
            <a:ext cx="4717915"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rgbClr val="7F3494"/>
                </a:solidFill>
                <a:latin typeface="Calibri"/>
                <a:ea typeface="Calibri"/>
                <a:cs typeface="Calibri"/>
                <a:sym typeface="Calibri"/>
              </a:rPr>
              <a:t>Las 3 C</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2" name="Google Shape;1252;p88"/>
          <p:cNvSpPr txBox="1">
            <a:spLocks noGrp="1"/>
          </p:cNvSpPr>
          <p:nvPr>
            <p:ph type="body" idx="2"/>
          </p:nvPr>
        </p:nvSpPr>
        <p:spPr>
          <a:xfrm>
            <a:off x="575733" y="474990"/>
            <a:ext cx="11006667"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a:solidFill>
                  <a:srgbClr val="7F3494"/>
                </a:solidFill>
              </a:rPr>
              <a:t>Principales derechos de los USUARIOS de INTERNET</a:t>
            </a:r>
            <a:endParaRPr/>
          </a:p>
          <a:p>
            <a:pPr marL="457200" marR="0" lvl="0" indent="-228600" algn="ctr" rtl="0">
              <a:lnSpc>
                <a:spcPct val="90000"/>
              </a:lnSpc>
              <a:spcBef>
                <a:spcPts val="1000"/>
              </a:spcBef>
              <a:spcAft>
                <a:spcPts val="0"/>
              </a:spcAft>
              <a:buClr>
                <a:srgbClr val="24BAA2"/>
              </a:buClr>
              <a:buSzPts val="3600"/>
              <a:buFont typeface="Arial"/>
              <a:buNone/>
            </a:pPr>
            <a:r>
              <a:rPr lang="en-US">
                <a:solidFill>
                  <a:srgbClr val="7F3494"/>
                </a:solidFill>
              </a:rPr>
              <a:t>en materia de Protección de Datos conforme al </a:t>
            </a:r>
            <a:r>
              <a:rPr lang="en-US" sz="3500">
                <a:solidFill>
                  <a:srgbClr val="7F3494"/>
                </a:solidFill>
              </a:rPr>
              <a:t>RGPD</a:t>
            </a:r>
            <a:endParaRPr/>
          </a:p>
        </p:txBody>
      </p:sp>
      <p:sp>
        <p:nvSpPr>
          <p:cNvPr id="1253" name="Google Shape;1253;p88"/>
          <p:cNvSpPr/>
          <p:nvPr/>
        </p:nvSpPr>
        <p:spPr>
          <a:xfrm>
            <a:off x="1075944" y="1952509"/>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Tienes derecho a saber exactamente </a:t>
            </a:r>
            <a:r>
              <a:rPr lang="en-US" sz="1800" b="1" i="0" u="none" strike="noStrike" cap="none">
                <a:solidFill>
                  <a:schemeClr val="lt1"/>
                </a:solidFill>
                <a:latin typeface="Calibri"/>
                <a:ea typeface="Calibri"/>
                <a:cs typeface="Calibri"/>
                <a:sym typeface="Calibri"/>
              </a:rPr>
              <a:t>cómo se recopilan y emplean tus datos.</a:t>
            </a:r>
            <a:endParaRPr sz="1400" b="0" i="0" u="none" strike="noStrike" cap="none">
              <a:solidFill>
                <a:srgbClr val="000000"/>
              </a:solidFill>
              <a:latin typeface="Arial"/>
              <a:ea typeface="Arial"/>
              <a:cs typeface="Arial"/>
              <a:sym typeface="Arial"/>
            </a:endParaRPr>
          </a:p>
        </p:txBody>
      </p:sp>
      <p:sp>
        <p:nvSpPr>
          <p:cNvPr id="1254" name="Google Shape;1254;p88"/>
          <p:cNvSpPr/>
          <p:nvPr/>
        </p:nvSpPr>
        <p:spPr>
          <a:xfrm>
            <a:off x="2860971" y="4075835"/>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Puedes saber </a:t>
            </a:r>
            <a:r>
              <a:rPr lang="en-US" sz="1800" b="1" i="0" u="none" strike="noStrike" cap="none">
                <a:solidFill>
                  <a:schemeClr val="lt1"/>
                </a:solidFill>
                <a:latin typeface="Calibri"/>
                <a:ea typeface="Calibri"/>
                <a:cs typeface="Calibri"/>
                <a:sym typeface="Calibri"/>
              </a:rPr>
              <a:t>qué información tuya se ha recopilado </a:t>
            </a:r>
            <a:r>
              <a:rPr lang="en-US" sz="1800" b="0" i="0" u="none" strike="noStrike" cap="none">
                <a:solidFill>
                  <a:schemeClr val="lt1"/>
                </a:solidFill>
                <a:latin typeface="Calibri"/>
                <a:ea typeface="Calibri"/>
                <a:cs typeface="Calibri"/>
                <a:sym typeface="Calibri"/>
              </a:rPr>
              <a:t>(totalmente gratis).</a:t>
            </a:r>
            <a:endParaRPr sz="1400" b="0" i="0" u="none" strike="noStrike" cap="none">
              <a:solidFill>
                <a:srgbClr val="000000"/>
              </a:solidFill>
              <a:latin typeface="Arial"/>
              <a:ea typeface="Arial"/>
              <a:cs typeface="Arial"/>
              <a:sym typeface="Arial"/>
            </a:endParaRPr>
          </a:p>
        </p:txBody>
      </p:sp>
      <p:sp>
        <p:nvSpPr>
          <p:cNvPr id="1255" name="Google Shape;1255;p88"/>
          <p:cNvSpPr/>
          <p:nvPr/>
        </p:nvSpPr>
        <p:spPr>
          <a:xfrm>
            <a:off x="5089509" y="1978152"/>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Si hay algún </a:t>
            </a:r>
            <a:r>
              <a:rPr lang="en-US" sz="1800" b="1" i="0" u="none" strike="noStrike" cap="none">
                <a:solidFill>
                  <a:schemeClr val="lt1"/>
                </a:solidFill>
                <a:latin typeface="Calibri"/>
                <a:ea typeface="Calibri"/>
                <a:cs typeface="Calibri"/>
                <a:sym typeface="Calibri"/>
              </a:rPr>
              <a:t>error en tu información</a:t>
            </a:r>
            <a:r>
              <a:rPr lang="en-US" sz="1800" b="0" i="0" u="none" strike="noStrike" cap="none">
                <a:solidFill>
                  <a:schemeClr val="lt1"/>
                </a:solidFill>
                <a:latin typeface="Calibri"/>
                <a:ea typeface="Calibri"/>
                <a:cs typeface="Calibri"/>
                <a:sym typeface="Calibri"/>
              </a:rPr>
              <a:t>, puedes </a:t>
            </a:r>
            <a:r>
              <a:rPr lang="en-US" sz="1800" b="1" i="0" u="none" strike="noStrike" cap="none">
                <a:solidFill>
                  <a:schemeClr val="lt1"/>
                </a:solidFill>
                <a:latin typeface="Calibri"/>
                <a:ea typeface="Calibri"/>
                <a:cs typeface="Calibri"/>
                <a:sym typeface="Calibri"/>
              </a:rPr>
              <a:t>exigir su rectificación. </a:t>
            </a:r>
            <a:endParaRPr sz="1400" b="0" i="0" u="none" strike="noStrike" cap="none">
              <a:solidFill>
                <a:srgbClr val="000000"/>
              </a:solidFill>
              <a:latin typeface="Arial"/>
              <a:ea typeface="Arial"/>
              <a:cs typeface="Arial"/>
              <a:sym typeface="Arial"/>
            </a:endParaRPr>
          </a:p>
        </p:txBody>
      </p:sp>
      <p:sp>
        <p:nvSpPr>
          <p:cNvPr id="1256" name="Google Shape;1256;p88"/>
          <p:cNvSpPr/>
          <p:nvPr/>
        </p:nvSpPr>
        <p:spPr>
          <a:xfrm>
            <a:off x="6760461" y="4028454"/>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Puedes </a:t>
            </a:r>
            <a:r>
              <a:rPr lang="en-US" sz="1800" b="1" i="0" u="none" strike="noStrike" cap="none">
                <a:solidFill>
                  <a:schemeClr val="lt1"/>
                </a:solidFill>
                <a:latin typeface="Calibri"/>
                <a:ea typeface="Calibri"/>
                <a:cs typeface="Calibri"/>
                <a:sym typeface="Calibri"/>
              </a:rPr>
              <a:t>hacer que tus datos se eliminen de los ficheros</a:t>
            </a:r>
            <a:r>
              <a:rPr lang="en-US" sz="1800" b="0" i="0" u="none" strike="noStrike" cap="none">
                <a:solidFill>
                  <a:schemeClr val="lt1"/>
                </a:solidFill>
                <a:latin typeface="Calibri"/>
                <a:ea typeface="Calibri"/>
                <a:cs typeface="Calibri"/>
                <a:sym typeface="Calibri"/>
              </a:rPr>
              <a:t>.</a:t>
            </a:r>
            <a:endParaRPr sz="1800" b="0" i="0" u="none" strike="noStrike" cap="none">
              <a:solidFill>
                <a:schemeClr val="lt1"/>
              </a:solidFill>
              <a:latin typeface="Calibri"/>
              <a:ea typeface="Calibri"/>
              <a:cs typeface="Calibri"/>
              <a:sym typeface="Calibri"/>
            </a:endParaRPr>
          </a:p>
        </p:txBody>
      </p:sp>
      <p:sp>
        <p:nvSpPr>
          <p:cNvPr id="1257" name="Google Shape;1257;p88"/>
          <p:cNvSpPr/>
          <p:nvPr/>
        </p:nvSpPr>
        <p:spPr>
          <a:xfrm>
            <a:off x="9031221" y="1978152"/>
            <a:ext cx="2270760" cy="1889760"/>
          </a:xfrm>
          <a:prstGeom prst="foldedCorner">
            <a:avLst>
              <a:gd name="adj" fmla="val 16667"/>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Puedes </a:t>
            </a:r>
            <a:r>
              <a:rPr lang="en-US" sz="1800" b="1" i="0" u="none" strike="noStrike" cap="none">
                <a:solidFill>
                  <a:schemeClr val="lt1"/>
                </a:solidFill>
                <a:latin typeface="Calibri"/>
                <a:ea typeface="Calibri"/>
                <a:cs typeface="Calibri"/>
                <a:sym typeface="Calibri"/>
              </a:rPr>
              <a:t>negarte</a:t>
            </a:r>
            <a:r>
              <a:rPr lang="en-US" sz="1800" b="0" i="0" u="none" strike="noStrike" cap="none">
                <a:solidFill>
                  <a:schemeClr val="lt1"/>
                </a:solidFill>
                <a:latin typeface="Calibri"/>
                <a:ea typeface="Calibri"/>
                <a:cs typeface="Calibri"/>
                <a:sym typeface="Calibri"/>
              </a:rPr>
              <a:t> </a:t>
            </a:r>
            <a:r>
              <a:rPr lang="en-US" sz="1800" b="1" i="0" u="none" strike="noStrike" cap="none">
                <a:solidFill>
                  <a:schemeClr val="lt1"/>
                </a:solidFill>
                <a:latin typeface="Calibri"/>
                <a:ea typeface="Calibri"/>
                <a:cs typeface="Calibri"/>
                <a:sym typeface="Calibri"/>
              </a:rPr>
              <a:t>al tratamiento de tus datos </a:t>
            </a:r>
            <a:r>
              <a:rPr lang="en-US" sz="1800" b="0" i="0" u="none" strike="noStrike" cap="none">
                <a:solidFill>
                  <a:schemeClr val="lt1"/>
                </a:solidFill>
                <a:latin typeface="Calibri"/>
                <a:ea typeface="Calibri"/>
                <a:cs typeface="Calibri"/>
                <a:sym typeface="Calibri"/>
              </a:rPr>
              <a:t> con fines comerciales, por ejemplo. </a:t>
            </a:r>
            <a:endParaRPr sz="1800" b="0" i="0" u="none" strike="noStrike" cap="none">
              <a:solidFill>
                <a:schemeClr val="lt1"/>
              </a:solidFill>
              <a:latin typeface="Calibri"/>
              <a:ea typeface="Calibri"/>
              <a:cs typeface="Calibri"/>
              <a:sym typeface="Calibri"/>
            </a:endParaRPr>
          </a:p>
        </p:txBody>
      </p:sp>
      <p:pic>
        <p:nvPicPr>
          <p:cNvPr id="1258" name="Google Shape;1258;p88" descr="Badge 3 outline"/>
          <p:cNvPicPr preferRelativeResize="0"/>
          <p:nvPr/>
        </p:nvPicPr>
        <p:blipFill rotWithShape="1">
          <a:blip r:embed="rId3">
            <a:alphaModFix/>
          </a:blip>
          <a:srcRect/>
          <a:stretch/>
        </p:blipFill>
        <p:spPr>
          <a:xfrm>
            <a:off x="4450728" y="2979685"/>
            <a:ext cx="914400" cy="905256"/>
          </a:xfrm>
          <a:prstGeom prst="rect">
            <a:avLst/>
          </a:prstGeom>
          <a:noFill/>
          <a:ln>
            <a:noFill/>
          </a:ln>
        </p:spPr>
      </p:pic>
      <p:pic>
        <p:nvPicPr>
          <p:cNvPr id="1259" name="Google Shape;1259;p88" descr="Badge 1 outline"/>
          <p:cNvPicPr preferRelativeResize="0"/>
          <p:nvPr/>
        </p:nvPicPr>
        <p:blipFill rotWithShape="1">
          <a:blip r:embed="rId4">
            <a:alphaModFix/>
          </a:blip>
          <a:srcRect/>
          <a:stretch/>
        </p:blipFill>
        <p:spPr>
          <a:xfrm>
            <a:off x="432819" y="2008632"/>
            <a:ext cx="914400" cy="914400"/>
          </a:xfrm>
          <a:prstGeom prst="rect">
            <a:avLst/>
          </a:prstGeom>
          <a:noFill/>
          <a:ln>
            <a:noFill/>
          </a:ln>
        </p:spPr>
      </p:pic>
      <p:pic>
        <p:nvPicPr>
          <p:cNvPr id="1260" name="Google Shape;1260;p88" descr="Badge outline"/>
          <p:cNvPicPr preferRelativeResize="0"/>
          <p:nvPr/>
        </p:nvPicPr>
        <p:blipFill rotWithShape="1">
          <a:blip r:embed="rId5">
            <a:alphaModFix/>
          </a:blip>
          <a:srcRect/>
          <a:stretch/>
        </p:blipFill>
        <p:spPr>
          <a:xfrm>
            <a:off x="2211324" y="5022761"/>
            <a:ext cx="914400" cy="914400"/>
          </a:xfrm>
          <a:prstGeom prst="rect">
            <a:avLst/>
          </a:prstGeom>
          <a:noFill/>
          <a:ln>
            <a:noFill/>
          </a:ln>
        </p:spPr>
      </p:pic>
      <p:pic>
        <p:nvPicPr>
          <p:cNvPr id="1261" name="Google Shape;1261;p88" descr="Badge 4 outline"/>
          <p:cNvPicPr preferRelativeResize="0"/>
          <p:nvPr/>
        </p:nvPicPr>
        <p:blipFill rotWithShape="1">
          <a:blip r:embed="rId6">
            <a:alphaModFix/>
          </a:blip>
          <a:srcRect/>
          <a:stretch/>
        </p:blipFill>
        <p:spPr>
          <a:xfrm>
            <a:off x="6095999" y="4973334"/>
            <a:ext cx="914400" cy="914400"/>
          </a:xfrm>
          <a:prstGeom prst="rect">
            <a:avLst/>
          </a:prstGeom>
          <a:noFill/>
          <a:ln>
            <a:noFill/>
          </a:ln>
        </p:spPr>
      </p:pic>
      <p:pic>
        <p:nvPicPr>
          <p:cNvPr id="1262" name="Google Shape;1262;p88" descr="Badge 5 outline"/>
          <p:cNvPicPr preferRelativeResize="0"/>
          <p:nvPr/>
        </p:nvPicPr>
        <p:blipFill rotWithShape="1">
          <a:blip r:embed="rId7">
            <a:alphaModFix/>
          </a:blip>
          <a:srcRect/>
          <a:stretch/>
        </p:blipFill>
        <p:spPr>
          <a:xfrm>
            <a:off x="8381997" y="2196349"/>
            <a:ext cx="914400" cy="9144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89"/>
          <p:cNvSpPr txBox="1">
            <a:spLocks noGrp="1"/>
          </p:cNvSpPr>
          <p:nvPr>
            <p:ph type="body" idx="1"/>
          </p:nvPr>
        </p:nvSpPr>
        <p:spPr>
          <a:xfrm>
            <a:off x="340730" y="1131304"/>
            <a:ext cx="11478737" cy="3849918"/>
          </a:xfrm>
          <a:prstGeom prst="rect">
            <a:avLst/>
          </a:prstGeom>
          <a:noFill/>
          <a:ln>
            <a:noFill/>
          </a:ln>
        </p:spPr>
        <p:txBody>
          <a:bodyPr spcFirstLastPara="1" wrap="square" lIns="91425" tIns="45700" rIns="91425" bIns="45700" anchor="t" anchorCtr="0">
            <a:noAutofit/>
          </a:bodyPr>
          <a:lstStyle/>
          <a:p>
            <a:pPr marL="360000" marR="0" lvl="0" indent="0" algn="l" rtl="0">
              <a:lnSpc>
                <a:spcPct val="90000"/>
              </a:lnSpc>
              <a:spcBef>
                <a:spcPts val="1000"/>
              </a:spcBef>
              <a:spcAft>
                <a:spcPts val="0"/>
              </a:spcAft>
              <a:buClr>
                <a:srgbClr val="092E4B"/>
              </a:buClr>
              <a:buSzPts val="2400"/>
              <a:buFont typeface="Arial"/>
              <a:buNone/>
            </a:pPr>
            <a:r>
              <a:rPr lang="en-US" sz="2300"/>
              <a:t>Conocerlos te ayudará a entender las políticas de recopilación de datos de los sitios web. </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1268" name="Google Shape;1268;p89"/>
          <p:cNvSpPr txBox="1">
            <a:spLocks noGrp="1"/>
          </p:cNvSpPr>
          <p:nvPr>
            <p:ph type="body" idx="2"/>
          </p:nvPr>
        </p:nvSpPr>
        <p:spPr>
          <a:xfrm>
            <a:off x="487485" y="506062"/>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Nombres y acrónimos relacionados con el RGPD</a:t>
            </a:r>
            <a:endParaRPr/>
          </a:p>
        </p:txBody>
      </p:sp>
      <p:graphicFrame>
        <p:nvGraphicFramePr>
          <p:cNvPr id="1269" name="Google Shape;1269;p89"/>
          <p:cNvGraphicFramePr/>
          <p:nvPr/>
        </p:nvGraphicFramePr>
        <p:xfrm>
          <a:off x="778933" y="1780597"/>
          <a:ext cx="10820525" cy="4467500"/>
        </p:xfrm>
        <a:graphic>
          <a:graphicData uri="http://schemas.openxmlformats.org/drawingml/2006/table">
            <a:tbl>
              <a:tblPr>
                <a:noFill/>
                <a:tableStyleId>{C6F24CB2-C9A1-446D-8B1C-DFA195F0EFB5}</a:tableStyleId>
              </a:tblPr>
              <a:tblGrid>
                <a:gridCol w="2447525">
                  <a:extLst>
                    <a:ext uri="{9D8B030D-6E8A-4147-A177-3AD203B41FA5}">
                      <a16:colId xmlns:a16="http://schemas.microsoft.com/office/drawing/2014/main" val="20000"/>
                    </a:ext>
                  </a:extLst>
                </a:gridCol>
                <a:gridCol w="8373000">
                  <a:extLst>
                    <a:ext uri="{9D8B030D-6E8A-4147-A177-3AD203B41FA5}">
                      <a16:colId xmlns:a16="http://schemas.microsoft.com/office/drawing/2014/main" val="20001"/>
                    </a:ext>
                  </a:extLst>
                </a:gridCol>
              </a:tblGrid>
              <a:tr h="8301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Interesado</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Yo lo soy y tú también lo eres. Un interesado es alguien cuyos datos ha recopilado alguna empresa. Básicamente, todo el que haya usado internet alguna vez. </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0"/>
                  </a:ext>
                </a:extLst>
              </a:tr>
              <a:tr h="6387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Responsable del tratamiento</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El responsable del tratamiento de los datos es la entidad que recopila y guarda la información.</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04250">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Encargado del tratamiento</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Es la persona o entidad encargada de tratar la información en nombre del responsable del tratamiento. </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2"/>
                  </a:ext>
                </a:extLst>
              </a:tr>
              <a:tr h="1081850">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Autoridad supervisora</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Todos los países europeos tienen su propio organismo de control.  Es como la policía de los datos personales, que hace cumplir la normativa de protección de datos en su país y sanciona su incumplimiento. </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9206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rgbClr val="24BAA2"/>
                          </a:solidFill>
                          <a:latin typeface="Calibri"/>
                          <a:ea typeface="Calibri"/>
                          <a:cs typeface="Calibri"/>
                          <a:sym typeface="Calibri"/>
                        </a:rPr>
                        <a:t>Delegado de Protección de Datos</a:t>
                      </a:r>
                      <a:endParaRPr sz="2000" u="none" strike="noStrike" cap="none">
                        <a:solidFill>
                          <a:srgbClr val="24BAA2"/>
                        </a:solidFill>
                        <a:latin typeface="Calibri"/>
                        <a:ea typeface="Calibri"/>
                        <a:cs typeface="Calibri"/>
                        <a:sym typeface="Calibri"/>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a:solidFill>
                            <a:srgbClr val="092E4B"/>
                          </a:solidFill>
                          <a:latin typeface="Calibri"/>
                          <a:ea typeface="Calibri"/>
                          <a:cs typeface="Calibri"/>
                          <a:sym typeface="Calibri"/>
                        </a:rPr>
                        <a:t>Las empresas y los organismos públicos que procesan una gran cantidad de información deben designar un DPD que lleve todas sus actividades y trámites en materia de RGPD. </a:t>
                      </a:r>
                      <a:endParaRPr sz="1400" u="none" strike="noStrike" cap="none">
                        <a:solidFill>
                          <a:srgbClr val="092E4B"/>
                        </a:solidFill>
                      </a:endParaRPr>
                    </a:p>
                  </a:txBody>
                  <a:tcPr marL="40500" marR="40500" marT="40500" marB="40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7FB"/>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90"/>
          <p:cNvSpPr txBox="1">
            <a:spLocks noGrp="1"/>
          </p:cNvSpPr>
          <p:nvPr>
            <p:ph type="body" idx="1"/>
          </p:nvPr>
        </p:nvSpPr>
        <p:spPr>
          <a:xfrm>
            <a:off x="1297818" y="1267328"/>
            <a:ext cx="10634537" cy="4895927"/>
          </a:xfrm>
          <a:prstGeom prst="rect">
            <a:avLst/>
          </a:prstGeom>
          <a:noFill/>
          <a:ln>
            <a:noFill/>
          </a:ln>
        </p:spPr>
        <p:txBody>
          <a:bodyPr spcFirstLastPara="1" wrap="square" lIns="91425" tIns="45700" rIns="91425" bIns="45700" anchor="t" anchorCtr="0">
            <a:noAutofit/>
          </a:bodyPr>
          <a:lstStyle/>
          <a:p>
            <a:pPr marL="360000" marR="0" lvl="0" indent="0" algn="l" rtl="0">
              <a:lnSpc>
                <a:spcPct val="90000"/>
              </a:lnSpc>
              <a:spcBef>
                <a:spcPts val="1000"/>
              </a:spcBef>
              <a:spcAft>
                <a:spcPts val="0"/>
              </a:spcAft>
              <a:buClr>
                <a:srgbClr val="092E4B"/>
              </a:buClr>
              <a:buSzPts val="2400"/>
              <a:buFont typeface="Arial"/>
              <a:buNone/>
            </a:pPr>
            <a:r>
              <a:rPr lang="en-US"/>
              <a:t>En tu trabajo, frecuentemente tendrás acceso a información sensible de </a:t>
            </a:r>
            <a:endParaRPr/>
          </a:p>
          <a:p>
            <a:pPr marL="360000" marR="0" lvl="0" indent="0" algn="l" rtl="0">
              <a:lnSpc>
                <a:spcPct val="90000"/>
              </a:lnSpc>
              <a:spcBef>
                <a:spcPts val="1000"/>
              </a:spcBef>
              <a:spcAft>
                <a:spcPts val="0"/>
              </a:spcAft>
              <a:buClr>
                <a:srgbClr val="092E4B"/>
              </a:buClr>
              <a:buSzPts val="2400"/>
              <a:buFont typeface="Arial"/>
              <a:buNone/>
            </a:pPr>
            <a:r>
              <a:rPr lang="en-US"/>
              <a:t>tus clientes. Si puedes seguir estas sencillas pautas, lo estarás haciendo</a:t>
            </a:r>
            <a:endParaRPr/>
          </a:p>
          <a:p>
            <a:pPr marL="360000" marR="0" lvl="0" indent="0" algn="l" rtl="0">
              <a:lnSpc>
                <a:spcPct val="90000"/>
              </a:lnSpc>
              <a:spcBef>
                <a:spcPts val="1000"/>
              </a:spcBef>
              <a:spcAft>
                <a:spcPts val="0"/>
              </a:spcAft>
              <a:buClr>
                <a:srgbClr val="092E4B"/>
              </a:buClr>
              <a:buSzPts val="2400"/>
              <a:buFont typeface="Arial"/>
              <a:buNone/>
            </a:pPr>
            <a:r>
              <a:rPr lang="en-US"/>
              <a:t>bien en cuanto a protección de datos: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24BAA2"/>
                </a:solidFill>
              </a:rPr>
              <a:t>☺: </a:t>
            </a:r>
            <a:r>
              <a:rPr lang="en-US"/>
              <a:t>Recopilar información legalmente y emplearla bajo el principio de lealtad.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7F3494"/>
                </a:solidFill>
              </a:rPr>
              <a:t>☹: </a:t>
            </a:r>
            <a:r>
              <a:rPr lang="en-US"/>
              <a:t>Engañar a los usuarios sobre lo que vas a hacer con su información privada.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24BAA2"/>
                </a:solidFill>
              </a:rPr>
              <a:t>☺: </a:t>
            </a:r>
            <a:r>
              <a:rPr lang="en-US"/>
              <a:t>Recopilar la menor cantidad de información posible.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7F3494"/>
                </a:solidFill>
              </a:rPr>
              <a:t>☹: </a:t>
            </a:r>
            <a:r>
              <a:rPr lang="en-US"/>
              <a:t>Recopilar muchos datos simplemente porque puedes.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24BAA2"/>
                </a:solidFill>
              </a:rPr>
              <a:t>☺: </a:t>
            </a:r>
            <a:r>
              <a:rPr lang="en-US"/>
              <a:t>Proteger los datos con sistemas de seguridad potentes.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7F3494"/>
                </a:solidFill>
              </a:rPr>
              <a:t>☹: </a:t>
            </a:r>
            <a:r>
              <a:rPr lang="en-US"/>
              <a:t>Asumir que la información se protegerá sola. </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24BAA2"/>
                </a:solidFill>
              </a:rPr>
              <a:t>☺: </a:t>
            </a:r>
            <a:r>
              <a:rPr lang="en-US"/>
              <a:t>Guardar la información durante el tiempo estrictamente necesario.</a:t>
            </a:r>
            <a:endParaRPr/>
          </a:p>
          <a:p>
            <a:pPr marL="360000" marR="0" lvl="0" indent="0" algn="l" rtl="0">
              <a:lnSpc>
                <a:spcPct val="90000"/>
              </a:lnSpc>
              <a:spcBef>
                <a:spcPts val="1000"/>
              </a:spcBef>
              <a:spcAft>
                <a:spcPts val="0"/>
              </a:spcAft>
              <a:buClr>
                <a:srgbClr val="092E4B"/>
              </a:buClr>
              <a:buSzPts val="2400"/>
              <a:buFont typeface="Arial"/>
              <a:buNone/>
            </a:pPr>
            <a:r>
              <a:rPr lang="en-US">
                <a:solidFill>
                  <a:srgbClr val="7F3494"/>
                </a:solidFill>
              </a:rPr>
              <a:t>☹: </a:t>
            </a:r>
            <a:r>
              <a:rPr lang="en-US"/>
              <a:t>Conservar vieja información que ya no necesitas. </a:t>
            </a:r>
            <a:endParaRPr/>
          </a:p>
        </p:txBody>
      </p:sp>
      <p:sp>
        <p:nvSpPr>
          <p:cNvPr id="1275" name="Google Shape;1275;p90"/>
          <p:cNvSpPr txBox="1">
            <a:spLocks noGrp="1"/>
          </p:cNvSpPr>
          <p:nvPr>
            <p:ph type="body" idx="2"/>
          </p:nvPr>
        </p:nvSpPr>
        <p:spPr>
          <a:xfrm>
            <a:off x="598080" y="338668"/>
            <a:ext cx="10803698" cy="101897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Lista de verificación RGPD: Qué hacer y qué no hacer</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pic>
        <p:nvPicPr>
          <p:cNvPr id="1280" name="Google Shape;1280;p92" descr="Fireworks exploding in the night sky"/>
          <p:cNvPicPr preferRelativeResize="0">
            <a:picLocks noGrp="1"/>
          </p:cNvPicPr>
          <p:nvPr>
            <p:ph type="pic" idx="2"/>
          </p:nvPr>
        </p:nvPicPr>
        <p:blipFill rotWithShape="1">
          <a:blip r:embed="rId3">
            <a:alphaModFix/>
          </a:blip>
          <a:srcRect t="7522" b="7522"/>
          <a:stretch/>
        </p:blipFill>
        <p:spPr>
          <a:xfrm>
            <a:off x="0" y="0"/>
            <a:ext cx="12192000" cy="6858000"/>
          </a:xfrm>
          <a:prstGeom prst="rect">
            <a:avLst/>
          </a:prstGeom>
          <a:solidFill>
            <a:srgbClr val="F2F2F2"/>
          </a:solidFill>
          <a:ln>
            <a:noFill/>
          </a:ln>
        </p:spPr>
      </p:pic>
      <p:sp>
        <p:nvSpPr>
          <p:cNvPr id="1281" name="Google Shape;1281;p92"/>
          <p:cNvSpPr txBox="1">
            <a:spLocks noGrp="1"/>
          </p:cNvSpPr>
          <p:nvPr>
            <p:ph type="body" idx="1"/>
          </p:nvPr>
        </p:nvSpPr>
        <p:spPr>
          <a:xfrm>
            <a:off x="0" y="1646174"/>
            <a:ext cx="5126463" cy="3565651"/>
          </a:xfrm>
          <a:prstGeom prst="rect">
            <a:avLst/>
          </a:prstGeom>
          <a:solidFill>
            <a:srgbClr val="7F3494"/>
          </a:solidFill>
          <a:ln>
            <a:noFill/>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sz="3600" b="1"/>
              <a:t>Has hecho un trabajo INCREÍBLE. </a:t>
            </a:r>
            <a:endParaRPr/>
          </a:p>
          <a:p>
            <a:pPr marL="457200" marR="0" lvl="0" indent="-228600" algn="ctr" rtl="0">
              <a:lnSpc>
                <a:spcPct val="90000"/>
              </a:lnSpc>
              <a:spcBef>
                <a:spcPts val="1000"/>
              </a:spcBef>
              <a:spcAft>
                <a:spcPts val="0"/>
              </a:spcAft>
              <a:buClr>
                <a:schemeClr val="lt1"/>
              </a:buClr>
              <a:buSzPts val="3000"/>
              <a:buFont typeface="Arial"/>
              <a:buNone/>
            </a:pPr>
            <a:r>
              <a:rPr lang="en-US" sz="3600"/>
              <a:t>Has terminado el </a:t>
            </a:r>
            <a:endParaRPr/>
          </a:p>
          <a:p>
            <a:pPr marL="457200" marR="0" lvl="0" indent="-228600" algn="ctr" rtl="0">
              <a:lnSpc>
                <a:spcPct val="90000"/>
              </a:lnSpc>
              <a:spcBef>
                <a:spcPts val="1000"/>
              </a:spcBef>
              <a:spcAft>
                <a:spcPts val="0"/>
              </a:spcAft>
              <a:buClr>
                <a:schemeClr val="lt1"/>
              </a:buClr>
              <a:buSzPts val="3000"/>
              <a:buFont typeface="Arial"/>
              <a:buNone/>
            </a:pPr>
            <a:r>
              <a:rPr lang="en-US" sz="3600"/>
              <a:t>Módulo 1.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1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en-US" sz="3600"/>
              <a:t>Gracias</a:t>
            </a:r>
            <a:endParaRPr sz="3600"/>
          </a:p>
        </p:txBody>
      </p:sp>
      <p:sp>
        <p:nvSpPr>
          <p:cNvPr id="1288" name="Google Shape;1288;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None/>
            </a:pPr>
            <a:r>
              <a:rPr lang="en-US" sz="2800">
                <a:solidFill>
                  <a:schemeClr val="dk1"/>
                </a:solidFill>
                <a:latin typeface="Calibri"/>
                <a:ea typeface="Calibri"/>
                <a:cs typeface="Calibri"/>
                <a:sym typeface="Calibri"/>
              </a:rPr>
              <a:t>﻿www.housingcare.net</a:t>
            </a:r>
            <a:endParaRPr/>
          </a:p>
        </p:txBody>
      </p:sp>
      <p:grpSp>
        <p:nvGrpSpPr>
          <p:cNvPr id="1289" name="Google Shape;1289;p16"/>
          <p:cNvGrpSpPr/>
          <p:nvPr/>
        </p:nvGrpSpPr>
        <p:grpSpPr>
          <a:xfrm>
            <a:off x="11054594" y="2625849"/>
            <a:ext cx="280634" cy="280634"/>
            <a:chOff x="1950027" y="2499889"/>
            <a:chExt cx="850463" cy="850463"/>
          </a:xfrm>
        </p:grpSpPr>
        <p:sp>
          <p:nvSpPr>
            <p:cNvPr id="1290" name="Google Shape;1290;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91" name="Google Shape;1291;p16"/>
            <p:cNvGrpSpPr/>
            <p:nvPr/>
          </p:nvGrpSpPr>
          <p:grpSpPr>
            <a:xfrm>
              <a:off x="2107521" y="2657382"/>
              <a:ext cx="535476" cy="535477"/>
              <a:chOff x="2107521" y="2657382"/>
              <a:chExt cx="535476" cy="535477"/>
            </a:xfrm>
          </p:grpSpPr>
          <p:sp>
            <p:nvSpPr>
              <p:cNvPr id="1292" name="Google Shape;1292;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3" name="Google Shape;1293;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4" name="Google Shape;1294;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295" name="Google Shape;1295;p16"/>
          <p:cNvGrpSpPr/>
          <p:nvPr/>
        </p:nvGrpSpPr>
        <p:grpSpPr>
          <a:xfrm>
            <a:off x="10362363" y="2625849"/>
            <a:ext cx="280634" cy="280634"/>
            <a:chOff x="-147782" y="2499889"/>
            <a:chExt cx="850463" cy="850463"/>
          </a:xfrm>
        </p:grpSpPr>
        <p:sp>
          <p:nvSpPr>
            <p:cNvPr id="1296" name="Google Shape;1296;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7" name="Google Shape;1297;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98" name="Google Shape;1298;p16"/>
          <p:cNvGrpSpPr/>
          <p:nvPr/>
        </p:nvGrpSpPr>
        <p:grpSpPr>
          <a:xfrm>
            <a:off x="11400502" y="2625849"/>
            <a:ext cx="280634" cy="280634"/>
            <a:chOff x="2998302" y="2499889"/>
            <a:chExt cx="850463" cy="850463"/>
          </a:xfrm>
        </p:grpSpPr>
        <p:sp>
          <p:nvSpPr>
            <p:cNvPr id="1299" name="Google Shape;1299;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0" name="Google Shape;1300;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301" name="Google Shape;1301;p16"/>
          <p:cNvGrpSpPr/>
          <p:nvPr/>
        </p:nvGrpSpPr>
        <p:grpSpPr>
          <a:xfrm>
            <a:off x="10016456" y="2625849"/>
            <a:ext cx="280634" cy="280842"/>
            <a:chOff x="-1196056" y="2499889"/>
            <a:chExt cx="850463" cy="851092"/>
          </a:xfrm>
        </p:grpSpPr>
        <p:sp>
          <p:nvSpPr>
            <p:cNvPr id="1302" name="Google Shape;1302;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3" name="Google Shape;1303;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04" name="Google Shape;1304;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305" name="Google Shape;1305;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
        <p:nvSpPr>
          <p:cNvPr id="1306" name="Google Shape;1306;p16"/>
          <p:cNvSpPr txBox="1"/>
          <p:nvPr/>
        </p:nvSpPr>
        <p:spPr>
          <a:xfrm>
            <a:off x="1393293" y="6020785"/>
            <a:ext cx="1294823"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a:solidFill>
                  <a:srgbClr val="6666FF"/>
                </a:solidFill>
                <a:latin typeface="Arial"/>
                <a:ea typeface="Arial"/>
                <a:cs typeface="Arial"/>
                <a:sym typeface="Arial"/>
              </a:rPr>
              <a:t>Cofinanciado por el Programa Erasmus+ de la Unión Europea</a:t>
            </a:r>
            <a:endParaRPr sz="800" b="1" i="0" u="none" strike="noStrike" cap="none">
              <a:solidFill>
                <a:srgbClr val="6666FF"/>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4"/>
          <p:cNvSpPr txBox="1">
            <a:spLocks noGrp="1"/>
          </p:cNvSpPr>
          <p:nvPr>
            <p:ph type="body" idx="1"/>
          </p:nvPr>
        </p:nvSpPr>
        <p:spPr>
          <a:xfrm>
            <a:off x="798380" y="1648889"/>
            <a:ext cx="10595237" cy="55084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a:t>La Competencia Digital requiere de:</a:t>
            </a:r>
            <a:endParaRPr/>
          </a:p>
        </p:txBody>
      </p:sp>
      <p:sp>
        <p:nvSpPr>
          <p:cNvPr id="295" name="Google Shape;295;p44"/>
          <p:cNvSpPr txBox="1">
            <a:spLocks noGrp="1"/>
          </p:cNvSpPr>
          <p:nvPr>
            <p:ph type="body" idx="2"/>
          </p:nvPr>
        </p:nvSpPr>
        <p:spPr>
          <a:xfrm>
            <a:off x="798379" y="59956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Cómo CONSUMES la información</a:t>
            </a:r>
            <a:endParaRPr/>
          </a:p>
        </p:txBody>
      </p:sp>
      <p:sp>
        <p:nvSpPr>
          <p:cNvPr id="296" name="Google Shape;296;p44"/>
          <p:cNvSpPr txBox="1"/>
          <p:nvPr/>
        </p:nvSpPr>
        <p:spPr>
          <a:xfrm>
            <a:off x="888521" y="4402271"/>
            <a:ext cx="7705544" cy="15696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Conocimientos cognitivos</a:t>
            </a:r>
            <a:r>
              <a:rPr lang="en-US" sz="2400" b="0" i="0" u="none" strike="noStrike" cap="none">
                <a:solidFill>
                  <a:srgbClr val="092E4B"/>
                </a:solidFill>
                <a:latin typeface="Calibri"/>
                <a:ea typeface="Calibri"/>
                <a:cs typeface="Calibri"/>
                <a:sym typeface="Calibri"/>
              </a:rPr>
              <a:t>, que tienen que ver con cómo debemos ser capaces de recopilar información, investigar y analizar los datos empleando la tecnología, así como determinar la exactitud de la información.</a:t>
            </a:r>
            <a:endParaRPr sz="1400" b="0" i="0" u="none" strike="noStrike" cap="none">
              <a:solidFill>
                <a:srgbClr val="000000"/>
              </a:solidFill>
              <a:latin typeface="Arial"/>
              <a:ea typeface="Arial"/>
              <a:cs typeface="Arial"/>
              <a:sym typeface="Arial"/>
            </a:endParaRPr>
          </a:p>
        </p:txBody>
      </p:sp>
      <p:pic>
        <p:nvPicPr>
          <p:cNvPr id="297" name="Google Shape;297;p44" descr="Icon&#10;&#10;Description automatically generated"/>
          <p:cNvPicPr preferRelativeResize="0"/>
          <p:nvPr/>
        </p:nvPicPr>
        <p:blipFill rotWithShape="1">
          <a:blip r:embed="rId3">
            <a:alphaModFix/>
          </a:blip>
          <a:srcRect/>
          <a:stretch/>
        </p:blipFill>
        <p:spPr>
          <a:xfrm>
            <a:off x="1498566" y="2445407"/>
            <a:ext cx="1606943" cy="1666267"/>
          </a:xfrm>
          <a:prstGeom prst="rect">
            <a:avLst/>
          </a:prstGeom>
          <a:noFill/>
          <a:ln>
            <a:noFill/>
          </a:ln>
        </p:spPr>
      </p:pic>
      <p:grpSp>
        <p:nvGrpSpPr>
          <p:cNvPr id="298" name="Google Shape;298;p44"/>
          <p:cNvGrpSpPr/>
          <p:nvPr/>
        </p:nvGrpSpPr>
        <p:grpSpPr>
          <a:xfrm>
            <a:off x="1975449" y="3054163"/>
            <a:ext cx="326588" cy="448754"/>
            <a:chOff x="7257599" y="768348"/>
            <a:chExt cx="868457" cy="867509"/>
          </a:xfrm>
        </p:grpSpPr>
        <p:sp>
          <p:nvSpPr>
            <p:cNvPr id="299" name="Google Shape;299;p44"/>
            <p:cNvSpPr/>
            <p:nvPr/>
          </p:nvSpPr>
          <p:spPr>
            <a:xfrm>
              <a:off x="7672223" y="1282564"/>
              <a:ext cx="303614" cy="275513"/>
            </a:xfrm>
            <a:custGeom>
              <a:avLst/>
              <a:gdLst/>
              <a:ahLst/>
              <a:cxnLst/>
              <a:rect l="l" t="t" r="r" b="b"/>
              <a:pathLst>
                <a:path w="303614" h="275513" extrusionOk="0">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0" name="Google Shape;300;p44"/>
            <p:cNvGrpSpPr/>
            <p:nvPr/>
          </p:nvGrpSpPr>
          <p:grpSpPr>
            <a:xfrm>
              <a:off x="7257599" y="768348"/>
              <a:ext cx="868457" cy="867509"/>
              <a:chOff x="7257599" y="768348"/>
              <a:chExt cx="868457" cy="867509"/>
            </a:xfrm>
          </p:grpSpPr>
          <p:sp>
            <p:nvSpPr>
              <p:cNvPr id="301" name="Google Shape;301;p44"/>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44"/>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44"/>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44"/>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44"/>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06" name="Google Shape;306;p44"/>
          <p:cNvSpPr txBox="1"/>
          <p:nvPr/>
        </p:nvSpPr>
        <p:spPr>
          <a:xfrm>
            <a:off x="3308583" y="2411502"/>
            <a:ext cx="7938385" cy="15696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92E4B"/>
                </a:solidFill>
                <a:latin typeface="Calibri"/>
                <a:ea typeface="Calibri"/>
                <a:cs typeface="Calibri"/>
                <a:sym typeface="Calibri"/>
              </a:rPr>
              <a:t>Conocimientos técnicos</a:t>
            </a:r>
            <a:r>
              <a:rPr lang="en-US" sz="2400" b="0" i="0" u="none" strike="noStrike" cap="none">
                <a:solidFill>
                  <a:srgbClr val="092E4B"/>
                </a:solidFill>
                <a:latin typeface="Calibri"/>
                <a:ea typeface="Calibri"/>
                <a:cs typeface="Calibri"/>
                <a:sym typeface="Calibri"/>
              </a:rPr>
              <a:t>. Y por eso es importante que sepas cómo buscar y acceder a la información mediante las herramientas que tienes a tu disposición: dispositivos, programas y aplicaciones o servicios como </a:t>
            </a:r>
            <a:r>
              <a:rPr lang="en-US" sz="24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Search</a:t>
            </a:r>
            <a:r>
              <a:rPr lang="en-US" sz="2400" b="0" i="0" u="none" strike="noStrike" cap="none">
                <a:solidFill>
                  <a:srgbClr val="092E4B"/>
                </a:solidFill>
                <a:latin typeface="Calibri"/>
                <a:ea typeface="Calibri"/>
                <a:cs typeface="Calibri"/>
                <a:sym typeface="Calibri"/>
              </a:rPr>
              <a:t>. </a:t>
            </a:r>
            <a:endParaRPr sz="2400" b="0" i="0" u="none" strike="noStrike" cap="none">
              <a:solidFill>
                <a:srgbClr val="092E4B"/>
              </a:solidFill>
              <a:latin typeface="Calibri"/>
              <a:ea typeface="Calibri"/>
              <a:cs typeface="Calibri"/>
              <a:sym typeface="Calibri"/>
            </a:endParaRPr>
          </a:p>
        </p:txBody>
      </p:sp>
      <p:pic>
        <p:nvPicPr>
          <p:cNvPr id="307" name="Google Shape;307;p44" descr="Icon&#10;&#10;Description automatically generated"/>
          <p:cNvPicPr preferRelativeResize="0"/>
          <p:nvPr/>
        </p:nvPicPr>
        <p:blipFill rotWithShape="1">
          <a:blip r:embed="rId5">
            <a:alphaModFix/>
          </a:blip>
          <a:srcRect/>
          <a:stretch/>
        </p:blipFill>
        <p:spPr>
          <a:xfrm>
            <a:off x="8805985" y="4254606"/>
            <a:ext cx="2152677" cy="1799199"/>
          </a:xfrm>
          <a:prstGeom prst="rect">
            <a:avLst/>
          </a:prstGeom>
          <a:noFill/>
          <a:ln>
            <a:noFill/>
          </a:ln>
        </p:spPr>
      </p:pic>
      <p:sp>
        <p:nvSpPr>
          <p:cNvPr id="308" name="Google Shape;308;p44"/>
          <p:cNvSpPr/>
          <p:nvPr/>
        </p:nvSpPr>
        <p:spPr>
          <a:xfrm>
            <a:off x="9972136" y="5122126"/>
            <a:ext cx="379562" cy="344077"/>
          </a:xfrm>
          <a:prstGeom prst="flowChartConnector">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8381</Words>
  <Application>Microsoft Office PowerPoint</Application>
  <PresentationFormat>Widescreen</PresentationFormat>
  <Paragraphs>698</Paragraphs>
  <Slides>84</Slides>
  <Notes>84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84</vt:i4>
      </vt:variant>
    </vt:vector>
  </HeadingPairs>
  <TitlesOfParts>
    <vt:vector size="90" baseType="lpstr">
      <vt:lpstr>Arial</vt:lpstr>
      <vt:lpstr>Montserrat</vt:lpstr>
      <vt:lpstr>Montserrat Light</vt:lpstr>
      <vt:lpstr>Calibri</vt:lpstr>
      <vt:lpstr>Noto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cp:revision>
  <dcterms:created xsi:type="dcterms:W3CDTF">2020-10-14T13:32:04Z</dcterms:created>
  <dcterms:modified xsi:type="dcterms:W3CDTF">2023-02-15T16:15:59Z</dcterms:modified>
</cp:coreProperties>
</file>