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6858000" cx="12192000"/>
  <p:notesSz cx="6858000" cy="9144000"/>
  <p:embeddedFontLst>
    <p:embeddedFont>
      <p:font typeface="Montserrat"/>
      <p:regular r:id="rId25"/>
      <p:bold r:id="rId26"/>
      <p:italic r:id="rId27"/>
      <p:boldItalic r:id="rId28"/>
    </p:embeddedFont>
    <p:embeddedFont>
      <p:font typeface="Montserrat Light"/>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h4KzJXOq1UYiiZ60fk+vF+BIi2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italic.fntdata"/><Relationship Id="rId30" Type="http://schemas.openxmlformats.org/officeDocument/2006/relationships/font" Target="fonts/MontserratLight-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MontserratLight-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2"/>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22"/>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2"/>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2"/>
          <p:cNvGrpSpPr/>
          <p:nvPr/>
        </p:nvGrpSpPr>
        <p:grpSpPr>
          <a:xfrm>
            <a:off x="162193" y="6091871"/>
            <a:ext cx="2471731" cy="613729"/>
            <a:chOff x="0" y="0"/>
            <a:chExt cx="2301694" cy="571500"/>
          </a:xfrm>
        </p:grpSpPr>
        <p:sp>
          <p:nvSpPr>
            <p:cNvPr id="17" name="Google Shape;17;p2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8" name="Google Shape;18;p22"/>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2"/>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grpSp>
        <p:nvGrpSpPr>
          <p:cNvPr id="20" name="Google Shape;20;p22"/>
          <p:cNvGrpSpPr/>
          <p:nvPr/>
        </p:nvGrpSpPr>
        <p:grpSpPr>
          <a:xfrm>
            <a:off x="9565775" y="3574321"/>
            <a:ext cx="3525984" cy="2857223"/>
            <a:chOff x="1659400" y="1572038"/>
            <a:chExt cx="970931" cy="786778"/>
          </a:xfrm>
        </p:grpSpPr>
        <p:sp>
          <p:nvSpPr>
            <p:cNvPr id="21" name="Google Shape;21;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 name="Google Shape;22;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 name="Google Shape;23;p22"/>
          <p:cNvSpPr/>
          <p:nvPr>
            <p:ph idx="3" type="pic"/>
          </p:nvPr>
        </p:nvSpPr>
        <p:spPr>
          <a:xfrm>
            <a:off x="5718875" y="423474"/>
            <a:ext cx="5982506" cy="4551482"/>
          </a:xfrm>
          <a:prstGeom prst="rect">
            <a:avLst/>
          </a:prstGeom>
          <a:solidFill>
            <a:srgbClr val="F2F2F2"/>
          </a:solidFill>
          <a:ln>
            <a:noFill/>
          </a:ln>
        </p:spPr>
      </p:sp>
      <p:sp>
        <p:nvSpPr>
          <p:cNvPr id="24" name="Google Shape;24;p22"/>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5" name="Google Shape;25;p22"/>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2"/>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91" name="Shape 91"/>
        <p:cNvGrpSpPr/>
        <p:nvPr/>
      </p:nvGrpSpPr>
      <p:grpSpPr>
        <a:xfrm>
          <a:off x="0" y="0"/>
          <a:ext cx="0" cy="0"/>
          <a:chOff x="0" y="0"/>
          <a:chExt cx="0" cy="0"/>
        </a:xfrm>
      </p:grpSpPr>
      <p:sp>
        <p:nvSpPr>
          <p:cNvPr id="92" name="Google Shape;92;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4" name="Google Shape;94;p31"/>
          <p:cNvGrpSpPr/>
          <p:nvPr/>
        </p:nvGrpSpPr>
        <p:grpSpPr>
          <a:xfrm>
            <a:off x="4884044" y="3946789"/>
            <a:ext cx="3525984" cy="2857223"/>
            <a:chOff x="1659400" y="1572038"/>
            <a:chExt cx="970931" cy="786778"/>
          </a:xfrm>
        </p:grpSpPr>
        <p:sp>
          <p:nvSpPr>
            <p:cNvPr id="95" name="Google Shape;95;p3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3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7" name="Google Shape;97;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8" name="Shape 98"/>
        <p:cNvGrpSpPr/>
        <p:nvPr/>
      </p:nvGrpSpPr>
      <p:grpSpPr>
        <a:xfrm>
          <a:off x="0" y="0"/>
          <a:ext cx="0" cy="0"/>
          <a:chOff x="0" y="0"/>
          <a:chExt cx="0" cy="0"/>
        </a:xfrm>
      </p:grpSpPr>
      <p:sp>
        <p:nvSpPr>
          <p:cNvPr id="99" name="Google Shape;99;p3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3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3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3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32"/>
          <p:cNvSpPr/>
          <p:nvPr>
            <p:ph idx="4" type="pic"/>
          </p:nvPr>
        </p:nvSpPr>
        <p:spPr>
          <a:xfrm>
            <a:off x="-126342" y="0"/>
            <a:ext cx="3669321" cy="6858000"/>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6" name="Google Shape;106;p3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3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8" name="Google Shape;108;p32"/>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9" name="Google Shape;109;p32"/>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0" name="Google Shape;110;p3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3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3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5" name="Google Shape;115;p3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3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7" name="Google Shape;117;p32"/>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8" name="Google Shape;118;p32"/>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9" name="Google Shape;119;p3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0" name="Google Shape;120;p3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3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4" name="Google Shape;124;p3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3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6" name="Google Shape;126;p32"/>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7" name="Google Shape;127;p32"/>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28" name="Shape 128"/>
        <p:cNvGrpSpPr/>
        <p:nvPr/>
      </p:nvGrpSpPr>
      <p:grpSpPr>
        <a:xfrm>
          <a:off x="0" y="0"/>
          <a:ext cx="0" cy="0"/>
          <a:chOff x="0" y="0"/>
          <a:chExt cx="0" cy="0"/>
        </a:xfrm>
      </p:grpSpPr>
      <p:sp>
        <p:nvSpPr>
          <p:cNvPr id="129" name="Google Shape;129;p3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 name="Google Shape;130;p3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3"/>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3"/>
          <p:cNvSpPr/>
          <p:nvPr>
            <p:ph idx="3" type="pic"/>
          </p:nvPr>
        </p:nvSpPr>
        <p:spPr>
          <a:xfrm>
            <a:off x="5888002" y="439730"/>
            <a:ext cx="5660531" cy="6045736"/>
          </a:xfrm>
          <a:prstGeom prst="rect">
            <a:avLst/>
          </a:prstGeom>
          <a:solidFill>
            <a:srgbClr val="F2F2F2"/>
          </a:solidFill>
          <a:ln>
            <a:noFill/>
          </a:ln>
        </p:spPr>
      </p:sp>
      <p:grpSp>
        <p:nvGrpSpPr>
          <p:cNvPr id="133" name="Google Shape;133;p33"/>
          <p:cNvGrpSpPr/>
          <p:nvPr/>
        </p:nvGrpSpPr>
        <p:grpSpPr>
          <a:xfrm>
            <a:off x="-2012374" y="3808246"/>
            <a:ext cx="3525984" cy="2857223"/>
            <a:chOff x="1659400" y="1572038"/>
            <a:chExt cx="970931" cy="786778"/>
          </a:xfrm>
        </p:grpSpPr>
        <p:sp>
          <p:nvSpPr>
            <p:cNvPr id="134" name="Google Shape;134;p3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p3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36" name="Shape 136"/>
        <p:cNvGrpSpPr/>
        <p:nvPr/>
      </p:nvGrpSpPr>
      <p:grpSpPr>
        <a:xfrm>
          <a:off x="0" y="0"/>
          <a:ext cx="0" cy="0"/>
          <a:chOff x="0" y="0"/>
          <a:chExt cx="0" cy="0"/>
        </a:xfrm>
      </p:grpSpPr>
      <p:sp>
        <p:nvSpPr>
          <p:cNvPr id="137" name="Google Shape;137;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 name="Google Shape;139;p34"/>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4"/>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34"/>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34"/>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3" name="Google Shape;143;p34"/>
          <p:cNvGrpSpPr/>
          <p:nvPr/>
        </p:nvGrpSpPr>
        <p:grpSpPr>
          <a:xfrm>
            <a:off x="9005185" y="0"/>
            <a:ext cx="3525984" cy="2857223"/>
            <a:chOff x="1659400" y="1572038"/>
            <a:chExt cx="970931" cy="786778"/>
          </a:xfrm>
        </p:grpSpPr>
        <p:sp>
          <p:nvSpPr>
            <p:cNvPr id="144" name="Google Shape;144;p3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3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46" name="Shape 146"/>
        <p:cNvGrpSpPr/>
        <p:nvPr/>
      </p:nvGrpSpPr>
      <p:grpSpPr>
        <a:xfrm>
          <a:off x="0" y="0"/>
          <a:ext cx="0" cy="0"/>
          <a:chOff x="0" y="0"/>
          <a:chExt cx="0" cy="0"/>
        </a:xfrm>
      </p:grpSpPr>
      <p:sp>
        <p:nvSpPr>
          <p:cNvPr id="147" name="Google Shape;147;p35"/>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35"/>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35"/>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50" name="Google Shape;150;p35"/>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51" name="Google Shape;151;p35"/>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27" name="Shape 27"/>
        <p:cNvGrpSpPr/>
        <p:nvPr/>
      </p:nvGrpSpPr>
      <p:grpSpPr>
        <a:xfrm>
          <a:off x="0" y="0"/>
          <a:ext cx="0" cy="0"/>
          <a:chOff x="0" y="0"/>
          <a:chExt cx="0" cy="0"/>
        </a:xfrm>
      </p:grpSpPr>
      <p:sp>
        <p:nvSpPr>
          <p:cNvPr id="28" name="Google Shape;28;p23"/>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 name="Google Shape;29;p23"/>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3"/>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1" name="Google Shape;31;p23"/>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32" name="Google Shape;32;p23"/>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33" name="Shape 33"/>
        <p:cNvGrpSpPr/>
        <p:nvPr/>
      </p:nvGrpSpPr>
      <p:grpSpPr>
        <a:xfrm>
          <a:off x="0" y="0"/>
          <a:ext cx="0" cy="0"/>
          <a:chOff x="0" y="0"/>
          <a:chExt cx="0" cy="0"/>
        </a:xfrm>
      </p:grpSpPr>
      <p:sp>
        <p:nvSpPr>
          <p:cNvPr id="34" name="Google Shape;34;p24"/>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 name="Google Shape;35;p24"/>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 name="Google Shape;36;p2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4"/>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39" name="Shape 39"/>
        <p:cNvGrpSpPr/>
        <p:nvPr/>
      </p:nvGrpSpPr>
      <p:grpSpPr>
        <a:xfrm>
          <a:off x="0" y="0"/>
          <a:ext cx="0" cy="0"/>
          <a:chOff x="0" y="0"/>
          <a:chExt cx="0" cy="0"/>
        </a:xfrm>
      </p:grpSpPr>
      <p:sp>
        <p:nvSpPr>
          <p:cNvPr id="40" name="Google Shape;40;p25"/>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5"/>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 name="Google Shape;43;p25"/>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 name="Google Shape;44;p25"/>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45" name="Shape 45"/>
        <p:cNvGrpSpPr/>
        <p:nvPr/>
      </p:nvGrpSpPr>
      <p:grpSpPr>
        <a:xfrm>
          <a:off x="0" y="0"/>
          <a:ext cx="0" cy="0"/>
          <a:chOff x="0" y="0"/>
          <a:chExt cx="0" cy="0"/>
        </a:xfrm>
      </p:grpSpPr>
      <p:sp>
        <p:nvSpPr>
          <p:cNvPr id="46" name="Google Shape;46;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26"/>
          <p:cNvSpPr/>
          <p:nvPr>
            <p:ph idx="2" type="pic"/>
          </p:nvPr>
        </p:nvSpPr>
        <p:spPr>
          <a:xfrm>
            <a:off x="0" y="0"/>
            <a:ext cx="12192000" cy="6858000"/>
          </a:xfrm>
          <a:prstGeom prst="rect">
            <a:avLst/>
          </a:prstGeom>
          <a:solidFill>
            <a:srgbClr val="F2F2F2"/>
          </a:solidFill>
          <a:ln>
            <a:noFill/>
          </a:ln>
        </p:spPr>
      </p:sp>
      <p:sp>
        <p:nvSpPr>
          <p:cNvPr id="48" name="Google Shape;48;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9" name="Google Shape;49;p26"/>
          <p:cNvGrpSpPr/>
          <p:nvPr/>
        </p:nvGrpSpPr>
        <p:grpSpPr>
          <a:xfrm>
            <a:off x="-1877189" y="2648392"/>
            <a:ext cx="3525984" cy="2857223"/>
            <a:chOff x="1659400" y="1572038"/>
            <a:chExt cx="970931" cy="786778"/>
          </a:xfrm>
        </p:grpSpPr>
        <p:sp>
          <p:nvSpPr>
            <p:cNvPr id="50" name="Google Shape;50;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 name="Google Shape;51;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52" name="Shape 52"/>
        <p:cNvGrpSpPr/>
        <p:nvPr/>
      </p:nvGrpSpPr>
      <p:grpSpPr>
        <a:xfrm>
          <a:off x="0" y="0"/>
          <a:ext cx="0" cy="0"/>
          <a:chOff x="0" y="0"/>
          <a:chExt cx="0" cy="0"/>
        </a:xfrm>
      </p:grpSpPr>
      <p:sp>
        <p:nvSpPr>
          <p:cNvPr id="53" name="Google Shape;53;p27"/>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 name="Google Shape;54;p27"/>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27"/>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56" name="Google Shape;56;p27"/>
          <p:cNvGrpSpPr/>
          <p:nvPr/>
        </p:nvGrpSpPr>
        <p:grpSpPr>
          <a:xfrm>
            <a:off x="336354" y="5927698"/>
            <a:ext cx="2735993" cy="679345"/>
            <a:chOff x="0" y="0"/>
            <a:chExt cx="2301694" cy="571500"/>
          </a:xfrm>
        </p:grpSpPr>
        <p:sp>
          <p:nvSpPr>
            <p:cNvPr id="57" name="Google Shape;57;p2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58" name="Google Shape;58;p27"/>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59" name="Google Shape;59;p27"/>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60" name="Google Shape;60;p27"/>
          <p:cNvGrpSpPr/>
          <p:nvPr/>
        </p:nvGrpSpPr>
        <p:grpSpPr>
          <a:xfrm>
            <a:off x="9565775" y="3574321"/>
            <a:ext cx="3525984" cy="2857223"/>
            <a:chOff x="1659400" y="1572038"/>
            <a:chExt cx="970931" cy="786778"/>
          </a:xfrm>
        </p:grpSpPr>
        <p:sp>
          <p:nvSpPr>
            <p:cNvPr id="61" name="Google Shape;61;p2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 name="Google Shape;62;p2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3" name="Google Shape;63;p27"/>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64" name="Google Shape;64;p27"/>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65" name="Shape 65"/>
        <p:cNvGrpSpPr/>
        <p:nvPr/>
      </p:nvGrpSpPr>
      <p:grpSpPr>
        <a:xfrm>
          <a:off x="0" y="0"/>
          <a:ext cx="0" cy="0"/>
          <a:chOff x="0" y="0"/>
          <a:chExt cx="0" cy="0"/>
        </a:xfrm>
      </p:grpSpPr>
      <p:sp>
        <p:nvSpPr>
          <p:cNvPr id="66" name="Google Shape;66;p2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 name="Google Shape;67;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68" name="Google Shape;68;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000" u="none" strike="noStrike">
                <a:solidFill>
                  <a:schemeClr val="lt1"/>
                </a:solidFill>
                <a:latin typeface="Calibri"/>
                <a:ea typeface="Calibri"/>
                <a:cs typeface="Calibri"/>
                <a:sym typeface="Calibri"/>
              </a:rPr>
              <a:t>PLEASE</a:t>
            </a:r>
            <a:r>
              <a:rPr b="0" i="0" lang="en-US"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48 point </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Divider</a:t>
            </a:r>
            <a:r>
              <a:rPr b="0" i="0" lang="en-US"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36 point</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30 point</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	</a:t>
            </a:r>
            <a:r>
              <a:rPr b="0" i="0" lang="en-US" sz="3000" u="none" strike="noStrike">
                <a:solidFill>
                  <a:schemeClr val="lt1"/>
                </a:solidFill>
                <a:latin typeface="Calibri"/>
                <a:ea typeface="Calibri"/>
                <a:cs typeface="Calibri"/>
                <a:sym typeface="Calibri"/>
              </a:rPr>
              <a:t>       </a:t>
            </a:r>
            <a:r>
              <a:rPr b="0" i="0" lang="en-US"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24 point</a:t>
            </a:r>
            <a:r>
              <a:rPr b="0" i="0" lang="en-US" sz="3000" u="none" strike="noStrike">
                <a:solidFill>
                  <a:schemeClr val="lt1"/>
                </a:solidFill>
                <a:latin typeface="Calibri"/>
                <a:ea typeface="Calibri"/>
                <a:cs typeface="Calibri"/>
                <a:sym typeface="Calibri"/>
              </a:rPr>
              <a:t>  -  Main </a:t>
            </a:r>
            <a:r>
              <a:rPr b="0" i="0" lang="en-US"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69" name="Google Shape;69;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strike="noStrike">
                <a:solidFill>
                  <a:schemeClr val="lt1"/>
                </a:solidFill>
                <a:latin typeface="Calibri"/>
                <a:ea typeface="Calibri"/>
                <a:cs typeface="Calibri"/>
                <a:sym typeface="Calibri"/>
              </a:rPr>
              <a:t>Housing Care </a:t>
            </a:r>
            <a:r>
              <a:rPr b="0" i="0" lang="en-US"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US"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70" name="Google Shape;70;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71" name="Google Shape;71;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72" name="Google Shape;72;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 </a:t>
            </a:r>
            <a:r>
              <a:rPr b="1" lang="en-US" sz="2400">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73" name="Google Shape;73;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74" name="Shape 74"/>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75" name="Shape 75"/>
        <p:cNvGrpSpPr/>
        <p:nvPr/>
      </p:nvGrpSpPr>
      <p:grpSpPr>
        <a:xfrm>
          <a:off x="0" y="0"/>
          <a:ext cx="0" cy="0"/>
          <a:chOff x="0" y="0"/>
          <a:chExt cx="0" cy="0"/>
        </a:xfrm>
      </p:grpSpPr>
      <p:sp>
        <p:nvSpPr>
          <p:cNvPr id="76" name="Google Shape;76;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30"/>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87" name="Google Shape;87;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8" name="Google Shape;88;p30"/>
          <p:cNvGrpSpPr/>
          <p:nvPr/>
        </p:nvGrpSpPr>
        <p:grpSpPr>
          <a:xfrm>
            <a:off x="8744224" y="-356297"/>
            <a:ext cx="3525984" cy="2857223"/>
            <a:chOff x="1659400" y="1572038"/>
            <a:chExt cx="970931" cy="786778"/>
          </a:xfrm>
        </p:grpSpPr>
        <p:sp>
          <p:nvSpPr>
            <p:cNvPr id="89" name="Google Shape;89;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000" u="none" cap="none" strike="noStrike">
                <a:solidFill>
                  <a:srgbClr val="092E4B"/>
                </a:solidFill>
                <a:latin typeface="Calibri"/>
                <a:ea typeface="Calibri"/>
                <a:cs typeface="Calibri"/>
                <a:sym typeface="Calibri"/>
              </a:rPr>
              <a:t>Reframing Skills for Senior Carers</a:t>
            </a:r>
            <a:endParaRPr b="0" i="0" sz="1000">
              <a:solidFill>
                <a:srgbClr val="092E4B"/>
              </a:solidFill>
              <a:latin typeface="Calibri"/>
              <a:ea typeface="Calibri"/>
              <a:cs typeface="Calibri"/>
              <a:sym typeface="Calibri"/>
            </a:endParaRPr>
          </a:p>
        </p:txBody>
      </p:sp>
      <p:cxnSp>
        <p:nvCxnSpPr>
          <p:cNvPr id="11" name="Google Shape;11;p21"/>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
          <p:cNvSpPr txBox="1"/>
          <p:nvPr>
            <p:ph idx="1" type="body"/>
          </p:nvPr>
        </p:nvSpPr>
        <p:spPr>
          <a:xfrm>
            <a:off x="575886" y="3922846"/>
            <a:ext cx="5028847" cy="1008397"/>
          </a:xfrm>
          <a:prstGeom prst="rect">
            <a:avLst/>
          </a:prstGeom>
          <a:noFill/>
          <a:ln>
            <a:noFill/>
          </a:ln>
        </p:spPr>
        <p:txBody>
          <a:bodyPr anchorCtr="0" anchor="t" bIns="45700" lIns="91425" spcFirstLastPara="1" rIns="91425" wrap="square" tIns="45700">
            <a:noAutofit/>
          </a:bodyPr>
          <a:lstStyle/>
          <a:p>
            <a:pPr indent="0" lvl="0" marL="0" rtl="0" algn="l">
              <a:lnSpc>
                <a:spcPct val="109833"/>
              </a:lnSpc>
              <a:spcBef>
                <a:spcPts val="0"/>
              </a:spcBef>
              <a:spcAft>
                <a:spcPts val="0"/>
              </a:spcAft>
              <a:buClr>
                <a:schemeClr val="lt1"/>
              </a:buClr>
              <a:buSzPts val="3600"/>
              <a:buNone/>
            </a:pPr>
            <a:r>
              <a:rPr lang="en-US" sz="3600"/>
              <a:t>Helping Care workers to teach seniors how to use digital technology</a:t>
            </a:r>
            <a:endParaRPr b="0" sz="3600"/>
          </a:p>
        </p:txBody>
      </p:sp>
      <p:sp>
        <p:nvSpPr>
          <p:cNvPr id="158" name="Google Shape;158;p1"/>
          <p:cNvSpPr txBox="1"/>
          <p:nvPr>
            <p:ph idx="2" type="body"/>
          </p:nvPr>
        </p:nvSpPr>
        <p:spPr>
          <a:xfrm>
            <a:off x="618011" y="2935154"/>
            <a:ext cx="4352021" cy="83041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000"/>
              <a:buNone/>
            </a:pPr>
            <a:r>
              <a:rPr b="1" lang="en-US" sz="4000"/>
              <a:t>WBL – MODULE 1</a:t>
            </a:r>
            <a:endParaRPr/>
          </a:p>
        </p:txBody>
      </p:sp>
      <p:pic>
        <p:nvPicPr>
          <p:cNvPr id="159" name="Google Shape;159;p1"/>
          <p:cNvPicPr preferRelativeResize="0"/>
          <p:nvPr>
            <p:ph idx="3" type="pic"/>
          </p:nvPr>
        </p:nvPicPr>
        <p:blipFill rotWithShape="1">
          <a:blip r:embed="rId3">
            <a:alphaModFix/>
          </a:blip>
          <a:srcRect b="0" l="6180" r="6180" t="0"/>
          <a:stretch/>
        </p:blipFill>
        <p:spPr>
          <a:xfrm>
            <a:off x="5718875" y="423474"/>
            <a:ext cx="5982506" cy="4551482"/>
          </a:xfrm>
          <a:prstGeom prst="rect">
            <a:avLst/>
          </a:prstGeom>
          <a:solidFill>
            <a:srgbClr val="F2F2F2"/>
          </a:solidFill>
          <a:ln>
            <a:noFill/>
          </a:ln>
        </p:spPr>
      </p:pic>
      <p:sp>
        <p:nvSpPr>
          <p:cNvPr id="160" name="Google Shape;160;p1"/>
          <p:cNvSpPr txBox="1"/>
          <p:nvPr>
            <p:ph idx="4" type="body"/>
          </p:nvPr>
        </p:nvSpPr>
        <p:spPr>
          <a:xfrm>
            <a:off x="7918315" y="5611394"/>
            <a:ext cx="3622504"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161" name="Google Shape;161;p1"/>
          <p:cNvSpPr/>
          <p:nvPr/>
        </p:nvSpPr>
        <p:spPr>
          <a:xfrm>
            <a:off x="2473496" y="6019368"/>
            <a:ext cx="3622504"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900"/>
              <a:buFont typeface="Calibri"/>
              <a:buNone/>
            </a:pPr>
            <a:r>
              <a:rPr b="0" i="0" lang="en-US" sz="9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0"/>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Technical aspect</a:t>
            </a:r>
            <a:endParaRPr/>
          </a:p>
        </p:txBody>
      </p:sp>
      <p:sp>
        <p:nvSpPr>
          <p:cNvPr id="275" name="Google Shape;275;p10"/>
          <p:cNvSpPr txBox="1"/>
          <p:nvPr/>
        </p:nvSpPr>
        <p:spPr>
          <a:xfrm>
            <a:off x="874133"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Tutor understands different learning processes</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To be able to plan a learning process, the tutor needs to be aware of competencies connected to different teaching roles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learning conditions of the learner are an important aspect, of understanding different learning processes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A didactic theory relates the six most important aspects when planning a course or learning process – see next slide </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sp>
        <p:nvSpPr>
          <p:cNvPr id="276" name="Google Shape;276;p10"/>
          <p:cNvSpPr/>
          <p:nvPr/>
        </p:nvSpPr>
        <p:spPr>
          <a:xfrm>
            <a:off x="5570483" y="5202621"/>
            <a:ext cx="1103586" cy="1135117"/>
          </a:xfrm>
          <a:prstGeom prst="downArrow">
            <a:avLst>
              <a:gd fmla="val 50000" name="adj1"/>
              <a:gd fmla="val 50000" name="adj2"/>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77" name="Google Shape;277;p10"/>
          <p:cNvGrpSpPr/>
          <p:nvPr/>
        </p:nvGrpSpPr>
        <p:grpSpPr>
          <a:xfrm>
            <a:off x="9627167" y="1177126"/>
            <a:ext cx="1219272" cy="1240596"/>
            <a:chOff x="10376768" y="2334933"/>
            <a:chExt cx="920484" cy="919581"/>
          </a:xfrm>
        </p:grpSpPr>
        <p:sp>
          <p:nvSpPr>
            <p:cNvPr id="278" name="Google Shape;278;p10"/>
            <p:cNvSpPr/>
            <p:nvPr/>
          </p:nvSpPr>
          <p:spPr>
            <a:xfrm>
              <a:off x="11105749" y="2358419"/>
              <a:ext cx="171631" cy="171631"/>
            </a:xfrm>
            <a:custGeom>
              <a:rect b="b" l="l" r="r" t="t"/>
              <a:pathLst>
                <a:path extrusionOk="0" h="171631" w="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0"/>
            <p:cNvSpPr/>
            <p:nvPr/>
          </p:nvSpPr>
          <p:spPr>
            <a:xfrm>
              <a:off x="10773326" y="2554440"/>
              <a:ext cx="311645" cy="486890"/>
            </a:xfrm>
            <a:custGeom>
              <a:rect b="b" l="l" r="r" t="t"/>
              <a:pathLst>
                <a:path extrusionOk="0" h="486890" w="311645">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80" name="Google Shape;280;p10"/>
            <p:cNvGrpSpPr/>
            <p:nvPr/>
          </p:nvGrpSpPr>
          <p:grpSpPr>
            <a:xfrm>
              <a:off x="10376768" y="2334933"/>
              <a:ext cx="920484" cy="919581"/>
              <a:chOff x="10376768" y="2334933"/>
              <a:chExt cx="920484" cy="919581"/>
            </a:xfrm>
          </p:grpSpPr>
          <p:sp>
            <p:nvSpPr>
              <p:cNvPr id="281" name="Google Shape;281;p10"/>
              <p:cNvSpPr/>
              <p:nvPr/>
            </p:nvSpPr>
            <p:spPr>
              <a:xfrm>
                <a:off x="11043419" y="2944675"/>
                <a:ext cx="88525" cy="88525"/>
              </a:xfrm>
              <a:custGeom>
                <a:rect b="b" l="l" r="r" t="t"/>
                <a:pathLst>
                  <a:path extrusionOk="0" h="88525" w="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10"/>
              <p:cNvSpPr/>
              <p:nvPr/>
            </p:nvSpPr>
            <p:spPr>
              <a:xfrm>
                <a:off x="10376768" y="2334933"/>
                <a:ext cx="920484" cy="919581"/>
              </a:xfrm>
              <a:custGeom>
                <a:rect b="b" l="l" r="r" t="t"/>
                <a:pathLst>
                  <a:path extrusionOk="0" h="919581" w="920484">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1"/>
          <p:cNvSpPr txBox="1"/>
          <p:nvPr>
            <p:ph idx="2" type="body"/>
          </p:nvPr>
        </p:nvSpPr>
        <p:spPr>
          <a:xfrm>
            <a:off x="881500" y="331387"/>
            <a:ext cx="6833264"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Technical aspect</a:t>
            </a:r>
            <a:endParaRPr/>
          </a:p>
        </p:txBody>
      </p:sp>
      <p:sp>
        <p:nvSpPr>
          <p:cNvPr id="288" name="Google Shape;288;p11"/>
          <p:cNvSpPr txBox="1"/>
          <p:nvPr/>
        </p:nvSpPr>
        <p:spPr>
          <a:xfrm>
            <a:off x="838201" y="1156806"/>
            <a:ext cx="5969026"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Questions to ask about the learning conditions of the learner include: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What professional or other relevant skills does the learner have?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What communication skills does the learner have?</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What collaborative skills does the learner have?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Is the learner motivated?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Does the learner have any special problems or need for resources related to the course?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How does the learner learn? </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pic>
        <p:nvPicPr>
          <p:cNvPr descr="Et billede, der indeholder mørke, sort, skærmbillede, Symmetri&#10;&#10;Automatisk genereret beskrivelse" id="289" name="Google Shape;289;p11"/>
          <p:cNvPicPr preferRelativeResize="0"/>
          <p:nvPr/>
        </p:nvPicPr>
        <p:blipFill rotWithShape="1">
          <a:blip r:embed="rId3">
            <a:alphaModFix/>
          </a:blip>
          <a:srcRect b="0" l="0" r="0" t="0"/>
          <a:stretch/>
        </p:blipFill>
        <p:spPr>
          <a:xfrm>
            <a:off x="7102205" y="2052995"/>
            <a:ext cx="5238236" cy="3492157"/>
          </a:xfrm>
          <a:prstGeom prst="rect">
            <a:avLst/>
          </a:prstGeom>
          <a:noFill/>
          <a:ln>
            <a:noFill/>
          </a:ln>
        </p:spPr>
      </p:pic>
      <p:sp>
        <p:nvSpPr>
          <p:cNvPr id="290" name="Google Shape;290;p11"/>
          <p:cNvSpPr txBox="1"/>
          <p:nvPr/>
        </p:nvSpPr>
        <p:spPr>
          <a:xfrm>
            <a:off x="8654523" y="1822212"/>
            <a:ext cx="2133600"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7F3494"/>
                </a:solidFill>
                <a:latin typeface="Calibri"/>
                <a:ea typeface="Calibri"/>
                <a:cs typeface="Calibri"/>
                <a:sym typeface="Calibri"/>
              </a:rPr>
              <a:t>Learning Prerequisites</a:t>
            </a:r>
            <a:endParaRPr/>
          </a:p>
        </p:txBody>
      </p:sp>
      <p:sp>
        <p:nvSpPr>
          <p:cNvPr id="291" name="Google Shape;291;p11"/>
          <p:cNvSpPr txBox="1"/>
          <p:nvPr/>
        </p:nvSpPr>
        <p:spPr>
          <a:xfrm>
            <a:off x="6820053" y="2791791"/>
            <a:ext cx="1676400"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7F3494"/>
                </a:solidFill>
                <a:latin typeface="Calibri"/>
                <a:ea typeface="Calibri"/>
                <a:cs typeface="Calibri"/>
                <a:sym typeface="Calibri"/>
              </a:rPr>
              <a:t>Assessment/ evaluation</a:t>
            </a:r>
            <a:endParaRPr/>
          </a:p>
        </p:txBody>
      </p:sp>
      <p:sp>
        <p:nvSpPr>
          <p:cNvPr id="292" name="Google Shape;292;p11"/>
          <p:cNvSpPr txBox="1"/>
          <p:nvPr/>
        </p:nvSpPr>
        <p:spPr>
          <a:xfrm>
            <a:off x="10983861" y="4164723"/>
            <a:ext cx="1172002" cy="36933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7F3494"/>
                </a:solidFill>
                <a:latin typeface="Calibri"/>
                <a:ea typeface="Calibri"/>
                <a:cs typeface="Calibri"/>
                <a:sym typeface="Calibri"/>
              </a:rPr>
              <a:t>Goal</a:t>
            </a:r>
            <a:endParaRPr/>
          </a:p>
        </p:txBody>
      </p:sp>
      <p:sp>
        <p:nvSpPr>
          <p:cNvPr id="293" name="Google Shape;293;p11"/>
          <p:cNvSpPr txBox="1"/>
          <p:nvPr/>
        </p:nvSpPr>
        <p:spPr>
          <a:xfrm>
            <a:off x="10940523" y="2686144"/>
            <a:ext cx="1172002"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7F3494"/>
                </a:solidFill>
                <a:latin typeface="Calibri"/>
                <a:ea typeface="Calibri"/>
                <a:cs typeface="Calibri"/>
                <a:sym typeface="Calibri"/>
              </a:rPr>
              <a:t>Context / conditions</a:t>
            </a:r>
            <a:endParaRPr/>
          </a:p>
        </p:txBody>
      </p:sp>
      <p:sp>
        <p:nvSpPr>
          <p:cNvPr id="294" name="Google Shape;294;p11"/>
          <p:cNvSpPr txBox="1"/>
          <p:nvPr/>
        </p:nvSpPr>
        <p:spPr>
          <a:xfrm>
            <a:off x="8772172" y="5124438"/>
            <a:ext cx="2133600"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7F3494"/>
                </a:solidFill>
                <a:latin typeface="Calibri"/>
                <a:ea typeface="Calibri"/>
                <a:cs typeface="Calibri"/>
                <a:sym typeface="Calibri"/>
              </a:rPr>
              <a:t>Contents</a:t>
            </a:r>
            <a:endParaRPr/>
          </a:p>
          <a:p>
            <a:pPr indent="0" lvl="0" marL="0" marR="0" rtl="0" algn="ctr">
              <a:spcBef>
                <a:spcPts val="0"/>
              </a:spcBef>
              <a:spcAft>
                <a:spcPts val="0"/>
              </a:spcAft>
              <a:buNone/>
            </a:pPr>
            <a:r>
              <a:t/>
            </a:r>
            <a:endParaRPr sz="1800">
              <a:solidFill>
                <a:srgbClr val="7F3494"/>
              </a:solidFill>
              <a:latin typeface="Calibri"/>
              <a:ea typeface="Calibri"/>
              <a:cs typeface="Calibri"/>
              <a:sym typeface="Calibri"/>
            </a:endParaRPr>
          </a:p>
        </p:txBody>
      </p:sp>
      <p:sp>
        <p:nvSpPr>
          <p:cNvPr id="295" name="Google Shape;295;p11"/>
          <p:cNvSpPr txBox="1"/>
          <p:nvPr/>
        </p:nvSpPr>
        <p:spPr>
          <a:xfrm>
            <a:off x="6991805" y="4303360"/>
            <a:ext cx="1445918"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7F3494"/>
                </a:solidFill>
                <a:latin typeface="Calibri"/>
                <a:ea typeface="Calibri"/>
                <a:cs typeface="Calibri"/>
                <a:sym typeface="Calibri"/>
              </a:rPr>
              <a:t>Learning Process</a:t>
            </a:r>
            <a:endParaRPr/>
          </a:p>
        </p:txBody>
      </p:sp>
      <p:sp>
        <p:nvSpPr>
          <p:cNvPr id="296" name="Google Shape;296;p11"/>
          <p:cNvSpPr txBox="1"/>
          <p:nvPr/>
        </p:nvSpPr>
        <p:spPr>
          <a:xfrm>
            <a:off x="8019126" y="718337"/>
            <a:ext cx="3404393" cy="83099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7F3494"/>
                </a:solidFill>
                <a:latin typeface="Calibri"/>
                <a:ea typeface="Calibri"/>
                <a:cs typeface="Calibri"/>
                <a:sym typeface="Calibri"/>
              </a:rPr>
              <a:t>Didagtisk Relations Model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2"/>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Technical aspect</a:t>
            </a:r>
            <a:endParaRPr/>
          </a:p>
        </p:txBody>
      </p:sp>
      <p:sp>
        <p:nvSpPr>
          <p:cNvPr id="302" name="Google Shape;302;p12"/>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Memory Retention</a:t>
            </a:r>
            <a:endParaRPr/>
          </a:p>
          <a:p>
            <a:pPr indent="-76200" lvl="0" marL="22860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Memory can be affected by e.g stress, lack of motivation, or meaning.</a:t>
            </a:r>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In planning a course, the tutor needs to take the above factors into consideration and remember;</a:t>
            </a:r>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	– </a:t>
            </a:r>
            <a:r>
              <a:rPr b="1" lang="en-US" sz="2400">
                <a:solidFill>
                  <a:srgbClr val="092E4B"/>
                </a:solidFill>
                <a:latin typeface="Calibri"/>
                <a:ea typeface="Calibri"/>
                <a:cs typeface="Calibri"/>
                <a:sym typeface="Calibri"/>
              </a:rPr>
              <a:t>Pace</a:t>
            </a:r>
            <a:endParaRPr/>
          </a:p>
          <a:p>
            <a:pPr indent="0" lvl="0" marL="0" marR="0" rtl="0" algn="l">
              <a:lnSpc>
                <a:spcPct val="90000"/>
              </a:lnSpc>
              <a:spcBef>
                <a:spcPts val="100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	– Repetition</a:t>
            </a:r>
            <a:endParaRPr/>
          </a:p>
          <a:p>
            <a:pPr indent="0" lvl="0" marL="0" marR="0" rtl="0" algn="l">
              <a:lnSpc>
                <a:spcPct val="90000"/>
              </a:lnSpc>
              <a:spcBef>
                <a:spcPts val="100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	– Simple steps</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303" name="Google Shape;303;p12"/>
          <p:cNvGrpSpPr/>
          <p:nvPr/>
        </p:nvGrpSpPr>
        <p:grpSpPr>
          <a:xfrm>
            <a:off x="9954478" y="1389959"/>
            <a:ext cx="1154957" cy="1203928"/>
            <a:chOff x="8865150" y="2423597"/>
            <a:chExt cx="667916" cy="746005"/>
          </a:xfrm>
        </p:grpSpPr>
        <p:sp>
          <p:nvSpPr>
            <p:cNvPr id="304" name="Google Shape;304;p12"/>
            <p:cNvSpPr/>
            <p:nvPr/>
          </p:nvSpPr>
          <p:spPr>
            <a:xfrm>
              <a:off x="9086825" y="2589670"/>
              <a:ext cx="283642" cy="260156"/>
            </a:xfrm>
            <a:custGeom>
              <a:rect b="b" l="l" r="r" t="t"/>
              <a:pathLst>
                <a:path extrusionOk="0" h="260156" w="283642">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05" name="Google Shape;305;p12"/>
            <p:cNvGrpSpPr/>
            <p:nvPr/>
          </p:nvGrpSpPr>
          <p:grpSpPr>
            <a:xfrm>
              <a:off x="8865150" y="2423597"/>
              <a:ext cx="667916" cy="746005"/>
              <a:chOff x="8865150" y="2423597"/>
              <a:chExt cx="667916" cy="746005"/>
            </a:xfrm>
          </p:grpSpPr>
          <p:sp>
            <p:nvSpPr>
              <p:cNvPr id="306" name="Google Shape;306;p12"/>
              <p:cNvSpPr/>
              <p:nvPr/>
            </p:nvSpPr>
            <p:spPr>
              <a:xfrm>
                <a:off x="9507773" y="2947385"/>
                <a:ext cx="25293" cy="25293"/>
              </a:xfrm>
              <a:custGeom>
                <a:rect b="b" l="l" r="r" t="t"/>
                <a:pathLst>
                  <a:path extrusionOk="0" h="25293" w="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12"/>
              <p:cNvSpPr/>
              <p:nvPr/>
            </p:nvSpPr>
            <p:spPr>
              <a:xfrm>
                <a:off x="8875448" y="2466818"/>
                <a:ext cx="75879" cy="75879"/>
              </a:xfrm>
              <a:custGeom>
                <a:rect b="b" l="l" r="r" t="t"/>
                <a:pathLst>
                  <a:path extrusionOk="0" h="75879" w="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2"/>
              <p:cNvSpPr/>
              <p:nvPr/>
            </p:nvSpPr>
            <p:spPr>
              <a:xfrm>
                <a:off x="8865150" y="2423597"/>
                <a:ext cx="640413" cy="746005"/>
              </a:xfrm>
              <a:custGeom>
                <a:rect b="b" l="l" r="r" t="t"/>
                <a:pathLst>
                  <a:path extrusionOk="0" h="746005" w="640413">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12"/>
              <p:cNvSpPr/>
              <p:nvPr/>
            </p:nvSpPr>
            <p:spPr>
              <a:xfrm>
                <a:off x="9002816" y="2492111"/>
                <a:ext cx="429981" cy="429980"/>
              </a:xfrm>
              <a:custGeom>
                <a:rect b="b" l="l" r="r" t="t"/>
                <a:pathLst>
                  <a:path extrusionOk="0" h="429980" w="429981">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2"/>
              <p:cNvSpPr/>
              <p:nvPr/>
            </p:nvSpPr>
            <p:spPr>
              <a:xfrm>
                <a:off x="9046954" y="2555344"/>
                <a:ext cx="354720" cy="328808"/>
              </a:xfrm>
              <a:custGeom>
                <a:rect b="b" l="l" r="r" t="t"/>
                <a:pathLst>
                  <a:path extrusionOk="0" h="328808" w="354720">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Technical aspect</a:t>
            </a:r>
            <a:endParaRPr/>
          </a:p>
        </p:txBody>
      </p:sp>
      <p:sp>
        <p:nvSpPr>
          <p:cNvPr id="316" name="Google Shape;316;p13"/>
          <p:cNvSpPr txBox="1"/>
          <p:nvPr/>
        </p:nvSpPr>
        <p:spPr>
          <a:xfrm>
            <a:off x="838199" y="1690688"/>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Repeating</a:t>
            </a:r>
            <a:endParaRPr/>
          </a:p>
          <a:p>
            <a:pPr indent="-76200" lvl="0" marL="22860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Develop our own method and practice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Repeating different steps in the learning process is essential when teaching others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tutor needs to consider the best way to provide instruction and feedback, allowing time for the learner’s repetition </a:t>
            </a:r>
            <a:endParaRPr sz="2400">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317" name="Google Shape;317;p13"/>
          <p:cNvGrpSpPr/>
          <p:nvPr/>
        </p:nvGrpSpPr>
        <p:grpSpPr>
          <a:xfrm>
            <a:off x="8870731" y="1765738"/>
            <a:ext cx="1292772" cy="1083064"/>
            <a:chOff x="3917433" y="5498364"/>
            <a:chExt cx="884637" cy="740723"/>
          </a:xfrm>
        </p:grpSpPr>
        <p:sp>
          <p:nvSpPr>
            <p:cNvPr id="318" name="Google Shape;318;p13"/>
            <p:cNvSpPr/>
            <p:nvPr/>
          </p:nvSpPr>
          <p:spPr>
            <a:xfrm>
              <a:off x="4160881" y="5696162"/>
              <a:ext cx="476083" cy="539283"/>
            </a:xfrm>
            <a:custGeom>
              <a:rect b="b" l="l" r="r" t="t"/>
              <a:pathLst>
                <a:path extrusionOk="0" h="539283" w="476083">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9" name="Google Shape;319;p13"/>
            <p:cNvSpPr/>
            <p:nvPr/>
          </p:nvSpPr>
          <p:spPr>
            <a:xfrm>
              <a:off x="4044506" y="5498364"/>
              <a:ext cx="532748" cy="539283"/>
            </a:xfrm>
            <a:custGeom>
              <a:rect b="b" l="l" r="r" t="t"/>
              <a:pathLst>
                <a:path extrusionOk="0" h="539283" w="532748">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solidFill>
              <a:srgbClr val="092E4B"/>
            </a:solidFill>
            <a:ln cap="flat" cmpd="sng" w="9525">
              <a:solidFill>
                <a:srgbClr val="092E4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13"/>
            <p:cNvSpPr/>
            <p:nvPr/>
          </p:nvSpPr>
          <p:spPr>
            <a:xfrm>
              <a:off x="4151528" y="5611334"/>
              <a:ext cx="538397" cy="627753"/>
            </a:xfrm>
            <a:custGeom>
              <a:rect b="b" l="l" r="r" t="t"/>
              <a:pathLst>
                <a:path extrusionOk="0" h="627753" w="538397">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1" name="Google Shape;321;p13"/>
            <p:cNvSpPr/>
            <p:nvPr/>
          </p:nvSpPr>
          <p:spPr>
            <a:xfrm>
              <a:off x="4332644" y="5944605"/>
              <a:ext cx="56005" cy="56006"/>
            </a:xfrm>
            <a:custGeom>
              <a:rect b="b" l="l" r="r" t="t"/>
              <a:pathLst>
                <a:path extrusionOk="0" h="56006" w="56005">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2" name="Google Shape;322;p13"/>
            <p:cNvSpPr/>
            <p:nvPr/>
          </p:nvSpPr>
          <p:spPr>
            <a:xfrm>
              <a:off x="4421170" y="5944605"/>
              <a:ext cx="56006" cy="56006"/>
            </a:xfrm>
            <a:custGeom>
              <a:rect b="b" l="l" r="r" t="t"/>
              <a:pathLst>
                <a:path extrusionOk="0" h="56006" w="56006">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3" name="Google Shape;323;p13"/>
            <p:cNvSpPr/>
            <p:nvPr/>
          </p:nvSpPr>
          <p:spPr>
            <a:xfrm>
              <a:off x="4507889" y="5944605"/>
              <a:ext cx="63232" cy="56006"/>
            </a:xfrm>
            <a:custGeom>
              <a:rect b="b" l="l" r="r" t="t"/>
              <a:pathLst>
                <a:path extrusionOk="0" h="56006" w="63232">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13"/>
            <p:cNvSpPr/>
            <p:nvPr/>
          </p:nvSpPr>
          <p:spPr>
            <a:xfrm>
              <a:off x="3917433" y="5523765"/>
              <a:ext cx="144665" cy="571794"/>
            </a:xfrm>
            <a:custGeom>
              <a:rect b="b" l="l" r="r" t="t"/>
              <a:pathLst>
                <a:path extrusionOk="0" h="571794" w="144665">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13"/>
            <p:cNvSpPr/>
            <p:nvPr/>
          </p:nvSpPr>
          <p:spPr>
            <a:xfrm>
              <a:off x="4658292" y="5543530"/>
              <a:ext cx="143778" cy="576770"/>
            </a:xfrm>
            <a:custGeom>
              <a:rect b="b" l="l" r="r" t="t"/>
              <a:pathLst>
                <a:path extrusionOk="0" h="576770" w="143778">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26" name="Google Shape;326;p13"/>
          <p:cNvSpPr/>
          <p:nvPr/>
        </p:nvSpPr>
        <p:spPr>
          <a:xfrm rot="4728521">
            <a:off x="9195737" y="1772731"/>
            <a:ext cx="615893" cy="759318"/>
          </a:xfrm>
          <a:prstGeom prst="chord">
            <a:avLst>
              <a:gd fmla="val 3282695" name="adj1"/>
              <a:gd fmla="val 14452514" name="adj2"/>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4"/>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Technical aspect</a:t>
            </a:r>
            <a:endParaRPr/>
          </a:p>
        </p:txBody>
      </p:sp>
      <p:sp>
        <p:nvSpPr>
          <p:cNvPr id="332" name="Google Shape;332;p14"/>
          <p:cNvSpPr txBox="1"/>
          <p:nvPr/>
        </p:nvSpPr>
        <p:spPr>
          <a:xfrm>
            <a:off x="838199" y="1690688"/>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Simple steps</a:t>
            </a:r>
            <a:endParaRPr/>
          </a:p>
          <a:p>
            <a:pPr indent="-76200" lvl="0" marL="22860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Teaching the tutor may find the KISS rule (Keep It Simple, Stupid) helpful</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Tutors must meet learners at their own level; Teaching based on simple steps is therefore an important factor</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Open questions guiding to simple problem solving can motivate the learner to seek more information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This way the learner reaches for a higher level of knowledge or skill, by finding the answers themselves</a:t>
            </a:r>
            <a:endParaRPr sz="2400">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333" name="Google Shape;333;p14"/>
          <p:cNvGrpSpPr/>
          <p:nvPr/>
        </p:nvGrpSpPr>
        <p:grpSpPr>
          <a:xfrm>
            <a:off x="9656927" y="997469"/>
            <a:ext cx="1383206" cy="1386437"/>
            <a:chOff x="2298626" y="4614404"/>
            <a:chExt cx="815973" cy="805687"/>
          </a:xfrm>
        </p:grpSpPr>
        <p:sp>
          <p:nvSpPr>
            <p:cNvPr id="334" name="Google Shape;334;p14"/>
            <p:cNvSpPr/>
            <p:nvPr/>
          </p:nvSpPr>
          <p:spPr>
            <a:xfrm>
              <a:off x="2977461" y="4614404"/>
              <a:ext cx="63084" cy="127718"/>
            </a:xfrm>
            <a:custGeom>
              <a:rect b="b" l="l" r="r" t="t"/>
              <a:pathLst>
                <a:path extrusionOk="0" h="65826" w="63084">
                  <a:moveTo>
                    <a:pt x="0" y="0"/>
                  </a:moveTo>
                  <a:lnTo>
                    <a:pt x="63084" y="32913"/>
                  </a:lnTo>
                  <a:lnTo>
                    <a:pt x="0" y="65827"/>
                  </a:lnTo>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14"/>
            <p:cNvSpPr/>
            <p:nvPr/>
          </p:nvSpPr>
          <p:spPr>
            <a:xfrm>
              <a:off x="2298626" y="4614404"/>
              <a:ext cx="815973" cy="805687"/>
            </a:xfrm>
            <a:custGeom>
              <a:rect b="b" l="l" r="r" t="t"/>
              <a:pathLst>
                <a:path extrusionOk="0" h="805687" w="815973">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Technical aspect</a:t>
            </a:r>
            <a:endParaRPr/>
          </a:p>
        </p:txBody>
      </p:sp>
      <p:sp>
        <p:nvSpPr>
          <p:cNvPr id="341" name="Google Shape;341;p15"/>
          <p:cNvSpPr txBox="1"/>
          <p:nvPr/>
        </p:nvSpPr>
        <p:spPr>
          <a:xfrm>
            <a:off x="838200" y="1817127"/>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Avoiding IT-slang</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The digital vocabulary is a challenge for many people, therefore:</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use of IT-slang should be kept at a minimum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Some expressions may need to be explained or “translated”</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342" name="Google Shape;342;p15"/>
          <p:cNvGrpSpPr/>
          <p:nvPr/>
        </p:nvGrpSpPr>
        <p:grpSpPr>
          <a:xfrm>
            <a:off x="9301655" y="1460939"/>
            <a:ext cx="1387009" cy="1418896"/>
            <a:chOff x="6488295" y="5309031"/>
            <a:chExt cx="1083393" cy="1108075"/>
          </a:xfrm>
        </p:grpSpPr>
        <p:sp>
          <p:nvSpPr>
            <p:cNvPr id="343" name="Google Shape;343;p15"/>
            <p:cNvSpPr/>
            <p:nvPr/>
          </p:nvSpPr>
          <p:spPr>
            <a:xfrm>
              <a:off x="7127359" y="5377600"/>
              <a:ext cx="397701" cy="323645"/>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44" name="Google Shape;344;p15"/>
            <p:cNvGrpSpPr/>
            <p:nvPr/>
          </p:nvGrpSpPr>
          <p:grpSpPr>
            <a:xfrm>
              <a:off x="6488295" y="5309031"/>
              <a:ext cx="1083393" cy="1108075"/>
              <a:chOff x="6488295" y="5309031"/>
              <a:chExt cx="1083393" cy="1108075"/>
            </a:xfrm>
          </p:grpSpPr>
          <p:sp>
            <p:nvSpPr>
              <p:cNvPr id="345" name="Google Shape;345;p15"/>
              <p:cNvSpPr/>
              <p:nvPr/>
            </p:nvSpPr>
            <p:spPr>
              <a:xfrm>
                <a:off x="6488295" y="5309031"/>
                <a:ext cx="647293" cy="1108075"/>
              </a:xfrm>
              <a:custGeom>
                <a:rect b="b" l="l" r="r" t="t"/>
                <a:pathLst>
                  <a:path extrusionOk="0" h="1108075" w="647293">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15"/>
              <p:cNvSpPr/>
              <p:nvPr/>
            </p:nvSpPr>
            <p:spPr>
              <a:xfrm>
                <a:off x="6797152" y="6025833"/>
                <a:ext cx="42217" cy="42942"/>
              </a:xfrm>
              <a:custGeom>
                <a:rect b="b" l="l" r="r" t="t"/>
                <a:pathLst>
                  <a:path extrusionOk="0" h="42942" w="42217">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7" name="Google Shape;347;p15"/>
              <p:cNvSpPr/>
              <p:nvPr/>
            </p:nvSpPr>
            <p:spPr>
              <a:xfrm>
                <a:off x="7184958" y="5479081"/>
                <a:ext cx="287990" cy="4388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15"/>
              <p:cNvSpPr/>
              <p:nvPr/>
            </p:nvSpPr>
            <p:spPr>
              <a:xfrm>
                <a:off x="7184958" y="5569593"/>
                <a:ext cx="287990" cy="43884"/>
              </a:xfrm>
              <a:custGeom>
                <a:rect b="b" l="l" r="r" t="t"/>
                <a:pathLst>
                  <a:path extrusionOk="0" h="43884" w="28799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9" name="Google Shape;349;p15"/>
              <p:cNvSpPr/>
              <p:nvPr/>
            </p:nvSpPr>
            <p:spPr>
              <a:xfrm>
                <a:off x="7088961" y="5363886"/>
                <a:ext cx="482727" cy="42787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350" name="Google Shape;350;p15"/>
          <p:cNvSpPr/>
          <p:nvPr/>
        </p:nvSpPr>
        <p:spPr>
          <a:xfrm>
            <a:off x="9894346" y="907612"/>
            <a:ext cx="618009" cy="54789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5"/>
          <p:cNvSpPr/>
          <p:nvPr/>
        </p:nvSpPr>
        <p:spPr>
          <a:xfrm>
            <a:off x="9948772" y="950638"/>
            <a:ext cx="509155" cy="414429"/>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2" name="Google Shape;352;p15"/>
          <p:cNvSpPr/>
          <p:nvPr/>
        </p:nvSpPr>
        <p:spPr>
          <a:xfrm>
            <a:off x="10019000" y="1157852"/>
            <a:ext cx="368698" cy="5619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3" name="Google Shape;353;p15"/>
          <p:cNvSpPr/>
          <p:nvPr/>
        </p:nvSpPr>
        <p:spPr>
          <a:xfrm>
            <a:off x="9977257" y="1039711"/>
            <a:ext cx="368698" cy="5619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16"/>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Ethics of Privacy</a:t>
            </a:r>
            <a:endParaRPr/>
          </a:p>
        </p:txBody>
      </p:sp>
      <p:sp>
        <p:nvSpPr>
          <p:cNvPr id="359" name="Google Shape;359;p16"/>
          <p:cNvSpPr txBox="1"/>
          <p:nvPr/>
        </p:nvSpPr>
        <p:spPr>
          <a:xfrm>
            <a:off x="838200" y="1817127"/>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Setting boundaries</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Setting boundaries, in terms of what kind of information is accessible or visible for the tutor or care worker, is important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boundaries should be made clear to the learners at the beginning of the course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When it comes to digital services, it requires awareness of ethics of privacy</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360" name="Google Shape;360;p16"/>
          <p:cNvGrpSpPr/>
          <p:nvPr/>
        </p:nvGrpSpPr>
        <p:grpSpPr>
          <a:xfrm>
            <a:off x="9855446" y="998484"/>
            <a:ext cx="1091621" cy="1265722"/>
            <a:chOff x="10404966" y="1987546"/>
            <a:chExt cx="1091621" cy="1086133"/>
          </a:xfrm>
        </p:grpSpPr>
        <p:sp>
          <p:nvSpPr>
            <p:cNvPr id="361" name="Google Shape;361;p16"/>
            <p:cNvSpPr/>
            <p:nvPr/>
          </p:nvSpPr>
          <p:spPr>
            <a:xfrm>
              <a:off x="10643587" y="2308449"/>
              <a:ext cx="853000" cy="342845"/>
            </a:xfrm>
            <a:custGeom>
              <a:rect b="b" l="l" r="r" t="t"/>
              <a:pathLst>
                <a:path extrusionOk="0" h="342845" w="85300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62" name="Google Shape;362;p16"/>
            <p:cNvGrpSpPr/>
            <p:nvPr/>
          </p:nvGrpSpPr>
          <p:grpSpPr>
            <a:xfrm>
              <a:off x="10404966" y="1987546"/>
              <a:ext cx="1025795" cy="1086133"/>
              <a:chOff x="10404966" y="1987546"/>
              <a:chExt cx="1025795" cy="1086133"/>
            </a:xfrm>
          </p:grpSpPr>
          <p:sp>
            <p:nvSpPr>
              <p:cNvPr id="363" name="Google Shape;363;p16"/>
              <p:cNvSpPr/>
              <p:nvPr/>
            </p:nvSpPr>
            <p:spPr>
              <a:xfrm>
                <a:off x="10404966" y="2250851"/>
                <a:ext cx="681982" cy="822828"/>
              </a:xfrm>
              <a:custGeom>
                <a:rect b="b" l="l" r="r" t="t"/>
                <a:pathLst>
                  <a:path extrusionOk="0" h="822828" w="681982">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4" name="Google Shape;364;p16"/>
              <p:cNvSpPr/>
              <p:nvPr/>
            </p:nvSpPr>
            <p:spPr>
              <a:xfrm>
                <a:off x="10409739" y="1987546"/>
                <a:ext cx="680919" cy="381243"/>
              </a:xfrm>
              <a:custGeom>
                <a:rect b="b" l="l" r="r" t="t"/>
                <a:pathLst>
                  <a:path extrusionOk="0" h="381243" w="680919">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16"/>
              <p:cNvSpPr/>
              <p:nvPr/>
            </p:nvSpPr>
            <p:spPr>
              <a:xfrm>
                <a:off x="10473536" y="2050629"/>
                <a:ext cx="554039" cy="954481"/>
              </a:xfrm>
              <a:custGeom>
                <a:rect b="b" l="l" r="r" t="t"/>
                <a:pathLst>
                  <a:path extrusionOk="0" h="954481" w="554039">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16"/>
              <p:cNvSpPr/>
              <p:nvPr/>
            </p:nvSpPr>
            <p:spPr>
              <a:xfrm>
                <a:off x="10915121" y="2538841"/>
                <a:ext cx="112453" cy="469012"/>
              </a:xfrm>
              <a:custGeom>
                <a:rect b="b" l="l" r="r" t="t"/>
                <a:pathLst>
                  <a:path extrusionOk="0" h="469012" w="112453">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7" name="Google Shape;367;p16"/>
              <p:cNvSpPr/>
              <p:nvPr/>
            </p:nvSpPr>
            <p:spPr>
              <a:xfrm>
                <a:off x="11332022" y="2371532"/>
                <a:ext cx="98739" cy="161822"/>
              </a:xfrm>
              <a:custGeom>
                <a:rect b="b" l="l" r="r" t="t"/>
                <a:pathLst>
                  <a:path extrusionOk="0" h="161822" w="98739">
                    <a:moveTo>
                      <a:pt x="98740" y="112453"/>
                    </a:moveTo>
                    <a:lnTo>
                      <a:pt x="98740" y="49370"/>
                    </a:lnTo>
                    <a:cubicBezTo>
                      <a:pt x="98740" y="21942"/>
                      <a:pt x="76797" y="0"/>
                      <a:pt x="49369" y="0"/>
                    </a:cubicBezTo>
                    <a:cubicBezTo>
                      <a:pt x="21942" y="0"/>
                      <a:pt x="0" y="21942"/>
                      <a:pt x="0" y="49370"/>
                    </a:cubicBezTo>
                    <a:lnTo>
                      <a:pt x="0" y="112453"/>
                    </a:lnTo>
                    <a:cubicBezTo>
                      <a:pt x="0" y="139881"/>
                      <a:pt x="21942" y="161823"/>
                      <a:pt x="49369" y="161823"/>
                    </a:cubicBezTo>
                    <a:cubicBezTo>
                      <a:pt x="76797" y="161823"/>
                      <a:pt x="98740" y="139881"/>
                      <a:pt x="98740" y="112453"/>
                    </a:cubicBezTo>
                    <a:lnTo>
                      <a:pt x="98740" y="112453"/>
                    </a:lnTo>
                    <a:close/>
                    <a:moveTo>
                      <a:pt x="35656" y="112453"/>
                    </a:moveTo>
                    <a:lnTo>
                      <a:pt x="35656" y="49370"/>
                    </a:lnTo>
                    <a:cubicBezTo>
                      <a:pt x="35656" y="41141"/>
                      <a:pt x="43884" y="32913"/>
                      <a:pt x="52112" y="32913"/>
                    </a:cubicBezTo>
                    <a:cubicBezTo>
                      <a:pt x="60340" y="32913"/>
                      <a:pt x="68569" y="41141"/>
                      <a:pt x="68569" y="49370"/>
                    </a:cubicBezTo>
                    <a:lnTo>
                      <a:pt x="68569" y="112453"/>
                    </a:lnTo>
                    <a:cubicBezTo>
                      <a:pt x="68569" y="120681"/>
                      <a:pt x="60340" y="128910"/>
                      <a:pt x="52112" y="128910"/>
                    </a:cubicBezTo>
                    <a:cubicBezTo>
                      <a:pt x="43884" y="128910"/>
                      <a:pt x="35656" y="120681"/>
                      <a:pt x="35656" y="112453"/>
                    </a:cubicBezTo>
                    <a:lnTo>
                      <a:pt x="35656" y="11245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16"/>
              <p:cNvSpPr/>
              <p:nvPr/>
            </p:nvSpPr>
            <p:spPr>
              <a:xfrm>
                <a:off x="10544848" y="2733577"/>
                <a:ext cx="405930" cy="178279"/>
              </a:xfrm>
              <a:custGeom>
                <a:rect b="b" l="l" r="r" t="t"/>
                <a:pathLst>
                  <a:path extrusionOk="0" h="178279" w="40593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16"/>
              <p:cNvSpPr/>
              <p:nvPr/>
            </p:nvSpPr>
            <p:spPr>
              <a:xfrm>
                <a:off x="10731356" y="2807631"/>
                <a:ext cx="41141" cy="32913"/>
              </a:xfrm>
              <a:custGeom>
                <a:rect b="b" l="l" r="r" t="t"/>
                <a:pathLst>
                  <a:path extrusionOk="0" h="32913" w="41141">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16"/>
              <p:cNvSpPr/>
              <p:nvPr/>
            </p:nvSpPr>
            <p:spPr>
              <a:xfrm>
                <a:off x="10640844"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6"/>
              <p:cNvSpPr/>
              <p:nvPr/>
            </p:nvSpPr>
            <p:spPr>
              <a:xfrm>
                <a:off x="10832838"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1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Ethics of Privacy</a:t>
            </a:r>
            <a:endParaRPr/>
          </a:p>
        </p:txBody>
      </p:sp>
      <p:sp>
        <p:nvSpPr>
          <p:cNvPr id="377" name="Google Shape;377;p17"/>
          <p:cNvSpPr txBox="1"/>
          <p:nvPr/>
        </p:nvSpPr>
        <p:spPr>
          <a:xfrm>
            <a:off x="838200" y="1817127"/>
            <a:ext cx="10901855"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Ethics</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Ethics of privacy varies depending on the relation between the tutor and the learner</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Professional care workers and volunteers should be very aware of their responsibility regarding access to personal information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Within the teaching role is a responsibility for applying good ethics in teaching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Good ethics regarding digital services could be a helpful attitude with advice on how to create secure passwords, but NOT to gain knowledge of passwords</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378" name="Google Shape;378;p17"/>
          <p:cNvGrpSpPr/>
          <p:nvPr/>
        </p:nvGrpSpPr>
        <p:grpSpPr>
          <a:xfrm>
            <a:off x="9520639" y="1129210"/>
            <a:ext cx="1168577" cy="1168202"/>
            <a:chOff x="4087280" y="1040917"/>
            <a:chExt cx="2378583" cy="2377819"/>
          </a:xfrm>
        </p:grpSpPr>
        <p:sp>
          <p:nvSpPr>
            <p:cNvPr id="379" name="Google Shape;379;p17"/>
            <p:cNvSpPr/>
            <p:nvPr/>
          </p:nvSpPr>
          <p:spPr>
            <a:xfrm>
              <a:off x="4932177" y="1581098"/>
              <a:ext cx="1381341" cy="613706"/>
            </a:xfrm>
            <a:custGeom>
              <a:rect b="b" l="l" r="r" t="t"/>
              <a:pathLst>
                <a:path extrusionOk="0" h="613706" w="1381341">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7"/>
            <p:cNvSpPr/>
            <p:nvPr/>
          </p:nvSpPr>
          <p:spPr>
            <a:xfrm>
              <a:off x="4241241" y="2793549"/>
              <a:ext cx="552088" cy="553078"/>
            </a:xfrm>
            <a:custGeom>
              <a:rect b="b" l="l" r="r" t="t"/>
              <a:pathLst>
                <a:path extrusionOk="0" h="553078" w="55208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7"/>
            <p:cNvSpPr/>
            <p:nvPr/>
          </p:nvSpPr>
          <p:spPr>
            <a:xfrm>
              <a:off x="4087280" y="1040917"/>
              <a:ext cx="2378583" cy="2377819"/>
            </a:xfrm>
            <a:custGeom>
              <a:rect b="b" l="l" r="r" t="t"/>
              <a:pathLst>
                <a:path extrusionOk="0" h="2377819" w="2378583">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7"/>
            <p:cNvSpPr/>
            <p:nvPr/>
          </p:nvSpPr>
          <p:spPr>
            <a:xfrm>
              <a:off x="5778275" y="2192605"/>
              <a:ext cx="534428" cy="72489"/>
            </a:xfrm>
            <a:custGeom>
              <a:rect b="b" l="l" r="r" t="t"/>
              <a:pathLst>
                <a:path extrusionOk="0" h="72489" w="534428">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7"/>
            <p:cNvSpPr/>
            <p:nvPr/>
          </p:nvSpPr>
          <p:spPr>
            <a:xfrm>
              <a:off x="5779090" y="2344914"/>
              <a:ext cx="533614" cy="74118"/>
            </a:xfrm>
            <a:custGeom>
              <a:rect b="b" l="l" r="r" t="t"/>
              <a:pathLst>
                <a:path extrusionOk="0" h="74118" w="533614">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17"/>
            <p:cNvSpPr/>
            <p:nvPr/>
          </p:nvSpPr>
          <p:spPr>
            <a:xfrm>
              <a:off x="5778275" y="2498853"/>
              <a:ext cx="534428" cy="73304"/>
            </a:xfrm>
            <a:custGeom>
              <a:rect b="b" l="l" r="r" t="t"/>
              <a:pathLst>
                <a:path extrusionOk="0" h="73304" w="534428">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17"/>
            <p:cNvSpPr/>
            <p:nvPr/>
          </p:nvSpPr>
          <p:spPr>
            <a:xfrm>
              <a:off x="5933064" y="2651977"/>
              <a:ext cx="73321" cy="74118"/>
            </a:xfrm>
            <a:custGeom>
              <a:rect b="b" l="l" r="r" t="t"/>
              <a:pathLst>
                <a:path extrusionOk="0" h="74118" w="73321">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17"/>
            <p:cNvSpPr/>
            <p:nvPr/>
          </p:nvSpPr>
          <p:spPr>
            <a:xfrm>
              <a:off x="6085409" y="2651977"/>
              <a:ext cx="73321" cy="74118"/>
            </a:xfrm>
            <a:custGeom>
              <a:rect b="b" l="l" r="r" t="t"/>
              <a:pathLst>
                <a:path extrusionOk="0" h="74118" w="73321">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17"/>
            <p:cNvSpPr/>
            <p:nvPr/>
          </p:nvSpPr>
          <p:spPr>
            <a:xfrm>
              <a:off x="6239383" y="2651162"/>
              <a:ext cx="73321" cy="74118"/>
            </a:xfrm>
            <a:custGeom>
              <a:rect b="b" l="l" r="r" t="t"/>
              <a:pathLst>
                <a:path extrusionOk="0" h="74118" w="73321">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8" name="Google Shape;388;p17"/>
            <p:cNvSpPr/>
            <p:nvPr/>
          </p:nvSpPr>
          <p:spPr>
            <a:xfrm>
              <a:off x="4704529" y="1194041"/>
              <a:ext cx="73321" cy="74118"/>
            </a:xfrm>
            <a:custGeom>
              <a:rect b="b" l="l" r="r" t="t"/>
              <a:pathLst>
                <a:path extrusionOk="0" h="74118" w="73321">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9" name="Google Shape;389;p17"/>
            <p:cNvSpPr/>
            <p:nvPr/>
          </p:nvSpPr>
          <p:spPr>
            <a:xfrm>
              <a:off x="4857689" y="1194041"/>
              <a:ext cx="74135" cy="73304"/>
            </a:xfrm>
            <a:custGeom>
              <a:rect b="b" l="l" r="r" t="t"/>
              <a:pathLst>
                <a:path extrusionOk="0" h="73304" w="74135">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0" name="Google Shape;390;p17"/>
            <p:cNvSpPr/>
            <p:nvPr/>
          </p:nvSpPr>
          <p:spPr>
            <a:xfrm>
              <a:off x="5011663" y="1193226"/>
              <a:ext cx="72506" cy="74118"/>
            </a:xfrm>
            <a:custGeom>
              <a:rect b="b" l="l" r="r" t="t"/>
              <a:pathLst>
                <a:path extrusionOk="0" h="74118" w="72506">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17"/>
            <p:cNvSpPr/>
            <p:nvPr/>
          </p:nvSpPr>
          <p:spPr>
            <a:xfrm>
              <a:off x="4780830" y="2458943"/>
              <a:ext cx="265863" cy="266046"/>
            </a:xfrm>
            <a:custGeom>
              <a:rect b="b" l="l" r="r" t="t"/>
              <a:pathLst>
                <a:path extrusionOk="0" h="266046" w="265863">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17"/>
            <p:cNvSpPr/>
            <p:nvPr/>
          </p:nvSpPr>
          <p:spPr>
            <a:xfrm>
              <a:off x="4933454" y="1729975"/>
              <a:ext cx="306318" cy="306248"/>
            </a:xfrm>
            <a:custGeom>
              <a:rect b="b" l="l" r="r" t="t"/>
              <a:pathLst>
                <a:path extrusionOk="0" h="306248" w="30631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3" name="Google Shape;393;p17"/>
            <p:cNvSpPr/>
            <p:nvPr/>
          </p:nvSpPr>
          <p:spPr>
            <a:xfrm>
              <a:off x="4507377" y="2893880"/>
              <a:ext cx="101020" cy="102625"/>
            </a:xfrm>
            <a:custGeom>
              <a:rect b="b" l="l" r="r" t="t"/>
              <a:pathLst>
                <a:path extrusionOk="0" h="102625" w="101020">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4" name="Google Shape;394;p17"/>
            <p:cNvSpPr/>
            <p:nvPr/>
          </p:nvSpPr>
          <p:spPr>
            <a:xfrm>
              <a:off x="4398211" y="3004651"/>
              <a:ext cx="105908" cy="102625"/>
            </a:xfrm>
            <a:custGeom>
              <a:rect b="b" l="l" r="r" t="t"/>
              <a:pathLst>
                <a:path extrusionOk="0" h="102625" w="105908">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5" name="Google Shape;395;p17"/>
            <p:cNvSpPr/>
            <p:nvPr/>
          </p:nvSpPr>
          <p:spPr>
            <a:xfrm>
              <a:off x="4295561" y="3112163"/>
              <a:ext cx="98576" cy="96109"/>
            </a:xfrm>
            <a:custGeom>
              <a:rect b="b" l="l" r="r" t="t"/>
              <a:pathLst>
                <a:path extrusionOk="0" h="96109" w="98576">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1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Ethics of Privacy</a:t>
            </a:r>
            <a:endParaRPr/>
          </a:p>
        </p:txBody>
      </p:sp>
      <p:sp>
        <p:nvSpPr>
          <p:cNvPr id="401" name="Google Shape;401;p18"/>
          <p:cNvSpPr txBox="1"/>
          <p:nvPr/>
        </p:nvSpPr>
        <p:spPr>
          <a:xfrm>
            <a:off x="838200" y="1817127"/>
            <a:ext cx="10901855"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Privacy protection</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Care workers and volunteers have an obligation to observe secrecy in contact with the learner’s private affairs</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Teaching different IT skills, the teacher gets access to various information of which he or she is obliged to observe secrecy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That means that the tutor cannot share any private information of the learner with others, nor use any private information of the learner for his or her own gain</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402" name="Google Shape;402;p18"/>
          <p:cNvGrpSpPr/>
          <p:nvPr/>
        </p:nvGrpSpPr>
        <p:grpSpPr>
          <a:xfrm>
            <a:off x="9749385" y="1152863"/>
            <a:ext cx="1037060" cy="1328527"/>
            <a:chOff x="9196236" y="4471879"/>
            <a:chExt cx="1037060" cy="1328527"/>
          </a:xfrm>
        </p:grpSpPr>
        <p:sp>
          <p:nvSpPr>
            <p:cNvPr id="403" name="Google Shape;403;p18"/>
            <p:cNvSpPr/>
            <p:nvPr/>
          </p:nvSpPr>
          <p:spPr>
            <a:xfrm>
              <a:off x="9357241" y="4533607"/>
              <a:ext cx="778274" cy="318137"/>
            </a:xfrm>
            <a:custGeom>
              <a:rect b="b" l="l" r="r" t="t"/>
              <a:pathLst>
                <a:path extrusionOk="0" h="318137" w="778274">
                  <a:moveTo>
                    <a:pt x="0" y="153319"/>
                  </a:moveTo>
                  <a:cubicBezTo>
                    <a:pt x="0" y="101574"/>
                    <a:pt x="0" y="51745"/>
                    <a:pt x="0" y="0"/>
                  </a:cubicBezTo>
                  <a:cubicBezTo>
                    <a:pt x="214696" y="0"/>
                    <a:pt x="429393" y="0"/>
                    <a:pt x="646006" y="0"/>
                  </a:cubicBezTo>
                  <a:cubicBezTo>
                    <a:pt x="646006" y="15332"/>
                    <a:pt x="646006" y="30664"/>
                    <a:pt x="646006" y="45996"/>
                  </a:cubicBezTo>
                  <a:cubicBezTo>
                    <a:pt x="646006" y="61328"/>
                    <a:pt x="646006" y="78576"/>
                    <a:pt x="646006" y="93908"/>
                  </a:cubicBezTo>
                  <a:cubicBezTo>
                    <a:pt x="646006" y="120739"/>
                    <a:pt x="657508" y="132238"/>
                    <a:pt x="684345" y="132238"/>
                  </a:cubicBezTo>
                  <a:cubicBezTo>
                    <a:pt x="711182" y="132238"/>
                    <a:pt x="738019" y="132238"/>
                    <a:pt x="764856" y="132238"/>
                  </a:cubicBezTo>
                  <a:cubicBezTo>
                    <a:pt x="768690" y="132238"/>
                    <a:pt x="774441" y="132238"/>
                    <a:pt x="778275" y="132238"/>
                  </a:cubicBezTo>
                  <a:cubicBezTo>
                    <a:pt x="778275" y="195482"/>
                    <a:pt x="778275" y="254893"/>
                    <a:pt x="778275" y="318137"/>
                  </a:cubicBezTo>
                  <a:cubicBezTo>
                    <a:pt x="772524" y="318137"/>
                    <a:pt x="768690" y="318137"/>
                    <a:pt x="762939" y="318137"/>
                  </a:cubicBezTo>
                  <a:cubicBezTo>
                    <a:pt x="603834" y="318137"/>
                    <a:pt x="446645" y="318137"/>
                    <a:pt x="287540" y="318137"/>
                  </a:cubicBezTo>
                  <a:cubicBezTo>
                    <a:pt x="277955" y="318137"/>
                    <a:pt x="272204" y="316221"/>
                    <a:pt x="266454" y="306638"/>
                  </a:cubicBezTo>
                  <a:cubicBezTo>
                    <a:pt x="256869" y="287473"/>
                    <a:pt x="245367" y="268308"/>
                    <a:pt x="231949" y="247227"/>
                  </a:cubicBezTo>
                  <a:cubicBezTo>
                    <a:pt x="239617" y="247227"/>
                    <a:pt x="243450" y="247227"/>
                    <a:pt x="249201" y="247227"/>
                  </a:cubicBezTo>
                  <a:cubicBezTo>
                    <a:pt x="387220" y="247227"/>
                    <a:pt x="523322" y="247227"/>
                    <a:pt x="661342" y="247227"/>
                  </a:cubicBezTo>
                  <a:cubicBezTo>
                    <a:pt x="665176" y="247227"/>
                    <a:pt x="667092" y="247227"/>
                    <a:pt x="670927" y="247227"/>
                  </a:cubicBezTo>
                  <a:cubicBezTo>
                    <a:pt x="688179" y="247227"/>
                    <a:pt x="697764" y="239561"/>
                    <a:pt x="697764" y="226146"/>
                  </a:cubicBezTo>
                  <a:cubicBezTo>
                    <a:pt x="697764" y="212730"/>
                    <a:pt x="688179" y="205064"/>
                    <a:pt x="670927" y="205064"/>
                  </a:cubicBezTo>
                  <a:cubicBezTo>
                    <a:pt x="521406" y="205064"/>
                    <a:pt x="373802" y="205064"/>
                    <a:pt x="224281" y="205064"/>
                  </a:cubicBezTo>
                  <a:cubicBezTo>
                    <a:pt x="212779" y="205064"/>
                    <a:pt x="205112" y="203148"/>
                    <a:pt x="199361" y="191649"/>
                  </a:cubicBezTo>
                  <a:cubicBezTo>
                    <a:pt x="184025" y="166734"/>
                    <a:pt x="161022" y="153319"/>
                    <a:pt x="132268" y="153319"/>
                  </a:cubicBezTo>
                  <a:cubicBezTo>
                    <a:pt x="93930" y="153319"/>
                    <a:pt x="53674" y="153319"/>
                    <a:pt x="15335" y="153319"/>
                  </a:cubicBezTo>
                  <a:cubicBezTo>
                    <a:pt x="11501" y="153319"/>
                    <a:pt x="5751" y="153319"/>
                    <a:pt x="0" y="153319"/>
                  </a:cubicBezTo>
                  <a:close/>
                  <a:moveTo>
                    <a:pt x="256869" y="91991"/>
                  </a:moveTo>
                  <a:cubicBezTo>
                    <a:pt x="214696" y="91991"/>
                    <a:pt x="174441" y="91991"/>
                    <a:pt x="132268" y="91991"/>
                  </a:cubicBezTo>
                  <a:cubicBezTo>
                    <a:pt x="122684" y="91991"/>
                    <a:pt x="111182" y="91991"/>
                    <a:pt x="101597" y="91991"/>
                  </a:cubicBezTo>
                  <a:cubicBezTo>
                    <a:pt x="88179" y="91991"/>
                    <a:pt x="78594" y="101574"/>
                    <a:pt x="78594" y="113073"/>
                  </a:cubicBezTo>
                  <a:cubicBezTo>
                    <a:pt x="78594" y="126488"/>
                    <a:pt x="88179" y="134154"/>
                    <a:pt x="101597" y="134154"/>
                  </a:cubicBezTo>
                  <a:cubicBezTo>
                    <a:pt x="105431" y="134154"/>
                    <a:pt x="107348" y="134154"/>
                    <a:pt x="111182" y="134154"/>
                  </a:cubicBezTo>
                  <a:cubicBezTo>
                    <a:pt x="199361" y="134154"/>
                    <a:pt x="289457" y="134154"/>
                    <a:pt x="377636" y="134154"/>
                  </a:cubicBezTo>
                  <a:cubicBezTo>
                    <a:pt x="391054" y="134154"/>
                    <a:pt x="404473" y="134154"/>
                    <a:pt x="417891" y="134154"/>
                  </a:cubicBezTo>
                  <a:cubicBezTo>
                    <a:pt x="429393" y="134154"/>
                    <a:pt x="438978" y="124572"/>
                    <a:pt x="437060" y="113073"/>
                  </a:cubicBezTo>
                  <a:cubicBezTo>
                    <a:pt x="437060" y="101574"/>
                    <a:pt x="429393" y="93908"/>
                    <a:pt x="417891" y="91991"/>
                  </a:cubicBezTo>
                  <a:cubicBezTo>
                    <a:pt x="414057" y="91991"/>
                    <a:pt x="410224" y="91991"/>
                    <a:pt x="406390" y="91991"/>
                  </a:cubicBezTo>
                  <a:cubicBezTo>
                    <a:pt x="356549" y="91991"/>
                    <a:pt x="306709" y="91991"/>
                    <a:pt x="256869" y="91991"/>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4" name="Google Shape;404;p18"/>
            <p:cNvSpPr/>
            <p:nvPr/>
          </p:nvSpPr>
          <p:spPr>
            <a:xfrm>
              <a:off x="10016683" y="4550856"/>
              <a:ext cx="53673" cy="53661"/>
            </a:xfrm>
            <a:custGeom>
              <a:rect b="b" l="l" r="r" t="t"/>
              <a:pathLst>
                <a:path extrusionOk="0" h="53661" w="53673">
                  <a:moveTo>
                    <a:pt x="0" y="0"/>
                  </a:moveTo>
                  <a:cubicBezTo>
                    <a:pt x="17252" y="17248"/>
                    <a:pt x="36422" y="36413"/>
                    <a:pt x="53674" y="53662"/>
                  </a:cubicBezTo>
                  <a:cubicBezTo>
                    <a:pt x="36422" y="53662"/>
                    <a:pt x="19169" y="53662"/>
                    <a:pt x="0" y="53662"/>
                  </a:cubicBezTo>
                  <a:cubicBezTo>
                    <a:pt x="0" y="34497"/>
                    <a:pt x="0" y="15332"/>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18"/>
            <p:cNvSpPr/>
            <p:nvPr/>
          </p:nvSpPr>
          <p:spPr>
            <a:xfrm>
              <a:off x="9196236" y="4471879"/>
              <a:ext cx="1037060" cy="1041054"/>
            </a:xfrm>
            <a:custGeom>
              <a:rect b="b" l="l" r="r" t="t"/>
              <a:pathLst>
                <a:path extrusionOk="0" h="1041054" w="1037060">
                  <a:moveTo>
                    <a:pt x="1037061" y="441193"/>
                  </a:moveTo>
                  <a:cubicBezTo>
                    <a:pt x="1037061" y="402863"/>
                    <a:pt x="1010224" y="372199"/>
                    <a:pt x="973802" y="364533"/>
                  </a:cubicBezTo>
                  <a:cubicBezTo>
                    <a:pt x="968051" y="362617"/>
                    <a:pt x="960383" y="362617"/>
                    <a:pt x="952716" y="360700"/>
                  </a:cubicBezTo>
                  <a:lnTo>
                    <a:pt x="952716" y="345369"/>
                  </a:lnTo>
                  <a:cubicBezTo>
                    <a:pt x="952716" y="285957"/>
                    <a:pt x="952716" y="228463"/>
                    <a:pt x="952716" y="169052"/>
                  </a:cubicBezTo>
                  <a:cubicBezTo>
                    <a:pt x="952716" y="151803"/>
                    <a:pt x="946965" y="140304"/>
                    <a:pt x="935463" y="128805"/>
                  </a:cubicBezTo>
                  <a:cubicBezTo>
                    <a:pt x="906709" y="100058"/>
                    <a:pt x="879872" y="73227"/>
                    <a:pt x="851118" y="44480"/>
                  </a:cubicBezTo>
                  <a:cubicBezTo>
                    <a:pt x="797444" y="-7265"/>
                    <a:pt x="816613" y="400"/>
                    <a:pt x="741853" y="400"/>
                  </a:cubicBezTo>
                  <a:cubicBezTo>
                    <a:pt x="538658" y="400"/>
                    <a:pt x="335463" y="400"/>
                    <a:pt x="132268" y="400"/>
                  </a:cubicBezTo>
                  <a:cubicBezTo>
                    <a:pt x="101598" y="400"/>
                    <a:pt x="84345" y="17649"/>
                    <a:pt x="84345" y="48313"/>
                  </a:cubicBezTo>
                  <a:cubicBezTo>
                    <a:pt x="84345" y="92392"/>
                    <a:pt x="84345" y="136471"/>
                    <a:pt x="84345" y="180550"/>
                  </a:cubicBezTo>
                  <a:lnTo>
                    <a:pt x="84345" y="195882"/>
                  </a:lnTo>
                  <a:cubicBezTo>
                    <a:pt x="76677" y="197799"/>
                    <a:pt x="69009" y="197799"/>
                    <a:pt x="61342" y="199715"/>
                  </a:cubicBezTo>
                  <a:cubicBezTo>
                    <a:pt x="23003" y="209298"/>
                    <a:pt x="0" y="241878"/>
                    <a:pt x="0" y="284041"/>
                  </a:cubicBezTo>
                  <a:cubicBezTo>
                    <a:pt x="0" y="506354"/>
                    <a:pt x="0" y="726750"/>
                    <a:pt x="0" y="949063"/>
                  </a:cubicBezTo>
                  <a:cubicBezTo>
                    <a:pt x="0" y="1008474"/>
                    <a:pt x="32588" y="1041054"/>
                    <a:pt x="92013" y="1041054"/>
                  </a:cubicBezTo>
                  <a:cubicBezTo>
                    <a:pt x="161022" y="1041054"/>
                    <a:pt x="230032" y="1041054"/>
                    <a:pt x="299041" y="1041054"/>
                  </a:cubicBezTo>
                  <a:lnTo>
                    <a:pt x="299041" y="996975"/>
                  </a:lnTo>
                  <a:cubicBezTo>
                    <a:pt x="230032" y="996975"/>
                    <a:pt x="161022" y="996975"/>
                    <a:pt x="92013" y="996975"/>
                  </a:cubicBezTo>
                  <a:cubicBezTo>
                    <a:pt x="57508" y="996975"/>
                    <a:pt x="44090" y="983559"/>
                    <a:pt x="44090" y="949063"/>
                  </a:cubicBezTo>
                  <a:cubicBezTo>
                    <a:pt x="44090" y="774662"/>
                    <a:pt x="44090" y="598345"/>
                    <a:pt x="44090" y="423945"/>
                  </a:cubicBezTo>
                  <a:lnTo>
                    <a:pt x="44090" y="408613"/>
                  </a:lnTo>
                  <a:lnTo>
                    <a:pt x="63259" y="408613"/>
                  </a:lnTo>
                  <a:cubicBezTo>
                    <a:pt x="354633" y="408613"/>
                    <a:pt x="647923" y="408613"/>
                    <a:pt x="939297" y="408613"/>
                  </a:cubicBezTo>
                  <a:cubicBezTo>
                    <a:pt x="945048" y="408613"/>
                    <a:pt x="952716" y="408613"/>
                    <a:pt x="958467" y="408613"/>
                  </a:cubicBezTo>
                  <a:cubicBezTo>
                    <a:pt x="973802" y="410529"/>
                    <a:pt x="985303" y="420112"/>
                    <a:pt x="989137" y="435443"/>
                  </a:cubicBezTo>
                  <a:cubicBezTo>
                    <a:pt x="991054" y="443110"/>
                    <a:pt x="991054" y="448859"/>
                    <a:pt x="991054" y="456525"/>
                  </a:cubicBezTo>
                  <a:cubicBezTo>
                    <a:pt x="991054" y="584930"/>
                    <a:pt x="991054" y="713334"/>
                    <a:pt x="991054" y="841739"/>
                  </a:cubicBezTo>
                  <a:cubicBezTo>
                    <a:pt x="991054" y="857071"/>
                    <a:pt x="998722" y="866653"/>
                    <a:pt x="1012141" y="866653"/>
                  </a:cubicBezTo>
                  <a:cubicBezTo>
                    <a:pt x="1025559" y="866653"/>
                    <a:pt x="1033227" y="857071"/>
                    <a:pt x="1033227" y="841739"/>
                  </a:cubicBezTo>
                  <a:cubicBezTo>
                    <a:pt x="1037061" y="707585"/>
                    <a:pt x="1037061" y="575347"/>
                    <a:pt x="1037061" y="441193"/>
                  </a:cubicBezTo>
                  <a:close/>
                  <a:moveTo>
                    <a:pt x="820447" y="78977"/>
                  </a:moveTo>
                  <a:cubicBezTo>
                    <a:pt x="837700" y="96225"/>
                    <a:pt x="856869" y="115390"/>
                    <a:pt x="874121" y="132638"/>
                  </a:cubicBezTo>
                  <a:lnTo>
                    <a:pt x="820447" y="132638"/>
                  </a:lnTo>
                  <a:lnTo>
                    <a:pt x="820447" y="78977"/>
                  </a:lnTo>
                  <a:close/>
                  <a:moveTo>
                    <a:pt x="46006" y="360700"/>
                  </a:moveTo>
                  <a:cubicBezTo>
                    <a:pt x="46006" y="330037"/>
                    <a:pt x="46006" y="301289"/>
                    <a:pt x="46006" y="272542"/>
                  </a:cubicBezTo>
                  <a:cubicBezTo>
                    <a:pt x="46006" y="253377"/>
                    <a:pt x="61342" y="239962"/>
                    <a:pt x="80511" y="239962"/>
                  </a:cubicBezTo>
                  <a:cubicBezTo>
                    <a:pt x="139936" y="239962"/>
                    <a:pt x="201278" y="238045"/>
                    <a:pt x="260703" y="239962"/>
                  </a:cubicBezTo>
                  <a:lnTo>
                    <a:pt x="354633" y="360700"/>
                  </a:lnTo>
                  <a:lnTo>
                    <a:pt x="46006" y="360700"/>
                  </a:lnTo>
                  <a:close/>
                  <a:moveTo>
                    <a:pt x="908626" y="362617"/>
                  </a:moveTo>
                  <a:cubicBezTo>
                    <a:pt x="902875" y="362617"/>
                    <a:pt x="899041" y="362617"/>
                    <a:pt x="893291" y="362617"/>
                  </a:cubicBezTo>
                  <a:cubicBezTo>
                    <a:pt x="734185" y="362617"/>
                    <a:pt x="576997" y="362617"/>
                    <a:pt x="417891" y="362617"/>
                  </a:cubicBezTo>
                  <a:cubicBezTo>
                    <a:pt x="408307" y="362617"/>
                    <a:pt x="402556" y="360700"/>
                    <a:pt x="396805" y="351118"/>
                  </a:cubicBezTo>
                  <a:cubicBezTo>
                    <a:pt x="387220" y="331953"/>
                    <a:pt x="375719" y="312788"/>
                    <a:pt x="362300" y="291707"/>
                  </a:cubicBezTo>
                  <a:lnTo>
                    <a:pt x="791693" y="291707"/>
                  </a:lnTo>
                  <a:cubicBezTo>
                    <a:pt x="795527" y="291707"/>
                    <a:pt x="797444" y="291707"/>
                    <a:pt x="801278" y="291707"/>
                  </a:cubicBezTo>
                  <a:cubicBezTo>
                    <a:pt x="818530" y="291707"/>
                    <a:pt x="828115" y="284041"/>
                    <a:pt x="828115" y="270626"/>
                  </a:cubicBezTo>
                  <a:cubicBezTo>
                    <a:pt x="828115" y="257210"/>
                    <a:pt x="818530" y="249544"/>
                    <a:pt x="801278" y="249544"/>
                  </a:cubicBezTo>
                  <a:cubicBezTo>
                    <a:pt x="651757" y="249544"/>
                    <a:pt x="504153" y="249544"/>
                    <a:pt x="354633" y="249544"/>
                  </a:cubicBezTo>
                  <a:cubicBezTo>
                    <a:pt x="343131" y="249544"/>
                    <a:pt x="335463" y="247628"/>
                    <a:pt x="329712" y="236129"/>
                  </a:cubicBezTo>
                  <a:cubicBezTo>
                    <a:pt x="314377" y="211214"/>
                    <a:pt x="291374" y="197799"/>
                    <a:pt x="262620" y="197799"/>
                  </a:cubicBezTo>
                  <a:cubicBezTo>
                    <a:pt x="224281" y="197799"/>
                    <a:pt x="184025" y="197799"/>
                    <a:pt x="145687" y="197799"/>
                  </a:cubicBezTo>
                  <a:cubicBezTo>
                    <a:pt x="139936" y="197799"/>
                    <a:pt x="134185" y="197799"/>
                    <a:pt x="128434" y="197799"/>
                  </a:cubicBezTo>
                  <a:lnTo>
                    <a:pt x="128434" y="44480"/>
                  </a:lnTo>
                  <a:lnTo>
                    <a:pt x="774441" y="44480"/>
                  </a:lnTo>
                  <a:lnTo>
                    <a:pt x="774441" y="90476"/>
                  </a:lnTo>
                  <a:cubicBezTo>
                    <a:pt x="774441" y="105807"/>
                    <a:pt x="774441" y="123056"/>
                    <a:pt x="774441" y="138388"/>
                  </a:cubicBezTo>
                  <a:cubicBezTo>
                    <a:pt x="774441" y="165219"/>
                    <a:pt x="785943" y="176718"/>
                    <a:pt x="812779" y="176718"/>
                  </a:cubicBezTo>
                  <a:cubicBezTo>
                    <a:pt x="839617" y="176718"/>
                    <a:pt x="866454" y="176718"/>
                    <a:pt x="893291" y="176718"/>
                  </a:cubicBezTo>
                  <a:lnTo>
                    <a:pt x="906709" y="176718"/>
                  </a:lnTo>
                  <a:lnTo>
                    <a:pt x="906709" y="362617"/>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18"/>
            <p:cNvSpPr/>
            <p:nvPr/>
          </p:nvSpPr>
          <p:spPr>
            <a:xfrm>
              <a:off x="9403021" y="4606434"/>
              <a:ext cx="358709" cy="42162"/>
            </a:xfrm>
            <a:custGeom>
              <a:rect b="b" l="l" r="r" t="t"/>
              <a:pathLst>
                <a:path extrusionOk="0" h="42162" w="358709">
                  <a:moveTo>
                    <a:pt x="180435" y="0"/>
                  </a:moveTo>
                  <a:cubicBezTo>
                    <a:pt x="230275" y="0"/>
                    <a:pt x="278198" y="0"/>
                    <a:pt x="328038" y="0"/>
                  </a:cubicBezTo>
                  <a:cubicBezTo>
                    <a:pt x="331872" y="0"/>
                    <a:pt x="335706" y="0"/>
                    <a:pt x="339540" y="0"/>
                  </a:cubicBezTo>
                  <a:cubicBezTo>
                    <a:pt x="351042" y="1917"/>
                    <a:pt x="358709" y="9582"/>
                    <a:pt x="358709" y="21081"/>
                  </a:cubicBezTo>
                  <a:cubicBezTo>
                    <a:pt x="358709" y="32580"/>
                    <a:pt x="351042" y="42163"/>
                    <a:pt x="339540" y="42163"/>
                  </a:cubicBezTo>
                  <a:cubicBezTo>
                    <a:pt x="326122" y="42163"/>
                    <a:pt x="312703" y="42163"/>
                    <a:pt x="299284" y="42163"/>
                  </a:cubicBezTo>
                  <a:cubicBezTo>
                    <a:pt x="211106" y="42163"/>
                    <a:pt x="121010" y="42163"/>
                    <a:pt x="32831" y="42163"/>
                  </a:cubicBezTo>
                  <a:cubicBezTo>
                    <a:pt x="28997" y="42163"/>
                    <a:pt x="27080" y="42163"/>
                    <a:pt x="23246" y="42163"/>
                  </a:cubicBezTo>
                  <a:cubicBezTo>
                    <a:pt x="7911" y="42163"/>
                    <a:pt x="-1674" y="32580"/>
                    <a:pt x="243" y="21081"/>
                  </a:cubicBezTo>
                  <a:cubicBezTo>
                    <a:pt x="243" y="7666"/>
                    <a:pt x="9828" y="0"/>
                    <a:pt x="23246" y="0"/>
                  </a:cubicBezTo>
                  <a:cubicBezTo>
                    <a:pt x="32831" y="0"/>
                    <a:pt x="44332" y="0"/>
                    <a:pt x="53917" y="0"/>
                  </a:cubicBezTo>
                  <a:cubicBezTo>
                    <a:pt x="98006" y="0"/>
                    <a:pt x="138262" y="0"/>
                    <a:pt x="180435"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07" name="Google Shape;407;p18"/>
            <p:cNvGrpSpPr/>
            <p:nvPr/>
          </p:nvGrpSpPr>
          <p:grpSpPr>
            <a:xfrm>
              <a:off x="9585373" y="4970730"/>
              <a:ext cx="580990" cy="829676"/>
              <a:chOff x="3041749" y="5243035"/>
              <a:chExt cx="580990" cy="829676"/>
            </a:xfrm>
          </p:grpSpPr>
          <p:sp>
            <p:nvSpPr>
              <p:cNvPr id="408" name="Google Shape;408;p18"/>
              <p:cNvSpPr/>
              <p:nvPr/>
            </p:nvSpPr>
            <p:spPr>
              <a:xfrm>
                <a:off x="3105008" y="5618504"/>
                <a:ext cx="498402" cy="412045"/>
              </a:xfrm>
              <a:custGeom>
                <a:rect b="b" l="l" r="r" t="t"/>
                <a:pathLst>
                  <a:path extrusionOk="0" h="412045" w="498402">
                    <a:moveTo>
                      <a:pt x="3834" y="327719"/>
                    </a:moveTo>
                    <a:cubicBezTo>
                      <a:pt x="23003" y="327719"/>
                      <a:pt x="40256" y="327719"/>
                      <a:pt x="57508" y="327719"/>
                    </a:cubicBezTo>
                    <a:cubicBezTo>
                      <a:pt x="72844" y="327719"/>
                      <a:pt x="82428" y="320054"/>
                      <a:pt x="82428" y="306638"/>
                    </a:cubicBezTo>
                    <a:cubicBezTo>
                      <a:pt x="82428" y="293223"/>
                      <a:pt x="72844" y="287473"/>
                      <a:pt x="57508" y="287473"/>
                    </a:cubicBezTo>
                    <a:cubicBezTo>
                      <a:pt x="38339" y="287473"/>
                      <a:pt x="21086" y="287473"/>
                      <a:pt x="0" y="287473"/>
                    </a:cubicBezTo>
                    <a:cubicBezTo>
                      <a:pt x="0" y="274058"/>
                      <a:pt x="0" y="260642"/>
                      <a:pt x="0" y="245311"/>
                    </a:cubicBezTo>
                    <a:cubicBezTo>
                      <a:pt x="17253" y="245311"/>
                      <a:pt x="32588" y="245311"/>
                      <a:pt x="49840" y="245311"/>
                    </a:cubicBezTo>
                    <a:cubicBezTo>
                      <a:pt x="55591" y="245311"/>
                      <a:pt x="59425" y="245311"/>
                      <a:pt x="65176" y="245311"/>
                    </a:cubicBezTo>
                    <a:cubicBezTo>
                      <a:pt x="76677" y="243394"/>
                      <a:pt x="82428" y="235728"/>
                      <a:pt x="82428" y="224229"/>
                    </a:cubicBezTo>
                    <a:cubicBezTo>
                      <a:pt x="82428" y="212730"/>
                      <a:pt x="74761" y="205064"/>
                      <a:pt x="63259" y="205064"/>
                    </a:cubicBezTo>
                    <a:cubicBezTo>
                      <a:pt x="47923" y="205064"/>
                      <a:pt x="30671" y="205064"/>
                      <a:pt x="15336" y="205064"/>
                    </a:cubicBezTo>
                    <a:cubicBezTo>
                      <a:pt x="11502" y="205064"/>
                      <a:pt x="5751" y="205064"/>
                      <a:pt x="1917" y="205064"/>
                    </a:cubicBezTo>
                    <a:cubicBezTo>
                      <a:pt x="1917" y="191649"/>
                      <a:pt x="1917" y="178234"/>
                      <a:pt x="1917" y="162902"/>
                    </a:cubicBezTo>
                    <a:cubicBezTo>
                      <a:pt x="15336" y="162902"/>
                      <a:pt x="30671" y="162902"/>
                      <a:pt x="44090" y="162902"/>
                    </a:cubicBezTo>
                    <a:cubicBezTo>
                      <a:pt x="51757" y="162902"/>
                      <a:pt x="59425" y="162902"/>
                      <a:pt x="65176" y="162902"/>
                    </a:cubicBezTo>
                    <a:cubicBezTo>
                      <a:pt x="76677" y="160985"/>
                      <a:pt x="84345" y="153319"/>
                      <a:pt x="84345" y="141820"/>
                    </a:cubicBezTo>
                    <a:cubicBezTo>
                      <a:pt x="84345" y="130321"/>
                      <a:pt x="76677" y="122655"/>
                      <a:pt x="65176" y="122655"/>
                    </a:cubicBezTo>
                    <a:cubicBezTo>
                      <a:pt x="47923" y="122655"/>
                      <a:pt x="32588" y="122655"/>
                      <a:pt x="15336" y="122655"/>
                    </a:cubicBezTo>
                    <a:cubicBezTo>
                      <a:pt x="11502" y="122655"/>
                      <a:pt x="5751" y="122655"/>
                      <a:pt x="1917" y="122655"/>
                    </a:cubicBezTo>
                    <a:cubicBezTo>
                      <a:pt x="1917" y="109240"/>
                      <a:pt x="1917" y="95824"/>
                      <a:pt x="1917" y="80492"/>
                    </a:cubicBezTo>
                    <a:cubicBezTo>
                      <a:pt x="17253" y="80492"/>
                      <a:pt x="32588" y="80492"/>
                      <a:pt x="47923" y="80492"/>
                    </a:cubicBezTo>
                    <a:cubicBezTo>
                      <a:pt x="53674" y="80492"/>
                      <a:pt x="59425" y="80492"/>
                      <a:pt x="63259" y="80492"/>
                    </a:cubicBezTo>
                    <a:cubicBezTo>
                      <a:pt x="74761" y="80492"/>
                      <a:pt x="82428" y="72827"/>
                      <a:pt x="84345" y="61328"/>
                    </a:cubicBezTo>
                    <a:cubicBezTo>
                      <a:pt x="84345" y="49829"/>
                      <a:pt x="76677" y="40246"/>
                      <a:pt x="65176" y="40246"/>
                    </a:cubicBezTo>
                    <a:cubicBezTo>
                      <a:pt x="51757" y="40246"/>
                      <a:pt x="38339" y="40246"/>
                      <a:pt x="24920" y="40246"/>
                    </a:cubicBezTo>
                    <a:cubicBezTo>
                      <a:pt x="17253" y="40246"/>
                      <a:pt x="9585" y="40246"/>
                      <a:pt x="1917" y="40246"/>
                    </a:cubicBezTo>
                    <a:cubicBezTo>
                      <a:pt x="1917" y="26831"/>
                      <a:pt x="1917" y="13415"/>
                      <a:pt x="1917" y="0"/>
                    </a:cubicBezTo>
                    <a:cubicBezTo>
                      <a:pt x="166773" y="0"/>
                      <a:pt x="333547" y="0"/>
                      <a:pt x="498403" y="0"/>
                    </a:cubicBezTo>
                    <a:cubicBezTo>
                      <a:pt x="498403" y="13415"/>
                      <a:pt x="498403" y="26831"/>
                      <a:pt x="498403" y="40246"/>
                    </a:cubicBezTo>
                    <a:cubicBezTo>
                      <a:pt x="479233" y="40246"/>
                      <a:pt x="461981" y="40246"/>
                      <a:pt x="442812" y="40246"/>
                    </a:cubicBezTo>
                    <a:cubicBezTo>
                      <a:pt x="437061" y="40246"/>
                      <a:pt x="431310" y="40246"/>
                      <a:pt x="427476" y="42163"/>
                    </a:cubicBezTo>
                    <a:cubicBezTo>
                      <a:pt x="417891" y="45996"/>
                      <a:pt x="414058" y="53662"/>
                      <a:pt x="415975" y="63244"/>
                    </a:cubicBezTo>
                    <a:cubicBezTo>
                      <a:pt x="417891" y="72827"/>
                      <a:pt x="423642" y="78576"/>
                      <a:pt x="433227" y="80492"/>
                    </a:cubicBezTo>
                    <a:cubicBezTo>
                      <a:pt x="448562" y="80492"/>
                      <a:pt x="465815" y="80492"/>
                      <a:pt x="481150" y="80492"/>
                    </a:cubicBezTo>
                    <a:cubicBezTo>
                      <a:pt x="484984" y="80492"/>
                      <a:pt x="490735" y="80492"/>
                      <a:pt x="496486" y="80492"/>
                    </a:cubicBezTo>
                    <a:cubicBezTo>
                      <a:pt x="496486" y="93908"/>
                      <a:pt x="496486" y="107323"/>
                      <a:pt x="496486" y="122655"/>
                    </a:cubicBezTo>
                    <a:cubicBezTo>
                      <a:pt x="483067" y="122655"/>
                      <a:pt x="469649" y="122655"/>
                      <a:pt x="456230" y="122655"/>
                    </a:cubicBezTo>
                    <a:cubicBezTo>
                      <a:pt x="450479" y="122655"/>
                      <a:pt x="442812" y="122655"/>
                      <a:pt x="437061" y="122655"/>
                    </a:cubicBezTo>
                    <a:cubicBezTo>
                      <a:pt x="421725" y="122655"/>
                      <a:pt x="414058" y="130321"/>
                      <a:pt x="414058" y="143737"/>
                    </a:cubicBezTo>
                    <a:cubicBezTo>
                      <a:pt x="414058" y="155235"/>
                      <a:pt x="423642" y="164818"/>
                      <a:pt x="437061" y="164818"/>
                    </a:cubicBezTo>
                    <a:cubicBezTo>
                      <a:pt x="452396" y="164818"/>
                      <a:pt x="467732" y="164818"/>
                      <a:pt x="481150" y="164818"/>
                    </a:cubicBezTo>
                    <a:cubicBezTo>
                      <a:pt x="484984" y="164818"/>
                      <a:pt x="490735" y="164818"/>
                      <a:pt x="494569" y="164818"/>
                    </a:cubicBezTo>
                    <a:cubicBezTo>
                      <a:pt x="494569" y="178234"/>
                      <a:pt x="494569" y="191649"/>
                      <a:pt x="494569" y="206981"/>
                    </a:cubicBezTo>
                    <a:cubicBezTo>
                      <a:pt x="475399" y="206981"/>
                      <a:pt x="454313" y="206981"/>
                      <a:pt x="435144" y="206981"/>
                    </a:cubicBezTo>
                    <a:cubicBezTo>
                      <a:pt x="421725" y="206981"/>
                      <a:pt x="412141" y="214647"/>
                      <a:pt x="412141" y="226146"/>
                    </a:cubicBezTo>
                    <a:cubicBezTo>
                      <a:pt x="412141" y="239561"/>
                      <a:pt x="419809" y="247227"/>
                      <a:pt x="437061" y="247227"/>
                    </a:cubicBezTo>
                    <a:cubicBezTo>
                      <a:pt x="456230" y="247227"/>
                      <a:pt x="475399" y="247227"/>
                      <a:pt x="494569" y="247227"/>
                    </a:cubicBezTo>
                    <a:cubicBezTo>
                      <a:pt x="494569" y="260642"/>
                      <a:pt x="494569" y="274058"/>
                      <a:pt x="494569" y="289390"/>
                    </a:cubicBezTo>
                    <a:cubicBezTo>
                      <a:pt x="473483" y="289390"/>
                      <a:pt x="454313" y="289390"/>
                      <a:pt x="433227" y="289390"/>
                    </a:cubicBezTo>
                    <a:cubicBezTo>
                      <a:pt x="417891" y="289390"/>
                      <a:pt x="408307" y="302805"/>
                      <a:pt x="412141" y="316221"/>
                    </a:cubicBezTo>
                    <a:cubicBezTo>
                      <a:pt x="415975" y="325803"/>
                      <a:pt x="423642" y="329636"/>
                      <a:pt x="435144" y="329636"/>
                    </a:cubicBezTo>
                    <a:cubicBezTo>
                      <a:pt x="452396" y="329636"/>
                      <a:pt x="471566" y="329636"/>
                      <a:pt x="490735" y="329636"/>
                    </a:cubicBezTo>
                    <a:cubicBezTo>
                      <a:pt x="481150" y="366049"/>
                      <a:pt x="460064" y="392880"/>
                      <a:pt x="425559" y="404379"/>
                    </a:cubicBezTo>
                    <a:cubicBezTo>
                      <a:pt x="414058" y="408212"/>
                      <a:pt x="398722" y="412045"/>
                      <a:pt x="387221" y="412045"/>
                    </a:cubicBezTo>
                    <a:cubicBezTo>
                      <a:pt x="291374" y="412045"/>
                      <a:pt x="195527" y="412045"/>
                      <a:pt x="99681" y="412045"/>
                    </a:cubicBezTo>
                    <a:cubicBezTo>
                      <a:pt x="55591" y="410129"/>
                      <a:pt x="11502" y="375632"/>
                      <a:pt x="3834" y="327719"/>
                    </a:cubicBezTo>
                    <a:close/>
                    <a:moveTo>
                      <a:pt x="230032" y="245311"/>
                    </a:moveTo>
                    <a:cubicBezTo>
                      <a:pt x="230032" y="251060"/>
                      <a:pt x="230032" y="258726"/>
                      <a:pt x="230032" y="264476"/>
                    </a:cubicBezTo>
                    <a:cubicBezTo>
                      <a:pt x="230032" y="277891"/>
                      <a:pt x="239617" y="285557"/>
                      <a:pt x="251118" y="285557"/>
                    </a:cubicBezTo>
                    <a:cubicBezTo>
                      <a:pt x="262620" y="285557"/>
                      <a:pt x="272205" y="275974"/>
                      <a:pt x="272205" y="264476"/>
                    </a:cubicBezTo>
                    <a:cubicBezTo>
                      <a:pt x="272205" y="254893"/>
                      <a:pt x="272205" y="243394"/>
                      <a:pt x="272205" y="233812"/>
                    </a:cubicBezTo>
                    <a:cubicBezTo>
                      <a:pt x="272205" y="224229"/>
                      <a:pt x="274121" y="220396"/>
                      <a:pt x="281789" y="216563"/>
                    </a:cubicBezTo>
                    <a:cubicBezTo>
                      <a:pt x="306709" y="203148"/>
                      <a:pt x="318211" y="174400"/>
                      <a:pt x="310543" y="147570"/>
                    </a:cubicBezTo>
                    <a:cubicBezTo>
                      <a:pt x="302875" y="120739"/>
                      <a:pt x="279872" y="101574"/>
                      <a:pt x="253035" y="99657"/>
                    </a:cubicBezTo>
                    <a:cubicBezTo>
                      <a:pt x="224281" y="99657"/>
                      <a:pt x="199361" y="114989"/>
                      <a:pt x="191693" y="141820"/>
                    </a:cubicBezTo>
                    <a:cubicBezTo>
                      <a:pt x="182109" y="168651"/>
                      <a:pt x="191693" y="199315"/>
                      <a:pt x="216613" y="212730"/>
                    </a:cubicBezTo>
                    <a:cubicBezTo>
                      <a:pt x="228115" y="220396"/>
                      <a:pt x="231949" y="228062"/>
                      <a:pt x="230032" y="239561"/>
                    </a:cubicBezTo>
                    <a:cubicBezTo>
                      <a:pt x="230032" y="241477"/>
                      <a:pt x="230032" y="243394"/>
                      <a:pt x="230032" y="245311"/>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09" name="Google Shape;409;p18"/>
              <p:cNvGrpSpPr/>
              <p:nvPr/>
            </p:nvGrpSpPr>
            <p:grpSpPr>
              <a:xfrm>
                <a:off x="3041749" y="5243035"/>
                <a:ext cx="580990" cy="829676"/>
                <a:chOff x="3041749" y="5243035"/>
                <a:chExt cx="580990" cy="829676"/>
              </a:xfrm>
            </p:grpSpPr>
            <p:sp>
              <p:nvSpPr>
                <p:cNvPr id="410" name="Google Shape;410;p18"/>
                <p:cNvSpPr/>
                <p:nvPr/>
              </p:nvSpPr>
              <p:spPr>
                <a:xfrm>
                  <a:off x="3041749" y="5243035"/>
                  <a:ext cx="580990" cy="829676"/>
                </a:xfrm>
                <a:custGeom>
                  <a:rect b="b" l="l" r="r" t="t"/>
                  <a:pathLst>
                    <a:path extrusionOk="0" h="829676" w="580990">
                      <a:moveTo>
                        <a:pt x="536741" y="329473"/>
                      </a:moveTo>
                      <a:cubicBezTo>
                        <a:pt x="530990" y="329473"/>
                        <a:pt x="527157" y="329473"/>
                        <a:pt x="519489" y="329473"/>
                      </a:cubicBezTo>
                      <a:lnTo>
                        <a:pt x="519489" y="316057"/>
                      </a:lnTo>
                      <a:cubicBezTo>
                        <a:pt x="519489" y="287310"/>
                        <a:pt x="519489" y="258563"/>
                        <a:pt x="519489" y="229815"/>
                      </a:cubicBezTo>
                      <a:cubicBezTo>
                        <a:pt x="519489" y="172321"/>
                        <a:pt x="500319" y="120575"/>
                        <a:pt x="463898" y="76496"/>
                      </a:cubicBezTo>
                      <a:cubicBezTo>
                        <a:pt x="463898" y="76496"/>
                        <a:pt x="463898" y="76496"/>
                        <a:pt x="463898" y="76496"/>
                      </a:cubicBezTo>
                      <a:cubicBezTo>
                        <a:pt x="456230" y="72663"/>
                        <a:pt x="433227" y="40083"/>
                        <a:pt x="398722" y="26668"/>
                      </a:cubicBezTo>
                      <a:cubicBezTo>
                        <a:pt x="262620" y="-44243"/>
                        <a:pt x="97763" y="32417"/>
                        <a:pt x="67093" y="183820"/>
                      </a:cubicBezTo>
                      <a:cubicBezTo>
                        <a:pt x="63259" y="206817"/>
                        <a:pt x="63259" y="229815"/>
                        <a:pt x="63259" y="254730"/>
                      </a:cubicBezTo>
                      <a:cubicBezTo>
                        <a:pt x="63259" y="279644"/>
                        <a:pt x="63259" y="304559"/>
                        <a:pt x="63259" y="331389"/>
                      </a:cubicBezTo>
                      <a:cubicBezTo>
                        <a:pt x="55591" y="331389"/>
                        <a:pt x="49840" y="331389"/>
                        <a:pt x="44089" y="331389"/>
                      </a:cubicBezTo>
                      <a:cubicBezTo>
                        <a:pt x="19169" y="331389"/>
                        <a:pt x="1917" y="346721"/>
                        <a:pt x="0" y="371636"/>
                      </a:cubicBezTo>
                      <a:cubicBezTo>
                        <a:pt x="0" y="375469"/>
                        <a:pt x="0" y="379301"/>
                        <a:pt x="0" y="385051"/>
                      </a:cubicBezTo>
                      <a:lnTo>
                        <a:pt x="0" y="701272"/>
                      </a:lnTo>
                      <a:cubicBezTo>
                        <a:pt x="9585" y="770265"/>
                        <a:pt x="63259" y="820094"/>
                        <a:pt x="122684" y="827760"/>
                      </a:cubicBezTo>
                      <a:cubicBezTo>
                        <a:pt x="124601" y="827760"/>
                        <a:pt x="124601" y="829676"/>
                        <a:pt x="126517" y="829676"/>
                      </a:cubicBezTo>
                      <a:lnTo>
                        <a:pt x="454313" y="829676"/>
                      </a:lnTo>
                      <a:cubicBezTo>
                        <a:pt x="463898" y="827760"/>
                        <a:pt x="473482" y="823927"/>
                        <a:pt x="483067" y="822011"/>
                      </a:cubicBezTo>
                      <a:cubicBezTo>
                        <a:pt x="542492" y="800929"/>
                        <a:pt x="580830" y="747267"/>
                        <a:pt x="580830" y="684023"/>
                      </a:cubicBezTo>
                      <a:cubicBezTo>
                        <a:pt x="580830" y="582449"/>
                        <a:pt x="580830" y="478959"/>
                        <a:pt x="580830" y="377385"/>
                      </a:cubicBezTo>
                      <a:cubicBezTo>
                        <a:pt x="582748" y="346721"/>
                        <a:pt x="567412" y="329473"/>
                        <a:pt x="536741" y="329473"/>
                      </a:cubicBezTo>
                      <a:close/>
                      <a:moveTo>
                        <a:pt x="109265" y="193402"/>
                      </a:moveTo>
                      <a:cubicBezTo>
                        <a:pt x="120767" y="105244"/>
                        <a:pt x="201278" y="40083"/>
                        <a:pt x="291374" y="40083"/>
                      </a:cubicBezTo>
                      <a:cubicBezTo>
                        <a:pt x="381470" y="40083"/>
                        <a:pt x="463898" y="105244"/>
                        <a:pt x="475399" y="193402"/>
                      </a:cubicBezTo>
                      <a:cubicBezTo>
                        <a:pt x="481150" y="237481"/>
                        <a:pt x="479233" y="283477"/>
                        <a:pt x="481150" y="329473"/>
                      </a:cubicBezTo>
                      <a:lnTo>
                        <a:pt x="107348" y="329473"/>
                      </a:lnTo>
                      <a:cubicBezTo>
                        <a:pt x="107348" y="327556"/>
                        <a:pt x="105431" y="327556"/>
                        <a:pt x="105431" y="327556"/>
                      </a:cubicBezTo>
                      <a:cubicBezTo>
                        <a:pt x="107348" y="281560"/>
                        <a:pt x="103514" y="237481"/>
                        <a:pt x="109265" y="193402"/>
                      </a:cubicBezTo>
                      <a:close/>
                      <a:moveTo>
                        <a:pt x="540575" y="578616"/>
                      </a:moveTo>
                      <a:cubicBezTo>
                        <a:pt x="521406" y="578616"/>
                        <a:pt x="500319" y="578616"/>
                        <a:pt x="481150" y="578616"/>
                      </a:cubicBezTo>
                      <a:cubicBezTo>
                        <a:pt x="467732" y="578616"/>
                        <a:pt x="458147" y="586282"/>
                        <a:pt x="458147" y="597781"/>
                      </a:cubicBezTo>
                      <a:cubicBezTo>
                        <a:pt x="458147" y="611197"/>
                        <a:pt x="465814" y="618863"/>
                        <a:pt x="483067" y="618863"/>
                      </a:cubicBezTo>
                      <a:cubicBezTo>
                        <a:pt x="502236" y="618863"/>
                        <a:pt x="521406" y="618863"/>
                        <a:pt x="540575" y="618863"/>
                      </a:cubicBezTo>
                      <a:lnTo>
                        <a:pt x="540575" y="661025"/>
                      </a:lnTo>
                      <a:cubicBezTo>
                        <a:pt x="519489" y="661025"/>
                        <a:pt x="500319" y="661025"/>
                        <a:pt x="479233" y="661025"/>
                      </a:cubicBezTo>
                      <a:cubicBezTo>
                        <a:pt x="463898" y="661025"/>
                        <a:pt x="454313" y="674441"/>
                        <a:pt x="458147" y="687856"/>
                      </a:cubicBezTo>
                      <a:cubicBezTo>
                        <a:pt x="461981" y="697439"/>
                        <a:pt x="469649" y="701272"/>
                        <a:pt x="481150" y="701272"/>
                      </a:cubicBezTo>
                      <a:cubicBezTo>
                        <a:pt x="498403" y="701272"/>
                        <a:pt x="517572" y="701272"/>
                        <a:pt x="536741" y="701272"/>
                      </a:cubicBezTo>
                      <a:cubicBezTo>
                        <a:pt x="527157" y="737685"/>
                        <a:pt x="506070" y="764516"/>
                        <a:pt x="471565" y="776015"/>
                      </a:cubicBezTo>
                      <a:cubicBezTo>
                        <a:pt x="460064" y="779848"/>
                        <a:pt x="444728" y="783681"/>
                        <a:pt x="433227" y="783681"/>
                      </a:cubicBezTo>
                      <a:cubicBezTo>
                        <a:pt x="337380" y="783681"/>
                        <a:pt x="241533" y="783681"/>
                        <a:pt x="145687" y="783681"/>
                      </a:cubicBezTo>
                      <a:cubicBezTo>
                        <a:pt x="93930" y="783681"/>
                        <a:pt x="51757" y="749184"/>
                        <a:pt x="44089" y="701272"/>
                      </a:cubicBezTo>
                      <a:cubicBezTo>
                        <a:pt x="63259" y="701272"/>
                        <a:pt x="80511" y="701272"/>
                        <a:pt x="97763" y="701272"/>
                      </a:cubicBezTo>
                      <a:cubicBezTo>
                        <a:pt x="113099" y="701272"/>
                        <a:pt x="122684" y="693606"/>
                        <a:pt x="122684" y="680190"/>
                      </a:cubicBezTo>
                      <a:cubicBezTo>
                        <a:pt x="122684" y="666775"/>
                        <a:pt x="113099" y="661025"/>
                        <a:pt x="97763" y="661025"/>
                      </a:cubicBezTo>
                      <a:cubicBezTo>
                        <a:pt x="78594" y="661025"/>
                        <a:pt x="61342" y="661025"/>
                        <a:pt x="40255" y="661025"/>
                      </a:cubicBezTo>
                      <a:lnTo>
                        <a:pt x="40255" y="618863"/>
                      </a:lnTo>
                      <a:cubicBezTo>
                        <a:pt x="57508" y="618863"/>
                        <a:pt x="72843" y="618863"/>
                        <a:pt x="90096" y="618863"/>
                      </a:cubicBezTo>
                      <a:cubicBezTo>
                        <a:pt x="95847" y="618863"/>
                        <a:pt x="99680" y="618863"/>
                        <a:pt x="105431" y="618863"/>
                      </a:cubicBezTo>
                      <a:cubicBezTo>
                        <a:pt x="116933" y="616946"/>
                        <a:pt x="122684" y="609280"/>
                        <a:pt x="122684" y="597781"/>
                      </a:cubicBezTo>
                      <a:cubicBezTo>
                        <a:pt x="122684" y="586282"/>
                        <a:pt x="115016" y="578616"/>
                        <a:pt x="103514" y="578616"/>
                      </a:cubicBezTo>
                      <a:cubicBezTo>
                        <a:pt x="88179" y="578616"/>
                        <a:pt x="70926" y="578616"/>
                        <a:pt x="55591" y="578616"/>
                      </a:cubicBezTo>
                      <a:cubicBezTo>
                        <a:pt x="51757" y="578616"/>
                        <a:pt x="46006" y="578616"/>
                        <a:pt x="42172" y="578616"/>
                      </a:cubicBezTo>
                      <a:lnTo>
                        <a:pt x="42172" y="536454"/>
                      </a:lnTo>
                      <a:cubicBezTo>
                        <a:pt x="55591" y="536454"/>
                        <a:pt x="70926" y="536454"/>
                        <a:pt x="84345" y="536454"/>
                      </a:cubicBezTo>
                      <a:cubicBezTo>
                        <a:pt x="92013" y="536454"/>
                        <a:pt x="99680" y="536454"/>
                        <a:pt x="105431" y="536454"/>
                      </a:cubicBezTo>
                      <a:cubicBezTo>
                        <a:pt x="116933" y="534537"/>
                        <a:pt x="124601" y="526871"/>
                        <a:pt x="124601" y="515372"/>
                      </a:cubicBezTo>
                      <a:cubicBezTo>
                        <a:pt x="124601" y="503873"/>
                        <a:pt x="116933" y="496207"/>
                        <a:pt x="105431" y="496207"/>
                      </a:cubicBezTo>
                      <a:cubicBezTo>
                        <a:pt x="88179" y="496207"/>
                        <a:pt x="72843" y="496207"/>
                        <a:pt x="55591" y="496207"/>
                      </a:cubicBezTo>
                      <a:cubicBezTo>
                        <a:pt x="51757" y="496207"/>
                        <a:pt x="46006" y="496207"/>
                        <a:pt x="42172" y="496207"/>
                      </a:cubicBezTo>
                      <a:lnTo>
                        <a:pt x="42172" y="454044"/>
                      </a:lnTo>
                      <a:cubicBezTo>
                        <a:pt x="57508" y="454044"/>
                        <a:pt x="72843" y="454044"/>
                        <a:pt x="88179" y="454044"/>
                      </a:cubicBezTo>
                      <a:cubicBezTo>
                        <a:pt x="93930" y="454044"/>
                        <a:pt x="99680" y="454044"/>
                        <a:pt x="103514" y="454044"/>
                      </a:cubicBezTo>
                      <a:cubicBezTo>
                        <a:pt x="115016" y="454044"/>
                        <a:pt x="122684" y="446379"/>
                        <a:pt x="124601" y="434880"/>
                      </a:cubicBezTo>
                      <a:cubicBezTo>
                        <a:pt x="124601" y="423381"/>
                        <a:pt x="116933" y="413798"/>
                        <a:pt x="105431" y="413798"/>
                      </a:cubicBezTo>
                      <a:cubicBezTo>
                        <a:pt x="92013" y="413798"/>
                        <a:pt x="78594" y="413798"/>
                        <a:pt x="65176" y="413798"/>
                      </a:cubicBezTo>
                      <a:cubicBezTo>
                        <a:pt x="57508" y="413798"/>
                        <a:pt x="49840" y="413798"/>
                        <a:pt x="42172" y="413798"/>
                      </a:cubicBezTo>
                      <a:lnTo>
                        <a:pt x="42172" y="373552"/>
                      </a:lnTo>
                      <a:lnTo>
                        <a:pt x="538658" y="373552"/>
                      </a:lnTo>
                      <a:lnTo>
                        <a:pt x="538658" y="413798"/>
                      </a:lnTo>
                      <a:cubicBezTo>
                        <a:pt x="519489" y="413798"/>
                        <a:pt x="502236" y="413798"/>
                        <a:pt x="483067" y="413798"/>
                      </a:cubicBezTo>
                      <a:cubicBezTo>
                        <a:pt x="477316" y="413798"/>
                        <a:pt x="471565" y="413798"/>
                        <a:pt x="467732" y="415715"/>
                      </a:cubicBezTo>
                      <a:cubicBezTo>
                        <a:pt x="458147" y="419548"/>
                        <a:pt x="454313" y="427214"/>
                        <a:pt x="456230" y="436796"/>
                      </a:cubicBezTo>
                      <a:cubicBezTo>
                        <a:pt x="458147" y="446379"/>
                        <a:pt x="463898" y="452128"/>
                        <a:pt x="473482" y="454044"/>
                      </a:cubicBezTo>
                      <a:cubicBezTo>
                        <a:pt x="488818" y="454044"/>
                        <a:pt x="506070" y="454044"/>
                        <a:pt x="521406" y="454044"/>
                      </a:cubicBezTo>
                      <a:cubicBezTo>
                        <a:pt x="525240" y="454044"/>
                        <a:pt x="530990" y="454044"/>
                        <a:pt x="536741" y="454044"/>
                      </a:cubicBezTo>
                      <a:lnTo>
                        <a:pt x="536741" y="496207"/>
                      </a:lnTo>
                      <a:cubicBezTo>
                        <a:pt x="523322" y="496207"/>
                        <a:pt x="509904" y="496207"/>
                        <a:pt x="496486" y="496207"/>
                      </a:cubicBezTo>
                      <a:cubicBezTo>
                        <a:pt x="490735" y="496207"/>
                        <a:pt x="483067" y="496207"/>
                        <a:pt x="477316" y="496207"/>
                      </a:cubicBezTo>
                      <a:cubicBezTo>
                        <a:pt x="461981" y="496207"/>
                        <a:pt x="454313" y="503873"/>
                        <a:pt x="454313" y="517289"/>
                      </a:cubicBezTo>
                      <a:cubicBezTo>
                        <a:pt x="454313" y="528788"/>
                        <a:pt x="463898" y="538370"/>
                        <a:pt x="477316" y="538370"/>
                      </a:cubicBezTo>
                      <a:cubicBezTo>
                        <a:pt x="492652" y="538370"/>
                        <a:pt x="507987" y="538370"/>
                        <a:pt x="521406" y="538370"/>
                      </a:cubicBezTo>
                      <a:cubicBezTo>
                        <a:pt x="525240" y="538370"/>
                        <a:pt x="530990" y="538370"/>
                        <a:pt x="534824" y="538370"/>
                      </a:cubicBezTo>
                      <a:lnTo>
                        <a:pt x="534824" y="57861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1" name="Google Shape;411;p18"/>
                <p:cNvSpPr/>
                <p:nvPr/>
              </p:nvSpPr>
              <p:spPr>
                <a:xfrm>
                  <a:off x="3272769" y="5718161"/>
                  <a:ext cx="123861" cy="186143"/>
                </a:xfrm>
                <a:custGeom>
                  <a:rect b="b" l="l" r="r" t="t"/>
                  <a:pathLst>
                    <a:path extrusionOk="0" h="186143" w="123861">
                      <a:moveTo>
                        <a:pt x="41185" y="145653"/>
                      </a:moveTo>
                      <a:cubicBezTo>
                        <a:pt x="41185" y="143737"/>
                        <a:pt x="41185" y="141820"/>
                        <a:pt x="41185" y="139904"/>
                      </a:cubicBezTo>
                      <a:cubicBezTo>
                        <a:pt x="43102" y="128405"/>
                        <a:pt x="39268" y="120739"/>
                        <a:pt x="27766" y="113073"/>
                      </a:cubicBezTo>
                      <a:cubicBezTo>
                        <a:pt x="2846" y="99657"/>
                        <a:pt x="-4822" y="68994"/>
                        <a:pt x="2846" y="42163"/>
                      </a:cubicBezTo>
                      <a:cubicBezTo>
                        <a:pt x="12431" y="15332"/>
                        <a:pt x="37351" y="0"/>
                        <a:pt x="64188" y="0"/>
                      </a:cubicBezTo>
                      <a:cubicBezTo>
                        <a:pt x="91025" y="0"/>
                        <a:pt x="114028" y="19165"/>
                        <a:pt x="121696" y="47912"/>
                      </a:cubicBezTo>
                      <a:cubicBezTo>
                        <a:pt x="129364" y="74743"/>
                        <a:pt x="115945" y="103490"/>
                        <a:pt x="92942" y="116906"/>
                      </a:cubicBezTo>
                      <a:cubicBezTo>
                        <a:pt x="85274" y="120739"/>
                        <a:pt x="81440" y="126488"/>
                        <a:pt x="83357" y="134154"/>
                      </a:cubicBezTo>
                      <a:cubicBezTo>
                        <a:pt x="83357" y="143737"/>
                        <a:pt x="83357" y="155236"/>
                        <a:pt x="83357" y="164818"/>
                      </a:cubicBezTo>
                      <a:cubicBezTo>
                        <a:pt x="83357" y="178234"/>
                        <a:pt x="73773" y="187816"/>
                        <a:pt x="62271" y="185899"/>
                      </a:cubicBezTo>
                      <a:cubicBezTo>
                        <a:pt x="50770" y="185899"/>
                        <a:pt x="43102" y="176317"/>
                        <a:pt x="41185" y="164818"/>
                      </a:cubicBezTo>
                      <a:cubicBezTo>
                        <a:pt x="41185" y="159069"/>
                        <a:pt x="41185" y="151403"/>
                        <a:pt x="41185" y="145653"/>
                      </a:cubicBezTo>
                      <a:close/>
                      <a:moveTo>
                        <a:pt x="81440" y="61328"/>
                      </a:moveTo>
                      <a:cubicBezTo>
                        <a:pt x="81440" y="49829"/>
                        <a:pt x="71856" y="40246"/>
                        <a:pt x="60354" y="40246"/>
                      </a:cubicBezTo>
                      <a:cubicBezTo>
                        <a:pt x="48852" y="40246"/>
                        <a:pt x="41185" y="49829"/>
                        <a:pt x="41185" y="61328"/>
                      </a:cubicBezTo>
                      <a:cubicBezTo>
                        <a:pt x="41185" y="72827"/>
                        <a:pt x="50770" y="82409"/>
                        <a:pt x="62271" y="82409"/>
                      </a:cubicBezTo>
                      <a:cubicBezTo>
                        <a:pt x="73773" y="82409"/>
                        <a:pt x="83357" y="72827"/>
                        <a:pt x="81440" y="6132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412" name="Google Shape;412;p18"/>
            <p:cNvSpPr/>
            <p:nvPr/>
          </p:nvSpPr>
          <p:spPr>
            <a:xfrm>
              <a:off x="9301667" y="5051059"/>
              <a:ext cx="311548" cy="40246"/>
            </a:xfrm>
            <a:custGeom>
              <a:rect b="b" l="l" r="r" t="t"/>
              <a:pathLst>
                <a:path extrusionOk="0" h="40246" w="311548">
                  <a:moveTo>
                    <a:pt x="155271" y="0"/>
                  </a:moveTo>
                  <a:cubicBezTo>
                    <a:pt x="199361" y="0"/>
                    <a:pt x="241533" y="0"/>
                    <a:pt x="285623" y="0"/>
                  </a:cubicBezTo>
                  <a:cubicBezTo>
                    <a:pt x="293291" y="0"/>
                    <a:pt x="300958" y="3833"/>
                    <a:pt x="306709" y="7666"/>
                  </a:cubicBezTo>
                  <a:cubicBezTo>
                    <a:pt x="316294" y="17249"/>
                    <a:pt x="310543" y="34497"/>
                    <a:pt x="299041" y="38330"/>
                  </a:cubicBezTo>
                  <a:cubicBezTo>
                    <a:pt x="295208" y="40246"/>
                    <a:pt x="289457" y="40246"/>
                    <a:pt x="285623" y="40246"/>
                  </a:cubicBezTo>
                  <a:cubicBezTo>
                    <a:pt x="199361" y="40246"/>
                    <a:pt x="115016" y="40246"/>
                    <a:pt x="28754" y="40246"/>
                  </a:cubicBezTo>
                  <a:cubicBezTo>
                    <a:pt x="26837" y="40246"/>
                    <a:pt x="23003" y="40246"/>
                    <a:pt x="21086" y="40246"/>
                  </a:cubicBezTo>
                  <a:cubicBezTo>
                    <a:pt x="9585" y="38330"/>
                    <a:pt x="0" y="30664"/>
                    <a:pt x="0" y="19165"/>
                  </a:cubicBezTo>
                  <a:cubicBezTo>
                    <a:pt x="0" y="7666"/>
                    <a:pt x="9585" y="0"/>
                    <a:pt x="21086" y="0"/>
                  </a:cubicBezTo>
                  <a:cubicBezTo>
                    <a:pt x="65176" y="0"/>
                    <a:pt x="111182" y="0"/>
                    <a:pt x="155271" y="0"/>
                  </a:cubicBezTo>
                  <a:cubicBezTo>
                    <a:pt x="155271" y="0"/>
                    <a:pt x="155271" y="0"/>
                    <a:pt x="155271"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3" name="Google Shape;413;p18"/>
            <p:cNvSpPr/>
            <p:nvPr/>
          </p:nvSpPr>
          <p:spPr>
            <a:xfrm>
              <a:off x="9301667" y="4945652"/>
              <a:ext cx="207028" cy="42162"/>
            </a:xfrm>
            <a:custGeom>
              <a:rect b="b" l="l" r="r" t="t"/>
              <a:pathLst>
                <a:path extrusionOk="0" h="42162" w="207028">
                  <a:moveTo>
                    <a:pt x="103514" y="42163"/>
                  </a:moveTo>
                  <a:cubicBezTo>
                    <a:pt x="76677" y="42163"/>
                    <a:pt x="51757" y="42163"/>
                    <a:pt x="24920" y="42163"/>
                  </a:cubicBezTo>
                  <a:cubicBezTo>
                    <a:pt x="9585" y="42163"/>
                    <a:pt x="0" y="34497"/>
                    <a:pt x="0" y="21081"/>
                  </a:cubicBezTo>
                  <a:cubicBezTo>
                    <a:pt x="0" y="7666"/>
                    <a:pt x="9585" y="0"/>
                    <a:pt x="24920" y="0"/>
                  </a:cubicBezTo>
                  <a:cubicBezTo>
                    <a:pt x="76677" y="0"/>
                    <a:pt x="130352" y="0"/>
                    <a:pt x="182109" y="0"/>
                  </a:cubicBezTo>
                  <a:cubicBezTo>
                    <a:pt x="197444" y="0"/>
                    <a:pt x="207029" y="7666"/>
                    <a:pt x="207029" y="21081"/>
                  </a:cubicBezTo>
                  <a:cubicBezTo>
                    <a:pt x="207029" y="34497"/>
                    <a:pt x="197444" y="42163"/>
                    <a:pt x="182109" y="42163"/>
                  </a:cubicBezTo>
                  <a:cubicBezTo>
                    <a:pt x="155271" y="42163"/>
                    <a:pt x="128434" y="42163"/>
                    <a:pt x="103514" y="4216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18"/>
            <p:cNvSpPr/>
            <p:nvPr/>
          </p:nvSpPr>
          <p:spPr>
            <a:xfrm>
              <a:off x="9299750" y="5173715"/>
              <a:ext cx="208945" cy="42162"/>
            </a:xfrm>
            <a:custGeom>
              <a:rect b="b" l="l" r="r" t="t"/>
              <a:pathLst>
                <a:path extrusionOk="0" h="42162" w="208945">
                  <a:moveTo>
                    <a:pt x="103515" y="42163"/>
                  </a:moveTo>
                  <a:cubicBezTo>
                    <a:pt x="76677" y="42163"/>
                    <a:pt x="51757" y="42163"/>
                    <a:pt x="24920" y="42163"/>
                  </a:cubicBezTo>
                  <a:cubicBezTo>
                    <a:pt x="9585" y="42163"/>
                    <a:pt x="0" y="34497"/>
                    <a:pt x="0" y="21081"/>
                  </a:cubicBezTo>
                  <a:cubicBezTo>
                    <a:pt x="0" y="9582"/>
                    <a:pt x="9585" y="0"/>
                    <a:pt x="24920" y="0"/>
                  </a:cubicBezTo>
                  <a:cubicBezTo>
                    <a:pt x="78594" y="0"/>
                    <a:pt x="130352" y="0"/>
                    <a:pt x="184026" y="0"/>
                  </a:cubicBezTo>
                  <a:cubicBezTo>
                    <a:pt x="199361" y="0"/>
                    <a:pt x="208946" y="7666"/>
                    <a:pt x="208946" y="21081"/>
                  </a:cubicBezTo>
                  <a:cubicBezTo>
                    <a:pt x="208946" y="32580"/>
                    <a:pt x="199361" y="40246"/>
                    <a:pt x="185942" y="42163"/>
                  </a:cubicBezTo>
                  <a:cubicBezTo>
                    <a:pt x="157188" y="42163"/>
                    <a:pt x="130352" y="42163"/>
                    <a:pt x="103515" y="4216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5" name="Google Shape;415;p18"/>
            <p:cNvSpPr/>
            <p:nvPr/>
          </p:nvSpPr>
          <p:spPr>
            <a:xfrm>
              <a:off x="9297833" y="5277205"/>
              <a:ext cx="187859" cy="42162"/>
            </a:xfrm>
            <a:custGeom>
              <a:rect b="b" l="l" r="r" t="t"/>
              <a:pathLst>
                <a:path extrusionOk="0" h="42162" w="187859">
                  <a:moveTo>
                    <a:pt x="95847" y="1917"/>
                  </a:moveTo>
                  <a:cubicBezTo>
                    <a:pt x="118850" y="1917"/>
                    <a:pt x="141853" y="1917"/>
                    <a:pt x="164856" y="1917"/>
                  </a:cubicBezTo>
                  <a:cubicBezTo>
                    <a:pt x="180192" y="1917"/>
                    <a:pt x="187859" y="9582"/>
                    <a:pt x="187859" y="21081"/>
                  </a:cubicBezTo>
                  <a:cubicBezTo>
                    <a:pt x="187859" y="34497"/>
                    <a:pt x="178275" y="42163"/>
                    <a:pt x="162939" y="42163"/>
                  </a:cubicBezTo>
                  <a:cubicBezTo>
                    <a:pt x="116933" y="42163"/>
                    <a:pt x="70926" y="42163"/>
                    <a:pt x="24920" y="42163"/>
                  </a:cubicBezTo>
                  <a:cubicBezTo>
                    <a:pt x="11501" y="42163"/>
                    <a:pt x="1917" y="34497"/>
                    <a:pt x="0" y="21081"/>
                  </a:cubicBezTo>
                  <a:cubicBezTo>
                    <a:pt x="0" y="9582"/>
                    <a:pt x="9585" y="0"/>
                    <a:pt x="24920" y="0"/>
                  </a:cubicBezTo>
                  <a:cubicBezTo>
                    <a:pt x="49840" y="1917"/>
                    <a:pt x="72843" y="1917"/>
                    <a:pt x="95847" y="191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9"/>
          <p:cNvSpPr txBox="1"/>
          <p:nvPr>
            <p:ph idx="1" type="body"/>
          </p:nvPr>
        </p:nvSpPr>
        <p:spPr>
          <a:xfrm>
            <a:off x="1151069" y="1747126"/>
            <a:ext cx="3969571" cy="356565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n-US" sz="3200"/>
              <a:t>Every accomplishment starts with the decision to try</a:t>
            </a:r>
            <a:endParaRPr/>
          </a:p>
        </p:txBody>
      </p:sp>
      <p:sp>
        <p:nvSpPr>
          <p:cNvPr id="421" name="Google Shape;421;p19"/>
          <p:cNvSpPr txBox="1"/>
          <p:nvPr/>
        </p:nvSpPr>
        <p:spPr>
          <a:xfrm>
            <a:off x="0" y="4103398"/>
            <a:ext cx="6095999" cy="153265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200"/>
              <a:buFont typeface="Arial"/>
              <a:buNone/>
            </a:pPr>
            <a:r>
              <a:rPr b="1" i="0" lang="en-US" sz="2200">
                <a:solidFill>
                  <a:schemeClr val="lt1"/>
                </a:solidFill>
                <a:latin typeface="Calibri"/>
                <a:ea typeface="Calibri"/>
                <a:cs typeface="Calibri"/>
                <a:sym typeface="Calibri"/>
              </a:rPr>
              <a:t>JFK</a:t>
            </a:r>
            <a:endParaRPr/>
          </a:p>
        </p:txBody>
      </p:sp>
      <p:pic>
        <p:nvPicPr>
          <p:cNvPr id="422" name="Google Shape;422;p19"/>
          <p:cNvPicPr preferRelativeResize="0"/>
          <p:nvPr>
            <p:ph idx="2" type="pic"/>
          </p:nvPr>
        </p:nvPicPr>
        <p:blipFill rotWithShape="1">
          <a:blip r:embed="rId3">
            <a:alphaModFix/>
          </a:blip>
          <a:srcRect b="17584" l="0" r="18518" t="15617"/>
          <a:stretch/>
        </p:blipFill>
        <p:spPr>
          <a:xfrm>
            <a:off x="0" y="0"/>
            <a:ext cx="12192000" cy="6858000"/>
          </a:xfrm>
          <a:prstGeom prst="rect">
            <a:avLst/>
          </a:prstGeom>
          <a:solidFill>
            <a:srgbClr val="F2F2F2"/>
          </a:solidFill>
          <a:ln>
            <a:noFill/>
          </a:ln>
        </p:spPr>
      </p:pic>
      <p:sp>
        <p:nvSpPr>
          <p:cNvPr id="423" name="Google Shape;423;p19"/>
          <p:cNvSpPr/>
          <p:nvPr/>
        </p:nvSpPr>
        <p:spPr>
          <a:xfrm>
            <a:off x="5297890" y="303120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
          <p:cNvSpPr txBox="1"/>
          <p:nvPr>
            <p:ph idx="1" type="body"/>
          </p:nvPr>
        </p:nvSpPr>
        <p:spPr>
          <a:xfrm>
            <a:off x="5943600" y="1613797"/>
            <a:ext cx="5130800" cy="391318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b="1" lang="en-US"/>
              <a:t>The tutor/care worker</a:t>
            </a:r>
            <a:r>
              <a:rPr lang="en-US"/>
              <a:t>:</a:t>
            </a:r>
            <a:endParaRPr/>
          </a:p>
          <a:p>
            <a:pPr indent="-342900" lvl="0" marL="342900" rtl="0" algn="l">
              <a:lnSpc>
                <a:spcPct val="90000"/>
              </a:lnSpc>
              <a:spcBef>
                <a:spcPts val="1000"/>
              </a:spcBef>
              <a:spcAft>
                <a:spcPts val="0"/>
              </a:spcAft>
              <a:buClr>
                <a:schemeClr val="lt1"/>
              </a:buClr>
              <a:buSzPts val="2400"/>
              <a:buFont typeface="Arial"/>
              <a:buChar char="•"/>
            </a:pPr>
            <a:r>
              <a:rPr lang="en-US"/>
              <a:t>Is able to identify what works to aid learner retention and apply the necessary pedagogical tools to enable people to learn IT technology </a:t>
            </a:r>
            <a:endParaRPr/>
          </a:p>
          <a:p>
            <a:pPr indent="-342900" lvl="0" marL="342900" rtl="0" algn="l">
              <a:lnSpc>
                <a:spcPct val="90000"/>
              </a:lnSpc>
              <a:spcBef>
                <a:spcPts val="1000"/>
              </a:spcBef>
              <a:spcAft>
                <a:spcPts val="0"/>
              </a:spcAft>
              <a:buClr>
                <a:schemeClr val="lt1"/>
              </a:buClr>
              <a:buSzPts val="2400"/>
              <a:buFont typeface="Arial"/>
              <a:buChar char="•"/>
            </a:pPr>
            <a:r>
              <a:rPr lang="en-US"/>
              <a:t>Understands the different learning processes </a:t>
            </a:r>
            <a:endParaRPr/>
          </a:p>
          <a:p>
            <a:pPr indent="-342900" lvl="0" marL="342900" rtl="0" algn="l">
              <a:lnSpc>
                <a:spcPct val="90000"/>
              </a:lnSpc>
              <a:spcBef>
                <a:spcPts val="1000"/>
              </a:spcBef>
              <a:spcAft>
                <a:spcPts val="0"/>
              </a:spcAft>
              <a:buClr>
                <a:schemeClr val="lt1"/>
              </a:buClr>
              <a:buSzPts val="2400"/>
              <a:buFont typeface="Arial"/>
              <a:buChar char="•"/>
            </a:pPr>
            <a:r>
              <a:rPr lang="en-US"/>
              <a:t>Is able to apply a positive and empathic attitude to training </a:t>
            </a:r>
            <a:endParaRPr/>
          </a:p>
          <a:p>
            <a:pPr indent="-342900" lvl="0" marL="342900" rtl="0" algn="l">
              <a:lnSpc>
                <a:spcPct val="90000"/>
              </a:lnSpc>
              <a:spcBef>
                <a:spcPts val="1000"/>
              </a:spcBef>
              <a:spcAft>
                <a:spcPts val="0"/>
              </a:spcAft>
              <a:buClr>
                <a:schemeClr val="lt1"/>
              </a:buClr>
              <a:buSzPts val="2400"/>
              <a:buFont typeface="Arial"/>
              <a:buChar char="•"/>
            </a:pPr>
            <a:r>
              <a:rPr lang="en-US"/>
              <a:t>Is able to provide knowledge of ethics of digital security </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168" name="Google Shape;168;p2"/>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Learning Outcomes</a:t>
            </a:r>
            <a:endParaRPr/>
          </a:p>
          <a:p>
            <a:pPr indent="0" lvl="0" marL="0" rtl="0" algn="l">
              <a:lnSpc>
                <a:spcPct val="90000"/>
              </a:lnSpc>
              <a:spcBef>
                <a:spcPts val="1000"/>
              </a:spcBef>
              <a:spcAft>
                <a:spcPts val="0"/>
              </a:spcAft>
              <a:buClr>
                <a:srgbClr val="24BAA2"/>
              </a:buClr>
              <a:buSzPts val="3600"/>
              <a:buNone/>
            </a:pPr>
            <a:r>
              <a:t/>
            </a:r>
            <a:endParaRPr/>
          </a:p>
        </p:txBody>
      </p:sp>
      <p:pic>
        <p:nvPicPr>
          <p:cNvPr id="169" name="Google Shape;169;p2"/>
          <p:cNvPicPr preferRelativeResize="0"/>
          <p:nvPr>
            <p:ph idx="3" type="pic"/>
          </p:nvPr>
        </p:nvPicPr>
        <p:blipFill rotWithShape="1">
          <a:blip r:embed="rId3">
            <a:alphaModFix/>
          </a:blip>
          <a:srcRect b="0" l="6187" r="6186" t="0"/>
          <a:stretch/>
        </p:blipFill>
        <p:spPr>
          <a:xfrm>
            <a:off x="0" y="1866787"/>
            <a:ext cx="5130800" cy="3913188"/>
          </a:xfrm>
          <a:prstGeom prst="rect">
            <a:avLst/>
          </a:prstGeom>
          <a:solidFill>
            <a:srgbClr val="D8D8D8"/>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0"/>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4BAA2"/>
              </a:buClr>
              <a:buSzPts val="5000"/>
              <a:buNone/>
            </a:pPr>
            <a:r>
              <a:rPr lang="en-US"/>
              <a:t>Thank you</a:t>
            </a:r>
            <a:endParaRPr/>
          </a:p>
        </p:txBody>
      </p:sp>
      <p:sp>
        <p:nvSpPr>
          <p:cNvPr id="430" name="Google Shape;430;p20"/>
          <p:cNvSpPr txBox="1"/>
          <p:nvPr>
            <p:ph idx="1" type="body"/>
          </p:nvPr>
        </p:nvSpPr>
        <p:spPr>
          <a:xfrm>
            <a:off x="7665396" y="5611394"/>
            <a:ext cx="3875423" cy="73114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2800"/>
              <a:buFont typeface="Arial"/>
              <a:buNone/>
            </a:pPr>
            <a:r>
              <a:rPr b="1" i="0" lang="en-US" sz="2800" u="none" cap="none" strike="noStrike">
                <a:solidFill>
                  <a:schemeClr val="lt1"/>
                </a:solidFill>
                <a:latin typeface="Calibri"/>
                <a:ea typeface="Calibri"/>
                <a:cs typeface="Calibri"/>
                <a:sym typeface="Calibri"/>
              </a:rPr>
              <a:t>﻿www.housingcare.net</a:t>
            </a:r>
            <a:endParaRPr/>
          </a:p>
        </p:txBody>
      </p:sp>
      <p:grpSp>
        <p:nvGrpSpPr>
          <p:cNvPr id="431" name="Google Shape;431;p20"/>
          <p:cNvGrpSpPr/>
          <p:nvPr/>
        </p:nvGrpSpPr>
        <p:grpSpPr>
          <a:xfrm>
            <a:off x="11054594" y="2625849"/>
            <a:ext cx="280634" cy="280634"/>
            <a:chOff x="1950027" y="2499889"/>
            <a:chExt cx="850463" cy="850463"/>
          </a:xfrm>
        </p:grpSpPr>
        <p:sp>
          <p:nvSpPr>
            <p:cNvPr id="432" name="Google Shape;432;p2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33" name="Google Shape;433;p20"/>
            <p:cNvGrpSpPr/>
            <p:nvPr/>
          </p:nvGrpSpPr>
          <p:grpSpPr>
            <a:xfrm>
              <a:off x="2107521" y="2657382"/>
              <a:ext cx="535476" cy="535477"/>
              <a:chOff x="2107521" y="2657382"/>
              <a:chExt cx="535476" cy="535477"/>
            </a:xfrm>
          </p:grpSpPr>
          <p:sp>
            <p:nvSpPr>
              <p:cNvPr id="434" name="Google Shape;434;p2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5" name="Google Shape;435;p2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6" name="Google Shape;436;p2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grpSp>
        <p:nvGrpSpPr>
          <p:cNvPr id="437" name="Google Shape;437;p20"/>
          <p:cNvGrpSpPr/>
          <p:nvPr/>
        </p:nvGrpSpPr>
        <p:grpSpPr>
          <a:xfrm>
            <a:off x="10362363" y="2625849"/>
            <a:ext cx="280634" cy="280634"/>
            <a:chOff x="-147782" y="2499889"/>
            <a:chExt cx="850463" cy="850463"/>
          </a:xfrm>
        </p:grpSpPr>
        <p:sp>
          <p:nvSpPr>
            <p:cNvPr id="438" name="Google Shape;438;p20"/>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9" name="Google Shape;439;p20"/>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40" name="Google Shape;440;p20"/>
          <p:cNvGrpSpPr/>
          <p:nvPr/>
        </p:nvGrpSpPr>
        <p:grpSpPr>
          <a:xfrm>
            <a:off x="10016456" y="2625849"/>
            <a:ext cx="280634" cy="280842"/>
            <a:chOff x="-1196056" y="2499889"/>
            <a:chExt cx="850463" cy="851092"/>
          </a:xfrm>
        </p:grpSpPr>
        <p:sp>
          <p:nvSpPr>
            <p:cNvPr id="441" name="Google Shape;441;p20"/>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20"/>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43" name="Google Shape;443;p20"/>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World with solid fill" id="444" name="Google Shape;444;p20"/>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4800"/>
              <a:buNone/>
            </a:pPr>
            <a:r>
              <a:rPr lang="en-US" sz="4800"/>
              <a:t>Contents:</a:t>
            </a:r>
            <a:endParaRPr/>
          </a:p>
          <a:p>
            <a:pPr indent="0" lvl="0" marL="0" rtl="0" algn="l">
              <a:lnSpc>
                <a:spcPct val="90000"/>
              </a:lnSpc>
              <a:spcBef>
                <a:spcPts val="1000"/>
              </a:spcBef>
              <a:spcAft>
                <a:spcPts val="0"/>
              </a:spcAft>
              <a:buClr>
                <a:srgbClr val="24BAA2"/>
              </a:buClr>
              <a:buSzPts val="4800"/>
              <a:buNone/>
            </a:pPr>
            <a:r>
              <a:t/>
            </a:r>
            <a:endParaRPr sz="4800"/>
          </a:p>
        </p:txBody>
      </p:sp>
      <p:sp>
        <p:nvSpPr>
          <p:cNvPr id="175" name="Google Shape;175;p3"/>
          <p:cNvSpPr txBox="1"/>
          <p:nvPr/>
        </p:nvSpPr>
        <p:spPr>
          <a:xfrm>
            <a:off x="838200" y="1690688"/>
            <a:ext cx="5552089"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92E4B"/>
              </a:buClr>
              <a:buSzPts val="3000"/>
              <a:buFont typeface="Arial"/>
              <a:buNone/>
            </a:pPr>
            <a:r>
              <a:rPr b="1" lang="en-US" sz="3000">
                <a:solidFill>
                  <a:srgbClr val="092E4B"/>
                </a:solidFill>
                <a:latin typeface="Calibri"/>
                <a:ea typeface="Calibri"/>
                <a:cs typeface="Calibri"/>
                <a:sym typeface="Calibri"/>
              </a:rPr>
              <a:t>Psychological aspect</a:t>
            </a:r>
            <a:endParaRPr/>
          </a:p>
          <a:p>
            <a:pPr indent="-228600" lvl="0" marL="228600" marR="0" rtl="0" algn="l">
              <a:lnSpc>
                <a:spcPct val="90000"/>
              </a:lnSpc>
              <a:spcBef>
                <a:spcPts val="1000"/>
              </a:spcBef>
              <a:spcAft>
                <a:spcPts val="0"/>
              </a:spcAft>
              <a:buClr>
                <a:srgbClr val="092E4B"/>
              </a:buClr>
              <a:buSzPts val="2200"/>
              <a:buFont typeface="Arial"/>
              <a:buChar char="•"/>
            </a:pPr>
            <a:r>
              <a:rPr lang="en-US" sz="2200">
                <a:solidFill>
                  <a:srgbClr val="092E4B"/>
                </a:solidFill>
                <a:latin typeface="Calibri"/>
                <a:ea typeface="Calibri"/>
                <a:cs typeface="Calibri"/>
                <a:sym typeface="Calibri"/>
              </a:rPr>
              <a:t>Knowledge of learning and cognitive abilities </a:t>
            </a:r>
            <a:endParaRPr/>
          </a:p>
          <a:p>
            <a:pPr indent="-228600" lvl="0" marL="228600" marR="0" rtl="0" algn="l">
              <a:lnSpc>
                <a:spcPct val="90000"/>
              </a:lnSpc>
              <a:spcBef>
                <a:spcPts val="1000"/>
              </a:spcBef>
              <a:spcAft>
                <a:spcPts val="0"/>
              </a:spcAft>
              <a:buClr>
                <a:srgbClr val="092E4B"/>
              </a:buClr>
              <a:buSzPts val="2200"/>
              <a:buFont typeface="Arial"/>
              <a:buChar char="•"/>
            </a:pPr>
            <a:r>
              <a:rPr lang="en-US" sz="2200">
                <a:solidFill>
                  <a:srgbClr val="092E4B"/>
                </a:solidFill>
                <a:latin typeface="Calibri"/>
                <a:ea typeface="Calibri"/>
                <a:cs typeface="Calibri"/>
                <a:sym typeface="Calibri"/>
              </a:rPr>
              <a:t>Motivation </a:t>
            </a:r>
            <a:endParaRPr/>
          </a:p>
          <a:p>
            <a:pPr indent="-228600" lvl="0" marL="228600" marR="0" rtl="0" algn="l">
              <a:lnSpc>
                <a:spcPct val="90000"/>
              </a:lnSpc>
              <a:spcBef>
                <a:spcPts val="1000"/>
              </a:spcBef>
              <a:spcAft>
                <a:spcPts val="0"/>
              </a:spcAft>
              <a:buClr>
                <a:srgbClr val="092E4B"/>
              </a:buClr>
              <a:buSzPts val="2200"/>
              <a:buFont typeface="Arial"/>
              <a:buChar char="•"/>
            </a:pPr>
            <a:r>
              <a:rPr lang="en-US" sz="2200">
                <a:solidFill>
                  <a:srgbClr val="092E4B"/>
                </a:solidFill>
                <a:latin typeface="Calibri"/>
                <a:ea typeface="Calibri"/>
                <a:cs typeface="Calibri"/>
                <a:sym typeface="Calibri"/>
              </a:rPr>
              <a:t>Active listening</a:t>
            </a:r>
            <a:endParaRPr/>
          </a:p>
          <a:p>
            <a:pPr indent="-228600" lvl="0" marL="228600" marR="0" rtl="0" algn="l">
              <a:lnSpc>
                <a:spcPct val="90000"/>
              </a:lnSpc>
              <a:spcBef>
                <a:spcPts val="1000"/>
              </a:spcBef>
              <a:spcAft>
                <a:spcPts val="0"/>
              </a:spcAft>
              <a:buClr>
                <a:srgbClr val="092E4B"/>
              </a:buClr>
              <a:buSzPts val="2200"/>
              <a:buFont typeface="Arial"/>
              <a:buChar char="•"/>
            </a:pPr>
            <a:r>
              <a:rPr lang="en-US" sz="2200">
                <a:solidFill>
                  <a:srgbClr val="092E4B"/>
                </a:solidFill>
                <a:latin typeface="Calibri"/>
                <a:ea typeface="Calibri"/>
                <a:cs typeface="Calibri"/>
                <a:sym typeface="Calibri"/>
              </a:rPr>
              <a:t>Positive feedback </a:t>
            </a:r>
            <a:endParaRPr/>
          </a:p>
          <a:p>
            <a:pPr indent="-228600" lvl="0" marL="228600" marR="0" rtl="0" algn="l">
              <a:lnSpc>
                <a:spcPct val="90000"/>
              </a:lnSpc>
              <a:spcBef>
                <a:spcPts val="1000"/>
              </a:spcBef>
              <a:spcAft>
                <a:spcPts val="0"/>
              </a:spcAft>
              <a:buClr>
                <a:srgbClr val="092E4B"/>
              </a:buClr>
              <a:buSzPts val="2200"/>
              <a:buFont typeface="Arial"/>
              <a:buChar char="•"/>
            </a:pPr>
            <a:r>
              <a:rPr lang="en-US" sz="2200">
                <a:solidFill>
                  <a:srgbClr val="092E4B"/>
                </a:solidFill>
                <a:latin typeface="Calibri"/>
                <a:ea typeface="Calibri"/>
                <a:cs typeface="Calibri"/>
                <a:sym typeface="Calibri"/>
              </a:rPr>
              <a:t>Empathetic approach </a:t>
            </a:r>
            <a:endParaRPr/>
          </a:p>
          <a:p>
            <a:pPr indent="-228600" lvl="0" marL="228600" marR="0" rtl="0" algn="l">
              <a:lnSpc>
                <a:spcPct val="90000"/>
              </a:lnSpc>
              <a:spcBef>
                <a:spcPts val="1000"/>
              </a:spcBef>
              <a:spcAft>
                <a:spcPts val="0"/>
              </a:spcAft>
              <a:buClr>
                <a:srgbClr val="092E4B"/>
              </a:buClr>
              <a:buSzPts val="2200"/>
              <a:buFont typeface="Arial"/>
              <a:buChar char="•"/>
            </a:pPr>
            <a:r>
              <a:rPr lang="en-US" sz="2200">
                <a:solidFill>
                  <a:srgbClr val="092E4B"/>
                </a:solidFill>
                <a:latin typeface="Calibri"/>
                <a:ea typeface="Calibri"/>
                <a:cs typeface="Calibri"/>
                <a:sym typeface="Calibri"/>
              </a:rPr>
              <a:t>Patience/speed  </a:t>
            </a:r>
            <a:endParaRPr/>
          </a:p>
          <a:p>
            <a:pPr indent="-88900" lvl="0" marL="228600" marR="0" rtl="0" algn="l">
              <a:lnSpc>
                <a:spcPct val="90000"/>
              </a:lnSpc>
              <a:spcBef>
                <a:spcPts val="1000"/>
              </a:spcBef>
              <a:spcAft>
                <a:spcPts val="0"/>
              </a:spcAft>
              <a:buClr>
                <a:schemeClr val="dk1"/>
              </a:buClr>
              <a:buSzPts val="2200"/>
              <a:buFont typeface="Arial"/>
              <a:buNone/>
            </a:pPr>
            <a:r>
              <a:t/>
            </a:r>
            <a:endParaRPr sz="2200">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200"/>
              <a:buFont typeface="Arial"/>
              <a:buNone/>
            </a:pPr>
            <a:r>
              <a:t/>
            </a:r>
            <a:endParaRPr sz="2200">
              <a:solidFill>
                <a:srgbClr val="092E4B"/>
              </a:solidFill>
              <a:latin typeface="Calibri"/>
              <a:ea typeface="Calibri"/>
              <a:cs typeface="Calibri"/>
              <a:sym typeface="Calibri"/>
            </a:endParaRPr>
          </a:p>
          <a:p>
            <a:pPr indent="-50800" lvl="0" marL="22860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sp>
        <p:nvSpPr>
          <p:cNvPr id="176" name="Google Shape;176;p3"/>
          <p:cNvSpPr txBox="1"/>
          <p:nvPr/>
        </p:nvSpPr>
        <p:spPr>
          <a:xfrm>
            <a:off x="6676696" y="1690688"/>
            <a:ext cx="5181600" cy="435133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rgbClr val="092E4B"/>
              </a:buClr>
              <a:buSzPct val="100000"/>
              <a:buFont typeface="Arial"/>
              <a:buNone/>
            </a:pPr>
            <a:r>
              <a:rPr b="1" lang="en-US" sz="3000">
                <a:solidFill>
                  <a:srgbClr val="092E4B"/>
                </a:solidFill>
                <a:latin typeface="Calibri"/>
                <a:ea typeface="Calibri"/>
                <a:cs typeface="Calibri"/>
                <a:sym typeface="Calibri"/>
              </a:rPr>
              <a:t>Technical aspect</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Teacher understands different learning processes </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Memory retention </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 Repeating </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 Simple steps </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 Avoiding IT-slang </a:t>
            </a:r>
            <a:endParaRPr/>
          </a:p>
          <a:p>
            <a:pPr indent="-99377" lvl="0" marL="228600" marR="0" rtl="0" algn="l">
              <a:lnSpc>
                <a:spcPct val="90000"/>
              </a:lnSpc>
              <a:spcBef>
                <a:spcPts val="1000"/>
              </a:spcBef>
              <a:spcAft>
                <a:spcPts val="0"/>
              </a:spcAft>
              <a:buClr>
                <a:schemeClr val="dk1"/>
              </a:buClr>
              <a:buSzPct val="100000"/>
              <a:buFont typeface="Arial"/>
              <a:buNone/>
            </a:pPr>
            <a:r>
              <a:t/>
            </a:r>
            <a:endParaRPr sz="2200">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ct val="100000"/>
              <a:buFont typeface="Arial"/>
              <a:buNone/>
            </a:pPr>
            <a:r>
              <a:rPr b="1" lang="en-US" sz="2800">
                <a:solidFill>
                  <a:srgbClr val="092E4B"/>
                </a:solidFill>
                <a:latin typeface="Calibri"/>
                <a:ea typeface="Calibri"/>
                <a:cs typeface="Calibri"/>
                <a:sym typeface="Calibri"/>
              </a:rPr>
              <a:t>Ethics of Privacy</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 Setting boundaries </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 Ethics </a:t>
            </a:r>
            <a:endParaRPr/>
          </a:p>
          <a:p>
            <a:pPr indent="-228600" lvl="0" marL="228600" marR="0" rtl="0" algn="l">
              <a:lnSpc>
                <a:spcPct val="90000"/>
              </a:lnSpc>
              <a:spcBef>
                <a:spcPts val="1000"/>
              </a:spcBef>
              <a:spcAft>
                <a:spcPts val="0"/>
              </a:spcAft>
              <a:buClr>
                <a:srgbClr val="092E4B"/>
              </a:buClr>
              <a:buSzPct val="100000"/>
              <a:buFont typeface="Arial"/>
              <a:buChar char="•"/>
            </a:pPr>
            <a:r>
              <a:rPr lang="en-US" sz="2200">
                <a:solidFill>
                  <a:srgbClr val="092E4B"/>
                </a:solidFill>
                <a:latin typeface="Calibri"/>
                <a:ea typeface="Calibri"/>
                <a:cs typeface="Calibri"/>
                <a:sym typeface="Calibri"/>
              </a:rPr>
              <a:t> Privacy protection</a:t>
            </a:r>
            <a:endParaRPr sz="2200">
              <a:solidFill>
                <a:srgbClr val="092E4B"/>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4"/>
          <p:cNvSpPr txBox="1"/>
          <p:nvPr>
            <p:ph idx="1" type="body"/>
          </p:nvPr>
        </p:nvSpPr>
        <p:spPr>
          <a:xfrm>
            <a:off x="1503336" y="1415003"/>
            <a:ext cx="10018307" cy="4895927"/>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092E4B"/>
              </a:buClr>
              <a:buSzPts val="2600"/>
              <a:buFont typeface="Arial"/>
              <a:buChar char="•"/>
            </a:pPr>
            <a:r>
              <a:rPr b="0" i="0" lang="en-US" sz="2600" u="none" cap="none" strike="noStrike">
                <a:latin typeface="Calibri"/>
                <a:ea typeface="Calibri"/>
                <a:cs typeface="Calibri"/>
                <a:sym typeface="Calibri"/>
              </a:rPr>
              <a:t>The demand for basic IT skills has evolved following the rising number of official digital solutions in many countries</a:t>
            </a:r>
            <a:endParaRPr/>
          </a:p>
          <a:p>
            <a:pPr indent="-228600" lvl="0" marL="228600" marR="0" rtl="0" algn="l">
              <a:lnSpc>
                <a:spcPct val="90000"/>
              </a:lnSpc>
              <a:spcBef>
                <a:spcPts val="1000"/>
              </a:spcBef>
              <a:spcAft>
                <a:spcPts val="0"/>
              </a:spcAft>
              <a:buClr>
                <a:srgbClr val="092E4B"/>
              </a:buClr>
              <a:buSzPts val="2600"/>
              <a:buFont typeface="Arial"/>
              <a:buChar char="•"/>
            </a:pPr>
            <a:r>
              <a:rPr b="0" i="0" lang="en-US" sz="2600" u="none" cap="none" strike="noStrike">
                <a:latin typeface="Calibri"/>
                <a:ea typeface="Calibri"/>
                <a:cs typeface="Calibri"/>
                <a:sym typeface="Calibri"/>
              </a:rPr>
              <a:t>Tutors teaching care workers ( co-workers)</a:t>
            </a:r>
            <a:endParaRPr/>
          </a:p>
          <a:p>
            <a:pPr indent="-228600" lvl="0" marL="228600" marR="0" rtl="0" algn="l">
              <a:lnSpc>
                <a:spcPct val="90000"/>
              </a:lnSpc>
              <a:spcBef>
                <a:spcPts val="1000"/>
              </a:spcBef>
              <a:spcAft>
                <a:spcPts val="0"/>
              </a:spcAft>
              <a:buClr>
                <a:srgbClr val="092E4B"/>
              </a:buClr>
              <a:buSzPts val="2600"/>
              <a:buFont typeface="Arial"/>
              <a:buChar char="•"/>
            </a:pPr>
            <a:r>
              <a:rPr b="0" i="0" lang="en-US" sz="2600" u="none" cap="none" strike="noStrike">
                <a:latin typeface="Calibri"/>
                <a:ea typeface="Calibri"/>
                <a:cs typeface="Calibri"/>
                <a:sym typeface="Calibri"/>
              </a:rPr>
              <a:t>Tutors teaching care workers teaching seniors </a:t>
            </a:r>
            <a:endParaRPr/>
          </a:p>
          <a:p>
            <a:pPr indent="-228600" lvl="0" marL="228600" marR="0" rtl="0" algn="l">
              <a:lnSpc>
                <a:spcPct val="90000"/>
              </a:lnSpc>
              <a:spcBef>
                <a:spcPts val="1000"/>
              </a:spcBef>
              <a:spcAft>
                <a:spcPts val="0"/>
              </a:spcAft>
              <a:buClr>
                <a:srgbClr val="092E4B"/>
              </a:buClr>
              <a:buSzPts val="2600"/>
              <a:buFont typeface="Arial"/>
              <a:buChar char="•"/>
            </a:pPr>
            <a:r>
              <a:rPr b="0" i="0" lang="en-US" sz="2600" u="none" cap="none" strike="noStrike">
                <a:latin typeface="Calibri"/>
                <a:ea typeface="Calibri"/>
                <a:cs typeface="Calibri"/>
                <a:sym typeface="Calibri"/>
              </a:rPr>
              <a:t>The obstacle to learning in a mature age: </a:t>
            </a:r>
            <a:endParaRPr/>
          </a:p>
          <a:p>
            <a:pPr indent="0" lvl="0" marL="0" marR="0" rtl="0" algn="l">
              <a:lnSpc>
                <a:spcPct val="90000"/>
              </a:lnSpc>
              <a:spcBef>
                <a:spcPts val="1000"/>
              </a:spcBef>
              <a:spcAft>
                <a:spcPts val="0"/>
              </a:spcAft>
              <a:buClr>
                <a:srgbClr val="092E4B"/>
              </a:buClr>
              <a:buSzPts val="2600"/>
              <a:buFont typeface="Arial"/>
              <a:buNone/>
            </a:pPr>
            <a:r>
              <a:rPr b="0" i="0" lang="en-US" sz="2600" u="none" cap="none" strike="noStrike">
                <a:latin typeface="Calibri"/>
                <a:ea typeface="Calibri"/>
                <a:cs typeface="Calibri"/>
                <a:sym typeface="Calibri"/>
              </a:rPr>
              <a:t>   Natural deterioration of brain function – weakening of concentration</a:t>
            </a:r>
            <a:endParaRPr/>
          </a:p>
          <a:p>
            <a:pPr indent="0" lvl="0" marL="0" marR="0" rtl="0" algn="l">
              <a:lnSpc>
                <a:spcPct val="90000"/>
              </a:lnSpc>
              <a:spcBef>
                <a:spcPts val="1000"/>
              </a:spcBef>
              <a:spcAft>
                <a:spcPts val="0"/>
              </a:spcAft>
              <a:buClr>
                <a:srgbClr val="092E4B"/>
              </a:buClr>
              <a:buSzPts val="2600"/>
              <a:buFont typeface="Arial"/>
              <a:buNone/>
            </a:pPr>
            <a:r>
              <a:rPr b="0" i="0" lang="en-US" sz="2600" u="none" cap="none" strike="noStrike">
                <a:latin typeface="Calibri"/>
                <a:ea typeface="Calibri"/>
                <a:cs typeface="Calibri"/>
                <a:sym typeface="Calibri"/>
              </a:rPr>
              <a:t>   weakening of memory and mental flexibility</a:t>
            </a:r>
            <a:endParaRPr/>
          </a:p>
          <a:p>
            <a:pPr indent="-228600" lvl="0" marL="228600" marR="0" rtl="0" algn="l">
              <a:lnSpc>
                <a:spcPct val="90000"/>
              </a:lnSpc>
              <a:spcBef>
                <a:spcPts val="1000"/>
              </a:spcBef>
              <a:spcAft>
                <a:spcPts val="0"/>
              </a:spcAft>
              <a:buClr>
                <a:srgbClr val="092E4B"/>
              </a:buClr>
              <a:buSzPts val="2600"/>
              <a:buFont typeface="Arial"/>
              <a:buChar char="•"/>
            </a:pPr>
            <a:r>
              <a:rPr b="0" i="0" lang="en-US" sz="2600" u="none" cap="none" strike="noStrike">
                <a:latin typeface="Calibri"/>
                <a:ea typeface="Calibri"/>
                <a:cs typeface="Calibri"/>
                <a:sym typeface="Calibri"/>
              </a:rPr>
              <a:t>The brain is plastic in all stages of life – It is possible to maintain the functionality of the brain to learn if older people engage their brain in new challenging tasks; e.g. learning IT </a:t>
            </a:r>
            <a:endParaRPr b="0" i="0" sz="2600" u="none" cap="none" strike="noStrike">
              <a:latin typeface="Calibri"/>
              <a:ea typeface="Calibri"/>
              <a:cs typeface="Calibri"/>
              <a:sym typeface="Calibri"/>
            </a:endParaRPr>
          </a:p>
          <a:p>
            <a:pPr indent="-228600" lvl="0" marL="228600" rtl="0" algn="l">
              <a:lnSpc>
                <a:spcPct val="90000"/>
              </a:lnSpc>
              <a:spcBef>
                <a:spcPts val="1000"/>
              </a:spcBef>
              <a:spcAft>
                <a:spcPts val="0"/>
              </a:spcAft>
              <a:buClr>
                <a:srgbClr val="092E4B"/>
              </a:buClr>
              <a:buSzPts val="2400"/>
              <a:buNone/>
            </a:pPr>
            <a:r>
              <a:t/>
            </a:r>
            <a:endParaRPr/>
          </a:p>
        </p:txBody>
      </p:sp>
      <p:sp>
        <p:nvSpPr>
          <p:cNvPr id="182" name="Google Shape;182;p4"/>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Psychological aspect</a:t>
            </a:r>
            <a:endParaRPr/>
          </a:p>
        </p:txBody>
      </p:sp>
      <p:grpSp>
        <p:nvGrpSpPr>
          <p:cNvPr id="183" name="Google Shape;183;p4"/>
          <p:cNvGrpSpPr/>
          <p:nvPr/>
        </p:nvGrpSpPr>
        <p:grpSpPr>
          <a:xfrm>
            <a:off x="10307398" y="275225"/>
            <a:ext cx="1145040" cy="1139778"/>
            <a:chOff x="457596" y="3669140"/>
            <a:chExt cx="1204012" cy="1209761"/>
          </a:xfrm>
        </p:grpSpPr>
        <p:sp>
          <p:nvSpPr>
            <p:cNvPr id="184" name="Google Shape;184;p4"/>
            <p:cNvSpPr/>
            <p:nvPr/>
          </p:nvSpPr>
          <p:spPr>
            <a:xfrm>
              <a:off x="1010873" y="3669140"/>
              <a:ext cx="347280" cy="346433"/>
            </a:xfrm>
            <a:custGeom>
              <a:rect b="b" l="l" r="r" t="t"/>
              <a:pathLst>
                <a:path extrusionOk="0" h="1276088" w="1279207">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cap="flat" cmpd="sng" w="9525">
              <a:solidFill>
                <a:srgbClr val="092E4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85" name="Google Shape;185;p4"/>
            <p:cNvPicPr preferRelativeResize="0"/>
            <p:nvPr/>
          </p:nvPicPr>
          <p:blipFill rotWithShape="1">
            <a:blip r:embed="rId3">
              <a:alphaModFix/>
            </a:blip>
            <a:srcRect b="0" l="0" r="0" t="0"/>
            <a:stretch/>
          </p:blipFill>
          <p:spPr>
            <a:xfrm>
              <a:off x="457596" y="3674890"/>
              <a:ext cx="1204012" cy="1204011"/>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Psychological aspect</a:t>
            </a:r>
            <a:endParaRPr/>
          </a:p>
        </p:txBody>
      </p:sp>
      <p:sp>
        <p:nvSpPr>
          <p:cNvPr id="191" name="Google Shape;191;p5"/>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Motivation</a:t>
            </a:r>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During teaching and training, it is important to keep up and promote motivation </a:t>
            </a:r>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Set intermediate objectives</a:t>
            </a:r>
            <a:endParaRPr/>
          </a:p>
          <a:p>
            <a:pPr indent="0" lvl="0" marL="0" marR="0" rtl="0" algn="l">
              <a:lnSpc>
                <a:spcPct val="90000"/>
              </a:lnSpc>
              <a:spcBef>
                <a:spcPts val="1000"/>
              </a:spcBef>
              <a:spcAft>
                <a:spcPts val="0"/>
              </a:spcAft>
              <a:buClr>
                <a:srgbClr val="092E4B"/>
              </a:buClr>
              <a:buSzPts val="2400"/>
              <a:buFont typeface="Arial"/>
              <a:buNone/>
            </a:pPr>
            <a:r>
              <a:rPr lang="en-US" sz="2400">
                <a:solidFill>
                  <a:srgbClr val="092E4B"/>
                </a:solidFill>
                <a:latin typeface="Calibri"/>
                <a:ea typeface="Calibri"/>
                <a:cs typeface="Calibri"/>
                <a:sym typeface="Calibri"/>
              </a:rPr>
              <a:t>Give positive feedback</a:t>
            </a:r>
            <a:endParaRPr/>
          </a:p>
          <a:p>
            <a:pPr indent="0" lvl="0" marL="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p:txBody>
      </p:sp>
      <p:grpSp>
        <p:nvGrpSpPr>
          <p:cNvPr id="192" name="Google Shape;192;p5"/>
          <p:cNvGrpSpPr/>
          <p:nvPr/>
        </p:nvGrpSpPr>
        <p:grpSpPr>
          <a:xfrm>
            <a:off x="3137642" y="3019290"/>
            <a:ext cx="5274931" cy="2468702"/>
            <a:chOff x="127732" y="-30852"/>
            <a:chExt cx="5274931" cy="2468702"/>
          </a:xfrm>
        </p:grpSpPr>
        <p:sp>
          <p:nvSpPr>
            <p:cNvPr id="193" name="Google Shape;193;p5"/>
            <p:cNvSpPr/>
            <p:nvPr/>
          </p:nvSpPr>
          <p:spPr>
            <a:xfrm rot="5400000">
              <a:off x="447338" y="691530"/>
              <a:ext cx="962701" cy="1601913"/>
            </a:xfrm>
            <a:prstGeom prst="corner">
              <a:avLst>
                <a:gd fmla="val 16120" name="adj1"/>
                <a:gd fmla="val 1611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5"/>
            <p:cNvSpPr/>
            <p:nvPr/>
          </p:nvSpPr>
          <p:spPr>
            <a:xfrm>
              <a:off x="286639" y="1170157"/>
              <a:ext cx="1446216" cy="126769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5"/>
            <p:cNvSpPr txBox="1"/>
            <p:nvPr/>
          </p:nvSpPr>
          <p:spPr>
            <a:xfrm>
              <a:off x="286639" y="1170157"/>
              <a:ext cx="1446216" cy="126769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1" lang="en-US" sz="1800">
                  <a:solidFill>
                    <a:schemeClr val="dk1"/>
                  </a:solidFill>
                  <a:latin typeface="Calibri"/>
                  <a:ea typeface="Calibri"/>
                  <a:cs typeface="Calibri"/>
                  <a:sym typeface="Calibri"/>
                </a:rPr>
                <a:t>1. Intermediate objective</a:t>
              </a:r>
              <a:endParaRPr b="1" sz="1800">
                <a:solidFill>
                  <a:schemeClr val="dk1"/>
                </a:solidFill>
                <a:latin typeface="Calibri"/>
                <a:ea typeface="Calibri"/>
                <a:cs typeface="Calibri"/>
                <a:sym typeface="Calibri"/>
              </a:endParaRPr>
            </a:p>
          </p:txBody>
        </p:sp>
        <p:sp>
          <p:nvSpPr>
            <p:cNvPr id="196" name="Google Shape;196;p5"/>
            <p:cNvSpPr/>
            <p:nvPr/>
          </p:nvSpPr>
          <p:spPr>
            <a:xfrm>
              <a:off x="1457770" y="535990"/>
              <a:ext cx="357474" cy="440285"/>
            </a:xfrm>
            <a:prstGeom prst="triangle">
              <a:avLst>
                <a:gd fmla="val 100000" name="adj"/>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5"/>
            <p:cNvSpPr/>
            <p:nvPr/>
          </p:nvSpPr>
          <p:spPr>
            <a:xfrm rot="5400000">
              <a:off x="2260091" y="169723"/>
              <a:ext cx="962701" cy="1601913"/>
            </a:xfrm>
            <a:prstGeom prst="corner">
              <a:avLst>
                <a:gd fmla="val 16120" name="adj1"/>
                <a:gd fmla="val 1611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5"/>
            <p:cNvSpPr/>
            <p:nvPr/>
          </p:nvSpPr>
          <p:spPr>
            <a:xfrm>
              <a:off x="2180742" y="659594"/>
              <a:ext cx="1446216" cy="126769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5"/>
            <p:cNvSpPr txBox="1"/>
            <p:nvPr/>
          </p:nvSpPr>
          <p:spPr>
            <a:xfrm>
              <a:off x="2180742" y="659594"/>
              <a:ext cx="1446216" cy="126769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1" lang="en-US" sz="1800">
                  <a:solidFill>
                    <a:schemeClr val="dk1"/>
                  </a:solidFill>
                  <a:latin typeface="Calibri"/>
                  <a:ea typeface="Calibri"/>
                  <a:cs typeface="Calibri"/>
                  <a:sym typeface="Calibri"/>
                </a:rPr>
                <a:t>2. Intermediate objective</a:t>
              </a:r>
              <a:endParaRPr b="1" sz="1800">
                <a:solidFill>
                  <a:schemeClr val="dk1"/>
                </a:solidFill>
                <a:latin typeface="Calibri"/>
                <a:ea typeface="Calibri"/>
                <a:cs typeface="Calibri"/>
                <a:sym typeface="Calibri"/>
              </a:endParaRPr>
            </a:p>
          </p:txBody>
        </p:sp>
        <p:sp>
          <p:nvSpPr>
            <p:cNvPr id="200" name="Google Shape;200;p5"/>
            <p:cNvSpPr/>
            <p:nvPr/>
          </p:nvSpPr>
          <p:spPr>
            <a:xfrm>
              <a:off x="3184933" y="36588"/>
              <a:ext cx="406970" cy="374922"/>
            </a:xfrm>
            <a:prstGeom prst="triangle">
              <a:avLst>
                <a:gd fmla="val 100000" name="adj"/>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5"/>
            <p:cNvSpPr/>
            <p:nvPr/>
          </p:nvSpPr>
          <p:spPr>
            <a:xfrm rot="5400000">
              <a:off x="4075879" y="-394935"/>
              <a:ext cx="962701" cy="1690867"/>
            </a:xfrm>
            <a:prstGeom prst="corner">
              <a:avLst>
                <a:gd fmla="val 16120" name="adj1"/>
                <a:gd fmla="val 1611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5"/>
            <p:cNvSpPr/>
            <p:nvPr/>
          </p:nvSpPr>
          <p:spPr>
            <a:xfrm>
              <a:off x="3868678" y="157919"/>
              <a:ext cx="1446216" cy="126769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5"/>
            <p:cNvSpPr txBox="1"/>
            <p:nvPr/>
          </p:nvSpPr>
          <p:spPr>
            <a:xfrm>
              <a:off x="3868678" y="157919"/>
              <a:ext cx="1446216" cy="126769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1" lang="en-US" sz="1800">
                  <a:solidFill>
                    <a:schemeClr val="dk1"/>
                  </a:solidFill>
                  <a:latin typeface="Calibri"/>
                  <a:ea typeface="Calibri"/>
                  <a:cs typeface="Calibri"/>
                  <a:sym typeface="Calibri"/>
                </a:rPr>
                <a:t>3.</a:t>
              </a:r>
              <a:endParaRPr/>
            </a:p>
            <a:p>
              <a:pPr indent="0" lvl="0" marL="0" marR="0" rtl="0" algn="l">
                <a:lnSpc>
                  <a:spcPct val="90000"/>
                </a:lnSpc>
                <a:spcBef>
                  <a:spcPts val="630"/>
                </a:spcBef>
                <a:spcAft>
                  <a:spcPts val="0"/>
                </a:spcAft>
                <a:buClr>
                  <a:schemeClr val="dk1"/>
                </a:buClr>
                <a:buSzPts val="1800"/>
                <a:buFont typeface="Calibri"/>
                <a:buNone/>
              </a:pPr>
              <a:r>
                <a:rPr b="1" lang="en-US" sz="1800">
                  <a:solidFill>
                    <a:schemeClr val="dk1"/>
                  </a:solidFill>
                  <a:latin typeface="Calibri"/>
                  <a:ea typeface="Calibri"/>
                  <a:cs typeface="Calibri"/>
                  <a:sym typeface="Calibri"/>
                </a:rPr>
                <a:t>Learning objectives</a:t>
              </a:r>
              <a:endParaRPr/>
            </a:p>
          </p:txBody>
        </p:sp>
      </p:grpSp>
      <p:grpSp>
        <p:nvGrpSpPr>
          <p:cNvPr id="204" name="Google Shape;204;p5"/>
          <p:cNvGrpSpPr/>
          <p:nvPr/>
        </p:nvGrpSpPr>
        <p:grpSpPr>
          <a:xfrm>
            <a:off x="8965324" y="4172611"/>
            <a:ext cx="1383206" cy="1386437"/>
            <a:chOff x="2298626" y="4614404"/>
            <a:chExt cx="815973" cy="805687"/>
          </a:xfrm>
        </p:grpSpPr>
        <p:sp>
          <p:nvSpPr>
            <p:cNvPr id="205" name="Google Shape;205;p5"/>
            <p:cNvSpPr/>
            <p:nvPr/>
          </p:nvSpPr>
          <p:spPr>
            <a:xfrm>
              <a:off x="2977461" y="4614404"/>
              <a:ext cx="63084" cy="127718"/>
            </a:xfrm>
            <a:custGeom>
              <a:rect b="b" l="l" r="r" t="t"/>
              <a:pathLst>
                <a:path extrusionOk="0" h="65826" w="63084">
                  <a:moveTo>
                    <a:pt x="0" y="0"/>
                  </a:moveTo>
                  <a:lnTo>
                    <a:pt x="63084" y="32913"/>
                  </a:lnTo>
                  <a:lnTo>
                    <a:pt x="0" y="65827"/>
                  </a:lnTo>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6" name="Google Shape;206;p5"/>
            <p:cNvSpPr/>
            <p:nvPr/>
          </p:nvSpPr>
          <p:spPr>
            <a:xfrm>
              <a:off x="2298626" y="4614404"/>
              <a:ext cx="815973" cy="805687"/>
            </a:xfrm>
            <a:custGeom>
              <a:rect b="b" l="l" r="r" t="t"/>
              <a:pathLst>
                <a:path extrusionOk="0" h="805687" w="815973">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6"/>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Psychological aspect</a:t>
            </a:r>
            <a:endParaRPr/>
          </a:p>
        </p:txBody>
      </p:sp>
      <p:sp>
        <p:nvSpPr>
          <p:cNvPr id="212" name="Google Shape;212;p6"/>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Active listening</a:t>
            </a:r>
            <a:endParaRPr/>
          </a:p>
          <a:p>
            <a:pPr indent="0" lvl="0" marL="0" marR="0" rtl="0" algn="l">
              <a:lnSpc>
                <a:spcPct val="90000"/>
              </a:lnSpc>
              <a:spcBef>
                <a:spcPts val="1000"/>
              </a:spcBef>
              <a:spcAft>
                <a:spcPts val="0"/>
              </a:spcAft>
              <a:buClr>
                <a:schemeClr val="dk1"/>
              </a:buClr>
              <a:buSzPts val="2400"/>
              <a:buFont typeface="Arial"/>
              <a:buNone/>
            </a:pPr>
            <a:r>
              <a:t/>
            </a:r>
            <a:endParaRPr b="1"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teacher/tutor/care worker needs to be interested in the needs and problems of the learners (care workers / seniors)</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teacher needs to adopt a situational approach and not a  theoretical approach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learning effort enhances when oriented towards experiences connected to real life, useful in daily practice </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213" name="Google Shape;213;p6"/>
          <p:cNvGrpSpPr/>
          <p:nvPr/>
        </p:nvGrpSpPr>
        <p:grpSpPr>
          <a:xfrm>
            <a:off x="9731984" y="1113918"/>
            <a:ext cx="1382857" cy="1191820"/>
            <a:chOff x="-4901014" y="-6214291"/>
            <a:chExt cx="1192413" cy="1191819"/>
          </a:xfrm>
        </p:grpSpPr>
        <p:sp>
          <p:nvSpPr>
            <p:cNvPr id="214" name="Google Shape;214;p6"/>
            <p:cNvSpPr/>
            <p:nvPr/>
          </p:nvSpPr>
          <p:spPr>
            <a:xfrm>
              <a:off x="-4862578" y="-5380877"/>
              <a:ext cx="194291" cy="116090"/>
            </a:xfrm>
            <a:custGeom>
              <a:rect b="b" l="l" r="r" t="t"/>
              <a:pathLst>
                <a:path extrusionOk="0" h="116090" w="194291">
                  <a:moveTo>
                    <a:pt x="180330" y="102401"/>
                  </a:moveTo>
                  <a:cubicBezTo>
                    <a:pt x="178933" y="107056"/>
                    <a:pt x="176141" y="111245"/>
                    <a:pt x="171487" y="113572"/>
                  </a:cubicBezTo>
                  <a:cubicBezTo>
                    <a:pt x="167298" y="115900"/>
                    <a:pt x="162179" y="116831"/>
                    <a:pt x="157525" y="115434"/>
                  </a:cubicBezTo>
                  <a:lnTo>
                    <a:pt x="13714" y="76801"/>
                  </a:lnTo>
                  <a:cubicBezTo>
                    <a:pt x="3941" y="74008"/>
                    <a:pt x="-2110" y="63768"/>
                    <a:pt x="683" y="53994"/>
                  </a:cubicBezTo>
                  <a:lnTo>
                    <a:pt x="15111" y="0"/>
                  </a:lnTo>
                  <a:lnTo>
                    <a:pt x="50947" y="9775"/>
                  </a:lnTo>
                  <a:lnTo>
                    <a:pt x="46293" y="27928"/>
                  </a:lnTo>
                  <a:cubicBezTo>
                    <a:pt x="43500" y="37702"/>
                    <a:pt x="49551" y="47942"/>
                    <a:pt x="59324" y="50735"/>
                  </a:cubicBezTo>
                  <a:cubicBezTo>
                    <a:pt x="60720" y="51201"/>
                    <a:pt x="62582" y="51201"/>
                    <a:pt x="63978" y="51201"/>
                  </a:cubicBezTo>
                  <a:cubicBezTo>
                    <a:pt x="72355" y="51201"/>
                    <a:pt x="79802" y="45615"/>
                    <a:pt x="82129" y="37237"/>
                  </a:cubicBezTo>
                  <a:lnTo>
                    <a:pt x="86783" y="19084"/>
                  </a:lnTo>
                  <a:lnTo>
                    <a:pt x="122619" y="28859"/>
                  </a:lnTo>
                  <a:lnTo>
                    <a:pt x="117965" y="47012"/>
                  </a:lnTo>
                  <a:cubicBezTo>
                    <a:pt x="115173" y="56786"/>
                    <a:pt x="121223" y="67026"/>
                    <a:pt x="130997" y="69819"/>
                  </a:cubicBezTo>
                  <a:cubicBezTo>
                    <a:pt x="132393" y="70285"/>
                    <a:pt x="134254" y="70285"/>
                    <a:pt x="135651" y="70285"/>
                  </a:cubicBezTo>
                  <a:cubicBezTo>
                    <a:pt x="144028" y="70285"/>
                    <a:pt x="151474" y="64699"/>
                    <a:pt x="153801" y="56321"/>
                  </a:cubicBezTo>
                  <a:lnTo>
                    <a:pt x="158455" y="38168"/>
                  </a:lnTo>
                  <a:lnTo>
                    <a:pt x="194292" y="47942"/>
                  </a:lnTo>
                  <a:lnTo>
                    <a:pt x="180330" y="10240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6"/>
            <p:cNvSpPr/>
            <p:nvPr/>
          </p:nvSpPr>
          <p:spPr>
            <a:xfrm>
              <a:off x="-4851408" y="-5488864"/>
              <a:ext cx="226465" cy="120772"/>
            </a:xfrm>
            <a:custGeom>
              <a:rect b="b" l="l" r="r" t="t"/>
              <a:pathLst>
                <a:path extrusionOk="0" h="120772" w="226465">
                  <a:moveTo>
                    <a:pt x="225939" y="71216"/>
                  </a:moveTo>
                  <a:lnTo>
                    <a:pt x="216166" y="107056"/>
                  </a:lnTo>
                  <a:cubicBezTo>
                    <a:pt x="213373" y="116831"/>
                    <a:pt x="203134" y="122882"/>
                    <a:pt x="193361" y="120089"/>
                  </a:cubicBezTo>
                  <a:lnTo>
                    <a:pt x="139374" y="105660"/>
                  </a:lnTo>
                  <a:cubicBezTo>
                    <a:pt x="139374" y="105660"/>
                    <a:pt x="139374" y="105660"/>
                    <a:pt x="139374" y="105660"/>
                  </a:cubicBezTo>
                  <a:cubicBezTo>
                    <a:pt x="139374" y="105660"/>
                    <a:pt x="139374" y="105660"/>
                    <a:pt x="139374" y="105660"/>
                  </a:cubicBezTo>
                  <a:lnTo>
                    <a:pt x="13715" y="72146"/>
                  </a:lnTo>
                  <a:cubicBezTo>
                    <a:pt x="3941" y="69354"/>
                    <a:pt x="-2109" y="59114"/>
                    <a:pt x="683" y="49339"/>
                  </a:cubicBezTo>
                  <a:lnTo>
                    <a:pt x="10457" y="13498"/>
                  </a:lnTo>
                  <a:cubicBezTo>
                    <a:pt x="11853" y="8844"/>
                    <a:pt x="14645" y="4655"/>
                    <a:pt x="19299" y="2327"/>
                  </a:cubicBezTo>
                  <a:cubicBezTo>
                    <a:pt x="22092" y="466"/>
                    <a:pt x="25350" y="0"/>
                    <a:pt x="28607" y="0"/>
                  </a:cubicBezTo>
                  <a:cubicBezTo>
                    <a:pt x="30004" y="0"/>
                    <a:pt x="31865" y="0"/>
                    <a:pt x="33261" y="466"/>
                  </a:cubicBezTo>
                  <a:lnTo>
                    <a:pt x="212908" y="48873"/>
                  </a:lnTo>
                  <a:cubicBezTo>
                    <a:pt x="222682" y="51201"/>
                    <a:pt x="228266" y="61441"/>
                    <a:pt x="225939" y="7121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6"/>
            <p:cNvSpPr/>
            <p:nvPr/>
          </p:nvSpPr>
          <p:spPr>
            <a:xfrm>
              <a:off x="-4175888" y="-6175883"/>
              <a:ext cx="355104" cy="72146"/>
            </a:xfrm>
            <a:custGeom>
              <a:rect b="b" l="l" r="r" t="t"/>
              <a:pathLst>
                <a:path extrusionOk="0" h="72146" w="355104">
                  <a:moveTo>
                    <a:pt x="1396" y="72146"/>
                  </a:moveTo>
                  <a:lnTo>
                    <a:pt x="0" y="42357"/>
                  </a:lnTo>
                  <a:lnTo>
                    <a:pt x="351381" y="0"/>
                  </a:lnTo>
                  <a:lnTo>
                    <a:pt x="355104" y="7214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17" name="Google Shape;217;p6"/>
            <p:cNvGrpSpPr/>
            <p:nvPr/>
          </p:nvGrpSpPr>
          <p:grpSpPr>
            <a:xfrm>
              <a:off x="-4901014" y="-6214291"/>
              <a:ext cx="1192413" cy="1191819"/>
              <a:chOff x="-4901014" y="-6214291"/>
              <a:chExt cx="1192413" cy="1191819"/>
            </a:xfrm>
          </p:grpSpPr>
          <p:sp>
            <p:nvSpPr>
              <p:cNvPr id="218" name="Google Shape;218;p6"/>
              <p:cNvSpPr/>
              <p:nvPr/>
            </p:nvSpPr>
            <p:spPr>
              <a:xfrm>
                <a:off x="-4378804" y="-5878920"/>
                <a:ext cx="37232" cy="260657"/>
              </a:xfrm>
              <a:custGeom>
                <a:rect b="b" l="l" r="r" t="t"/>
                <a:pathLst>
                  <a:path extrusionOk="0" h="260657" w="37232">
                    <a:moveTo>
                      <a:pt x="18616" y="0"/>
                    </a:moveTo>
                    <a:cubicBezTo>
                      <a:pt x="8378" y="0"/>
                      <a:pt x="0" y="8378"/>
                      <a:pt x="0" y="18618"/>
                    </a:cubicBezTo>
                    <a:lnTo>
                      <a:pt x="0" y="242039"/>
                    </a:lnTo>
                    <a:cubicBezTo>
                      <a:pt x="0" y="252280"/>
                      <a:pt x="8378" y="260658"/>
                      <a:pt x="18616" y="260658"/>
                    </a:cubicBezTo>
                    <a:cubicBezTo>
                      <a:pt x="28855" y="260658"/>
                      <a:pt x="37232" y="252280"/>
                      <a:pt x="37232" y="242039"/>
                    </a:cubicBezTo>
                    <a:lnTo>
                      <a:pt x="37232" y="18618"/>
                    </a:lnTo>
                    <a:cubicBezTo>
                      <a:pt x="37232" y="8378"/>
                      <a:pt x="28855" y="0"/>
                      <a:pt x="18616"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6"/>
              <p:cNvSpPr/>
              <p:nvPr/>
            </p:nvSpPr>
            <p:spPr>
              <a:xfrm>
                <a:off x="-4640583" y="-5860301"/>
                <a:ext cx="187126" cy="837828"/>
              </a:xfrm>
              <a:custGeom>
                <a:rect b="b" l="l" r="r" t="t"/>
                <a:pathLst>
                  <a:path extrusionOk="0" h="837828" w="187126">
                    <a:moveTo>
                      <a:pt x="186849" y="240178"/>
                    </a:moveTo>
                    <a:lnTo>
                      <a:pt x="168232" y="16757"/>
                    </a:lnTo>
                    <a:cubicBezTo>
                      <a:pt x="168232" y="16291"/>
                      <a:pt x="168232" y="16291"/>
                      <a:pt x="168232" y="15826"/>
                    </a:cubicBezTo>
                    <a:cubicBezTo>
                      <a:pt x="168232" y="15360"/>
                      <a:pt x="168232" y="14429"/>
                      <a:pt x="167767" y="13964"/>
                    </a:cubicBezTo>
                    <a:cubicBezTo>
                      <a:pt x="167767" y="13498"/>
                      <a:pt x="167302" y="13033"/>
                      <a:pt x="167302" y="12102"/>
                    </a:cubicBezTo>
                    <a:cubicBezTo>
                      <a:pt x="167302" y="11637"/>
                      <a:pt x="166836" y="10706"/>
                      <a:pt x="166371" y="10240"/>
                    </a:cubicBezTo>
                    <a:cubicBezTo>
                      <a:pt x="165905" y="9775"/>
                      <a:pt x="165905" y="9309"/>
                      <a:pt x="165440" y="8844"/>
                    </a:cubicBezTo>
                    <a:cubicBezTo>
                      <a:pt x="164975" y="8378"/>
                      <a:pt x="164509" y="7913"/>
                      <a:pt x="164509" y="6982"/>
                    </a:cubicBezTo>
                    <a:cubicBezTo>
                      <a:pt x="164044" y="6517"/>
                      <a:pt x="164044" y="6051"/>
                      <a:pt x="163578" y="6051"/>
                    </a:cubicBezTo>
                    <a:cubicBezTo>
                      <a:pt x="163113" y="5586"/>
                      <a:pt x="162648" y="5120"/>
                      <a:pt x="162182" y="4655"/>
                    </a:cubicBezTo>
                    <a:cubicBezTo>
                      <a:pt x="161717" y="4189"/>
                      <a:pt x="161717" y="4189"/>
                      <a:pt x="161251" y="3724"/>
                    </a:cubicBezTo>
                    <a:cubicBezTo>
                      <a:pt x="160786" y="3258"/>
                      <a:pt x="159855" y="2793"/>
                      <a:pt x="159390" y="2327"/>
                    </a:cubicBezTo>
                    <a:cubicBezTo>
                      <a:pt x="158924" y="2327"/>
                      <a:pt x="158459" y="1862"/>
                      <a:pt x="158459" y="1862"/>
                    </a:cubicBezTo>
                    <a:cubicBezTo>
                      <a:pt x="157994" y="1862"/>
                      <a:pt x="157994" y="1396"/>
                      <a:pt x="157528" y="1396"/>
                    </a:cubicBezTo>
                    <a:cubicBezTo>
                      <a:pt x="157063" y="1396"/>
                      <a:pt x="156597" y="1396"/>
                      <a:pt x="156597" y="931"/>
                    </a:cubicBezTo>
                    <a:cubicBezTo>
                      <a:pt x="156132" y="931"/>
                      <a:pt x="155667" y="466"/>
                      <a:pt x="155201" y="466"/>
                    </a:cubicBezTo>
                    <a:cubicBezTo>
                      <a:pt x="154270" y="466"/>
                      <a:pt x="153805" y="0"/>
                      <a:pt x="152874" y="0"/>
                    </a:cubicBezTo>
                    <a:cubicBezTo>
                      <a:pt x="152409" y="0"/>
                      <a:pt x="151943" y="0"/>
                      <a:pt x="151478" y="0"/>
                    </a:cubicBezTo>
                    <a:cubicBezTo>
                      <a:pt x="150547" y="0"/>
                      <a:pt x="150082" y="0"/>
                      <a:pt x="149151" y="0"/>
                    </a:cubicBezTo>
                    <a:cubicBezTo>
                      <a:pt x="148686" y="0"/>
                      <a:pt x="148686" y="0"/>
                      <a:pt x="148220" y="0"/>
                    </a:cubicBezTo>
                    <a:cubicBezTo>
                      <a:pt x="147755" y="0"/>
                      <a:pt x="147755" y="0"/>
                      <a:pt x="147289" y="0"/>
                    </a:cubicBezTo>
                    <a:cubicBezTo>
                      <a:pt x="146824" y="0"/>
                      <a:pt x="145893" y="0"/>
                      <a:pt x="145427" y="466"/>
                    </a:cubicBezTo>
                    <a:cubicBezTo>
                      <a:pt x="144962" y="466"/>
                      <a:pt x="144497" y="931"/>
                      <a:pt x="143566" y="931"/>
                    </a:cubicBezTo>
                    <a:cubicBezTo>
                      <a:pt x="143100" y="931"/>
                      <a:pt x="142635" y="1396"/>
                      <a:pt x="141705" y="1396"/>
                    </a:cubicBezTo>
                    <a:cubicBezTo>
                      <a:pt x="141239" y="1862"/>
                      <a:pt x="140773" y="1862"/>
                      <a:pt x="139843" y="2327"/>
                    </a:cubicBezTo>
                    <a:cubicBezTo>
                      <a:pt x="139378" y="2793"/>
                      <a:pt x="138912" y="2793"/>
                      <a:pt x="138446" y="3258"/>
                    </a:cubicBezTo>
                    <a:cubicBezTo>
                      <a:pt x="137981" y="3724"/>
                      <a:pt x="137516" y="4189"/>
                      <a:pt x="137051" y="4189"/>
                    </a:cubicBezTo>
                    <a:cubicBezTo>
                      <a:pt x="136585" y="4655"/>
                      <a:pt x="136119" y="5120"/>
                      <a:pt x="135654" y="5586"/>
                    </a:cubicBezTo>
                    <a:cubicBezTo>
                      <a:pt x="135189" y="6051"/>
                      <a:pt x="134723" y="6517"/>
                      <a:pt x="134258" y="6982"/>
                    </a:cubicBezTo>
                    <a:cubicBezTo>
                      <a:pt x="133792" y="7448"/>
                      <a:pt x="133792" y="7913"/>
                      <a:pt x="133327" y="8378"/>
                    </a:cubicBezTo>
                    <a:cubicBezTo>
                      <a:pt x="132862" y="8844"/>
                      <a:pt x="132862" y="9309"/>
                      <a:pt x="132396" y="10240"/>
                    </a:cubicBezTo>
                    <a:cubicBezTo>
                      <a:pt x="132396" y="10706"/>
                      <a:pt x="131931" y="10706"/>
                      <a:pt x="131931" y="11171"/>
                    </a:cubicBezTo>
                    <a:lnTo>
                      <a:pt x="1617" y="309066"/>
                    </a:lnTo>
                    <a:cubicBezTo>
                      <a:pt x="-2571" y="318375"/>
                      <a:pt x="1617" y="329546"/>
                      <a:pt x="11391" y="333735"/>
                    </a:cubicBezTo>
                    <a:cubicBezTo>
                      <a:pt x="13718" y="334666"/>
                      <a:pt x="16510" y="335131"/>
                      <a:pt x="18837" y="335131"/>
                    </a:cubicBezTo>
                    <a:cubicBezTo>
                      <a:pt x="25819" y="335131"/>
                      <a:pt x="32800" y="330942"/>
                      <a:pt x="36057" y="323961"/>
                    </a:cubicBezTo>
                    <a:lnTo>
                      <a:pt x="137051" y="93558"/>
                    </a:lnTo>
                    <a:lnTo>
                      <a:pt x="149151" y="240643"/>
                    </a:lnTo>
                    <a:lnTo>
                      <a:pt x="19303" y="815021"/>
                    </a:lnTo>
                    <a:cubicBezTo>
                      <a:pt x="16976" y="825261"/>
                      <a:pt x="23492" y="835036"/>
                      <a:pt x="33265" y="837363"/>
                    </a:cubicBezTo>
                    <a:cubicBezTo>
                      <a:pt x="34661" y="837829"/>
                      <a:pt x="36057" y="837829"/>
                      <a:pt x="37454" y="837829"/>
                    </a:cubicBezTo>
                    <a:cubicBezTo>
                      <a:pt x="45831" y="837829"/>
                      <a:pt x="53743" y="831778"/>
                      <a:pt x="55605" y="823399"/>
                    </a:cubicBezTo>
                    <a:lnTo>
                      <a:pt x="185918" y="246229"/>
                    </a:lnTo>
                    <a:cubicBezTo>
                      <a:pt x="187314" y="243901"/>
                      <a:pt x="187314" y="242039"/>
                      <a:pt x="186849" y="24017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0" name="Google Shape;220;p6"/>
              <p:cNvSpPr/>
              <p:nvPr/>
            </p:nvSpPr>
            <p:spPr>
              <a:xfrm>
                <a:off x="-4527561" y="-5544001"/>
                <a:ext cx="185989" cy="521529"/>
              </a:xfrm>
              <a:custGeom>
                <a:rect b="b" l="l" r="r" t="t"/>
                <a:pathLst>
                  <a:path extrusionOk="0" h="521529" w="185989">
                    <a:moveTo>
                      <a:pt x="170165" y="213"/>
                    </a:moveTo>
                    <a:cubicBezTo>
                      <a:pt x="160857" y="-1183"/>
                      <a:pt x="152480" y="4403"/>
                      <a:pt x="149688" y="13246"/>
                    </a:cubicBezTo>
                    <a:lnTo>
                      <a:pt x="758" y="497325"/>
                    </a:lnTo>
                    <a:cubicBezTo>
                      <a:pt x="-2035" y="507099"/>
                      <a:pt x="3085" y="517805"/>
                      <a:pt x="12859" y="520598"/>
                    </a:cubicBezTo>
                    <a:cubicBezTo>
                      <a:pt x="14720" y="521063"/>
                      <a:pt x="16582" y="521529"/>
                      <a:pt x="18443" y="521529"/>
                    </a:cubicBezTo>
                    <a:cubicBezTo>
                      <a:pt x="26356" y="521529"/>
                      <a:pt x="33802" y="516409"/>
                      <a:pt x="36129" y="508496"/>
                    </a:cubicBezTo>
                    <a:lnTo>
                      <a:pt x="148757" y="142644"/>
                    </a:lnTo>
                    <a:lnTo>
                      <a:pt x="148757" y="502911"/>
                    </a:lnTo>
                    <a:cubicBezTo>
                      <a:pt x="148757" y="513151"/>
                      <a:pt x="157134" y="521529"/>
                      <a:pt x="167373" y="521529"/>
                    </a:cubicBezTo>
                    <a:cubicBezTo>
                      <a:pt x="177612" y="521529"/>
                      <a:pt x="185989" y="513151"/>
                      <a:pt x="185989" y="502911"/>
                    </a:cubicBezTo>
                    <a:lnTo>
                      <a:pt x="185989" y="18832"/>
                    </a:lnTo>
                    <a:cubicBezTo>
                      <a:pt x="185989" y="9523"/>
                      <a:pt x="179008" y="1610"/>
                      <a:pt x="170165" y="21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6"/>
              <p:cNvSpPr/>
              <p:nvPr/>
            </p:nvSpPr>
            <p:spPr>
              <a:xfrm>
                <a:off x="-4901014" y="-6214291"/>
                <a:ext cx="1116603" cy="988411"/>
              </a:xfrm>
              <a:custGeom>
                <a:rect b="b" l="l" r="r" t="t"/>
                <a:pathLst>
                  <a:path extrusionOk="0" h="988411" w="1116603">
                    <a:moveTo>
                      <a:pt x="1105828" y="4429"/>
                    </a:moveTo>
                    <a:cubicBezTo>
                      <a:pt x="1102105" y="1171"/>
                      <a:pt x="1096520" y="-691"/>
                      <a:pt x="1091401" y="240"/>
                    </a:cubicBezTo>
                    <a:lnTo>
                      <a:pt x="702788" y="47251"/>
                    </a:lnTo>
                    <a:cubicBezTo>
                      <a:pt x="693014" y="48648"/>
                      <a:pt x="686033" y="57026"/>
                      <a:pt x="686498" y="66800"/>
                    </a:cubicBezTo>
                    <a:lnTo>
                      <a:pt x="687429" y="85884"/>
                    </a:lnTo>
                    <a:lnTo>
                      <a:pt x="649731" y="88677"/>
                    </a:lnTo>
                    <a:cubicBezTo>
                      <a:pt x="639027" y="37942"/>
                      <a:pt x="593883" y="705"/>
                      <a:pt x="540361" y="705"/>
                    </a:cubicBezTo>
                    <a:cubicBezTo>
                      <a:pt x="478928" y="705"/>
                      <a:pt x="428664" y="50975"/>
                      <a:pt x="428664" y="112416"/>
                    </a:cubicBezTo>
                    <a:lnTo>
                      <a:pt x="428664" y="149653"/>
                    </a:lnTo>
                    <a:cubicBezTo>
                      <a:pt x="428664" y="185493"/>
                      <a:pt x="445418" y="217144"/>
                      <a:pt x="471481" y="237624"/>
                    </a:cubicBezTo>
                    <a:lnTo>
                      <a:pt x="408651" y="250192"/>
                    </a:lnTo>
                    <a:cubicBezTo>
                      <a:pt x="365834" y="258570"/>
                      <a:pt x="330463" y="287894"/>
                      <a:pt x="313709" y="327924"/>
                    </a:cubicBezTo>
                    <a:lnTo>
                      <a:pt x="155005" y="708670"/>
                    </a:lnTo>
                    <a:lnTo>
                      <a:pt x="90780" y="691448"/>
                    </a:lnTo>
                    <a:cubicBezTo>
                      <a:pt x="76352" y="687725"/>
                      <a:pt x="61459" y="689587"/>
                      <a:pt x="48428" y="697034"/>
                    </a:cubicBezTo>
                    <a:cubicBezTo>
                      <a:pt x="35396" y="704481"/>
                      <a:pt x="26088" y="716583"/>
                      <a:pt x="22365" y="731012"/>
                    </a:cubicBezTo>
                    <a:lnTo>
                      <a:pt x="12591" y="766853"/>
                    </a:lnTo>
                    <a:cubicBezTo>
                      <a:pt x="8403" y="782679"/>
                      <a:pt x="11661" y="798970"/>
                      <a:pt x="20038" y="811537"/>
                    </a:cubicBezTo>
                    <a:lnTo>
                      <a:pt x="1887" y="879494"/>
                    </a:lnTo>
                    <a:cubicBezTo>
                      <a:pt x="-6025" y="909284"/>
                      <a:pt x="11661" y="940004"/>
                      <a:pt x="41447" y="947917"/>
                    </a:cubicBezTo>
                    <a:lnTo>
                      <a:pt x="185257" y="986550"/>
                    </a:lnTo>
                    <a:cubicBezTo>
                      <a:pt x="189911" y="987947"/>
                      <a:pt x="195031" y="988412"/>
                      <a:pt x="199685" y="988412"/>
                    </a:cubicBezTo>
                    <a:cubicBezTo>
                      <a:pt x="209458" y="988412"/>
                      <a:pt x="218766" y="986085"/>
                      <a:pt x="227609" y="980965"/>
                    </a:cubicBezTo>
                    <a:cubicBezTo>
                      <a:pt x="240640" y="973517"/>
                      <a:pt x="249948" y="961415"/>
                      <a:pt x="253671" y="946986"/>
                    </a:cubicBezTo>
                    <a:lnTo>
                      <a:pt x="271822" y="879029"/>
                    </a:lnTo>
                    <a:cubicBezTo>
                      <a:pt x="285319" y="872047"/>
                      <a:pt x="296489" y="859480"/>
                      <a:pt x="300677" y="843654"/>
                    </a:cubicBezTo>
                    <a:lnTo>
                      <a:pt x="310451" y="807813"/>
                    </a:lnTo>
                    <a:cubicBezTo>
                      <a:pt x="318363" y="778024"/>
                      <a:pt x="300677" y="747303"/>
                      <a:pt x="270891" y="739391"/>
                    </a:cubicBezTo>
                    <a:lnTo>
                      <a:pt x="191307" y="717980"/>
                    </a:lnTo>
                    <a:lnTo>
                      <a:pt x="348148" y="341422"/>
                    </a:lnTo>
                    <a:cubicBezTo>
                      <a:pt x="360249" y="312564"/>
                      <a:pt x="385381" y="292083"/>
                      <a:pt x="415632" y="286032"/>
                    </a:cubicBezTo>
                    <a:lnTo>
                      <a:pt x="521279" y="265087"/>
                    </a:lnTo>
                    <a:lnTo>
                      <a:pt x="521279" y="279516"/>
                    </a:lnTo>
                    <a:cubicBezTo>
                      <a:pt x="521279" y="289756"/>
                      <a:pt x="529656" y="298134"/>
                      <a:pt x="539896" y="298134"/>
                    </a:cubicBezTo>
                    <a:cubicBezTo>
                      <a:pt x="550134" y="298134"/>
                      <a:pt x="558512" y="289756"/>
                      <a:pt x="558512" y="279516"/>
                    </a:cubicBezTo>
                    <a:lnTo>
                      <a:pt x="558512" y="260897"/>
                    </a:lnTo>
                    <a:lnTo>
                      <a:pt x="624134" y="260897"/>
                    </a:lnTo>
                    <a:cubicBezTo>
                      <a:pt x="648801" y="260897"/>
                      <a:pt x="672536" y="270672"/>
                      <a:pt x="689756" y="288360"/>
                    </a:cubicBezTo>
                    <a:lnTo>
                      <a:pt x="750259" y="348870"/>
                    </a:lnTo>
                    <a:cubicBezTo>
                      <a:pt x="753982" y="352593"/>
                      <a:pt x="758636" y="354455"/>
                      <a:pt x="763290" y="354455"/>
                    </a:cubicBezTo>
                    <a:cubicBezTo>
                      <a:pt x="763755" y="354455"/>
                      <a:pt x="764686" y="354455"/>
                      <a:pt x="765152" y="354455"/>
                    </a:cubicBezTo>
                    <a:cubicBezTo>
                      <a:pt x="770737" y="353989"/>
                      <a:pt x="775856" y="350731"/>
                      <a:pt x="778648" y="346077"/>
                    </a:cubicBezTo>
                    <a:lnTo>
                      <a:pt x="903377" y="150118"/>
                    </a:lnTo>
                    <a:lnTo>
                      <a:pt x="1097917" y="150118"/>
                    </a:lnTo>
                    <a:cubicBezTo>
                      <a:pt x="1103036" y="150118"/>
                      <a:pt x="1107690" y="148256"/>
                      <a:pt x="1111413" y="144532"/>
                    </a:cubicBezTo>
                    <a:cubicBezTo>
                      <a:pt x="1115136" y="140809"/>
                      <a:pt x="1116998" y="135689"/>
                      <a:pt x="1116533" y="131034"/>
                    </a:cubicBezTo>
                    <a:lnTo>
                      <a:pt x="1111413" y="19324"/>
                    </a:lnTo>
                    <a:cubicBezTo>
                      <a:pt x="1112344" y="12807"/>
                      <a:pt x="1110017" y="7687"/>
                      <a:pt x="1105828" y="4429"/>
                    </a:cubicBezTo>
                    <a:close/>
                    <a:moveTo>
                      <a:pt x="218301" y="936746"/>
                    </a:moveTo>
                    <a:cubicBezTo>
                      <a:pt x="216904" y="941400"/>
                      <a:pt x="214112" y="945590"/>
                      <a:pt x="209458" y="947917"/>
                    </a:cubicBezTo>
                    <a:cubicBezTo>
                      <a:pt x="205269" y="950244"/>
                      <a:pt x="200150" y="951175"/>
                      <a:pt x="195496" y="949779"/>
                    </a:cubicBezTo>
                    <a:lnTo>
                      <a:pt x="51686" y="911146"/>
                    </a:lnTo>
                    <a:cubicBezTo>
                      <a:pt x="41912" y="908353"/>
                      <a:pt x="35862" y="898113"/>
                      <a:pt x="38654" y="888338"/>
                    </a:cubicBezTo>
                    <a:lnTo>
                      <a:pt x="53082" y="834345"/>
                    </a:lnTo>
                    <a:lnTo>
                      <a:pt x="88918" y="844119"/>
                    </a:lnTo>
                    <a:lnTo>
                      <a:pt x="84264" y="862272"/>
                    </a:lnTo>
                    <a:cubicBezTo>
                      <a:pt x="81472" y="872047"/>
                      <a:pt x="87521" y="882287"/>
                      <a:pt x="97295" y="885080"/>
                    </a:cubicBezTo>
                    <a:cubicBezTo>
                      <a:pt x="98691" y="885545"/>
                      <a:pt x="100553" y="885545"/>
                      <a:pt x="101950" y="885545"/>
                    </a:cubicBezTo>
                    <a:cubicBezTo>
                      <a:pt x="110326" y="885545"/>
                      <a:pt x="117773" y="879960"/>
                      <a:pt x="120100" y="871581"/>
                    </a:cubicBezTo>
                    <a:lnTo>
                      <a:pt x="124754" y="853428"/>
                    </a:lnTo>
                    <a:lnTo>
                      <a:pt x="160590" y="863203"/>
                    </a:lnTo>
                    <a:lnTo>
                      <a:pt x="155936" y="881356"/>
                    </a:lnTo>
                    <a:cubicBezTo>
                      <a:pt x="153144" y="891131"/>
                      <a:pt x="159194" y="901371"/>
                      <a:pt x="168967" y="904164"/>
                    </a:cubicBezTo>
                    <a:cubicBezTo>
                      <a:pt x="170364" y="904629"/>
                      <a:pt x="172226" y="904629"/>
                      <a:pt x="173621" y="904629"/>
                    </a:cubicBezTo>
                    <a:cubicBezTo>
                      <a:pt x="181999" y="904629"/>
                      <a:pt x="189445" y="899044"/>
                      <a:pt x="191772" y="890665"/>
                    </a:cubicBezTo>
                    <a:lnTo>
                      <a:pt x="196426" y="872512"/>
                    </a:lnTo>
                    <a:lnTo>
                      <a:pt x="232263" y="882287"/>
                    </a:lnTo>
                    <a:lnTo>
                      <a:pt x="218301" y="936746"/>
                    </a:lnTo>
                    <a:close/>
                    <a:moveTo>
                      <a:pt x="275080" y="798039"/>
                    </a:moveTo>
                    <a:lnTo>
                      <a:pt x="265307" y="833879"/>
                    </a:lnTo>
                    <a:cubicBezTo>
                      <a:pt x="262514" y="843654"/>
                      <a:pt x="252275" y="849705"/>
                      <a:pt x="242502" y="846912"/>
                    </a:cubicBezTo>
                    <a:lnTo>
                      <a:pt x="188515" y="832483"/>
                    </a:lnTo>
                    <a:cubicBezTo>
                      <a:pt x="188515" y="832483"/>
                      <a:pt x="188515" y="832483"/>
                      <a:pt x="188515" y="832483"/>
                    </a:cubicBezTo>
                    <a:cubicBezTo>
                      <a:pt x="188515" y="832483"/>
                      <a:pt x="188515" y="832483"/>
                      <a:pt x="188515" y="832483"/>
                    </a:cubicBezTo>
                    <a:lnTo>
                      <a:pt x="62855" y="798970"/>
                    </a:lnTo>
                    <a:cubicBezTo>
                      <a:pt x="53082" y="796177"/>
                      <a:pt x="47031" y="785937"/>
                      <a:pt x="49824" y="776162"/>
                    </a:cubicBezTo>
                    <a:lnTo>
                      <a:pt x="59597" y="740322"/>
                    </a:lnTo>
                    <a:cubicBezTo>
                      <a:pt x="60994" y="735667"/>
                      <a:pt x="63786" y="731478"/>
                      <a:pt x="68440" y="729151"/>
                    </a:cubicBezTo>
                    <a:cubicBezTo>
                      <a:pt x="71232" y="727289"/>
                      <a:pt x="74490" y="726823"/>
                      <a:pt x="77748" y="726823"/>
                    </a:cubicBezTo>
                    <a:cubicBezTo>
                      <a:pt x="79145" y="726823"/>
                      <a:pt x="81006" y="726823"/>
                      <a:pt x="82402" y="727289"/>
                    </a:cubicBezTo>
                    <a:lnTo>
                      <a:pt x="262048" y="775697"/>
                    </a:lnTo>
                    <a:cubicBezTo>
                      <a:pt x="271822" y="777558"/>
                      <a:pt x="277872" y="787799"/>
                      <a:pt x="275080" y="798039"/>
                    </a:cubicBezTo>
                    <a:close/>
                    <a:moveTo>
                      <a:pt x="760963" y="305582"/>
                    </a:moveTo>
                    <a:lnTo>
                      <a:pt x="717215" y="261828"/>
                    </a:lnTo>
                    <a:cubicBezTo>
                      <a:pt x="692548" y="237159"/>
                      <a:pt x="659970" y="223661"/>
                      <a:pt x="625065" y="223661"/>
                    </a:cubicBezTo>
                    <a:lnTo>
                      <a:pt x="624134" y="223661"/>
                    </a:lnTo>
                    <a:cubicBezTo>
                      <a:pt x="631580" y="215282"/>
                      <a:pt x="638096" y="205508"/>
                      <a:pt x="642750" y="195268"/>
                    </a:cubicBezTo>
                    <a:cubicBezTo>
                      <a:pt x="646939" y="185958"/>
                      <a:pt x="642750" y="174787"/>
                      <a:pt x="633442" y="170598"/>
                    </a:cubicBezTo>
                    <a:cubicBezTo>
                      <a:pt x="624134" y="166409"/>
                      <a:pt x="612964" y="170598"/>
                      <a:pt x="608775" y="179908"/>
                    </a:cubicBezTo>
                    <a:cubicBezTo>
                      <a:pt x="596675" y="206439"/>
                      <a:pt x="570147" y="223661"/>
                      <a:pt x="540826" y="223661"/>
                    </a:cubicBezTo>
                    <a:cubicBezTo>
                      <a:pt x="540826" y="223661"/>
                      <a:pt x="540826" y="223661"/>
                      <a:pt x="540826" y="223661"/>
                    </a:cubicBezTo>
                    <a:cubicBezTo>
                      <a:pt x="540826" y="223661"/>
                      <a:pt x="540826" y="223661"/>
                      <a:pt x="540826" y="223661"/>
                    </a:cubicBezTo>
                    <a:cubicBezTo>
                      <a:pt x="499871" y="223661"/>
                      <a:pt x="466361" y="190147"/>
                      <a:pt x="466361" y="149187"/>
                    </a:cubicBezTo>
                    <a:lnTo>
                      <a:pt x="466361" y="111950"/>
                    </a:lnTo>
                    <a:cubicBezTo>
                      <a:pt x="466361" y="70990"/>
                      <a:pt x="499871" y="37476"/>
                      <a:pt x="540826" y="37476"/>
                    </a:cubicBezTo>
                    <a:cubicBezTo>
                      <a:pt x="574336" y="37476"/>
                      <a:pt x="603191" y="59819"/>
                      <a:pt x="612033" y="91004"/>
                    </a:cubicBezTo>
                    <a:lnTo>
                      <a:pt x="576663" y="93332"/>
                    </a:lnTo>
                    <a:cubicBezTo>
                      <a:pt x="566424" y="94263"/>
                      <a:pt x="558512" y="103107"/>
                      <a:pt x="559442" y="113346"/>
                    </a:cubicBezTo>
                    <a:cubicBezTo>
                      <a:pt x="559908" y="123121"/>
                      <a:pt x="568285" y="130569"/>
                      <a:pt x="578059" y="130569"/>
                    </a:cubicBezTo>
                    <a:cubicBezTo>
                      <a:pt x="578524" y="130569"/>
                      <a:pt x="578990" y="130569"/>
                      <a:pt x="579455" y="130569"/>
                    </a:cubicBezTo>
                    <a:lnTo>
                      <a:pt x="689291" y="122656"/>
                    </a:lnTo>
                    <a:lnTo>
                      <a:pt x="689756" y="131034"/>
                    </a:lnTo>
                    <a:cubicBezTo>
                      <a:pt x="690221" y="140809"/>
                      <a:pt x="698599" y="148722"/>
                      <a:pt x="708372" y="148722"/>
                    </a:cubicBezTo>
                    <a:lnTo>
                      <a:pt x="860560" y="148722"/>
                    </a:lnTo>
                    <a:lnTo>
                      <a:pt x="760963" y="305582"/>
                    </a:lnTo>
                    <a:close/>
                    <a:moveTo>
                      <a:pt x="726058" y="111950"/>
                    </a:moveTo>
                    <a:lnTo>
                      <a:pt x="724661" y="82161"/>
                    </a:lnTo>
                    <a:lnTo>
                      <a:pt x="1076042" y="39804"/>
                    </a:lnTo>
                    <a:lnTo>
                      <a:pt x="1079300" y="111950"/>
                    </a:lnTo>
                    <a:lnTo>
                      <a:pt x="726058" y="11195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6"/>
              <p:cNvSpPr/>
              <p:nvPr/>
            </p:nvSpPr>
            <p:spPr>
              <a:xfrm>
                <a:off x="-3751457" y="-6214071"/>
                <a:ext cx="42856" cy="148966"/>
              </a:xfrm>
              <a:custGeom>
                <a:rect b="b" l="l" r="r" t="t"/>
                <a:pathLst>
                  <a:path extrusionOk="0" h="148966" w="42856">
                    <a:moveTo>
                      <a:pt x="37252" y="17707"/>
                    </a:moveTo>
                    <a:cubicBezTo>
                      <a:pt x="36787" y="7467"/>
                      <a:pt x="27944" y="-446"/>
                      <a:pt x="17705" y="20"/>
                    </a:cubicBezTo>
                    <a:cubicBezTo>
                      <a:pt x="7466" y="485"/>
                      <a:pt x="-446" y="9329"/>
                      <a:pt x="20" y="19569"/>
                    </a:cubicBezTo>
                    <a:lnTo>
                      <a:pt x="5604" y="131279"/>
                    </a:lnTo>
                    <a:cubicBezTo>
                      <a:pt x="6069" y="141054"/>
                      <a:pt x="14447" y="148967"/>
                      <a:pt x="24220" y="148967"/>
                    </a:cubicBezTo>
                    <a:cubicBezTo>
                      <a:pt x="24686" y="148967"/>
                      <a:pt x="24686" y="148967"/>
                      <a:pt x="25152" y="148967"/>
                    </a:cubicBezTo>
                    <a:cubicBezTo>
                      <a:pt x="35390" y="148501"/>
                      <a:pt x="43302" y="139658"/>
                      <a:pt x="42837" y="129417"/>
                    </a:cubicBezTo>
                    <a:lnTo>
                      <a:pt x="37252" y="17707"/>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3" name="Google Shape;223;p6"/>
              <p:cNvSpPr/>
              <p:nvPr/>
            </p:nvSpPr>
            <p:spPr>
              <a:xfrm>
                <a:off x="-4285742" y="-6028122"/>
                <a:ext cx="335048" cy="1004252"/>
              </a:xfrm>
              <a:custGeom>
                <a:rect b="b" l="l" r="r" t="t"/>
                <a:pathLst>
                  <a:path extrusionOk="0" h="1004252" w="335048">
                    <a:moveTo>
                      <a:pt x="324872" y="2117"/>
                    </a:moveTo>
                    <a:cubicBezTo>
                      <a:pt x="316029" y="-2538"/>
                      <a:pt x="304394" y="721"/>
                      <a:pt x="299740" y="9564"/>
                    </a:cubicBezTo>
                    <a:lnTo>
                      <a:pt x="186181" y="222280"/>
                    </a:lnTo>
                    <a:cubicBezTo>
                      <a:pt x="180596" y="232985"/>
                      <a:pt x="170823" y="239967"/>
                      <a:pt x="158722" y="241363"/>
                    </a:cubicBezTo>
                    <a:cubicBezTo>
                      <a:pt x="147086" y="243225"/>
                      <a:pt x="135451" y="239502"/>
                      <a:pt x="127074" y="230658"/>
                    </a:cubicBezTo>
                    <a:lnTo>
                      <a:pt x="50282" y="153857"/>
                    </a:lnTo>
                    <a:cubicBezTo>
                      <a:pt x="50282" y="153857"/>
                      <a:pt x="50282" y="153857"/>
                      <a:pt x="50282" y="153857"/>
                    </a:cubicBezTo>
                    <a:cubicBezTo>
                      <a:pt x="49351" y="152926"/>
                      <a:pt x="48421" y="151995"/>
                      <a:pt x="47490" y="151530"/>
                    </a:cubicBezTo>
                    <a:cubicBezTo>
                      <a:pt x="47024" y="151064"/>
                      <a:pt x="46559" y="151064"/>
                      <a:pt x="46094" y="150599"/>
                    </a:cubicBezTo>
                    <a:cubicBezTo>
                      <a:pt x="45628" y="150133"/>
                      <a:pt x="45163" y="150133"/>
                      <a:pt x="44232" y="149668"/>
                    </a:cubicBezTo>
                    <a:cubicBezTo>
                      <a:pt x="43767" y="149202"/>
                      <a:pt x="42836" y="149202"/>
                      <a:pt x="42370" y="149202"/>
                    </a:cubicBezTo>
                    <a:cubicBezTo>
                      <a:pt x="41905" y="149202"/>
                      <a:pt x="41440" y="148737"/>
                      <a:pt x="40974" y="148737"/>
                    </a:cubicBezTo>
                    <a:cubicBezTo>
                      <a:pt x="38647" y="148271"/>
                      <a:pt x="36320" y="148271"/>
                      <a:pt x="33528" y="148737"/>
                    </a:cubicBezTo>
                    <a:cubicBezTo>
                      <a:pt x="33062" y="148737"/>
                      <a:pt x="32597" y="149202"/>
                      <a:pt x="32132" y="149202"/>
                    </a:cubicBezTo>
                    <a:cubicBezTo>
                      <a:pt x="31666" y="149202"/>
                      <a:pt x="30735" y="149668"/>
                      <a:pt x="30270" y="149668"/>
                    </a:cubicBezTo>
                    <a:cubicBezTo>
                      <a:pt x="29805" y="150133"/>
                      <a:pt x="28874" y="150133"/>
                      <a:pt x="28408" y="150599"/>
                    </a:cubicBezTo>
                    <a:cubicBezTo>
                      <a:pt x="27943" y="151064"/>
                      <a:pt x="27478" y="151064"/>
                      <a:pt x="27012" y="151530"/>
                    </a:cubicBezTo>
                    <a:cubicBezTo>
                      <a:pt x="26081" y="151995"/>
                      <a:pt x="25150" y="152926"/>
                      <a:pt x="24220" y="153857"/>
                    </a:cubicBezTo>
                    <a:cubicBezTo>
                      <a:pt x="24220" y="153857"/>
                      <a:pt x="24220" y="153857"/>
                      <a:pt x="24220" y="153857"/>
                    </a:cubicBezTo>
                    <a:cubicBezTo>
                      <a:pt x="24220" y="153857"/>
                      <a:pt x="24220" y="153857"/>
                      <a:pt x="24220" y="153857"/>
                    </a:cubicBezTo>
                    <a:cubicBezTo>
                      <a:pt x="23289" y="154788"/>
                      <a:pt x="22823" y="155719"/>
                      <a:pt x="21893" y="156650"/>
                    </a:cubicBezTo>
                    <a:cubicBezTo>
                      <a:pt x="21427" y="157115"/>
                      <a:pt x="21427" y="157580"/>
                      <a:pt x="20962" y="158046"/>
                    </a:cubicBezTo>
                    <a:cubicBezTo>
                      <a:pt x="20496" y="158511"/>
                      <a:pt x="20496" y="158977"/>
                      <a:pt x="20031" y="159908"/>
                    </a:cubicBezTo>
                    <a:cubicBezTo>
                      <a:pt x="19566" y="160373"/>
                      <a:pt x="19566" y="161304"/>
                      <a:pt x="19566" y="161770"/>
                    </a:cubicBezTo>
                    <a:cubicBezTo>
                      <a:pt x="19566" y="162235"/>
                      <a:pt x="19100" y="162701"/>
                      <a:pt x="19100" y="163166"/>
                    </a:cubicBezTo>
                    <a:cubicBezTo>
                      <a:pt x="18635" y="164562"/>
                      <a:pt x="18635" y="165493"/>
                      <a:pt x="18635" y="166890"/>
                    </a:cubicBezTo>
                    <a:lnTo>
                      <a:pt x="18635" y="408464"/>
                    </a:lnTo>
                    <a:lnTo>
                      <a:pt x="18" y="985169"/>
                    </a:lnTo>
                    <a:cubicBezTo>
                      <a:pt x="-447" y="995409"/>
                      <a:pt x="7931" y="1004253"/>
                      <a:pt x="18169" y="1004253"/>
                    </a:cubicBezTo>
                    <a:cubicBezTo>
                      <a:pt x="18169" y="1004253"/>
                      <a:pt x="18635" y="1004253"/>
                      <a:pt x="18635" y="1004253"/>
                    </a:cubicBezTo>
                    <a:cubicBezTo>
                      <a:pt x="28408" y="1004253"/>
                      <a:pt x="36786" y="996340"/>
                      <a:pt x="37251" y="986100"/>
                    </a:cubicBezTo>
                    <a:lnTo>
                      <a:pt x="55867" y="408929"/>
                    </a:lnTo>
                    <a:cubicBezTo>
                      <a:pt x="55867" y="408929"/>
                      <a:pt x="55867" y="408464"/>
                      <a:pt x="55867" y="408464"/>
                    </a:cubicBezTo>
                    <a:lnTo>
                      <a:pt x="55867" y="211574"/>
                    </a:lnTo>
                    <a:lnTo>
                      <a:pt x="101012" y="256724"/>
                    </a:lnTo>
                    <a:cubicBezTo>
                      <a:pt x="114974" y="270688"/>
                      <a:pt x="134055" y="278600"/>
                      <a:pt x="153602" y="278600"/>
                    </a:cubicBezTo>
                    <a:cubicBezTo>
                      <a:pt x="157326" y="278600"/>
                      <a:pt x="161049" y="278135"/>
                      <a:pt x="164772" y="277669"/>
                    </a:cubicBezTo>
                    <a:cubicBezTo>
                      <a:pt x="188508" y="273946"/>
                      <a:pt x="208520" y="259982"/>
                      <a:pt x="219690" y="239036"/>
                    </a:cubicBezTo>
                    <a:lnTo>
                      <a:pt x="333249" y="26321"/>
                    </a:lnTo>
                    <a:cubicBezTo>
                      <a:pt x="337437" y="18408"/>
                      <a:pt x="334180" y="7237"/>
                      <a:pt x="324872" y="211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224" name="Google Shape;224;p6"/>
          <p:cNvSpPr/>
          <p:nvPr/>
        </p:nvSpPr>
        <p:spPr>
          <a:xfrm>
            <a:off x="10337598" y="1188399"/>
            <a:ext cx="107925" cy="111688"/>
          </a:xfrm>
          <a:prstGeom prst="ellipse">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Psychological aspect</a:t>
            </a:r>
            <a:endParaRPr/>
          </a:p>
        </p:txBody>
      </p:sp>
      <p:sp>
        <p:nvSpPr>
          <p:cNvPr id="230" name="Google Shape;230;p7"/>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Positive feedback</a:t>
            </a:r>
            <a:endParaRPr/>
          </a:p>
          <a:p>
            <a:pPr indent="0" lvl="0" marL="0" marR="0" rtl="0" algn="l">
              <a:lnSpc>
                <a:spcPct val="90000"/>
              </a:lnSpc>
              <a:spcBef>
                <a:spcPts val="1000"/>
              </a:spcBef>
              <a:spcAft>
                <a:spcPts val="0"/>
              </a:spcAft>
              <a:buClr>
                <a:schemeClr val="dk1"/>
              </a:buClr>
              <a:buSzPts val="2400"/>
              <a:buFont typeface="Arial"/>
              <a:buNone/>
            </a:pPr>
            <a:r>
              <a:t/>
            </a:r>
            <a:endParaRPr b="1"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Positive feedback during learning is essential for the learning experience and learning progress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Positive feedback can make the learning  process easier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learner’s confidence can increase because of a successful experience</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Positive strokes are useful</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231" name="Google Shape;231;p7"/>
          <p:cNvGrpSpPr/>
          <p:nvPr/>
        </p:nvGrpSpPr>
        <p:grpSpPr>
          <a:xfrm>
            <a:off x="9715500" y="1071154"/>
            <a:ext cx="1317912" cy="1294858"/>
            <a:chOff x="10641441" y="5322217"/>
            <a:chExt cx="740723" cy="746144"/>
          </a:xfrm>
        </p:grpSpPr>
        <p:sp>
          <p:nvSpPr>
            <p:cNvPr id="232" name="Google Shape;232;p7"/>
            <p:cNvSpPr/>
            <p:nvPr/>
          </p:nvSpPr>
          <p:spPr>
            <a:xfrm>
              <a:off x="11105749" y="5334863"/>
              <a:ext cx="249410" cy="275513"/>
            </a:xfrm>
            <a:custGeom>
              <a:rect b="b" l="l" r="r" t="t"/>
              <a:pathLst>
                <a:path extrusionOk="0" h="275513" w="249410">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7"/>
            <p:cNvSpPr/>
            <p:nvPr/>
          </p:nvSpPr>
          <p:spPr>
            <a:xfrm>
              <a:off x="10704674" y="5322217"/>
              <a:ext cx="364067" cy="407398"/>
            </a:xfrm>
            <a:custGeom>
              <a:rect b="b" l="l" r="r" t="t"/>
              <a:pathLst>
                <a:path extrusionOk="0" h="407398" w="364067">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7"/>
            <p:cNvSpPr/>
            <p:nvPr/>
          </p:nvSpPr>
          <p:spPr>
            <a:xfrm>
              <a:off x="11100328" y="5322217"/>
              <a:ext cx="280954" cy="306225"/>
            </a:xfrm>
            <a:custGeom>
              <a:rect b="b" l="l" r="r" t="t"/>
              <a:pathLst>
                <a:path extrusionOk="0" h="306225" w="280954">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7"/>
            <p:cNvSpPr/>
            <p:nvPr/>
          </p:nvSpPr>
          <p:spPr>
            <a:xfrm>
              <a:off x="11162658" y="5390870"/>
              <a:ext cx="81298" cy="18969"/>
            </a:xfrm>
            <a:custGeom>
              <a:rect b="b" l="l" r="r" t="t"/>
              <a:pathLst>
                <a:path extrusionOk="0" h="18969" w="81298">
                  <a:moveTo>
                    <a:pt x="0" y="0"/>
                  </a:moveTo>
                  <a:lnTo>
                    <a:pt x="81299" y="0"/>
                  </a:lnTo>
                  <a:lnTo>
                    <a:pt x="81299" y="18969"/>
                  </a:lnTo>
                  <a:lnTo>
                    <a:pt x="0" y="189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7"/>
            <p:cNvSpPr/>
            <p:nvPr/>
          </p:nvSpPr>
          <p:spPr>
            <a:xfrm>
              <a:off x="11269250" y="5390870"/>
              <a:ext cx="50586" cy="18969"/>
            </a:xfrm>
            <a:custGeom>
              <a:rect b="b" l="l" r="r" t="t"/>
              <a:pathLst>
                <a:path extrusionOk="0" h="18969" w="50586">
                  <a:moveTo>
                    <a:pt x="0" y="0"/>
                  </a:moveTo>
                  <a:lnTo>
                    <a:pt x="50586" y="0"/>
                  </a:lnTo>
                  <a:lnTo>
                    <a:pt x="50586" y="18969"/>
                  </a:lnTo>
                  <a:lnTo>
                    <a:pt x="0" y="189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7"/>
            <p:cNvSpPr/>
            <p:nvPr/>
          </p:nvSpPr>
          <p:spPr>
            <a:xfrm>
              <a:off x="11162658" y="5435132"/>
              <a:ext cx="157177" cy="25293"/>
            </a:xfrm>
            <a:custGeom>
              <a:rect b="b" l="l" r="r" t="t"/>
              <a:pathLst>
                <a:path extrusionOk="0" h="25293" w="157177">
                  <a:moveTo>
                    <a:pt x="0" y="0"/>
                  </a:moveTo>
                  <a:lnTo>
                    <a:pt x="157178" y="0"/>
                  </a:lnTo>
                  <a:lnTo>
                    <a:pt x="157178" y="25293"/>
                  </a:lnTo>
                  <a:lnTo>
                    <a:pt x="0" y="2529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7"/>
            <p:cNvSpPr/>
            <p:nvPr/>
          </p:nvSpPr>
          <p:spPr>
            <a:xfrm>
              <a:off x="11162658" y="5484815"/>
              <a:ext cx="81298" cy="25293"/>
            </a:xfrm>
            <a:custGeom>
              <a:rect b="b" l="l" r="r" t="t"/>
              <a:pathLst>
                <a:path extrusionOk="0" h="25293" w="81298">
                  <a:moveTo>
                    <a:pt x="0" y="0"/>
                  </a:moveTo>
                  <a:lnTo>
                    <a:pt x="81299" y="0"/>
                  </a:lnTo>
                  <a:lnTo>
                    <a:pt x="81299" y="25293"/>
                  </a:lnTo>
                  <a:lnTo>
                    <a:pt x="0" y="2529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7"/>
            <p:cNvSpPr/>
            <p:nvPr/>
          </p:nvSpPr>
          <p:spPr>
            <a:xfrm>
              <a:off x="11024450" y="5879567"/>
              <a:ext cx="50126" cy="187890"/>
            </a:xfrm>
            <a:custGeom>
              <a:rect b="b" l="l" r="r" t="t"/>
              <a:pathLst>
                <a:path extrusionOk="0" h="187890" w="50126">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7"/>
            <p:cNvSpPr/>
            <p:nvPr/>
          </p:nvSpPr>
          <p:spPr>
            <a:xfrm>
              <a:off x="10641441" y="5428649"/>
              <a:ext cx="740723" cy="639712"/>
            </a:xfrm>
            <a:custGeom>
              <a:rect b="b" l="l" r="r" t="t"/>
              <a:pathLst>
                <a:path extrusionOk="0" h="639712" w="740723">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41" name="Google Shape;241;p7"/>
          <p:cNvSpPr/>
          <p:nvPr/>
        </p:nvSpPr>
        <p:spPr>
          <a:xfrm rot="9014749">
            <a:off x="10074081" y="1416746"/>
            <a:ext cx="199983" cy="204369"/>
          </a:xfrm>
          <a:prstGeom prst="arc">
            <a:avLst>
              <a:gd fmla="val 16200000" name="adj1"/>
              <a:gd fmla="val 0" name="adj2"/>
            </a:avLst>
          </a:prstGeom>
          <a:noFill/>
          <a:ln cap="flat" cmpd="sng" w="28575">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Psychological aspect</a:t>
            </a:r>
            <a:endParaRPr/>
          </a:p>
        </p:txBody>
      </p:sp>
      <p:sp>
        <p:nvSpPr>
          <p:cNvPr id="247" name="Google Shape;247;p8"/>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Empathetic approach</a:t>
            </a:r>
            <a:endParaRPr/>
          </a:p>
          <a:p>
            <a:pPr indent="-76200" lvl="0" marL="22860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It is important to connect the course content to the personal needs and motives of the learner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tutor must meet care workers with an empathetic approach in order to keep up the motivation, attention, and curiosity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tutor needs to take a real interest in the needs, competences and requirements of the care workers</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248" name="Google Shape;248;p8"/>
          <p:cNvGrpSpPr/>
          <p:nvPr/>
        </p:nvGrpSpPr>
        <p:grpSpPr>
          <a:xfrm>
            <a:off x="9625611" y="1235244"/>
            <a:ext cx="1347188" cy="1181478"/>
            <a:chOff x="4422991" y="1951890"/>
            <a:chExt cx="1086135" cy="968195"/>
          </a:xfrm>
        </p:grpSpPr>
        <p:sp>
          <p:nvSpPr>
            <p:cNvPr id="249" name="Google Shape;249;p8"/>
            <p:cNvSpPr/>
            <p:nvPr/>
          </p:nvSpPr>
          <p:spPr>
            <a:xfrm>
              <a:off x="4422991" y="1951890"/>
              <a:ext cx="1086135" cy="968195"/>
            </a:xfrm>
            <a:custGeom>
              <a:rect b="b" l="l" r="r" t="t"/>
              <a:pathLst>
                <a:path extrusionOk="0" h="968195" w="108613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50" name="Google Shape;250;p8"/>
            <p:cNvGrpSpPr/>
            <p:nvPr/>
          </p:nvGrpSpPr>
          <p:grpSpPr>
            <a:xfrm>
              <a:off x="4738409" y="2001259"/>
              <a:ext cx="466270" cy="416900"/>
              <a:chOff x="4738409" y="2001259"/>
              <a:chExt cx="466270" cy="416900"/>
            </a:xfrm>
          </p:grpSpPr>
          <p:sp>
            <p:nvSpPr>
              <p:cNvPr id="251" name="Google Shape;251;p8"/>
              <p:cNvSpPr/>
              <p:nvPr/>
            </p:nvSpPr>
            <p:spPr>
              <a:xfrm>
                <a:off x="4738409" y="2044063"/>
                <a:ext cx="69649" cy="247929"/>
              </a:xfrm>
              <a:custGeom>
                <a:rect b="b" l="l" r="r" t="t"/>
                <a:pathLst>
                  <a:path extrusionOk="0" h="247929" w="6964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8"/>
              <p:cNvSpPr/>
              <p:nvPr/>
            </p:nvSpPr>
            <p:spPr>
              <a:xfrm>
                <a:off x="4848120" y="2330391"/>
                <a:ext cx="233135" cy="87768"/>
              </a:xfrm>
              <a:custGeom>
                <a:rect b="b" l="l" r="r" t="t"/>
                <a:pathLst>
                  <a:path extrusionOk="0" h="87768" w="233135">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8"/>
              <p:cNvSpPr/>
              <p:nvPr/>
            </p:nvSpPr>
            <p:spPr>
              <a:xfrm>
                <a:off x="4828207" y="2001259"/>
                <a:ext cx="376472" cy="290732"/>
              </a:xfrm>
              <a:custGeom>
                <a:rect b="b" l="l" r="r" t="t"/>
                <a:pathLst>
                  <a:path extrusionOk="0" h="290732" w="37647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Psychological aspect</a:t>
            </a:r>
            <a:endParaRPr/>
          </a:p>
        </p:txBody>
      </p:sp>
      <p:sp>
        <p:nvSpPr>
          <p:cNvPr id="259" name="Google Shape;259;p9"/>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Patience/speed</a:t>
            </a:r>
            <a:endParaRPr/>
          </a:p>
          <a:p>
            <a:pPr indent="-76200" lvl="0" marL="228600" marR="0" rtl="0" algn="l">
              <a:lnSpc>
                <a:spcPct val="90000"/>
              </a:lnSpc>
              <a:spcBef>
                <a:spcPts val="1000"/>
              </a:spcBef>
              <a:spcAft>
                <a:spcPts val="0"/>
              </a:spcAft>
              <a:buClr>
                <a:schemeClr val="dk1"/>
              </a:buClr>
              <a:buSzPts val="2400"/>
              <a:buFont typeface="Arial"/>
              <a:buNone/>
            </a:pPr>
            <a:r>
              <a:t/>
            </a:r>
            <a:endParaRPr sz="2400">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This is important to both care workers and seniors</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cognitive functions, including learning, are slower with age, due to the natural deterioration of brain function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course design must allow the learners to progress at the right speed </a:t>
            </a:r>
            <a:endParaRPr/>
          </a:p>
          <a:p>
            <a:pPr indent="-228600" lvl="0" marL="228600" marR="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Patience of the teacher is important to move forward step-by-step at the learner’s own speed </a:t>
            </a:r>
            <a:endParaRPr/>
          </a:p>
          <a:p>
            <a:pPr indent="0" lvl="0" marL="0" marR="0" rtl="0" algn="l">
              <a:lnSpc>
                <a:spcPct val="90000"/>
              </a:lnSpc>
              <a:spcBef>
                <a:spcPts val="1000"/>
              </a:spcBef>
              <a:spcAft>
                <a:spcPts val="0"/>
              </a:spcAft>
              <a:buClr>
                <a:schemeClr val="dk1"/>
              </a:buClr>
              <a:buSzPts val="2800"/>
              <a:buFont typeface="Arial"/>
              <a:buNone/>
            </a:pPr>
            <a:r>
              <a:t/>
            </a:r>
            <a:endParaRPr sz="2800">
              <a:solidFill>
                <a:srgbClr val="092E4B"/>
              </a:solidFill>
              <a:latin typeface="Calibri"/>
              <a:ea typeface="Calibri"/>
              <a:cs typeface="Calibri"/>
              <a:sym typeface="Calibri"/>
            </a:endParaRPr>
          </a:p>
        </p:txBody>
      </p:sp>
      <p:grpSp>
        <p:nvGrpSpPr>
          <p:cNvPr id="260" name="Google Shape;260;p9"/>
          <p:cNvGrpSpPr/>
          <p:nvPr/>
        </p:nvGrpSpPr>
        <p:grpSpPr>
          <a:xfrm>
            <a:off x="9619484" y="1397877"/>
            <a:ext cx="796267" cy="1202967"/>
            <a:chOff x="7311799" y="3856127"/>
            <a:chExt cx="547412" cy="864477"/>
          </a:xfrm>
        </p:grpSpPr>
        <p:sp>
          <p:nvSpPr>
            <p:cNvPr id="261" name="Google Shape;261;p9"/>
            <p:cNvSpPr/>
            <p:nvPr/>
          </p:nvSpPr>
          <p:spPr>
            <a:xfrm>
              <a:off x="7485236" y="4087342"/>
              <a:ext cx="173437" cy="129209"/>
            </a:xfrm>
            <a:custGeom>
              <a:rect b="b" l="l" r="r" t="t"/>
              <a:pathLst>
                <a:path extrusionOk="0" h="129209" w="173437">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9"/>
            <p:cNvSpPr/>
            <p:nvPr/>
          </p:nvSpPr>
          <p:spPr>
            <a:xfrm>
              <a:off x="7440973" y="4498388"/>
              <a:ext cx="261963" cy="85815"/>
            </a:xfrm>
            <a:custGeom>
              <a:rect b="b" l="l" r="r" t="t"/>
              <a:pathLst>
                <a:path extrusionOk="0" h="85815" w="261963">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9"/>
            <p:cNvSpPr/>
            <p:nvPr/>
          </p:nvSpPr>
          <p:spPr>
            <a:xfrm>
              <a:off x="7311799" y="3856127"/>
              <a:ext cx="547412" cy="86718"/>
            </a:xfrm>
            <a:custGeom>
              <a:rect b="b" l="l" r="r" t="t"/>
              <a:pathLst>
                <a:path extrusionOk="0" h="86718" w="547412">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9"/>
            <p:cNvSpPr/>
            <p:nvPr/>
          </p:nvSpPr>
          <p:spPr>
            <a:xfrm>
              <a:off x="7311799" y="4633886"/>
              <a:ext cx="547412" cy="86718"/>
            </a:xfrm>
            <a:custGeom>
              <a:rect b="b" l="l" r="r" t="t"/>
              <a:pathLst>
                <a:path extrusionOk="0" h="86718" w="547412">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9"/>
            <p:cNvSpPr/>
            <p:nvPr/>
          </p:nvSpPr>
          <p:spPr>
            <a:xfrm>
              <a:off x="7368708" y="3913939"/>
              <a:ext cx="432690" cy="748853"/>
            </a:xfrm>
            <a:custGeom>
              <a:rect b="b" l="l" r="r" t="t"/>
              <a:pathLst>
                <a:path extrusionOk="0" h="748853" w="43269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9"/>
            <p:cNvSpPr/>
            <p:nvPr/>
          </p:nvSpPr>
          <p:spPr>
            <a:xfrm>
              <a:off x="7469880" y="4051137"/>
              <a:ext cx="238055" cy="238584"/>
            </a:xfrm>
            <a:custGeom>
              <a:rect b="b" l="l" r="r" t="t"/>
              <a:pathLst>
                <a:path extrusionOk="0" h="238584" w="238055">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9"/>
            <p:cNvSpPr/>
            <p:nvPr/>
          </p:nvSpPr>
          <p:spPr>
            <a:xfrm>
              <a:off x="7427424" y="4460448"/>
              <a:ext cx="316402" cy="144531"/>
            </a:xfrm>
            <a:custGeom>
              <a:rect b="b" l="l" r="r" t="t"/>
              <a:pathLst>
                <a:path extrusionOk="0" h="144531" w="316402">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9"/>
            <p:cNvSpPr/>
            <p:nvPr/>
          </p:nvSpPr>
          <p:spPr>
            <a:xfrm>
              <a:off x="7571051" y="4316821"/>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9"/>
            <p:cNvSpPr/>
            <p:nvPr/>
          </p:nvSpPr>
          <p:spPr>
            <a:xfrm>
              <a:off x="7571051" y="4389086"/>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