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0"/>
  </p:notesMasterIdLst>
  <p:sldIdLst>
    <p:sldId id="4286" r:id="rId2"/>
    <p:sldId id="4322" r:id="rId3"/>
    <p:sldId id="4346" r:id="rId4"/>
    <p:sldId id="4347" r:id="rId5"/>
    <p:sldId id="4338" r:id="rId6"/>
    <p:sldId id="4339" r:id="rId7"/>
    <p:sldId id="4342" r:id="rId8"/>
    <p:sldId id="4348" r:id="rId9"/>
    <p:sldId id="4349" r:id="rId10"/>
    <p:sldId id="4350" r:id="rId11"/>
    <p:sldId id="4351" r:id="rId12"/>
    <p:sldId id="4352" r:id="rId13"/>
    <p:sldId id="4353" r:id="rId14"/>
    <p:sldId id="4354" r:id="rId15"/>
    <p:sldId id="4355" r:id="rId16"/>
    <p:sldId id="4356" r:id="rId17"/>
    <p:sldId id="4300" r:id="rId18"/>
    <p:sldId id="4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7F3494"/>
    <a:srgbClr val="24BAA2"/>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421"/>
    <p:restoredTop sz="86430"/>
  </p:normalViewPr>
  <p:slideViewPr>
    <p:cSldViewPr snapToGrid="0" snapToObjects="1">
      <p:cViewPr varScale="1">
        <p:scale>
          <a:sx n="91" d="100"/>
          <a:sy n="91" d="100"/>
        </p:scale>
        <p:origin x="552"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575887" y="3922846"/>
            <a:ext cx="3716414" cy="1008397"/>
          </a:xfrm>
          <a:prstGeom prst="rect">
            <a:avLst/>
          </a:prstGeom>
        </p:spPr>
        <p:txBody>
          <a:bodyPr/>
          <a:lstStyle/>
          <a:p>
            <a:r>
              <a:rPr lang="en-IE" sz="3600" b="0" dirty="0"/>
              <a:t>Motivation to learn technology</a:t>
            </a:r>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
        <p:nvSpPr>
          <p:cNvPr id="2" name="Text Placeholder 8">
            <a:extLst>
              <a:ext uri="{FF2B5EF4-FFF2-40B4-BE49-F238E27FC236}">
                <a16:creationId xmlns:a16="http://schemas.microsoft.com/office/drawing/2014/main" id="{867FD33E-AFF6-1E74-B4E0-BFAC0B934BB6}"/>
              </a:ext>
            </a:extLst>
          </p:cNvPr>
          <p:cNvSpPr txBox="1">
            <a:spLocks/>
          </p:cNvSpPr>
          <p:nvPr/>
        </p:nvSpPr>
        <p:spPr>
          <a:xfrm>
            <a:off x="618011" y="2935154"/>
            <a:ext cx="4352021" cy="83041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panose="020B0604020202020204" pitchFamily="34" charset="0"/>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000" b="1" dirty="0"/>
              <a:t>WBL – MODULE 2</a:t>
            </a:r>
          </a:p>
        </p:txBody>
      </p:sp>
      <p:sp>
        <p:nvSpPr>
          <p:cNvPr id="10" name="Rectangle 9">
            <a:extLst>
              <a:ext uri="{FF2B5EF4-FFF2-40B4-BE49-F238E27FC236}">
                <a16:creationId xmlns:a16="http://schemas.microsoft.com/office/drawing/2014/main" id="{5758D787-C1C1-2047-9379-3C0845F188BB}"/>
              </a:ext>
            </a:extLst>
          </p:cNvPr>
          <p:cNvSpPr/>
          <p:nvPr/>
        </p:nvSpPr>
        <p:spPr>
          <a:xfrm>
            <a:off x="2473496" y="6019368"/>
            <a:ext cx="3622504" cy="64633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90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lowchart: Connector 21">
            <a:extLst>
              <a:ext uri="{FF2B5EF4-FFF2-40B4-BE49-F238E27FC236}">
                <a16:creationId xmlns:a16="http://schemas.microsoft.com/office/drawing/2014/main" id="{63AA2648-002E-761A-A211-EA4E6AFD5F3C}"/>
              </a:ext>
            </a:extLst>
          </p:cNvPr>
          <p:cNvSpPr/>
          <p:nvPr/>
        </p:nvSpPr>
        <p:spPr>
          <a:xfrm>
            <a:off x="9532884" y="2585545"/>
            <a:ext cx="1517976" cy="1545021"/>
          </a:xfrm>
          <a:prstGeom prst="flowChartConnector">
            <a:avLst/>
          </a:prstGeom>
          <a:solidFill>
            <a:srgbClr val="7F34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I like knitting, but need inspiration and someone to share it with.</a:t>
            </a:r>
          </a:p>
          <a:p>
            <a:pPr marL="0" indent="0">
              <a:buNone/>
            </a:pPr>
            <a:endParaRPr lang="da-DK" sz="1400" dirty="0"/>
          </a:p>
          <a:p>
            <a:pPr marL="457200" indent="-457200">
              <a:buFont typeface="+mj-lt"/>
              <a:buAutoNum type="arabicPeriod"/>
            </a:pPr>
            <a:r>
              <a:rPr lang="da-DK" sz="2400" dirty="0"/>
              <a:t>Do a Google search for patterns and print them out.</a:t>
            </a:r>
          </a:p>
          <a:p>
            <a:pPr marL="457200" indent="-457200">
              <a:buFont typeface="+mj-lt"/>
              <a:buAutoNum type="arabicPeriod"/>
            </a:pPr>
            <a:r>
              <a:rPr lang="da-DK" sz="2400" dirty="0"/>
              <a:t>Search for groups with the same interest, meet new people online and share patterns.</a:t>
            </a:r>
          </a:p>
          <a:p>
            <a:pPr marL="457200" indent="-457200">
              <a:buFont typeface="+mj-lt"/>
              <a:buAutoNum type="arabicPeriod"/>
            </a:pPr>
            <a:r>
              <a:rPr lang="da-DK" sz="2400" dirty="0"/>
              <a:t>Take pictures of your crafts and share them with family, friends and groups online.</a:t>
            </a:r>
          </a:p>
          <a:p>
            <a:pPr marL="457200" indent="-457200">
              <a:buFont typeface="+mj-lt"/>
              <a:buAutoNum type="arabicPeriod"/>
            </a:pPr>
            <a:r>
              <a:rPr lang="da-DK" sz="2400" dirty="0"/>
              <a:t>Comment on others’ crafts and use the right emojis</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a:t>
            </a:r>
            <a:endParaRPr lang="en-IE" dirty="0"/>
          </a:p>
        </p:txBody>
      </p:sp>
      <p:pic>
        <p:nvPicPr>
          <p:cNvPr id="21" name="Picture 20">
            <a:extLst>
              <a:ext uri="{FF2B5EF4-FFF2-40B4-BE49-F238E27FC236}">
                <a16:creationId xmlns:a16="http://schemas.microsoft.com/office/drawing/2014/main" id="{67128AAF-1E75-72DB-CB82-6F347E414993}"/>
              </a:ext>
            </a:extLst>
          </p:cNvPr>
          <p:cNvPicPr>
            <a:picLocks noChangeAspect="1"/>
          </p:cNvPicPr>
          <p:nvPr/>
        </p:nvPicPr>
        <p:blipFill>
          <a:blip r:embed="rId2"/>
          <a:stretch>
            <a:fillRect/>
          </a:stretch>
        </p:blipFill>
        <p:spPr>
          <a:xfrm>
            <a:off x="9324272" y="1929161"/>
            <a:ext cx="2319459" cy="2319459"/>
          </a:xfrm>
          <a:prstGeom prst="rect">
            <a:avLst/>
          </a:prstGeom>
        </p:spPr>
      </p:pic>
    </p:spTree>
    <p:extLst>
      <p:ext uri="{BB962C8B-B14F-4D97-AF65-F5344CB8AC3E}">
        <p14:creationId xmlns:p14="http://schemas.microsoft.com/office/powerpoint/2010/main" val="2056821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like to travel, but not sure where to go or how.</a:t>
            </a:r>
          </a:p>
          <a:p>
            <a:pPr marL="0" indent="0">
              <a:buNone/>
            </a:pPr>
            <a:endParaRPr lang="da-DK" sz="1400" dirty="0"/>
          </a:p>
          <a:p>
            <a:pPr marL="457200" indent="-457200">
              <a:buFont typeface="+mj-lt"/>
              <a:buAutoNum type="arabicPeriod"/>
            </a:pPr>
            <a:r>
              <a:rPr lang="en-US" sz="2400" dirty="0"/>
              <a:t>Search online (Google) for places you like to visit and look up tourist information</a:t>
            </a:r>
          </a:p>
          <a:p>
            <a:pPr marL="457200" indent="-457200">
              <a:buFont typeface="+mj-lt"/>
              <a:buAutoNum type="arabicPeriod"/>
            </a:pPr>
            <a:r>
              <a:rPr lang="en-US" sz="2400" dirty="0"/>
              <a:t>Search online for hotels and flight, bus or train and read the review</a:t>
            </a:r>
          </a:p>
          <a:p>
            <a:pPr marL="457200" indent="-457200">
              <a:buFont typeface="+mj-lt"/>
              <a:buAutoNum type="arabicPeriod"/>
            </a:pPr>
            <a:r>
              <a:rPr lang="en-US" sz="2400" dirty="0"/>
              <a:t>Use Google maps or Streetview to see what it looks like online</a:t>
            </a:r>
          </a:p>
          <a:p>
            <a:pPr marL="457200" indent="-457200">
              <a:buFont typeface="+mj-lt"/>
              <a:buAutoNum type="arabicPeriod"/>
            </a:pPr>
            <a:r>
              <a:rPr lang="en-US" sz="2400" dirty="0"/>
              <a:t>Use google images to look at photos visitors have put online</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 - Travel</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46685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Maybe I can find a cheap way to travel?</a:t>
            </a:r>
          </a:p>
          <a:p>
            <a:pPr marL="0" indent="0">
              <a:buNone/>
            </a:pPr>
            <a:endParaRPr lang="da-DK" sz="1400" dirty="0"/>
          </a:p>
          <a:p>
            <a:pPr marL="457200" indent="-457200">
              <a:buFont typeface="+mj-lt"/>
              <a:buAutoNum type="arabicPeriod"/>
            </a:pPr>
            <a:r>
              <a:rPr lang="en-US" sz="2400" dirty="0"/>
              <a:t>Find flight, train and bus timetables or options online</a:t>
            </a:r>
          </a:p>
          <a:p>
            <a:pPr marL="457200" indent="-457200">
              <a:buFont typeface="+mj-lt"/>
              <a:buAutoNum type="arabicPeriod"/>
            </a:pPr>
            <a:r>
              <a:rPr lang="en-US" sz="2400" dirty="0"/>
              <a:t>Check the destinations, prices and the best time to travel</a:t>
            </a:r>
          </a:p>
          <a:p>
            <a:pPr marL="457200" indent="-457200">
              <a:buFont typeface="+mj-lt"/>
              <a:buAutoNum type="arabicPeriod"/>
            </a:pPr>
            <a:r>
              <a:rPr lang="en-US" sz="2400" dirty="0"/>
              <a:t>Find the specific companies but also websites such as </a:t>
            </a:r>
            <a:r>
              <a:rPr lang="en-US" dirty="0" err="1"/>
              <a:t>M</a:t>
            </a:r>
            <a:r>
              <a:rPr lang="en-US" sz="2400" dirty="0" err="1"/>
              <a:t>omondo</a:t>
            </a:r>
            <a:r>
              <a:rPr lang="en-US" sz="2400" dirty="0"/>
              <a:t>, Skyscanner and others that search for many different companies</a:t>
            </a:r>
          </a:p>
          <a:p>
            <a:pPr marL="457200" indent="-457200">
              <a:buFont typeface="+mj-lt"/>
              <a:buAutoNum type="arabicPeriod"/>
            </a:pPr>
            <a:r>
              <a:rPr lang="en-US" sz="2400" dirty="0"/>
              <a:t>You can book online if you have an e-mail address</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da-DK" dirty="0"/>
              <a:t>Hobbies - Travel</a:t>
            </a:r>
            <a:endParaRPr lang="en-IE" dirty="0"/>
          </a:p>
        </p:txBody>
      </p:sp>
      <p:grpSp>
        <p:nvGrpSpPr>
          <p:cNvPr id="5" name="Graphic 3">
            <a:extLst>
              <a:ext uri="{FF2B5EF4-FFF2-40B4-BE49-F238E27FC236}">
                <a16:creationId xmlns:a16="http://schemas.microsoft.com/office/drawing/2014/main" id="{B7FBB07D-261F-FA27-5062-A304C5FC0F1D}"/>
              </a:ext>
            </a:extLst>
          </p:cNvPr>
          <p:cNvGrpSpPr/>
          <p:nvPr/>
        </p:nvGrpSpPr>
        <p:grpSpPr>
          <a:xfrm>
            <a:off x="9267174" y="1623406"/>
            <a:ext cx="2033103" cy="2324938"/>
            <a:chOff x="8424689" y="1951807"/>
            <a:chExt cx="1086135" cy="1105415"/>
          </a:xfrm>
          <a:solidFill>
            <a:srgbClr val="092E4B"/>
          </a:solidFill>
        </p:grpSpPr>
        <p:sp>
          <p:nvSpPr>
            <p:cNvPr id="12" name="Freeform 1420">
              <a:extLst>
                <a:ext uri="{FF2B5EF4-FFF2-40B4-BE49-F238E27FC236}">
                  <a16:creationId xmlns:a16="http://schemas.microsoft.com/office/drawing/2014/main" id="{0ADC10D7-9391-DD60-C4FD-40B6A2F2F380}"/>
                </a:ext>
              </a:extLst>
            </p:cNvPr>
            <p:cNvSpPr/>
            <p:nvPr/>
          </p:nvSpPr>
          <p:spPr>
            <a:xfrm>
              <a:off x="8424689" y="2536097"/>
              <a:ext cx="392215" cy="445317"/>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3" name="Freeform 1421">
              <a:extLst>
                <a:ext uri="{FF2B5EF4-FFF2-40B4-BE49-F238E27FC236}">
                  <a16:creationId xmlns:a16="http://schemas.microsoft.com/office/drawing/2014/main" id="{D0D13CA9-9241-E5C2-B875-61708D3AA9C0}"/>
                </a:ext>
              </a:extLst>
            </p:cNvPr>
            <p:cNvSpPr/>
            <p:nvPr/>
          </p:nvSpPr>
          <p:spPr>
            <a:xfrm>
              <a:off x="8555102" y="2619340"/>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4" name="Freeform 1422">
              <a:extLst>
                <a:ext uri="{FF2B5EF4-FFF2-40B4-BE49-F238E27FC236}">
                  <a16:creationId xmlns:a16="http://schemas.microsoft.com/office/drawing/2014/main" id="{5E90F311-1F7B-0BF7-C71E-AC7BBDB30B39}"/>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5" name="Freeform 1423">
              <a:extLst>
                <a:ext uri="{FF2B5EF4-FFF2-40B4-BE49-F238E27FC236}">
                  <a16:creationId xmlns:a16="http://schemas.microsoft.com/office/drawing/2014/main" id="{E2582E71-2D44-1539-ACCA-7951253207A3}"/>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6" name="Freeform 1424">
              <a:extLst>
                <a:ext uri="{FF2B5EF4-FFF2-40B4-BE49-F238E27FC236}">
                  <a16:creationId xmlns:a16="http://schemas.microsoft.com/office/drawing/2014/main" id="{38338DB5-F5D1-784D-5B6A-BA35D7E0AC49}"/>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7" name="Freeform 1425">
              <a:extLst>
                <a:ext uri="{FF2B5EF4-FFF2-40B4-BE49-F238E27FC236}">
                  <a16:creationId xmlns:a16="http://schemas.microsoft.com/office/drawing/2014/main" id="{50173254-A3C1-7038-F614-937C597F4356}"/>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8" name="Freeform 1426">
              <a:extLst>
                <a:ext uri="{FF2B5EF4-FFF2-40B4-BE49-F238E27FC236}">
                  <a16:creationId xmlns:a16="http://schemas.microsoft.com/office/drawing/2014/main" id="{0829172E-8218-1260-FC86-05A79E8F4E6C}"/>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19" name="Freeform 1427">
              <a:extLst>
                <a:ext uri="{FF2B5EF4-FFF2-40B4-BE49-F238E27FC236}">
                  <a16:creationId xmlns:a16="http://schemas.microsoft.com/office/drawing/2014/main" id="{B514C3EF-4CF2-EE99-0455-3C27497E30B0}"/>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0" name="Freeform 1428">
              <a:extLst>
                <a:ext uri="{FF2B5EF4-FFF2-40B4-BE49-F238E27FC236}">
                  <a16:creationId xmlns:a16="http://schemas.microsoft.com/office/drawing/2014/main" id="{8AC15C8A-4EB0-90B4-1420-85AB4CB378F5}"/>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3" name="Freeform 1429">
              <a:extLst>
                <a:ext uri="{FF2B5EF4-FFF2-40B4-BE49-F238E27FC236}">
                  <a16:creationId xmlns:a16="http://schemas.microsoft.com/office/drawing/2014/main" id="{7B3BE28D-AF7A-4276-94CE-4C2FF0B222BC}"/>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4" name="Freeform 1430">
              <a:extLst>
                <a:ext uri="{FF2B5EF4-FFF2-40B4-BE49-F238E27FC236}">
                  <a16:creationId xmlns:a16="http://schemas.microsoft.com/office/drawing/2014/main" id="{BC518639-5300-92B7-7189-AD490E135C6E}"/>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5" name="Freeform 1431">
              <a:extLst>
                <a:ext uri="{FF2B5EF4-FFF2-40B4-BE49-F238E27FC236}">
                  <a16:creationId xmlns:a16="http://schemas.microsoft.com/office/drawing/2014/main" id="{CD449D6D-EC4E-BAFF-A308-2135E663918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6" name="Freeform 1432">
              <a:extLst>
                <a:ext uri="{FF2B5EF4-FFF2-40B4-BE49-F238E27FC236}">
                  <a16:creationId xmlns:a16="http://schemas.microsoft.com/office/drawing/2014/main" id="{E4ECF892-6F9A-1E59-D2D7-FF3AE3CE0763}"/>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7" name="Freeform 1433">
              <a:extLst>
                <a:ext uri="{FF2B5EF4-FFF2-40B4-BE49-F238E27FC236}">
                  <a16:creationId xmlns:a16="http://schemas.microsoft.com/office/drawing/2014/main" id="{17462FA4-0DB4-4F68-965A-55BC4C89C585}"/>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8" name="Freeform 1434">
              <a:extLst>
                <a:ext uri="{FF2B5EF4-FFF2-40B4-BE49-F238E27FC236}">
                  <a16:creationId xmlns:a16="http://schemas.microsoft.com/office/drawing/2014/main" id="{F914E218-8A1F-E7A1-ED2F-E9D1C2EF097E}"/>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9" name="Freeform 1435">
              <a:extLst>
                <a:ext uri="{FF2B5EF4-FFF2-40B4-BE49-F238E27FC236}">
                  <a16:creationId xmlns:a16="http://schemas.microsoft.com/office/drawing/2014/main" id="{56313BE9-3D5F-30CE-1112-75124C3C6559}"/>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30" name="Freeform 1436">
              <a:extLst>
                <a:ext uri="{FF2B5EF4-FFF2-40B4-BE49-F238E27FC236}">
                  <a16:creationId xmlns:a16="http://schemas.microsoft.com/office/drawing/2014/main" id="{F2BE0A24-647E-A330-E5FD-C54B7DA378E3}"/>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1" name="Freeform 1437">
              <a:extLst>
                <a:ext uri="{FF2B5EF4-FFF2-40B4-BE49-F238E27FC236}">
                  <a16:creationId xmlns:a16="http://schemas.microsoft.com/office/drawing/2014/main" id="{2DE52FEC-C7E9-44ED-5F5C-A4DBCC01F501}"/>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2" name="Freeform 1438">
              <a:extLst>
                <a:ext uri="{FF2B5EF4-FFF2-40B4-BE49-F238E27FC236}">
                  <a16:creationId xmlns:a16="http://schemas.microsoft.com/office/drawing/2014/main" id="{07F0C8E5-718F-14B7-BCAB-06259584B434}"/>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3" name="Freeform 1439">
              <a:extLst>
                <a:ext uri="{FF2B5EF4-FFF2-40B4-BE49-F238E27FC236}">
                  <a16:creationId xmlns:a16="http://schemas.microsoft.com/office/drawing/2014/main" id="{219C1D7B-8E61-6E1E-224D-5BDA77E986C4}"/>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0">
              <a:extLst>
                <a:ext uri="{FF2B5EF4-FFF2-40B4-BE49-F238E27FC236}">
                  <a16:creationId xmlns:a16="http://schemas.microsoft.com/office/drawing/2014/main" id="{330B7B63-6CD3-C421-58C5-DFD555614840}"/>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1">
              <a:extLst>
                <a:ext uri="{FF2B5EF4-FFF2-40B4-BE49-F238E27FC236}">
                  <a16:creationId xmlns:a16="http://schemas.microsoft.com/office/drawing/2014/main" id="{2D0DED82-EC31-1088-5877-3251A6881664}"/>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6" name="Freeform 1442">
              <a:extLst>
                <a:ext uri="{FF2B5EF4-FFF2-40B4-BE49-F238E27FC236}">
                  <a16:creationId xmlns:a16="http://schemas.microsoft.com/office/drawing/2014/main" id="{DC085437-F886-D4B7-07FF-534CD9E93EB0}"/>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7" name="Freeform 1443">
              <a:extLst>
                <a:ext uri="{FF2B5EF4-FFF2-40B4-BE49-F238E27FC236}">
                  <a16:creationId xmlns:a16="http://schemas.microsoft.com/office/drawing/2014/main" id="{75F890D3-31D2-822C-4D40-F5B92C08D318}"/>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8" name="Freeform 1444">
              <a:extLst>
                <a:ext uri="{FF2B5EF4-FFF2-40B4-BE49-F238E27FC236}">
                  <a16:creationId xmlns:a16="http://schemas.microsoft.com/office/drawing/2014/main" id="{51D0F5FC-79B0-4945-2831-382C86297D73}"/>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5">
              <a:extLst>
                <a:ext uri="{FF2B5EF4-FFF2-40B4-BE49-F238E27FC236}">
                  <a16:creationId xmlns:a16="http://schemas.microsoft.com/office/drawing/2014/main" id="{0A67A7A2-7930-9630-7251-8018D30476D1}"/>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0" name="Freeform 1446">
              <a:extLst>
                <a:ext uri="{FF2B5EF4-FFF2-40B4-BE49-F238E27FC236}">
                  <a16:creationId xmlns:a16="http://schemas.microsoft.com/office/drawing/2014/main" id="{EA602779-2C5E-4049-759E-5457303A7C46}"/>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1" name="Freeform 1447">
              <a:extLst>
                <a:ext uri="{FF2B5EF4-FFF2-40B4-BE49-F238E27FC236}">
                  <a16:creationId xmlns:a16="http://schemas.microsoft.com/office/drawing/2014/main" id="{EB8CAD7C-5643-D36D-13A8-72A90739BBFE}"/>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2" name="Freeform 1448">
              <a:extLst>
                <a:ext uri="{FF2B5EF4-FFF2-40B4-BE49-F238E27FC236}">
                  <a16:creationId xmlns:a16="http://schemas.microsoft.com/office/drawing/2014/main" id="{7BD51ED9-87C5-772D-0792-EA301F41CD45}"/>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49">
              <a:extLst>
                <a:ext uri="{FF2B5EF4-FFF2-40B4-BE49-F238E27FC236}">
                  <a16:creationId xmlns:a16="http://schemas.microsoft.com/office/drawing/2014/main" id="{598CE5C4-184F-5AE7-7A43-F43305100E8C}"/>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4" name="Freeform 1450">
              <a:extLst>
                <a:ext uri="{FF2B5EF4-FFF2-40B4-BE49-F238E27FC236}">
                  <a16:creationId xmlns:a16="http://schemas.microsoft.com/office/drawing/2014/main" id="{286F1789-A63E-CA31-255E-25FB72A5ACF8}"/>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45" name="Google Shape;692;p39">
            <a:extLst>
              <a:ext uri="{FF2B5EF4-FFF2-40B4-BE49-F238E27FC236}">
                <a16:creationId xmlns:a16="http://schemas.microsoft.com/office/drawing/2014/main" id="{E90C7F50-9D12-B00E-0436-987B742F879B}"/>
              </a:ext>
            </a:extLst>
          </p:cNvPr>
          <p:cNvGrpSpPr/>
          <p:nvPr/>
        </p:nvGrpSpPr>
        <p:grpSpPr>
          <a:xfrm>
            <a:off x="9668843" y="1940612"/>
            <a:ext cx="575170" cy="599441"/>
            <a:chOff x="5964175" y="4329750"/>
            <a:chExt cx="421350" cy="421350"/>
          </a:xfrm>
          <a:solidFill>
            <a:srgbClr val="092E4B"/>
          </a:solidFill>
        </p:grpSpPr>
        <p:sp>
          <p:nvSpPr>
            <p:cNvPr id="46" name="Google Shape;693;p39">
              <a:extLst>
                <a:ext uri="{FF2B5EF4-FFF2-40B4-BE49-F238E27FC236}">
                  <a16:creationId xmlns:a16="http://schemas.microsoft.com/office/drawing/2014/main" id="{0FC7E834-7CEA-72A2-BAEC-189DA5DA7465}"/>
                </a:ext>
              </a:extLst>
            </p:cNvPr>
            <p:cNvSpPr/>
            <p:nvPr/>
          </p:nvSpPr>
          <p:spPr>
            <a:xfrm>
              <a:off x="5964175" y="4329750"/>
              <a:ext cx="421350" cy="421350"/>
            </a:xfrm>
            <a:custGeom>
              <a:avLst/>
              <a:gdLst/>
              <a:ahLst/>
              <a:cxnLst/>
              <a:rect l="l" t="t" r="r" b="b"/>
              <a:pathLst>
                <a:path w="16854" h="16854" fill="none" extrusionOk="0">
                  <a:moveTo>
                    <a:pt x="15636" y="14004"/>
                  </a:moveTo>
                  <a:lnTo>
                    <a:pt x="13517" y="6260"/>
                  </a:lnTo>
                  <a:lnTo>
                    <a:pt x="16196" y="3605"/>
                  </a:lnTo>
                  <a:lnTo>
                    <a:pt x="16196" y="3605"/>
                  </a:lnTo>
                  <a:lnTo>
                    <a:pt x="16318" y="3434"/>
                  </a:lnTo>
                  <a:lnTo>
                    <a:pt x="16440" y="3239"/>
                  </a:lnTo>
                  <a:lnTo>
                    <a:pt x="16537" y="3020"/>
                  </a:lnTo>
                  <a:lnTo>
                    <a:pt x="16610" y="2777"/>
                  </a:lnTo>
                  <a:lnTo>
                    <a:pt x="16732" y="2338"/>
                  </a:lnTo>
                  <a:lnTo>
                    <a:pt x="16805" y="2046"/>
                  </a:lnTo>
                  <a:lnTo>
                    <a:pt x="16805" y="2046"/>
                  </a:lnTo>
                  <a:lnTo>
                    <a:pt x="16830" y="1729"/>
                  </a:lnTo>
                  <a:lnTo>
                    <a:pt x="16854" y="1437"/>
                  </a:lnTo>
                  <a:lnTo>
                    <a:pt x="16854" y="1194"/>
                  </a:lnTo>
                  <a:lnTo>
                    <a:pt x="16854" y="950"/>
                  </a:lnTo>
                  <a:lnTo>
                    <a:pt x="16805" y="755"/>
                  </a:lnTo>
                  <a:lnTo>
                    <a:pt x="16732" y="585"/>
                  </a:lnTo>
                  <a:lnTo>
                    <a:pt x="16659" y="414"/>
                  </a:lnTo>
                  <a:lnTo>
                    <a:pt x="16562" y="293"/>
                  </a:lnTo>
                  <a:lnTo>
                    <a:pt x="16562" y="293"/>
                  </a:lnTo>
                  <a:lnTo>
                    <a:pt x="16440" y="195"/>
                  </a:lnTo>
                  <a:lnTo>
                    <a:pt x="16269" y="122"/>
                  </a:lnTo>
                  <a:lnTo>
                    <a:pt x="16099" y="49"/>
                  </a:lnTo>
                  <a:lnTo>
                    <a:pt x="15904" y="0"/>
                  </a:lnTo>
                  <a:lnTo>
                    <a:pt x="15660" y="0"/>
                  </a:lnTo>
                  <a:lnTo>
                    <a:pt x="15417" y="0"/>
                  </a:lnTo>
                  <a:lnTo>
                    <a:pt x="15125" y="25"/>
                  </a:lnTo>
                  <a:lnTo>
                    <a:pt x="14808" y="49"/>
                  </a:lnTo>
                  <a:lnTo>
                    <a:pt x="14808" y="49"/>
                  </a:lnTo>
                  <a:lnTo>
                    <a:pt x="14516" y="122"/>
                  </a:lnTo>
                  <a:lnTo>
                    <a:pt x="14077" y="244"/>
                  </a:lnTo>
                  <a:lnTo>
                    <a:pt x="13834" y="317"/>
                  </a:lnTo>
                  <a:lnTo>
                    <a:pt x="13615" y="414"/>
                  </a:lnTo>
                  <a:lnTo>
                    <a:pt x="13420" y="536"/>
                  </a:lnTo>
                  <a:lnTo>
                    <a:pt x="13249" y="658"/>
                  </a:lnTo>
                  <a:lnTo>
                    <a:pt x="10595" y="3337"/>
                  </a:lnTo>
                  <a:lnTo>
                    <a:pt x="2850" y="1218"/>
                  </a:lnTo>
                  <a:lnTo>
                    <a:pt x="2850" y="1218"/>
                  </a:lnTo>
                  <a:lnTo>
                    <a:pt x="2704" y="1194"/>
                  </a:lnTo>
                  <a:lnTo>
                    <a:pt x="2582" y="1218"/>
                  </a:lnTo>
                  <a:lnTo>
                    <a:pt x="2460" y="1267"/>
                  </a:lnTo>
                  <a:lnTo>
                    <a:pt x="2338" y="1340"/>
                  </a:lnTo>
                  <a:lnTo>
                    <a:pt x="1608" y="2095"/>
                  </a:lnTo>
                  <a:lnTo>
                    <a:pt x="1608" y="2095"/>
                  </a:lnTo>
                  <a:lnTo>
                    <a:pt x="1535" y="2192"/>
                  </a:lnTo>
                  <a:lnTo>
                    <a:pt x="1486" y="2290"/>
                  </a:lnTo>
                  <a:lnTo>
                    <a:pt x="1462" y="2411"/>
                  </a:lnTo>
                  <a:lnTo>
                    <a:pt x="1462" y="2509"/>
                  </a:lnTo>
                  <a:lnTo>
                    <a:pt x="1462" y="2509"/>
                  </a:lnTo>
                  <a:lnTo>
                    <a:pt x="1486" y="2606"/>
                  </a:lnTo>
                  <a:lnTo>
                    <a:pt x="1510" y="2679"/>
                  </a:lnTo>
                  <a:lnTo>
                    <a:pt x="1608" y="2825"/>
                  </a:lnTo>
                  <a:lnTo>
                    <a:pt x="1608" y="2825"/>
                  </a:lnTo>
                  <a:lnTo>
                    <a:pt x="1705" y="2899"/>
                  </a:lnTo>
                  <a:lnTo>
                    <a:pt x="7404" y="6600"/>
                  </a:lnTo>
                  <a:lnTo>
                    <a:pt x="4165" y="10863"/>
                  </a:lnTo>
                  <a:lnTo>
                    <a:pt x="926" y="10302"/>
                  </a:lnTo>
                  <a:lnTo>
                    <a:pt x="926" y="10302"/>
                  </a:lnTo>
                  <a:lnTo>
                    <a:pt x="828" y="10302"/>
                  </a:lnTo>
                  <a:lnTo>
                    <a:pt x="707" y="10327"/>
                  </a:lnTo>
                  <a:lnTo>
                    <a:pt x="609" y="10375"/>
                  </a:lnTo>
                  <a:lnTo>
                    <a:pt x="512" y="10449"/>
                  </a:lnTo>
                  <a:lnTo>
                    <a:pt x="146" y="10814"/>
                  </a:lnTo>
                  <a:lnTo>
                    <a:pt x="146" y="10814"/>
                  </a:lnTo>
                  <a:lnTo>
                    <a:pt x="73" y="10911"/>
                  </a:lnTo>
                  <a:lnTo>
                    <a:pt x="25" y="11033"/>
                  </a:lnTo>
                  <a:lnTo>
                    <a:pt x="0" y="11155"/>
                  </a:lnTo>
                  <a:lnTo>
                    <a:pt x="0" y="11277"/>
                  </a:lnTo>
                  <a:lnTo>
                    <a:pt x="0" y="11277"/>
                  </a:lnTo>
                  <a:lnTo>
                    <a:pt x="49" y="11423"/>
                  </a:lnTo>
                  <a:lnTo>
                    <a:pt x="146" y="11569"/>
                  </a:lnTo>
                  <a:lnTo>
                    <a:pt x="146" y="11569"/>
                  </a:lnTo>
                  <a:lnTo>
                    <a:pt x="244" y="11642"/>
                  </a:lnTo>
                  <a:lnTo>
                    <a:pt x="3434" y="13420"/>
                  </a:lnTo>
                  <a:lnTo>
                    <a:pt x="5212" y="16610"/>
                  </a:lnTo>
                  <a:lnTo>
                    <a:pt x="5212" y="16610"/>
                  </a:lnTo>
                  <a:lnTo>
                    <a:pt x="5285" y="16708"/>
                  </a:lnTo>
                  <a:lnTo>
                    <a:pt x="5285" y="16708"/>
                  </a:lnTo>
                  <a:lnTo>
                    <a:pt x="5431" y="16805"/>
                  </a:lnTo>
                  <a:lnTo>
                    <a:pt x="5578" y="16854"/>
                  </a:lnTo>
                  <a:lnTo>
                    <a:pt x="5578" y="16854"/>
                  </a:lnTo>
                  <a:lnTo>
                    <a:pt x="5699" y="16854"/>
                  </a:lnTo>
                  <a:lnTo>
                    <a:pt x="5821" y="16830"/>
                  </a:lnTo>
                  <a:lnTo>
                    <a:pt x="5943" y="16781"/>
                  </a:lnTo>
                  <a:lnTo>
                    <a:pt x="6040" y="16708"/>
                  </a:lnTo>
                  <a:lnTo>
                    <a:pt x="6406" y="16342"/>
                  </a:lnTo>
                  <a:lnTo>
                    <a:pt x="6406" y="16342"/>
                  </a:lnTo>
                  <a:lnTo>
                    <a:pt x="6479" y="16245"/>
                  </a:lnTo>
                  <a:lnTo>
                    <a:pt x="6527" y="16148"/>
                  </a:lnTo>
                  <a:lnTo>
                    <a:pt x="6552" y="16026"/>
                  </a:lnTo>
                  <a:lnTo>
                    <a:pt x="6552" y="15928"/>
                  </a:lnTo>
                  <a:lnTo>
                    <a:pt x="5992" y="12689"/>
                  </a:lnTo>
                  <a:lnTo>
                    <a:pt x="10254" y="9450"/>
                  </a:lnTo>
                  <a:lnTo>
                    <a:pt x="13956" y="15149"/>
                  </a:lnTo>
                  <a:lnTo>
                    <a:pt x="13956" y="15149"/>
                  </a:lnTo>
                  <a:lnTo>
                    <a:pt x="14029" y="15246"/>
                  </a:lnTo>
                  <a:lnTo>
                    <a:pt x="14029" y="15246"/>
                  </a:lnTo>
                  <a:lnTo>
                    <a:pt x="14175" y="15344"/>
                  </a:lnTo>
                  <a:lnTo>
                    <a:pt x="14248" y="15368"/>
                  </a:lnTo>
                  <a:lnTo>
                    <a:pt x="14345" y="15393"/>
                  </a:lnTo>
                  <a:lnTo>
                    <a:pt x="14345" y="15393"/>
                  </a:lnTo>
                  <a:lnTo>
                    <a:pt x="14443" y="15393"/>
                  </a:lnTo>
                  <a:lnTo>
                    <a:pt x="14565" y="15368"/>
                  </a:lnTo>
                  <a:lnTo>
                    <a:pt x="14662" y="15320"/>
                  </a:lnTo>
                  <a:lnTo>
                    <a:pt x="14759" y="15246"/>
                  </a:lnTo>
                  <a:lnTo>
                    <a:pt x="15514" y="14516"/>
                  </a:lnTo>
                  <a:lnTo>
                    <a:pt x="15514" y="14516"/>
                  </a:lnTo>
                  <a:lnTo>
                    <a:pt x="15587" y="14394"/>
                  </a:lnTo>
                  <a:lnTo>
                    <a:pt x="15636" y="14272"/>
                  </a:lnTo>
                  <a:lnTo>
                    <a:pt x="15660" y="14151"/>
                  </a:lnTo>
                  <a:lnTo>
                    <a:pt x="15636" y="14004"/>
                  </a:lnTo>
                  <a:lnTo>
                    <a:pt x="15636" y="14004"/>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694;p39">
              <a:extLst>
                <a:ext uri="{FF2B5EF4-FFF2-40B4-BE49-F238E27FC236}">
                  <a16:creationId xmlns:a16="http://schemas.microsoft.com/office/drawing/2014/main" id="{E75BEA3C-37B8-1A1C-AC0D-304F34B1C4F9}"/>
                </a:ext>
              </a:extLst>
            </p:cNvPr>
            <p:cNvSpPr/>
            <p:nvPr/>
          </p:nvSpPr>
          <p:spPr>
            <a:xfrm>
              <a:off x="6322800" y="4360800"/>
              <a:ext cx="31675" cy="30475"/>
            </a:xfrm>
            <a:custGeom>
              <a:avLst/>
              <a:gdLst/>
              <a:ahLst/>
              <a:cxnLst/>
              <a:rect l="l" t="t" r="r" b="b"/>
              <a:pathLst>
                <a:path w="1267" h="1219" fill="none" extrusionOk="0">
                  <a:moveTo>
                    <a:pt x="1267" y="1218"/>
                  </a:moveTo>
                  <a:lnTo>
                    <a:pt x="1267" y="1218"/>
                  </a:lnTo>
                  <a:lnTo>
                    <a:pt x="1242" y="999"/>
                  </a:lnTo>
                  <a:lnTo>
                    <a:pt x="1169" y="755"/>
                  </a:lnTo>
                  <a:lnTo>
                    <a:pt x="1048" y="561"/>
                  </a:lnTo>
                  <a:lnTo>
                    <a:pt x="901" y="366"/>
                  </a:lnTo>
                  <a:lnTo>
                    <a:pt x="901" y="366"/>
                  </a:lnTo>
                  <a:lnTo>
                    <a:pt x="707" y="220"/>
                  </a:lnTo>
                  <a:lnTo>
                    <a:pt x="487" y="98"/>
                  </a:lnTo>
                  <a:lnTo>
                    <a:pt x="244" y="25"/>
                  </a:lnTo>
                  <a:lnTo>
                    <a:pt x="0" y="0"/>
                  </a:lnTo>
                </a:path>
              </a:pathLst>
            </a:custGeom>
            <a:grpFill/>
            <a:ln w="28575"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7469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39EEF-31B4-6A1E-F227-627AD0C4AFC0}"/>
              </a:ext>
            </a:extLst>
          </p:cNvPr>
          <p:cNvSpPr>
            <a:spLocks noGrp="1"/>
          </p:cNvSpPr>
          <p:nvPr>
            <p:ph type="body" sz="quarter" idx="18"/>
          </p:nvPr>
        </p:nvSpPr>
        <p:spPr/>
        <p:txBody>
          <a:bodyPr/>
          <a:lstStyle/>
          <a:p>
            <a:r>
              <a:rPr lang="en-US" b="1" i="1" dirty="0"/>
              <a:t>Something isn’t working, is it broken or am I doing something wrong?</a:t>
            </a:r>
          </a:p>
          <a:p>
            <a:endParaRPr lang="en-US" dirty="0"/>
          </a:p>
          <a:p>
            <a:pPr marL="457200" indent="-457200">
              <a:buFont typeface="+mj-lt"/>
              <a:buAutoNum type="arabicPeriod"/>
            </a:pPr>
            <a:r>
              <a:rPr lang="en-US" dirty="0"/>
              <a:t>Search for a YouTube video that can guide you on how to troubleshoot</a:t>
            </a:r>
          </a:p>
          <a:p>
            <a:pPr marL="457200" indent="-457200">
              <a:buFont typeface="+mj-lt"/>
              <a:buAutoNum type="arabicPeriod"/>
            </a:pPr>
            <a:r>
              <a:rPr lang="en-US" dirty="0"/>
              <a:t>Search for a forum for discussion, a lot of good ideas can guide you</a:t>
            </a:r>
          </a:p>
          <a:p>
            <a:pPr marL="457200" indent="-457200">
              <a:buFont typeface="+mj-lt"/>
              <a:buAutoNum type="arabicPeriod"/>
            </a:pPr>
            <a:r>
              <a:rPr lang="en-US" dirty="0"/>
              <a:t>Search for an instruction manual online</a:t>
            </a:r>
          </a:p>
          <a:p>
            <a:endParaRPr lang="en-US" dirty="0"/>
          </a:p>
          <a:p>
            <a:pPr algn="ctr"/>
            <a:r>
              <a:rPr lang="en-US" dirty="0"/>
              <a:t> See the technical guide on how to do this.</a:t>
            </a:r>
          </a:p>
          <a:p>
            <a:endParaRPr lang="en-IE" dirty="0"/>
          </a:p>
        </p:txBody>
      </p:sp>
      <p:sp>
        <p:nvSpPr>
          <p:cNvPr id="3" name="Text Placeholder 2">
            <a:extLst>
              <a:ext uri="{FF2B5EF4-FFF2-40B4-BE49-F238E27FC236}">
                <a16:creationId xmlns:a16="http://schemas.microsoft.com/office/drawing/2014/main" id="{55231627-CBEB-7E00-DEB1-52B224249F9E}"/>
              </a:ext>
            </a:extLst>
          </p:cNvPr>
          <p:cNvSpPr>
            <a:spLocks noGrp="1"/>
          </p:cNvSpPr>
          <p:nvPr>
            <p:ph type="body" sz="quarter" idx="16"/>
          </p:nvPr>
        </p:nvSpPr>
        <p:spPr/>
        <p:txBody>
          <a:bodyPr/>
          <a:lstStyle/>
          <a:p>
            <a:r>
              <a:rPr lang="da-DK" dirty="0"/>
              <a:t>Frustration – it doesn’t work</a:t>
            </a:r>
            <a:endParaRPr lang="en-IE" dirty="0"/>
          </a:p>
        </p:txBody>
      </p:sp>
    </p:spTree>
    <p:extLst>
      <p:ext uri="{BB962C8B-B14F-4D97-AF65-F5344CB8AC3E}">
        <p14:creationId xmlns:p14="http://schemas.microsoft.com/office/powerpoint/2010/main" val="3844664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don’t have time to shop, or the stores are miles away / I am unable to shop.</a:t>
            </a:r>
          </a:p>
          <a:p>
            <a:pPr marL="0" indent="0">
              <a:buNone/>
            </a:pPr>
            <a:endParaRPr lang="da-DK" sz="1400" dirty="0"/>
          </a:p>
          <a:p>
            <a:pPr marL="0" indent="0"/>
            <a:r>
              <a:rPr lang="en-US" sz="2400" dirty="0"/>
              <a:t>There are a lot of supermarkets online now and you can order your groceries online eliminating this problem</a:t>
            </a:r>
          </a:p>
          <a:p>
            <a:pPr marL="457200" indent="-457200">
              <a:buFont typeface="+mj-lt"/>
              <a:buAutoNum type="arabicPeriod"/>
            </a:pPr>
            <a:r>
              <a:rPr lang="en-US" sz="2400" dirty="0"/>
              <a:t>You can order and pay online and collect (</a:t>
            </a:r>
            <a:r>
              <a:rPr lang="en-US" sz="2400" dirty="0" err="1"/>
              <a:t>click’n’collect</a:t>
            </a:r>
            <a:r>
              <a:rPr lang="en-US" sz="2400" dirty="0"/>
              <a:t>)</a:t>
            </a:r>
          </a:p>
          <a:p>
            <a:pPr marL="457200" indent="-457200">
              <a:buFont typeface="+mj-lt"/>
              <a:buAutoNum type="arabicPeriod"/>
            </a:pPr>
            <a:r>
              <a:rPr lang="en-US" sz="2400" dirty="0"/>
              <a:t>You can order, pay and get your groceries delivered </a:t>
            </a:r>
          </a:p>
          <a:p>
            <a:pPr marL="457200" indent="-457200">
              <a:buFont typeface="+mj-lt"/>
              <a:buAutoNum type="arabicPeriod"/>
            </a:pPr>
            <a:r>
              <a:rPr lang="en-US" sz="2400" dirty="0"/>
              <a:t>You will need an e-mail to order.</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dirty="0"/>
              <a:t>Shopping online - groceries</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96414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429764" y="1623405"/>
            <a:ext cx="7586438" cy="4895927"/>
          </a:xfrm>
        </p:spPr>
        <p:txBody>
          <a:bodyPr/>
          <a:lstStyle/>
          <a:p>
            <a:pPr marL="0" indent="0">
              <a:buNone/>
            </a:pPr>
            <a:r>
              <a:rPr lang="da-DK" b="1" dirty="0"/>
              <a:t>Example</a:t>
            </a:r>
            <a:r>
              <a:rPr lang="da-DK" b="1" i="1" dirty="0"/>
              <a:t>: </a:t>
            </a:r>
            <a:r>
              <a:rPr lang="en-US" b="1" i="1" dirty="0"/>
              <a:t>I need to buy a present for my granddaughter but from a store that is far away.</a:t>
            </a:r>
          </a:p>
          <a:p>
            <a:pPr marL="0" indent="0">
              <a:buNone/>
            </a:pPr>
            <a:endParaRPr lang="da-DK" sz="1400" dirty="0"/>
          </a:p>
          <a:p>
            <a:pPr marL="0" indent="0"/>
            <a:r>
              <a:rPr lang="en-US" sz="2400" dirty="0"/>
              <a:t>There are a lot of supermarkets online now and you can order your groceries online eliminating this problem</a:t>
            </a:r>
          </a:p>
          <a:p>
            <a:pPr marL="457200" indent="-457200">
              <a:buFont typeface="+mj-lt"/>
              <a:buAutoNum type="arabicPeriod"/>
            </a:pPr>
            <a:r>
              <a:rPr lang="en-US" sz="2400" dirty="0"/>
              <a:t>Most larger stores offer online shopping from their webpage</a:t>
            </a:r>
          </a:p>
          <a:p>
            <a:pPr marL="457200" indent="-457200">
              <a:buFont typeface="+mj-lt"/>
              <a:buAutoNum type="arabicPeriod"/>
            </a:pPr>
            <a:r>
              <a:rPr lang="en-US" sz="2400" dirty="0"/>
              <a:t>Search for the item in the online store, choose size/model and </a:t>
            </a:r>
            <a:r>
              <a:rPr lang="en-US" sz="2400" dirty="0" err="1"/>
              <a:t>colour</a:t>
            </a:r>
            <a:r>
              <a:rPr lang="en-US" sz="2400" dirty="0"/>
              <a:t> etc., pay and check-out.</a:t>
            </a:r>
          </a:p>
          <a:p>
            <a:pPr marL="457200" indent="-457200">
              <a:buFont typeface="+mj-lt"/>
              <a:buAutoNum type="arabicPeriod"/>
            </a:pPr>
            <a:r>
              <a:rPr lang="en-US" sz="2400" dirty="0"/>
              <a:t>You will need an e-mail to order.</a:t>
            </a:r>
          </a:p>
          <a:p>
            <a:pPr marL="0" indent="0" algn="ctr">
              <a:buNone/>
            </a:pPr>
            <a:endParaRPr lang="da-DK" sz="2400" dirty="0"/>
          </a:p>
          <a:p>
            <a:pPr marL="0" indent="0" algn="ctr">
              <a:buNone/>
            </a:pPr>
            <a:r>
              <a:rPr lang="da-DK" sz="2400" dirty="0"/>
              <a:t>See the technical guide on how to do this.</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03336" y="567205"/>
            <a:ext cx="9886397" cy="1018971"/>
          </a:xfrm>
        </p:spPr>
        <p:txBody>
          <a:bodyPr/>
          <a:lstStyle/>
          <a:p>
            <a:r>
              <a:rPr lang="da-DK" dirty="0"/>
              <a:t>Shopping online – Gifts or miscellaneous</a:t>
            </a:r>
            <a:endParaRPr lang="en-IE" dirty="0"/>
          </a:p>
        </p:txBody>
      </p:sp>
      <p:grpSp>
        <p:nvGrpSpPr>
          <p:cNvPr id="4" name="Google Shape;629;p39">
            <a:extLst>
              <a:ext uri="{FF2B5EF4-FFF2-40B4-BE49-F238E27FC236}">
                <a16:creationId xmlns:a16="http://schemas.microsoft.com/office/drawing/2014/main" id="{CDCAEABB-E9FB-150E-16FD-74C4454435E7}"/>
              </a:ext>
            </a:extLst>
          </p:cNvPr>
          <p:cNvGrpSpPr/>
          <p:nvPr/>
        </p:nvGrpSpPr>
        <p:grpSpPr>
          <a:xfrm>
            <a:off x="9352888" y="3055296"/>
            <a:ext cx="1963539" cy="1364238"/>
            <a:chOff x="1923075" y="3694075"/>
            <a:chExt cx="437200" cy="341600"/>
          </a:xfrm>
          <a:solidFill>
            <a:schemeClr val="tx1"/>
          </a:solidFill>
        </p:grpSpPr>
        <p:sp>
          <p:nvSpPr>
            <p:cNvPr id="6" name="Google Shape;630;p39">
              <a:extLst>
                <a:ext uri="{FF2B5EF4-FFF2-40B4-BE49-F238E27FC236}">
                  <a16:creationId xmlns:a16="http://schemas.microsoft.com/office/drawing/2014/main" id="{B0054BB5-AF5E-7C37-88AF-33877D4B5096}"/>
                </a:ext>
              </a:extLst>
            </p:cNvPr>
            <p:cNvSpPr/>
            <p:nvPr/>
          </p:nvSpPr>
          <p:spPr>
            <a:xfrm>
              <a:off x="22476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3"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3"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31;p39">
              <a:extLst>
                <a:ext uri="{FF2B5EF4-FFF2-40B4-BE49-F238E27FC236}">
                  <a16:creationId xmlns:a16="http://schemas.microsoft.com/office/drawing/2014/main" id="{0A65304F-F8C2-4D0F-705A-BB6F58391973}"/>
                </a:ext>
              </a:extLst>
            </p:cNvPr>
            <p:cNvSpPr/>
            <p:nvPr/>
          </p:nvSpPr>
          <p:spPr>
            <a:xfrm>
              <a:off x="2035100" y="3983300"/>
              <a:ext cx="52400" cy="52375"/>
            </a:xfrm>
            <a:custGeom>
              <a:avLst/>
              <a:gdLst/>
              <a:ahLst/>
              <a:cxnLst/>
              <a:rect l="l" t="t" r="r" b="b"/>
              <a:pathLst>
                <a:path w="2096" h="2095" fill="none" extrusionOk="0">
                  <a:moveTo>
                    <a:pt x="1" y="1048"/>
                  </a:moveTo>
                  <a:lnTo>
                    <a:pt x="1" y="1048"/>
                  </a:lnTo>
                  <a:lnTo>
                    <a:pt x="25" y="828"/>
                  </a:lnTo>
                  <a:lnTo>
                    <a:pt x="74" y="634"/>
                  </a:lnTo>
                  <a:lnTo>
                    <a:pt x="171" y="439"/>
                  </a:lnTo>
                  <a:lnTo>
                    <a:pt x="317" y="293"/>
                  </a:lnTo>
                  <a:lnTo>
                    <a:pt x="464" y="171"/>
                  </a:lnTo>
                  <a:lnTo>
                    <a:pt x="634" y="73"/>
                  </a:lnTo>
                  <a:lnTo>
                    <a:pt x="829" y="0"/>
                  </a:lnTo>
                  <a:lnTo>
                    <a:pt x="1048" y="0"/>
                  </a:lnTo>
                  <a:lnTo>
                    <a:pt x="1048" y="0"/>
                  </a:lnTo>
                  <a:lnTo>
                    <a:pt x="1267" y="0"/>
                  </a:lnTo>
                  <a:lnTo>
                    <a:pt x="1462" y="73"/>
                  </a:lnTo>
                  <a:lnTo>
                    <a:pt x="1633" y="171"/>
                  </a:lnTo>
                  <a:lnTo>
                    <a:pt x="1779" y="293"/>
                  </a:lnTo>
                  <a:lnTo>
                    <a:pt x="1925" y="439"/>
                  </a:lnTo>
                  <a:lnTo>
                    <a:pt x="2022" y="634"/>
                  </a:lnTo>
                  <a:lnTo>
                    <a:pt x="2071" y="828"/>
                  </a:lnTo>
                  <a:lnTo>
                    <a:pt x="2095" y="1048"/>
                  </a:lnTo>
                  <a:lnTo>
                    <a:pt x="2095" y="1048"/>
                  </a:lnTo>
                  <a:lnTo>
                    <a:pt x="2071" y="1242"/>
                  </a:lnTo>
                  <a:lnTo>
                    <a:pt x="2022" y="1437"/>
                  </a:lnTo>
                  <a:lnTo>
                    <a:pt x="1925" y="1632"/>
                  </a:lnTo>
                  <a:lnTo>
                    <a:pt x="1779" y="1778"/>
                  </a:lnTo>
                  <a:lnTo>
                    <a:pt x="1633" y="1900"/>
                  </a:lnTo>
                  <a:lnTo>
                    <a:pt x="1462" y="1997"/>
                  </a:lnTo>
                  <a:lnTo>
                    <a:pt x="1267" y="2070"/>
                  </a:lnTo>
                  <a:lnTo>
                    <a:pt x="1048" y="2095"/>
                  </a:lnTo>
                  <a:lnTo>
                    <a:pt x="1048" y="2095"/>
                  </a:lnTo>
                  <a:lnTo>
                    <a:pt x="829" y="2070"/>
                  </a:lnTo>
                  <a:lnTo>
                    <a:pt x="634" y="1997"/>
                  </a:lnTo>
                  <a:lnTo>
                    <a:pt x="464" y="1900"/>
                  </a:lnTo>
                  <a:lnTo>
                    <a:pt x="317" y="1778"/>
                  </a:lnTo>
                  <a:lnTo>
                    <a:pt x="171" y="1632"/>
                  </a:lnTo>
                  <a:lnTo>
                    <a:pt x="74" y="1437"/>
                  </a:lnTo>
                  <a:lnTo>
                    <a:pt x="25" y="1242"/>
                  </a:lnTo>
                  <a:lnTo>
                    <a:pt x="1" y="1048"/>
                  </a:lnTo>
                  <a:lnTo>
                    <a:pt x="1" y="1048"/>
                  </a:lnTo>
                  <a:close/>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32;p39">
              <a:extLst>
                <a:ext uri="{FF2B5EF4-FFF2-40B4-BE49-F238E27FC236}">
                  <a16:creationId xmlns:a16="http://schemas.microsoft.com/office/drawing/2014/main" id="{42E47E02-F246-D4C3-DA18-4B54296CC2BD}"/>
                </a:ext>
              </a:extLst>
            </p:cNvPr>
            <p:cNvSpPr/>
            <p:nvPr/>
          </p:nvSpPr>
          <p:spPr>
            <a:xfrm>
              <a:off x="1923075" y="3694075"/>
              <a:ext cx="437200" cy="280100"/>
            </a:xfrm>
            <a:custGeom>
              <a:avLst/>
              <a:gdLst/>
              <a:ahLst/>
              <a:cxnLst/>
              <a:rect l="l" t="t" r="r" b="b"/>
              <a:pathLst>
                <a:path w="17488" h="11204" fill="none" extrusionOk="0">
                  <a:moveTo>
                    <a:pt x="14516" y="10912"/>
                  </a:moveTo>
                  <a:lnTo>
                    <a:pt x="5675" y="10912"/>
                  </a:lnTo>
                  <a:lnTo>
                    <a:pt x="6089" y="9889"/>
                  </a:lnTo>
                  <a:lnTo>
                    <a:pt x="6089" y="9889"/>
                  </a:lnTo>
                  <a:lnTo>
                    <a:pt x="6235" y="9913"/>
                  </a:lnTo>
                  <a:lnTo>
                    <a:pt x="6406" y="9913"/>
                  </a:lnTo>
                  <a:lnTo>
                    <a:pt x="13810" y="9231"/>
                  </a:lnTo>
                  <a:lnTo>
                    <a:pt x="13810" y="9231"/>
                  </a:lnTo>
                  <a:lnTo>
                    <a:pt x="13980" y="9207"/>
                  </a:lnTo>
                  <a:lnTo>
                    <a:pt x="14151" y="9134"/>
                  </a:lnTo>
                  <a:lnTo>
                    <a:pt x="14297" y="9061"/>
                  </a:lnTo>
                  <a:lnTo>
                    <a:pt x="14467" y="8963"/>
                  </a:lnTo>
                  <a:lnTo>
                    <a:pt x="14614" y="8866"/>
                  </a:lnTo>
                  <a:lnTo>
                    <a:pt x="14735" y="8744"/>
                  </a:lnTo>
                  <a:lnTo>
                    <a:pt x="14833" y="8598"/>
                  </a:lnTo>
                  <a:lnTo>
                    <a:pt x="14930" y="8452"/>
                  </a:lnTo>
                  <a:lnTo>
                    <a:pt x="17414" y="3142"/>
                  </a:lnTo>
                  <a:lnTo>
                    <a:pt x="17414" y="3142"/>
                  </a:lnTo>
                  <a:lnTo>
                    <a:pt x="17463" y="2996"/>
                  </a:lnTo>
                  <a:lnTo>
                    <a:pt x="17487" y="2875"/>
                  </a:lnTo>
                  <a:lnTo>
                    <a:pt x="17463" y="2753"/>
                  </a:lnTo>
                  <a:lnTo>
                    <a:pt x="17439" y="2631"/>
                  </a:lnTo>
                  <a:lnTo>
                    <a:pt x="17366" y="2558"/>
                  </a:lnTo>
                  <a:lnTo>
                    <a:pt x="17244" y="2485"/>
                  </a:lnTo>
                  <a:lnTo>
                    <a:pt x="17122" y="2436"/>
                  </a:lnTo>
                  <a:lnTo>
                    <a:pt x="16976" y="2412"/>
                  </a:lnTo>
                  <a:lnTo>
                    <a:pt x="4579" y="1998"/>
                  </a:lnTo>
                  <a:lnTo>
                    <a:pt x="4214" y="366"/>
                  </a:lnTo>
                  <a:lnTo>
                    <a:pt x="4214" y="366"/>
                  </a:lnTo>
                  <a:lnTo>
                    <a:pt x="4141" y="220"/>
                  </a:lnTo>
                  <a:lnTo>
                    <a:pt x="4043" y="98"/>
                  </a:lnTo>
                  <a:lnTo>
                    <a:pt x="3897" y="25"/>
                  </a:lnTo>
                  <a:lnTo>
                    <a:pt x="3727" y="1"/>
                  </a:lnTo>
                  <a:lnTo>
                    <a:pt x="488" y="1"/>
                  </a:lnTo>
                  <a:lnTo>
                    <a:pt x="488" y="1"/>
                  </a:lnTo>
                  <a:lnTo>
                    <a:pt x="390" y="1"/>
                  </a:lnTo>
                  <a:lnTo>
                    <a:pt x="293" y="25"/>
                  </a:lnTo>
                  <a:lnTo>
                    <a:pt x="220" y="74"/>
                  </a:lnTo>
                  <a:lnTo>
                    <a:pt x="147" y="122"/>
                  </a:lnTo>
                  <a:lnTo>
                    <a:pt x="74" y="196"/>
                  </a:lnTo>
                  <a:lnTo>
                    <a:pt x="25" y="293"/>
                  </a:lnTo>
                  <a:lnTo>
                    <a:pt x="1" y="366"/>
                  </a:lnTo>
                  <a:lnTo>
                    <a:pt x="1" y="488"/>
                  </a:lnTo>
                  <a:lnTo>
                    <a:pt x="1" y="488"/>
                  </a:lnTo>
                  <a:lnTo>
                    <a:pt x="1" y="585"/>
                  </a:lnTo>
                  <a:lnTo>
                    <a:pt x="25" y="658"/>
                  </a:lnTo>
                  <a:lnTo>
                    <a:pt x="74" y="756"/>
                  </a:lnTo>
                  <a:lnTo>
                    <a:pt x="147" y="829"/>
                  </a:lnTo>
                  <a:lnTo>
                    <a:pt x="220" y="877"/>
                  </a:lnTo>
                  <a:lnTo>
                    <a:pt x="293" y="926"/>
                  </a:lnTo>
                  <a:lnTo>
                    <a:pt x="390" y="951"/>
                  </a:lnTo>
                  <a:lnTo>
                    <a:pt x="488" y="975"/>
                  </a:lnTo>
                  <a:lnTo>
                    <a:pt x="3337" y="975"/>
                  </a:lnTo>
                  <a:lnTo>
                    <a:pt x="5286" y="9256"/>
                  </a:lnTo>
                  <a:lnTo>
                    <a:pt x="4506" y="11204"/>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33;p39">
              <a:extLst>
                <a:ext uri="{FF2B5EF4-FFF2-40B4-BE49-F238E27FC236}">
                  <a16:creationId xmlns:a16="http://schemas.microsoft.com/office/drawing/2014/main" id="{C714988B-F501-7307-7E2C-E9C84A358B21}"/>
                </a:ext>
              </a:extLst>
            </p:cNvPr>
            <p:cNvSpPr/>
            <p:nvPr/>
          </p:nvSpPr>
          <p:spPr>
            <a:xfrm>
              <a:off x="2261000" y="3781750"/>
              <a:ext cx="48725" cy="108400"/>
            </a:xfrm>
            <a:custGeom>
              <a:avLst/>
              <a:gdLst/>
              <a:ahLst/>
              <a:cxnLst/>
              <a:rect l="l" t="t" r="r" b="b"/>
              <a:pathLst>
                <a:path w="1949" h="4336" fill="none" extrusionOk="0">
                  <a:moveTo>
                    <a:pt x="1" y="4336"/>
                  </a:moveTo>
                  <a:lnTo>
                    <a:pt x="1949"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34;p39">
              <a:extLst>
                <a:ext uri="{FF2B5EF4-FFF2-40B4-BE49-F238E27FC236}">
                  <a16:creationId xmlns:a16="http://schemas.microsoft.com/office/drawing/2014/main" id="{22AA92E6-A076-106D-3BE0-408DACC0E820}"/>
                </a:ext>
              </a:extLst>
            </p:cNvPr>
            <p:cNvSpPr/>
            <p:nvPr/>
          </p:nvSpPr>
          <p:spPr>
            <a:xfrm>
              <a:off x="2225675" y="3780550"/>
              <a:ext cx="32300" cy="113875"/>
            </a:xfrm>
            <a:custGeom>
              <a:avLst/>
              <a:gdLst/>
              <a:ahLst/>
              <a:cxnLst/>
              <a:rect l="l" t="t" r="r" b="b"/>
              <a:pathLst>
                <a:path w="1292" h="4555" fill="none" extrusionOk="0">
                  <a:moveTo>
                    <a:pt x="1" y="4554"/>
                  </a:moveTo>
                  <a:lnTo>
                    <a:pt x="1292"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35;p39">
              <a:extLst>
                <a:ext uri="{FF2B5EF4-FFF2-40B4-BE49-F238E27FC236}">
                  <a16:creationId xmlns:a16="http://schemas.microsoft.com/office/drawing/2014/main" id="{EECD70E1-EEE9-1B53-9967-3F6440D77FC4}"/>
                </a:ext>
              </a:extLst>
            </p:cNvPr>
            <p:cNvSpPr/>
            <p:nvPr/>
          </p:nvSpPr>
          <p:spPr>
            <a:xfrm>
              <a:off x="2190375" y="3779325"/>
              <a:ext cx="15850" cy="119350"/>
            </a:xfrm>
            <a:custGeom>
              <a:avLst/>
              <a:gdLst/>
              <a:ahLst/>
              <a:cxnLst/>
              <a:rect l="l" t="t" r="r" b="b"/>
              <a:pathLst>
                <a:path w="634" h="4774" fill="none" extrusionOk="0">
                  <a:moveTo>
                    <a:pt x="0" y="4774"/>
                  </a:moveTo>
                  <a:lnTo>
                    <a:pt x="634"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36;p39">
              <a:extLst>
                <a:ext uri="{FF2B5EF4-FFF2-40B4-BE49-F238E27FC236}">
                  <a16:creationId xmlns:a16="http://schemas.microsoft.com/office/drawing/2014/main" id="{D6E93299-936D-431A-7011-2C0651F4A07F}"/>
                </a:ext>
              </a:extLst>
            </p:cNvPr>
            <p:cNvSpPr/>
            <p:nvPr/>
          </p:nvSpPr>
          <p:spPr>
            <a:xfrm>
              <a:off x="2154450" y="3777500"/>
              <a:ext cx="1250" cy="126050"/>
            </a:xfrm>
            <a:custGeom>
              <a:avLst/>
              <a:gdLst/>
              <a:ahLst/>
              <a:cxnLst/>
              <a:rect l="l" t="t" r="r" b="b"/>
              <a:pathLst>
                <a:path w="50" h="5042" fill="none" extrusionOk="0">
                  <a:moveTo>
                    <a:pt x="49" y="5042"/>
                  </a:moveTo>
                  <a:lnTo>
                    <a:pt x="0" y="0"/>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37;p39">
              <a:extLst>
                <a:ext uri="{FF2B5EF4-FFF2-40B4-BE49-F238E27FC236}">
                  <a16:creationId xmlns:a16="http://schemas.microsoft.com/office/drawing/2014/main" id="{DCFBB14A-1DF0-6CB0-15AF-85F4012EBA25}"/>
                </a:ext>
              </a:extLst>
            </p:cNvPr>
            <p:cNvSpPr/>
            <p:nvPr/>
          </p:nvSpPr>
          <p:spPr>
            <a:xfrm>
              <a:off x="2103300" y="3776275"/>
              <a:ext cx="17075" cy="131550"/>
            </a:xfrm>
            <a:custGeom>
              <a:avLst/>
              <a:gdLst/>
              <a:ahLst/>
              <a:cxnLst/>
              <a:rect l="l" t="t" r="r" b="b"/>
              <a:pathLst>
                <a:path w="683" h="5262" fill="none" extrusionOk="0">
                  <a:moveTo>
                    <a:pt x="683" y="5261"/>
                  </a:moveTo>
                  <a:lnTo>
                    <a:pt x="1"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638;p39">
              <a:extLst>
                <a:ext uri="{FF2B5EF4-FFF2-40B4-BE49-F238E27FC236}">
                  <a16:creationId xmlns:a16="http://schemas.microsoft.com/office/drawing/2014/main" id="{FB9AAE3A-07F1-63F4-B424-1B2EDCC8162D}"/>
                </a:ext>
              </a:extLst>
            </p:cNvPr>
            <p:cNvSpPr/>
            <p:nvPr/>
          </p:nvSpPr>
          <p:spPr>
            <a:xfrm>
              <a:off x="2051550" y="3775050"/>
              <a:ext cx="34125" cy="137025"/>
            </a:xfrm>
            <a:custGeom>
              <a:avLst/>
              <a:gdLst/>
              <a:ahLst/>
              <a:cxnLst/>
              <a:rect l="l" t="t" r="r" b="b"/>
              <a:pathLst>
                <a:path w="1365" h="5481" fill="none" extrusionOk="0">
                  <a:moveTo>
                    <a:pt x="1364" y="5481"/>
                  </a:moveTo>
                  <a:lnTo>
                    <a:pt x="0" y="1"/>
                  </a:lnTo>
                </a:path>
              </a:pathLst>
            </a:custGeom>
            <a:grpFill/>
            <a:ln w="38100" cap="rnd" cmpd="sng">
              <a:solidFill>
                <a:srgbClr val="092E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9533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4881CC-0B13-657F-7DD3-CE9661AB340E}"/>
              </a:ext>
            </a:extLst>
          </p:cNvPr>
          <p:cNvSpPr>
            <a:spLocks noGrp="1"/>
          </p:cNvSpPr>
          <p:nvPr>
            <p:ph type="body" sz="quarter" idx="18"/>
          </p:nvPr>
        </p:nvSpPr>
        <p:spPr/>
        <p:txBody>
          <a:bodyPr/>
          <a:lstStyle/>
          <a:p>
            <a:r>
              <a:rPr lang="da-DK" b="1" dirty="0"/>
              <a:t>Example</a:t>
            </a:r>
            <a:r>
              <a:rPr lang="da-DK" b="1" i="1" dirty="0"/>
              <a:t>: </a:t>
            </a:r>
            <a:r>
              <a:rPr lang="en-US" b="1" i="1" dirty="0"/>
              <a:t>People talk about ‘messenger’ as communication tool, I don’t know how to use it.</a:t>
            </a:r>
          </a:p>
          <a:p>
            <a:endParaRPr lang="en-US" b="1" i="1" dirty="0"/>
          </a:p>
          <a:p>
            <a:pPr marL="342900" indent="-342900">
              <a:buFont typeface="Arial" panose="020B0604020202020204" pitchFamily="34" charset="0"/>
              <a:buChar char="•"/>
            </a:pPr>
            <a:r>
              <a:rPr lang="en-US" dirty="0"/>
              <a:t>Training in technology will develop your skills</a:t>
            </a:r>
          </a:p>
          <a:p>
            <a:pPr marL="342900" indent="-342900">
              <a:buFont typeface="Arial" panose="020B0604020202020204" pitchFamily="34" charset="0"/>
              <a:buChar char="•"/>
            </a:pPr>
            <a:r>
              <a:rPr lang="en-US" dirty="0"/>
              <a:t>Once you have learned it becomes easy and you can talk to a lot of people with messenger</a:t>
            </a:r>
          </a:p>
          <a:p>
            <a:endParaRPr lang="en-US" dirty="0"/>
          </a:p>
          <a:p>
            <a:r>
              <a:rPr lang="en-IE" dirty="0"/>
              <a:t>  </a:t>
            </a:r>
          </a:p>
        </p:txBody>
      </p:sp>
      <p:sp>
        <p:nvSpPr>
          <p:cNvPr id="3" name="Text Placeholder 2">
            <a:extLst>
              <a:ext uri="{FF2B5EF4-FFF2-40B4-BE49-F238E27FC236}">
                <a16:creationId xmlns:a16="http://schemas.microsoft.com/office/drawing/2014/main" id="{80C22742-BA11-9BDE-0150-8C8EA25164C4}"/>
              </a:ext>
            </a:extLst>
          </p:cNvPr>
          <p:cNvSpPr>
            <a:spLocks noGrp="1"/>
          </p:cNvSpPr>
          <p:nvPr>
            <p:ph type="body" sz="quarter" idx="16"/>
          </p:nvPr>
        </p:nvSpPr>
        <p:spPr/>
        <p:txBody>
          <a:bodyPr/>
          <a:lstStyle/>
          <a:p>
            <a:r>
              <a:rPr lang="en-IE" dirty="0"/>
              <a:t>Terminology </a:t>
            </a:r>
          </a:p>
        </p:txBody>
      </p:sp>
      <p:sp>
        <p:nvSpPr>
          <p:cNvPr id="5" name="TextBox 4">
            <a:extLst>
              <a:ext uri="{FF2B5EF4-FFF2-40B4-BE49-F238E27FC236}">
                <a16:creationId xmlns:a16="http://schemas.microsoft.com/office/drawing/2014/main" id="{BDC70E7F-1913-371C-7C4D-F5D7417624AC}"/>
              </a:ext>
            </a:extLst>
          </p:cNvPr>
          <p:cNvSpPr txBox="1"/>
          <p:nvPr/>
        </p:nvSpPr>
        <p:spPr>
          <a:xfrm>
            <a:off x="8576441" y="1261241"/>
            <a:ext cx="2480442" cy="4298731"/>
          </a:xfrm>
          <a:prstGeom prst="rect">
            <a:avLst/>
          </a:prstGeom>
          <a:solidFill>
            <a:schemeClr val="bg1"/>
          </a:solidFill>
        </p:spPr>
        <p:txBody>
          <a:bodyPr wrap="square" rtlCol="0">
            <a:spAutoFit/>
          </a:bodyPr>
          <a:lstStyle/>
          <a:p>
            <a:endParaRPr lang="en-IE" dirty="0"/>
          </a:p>
        </p:txBody>
      </p:sp>
      <p:pic>
        <p:nvPicPr>
          <p:cNvPr id="2050" name="Picture 2">
            <a:extLst>
              <a:ext uri="{FF2B5EF4-FFF2-40B4-BE49-F238E27FC236}">
                <a16:creationId xmlns:a16="http://schemas.microsoft.com/office/drawing/2014/main" id="{D335F610-B461-EE42-AF13-DD29B5F13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9412" y="2435116"/>
            <a:ext cx="1714500" cy="1714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F8F64E9-C9F4-AE24-DAFB-1C17E78E0A24}"/>
              </a:ext>
            </a:extLst>
          </p:cNvPr>
          <p:cNvSpPr txBox="1"/>
          <p:nvPr/>
        </p:nvSpPr>
        <p:spPr>
          <a:xfrm>
            <a:off x="1211317" y="5426434"/>
            <a:ext cx="6101254" cy="4247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a-DK" sz="2400" b="0" i="0" u="none" strike="noStrike" kern="1200" cap="none" spc="0" normalizeH="0" baseline="0" noProof="0" dirty="0">
                <a:ln>
                  <a:noFill/>
                </a:ln>
                <a:solidFill>
                  <a:srgbClr val="092E4B"/>
                </a:solidFill>
                <a:effectLst/>
                <a:uLnTx/>
                <a:uFillTx/>
                <a:latin typeface="Calibri" panose="020F0502020204030204"/>
                <a:ea typeface="+mn-ea"/>
                <a:cs typeface="+mn-cs"/>
              </a:rPr>
              <a:t>See the technical guide on how to do this.</a:t>
            </a:r>
          </a:p>
        </p:txBody>
      </p:sp>
    </p:spTree>
    <p:extLst>
      <p:ext uri="{BB962C8B-B14F-4D97-AF65-F5344CB8AC3E}">
        <p14:creationId xmlns:p14="http://schemas.microsoft.com/office/powerpoint/2010/main" val="366695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717CB8F-72FF-E240-A915-F4EC7D83352F}"/>
              </a:ext>
            </a:extLst>
          </p:cNvPr>
          <p:cNvSpPr>
            <a:spLocks noGrp="1"/>
          </p:cNvSpPr>
          <p:nvPr>
            <p:ph type="body" sz="quarter" idx="13"/>
          </p:nvPr>
        </p:nvSpPr>
        <p:spPr/>
        <p:txBody>
          <a:bodyPr/>
          <a:lstStyle/>
          <a:p>
            <a:endParaRPr lang="en-US" sz="4800" b="0" dirty="0">
              <a:effectLst/>
            </a:endParaRPr>
          </a:p>
          <a:p>
            <a:r>
              <a:rPr lang="en-US" sz="4800" b="0" dirty="0">
                <a:effectLst/>
              </a:rPr>
              <a:t>Tech gives the quietest student a voice.</a:t>
            </a:r>
          </a:p>
          <a:p>
            <a:endParaRPr lang="en-US" i="0" dirty="0">
              <a:solidFill>
                <a:srgbClr val="3C3C3C"/>
              </a:solidFill>
              <a:latin typeface="Lato" panose="020F0502020204030203" pitchFamily="34" charset="0"/>
            </a:endParaRPr>
          </a:p>
          <a:p>
            <a:r>
              <a:rPr lang="en-US" b="0" i="0" dirty="0">
                <a:solidFill>
                  <a:srgbClr val="3C3C3C"/>
                </a:solidFill>
                <a:effectLst/>
                <a:latin typeface="Lato" panose="020F0502020204030203" pitchFamily="34" charset="0"/>
              </a:rPr>
              <a:t> </a:t>
            </a:r>
          </a:p>
          <a:p>
            <a:pPr algn="r"/>
            <a:r>
              <a:rPr lang="en-US" sz="1800" b="0" i="0" dirty="0">
                <a:effectLst/>
                <a:latin typeface="Lato" panose="020F0502020204030203" pitchFamily="34" charset="0"/>
              </a:rPr>
              <a:t>– Jerry </a:t>
            </a:r>
            <a:r>
              <a:rPr lang="en-US" sz="1800" b="0" i="0" dirty="0" err="1">
                <a:effectLst/>
                <a:latin typeface="Lato" panose="020F0502020204030203" pitchFamily="34" charset="0"/>
              </a:rPr>
              <a:t>Blumengarten</a:t>
            </a:r>
            <a:endParaRPr lang="en-US" sz="1800" dirty="0"/>
          </a:p>
        </p:txBody>
      </p:sp>
      <p:pic>
        <p:nvPicPr>
          <p:cNvPr id="4" name="Picture Placeholder 3">
            <a:extLst>
              <a:ext uri="{FF2B5EF4-FFF2-40B4-BE49-F238E27FC236}">
                <a16:creationId xmlns:a16="http://schemas.microsoft.com/office/drawing/2014/main" id="{FE9850C5-4C88-D140-82C7-11FA18293BDC}"/>
              </a:ext>
            </a:extLst>
          </p:cNvPr>
          <p:cNvPicPr>
            <a:picLocks noGrp="1" noChangeAspect="1"/>
          </p:cNvPicPr>
          <p:nvPr>
            <p:ph type="pic" sz="quarter" idx="44"/>
          </p:nvPr>
        </p:nvPicPr>
        <p:blipFill>
          <a:blip r:embed="rId2"/>
          <a:srcRect l="19992" r="19992"/>
          <a:stretch>
            <a:fillRect/>
          </a:stretch>
        </p:blipFill>
        <p:spPr/>
      </p:pic>
      <p:sp>
        <p:nvSpPr>
          <p:cNvPr id="13" name="Freeform 12">
            <a:extLst>
              <a:ext uri="{FF2B5EF4-FFF2-40B4-BE49-F238E27FC236}">
                <a16:creationId xmlns:a16="http://schemas.microsoft.com/office/drawing/2014/main" id="{16DCD755-D7BE-D44E-99DE-57C38F3CDC20}"/>
              </a:ext>
            </a:extLst>
          </p:cNvPr>
          <p:cNvSpPr/>
          <p:nvPr/>
        </p:nvSpPr>
        <p:spPr>
          <a:xfrm>
            <a:off x="9637048" y="660400"/>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w="8971"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4294967295"/>
          </p:nvPr>
        </p:nvSpPr>
        <p:spPr>
          <a:xfrm>
            <a:off x="7665396" y="5611394"/>
            <a:ext cx="3875423" cy="731140"/>
          </a:xfrm>
          <a:prstGeom prst="rect">
            <a:avLst/>
          </a:prstGeom>
        </p:spPr>
        <p:txBody>
          <a:bodyPr anchor="ctr">
            <a:normAutofit/>
          </a:bodyPr>
          <a:lstStyle/>
          <a:p>
            <a:pPr marL="0" indent="0">
              <a:buNone/>
            </a:pPr>
            <a:r>
              <a:rPr lang="en-US" dirty="0">
                <a:solidFill>
                  <a:schemeClr val="bg1"/>
                </a:solidFill>
              </a:rPr>
              <a:t>www.housingcare.net</a:t>
            </a:r>
          </a:p>
        </p:txBody>
      </p:sp>
      <p:grpSp>
        <p:nvGrpSpPr>
          <p:cNvPr id="45" name="Graphic 3">
            <a:extLst>
              <a:ext uri="{FF2B5EF4-FFF2-40B4-BE49-F238E27FC236}">
                <a16:creationId xmlns:a16="http://schemas.microsoft.com/office/drawing/2014/main" id="{70DEAB5D-93C9-5D48-A98A-33ACD68A2E71}"/>
              </a:ext>
            </a:extLst>
          </p:cNvPr>
          <p:cNvGrpSpPr/>
          <p:nvPr/>
        </p:nvGrpSpPr>
        <p:grpSpPr>
          <a:xfrm>
            <a:off x="10362363" y="2625849"/>
            <a:ext cx="280634" cy="280634"/>
            <a:chOff x="-147782" y="2499889"/>
            <a:chExt cx="850463" cy="850463"/>
          </a:xfrm>
        </p:grpSpPr>
        <p:sp>
          <p:nvSpPr>
            <p:cNvPr id="46" name="Freeform 45">
              <a:extLst>
                <a:ext uri="{FF2B5EF4-FFF2-40B4-BE49-F238E27FC236}">
                  <a16:creationId xmlns:a16="http://schemas.microsoft.com/office/drawing/2014/main" id="{4EA6D3B6-B723-3E42-BAEB-4C7D6EC296E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F1A27D03-475C-0349-903E-E1C758EAD6B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1" name="Graphic 3">
            <a:extLst>
              <a:ext uri="{FF2B5EF4-FFF2-40B4-BE49-F238E27FC236}">
                <a16:creationId xmlns:a16="http://schemas.microsoft.com/office/drawing/2014/main" id="{238554F3-F08D-D147-80F9-D72FE776777B}"/>
              </a:ext>
            </a:extLst>
          </p:cNvPr>
          <p:cNvGrpSpPr/>
          <p:nvPr/>
        </p:nvGrpSpPr>
        <p:grpSpPr>
          <a:xfrm>
            <a:off x="10016456" y="2625849"/>
            <a:ext cx="280634" cy="280842"/>
            <a:chOff x="-1196056" y="2499889"/>
            <a:chExt cx="850463" cy="851093"/>
          </a:xfrm>
        </p:grpSpPr>
        <p:sp>
          <p:nvSpPr>
            <p:cNvPr id="52" name="Freeform 51">
              <a:extLst>
                <a:ext uri="{FF2B5EF4-FFF2-40B4-BE49-F238E27FC236}">
                  <a16:creationId xmlns:a16="http://schemas.microsoft.com/office/drawing/2014/main" id="{1A57444E-551B-664B-B83C-F40BDB74E0C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31D8258C-B64E-3943-9A23-5F349D5F705C}"/>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54" name="Freeform 53">
            <a:extLst>
              <a:ext uri="{FF2B5EF4-FFF2-40B4-BE49-F238E27FC236}">
                <a16:creationId xmlns:a16="http://schemas.microsoft.com/office/drawing/2014/main" id="{CC46FAA4-A2CE-6C42-97FE-0767E123A406}"/>
              </a:ext>
            </a:extLst>
          </p:cNvPr>
          <p:cNvSpPr/>
          <p:nvPr/>
        </p:nvSpPr>
        <p:spPr>
          <a:xfrm>
            <a:off x="10708479" y="2625849"/>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55" name="Graphic 54" descr="World with solid fill">
            <a:extLst>
              <a:ext uri="{FF2B5EF4-FFF2-40B4-BE49-F238E27FC236}">
                <a16:creationId xmlns:a16="http://schemas.microsoft.com/office/drawing/2014/main" id="{479481F5-DA61-1044-9094-949AFB3A55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27019" y="2639589"/>
            <a:ext cx="246077" cy="246077"/>
          </a:xfrm>
          <a:prstGeom prst="rect">
            <a:avLst/>
          </a:prstGeom>
        </p:spPr>
      </p:pic>
      <p:sp>
        <p:nvSpPr>
          <p:cNvPr id="4" name="Text Placeholder 3">
            <a:extLst>
              <a:ext uri="{FF2B5EF4-FFF2-40B4-BE49-F238E27FC236}">
                <a16:creationId xmlns:a16="http://schemas.microsoft.com/office/drawing/2014/main" id="{90DD54BC-CA28-431D-04C9-221348D7D077}"/>
              </a:ext>
            </a:extLst>
          </p:cNvPr>
          <p:cNvSpPr>
            <a:spLocks noGrp="1"/>
          </p:cNvSpPr>
          <p:nvPr>
            <p:ph type="body" sz="quarter" idx="19"/>
          </p:nvPr>
        </p:nvSpPr>
        <p:spPr/>
        <p:txBody>
          <a:bodyPr/>
          <a:lstStyle/>
          <a:p>
            <a:r>
              <a:rPr lang="en-IE" dirty="0"/>
              <a:t>End of Module 2</a:t>
            </a:r>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pPr marL="342900" indent="-342900">
              <a:buFont typeface="Arial" panose="020B0604020202020204" pitchFamily="34" charset="0"/>
              <a:buChar char="•"/>
            </a:pPr>
            <a:r>
              <a:rPr lang="en-US" dirty="0"/>
              <a:t>There are still repercussions from the pandemic </a:t>
            </a:r>
          </a:p>
          <a:p>
            <a:pPr marL="342900" indent="-342900">
              <a:buFont typeface="Arial" panose="020B0604020202020204" pitchFamily="34" charset="0"/>
              <a:buChar char="•"/>
            </a:pPr>
            <a:r>
              <a:rPr lang="en-US" dirty="0"/>
              <a:t>An ageing European population</a:t>
            </a:r>
          </a:p>
          <a:p>
            <a:pPr marL="342900" indent="-342900">
              <a:buFont typeface="Arial" panose="020B0604020202020204" pitchFamily="34" charset="0"/>
              <a:buChar char="•"/>
            </a:pPr>
            <a:r>
              <a:rPr lang="en-US" dirty="0"/>
              <a:t>Difficulties to recruit care workers</a:t>
            </a:r>
          </a:p>
          <a:p>
            <a:pPr marL="342900" indent="-342900">
              <a:buFont typeface="Arial" panose="020B0604020202020204" pitchFamily="34" charset="0"/>
              <a:buChar char="•"/>
            </a:pPr>
            <a:r>
              <a:rPr lang="en-US" dirty="0"/>
              <a:t>Economic crisis with high inflation</a:t>
            </a:r>
          </a:p>
          <a:p>
            <a:pPr marL="342900" indent="-342900">
              <a:buFont typeface="Arial" panose="020B0604020202020204" pitchFamily="34" charset="0"/>
              <a:buChar char="•"/>
            </a:pPr>
            <a:r>
              <a:rPr lang="en-US" dirty="0"/>
              <a:t>Increased use of technologies in municipalities and society in general</a:t>
            </a:r>
          </a:p>
          <a:p>
            <a:pPr marL="342900" indent="-342900">
              <a:buFont typeface="Arial" panose="020B0604020202020204" pitchFamily="34" charset="0"/>
              <a:buChar char="•"/>
            </a:pPr>
            <a:r>
              <a:rPr lang="en-US" dirty="0"/>
              <a:t>Continuous need for training of employees and volunteers</a:t>
            </a:r>
          </a:p>
          <a:p>
            <a:pPr marL="342900" indent="-342900">
              <a:buFont typeface="Arial" panose="020B0604020202020204" pitchFamily="34" charset="0"/>
              <a:buChar char="•"/>
            </a:pP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pPr algn="ctr"/>
            <a:r>
              <a:rPr lang="en-US" dirty="0"/>
              <a:t>Setting the scene / the Need</a:t>
            </a:r>
          </a:p>
        </p:txBody>
      </p:sp>
      <p:grpSp>
        <p:nvGrpSpPr>
          <p:cNvPr id="2" name="Group 1">
            <a:extLst>
              <a:ext uri="{FF2B5EF4-FFF2-40B4-BE49-F238E27FC236}">
                <a16:creationId xmlns:a16="http://schemas.microsoft.com/office/drawing/2014/main" id="{F8FAFABF-E883-B17D-3816-FD8040F55E16}"/>
              </a:ext>
            </a:extLst>
          </p:cNvPr>
          <p:cNvGrpSpPr/>
          <p:nvPr/>
        </p:nvGrpSpPr>
        <p:grpSpPr>
          <a:xfrm>
            <a:off x="8840281" y="2125932"/>
            <a:ext cx="1259350" cy="1479116"/>
            <a:chOff x="4026418" y="2351193"/>
            <a:chExt cx="770533" cy="913183"/>
          </a:xfrm>
          <a:solidFill>
            <a:srgbClr val="092E4B"/>
          </a:solidFill>
        </p:grpSpPr>
        <p:sp>
          <p:nvSpPr>
            <p:cNvPr id="3" name="Freeform 322">
              <a:extLst>
                <a:ext uri="{FF2B5EF4-FFF2-40B4-BE49-F238E27FC236}">
                  <a16:creationId xmlns:a16="http://schemas.microsoft.com/office/drawing/2014/main" id="{7B5AD44F-235F-5690-F83D-5D1AEBE0225A}"/>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24BAA2"/>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4196E6EC-2E0E-E2F8-251C-857241194609}"/>
                </a:ext>
              </a:extLst>
            </p:cNvPr>
            <p:cNvGrpSpPr/>
            <p:nvPr/>
          </p:nvGrpSpPr>
          <p:grpSpPr>
            <a:xfrm>
              <a:off x="4026418" y="2351193"/>
              <a:ext cx="770533" cy="913183"/>
              <a:chOff x="4026418" y="2351193"/>
              <a:chExt cx="770533" cy="913183"/>
            </a:xfrm>
            <a:grpFill/>
          </p:grpSpPr>
          <p:grpSp>
            <p:nvGrpSpPr>
              <p:cNvPr id="7" name="Graphic 2">
                <a:extLst>
                  <a:ext uri="{FF2B5EF4-FFF2-40B4-BE49-F238E27FC236}">
                    <a16:creationId xmlns:a16="http://schemas.microsoft.com/office/drawing/2014/main" id="{A7EC39BA-E3F9-2FC6-7D2E-5EE3B71332AA}"/>
                  </a:ext>
                </a:extLst>
              </p:cNvPr>
              <p:cNvGrpSpPr/>
              <p:nvPr/>
            </p:nvGrpSpPr>
            <p:grpSpPr>
              <a:xfrm>
                <a:off x="4026418" y="2351193"/>
                <a:ext cx="770533" cy="913183"/>
                <a:chOff x="4026418" y="2351193"/>
                <a:chExt cx="770533" cy="913183"/>
              </a:xfrm>
              <a:grpFill/>
            </p:grpSpPr>
            <p:sp>
              <p:nvSpPr>
                <p:cNvPr id="9" name="Freeform 326">
                  <a:extLst>
                    <a:ext uri="{FF2B5EF4-FFF2-40B4-BE49-F238E27FC236}">
                      <a16:creationId xmlns:a16="http://schemas.microsoft.com/office/drawing/2014/main" id="{B550C7A8-DC22-6926-28D7-2AE32F3003BB}"/>
                    </a:ext>
                  </a:extLst>
                </p:cNvPr>
                <p:cNvSpPr/>
                <p:nvPr/>
              </p:nvSpPr>
              <p:spPr>
                <a:xfrm>
                  <a:off x="4263088" y="2943656"/>
                  <a:ext cx="160962" cy="320720"/>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dirty="0"/>
                </a:p>
              </p:txBody>
            </p:sp>
            <p:sp>
              <p:nvSpPr>
                <p:cNvPr id="11" name="Freeform 328">
                  <a:extLst>
                    <a:ext uri="{FF2B5EF4-FFF2-40B4-BE49-F238E27FC236}">
                      <a16:creationId xmlns:a16="http://schemas.microsoft.com/office/drawing/2014/main" id="{60906C09-4D39-D712-3642-8FD2D6855805}"/>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14C6FCE2-85BA-AEAA-FB9A-BAA9501F82B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D94957AE-DC59-EB98-B175-97328CE6E41E}"/>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90D32D71-D990-573D-2E5B-F84DBC1DBA5F}"/>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97010226-ADE8-791E-6B7B-E4760E30847C}"/>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22C5F3BF-72CE-7D85-C8D6-79C3A05FBB1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4D56D0AC-C519-7B50-D326-4DB784A5DE2D}"/>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D6FB5A02-43A5-4BD6-8985-491466C0C30B}"/>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p>
            </p:txBody>
          </p:sp>
        </p:grpSp>
      </p:grpSp>
      <p:sp>
        <p:nvSpPr>
          <p:cNvPr id="18" name="Heart 17">
            <a:extLst>
              <a:ext uri="{FF2B5EF4-FFF2-40B4-BE49-F238E27FC236}">
                <a16:creationId xmlns:a16="http://schemas.microsoft.com/office/drawing/2014/main" id="{25D70681-106F-EFD2-549F-555C42ACAE67}"/>
              </a:ext>
            </a:extLst>
          </p:cNvPr>
          <p:cNvSpPr/>
          <p:nvPr/>
        </p:nvSpPr>
        <p:spPr>
          <a:xfrm>
            <a:off x="8733381" y="3227018"/>
            <a:ext cx="311237" cy="383343"/>
          </a:xfrm>
          <a:prstGeom prst="heart">
            <a:avLst/>
          </a:prstGeom>
          <a:solidFill>
            <a:srgbClr val="7F3494"/>
          </a:solidFill>
          <a:ln w="38100">
            <a:solidFill>
              <a:srgbClr val="092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933563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6364E23-47BD-E3D9-D0F4-BBDB9BBE7CF1}"/>
              </a:ext>
            </a:extLst>
          </p:cNvPr>
          <p:cNvSpPr>
            <a:spLocks noGrp="1"/>
          </p:cNvSpPr>
          <p:nvPr>
            <p:ph type="body" sz="quarter" idx="27"/>
          </p:nvPr>
        </p:nvSpPr>
        <p:spPr>
          <a:xfrm>
            <a:off x="565673" y="659662"/>
            <a:ext cx="8210465" cy="720752"/>
          </a:xfrm>
        </p:spPr>
        <p:txBody>
          <a:bodyPr/>
          <a:lstStyle/>
          <a:p>
            <a:r>
              <a:rPr lang="en-IE" sz="4000" b="1" dirty="0"/>
              <a:t>Motivation</a:t>
            </a:r>
            <a:r>
              <a:rPr lang="en-IE" sz="4000" dirty="0"/>
              <a:t> – Why is this important</a:t>
            </a:r>
          </a:p>
        </p:txBody>
      </p:sp>
      <p:sp>
        <p:nvSpPr>
          <p:cNvPr id="13" name="Pladsholder til indhold 2">
            <a:extLst>
              <a:ext uri="{FF2B5EF4-FFF2-40B4-BE49-F238E27FC236}">
                <a16:creationId xmlns:a16="http://schemas.microsoft.com/office/drawing/2014/main" id="{C03254AE-C921-C664-85AE-5D08F7A8AAD4}"/>
              </a:ext>
            </a:extLst>
          </p:cNvPr>
          <p:cNvSpPr txBox="1">
            <a:spLocks/>
          </p:cNvSpPr>
          <p:nvPr/>
        </p:nvSpPr>
        <p:spPr>
          <a:xfrm>
            <a:off x="838200" y="2482466"/>
            <a:ext cx="8210465"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400" dirty="0">
                <a:solidFill>
                  <a:srgbClr val="092E4B"/>
                </a:solidFill>
              </a:rPr>
              <a:t>Many people are nervous about new technology and the risk of being disconnected from communication with public authorities, family and friends.</a:t>
            </a:r>
          </a:p>
          <a:p>
            <a:r>
              <a:rPr lang="da-DK" sz="2400" dirty="0">
                <a:solidFill>
                  <a:srgbClr val="092E4B"/>
                </a:solidFill>
              </a:rPr>
              <a:t>Uncover which reasons and examples can be used in training to maintain motivation</a:t>
            </a:r>
          </a:p>
          <a:p>
            <a:r>
              <a:rPr lang="da-DK" sz="2400" dirty="0">
                <a:solidFill>
                  <a:srgbClr val="092E4B"/>
                </a:solidFill>
              </a:rPr>
              <a:t>Find out what can convince them that technology is helpful in everyday life</a:t>
            </a:r>
          </a:p>
          <a:p>
            <a:r>
              <a:rPr lang="da-DK" sz="2400" dirty="0">
                <a:solidFill>
                  <a:srgbClr val="092E4B"/>
                </a:solidFill>
              </a:rPr>
              <a:t>Make a good plan for the training</a:t>
            </a:r>
          </a:p>
        </p:txBody>
      </p:sp>
      <p:grpSp>
        <p:nvGrpSpPr>
          <p:cNvPr id="14" name="Group 13">
            <a:extLst>
              <a:ext uri="{FF2B5EF4-FFF2-40B4-BE49-F238E27FC236}">
                <a16:creationId xmlns:a16="http://schemas.microsoft.com/office/drawing/2014/main" id="{9297D747-774D-C5A1-E6DB-134224A9D000}"/>
              </a:ext>
            </a:extLst>
          </p:cNvPr>
          <p:cNvGrpSpPr/>
          <p:nvPr/>
        </p:nvGrpSpPr>
        <p:grpSpPr>
          <a:xfrm>
            <a:off x="9618688" y="2858347"/>
            <a:ext cx="1331010" cy="1620325"/>
            <a:chOff x="8823055" y="3850915"/>
            <a:chExt cx="751563" cy="867883"/>
          </a:xfrm>
          <a:solidFill>
            <a:srgbClr val="092E4B"/>
          </a:solidFill>
        </p:grpSpPr>
        <p:sp>
          <p:nvSpPr>
            <p:cNvPr id="15" name="Freeform 278">
              <a:extLst>
                <a:ext uri="{FF2B5EF4-FFF2-40B4-BE49-F238E27FC236}">
                  <a16:creationId xmlns:a16="http://schemas.microsoft.com/office/drawing/2014/main" id="{62AD8405-FA03-F8E0-71D2-5B9195A83303}"/>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24BAA2"/>
            </a:solidFill>
            <a:ln w="9028" cap="flat">
              <a:noFill/>
              <a:prstDash val="solid"/>
              <a:miter/>
            </a:ln>
          </p:spPr>
          <p:txBody>
            <a:bodyPr rtlCol="0" anchor="ctr"/>
            <a:lstStyle/>
            <a:p>
              <a:endParaRPr lang="en-US"/>
            </a:p>
          </p:txBody>
        </p:sp>
        <p:grpSp>
          <p:nvGrpSpPr>
            <p:cNvPr id="16" name="Graphic 2">
              <a:extLst>
                <a:ext uri="{FF2B5EF4-FFF2-40B4-BE49-F238E27FC236}">
                  <a16:creationId xmlns:a16="http://schemas.microsoft.com/office/drawing/2014/main" id="{C148CB86-78A3-5E74-1526-7C83D53B7F32}"/>
                </a:ext>
              </a:extLst>
            </p:cNvPr>
            <p:cNvGrpSpPr/>
            <p:nvPr/>
          </p:nvGrpSpPr>
          <p:grpSpPr>
            <a:xfrm>
              <a:off x="8823055" y="3850915"/>
              <a:ext cx="751563" cy="867883"/>
              <a:chOff x="8823055" y="3850915"/>
              <a:chExt cx="751563" cy="867883"/>
            </a:xfrm>
            <a:grpFill/>
          </p:grpSpPr>
          <p:sp>
            <p:nvSpPr>
              <p:cNvPr id="17" name="Freeform 280">
                <a:extLst>
                  <a:ext uri="{FF2B5EF4-FFF2-40B4-BE49-F238E27FC236}">
                    <a16:creationId xmlns:a16="http://schemas.microsoft.com/office/drawing/2014/main" id="{D8C2453D-C265-3DBC-1E57-2B8793A417CE}"/>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p>
            </p:txBody>
          </p:sp>
          <p:sp>
            <p:nvSpPr>
              <p:cNvPr id="18" name="Freeform 281">
                <a:extLst>
                  <a:ext uri="{FF2B5EF4-FFF2-40B4-BE49-F238E27FC236}">
                    <a16:creationId xmlns:a16="http://schemas.microsoft.com/office/drawing/2014/main" id="{787FBAE3-C11B-7E79-C640-019490D43190}"/>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19" name="Freeform 282">
                <a:extLst>
                  <a:ext uri="{FF2B5EF4-FFF2-40B4-BE49-F238E27FC236}">
                    <a16:creationId xmlns:a16="http://schemas.microsoft.com/office/drawing/2014/main" id="{07DB50F1-48C3-04ED-991D-C5DB06E74C63}"/>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p>
            </p:txBody>
          </p:sp>
          <p:sp>
            <p:nvSpPr>
              <p:cNvPr id="20" name="Freeform 283">
                <a:extLst>
                  <a:ext uri="{FF2B5EF4-FFF2-40B4-BE49-F238E27FC236}">
                    <a16:creationId xmlns:a16="http://schemas.microsoft.com/office/drawing/2014/main" id="{9B0FADF5-2B00-0126-925C-BC66DE1F5276}"/>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p>
            </p:txBody>
          </p:sp>
          <p:sp>
            <p:nvSpPr>
              <p:cNvPr id="21" name="Freeform 284">
                <a:extLst>
                  <a:ext uri="{FF2B5EF4-FFF2-40B4-BE49-F238E27FC236}">
                    <a16:creationId xmlns:a16="http://schemas.microsoft.com/office/drawing/2014/main" id="{10FFA59D-8F2D-3670-4B62-FFAC242BB369}"/>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p>
            </p:txBody>
          </p:sp>
          <p:sp>
            <p:nvSpPr>
              <p:cNvPr id="22" name="Freeform 285">
                <a:extLst>
                  <a:ext uri="{FF2B5EF4-FFF2-40B4-BE49-F238E27FC236}">
                    <a16:creationId xmlns:a16="http://schemas.microsoft.com/office/drawing/2014/main" id="{F5589C0A-29F1-100F-C732-9B5C65AD808C}"/>
                  </a:ext>
                </a:extLst>
              </p:cNvPr>
              <p:cNvSpPr/>
              <p:nvPr/>
            </p:nvSpPr>
            <p:spPr>
              <a:xfrm>
                <a:off x="9231351"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p>
            </p:txBody>
          </p:sp>
          <p:sp>
            <p:nvSpPr>
              <p:cNvPr id="23" name="Freeform 286">
                <a:extLst>
                  <a:ext uri="{FF2B5EF4-FFF2-40B4-BE49-F238E27FC236}">
                    <a16:creationId xmlns:a16="http://schemas.microsoft.com/office/drawing/2014/main" id="{8F888823-F0CD-EC3D-B11A-3A132EAC6D27}"/>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p>
            </p:txBody>
          </p:sp>
          <p:sp>
            <p:nvSpPr>
              <p:cNvPr id="24" name="Freeform 287">
                <a:extLst>
                  <a:ext uri="{FF2B5EF4-FFF2-40B4-BE49-F238E27FC236}">
                    <a16:creationId xmlns:a16="http://schemas.microsoft.com/office/drawing/2014/main" id="{4F069E87-E8E4-32A4-F3DD-8B7873AFEC7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p>
            </p:txBody>
          </p:sp>
          <p:sp>
            <p:nvSpPr>
              <p:cNvPr id="25" name="Freeform 288">
                <a:extLst>
                  <a:ext uri="{FF2B5EF4-FFF2-40B4-BE49-F238E27FC236}">
                    <a16:creationId xmlns:a16="http://schemas.microsoft.com/office/drawing/2014/main" id="{F3A08280-6E19-8122-72F4-B8D437DFF498}"/>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06484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A04AEE-0687-9B36-3D52-15FE5D9B0A7F}"/>
              </a:ext>
            </a:extLst>
          </p:cNvPr>
          <p:cNvSpPr>
            <a:spLocks noGrp="1"/>
          </p:cNvSpPr>
          <p:nvPr>
            <p:ph type="body" sz="quarter" idx="18"/>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800" b="0" i="0" u="none" strike="noStrike" kern="1200" cap="none" spc="0" normalizeH="0" baseline="0" noProof="0" dirty="0">
                <a:ln>
                  <a:noFill/>
                </a:ln>
                <a:effectLst/>
                <a:uLnTx/>
                <a:uFillTx/>
                <a:latin typeface="Calibri" panose="020F0502020204030204"/>
                <a:ea typeface="+mn-ea"/>
                <a:cs typeface="+mn-cs"/>
              </a:rPr>
              <a:t>Tutors and care workers / volunteers working with seniors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800" b="0" i="0" u="none" strike="noStrike" kern="1200" cap="none" spc="0" normalizeH="0" baseline="0" noProof="0" dirty="0">
                <a:ln>
                  <a:noFill/>
                </a:ln>
                <a:effectLst/>
                <a:uLnTx/>
                <a:uFillTx/>
                <a:latin typeface="Calibri" panose="020F0502020204030204"/>
                <a:ea typeface="+mn-ea"/>
                <a:cs typeface="+mn-cs"/>
              </a:rPr>
              <a:t>IT teachers working with seniors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da-DK" sz="2800" dirty="0">
                <a:latin typeface="Calibri" panose="020F0502020204030204"/>
              </a:rPr>
              <a:t>Family teaching seniors</a:t>
            </a:r>
            <a:endParaRPr kumimoji="0" lang="da-DK" sz="2800" b="0" i="0" u="none" strike="noStrike" kern="1200" cap="none" spc="0" normalizeH="0" baseline="0" noProof="0" dirty="0">
              <a:ln>
                <a:noFill/>
              </a:ln>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800" b="0" i="0" u="none" strike="noStrike" kern="1200" cap="none" spc="0" normalizeH="0" baseline="0" noProof="0" dirty="0">
                <a:ln>
                  <a:noFill/>
                </a:ln>
                <a:effectLst/>
                <a:uLnTx/>
                <a:uFillTx/>
                <a:latin typeface="Calibri" panose="020F0502020204030204"/>
                <a:ea typeface="+mn-ea"/>
                <a:cs typeface="+mn-cs"/>
              </a:rPr>
              <a:t>Seniors teaching seniors</a:t>
            </a:r>
          </a:p>
          <a:p>
            <a:endParaRPr lang="en-IE" dirty="0"/>
          </a:p>
        </p:txBody>
      </p:sp>
      <p:sp>
        <p:nvSpPr>
          <p:cNvPr id="3" name="Text Placeholder 2">
            <a:extLst>
              <a:ext uri="{FF2B5EF4-FFF2-40B4-BE49-F238E27FC236}">
                <a16:creationId xmlns:a16="http://schemas.microsoft.com/office/drawing/2014/main" id="{0D708E87-88CB-E3A3-DF25-6CF8C8BEF4A4}"/>
              </a:ext>
            </a:extLst>
          </p:cNvPr>
          <p:cNvSpPr>
            <a:spLocks noGrp="1"/>
          </p:cNvSpPr>
          <p:nvPr>
            <p:ph type="body" sz="quarter" idx="16"/>
          </p:nvPr>
        </p:nvSpPr>
        <p:spPr>
          <a:xfrm>
            <a:off x="839266" y="782666"/>
            <a:ext cx="4757375" cy="992652"/>
          </a:xfrm>
        </p:spPr>
        <p:txBody>
          <a:bodyPr/>
          <a:lstStyle/>
          <a:p>
            <a:r>
              <a:rPr lang="en-IE" dirty="0"/>
              <a:t>The tutors and trainers</a:t>
            </a:r>
          </a:p>
        </p:txBody>
      </p:sp>
      <p:pic>
        <p:nvPicPr>
          <p:cNvPr id="5" name="Picture Placeholder 11">
            <a:extLst>
              <a:ext uri="{FF2B5EF4-FFF2-40B4-BE49-F238E27FC236}">
                <a16:creationId xmlns:a16="http://schemas.microsoft.com/office/drawing/2014/main" id="{0AA970D1-0EC1-F7DD-53F5-6D8B88BB9DAD}"/>
              </a:ext>
            </a:extLst>
          </p:cNvPr>
          <p:cNvPicPr>
            <a:picLocks noGrp="1" noChangeAspect="1"/>
          </p:cNvPicPr>
          <p:nvPr>
            <p:ph type="pic" sz="quarter" idx="44"/>
          </p:nvPr>
        </p:nvPicPr>
        <p:blipFill rotWithShape="1">
          <a:blip r:embed="rId2"/>
          <a:srcRect l="17881" r="17881"/>
          <a:stretch/>
        </p:blipFill>
        <p:spPr>
          <a:xfrm>
            <a:off x="5888038" y="439738"/>
            <a:ext cx="5661025" cy="6045200"/>
          </a:xfrm>
        </p:spPr>
      </p:pic>
    </p:spTree>
    <p:extLst>
      <p:ext uri="{BB962C8B-B14F-4D97-AF65-F5344CB8AC3E}">
        <p14:creationId xmlns:p14="http://schemas.microsoft.com/office/powerpoint/2010/main" val="2974010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655761"/>
            <a:ext cx="5334000" cy="3913188"/>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Be aware of learning difficulties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Motivation arises when you find out how training can make everyday life easier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Make the training relevant for the care workers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Clarify the benefits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A need for training care workers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da-DK" sz="2400" b="0" i="0" u="none" strike="noStrike" kern="1200" cap="none" spc="0" normalizeH="0" baseline="0" noProof="0" dirty="0">
                <a:ln>
                  <a:noFill/>
                </a:ln>
                <a:effectLst/>
                <a:uLnTx/>
                <a:uFillTx/>
                <a:latin typeface="Calibri" panose="020F0502020204030204"/>
                <a:ea typeface="+mn-ea"/>
                <a:cs typeface="+mn-cs"/>
              </a:rPr>
              <a:t>The selected devices are relevant for the vast majority of both care workers &amp; seniors</a:t>
            </a:r>
          </a:p>
          <a:p>
            <a:endParaRPr lang="en-US"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prstGeom prst="rect">
            <a:avLst/>
          </a:prstGeom>
        </p:spPr>
        <p:txBody>
          <a:bodyPr/>
          <a:lstStyle/>
          <a:p>
            <a:r>
              <a:rPr lang="en-US" dirty="0"/>
              <a:t>Observations</a:t>
            </a:r>
          </a:p>
        </p:txBody>
      </p:sp>
      <p:pic>
        <p:nvPicPr>
          <p:cNvPr id="8" name="Picture Placeholder 7">
            <a:extLst>
              <a:ext uri="{FF2B5EF4-FFF2-40B4-BE49-F238E27FC236}">
                <a16:creationId xmlns:a16="http://schemas.microsoft.com/office/drawing/2014/main" id="{A25BBEEA-F052-CE44-9644-F640FF14E941}"/>
              </a:ext>
            </a:extLst>
          </p:cNvPr>
          <p:cNvPicPr>
            <a:picLocks noGrp="1" noChangeAspect="1"/>
          </p:cNvPicPr>
          <p:nvPr>
            <p:ph type="pic" sz="quarter" idx="10"/>
          </p:nvPr>
        </p:nvPicPr>
        <p:blipFill>
          <a:blip r:embed="rId3"/>
          <a:srcRect l="6187" r="6187"/>
          <a:stretch>
            <a:fillRect/>
          </a:stretch>
        </p:blipFill>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835671" y="2479076"/>
            <a:ext cx="7178174" cy="3311641"/>
          </a:xfrm>
        </p:spPr>
        <p:txBody>
          <a:bodyPr/>
          <a:lstStyle/>
          <a:p>
            <a:pPr marL="342900" indent="-342900">
              <a:buFont typeface="Arial" panose="020B0604020202020204" pitchFamily="34" charset="0"/>
              <a:buChar char="•"/>
            </a:pPr>
            <a:r>
              <a:rPr lang="en-US" dirty="0"/>
              <a:t>What hobbies and interests do the care workers have? – use them as examples in training</a:t>
            </a:r>
          </a:p>
          <a:p>
            <a:pPr marL="342900" indent="-342900">
              <a:buFont typeface="Arial" panose="020B0604020202020204" pitchFamily="34" charset="0"/>
              <a:buChar char="•"/>
            </a:pPr>
            <a:r>
              <a:rPr lang="en-US" dirty="0"/>
              <a:t>Use your own examples </a:t>
            </a:r>
          </a:p>
          <a:p>
            <a:pPr marL="342900" indent="-342900">
              <a:buFont typeface="Arial" panose="020B0604020202020204" pitchFamily="34" charset="0"/>
              <a:buChar char="•"/>
            </a:pPr>
            <a:r>
              <a:rPr lang="en-US" dirty="0"/>
              <a:t>Consider how technology can make a difference to someone’s life</a:t>
            </a:r>
          </a:p>
          <a:p>
            <a:pPr marL="342900" indent="-342900">
              <a:buFont typeface="Arial" panose="020B0604020202020204" pitchFamily="34" charset="0"/>
              <a:buChar char="•"/>
            </a:pPr>
            <a:r>
              <a:rPr lang="en-US" dirty="0"/>
              <a:t>Put yourself in the care workers shoes – how would technology help you?</a:t>
            </a:r>
          </a:p>
          <a:p>
            <a:pPr marL="342900" indent="-342900">
              <a:buFont typeface="Arial" panose="020B0604020202020204" pitchFamily="34" charset="0"/>
              <a:buChar char="•"/>
            </a:pPr>
            <a:r>
              <a:rPr lang="en-US" dirty="0"/>
              <a:t>Tell stories that will help relate to the examples you give </a:t>
            </a:r>
          </a:p>
          <a:p>
            <a:pPr marL="0" indent="0" algn="ctr"/>
            <a:r>
              <a:rPr lang="en-US" dirty="0"/>
              <a:t>BE PREPARED!</a:t>
            </a:r>
          </a:p>
          <a:p>
            <a:pPr marL="342900" indent="-342900">
              <a:buFont typeface="Arial" panose="020B0604020202020204" pitchFamily="34" charset="0"/>
              <a:buChar char="•"/>
            </a:pPr>
            <a:endParaRPr lang="en-US"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p:txBody>
          <a:bodyPr/>
          <a:lstStyle/>
          <a:p>
            <a:r>
              <a:rPr lang="en-US" dirty="0"/>
              <a:t>Examples</a:t>
            </a:r>
          </a:p>
        </p:txBody>
      </p:sp>
      <p:pic>
        <p:nvPicPr>
          <p:cNvPr id="12" name="Picture Placeholder 11">
            <a:extLst>
              <a:ext uri="{FF2B5EF4-FFF2-40B4-BE49-F238E27FC236}">
                <a16:creationId xmlns:a16="http://schemas.microsoft.com/office/drawing/2014/main" id="{33CEC4AA-6559-CA4F-9FD1-A650696936AA}"/>
              </a:ext>
            </a:extLst>
          </p:cNvPr>
          <p:cNvPicPr>
            <a:picLocks noGrp="1" noChangeAspect="1"/>
          </p:cNvPicPr>
          <p:nvPr>
            <p:ph type="pic" sz="quarter" idx="10"/>
          </p:nvPr>
        </p:nvPicPr>
        <p:blipFill rotWithShape="1">
          <a:blip r:embed="rId2"/>
          <a:srcRect l="38266" t="-318" r="24132" b="318"/>
          <a:stretch/>
        </p:blipFill>
        <p:spPr>
          <a:xfrm>
            <a:off x="8583306" y="1246695"/>
            <a:ext cx="2444127" cy="4336988"/>
          </a:xfrm>
        </p:spPr>
      </p:pic>
    </p:spTree>
    <p:extLst>
      <p:ext uri="{BB962C8B-B14F-4D97-AF65-F5344CB8AC3E}">
        <p14:creationId xmlns:p14="http://schemas.microsoft.com/office/powerpoint/2010/main" val="2509141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562163" y="2850567"/>
            <a:ext cx="6010480" cy="2253043"/>
          </a:xfrm>
        </p:spPr>
        <p:txBody>
          <a:bodyPr/>
          <a:lstStyle/>
          <a:p>
            <a:r>
              <a:rPr lang="en-US" b="1" dirty="0"/>
              <a:t>Technology</a:t>
            </a:r>
          </a:p>
          <a:p>
            <a:endParaRPr lang="en-US" sz="2000" dirty="0"/>
          </a:p>
          <a:p>
            <a:r>
              <a:rPr lang="en-US" sz="3600" dirty="0"/>
              <a:t>- How can it help?</a:t>
            </a:r>
          </a:p>
        </p:txBody>
      </p:sp>
    </p:spTree>
    <p:extLst>
      <p:ext uri="{BB962C8B-B14F-4D97-AF65-F5344CB8AC3E}">
        <p14:creationId xmlns:p14="http://schemas.microsoft.com/office/powerpoint/2010/main" val="315668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1273">
            <a:extLst>
              <a:ext uri="{FF2B5EF4-FFF2-40B4-BE49-F238E27FC236}">
                <a16:creationId xmlns:a16="http://schemas.microsoft.com/office/drawing/2014/main" id="{BCF544F8-2D21-3D38-DF31-2413A71A6511}"/>
              </a:ext>
            </a:extLst>
          </p:cNvPr>
          <p:cNvSpPr/>
          <p:nvPr/>
        </p:nvSpPr>
        <p:spPr>
          <a:xfrm>
            <a:off x="9363244" y="3144003"/>
            <a:ext cx="397701" cy="435799"/>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w="27426" cap="flat">
            <a:noFill/>
            <a:prstDash val="solid"/>
            <a:miter/>
          </a:ln>
        </p:spPr>
        <p:txBody>
          <a:bodyPr rtlCol="0" anchor="ctr"/>
          <a:lstStyle/>
          <a:p>
            <a:endParaRPr lang="en-US"/>
          </a:p>
        </p:txBody>
      </p:sp>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p:txBody>
          <a:bodyPr/>
          <a:lstStyle/>
          <a:p>
            <a:r>
              <a:rPr lang="en-US" dirty="0"/>
              <a:t>My family lives far from me and is busy in everyday life.</a:t>
            </a:r>
          </a:p>
          <a:p>
            <a:endParaRPr lang="en-US" dirty="0"/>
          </a:p>
          <a:p>
            <a:pPr marL="342900" indent="-342900">
              <a:buFont typeface="Arial" panose="020B0604020202020204" pitchFamily="34" charset="0"/>
              <a:buChar char="•"/>
            </a:pPr>
            <a:r>
              <a:rPr lang="en-US" dirty="0"/>
              <a:t>Messages – SMS (text), WhatsApp </a:t>
            </a:r>
          </a:p>
          <a:p>
            <a:pPr marL="342900" indent="-342900">
              <a:buFont typeface="Arial" panose="020B0604020202020204" pitchFamily="34" charset="0"/>
              <a:buChar char="•"/>
            </a:pPr>
            <a:r>
              <a:rPr lang="en-US" dirty="0"/>
              <a:t>Email – quick and easy </a:t>
            </a:r>
          </a:p>
          <a:p>
            <a:pPr marL="342900" indent="-342900">
              <a:buFont typeface="Arial" panose="020B0604020202020204" pitchFamily="34" charset="0"/>
              <a:buChar char="•"/>
            </a:pPr>
            <a:r>
              <a:rPr lang="en-US" dirty="0"/>
              <a:t>Send and receive photos</a:t>
            </a:r>
          </a:p>
          <a:p>
            <a:pPr marL="342900" indent="-342900">
              <a:buFont typeface="Arial" panose="020B0604020202020204" pitchFamily="34" charset="0"/>
              <a:buChar char="•"/>
            </a:pPr>
            <a:r>
              <a:rPr lang="en-US" dirty="0"/>
              <a:t>Facebook / Instagram</a:t>
            </a:r>
          </a:p>
          <a:p>
            <a:endParaRPr lang="en-US" dirty="0"/>
          </a:p>
          <a:p>
            <a:r>
              <a:rPr lang="en-US" dirty="0"/>
              <a:t>See the technical guide on how to do it.</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a:xfrm>
            <a:off x="1553583" y="450558"/>
            <a:ext cx="9886397" cy="1018971"/>
          </a:xfrm>
        </p:spPr>
        <p:txBody>
          <a:bodyPr/>
          <a:lstStyle/>
          <a:p>
            <a:r>
              <a:rPr lang="en-IE" dirty="0"/>
              <a:t>Family</a:t>
            </a:r>
          </a:p>
        </p:txBody>
      </p:sp>
      <p:grpSp>
        <p:nvGrpSpPr>
          <p:cNvPr id="6" name="Graphic 3">
            <a:extLst>
              <a:ext uri="{FF2B5EF4-FFF2-40B4-BE49-F238E27FC236}">
                <a16:creationId xmlns:a16="http://schemas.microsoft.com/office/drawing/2014/main" id="{1BA4B4B0-D23B-2BF3-8175-5BDA64DDA6C5}"/>
              </a:ext>
            </a:extLst>
          </p:cNvPr>
          <p:cNvGrpSpPr/>
          <p:nvPr/>
        </p:nvGrpSpPr>
        <p:grpSpPr>
          <a:xfrm>
            <a:off x="8367727" y="2642583"/>
            <a:ext cx="989295" cy="1625501"/>
            <a:chOff x="10404966" y="1987546"/>
            <a:chExt cx="685692" cy="1086133"/>
          </a:xfrm>
          <a:solidFill>
            <a:srgbClr val="092E4B"/>
          </a:solidFill>
        </p:grpSpPr>
        <p:sp>
          <p:nvSpPr>
            <p:cNvPr id="7" name="Freeform 1454">
              <a:extLst>
                <a:ext uri="{FF2B5EF4-FFF2-40B4-BE49-F238E27FC236}">
                  <a16:creationId xmlns:a16="http://schemas.microsoft.com/office/drawing/2014/main" id="{3437AAA9-460D-F572-9A6E-618C7FBC2565}"/>
                </a:ext>
              </a:extLst>
            </p:cNvPr>
            <p:cNvSpPr/>
            <p:nvPr/>
          </p:nvSpPr>
          <p:spPr>
            <a:xfrm>
              <a:off x="10404966" y="2250851"/>
              <a:ext cx="681982" cy="822828"/>
            </a:xfrm>
            <a:custGeom>
              <a:avLst/>
              <a:gdLst>
                <a:gd name="connsiteX0" fmla="*/ 669236 w 681982"/>
                <a:gd name="connsiteY0" fmla="*/ 290733 h 822828"/>
                <a:gd name="connsiteX1" fmla="*/ 652779 w 681982"/>
                <a:gd name="connsiteY1" fmla="*/ 307189 h 822828"/>
                <a:gd name="connsiteX2" fmla="*/ 652779 w 681982"/>
                <a:gd name="connsiteY2" fmla="*/ 704890 h 822828"/>
                <a:gd name="connsiteX3" fmla="*/ 565010 w 681982"/>
                <a:gd name="connsiteY3" fmla="*/ 792658 h 822828"/>
                <a:gd name="connsiteX4" fmla="*/ 120682 w 681982"/>
                <a:gd name="connsiteY4" fmla="*/ 792658 h 822828"/>
                <a:gd name="connsiteX5" fmla="*/ 32914 w 681982"/>
                <a:gd name="connsiteY5" fmla="*/ 704890 h 822828"/>
                <a:gd name="connsiteX6" fmla="*/ 32914 w 681982"/>
                <a:gd name="connsiteY6" fmla="*/ 16456 h 822828"/>
                <a:gd name="connsiteX7" fmla="*/ 16457 w 681982"/>
                <a:gd name="connsiteY7" fmla="*/ 0 h 822828"/>
                <a:gd name="connsiteX8" fmla="*/ 0 w 681982"/>
                <a:gd name="connsiteY8" fmla="*/ 16456 h 822828"/>
                <a:gd name="connsiteX9" fmla="*/ 0 w 681982"/>
                <a:gd name="connsiteY9" fmla="*/ 704890 h 822828"/>
                <a:gd name="connsiteX10" fmla="*/ 117940 w 681982"/>
                <a:gd name="connsiteY10" fmla="*/ 822829 h 822828"/>
                <a:gd name="connsiteX11" fmla="*/ 562267 w 681982"/>
                <a:gd name="connsiteY11" fmla="*/ 822829 h 822828"/>
                <a:gd name="connsiteX12" fmla="*/ 680207 w 681982"/>
                <a:gd name="connsiteY12" fmla="*/ 704890 h 822828"/>
                <a:gd name="connsiteX13" fmla="*/ 680207 w 681982"/>
                <a:gd name="connsiteY13" fmla="*/ 307189 h 822828"/>
                <a:gd name="connsiteX14" fmla="*/ 669236 w 681982"/>
                <a:gd name="connsiteY14" fmla="*/ 290733 h 822828"/>
                <a:gd name="connsiteX15" fmla="*/ 669236 w 681982"/>
                <a:gd name="connsiteY15" fmla="*/ 290733 h 82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1982" h="822828">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grpFill/>
            <a:ln w="27426" cap="flat">
              <a:noFill/>
              <a:prstDash val="solid"/>
              <a:miter/>
            </a:ln>
          </p:spPr>
          <p:txBody>
            <a:bodyPr rtlCol="0" anchor="ctr"/>
            <a:lstStyle/>
            <a:p>
              <a:endParaRPr lang="en-US"/>
            </a:p>
          </p:txBody>
        </p:sp>
        <p:sp>
          <p:nvSpPr>
            <p:cNvPr id="8" name="Freeform 1455">
              <a:extLst>
                <a:ext uri="{FF2B5EF4-FFF2-40B4-BE49-F238E27FC236}">
                  <a16:creationId xmlns:a16="http://schemas.microsoft.com/office/drawing/2014/main" id="{27C70F52-9072-AD9F-96AC-344DE5D7005D}"/>
                </a:ext>
              </a:extLst>
            </p:cNvPr>
            <p:cNvSpPr/>
            <p:nvPr/>
          </p:nvSpPr>
          <p:spPr>
            <a:xfrm>
              <a:off x="10409739" y="1987546"/>
              <a:ext cx="680919" cy="381243"/>
            </a:xfrm>
            <a:custGeom>
              <a:avLst/>
              <a:gdLst>
                <a:gd name="connsiteX0" fmla="*/ 11684 w 680919"/>
                <a:gd name="connsiteY0" fmla="*/ 224906 h 381243"/>
                <a:gd name="connsiteX1" fmla="*/ 28141 w 680919"/>
                <a:gd name="connsiteY1" fmla="*/ 208450 h 381243"/>
                <a:gd name="connsiteX2" fmla="*/ 28141 w 680919"/>
                <a:gd name="connsiteY2" fmla="*/ 117939 h 381243"/>
                <a:gd name="connsiteX3" fmla="*/ 115910 w 680919"/>
                <a:gd name="connsiteY3" fmla="*/ 30171 h 381243"/>
                <a:gd name="connsiteX4" fmla="*/ 560238 w 680919"/>
                <a:gd name="connsiteY4" fmla="*/ 30171 h 381243"/>
                <a:gd name="connsiteX5" fmla="*/ 648007 w 680919"/>
                <a:gd name="connsiteY5" fmla="*/ 117939 h 381243"/>
                <a:gd name="connsiteX6" fmla="*/ 648007 w 680919"/>
                <a:gd name="connsiteY6" fmla="*/ 364787 h 381243"/>
                <a:gd name="connsiteX7" fmla="*/ 664464 w 680919"/>
                <a:gd name="connsiteY7" fmla="*/ 381244 h 381243"/>
                <a:gd name="connsiteX8" fmla="*/ 680920 w 680919"/>
                <a:gd name="connsiteY8" fmla="*/ 364787 h 381243"/>
                <a:gd name="connsiteX9" fmla="*/ 680920 w 680919"/>
                <a:gd name="connsiteY9" fmla="*/ 117939 h 381243"/>
                <a:gd name="connsiteX10" fmla="*/ 562981 w 680919"/>
                <a:gd name="connsiteY10" fmla="*/ 0 h 381243"/>
                <a:gd name="connsiteX11" fmla="*/ 118652 w 680919"/>
                <a:gd name="connsiteY11" fmla="*/ 0 h 381243"/>
                <a:gd name="connsiteX12" fmla="*/ 714 w 680919"/>
                <a:gd name="connsiteY12" fmla="*/ 117939 h 381243"/>
                <a:gd name="connsiteX13" fmla="*/ 714 w 680919"/>
                <a:gd name="connsiteY13" fmla="*/ 208450 h 381243"/>
                <a:gd name="connsiteX14" fmla="*/ 11684 w 680919"/>
                <a:gd name="connsiteY14" fmla="*/ 224906 h 381243"/>
                <a:gd name="connsiteX15" fmla="*/ 11684 w 680919"/>
                <a:gd name="connsiteY15" fmla="*/ 224906 h 38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0919" h="381243">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grpFill/>
            <a:ln w="27426" cap="flat">
              <a:noFill/>
              <a:prstDash val="solid"/>
              <a:miter/>
            </a:ln>
          </p:spPr>
          <p:txBody>
            <a:bodyPr rtlCol="0" anchor="ctr"/>
            <a:lstStyle/>
            <a:p>
              <a:endParaRPr lang="en-US"/>
            </a:p>
          </p:txBody>
        </p:sp>
        <p:sp>
          <p:nvSpPr>
            <p:cNvPr id="9" name="Freeform 1456">
              <a:extLst>
                <a:ext uri="{FF2B5EF4-FFF2-40B4-BE49-F238E27FC236}">
                  <a16:creationId xmlns:a16="http://schemas.microsoft.com/office/drawing/2014/main" id="{3C00A5E7-34A1-B86E-FF79-4A67505E0E36}"/>
                </a:ext>
              </a:extLst>
            </p:cNvPr>
            <p:cNvSpPr/>
            <p:nvPr/>
          </p:nvSpPr>
          <p:spPr>
            <a:xfrm>
              <a:off x="10473536" y="2050629"/>
              <a:ext cx="554039" cy="954481"/>
            </a:xfrm>
            <a:custGeom>
              <a:avLst/>
              <a:gdLst>
                <a:gd name="connsiteX0" fmla="*/ 537583 w 554039"/>
                <a:gd name="connsiteY0" fmla="*/ 318160 h 954481"/>
                <a:gd name="connsiteX1" fmla="*/ 554039 w 554039"/>
                <a:gd name="connsiteY1" fmla="*/ 301704 h 954481"/>
                <a:gd name="connsiteX2" fmla="*/ 554039 w 554039"/>
                <a:gd name="connsiteY2" fmla="*/ 54855 h 954481"/>
                <a:gd name="connsiteX3" fmla="*/ 499184 w 554039"/>
                <a:gd name="connsiteY3" fmla="*/ 0 h 954481"/>
                <a:gd name="connsiteX4" fmla="*/ 447072 w 554039"/>
                <a:gd name="connsiteY4" fmla="*/ 0 h 954481"/>
                <a:gd name="connsiteX5" fmla="*/ 414158 w 554039"/>
                <a:gd name="connsiteY5" fmla="*/ 24685 h 954481"/>
                <a:gd name="connsiteX6" fmla="*/ 397701 w 554039"/>
                <a:gd name="connsiteY6" fmla="*/ 38399 h 954481"/>
                <a:gd name="connsiteX7" fmla="*/ 156338 w 554039"/>
                <a:gd name="connsiteY7" fmla="*/ 38399 h 954481"/>
                <a:gd name="connsiteX8" fmla="*/ 139881 w 554039"/>
                <a:gd name="connsiteY8" fmla="*/ 24685 h 954481"/>
                <a:gd name="connsiteX9" fmla="*/ 106969 w 554039"/>
                <a:gd name="connsiteY9" fmla="*/ 0 h 954481"/>
                <a:gd name="connsiteX10" fmla="*/ 54855 w 554039"/>
                <a:gd name="connsiteY10" fmla="*/ 0 h 954481"/>
                <a:gd name="connsiteX11" fmla="*/ 0 w 554039"/>
                <a:gd name="connsiteY11" fmla="*/ 54855 h 954481"/>
                <a:gd name="connsiteX12" fmla="*/ 0 w 554039"/>
                <a:gd name="connsiteY12" fmla="*/ 899626 h 954481"/>
                <a:gd name="connsiteX13" fmla="*/ 54855 w 554039"/>
                <a:gd name="connsiteY13" fmla="*/ 954481 h 954481"/>
                <a:gd name="connsiteX14" fmla="*/ 392216 w 554039"/>
                <a:gd name="connsiteY14" fmla="*/ 954481 h 954481"/>
                <a:gd name="connsiteX15" fmla="*/ 408673 w 554039"/>
                <a:gd name="connsiteY15" fmla="*/ 938025 h 954481"/>
                <a:gd name="connsiteX16" fmla="*/ 392216 w 554039"/>
                <a:gd name="connsiteY16" fmla="*/ 921568 h 954481"/>
                <a:gd name="connsiteX17" fmla="*/ 54855 w 554039"/>
                <a:gd name="connsiteY17" fmla="*/ 921568 h 954481"/>
                <a:gd name="connsiteX18" fmla="*/ 30171 w 554039"/>
                <a:gd name="connsiteY18" fmla="*/ 896883 h 954481"/>
                <a:gd name="connsiteX19" fmla="*/ 30171 w 554039"/>
                <a:gd name="connsiteY19" fmla="*/ 52112 h 954481"/>
                <a:gd name="connsiteX20" fmla="*/ 54855 w 554039"/>
                <a:gd name="connsiteY20" fmla="*/ 27428 h 954481"/>
                <a:gd name="connsiteX21" fmla="*/ 106969 w 554039"/>
                <a:gd name="connsiteY21" fmla="*/ 27428 h 954481"/>
                <a:gd name="connsiteX22" fmla="*/ 109711 w 554039"/>
                <a:gd name="connsiteY22" fmla="*/ 30170 h 954481"/>
                <a:gd name="connsiteX23" fmla="*/ 156338 w 554039"/>
                <a:gd name="connsiteY23" fmla="*/ 63084 h 954481"/>
                <a:gd name="connsiteX24" fmla="*/ 394959 w 554039"/>
                <a:gd name="connsiteY24" fmla="*/ 63084 h 954481"/>
                <a:gd name="connsiteX25" fmla="*/ 441586 w 554039"/>
                <a:gd name="connsiteY25" fmla="*/ 30170 h 954481"/>
                <a:gd name="connsiteX26" fmla="*/ 444329 w 554039"/>
                <a:gd name="connsiteY26" fmla="*/ 27428 h 954481"/>
                <a:gd name="connsiteX27" fmla="*/ 496441 w 554039"/>
                <a:gd name="connsiteY27" fmla="*/ 27428 h 954481"/>
                <a:gd name="connsiteX28" fmla="*/ 521126 w 554039"/>
                <a:gd name="connsiteY28" fmla="*/ 52112 h 954481"/>
                <a:gd name="connsiteX29" fmla="*/ 521126 w 554039"/>
                <a:gd name="connsiteY29" fmla="*/ 298961 h 954481"/>
                <a:gd name="connsiteX30" fmla="*/ 537583 w 554039"/>
                <a:gd name="connsiteY30" fmla="*/ 318160 h 954481"/>
                <a:gd name="connsiteX31" fmla="*/ 537583 w 554039"/>
                <a:gd name="connsiteY31" fmla="*/ 318160 h 95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54039" h="954481">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grpFill/>
            <a:ln w="27426" cap="flat">
              <a:noFill/>
              <a:prstDash val="solid"/>
              <a:miter/>
            </a:ln>
          </p:spPr>
          <p:txBody>
            <a:bodyPr rtlCol="0" anchor="ctr"/>
            <a:lstStyle/>
            <a:p>
              <a:endParaRPr lang="en-US"/>
            </a:p>
          </p:txBody>
        </p:sp>
        <p:sp>
          <p:nvSpPr>
            <p:cNvPr id="10" name="Freeform 1457">
              <a:extLst>
                <a:ext uri="{FF2B5EF4-FFF2-40B4-BE49-F238E27FC236}">
                  <a16:creationId xmlns:a16="http://schemas.microsoft.com/office/drawing/2014/main" id="{5FDC8CDC-FFF7-36A5-0BF1-8C91194D4A49}"/>
                </a:ext>
              </a:extLst>
            </p:cNvPr>
            <p:cNvSpPr/>
            <p:nvPr/>
          </p:nvSpPr>
          <p:spPr>
            <a:xfrm>
              <a:off x="10915121" y="2538841"/>
              <a:ext cx="112453" cy="469012"/>
            </a:xfrm>
            <a:custGeom>
              <a:avLst/>
              <a:gdLst>
                <a:gd name="connsiteX0" fmla="*/ 0 w 112453"/>
                <a:gd name="connsiteY0" fmla="*/ 452556 h 469012"/>
                <a:gd name="connsiteX1" fmla="*/ 16457 w 112453"/>
                <a:gd name="connsiteY1" fmla="*/ 469012 h 469012"/>
                <a:gd name="connsiteX2" fmla="*/ 57598 w 112453"/>
                <a:gd name="connsiteY2" fmla="*/ 469012 h 469012"/>
                <a:gd name="connsiteX3" fmla="*/ 112454 w 112453"/>
                <a:gd name="connsiteY3" fmla="*/ 414157 h 469012"/>
                <a:gd name="connsiteX4" fmla="*/ 112454 w 112453"/>
                <a:gd name="connsiteY4" fmla="*/ 16456 h 469012"/>
                <a:gd name="connsiteX5" fmla="*/ 95997 w 112453"/>
                <a:gd name="connsiteY5" fmla="*/ 0 h 469012"/>
                <a:gd name="connsiteX6" fmla="*/ 79540 w 112453"/>
                <a:gd name="connsiteY6" fmla="*/ 16456 h 469012"/>
                <a:gd name="connsiteX7" fmla="*/ 79540 w 112453"/>
                <a:gd name="connsiteY7" fmla="*/ 414157 h 469012"/>
                <a:gd name="connsiteX8" fmla="*/ 54855 w 112453"/>
                <a:gd name="connsiteY8" fmla="*/ 438842 h 469012"/>
                <a:gd name="connsiteX9" fmla="*/ 16457 w 112453"/>
                <a:gd name="connsiteY9" fmla="*/ 438842 h 469012"/>
                <a:gd name="connsiteX10" fmla="*/ 0 w 112453"/>
                <a:gd name="connsiteY10" fmla="*/ 452556 h 469012"/>
                <a:gd name="connsiteX11" fmla="*/ 0 w 112453"/>
                <a:gd name="connsiteY11" fmla="*/ 452556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469012">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grpFill/>
            <a:ln w="27426" cap="flat">
              <a:noFill/>
              <a:prstDash val="solid"/>
              <a:miter/>
            </a:ln>
          </p:spPr>
          <p:txBody>
            <a:bodyPr rtlCol="0" anchor="ctr"/>
            <a:lstStyle/>
            <a:p>
              <a:endParaRPr lang="en-US"/>
            </a:p>
          </p:txBody>
        </p:sp>
        <p:sp>
          <p:nvSpPr>
            <p:cNvPr id="12" name="Freeform 1459">
              <a:extLst>
                <a:ext uri="{FF2B5EF4-FFF2-40B4-BE49-F238E27FC236}">
                  <a16:creationId xmlns:a16="http://schemas.microsoft.com/office/drawing/2014/main" id="{698250AB-8052-F763-4130-360368424E0D}"/>
                </a:ext>
              </a:extLst>
            </p:cNvPr>
            <p:cNvSpPr/>
            <p:nvPr/>
          </p:nvSpPr>
          <p:spPr>
            <a:xfrm>
              <a:off x="10544848" y="2733577"/>
              <a:ext cx="405930" cy="178279"/>
            </a:xfrm>
            <a:custGeom>
              <a:avLst/>
              <a:gdLst>
                <a:gd name="connsiteX0" fmla="*/ 367531 w 405930"/>
                <a:gd name="connsiteY0" fmla="*/ 0 h 178279"/>
                <a:gd name="connsiteX1" fmla="*/ 38399 w 405930"/>
                <a:gd name="connsiteY1" fmla="*/ 0 h 178279"/>
                <a:gd name="connsiteX2" fmla="*/ 0 w 405930"/>
                <a:gd name="connsiteY2" fmla="*/ 38399 h 178279"/>
                <a:gd name="connsiteX3" fmla="*/ 0 w 405930"/>
                <a:gd name="connsiteY3" fmla="*/ 139881 h 178279"/>
                <a:gd name="connsiteX4" fmla="*/ 38399 w 405930"/>
                <a:gd name="connsiteY4" fmla="*/ 178280 h 178279"/>
                <a:gd name="connsiteX5" fmla="*/ 367531 w 405930"/>
                <a:gd name="connsiteY5" fmla="*/ 178280 h 178279"/>
                <a:gd name="connsiteX6" fmla="*/ 405930 w 405930"/>
                <a:gd name="connsiteY6" fmla="*/ 139881 h 178279"/>
                <a:gd name="connsiteX7" fmla="*/ 405930 w 405930"/>
                <a:gd name="connsiteY7" fmla="*/ 38399 h 178279"/>
                <a:gd name="connsiteX8" fmla="*/ 367531 w 405930"/>
                <a:gd name="connsiteY8" fmla="*/ 0 h 178279"/>
                <a:gd name="connsiteX9" fmla="*/ 367531 w 405930"/>
                <a:gd name="connsiteY9" fmla="*/ 0 h 178279"/>
                <a:gd name="connsiteX10" fmla="*/ 375759 w 405930"/>
                <a:gd name="connsiteY10" fmla="*/ 139881 h 178279"/>
                <a:gd name="connsiteX11" fmla="*/ 370274 w 405930"/>
                <a:gd name="connsiteY11" fmla="*/ 145366 h 178279"/>
                <a:gd name="connsiteX12" fmla="*/ 41142 w 405930"/>
                <a:gd name="connsiteY12" fmla="*/ 145366 h 178279"/>
                <a:gd name="connsiteX13" fmla="*/ 35656 w 405930"/>
                <a:gd name="connsiteY13" fmla="*/ 139881 h 178279"/>
                <a:gd name="connsiteX14" fmla="*/ 35656 w 405930"/>
                <a:gd name="connsiteY14" fmla="*/ 38399 h 178279"/>
                <a:gd name="connsiteX15" fmla="*/ 41142 w 405930"/>
                <a:gd name="connsiteY15" fmla="*/ 32913 h 178279"/>
                <a:gd name="connsiteX16" fmla="*/ 370274 w 405930"/>
                <a:gd name="connsiteY16" fmla="*/ 32913 h 178279"/>
                <a:gd name="connsiteX17" fmla="*/ 375759 w 405930"/>
                <a:gd name="connsiteY17" fmla="*/ 38399 h 178279"/>
                <a:gd name="connsiteX18" fmla="*/ 375759 w 405930"/>
                <a:gd name="connsiteY18" fmla="*/ 139881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930" h="178279">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grpFill/>
            <a:ln w="27426" cap="flat">
              <a:noFill/>
              <a:prstDash val="solid"/>
              <a:miter/>
            </a:ln>
          </p:spPr>
          <p:txBody>
            <a:bodyPr rtlCol="0" anchor="ctr"/>
            <a:lstStyle/>
            <a:p>
              <a:endParaRPr lang="en-US"/>
            </a:p>
          </p:txBody>
        </p:sp>
        <p:sp>
          <p:nvSpPr>
            <p:cNvPr id="13" name="Freeform 1460">
              <a:extLst>
                <a:ext uri="{FF2B5EF4-FFF2-40B4-BE49-F238E27FC236}">
                  <a16:creationId xmlns:a16="http://schemas.microsoft.com/office/drawing/2014/main" id="{4C9B1E8E-2007-99E1-BF85-A724B0B757D2}"/>
                </a:ext>
              </a:extLst>
            </p:cNvPr>
            <p:cNvSpPr/>
            <p:nvPr/>
          </p:nvSpPr>
          <p:spPr>
            <a:xfrm>
              <a:off x="10731356" y="2807631"/>
              <a:ext cx="41141" cy="32913"/>
            </a:xfrm>
            <a:custGeom>
              <a:avLst/>
              <a:gdLst>
                <a:gd name="connsiteX0" fmla="*/ 24685 w 41141"/>
                <a:gd name="connsiteY0" fmla="*/ 0 h 32913"/>
                <a:gd name="connsiteX1" fmla="*/ 16456 w 41141"/>
                <a:gd name="connsiteY1" fmla="*/ 0 h 32913"/>
                <a:gd name="connsiteX2" fmla="*/ 0 w 41141"/>
                <a:gd name="connsiteY2" fmla="*/ 16457 h 32913"/>
                <a:gd name="connsiteX3" fmla="*/ 16456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4" name="Freeform 1461">
              <a:extLst>
                <a:ext uri="{FF2B5EF4-FFF2-40B4-BE49-F238E27FC236}">
                  <a16:creationId xmlns:a16="http://schemas.microsoft.com/office/drawing/2014/main" id="{23B8B408-50F5-7824-2351-59C7F6CB674A}"/>
                </a:ext>
              </a:extLst>
            </p:cNvPr>
            <p:cNvSpPr/>
            <p:nvPr/>
          </p:nvSpPr>
          <p:spPr>
            <a:xfrm>
              <a:off x="10640844"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grpFill/>
            <a:ln w="27426" cap="flat">
              <a:noFill/>
              <a:prstDash val="solid"/>
              <a:miter/>
            </a:ln>
          </p:spPr>
          <p:txBody>
            <a:bodyPr rtlCol="0" anchor="ctr"/>
            <a:lstStyle/>
            <a:p>
              <a:endParaRPr lang="en-US"/>
            </a:p>
          </p:txBody>
        </p:sp>
        <p:sp>
          <p:nvSpPr>
            <p:cNvPr id="15" name="Freeform 1462">
              <a:extLst>
                <a:ext uri="{FF2B5EF4-FFF2-40B4-BE49-F238E27FC236}">
                  <a16:creationId xmlns:a16="http://schemas.microsoft.com/office/drawing/2014/main" id="{B941F019-BF4B-4CDA-AFF1-889B78A905C9}"/>
                </a:ext>
              </a:extLst>
            </p:cNvPr>
            <p:cNvSpPr/>
            <p:nvPr/>
          </p:nvSpPr>
          <p:spPr>
            <a:xfrm>
              <a:off x="10832838" y="2807631"/>
              <a:ext cx="41141" cy="32913"/>
            </a:xfrm>
            <a:custGeom>
              <a:avLst/>
              <a:gdLst>
                <a:gd name="connsiteX0" fmla="*/ 24685 w 41141"/>
                <a:gd name="connsiteY0" fmla="*/ 0 h 32913"/>
                <a:gd name="connsiteX1" fmla="*/ 16457 w 41141"/>
                <a:gd name="connsiteY1" fmla="*/ 0 h 32913"/>
                <a:gd name="connsiteX2" fmla="*/ 0 w 41141"/>
                <a:gd name="connsiteY2" fmla="*/ 16457 h 32913"/>
                <a:gd name="connsiteX3" fmla="*/ 16457 w 41141"/>
                <a:gd name="connsiteY3" fmla="*/ 32913 h 32913"/>
                <a:gd name="connsiteX4" fmla="*/ 24685 w 41141"/>
                <a:gd name="connsiteY4" fmla="*/ 32913 h 32913"/>
                <a:gd name="connsiteX5" fmla="*/ 41142 w 41141"/>
                <a:gd name="connsiteY5" fmla="*/ 16457 h 32913"/>
                <a:gd name="connsiteX6" fmla="*/ 24685 w 41141"/>
                <a:gd name="connsiteY6" fmla="*/ 0 h 32913"/>
                <a:gd name="connsiteX7" fmla="*/ 24685 w 41141"/>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41" h="32913">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grpFill/>
            <a:ln w="27426" cap="flat">
              <a:noFill/>
              <a:prstDash val="solid"/>
              <a:miter/>
            </a:ln>
          </p:spPr>
          <p:txBody>
            <a:bodyPr rtlCol="0" anchor="ctr"/>
            <a:lstStyle/>
            <a:p>
              <a:endParaRPr lang="en-US"/>
            </a:p>
          </p:txBody>
        </p:sp>
      </p:grpSp>
      <p:sp>
        <p:nvSpPr>
          <p:cNvPr id="24" name="Freeform 1279">
            <a:extLst>
              <a:ext uri="{FF2B5EF4-FFF2-40B4-BE49-F238E27FC236}">
                <a16:creationId xmlns:a16="http://schemas.microsoft.com/office/drawing/2014/main" id="{19AE5F67-E380-7BBE-B242-76BE86E8C19A}"/>
              </a:ext>
            </a:extLst>
          </p:cNvPr>
          <p:cNvSpPr/>
          <p:nvPr/>
        </p:nvSpPr>
        <p:spPr>
          <a:xfrm>
            <a:off x="9298388" y="3058732"/>
            <a:ext cx="527415" cy="570566"/>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5" name="Freeform 1279">
            <a:extLst>
              <a:ext uri="{FF2B5EF4-FFF2-40B4-BE49-F238E27FC236}">
                <a16:creationId xmlns:a16="http://schemas.microsoft.com/office/drawing/2014/main" id="{174ECB68-F39E-5513-5D86-1C5897D3A844}"/>
              </a:ext>
            </a:extLst>
          </p:cNvPr>
          <p:cNvSpPr/>
          <p:nvPr/>
        </p:nvSpPr>
        <p:spPr>
          <a:xfrm>
            <a:off x="9809022" y="25927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92E4B"/>
          </a:solidFill>
          <a:ln w="27426" cap="flat">
            <a:noFill/>
            <a:prstDash val="solid"/>
            <a:miter/>
          </a:ln>
        </p:spPr>
        <p:txBody>
          <a:bodyPr rtlCol="0" anchor="ctr"/>
          <a:lstStyle/>
          <a:p>
            <a:endParaRPr lang="en-US"/>
          </a:p>
        </p:txBody>
      </p:sp>
      <p:sp>
        <p:nvSpPr>
          <p:cNvPr id="26" name="Freeform 1273">
            <a:extLst>
              <a:ext uri="{FF2B5EF4-FFF2-40B4-BE49-F238E27FC236}">
                <a16:creationId xmlns:a16="http://schemas.microsoft.com/office/drawing/2014/main" id="{003B436F-E6A2-7CCB-4785-F410D68E72C5}"/>
              </a:ext>
            </a:extLst>
          </p:cNvPr>
          <p:cNvSpPr/>
          <p:nvPr/>
        </p:nvSpPr>
        <p:spPr>
          <a:xfrm>
            <a:off x="9851534" y="2644898"/>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24BAA2"/>
          </a:solidFill>
          <a:ln w="27426" cap="flat">
            <a:noFill/>
            <a:prstDash val="solid"/>
            <a:miter/>
          </a:ln>
        </p:spPr>
        <p:txBody>
          <a:bodyPr rtlCol="0" anchor="ctr"/>
          <a:lstStyle/>
          <a:p>
            <a:endParaRPr lang="en-US"/>
          </a:p>
        </p:txBody>
      </p:sp>
      <p:sp>
        <p:nvSpPr>
          <p:cNvPr id="28" name="Freeform 1277">
            <a:extLst>
              <a:ext uri="{FF2B5EF4-FFF2-40B4-BE49-F238E27FC236}">
                <a16:creationId xmlns:a16="http://schemas.microsoft.com/office/drawing/2014/main" id="{A83B5C7C-D62B-74C5-AEA6-FC0B99B90A43}"/>
              </a:ext>
            </a:extLst>
          </p:cNvPr>
          <p:cNvSpPr/>
          <p:nvPr/>
        </p:nvSpPr>
        <p:spPr>
          <a:xfrm>
            <a:off x="9426536" y="3358437"/>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
        <p:nvSpPr>
          <p:cNvPr id="29" name="Freeform 1277">
            <a:extLst>
              <a:ext uri="{FF2B5EF4-FFF2-40B4-BE49-F238E27FC236}">
                <a16:creationId xmlns:a16="http://schemas.microsoft.com/office/drawing/2014/main" id="{8983E1D2-B712-51FF-AECD-6DED35A90746}"/>
              </a:ext>
            </a:extLst>
          </p:cNvPr>
          <p:cNvSpPr/>
          <p:nvPr/>
        </p:nvSpPr>
        <p:spPr>
          <a:xfrm>
            <a:off x="9402497" y="3251224"/>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w="27426" cap="flat">
            <a:noFill/>
            <a:prstDash val="solid"/>
            <a:miter/>
          </a:ln>
        </p:spPr>
        <p:txBody>
          <a:bodyPr rtlCol="0" anchor="ctr"/>
          <a:lstStyle/>
          <a:p>
            <a:endParaRPr lang="en-US"/>
          </a:p>
        </p:txBody>
      </p:sp>
    </p:spTree>
    <p:extLst>
      <p:ext uri="{BB962C8B-B14F-4D97-AF65-F5344CB8AC3E}">
        <p14:creationId xmlns:p14="http://schemas.microsoft.com/office/powerpoint/2010/main" val="239757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5B687F-DEE0-8C97-DB05-5F9EE5BC682E}"/>
              </a:ext>
            </a:extLst>
          </p:cNvPr>
          <p:cNvSpPr>
            <a:spLocks noGrp="1"/>
          </p:cNvSpPr>
          <p:nvPr>
            <p:ph type="body" sz="quarter" idx="18"/>
          </p:nvPr>
        </p:nvSpPr>
        <p:spPr>
          <a:xfrm>
            <a:off x="1503336" y="1962073"/>
            <a:ext cx="9778140" cy="4895927"/>
          </a:xfrm>
        </p:spPr>
        <p:txBody>
          <a:bodyPr/>
          <a:lstStyle/>
          <a:p>
            <a:r>
              <a:rPr lang="en-US" dirty="0"/>
              <a:t>My friends are busy or the same as me, we don’t meet as often.</a:t>
            </a:r>
          </a:p>
          <a:p>
            <a:endParaRPr lang="en-US" dirty="0"/>
          </a:p>
          <a:p>
            <a:pPr marL="342900" indent="-342900">
              <a:buFont typeface="Arial" panose="020B0604020202020204" pitchFamily="34" charset="0"/>
              <a:buChar char="•"/>
            </a:pPr>
            <a:r>
              <a:rPr lang="en-US" dirty="0"/>
              <a:t>Group Skype session – with a webcam </a:t>
            </a:r>
          </a:p>
          <a:p>
            <a:pPr marL="342900" indent="-342900">
              <a:buFont typeface="Arial" panose="020B0604020202020204" pitchFamily="34" charset="0"/>
              <a:buChar char="•"/>
            </a:pPr>
            <a:r>
              <a:rPr lang="en-US" dirty="0"/>
              <a:t>WhatsApp group</a:t>
            </a:r>
          </a:p>
          <a:p>
            <a:pPr marL="342900" indent="-342900">
              <a:buFont typeface="Arial" panose="020B0604020202020204" pitchFamily="34" charset="0"/>
              <a:buChar char="•"/>
            </a:pPr>
            <a:r>
              <a:rPr lang="en-US" dirty="0"/>
              <a:t>Sharing information on mutual interests</a:t>
            </a:r>
          </a:p>
          <a:p>
            <a:pPr marL="342900" indent="-342900">
              <a:buFont typeface="Arial" panose="020B0604020202020204" pitchFamily="34" charset="0"/>
              <a:buChar char="•"/>
            </a:pPr>
            <a:r>
              <a:rPr lang="en-US" dirty="0"/>
              <a:t>Do virtual walks</a:t>
            </a:r>
          </a:p>
          <a:p>
            <a:pPr marL="342900" indent="-342900">
              <a:buFont typeface="Arial" panose="020B0604020202020204" pitchFamily="34" charset="0"/>
              <a:buChar char="•"/>
            </a:pPr>
            <a:r>
              <a:rPr lang="en-US" dirty="0"/>
              <a:t>Facebook group </a:t>
            </a:r>
          </a:p>
          <a:p>
            <a:endParaRPr lang="en-IE" dirty="0"/>
          </a:p>
        </p:txBody>
      </p:sp>
      <p:sp>
        <p:nvSpPr>
          <p:cNvPr id="3" name="Text Placeholder 2">
            <a:extLst>
              <a:ext uri="{FF2B5EF4-FFF2-40B4-BE49-F238E27FC236}">
                <a16:creationId xmlns:a16="http://schemas.microsoft.com/office/drawing/2014/main" id="{D4283E63-C2FC-098D-A02C-BEE911E2F154}"/>
              </a:ext>
            </a:extLst>
          </p:cNvPr>
          <p:cNvSpPr>
            <a:spLocks noGrp="1"/>
          </p:cNvSpPr>
          <p:nvPr>
            <p:ph type="body" sz="quarter" idx="16"/>
          </p:nvPr>
        </p:nvSpPr>
        <p:spPr/>
        <p:txBody>
          <a:bodyPr/>
          <a:lstStyle/>
          <a:p>
            <a:r>
              <a:rPr lang="en-IE" dirty="0"/>
              <a:t>Friends</a:t>
            </a:r>
          </a:p>
        </p:txBody>
      </p:sp>
      <p:grpSp>
        <p:nvGrpSpPr>
          <p:cNvPr id="4" name="Group 3">
            <a:extLst>
              <a:ext uri="{FF2B5EF4-FFF2-40B4-BE49-F238E27FC236}">
                <a16:creationId xmlns:a16="http://schemas.microsoft.com/office/drawing/2014/main" id="{856E65DC-E1A3-7F5C-BDE0-B56E91070138}"/>
              </a:ext>
            </a:extLst>
          </p:cNvPr>
          <p:cNvGrpSpPr/>
          <p:nvPr/>
        </p:nvGrpSpPr>
        <p:grpSpPr>
          <a:xfrm>
            <a:off x="8750172" y="2995449"/>
            <a:ext cx="1297717" cy="1414588"/>
            <a:chOff x="7190753" y="5365577"/>
            <a:chExt cx="745522" cy="754273"/>
          </a:xfrm>
          <a:solidFill>
            <a:srgbClr val="092E4B"/>
          </a:solidFill>
        </p:grpSpPr>
        <p:grpSp>
          <p:nvGrpSpPr>
            <p:cNvPr id="5" name="Graphic 2">
              <a:extLst>
                <a:ext uri="{FF2B5EF4-FFF2-40B4-BE49-F238E27FC236}">
                  <a16:creationId xmlns:a16="http://schemas.microsoft.com/office/drawing/2014/main" id="{EF9EE97E-0456-0B61-B479-A065D0564241}"/>
                </a:ext>
              </a:extLst>
            </p:cNvPr>
            <p:cNvGrpSpPr/>
            <p:nvPr/>
          </p:nvGrpSpPr>
          <p:grpSpPr>
            <a:xfrm>
              <a:off x="7353351" y="5647412"/>
              <a:ext cx="420044" cy="75879"/>
              <a:chOff x="7353351" y="5647412"/>
              <a:chExt cx="420044" cy="75879"/>
            </a:xfrm>
            <a:grpFill/>
          </p:grpSpPr>
          <p:sp>
            <p:nvSpPr>
              <p:cNvPr id="16" name="Freeform 385">
                <a:extLst>
                  <a:ext uri="{FF2B5EF4-FFF2-40B4-BE49-F238E27FC236}">
                    <a16:creationId xmlns:a16="http://schemas.microsoft.com/office/drawing/2014/main" id="{823793F1-2243-A3E2-FBAD-85A71148B405}"/>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80DB8F92-F99E-26E0-B4EC-CC524109BE47}"/>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248797D2-4872-1B6A-E4B8-C3B812EBE17E}"/>
                </a:ext>
              </a:extLst>
            </p:cNvPr>
            <p:cNvGrpSpPr/>
            <p:nvPr/>
          </p:nvGrpSpPr>
          <p:grpSpPr>
            <a:xfrm>
              <a:off x="7190753" y="5365577"/>
              <a:ext cx="745522" cy="754273"/>
              <a:chOff x="7190753" y="5365577"/>
              <a:chExt cx="745522" cy="754273"/>
            </a:xfrm>
            <a:grpFill/>
          </p:grpSpPr>
          <p:sp>
            <p:nvSpPr>
              <p:cNvPr id="7" name="Freeform 376">
                <a:extLst>
                  <a:ext uri="{FF2B5EF4-FFF2-40B4-BE49-F238E27FC236}">
                    <a16:creationId xmlns:a16="http://schemas.microsoft.com/office/drawing/2014/main" id="{BBAAB9EF-EA82-CF68-C2BB-634C6D92ADC8}"/>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02A3E0D0-297F-AB09-BAF1-6A46AA8C6F8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6A6AC366-45DA-9693-1343-C072490683E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0D6FE5A0-EB09-F72E-EE15-3A6B6D33FA43}"/>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C1855ECF-FB17-28D1-E5A3-CBAED11E0A9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A945E15E-23CB-C7CA-0848-8FAE13C70286}"/>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8A3BBB51-7C83-25DE-AEFE-7A8FF9BE57FC}"/>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67C41974-BF51-B11B-663D-E1A68416F97D}"/>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08B868C2-7104-9A8C-3FD5-C59BC9851BA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2669490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2418</TotalTime>
  <Words>951</Words>
  <Application>Microsoft Office PowerPoint</Application>
  <PresentationFormat>Widescreen</PresentationFormat>
  <Paragraphs>128</Paragraphs>
  <Slides>18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Lato</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173</cp:revision>
  <dcterms:created xsi:type="dcterms:W3CDTF">2020-10-14T13:32:04Z</dcterms:created>
  <dcterms:modified xsi:type="dcterms:W3CDTF">2023-07-27T15:38:18Z</dcterms:modified>
</cp:coreProperties>
</file>