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9"/>
  </p:notesMasterIdLst>
  <p:sldIdLst>
    <p:sldId id="4286" r:id="rId2"/>
    <p:sldId id="4323" r:id="rId3"/>
    <p:sldId id="266" r:id="rId4"/>
    <p:sldId id="4346" r:id="rId5"/>
    <p:sldId id="4322" r:id="rId6"/>
    <p:sldId id="4271" r:id="rId7"/>
    <p:sldId id="4274" r:id="rId8"/>
    <p:sldId id="4276" r:id="rId9"/>
    <p:sldId id="285" r:id="rId10"/>
    <p:sldId id="4272" r:id="rId11"/>
    <p:sldId id="4282" r:id="rId12"/>
    <p:sldId id="4285" r:id="rId13"/>
    <p:sldId id="261" r:id="rId14"/>
    <p:sldId id="4347" r:id="rId15"/>
    <p:sldId id="279" r:id="rId16"/>
    <p:sldId id="281"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24BAA2"/>
    <a:srgbClr val="7F3494"/>
    <a:srgbClr val="142D92"/>
    <a:srgbClr val="F79037"/>
    <a:srgbClr val="DD1470"/>
    <a:srgbClr val="EF543F"/>
    <a:srgbClr val="EBEBEB"/>
    <a:srgbClr val="8F2F92"/>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21"/>
    <p:restoredTop sz="86430"/>
  </p:normalViewPr>
  <p:slideViewPr>
    <p:cSldViewPr snapToGrid="0" snapToObjects="1">
      <p:cViewPr varScale="1">
        <p:scale>
          <a:sx n="91" d="100"/>
          <a:sy n="91" d="100"/>
        </p:scale>
        <p:origin x="360"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3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367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854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552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718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Housing Care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C4F2AE5-2D21-BF44-A948-0655B2EA75D8}"/>
              </a:ext>
            </a:extLst>
          </p:cNvPr>
          <p:cNvSpPr/>
          <p:nvPr/>
        </p:nvSpPr>
        <p:spPr>
          <a:xfrm>
            <a:off x="8591" y="5357970"/>
            <a:ext cx="1359904" cy="964190"/>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w="949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56CA0E-B8A9-7A41-919E-33B5E4315BEC}"/>
              </a:ext>
            </a:extLst>
          </p:cNvPr>
          <p:cNvSpPr/>
          <p:nvPr userDrawn="1"/>
        </p:nvSpPr>
        <p:spPr>
          <a:xfrm>
            <a:off x="0" y="4717164"/>
            <a:ext cx="871051" cy="1802168"/>
          </a:xfrm>
          <a:custGeom>
            <a:avLst/>
            <a:gdLst>
              <a:gd name="connsiteX0" fmla="*/ 550688 w 871051"/>
              <a:gd name="connsiteY0" fmla="*/ 1635332 h 1802168"/>
              <a:gd name="connsiteX1" fmla="*/ 515819 w 871051"/>
              <a:gd name="connsiteY1" fmla="*/ 1648331 h 1802168"/>
              <a:gd name="connsiteX2" fmla="*/ 502742 w 871051"/>
              <a:gd name="connsiteY2" fmla="*/ 1682999 h 1802168"/>
              <a:gd name="connsiteX3" fmla="*/ 515819 w 871051"/>
              <a:gd name="connsiteY3" fmla="*/ 1717667 h 1802168"/>
              <a:gd name="connsiteX4" fmla="*/ 550688 w 871051"/>
              <a:gd name="connsiteY4" fmla="*/ 1730666 h 1802168"/>
              <a:gd name="connsiteX5" fmla="*/ 585557 w 871051"/>
              <a:gd name="connsiteY5" fmla="*/ 1717667 h 1802168"/>
              <a:gd name="connsiteX6" fmla="*/ 598634 w 871051"/>
              <a:gd name="connsiteY6" fmla="*/ 1682999 h 1802168"/>
              <a:gd name="connsiteX7" fmla="*/ 585557 w 871051"/>
              <a:gd name="connsiteY7" fmla="*/ 1648331 h 1802168"/>
              <a:gd name="connsiteX8" fmla="*/ 550688 w 871051"/>
              <a:gd name="connsiteY8" fmla="*/ 1635332 h 1802168"/>
              <a:gd name="connsiteX9" fmla="*/ 5037 w 871051"/>
              <a:gd name="connsiteY9" fmla="*/ 0 h 1802168"/>
              <a:gd name="connsiteX10" fmla="*/ 29826 w 871051"/>
              <a:gd name="connsiteY10" fmla="*/ 8124 h 1802168"/>
              <a:gd name="connsiteX11" fmla="*/ 847078 w 871051"/>
              <a:gd name="connsiteY11" fmla="*/ 601805 h 1802168"/>
              <a:gd name="connsiteX12" fmla="*/ 871051 w 871051"/>
              <a:gd name="connsiteY12" fmla="*/ 636473 h 1802168"/>
              <a:gd name="connsiteX13" fmla="*/ 829642 w 871051"/>
              <a:gd name="connsiteY13" fmla="*/ 677641 h 1802168"/>
              <a:gd name="connsiteX14" fmla="*/ 596453 w 871051"/>
              <a:gd name="connsiteY14" fmla="*/ 677641 h 1802168"/>
              <a:gd name="connsiteX15" fmla="*/ 596453 w 871051"/>
              <a:gd name="connsiteY15" fmla="*/ 1149986 h 1802168"/>
              <a:gd name="connsiteX16" fmla="*/ 596453 w 871051"/>
              <a:gd name="connsiteY16" fmla="*/ 1273489 h 1802168"/>
              <a:gd name="connsiteX17" fmla="*/ 596453 w 871051"/>
              <a:gd name="connsiteY17" fmla="*/ 1366658 h 1802168"/>
              <a:gd name="connsiteX18" fmla="*/ 596453 w 871051"/>
              <a:gd name="connsiteY18" fmla="*/ 1379659 h 1802168"/>
              <a:gd name="connsiteX19" fmla="*/ 596453 w 871051"/>
              <a:gd name="connsiteY19" fmla="*/ 1572495 h 1802168"/>
              <a:gd name="connsiteX20" fmla="*/ 596453 w 871051"/>
              <a:gd name="connsiteY20" fmla="*/ 1576829 h 1802168"/>
              <a:gd name="connsiteX21" fmla="*/ 637862 w 871051"/>
              <a:gd name="connsiteY21" fmla="*/ 1602831 h 1802168"/>
              <a:gd name="connsiteX22" fmla="*/ 672732 w 871051"/>
              <a:gd name="connsiteY22" fmla="*/ 1685166 h 1802168"/>
              <a:gd name="connsiteX23" fmla="*/ 637862 w 871051"/>
              <a:gd name="connsiteY23" fmla="*/ 1767500 h 1802168"/>
              <a:gd name="connsiteX24" fmla="*/ 555047 w 871051"/>
              <a:gd name="connsiteY24" fmla="*/ 1802168 h 1802168"/>
              <a:gd name="connsiteX25" fmla="*/ 472231 w 871051"/>
              <a:gd name="connsiteY25" fmla="*/ 1767500 h 1802168"/>
              <a:gd name="connsiteX26" fmla="*/ 437362 w 871051"/>
              <a:gd name="connsiteY26" fmla="*/ 1685166 h 1802168"/>
              <a:gd name="connsiteX27" fmla="*/ 472231 w 871051"/>
              <a:gd name="connsiteY27" fmla="*/ 1602831 h 1802168"/>
              <a:gd name="connsiteX28" fmla="*/ 513640 w 871051"/>
              <a:gd name="connsiteY28" fmla="*/ 1576829 h 1802168"/>
              <a:gd name="connsiteX29" fmla="*/ 513640 w 871051"/>
              <a:gd name="connsiteY29" fmla="*/ 1572495 h 1802168"/>
              <a:gd name="connsiteX30" fmla="*/ 513640 w 871051"/>
              <a:gd name="connsiteY30" fmla="*/ 1273489 h 1802168"/>
              <a:gd name="connsiteX31" fmla="*/ 513640 w 871051"/>
              <a:gd name="connsiteY31" fmla="*/ 1149986 h 1802168"/>
              <a:gd name="connsiteX32" fmla="*/ 513640 w 871051"/>
              <a:gd name="connsiteY32" fmla="*/ 636473 h 1802168"/>
              <a:gd name="connsiteX33" fmla="*/ 555047 w 871051"/>
              <a:gd name="connsiteY33" fmla="*/ 595307 h 1802168"/>
              <a:gd name="connsiteX34" fmla="*/ 703242 w 871051"/>
              <a:gd name="connsiteY34" fmla="*/ 595307 h 1802168"/>
              <a:gd name="connsiteX35" fmla="*/ 8034 w 871051"/>
              <a:gd name="connsiteY35" fmla="*/ 90461 h 1802168"/>
              <a:gd name="connsiteX36" fmla="*/ 0 w 871051"/>
              <a:gd name="connsiteY36" fmla="*/ 96295 h 1802168"/>
              <a:gd name="connsiteX37" fmla="*/ 0 w 871051"/>
              <a:gd name="connsiteY37" fmla="*/ 1767 h 180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051" h="1802168">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w="9493"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4605868" y="1"/>
            <a:ext cx="689186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25" name="Picture 24">
            <a:extLst>
              <a:ext uri="{FF2B5EF4-FFF2-40B4-BE49-F238E27FC236}">
                <a16:creationId xmlns:a16="http://schemas.microsoft.com/office/drawing/2014/main" id="{8E11CE39-CB23-374D-9A35-432479915623}"/>
              </a:ext>
            </a:extLst>
          </p:cNvPr>
          <p:cNvPicPr>
            <a:picLocks noChangeAspect="1"/>
          </p:cNvPicPr>
          <p:nvPr userDrawn="1"/>
        </p:nvPicPr>
        <p:blipFill rotWithShape="1">
          <a:blip r:embed="rId2"/>
          <a:srcRect l="-18315" t="15976" r="29196" b="11083"/>
          <a:stretch/>
        </p:blipFill>
        <p:spPr>
          <a:xfrm flipH="1">
            <a:off x="0" y="1639691"/>
            <a:ext cx="8439100" cy="5375657"/>
          </a:xfrm>
          <a:prstGeom prst="rect">
            <a:avLst/>
          </a:prstGeom>
        </p:spPr>
      </p:pic>
      <p:sp>
        <p:nvSpPr>
          <p:cNvPr id="26" name="Picture Placeholder 17">
            <a:extLst>
              <a:ext uri="{FF2B5EF4-FFF2-40B4-BE49-F238E27FC236}">
                <a16:creationId xmlns:a16="http://schemas.microsoft.com/office/drawing/2014/main" id="{99DF676B-CC80-6441-A3FF-F3427936356B}"/>
              </a:ext>
            </a:extLst>
          </p:cNvPr>
          <p:cNvSpPr>
            <a:spLocks noGrp="1"/>
          </p:cNvSpPr>
          <p:nvPr>
            <p:ph type="pic" sz="quarter" idx="10"/>
          </p:nvPr>
        </p:nvSpPr>
        <p:spPr>
          <a:xfrm>
            <a:off x="0" y="186678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2399" y="3350405"/>
            <a:ext cx="12194195" cy="241562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90953" y="4549217"/>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90953" y="3739641"/>
            <a:ext cx="3195485" cy="837258"/>
          </a:xfrm>
          <a:prstGeom prst="rect">
            <a:avLst/>
          </a:prstGeom>
        </p:spPr>
        <p:txBody>
          <a:bodyPr anchor="ctr">
            <a:normAutofit/>
          </a:bodyPr>
          <a:lstStyle>
            <a:lvl1pPr marL="0" indent="0" algn="l">
              <a:buNone/>
              <a:defRPr sz="5000" b="1" baseline="0">
                <a:solidFill>
                  <a:srgbClr val="24BAA2"/>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89" name="Picture 88">
            <a:extLst>
              <a:ext uri="{FF2B5EF4-FFF2-40B4-BE49-F238E27FC236}">
                <a16:creationId xmlns:a16="http://schemas.microsoft.com/office/drawing/2014/main" id="{E84CEF45-922C-A649-816D-0F940702DF91}"/>
              </a:ext>
            </a:extLst>
          </p:cNvPr>
          <p:cNvPicPr>
            <a:picLocks noChangeAspect="1"/>
          </p:cNvPicPr>
          <p:nvPr userDrawn="1"/>
        </p:nvPicPr>
        <p:blipFill>
          <a:blip r:embed="rId3"/>
          <a:stretch>
            <a:fillRect/>
          </a:stretch>
        </p:blipFill>
        <p:spPr>
          <a:xfrm>
            <a:off x="336354" y="587665"/>
            <a:ext cx="5189566" cy="1979955"/>
          </a:xfrm>
          <a:prstGeom prst="rect">
            <a:avLst/>
          </a:prstGeom>
        </p:spPr>
      </p:pic>
      <p:grpSp>
        <p:nvGrpSpPr>
          <p:cNvPr id="90" name="Group 89">
            <a:extLst>
              <a:ext uri="{FF2B5EF4-FFF2-40B4-BE49-F238E27FC236}">
                <a16:creationId xmlns:a16="http://schemas.microsoft.com/office/drawing/2014/main" id="{7EFE6FB4-83AF-2B4D-B270-9C04315753E7}"/>
              </a:ext>
            </a:extLst>
          </p:cNvPr>
          <p:cNvGrpSpPr/>
          <p:nvPr userDrawn="1"/>
        </p:nvGrpSpPr>
        <p:grpSpPr>
          <a:xfrm>
            <a:off x="9565775" y="3574321"/>
            <a:ext cx="3525984" cy="2857223"/>
            <a:chOff x="1659400" y="1572038"/>
            <a:chExt cx="970931" cy="786778"/>
          </a:xfrm>
          <a:solidFill>
            <a:schemeClr val="bg1">
              <a:alpha val="13293"/>
            </a:schemeClr>
          </a:solidFill>
        </p:grpSpPr>
        <p:sp>
          <p:nvSpPr>
            <p:cNvPr id="91" name="Freeform 90">
              <a:extLst>
                <a:ext uri="{FF2B5EF4-FFF2-40B4-BE49-F238E27FC236}">
                  <a16:creationId xmlns:a16="http://schemas.microsoft.com/office/drawing/2014/main" id="{72944696-B4BB-6449-AD90-455D9A9DFAB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52616E-7792-8345-BA87-2BB1C2E249F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93" name="Freeform 92">
            <a:extLst>
              <a:ext uri="{FF2B5EF4-FFF2-40B4-BE49-F238E27FC236}">
                <a16:creationId xmlns:a16="http://schemas.microsoft.com/office/drawing/2014/main" id="{4629E1FC-CD7B-FB4A-9EBE-6E602571A9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9D8830B7-3F1C-4BD8-82D9-F5C5E4D01BF5}"/>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spTree>
    <p:extLst>
      <p:ext uri="{BB962C8B-B14F-4D97-AF65-F5344CB8AC3E}">
        <p14:creationId xmlns:p14="http://schemas.microsoft.com/office/powerpoint/2010/main" val="309706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1">
  <p:cSld name="1_Text Slide 1">
    <p:spTree>
      <p:nvGrpSpPr>
        <p:cNvPr id="1" name="Shape 64"/>
        <p:cNvGrpSpPr/>
        <p:nvPr/>
      </p:nvGrpSpPr>
      <p:grpSpPr>
        <a:xfrm>
          <a:off x="0" y="0"/>
          <a:ext cx="0" cy="0"/>
          <a:chOff x="0" y="0"/>
          <a:chExt cx="0" cy="0"/>
        </a:xfrm>
      </p:grpSpPr>
      <p:sp>
        <p:nvSpPr>
          <p:cNvPr id="65" name="Google Shape;65;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59657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uote Slide 2">
  <p:cSld name="1_Quote Slide 2">
    <p:spTree>
      <p:nvGrpSpPr>
        <p:cNvPr id="1" name="Shape 70"/>
        <p:cNvGrpSpPr/>
        <p:nvPr/>
      </p:nvGrpSpPr>
      <p:grpSpPr>
        <a:xfrm>
          <a:off x="0" y="0"/>
          <a:ext cx="0" cy="0"/>
          <a:chOff x="0" y="0"/>
          <a:chExt cx="0" cy="0"/>
        </a:xfrm>
      </p:grpSpPr>
      <p:sp>
        <p:nvSpPr>
          <p:cNvPr id="71" name="Google Shape;71;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24"/>
          <p:cNvSpPr>
            <a:spLocks noGrp="1"/>
          </p:cNvSpPr>
          <p:nvPr>
            <p:ph type="pic" idx="2"/>
          </p:nvPr>
        </p:nvSpPr>
        <p:spPr>
          <a:xfrm>
            <a:off x="0" y="0"/>
            <a:ext cx="12192000" cy="6858000"/>
          </a:xfrm>
          <a:prstGeom prst="rect">
            <a:avLst/>
          </a:prstGeom>
          <a:solidFill>
            <a:srgbClr val="F2F2F2"/>
          </a:solidFill>
          <a:ln>
            <a:noFill/>
          </a:ln>
        </p:spPr>
      </p:sp>
      <p:sp>
        <p:nvSpPr>
          <p:cNvPr id="73" name="Google Shape;73;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4" name="Google Shape;74;p24"/>
          <p:cNvGrpSpPr/>
          <p:nvPr/>
        </p:nvGrpSpPr>
        <p:grpSpPr>
          <a:xfrm>
            <a:off x="-1877189" y="2648392"/>
            <a:ext cx="3525984" cy="2857223"/>
            <a:chOff x="1659400" y="1572038"/>
            <a:chExt cx="970931" cy="786778"/>
          </a:xfrm>
        </p:grpSpPr>
        <p:sp>
          <p:nvSpPr>
            <p:cNvPr id="75" name="Google Shape;75;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8447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454512"/>
            <a:ext cx="12172692" cy="3432703"/>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F3494"/>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Housing Care</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162193" y="6091871"/>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grpSp>
        <p:nvGrpSpPr>
          <p:cNvPr id="81" name="Group 80">
            <a:extLst>
              <a:ext uri="{FF2B5EF4-FFF2-40B4-BE49-F238E27FC236}">
                <a16:creationId xmlns:a16="http://schemas.microsoft.com/office/drawing/2014/main" id="{25E5282A-FFA6-3341-8D0E-F43E1F0CB6F8}"/>
              </a:ext>
            </a:extLst>
          </p:cNvPr>
          <p:cNvGrpSpPr/>
          <p:nvPr userDrawn="1"/>
        </p:nvGrpSpPr>
        <p:grpSpPr>
          <a:xfrm>
            <a:off x="9565775" y="3574321"/>
            <a:ext cx="3525984" cy="2857223"/>
            <a:chOff x="1659400" y="1572038"/>
            <a:chExt cx="970931" cy="786778"/>
          </a:xfrm>
          <a:solidFill>
            <a:schemeClr val="bg1">
              <a:alpha val="13293"/>
            </a:schemeClr>
          </a:solidFill>
        </p:grpSpPr>
        <p:sp>
          <p:nvSpPr>
            <p:cNvPr id="82" name="Freeform 81">
              <a:extLst>
                <a:ext uri="{FF2B5EF4-FFF2-40B4-BE49-F238E27FC236}">
                  <a16:creationId xmlns:a16="http://schemas.microsoft.com/office/drawing/2014/main" id="{182B2918-D1E7-F746-947F-7BA6B0BF16C1}"/>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2272CAF-95A2-AD47-83C8-B7BCB7C8D79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84" name="Picture Placeholder 62">
            <a:extLst>
              <a:ext uri="{FF2B5EF4-FFF2-40B4-BE49-F238E27FC236}">
                <a16:creationId xmlns:a16="http://schemas.microsoft.com/office/drawing/2014/main" id="{4896E015-F0A6-674A-9878-5249934841B5}"/>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86" name="Freeform 85">
            <a:extLst>
              <a:ext uri="{FF2B5EF4-FFF2-40B4-BE49-F238E27FC236}">
                <a16:creationId xmlns:a16="http://schemas.microsoft.com/office/drawing/2014/main" id="{6A11F79F-713E-E345-9C80-877BA9BBE4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pic>
        <p:nvPicPr>
          <p:cNvPr id="88" name="Picture 87">
            <a:extLst>
              <a:ext uri="{FF2B5EF4-FFF2-40B4-BE49-F238E27FC236}">
                <a16:creationId xmlns:a16="http://schemas.microsoft.com/office/drawing/2014/main" id="{DFFB3EFA-94FC-124D-8093-2A21EDAD39CE}"/>
              </a:ext>
            </a:extLst>
          </p:cNvPr>
          <p:cNvPicPr>
            <a:picLocks noChangeAspect="1"/>
          </p:cNvPicPr>
          <p:nvPr userDrawn="1"/>
        </p:nvPicPr>
        <p:blipFill>
          <a:blip r:embed="rId3"/>
          <a:stretch>
            <a:fillRect/>
          </a:stretch>
        </p:blipFill>
        <p:spPr>
          <a:xfrm>
            <a:off x="431403" y="569217"/>
            <a:ext cx="4405042" cy="1680639"/>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65673" y="254449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400970" y="254449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65673" y="325628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400970" y="325628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65673" y="3968072"/>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400970" y="3968072"/>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65673" y="4679864"/>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400970" y="4679864"/>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65673" y="5374717"/>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400970" y="5374717"/>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8947682" y="2543260"/>
            <a:ext cx="2531288" cy="122341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22"/>
            <a:ext cx="12189954" cy="1762217"/>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65673" y="659662"/>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grpSp>
        <p:nvGrpSpPr>
          <p:cNvPr id="52" name="Group 51">
            <a:extLst>
              <a:ext uri="{FF2B5EF4-FFF2-40B4-BE49-F238E27FC236}">
                <a16:creationId xmlns:a16="http://schemas.microsoft.com/office/drawing/2014/main" id="{1A2EAEF9-1BBC-B342-831C-62CC1D5C1962}"/>
              </a:ext>
            </a:extLst>
          </p:cNvPr>
          <p:cNvGrpSpPr/>
          <p:nvPr userDrawn="1"/>
        </p:nvGrpSpPr>
        <p:grpSpPr>
          <a:xfrm>
            <a:off x="8744224" y="-356297"/>
            <a:ext cx="3525984" cy="2857223"/>
            <a:chOff x="1659400" y="1572038"/>
            <a:chExt cx="970931" cy="786778"/>
          </a:xfrm>
          <a:solidFill>
            <a:schemeClr val="bg1">
              <a:alpha val="13293"/>
            </a:schemeClr>
          </a:solidFill>
        </p:grpSpPr>
        <p:sp>
          <p:nvSpPr>
            <p:cNvPr id="53" name="Freeform 52">
              <a:extLst>
                <a:ext uri="{FF2B5EF4-FFF2-40B4-BE49-F238E27FC236}">
                  <a16:creationId xmlns:a16="http://schemas.microsoft.com/office/drawing/2014/main" id="{23DFB17E-29C0-354B-80EA-9CB727E19C0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4CD38DF-537F-F74B-9CEB-58E97A7D7E0E}"/>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26" name="Group 25">
            <a:extLst>
              <a:ext uri="{FF2B5EF4-FFF2-40B4-BE49-F238E27FC236}">
                <a16:creationId xmlns:a16="http://schemas.microsoft.com/office/drawing/2014/main" id="{42DFB01B-26CE-B442-86AF-519657426DE2}"/>
              </a:ext>
            </a:extLst>
          </p:cNvPr>
          <p:cNvGrpSpPr/>
          <p:nvPr userDrawn="1"/>
        </p:nvGrpSpPr>
        <p:grpSpPr>
          <a:xfrm>
            <a:off x="4884044" y="3946789"/>
            <a:ext cx="3525984" cy="2857223"/>
            <a:chOff x="1659400" y="1572038"/>
            <a:chExt cx="970931" cy="786778"/>
          </a:xfrm>
          <a:solidFill>
            <a:schemeClr val="bg1">
              <a:alpha val="13293"/>
            </a:schemeClr>
          </a:solidFill>
        </p:grpSpPr>
        <p:sp>
          <p:nvSpPr>
            <p:cNvPr id="27" name="Freeform 26">
              <a:extLst>
                <a:ext uri="{FF2B5EF4-FFF2-40B4-BE49-F238E27FC236}">
                  <a16:creationId xmlns:a16="http://schemas.microsoft.com/office/drawing/2014/main" id="{5A6C6FBB-426E-5540-AB68-458BE6BDDDFB}"/>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D65A39-23FA-3D4E-9326-EBFCF2AEA8B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29" name="Picture Placeholder 62">
            <a:extLst>
              <a:ext uri="{FF2B5EF4-FFF2-40B4-BE49-F238E27FC236}">
                <a16:creationId xmlns:a16="http://schemas.microsoft.com/office/drawing/2014/main" id="{3E46B060-2435-4F41-B777-A9817ABCB15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31" name="Group 30">
            <a:extLst>
              <a:ext uri="{FF2B5EF4-FFF2-40B4-BE49-F238E27FC236}">
                <a16:creationId xmlns:a16="http://schemas.microsoft.com/office/drawing/2014/main" id="{4B1390FC-6CE0-F846-AE99-A76F29978142}"/>
              </a:ext>
            </a:extLst>
          </p:cNvPr>
          <p:cNvGrpSpPr/>
          <p:nvPr userDrawn="1"/>
        </p:nvGrpSpPr>
        <p:grpSpPr>
          <a:xfrm>
            <a:off x="-1877189" y="2648392"/>
            <a:ext cx="3525984" cy="2857223"/>
            <a:chOff x="1659400" y="1572038"/>
            <a:chExt cx="970931" cy="786778"/>
          </a:xfrm>
          <a:solidFill>
            <a:schemeClr val="bg1">
              <a:alpha val="13293"/>
            </a:schemeClr>
          </a:solidFill>
        </p:grpSpPr>
        <p:sp>
          <p:nvSpPr>
            <p:cNvPr id="32" name="Freeform 31">
              <a:extLst>
                <a:ext uri="{FF2B5EF4-FFF2-40B4-BE49-F238E27FC236}">
                  <a16:creationId xmlns:a16="http://schemas.microsoft.com/office/drawing/2014/main" id="{7E0BE165-4D0B-B243-B656-3DB8BD3D17E2}"/>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C33D332-6BB7-6540-835A-91F47C41F676}"/>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grpSp>
        <p:nvGrpSpPr>
          <p:cNvPr id="27" name="Group 26">
            <a:extLst>
              <a:ext uri="{FF2B5EF4-FFF2-40B4-BE49-F238E27FC236}">
                <a16:creationId xmlns:a16="http://schemas.microsoft.com/office/drawing/2014/main" id="{6FBA5203-6B9A-9442-83BF-89D8EC79F020}"/>
              </a:ext>
            </a:extLst>
          </p:cNvPr>
          <p:cNvGrpSpPr/>
          <p:nvPr userDrawn="1"/>
        </p:nvGrpSpPr>
        <p:grpSpPr>
          <a:xfrm>
            <a:off x="-2012374" y="3808246"/>
            <a:ext cx="3525984" cy="2857223"/>
            <a:chOff x="1659400" y="1572038"/>
            <a:chExt cx="970931" cy="786778"/>
          </a:xfrm>
          <a:solidFill>
            <a:schemeClr val="bg1">
              <a:alpha val="13293"/>
            </a:schemeClr>
          </a:solidFill>
        </p:grpSpPr>
        <p:sp>
          <p:nvSpPr>
            <p:cNvPr id="28" name="Freeform 27">
              <a:extLst>
                <a:ext uri="{FF2B5EF4-FFF2-40B4-BE49-F238E27FC236}">
                  <a16:creationId xmlns:a16="http://schemas.microsoft.com/office/drawing/2014/main" id="{B7278E3C-2122-C543-9BB7-369F1EA02F9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CFBE8C5-CBF8-7240-9E50-6BBD69B845C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10C4A-ED8D-4F49-B46F-1F84D7816F69}"/>
              </a:ext>
            </a:extLst>
          </p:cNvPr>
          <p:cNvSpPr/>
          <p:nvPr userDrawn="1"/>
        </p:nvSpPr>
        <p:spPr>
          <a:xfrm rot="16200000">
            <a:off x="10313073" y="4835824"/>
            <a:ext cx="3173496" cy="246221"/>
          </a:xfrm>
          <a:prstGeom prst="rect">
            <a:avLst/>
          </a:prstGeom>
        </p:spPr>
        <p:txBody>
          <a:bodyPr wrap="square">
            <a:spAutoFit/>
          </a:bodyPr>
          <a:lstStyle/>
          <a:p>
            <a:r>
              <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rPr>
              <a:t>Reframing Skills for Senior </a:t>
            </a:r>
            <a:r>
              <a:rPr lang="en-US" sz="1000" b="0" i="0" dirty="0" err="1">
                <a:solidFill>
                  <a:srgbClr val="092E4B"/>
                </a:solidFill>
                <a:effectLst/>
                <a:latin typeface="Calibri" panose="020F0502020204030204" pitchFamily="34" charset="0"/>
                <a:ea typeface="Open Sans" panose="020B0606030504020204" pitchFamily="34" charset="0"/>
                <a:cs typeface="Calibri" panose="020F0502020204030204" pitchFamily="34" charset="0"/>
              </a:rPr>
              <a:t>Carers</a:t>
            </a:r>
            <a:endPar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24BA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 id="2147483881" r:id="rId15"/>
    <p:sldLayoutId id="21474838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ahcancal.org/News-and-Communications/Fact-Sheets/FactSheets/BLS-Report-LTC-Job-Losses.pdf" TargetMode="Externa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blogs.lse.ac.uk/businessreview/2020/08/24/are-healthcare-workers-stressed-by-information-technology/" TargetMode="External"/><Relationship Id="rId2" Type="http://schemas.openxmlformats.org/officeDocument/2006/relationships/hyperlink" Target="https://onlinelibrary.wiley.com/doi/10.1111/opn.12087" TargetMode="External"/><Relationship Id="rId1" Type="http://schemas.openxmlformats.org/officeDocument/2006/relationships/slideLayout" Target="../slideLayouts/slideLayout15.xml"/><Relationship Id="rId4" Type="http://schemas.openxmlformats.org/officeDocument/2006/relationships/hyperlink" Target="https://www.homeceuconnection.com/blog/lack-of-training-in-healthcare-opportuniti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prstGeom prst="rect">
            <a:avLst/>
          </a:prstGeom>
        </p:spPr>
        <p:txBody>
          <a:bodyPr/>
          <a:lstStyle/>
          <a:p>
            <a:r>
              <a:rPr lang="en-IE" b="0" dirty="0"/>
              <a:t>Our MOOC</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prstGeom prst="rect">
            <a:avLst/>
          </a:prstGeom>
        </p:spPr>
        <p:txBody>
          <a:bodyPr/>
          <a:lstStyle/>
          <a:p>
            <a:r>
              <a:rPr lang="en-US" b="1" dirty="0"/>
              <a:t>An introduction to</a:t>
            </a:r>
          </a:p>
        </p:txBody>
      </p:sp>
      <p:pic>
        <p:nvPicPr>
          <p:cNvPr id="6" name="Picture Placeholder 5">
            <a:extLst>
              <a:ext uri="{FF2B5EF4-FFF2-40B4-BE49-F238E27FC236}">
                <a16:creationId xmlns:a16="http://schemas.microsoft.com/office/drawing/2014/main" id="{0FFA5851-E3DD-D14B-B8DE-42294F278C2D}"/>
              </a:ext>
            </a:extLst>
          </p:cNvPr>
          <p:cNvPicPr>
            <a:picLocks noGrp="1" noChangeAspect="1"/>
          </p:cNvPicPr>
          <p:nvPr>
            <p:ph type="pic" sz="quarter" idx="44"/>
          </p:nvPr>
        </p:nvPicPr>
        <p:blipFill>
          <a:blip r:embed="rId3"/>
          <a:srcRect l="6180" r="6180"/>
          <a:stretch>
            <a:fillRect/>
          </a:stretch>
        </p:blipFill>
        <p:spPr/>
      </p:pic>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7918315" y="5611394"/>
            <a:ext cx="3622504" cy="731140"/>
          </a:xfrm>
        </p:spPr>
        <p:txBody>
          <a:bodyPr>
            <a:normAutofit/>
          </a:bodyPr>
          <a:lstStyle/>
          <a:p>
            <a:r>
              <a:rPr lang="en-US" dirty="0"/>
              <a:t>﻿www.housingcare.net</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400"/>
            </a:pPr>
            <a:r>
              <a:rPr lang="en-US" dirty="0"/>
              <a:t>In this MOOC that we have prepared, you will understand that there are many ways of caring and that each one can be reached in a thousand different ways. </a:t>
            </a:r>
          </a:p>
        </p:txBody>
      </p:sp>
      <p:sp>
        <p:nvSpPr>
          <p:cNvPr id="247" name="Google Shape;247;p12"/>
          <p:cNvSpPr txBox="1">
            <a:spLocks noGrp="1"/>
          </p:cNvSpPr>
          <p:nvPr>
            <p:ph type="body" idx="2"/>
          </p:nvPr>
        </p:nvSpPr>
        <p:spPr>
          <a:xfrm>
            <a:off x="733065" y="423421"/>
            <a:ext cx="10595237" cy="803654"/>
          </a:xfrm>
          <a:prstGeom prst="rect">
            <a:avLst/>
          </a:prstGeom>
          <a:noFill/>
          <a:ln>
            <a:noFill/>
          </a:ln>
        </p:spPr>
        <p:txBody>
          <a:bodyPr spcFirstLastPara="1" wrap="square" lIns="91425" tIns="45700" rIns="91425" bIns="45700" anchor="t" anchorCtr="0">
            <a:noAutofit/>
          </a:bodyPr>
          <a:lstStyle/>
          <a:p>
            <a:r>
              <a:rPr lang="en-US" sz="3600" dirty="0">
                <a:latin typeface="Calibri" panose="020F0502020204030204" pitchFamily="34" charset="0"/>
                <a:cs typeface="Calibri" panose="020F0502020204030204" pitchFamily="34" charset="0"/>
              </a:rPr>
              <a:t> </a:t>
            </a:r>
          </a:p>
        </p:txBody>
      </p:sp>
      <p:sp>
        <p:nvSpPr>
          <p:cNvPr id="2" name="Google Shape;247;p12">
            <a:extLst>
              <a:ext uri="{FF2B5EF4-FFF2-40B4-BE49-F238E27FC236}">
                <a16:creationId xmlns:a16="http://schemas.microsoft.com/office/drawing/2014/main" id="{61949EBB-AD93-5351-B2A0-CCA53DF318F4}"/>
              </a:ext>
            </a:extLst>
          </p:cNvPr>
          <p:cNvSpPr txBox="1">
            <a:spLocks/>
          </p:cNvSpPr>
          <p:nvPr/>
        </p:nvSpPr>
        <p:spPr>
          <a:xfrm>
            <a:off x="733064" y="423421"/>
            <a:ext cx="1059523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latin typeface="Calibri" panose="020F0502020204030204" pitchFamily="34" charset="0"/>
                <a:cs typeface="Calibri" panose="020F0502020204030204" pitchFamily="34" charset="0"/>
              </a:rPr>
              <a:t>Caring for others... a journey of many possible paths</a:t>
            </a:r>
          </a:p>
        </p:txBody>
      </p:sp>
      <p:sp>
        <p:nvSpPr>
          <p:cNvPr id="192" name="Freeform 20">
            <a:extLst>
              <a:ext uri="{FF2B5EF4-FFF2-40B4-BE49-F238E27FC236}">
                <a16:creationId xmlns:a16="http://schemas.microsoft.com/office/drawing/2014/main" id="{EE17242D-BE3D-0272-11A4-1D0FD96D9627}"/>
              </a:ext>
            </a:extLst>
          </p:cNvPr>
          <p:cNvSpPr/>
          <p:nvPr/>
        </p:nvSpPr>
        <p:spPr>
          <a:xfrm>
            <a:off x="1406264" y="3668381"/>
            <a:ext cx="1022002" cy="1073842"/>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3" name="Freeform 21">
            <a:extLst>
              <a:ext uri="{FF2B5EF4-FFF2-40B4-BE49-F238E27FC236}">
                <a16:creationId xmlns:a16="http://schemas.microsoft.com/office/drawing/2014/main" id="{71A1D034-113E-C427-DBC8-392A31E1DEB8}"/>
              </a:ext>
            </a:extLst>
          </p:cNvPr>
          <p:cNvSpPr/>
          <p:nvPr/>
        </p:nvSpPr>
        <p:spPr>
          <a:xfrm>
            <a:off x="3485065" y="4018249"/>
            <a:ext cx="1023786" cy="1049908"/>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2"/>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4" name="Freeform 22">
            <a:extLst>
              <a:ext uri="{FF2B5EF4-FFF2-40B4-BE49-F238E27FC236}">
                <a16:creationId xmlns:a16="http://schemas.microsoft.com/office/drawing/2014/main" id="{337B3E85-8472-9310-A59E-4C5D756AA946}"/>
              </a:ext>
            </a:extLst>
          </p:cNvPr>
          <p:cNvSpPr/>
          <p:nvPr/>
        </p:nvSpPr>
        <p:spPr>
          <a:xfrm>
            <a:off x="5560768" y="3728335"/>
            <a:ext cx="1086287" cy="1049908"/>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3"/>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5" name="Freeform 23">
            <a:extLst>
              <a:ext uri="{FF2B5EF4-FFF2-40B4-BE49-F238E27FC236}">
                <a16:creationId xmlns:a16="http://schemas.microsoft.com/office/drawing/2014/main" id="{92825AE2-BE7E-8940-951A-20BDED733001}"/>
              </a:ext>
            </a:extLst>
          </p:cNvPr>
          <p:cNvSpPr/>
          <p:nvPr/>
        </p:nvSpPr>
        <p:spPr>
          <a:xfrm>
            <a:off x="9686524" y="3719890"/>
            <a:ext cx="1115270" cy="1101341"/>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5"/>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6" name="Freeform 24">
            <a:extLst>
              <a:ext uri="{FF2B5EF4-FFF2-40B4-BE49-F238E27FC236}">
                <a16:creationId xmlns:a16="http://schemas.microsoft.com/office/drawing/2014/main" id="{CDD6B1C5-D922-874D-29DD-D8FEF8C56722}"/>
              </a:ext>
            </a:extLst>
          </p:cNvPr>
          <p:cNvSpPr/>
          <p:nvPr/>
        </p:nvSpPr>
        <p:spPr>
          <a:xfrm>
            <a:off x="7619879" y="3913338"/>
            <a:ext cx="1115270" cy="1068736"/>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4"/>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grpSp>
        <p:nvGrpSpPr>
          <p:cNvPr id="197" name="Group 25">
            <a:extLst>
              <a:ext uri="{FF2B5EF4-FFF2-40B4-BE49-F238E27FC236}">
                <a16:creationId xmlns:a16="http://schemas.microsoft.com/office/drawing/2014/main" id="{64E33FF8-2ABA-1B70-B82F-12019DEBEA1F}"/>
              </a:ext>
            </a:extLst>
          </p:cNvPr>
          <p:cNvGrpSpPr/>
          <p:nvPr/>
        </p:nvGrpSpPr>
        <p:grpSpPr>
          <a:xfrm>
            <a:off x="733064" y="3270438"/>
            <a:ext cx="10851232" cy="2354538"/>
            <a:chOff x="736989" y="2636741"/>
            <a:chExt cx="10851232" cy="2354538"/>
          </a:xfrm>
        </p:grpSpPr>
        <p:grpSp>
          <p:nvGrpSpPr>
            <p:cNvPr id="198" name="Group 26">
              <a:extLst>
                <a:ext uri="{FF2B5EF4-FFF2-40B4-BE49-F238E27FC236}">
                  <a16:creationId xmlns:a16="http://schemas.microsoft.com/office/drawing/2014/main" id="{D97E87AE-A333-FA07-7052-F6C42300A4F5}"/>
                </a:ext>
              </a:extLst>
            </p:cNvPr>
            <p:cNvGrpSpPr/>
            <p:nvPr/>
          </p:nvGrpSpPr>
          <p:grpSpPr>
            <a:xfrm>
              <a:off x="736989" y="2636741"/>
              <a:ext cx="10718021" cy="2354538"/>
              <a:chOff x="736989" y="2298598"/>
              <a:chExt cx="10718021" cy="2354538"/>
            </a:xfrm>
          </p:grpSpPr>
          <p:sp>
            <p:nvSpPr>
              <p:cNvPr id="200" name="Block Arc 28">
                <a:extLst>
                  <a:ext uri="{FF2B5EF4-FFF2-40B4-BE49-F238E27FC236}">
                    <a16:creationId xmlns:a16="http://schemas.microsoft.com/office/drawing/2014/main" id="{0B73D6F5-33A4-EA73-BB56-8BB588D2624B}"/>
                  </a:ext>
                </a:extLst>
              </p:cNvPr>
              <p:cNvSpPr/>
              <p:nvPr/>
            </p:nvSpPr>
            <p:spPr>
              <a:xfrm rot="10800000">
                <a:off x="6993307" y="2298599"/>
                <a:ext cx="2376264" cy="2354537"/>
              </a:xfrm>
              <a:prstGeom prst="blockArc">
                <a:avLst>
                  <a:gd name="adj1" fmla="val 10800000"/>
                  <a:gd name="adj2" fmla="val 21562961"/>
                  <a:gd name="adj3" fmla="val 12434"/>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1" name="Block Arc 29">
                <a:extLst>
                  <a:ext uri="{FF2B5EF4-FFF2-40B4-BE49-F238E27FC236}">
                    <a16:creationId xmlns:a16="http://schemas.microsoft.com/office/drawing/2014/main" id="{60F552D7-DA8D-370D-2B2B-8C4D61C5FDF9}"/>
                  </a:ext>
                </a:extLst>
              </p:cNvPr>
              <p:cNvSpPr/>
              <p:nvPr/>
            </p:nvSpPr>
            <p:spPr>
              <a:xfrm>
                <a:off x="9078746" y="2298599"/>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2" name="Block Arc 30">
                <a:extLst>
                  <a:ext uri="{FF2B5EF4-FFF2-40B4-BE49-F238E27FC236}">
                    <a16:creationId xmlns:a16="http://schemas.microsoft.com/office/drawing/2014/main" id="{E9B92DB8-5F79-5482-AD8C-A2B80223CCE2}"/>
                  </a:ext>
                </a:extLst>
              </p:cNvPr>
              <p:cNvSpPr/>
              <p:nvPr/>
            </p:nvSpPr>
            <p:spPr>
              <a:xfrm>
                <a:off x="4907868" y="2298598"/>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3" name="Block Arc 31">
                <a:extLst>
                  <a:ext uri="{FF2B5EF4-FFF2-40B4-BE49-F238E27FC236}">
                    <a16:creationId xmlns:a16="http://schemas.microsoft.com/office/drawing/2014/main" id="{4B3C5798-5ED2-6201-C999-26E5731E5991}"/>
                  </a:ext>
                </a:extLst>
              </p:cNvPr>
              <p:cNvSpPr/>
              <p:nvPr/>
            </p:nvSpPr>
            <p:spPr>
              <a:xfrm rot="10800000">
                <a:off x="2822429" y="2298598"/>
                <a:ext cx="2376264" cy="2354537"/>
              </a:xfrm>
              <a:prstGeom prst="blockArc">
                <a:avLst>
                  <a:gd name="adj1" fmla="val 10800000"/>
                  <a:gd name="adj2" fmla="val 21562961"/>
                  <a:gd name="adj3" fmla="val 12434"/>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4" name="Block Arc 32">
                <a:extLst>
                  <a:ext uri="{FF2B5EF4-FFF2-40B4-BE49-F238E27FC236}">
                    <a16:creationId xmlns:a16="http://schemas.microsoft.com/office/drawing/2014/main" id="{C22334F3-24DA-782C-C25E-24BCC3F9B14A}"/>
                  </a:ext>
                </a:extLst>
              </p:cNvPr>
              <p:cNvSpPr/>
              <p:nvPr/>
            </p:nvSpPr>
            <p:spPr>
              <a:xfrm>
                <a:off x="736989" y="2298598"/>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sp>
          <p:nvSpPr>
            <p:cNvPr id="199" name="Isosceles Triangle 27">
              <a:extLst>
                <a:ext uri="{FF2B5EF4-FFF2-40B4-BE49-F238E27FC236}">
                  <a16:creationId xmlns:a16="http://schemas.microsoft.com/office/drawing/2014/main" id="{30ACC73A-310C-5D41-EAD0-5284B245380C}"/>
                </a:ext>
              </a:extLst>
            </p:cNvPr>
            <p:cNvSpPr/>
            <p:nvPr/>
          </p:nvSpPr>
          <p:spPr>
            <a:xfrm rot="10800000">
              <a:off x="11028169" y="3814010"/>
              <a:ext cx="560052" cy="359376"/>
            </a:xfrm>
            <a:prstGeom prst="triangle">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35">
            <a:extLst>
              <a:ext uri="{FF2B5EF4-FFF2-40B4-BE49-F238E27FC236}">
                <a16:creationId xmlns:a16="http://schemas.microsoft.com/office/drawing/2014/main" id="{3410351E-7214-0D23-324F-20252AB480F6}"/>
              </a:ext>
            </a:extLst>
          </p:cNvPr>
          <p:cNvSpPr/>
          <p:nvPr/>
        </p:nvSpPr>
        <p:spPr>
          <a:xfrm>
            <a:off x="863697" y="5165519"/>
            <a:ext cx="2219429" cy="784830"/>
          </a:xfrm>
          <a:prstGeom prst="rect">
            <a:avLst/>
          </a:prstGeom>
        </p:spPr>
        <p:txBody>
          <a:bodyPr wrap="square">
            <a:spAutoFit/>
          </a:bodyPr>
          <a:lstStyle/>
          <a:p>
            <a:pPr algn="ctr"/>
            <a:r>
              <a:rPr lang="en-US" sz="1500" b="1" dirty="0">
                <a:latin typeface="Calibri" panose="020F0502020204030204" pitchFamily="34" charset="0"/>
                <a:cs typeface="Calibri" panose="020F0502020204030204" pitchFamily="34" charset="0"/>
              </a:rPr>
              <a:t>Understood as the traditional form of basic care, such as wound care. </a:t>
            </a:r>
          </a:p>
        </p:txBody>
      </p:sp>
      <p:sp>
        <p:nvSpPr>
          <p:cNvPr id="208" name="TextBox 36">
            <a:extLst>
              <a:ext uri="{FF2B5EF4-FFF2-40B4-BE49-F238E27FC236}">
                <a16:creationId xmlns:a16="http://schemas.microsoft.com/office/drawing/2014/main" id="{05F2E97F-B5EC-18CB-7FA8-187105DC9BDA}"/>
              </a:ext>
            </a:extLst>
          </p:cNvPr>
          <p:cNvSpPr txBox="1"/>
          <p:nvPr/>
        </p:nvSpPr>
        <p:spPr>
          <a:xfrm>
            <a:off x="1516011" y="4807084"/>
            <a:ext cx="864532" cy="338554"/>
          </a:xfrm>
          <a:prstGeom prst="rect">
            <a:avLst/>
          </a:prstGeom>
          <a:noFill/>
        </p:spPr>
        <p:txBody>
          <a:bodyPr wrap="none" rtlCol="0">
            <a:spAutoFit/>
          </a:bodyPr>
          <a:lstStyle/>
          <a:p>
            <a:pPr algn="ctr"/>
            <a:r>
              <a:rPr lang="en-US" sz="1600" b="1" dirty="0">
                <a:solidFill>
                  <a:schemeClr val="tx2">
                    <a:lumMod val="75000"/>
                  </a:schemeClr>
                </a:solidFill>
              </a:rPr>
              <a:t>Physical</a:t>
            </a:r>
          </a:p>
        </p:txBody>
      </p:sp>
      <p:sp>
        <p:nvSpPr>
          <p:cNvPr id="209" name="Rectangle 37">
            <a:extLst>
              <a:ext uri="{FF2B5EF4-FFF2-40B4-BE49-F238E27FC236}">
                <a16:creationId xmlns:a16="http://schemas.microsoft.com/office/drawing/2014/main" id="{9B41F222-6C0F-B3AE-9AF3-94DD3F25795D}"/>
              </a:ext>
            </a:extLst>
          </p:cNvPr>
          <p:cNvSpPr/>
          <p:nvPr/>
        </p:nvSpPr>
        <p:spPr>
          <a:xfrm>
            <a:off x="4842021" y="5093155"/>
            <a:ext cx="2523780" cy="1477328"/>
          </a:xfrm>
          <a:prstGeom prst="rect">
            <a:avLst/>
          </a:prstGeom>
        </p:spPr>
        <p:txBody>
          <a:bodyPr wrap="square">
            <a:spAutoFit/>
          </a:bodyPr>
          <a:lstStyle/>
          <a:p>
            <a:pPr algn="ctr"/>
            <a:r>
              <a:rPr lang="en-US" sz="1500" b="1" dirty="0">
                <a:latin typeface="Calibri" panose="020F0502020204030204" pitchFamily="34" charset="0"/>
                <a:cs typeface="Calibri" panose="020F0502020204030204" pitchFamily="34" charset="0"/>
              </a:rPr>
              <a:t>Dependent people can suffer from many emotional problems, and if this aspect is not taken care of, it can lead to more serious problems such as depression.</a:t>
            </a:r>
          </a:p>
        </p:txBody>
      </p:sp>
      <p:sp>
        <p:nvSpPr>
          <p:cNvPr id="210" name="TextBox 38">
            <a:extLst>
              <a:ext uri="{FF2B5EF4-FFF2-40B4-BE49-F238E27FC236}">
                <a16:creationId xmlns:a16="http://schemas.microsoft.com/office/drawing/2014/main" id="{39F0F65E-5616-C6C7-6F3B-B1FD13C9CD86}"/>
              </a:ext>
            </a:extLst>
          </p:cNvPr>
          <p:cNvSpPr txBox="1"/>
          <p:nvPr/>
        </p:nvSpPr>
        <p:spPr>
          <a:xfrm>
            <a:off x="5554316" y="4807084"/>
            <a:ext cx="1053494" cy="338554"/>
          </a:xfrm>
          <a:prstGeom prst="rect">
            <a:avLst/>
          </a:prstGeom>
          <a:noFill/>
        </p:spPr>
        <p:txBody>
          <a:bodyPr wrap="none" rtlCol="0">
            <a:spAutoFit/>
          </a:bodyPr>
          <a:lstStyle/>
          <a:p>
            <a:pPr algn="ctr"/>
            <a:r>
              <a:rPr lang="en-US" sz="1600" b="1" dirty="0">
                <a:solidFill>
                  <a:schemeClr val="tx2">
                    <a:lumMod val="75000"/>
                  </a:schemeClr>
                </a:solidFill>
              </a:rPr>
              <a:t>Emotional</a:t>
            </a:r>
          </a:p>
        </p:txBody>
      </p:sp>
      <p:sp>
        <p:nvSpPr>
          <p:cNvPr id="211" name="Rectangle 39">
            <a:extLst>
              <a:ext uri="{FF2B5EF4-FFF2-40B4-BE49-F238E27FC236}">
                <a16:creationId xmlns:a16="http://schemas.microsoft.com/office/drawing/2014/main" id="{F970DFD6-F56E-40F3-527E-10250D206C22}"/>
              </a:ext>
            </a:extLst>
          </p:cNvPr>
          <p:cNvSpPr/>
          <p:nvPr/>
        </p:nvSpPr>
        <p:spPr>
          <a:xfrm>
            <a:off x="8731135" y="5246915"/>
            <a:ext cx="3166248" cy="1246495"/>
          </a:xfrm>
          <a:prstGeom prst="rect">
            <a:avLst/>
          </a:prstGeom>
        </p:spPr>
        <p:txBody>
          <a:bodyPr wrap="square">
            <a:spAutoFit/>
          </a:bodyPr>
          <a:lstStyle/>
          <a:p>
            <a:pPr algn="ctr"/>
            <a:r>
              <a:rPr lang="en-US" sz="1500" b="1" dirty="0">
                <a:latin typeface="Calibri" panose="020F0502020204030204" pitchFamily="34" charset="0"/>
                <a:cs typeface="Calibri" panose="020F0502020204030204" pitchFamily="34" charset="0"/>
              </a:rPr>
              <a:t>The fact that the people we care for are dependent does not mean that they cannot learn new things. Teaching them and giving them new tools is not just caring, it is a right. </a:t>
            </a:r>
          </a:p>
        </p:txBody>
      </p:sp>
      <p:sp>
        <p:nvSpPr>
          <p:cNvPr id="212" name="TextBox 40">
            <a:extLst>
              <a:ext uri="{FF2B5EF4-FFF2-40B4-BE49-F238E27FC236}">
                <a16:creationId xmlns:a16="http://schemas.microsoft.com/office/drawing/2014/main" id="{1F1E6B6C-8D8E-F24E-8CD0-A00B9E53247B}"/>
              </a:ext>
            </a:extLst>
          </p:cNvPr>
          <p:cNvSpPr txBox="1"/>
          <p:nvPr/>
        </p:nvSpPr>
        <p:spPr>
          <a:xfrm>
            <a:off x="9737808" y="4857041"/>
            <a:ext cx="1050289" cy="338554"/>
          </a:xfrm>
          <a:prstGeom prst="rect">
            <a:avLst/>
          </a:prstGeom>
          <a:noFill/>
        </p:spPr>
        <p:txBody>
          <a:bodyPr wrap="none" rtlCol="0">
            <a:spAutoFit/>
          </a:bodyPr>
          <a:lstStyle/>
          <a:p>
            <a:pPr algn="ctr"/>
            <a:r>
              <a:rPr lang="en-US" sz="1600" b="1" dirty="0">
                <a:solidFill>
                  <a:schemeClr val="tx2">
                    <a:lumMod val="75000"/>
                  </a:schemeClr>
                </a:solidFill>
              </a:rPr>
              <a:t>Learning</a:t>
            </a:r>
            <a:endParaRPr lang="vi-VN" sz="1600" b="1" dirty="0">
              <a:solidFill>
                <a:schemeClr val="tx2">
                  <a:lumMod val="75000"/>
                </a:schemeClr>
              </a:solidFill>
            </a:endParaRPr>
          </a:p>
        </p:txBody>
      </p:sp>
      <p:sp>
        <p:nvSpPr>
          <p:cNvPr id="213" name="Rectangle 41">
            <a:extLst>
              <a:ext uri="{FF2B5EF4-FFF2-40B4-BE49-F238E27FC236}">
                <a16:creationId xmlns:a16="http://schemas.microsoft.com/office/drawing/2014/main" id="{6D5828F9-4129-2B72-BEAE-441A1133AEEB}"/>
              </a:ext>
            </a:extLst>
          </p:cNvPr>
          <p:cNvSpPr/>
          <p:nvPr/>
        </p:nvSpPr>
        <p:spPr>
          <a:xfrm>
            <a:off x="2814537" y="2440385"/>
            <a:ext cx="2523781" cy="1246495"/>
          </a:xfrm>
          <a:prstGeom prst="rect">
            <a:avLst/>
          </a:prstGeom>
        </p:spPr>
        <p:txBody>
          <a:bodyPr wrap="square">
            <a:spAutoFit/>
          </a:bodyPr>
          <a:lstStyle/>
          <a:p>
            <a:pPr algn="ctr"/>
            <a:r>
              <a:rPr lang="en-US" sz="1500" b="1" dirty="0">
                <a:latin typeface="Calibri" panose="020F0502020204030204" pitchFamily="34" charset="0"/>
                <a:cs typeface="Calibri" panose="020F0502020204030204" pitchFamily="34" charset="0"/>
              </a:rPr>
              <a:t>Dependent people, especially the seniors, require that we work with them on aspects such as memory, executive functions...</a:t>
            </a:r>
          </a:p>
        </p:txBody>
      </p:sp>
      <p:sp>
        <p:nvSpPr>
          <p:cNvPr id="214" name="TextBox 42">
            <a:extLst>
              <a:ext uri="{FF2B5EF4-FFF2-40B4-BE49-F238E27FC236}">
                <a16:creationId xmlns:a16="http://schemas.microsoft.com/office/drawing/2014/main" id="{53CE517E-B31B-9966-91E4-8A6D4E92A40F}"/>
              </a:ext>
            </a:extLst>
          </p:cNvPr>
          <p:cNvSpPr txBox="1"/>
          <p:nvPr/>
        </p:nvSpPr>
        <p:spPr>
          <a:xfrm>
            <a:off x="3506439" y="3641910"/>
            <a:ext cx="981038" cy="338554"/>
          </a:xfrm>
          <a:prstGeom prst="rect">
            <a:avLst/>
          </a:prstGeom>
          <a:noFill/>
        </p:spPr>
        <p:txBody>
          <a:bodyPr wrap="none" rtlCol="0">
            <a:spAutoFit/>
          </a:bodyPr>
          <a:lstStyle/>
          <a:p>
            <a:pPr algn="ctr"/>
            <a:r>
              <a:rPr lang="en-US" sz="1600" b="1" dirty="0">
                <a:solidFill>
                  <a:schemeClr val="tx2">
                    <a:lumMod val="75000"/>
                  </a:schemeClr>
                </a:solidFill>
              </a:rPr>
              <a:t>Cognitive</a:t>
            </a:r>
          </a:p>
        </p:txBody>
      </p:sp>
      <p:sp>
        <p:nvSpPr>
          <p:cNvPr id="215" name="Rectangle 43">
            <a:extLst>
              <a:ext uri="{FF2B5EF4-FFF2-40B4-BE49-F238E27FC236}">
                <a16:creationId xmlns:a16="http://schemas.microsoft.com/office/drawing/2014/main" id="{D770D45E-5FCA-492D-5A80-9161EC89E1EF}"/>
              </a:ext>
            </a:extLst>
          </p:cNvPr>
          <p:cNvSpPr/>
          <p:nvPr/>
        </p:nvSpPr>
        <p:spPr>
          <a:xfrm>
            <a:off x="6962153" y="2316466"/>
            <a:ext cx="2430721" cy="1246495"/>
          </a:xfrm>
          <a:prstGeom prst="rect">
            <a:avLst/>
          </a:prstGeom>
        </p:spPr>
        <p:txBody>
          <a:bodyPr wrap="square">
            <a:spAutoFit/>
          </a:bodyPr>
          <a:lstStyle/>
          <a:p>
            <a:pPr algn="ctr"/>
            <a:r>
              <a:rPr lang="en-US" sz="1500" b="1" dirty="0">
                <a:latin typeface="Calibri" panose="020F0502020204030204" pitchFamily="34" charset="0"/>
                <a:cs typeface="Calibri" panose="020F0502020204030204" pitchFamily="34" charset="0"/>
              </a:rPr>
              <a:t>It can be one of the simplest interventions and one of the most effective, we just need to work on active listening.</a:t>
            </a:r>
          </a:p>
        </p:txBody>
      </p:sp>
      <p:sp>
        <p:nvSpPr>
          <p:cNvPr id="216" name="TextBox 44">
            <a:extLst>
              <a:ext uri="{FF2B5EF4-FFF2-40B4-BE49-F238E27FC236}">
                <a16:creationId xmlns:a16="http://schemas.microsoft.com/office/drawing/2014/main" id="{3294EC9F-A9A5-B28A-8265-596E12A7BE01}"/>
              </a:ext>
            </a:extLst>
          </p:cNvPr>
          <p:cNvSpPr txBox="1"/>
          <p:nvPr/>
        </p:nvSpPr>
        <p:spPr>
          <a:xfrm>
            <a:off x="7712118" y="3541954"/>
            <a:ext cx="987258" cy="338554"/>
          </a:xfrm>
          <a:prstGeom prst="rect">
            <a:avLst/>
          </a:prstGeom>
          <a:noFill/>
        </p:spPr>
        <p:txBody>
          <a:bodyPr wrap="none" rtlCol="0">
            <a:spAutoFit/>
          </a:bodyPr>
          <a:lstStyle/>
          <a:p>
            <a:pPr algn="ctr"/>
            <a:r>
              <a:rPr lang="en-US" sz="1600" b="1" dirty="0">
                <a:solidFill>
                  <a:schemeClr val="tx2">
                    <a:lumMod val="75000"/>
                  </a:schemeClr>
                </a:solidFill>
              </a:rPr>
              <a:t>Company</a:t>
            </a:r>
          </a:p>
        </p:txBody>
      </p:sp>
      <p:pic>
        <p:nvPicPr>
          <p:cNvPr id="1026" name="Picture 2">
            <a:extLst>
              <a:ext uri="{FF2B5EF4-FFF2-40B4-BE49-F238E27FC236}">
                <a16:creationId xmlns:a16="http://schemas.microsoft.com/office/drawing/2014/main" id="{0E433DDF-E01B-9061-F2F0-18053F475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142" y="3819601"/>
            <a:ext cx="723602" cy="7236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65FEEE-5C35-245B-FAC4-654BDC797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186" y="4205302"/>
            <a:ext cx="693494" cy="693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1F857CF-8730-616A-B0C4-0C185B835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998" y="3900504"/>
            <a:ext cx="802212" cy="8022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AF28351-9379-7AF8-598B-4286C837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50" y="4074018"/>
            <a:ext cx="717394" cy="7173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544EBBB-B592-17D4-2E70-724CDC2A5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3698" y="3870099"/>
            <a:ext cx="800921" cy="80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left)">
                                      <p:cBhvr>
                                        <p:cTn id="7" dur="1000"/>
                                        <p:tgtEl>
                                          <p:spTgt spid="19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p:cTn id="11" dur="500" fill="hold"/>
                                        <p:tgtEl>
                                          <p:spTgt spid="192"/>
                                        </p:tgtEl>
                                        <p:attrNameLst>
                                          <p:attrName>ppt_w</p:attrName>
                                        </p:attrNameLst>
                                      </p:cBhvr>
                                      <p:tavLst>
                                        <p:tav tm="0">
                                          <p:val>
                                            <p:fltVal val="0"/>
                                          </p:val>
                                        </p:tav>
                                        <p:tav tm="100000">
                                          <p:val>
                                            <p:strVal val="#ppt_w"/>
                                          </p:val>
                                        </p:tav>
                                      </p:tavLst>
                                    </p:anim>
                                    <p:anim calcmode="lin" valueType="num">
                                      <p:cBhvr>
                                        <p:cTn id="12" dur="500" fill="hold"/>
                                        <p:tgtEl>
                                          <p:spTgt spid="192"/>
                                        </p:tgtEl>
                                        <p:attrNameLst>
                                          <p:attrName>ppt_h</p:attrName>
                                        </p:attrNameLst>
                                      </p:cBhvr>
                                      <p:tavLst>
                                        <p:tav tm="0">
                                          <p:val>
                                            <p:fltVal val="0"/>
                                          </p:val>
                                        </p:tav>
                                        <p:tav tm="100000">
                                          <p:val>
                                            <p:strVal val="#ppt_h"/>
                                          </p:val>
                                        </p:tav>
                                      </p:tavLst>
                                    </p:anim>
                                    <p:animEffect transition="in" filter="fade">
                                      <p:cBhvr>
                                        <p:cTn id="13" dur="500"/>
                                        <p:tgtEl>
                                          <p:spTgt spid="192"/>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93"/>
                                        </p:tgtEl>
                                        <p:attrNameLst>
                                          <p:attrName>style.visibility</p:attrName>
                                        </p:attrNameLst>
                                      </p:cBhvr>
                                      <p:to>
                                        <p:strVal val="visible"/>
                                      </p:to>
                                    </p:set>
                                    <p:anim calcmode="lin" valueType="num">
                                      <p:cBhvr>
                                        <p:cTn id="17" dur="500" fill="hold"/>
                                        <p:tgtEl>
                                          <p:spTgt spid="193"/>
                                        </p:tgtEl>
                                        <p:attrNameLst>
                                          <p:attrName>ppt_w</p:attrName>
                                        </p:attrNameLst>
                                      </p:cBhvr>
                                      <p:tavLst>
                                        <p:tav tm="0">
                                          <p:val>
                                            <p:fltVal val="0"/>
                                          </p:val>
                                        </p:tav>
                                        <p:tav tm="100000">
                                          <p:val>
                                            <p:strVal val="#ppt_w"/>
                                          </p:val>
                                        </p:tav>
                                      </p:tavLst>
                                    </p:anim>
                                    <p:anim calcmode="lin" valueType="num">
                                      <p:cBhvr>
                                        <p:cTn id="18" dur="500" fill="hold"/>
                                        <p:tgtEl>
                                          <p:spTgt spid="193"/>
                                        </p:tgtEl>
                                        <p:attrNameLst>
                                          <p:attrName>ppt_h</p:attrName>
                                        </p:attrNameLst>
                                      </p:cBhvr>
                                      <p:tavLst>
                                        <p:tav tm="0">
                                          <p:val>
                                            <p:fltVal val="0"/>
                                          </p:val>
                                        </p:tav>
                                        <p:tav tm="100000">
                                          <p:val>
                                            <p:strVal val="#ppt_h"/>
                                          </p:val>
                                        </p:tav>
                                      </p:tavLst>
                                    </p:anim>
                                    <p:animEffect transition="in" filter="fade">
                                      <p:cBhvr>
                                        <p:cTn id="19" dur="500"/>
                                        <p:tgtEl>
                                          <p:spTgt spid="19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94"/>
                                        </p:tgtEl>
                                        <p:attrNameLst>
                                          <p:attrName>style.visibility</p:attrName>
                                        </p:attrNameLst>
                                      </p:cBhvr>
                                      <p:to>
                                        <p:strVal val="visible"/>
                                      </p:to>
                                    </p:set>
                                    <p:anim calcmode="lin" valueType="num">
                                      <p:cBhvr>
                                        <p:cTn id="23" dur="500" fill="hold"/>
                                        <p:tgtEl>
                                          <p:spTgt spid="194"/>
                                        </p:tgtEl>
                                        <p:attrNameLst>
                                          <p:attrName>ppt_w</p:attrName>
                                        </p:attrNameLst>
                                      </p:cBhvr>
                                      <p:tavLst>
                                        <p:tav tm="0">
                                          <p:val>
                                            <p:fltVal val="0"/>
                                          </p:val>
                                        </p:tav>
                                        <p:tav tm="100000">
                                          <p:val>
                                            <p:strVal val="#ppt_w"/>
                                          </p:val>
                                        </p:tav>
                                      </p:tavLst>
                                    </p:anim>
                                    <p:anim calcmode="lin" valueType="num">
                                      <p:cBhvr>
                                        <p:cTn id="24" dur="500" fill="hold"/>
                                        <p:tgtEl>
                                          <p:spTgt spid="194"/>
                                        </p:tgtEl>
                                        <p:attrNameLst>
                                          <p:attrName>ppt_h</p:attrName>
                                        </p:attrNameLst>
                                      </p:cBhvr>
                                      <p:tavLst>
                                        <p:tav tm="0">
                                          <p:val>
                                            <p:fltVal val="0"/>
                                          </p:val>
                                        </p:tav>
                                        <p:tav tm="100000">
                                          <p:val>
                                            <p:strVal val="#ppt_h"/>
                                          </p:val>
                                        </p:tav>
                                      </p:tavLst>
                                    </p:anim>
                                    <p:animEffect transition="in" filter="fade">
                                      <p:cBhvr>
                                        <p:cTn id="25" dur="500"/>
                                        <p:tgtEl>
                                          <p:spTgt spid="194"/>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95"/>
                                        </p:tgtEl>
                                        <p:attrNameLst>
                                          <p:attrName>style.visibility</p:attrName>
                                        </p:attrNameLst>
                                      </p:cBhvr>
                                      <p:to>
                                        <p:strVal val="visible"/>
                                      </p:to>
                                    </p:set>
                                    <p:anim calcmode="lin" valueType="num">
                                      <p:cBhvr>
                                        <p:cTn id="29" dur="500" fill="hold"/>
                                        <p:tgtEl>
                                          <p:spTgt spid="195"/>
                                        </p:tgtEl>
                                        <p:attrNameLst>
                                          <p:attrName>ppt_w</p:attrName>
                                        </p:attrNameLst>
                                      </p:cBhvr>
                                      <p:tavLst>
                                        <p:tav tm="0">
                                          <p:val>
                                            <p:fltVal val="0"/>
                                          </p:val>
                                        </p:tav>
                                        <p:tav tm="100000">
                                          <p:val>
                                            <p:strVal val="#ppt_w"/>
                                          </p:val>
                                        </p:tav>
                                      </p:tavLst>
                                    </p:anim>
                                    <p:anim calcmode="lin" valueType="num">
                                      <p:cBhvr>
                                        <p:cTn id="30" dur="500" fill="hold"/>
                                        <p:tgtEl>
                                          <p:spTgt spid="195"/>
                                        </p:tgtEl>
                                        <p:attrNameLst>
                                          <p:attrName>ppt_h</p:attrName>
                                        </p:attrNameLst>
                                      </p:cBhvr>
                                      <p:tavLst>
                                        <p:tav tm="0">
                                          <p:val>
                                            <p:fltVal val="0"/>
                                          </p:val>
                                        </p:tav>
                                        <p:tav tm="100000">
                                          <p:val>
                                            <p:strVal val="#ppt_h"/>
                                          </p:val>
                                        </p:tav>
                                      </p:tavLst>
                                    </p:anim>
                                    <p:animEffect transition="in" filter="fade">
                                      <p:cBhvr>
                                        <p:cTn id="31" dur="500"/>
                                        <p:tgtEl>
                                          <p:spTgt spid="19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96"/>
                                        </p:tgtEl>
                                        <p:attrNameLst>
                                          <p:attrName>style.visibility</p:attrName>
                                        </p:attrNameLst>
                                      </p:cBhvr>
                                      <p:to>
                                        <p:strVal val="visible"/>
                                      </p:to>
                                    </p:set>
                                    <p:anim calcmode="lin" valueType="num">
                                      <p:cBhvr>
                                        <p:cTn id="35" dur="500" fill="hold"/>
                                        <p:tgtEl>
                                          <p:spTgt spid="196"/>
                                        </p:tgtEl>
                                        <p:attrNameLst>
                                          <p:attrName>ppt_w</p:attrName>
                                        </p:attrNameLst>
                                      </p:cBhvr>
                                      <p:tavLst>
                                        <p:tav tm="0">
                                          <p:val>
                                            <p:fltVal val="0"/>
                                          </p:val>
                                        </p:tav>
                                        <p:tav tm="100000">
                                          <p:val>
                                            <p:strVal val="#ppt_w"/>
                                          </p:val>
                                        </p:tav>
                                      </p:tavLst>
                                    </p:anim>
                                    <p:anim calcmode="lin" valueType="num">
                                      <p:cBhvr>
                                        <p:cTn id="36" dur="500" fill="hold"/>
                                        <p:tgtEl>
                                          <p:spTgt spid="196"/>
                                        </p:tgtEl>
                                        <p:attrNameLst>
                                          <p:attrName>ppt_h</p:attrName>
                                        </p:attrNameLst>
                                      </p:cBhvr>
                                      <p:tavLst>
                                        <p:tav tm="0">
                                          <p:val>
                                            <p:fltVal val="0"/>
                                          </p:val>
                                        </p:tav>
                                        <p:tav tm="100000">
                                          <p:val>
                                            <p:strVal val="#ppt_h"/>
                                          </p:val>
                                        </p:tav>
                                      </p:tavLst>
                                    </p:anim>
                                    <p:animEffect transition="in" filter="fade">
                                      <p:cBhvr>
                                        <p:cTn id="37" dur="500"/>
                                        <p:tgtEl>
                                          <p:spTgt spid="19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8"/>
                                        </p:tgtEl>
                                        <p:attrNameLst>
                                          <p:attrName>style.visibility</p:attrName>
                                        </p:attrNameLst>
                                      </p:cBhvr>
                                      <p:to>
                                        <p:strVal val="visible"/>
                                      </p:to>
                                    </p:set>
                                    <p:animEffect transition="in" filter="barn(inVertical)">
                                      <p:cBhvr>
                                        <p:cTn id="40" dur="500"/>
                                        <p:tgtEl>
                                          <p:spTgt spid="208"/>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07"/>
                                        </p:tgtEl>
                                        <p:attrNameLst>
                                          <p:attrName>style.visibility</p:attrName>
                                        </p:attrNameLst>
                                      </p:cBhvr>
                                      <p:to>
                                        <p:strVal val="visible"/>
                                      </p:to>
                                    </p:set>
                                    <p:animEffect transition="in" filter="fade">
                                      <p:cBhvr>
                                        <p:cTn id="44" dur="500"/>
                                        <p:tgtEl>
                                          <p:spTgt spid="20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barn(inVertical)">
                                      <p:cBhvr>
                                        <p:cTn id="47" dur="500"/>
                                        <p:tgtEl>
                                          <p:spTgt spid="210"/>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209"/>
                                        </p:tgtEl>
                                        <p:attrNameLst>
                                          <p:attrName>style.visibility</p:attrName>
                                        </p:attrNameLst>
                                      </p:cBhvr>
                                      <p:to>
                                        <p:strVal val="visible"/>
                                      </p:to>
                                    </p:set>
                                    <p:animEffect transition="in" filter="fade">
                                      <p:cBhvr>
                                        <p:cTn id="51" dur="500"/>
                                        <p:tgtEl>
                                          <p:spTgt spid="20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barn(inVertical)">
                                      <p:cBhvr>
                                        <p:cTn id="54" dur="500"/>
                                        <p:tgtEl>
                                          <p:spTgt spid="212"/>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211"/>
                                        </p:tgtEl>
                                        <p:attrNameLst>
                                          <p:attrName>style.visibility</p:attrName>
                                        </p:attrNameLst>
                                      </p:cBhvr>
                                      <p:to>
                                        <p:strVal val="visible"/>
                                      </p:to>
                                    </p:set>
                                    <p:animEffect transition="in" filter="fade">
                                      <p:cBhvr>
                                        <p:cTn id="58" dur="500"/>
                                        <p:tgtEl>
                                          <p:spTgt spid="21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14"/>
                                        </p:tgtEl>
                                        <p:attrNameLst>
                                          <p:attrName>style.visibility</p:attrName>
                                        </p:attrNameLst>
                                      </p:cBhvr>
                                      <p:to>
                                        <p:strVal val="visible"/>
                                      </p:to>
                                    </p:set>
                                    <p:animEffect transition="in" filter="barn(inVertical)">
                                      <p:cBhvr>
                                        <p:cTn id="61" dur="500"/>
                                        <p:tgtEl>
                                          <p:spTgt spid="214"/>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213"/>
                                        </p:tgtEl>
                                        <p:attrNameLst>
                                          <p:attrName>style.visibility</p:attrName>
                                        </p:attrNameLst>
                                      </p:cBhvr>
                                      <p:to>
                                        <p:strVal val="visible"/>
                                      </p:to>
                                    </p:set>
                                    <p:animEffect transition="in" filter="fade">
                                      <p:cBhvr>
                                        <p:cTn id="65" dur="500"/>
                                        <p:tgtEl>
                                          <p:spTgt spid="21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16"/>
                                        </p:tgtEl>
                                        <p:attrNameLst>
                                          <p:attrName>style.visibility</p:attrName>
                                        </p:attrNameLst>
                                      </p:cBhvr>
                                      <p:to>
                                        <p:strVal val="visible"/>
                                      </p:to>
                                    </p:set>
                                    <p:animEffect transition="in" filter="barn(inVertical)">
                                      <p:cBhvr>
                                        <p:cTn id="68" dur="500"/>
                                        <p:tgtEl>
                                          <p:spTgt spid="216"/>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215"/>
                                        </p:tgtEl>
                                        <p:attrNameLst>
                                          <p:attrName>style.visibility</p:attrName>
                                        </p:attrNameLst>
                                      </p:cBhvr>
                                      <p:to>
                                        <p:strVal val="visible"/>
                                      </p:to>
                                    </p:set>
                                    <p:animEffect transition="in" filter="fade">
                                      <p:cBhvr>
                                        <p:cTn id="7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3" grpId="0" animBg="1"/>
      <p:bldP spid="194" grpId="0" animBg="1"/>
      <p:bldP spid="195" grpId="0" animBg="1"/>
      <p:bldP spid="196" grpId="0" animBg="1"/>
      <p:bldP spid="207" grpId="0"/>
      <p:bldP spid="208" grpId="0"/>
      <p:bldP spid="209" grpId="0"/>
      <p:bldP spid="210" grpId="0"/>
      <p:bldP spid="211" grpId="0"/>
      <p:bldP spid="212" grpId="0"/>
      <p:bldP spid="213" grpId="0"/>
      <p:bldP spid="214" grpId="0"/>
      <p:bldP spid="215" grpId="0"/>
      <p:bldP spid="2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264161"/>
            <a:ext cx="11460480" cy="1209040"/>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579120" y="1725139"/>
            <a:ext cx="10814498" cy="3637280"/>
          </a:xfrm>
        </p:spPr>
        <p:txBody>
          <a:bodyPr/>
          <a:lstStyle/>
          <a:p>
            <a:pPr marL="571500" indent="-342900" algn="just">
              <a:buFont typeface="Arial" panose="020B0604020202020204" pitchFamily="34" charset="0"/>
              <a:buChar char="•"/>
            </a:pPr>
            <a:r>
              <a:rPr lang="en-US" dirty="0"/>
              <a:t>Covid-19 has WORSENED WORKING CONDITIONS OF CARE WORKERS around the world, due to the shortage of biosafety equipment, scarce of infection control systems, lack of recognition programs and work incentives, and finally physical and psychological abuse and discrimination by patients, which has an impact on their mental health. </a:t>
            </a:r>
          </a:p>
          <a:p>
            <a:pPr marL="571500" indent="-342900" algn="just">
              <a:buFont typeface="Arial" panose="020B0604020202020204" pitchFamily="34" charset="0"/>
              <a:buChar char="•"/>
            </a:pPr>
            <a:r>
              <a:rPr lang="en-US" dirty="0"/>
              <a:t>According to the American Healthcare Association (AHCA) and National Center for Assisted Living (NCAL), long-term care facilities are facing the </a:t>
            </a:r>
            <a:r>
              <a:rPr lang="en-US" dirty="0">
                <a:hlinkClick r:id="rId2">
                  <a:extLst>
                    <a:ext uri="{A12FA001-AC4F-418D-AE19-62706E023703}">
                      <ahyp:hlinkClr xmlns:ahyp="http://schemas.microsoft.com/office/drawing/2018/hyperlinkcolor" val="tx"/>
                    </a:ext>
                  </a:extLst>
                </a:hlinkClick>
              </a:rPr>
              <a:t>worst </a:t>
            </a:r>
            <a:r>
              <a:rPr lang="en-US" dirty="0" err="1">
                <a:hlinkClick r:id="rId2">
                  <a:extLst>
                    <a:ext uri="{A12FA001-AC4F-418D-AE19-62706E023703}">
                      <ahyp:hlinkClr xmlns:ahyp="http://schemas.microsoft.com/office/drawing/2018/hyperlinkcolor" val="tx"/>
                    </a:ext>
                  </a:extLst>
                </a:hlinkClick>
              </a:rPr>
              <a:t>labour</a:t>
            </a:r>
            <a:r>
              <a:rPr lang="en-US" dirty="0">
                <a:hlinkClick r:id="rId2">
                  <a:extLst>
                    <a:ext uri="{A12FA001-AC4F-418D-AE19-62706E023703}">
                      <ahyp:hlinkClr xmlns:ahyp="http://schemas.microsoft.com/office/drawing/2018/hyperlinkcolor" val="tx"/>
                    </a:ext>
                  </a:extLst>
                </a:hlinkClick>
              </a:rPr>
              <a:t> crisis</a:t>
            </a:r>
            <a:r>
              <a:rPr lang="en-US" dirty="0"/>
              <a:t> of any health care sector today. </a:t>
            </a:r>
          </a:p>
          <a:p>
            <a:pPr marL="571500" indent="-342900" algn="just">
              <a:buFont typeface="Arial" panose="020B0604020202020204" pitchFamily="34" charset="0"/>
              <a:buChar char="•"/>
            </a:pPr>
            <a:r>
              <a:rPr lang="en-US" dirty="0"/>
              <a:t>And the Bureau of </a:t>
            </a:r>
            <a:r>
              <a:rPr lang="en-US" dirty="0" err="1"/>
              <a:t>Labour</a:t>
            </a:r>
            <a:r>
              <a:rPr lang="en-US" dirty="0"/>
              <a:t> Statistics data from November 2021 shows that NURSING AND RESIDENTIAL CARE FACILITIES LOST OVER 11,000 JOBS. </a:t>
            </a:r>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98381" y="387831"/>
            <a:ext cx="10595237" cy="803654"/>
          </a:xfrm>
        </p:spPr>
        <p:txBody>
          <a:bodyPr/>
          <a:lstStyle/>
          <a:p>
            <a:pPr algn="ctr"/>
            <a:r>
              <a:rPr lang="en-US" b="1" i="0" dirty="0">
                <a:effectLst/>
                <a:latin typeface="Open Sans" panose="020B0606030504020204" pitchFamily="34" charset="0"/>
              </a:rPr>
              <a:t>The situation of Care Workers</a:t>
            </a:r>
          </a:p>
          <a:p>
            <a:pPr algn="ctr"/>
            <a:endParaRPr lang="en-US" b="1" i="0" dirty="0">
              <a:effectLst/>
              <a:latin typeface="Open Sans" panose="020B0606030504020204" pitchFamily="34" charset="0"/>
            </a:endParaRPr>
          </a:p>
          <a:p>
            <a:pPr algn="ctr"/>
            <a:endParaRPr lang="es-ES" dirty="0"/>
          </a:p>
        </p:txBody>
      </p:sp>
      <p:pic>
        <p:nvPicPr>
          <p:cNvPr id="3076" name="Picture 4" descr="23,404 Drawing Of Healthcare Workers Illustrations &amp; Clip ...">
            <a:extLst>
              <a:ext uri="{FF2B5EF4-FFF2-40B4-BE49-F238E27FC236}">
                <a16:creationId xmlns:a16="http://schemas.microsoft.com/office/drawing/2014/main" id="{F12B565C-764C-FE05-81FE-6616EC5FED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1" t="11754" r="9236" b="10465"/>
          <a:stretch/>
        </p:blipFill>
        <p:spPr bwMode="auto">
          <a:xfrm>
            <a:off x="9677400" y="5350643"/>
            <a:ext cx="2006600" cy="11195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85FAF75-A2B4-248F-1984-6E497A57BEA2}"/>
              </a:ext>
            </a:extLst>
          </p:cNvPr>
          <p:cNvPicPr>
            <a:picLocks noChangeAspect="1"/>
          </p:cNvPicPr>
          <p:nvPr/>
        </p:nvPicPr>
        <p:blipFill rotWithShape="1">
          <a:blip r:embed="rId4"/>
          <a:srcRect l="60500" t="25630" r="22750" b="54074"/>
          <a:stretch/>
        </p:blipFill>
        <p:spPr>
          <a:xfrm>
            <a:off x="11061709" y="42704"/>
            <a:ext cx="1096439" cy="747324"/>
          </a:xfrm>
          <a:prstGeom prst="rect">
            <a:avLst/>
          </a:prstGeom>
        </p:spPr>
      </p:pic>
    </p:spTree>
    <p:extLst>
      <p:ext uri="{BB962C8B-B14F-4D97-AF65-F5344CB8AC3E}">
        <p14:creationId xmlns:p14="http://schemas.microsoft.com/office/powerpoint/2010/main" val="11393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264161"/>
            <a:ext cx="11460480" cy="1239520"/>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688749" y="1503681"/>
            <a:ext cx="10814498" cy="747324"/>
          </a:xfrm>
        </p:spPr>
        <p:txBody>
          <a:bodyPr/>
          <a:lstStyle/>
          <a:p>
            <a:pPr marL="228600" indent="0" algn="ctr"/>
            <a:r>
              <a:rPr lang="en-US" sz="3600" b="1" dirty="0"/>
              <a:t>Education</a:t>
            </a:r>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98380" y="140489"/>
            <a:ext cx="10595237" cy="803654"/>
          </a:xfrm>
        </p:spPr>
        <p:txBody>
          <a:bodyPr/>
          <a:lstStyle/>
          <a:p>
            <a:pPr algn="ctr"/>
            <a:r>
              <a:rPr lang="en-US" b="1" i="0" dirty="0">
                <a:effectLst/>
                <a:latin typeface="Open Sans" panose="020B0606030504020204" pitchFamily="34" charset="0"/>
              </a:rPr>
              <a:t>How Technology Can Help Senior Living Staff?</a:t>
            </a:r>
          </a:p>
        </p:txBody>
      </p:sp>
      <p:sp>
        <p:nvSpPr>
          <p:cNvPr id="5" name="Marcador de texto 1">
            <a:extLst>
              <a:ext uri="{FF2B5EF4-FFF2-40B4-BE49-F238E27FC236}">
                <a16:creationId xmlns:a16="http://schemas.microsoft.com/office/drawing/2014/main" id="{09FD0741-F4E1-C4EB-10C9-F8C8E2E071AF}"/>
              </a:ext>
            </a:extLst>
          </p:cNvPr>
          <p:cNvSpPr txBox="1">
            <a:spLocks/>
          </p:cNvSpPr>
          <p:nvPr/>
        </p:nvSpPr>
        <p:spPr>
          <a:xfrm>
            <a:off x="477519" y="2183663"/>
            <a:ext cx="11025728" cy="4034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lgn="just"/>
            <a:r>
              <a:rPr lang="en-US" dirty="0"/>
              <a:t>How Housing Care can help…the generation of health, housing and care leaders require support if they are to continue to develop themselves, and therefore their teams and services.</a:t>
            </a:r>
          </a:p>
          <a:p>
            <a:pPr marL="228600" indent="0" algn="just"/>
            <a:r>
              <a:rPr lang="en-US" dirty="0"/>
              <a:t>The education of professionals within these sectors is crucial in enabling a cultural shift so that staff understand the value and use of technology, and how it can support them in effective caregiving, as well as improving the quality of life of the people being cared for.</a:t>
            </a:r>
          </a:p>
          <a:p>
            <a:pPr marL="228600" indent="0" algn="just"/>
            <a:r>
              <a:rPr lang="en-US" dirty="0"/>
              <a:t>Providing them with the right technology being able to give their opinion every week or month in order to know how they fell while they are working, how they believe that they can improve their skills… </a:t>
            </a:r>
          </a:p>
          <a:p>
            <a:pPr marL="228600" indent="0" algn="just"/>
            <a:endParaRPr lang="en-US" dirty="0"/>
          </a:p>
          <a:p>
            <a:pPr marL="228600" indent="0" algn="just"/>
            <a:endParaRPr lang="en-US" dirty="0"/>
          </a:p>
          <a:p>
            <a:pPr marL="228600" indent="0" algn="just"/>
            <a:endParaRPr lang="en-US" dirty="0"/>
          </a:p>
        </p:txBody>
      </p:sp>
      <p:pic>
        <p:nvPicPr>
          <p:cNvPr id="7" name="Imagen 6">
            <a:extLst>
              <a:ext uri="{FF2B5EF4-FFF2-40B4-BE49-F238E27FC236}">
                <a16:creationId xmlns:a16="http://schemas.microsoft.com/office/drawing/2014/main" id="{A0420532-7FAA-6336-DC7D-BC84C3E14B4B}"/>
              </a:ext>
            </a:extLst>
          </p:cNvPr>
          <p:cNvPicPr>
            <a:picLocks noChangeAspect="1"/>
          </p:cNvPicPr>
          <p:nvPr/>
        </p:nvPicPr>
        <p:blipFill rotWithShape="1">
          <a:blip r:embed="rId2"/>
          <a:srcRect l="60500" t="25630" r="22750" b="54074"/>
          <a:stretch/>
        </p:blipFill>
        <p:spPr>
          <a:xfrm>
            <a:off x="11061709" y="42704"/>
            <a:ext cx="1096439" cy="747324"/>
          </a:xfrm>
          <a:prstGeom prst="rect">
            <a:avLst/>
          </a:prstGeom>
        </p:spPr>
      </p:pic>
    </p:spTree>
    <p:extLst>
      <p:ext uri="{BB962C8B-B14F-4D97-AF65-F5344CB8AC3E}">
        <p14:creationId xmlns:p14="http://schemas.microsoft.com/office/powerpoint/2010/main" val="89799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a:t>let the beauty of what                                                                            you love be what you do.</a:t>
            </a:r>
            <a:endParaRPr/>
          </a:p>
        </p:txBody>
      </p:sp>
      <p:sp>
        <p:nvSpPr>
          <p:cNvPr id="201" name="Google Shape;201;p7"/>
          <p:cNvSpPr txBox="1"/>
          <p:nvPr/>
        </p:nvSpPr>
        <p:spPr>
          <a:xfrm>
            <a:off x="0" y="4103398"/>
            <a:ext cx="6095999" cy="153265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RUMI</a:t>
            </a:r>
            <a:endParaRPr sz="1400" b="0" i="0" u="none" strike="noStrike" cap="none">
              <a:solidFill>
                <a:srgbClr val="000000"/>
              </a:solidFill>
              <a:latin typeface="Arial"/>
              <a:ea typeface="Arial"/>
              <a:cs typeface="Arial"/>
              <a:sym typeface="Arial"/>
            </a:endParaRPr>
          </a:p>
        </p:txBody>
      </p:sp>
      <p:sp>
        <p:nvSpPr>
          <p:cNvPr id="4" name="CuadroTexto 3">
            <a:extLst>
              <a:ext uri="{FF2B5EF4-FFF2-40B4-BE49-F238E27FC236}">
                <a16:creationId xmlns:a16="http://schemas.microsoft.com/office/drawing/2014/main" id="{A0B41C7C-9326-F35F-72F9-38787A667CC1}"/>
              </a:ext>
            </a:extLst>
          </p:cNvPr>
          <p:cNvSpPr txBox="1"/>
          <p:nvPr/>
        </p:nvSpPr>
        <p:spPr>
          <a:xfrm>
            <a:off x="1005840" y="2295878"/>
            <a:ext cx="4297680" cy="2308324"/>
          </a:xfrm>
          <a:prstGeom prst="rect">
            <a:avLst/>
          </a:prstGeom>
          <a:noFill/>
        </p:spPr>
        <p:txBody>
          <a:bodyPr wrap="square" rtlCol="0">
            <a:spAutoFit/>
          </a:bodyPr>
          <a:lstStyle/>
          <a:p>
            <a:r>
              <a:rPr lang="es-ES" sz="3600" b="1" dirty="0">
                <a:solidFill>
                  <a:schemeClr val="bg2"/>
                </a:solidFill>
                <a:latin typeface="Calibri" panose="020F0502020204030204" pitchFamily="34" charset="0"/>
                <a:cs typeface="Calibri" panose="020F0502020204030204" pitchFamily="34" charset="0"/>
              </a:rPr>
              <a:t>El cambio es siempre el resultado final de todo verdadero aprendizaje</a:t>
            </a:r>
          </a:p>
        </p:txBody>
      </p:sp>
      <p:pic>
        <p:nvPicPr>
          <p:cNvPr id="5124" name="Picture 4" descr="Características generales del envejecimiento y las personas mayores">
            <a:extLst>
              <a:ext uri="{FF2B5EF4-FFF2-40B4-BE49-F238E27FC236}">
                <a16:creationId xmlns:a16="http://schemas.microsoft.com/office/drawing/2014/main" id="{C0CF369C-2D0D-56FB-9BE9-11C46C964E15}"/>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t="9283" b="92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A2EE2D6-C4F1-FF56-31B4-38F752798383}"/>
              </a:ext>
            </a:extLst>
          </p:cNvPr>
          <p:cNvSpPr txBox="1"/>
          <p:nvPr/>
        </p:nvSpPr>
        <p:spPr>
          <a:xfrm>
            <a:off x="346390" y="429742"/>
            <a:ext cx="3859850" cy="4247317"/>
          </a:xfrm>
          <a:prstGeom prst="rect">
            <a:avLst/>
          </a:prstGeom>
          <a:noFill/>
        </p:spPr>
        <p:txBody>
          <a:bodyPr wrap="square" rtlCol="0">
            <a:spAutoFit/>
          </a:bodyPr>
          <a:lstStyle/>
          <a:p>
            <a:pPr algn="ctr"/>
            <a:r>
              <a:rPr lang="en-US" sz="5400" b="1" i="1" dirty="0">
                <a:solidFill>
                  <a:schemeClr val="bg2"/>
                </a:solidFill>
                <a:latin typeface="Calibri" panose="020F0502020204030204" pitchFamily="34" charset="0"/>
                <a:cs typeface="Calibri" panose="020F0502020204030204" pitchFamily="34" charset="0"/>
              </a:rPr>
              <a:t>Change is always the result of all true learning</a:t>
            </a:r>
            <a:r>
              <a:rPr lang="en-US" sz="5400" b="1" dirty="0">
                <a:solidFill>
                  <a:schemeClr val="bg2"/>
                </a:solidFill>
                <a:latin typeface="Calibri" panose="020F0502020204030204" pitchFamily="34" charset="0"/>
                <a:cs typeface="Calibri" panose="020F0502020204030204" pitchFamily="34" charset="0"/>
              </a:rPr>
              <a:t>.</a:t>
            </a:r>
            <a:endParaRPr lang="es-ES" sz="5400" b="1" dirty="0">
              <a:solidFill>
                <a:schemeClr val="bg2"/>
              </a:solidFill>
              <a:latin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62C7FD3D-1885-366F-1E6B-1EB8A263E8B3}"/>
              </a:ext>
            </a:extLst>
          </p:cNvPr>
          <p:cNvSpPr txBox="1"/>
          <p:nvPr/>
        </p:nvSpPr>
        <p:spPr>
          <a:xfrm>
            <a:off x="1507541" y="4764430"/>
            <a:ext cx="2966720" cy="584775"/>
          </a:xfrm>
          <a:prstGeom prst="rect">
            <a:avLst/>
          </a:prstGeom>
          <a:noFill/>
        </p:spPr>
        <p:txBody>
          <a:bodyPr wrap="square" rtlCol="0">
            <a:spAutoFit/>
          </a:bodyPr>
          <a:lstStyle/>
          <a:p>
            <a:r>
              <a:rPr lang="es-ES" sz="3200" b="1" i="1" dirty="0">
                <a:solidFill>
                  <a:schemeClr val="bg2"/>
                </a:solidFill>
                <a:effectLst/>
                <a:latin typeface="Calibri" panose="020F0502020204030204" pitchFamily="34" charset="0"/>
                <a:cs typeface="Calibri" panose="020F0502020204030204" pitchFamily="34" charset="0"/>
              </a:rPr>
              <a:t>Leo </a:t>
            </a:r>
            <a:r>
              <a:rPr lang="es-ES" sz="3200" b="1" i="1" dirty="0" err="1">
                <a:solidFill>
                  <a:schemeClr val="bg2"/>
                </a:solidFill>
                <a:effectLst/>
                <a:latin typeface="Calibri" panose="020F0502020204030204" pitchFamily="34" charset="0"/>
                <a:cs typeface="Calibri" panose="020F0502020204030204" pitchFamily="34" charset="0"/>
              </a:rPr>
              <a:t>Buscaglia</a:t>
            </a:r>
            <a:endParaRPr lang="es-ES" sz="3200" b="1" i="1" dirty="0">
              <a:solidFill>
                <a:schemeClr val="bg2"/>
              </a:solidFill>
              <a:latin typeface="Calibri" panose="020F0502020204030204" pitchFamily="34" charset="0"/>
              <a:cs typeface="Calibri" panose="020F0502020204030204" pitchFamily="34" charset="0"/>
            </a:endParaRPr>
          </a:p>
        </p:txBody>
      </p:sp>
      <p:sp>
        <p:nvSpPr>
          <p:cNvPr id="8" name="Google Shape;225;p9">
            <a:extLst>
              <a:ext uri="{FF2B5EF4-FFF2-40B4-BE49-F238E27FC236}">
                <a16:creationId xmlns:a16="http://schemas.microsoft.com/office/drawing/2014/main" id="{C6FDC897-0694-5713-F6C0-287D456634B9}"/>
              </a:ext>
            </a:extLst>
          </p:cNvPr>
          <p:cNvSpPr/>
          <p:nvPr/>
        </p:nvSpPr>
        <p:spPr>
          <a:xfrm rot="10800000">
            <a:off x="3728581" y="4114435"/>
            <a:ext cx="656254" cy="428492"/>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225;p9">
            <a:extLst>
              <a:ext uri="{FF2B5EF4-FFF2-40B4-BE49-F238E27FC236}">
                <a16:creationId xmlns:a16="http://schemas.microsoft.com/office/drawing/2014/main" id="{429CFDEE-0E28-C900-C9CA-A76214CA19AC}"/>
              </a:ext>
            </a:extLst>
          </p:cNvPr>
          <p:cNvSpPr/>
          <p:nvPr/>
        </p:nvSpPr>
        <p:spPr>
          <a:xfrm>
            <a:off x="167795" y="178848"/>
            <a:ext cx="519750" cy="37982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427A7-2E81-27E9-CE8A-8A867E815764}"/>
              </a:ext>
            </a:extLst>
          </p:cNvPr>
          <p:cNvSpPr>
            <a:spLocks noGrp="1"/>
          </p:cNvSpPr>
          <p:nvPr>
            <p:ph type="body" sz="quarter" idx="18"/>
          </p:nvPr>
        </p:nvSpPr>
        <p:spPr>
          <a:xfrm>
            <a:off x="712320" y="1314223"/>
            <a:ext cx="10595237" cy="3849918"/>
          </a:xfrm>
        </p:spPr>
        <p:txBody>
          <a:bodyPr/>
          <a:lstStyle/>
          <a:p>
            <a:r>
              <a:rPr lang="en-US" dirty="0"/>
              <a:t>Ambient Assisted Living (AAL) is an approach in healthcare that </a:t>
            </a:r>
            <a:r>
              <a:rPr lang="en-US" b="1" dirty="0"/>
              <a:t>uses technology to support individuals in their daily lives</a:t>
            </a:r>
            <a:r>
              <a:rPr lang="en-US" dirty="0"/>
              <a:t>, especially seniors or those with chronic conditions, to improve their quality of life, independence, and overall health outcomes. AAL aims to assist individuals to remain in their own homes or assisted living facilities, rather than in hospitals or full-time care facilities.</a:t>
            </a:r>
          </a:p>
          <a:p>
            <a:r>
              <a:rPr lang="en-US" dirty="0"/>
              <a:t>AAL technology can be integrated into the users life via, smart home systems, sensors, alarms, or wearables, and can monitor an individual's health status, </a:t>
            </a:r>
            <a:r>
              <a:rPr lang="en-US" dirty="0" err="1"/>
              <a:t>behaviour</a:t>
            </a:r>
            <a:r>
              <a:rPr lang="en-US" dirty="0"/>
              <a:t>, and activity patterns.</a:t>
            </a:r>
          </a:p>
          <a:p>
            <a:r>
              <a:rPr lang="en-US" dirty="0"/>
              <a:t>AAL solutions can also promote social interaction, cognitive stimulation, and physical activity, which are essential for maintaining a healthy and active lifestyle.</a:t>
            </a:r>
          </a:p>
          <a:p>
            <a:r>
              <a:rPr lang="en-US" dirty="0"/>
              <a:t>Overall, AAL offers an innovative and practical approach to support individuals in managing their health and living independently, while also reducing the burden on caregivers and healthcare providers.</a:t>
            </a:r>
            <a:endParaRPr lang="en-IE" dirty="0"/>
          </a:p>
        </p:txBody>
      </p:sp>
      <p:sp>
        <p:nvSpPr>
          <p:cNvPr id="3" name="Text Placeholder 2">
            <a:extLst>
              <a:ext uri="{FF2B5EF4-FFF2-40B4-BE49-F238E27FC236}">
                <a16:creationId xmlns:a16="http://schemas.microsoft.com/office/drawing/2014/main" id="{CA0C66ED-E1AC-BD7B-34DF-9A66F880C940}"/>
              </a:ext>
            </a:extLst>
          </p:cNvPr>
          <p:cNvSpPr>
            <a:spLocks noGrp="1"/>
          </p:cNvSpPr>
          <p:nvPr>
            <p:ph type="body" sz="quarter" idx="16"/>
          </p:nvPr>
        </p:nvSpPr>
        <p:spPr>
          <a:xfrm>
            <a:off x="712320" y="524935"/>
            <a:ext cx="10595237" cy="803654"/>
          </a:xfrm>
        </p:spPr>
        <p:txBody>
          <a:bodyPr/>
          <a:lstStyle/>
          <a:p>
            <a:r>
              <a:rPr lang="en-IE" dirty="0"/>
              <a:t>What is Ambient Assisted Living (AAL)</a:t>
            </a:r>
          </a:p>
        </p:txBody>
      </p:sp>
    </p:spTree>
    <p:extLst>
      <p:ext uri="{BB962C8B-B14F-4D97-AF65-F5344CB8AC3E}">
        <p14:creationId xmlns:p14="http://schemas.microsoft.com/office/powerpoint/2010/main" val="103338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6"/>
          <p:cNvSpPr txBox="1">
            <a:spLocks noGrp="1"/>
          </p:cNvSpPr>
          <p:nvPr>
            <p:ph type="body" idx="2"/>
          </p:nvPr>
        </p:nvSpPr>
        <p:spPr>
          <a:xfrm>
            <a:off x="643812" y="459517"/>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Digi-Human Senior Care MOOC</a:t>
            </a:r>
          </a:p>
          <a:p>
            <a:pPr marL="0" lvl="0" indent="0" algn="l" rtl="0">
              <a:lnSpc>
                <a:spcPct val="90000"/>
              </a:lnSpc>
              <a:spcBef>
                <a:spcPts val="1000"/>
              </a:spcBef>
              <a:spcAft>
                <a:spcPts val="0"/>
              </a:spcAft>
              <a:buClr>
                <a:srgbClr val="24BAA2"/>
              </a:buClr>
              <a:buSzPts val="3600"/>
              <a:buNone/>
            </a:pPr>
            <a:endParaRPr dirty="0"/>
          </a:p>
        </p:txBody>
      </p:sp>
      <p:sp>
        <p:nvSpPr>
          <p:cNvPr id="2" name="CuadroTexto 1">
            <a:extLst>
              <a:ext uri="{FF2B5EF4-FFF2-40B4-BE49-F238E27FC236}">
                <a16:creationId xmlns:a16="http://schemas.microsoft.com/office/drawing/2014/main" id="{C51FD195-43ED-A666-382C-59AC25DB6F37}"/>
              </a:ext>
            </a:extLst>
          </p:cNvPr>
          <p:cNvSpPr txBox="1"/>
          <p:nvPr/>
        </p:nvSpPr>
        <p:spPr>
          <a:xfrm>
            <a:off x="643812" y="1108057"/>
            <a:ext cx="10679213" cy="1938992"/>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The project result is a professional development course in MOOC mode that provides Care Workers with the basic skills to assist and care for Seniors also through </a:t>
            </a:r>
            <a:r>
              <a:rPr lang="en-US" sz="2400" b="1" dirty="0">
                <a:latin typeface="Calibri" panose="020F0502020204030204" pitchFamily="34" charset="0"/>
                <a:cs typeface="Calibri" panose="020F0502020204030204" pitchFamily="34" charset="0"/>
              </a:rPr>
              <a:t>Ambient Assisted Living (AAL) </a:t>
            </a:r>
            <a:r>
              <a:rPr lang="en-US" sz="2400" dirty="0">
                <a:latin typeface="Calibri" panose="020F0502020204030204" pitchFamily="34" charset="0"/>
                <a:cs typeface="Calibri" panose="020F0502020204030204" pitchFamily="34" charset="0"/>
              </a:rPr>
              <a:t>technologies. </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Care Workers, at the end of the MOOC </a:t>
            </a:r>
            <a:r>
              <a:rPr lang="en-US" sz="2400" b="1" dirty="0">
                <a:latin typeface="Calibri" panose="020F0502020204030204" pitchFamily="34" charset="0"/>
                <a:cs typeface="Calibri" panose="020F0502020204030204" pitchFamily="34" charset="0"/>
              </a:rPr>
              <a:t>will be able to</a:t>
            </a:r>
            <a:r>
              <a:rPr lang="en-US" sz="2400" dirty="0">
                <a:latin typeface="Calibri" panose="020F0502020204030204" pitchFamily="34" charset="0"/>
                <a:cs typeface="Calibri" panose="020F0502020204030204" pitchFamily="34" charset="0"/>
              </a:rPr>
              <a:t>:</a:t>
            </a:r>
          </a:p>
        </p:txBody>
      </p:sp>
      <p:sp>
        <p:nvSpPr>
          <p:cNvPr id="3" name="CuadroTexto 2">
            <a:extLst>
              <a:ext uri="{FF2B5EF4-FFF2-40B4-BE49-F238E27FC236}">
                <a16:creationId xmlns:a16="http://schemas.microsoft.com/office/drawing/2014/main" id="{9EF2A556-EEAB-383E-F662-DB557CFACD6F}"/>
              </a:ext>
            </a:extLst>
          </p:cNvPr>
          <p:cNvSpPr txBox="1"/>
          <p:nvPr/>
        </p:nvSpPr>
        <p:spPr>
          <a:xfrm>
            <a:off x="1744824" y="2772544"/>
            <a:ext cx="9442579" cy="3631763"/>
          </a:xfrm>
          <a:prstGeom prst="rect">
            <a:avLst/>
          </a:prstGeom>
          <a:noFill/>
        </p:spPr>
        <p:txBody>
          <a:bodyPr wrap="square" rtlCol="0">
            <a:spAutoFit/>
          </a:bodyPr>
          <a:lstStyle/>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Test AAL devices to assist and care for older adults;</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Deliver care and treatment interventions through the use of AAL technologies, with a strong humanized component;</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Manage at a basic level the multifunctionality of devices;</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understand and use some of the data produced by the technologies.</a:t>
            </a:r>
          </a:p>
          <a:p>
            <a:endParaRPr lang="es-ES" dirty="0"/>
          </a:p>
        </p:txBody>
      </p:sp>
      <p:pic>
        <p:nvPicPr>
          <p:cNvPr id="5122" name="Picture 2">
            <a:extLst>
              <a:ext uri="{FF2B5EF4-FFF2-40B4-BE49-F238E27FC236}">
                <a16:creationId xmlns:a16="http://schemas.microsoft.com/office/drawing/2014/main" id="{A4F8F9BE-040A-7003-7B14-3B29B1C06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141" y="3044432"/>
            <a:ext cx="567612" cy="5676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C138DA7-0272-AC44-AF00-AB1175342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24" y="3914227"/>
            <a:ext cx="567612" cy="5676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FC58686-AAD1-81C8-9C63-1D0BA295809F}"/>
              </a:ext>
            </a:extLst>
          </p:cNvPr>
          <p:cNvPicPr>
            <a:picLocks noChangeAspect="1"/>
          </p:cNvPicPr>
          <p:nvPr/>
        </p:nvPicPr>
        <p:blipFill>
          <a:blip r:embed="rId5"/>
          <a:stretch>
            <a:fillRect/>
          </a:stretch>
        </p:blipFill>
        <p:spPr>
          <a:xfrm>
            <a:off x="1108624" y="4836751"/>
            <a:ext cx="567612" cy="567612"/>
          </a:xfrm>
          <a:prstGeom prst="rect">
            <a:avLst/>
          </a:prstGeom>
        </p:spPr>
      </p:pic>
      <p:pic>
        <p:nvPicPr>
          <p:cNvPr id="5126" name="Picture 6">
            <a:extLst>
              <a:ext uri="{FF2B5EF4-FFF2-40B4-BE49-F238E27FC236}">
                <a16:creationId xmlns:a16="http://schemas.microsoft.com/office/drawing/2014/main" id="{B1668F7E-5124-26D7-6AEA-47640B1CA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24" y="5647946"/>
            <a:ext cx="566057" cy="56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9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17FDB48-C2E2-E5DE-C8EE-A9777D792DBC}"/>
              </a:ext>
            </a:extLst>
          </p:cNvPr>
          <p:cNvSpPr>
            <a:spLocks noGrp="1"/>
          </p:cNvSpPr>
          <p:nvPr>
            <p:ph type="body" idx="2"/>
          </p:nvPr>
        </p:nvSpPr>
        <p:spPr>
          <a:xfrm>
            <a:off x="856964" y="726388"/>
            <a:ext cx="4422752" cy="803654"/>
          </a:xfrm>
        </p:spPr>
        <p:txBody>
          <a:bodyPr/>
          <a:lstStyle/>
          <a:p>
            <a:pPr algn="ctr"/>
            <a:r>
              <a:rPr lang="en-US" dirty="0"/>
              <a:t>The MOOC is composed of:</a:t>
            </a:r>
            <a:endParaRPr lang="es-ES" dirty="0"/>
          </a:p>
        </p:txBody>
      </p:sp>
      <p:grpSp>
        <p:nvGrpSpPr>
          <p:cNvPr id="4" name="Group 546">
            <a:extLst>
              <a:ext uri="{FF2B5EF4-FFF2-40B4-BE49-F238E27FC236}">
                <a16:creationId xmlns:a16="http://schemas.microsoft.com/office/drawing/2014/main" id="{0D40962A-9B35-6CD7-2F56-FEEFF74E951B}"/>
              </a:ext>
            </a:extLst>
          </p:cNvPr>
          <p:cNvGrpSpPr/>
          <p:nvPr/>
        </p:nvGrpSpPr>
        <p:grpSpPr>
          <a:xfrm>
            <a:off x="5490358" y="998339"/>
            <a:ext cx="5881565" cy="4668789"/>
            <a:chOff x="5646839" y="2084286"/>
            <a:chExt cx="5881565" cy="4668789"/>
          </a:xfrm>
        </p:grpSpPr>
        <p:sp>
          <p:nvSpPr>
            <p:cNvPr id="5" name="Freeform 547">
              <a:extLst>
                <a:ext uri="{FF2B5EF4-FFF2-40B4-BE49-F238E27FC236}">
                  <a16:creationId xmlns:a16="http://schemas.microsoft.com/office/drawing/2014/main" id="{D401A0D4-6B7A-5F2D-6370-F018F373F65B}"/>
                </a:ext>
              </a:extLst>
            </p:cNvPr>
            <p:cNvSpPr>
              <a:spLocks noEditPoints="1"/>
            </p:cNvSpPr>
            <p:nvPr/>
          </p:nvSpPr>
          <p:spPr bwMode="auto">
            <a:xfrm>
              <a:off x="7540059" y="2084286"/>
              <a:ext cx="952312" cy="962903"/>
            </a:xfrm>
            <a:custGeom>
              <a:avLst/>
              <a:gdLst>
                <a:gd name="T0" fmla="*/ 0 w 457"/>
                <a:gd name="T1" fmla="*/ 250 h 500"/>
                <a:gd name="T2" fmla="*/ 228 w 457"/>
                <a:gd name="T3" fmla="*/ 500 h 500"/>
                <a:gd name="T4" fmla="*/ 457 w 457"/>
                <a:gd name="T5" fmla="*/ 250 h 500"/>
                <a:gd name="T6" fmla="*/ 228 w 457"/>
                <a:gd name="T7" fmla="*/ 0 h 500"/>
                <a:gd name="T8" fmla="*/ 0 w 457"/>
                <a:gd name="T9" fmla="*/ 250 h 500"/>
                <a:gd name="T10" fmla="*/ 60 w 457"/>
                <a:gd name="T11" fmla="*/ 250 h 500"/>
                <a:gd name="T12" fmla="*/ 228 w 457"/>
                <a:gd name="T13" fmla="*/ 66 h 500"/>
                <a:gd name="T14" fmla="*/ 397 w 457"/>
                <a:gd name="T15" fmla="*/ 250 h 500"/>
                <a:gd name="T16" fmla="*/ 228 w 457"/>
                <a:gd name="T17" fmla="*/ 434 h 500"/>
                <a:gd name="T18" fmla="*/ 60 w 457"/>
                <a:gd name="T19" fmla="*/ 2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500">
                  <a:moveTo>
                    <a:pt x="0" y="250"/>
                  </a:moveTo>
                  <a:cubicBezTo>
                    <a:pt x="0" y="388"/>
                    <a:pt x="102" y="500"/>
                    <a:pt x="228" y="500"/>
                  </a:cubicBezTo>
                  <a:cubicBezTo>
                    <a:pt x="354" y="500"/>
                    <a:pt x="457" y="388"/>
                    <a:pt x="457" y="250"/>
                  </a:cubicBezTo>
                  <a:cubicBezTo>
                    <a:pt x="457" y="112"/>
                    <a:pt x="354"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548">
              <a:extLst>
                <a:ext uri="{FF2B5EF4-FFF2-40B4-BE49-F238E27FC236}">
                  <a16:creationId xmlns:a16="http://schemas.microsoft.com/office/drawing/2014/main" id="{2A61A8AA-BAB3-2222-FFC8-212F1115612A}"/>
                </a:ext>
              </a:extLst>
            </p:cNvPr>
            <p:cNvSpPr>
              <a:spLocks/>
            </p:cNvSpPr>
            <p:nvPr/>
          </p:nvSpPr>
          <p:spPr bwMode="auto">
            <a:xfrm>
              <a:off x="7264711" y="2355560"/>
              <a:ext cx="369846" cy="424427"/>
            </a:xfrm>
            <a:custGeom>
              <a:avLst/>
              <a:gdLst>
                <a:gd name="T0" fmla="*/ 192 w 192"/>
                <a:gd name="T1" fmla="*/ 58 h 220"/>
                <a:gd name="T2" fmla="*/ 134 w 192"/>
                <a:gd name="T3" fmla="*/ 0 h 220"/>
                <a:gd name="T4" fmla="*/ 58 w 192"/>
                <a:gd name="T5" fmla="*/ 0 h 220"/>
                <a:gd name="T6" fmla="*/ 0 w 192"/>
                <a:gd name="T7" fmla="*/ 58 h 220"/>
                <a:gd name="T8" fmla="*/ 0 w 192"/>
                <a:gd name="T9" fmla="*/ 162 h 220"/>
                <a:gd name="T10" fmla="*/ 58 w 192"/>
                <a:gd name="T11" fmla="*/ 220 h 220"/>
                <a:gd name="T12" fmla="*/ 134 w 192"/>
                <a:gd name="T13" fmla="*/ 220 h 220"/>
                <a:gd name="T14" fmla="*/ 192 w 192"/>
                <a:gd name="T15" fmla="*/ 162 h 220"/>
                <a:gd name="T16" fmla="*/ 192 w 192"/>
                <a:gd name="T17" fmla="*/ 5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549">
              <a:extLst>
                <a:ext uri="{FF2B5EF4-FFF2-40B4-BE49-F238E27FC236}">
                  <a16:creationId xmlns:a16="http://schemas.microsoft.com/office/drawing/2014/main" id="{F1462342-9BA6-AEDC-9100-0D9F4A2BF673}"/>
                </a:ext>
              </a:extLst>
            </p:cNvPr>
            <p:cNvSpPr>
              <a:spLocks/>
            </p:cNvSpPr>
            <p:nvPr/>
          </p:nvSpPr>
          <p:spPr bwMode="auto">
            <a:xfrm>
              <a:off x="5646839" y="2502195"/>
              <a:ext cx="1756361" cy="146635"/>
            </a:xfrm>
            <a:custGeom>
              <a:avLst/>
              <a:gdLst>
                <a:gd name="T0" fmla="*/ 912 w 912"/>
                <a:gd name="T1" fmla="*/ 37 h 76"/>
                <a:gd name="T2" fmla="*/ 875 w 912"/>
                <a:gd name="T3" fmla="*/ 0 h 76"/>
                <a:gd name="T4" fmla="*/ 37 w 912"/>
                <a:gd name="T5" fmla="*/ 0 h 76"/>
                <a:gd name="T6" fmla="*/ 0 w 912"/>
                <a:gd name="T7" fmla="*/ 37 h 76"/>
                <a:gd name="T8" fmla="*/ 0 w 912"/>
                <a:gd name="T9" fmla="*/ 39 h 76"/>
                <a:gd name="T10" fmla="*/ 37 w 912"/>
                <a:gd name="T11" fmla="*/ 76 h 76"/>
                <a:gd name="T12" fmla="*/ 875 w 912"/>
                <a:gd name="T13" fmla="*/ 76 h 76"/>
                <a:gd name="T14" fmla="*/ 912 w 912"/>
                <a:gd name="T15" fmla="*/ 39 h 76"/>
                <a:gd name="T16" fmla="*/ 912 w 912"/>
                <a:gd name="T17" fmla="*/ 3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550">
              <a:extLst>
                <a:ext uri="{FF2B5EF4-FFF2-40B4-BE49-F238E27FC236}">
                  <a16:creationId xmlns:a16="http://schemas.microsoft.com/office/drawing/2014/main" id="{4EADCD2C-D8DF-3D26-E4B2-FE4091E6EFD8}"/>
                </a:ext>
              </a:extLst>
            </p:cNvPr>
            <p:cNvSpPr>
              <a:spLocks/>
            </p:cNvSpPr>
            <p:nvPr/>
          </p:nvSpPr>
          <p:spPr bwMode="auto">
            <a:xfrm>
              <a:off x="6224418" y="2455761"/>
              <a:ext cx="92054" cy="262314"/>
            </a:xfrm>
            <a:custGeom>
              <a:avLst/>
              <a:gdLst>
                <a:gd name="T0" fmla="*/ 48 w 48"/>
                <a:gd name="T1" fmla="*/ 23 h 136"/>
                <a:gd name="T2" fmla="*/ 25 w 48"/>
                <a:gd name="T3" fmla="*/ 0 h 136"/>
                <a:gd name="T4" fmla="*/ 23 w 48"/>
                <a:gd name="T5" fmla="*/ 0 h 136"/>
                <a:gd name="T6" fmla="*/ 0 w 48"/>
                <a:gd name="T7" fmla="*/ 23 h 136"/>
                <a:gd name="T8" fmla="*/ 0 w 48"/>
                <a:gd name="T9" fmla="*/ 113 h 136"/>
                <a:gd name="T10" fmla="*/ 23 w 48"/>
                <a:gd name="T11" fmla="*/ 136 h 136"/>
                <a:gd name="T12" fmla="*/ 25 w 48"/>
                <a:gd name="T13" fmla="*/ 136 h 136"/>
                <a:gd name="T14" fmla="*/ 48 w 48"/>
                <a:gd name="T15" fmla="*/ 113 h 136"/>
                <a:gd name="T16" fmla="*/ 48 w 48"/>
                <a:gd name="T17" fmla="*/ 2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551">
              <a:extLst>
                <a:ext uri="{FF2B5EF4-FFF2-40B4-BE49-F238E27FC236}">
                  <a16:creationId xmlns:a16="http://schemas.microsoft.com/office/drawing/2014/main" id="{E1317011-5682-C55E-116B-AA8E84C7B382}"/>
                </a:ext>
              </a:extLst>
            </p:cNvPr>
            <p:cNvSpPr>
              <a:spLocks/>
            </p:cNvSpPr>
            <p:nvPr/>
          </p:nvSpPr>
          <p:spPr bwMode="auto">
            <a:xfrm>
              <a:off x="5761703" y="2617874"/>
              <a:ext cx="331558" cy="323411"/>
            </a:xfrm>
            <a:custGeom>
              <a:avLst/>
              <a:gdLst>
                <a:gd name="T0" fmla="*/ 45 w 172"/>
                <a:gd name="T1" fmla="*/ 0 h 168"/>
                <a:gd name="T2" fmla="*/ 128 w 172"/>
                <a:gd name="T3" fmla="*/ 0 h 168"/>
                <a:gd name="T4" fmla="*/ 172 w 172"/>
                <a:gd name="T5" fmla="*/ 42 h 168"/>
                <a:gd name="T6" fmla="*/ 172 w 172"/>
                <a:gd name="T7" fmla="*/ 121 h 168"/>
                <a:gd name="T8" fmla="*/ 140 w 172"/>
                <a:gd name="T9" fmla="*/ 164 h 168"/>
                <a:gd name="T10" fmla="*/ 140 w 172"/>
                <a:gd name="T11" fmla="*/ 91 h 168"/>
                <a:gd name="T12" fmla="*/ 120 w 172"/>
                <a:gd name="T13" fmla="*/ 72 h 168"/>
                <a:gd name="T14" fmla="*/ 118 w 172"/>
                <a:gd name="T15" fmla="*/ 72 h 168"/>
                <a:gd name="T16" fmla="*/ 100 w 172"/>
                <a:gd name="T17" fmla="*/ 91 h 168"/>
                <a:gd name="T18" fmla="*/ 100 w 172"/>
                <a:gd name="T19" fmla="*/ 168 h 168"/>
                <a:gd name="T20" fmla="*/ 64 w 172"/>
                <a:gd name="T21" fmla="*/ 168 h 168"/>
                <a:gd name="T22" fmla="*/ 64 w 172"/>
                <a:gd name="T23" fmla="*/ 91 h 168"/>
                <a:gd name="T24" fmla="*/ 45 w 172"/>
                <a:gd name="T25" fmla="*/ 72 h 168"/>
                <a:gd name="T26" fmla="*/ 43 w 172"/>
                <a:gd name="T27" fmla="*/ 72 h 168"/>
                <a:gd name="T28" fmla="*/ 24 w 172"/>
                <a:gd name="T29" fmla="*/ 91 h 168"/>
                <a:gd name="T30" fmla="*/ 24 w 172"/>
                <a:gd name="T31" fmla="*/ 162 h 168"/>
                <a:gd name="T32" fmla="*/ 0 w 172"/>
                <a:gd name="T33" fmla="*/ 121 h 168"/>
                <a:gd name="T34" fmla="*/ 0 w 172"/>
                <a:gd name="T35" fmla="*/ 42 h 168"/>
                <a:gd name="T36" fmla="*/ 45 w 17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5"/>
                    <a:pt x="0" y="139"/>
                    <a:pt x="0" y="121"/>
                  </a:cubicBezTo>
                  <a:cubicBezTo>
                    <a:pt x="0" y="42"/>
                    <a:pt x="0" y="42"/>
                    <a:pt x="0" y="42"/>
                  </a:cubicBezTo>
                  <a:cubicBezTo>
                    <a:pt x="0" y="17"/>
                    <a:pt x="20" y="0"/>
                    <a:pt x="4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52">
              <a:extLst>
                <a:ext uri="{FF2B5EF4-FFF2-40B4-BE49-F238E27FC236}">
                  <a16:creationId xmlns:a16="http://schemas.microsoft.com/office/drawing/2014/main" id="{D66D7218-242A-5725-6177-7C085AF653F0}"/>
                </a:ext>
              </a:extLst>
            </p:cNvPr>
            <p:cNvSpPr>
              <a:spLocks/>
            </p:cNvSpPr>
            <p:nvPr/>
          </p:nvSpPr>
          <p:spPr bwMode="auto">
            <a:xfrm rot="165895">
              <a:off x="7402684" y="3452662"/>
              <a:ext cx="1107103" cy="3300413"/>
            </a:xfrm>
            <a:custGeom>
              <a:avLst/>
              <a:gdLst>
                <a:gd name="T0" fmla="*/ 191 w 616"/>
                <a:gd name="T1" fmla="*/ 76 h 1524"/>
                <a:gd name="T2" fmla="*/ 287 w 616"/>
                <a:gd name="T3" fmla="*/ 7 h 1524"/>
                <a:gd name="T4" fmla="*/ 538 w 616"/>
                <a:gd name="T5" fmla="*/ 42 h 1524"/>
                <a:gd name="T6" fmla="*/ 610 w 616"/>
                <a:gd name="T7" fmla="*/ 135 h 1524"/>
                <a:gd name="T8" fmla="*/ 425 w 616"/>
                <a:gd name="T9" fmla="*/ 1445 h 1524"/>
                <a:gd name="T10" fmla="*/ 329 w 616"/>
                <a:gd name="T11" fmla="*/ 1517 h 1524"/>
                <a:gd name="T12" fmla="*/ 79 w 616"/>
                <a:gd name="T13" fmla="*/ 1482 h 1524"/>
                <a:gd name="T14" fmla="*/ 6 w 616"/>
                <a:gd name="T15" fmla="*/ 1386 h 1524"/>
                <a:gd name="T16" fmla="*/ 191 w 616"/>
                <a:gd name="T17" fmla="*/ 76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1524">
                  <a:moveTo>
                    <a:pt x="191" y="76"/>
                  </a:moveTo>
                  <a:cubicBezTo>
                    <a:pt x="198" y="30"/>
                    <a:pt x="240" y="0"/>
                    <a:pt x="287" y="7"/>
                  </a:cubicBezTo>
                  <a:cubicBezTo>
                    <a:pt x="538" y="42"/>
                    <a:pt x="538" y="42"/>
                    <a:pt x="538" y="42"/>
                  </a:cubicBezTo>
                  <a:cubicBezTo>
                    <a:pt x="584" y="49"/>
                    <a:pt x="616" y="89"/>
                    <a:pt x="610" y="135"/>
                  </a:cubicBezTo>
                  <a:cubicBezTo>
                    <a:pt x="425" y="1445"/>
                    <a:pt x="425" y="1445"/>
                    <a:pt x="425" y="1445"/>
                  </a:cubicBezTo>
                  <a:cubicBezTo>
                    <a:pt x="419" y="1492"/>
                    <a:pt x="376" y="1524"/>
                    <a:pt x="329" y="1517"/>
                  </a:cubicBezTo>
                  <a:cubicBezTo>
                    <a:pt x="79" y="1482"/>
                    <a:pt x="79" y="1482"/>
                    <a:pt x="79" y="1482"/>
                  </a:cubicBezTo>
                  <a:cubicBezTo>
                    <a:pt x="32" y="1475"/>
                    <a:pt x="0" y="1433"/>
                    <a:pt x="6" y="1386"/>
                  </a:cubicBezTo>
                  <a:lnTo>
                    <a:pt x="191" y="76"/>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553">
              <a:extLst>
                <a:ext uri="{FF2B5EF4-FFF2-40B4-BE49-F238E27FC236}">
                  <a16:creationId xmlns:a16="http://schemas.microsoft.com/office/drawing/2014/main" id="{FB2545D4-10B2-E82A-F225-7D7FDB65F07D}"/>
                </a:ext>
              </a:extLst>
            </p:cNvPr>
            <p:cNvSpPr>
              <a:spLocks/>
            </p:cNvSpPr>
            <p:nvPr/>
          </p:nvSpPr>
          <p:spPr bwMode="auto">
            <a:xfrm>
              <a:off x="7886281" y="3592996"/>
              <a:ext cx="250909" cy="250094"/>
            </a:xfrm>
            <a:custGeom>
              <a:avLst/>
              <a:gdLst>
                <a:gd name="T0" fmla="*/ 118 w 130"/>
                <a:gd name="T1" fmla="*/ 43 h 130"/>
                <a:gd name="T2" fmla="*/ 43 w 130"/>
                <a:gd name="T3" fmla="*/ 12 h 130"/>
                <a:gd name="T4" fmla="*/ 12 w 130"/>
                <a:gd name="T5" fmla="*/ 86 h 130"/>
                <a:gd name="T6" fmla="*/ 86 w 130"/>
                <a:gd name="T7" fmla="*/ 118 h 130"/>
                <a:gd name="T8" fmla="*/ 118 w 130"/>
                <a:gd name="T9" fmla="*/ 43 h 130"/>
              </a:gdLst>
              <a:ahLst/>
              <a:cxnLst>
                <a:cxn ang="0">
                  <a:pos x="T0" y="T1"/>
                </a:cxn>
                <a:cxn ang="0">
                  <a:pos x="T2" y="T3"/>
                </a:cxn>
                <a:cxn ang="0">
                  <a:pos x="T4" y="T5"/>
                </a:cxn>
                <a:cxn ang="0">
                  <a:pos x="T6" y="T7"/>
                </a:cxn>
                <a:cxn ang="0">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54">
              <a:extLst>
                <a:ext uri="{FF2B5EF4-FFF2-40B4-BE49-F238E27FC236}">
                  <a16:creationId xmlns:a16="http://schemas.microsoft.com/office/drawing/2014/main" id="{3F21BD63-021C-8DAD-8392-CCE82E212A18}"/>
                </a:ext>
              </a:extLst>
            </p:cNvPr>
            <p:cNvSpPr>
              <a:spLocks/>
            </p:cNvSpPr>
            <p:nvPr/>
          </p:nvSpPr>
          <p:spPr bwMode="auto">
            <a:xfrm>
              <a:off x="7886281" y="3600328"/>
              <a:ext cx="188996" cy="225655"/>
            </a:xfrm>
            <a:custGeom>
              <a:avLst/>
              <a:gdLst>
                <a:gd name="T0" fmla="*/ 66 w 98"/>
                <a:gd name="T1" fmla="*/ 17 h 117"/>
                <a:gd name="T2" fmla="*/ 98 w 98"/>
                <a:gd name="T3" fmla="*/ 14 h 117"/>
                <a:gd name="T4" fmla="*/ 43 w 98"/>
                <a:gd name="T5" fmla="*/ 8 h 117"/>
                <a:gd name="T6" fmla="*/ 12 w 98"/>
                <a:gd name="T7" fmla="*/ 82 h 117"/>
                <a:gd name="T8" fmla="*/ 54 w 98"/>
                <a:gd name="T9" fmla="*/ 117 h 117"/>
                <a:gd name="T10" fmla="*/ 35 w 98"/>
                <a:gd name="T11" fmla="*/ 92 h 117"/>
                <a:gd name="T12" fmla="*/ 66 w 98"/>
                <a:gd name="T13" fmla="*/ 17 h 117"/>
              </a:gdLst>
              <a:ahLst/>
              <a:cxnLst>
                <a:cxn ang="0">
                  <a:pos x="T0" y="T1"/>
                </a:cxn>
                <a:cxn ang="0">
                  <a:pos x="T2" y="T3"/>
                </a:cxn>
                <a:cxn ang="0">
                  <a:pos x="T4" y="T5"/>
                </a:cxn>
                <a:cxn ang="0">
                  <a:pos x="T6" y="T7"/>
                </a:cxn>
                <a:cxn ang="0">
                  <a:pos x="T8" y="T9"/>
                </a:cxn>
                <a:cxn ang="0">
                  <a:pos x="T10" y="T11"/>
                </a:cxn>
                <a:cxn ang="0">
                  <a:pos x="T12" y="T13"/>
                </a:cxn>
              </a:cxnLst>
              <a:rect l="0" t="0" r="r" b="b"/>
              <a:pathLst>
                <a:path w="98" h="117">
                  <a:moveTo>
                    <a:pt x="66" y="17"/>
                  </a:moveTo>
                  <a:cubicBezTo>
                    <a:pt x="77" y="13"/>
                    <a:pt x="88" y="12"/>
                    <a:pt x="98" y="14"/>
                  </a:cubicBezTo>
                  <a:cubicBezTo>
                    <a:pt x="83" y="3"/>
                    <a:pt x="62" y="0"/>
                    <a:pt x="43" y="8"/>
                  </a:cubicBezTo>
                  <a:cubicBezTo>
                    <a:pt x="14" y="20"/>
                    <a:pt x="0" y="53"/>
                    <a:pt x="12" y="82"/>
                  </a:cubicBezTo>
                  <a:cubicBezTo>
                    <a:pt x="19" y="101"/>
                    <a:pt x="36" y="114"/>
                    <a:pt x="54" y="117"/>
                  </a:cubicBezTo>
                  <a:cubicBezTo>
                    <a:pt x="46" y="111"/>
                    <a:pt x="39" y="102"/>
                    <a:pt x="35" y="92"/>
                  </a:cubicBezTo>
                  <a:cubicBezTo>
                    <a:pt x="23" y="63"/>
                    <a:pt x="37" y="29"/>
                    <a:pt x="66" y="17"/>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55">
              <a:extLst>
                <a:ext uri="{FF2B5EF4-FFF2-40B4-BE49-F238E27FC236}">
                  <a16:creationId xmlns:a16="http://schemas.microsoft.com/office/drawing/2014/main" id="{44E74D63-5321-A7D4-28C6-A1610C2FB29D}"/>
                </a:ext>
              </a:extLst>
            </p:cNvPr>
            <p:cNvSpPr>
              <a:spLocks/>
            </p:cNvSpPr>
            <p:nvPr/>
          </p:nvSpPr>
          <p:spPr bwMode="auto">
            <a:xfrm>
              <a:off x="8165702" y="3361639"/>
              <a:ext cx="1466350" cy="2946547"/>
            </a:xfrm>
            <a:custGeom>
              <a:avLst/>
              <a:gdLst>
                <a:gd name="T0" fmla="*/ 12 w 761"/>
                <a:gd name="T1" fmla="*/ 175 h 1529"/>
                <a:gd name="T2" fmla="*/ 73 w 761"/>
                <a:gd name="T3" fmla="*/ 75 h 1529"/>
                <a:gd name="T4" fmla="*/ 319 w 761"/>
                <a:gd name="T5" fmla="*/ 12 h 1529"/>
                <a:gd name="T6" fmla="*/ 421 w 761"/>
                <a:gd name="T7" fmla="*/ 70 h 1529"/>
                <a:gd name="T8" fmla="*/ 750 w 761"/>
                <a:gd name="T9" fmla="*/ 1352 h 1529"/>
                <a:gd name="T10" fmla="*/ 689 w 761"/>
                <a:gd name="T11" fmla="*/ 1455 h 1529"/>
                <a:gd name="T12" fmla="*/ 443 w 761"/>
                <a:gd name="T13" fmla="*/ 1518 h 1529"/>
                <a:gd name="T14" fmla="*/ 340 w 761"/>
                <a:gd name="T15" fmla="*/ 1457 h 1529"/>
                <a:gd name="T16" fmla="*/ 12 w 761"/>
                <a:gd name="T17" fmla="*/ 175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5"/>
                  </a:cubicBezTo>
                  <a:cubicBezTo>
                    <a:pt x="443" y="1518"/>
                    <a:pt x="443" y="1518"/>
                    <a:pt x="443" y="1518"/>
                  </a:cubicBezTo>
                  <a:cubicBezTo>
                    <a:pt x="398" y="1529"/>
                    <a:pt x="352" y="1502"/>
                    <a:pt x="340" y="1457"/>
                  </a:cubicBezTo>
                  <a:lnTo>
                    <a:pt x="12" y="175"/>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56">
              <a:extLst>
                <a:ext uri="{FF2B5EF4-FFF2-40B4-BE49-F238E27FC236}">
                  <a16:creationId xmlns:a16="http://schemas.microsoft.com/office/drawing/2014/main" id="{23A6B024-1E7F-B9E4-6292-B9099EAABDA7}"/>
                </a:ext>
              </a:extLst>
            </p:cNvPr>
            <p:cNvSpPr>
              <a:spLocks/>
            </p:cNvSpPr>
            <p:nvPr/>
          </p:nvSpPr>
          <p:spPr bwMode="auto">
            <a:xfrm>
              <a:off x="8419869" y="3562040"/>
              <a:ext cx="242762" cy="242762"/>
            </a:xfrm>
            <a:custGeom>
              <a:avLst/>
              <a:gdLst>
                <a:gd name="T0" fmla="*/ 104 w 126"/>
                <a:gd name="T1" fmla="*/ 23 h 126"/>
                <a:gd name="T2" fmla="*/ 23 w 126"/>
                <a:gd name="T3" fmla="*/ 22 h 126"/>
                <a:gd name="T4" fmla="*/ 22 w 126"/>
                <a:gd name="T5" fmla="*/ 103 h 126"/>
                <a:gd name="T6" fmla="*/ 103 w 126"/>
                <a:gd name="T7" fmla="*/ 104 h 126"/>
                <a:gd name="T8" fmla="*/ 104 w 126"/>
                <a:gd name="T9" fmla="*/ 23 h 126"/>
              </a:gdLst>
              <a:ahLst/>
              <a:cxnLst>
                <a:cxn ang="0">
                  <a:pos x="T0" y="T1"/>
                </a:cxn>
                <a:cxn ang="0">
                  <a:pos x="T2" y="T3"/>
                </a:cxn>
                <a:cxn ang="0">
                  <a:pos x="T4" y="T5"/>
                </a:cxn>
                <a:cxn ang="0">
                  <a:pos x="T6" y="T7"/>
                </a:cxn>
                <a:cxn ang="0">
                  <a:pos x="T8" y="T9"/>
                </a:cxn>
              </a:cxnLst>
              <a:rect l="0" t="0" r="r" b="b"/>
              <a:pathLst>
                <a:path w="126" h="126">
                  <a:moveTo>
                    <a:pt x="104" y="23"/>
                  </a:moveTo>
                  <a:cubicBezTo>
                    <a:pt x="82" y="1"/>
                    <a:pt x="45" y="0"/>
                    <a:pt x="23" y="22"/>
                  </a:cubicBezTo>
                  <a:cubicBezTo>
                    <a:pt x="0" y="44"/>
                    <a:pt x="0" y="81"/>
                    <a:pt x="22" y="103"/>
                  </a:cubicBezTo>
                  <a:cubicBezTo>
                    <a:pt x="44" y="126"/>
                    <a:pt x="80" y="126"/>
                    <a:pt x="103" y="104"/>
                  </a:cubicBezTo>
                  <a:cubicBezTo>
                    <a:pt x="126" y="82"/>
                    <a:pt x="126" y="46"/>
                    <a:pt x="104" y="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57">
              <a:extLst>
                <a:ext uri="{FF2B5EF4-FFF2-40B4-BE49-F238E27FC236}">
                  <a16:creationId xmlns:a16="http://schemas.microsoft.com/office/drawing/2014/main" id="{22C7C9C8-DC45-7E5E-EA83-F3AA54180A9C}"/>
                </a:ext>
              </a:extLst>
            </p:cNvPr>
            <p:cNvSpPr>
              <a:spLocks/>
            </p:cNvSpPr>
            <p:nvPr/>
          </p:nvSpPr>
          <p:spPr bwMode="auto">
            <a:xfrm>
              <a:off x="8419869" y="3567742"/>
              <a:ext cx="146635" cy="231357"/>
            </a:xfrm>
            <a:custGeom>
              <a:avLst/>
              <a:gdLst>
                <a:gd name="T0" fmla="*/ 48 w 76"/>
                <a:gd name="T1" fmla="*/ 20 h 120"/>
                <a:gd name="T2" fmla="*/ 76 w 76"/>
                <a:gd name="T3" fmla="*/ 4 h 120"/>
                <a:gd name="T4" fmla="*/ 23 w 76"/>
                <a:gd name="T5" fmla="*/ 19 h 120"/>
                <a:gd name="T6" fmla="*/ 22 w 76"/>
                <a:gd name="T7" fmla="*/ 100 h 120"/>
                <a:gd name="T8" fmla="*/ 75 w 76"/>
                <a:gd name="T9" fmla="*/ 116 h 120"/>
                <a:gd name="T10" fmla="*/ 47 w 76"/>
                <a:gd name="T11" fmla="*/ 100 h 120"/>
                <a:gd name="T12" fmla="*/ 48 w 76"/>
                <a:gd name="T13" fmla="*/ 20 h 120"/>
              </a:gdLst>
              <a:ahLst/>
              <a:cxnLst>
                <a:cxn ang="0">
                  <a:pos x="T0" y="T1"/>
                </a:cxn>
                <a:cxn ang="0">
                  <a:pos x="T2" y="T3"/>
                </a:cxn>
                <a:cxn ang="0">
                  <a:pos x="T4" y="T5"/>
                </a:cxn>
                <a:cxn ang="0">
                  <a:pos x="T6" y="T7"/>
                </a:cxn>
                <a:cxn ang="0">
                  <a:pos x="T8" y="T9"/>
                </a:cxn>
                <a:cxn ang="0">
                  <a:pos x="T10" y="T11"/>
                </a:cxn>
                <a:cxn ang="0">
                  <a:pos x="T12" y="T13"/>
                </a:cxn>
              </a:cxnLst>
              <a:rect l="0" t="0" r="r" b="b"/>
              <a:pathLst>
                <a:path w="76" h="120">
                  <a:moveTo>
                    <a:pt x="48" y="20"/>
                  </a:moveTo>
                  <a:cubicBezTo>
                    <a:pt x="56" y="12"/>
                    <a:pt x="66" y="7"/>
                    <a:pt x="76" y="4"/>
                  </a:cubicBezTo>
                  <a:cubicBezTo>
                    <a:pt x="58" y="0"/>
                    <a:pt x="37" y="5"/>
                    <a:pt x="23" y="19"/>
                  </a:cubicBezTo>
                  <a:cubicBezTo>
                    <a:pt x="0" y="41"/>
                    <a:pt x="0" y="78"/>
                    <a:pt x="22" y="100"/>
                  </a:cubicBezTo>
                  <a:cubicBezTo>
                    <a:pt x="36" y="115"/>
                    <a:pt x="56" y="120"/>
                    <a:pt x="75" y="116"/>
                  </a:cubicBezTo>
                  <a:cubicBezTo>
                    <a:pt x="65" y="114"/>
                    <a:pt x="55" y="109"/>
                    <a:pt x="47" y="100"/>
                  </a:cubicBezTo>
                  <a:cubicBezTo>
                    <a:pt x="25" y="78"/>
                    <a:pt x="25" y="42"/>
                    <a:pt x="48" y="20"/>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558">
              <a:extLst>
                <a:ext uri="{FF2B5EF4-FFF2-40B4-BE49-F238E27FC236}">
                  <a16:creationId xmlns:a16="http://schemas.microsoft.com/office/drawing/2014/main" id="{712C7992-2F3A-B692-7C9B-2F00E82A8392}"/>
                </a:ext>
              </a:extLst>
            </p:cNvPr>
            <p:cNvSpPr>
              <a:spLocks/>
            </p:cNvSpPr>
            <p:nvPr/>
          </p:nvSpPr>
          <p:spPr bwMode="auto">
            <a:xfrm>
              <a:off x="8643893" y="3028451"/>
              <a:ext cx="2884511" cy="3358755"/>
            </a:xfrm>
            <a:custGeom>
              <a:avLst/>
              <a:gdLst>
                <a:gd name="T0" fmla="*/ 28 w 1187"/>
                <a:gd name="T1" fmla="*/ 296 h 1401"/>
                <a:gd name="T2" fmla="*/ 47 w 1187"/>
                <a:gd name="T3" fmla="*/ 180 h 1401"/>
                <a:gd name="T4" fmla="*/ 250 w 1187"/>
                <a:gd name="T5" fmla="*/ 28 h 1401"/>
                <a:gd name="T6" fmla="*/ 367 w 1187"/>
                <a:gd name="T7" fmla="*/ 43 h 1401"/>
                <a:gd name="T8" fmla="*/ 1159 w 1187"/>
                <a:gd name="T9" fmla="*/ 1103 h 1401"/>
                <a:gd name="T10" fmla="*/ 1142 w 1187"/>
                <a:gd name="T11" fmla="*/ 1221 h 1401"/>
                <a:gd name="T12" fmla="*/ 939 w 1187"/>
                <a:gd name="T13" fmla="*/ 1373 h 1401"/>
                <a:gd name="T14" fmla="*/ 821 w 1187"/>
                <a:gd name="T15" fmla="*/ 1356 h 1401"/>
                <a:gd name="T16" fmla="*/ 28 w 1187"/>
                <a:gd name="T17" fmla="*/ 29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59">
              <a:extLst>
                <a:ext uri="{FF2B5EF4-FFF2-40B4-BE49-F238E27FC236}">
                  <a16:creationId xmlns:a16="http://schemas.microsoft.com/office/drawing/2014/main" id="{4AFE9E6A-98BF-F27C-A139-35458466051F}"/>
                </a:ext>
              </a:extLst>
            </p:cNvPr>
            <p:cNvSpPr>
              <a:spLocks/>
            </p:cNvSpPr>
            <p:nvPr/>
          </p:nvSpPr>
          <p:spPr bwMode="auto">
            <a:xfrm>
              <a:off x="8893989" y="3324980"/>
              <a:ext cx="250094" cy="250909"/>
            </a:xfrm>
            <a:custGeom>
              <a:avLst/>
              <a:gdLst>
                <a:gd name="T0" fmla="*/ 87 w 130"/>
                <a:gd name="T1" fmla="*/ 12 h 130"/>
                <a:gd name="T2" fmla="*/ 12 w 130"/>
                <a:gd name="T3" fmla="*/ 42 h 130"/>
                <a:gd name="T4" fmla="*/ 42 w 130"/>
                <a:gd name="T5" fmla="*/ 118 h 130"/>
                <a:gd name="T6" fmla="*/ 117 w 130"/>
                <a:gd name="T7" fmla="*/ 88 h 130"/>
                <a:gd name="T8" fmla="*/ 87 w 130"/>
                <a:gd name="T9" fmla="*/ 12 h 130"/>
              </a:gdLst>
              <a:ahLst/>
              <a:cxnLst>
                <a:cxn ang="0">
                  <a:pos x="T0" y="T1"/>
                </a:cxn>
                <a:cxn ang="0">
                  <a:pos x="T2" y="T3"/>
                </a:cxn>
                <a:cxn ang="0">
                  <a:pos x="T4" y="T5"/>
                </a:cxn>
                <a:cxn ang="0">
                  <a:pos x="T6" y="T7"/>
                </a:cxn>
                <a:cxn ang="0">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60">
              <a:extLst>
                <a:ext uri="{FF2B5EF4-FFF2-40B4-BE49-F238E27FC236}">
                  <a16:creationId xmlns:a16="http://schemas.microsoft.com/office/drawing/2014/main" id="{829BE887-144D-91E9-2E92-822C470B6133}"/>
                </a:ext>
              </a:extLst>
            </p:cNvPr>
            <p:cNvSpPr>
              <a:spLocks/>
            </p:cNvSpPr>
            <p:nvPr/>
          </p:nvSpPr>
          <p:spPr bwMode="auto">
            <a:xfrm>
              <a:off x="8893989" y="3342087"/>
              <a:ext cx="186552" cy="225655"/>
            </a:xfrm>
            <a:custGeom>
              <a:avLst/>
              <a:gdLst>
                <a:gd name="T0" fmla="*/ 35 w 97"/>
                <a:gd name="T1" fmla="*/ 24 h 117"/>
                <a:gd name="T2" fmla="*/ 55 w 97"/>
                <a:gd name="T3" fmla="*/ 0 h 117"/>
                <a:gd name="T4" fmla="*/ 12 w 97"/>
                <a:gd name="T5" fmla="*/ 33 h 117"/>
                <a:gd name="T6" fmla="*/ 42 w 97"/>
                <a:gd name="T7" fmla="*/ 109 h 117"/>
                <a:gd name="T8" fmla="*/ 97 w 97"/>
                <a:gd name="T9" fmla="*/ 103 h 117"/>
                <a:gd name="T10" fmla="*/ 65 w 97"/>
                <a:gd name="T11" fmla="*/ 99 h 117"/>
                <a:gd name="T12" fmla="*/ 35 w 97"/>
                <a:gd name="T13" fmla="*/ 24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35" y="24"/>
                  </a:moveTo>
                  <a:cubicBezTo>
                    <a:pt x="40" y="14"/>
                    <a:pt x="47" y="5"/>
                    <a:pt x="55" y="0"/>
                  </a:cubicBezTo>
                  <a:cubicBezTo>
                    <a:pt x="37" y="3"/>
                    <a:pt x="20" y="15"/>
                    <a:pt x="12" y="33"/>
                  </a:cubicBezTo>
                  <a:cubicBezTo>
                    <a:pt x="0" y="62"/>
                    <a:pt x="13" y="96"/>
                    <a:pt x="42" y="109"/>
                  </a:cubicBezTo>
                  <a:cubicBezTo>
                    <a:pt x="61" y="117"/>
                    <a:pt x="81" y="114"/>
                    <a:pt x="97" y="103"/>
                  </a:cubicBezTo>
                  <a:cubicBezTo>
                    <a:pt x="87" y="105"/>
                    <a:pt x="76" y="104"/>
                    <a:pt x="65" y="99"/>
                  </a:cubicBezTo>
                  <a:cubicBezTo>
                    <a:pt x="36" y="87"/>
                    <a:pt x="23" y="53"/>
                    <a:pt x="35" y="24"/>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561">
              <a:extLst>
                <a:ext uri="{FF2B5EF4-FFF2-40B4-BE49-F238E27FC236}">
                  <a16:creationId xmlns:a16="http://schemas.microsoft.com/office/drawing/2014/main" id="{6E056BD1-F098-5437-8E09-443FA98A1F07}"/>
                </a:ext>
              </a:extLst>
            </p:cNvPr>
            <p:cNvSpPr>
              <a:spLocks/>
            </p:cNvSpPr>
            <p:nvPr/>
          </p:nvSpPr>
          <p:spPr bwMode="auto">
            <a:xfrm>
              <a:off x="7936788" y="2837826"/>
              <a:ext cx="132786" cy="801604"/>
            </a:xfrm>
            <a:custGeom>
              <a:avLst/>
              <a:gdLst>
                <a:gd name="T0" fmla="*/ 45 w 69"/>
                <a:gd name="T1" fmla="*/ 416 h 416"/>
                <a:gd name="T2" fmla="*/ 31 w 69"/>
                <a:gd name="T3" fmla="*/ 410 h 416"/>
                <a:gd name="T4" fmla="*/ 9 w 69"/>
                <a:gd name="T5" fmla="*/ 306 h 416"/>
                <a:gd name="T6" fmla="*/ 6 w 69"/>
                <a:gd name="T7" fmla="*/ 207 h 416"/>
                <a:gd name="T8" fmla="*/ 32 w 69"/>
                <a:gd name="T9" fmla="*/ 4 h 416"/>
                <a:gd name="T10" fmla="*/ 57 w 69"/>
                <a:gd name="T11" fmla="*/ 6 h 416"/>
                <a:gd name="T12" fmla="*/ 69 w 69"/>
                <a:gd name="T13" fmla="*/ 33 h 416"/>
                <a:gd name="T14" fmla="*/ 63 w 69"/>
                <a:gd name="T15" fmla="*/ 39 h 416"/>
                <a:gd name="T16" fmla="*/ 57 w 69"/>
                <a:gd name="T17" fmla="*/ 33 h 416"/>
                <a:gd name="T18" fmla="*/ 50 w 69"/>
                <a:gd name="T19" fmla="*/ 15 h 416"/>
                <a:gd name="T20" fmla="*/ 35 w 69"/>
                <a:gd name="T21" fmla="*/ 16 h 416"/>
                <a:gd name="T22" fmla="*/ 35 w 69"/>
                <a:gd name="T23" fmla="*/ 16 h 416"/>
                <a:gd name="T24" fmla="*/ 18 w 69"/>
                <a:gd name="T25" fmla="*/ 207 h 416"/>
                <a:gd name="T26" fmla="*/ 21 w 69"/>
                <a:gd name="T27" fmla="*/ 306 h 416"/>
                <a:gd name="T28" fmla="*/ 39 w 69"/>
                <a:gd name="T29" fmla="*/ 401 h 416"/>
                <a:gd name="T30" fmla="*/ 45 w 69"/>
                <a:gd name="T31" fmla="*/ 404 h 416"/>
                <a:gd name="T32" fmla="*/ 45 w 69"/>
                <a:gd name="T33" fmla="*/ 404 h 416"/>
                <a:gd name="T34" fmla="*/ 52 w 69"/>
                <a:gd name="T35" fmla="*/ 410 h 416"/>
                <a:gd name="T36" fmla="*/ 46 w 69"/>
                <a:gd name="T37" fmla="*/ 416 h 416"/>
                <a:gd name="T38" fmla="*/ 45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5" y="416"/>
                  </a:moveTo>
                  <a:cubicBezTo>
                    <a:pt x="43" y="416"/>
                    <a:pt x="38" y="415"/>
                    <a:pt x="31" y="410"/>
                  </a:cubicBezTo>
                  <a:cubicBezTo>
                    <a:pt x="16" y="395"/>
                    <a:pt x="8" y="359"/>
                    <a:pt x="9" y="306"/>
                  </a:cubicBezTo>
                  <a:cubicBezTo>
                    <a:pt x="9" y="277"/>
                    <a:pt x="8" y="243"/>
                    <a:pt x="6" y="207"/>
                  </a:cubicBezTo>
                  <a:cubicBezTo>
                    <a:pt x="1" y="87"/>
                    <a:pt x="0" y="13"/>
                    <a:pt x="32" y="4"/>
                  </a:cubicBezTo>
                  <a:cubicBezTo>
                    <a:pt x="42" y="0"/>
                    <a:pt x="50" y="1"/>
                    <a:pt x="57" y="6"/>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5" y="16"/>
                  </a:cubicBezTo>
                  <a:cubicBezTo>
                    <a:pt x="35" y="16"/>
                    <a:pt x="35" y="16"/>
                    <a:pt x="35" y="16"/>
                  </a:cubicBezTo>
                  <a:cubicBezTo>
                    <a:pt x="11" y="22"/>
                    <a:pt x="15" y="125"/>
                    <a:pt x="18" y="207"/>
                  </a:cubicBezTo>
                  <a:cubicBezTo>
                    <a:pt x="20" y="243"/>
                    <a:pt x="21" y="277"/>
                    <a:pt x="21" y="306"/>
                  </a:cubicBezTo>
                  <a:cubicBezTo>
                    <a:pt x="20" y="372"/>
                    <a:pt x="32" y="394"/>
                    <a:pt x="39" y="401"/>
                  </a:cubicBezTo>
                  <a:cubicBezTo>
                    <a:pt x="43" y="404"/>
                    <a:pt x="45" y="404"/>
                    <a:pt x="45" y="404"/>
                  </a:cubicBezTo>
                  <a:cubicBezTo>
                    <a:pt x="45" y="404"/>
                    <a:pt x="45" y="404"/>
                    <a:pt x="45" y="404"/>
                  </a:cubicBezTo>
                  <a:cubicBezTo>
                    <a:pt x="49" y="404"/>
                    <a:pt x="51" y="406"/>
                    <a:pt x="52" y="410"/>
                  </a:cubicBezTo>
                  <a:cubicBezTo>
                    <a:pt x="52" y="413"/>
                    <a:pt x="49" y="416"/>
                    <a:pt x="46" y="416"/>
                  </a:cubicBezTo>
                  <a:cubicBezTo>
                    <a:pt x="46" y="416"/>
                    <a:pt x="46" y="416"/>
                    <a:pt x="45" y="416"/>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562">
              <a:extLst>
                <a:ext uri="{FF2B5EF4-FFF2-40B4-BE49-F238E27FC236}">
                  <a16:creationId xmlns:a16="http://schemas.microsoft.com/office/drawing/2014/main" id="{47091445-07A8-79B6-7883-330B8A7CE661}"/>
                </a:ext>
              </a:extLst>
            </p:cNvPr>
            <p:cNvSpPr>
              <a:spLocks/>
            </p:cNvSpPr>
            <p:nvPr/>
          </p:nvSpPr>
          <p:spPr bwMode="auto">
            <a:xfrm>
              <a:off x="8058169" y="3034154"/>
              <a:ext cx="53766" cy="470046"/>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1" y="244"/>
                    <a:pt x="11" y="244"/>
                    <a:pt x="11" y="244"/>
                  </a:cubicBezTo>
                  <a:cubicBezTo>
                    <a:pt x="8" y="244"/>
                    <a:pt x="5" y="241"/>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563">
              <a:extLst>
                <a:ext uri="{FF2B5EF4-FFF2-40B4-BE49-F238E27FC236}">
                  <a16:creationId xmlns:a16="http://schemas.microsoft.com/office/drawing/2014/main" id="{0F36D4FA-C727-1836-073C-682BDE200746}"/>
                </a:ext>
              </a:extLst>
            </p:cNvPr>
            <p:cNvSpPr>
              <a:spLocks/>
            </p:cNvSpPr>
            <p:nvPr/>
          </p:nvSpPr>
          <p:spPr bwMode="auto">
            <a:xfrm>
              <a:off x="8058490" y="2811090"/>
              <a:ext cx="468417" cy="834190"/>
            </a:xfrm>
            <a:custGeom>
              <a:avLst/>
              <a:gdLst>
                <a:gd name="T0" fmla="*/ 238 w 243"/>
                <a:gd name="T1" fmla="*/ 431 h 433"/>
                <a:gd name="T2" fmla="*/ 222 w 243"/>
                <a:gd name="T3" fmla="*/ 430 h 433"/>
                <a:gd name="T4" fmla="*/ 151 w 243"/>
                <a:gd name="T5" fmla="*/ 333 h 433"/>
                <a:gd name="T6" fmla="*/ 100 w 243"/>
                <a:gd name="T7" fmla="*/ 232 h 433"/>
                <a:gd name="T8" fmla="*/ 23 w 243"/>
                <a:gd name="T9" fmla="*/ 11 h 433"/>
                <a:gd name="T10" fmla="*/ 47 w 243"/>
                <a:gd name="T11" fmla="*/ 1 h 433"/>
                <a:gd name="T12" fmla="*/ 72 w 243"/>
                <a:gd name="T13" fmla="*/ 25 h 433"/>
                <a:gd name="T14" fmla="*/ 69 w 243"/>
                <a:gd name="T15" fmla="*/ 34 h 433"/>
                <a:gd name="T16" fmla="*/ 61 w 243"/>
                <a:gd name="T17" fmla="*/ 30 h 433"/>
                <a:gd name="T18" fmla="*/ 46 w 243"/>
                <a:gd name="T19" fmla="*/ 15 h 433"/>
                <a:gd name="T20" fmla="*/ 33 w 243"/>
                <a:gd name="T21" fmla="*/ 21 h 433"/>
                <a:gd name="T22" fmla="*/ 32 w 243"/>
                <a:gd name="T23" fmla="*/ 22 h 433"/>
                <a:gd name="T24" fmla="*/ 111 w 243"/>
                <a:gd name="T25" fmla="*/ 226 h 433"/>
                <a:gd name="T26" fmla="*/ 162 w 243"/>
                <a:gd name="T27" fmla="*/ 328 h 433"/>
                <a:gd name="T28" fmla="*/ 225 w 243"/>
                <a:gd name="T29" fmla="*/ 417 h 433"/>
                <a:gd name="T30" fmla="*/ 232 w 243"/>
                <a:gd name="T31" fmla="*/ 418 h 433"/>
                <a:gd name="T32" fmla="*/ 232 w 243"/>
                <a:gd name="T33" fmla="*/ 418 h 433"/>
                <a:gd name="T34" fmla="*/ 241 w 243"/>
                <a:gd name="T35" fmla="*/ 421 h 433"/>
                <a:gd name="T36" fmla="*/ 239 w 243"/>
                <a:gd name="T37" fmla="*/ 430 h 433"/>
                <a:gd name="T38" fmla="*/ 238 w 243"/>
                <a:gd name="T39" fmla="*/ 43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3">
                  <a:moveTo>
                    <a:pt x="238" y="431"/>
                  </a:moveTo>
                  <a:cubicBezTo>
                    <a:pt x="236" y="432"/>
                    <a:pt x="231" y="433"/>
                    <a:pt x="222" y="430"/>
                  </a:cubicBezTo>
                  <a:cubicBezTo>
                    <a:pt x="201" y="422"/>
                    <a:pt x="177" y="388"/>
                    <a:pt x="151" y="333"/>
                  </a:cubicBezTo>
                  <a:cubicBezTo>
                    <a:pt x="137" y="302"/>
                    <a:pt x="119" y="268"/>
                    <a:pt x="100" y="232"/>
                  </a:cubicBezTo>
                  <a:cubicBezTo>
                    <a:pt x="37" y="110"/>
                    <a:pt x="0" y="34"/>
                    <a:pt x="23" y="11"/>
                  </a:cubicBezTo>
                  <a:cubicBezTo>
                    <a:pt x="31" y="3"/>
                    <a:pt x="39" y="0"/>
                    <a:pt x="47" y="1"/>
                  </a:cubicBezTo>
                  <a:cubicBezTo>
                    <a:pt x="62" y="5"/>
                    <a:pt x="71" y="23"/>
                    <a:pt x="72" y="25"/>
                  </a:cubicBezTo>
                  <a:cubicBezTo>
                    <a:pt x="73" y="28"/>
                    <a:pt x="72" y="32"/>
                    <a:pt x="69" y="34"/>
                  </a:cubicBezTo>
                  <a:cubicBezTo>
                    <a:pt x="66" y="35"/>
                    <a:pt x="63" y="34"/>
                    <a:pt x="61" y="30"/>
                  </a:cubicBezTo>
                  <a:cubicBezTo>
                    <a:pt x="59" y="26"/>
                    <a:pt x="53" y="16"/>
                    <a:pt x="46" y="15"/>
                  </a:cubicBezTo>
                  <a:cubicBezTo>
                    <a:pt x="42" y="14"/>
                    <a:pt x="37" y="16"/>
                    <a:pt x="33" y="21"/>
                  </a:cubicBezTo>
                  <a:cubicBezTo>
                    <a:pt x="32" y="21"/>
                    <a:pt x="32" y="21"/>
                    <a:pt x="32" y="22"/>
                  </a:cubicBezTo>
                  <a:cubicBezTo>
                    <a:pt x="13" y="39"/>
                    <a:pt x="67" y="143"/>
                    <a:pt x="111" y="226"/>
                  </a:cubicBezTo>
                  <a:cubicBezTo>
                    <a:pt x="130" y="263"/>
                    <a:pt x="148" y="297"/>
                    <a:pt x="162" y="328"/>
                  </a:cubicBezTo>
                  <a:cubicBezTo>
                    <a:pt x="194" y="397"/>
                    <a:pt x="215" y="413"/>
                    <a:pt x="225" y="417"/>
                  </a:cubicBezTo>
                  <a:cubicBezTo>
                    <a:pt x="230" y="419"/>
                    <a:pt x="232" y="418"/>
                    <a:pt x="232" y="418"/>
                  </a:cubicBezTo>
                  <a:cubicBezTo>
                    <a:pt x="232" y="418"/>
                    <a:pt x="232" y="418"/>
                    <a:pt x="232" y="418"/>
                  </a:cubicBezTo>
                  <a:cubicBezTo>
                    <a:pt x="235" y="417"/>
                    <a:pt x="239" y="418"/>
                    <a:pt x="241" y="421"/>
                  </a:cubicBezTo>
                  <a:cubicBezTo>
                    <a:pt x="243" y="425"/>
                    <a:pt x="242" y="429"/>
                    <a:pt x="239" y="430"/>
                  </a:cubicBezTo>
                  <a:cubicBezTo>
                    <a:pt x="239" y="430"/>
                    <a:pt x="239" y="430"/>
                    <a:pt x="238" y="431"/>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564">
              <a:extLst>
                <a:ext uri="{FF2B5EF4-FFF2-40B4-BE49-F238E27FC236}">
                  <a16:creationId xmlns:a16="http://schemas.microsoft.com/office/drawing/2014/main" id="{11478C37-4DA3-EAAD-09B3-2AA972A9B4FA}"/>
                </a:ext>
              </a:extLst>
            </p:cNvPr>
            <p:cNvSpPr>
              <a:spLocks/>
            </p:cNvSpPr>
            <p:nvPr/>
          </p:nvSpPr>
          <p:spPr bwMode="auto">
            <a:xfrm>
              <a:off x="8257354" y="2972242"/>
              <a:ext cx="265572" cy="509149"/>
            </a:xfrm>
            <a:custGeom>
              <a:avLst/>
              <a:gdLst>
                <a:gd name="T0" fmla="*/ 134 w 138"/>
                <a:gd name="T1" fmla="*/ 263 h 264"/>
                <a:gd name="T2" fmla="*/ 133 w 138"/>
                <a:gd name="T3" fmla="*/ 263 h 264"/>
                <a:gd name="T4" fmla="*/ 125 w 138"/>
                <a:gd name="T5" fmla="*/ 258 h 264"/>
                <a:gd name="T6" fmla="*/ 2 w 138"/>
                <a:gd name="T7" fmla="*/ 11 h 264"/>
                <a:gd name="T8" fmla="*/ 3 w 138"/>
                <a:gd name="T9" fmla="*/ 1 h 264"/>
                <a:gd name="T10" fmla="*/ 12 w 138"/>
                <a:gd name="T11" fmla="*/ 4 h 264"/>
                <a:gd name="T12" fmla="*/ 136 w 138"/>
                <a:gd name="T13" fmla="*/ 254 h 264"/>
                <a:gd name="T14" fmla="*/ 134 w 138"/>
                <a:gd name="T15" fmla="*/ 26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64">
                  <a:moveTo>
                    <a:pt x="134" y="263"/>
                  </a:moveTo>
                  <a:cubicBezTo>
                    <a:pt x="133" y="263"/>
                    <a:pt x="133" y="263"/>
                    <a:pt x="133" y="263"/>
                  </a:cubicBezTo>
                  <a:cubicBezTo>
                    <a:pt x="130" y="264"/>
                    <a:pt x="126" y="262"/>
                    <a:pt x="125" y="258"/>
                  </a:cubicBezTo>
                  <a:cubicBezTo>
                    <a:pt x="94" y="171"/>
                    <a:pt x="3" y="12"/>
                    <a:pt x="2" y="11"/>
                  </a:cubicBezTo>
                  <a:cubicBezTo>
                    <a:pt x="0" y="7"/>
                    <a:pt x="0" y="3"/>
                    <a:pt x="3" y="1"/>
                  </a:cubicBezTo>
                  <a:cubicBezTo>
                    <a:pt x="6" y="0"/>
                    <a:pt x="10" y="1"/>
                    <a:pt x="12" y="4"/>
                  </a:cubicBezTo>
                  <a:cubicBezTo>
                    <a:pt x="16" y="11"/>
                    <a:pt x="105" y="166"/>
                    <a:pt x="136" y="254"/>
                  </a:cubicBezTo>
                  <a:cubicBezTo>
                    <a:pt x="138" y="258"/>
                    <a:pt x="136" y="261"/>
                    <a:pt x="134" y="263"/>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565">
              <a:extLst>
                <a:ext uri="{FF2B5EF4-FFF2-40B4-BE49-F238E27FC236}">
                  <a16:creationId xmlns:a16="http://schemas.microsoft.com/office/drawing/2014/main" id="{6A86194B-0A2F-BA6F-EC33-78A7480DBE17}"/>
                </a:ext>
              </a:extLst>
            </p:cNvPr>
            <p:cNvSpPr>
              <a:spLocks/>
            </p:cNvSpPr>
            <p:nvPr/>
          </p:nvSpPr>
          <p:spPr bwMode="auto">
            <a:xfrm>
              <a:off x="8175315" y="2721194"/>
              <a:ext cx="859444" cy="745394"/>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566">
              <a:extLst>
                <a:ext uri="{FF2B5EF4-FFF2-40B4-BE49-F238E27FC236}">
                  <a16:creationId xmlns:a16="http://schemas.microsoft.com/office/drawing/2014/main" id="{17038106-9B4E-A6EA-9B6B-EB14EC399781}"/>
                </a:ext>
              </a:extLst>
            </p:cNvPr>
            <p:cNvSpPr>
              <a:spLocks/>
            </p:cNvSpPr>
            <p:nvPr/>
          </p:nvSpPr>
          <p:spPr bwMode="auto">
            <a:xfrm>
              <a:off x="8413363" y="2817226"/>
              <a:ext cx="549066" cy="468417"/>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TextBox 568">
              <a:extLst>
                <a:ext uri="{FF2B5EF4-FFF2-40B4-BE49-F238E27FC236}">
                  <a16:creationId xmlns:a16="http://schemas.microsoft.com/office/drawing/2014/main" id="{EEFC0893-D16E-E99C-1D34-20C3AE429490}"/>
                </a:ext>
              </a:extLst>
            </p:cNvPr>
            <p:cNvSpPr txBox="1"/>
            <p:nvPr/>
          </p:nvSpPr>
          <p:spPr>
            <a:xfrm rot="16718241">
              <a:off x="6759606" y="5028511"/>
              <a:ext cx="2172663" cy="830997"/>
            </a:xfrm>
            <a:prstGeom prst="rect">
              <a:avLst/>
            </a:prstGeom>
            <a:noFill/>
          </p:spPr>
          <p:txBody>
            <a:bodyPr wrap="square" rtlCol="0">
              <a:spAutoFit/>
            </a:bodyPr>
            <a:lstStyle/>
            <a:p>
              <a:pPr algn="ctr"/>
              <a:r>
                <a:rPr lang="en-US" sz="2400" b="1" dirty="0">
                  <a:solidFill>
                    <a:schemeClr val="bg1"/>
                  </a:solidFill>
                  <a:latin typeface="+mj-lt"/>
                </a:rPr>
                <a:t>Learning Environment</a:t>
              </a:r>
            </a:p>
          </p:txBody>
        </p:sp>
        <p:sp>
          <p:nvSpPr>
            <p:cNvPr id="27" name="TextBox 569">
              <a:extLst>
                <a:ext uri="{FF2B5EF4-FFF2-40B4-BE49-F238E27FC236}">
                  <a16:creationId xmlns:a16="http://schemas.microsoft.com/office/drawing/2014/main" id="{22F56C15-2E31-9310-0821-E0AF8774E2C4}"/>
                </a:ext>
              </a:extLst>
            </p:cNvPr>
            <p:cNvSpPr txBox="1"/>
            <p:nvPr/>
          </p:nvSpPr>
          <p:spPr>
            <a:xfrm rot="4520413">
              <a:off x="8471171" y="4858126"/>
              <a:ext cx="1003801" cy="461665"/>
            </a:xfrm>
            <a:prstGeom prst="rect">
              <a:avLst/>
            </a:prstGeom>
            <a:noFill/>
          </p:spPr>
          <p:txBody>
            <a:bodyPr wrap="none" rtlCol="0">
              <a:spAutoFit/>
            </a:bodyPr>
            <a:lstStyle/>
            <a:p>
              <a:r>
                <a:rPr lang="en-US" sz="2400" b="1" dirty="0">
                  <a:solidFill>
                    <a:schemeClr val="bg1"/>
                  </a:solidFill>
                  <a:latin typeface="+mj-lt"/>
                </a:rPr>
                <a:t>Tools</a:t>
              </a:r>
            </a:p>
          </p:txBody>
        </p:sp>
        <p:sp>
          <p:nvSpPr>
            <p:cNvPr id="28" name="TextBox 570">
              <a:extLst>
                <a:ext uri="{FF2B5EF4-FFF2-40B4-BE49-F238E27FC236}">
                  <a16:creationId xmlns:a16="http://schemas.microsoft.com/office/drawing/2014/main" id="{4632DB9B-E04D-07B1-967E-CE3BFD25BE07}"/>
                </a:ext>
              </a:extLst>
            </p:cNvPr>
            <p:cNvSpPr txBox="1"/>
            <p:nvPr/>
          </p:nvSpPr>
          <p:spPr>
            <a:xfrm rot="3201610">
              <a:off x="8427433" y="4582108"/>
              <a:ext cx="3414717" cy="461665"/>
            </a:xfrm>
            <a:prstGeom prst="rect">
              <a:avLst/>
            </a:prstGeom>
            <a:noFill/>
          </p:spPr>
          <p:txBody>
            <a:bodyPr wrap="none" rtlCol="0">
              <a:spAutoFit/>
            </a:bodyPr>
            <a:lstStyle/>
            <a:p>
              <a:pPr algn="ctr"/>
              <a:r>
                <a:rPr lang="en-US" sz="2400" b="1" dirty="0">
                  <a:solidFill>
                    <a:schemeClr val="bg1"/>
                  </a:solidFill>
                  <a:latin typeface="+mj-lt"/>
                </a:rPr>
                <a:t>Training Content Area</a:t>
              </a:r>
            </a:p>
          </p:txBody>
        </p:sp>
      </p:grpSp>
      <p:sp>
        <p:nvSpPr>
          <p:cNvPr id="29" name="TextBox 571">
            <a:extLst>
              <a:ext uri="{FF2B5EF4-FFF2-40B4-BE49-F238E27FC236}">
                <a16:creationId xmlns:a16="http://schemas.microsoft.com/office/drawing/2014/main" id="{1711E554-4712-DBFC-C728-46AA01EB409E}"/>
              </a:ext>
            </a:extLst>
          </p:cNvPr>
          <p:cNvSpPr txBox="1"/>
          <p:nvPr/>
        </p:nvSpPr>
        <p:spPr>
          <a:xfrm>
            <a:off x="1664780" y="2213743"/>
            <a:ext cx="2526654" cy="400110"/>
          </a:xfrm>
          <a:prstGeom prst="rect">
            <a:avLst/>
          </a:prstGeom>
          <a:noFill/>
        </p:spPr>
        <p:txBody>
          <a:bodyPr wrap="none" rtlCol="0">
            <a:spAutoFit/>
          </a:bodyPr>
          <a:lstStyle/>
          <a:p>
            <a:r>
              <a:rPr lang="en-US" sz="2000" b="1" dirty="0">
                <a:solidFill>
                  <a:srgbClr val="24BAA2"/>
                </a:solidFill>
                <a:latin typeface="Calibri" panose="020F0502020204030204" pitchFamily="34" charset="0"/>
                <a:cs typeface="Calibri" panose="020F0502020204030204" pitchFamily="34" charset="0"/>
              </a:rPr>
              <a:t>Training Content Area</a:t>
            </a:r>
            <a:endParaRPr lang="id-ID" sz="2000" b="1" dirty="0">
              <a:solidFill>
                <a:srgbClr val="24BAA2"/>
              </a:solidFill>
              <a:latin typeface="Calibri" panose="020F0502020204030204" pitchFamily="34" charset="0"/>
              <a:cs typeface="Calibri" panose="020F0502020204030204" pitchFamily="34" charset="0"/>
            </a:endParaRPr>
          </a:p>
        </p:txBody>
      </p:sp>
      <p:sp>
        <p:nvSpPr>
          <p:cNvPr id="30" name="TextBox 572">
            <a:extLst>
              <a:ext uri="{FF2B5EF4-FFF2-40B4-BE49-F238E27FC236}">
                <a16:creationId xmlns:a16="http://schemas.microsoft.com/office/drawing/2014/main" id="{239DE0D6-DCCA-9CFA-8F8D-0EB7627678D3}"/>
              </a:ext>
            </a:extLst>
          </p:cNvPr>
          <p:cNvSpPr txBox="1"/>
          <p:nvPr/>
        </p:nvSpPr>
        <p:spPr>
          <a:xfrm>
            <a:off x="1643862" y="2563534"/>
            <a:ext cx="5739716" cy="923330"/>
          </a:xfrm>
          <a:prstGeom prst="rect">
            <a:avLst/>
          </a:prstGeom>
          <a:noFill/>
        </p:spPr>
        <p:txBody>
          <a:bodyPr wrap="square" rtlCol="0">
            <a:spAutoFit/>
          </a:bodyPr>
          <a:lstStyle/>
          <a:p>
            <a:pPr algn="just"/>
            <a:r>
              <a:rPr lang="en-US" sz="1800" b="1" dirty="0">
                <a:latin typeface="Calibri" panose="020F0502020204030204" pitchFamily="34" charset="0"/>
                <a:cs typeface="Calibri" panose="020F0502020204030204" pitchFamily="34" charset="0"/>
              </a:rPr>
              <a:t>Structured in 3 different modules, it takes an in-depth look at new technologies and their application in the care sector through a theoretical and practical methodology</a:t>
            </a:r>
            <a:r>
              <a:rPr lang="en-US" sz="1800" b="1" dirty="0">
                <a:solidFill>
                  <a:srgbClr val="7030A0"/>
                </a:solidFill>
                <a:latin typeface="Calibri" panose="020F0502020204030204" pitchFamily="34" charset="0"/>
                <a:cs typeface="Calibri" panose="020F0502020204030204" pitchFamily="34" charset="0"/>
              </a:rPr>
              <a:t>. </a:t>
            </a:r>
          </a:p>
        </p:txBody>
      </p:sp>
      <p:sp>
        <p:nvSpPr>
          <p:cNvPr id="31" name="TextBox 573">
            <a:extLst>
              <a:ext uri="{FF2B5EF4-FFF2-40B4-BE49-F238E27FC236}">
                <a16:creationId xmlns:a16="http://schemas.microsoft.com/office/drawing/2014/main" id="{ED4868B3-6AD8-234E-152B-B8E94A79E573}"/>
              </a:ext>
            </a:extLst>
          </p:cNvPr>
          <p:cNvSpPr txBox="1"/>
          <p:nvPr/>
        </p:nvSpPr>
        <p:spPr>
          <a:xfrm>
            <a:off x="1663536" y="3583116"/>
            <a:ext cx="1186929" cy="400110"/>
          </a:xfrm>
          <a:prstGeom prst="rect">
            <a:avLst/>
          </a:prstGeom>
          <a:noFill/>
        </p:spPr>
        <p:txBody>
          <a:bodyPr wrap="square" rtlCol="0">
            <a:spAutoFit/>
          </a:bodyPr>
          <a:lstStyle/>
          <a:p>
            <a:r>
              <a:rPr lang="en-US" sz="2000" b="1" dirty="0">
                <a:solidFill>
                  <a:srgbClr val="24BAA2"/>
                </a:solidFill>
                <a:latin typeface="Calibri" panose="020F0502020204030204" pitchFamily="34" charset="0"/>
                <a:cs typeface="Calibri" panose="020F0502020204030204" pitchFamily="34" charset="0"/>
              </a:rPr>
              <a:t>Tools</a:t>
            </a:r>
            <a:endParaRPr lang="id-ID" sz="2000" b="1" dirty="0">
              <a:solidFill>
                <a:srgbClr val="24BAA2"/>
              </a:solidFill>
              <a:latin typeface="Calibri" panose="020F0502020204030204" pitchFamily="34" charset="0"/>
              <a:cs typeface="Calibri" panose="020F0502020204030204" pitchFamily="34" charset="0"/>
            </a:endParaRPr>
          </a:p>
        </p:txBody>
      </p:sp>
      <p:sp>
        <p:nvSpPr>
          <p:cNvPr id="32" name="TextBox 574">
            <a:extLst>
              <a:ext uri="{FF2B5EF4-FFF2-40B4-BE49-F238E27FC236}">
                <a16:creationId xmlns:a16="http://schemas.microsoft.com/office/drawing/2014/main" id="{5DB8B009-33D8-B163-663E-8C99C43987DA}"/>
              </a:ext>
            </a:extLst>
          </p:cNvPr>
          <p:cNvSpPr txBox="1"/>
          <p:nvPr/>
        </p:nvSpPr>
        <p:spPr>
          <a:xfrm>
            <a:off x="1663535" y="3852304"/>
            <a:ext cx="5300846" cy="923330"/>
          </a:xfrm>
          <a:prstGeom prst="rect">
            <a:avLst/>
          </a:prstGeom>
          <a:noFill/>
        </p:spPr>
        <p:txBody>
          <a:bodyPr wrap="square" rtlCol="0">
            <a:spAutoFit/>
          </a:bodyPr>
          <a:lstStyle/>
          <a:p>
            <a:pPr algn="just"/>
            <a:r>
              <a:rPr lang="en-US" sz="1800" b="1" dirty="0">
                <a:latin typeface="Calibri" panose="020F0502020204030204" pitchFamily="34" charset="0"/>
                <a:cs typeface="Calibri" panose="020F0502020204030204" pitchFamily="34" charset="0"/>
              </a:rPr>
              <a:t>The course provides all kinds of tools (videos, infographics, manuals) to make learning easier for the student. </a:t>
            </a:r>
          </a:p>
        </p:txBody>
      </p:sp>
      <p:sp>
        <p:nvSpPr>
          <p:cNvPr id="33" name="TextBox 575">
            <a:extLst>
              <a:ext uri="{FF2B5EF4-FFF2-40B4-BE49-F238E27FC236}">
                <a16:creationId xmlns:a16="http://schemas.microsoft.com/office/drawing/2014/main" id="{689CAA2D-DF4F-2C10-2FC6-AD60523B1203}"/>
              </a:ext>
            </a:extLst>
          </p:cNvPr>
          <p:cNvSpPr txBox="1"/>
          <p:nvPr/>
        </p:nvSpPr>
        <p:spPr>
          <a:xfrm>
            <a:off x="1663536" y="4981545"/>
            <a:ext cx="2361544" cy="338554"/>
          </a:xfrm>
          <a:prstGeom prst="rect">
            <a:avLst/>
          </a:prstGeom>
          <a:noFill/>
        </p:spPr>
        <p:txBody>
          <a:bodyPr wrap="none" rtlCol="0">
            <a:spAutoFit/>
          </a:bodyPr>
          <a:lstStyle/>
          <a:p>
            <a:r>
              <a:rPr lang="en-US" sz="1600" b="1" dirty="0">
                <a:solidFill>
                  <a:srgbClr val="24BAA2"/>
                </a:solidFill>
                <a:cs typeface="Lato Regular"/>
              </a:rPr>
              <a:t>Learning Environment</a:t>
            </a:r>
            <a:endParaRPr lang="id-ID" sz="1600" b="1" dirty="0">
              <a:solidFill>
                <a:srgbClr val="24BAA2"/>
              </a:solidFill>
              <a:cs typeface="Lato Regular"/>
            </a:endParaRPr>
          </a:p>
        </p:txBody>
      </p:sp>
      <p:sp>
        <p:nvSpPr>
          <p:cNvPr id="34" name="TextBox 576">
            <a:extLst>
              <a:ext uri="{FF2B5EF4-FFF2-40B4-BE49-F238E27FC236}">
                <a16:creationId xmlns:a16="http://schemas.microsoft.com/office/drawing/2014/main" id="{6C5A13B1-39E5-AAFB-C0D4-FA1923892F6D}"/>
              </a:ext>
            </a:extLst>
          </p:cNvPr>
          <p:cNvSpPr txBox="1"/>
          <p:nvPr/>
        </p:nvSpPr>
        <p:spPr>
          <a:xfrm>
            <a:off x="1663534" y="5250733"/>
            <a:ext cx="5177085" cy="646331"/>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 professional learning platform has been created to make it more accessible to any type of care worker</a:t>
            </a:r>
            <a:r>
              <a:rPr lang="en-US" sz="1800" b="1" dirty="0">
                <a:solidFill>
                  <a:srgbClr val="7030A0"/>
                </a:solidFill>
                <a:latin typeface="Calibri" panose="020F0502020204030204" pitchFamily="34" charset="0"/>
                <a:cs typeface="Calibri" panose="020F0502020204030204" pitchFamily="34" charset="0"/>
              </a:rPr>
              <a:t>. </a:t>
            </a:r>
          </a:p>
        </p:txBody>
      </p:sp>
      <p:grpSp>
        <p:nvGrpSpPr>
          <p:cNvPr id="35" name="Group 577">
            <a:extLst>
              <a:ext uri="{FF2B5EF4-FFF2-40B4-BE49-F238E27FC236}">
                <a16:creationId xmlns:a16="http://schemas.microsoft.com/office/drawing/2014/main" id="{AA472A47-1F14-DB9C-80A5-B0BD893298FB}"/>
              </a:ext>
            </a:extLst>
          </p:cNvPr>
          <p:cNvGrpSpPr/>
          <p:nvPr/>
        </p:nvGrpSpPr>
        <p:grpSpPr>
          <a:xfrm>
            <a:off x="858765" y="2274483"/>
            <a:ext cx="731330" cy="731330"/>
            <a:chOff x="858765" y="2076520"/>
            <a:chExt cx="731330" cy="731330"/>
          </a:xfrm>
        </p:grpSpPr>
        <p:sp>
          <p:nvSpPr>
            <p:cNvPr id="36" name="Oval 578">
              <a:extLst>
                <a:ext uri="{FF2B5EF4-FFF2-40B4-BE49-F238E27FC236}">
                  <a16:creationId xmlns:a16="http://schemas.microsoft.com/office/drawing/2014/main" id="{A72D860C-D907-7853-5C10-ACAEAAC0FD23}"/>
                </a:ext>
              </a:extLst>
            </p:cNvPr>
            <p:cNvSpPr/>
            <p:nvPr/>
          </p:nvSpPr>
          <p:spPr>
            <a:xfrm>
              <a:off x="858765" y="2076520"/>
              <a:ext cx="731330" cy="731330"/>
            </a:xfrm>
            <a:prstGeom prst="ellipse">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579">
              <a:extLst>
                <a:ext uri="{FF2B5EF4-FFF2-40B4-BE49-F238E27FC236}">
                  <a16:creationId xmlns:a16="http://schemas.microsoft.com/office/drawing/2014/main" id="{E6BFCEF2-8B62-95D7-B0EB-673B05F4F63D}"/>
                </a:ext>
              </a:extLst>
            </p:cNvPr>
            <p:cNvGrpSpPr/>
            <p:nvPr/>
          </p:nvGrpSpPr>
          <p:grpSpPr>
            <a:xfrm>
              <a:off x="962086" y="2183481"/>
              <a:ext cx="517408" cy="517408"/>
              <a:chOff x="5978526" y="4030663"/>
              <a:chExt cx="239713" cy="239713"/>
            </a:xfrm>
            <a:solidFill>
              <a:schemeClr val="bg1"/>
            </a:solidFill>
          </p:grpSpPr>
          <p:sp>
            <p:nvSpPr>
              <p:cNvPr id="38" name="Freeform 424">
                <a:extLst>
                  <a:ext uri="{FF2B5EF4-FFF2-40B4-BE49-F238E27FC236}">
                    <a16:creationId xmlns:a16="http://schemas.microsoft.com/office/drawing/2014/main" id="{09EF9AE5-805E-8700-602E-4DA42F7CAAFF}"/>
                  </a:ext>
                </a:extLst>
              </p:cNvPr>
              <p:cNvSpPr>
                <a:spLocks/>
              </p:cNvSpPr>
              <p:nvPr/>
            </p:nvSpPr>
            <p:spPr bwMode="auto">
              <a:xfrm>
                <a:off x="6015038" y="4056063"/>
                <a:ext cx="26988" cy="26988"/>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425">
                <a:extLst>
                  <a:ext uri="{FF2B5EF4-FFF2-40B4-BE49-F238E27FC236}">
                    <a16:creationId xmlns:a16="http://schemas.microsoft.com/office/drawing/2014/main" id="{583FFF1C-2C39-FA2C-5EF6-7B364040C917}"/>
                  </a:ext>
                </a:extLst>
              </p:cNvPr>
              <p:cNvSpPr>
                <a:spLocks/>
              </p:cNvSpPr>
              <p:nvPr/>
            </p:nvSpPr>
            <p:spPr bwMode="auto">
              <a:xfrm>
                <a:off x="5978526" y="4135438"/>
                <a:ext cx="28575" cy="142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26">
                <a:extLst>
                  <a:ext uri="{FF2B5EF4-FFF2-40B4-BE49-F238E27FC236}">
                    <a16:creationId xmlns:a16="http://schemas.microsoft.com/office/drawing/2014/main" id="{AF1A87BA-C91F-4136-EA21-E502F08D456A}"/>
                  </a:ext>
                </a:extLst>
              </p:cNvPr>
              <p:cNvSpPr>
                <a:spLocks/>
              </p:cNvSpPr>
              <p:nvPr/>
            </p:nvSpPr>
            <p:spPr bwMode="auto">
              <a:xfrm>
                <a:off x="6188076" y="4149725"/>
                <a:ext cx="30163" cy="1587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27">
                <a:extLst>
                  <a:ext uri="{FF2B5EF4-FFF2-40B4-BE49-F238E27FC236}">
                    <a16:creationId xmlns:a16="http://schemas.microsoft.com/office/drawing/2014/main" id="{89728A94-0E3A-51E0-9677-749ED2F6C3F0}"/>
                  </a:ext>
                </a:extLst>
              </p:cNvPr>
              <p:cNvSpPr>
                <a:spLocks/>
              </p:cNvSpPr>
              <p:nvPr/>
            </p:nvSpPr>
            <p:spPr bwMode="auto">
              <a:xfrm>
                <a:off x="6165851" y="4067175"/>
                <a:ext cx="25400" cy="26988"/>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28">
                <a:extLst>
                  <a:ext uri="{FF2B5EF4-FFF2-40B4-BE49-F238E27FC236}">
                    <a16:creationId xmlns:a16="http://schemas.microsoft.com/office/drawing/2014/main" id="{4095DB06-600D-142E-882D-7559BC843366}"/>
                  </a:ext>
                </a:extLst>
              </p:cNvPr>
              <p:cNvSpPr>
                <a:spLocks/>
              </p:cNvSpPr>
              <p:nvPr/>
            </p:nvSpPr>
            <p:spPr bwMode="auto">
              <a:xfrm>
                <a:off x="6097588" y="4030663"/>
                <a:ext cx="15875" cy="285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29">
                <a:extLst>
                  <a:ext uri="{FF2B5EF4-FFF2-40B4-BE49-F238E27FC236}">
                    <a16:creationId xmlns:a16="http://schemas.microsoft.com/office/drawing/2014/main" id="{301A34B3-C36B-3AC8-DA6F-5BE8CCD92E1B}"/>
                  </a:ext>
                </a:extLst>
              </p:cNvPr>
              <p:cNvSpPr>
                <a:spLocks noEditPoints="1"/>
              </p:cNvSpPr>
              <p:nvPr/>
            </p:nvSpPr>
            <p:spPr bwMode="auto">
              <a:xfrm>
                <a:off x="6037263" y="4089400"/>
                <a:ext cx="120650" cy="136525"/>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4" name="Freeform 430">
                <a:extLst>
                  <a:ext uri="{FF2B5EF4-FFF2-40B4-BE49-F238E27FC236}">
                    <a16:creationId xmlns:a16="http://schemas.microsoft.com/office/drawing/2014/main" id="{1BB0BE5F-A74F-610F-1A87-0F49AB4690D7}"/>
                  </a:ext>
                </a:extLst>
              </p:cNvPr>
              <p:cNvSpPr>
                <a:spLocks/>
              </p:cNvSpPr>
              <p:nvPr/>
            </p:nvSpPr>
            <p:spPr bwMode="auto">
              <a:xfrm>
                <a:off x="6067426" y="4240213"/>
                <a:ext cx="60325" cy="30163"/>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5" name="Group 587">
            <a:extLst>
              <a:ext uri="{FF2B5EF4-FFF2-40B4-BE49-F238E27FC236}">
                <a16:creationId xmlns:a16="http://schemas.microsoft.com/office/drawing/2014/main" id="{FF3D7C8B-0D62-9C08-5FB8-54AD476B3113}"/>
              </a:ext>
            </a:extLst>
          </p:cNvPr>
          <p:cNvGrpSpPr/>
          <p:nvPr/>
        </p:nvGrpSpPr>
        <p:grpSpPr>
          <a:xfrm>
            <a:off x="856963" y="5005847"/>
            <a:ext cx="731330" cy="731330"/>
            <a:chOff x="856963" y="4807884"/>
            <a:chExt cx="731330" cy="731330"/>
          </a:xfrm>
        </p:grpSpPr>
        <p:sp>
          <p:nvSpPr>
            <p:cNvPr id="46" name="Oval 588">
              <a:extLst>
                <a:ext uri="{FF2B5EF4-FFF2-40B4-BE49-F238E27FC236}">
                  <a16:creationId xmlns:a16="http://schemas.microsoft.com/office/drawing/2014/main" id="{08BA381B-7D29-73EF-B94C-F3284AB10EC6}"/>
                </a:ext>
              </a:extLst>
            </p:cNvPr>
            <p:cNvSpPr/>
            <p:nvPr/>
          </p:nvSpPr>
          <p:spPr>
            <a:xfrm>
              <a:off x="856963" y="4807884"/>
              <a:ext cx="731330" cy="731330"/>
            </a:xfrm>
            <a:prstGeom prst="ellipse">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589">
              <a:extLst>
                <a:ext uri="{FF2B5EF4-FFF2-40B4-BE49-F238E27FC236}">
                  <a16:creationId xmlns:a16="http://schemas.microsoft.com/office/drawing/2014/main" id="{AAC62B7E-C353-D402-1EFB-AEDCEA5FCDF6}"/>
                </a:ext>
              </a:extLst>
            </p:cNvPr>
            <p:cNvGrpSpPr/>
            <p:nvPr/>
          </p:nvGrpSpPr>
          <p:grpSpPr>
            <a:xfrm rot="2700000">
              <a:off x="1073865" y="4925675"/>
              <a:ext cx="287901" cy="501715"/>
              <a:chOff x="4732338" y="4783138"/>
              <a:chExt cx="703263" cy="1225551"/>
            </a:xfrm>
            <a:solidFill>
              <a:schemeClr val="bg1"/>
            </a:solidFill>
          </p:grpSpPr>
          <p:sp>
            <p:nvSpPr>
              <p:cNvPr id="48" name="Freeform 30">
                <a:extLst>
                  <a:ext uri="{FF2B5EF4-FFF2-40B4-BE49-F238E27FC236}">
                    <a16:creationId xmlns:a16="http://schemas.microsoft.com/office/drawing/2014/main" id="{90B018DA-BB53-E295-5CEA-C2954011A5AB}"/>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31">
                <a:extLst>
                  <a:ext uri="{FF2B5EF4-FFF2-40B4-BE49-F238E27FC236}">
                    <a16:creationId xmlns:a16="http://schemas.microsoft.com/office/drawing/2014/main" id="{5D34574B-14CE-1BE3-0837-28F48FD93BD6}"/>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32">
                <a:extLst>
                  <a:ext uri="{FF2B5EF4-FFF2-40B4-BE49-F238E27FC236}">
                    <a16:creationId xmlns:a16="http://schemas.microsoft.com/office/drawing/2014/main" id="{DBBAF2A1-C2EE-82DE-9DBE-039ACBE24BF9}"/>
                  </a:ext>
                </a:extLst>
              </p:cNvPr>
              <p:cNvSpPr>
                <a:spLocks noEditPoints="1"/>
              </p:cNvSpPr>
              <p:nvPr/>
            </p:nvSpPr>
            <p:spPr bwMode="auto">
              <a:xfrm>
                <a:off x="4973641" y="5649914"/>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1" name="Group 593">
            <a:extLst>
              <a:ext uri="{FF2B5EF4-FFF2-40B4-BE49-F238E27FC236}">
                <a16:creationId xmlns:a16="http://schemas.microsoft.com/office/drawing/2014/main" id="{4E11316F-E221-3861-7F51-693AF9C0439B}"/>
              </a:ext>
            </a:extLst>
          </p:cNvPr>
          <p:cNvGrpSpPr/>
          <p:nvPr/>
        </p:nvGrpSpPr>
        <p:grpSpPr>
          <a:xfrm>
            <a:off x="856963" y="3640165"/>
            <a:ext cx="731330" cy="731330"/>
            <a:chOff x="856963" y="3442202"/>
            <a:chExt cx="731330" cy="731330"/>
          </a:xfrm>
        </p:grpSpPr>
        <p:sp>
          <p:nvSpPr>
            <p:cNvPr id="52" name="Oval 594">
              <a:extLst>
                <a:ext uri="{FF2B5EF4-FFF2-40B4-BE49-F238E27FC236}">
                  <a16:creationId xmlns:a16="http://schemas.microsoft.com/office/drawing/2014/main" id="{A5E6F7C8-2136-17B4-FB2E-C1E77426319D}"/>
                </a:ext>
              </a:extLst>
            </p:cNvPr>
            <p:cNvSpPr/>
            <p:nvPr/>
          </p:nvSpPr>
          <p:spPr>
            <a:xfrm>
              <a:off x="856963" y="3442202"/>
              <a:ext cx="731330" cy="7313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95">
              <a:extLst>
                <a:ext uri="{FF2B5EF4-FFF2-40B4-BE49-F238E27FC236}">
                  <a16:creationId xmlns:a16="http://schemas.microsoft.com/office/drawing/2014/main" id="{3060B80E-EA99-6651-8789-7E5BEB854CC5}"/>
                </a:ext>
              </a:extLst>
            </p:cNvPr>
            <p:cNvGrpSpPr/>
            <p:nvPr/>
          </p:nvGrpSpPr>
          <p:grpSpPr>
            <a:xfrm>
              <a:off x="1011116" y="3561803"/>
              <a:ext cx="417024" cy="475193"/>
              <a:chOff x="4616451" y="1741488"/>
              <a:chExt cx="2959100" cy="3371850"/>
            </a:xfrm>
            <a:solidFill>
              <a:schemeClr val="bg1"/>
            </a:solidFill>
          </p:grpSpPr>
          <p:sp>
            <p:nvSpPr>
              <p:cNvPr id="54" name="Freeform 5">
                <a:extLst>
                  <a:ext uri="{FF2B5EF4-FFF2-40B4-BE49-F238E27FC236}">
                    <a16:creationId xmlns:a16="http://schemas.microsoft.com/office/drawing/2014/main" id="{7ED14AEF-5116-0B3C-C6A1-F46349B1845C}"/>
                  </a:ext>
                </a:extLst>
              </p:cNvPr>
              <p:cNvSpPr>
                <a:spLocks noEditPoints="1"/>
              </p:cNvSpPr>
              <p:nvPr/>
            </p:nvSpPr>
            <p:spPr bwMode="auto">
              <a:xfrm>
                <a:off x="4616451" y="1741488"/>
                <a:ext cx="2959100" cy="3371850"/>
              </a:xfrm>
              <a:custGeom>
                <a:avLst/>
                <a:gdLst>
                  <a:gd name="T0" fmla="*/ 578 w 786"/>
                  <a:gd name="T1" fmla="*/ 28 h 896"/>
                  <a:gd name="T2" fmla="*/ 205 w 786"/>
                  <a:gd name="T3" fmla="*/ 59 h 896"/>
                  <a:gd name="T4" fmla="*/ 67 w 786"/>
                  <a:gd name="T5" fmla="*/ 236 h 896"/>
                  <a:gd name="T6" fmla="*/ 68 w 786"/>
                  <a:gd name="T7" fmla="*/ 346 h 896"/>
                  <a:gd name="T8" fmla="*/ 70 w 786"/>
                  <a:gd name="T9" fmla="*/ 356 h 896"/>
                  <a:gd name="T10" fmla="*/ 39 w 786"/>
                  <a:gd name="T11" fmla="*/ 406 h 896"/>
                  <a:gd name="T12" fmla="*/ 14 w 786"/>
                  <a:gd name="T13" fmla="*/ 441 h 896"/>
                  <a:gd name="T14" fmla="*/ 14 w 786"/>
                  <a:gd name="T15" fmla="*/ 442 h 896"/>
                  <a:gd name="T16" fmla="*/ 36 w 786"/>
                  <a:gd name="T17" fmla="*/ 540 h 896"/>
                  <a:gd name="T18" fmla="*/ 50 w 786"/>
                  <a:gd name="T19" fmla="*/ 587 h 896"/>
                  <a:gd name="T20" fmla="*/ 75 w 786"/>
                  <a:gd name="T21" fmla="*/ 649 h 896"/>
                  <a:gd name="T22" fmla="*/ 74 w 786"/>
                  <a:gd name="T23" fmla="*/ 694 h 896"/>
                  <a:gd name="T24" fmla="*/ 169 w 786"/>
                  <a:gd name="T25" fmla="*/ 773 h 896"/>
                  <a:gd name="T26" fmla="*/ 244 w 786"/>
                  <a:gd name="T27" fmla="*/ 830 h 896"/>
                  <a:gd name="T28" fmla="*/ 618 w 786"/>
                  <a:gd name="T29" fmla="*/ 896 h 896"/>
                  <a:gd name="T30" fmla="*/ 686 w 786"/>
                  <a:gd name="T31" fmla="*/ 814 h 896"/>
                  <a:gd name="T32" fmla="*/ 664 w 786"/>
                  <a:gd name="T33" fmla="*/ 637 h 896"/>
                  <a:gd name="T34" fmla="*/ 777 w 786"/>
                  <a:gd name="T35" fmla="*/ 417 h 896"/>
                  <a:gd name="T36" fmla="*/ 706 w 786"/>
                  <a:gd name="T37" fmla="*/ 118 h 896"/>
                  <a:gd name="T38" fmla="*/ 627 w 786"/>
                  <a:gd name="T39" fmla="*/ 606 h 896"/>
                  <a:gd name="T40" fmla="*/ 639 w 786"/>
                  <a:gd name="T41" fmla="*/ 823 h 896"/>
                  <a:gd name="T42" fmla="*/ 618 w 786"/>
                  <a:gd name="T43" fmla="*/ 847 h 896"/>
                  <a:gd name="T44" fmla="*/ 292 w 786"/>
                  <a:gd name="T45" fmla="*/ 827 h 896"/>
                  <a:gd name="T46" fmla="*/ 260 w 786"/>
                  <a:gd name="T47" fmla="*/ 706 h 896"/>
                  <a:gd name="T48" fmla="*/ 169 w 786"/>
                  <a:gd name="T49" fmla="*/ 725 h 896"/>
                  <a:gd name="T50" fmla="*/ 101 w 786"/>
                  <a:gd name="T51" fmla="*/ 604 h 896"/>
                  <a:gd name="T52" fmla="*/ 110 w 786"/>
                  <a:gd name="T53" fmla="*/ 568 h 896"/>
                  <a:gd name="T54" fmla="*/ 86 w 786"/>
                  <a:gd name="T55" fmla="*/ 555 h 896"/>
                  <a:gd name="T56" fmla="*/ 94 w 786"/>
                  <a:gd name="T57" fmla="*/ 519 h 896"/>
                  <a:gd name="T58" fmla="*/ 65 w 786"/>
                  <a:gd name="T59" fmla="*/ 501 h 896"/>
                  <a:gd name="T60" fmla="*/ 55 w 786"/>
                  <a:gd name="T61" fmla="*/ 467 h 896"/>
                  <a:gd name="T62" fmla="*/ 112 w 786"/>
                  <a:gd name="T63" fmla="*/ 381 h 896"/>
                  <a:gd name="T64" fmla="*/ 115 w 786"/>
                  <a:gd name="T65" fmla="*/ 335 h 896"/>
                  <a:gd name="T66" fmla="*/ 114 w 786"/>
                  <a:gd name="T67" fmla="*/ 248 h 896"/>
                  <a:gd name="T68" fmla="*/ 729 w 786"/>
                  <a:gd name="T69" fmla="*/ 41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6" h="896">
                    <a:moveTo>
                      <a:pt x="706" y="118"/>
                    </a:moveTo>
                    <a:cubicBezTo>
                      <a:pt x="672" y="79"/>
                      <a:pt x="629" y="49"/>
                      <a:pt x="578" y="28"/>
                    </a:cubicBezTo>
                    <a:cubicBezTo>
                      <a:pt x="531" y="10"/>
                      <a:pt x="478" y="0"/>
                      <a:pt x="425" y="0"/>
                    </a:cubicBezTo>
                    <a:cubicBezTo>
                      <a:pt x="346" y="0"/>
                      <a:pt x="268" y="21"/>
                      <a:pt x="205" y="59"/>
                    </a:cubicBezTo>
                    <a:cubicBezTo>
                      <a:pt x="171" y="79"/>
                      <a:pt x="142" y="104"/>
                      <a:pt x="119" y="133"/>
                    </a:cubicBezTo>
                    <a:cubicBezTo>
                      <a:pt x="94" y="164"/>
                      <a:pt x="77" y="198"/>
                      <a:pt x="67" y="236"/>
                    </a:cubicBezTo>
                    <a:cubicBezTo>
                      <a:pt x="59" y="268"/>
                      <a:pt x="58" y="305"/>
                      <a:pt x="65" y="335"/>
                    </a:cubicBezTo>
                    <a:cubicBezTo>
                      <a:pt x="68" y="346"/>
                      <a:pt x="68" y="346"/>
                      <a:pt x="68" y="346"/>
                    </a:cubicBezTo>
                    <a:cubicBezTo>
                      <a:pt x="68" y="349"/>
                      <a:pt x="69" y="352"/>
                      <a:pt x="70" y="354"/>
                    </a:cubicBezTo>
                    <a:cubicBezTo>
                      <a:pt x="70" y="355"/>
                      <a:pt x="70" y="356"/>
                      <a:pt x="70" y="356"/>
                    </a:cubicBezTo>
                    <a:cubicBezTo>
                      <a:pt x="68" y="360"/>
                      <a:pt x="68" y="360"/>
                      <a:pt x="68" y="360"/>
                    </a:cubicBezTo>
                    <a:cubicBezTo>
                      <a:pt x="61" y="375"/>
                      <a:pt x="50" y="390"/>
                      <a:pt x="39" y="406"/>
                    </a:cubicBezTo>
                    <a:cubicBezTo>
                      <a:pt x="31" y="417"/>
                      <a:pt x="22" y="428"/>
                      <a:pt x="14" y="441"/>
                    </a:cubicBezTo>
                    <a:cubicBezTo>
                      <a:pt x="14" y="441"/>
                      <a:pt x="14" y="441"/>
                      <a:pt x="14" y="441"/>
                    </a:cubicBezTo>
                    <a:cubicBezTo>
                      <a:pt x="14" y="441"/>
                      <a:pt x="14" y="441"/>
                      <a:pt x="14" y="441"/>
                    </a:cubicBezTo>
                    <a:cubicBezTo>
                      <a:pt x="14" y="442"/>
                      <a:pt x="14" y="442"/>
                      <a:pt x="14" y="442"/>
                    </a:cubicBezTo>
                    <a:cubicBezTo>
                      <a:pt x="3" y="459"/>
                      <a:pt x="0" y="481"/>
                      <a:pt x="6" y="501"/>
                    </a:cubicBezTo>
                    <a:cubicBezTo>
                      <a:pt x="11" y="517"/>
                      <a:pt x="22" y="531"/>
                      <a:pt x="36" y="540"/>
                    </a:cubicBezTo>
                    <a:cubicBezTo>
                      <a:pt x="35" y="553"/>
                      <a:pt x="37" y="565"/>
                      <a:pt x="43" y="576"/>
                    </a:cubicBezTo>
                    <a:cubicBezTo>
                      <a:pt x="45" y="580"/>
                      <a:pt x="47" y="584"/>
                      <a:pt x="50" y="587"/>
                    </a:cubicBezTo>
                    <a:cubicBezTo>
                      <a:pt x="48" y="603"/>
                      <a:pt x="52" y="619"/>
                      <a:pt x="62" y="632"/>
                    </a:cubicBezTo>
                    <a:cubicBezTo>
                      <a:pt x="75" y="649"/>
                      <a:pt x="75" y="649"/>
                      <a:pt x="75" y="649"/>
                    </a:cubicBezTo>
                    <a:cubicBezTo>
                      <a:pt x="75" y="652"/>
                      <a:pt x="75" y="654"/>
                      <a:pt x="74" y="657"/>
                    </a:cubicBezTo>
                    <a:cubicBezTo>
                      <a:pt x="74" y="667"/>
                      <a:pt x="73" y="680"/>
                      <a:pt x="74" y="694"/>
                    </a:cubicBezTo>
                    <a:cubicBezTo>
                      <a:pt x="77" y="715"/>
                      <a:pt x="85" y="732"/>
                      <a:pt x="97" y="746"/>
                    </a:cubicBezTo>
                    <a:cubicBezTo>
                      <a:pt x="114" y="764"/>
                      <a:pt x="139" y="773"/>
                      <a:pt x="169" y="773"/>
                    </a:cubicBezTo>
                    <a:cubicBezTo>
                      <a:pt x="189" y="773"/>
                      <a:pt x="212" y="769"/>
                      <a:pt x="240" y="761"/>
                    </a:cubicBezTo>
                    <a:cubicBezTo>
                      <a:pt x="241" y="779"/>
                      <a:pt x="243" y="801"/>
                      <a:pt x="244" y="830"/>
                    </a:cubicBezTo>
                    <a:cubicBezTo>
                      <a:pt x="246" y="867"/>
                      <a:pt x="276" y="896"/>
                      <a:pt x="313" y="896"/>
                    </a:cubicBezTo>
                    <a:cubicBezTo>
                      <a:pt x="618" y="896"/>
                      <a:pt x="618" y="896"/>
                      <a:pt x="618" y="896"/>
                    </a:cubicBezTo>
                    <a:cubicBezTo>
                      <a:pt x="638" y="896"/>
                      <a:pt x="658" y="887"/>
                      <a:pt x="671" y="871"/>
                    </a:cubicBezTo>
                    <a:cubicBezTo>
                      <a:pt x="684" y="855"/>
                      <a:pt x="690" y="834"/>
                      <a:pt x="686" y="814"/>
                    </a:cubicBezTo>
                    <a:cubicBezTo>
                      <a:pt x="658" y="658"/>
                      <a:pt x="658" y="658"/>
                      <a:pt x="658" y="658"/>
                    </a:cubicBezTo>
                    <a:cubicBezTo>
                      <a:pt x="657" y="650"/>
                      <a:pt x="659" y="643"/>
                      <a:pt x="664" y="637"/>
                    </a:cubicBezTo>
                    <a:cubicBezTo>
                      <a:pt x="686" y="610"/>
                      <a:pt x="712" y="578"/>
                      <a:pt x="733" y="541"/>
                    </a:cubicBezTo>
                    <a:cubicBezTo>
                      <a:pt x="756" y="501"/>
                      <a:pt x="770" y="460"/>
                      <a:pt x="777" y="417"/>
                    </a:cubicBezTo>
                    <a:cubicBezTo>
                      <a:pt x="786" y="355"/>
                      <a:pt x="784" y="298"/>
                      <a:pt x="772" y="247"/>
                    </a:cubicBezTo>
                    <a:cubicBezTo>
                      <a:pt x="759" y="198"/>
                      <a:pt x="737" y="154"/>
                      <a:pt x="706" y="118"/>
                    </a:cubicBezTo>
                    <a:close/>
                    <a:moveTo>
                      <a:pt x="729" y="410"/>
                    </a:moveTo>
                    <a:cubicBezTo>
                      <a:pt x="717" y="491"/>
                      <a:pt x="674" y="550"/>
                      <a:pt x="627" y="606"/>
                    </a:cubicBezTo>
                    <a:cubicBezTo>
                      <a:pt x="613" y="622"/>
                      <a:pt x="607" y="645"/>
                      <a:pt x="611" y="666"/>
                    </a:cubicBezTo>
                    <a:cubicBezTo>
                      <a:pt x="639" y="823"/>
                      <a:pt x="639" y="823"/>
                      <a:pt x="639" y="823"/>
                    </a:cubicBezTo>
                    <a:cubicBezTo>
                      <a:pt x="640" y="829"/>
                      <a:pt x="638" y="835"/>
                      <a:pt x="634" y="840"/>
                    </a:cubicBezTo>
                    <a:cubicBezTo>
                      <a:pt x="630" y="845"/>
                      <a:pt x="624" y="847"/>
                      <a:pt x="618" y="847"/>
                    </a:cubicBezTo>
                    <a:cubicBezTo>
                      <a:pt x="313" y="847"/>
                      <a:pt x="313" y="847"/>
                      <a:pt x="313" y="847"/>
                    </a:cubicBezTo>
                    <a:cubicBezTo>
                      <a:pt x="302" y="847"/>
                      <a:pt x="293" y="839"/>
                      <a:pt x="292" y="827"/>
                    </a:cubicBezTo>
                    <a:cubicBezTo>
                      <a:pt x="290" y="774"/>
                      <a:pt x="286" y="742"/>
                      <a:pt x="284" y="724"/>
                    </a:cubicBezTo>
                    <a:cubicBezTo>
                      <a:pt x="284" y="715"/>
                      <a:pt x="272" y="706"/>
                      <a:pt x="260" y="706"/>
                    </a:cubicBezTo>
                    <a:cubicBezTo>
                      <a:pt x="258" y="706"/>
                      <a:pt x="256" y="706"/>
                      <a:pt x="254" y="707"/>
                    </a:cubicBezTo>
                    <a:cubicBezTo>
                      <a:pt x="216" y="720"/>
                      <a:pt x="189" y="725"/>
                      <a:pt x="169" y="725"/>
                    </a:cubicBezTo>
                    <a:cubicBezTo>
                      <a:pt x="95" y="725"/>
                      <a:pt x="134" y="648"/>
                      <a:pt x="120" y="629"/>
                    </a:cubicBezTo>
                    <a:cubicBezTo>
                      <a:pt x="101" y="604"/>
                      <a:pt x="101" y="604"/>
                      <a:pt x="101" y="604"/>
                    </a:cubicBezTo>
                    <a:cubicBezTo>
                      <a:pt x="96" y="597"/>
                      <a:pt x="96" y="589"/>
                      <a:pt x="100" y="583"/>
                    </a:cubicBezTo>
                    <a:cubicBezTo>
                      <a:pt x="110" y="568"/>
                      <a:pt x="110" y="568"/>
                      <a:pt x="110" y="568"/>
                    </a:cubicBezTo>
                    <a:cubicBezTo>
                      <a:pt x="98" y="565"/>
                      <a:pt x="98" y="565"/>
                      <a:pt x="98" y="565"/>
                    </a:cubicBezTo>
                    <a:cubicBezTo>
                      <a:pt x="93" y="563"/>
                      <a:pt x="89" y="560"/>
                      <a:pt x="86" y="555"/>
                    </a:cubicBezTo>
                    <a:cubicBezTo>
                      <a:pt x="84" y="550"/>
                      <a:pt x="84" y="545"/>
                      <a:pt x="86" y="540"/>
                    </a:cubicBezTo>
                    <a:cubicBezTo>
                      <a:pt x="94" y="519"/>
                      <a:pt x="94" y="519"/>
                      <a:pt x="94" y="519"/>
                    </a:cubicBezTo>
                    <a:cubicBezTo>
                      <a:pt x="95" y="517"/>
                      <a:pt x="94" y="514"/>
                      <a:pt x="92" y="513"/>
                    </a:cubicBezTo>
                    <a:cubicBezTo>
                      <a:pt x="65" y="501"/>
                      <a:pt x="65" y="501"/>
                      <a:pt x="65" y="501"/>
                    </a:cubicBezTo>
                    <a:cubicBezTo>
                      <a:pt x="59" y="499"/>
                      <a:pt x="54" y="493"/>
                      <a:pt x="52" y="487"/>
                    </a:cubicBezTo>
                    <a:cubicBezTo>
                      <a:pt x="50" y="480"/>
                      <a:pt x="51" y="473"/>
                      <a:pt x="55" y="467"/>
                    </a:cubicBezTo>
                    <a:cubicBezTo>
                      <a:pt x="55" y="466"/>
                      <a:pt x="55" y="466"/>
                      <a:pt x="55" y="466"/>
                    </a:cubicBezTo>
                    <a:cubicBezTo>
                      <a:pt x="73" y="438"/>
                      <a:pt x="97" y="412"/>
                      <a:pt x="112" y="381"/>
                    </a:cubicBezTo>
                    <a:cubicBezTo>
                      <a:pt x="118" y="368"/>
                      <a:pt x="118" y="368"/>
                      <a:pt x="118" y="368"/>
                    </a:cubicBezTo>
                    <a:cubicBezTo>
                      <a:pt x="122" y="359"/>
                      <a:pt x="117" y="345"/>
                      <a:pt x="115" y="335"/>
                    </a:cubicBezTo>
                    <a:cubicBezTo>
                      <a:pt x="112" y="325"/>
                      <a:pt x="112" y="325"/>
                      <a:pt x="112" y="325"/>
                    </a:cubicBezTo>
                    <a:cubicBezTo>
                      <a:pt x="107" y="301"/>
                      <a:pt x="108" y="271"/>
                      <a:pt x="114" y="248"/>
                    </a:cubicBezTo>
                    <a:cubicBezTo>
                      <a:pt x="146" y="120"/>
                      <a:pt x="286" y="48"/>
                      <a:pt x="425" y="48"/>
                    </a:cubicBezTo>
                    <a:cubicBezTo>
                      <a:pt x="597" y="48"/>
                      <a:pt x="767" y="158"/>
                      <a:pt x="729"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6">
                <a:extLst>
                  <a:ext uri="{FF2B5EF4-FFF2-40B4-BE49-F238E27FC236}">
                    <a16:creationId xmlns:a16="http://schemas.microsoft.com/office/drawing/2014/main" id="{A62C67FD-40A5-EE49-E2F4-E70B81B06AAF}"/>
                  </a:ext>
                </a:extLst>
              </p:cNvPr>
              <p:cNvSpPr>
                <a:spLocks/>
              </p:cNvSpPr>
              <p:nvPr/>
            </p:nvSpPr>
            <p:spPr bwMode="auto">
              <a:xfrm>
                <a:off x="5184776" y="2062163"/>
                <a:ext cx="2085975" cy="1700213"/>
              </a:xfrm>
              <a:custGeom>
                <a:avLst/>
                <a:gdLst>
                  <a:gd name="T0" fmla="*/ 367 w 554"/>
                  <a:gd name="T1" fmla="*/ 21 h 452"/>
                  <a:gd name="T2" fmla="*/ 325 w 554"/>
                  <a:gd name="T3" fmla="*/ 5 h 452"/>
                  <a:gd name="T4" fmla="*/ 298 w 554"/>
                  <a:gd name="T5" fmla="*/ 11 h 452"/>
                  <a:gd name="T6" fmla="*/ 267 w 554"/>
                  <a:gd name="T7" fmla="*/ 0 h 452"/>
                  <a:gd name="T8" fmla="*/ 243 w 554"/>
                  <a:gd name="T9" fmla="*/ 7 h 452"/>
                  <a:gd name="T10" fmla="*/ 223 w 554"/>
                  <a:gd name="T11" fmla="*/ 5 h 452"/>
                  <a:gd name="T12" fmla="*/ 168 w 554"/>
                  <a:gd name="T13" fmla="*/ 24 h 452"/>
                  <a:gd name="T14" fmla="*/ 163 w 554"/>
                  <a:gd name="T15" fmla="*/ 24 h 452"/>
                  <a:gd name="T16" fmla="*/ 96 w 554"/>
                  <a:gd name="T17" fmla="*/ 54 h 452"/>
                  <a:gd name="T18" fmla="*/ 38 w 554"/>
                  <a:gd name="T19" fmla="*/ 123 h 452"/>
                  <a:gd name="T20" fmla="*/ 15 w 554"/>
                  <a:gd name="T21" fmla="*/ 156 h 452"/>
                  <a:gd name="T22" fmla="*/ 15 w 554"/>
                  <a:gd name="T23" fmla="*/ 161 h 452"/>
                  <a:gd name="T24" fmla="*/ 0 w 554"/>
                  <a:gd name="T25" fmla="*/ 210 h 452"/>
                  <a:gd name="T26" fmla="*/ 39 w 554"/>
                  <a:gd name="T27" fmla="*/ 282 h 452"/>
                  <a:gd name="T28" fmla="*/ 103 w 554"/>
                  <a:gd name="T29" fmla="*/ 327 h 452"/>
                  <a:gd name="T30" fmla="*/ 135 w 554"/>
                  <a:gd name="T31" fmla="*/ 319 h 452"/>
                  <a:gd name="T32" fmla="*/ 177 w 554"/>
                  <a:gd name="T33" fmla="*/ 344 h 452"/>
                  <a:gd name="T34" fmla="*/ 260 w 554"/>
                  <a:gd name="T35" fmla="*/ 403 h 452"/>
                  <a:gd name="T36" fmla="*/ 296 w 554"/>
                  <a:gd name="T37" fmla="*/ 395 h 452"/>
                  <a:gd name="T38" fmla="*/ 391 w 554"/>
                  <a:gd name="T39" fmla="*/ 452 h 452"/>
                  <a:gd name="T40" fmla="*/ 492 w 554"/>
                  <a:gd name="T41" fmla="*/ 382 h 452"/>
                  <a:gd name="T42" fmla="*/ 549 w 554"/>
                  <a:gd name="T43" fmla="*/ 287 h 452"/>
                  <a:gd name="T44" fmla="*/ 547 w 554"/>
                  <a:gd name="T45" fmla="*/ 267 h 452"/>
                  <a:gd name="T46" fmla="*/ 554 w 554"/>
                  <a:gd name="T47" fmla="*/ 235 h 452"/>
                  <a:gd name="T48" fmla="*/ 536 w 554"/>
                  <a:gd name="T49" fmla="*/ 185 h 452"/>
                  <a:gd name="T50" fmla="*/ 537 w 554"/>
                  <a:gd name="T51" fmla="*/ 174 h 452"/>
                  <a:gd name="T52" fmla="*/ 493 w 554"/>
                  <a:gd name="T53" fmla="*/ 106 h 452"/>
                  <a:gd name="T54" fmla="*/ 367 w 554"/>
                  <a:gd name="T55" fmla="*/ 2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4" h="452">
                    <a:moveTo>
                      <a:pt x="367" y="21"/>
                    </a:moveTo>
                    <a:cubicBezTo>
                      <a:pt x="356" y="11"/>
                      <a:pt x="341" y="5"/>
                      <a:pt x="325" y="5"/>
                    </a:cubicBezTo>
                    <a:cubicBezTo>
                      <a:pt x="315" y="5"/>
                      <a:pt x="306" y="7"/>
                      <a:pt x="298" y="11"/>
                    </a:cubicBezTo>
                    <a:cubicBezTo>
                      <a:pt x="289" y="4"/>
                      <a:pt x="279" y="0"/>
                      <a:pt x="267" y="0"/>
                    </a:cubicBezTo>
                    <a:cubicBezTo>
                      <a:pt x="258" y="0"/>
                      <a:pt x="250" y="3"/>
                      <a:pt x="243" y="7"/>
                    </a:cubicBezTo>
                    <a:cubicBezTo>
                      <a:pt x="237" y="5"/>
                      <a:pt x="230" y="5"/>
                      <a:pt x="223" y="5"/>
                    </a:cubicBezTo>
                    <a:cubicBezTo>
                      <a:pt x="203" y="5"/>
                      <a:pt x="183" y="12"/>
                      <a:pt x="168" y="24"/>
                    </a:cubicBezTo>
                    <a:cubicBezTo>
                      <a:pt x="166" y="24"/>
                      <a:pt x="165" y="24"/>
                      <a:pt x="163" y="24"/>
                    </a:cubicBezTo>
                    <a:cubicBezTo>
                      <a:pt x="136" y="24"/>
                      <a:pt x="112" y="36"/>
                      <a:pt x="96" y="54"/>
                    </a:cubicBezTo>
                    <a:cubicBezTo>
                      <a:pt x="63" y="60"/>
                      <a:pt x="38" y="89"/>
                      <a:pt x="38" y="123"/>
                    </a:cubicBezTo>
                    <a:cubicBezTo>
                      <a:pt x="24" y="128"/>
                      <a:pt x="15" y="141"/>
                      <a:pt x="15" y="156"/>
                    </a:cubicBezTo>
                    <a:cubicBezTo>
                      <a:pt x="15" y="158"/>
                      <a:pt x="15" y="159"/>
                      <a:pt x="15" y="161"/>
                    </a:cubicBezTo>
                    <a:cubicBezTo>
                      <a:pt x="6" y="175"/>
                      <a:pt x="0" y="192"/>
                      <a:pt x="0" y="210"/>
                    </a:cubicBezTo>
                    <a:cubicBezTo>
                      <a:pt x="0" y="240"/>
                      <a:pt x="16" y="266"/>
                      <a:pt x="39" y="282"/>
                    </a:cubicBezTo>
                    <a:cubicBezTo>
                      <a:pt x="48" y="308"/>
                      <a:pt x="74" y="327"/>
                      <a:pt x="103" y="327"/>
                    </a:cubicBezTo>
                    <a:cubicBezTo>
                      <a:pt x="115" y="327"/>
                      <a:pt x="126" y="324"/>
                      <a:pt x="135" y="319"/>
                    </a:cubicBezTo>
                    <a:cubicBezTo>
                      <a:pt x="145" y="332"/>
                      <a:pt x="160" y="341"/>
                      <a:pt x="177" y="344"/>
                    </a:cubicBezTo>
                    <a:cubicBezTo>
                      <a:pt x="189" y="378"/>
                      <a:pt x="222" y="403"/>
                      <a:pt x="260" y="403"/>
                    </a:cubicBezTo>
                    <a:cubicBezTo>
                      <a:pt x="273" y="403"/>
                      <a:pt x="285" y="400"/>
                      <a:pt x="296" y="395"/>
                    </a:cubicBezTo>
                    <a:cubicBezTo>
                      <a:pt x="314" y="429"/>
                      <a:pt x="350" y="452"/>
                      <a:pt x="391" y="452"/>
                    </a:cubicBezTo>
                    <a:cubicBezTo>
                      <a:pt x="437" y="452"/>
                      <a:pt x="477" y="423"/>
                      <a:pt x="492" y="382"/>
                    </a:cubicBezTo>
                    <a:cubicBezTo>
                      <a:pt x="526" y="364"/>
                      <a:pt x="549" y="328"/>
                      <a:pt x="549" y="287"/>
                    </a:cubicBezTo>
                    <a:cubicBezTo>
                      <a:pt x="549" y="280"/>
                      <a:pt x="548" y="274"/>
                      <a:pt x="547" y="267"/>
                    </a:cubicBezTo>
                    <a:cubicBezTo>
                      <a:pt x="552" y="257"/>
                      <a:pt x="554" y="246"/>
                      <a:pt x="554" y="235"/>
                    </a:cubicBezTo>
                    <a:cubicBezTo>
                      <a:pt x="554" y="216"/>
                      <a:pt x="547" y="199"/>
                      <a:pt x="536" y="185"/>
                    </a:cubicBezTo>
                    <a:cubicBezTo>
                      <a:pt x="536" y="182"/>
                      <a:pt x="537" y="178"/>
                      <a:pt x="537" y="174"/>
                    </a:cubicBezTo>
                    <a:cubicBezTo>
                      <a:pt x="537" y="144"/>
                      <a:pt x="519" y="118"/>
                      <a:pt x="493" y="106"/>
                    </a:cubicBezTo>
                    <a:cubicBezTo>
                      <a:pt x="472" y="57"/>
                      <a:pt x="423" y="22"/>
                      <a:pt x="36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2921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1055871-A45B-40C6-F388-32B69EC2D83E}"/>
              </a:ext>
            </a:extLst>
          </p:cNvPr>
          <p:cNvSpPr>
            <a:spLocks noGrp="1"/>
          </p:cNvSpPr>
          <p:nvPr>
            <p:ph type="body" idx="2"/>
          </p:nvPr>
        </p:nvSpPr>
        <p:spPr>
          <a:xfrm>
            <a:off x="278738" y="257832"/>
            <a:ext cx="10595237" cy="803654"/>
          </a:xfrm>
        </p:spPr>
        <p:txBody>
          <a:bodyPr/>
          <a:lstStyle/>
          <a:p>
            <a:r>
              <a:rPr lang="es-ES" dirty="0"/>
              <a:t>The </a:t>
            </a:r>
            <a:r>
              <a:rPr lang="es-ES" dirty="0" err="1"/>
              <a:t>Structure</a:t>
            </a:r>
            <a:r>
              <a:rPr lang="es-ES" dirty="0"/>
              <a:t> </a:t>
            </a:r>
            <a:r>
              <a:rPr lang="es-ES" dirty="0" err="1"/>
              <a:t>of</a:t>
            </a:r>
            <a:r>
              <a:rPr lang="es-ES" dirty="0"/>
              <a:t> </a:t>
            </a:r>
            <a:r>
              <a:rPr lang="es-ES" dirty="0" err="1"/>
              <a:t>the</a:t>
            </a:r>
            <a:r>
              <a:rPr lang="es-ES" dirty="0"/>
              <a:t> </a:t>
            </a:r>
            <a:r>
              <a:rPr lang="es-ES" dirty="0" err="1"/>
              <a:t>Mooc</a:t>
            </a:r>
            <a:endParaRPr lang="es-ES" dirty="0"/>
          </a:p>
        </p:txBody>
      </p:sp>
      <p:grpSp>
        <p:nvGrpSpPr>
          <p:cNvPr id="4" name="Grupo 3">
            <a:extLst>
              <a:ext uri="{FF2B5EF4-FFF2-40B4-BE49-F238E27FC236}">
                <a16:creationId xmlns:a16="http://schemas.microsoft.com/office/drawing/2014/main" id="{AD3BBEC0-2A76-55E9-F943-C67CC3AF925F}"/>
              </a:ext>
            </a:extLst>
          </p:cNvPr>
          <p:cNvGrpSpPr/>
          <p:nvPr/>
        </p:nvGrpSpPr>
        <p:grpSpPr>
          <a:xfrm flipV="1">
            <a:off x="666077" y="3656847"/>
            <a:ext cx="844478" cy="256531"/>
            <a:chOff x="3144483" y="1759184"/>
            <a:chExt cx="540470" cy="164181"/>
          </a:xfrm>
        </p:grpSpPr>
        <p:sp>
          <p:nvSpPr>
            <p:cNvPr id="5" name="Forma libre: forma 4">
              <a:extLst>
                <a:ext uri="{FF2B5EF4-FFF2-40B4-BE49-F238E27FC236}">
                  <a16:creationId xmlns:a16="http://schemas.microsoft.com/office/drawing/2014/main" id="{A2BBFA36-2DEC-B39C-D401-9A6A91FA366C}"/>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rma libre: forma 5">
              <a:extLst>
                <a:ext uri="{FF2B5EF4-FFF2-40B4-BE49-F238E27FC236}">
                  <a16:creationId xmlns:a16="http://schemas.microsoft.com/office/drawing/2014/main" id="{387AD89B-6E69-C167-9794-DEBFBD1F6459}"/>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rma libre: forma 6">
              <a:extLst>
                <a:ext uri="{FF2B5EF4-FFF2-40B4-BE49-F238E27FC236}">
                  <a16:creationId xmlns:a16="http://schemas.microsoft.com/office/drawing/2014/main" id="{49A17005-1C97-B8EF-2F8B-EE1B5FA8EC51}"/>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
            <a:extLst>
              <a:ext uri="{FF2B5EF4-FFF2-40B4-BE49-F238E27FC236}">
                <a16:creationId xmlns:a16="http://schemas.microsoft.com/office/drawing/2014/main" id="{CF75119D-73B0-7D2D-6720-B9C99EF5A8EB}"/>
              </a:ext>
            </a:extLst>
          </p:cNvPr>
          <p:cNvGrpSpPr>
            <a:grpSpLocks noChangeAspect="1"/>
          </p:cNvGrpSpPr>
          <p:nvPr/>
        </p:nvGrpSpPr>
        <p:grpSpPr bwMode="auto">
          <a:xfrm>
            <a:off x="957489" y="1066477"/>
            <a:ext cx="10394266" cy="5363891"/>
            <a:chOff x="1435" y="1011"/>
            <a:chExt cx="6015" cy="3104"/>
          </a:xfrm>
        </p:grpSpPr>
        <p:sp>
          <p:nvSpPr>
            <p:cNvPr id="9" name="Freeform 5">
              <a:extLst>
                <a:ext uri="{FF2B5EF4-FFF2-40B4-BE49-F238E27FC236}">
                  <a16:creationId xmlns:a16="http://schemas.microsoft.com/office/drawing/2014/main" id="{0D0B0FAE-E0DC-3535-DF66-FE4D7DAB606A}"/>
                </a:ext>
              </a:extLst>
            </p:cNvPr>
            <p:cNvSpPr>
              <a:spLocks/>
            </p:cNvSpPr>
            <p:nvPr/>
          </p:nvSpPr>
          <p:spPr bwMode="auto">
            <a:xfrm>
              <a:off x="5614" y="2773"/>
              <a:ext cx="1786" cy="1001"/>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a:extLst>
                <a:ext uri="{FF2B5EF4-FFF2-40B4-BE49-F238E27FC236}">
                  <a16:creationId xmlns:a16="http://schemas.microsoft.com/office/drawing/2014/main" id="{59DC91EC-9606-D926-0768-7ADF6ECAF4B2}"/>
                </a:ext>
              </a:extLst>
            </p:cNvPr>
            <p:cNvSpPr>
              <a:spLocks noChangeArrowheads="1"/>
            </p:cNvSpPr>
            <p:nvPr/>
          </p:nvSpPr>
          <p:spPr bwMode="auto">
            <a:xfrm>
              <a:off x="5596" y="3084"/>
              <a:ext cx="116" cy="273"/>
            </a:xfrm>
            <a:prstGeom prst="rect">
              <a:avLst/>
            </a:prstGeom>
            <a:solidFill>
              <a:srgbClr val="7F3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D43BA102-99EB-CE16-7438-43EB4C7A218D}"/>
                </a:ext>
              </a:extLst>
            </p:cNvPr>
            <p:cNvSpPr>
              <a:spLocks/>
            </p:cNvSpPr>
            <p:nvPr/>
          </p:nvSpPr>
          <p:spPr bwMode="auto">
            <a:xfrm>
              <a:off x="4617" y="2444"/>
              <a:ext cx="997" cy="671"/>
            </a:xfrm>
            <a:custGeom>
              <a:avLst/>
              <a:gdLst>
                <a:gd name="T0" fmla="*/ 561 w 561"/>
                <a:gd name="T1" fmla="*/ 337 h 457"/>
                <a:gd name="T2" fmla="*/ 561 w 561"/>
                <a:gd name="T3" fmla="*/ 457 h 457"/>
                <a:gd name="T4" fmla="*/ 60 w 561"/>
                <a:gd name="T5" fmla="*/ 457 h 457"/>
                <a:gd name="T6" fmla="*/ 0 w 561"/>
                <a:gd name="T7" fmla="*/ 397 h 457"/>
                <a:gd name="T8" fmla="*/ 0 w 561"/>
                <a:gd name="T9" fmla="*/ 0 h 457"/>
                <a:gd name="T10" fmla="*/ 120 w 561"/>
                <a:gd name="T11" fmla="*/ 0 h 457"/>
                <a:gd name="T12" fmla="*/ 120 w 561"/>
                <a:gd name="T13" fmla="*/ 337 h 457"/>
                <a:gd name="T14" fmla="*/ 561 w 561"/>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57">
                  <a:moveTo>
                    <a:pt x="561" y="337"/>
                  </a:moveTo>
                  <a:cubicBezTo>
                    <a:pt x="561" y="457"/>
                    <a:pt x="561" y="457"/>
                    <a:pt x="561"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561" y="337"/>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5EAB8066-0422-C148-B705-7E990F7CB9EF}"/>
                </a:ext>
              </a:extLst>
            </p:cNvPr>
            <p:cNvSpPr>
              <a:spLocks/>
            </p:cNvSpPr>
            <p:nvPr/>
          </p:nvSpPr>
          <p:spPr bwMode="auto">
            <a:xfrm>
              <a:off x="4027" y="1011"/>
              <a:ext cx="1169" cy="1437"/>
            </a:xfrm>
            <a:custGeom>
              <a:avLst/>
              <a:gdLst>
                <a:gd name="T0" fmla="*/ 588 w 588"/>
                <a:gd name="T1" fmla="*/ 60 h 722"/>
                <a:gd name="T2" fmla="*/ 588 w 588"/>
                <a:gd name="T3" fmla="*/ 662 h 722"/>
                <a:gd name="T4" fmla="*/ 528 w 588"/>
                <a:gd name="T5" fmla="*/ 722 h 722"/>
                <a:gd name="T6" fmla="*/ 389 w 588"/>
                <a:gd name="T7" fmla="*/ 722 h 722"/>
                <a:gd name="T8" fmla="*/ 389 w 588"/>
                <a:gd name="T9" fmla="*/ 689 h 722"/>
                <a:gd name="T10" fmla="*/ 515 w 588"/>
                <a:gd name="T11" fmla="*/ 689 h 722"/>
                <a:gd name="T12" fmla="*/ 555 w 588"/>
                <a:gd name="T13" fmla="*/ 649 h 722"/>
                <a:gd name="T14" fmla="*/ 555 w 588"/>
                <a:gd name="T15" fmla="*/ 73 h 722"/>
                <a:gd name="T16" fmla="*/ 515 w 588"/>
                <a:gd name="T17" fmla="*/ 33 h 722"/>
                <a:gd name="T18" fmla="*/ 74 w 588"/>
                <a:gd name="T19" fmla="*/ 33 h 722"/>
                <a:gd name="T20" fmla="*/ 34 w 588"/>
                <a:gd name="T21" fmla="*/ 73 h 722"/>
                <a:gd name="T22" fmla="*/ 34 w 588"/>
                <a:gd name="T23" fmla="*/ 301 h 722"/>
                <a:gd name="T24" fmla="*/ 0 w 588"/>
                <a:gd name="T25" fmla="*/ 301 h 722"/>
                <a:gd name="T26" fmla="*/ 0 w 588"/>
                <a:gd name="T27" fmla="*/ 60 h 722"/>
                <a:gd name="T28" fmla="*/ 60 w 588"/>
                <a:gd name="T29" fmla="*/ 0 h 722"/>
                <a:gd name="T30" fmla="*/ 528 w 588"/>
                <a:gd name="T31" fmla="*/ 0 h 722"/>
                <a:gd name="T32" fmla="*/ 588 w 588"/>
                <a:gd name="T33"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8" h="722">
                  <a:moveTo>
                    <a:pt x="588" y="60"/>
                  </a:moveTo>
                  <a:cubicBezTo>
                    <a:pt x="588" y="662"/>
                    <a:pt x="588" y="662"/>
                    <a:pt x="588" y="662"/>
                  </a:cubicBezTo>
                  <a:cubicBezTo>
                    <a:pt x="588" y="695"/>
                    <a:pt x="561" y="722"/>
                    <a:pt x="528" y="722"/>
                  </a:cubicBezTo>
                  <a:cubicBezTo>
                    <a:pt x="389" y="722"/>
                    <a:pt x="389" y="722"/>
                    <a:pt x="389" y="722"/>
                  </a:cubicBezTo>
                  <a:cubicBezTo>
                    <a:pt x="389" y="689"/>
                    <a:pt x="389" y="689"/>
                    <a:pt x="389" y="689"/>
                  </a:cubicBezTo>
                  <a:cubicBezTo>
                    <a:pt x="515" y="689"/>
                    <a:pt x="515" y="689"/>
                    <a:pt x="515" y="689"/>
                  </a:cubicBezTo>
                  <a:cubicBezTo>
                    <a:pt x="537" y="689"/>
                    <a:pt x="555" y="671"/>
                    <a:pt x="555" y="649"/>
                  </a:cubicBezTo>
                  <a:cubicBezTo>
                    <a:pt x="555" y="73"/>
                    <a:pt x="555" y="73"/>
                    <a:pt x="555" y="73"/>
                  </a:cubicBezTo>
                  <a:cubicBezTo>
                    <a:pt x="555" y="51"/>
                    <a:pt x="537" y="33"/>
                    <a:pt x="515" y="33"/>
                  </a:cubicBezTo>
                  <a:cubicBezTo>
                    <a:pt x="74" y="33"/>
                    <a:pt x="74" y="33"/>
                    <a:pt x="74" y="33"/>
                  </a:cubicBezTo>
                  <a:cubicBezTo>
                    <a:pt x="52" y="33"/>
                    <a:pt x="34" y="51"/>
                    <a:pt x="34" y="73"/>
                  </a:cubicBezTo>
                  <a:cubicBezTo>
                    <a:pt x="34" y="301"/>
                    <a:pt x="34" y="301"/>
                    <a:pt x="34" y="301"/>
                  </a:cubicBezTo>
                  <a:cubicBezTo>
                    <a:pt x="0" y="301"/>
                    <a:pt x="0" y="301"/>
                    <a:pt x="0" y="301"/>
                  </a:cubicBezTo>
                  <a:cubicBezTo>
                    <a:pt x="0" y="60"/>
                    <a:pt x="0" y="60"/>
                    <a:pt x="0" y="60"/>
                  </a:cubicBezTo>
                  <a:cubicBezTo>
                    <a:pt x="0" y="27"/>
                    <a:pt x="27" y="0"/>
                    <a:pt x="60" y="0"/>
                  </a:cubicBezTo>
                  <a:cubicBezTo>
                    <a:pt x="528" y="0"/>
                    <a:pt x="528" y="0"/>
                    <a:pt x="528" y="0"/>
                  </a:cubicBezTo>
                  <a:cubicBezTo>
                    <a:pt x="561" y="0"/>
                    <a:pt x="588" y="27"/>
                    <a:pt x="588" y="60"/>
                  </a:cubicBez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4EF62055-5DC1-64F5-9EDD-9C5A3F6702F4}"/>
                </a:ext>
              </a:extLst>
            </p:cNvPr>
            <p:cNvSpPr>
              <a:spLocks/>
            </p:cNvSpPr>
            <p:nvPr/>
          </p:nvSpPr>
          <p:spPr bwMode="auto">
            <a:xfrm>
              <a:off x="4095" y="1077"/>
              <a:ext cx="1036" cy="1305"/>
            </a:xfrm>
            <a:custGeom>
              <a:avLst/>
              <a:gdLst>
                <a:gd name="T0" fmla="*/ 521 w 521"/>
                <a:gd name="T1" fmla="*/ 40 h 656"/>
                <a:gd name="T2" fmla="*/ 521 w 521"/>
                <a:gd name="T3" fmla="*/ 616 h 656"/>
                <a:gd name="T4" fmla="*/ 481 w 521"/>
                <a:gd name="T5" fmla="*/ 656 h 656"/>
                <a:gd name="T6" fmla="*/ 355 w 521"/>
                <a:gd name="T7" fmla="*/ 656 h 656"/>
                <a:gd name="T8" fmla="*/ 355 w 521"/>
                <a:gd name="T9" fmla="*/ 328 h 656"/>
                <a:gd name="T10" fmla="*/ 295 w 521"/>
                <a:gd name="T11" fmla="*/ 268 h 656"/>
                <a:gd name="T12" fmla="*/ 0 w 521"/>
                <a:gd name="T13" fmla="*/ 268 h 656"/>
                <a:gd name="T14" fmla="*/ 0 w 521"/>
                <a:gd name="T15" fmla="*/ 40 h 656"/>
                <a:gd name="T16" fmla="*/ 40 w 521"/>
                <a:gd name="T17" fmla="*/ 0 h 656"/>
                <a:gd name="T18" fmla="*/ 481 w 521"/>
                <a:gd name="T19" fmla="*/ 0 h 656"/>
                <a:gd name="T20" fmla="*/ 521 w 521"/>
                <a:gd name="T21"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656">
                  <a:moveTo>
                    <a:pt x="521" y="40"/>
                  </a:moveTo>
                  <a:cubicBezTo>
                    <a:pt x="521" y="616"/>
                    <a:pt x="521" y="616"/>
                    <a:pt x="521" y="616"/>
                  </a:cubicBezTo>
                  <a:cubicBezTo>
                    <a:pt x="521" y="638"/>
                    <a:pt x="503" y="656"/>
                    <a:pt x="481" y="656"/>
                  </a:cubicBezTo>
                  <a:cubicBezTo>
                    <a:pt x="355" y="656"/>
                    <a:pt x="355" y="656"/>
                    <a:pt x="355" y="656"/>
                  </a:cubicBezTo>
                  <a:cubicBezTo>
                    <a:pt x="355" y="328"/>
                    <a:pt x="355" y="328"/>
                    <a:pt x="355" y="328"/>
                  </a:cubicBezTo>
                  <a:cubicBezTo>
                    <a:pt x="355" y="295"/>
                    <a:pt x="328" y="268"/>
                    <a:pt x="295" y="268"/>
                  </a:cubicBezTo>
                  <a:cubicBezTo>
                    <a:pt x="0" y="268"/>
                    <a:pt x="0" y="268"/>
                    <a:pt x="0" y="268"/>
                  </a:cubicBezTo>
                  <a:cubicBezTo>
                    <a:pt x="0" y="40"/>
                    <a:pt x="0" y="40"/>
                    <a:pt x="0" y="40"/>
                  </a:cubicBezTo>
                  <a:cubicBezTo>
                    <a:pt x="0" y="18"/>
                    <a:pt x="18" y="0"/>
                    <a:pt x="40" y="0"/>
                  </a:cubicBezTo>
                  <a:cubicBezTo>
                    <a:pt x="481" y="0"/>
                    <a:pt x="481" y="0"/>
                    <a:pt x="481" y="0"/>
                  </a:cubicBezTo>
                  <a:cubicBezTo>
                    <a:pt x="503" y="0"/>
                    <a:pt x="521" y="18"/>
                    <a:pt x="521"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31EE3E34-18A4-C30C-4DD1-9E65F72047F0}"/>
                </a:ext>
              </a:extLst>
            </p:cNvPr>
            <p:cNvSpPr>
              <a:spLocks noChangeArrowheads="1"/>
            </p:cNvSpPr>
            <p:nvPr/>
          </p:nvSpPr>
          <p:spPr bwMode="auto">
            <a:xfrm>
              <a:off x="4562" y="2382"/>
              <a:ext cx="239" cy="66"/>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976D928D-F33C-2053-5DE4-AA4ABCF3CAD3}"/>
                </a:ext>
              </a:extLst>
            </p:cNvPr>
            <p:cNvSpPr>
              <a:spLocks/>
            </p:cNvSpPr>
            <p:nvPr/>
          </p:nvSpPr>
          <p:spPr bwMode="auto">
            <a:xfrm>
              <a:off x="4095" y="1610"/>
              <a:ext cx="706" cy="772"/>
            </a:xfrm>
            <a:custGeom>
              <a:avLst/>
              <a:gdLst>
                <a:gd name="T0" fmla="*/ 355 w 355"/>
                <a:gd name="T1" fmla="*/ 60 h 388"/>
                <a:gd name="T2" fmla="*/ 355 w 355"/>
                <a:gd name="T3" fmla="*/ 388 h 388"/>
                <a:gd name="T4" fmla="*/ 235 w 355"/>
                <a:gd name="T5" fmla="*/ 388 h 388"/>
                <a:gd name="T6" fmla="*/ 235 w 355"/>
                <a:gd name="T7" fmla="*/ 120 h 388"/>
                <a:gd name="T8" fmla="*/ 0 w 355"/>
                <a:gd name="T9" fmla="*/ 120 h 388"/>
                <a:gd name="T10" fmla="*/ 0 w 355"/>
                <a:gd name="T11" fmla="*/ 0 h 388"/>
                <a:gd name="T12" fmla="*/ 295 w 355"/>
                <a:gd name="T13" fmla="*/ 0 h 388"/>
                <a:gd name="T14" fmla="*/ 355 w 355"/>
                <a:gd name="T15" fmla="*/ 60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8">
                  <a:moveTo>
                    <a:pt x="355" y="60"/>
                  </a:moveTo>
                  <a:cubicBezTo>
                    <a:pt x="355" y="388"/>
                    <a:pt x="355" y="388"/>
                    <a:pt x="355" y="388"/>
                  </a:cubicBezTo>
                  <a:cubicBezTo>
                    <a:pt x="235" y="388"/>
                    <a:pt x="235" y="388"/>
                    <a:pt x="235" y="388"/>
                  </a:cubicBezTo>
                  <a:cubicBezTo>
                    <a:pt x="235" y="120"/>
                    <a:pt x="235" y="120"/>
                    <a:pt x="235" y="120"/>
                  </a:cubicBezTo>
                  <a:cubicBezTo>
                    <a:pt x="0" y="120"/>
                    <a:pt x="0" y="120"/>
                    <a:pt x="0" y="120"/>
                  </a:cubicBezTo>
                  <a:cubicBezTo>
                    <a:pt x="0" y="0"/>
                    <a:pt x="0" y="0"/>
                    <a:pt x="0" y="0"/>
                  </a:cubicBezTo>
                  <a:cubicBezTo>
                    <a:pt x="295" y="0"/>
                    <a:pt x="295" y="0"/>
                    <a:pt x="295" y="0"/>
                  </a:cubicBezTo>
                  <a:cubicBezTo>
                    <a:pt x="328" y="0"/>
                    <a:pt x="355" y="27"/>
                    <a:pt x="355" y="6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124878DC-DFDD-7A51-D0DF-0165EDED2BAE}"/>
                </a:ext>
              </a:extLst>
            </p:cNvPr>
            <p:cNvSpPr>
              <a:spLocks/>
            </p:cNvSpPr>
            <p:nvPr/>
          </p:nvSpPr>
          <p:spPr bwMode="auto">
            <a:xfrm>
              <a:off x="4027" y="1849"/>
              <a:ext cx="535" cy="599"/>
            </a:xfrm>
            <a:custGeom>
              <a:avLst/>
              <a:gdLst>
                <a:gd name="T0" fmla="*/ 269 w 269"/>
                <a:gd name="T1" fmla="*/ 268 h 301"/>
                <a:gd name="T2" fmla="*/ 269 w 269"/>
                <a:gd name="T3" fmla="*/ 301 h 301"/>
                <a:gd name="T4" fmla="*/ 60 w 269"/>
                <a:gd name="T5" fmla="*/ 301 h 301"/>
                <a:gd name="T6" fmla="*/ 0 w 269"/>
                <a:gd name="T7" fmla="*/ 241 h 301"/>
                <a:gd name="T8" fmla="*/ 0 w 269"/>
                <a:gd name="T9" fmla="*/ 0 h 301"/>
                <a:gd name="T10" fmla="*/ 34 w 269"/>
                <a:gd name="T11" fmla="*/ 0 h 301"/>
                <a:gd name="T12" fmla="*/ 34 w 269"/>
                <a:gd name="T13" fmla="*/ 228 h 301"/>
                <a:gd name="T14" fmla="*/ 74 w 269"/>
                <a:gd name="T15" fmla="*/ 268 h 301"/>
                <a:gd name="T16" fmla="*/ 269 w 269"/>
                <a:gd name="T17" fmla="*/ 2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01">
                  <a:moveTo>
                    <a:pt x="269" y="268"/>
                  </a:moveTo>
                  <a:cubicBezTo>
                    <a:pt x="269" y="301"/>
                    <a:pt x="269" y="301"/>
                    <a:pt x="269" y="301"/>
                  </a:cubicBezTo>
                  <a:cubicBezTo>
                    <a:pt x="60" y="301"/>
                    <a:pt x="60" y="301"/>
                    <a:pt x="60" y="301"/>
                  </a:cubicBezTo>
                  <a:cubicBezTo>
                    <a:pt x="27" y="301"/>
                    <a:pt x="0" y="274"/>
                    <a:pt x="0" y="241"/>
                  </a:cubicBezTo>
                  <a:cubicBezTo>
                    <a:pt x="0" y="0"/>
                    <a:pt x="0" y="0"/>
                    <a:pt x="0" y="0"/>
                  </a:cubicBezTo>
                  <a:cubicBezTo>
                    <a:pt x="34" y="0"/>
                    <a:pt x="34" y="0"/>
                    <a:pt x="34" y="0"/>
                  </a:cubicBezTo>
                  <a:cubicBezTo>
                    <a:pt x="34" y="228"/>
                    <a:pt x="34" y="228"/>
                    <a:pt x="34" y="228"/>
                  </a:cubicBezTo>
                  <a:cubicBezTo>
                    <a:pt x="34" y="250"/>
                    <a:pt x="52" y="268"/>
                    <a:pt x="74" y="268"/>
                  </a:cubicBezTo>
                  <a:lnTo>
                    <a:pt x="269" y="268"/>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6DC26273-81AC-C3FA-4A56-154058A194B9}"/>
                </a:ext>
              </a:extLst>
            </p:cNvPr>
            <p:cNvSpPr>
              <a:spLocks/>
            </p:cNvSpPr>
            <p:nvPr/>
          </p:nvSpPr>
          <p:spPr bwMode="auto">
            <a:xfrm>
              <a:off x="4095" y="1849"/>
              <a:ext cx="467" cy="533"/>
            </a:xfrm>
            <a:custGeom>
              <a:avLst/>
              <a:gdLst>
                <a:gd name="T0" fmla="*/ 235 w 235"/>
                <a:gd name="T1" fmla="*/ 0 h 268"/>
                <a:gd name="T2" fmla="*/ 235 w 235"/>
                <a:gd name="T3" fmla="*/ 268 h 268"/>
                <a:gd name="T4" fmla="*/ 40 w 235"/>
                <a:gd name="T5" fmla="*/ 268 h 268"/>
                <a:gd name="T6" fmla="*/ 0 w 235"/>
                <a:gd name="T7" fmla="*/ 228 h 268"/>
                <a:gd name="T8" fmla="*/ 0 w 235"/>
                <a:gd name="T9" fmla="*/ 0 h 268"/>
                <a:gd name="T10" fmla="*/ 235 w 235"/>
                <a:gd name="T11" fmla="*/ 0 h 268"/>
              </a:gdLst>
              <a:ahLst/>
              <a:cxnLst>
                <a:cxn ang="0">
                  <a:pos x="T0" y="T1"/>
                </a:cxn>
                <a:cxn ang="0">
                  <a:pos x="T2" y="T3"/>
                </a:cxn>
                <a:cxn ang="0">
                  <a:pos x="T4" y="T5"/>
                </a:cxn>
                <a:cxn ang="0">
                  <a:pos x="T6" y="T7"/>
                </a:cxn>
                <a:cxn ang="0">
                  <a:pos x="T8" y="T9"/>
                </a:cxn>
                <a:cxn ang="0">
                  <a:pos x="T10" y="T11"/>
                </a:cxn>
              </a:cxnLst>
              <a:rect l="0" t="0" r="r" b="b"/>
              <a:pathLst>
                <a:path w="235" h="268">
                  <a:moveTo>
                    <a:pt x="235" y="0"/>
                  </a:moveTo>
                  <a:cubicBezTo>
                    <a:pt x="235" y="268"/>
                    <a:pt x="235" y="268"/>
                    <a:pt x="235" y="268"/>
                  </a:cubicBezTo>
                  <a:cubicBezTo>
                    <a:pt x="40" y="268"/>
                    <a:pt x="40" y="268"/>
                    <a:pt x="40" y="268"/>
                  </a:cubicBezTo>
                  <a:cubicBezTo>
                    <a:pt x="18" y="268"/>
                    <a:pt x="0" y="250"/>
                    <a:pt x="0" y="228"/>
                  </a:cubicBezTo>
                  <a:cubicBezTo>
                    <a:pt x="0" y="0"/>
                    <a:pt x="0" y="0"/>
                    <a:pt x="0" y="0"/>
                  </a:cubicBezTo>
                  <a:lnTo>
                    <a:pt x="235"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6">
              <a:extLst>
                <a:ext uri="{FF2B5EF4-FFF2-40B4-BE49-F238E27FC236}">
                  <a16:creationId xmlns:a16="http://schemas.microsoft.com/office/drawing/2014/main" id="{1FD14E1A-5A3D-CCED-2920-1B32954B205E}"/>
                </a:ext>
              </a:extLst>
            </p:cNvPr>
            <p:cNvSpPr>
              <a:spLocks noChangeArrowheads="1"/>
            </p:cNvSpPr>
            <p:nvPr/>
          </p:nvSpPr>
          <p:spPr bwMode="auto">
            <a:xfrm>
              <a:off x="4027" y="1610"/>
              <a:ext cx="68" cy="239"/>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ACED68E6-C086-B938-AEB0-4297FA4AC5B1}"/>
                </a:ext>
              </a:extLst>
            </p:cNvPr>
            <p:cNvSpPr>
              <a:spLocks/>
            </p:cNvSpPr>
            <p:nvPr/>
          </p:nvSpPr>
          <p:spPr bwMode="auto">
            <a:xfrm>
              <a:off x="3222" y="1610"/>
              <a:ext cx="805" cy="1025"/>
            </a:xfrm>
            <a:custGeom>
              <a:avLst/>
              <a:gdLst>
                <a:gd name="T0" fmla="*/ 405 w 405"/>
                <a:gd name="T1" fmla="*/ 0 h 497"/>
                <a:gd name="T2" fmla="*/ 405 w 405"/>
                <a:gd name="T3" fmla="*/ 120 h 497"/>
                <a:gd name="T4" fmla="*/ 120 w 405"/>
                <a:gd name="T5" fmla="*/ 120 h 497"/>
                <a:gd name="T6" fmla="*/ 120 w 405"/>
                <a:gd name="T7" fmla="*/ 497 h 497"/>
                <a:gd name="T8" fmla="*/ 0 w 405"/>
                <a:gd name="T9" fmla="*/ 497 h 497"/>
                <a:gd name="T10" fmla="*/ 0 w 405"/>
                <a:gd name="T11" fmla="*/ 60 h 497"/>
                <a:gd name="T12" fmla="*/ 60 w 405"/>
                <a:gd name="T13" fmla="*/ 0 h 497"/>
                <a:gd name="T14" fmla="*/ 405 w 405"/>
                <a:gd name="T15" fmla="*/ 0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497">
                  <a:moveTo>
                    <a:pt x="405" y="0"/>
                  </a:moveTo>
                  <a:cubicBezTo>
                    <a:pt x="405" y="120"/>
                    <a:pt x="405" y="120"/>
                    <a:pt x="405" y="120"/>
                  </a:cubicBezTo>
                  <a:cubicBezTo>
                    <a:pt x="120" y="120"/>
                    <a:pt x="120" y="120"/>
                    <a:pt x="120" y="120"/>
                  </a:cubicBezTo>
                  <a:cubicBezTo>
                    <a:pt x="120" y="497"/>
                    <a:pt x="120" y="497"/>
                    <a:pt x="120" y="497"/>
                  </a:cubicBezTo>
                  <a:cubicBezTo>
                    <a:pt x="0" y="497"/>
                    <a:pt x="0" y="497"/>
                    <a:pt x="0" y="497"/>
                  </a:cubicBezTo>
                  <a:cubicBezTo>
                    <a:pt x="0" y="60"/>
                    <a:pt x="0" y="60"/>
                    <a:pt x="0" y="60"/>
                  </a:cubicBezTo>
                  <a:cubicBezTo>
                    <a:pt x="0" y="27"/>
                    <a:pt x="27" y="0"/>
                    <a:pt x="60" y="0"/>
                  </a:cubicBezTo>
                  <a:lnTo>
                    <a:pt x="405" y="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1D8040C1-BE41-B28B-0CE4-B71E2F70960F}"/>
                </a:ext>
              </a:extLst>
            </p:cNvPr>
            <p:cNvSpPr>
              <a:spLocks/>
            </p:cNvSpPr>
            <p:nvPr/>
          </p:nvSpPr>
          <p:spPr bwMode="auto">
            <a:xfrm>
              <a:off x="3514" y="3596"/>
              <a:ext cx="519" cy="519"/>
            </a:xfrm>
            <a:custGeom>
              <a:avLst/>
              <a:gdLst>
                <a:gd name="T0" fmla="*/ 229 w 261"/>
                <a:gd name="T1" fmla="*/ 104 h 261"/>
                <a:gd name="T2" fmla="*/ 209 w 261"/>
                <a:gd name="T3" fmla="*/ 36 h 261"/>
                <a:gd name="T4" fmla="*/ 221 w 261"/>
                <a:gd name="T5" fmla="*/ 0 h 261"/>
                <a:gd name="T6" fmla="*/ 261 w 261"/>
                <a:gd name="T7" fmla="*/ 104 h 261"/>
                <a:gd name="T8" fmla="*/ 104 w 261"/>
                <a:gd name="T9" fmla="*/ 261 h 261"/>
                <a:gd name="T10" fmla="*/ 0 w 261"/>
                <a:gd name="T11" fmla="*/ 221 h 261"/>
                <a:gd name="T12" fmla="*/ 59 w 261"/>
                <a:gd name="T13" fmla="*/ 221 h 261"/>
                <a:gd name="T14" fmla="*/ 104 w 261"/>
                <a:gd name="T15" fmla="*/ 229 h 261"/>
                <a:gd name="T16" fmla="*/ 229 w 261"/>
                <a:gd name="T17" fmla="*/ 10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1">
                  <a:moveTo>
                    <a:pt x="229" y="104"/>
                  </a:moveTo>
                  <a:cubicBezTo>
                    <a:pt x="229" y="79"/>
                    <a:pt x="222" y="56"/>
                    <a:pt x="209" y="36"/>
                  </a:cubicBezTo>
                  <a:cubicBezTo>
                    <a:pt x="221" y="0"/>
                    <a:pt x="221" y="0"/>
                    <a:pt x="221" y="0"/>
                  </a:cubicBezTo>
                  <a:cubicBezTo>
                    <a:pt x="246" y="28"/>
                    <a:pt x="261" y="64"/>
                    <a:pt x="261" y="104"/>
                  </a:cubicBezTo>
                  <a:cubicBezTo>
                    <a:pt x="261" y="190"/>
                    <a:pt x="190" y="261"/>
                    <a:pt x="104" y="261"/>
                  </a:cubicBezTo>
                  <a:cubicBezTo>
                    <a:pt x="64" y="261"/>
                    <a:pt x="28" y="246"/>
                    <a:pt x="0" y="221"/>
                  </a:cubicBezTo>
                  <a:cubicBezTo>
                    <a:pt x="59" y="221"/>
                    <a:pt x="59" y="221"/>
                    <a:pt x="59" y="221"/>
                  </a:cubicBezTo>
                  <a:cubicBezTo>
                    <a:pt x="73" y="226"/>
                    <a:pt x="88" y="229"/>
                    <a:pt x="104" y="229"/>
                  </a:cubicBezTo>
                  <a:cubicBezTo>
                    <a:pt x="173" y="229"/>
                    <a:pt x="229" y="173"/>
                    <a:pt x="229" y="104"/>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3AFDA073-8DDF-3611-829B-7CCD0EEFD8B8}"/>
                </a:ext>
              </a:extLst>
            </p:cNvPr>
            <p:cNvSpPr>
              <a:spLocks/>
            </p:cNvSpPr>
            <p:nvPr/>
          </p:nvSpPr>
          <p:spPr bwMode="auto">
            <a:xfrm>
              <a:off x="3902" y="3548"/>
              <a:ext cx="26" cy="30"/>
            </a:xfrm>
            <a:custGeom>
              <a:avLst/>
              <a:gdLst>
                <a:gd name="T0" fmla="*/ 13 w 13"/>
                <a:gd name="T1" fmla="*/ 10 h 15"/>
                <a:gd name="T2" fmla="*/ 0 w 13"/>
                <a:gd name="T3" fmla="*/ 15 h 15"/>
                <a:gd name="T4" fmla="*/ 0 w 13"/>
                <a:gd name="T5" fmla="*/ 0 h 15"/>
                <a:gd name="T6" fmla="*/ 13 w 13"/>
                <a:gd name="T7" fmla="*/ 10 h 15"/>
              </a:gdLst>
              <a:ahLst/>
              <a:cxnLst>
                <a:cxn ang="0">
                  <a:pos x="T0" y="T1"/>
                </a:cxn>
                <a:cxn ang="0">
                  <a:pos x="T2" y="T3"/>
                </a:cxn>
                <a:cxn ang="0">
                  <a:pos x="T4" y="T5"/>
                </a:cxn>
                <a:cxn ang="0">
                  <a:pos x="T6" y="T7"/>
                </a:cxn>
              </a:cxnLst>
              <a:rect l="0" t="0" r="r" b="b"/>
              <a:pathLst>
                <a:path w="13" h="15">
                  <a:moveTo>
                    <a:pt x="13" y="10"/>
                  </a:moveTo>
                  <a:cubicBezTo>
                    <a:pt x="0" y="15"/>
                    <a:pt x="0" y="15"/>
                    <a:pt x="0" y="15"/>
                  </a:cubicBezTo>
                  <a:cubicBezTo>
                    <a:pt x="0" y="0"/>
                    <a:pt x="0" y="0"/>
                    <a:pt x="0" y="0"/>
                  </a:cubicBezTo>
                  <a:cubicBezTo>
                    <a:pt x="4" y="4"/>
                    <a:pt x="9" y="7"/>
                    <a:pt x="13" y="10"/>
                  </a:cubicBezTo>
                  <a:close/>
                </a:path>
              </a:pathLst>
            </a:custGeom>
            <a:solidFill>
              <a:srgbClr val="FB2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59ACF686-D44D-1489-1CCE-4DEA09CE079E}"/>
                </a:ext>
              </a:extLst>
            </p:cNvPr>
            <p:cNvSpPr>
              <a:spLocks/>
            </p:cNvSpPr>
            <p:nvPr/>
          </p:nvSpPr>
          <p:spPr bwMode="auto">
            <a:xfrm>
              <a:off x="3837" y="3512"/>
              <a:ext cx="65" cy="82"/>
            </a:xfrm>
            <a:custGeom>
              <a:avLst/>
              <a:gdLst>
                <a:gd name="T0" fmla="*/ 33 w 33"/>
                <a:gd name="T1" fmla="*/ 18 h 41"/>
                <a:gd name="T2" fmla="*/ 33 w 33"/>
                <a:gd name="T3" fmla="*/ 33 h 41"/>
                <a:gd name="T4" fmla="*/ 10 w 33"/>
                <a:gd name="T5" fmla="*/ 41 h 41"/>
                <a:gd name="T6" fmla="*/ 0 w 33"/>
                <a:gd name="T7" fmla="*/ 35 h 41"/>
                <a:gd name="T8" fmla="*/ 0 w 33"/>
                <a:gd name="T9" fmla="*/ 0 h 41"/>
                <a:gd name="T10" fmla="*/ 33 w 33"/>
                <a:gd name="T11" fmla="*/ 18 h 41"/>
              </a:gdLst>
              <a:ahLst/>
              <a:cxnLst>
                <a:cxn ang="0">
                  <a:pos x="T0" y="T1"/>
                </a:cxn>
                <a:cxn ang="0">
                  <a:pos x="T2" y="T3"/>
                </a:cxn>
                <a:cxn ang="0">
                  <a:pos x="T4" y="T5"/>
                </a:cxn>
                <a:cxn ang="0">
                  <a:pos x="T6" y="T7"/>
                </a:cxn>
                <a:cxn ang="0">
                  <a:pos x="T8" y="T9"/>
                </a:cxn>
                <a:cxn ang="0">
                  <a:pos x="T10" y="T11"/>
                </a:cxn>
              </a:cxnLst>
              <a:rect l="0" t="0" r="r" b="b"/>
              <a:pathLst>
                <a:path w="33" h="41">
                  <a:moveTo>
                    <a:pt x="33" y="18"/>
                  </a:moveTo>
                  <a:cubicBezTo>
                    <a:pt x="33" y="33"/>
                    <a:pt x="33" y="33"/>
                    <a:pt x="33" y="33"/>
                  </a:cubicBezTo>
                  <a:cubicBezTo>
                    <a:pt x="10" y="41"/>
                    <a:pt x="10" y="41"/>
                    <a:pt x="10" y="41"/>
                  </a:cubicBezTo>
                  <a:cubicBezTo>
                    <a:pt x="7" y="39"/>
                    <a:pt x="3" y="37"/>
                    <a:pt x="0" y="35"/>
                  </a:cubicBezTo>
                  <a:cubicBezTo>
                    <a:pt x="0" y="0"/>
                    <a:pt x="0" y="0"/>
                    <a:pt x="0" y="0"/>
                  </a:cubicBezTo>
                  <a:cubicBezTo>
                    <a:pt x="12" y="5"/>
                    <a:pt x="23" y="11"/>
                    <a:pt x="33" y="18"/>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2">
              <a:extLst>
                <a:ext uri="{FF2B5EF4-FFF2-40B4-BE49-F238E27FC236}">
                  <a16:creationId xmlns:a16="http://schemas.microsoft.com/office/drawing/2014/main" id="{DDE48417-C587-E20D-A74C-E8025BDC6764}"/>
                </a:ext>
              </a:extLst>
            </p:cNvPr>
            <p:cNvSpPr>
              <a:spLocks/>
            </p:cNvSpPr>
            <p:nvPr/>
          </p:nvSpPr>
          <p:spPr bwMode="auto">
            <a:xfrm>
              <a:off x="3461" y="2599"/>
              <a:ext cx="441" cy="949"/>
            </a:xfrm>
            <a:custGeom>
              <a:avLst/>
              <a:gdLst>
                <a:gd name="T0" fmla="*/ 222 w 222"/>
                <a:gd name="T1" fmla="*/ 60 h 477"/>
                <a:gd name="T2" fmla="*/ 222 w 222"/>
                <a:gd name="T3" fmla="*/ 477 h 477"/>
                <a:gd name="T4" fmla="*/ 189 w 222"/>
                <a:gd name="T5" fmla="*/ 459 h 477"/>
                <a:gd name="T6" fmla="*/ 189 w 222"/>
                <a:gd name="T7" fmla="*/ 73 h 477"/>
                <a:gd name="T8" fmla="*/ 149 w 222"/>
                <a:gd name="T9" fmla="*/ 33 h 477"/>
                <a:gd name="T10" fmla="*/ 0 w 222"/>
                <a:gd name="T11" fmla="*/ 33 h 477"/>
                <a:gd name="T12" fmla="*/ 0 w 222"/>
                <a:gd name="T13" fmla="*/ 0 h 477"/>
                <a:gd name="T14" fmla="*/ 162 w 222"/>
                <a:gd name="T15" fmla="*/ 0 h 477"/>
                <a:gd name="T16" fmla="*/ 222 w 222"/>
                <a:gd name="T17" fmla="*/ 6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477">
                  <a:moveTo>
                    <a:pt x="222" y="60"/>
                  </a:moveTo>
                  <a:cubicBezTo>
                    <a:pt x="222" y="477"/>
                    <a:pt x="222" y="477"/>
                    <a:pt x="222" y="477"/>
                  </a:cubicBezTo>
                  <a:cubicBezTo>
                    <a:pt x="212" y="470"/>
                    <a:pt x="201" y="464"/>
                    <a:pt x="189" y="459"/>
                  </a:cubicBezTo>
                  <a:cubicBezTo>
                    <a:pt x="189" y="73"/>
                    <a:pt x="189" y="73"/>
                    <a:pt x="189" y="73"/>
                  </a:cubicBezTo>
                  <a:cubicBezTo>
                    <a:pt x="189" y="51"/>
                    <a:pt x="171" y="33"/>
                    <a:pt x="149" y="33"/>
                  </a:cubicBezTo>
                  <a:cubicBezTo>
                    <a:pt x="0" y="33"/>
                    <a:pt x="0" y="33"/>
                    <a:pt x="0" y="33"/>
                  </a:cubicBezTo>
                  <a:cubicBezTo>
                    <a:pt x="0" y="0"/>
                    <a:pt x="0" y="0"/>
                    <a:pt x="0" y="0"/>
                  </a:cubicBezTo>
                  <a:cubicBezTo>
                    <a:pt x="162" y="0"/>
                    <a:pt x="162" y="0"/>
                    <a:pt x="162" y="0"/>
                  </a:cubicBezTo>
                  <a:cubicBezTo>
                    <a:pt x="195" y="0"/>
                    <a:pt x="222" y="27"/>
                    <a:pt x="222" y="60"/>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a:extLst>
                <a:ext uri="{FF2B5EF4-FFF2-40B4-BE49-F238E27FC236}">
                  <a16:creationId xmlns:a16="http://schemas.microsoft.com/office/drawing/2014/main" id="{0235D3D9-4D5E-74EA-A534-7803CA9FBCD3}"/>
                </a:ext>
              </a:extLst>
            </p:cNvPr>
            <p:cNvSpPr>
              <a:spLocks/>
            </p:cNvSpPr>
            <p:nvPr/>
          </p:nvSpPr>
          <p:spPr bwMode="auto">
            <a:xfrm>
              <a:off x="3409" y="3490"/>
              <a:ext cx="428" cy="480"/>
            </a:xfrm>
            <a:custGeom>
              <a:avLst/>
              <a:gdLst>
                <a:gd name="T0" fmla="*/ 215 w 215"/>
                <a:gd name="T1" fmla="*/ 11 h 241"/>
                <a:gd name="T2" fmla="*/ 215 w 215"/>
                <a:gd name="T3" fmla="*/ 46 h 241"/>
                <a:gd name="T4" fmla="*/ 157 w 215"/>
                <a:gd name="T5" fmla="*/ 32 h 241"/>
                <a:gd name="T6" fmla="*/ 32 w 215"/>
                <a:gd name="T7" fmla="*/ 157 h 241"/>
                <a:gd name="T8" fmla="*/ 64 w 215"/>
                <a:gd name="T9" fmla="*/ 241 h 241"/>
                <a:gd name="T10" fmla="*/ 25 w 215"/>
                <a:gd name="T11" fmla="*/ 241 h 241"/>
                <a:gd name="T12" fmla="*/ 0 w 215"/>
                <a:gd name="T13" fmla="*/ 157 h 241"/>
                <a:gd name="T14" fmla="*/ 157 w 215"/>
                <a:gd name="T15" fmla="*/ 0 h 241"/>
                <a:gd name="T16" fmla="*/ 215 w 215"/>
                <a:gd name="T17" fmla="*/ 1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41">
                  <a:moveTo>
                    <a:pt x="215" y="11"/>
                  </a:moveTo>
                  <a:cubicBezTo>
                    <a:pt x="215" y="46"/>
                    <a:pt x="215" y="46"/>
                    <a:pt x="215" y="46"/>
                  </a:cubicBezTo>
                  <a:cubicBezTo>
                    <a:pt x="197" y="37"/>
                    <a:pt x="178" y="32"/>
                    <a:pt x="157" y="32"/>
                  </a:cubicBezTo>
                  <a:cubicBezTo>
                    <a:pt x="88" y="32"/>
                    <a:pt x="32" y="88"/>
                    <a:pt x="32" y="157"/>
                  </a:cubicBezTo>
                  <a:cubicBezTo>
                    <a:pt x="32" y="189"/>
                    <a:pt x="44" y="219"/>
                    <a:pt x="64" y="241"/>
                  </a:cubicBezTo>
                  <a:cubicBezTo>
                    <a:pt x="25" y="241"/>
                    <a:pt x="25" y="241"/>
                    <a:pt x="25" y="241"/>
                  </a:cubicBezTo>
                  <a:cubicBezTo>
                    <a:pt x="9" y="217"/>
                    <a:pt x="0" y="188"/>
                    <a:pt x="0" y="157"/>
                  </a:cubicBezTo>
                  <a:cubicBezTo>
                    <a:pt x="0" y="71"/>
                    <a:pt x="71" y="0"/>
                    <a:pt x="157" y="0"/>
                  </a:cubicBezTo>
                  <a:cubicBezTo>
                    <a:pt x="177" y="0"/>
                    <a:pt x="197" y="4"/>
                    <a:pt x="215" y="11"/>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7">
              <a:extLst>
                <a:ext uri="{FF2B5EF4-FFF2-40B4-BE49-F238E27FC236}">
                  <a16:creationId xmlns:a16="http://schemas.microsoft.com/office/drawing/2014/main" id="{578D8E51-7C9A-D369-623B-01E8984B9573}"/>
                </a:ext>
              </a:extLst>
            </p:cNvPr>
            <p:cNvSpPr>
              <a:spLocks/>
            </p:cNvSpPr>
            <p:nvPr/>
          </p:nvSpPr>
          <p:spPr bwMode="auto">
            <a:xfrm>
              <a:off x="2799" y="2665"/>
              <a:ext cx="1038" cy="1305"/>
            </a:xfrm>
            <a:custGeom>
              <a:avLst/>
              <a:gdLst>
                <a:gd name="T0" fmla="*/ 522 w 522"/>
                <a:gd name="T1" fmla="*/ 40 h 656"/>
                <a:gd name="T2" fmla="*/ 522 w 522"/>
                <a:gd name="T3" fmla="*/ 426 h 656"/>
                <a:gd name="T4" fmla="*/ 464 w 522"/>
                <a:gd name="T5" fmla="*/ 415 h 656"/>
                <a:gd name="T6" fmla="*/ 307 w 522"/>
                <a:gd name="T7" fmla="*/ 572 h 656"/>
                <a:gd name="T8" fmla="*/ 332 w 522"/>
                <a:gd name="T9" fmla="*/ 656 h 656"/>
                <a:gd name="T10" fmla="*/ 40 w 522"/>
                <a:gd name="T11" fmla="*/ 656 h 656"/>
                <a:gd name="T12" fmla="*/ 0 w 522"/>
                <a:gd name="T13" fmla="*/ 616 h 656"/>
                <a:gd name="T14" fmla="*/ 0 w 522"/>
                <a:gd name="T15" fmla="*/ 348 h 656"/>
                <a:gd name="T16" fmla="*/ 273 w 522"/>
                <a:gd name="T17" fmla="*/ 348 h 656"/>
                <a:gd name="T18" fmla="*/ 333 w 522"/>
                <a:gd name="T19" fmla="*/ 288 h 656"/>
                <a:gd name="T20" fmla="*/ 333 w 522"/>
                <a:gd name="T21" fmla="*/ 0 h 656"/>
                <a:gd name="T22" fmla="*/ 482 w 522"/>
                <a:gd name="T23" fmla="*/ 0 h 656"/>
                <a:gd name="T24" fmla="*/ 522 w 522"/>
                <a:gd name="T25"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656">
                  <a:moveTo>
                    <a:pt x="522" y="40"/>
                  </a:moveTo>
                  <a:cubicBezTo>
                    <a:pt x="522" y="426"/>
                    <a:pt x="522" y="426"/>
                    <a:pt x="522" y="426"/>
                  </a:cubicBezTo>
                  <a:cubicBezTo>
                    <a:pt x="504" y="419"/>
                    <a:pt x="484" y="415"/>
                    <a:pt x="464" y="415"/>
                  </a:cubicBezTo>
                  <a:cubicBezTo>
                    <a:pt x="378" y="415"/>
                    <a:pt x="307" y="486"/>
                    <a:pt x="307" y="572"/>
                  </a:cubicBezTo>
                  <a:cubicBezTo>
                    <a:pt x="307" y="603"/>
                    <a:pt x="316" y="632"/>
                    <a:pt x="332" y="656"/>
                  </a:cubicBezTo>
                  <a:cubicBezTo>
                    <a:pt x="40" y="656"/>
                    <a:pt x="40" y="656"/>
                    <a:pt x="40" y="656"/>
                  </a:cubicBezTo>
                  <a:cubicBezTo>
                    <a:pt x="18" y="656"/>
                    <a:pt x="0" y="638"/>
                    <a:pt x="0" y="616"/>
                  </a:cubicBezTo>
                  <a:cubicBezTo>
                    <a:pt x="0" y="348"/>
                    <a:pt x="0" y="348"/>
                    <a:pt x="0" y="348"/>
                  </a:cubicBezTo>
                  <a:cubicBezTo>
                    <a:pt x="273" y="348"/>
                    <a:pt x="273" y="348"/>
                    <a:pt x="273" y="348"/>
                  </a:cubicBezTo>
                  <a:cubicBezTo>
                    <a:pt x="306" y="348"/>
                    <a:pt x="333" y="321"/>
                    <a:pt x="333" y="288"/>
                  </a:cubicBezTo>
                  <a:cubicBezTo>
                    <a:pt x="333" y="0"/>
                    <a:pt x="333" y="0"/>
                    <a:pt x="333" y="0"/>
                  </a:cubicBezTo>
                  <a:cubicBezTo>
                    <a:pt x="482" y="0"/>
                    <a:pt x="482" y="0"/>
                    <a:pt x="482" y="0"/>
                  </a:cubicBezTo>
                  <a:cubicBezTo>
                    <a:pt x="504" y="0"/>
                    <a:pt x="522" y="18"/>
                    <a:pt x="522"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a:extLst>
                <a:ext uri="{FF2B5EF4-FFF2-40B4-BE49-F238E27FC236}">
                  <a16:creationId xmlns:a16="http://schemas.microsoft.com/office/drawing/2014/main" id="{9B046421-E30E-1114-379A-FA1AAF92A7B2}"/>
                </a:ext>
              </a:extLst>
            </p:cNvPr>
            <p:cNvSpPr>
              <a:spLocks/>
            </p:cNvSpPr>
            <p:nvPr/>
          </p:nvSpPr>
          <p:spPr bwMode="auto">
            <a:xfrm>
              <a:off x="3459" y="3970"/>
              <a:ext cx="173" cy="65"/>
            </a:xfrm>
            <a:custGeom>
              <a:avLst/>
              <a:gdLst>
                <a:gd name="T0" fmla="*/ 87 w 87"/>
                <a:gd name="T1" fmla="*/ 33 h 33"/>
                <a:gd name="T2" fmla="*/ 28 w 87"/>
                <a:gd name="T3" fmla="*/ 33 h 33"/>
                <a:gd name="T4" fmla="*/ 0 w 87"/>
                <a:gd name="T5" fmla="*/ 0 h 33"/>
                <a:gd name="T6" fmla="*/ 39 w 87"/>
                <a:gd name="T7" fmla="*/ 0 h 33"/>
                <a:gd name="T8" fmla="*/ 87 w 87"/>
                <a:gd name="T9" fmla="*/ 33 h 33"/>
              </a:gdLst>
              <a:ahLst/>
              <a:cxnLst>
                <a:cxn ang="0">
                  <a:pos x="T0" y="T1"/>
                </a:cxn>
                <a:cxn ang="0">
                  <a:pos x="T2" y="T3"/>
                </a:cxn>
                <a:cxn ang="0">
                  <a:pos x="T4" y="T5"/>
                </a:cxn>
                <a:cxn ang="0">
                  <a:pos x="T6" y="T7"/>
                </a:cxn>
                <a:cxn ang="0">
                  <a:pos x="T8" y="T9"/>
                </a:cxn>
              </a:cxnLst>
              <a:rect l="0" t="0" r="r" b="b"/>
              <a:pathLst>
                <a:path w="87" h="33">
                  <a:moveTo>
                    <a:pt x="87" y="33"/>
                  </a:moveTo>
                  <a:cubicBezTo>
                    <a:pt x="28" y="33"/>
                    <a:pt x="28" y="33"/>
                    <a:pt x="28" y="33"/>
                  </a:cubicBezTo>
                  <a:cubicBezTo>
                    <a:pt x="17" y="23"/>
                    <a:pt x="7" y="12"/>
                    <a:pt x="0" y="0"/>
                  </a:cubicBezTo>
                  <a:cubicBezTo>
                    <a:pt x="39" y="0"/>
                    <a:pt x="39" y="0"/>
                    <a:pt x="39" y="0"/>
                  </a:cubicBezTo>
                  <a:cubicBezTo>
                    <a:pt x="52" y="14"/>
                    <a:pt x="68" y="26"/>
                    <a:pt x="87" y="33"/>
                  </a:cubicBez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E09A5B1A-8E8F-682D-A76C-ABECE454723C}"/>
                </a:ext>
              </a:extLst>
            </p:cNvPr>
            <p:cNvSpPr>
              <a:spLocks/>
            </p:cNvSpPr>
            <p:nvPr/>
          </p:nvSpPr>
          <p:spPr bwMode="auto">
            <a:xfrm>
              <a:off x="2733" y="3357"/>
              <a:ext cx="781" cy="678"/>
            </a:xfrm>
            <a:custGeom>
              <a:avLst/>
              <a:gdLst>
                <a:gd name="T0" fmla="*/ 393 w 393"/>
                <a:gd name="T1" fmla="*/ 341 h 341"/>
                <a:gd name="T2" fmla="*/ 60 w 393"/>
                <a:gd name="T3" fmla="*/ 341 h 341"/>
                <a:gd name="T4" fmla="*/ 0 w 393"/>
                <a:gd name="T5" fmla="*/ 281 h 341"/>
                <a:gd name="T6" fmla="*/ 0 w 393"/>
                <a:gd name="T7" fmla="*/ 0 h 341"/>
                <a:gd name="T8" fmla="*/ 33 w 393"/>
                <a:gd name="T9" fmla="*/ 0 h 341"/>
                <a:gd name="T10" fmla="*/ 33 w 393"/>
                <a:gd name="T11" fmla="*/ 268 h 341"/>
                <a:gd name="T12" fmla="*/ 73 w 393"/>
                <a:gd name="T13" fmla="*/ 308 h 341"/>
                <a:gd name="T14" fmla="*/ 365 w 393"/>
                <a:gd name="T15" fmla="*/ 308 h 341"/>
                <a:gd name="T16" fmla="*/ 393 w 393"/>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341">
                  <a:moveTo>
                    <a:pt x="393" y="341"/>
                  </a:moveTo>
                  <a:cubicBezTo>
                    <a:pt x="60" y="341"/>
                    <a:pt x="60" y="341"/>
                    <a:pt x="60" y="341"/>
                  </a:cubicBezTo>
                  <a:cubicBezTo>
                    <a:pt x="27" y="341"/>
                    <a:pt x="0" y="314"/>
                    <a:pt x="0" y="281"/>
                  </a:cubicBezTo>
                  <a:cubicBezTo>
                    <a:pt x="0" y="0"/>
                    <a:pt x="0" y="0"/>
                    <a:pt x="0" y="0"/>
                  </a:cubicBezTo>
                  <a:cubicBezTo>
                    <a:pt x="33" y="0"/>
                    <a:pt x="33" y="0"/>
                    <a:pt x="33" y="0"/>
                  </a:cubicBezTo>
                  <a:cubicBezTo>
                    <a:pt x="33" y="268"/>
                    <a:pt x="33" y="268"/>
                    <a:pt x="33" y="268"/>
                  </a:cubicBezTo>
                  <a:cubicBezTo>
                    <a:pt x="33" y="290"/>
                    <a:pt x="51" y="308"/>
                    <a:pt x="73" y="308"/>
                  </a:cubicBezTo>
                  <a:cubicBezTo>
                    <a:pt x="365" y="308"/>
                    <a:pt x="365" y="308"/>
                    <a:pt x="365" y="308"/>
                  </a:cubicBezTo>
                  <a:cubicBezTo>
                    <a:pt x="372" y="320"/>
                    <a:pt x="382" y="331"/>
                    <a:pt x="393" y="341"/>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a:extLst>
                <a:ext uri="{FF2B5EF4-FFF2-40B4-BE49-F238E27FC236}">
                  <a16:creationId xmlns:a16="http://schemas.microsoft.com/office/drawing/2014/main" id="{634AFA0C-BC97-3B87-B025-4BA181A95971}"/>
                </a:ext>
              </a:extLst>
            </p:cNvPr>
            <p:cNvSpPr>
              <a:spLocks/>
            </p:cNvSpPr>
            <p:nvPr/>
          </p:nvSpPr>
          <p:spPr bwMode="auto">
            <a:xfrm>
              <a:off x="2799" y="2665"/>
              <a:ext cx="662" cy="692"/>
            </a:xfrm>
            <a:custGeom>
              <a:avLst/>
              <a:gdLst>
                <a:gd name="T0" fmla="*/ 333 w 333"/>
                <a:gd name="T1" fmla="*/ 0 h 348"/>
                <a:gd name="T2" fmla="*/ 333 w 333"/>
                <a:gd name="T3" fmla="*/ 288 h 348"/>
                <a:gd name="T4" fmla="*/ 273 w 333"/>
                <a:gd name="T5" fmla="*/ 348 h 348"/>
                <a:gd name="T6" fmla="*/ 0 w 333"/>
                <a:gd name="T7" fmla="*/ 348 h 348"/>
                <a:gd name="T8" fmla="*/ 0 w 333"/>
                <a:gd name="T9" fmla="*/ 228 h 348"/>
                <a:gd name="T10" fmla="*/ 213 w 333"/>
                <a:gd name="T11" fmla="*/ 228 h 348"/>
                <a:gd name="T12" fmla="*/ 213 w 333"/>
                <a:gd name="T13" fmla="*/ 0 h 348"/>
                <a:gd name="T14" fmla="*/ 333 w 333"/>
                <a:gd name="T15" fmla="*/ 0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48">
                  <a:moveTo>
                    <a:pt x="333" y="0"/>
                  </a:moveTo>
                  <a:cubicBezTo>
                    <a:pt x="333" y="288"/>
                    <a:pt x="333" y="288"/>
                    <a:pt x="333" y="288"/>
                  </a:cubicBezTo>
                  <a:cubicBezTo>
                    <a:pt x="333" y="321"/>
                    <a:pt x="306" y="348"/>
                    <a:pt x="273" y="348"/>
                  </a:cubicBezTo>
                  <a:cubicBezTo>
                    <a:pt x="0" y="348"/>
                    <a:pt x="0" y="348"/>
                    <a:pt x="0" y="348"/>
                  </a:cubicBezTo>
                  <a:cubicBezTo>
                    <a:pt x="0" y="228"/>
                    <a:pt x="0" y="228"/>
                    <a:pt x="0" y="228"/>
                  </a:cubicBezTo>
                  <a:cubicBezTo>
                    <a:pt x="213" y="228"/>
                    <a:pt x="213" y="228"/>
                    <a:pt x="213" y="228"/>
                  </a:cubicBezTo>
                  <a:cubicBezTo>
                    <a:pt x="213" y="0"/>
                    <a:pt x="213" y="0"/>
                    <a:pt x="213" y="0"/>
                  </a:cubicBezTo>
                  <a:lnTo>
                    <a:pt x="33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F650271F-79E6-24E4-9E43-0F5D8A1D012B}"/>
                </a:ext>
              </a:extLst>
            </p:cNvPr>
            <p:cNvSpPr>
              <a:spLocks noChangeArrowheads="1"/>
            </p:cNvSpPr>
            <p:nvPr/>
          </p:nvSpPr>
          <p:spPr bwMode="auto">
            <a:xfrm>
              <a:off x="3222" y="2599"/>
              <a:ext cx="239" cy="6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F563AB34-9C42-6E74-20B5-031EED7FA4F8}"/>
                </a:ext>
              </a:extLst>
            </p:cNvPr>
            <p:cNvSpPr>
              <a:spLocks/>
            </p:cNvSpPr>
            <p:nvPr/>
          </p:nvSpPr>
          <p:spPr bwMode="auto">
            <a:xfrm>
              <a:off x="2799" y="2665"/>
              <a:ext cx="423" cy="453"/>
            </a:xfrm>
            <a:custGeom>
              <a:avLst/>
              <a:gdLst>
                <a:gd name="T0" fmla="*/ 213 w 213"/>
                <a:gd name="T1" fmla="*/ 0 h 228"/>
                <a:gd name="T2" fmla="*/ 213 w 213"/>
                <a:gd name="T3" fmla="*/ 228 h 228"/>
                <a:gd name="T4" fmla="*/ 0 w 213"/>
                <a:gd name="T5" fmla="*/ 228 h 228"/>
                <a:gd name="T6" fmla="*/ 0 w 213"/>
                <a:gd name="T7" fmla="*/ 40 h 228"/>
                <a:gd name="T8" fmla="*/ 40 w 213"/>
                <a:gd name="T9" fmla="*/ 0 h 228"/>
                <a:gd name="T10" fmla="*/ 213 w 213"/>
                <a:gd name="T11" fmla="*/ 0 h 228"/>
              </a:gdLst>
              <a:ahLst/>
              <a:cxnLst>
                <a:cxn ang="0">
                  <a:pos x="T0" y="T1"/>
                </a:cxn>
                <a:cxn ang="0">
                  <a:pos x="T2" y="T3"/>
                </a:cxn>
                <a:cxn ang="0">
                  <a:pos x="T4" y="T5"/>
                </a:cxn>
                <a:cxn ang="0">
                  <a:pos x="T6" y="T7"/>
                </a:cxn>
                <a:cxn ang="0">
                  <a:pos x="T8" y="T9"/>
                </a:cxn>
                <a:cxn ang="0">
                  <a:pos x="T10" y="T11"/>
                </a:cxn>
              </a:cxnLst>
              <a:rect l="0" t="0" r="r" b="b"/>
              <a:pathLst>
                <a:path w="213" h="228">
                  <a:moveTo>
                    <a:pt x="213" y="0"/>
                  </a:moveTo>
                  <a:cubicBezTo>
                    <a:pt x="213" y="228"/>
                    <a:pt x="213" y="228"/>
                    <a:pt x="213" y="228"/>
                  </a:cubicBezTo>
                  <a:cubicBezTo>
                    <a:pt x="0" y="228"/>
                    <a:pt x="0" y="228"/>
                    <a:pt x="0" y="228"/>
                  </a:cubicBezTo>
                  <a:cubicBezTo>
                    <a:pt x="0" y="40"/>
                    <a:pt x="0" y="40"/>
                    <a:pt x="0" y="40"/>
                  </a:cubicBezTo>
                  <a:cubicBezTo>
                    <a:pt x="0" y="18"/>
                    <a:pt x="18" y="0"/>
                    <a:pt x="40" y="0"/>
                  </a:cubicBezTo>
                  <a:lnTo>
                    <a:pt x="2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63F4C4F0-2239-72E7-0EA8-3C223F01FF36}"/>
                </a:ext>
              </a:extLst>
            </p:cNvPr>
            <p:cNvSpPr>
              <a:spLocks/>
            </p:cNvSpPr>
            <p:nvPr/>
          </p:nvSpPr>
          <p:spPr bwMode="auto">
            <a:xfrm>
              <a:off x="2733" y="2599"/>
              <a:ext cx="489" cy="519"/>
            </a:xfrm>
            <a:custGeom>
              <a:avLst/>
              <a:gdLst>
                <a:gd name="T0" fmla="*/ 246 w 246"/>
                <a:gd name="T1" fmla="*/ 0 h 261"/>
                <a:gd name="T2" fmla="*/ 246 w 246"/>
                <a:gd name="T3" fmla="*/ 33 h 261"/>
                <a:gd name="T4" fmla="*/ 73 w 246"/>
                <a:gd name="T5" fmla="*/ 33 h 261"/>
                <a:gd name="T6" fmla="*/ 33 w 246"/>
                <a:gd name="T7" fmla="*/ 73 h 261"/>
                <a:gd name="T8" fmla="*/ 33 w 246"/>
                <a:gd name="T9" fmla="*/ 261 h 261"/>
                <a:gd name="T10" fmla="*/ 0 w 246"/>
                <a:gd name="T11" fmla="*/ 261 h 261"/>
                <a:gd name="T12" fmla="*/ 0 w 246"/>
                <a:gd name="T13" fmla="*/ 60 h 261"/>
                <a:gd name="T14" fmla="*/ 60 w 246"/>
                <a:gd name="T15" fmla="*/ 0 h 261"/>
                <a:gd name="T16" fmla="*/ 246 w 246"/>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61">
                  <a:moveTo>
                    <a:pt x="246" y="0"/>
                  </a:moveTo>
                  <a:cubicBezTo>
                    <a:pt x="246" y="33"/>
                    <a:pt x="246" y="33"/>
                    <a:pt x="246" y="33"/>
                  </a:cubicBezTo>
                  <a:cubicBezTo>
                    <a:pt x="73" y="33"/>
                    <a:pt x="73" y="33"/>
                    <a:pt x="73" y="33"/>
                  </a:cubicBezTo>
                  <a:cubicBezTo>
                    <a:pt x="51" y="33"/>
                    <a:pt x="33" y="51"/>
                    <a:pt x="33" y="73"/>
                  </a:cubicBezTo>
                  <a:cubicBezTo>
                    <a:pt x="33" y="261"/>
                    <a:pt x="33" y="261"/>
                    <a:pt x="33" y="261"/>
                  </a:cubicBezTo>
                  <a:cubicBezTo>
                    <a:pt x="0" y="261"/>
                    <a:pt x="0" y="261"/>
                    <a:pt x="0" y="261"/>
                  </a:cubicBezTo>
                  <a:cubicBezTo>
                    <a:pt x="0" y="60"/>
                    <a:pt x="0" y="60"/>
                    <a:pt x="0" y="60"/>
                  </a:cubicBezTo>
                  <a:cubicBezTo>
                    <a:pt x="0" y="27"/>
                    <a:pt x="27" y="0"/>
                    <a:pt x="60" y="0"/>
                  </a:cubicBezTo>
                  <a:lnTo>
                    <a:pt x="246" y="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8E7A5F78-342B-33CD-F683-754265459B0A}"/>
                </a:ext>
              </a:extLst>
            </p:cNvPr>
            <p:cNvSpPr>
              <a:spLocks noChangeArrowheads="1"/>
            </p:cNvSpPr>
            <p:nvPr/>
          </p:nvSpPr>
          <p:spPr bwMode="auto">
            <a:xfrm>
              <a:off x="2733" y="3118"/>
              <a:ext cx="66" cy="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543AD854-8D0B-D08C-F317-692BE9B6F9A7}"/>
                </a:ext>
              </a:extLst>
            </p:cNvPr>
            <p:cNvSpPr>
              <a:spLocks/>
            </p:cNvSpPr>
            <p:nvPr/>
          </p:nvSpPr>
          <p:spPr bwMode="auto">
            <a:xfrm>
              <a:off x="1900" y="2448"/>
              <a:ext cx="833" cy="909"/>
            </a:xfrm>
            <a:custGeom>
              <a:avLst/>
              <a:gdLst>
                <a:gd name="T0" fmla="*/ 419 w 419"/>
                <a:gd name="T1" fmla="*/ 337 h 457"/>
                <a:gd name="T2" fmla="*/ 419 w 419"/>
                <a:gd name="T3" fmla="*/ 457 h 457"/>
                <a:gd name="T4" fmla="*/ 60 w 419"/>
                <a:gd name="T5" fmla="*/ 457 h 457"/>
                <a:gd name="T6" fmla="*/ 0 w 419"/>
                <a:gd name="T7" fmla="*/ 397 h 457"/>
                <a:gd name="T8" fmla="*/ 0 w 419"/>
                <a:gd name="T9" fmla="*/ 0 h 457"/>
                <a:gd name="T10" fmla="*/ 120 w 419"/>
                <a:gd name="T11" fmla="*/ 0 h 457"/>
                <a:gd name="T12" fmla="*/ 120 w 419"/>
                <a:gd name="T13" fmla="*/ 337 h 457"/>
                <a:gd name="T14" fmla="*/ 419 w 419"/>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457">
                  <a:moveTo>
                    <a:pt x="419" y="337"/>
                  </a:moveTo>
                  <a:cubicBezTo>
                    <a:pt x="419" y="457"/>
                    <a:pt x="419" y="457"/>
                    <a:pt x="419"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419" y="337"/>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6F21EFE5-454D-BFE3-AE00-D46ECE4E571E}"/>
                </a:ext>
              </a:extLst>
            </p:cNvPr>
            <p:cNvSpPr>
              <a:spLocks/>
            </p:cNvSpPr>
            <p:nvPr/>
          </p:nvSpPr>
          <p:spPr bwMode="auto">
            <a:xfrm>
              <a:off x="1435" y="1011"/>
              <a:ext cx="1169" cy="1437"/>
            </a:xfrm>
            <a:custGeom>
              <a:avLst/>
              <a:gdLst>
                <a:gd name="T0" fmla="*/ 588 w 588"/>
                <a:gd name="T1" fmla="*/ 60 h 722"/>
                <a:gd name="T2" fmla="*/ 588 w 588"/>
                <a:gd name="T3" fmla="*/ 662 h 722"/>
                <a:gd name="T4" fmla="*/ 528 w 588"/>
                <a:gd name="T5" fmla="*/ 722 h 722"/>
                <a:gd name="T6" fmla="*/ 354 w 588"/>
                <a:gd name="T7" fmla="*/ 722 h 722"/>
                <a:gd name="T8" fmla="*/ 354 w 588"/>
                <a:gd name="T9" fmla="*/ 689 h 722"/>
                <a:gd name="T10" fmla="*/ 514 w 588"/>
                <a:gd name="T11" fmla="*/ 689 h 722"/>
                <a:gd name="T12" fmla="*/ 554 w 588"/>
                <a:gd name="T13" fmla="*/ 649 h 722"/>
                <a:gd name="T14" fmla="*/ 554 w 588"/>
                <a:gd name="T15" fmla="*/ 73 h 722"/>
                <a:gd name="T16" fmla="*/ 514 w 588"/>
                <a:gd name="T17" fmla="*/ 33 h 722"/>
                <a:gd name="T18" fmla="*/ 73 w 588"/>
                <a:gd name="T19" fmla="*/ 33 h 722"/>
                <a:gd name="T20" fmla="*/ 33 w 588"/>
                <a:gd name="T21" fmla="*/ 73 h 722"/>
                <a:gd name="T22" fmla="*/ 33 w 588"/>
                <a:gd name="T23" fmla="*/ 649 h 722"/>
                <a:gd name="T24" fmla="*/ 73 w 588"/>
                <a:gd name="T25" fmla="*/ 689 h 722"/>
                <a:gd name="T26" fmla="*/ 234 w 588"/>
                <a:gd name="T27" fmla="*/ 689 h 722"/>
                <a:gd name="T28" fmla="*/ 234 w 588"/>
                <a:gd name="T29" fmla="*/ 722 h 722"/>
                <a:gd name="T30" fmla="*/ 60 w 588"/>
                <a:gd name="T31" fmla="*/ 722 h 722"/>
                <a:gd name="T32" fmla="*/ 0 w 588"/>
                <a:gd name="T33" fmla="*/ 662 h 722"/>
                <a:gd name="T34" fmla="*/ 0 w 588"/>
                <a:gd name="T35" fmla="*/ 60 h 722"/>
                <a:gd name="T36" fmla="*/ 60 w 588"/>
                <a:gd name="T37" fmla="*/ 0 h 722"/>
                <a:gd name="T38" fmla="*/ 528 w 588"/>
                <a:gd name="T39" fmla="*/ 0 h 722"/>
                <a:gd name="T40" fmla="*/ 588 w 588"/>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722">
                  <a:moveTo>
                    <a:pt x="588" y="60"/>
                  </a:moveTo>
                  <a:cubicBezTo>
                    <a:pt x="588" y="662"/>
                    <a:pt x="588" y="662"/>
                    <a:pt x="588" y="662"/>
                  </a:cubicBezTo>
                  <a:cubicBezTo>
                    <a:pt x="588" y="695"/>
                    <a:pt x="561" y="722"/>
                    <a:pt x="528" y="722"/>
                  </a:cubicBezTo>
                  <a:cubicBezTo>
                    <a:pt x="354" y="722"/>
                    <a:pt x="354" y="722"/>
                    <a:pt x="354" y="722"/>
                  </a:cubicBezTo>
                  <a:cubicBezTo>
                    <a:pt x="354" y="689"/>
                    <a:pt x="354" y="689"/>
                    <a:pt x="354" y="689"/>
                  </a:cubicBezTo>
                  <a:cubicBezTo>
                    <a:pt x="514" y="689"/>
                    <a:pt x="514" y="689"/>
                    <a:pt x="514" y="689"/>
                  </a:cubicBezTo>
                  <a:cubicBezTo>
                    <a:pt x="536" y="689"/>
                    <a:pt x="554" y="671"/>
                    <a:pt x="554" y="649"/>
                  </a:cubicBezTo>
                  <a:cubicBezTo>
                    <a:pt x="554" y="73"/>
                    <a:pt x="554" y="73"/>
                    <a:pt x="554" y="73"/>
                  </a:cubicBezTo>
                  <a:cubicBezTo>
                    <a:pt x="554" y="51"/>
                    <a:pt x="536" y="33"/>
                    <a:pt x="514" y="33"/>
                  </a:cubicBezTo>
                  <a:cubicBezTo>
                    <a:pt x="73" y="33"/>
                    <a:pt x="73" y="33"/>
                    <a:pt x="73" y="33"/>
                  </a:cubicBezTo>
                  <a:cubicBezTo>
                    <a:pt x="51" y="33"/>
                    <a:pt x="33" y="51"/>
                    <a:pt x="33" y="73"/>
                  </a:cubicBezTo>
                  <a:cubicBezTo>
                    <a:pt x="33" y="649"/>
                    <a:pt x="33" y="649"/>
                    <a:pt x="33" y="649"/>
                  </a:cubicBezTo>
                  <a:cubicBezTo>
                    <a:pt x="33" y="671"/>
                    <a:pt x="51" y="689"/>
                    <a:pt x="73" y="689"/>
                  </a:cubicBezTo>
                  <a:cubicBezTo>
                    <a:pt x="234" y="689"/>
                    <a:pt x="234" y="689"/>
                    <a:pt x="234" y="689"/>
                  </a:cubicBezTo>
                  <a:cubicBezTo>
                    <a:pt x="234" y="722"/>
                    <a:pt x="234" y="722"/>
                    <a:pt x="234" y="722"/>
                  </a:cubicBezTo>
                  <a:cubicBezTo>
                    <a:pt x="60" y="722"/>
                    <a:pt x="60" y="722"/>
                    <a:pt x="60" y="722"/>
                  </a:cubicBezTo>
                  <a:cubicBezTo>
                    <a:pt x="27" y="722"/>
                    <a:pt x="0" y="695"/>
                    <a:pt x="0" y="662"/>
                  </a:cubicBezTo>
                  <a:cubicBezTo>
                    <a:pt x="0" y="60"/>
                    <a:pt x="0" y="60"/>
                    <a:pt x="0" y="60"/>
                  </a:cubicBezTo>
                  <a:cubicBezTo>
                    <a:pt x="0" y="27"/>
                    <a:pt x="27" y="0"/>
                    <a:pt x="60" y="0"/>
                  </a:cubicBezTo>
                  <a:cubicBezTo>
                    <a:pt x="528" y="0"/>
                    <a:pt x="528" y="0"/>
                    <a:pt x="528" y="0"/>
                  </a:cubicBezTo>
                  <a:cubicBezTo>
                    <a:pt x="561" y="0"/>
                    <a:pt x="588" y="27"/>
                    <a:pt x="588" y="60"/>
                  </a:cubicBez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86CF2E30-BA4F-726F-7C71-BE6B4D5E90EC}"/>
                </a:ext>
              </a:extLst>
            </p:cNvPr>
            <p:cNvSpPr>
              <a:spLocks/>
            </p:cNvSpPr>
            <p:nvPr/>
          </p:nvSpPr>
          <p:spPr bwMode="auto">
            <a:xfrm>
              <a:off x="1501" y="1077"/>
              <a:ext cx="1035" cy="1305"/>
            </a:xfrm>
            <a:custGeom>
              <a:avLst/>
              <a:gdLst>
                <a:gd name="T0" fmla="*/ 521 w 521"/>
                <a:gd name="T1" fmla="*/ 40 h 656"/>
                <a:gd name="T2" fmla="*/ 521 w 521"/>
                <a:gd name="T3" fmla="*/ 616 h 656"/>
                <a:gd name="T4" fmla="*/ 481 w 521"/>
                <a:gd name="T5" fmla="*/ 656 h 656"/>
                <a:gd name="T6" fmla="*/ 321 w 521"/>
                <a:gd name="T7" fmla="*/ 656 h 656"/>
                <a:gd name="T8" fmla="*/ 321 w 521"/>
                <a:gd name="T9" fmla="*/ 328 h 656"/>
                <a:gd name="T10" fmla="*/ 261 w 521"/>
                <a:gd name="T11" fmla="*/ 268 h 656"/>
                <a:gd name="T12" fmla="*/ 201 w 521"/>
                <a:gd name="T13" fmla="*/ 328 h 656"/>
                <a:gd name="T14" fmla="*/ 201 w 521"/>
                <a:gd name="T15" fmla="*/ 656 h 656"/>
                <a:gd name="T16" fmla="*/ 40 w 521"/>
                <a:gd name="T17" fmla="*/ 656 h 656"/>
                <a:gd name="T18" fmla="*/ 0 w 521"/>
                <a:gd name="T19" fmla="*/ 616 h 656"/>
                <a:gd name="T20" fmla="*/ 0 w 521"/>
                <a:gd name="T21" fmla="*/ 40 h 656"/>
                <a:gd name="T22" fmla="*/ 40 w 521"/>
                <a:gd name="T23" fmla="*/ 0 h 656"/>
                <a:gd name="T24" fmla="*/ 481 w 521"/>
                <a:gd name="T25" fmla="*/ 0 h 656"/>
                <a:gd name="T26" fmla="*/ 521 w 521"/>
                <a:gd name="T27"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1" h="656">
                  <a:moveTo>
                    <a:pt x="521" y="40"/>
                  </a:moveTo>
                  <a:cubicBezTo>
                    <a:pt x="521" y="616"/>
                    <a:pt x="521" y="616"/>
                    <a:pt x="521" y="616"/>
                  </a:cubicBezTo>
                  <a:cubicBezTo>
                    <a:pt x="521" y="638"/>
                    <a:pt x="503" y="656"/>
                    <a:pt x="481" y="656"/>
                  </a:cubicBezTo>
                  <a:cubicBezTo>
                    <a:pt x="321" y="656"/>
                    <a:pt x="321" y="656"/>
                    <a:pt x="321" y="656"/>
                  </a:cubicBezTo>
                  <a:cubicBezTo>
                    <a:pt x="321" y="328"/>
                    <a:pt x="321" y="328"/>
                    <a:pt x="321" y="328"/>
                  </a:cubicBezTo>
                  <a:cubicBezTo>
                    <a:pt x="321" y="295"/>
                    <a:pt x="294" y="268"/>
                    <a:pt x="261" y="268"/>
                  </a:cubicBezTo>
                  <a:cubicBezTo>
                    <a:pt x="228" y="268"/>
                    <a:pt x="201" y="295"/>
                    <a:pt x="201" y="328"/>
                  </a:cubicBezTo>
                  <a:cubicBezTo>
                    <a:pt x="201" y="656"/>
                    <a:pt x="201" y="656"/>
                    <a:pt x="201" y="656"/>
                  </a:cubicBezTo>
                  <a:cubicBezTo>
                    <a:pt x="40" y="656"/>
                    <a:pt x="40" y="656"/>
                    <a:pt x="40" y="656"/>
                  </a:cubicBezTo>
                  <a:cubicBezTo>
                    <a:pt x="18" y="656"/>
                    <a:pt x="0" y="638"/>
                    <a:pt x="0" y="616"/>
                  </a:cubicBezTo>
                  <a:cubicBezTo>
                    <a:pt x="0" y="40"/>
                    <a:pt x="0" y="40"/>
                    <a:pt x="0" y="40"/>
                  </a:cubicBezTo>
                  <a:cubicBezTo>
                    <a:pt x="0" y="18"/>
                    <a:pt x="18" y="0"/>
                    <a:pt x="40" y="0"/>
                  </a:cubicBezTo>
                  <a:cubicBezTo>
                    <a:pt x="481" y="0"/>
                    <a:pt x="481" y="0"/>
                    <a:pt x="481" y="0"/>
                  </a:cubicBezTo>
                  <a:cubicBezTo>
                    <a:pt x="503" y="0"/>
                    <a:pt x="521" y="18"/>
                    <a:pt x="521"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6415734E-62A6-E3B6-D286-93B3F2FFDE9F}"/>
                </a:ext>
              </a:extLst>
            </p:cNvPr>
            <p:cNvSpPr>
              <a:spLocks noChangeArrowheads="1"/>
            </p:cNvSpPr>
            <p:nvPr/>
          </p:nvSpPr>
          <p:spPr bwMode="auto">
            <a:xfrm>
              <a:off x="1900" y="2382"/>
              <a:ext cx="239" cy="66"/>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53B61FA6-5283-F4BE-2719-7600E852C7F6}"/>
                </a:ext>
              </a:extLst>
            </p:cNvPr>
            <p:cNvSpPr>
              <a:spLocks/>
            </p:cNvSpPr>
            <p:nvPr/>
          </p:nvSpPr>
          <p:spPr bwMode="auto">
            <a:xfrm>
              <a:off x="1900" y="1610"/>
              <a:ext cx="239" cy="772"/>
            </a:xfrm>
            <a:custGeom>
              <a:avLst/>
              <a:gdLst>
                <a:gd name="T0" fmla="*/ 120 w 120"/>
                <a:gd name="T1" fmla="*/ 60 h 388"/>
                <a:gd name="T2" fmla="*/ 120 w 120"/>
                <a:gd name="T3" fmla="*/ 388 h 388"/>
                <a:gd name="T4" fmla="*/ 0 w 120"/>
                <a:gd name="T5" fmla="*/ 388 h 388"/>
                <a:gd name="T6" fmla="*/ 0 w 120"/>
                <a:gd name="T7" fmla="*/ 60 h 388"/>
                <a:gd name="T8" fmla="*/ 60 w 120"/>
                <a:gd name="T9" fmla="*/ 0 h 388"/>
                <a:gd name="T10" fmla="*/ 120 w 120"/>
                <a:gd name="T11" fmla="*/ 60 h 388"/>
              </a:gdLst>
              <a:ahLst/>
              <a:cxnLst>
                <a:cxn ang="0">
                  <a:pos x="T0" y="T1"/>
                </a:cxn>
                <a:cxn ang="0">
                  <a:pos x="T2" y="T3"/>
                </a:cxn>
                <a:cxn ang="0">
                  <a:pos x="T4" y="T5"/>
                </a:cxn>
                <a:cxn ang="0">
                  <a:pos x="T6" y="T7"/>
                </a:cxn>
                <a:cxn ang="0">
                  <a:pos x="T8" y="T9"/>
                </a:cxn>
                <a:cxn ang="0">
                  <a:pos x="T10" y="T11"/>
                </a:cxn>
              </a:cxnLst>
              <a:rect l="0" t="0" r="r" b="b"/>
              <a:pathLst>
                <a:path w="120" h="388">
                  <a:moveTo>
                    <a:pt x="120" y="60"/>
                  </a:moveTo>
                  <a:cubicBezTo>
                    <a:pt x="120" y="388"/>
                    <a:pt x="120" y="388"/>
                    <a:pt x="120" y="388"/>
                  </a:cubicBezTo>
                  <a:cubicBezTo>
                    <a:pt x="0" y="388"/>
                    <a:pt x="0" y="388"/>
                    <a:pt x="0" y="388"/>
                  </a:cubicBezTo>
                  <a:cubicBezTo>
                    <a:pt x="0" y="60"/>
                    <a:pt x="0" y="60"/>
                    <a:pt x="0" y="60"/>
                  </a:cubicBezTo>
                  <a:cubicBezTo>
                    <a:pt x="0" y="27"/>
                    <a:pt x="27" y="0"/>
                    <a:pt x="60" y="0"/>
                  </a:cubicBezTo>
                  <a:cubicBezTo>
                    <a:pt x="93" y="0"/>
                    <a:pt x="120" y="27"/>
                    <a:pt x="120" y="6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40">
              <a:extLst>
                <a:ext uri="{FF2B5EF4-FFF2-40B4-BE49-F238E27FC236}">
                  <a16:creationId xmlns:a16="http://schemas.microsoft.com/office/drawing/2014/main" id="{6BF361EA-4FFA-C09D-0E40-D20AEBA81DBF}"/>
                </a:ext>
              </a:extLst>
            </p:cNvPr>
            <p:cNvSpPr>
              <a:spLocks noChangeArrowheads="1"/>
            </p:cNvSpPr>
            <p:nvPr/>
          </p:nvSpPr>
          <p:spPr bwMode="auto">
            <a:xfrm>
              <a:off x="2103" y="1902"/>
              <a:ext cx="622" cy="625"/>
            </a:xfrm>
            <a:prstGeom prst="ellipse">
              <a:avLst/>
            </a:pr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1">
              <a:extLst>
                <a:ext uri="{FF2B5EF4-FFF2-40B4-BE49-F238E27FC236}">
                  <a16:creationId xmlns:a16="http://schemas.microsoft.com/office/drawing/2014/main" id="{9429BAD1-F655-E388-D154-1B91C74A635A}"/>
                </a:ext>
              </a:extLst>
            </p:cNvPr>
            <p:cNvSpPr>
              <a:spLocks/>
            </p:cNvSpPr>
            <p:nvPr/>
          </p:nvSpPr>
          <p:spPr bwMode="auto">
            <a:xfrm>
              <a:off x="2172" y="1966"/>
              <a:ext cx="499" cy="498"/>
            </a:xfrm>
            <a:custGeom>
              <a:avLst/>
              <a:gdLst>
                <a:gd name="T0" fmla="*/ 231 w 251"/>
                <a:gd name="T1" fmla="*/ 193 h 250"/>
                <a:gd name="T2" fmla="*/ 251 w 251"/>
                <a:gd name="T3" fmla="*/ 125 h 250"/>
                <a:gd name="T4" fmla="*/ 126 w 251"/>
                <a:gd name="T5" fmla="*/ 0 h 250"/>
                <a:gd name="T6" fmla="*/ 0 w 251"/>
                <a:gd name="T7" fmla="*/ 125 h 250"/>
                <a:gd name="T8" fmla="*/ 126 w 251"/>
                <a:gd name="T9" fmla="*/ 250 h 250"/>
                <a:gd name="T10" fmla="*/ 194 w 251"/>
                <a:gd name="T11" fmla="*/ 230 h 250"/>
                <a:gd name="T12" fmla="*/ 250 w 251"/>
                <a:gd name="T13" fmla="*/ 250 h 250"/>
                <a:gd name="T14" fmla="*/ 231 w 251"/>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0">
                  <a:moveTo>
                    <a:pt x="231" y="193"/>
                  </a:moveTo>
                  <a:cubicBezTo>
                    <a:pt x="244" y="173"/>
                    <a:pt x="251" y="150"/>
                    <a:pt x="251" y="125"/>
                  </a:cubicBezTo>
                  <a:cubicBezTo>
                    <a:pt x="251" y="56"/>
                    <a:pt x="195" y="0"/>
                    <a:pt x="126" y="0"/>
                  </a:cubicBezTo>
                  <a:cubicBezTo>
                    <a:pt x="56" y="0"/>
                    <a:pt x="0" y="56"/>
                    <a:pt x="0" y="125"/>
                  </a:cubicBezTo>
                  <a:cubicBezTo>
                    <a:pt x="0" y="194"/>
                    <a:pt x="56" y="250"/>
                    <a:pt x="126" y="250"/>
                  </a:cubicBezTo>
                  <a:cubicBezTo>
                    <a:pt x="151" y="250"/>
                    <a:pt x="174" y="243"/>
                    <a:pt x="194" y="230"/>
                  </a:cubicBezTo>
                  <a:cubicBezTo>
                    <a:pt x="250" y="250"/>
                    <a:pt x="250" y="250"/>
                    <a:pt x="250" y="250"/>
                  </a:cubicBezTo>
                  <a:lnTo>
                    <a:pt x="231" y="193"/>
                  </a:lnTo>
                  <a:close/>
                </a:path>
              </a:pathLst>
            </a:custGeom>
            <a:solidFill>
              <a:schemeClr val="bg1"/>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42">
              <a:extLst>
                <a:ext uri="{FF2B5EF4-FFF2-40B4-BE49-F238E27FC236}">
                  <a16:creationId xmlns:a16="http://schemas.microsoft.com/office/drawing/2014/main" id="{42B222E6-BC07-2E64-0A78-0F79C8AA47DE}"/>
                </a:ext>
              </a:extLst>
            </p:cNvPr>
            <p:cNvSpPr>
              <a:spLocks noChangeArrowheads="1"/>
            </p:cNvSpPr>
            <p:nvPr/>
          </p:nvSpPr>
          <p:spPr bwMode="auto">
            <a:xfrm>
              <a:off x="4695" y="1902"/>
              <a:ext cx="625" cy="625"/>
            </a:xfrm>
            <a:prstGeom prst="ellipse">
              <a:avLst/>
            </a:pr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3">
              <a:extLst>
                <a:ext uri="{FF2B5EF4-FFF2-40B4-BE49-F238E27FC236}">
                  <a16:creationId xmlns:a16="http://schemas.microsoft.com/office/drawing/2014/main" id="{966DB7B2-A3AC-5B1D-6D22-188D727AFE26}"/>
                </a:ext>
              </a:extLst>
            </p:cNvPr>
            <p:cNvSpPr>
              <a:spLocks/>
            </p:cNvSpPr>
            <p:nvPr/>
          </p:nvSpPr>
          <p:spPr bwMode="auto">
            <a:xfrm>
              <a:off x="4759" y="1966"/>
              <a:ext cx="497" cy="498"/>
            </a:xfrm>
            <a:custGeom>
              <a:avLst/>
              <a:gdLst>
                <a:gd name="T0" fmla="*/ 230 w 250"/>
                <a:gd name="T1" fmla="*/ 193 h 250"/>
                <a:gd name="T2" fmla="*/ 250 w 250"/>
                <a:gd name="T3" fmla="*/ 125 h 250"/>
                <a:gd name="T4" fmla="*/ 125 w 250"/>
                <a:gd name="T5" fmla="*/ 0 h 250"/>
                <a:gd name="T6" fmla="*/ 0 w 250"/>
                <a:gd name="T7" fmla="*/ 125 h 250"/>
                <a:gd name="T8" fmla="*/ 125 w 250"/>
                <a:gd name="T9" fmla="*/ 250 h 250"/>
                <a:gd name="T10" fmla="*/ 193 w 250"/>
                <a:gd name="T11" fmla="*/ 230 h 250"/>
                <a:gd name="T12" fmla="*/ 250 w 250"/>
                <a:gd name="T13" fmla="*/ 250 h 250"/>
                <a:gd name="T14" fmla="*/ 230 w 250"/>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30" y="193"/>
                  </a:moveTo>
                  <a:cubicBezTo>
                    <a:pt x="243" y="173"/>
                    <a:pt x="250" y="150"/>
                    <a:pt x="250" y="125"/>
                  </a:cubicBezTo>
                  <a:cubicBezTo>
                    <a:pt x="250" y="56"/>
                    <a:pt x="194" y="0"/>
                    <a:pt x="125" y="0"/>
                  </a:cubicBezTo>
                  <a:cubicBezTo>
                    <a:pt x="56" y="0"/>
                    <a:pt x="0" y="56"/>
                    <a:pt x="0" y="125"/>
                  </a:cubicBezTo>
                  <a:cubicBezTo>
                    <a:pt x="0" y="194"/>
                    <a:pt x="56" y="250"/>
                    <a:pt x="125" y="250"/>
                  </a:cubicBezTo>
                  <a:cubicBezTo>
                    <a:pt x="150" y="250"/>
                    <a:pt x="173" y="243"/>
                    <a:pt x="193" y="230"/>
                  </a:cubicBezTo>
                  <a:cubicBezTo>
                    <a:pt x="250" y="250"/>
                    <a:pt x="250" y="250"/>
                    <a:pt x="250" y="250"/>
                  </a:cubicBezTo>
                  <a:lnTo>
                    <a:pt x="230" y="193"/>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Oval 44">
              <a:extLst>
                <a:ext uri="{FF2B5EF4-FFF2-40B4-BE49-F238E27FC236}">
                  <a16:creationId xmlns:a16="http://schemas.microsoft.com/office/drawing/2014/main" id="{E9F8C417-2D69-48D7-AE3B-74268868BD53}"/>
                </a:ext>
              </a:extLst>
            </p:cNvPr>
            <p:cNvSpPr>
              <a:spLocks noChangeArrowheads="1"/>
            </p:cNvSpPr>
            <p:nvPr/>
          </p:nvSpPr>
          <p:spPr bwMode="auto">
            <a:xfrm>
              <a:off x="6945" y="3568"/>
              <a:ext cx="505" cy="503"/>
            </a:xfrm>
            <a:prstGeom prst="ellipse">
              <a:avLst/>
            </a:prstGeom>
            <a:solidFill>
              <a:srgbClr val="7F3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5" name="Freeform 41">
            <a:extLst>
              <a:ext uri="{FF2B5EF4-FFF2-40B4-BE49-F238E27FC236}">
                <a16:creationId xmlns:a16="http://schemas.microsoft.com/office/drawing/2014/main" id="{85EB272A-4052-56F3-8E7C-1B1058FFCBFC}"/>
              </a:ext>
            </a:extLst>
          </p:cNvPr>
          <p:cNvSpPr>
            <a:spLocks/>
          </p:cNvSpPr>
          <p:nvPr/>
        </p:nvSpPr>
        <p:spPr bwMode="auto">
          <a:xfrm rot="16200000">
            <a:off x="4519290" y="5524438"/>
            <a:ext cx="792162" cy="790575"/>
          </a:xfrm>
          <a:custGeom>
            <a:avLst/>
            <a:gdLst>
              <a:gd name="T0" fmla="*/ 231 w 251"/>
              <a:gd name="T1" fmla="*/ 193 h 250"/>
              <a:gd name="T2" fmla="*/ 251 w 251"/>
              <a:gd name="T3" fmla="*/ 125 h 250"/>
              <a:gd name="T4" fmla="*/ 126 w 251"/>
              <a:gd name="T5" fmla="*/ 0 h 250"/>
              <a:gd name="T6" fmla="*/ 0 w 251"/>
              <a:gd name="T7" fmla="*/ 125 h 250"/>
              <a:gd name="T8" fmla="*/ 126 w 251"/>
              <a:gd name="T9" fmla="*/ 250 h 250"/>
              <a:gd name="T10" fmla="*/ 194 w 251"/>
              <a:gd name="T11" fmla="*/ 230 h 250"/>
              <a:gd name="T12" fmla="*/ 250 w 251"/>
              <a:gd name="T13" fmla="*/ 250 h 250"/>
              <a:gd name="T14" fmla="*/ 231 w 251"/>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0">
                <a:moveTo>
                  <a:pt x="231" y="193"/>
                </a:moveTo>
                <a:cubicBezTo>
                  <a:pt x="244" y="173"/>
                  <a:pt x="251" y="150"/>
                  <a:pt x="251" y="125"/>
                </a:cubicBezTo>
                <a:cubicBezTo>
                  <a:pt x="251" y="56"/>
                  <a:pt x="195" y="0"/>
                  <a:pt x="126" y="0"/>
                </a:cubicBezTo>
                <a:cubicBezTo>
                  <a:pt x="56" y="0"/>
                  <a:pt x="0" y="56"/>
                  <a:pt x="0" y="125"/>
                </a:cubicBezTo>
                <a:cubicBezTo>
                  <a:pt x="0" y="194"/>
                  <a:pt x="56" y="250"/>
                  <a:pt x="126" y="250"/>
                </a:cubicBezTo>
                <a:cubicBezTo>
                  <a:pt x="151" y="250"/>
                  <a:pt x="174" y="243"/>
                  <a:pt x="194" y="230"/>
                </a:cubicBezTo>
                <a:cubicBezTo>
                  <a:pt x="250" y="250"/>
                  <a:pt x="250" y="250"/>
                  <a:pt x="250" y="250"/>
                </a:cubicBezTo>
                <a:lnTo>
                  <a:pt x="231" y="193"/>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Oval 44">
            <a:extLst>
              <a:ext uri="{FF2B5EF4-FFF2-40B4-BE49-F238E27FC236}">
                <a16:creationId xmlns:a16="http://schemas.microsoft.com/office/drawing/2014/main" id="{6F40940E-E1FB-3DED-AB84-8B34057B3569}"/>
              </a:ext>
            </a:extLst>
          </p:cNvPr>
          <p:cNvSpPr>
            <a:spLocks noChangeArrowheads="1"/>
          </p:cNvSpPr>
          <p:nvPr/>
        </p:nvSpPr>
        <p:spPr bwMode="auto">
          <a:xfrm>
            <a:off x="10600955" y="5600647"/>
            <a:ext cx="702872" cy="700089"/>
          </a:xfrm>
          <a:prstGeom prst="ellipse">
            <a:avLst/>
          </a:prstGeom>
          <a:solidFill>
            <a:srgbClr val="D0CECE"/>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7" name="Grupo 46">
            <a:extLst>
              <a:ext uri="{FF2B5EF4-FFF2-40B4-BE49-F238E27FC236}">
                <a16:creationId xmlns:a16="http://schemas.microsoft.com/office/drawing/2014/main" id="{6B09DC40-61F9-281D-DBE4-43F595E66F41}"/>
              </a:ext>
            </a:extLst>
          </p:cNvPr>
          <p:cNvGrpSpPr/>
          <p:nvPr/>
        </p:nvGrpSpPr>
        <p:grpSpPr>
          <a:xfrm flipV="1">
            <a:off x="3296687" y="1608405"/>
            <a:ext cx="844478" cy="256531"/>
            <a:chOff x="3144483" y="1759184"/>
            <a:chExt cx="540470" cy="164181"/>
          </a:xfrm>
          <a:solidFill>
            <a:srgbClr val="24BAA2"/>
          </a:solidFill>
        </p:grpSpPr>
        <p:sp>
          <p:nvSpPr>
            <p:cNvPr id="48" name="Forma libre: forma 47">
              <a:extLst>
                <a:ext uri="{FF2B5EF4-FFF2-40B4-BE49-F238E27FC236}">
                  <a16:creationId xmlns:a16="http://schemas.microsoft.com/office/drawing/2014/main" id="{DCB8A50D-9B8F-63F5-AC53-B93DB2D0000E}"/>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orma libre: forma 48">
              <a:extLst>
                <a:ext uri="{FF2B5EF4-FFF2-40B4-BE49-F238E27FC236}">
                  <a16:creationId xmlns:a16="http://schemas.microsoft.com/office/drawing/2014/main" id="{0943F0C0-26E9-1E0E-1CE3-F9EC09809B21}"/>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orma libre: forma 49">
              <a:extLst>
                <a:ext uri="{FF2B5EF4-FFF2-40B4-BE49-F238E27FC236}">
                  <a16:creationId xmlns:a16="http://schemas.microsoft.com/office/drawing/2014/main" id="{E9F42BEE-5A46-C545-1060-90B7CF47595A}"/>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CuadroTexto 58">
            <a:extLst>
              <a:ext uri="{FF2B5EF4-FFF2-40B4-BE49-F238E27FC236}">
                <a16:creationId xmlns:a16="http://schemas.microsoft.com/office/drawing/2014/main" id="{6EBD5A3B-862D-E05F-AAAD-C1DA7A560BAB}"/>
              </a:ext>
            </a:extLst>
          </p:cNvPr>
          <p:cNvSpPr txBox="1"/>
          <p:nvPr/>
        </p:nvSpPr>
        <p:spPr>
          <a:xfrm>
            <a:off x="1104665" y="1195549"/>
            <a:ext cx="1777221" cy="502702"/>
          </a:xfrm>
          <a:prstGeom prst="rect">
            <a:avLst/>
          </a:prstGeom>
          <a:noFill/>
        </p:spPr>
        <p:txBody>
          <a:bodyPr wrap="square" rtlCol="0">
            <a:spAutoFit/>
          </a:bodyPr>
          <a:lstStyle/>
          <a:p>
            <a:pPr>
              <a:lnSpc>
                <a:spcPts val="3200"/>
              </a:lnSpc>
            </a:pPr>
            <a:r>
              <a:rPr lang="en-US" sz="2800" b="1" dirty="0">
                <a:solidFill>
                  <a:schemeClr val="bg1">
                    <a:lumMod val="50000"/>
                  </a:schemeClr>
                </a:solidFill>
              </a:rPr>
              <a:t>Module 1</a:t>
            </a:r>
            <a:endParaRPr lang="en-US" sz="3600" b="1" dirty="0">
              <a:solidFill>
                <a:schemeClr val="bg1">
                  <a:lumMod val="50000"/>
                </a:schemeClr>
              </a:solidFill>
            </a:endParaRPr>
          </a:p>
        </p:txBody>
      </p:sp>
      <p:sp>
        <p:nvSpPr>
          <p:cNvPr id="60" name="CuadroTexto 59">
            <a:extLst>
              <a:ext uri="{FF2B5EF4-FFF2-40B4-BE49-F238E27FC236}">
                <a16:creationId xmlns:a16="http://schemas.microsoft.com/office/drawing/2014/main" id="{0B789015-0571-3D2B-1A63-CA94D3F56E82}"/>
              </a:ext>
            </a:extLst>
          </p:cNvPr>
          <p:cNvSpPr txBox="1"/>
          <p:nvPr/>
        </p:nvSpPr>
        <p:spPr>
          <a:xfrm>
            <a:off x="3378219" y="3951575"/>
            <a:ext cx="1859668" cy="502702"/>
          </a:xfrm>
          <a:prstGeom prst="rect">
            <a:avLst/>
          </a:prstGeom>
          <a:noFill/>
        </p:spPr>
        <p:txBody>
          <a:bodyPr wrap="square" rtlCol="0">
            <a:spAutoFit/>
          </a:bodyPr>
          <a:lstStyle/>
          <a:p>
            <a:pPr>
              <a:lnSpc>
                <a:spcPts val="3200"/>
              </a:lnSpc>
            </a:pPr>
            <a:r>
              <a:rPr lang="en-US" sz="2800" b="1" dirty="0">
                <a:solidFill>
                  <a:schemeClr val="bg1">
                    <a:lumMod val="50000"/>
                  </a:schemeClr>
                </a:solidFill>
              </a:rPr>
              <a:t>Module 2</a:t>
            </a:r>
            <a:endParaRPr lang="en-US" sz="3600" b="1" dirty="0">
              <a:solidFill>
                <a:schemeClr val="bg1">
                  <a:lumMod val="50000"/>
                </a:schemeClr>
              </a:solidFill>
            </a:endParaRPr>
          </a:p>
        </p:txBody>
      </p:sp>
      <p:sp>
        <p:nvSpPr>
          <p:cNvPr id="61" name="CuadroTexto 60">
            <a:extLst>
              <a:ext uri="{FF2B5EF4-FFF2-40B4-BE49-F238E27FC236}">
                <a16:creationId xmlns:a16="http://schemas.microsoft.com/office/drawing/2014/main" id="{29E89D7D-F9E3-AF75-2207-E2E964428A62}"/>
              </a:ext>
            </a:extLst>
          </p:cNvPr>
          <p:cNvSpPr txBox="1"/>
          <p:nvPr/>
        </p:nvSpPr>
        <p:spPr>
          <a:xfrm>
            <a:off x="5656362" y="1129175"/>
            <a:ext cx="1742785" cy="502702"/>
          </a:xfrm>
          <a:prstGeom prst="rect">
            <a:avLst/>
          </a:prstGeom>
          <a:noFill/>
        </p:spPr>
        <p:txBody>
          <a:bodyPr wrap="none" rtlCol="0">
            <a:spAutoFit/>
          </a:bodyPr>
          <a:lstStyle/>
          <a:p>
            <a:pPr>
              <a:lnSpc>
                <a:spcPts val="3200"/>
              </a:lnSpc>
            </a:pPr>
            <a:r>
              <a:rPr lang="en-US" sz="2800" b="1" dirty="0">
                <a:solidFill>
                  <a:schemeClr val="bg1">
                    <a:lumMod val="50000"/>
                  </a:schemeClr>
                </a:solidFill>
              </a:rPr>
              <a:t>Module 3</a:t>
            </a:r>
            <a:endParaRPr lang="en-US" sz="3600" b="1" dirty="0">
              <a:solidFill>
                <a:schemeClr val="bg1">
                  <a:lumMod val="50000"/>
                </a:schemeClr>
              </a:solidFill>
            </a:endParaRPr>
          </a:p>
        </p:txBody>
      </p:sp>
      <p:sp>
        <p:nvSpPr>
          <p:cNvPr id="63" name="TextBox 154">
            <a:extLst>
              <a:ext uri="{FF2B5EF4-FFF2-40B4-BE49-F238E27FC236}">
                <a16:creationId xmlns:a16="http://schemas.microsoft.com/office/drawing/2014/main" id="{357179BB-6D9E-3B10-2B11-485DF980FE46}"/>
              </a:ext>
            </a:extLst>
          </p:cNvPr>
          <p:cNvSpPr txBox="1">
            <a:spLocks noChangeArrowheads="1"/>
          </p:cNvSpPr>
          <p:nvPr/>
        </p:nvSpPr>
        <p:spPr bwMode="auto">
          <a:xfrm>
            <a:off x="1005385" y="1670926"/>
            <a:ext cx="1897917" cy="8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GB" sz="2000" b="1" dirty="0">
                <a:latin typeface="Calibri" panose="020F0502020204030204" pitchFamily="34" charset="0"/>
                <a:cs typeface="Calibri" panose="020F0502020204030204" pitchFamily="34" charset="0"/>
              </a:rPr>
              <a:t>Digital Literacy</a:t>
            </a:r>
            <a:r>
              <a:rPr lang="pt-BR" altLang="es-MX" sz="2000" dirty="0">
                <a:latin typeface="Lato" panose="020F0502020204030203" pitchFamily="34" charset="0"/>
                <a:cs typeface="Calibri Light" panose="020F0302020204030204" pitchFamily="34" charset="0"/>
              </a:rPr>
              <a:t> </a:t>
            </a:r>
            <a:endParaRPr lang="en-US" altLang="es-MX" sz="2000" dirty="0">
              <a:latin typeface="Lato" panose="020F0502020204030203" pitchFamily="34" charset="0"/>
              <a:cs typeface="Calibri Light" panose="020F0302020204030204" pitchFamily="34" charset="0"/>
            </a:endParaRPr>
          </a:p>
        </p:txBody>
      </p:sp>
      <p:sp>
        <p:nvSpPr>
          <p:cNvPr id="64" name="TextBox 154">
            <a:extLst>
              <a:ext uri="{FF2B5EF4-FFF2-40B4-BE49-F238E27FC236}">
                <a16:creationId xmlns:a16="http://schemas.microsoft.com/office/drawing/2014/main" id="{55B09228-DB12-70E3-8E01-C5BBB80D44B4}"/>
              </a:ext>
            </a:extLst>
          </p:cNvPr>
          <p:cNvSpPr txBox="1">
            <a:spLocks noChangeArrowheads="1"/>
          </p:cNvSpPr>
          <p:nvPr/>
        </p:nvSpPr>
        <p:spPr bwMode="auto">
          <a:xfrm>
            <a:off x="3385147" y="4382274"/>
            <a:ext cx="1730244" cy="82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07000"/>
              </a:lnSpc>
              <a:spcAft>
                <a:spcPts val="800"/>
              </a:spcAft>
            </a:pPr>
            <a:r>
              <a:rPr lang="en-GB" sz="2000" b="1" dirty="0">
                <a:latin typeface="Calibri" panose="020F0502020204030204" pitchFamily="34" charset="0"/>
                <a:cs typeface="Calibri" panose="020F0502020204030204" pitchFamily="34" charset="0"/>
              </a:rPr>
              <a:t>Human Digital Skills</a:t>
            </a:r>
            <a:endParaRPr lang="es-ES" sz="2000" b="1" dirty="0">
              <a:latin typeface="Calibri" panose="020F0502020204030204" pitchFamily="34" charset="0"/>
              <a:cs typeface="Calibri" panose="020F0502020204030204" pitchFamily="34" charset="0"/>
            </a:endParaRPr>
          </a:p>
        </p:txBody>
      </p:sp>
      <p:sp>
        <p:nvSpPr>
          <p:cNvPr id="65" name="TextBox 154">
            <a:extLst>
              <a:ext uri="{FF2B5EF4-FFF2-40B4-BE49-F238E27FC236}">
                <a16:creationId xmlns:a16="http://schemas.microsoft.com/office/drawing/2014/main" id="{E69121EC-5BA6-5855-6D71-BCC529F1AFEB}"/>
              </a:ext>
            </a:extLst>
          </p:cNvPr>
          <p:cNvSpPr txBox="1">
            <a:spLocks noChangeArrowheads="1"/>
          </p:cNvSpPr>
          <p:nvPr/>
        </p:nvSpPr>
        <p:spPr bwMode="auto">
          <a:xfrm>
            <a:off x="5410263" y="1522618"/>
            <a:ext cx="2091810" cy="118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GB" sz="2000" b="1" dirty="0">
                <a:effectLst/>
                <a:latin typeface="Calibri" panose="020F0502020204030204" pitchFamily="34" charset="0"/>
                <a:ea typeface="Calibri" panose="020F0502020204030204" pitchFamily="34" charset="0"/>
                <a:cs typeface="Calibri" panose="020F0502020204030204" pitchFamily="34" charset="0"/>
              </a:rPr>
              <a:t>Digital technologies healthcare field</a:t>
            </a:r>
            <a:r>
              <a:rPr lang="pt-BR" altLang="es-MX" sz="2000" b="1" dirty="0">
                <a:latin typeface="Calibri" panose="020F0502020204030204" pitchFamily="34" charset="0"/>
                <a:cs typeface="Calibri" panose="020F0502020204030204" pitchFamily="34" charset="0"/>
              </a:rPr>
              <a:t> </a:t>
            </a:r>
            <a:endParaRPr lang="en-US" altLang="es-MX" sz="2000" b="1" dirty="0">
              <a:latin typeface="Calibri" panose="020F0502020204030204" pitchFamily="34" charset="0"/>
              <a:cs typeface="Calibri" panose="020F0502020204030204" pitchFamily="34" charset="0"/>
            </a:endParaRPr>
          </a:p>
        </p:txBody>
      </p:sp>
      <p:grpSp>
        <p:nvGrpSpPr>
          <p:cNvPr id="67" name="Group 47">
            <a:extLst>
              <a:ext uri="{FF2B5EF4-FFF2-40B4-BE49-F238E27FC236}">
                <a16:creationId xmlns:a16="http://schemas.microsoft.com/office/drawing/2014/main" id="{3DE59307-33DA-3CC3-5970-D463131734EC}"/>
              </a:ext>
            </a:extLst>
          </p:cNvPr>
          <p:cNvGrpSpPr>
            <a:grpSpLocks noChangeAspect="1"/>
          </p:cNvGrpSpPr>
          <p:nvPr/>
        </p:nvGrpSpPr>
        <p:grpSpPr bwMode="auto">
          <a:xfrm>
            <a:off x="2480746" y="2850591"/>
            <a:ext cx="390525" cy="575088"/>
            <a:chOff x="2323" y="1983"/>
            <a:chExt cx="292" cy="430"/>
          </a:xfrm>
          <a:solidFill>
            <a:srgbClr val="24BAA2"/>
          </a:solidFill>
        </p:grpSpPr>
        <p:sp>
          <p:nvSpPr>
            <p:cNvPr id="68" name="Freeform 48">
              <a:extLst>
                <a:ext uri="{FF2B5EF4-FFF2-40B4-BE49-F238E27FC236}">
                  <a16:creationId xmlns:a16="http://schemas.microsoft.com/office/drawing/2014/main" id="{10607F47-77B6-C7BE-B42A-F0DF641928E0}"/>
                </a:ext>
              </a:extLst>
            </p:cNvPr>
            <p:cNvSpPr>
              <a:spLocks/>
            </p:cNvSpPr>
            <p:nvPr/>
          </p:nvSpPr>
          <p:spPr bwMode="auto">
            <a:xfrm>
              <a:off x="2401" y="2306"/>
              <a:ext cx="134" cy="32"/>
            </a:xfrm>
            <a:custGeom>
              <a:avLst/>
              <a:gdLst>
                <a:gd name="T0" fmla="*/ 49 w 55"/>
                <a:gd name="T1" fmla="*/ 13 h 13"/>
                <a:gd name="T2" fmla="*/ 7 w 55"/>
                <a:gd name="T3" fmla="*/ 13 h 13"/>
                <a:gd name="T4" fmla="*/ 0 w 55"/>
                <a:gd name="T5" fmla="*/ 7 h 13"/>
                <a:gd name="T6" fmla="*/ 0 w 55"/>
                <a:gd name="T7" fmla="*/ 7 h 13"/>
                <a:gd name="T8" fmla="*/ 7 w 55"/>
                <a:gd name="T9" fmla="*/ 0 h 13"/>
                <a:gd name="T10" fmla="*/ 49 w 55"/>
                <a:gd name="T11" fmla="*/ 0 h 13"/>
                <a:gd name="T12" fmla="*/ 55 w 55"/>
                <a:gd name="T13" fmla="*/ 7 h 13"/>
                <a:gd name="T14" fmla="*/ 55 w 55"/>
                <a:gd name="T15" fmla="*/ 7 h 13"/>
                <a:gd name="T16" fmla="*/ 49 w 55"/>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3">
                  <a:moveTo>
                    <a:pt x="49" y="13"/>
                  </a:moveTo>
                  <a:cubicBezTo>
                    <a:pt x="7" y="13"/>
                    <a:pt x="7" y="13"/>
                    <a:pt x="7" y="13"/>
                  </a:cubicBezTo>
                  <a:cubicBezTo>
                    <a:pt x="3" y="13"/>
                    <a:pt x="0" y="10"/>
                    <a:pt x="0" y="7"/>
                  </a:cubicBezTo>
                  <a:cubicBezTo>
                    <a:pt x="0" y="7"/>
                    <a:pt x="0" y="7"/>
                    <a:pt x="0" y="7"/>
                  </a:cubicBezTo>
                  <a:cubicBezTo>
                    <a:pt x="0" y="3"/>
                    <a:pt x="3" y="0"/>
                    <a:pt x="7" y="0"/>
                  </a:cubicBezTo>
                  <a:cubicBezTo>
                    <a:pt x="49" y="0"/>
                    <a:pt x="49" y="0"/>
                    <a:pt x="49" y="0"/>
                  </a:cubicBezTo>
                  <a:cubicBezTo>
                    <a:pt x="52" y="0"/>
                    <a:pt x="55" y="3"/>
                    <a:pt x="55" y="7"/>
                  </a:cubicBezTo>
                  <a:cubicBezTo>
                    <a:pt x="55" y="7"/>
                    <a:pt x="55" y="7"/>
                    <a:pt x="55" y="7"/>
                  </a:cubicBezTo>
                  <a:cubicBezTo>
                    <a:pt x="55" y="10"/>
                    <a:pt x="52" y="13"/>
                    <a:pt x="4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9">
              <a:extLst>
                <a:ext uri="{FF2B5EF4-FFF2-40B4-BE49-F238E27FC236}">
                  <a16:creationId xmlns:a16="http://schemas.microsoft.com/office/drawing/2014/main" id="{E230FD15-9540-3EC8-5BAE-9BA9585D9233}"/>
                </a:ext>
              </a:extLst>
            </p:cNvPr>
            <p:cNvSpPr>
              <a:spLocks/>
            </p:cNvSpPr>
            <p:nvPr/>
          </p:nvSpPr>
          <p:spPr bwMode="auto">
            <a:xfrm>
              <a:off x="2401" y="2350"/>
              <a:ext cx="134" cy="34"/>
            </a:xfrm>
            <a:custGeom>
              <a:avLst/>
              <a:gdLst>
                <a:gd name="T0" fmla="*/ 49 w 55"/>
                <a:gd name="T1" fmla="*/ 14 h 14"/>
                <a:gd name="T2" fmla="*/ 7 w 55"/>
                <a:gd name="T3" fmla="*/ 14 h 14"/>
                <a:gd name="T4" fmla="*/ 0 w 55"/>
                <a:gd name="T5" fmla="*/ 7 h 14"/>
                <a:gd name="T6" fmla="*/ 0 w 55"/>
                <a:gd name="T7" fmla="*/ 7 h 14"/>
                <a:gd name="T8" fmla="*/ 7 w 55"/>
                <a:gd name="T9" fmla="*/ 0 h 14"/>
                <a:gd name="T10" fmla="*/ 49 w 55"/>
                <a:gd name="T11" fmla="*/ 0 h 14"/>
                <a:gd name="T12" fmla="*/ 55 w 55"/>
                <a:gd name="T13" fmla="*/ 7 h 14"/>
                <a:gd name="T14" fmla="*/ 55 w 55"/>
                <a:gd name="T15" fmla="*/ 7 h 14"/>
                <a:gd name="T16" fmla="*/ 49 w 5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4">
                  <a:moveTo>
                    <a:pt x="49" y="14"/>
                  </a:moveTo>
                  <a:cubicBezTo>
                    <a:pt x="7" y="14"/>
                    <a:pt x="7" y="14"/>
                    <a:pt x="7" y="14"/>
                  </a:cubicBezTo>
                  <a:cubicBezTo>
                    <a:pt x="3" y="14"/>
                    <a:pt x="0" y="11"/>
                    <a:pt x="0" y="7"/>
                  </a:cubicBezTo>
                  <a:cubicBezTo>
                    <a:pt x="0" y="7"/>
                    <a:pt x="0" y="7"/>
                    <a:pt x="0" y="7"/>
                  </a:cubicBezTo>
                  <a:cubicBezTo>
                    <a:pt x="0" y="3"/>
                    <a:pt x="3" y="0"/>
                    <a:pt x="7" y="0"/>
                  </a:cubicBezTo>
                  <a:cubicBezTo>
                    <a:pt x="49" y="0"/>
                    <a:pt x="49" y="0"/>
                    <a:pt x="49" y="0"/>
                  </a:cubicBezTo>
                  <a:cubicBezTo>
                    <a:pt x="52" y="0"/>
                    <a:pt x="55" y="3"/>
                    <a:pt x="55" y="7"/>
                  </a:cubicBezTo>
                  <a:cubicBezTo>
                    <a:pt x="55" y="7"/>
                    <a:pt x="55" y="7"/>
                    <a:pt x="55" y="7"/>
                  </a:cubicBezTo>
                  <a:cubicBezTo>
                    <a:pt x="55" y="11"/>
                    <a:pt x="52" y="14"/>
                    <a:pt x="4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0">
              <a:extLst>
                <a:ext uri="{FF2B5EF4-FFF2-40B4-BE49-F238E27FC236}">
                  <a16:creationId xmlns:a16="http://schemas.microsoft.com/office/drawing/2014/main" id="{BB392BAD-A06F-470B-2346-EE23A8A8B98B}"/>
                </a:ext>
              </a:extLst>
            </p:cNvPr>
            <p:cNvSpPr>
              <a:spLocks/>
            </p:cNvSpPr>
            <p:nvPr/>
          </p:nvSpPr>
          <p:spPr bwMode="auto">
            <a:xfrm>
              <a:off x="2452" y="2396"/>
              <a:ext cx="34" cy="17"/>
            </a:xfrm>
            <a:custGeom>
              <a:avLst/>
              <a:gdLst>
                <a:gd name="T0" fmla="*/ 0 w 14"/>
                <a:gd name="T1" fmla="*/ 0 h 7"/>
                <a:gd name="T2" fmla="*/ 7 w 14"/>
                <a:gd name="T3" fmla="*/ 7 h 7"/>
                <a:gd name="T4" fmla="*/ 14 w 14"/>
                <a:gd name="T5" fmla="*/ 0 h 7"/>
                <a:gd name="T6" fmla="*/ 0 w 14"/>
                <a:gd name="T7" fmla="*/ 0 h 7"/>
              </a:gdLst>
              <a:ahLst/>
              <a:cxnLst>
                <a:cxn ang="0">
                  <a:pos x="T0" y="T1"/>
                </a:cxn>
                <a:cxn ang="0">
                  <a:pos x="T2" y="T3"/>
                </a:cxn>
                <a:cxn ang="0">
                  <a:pos x="T4" y="T5"/>
                </a:cxn>
                <a:cxn ang="0">
                  <a:pos x="T6" y="T7"/>
                </a:cxn>
              </a:cxnLst>
              <a:rect l="0" t="0" r="r" b="b"/>
              <a:pathLst>
                <a:path w="14" h="7">
                  <a:moveTo>
                    <a:pt x="0" y="0"/>
                  </a:moveTo>
                  <a:cubicBezTo>
                    <a:pt x="0" y="4"/>
                    <a:pt x="3" y="7"/>
                    <a:pt x="7" y="7"/>
                  </a:cubicBezTo>
                  <a:cubicBezTo>
                    <a:pt x="11" y="7"/>
                    <a:pt x="14" y="4"/>
                    <a:pt x="1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1">
              <a:extLst>
                <a:ext uri="{FF2B5EF4-FFF2-40B4-BE49-F238E27FC236}">
                  <a16:creationId xmlns:a16="http://schemas.microsoft.com/office/drawing/2014/main" id="{12CD0121-ACA8-C80D-5830-44A7E4FDFD4F}"/>
                </a:ext>
              </a:extLst>
            </p:cNvPr>
            <p:cNvSpPr>
              <a:spLocks/>
            </p:cNvSpPr>
            <p:nvPr/>
          </p:nvSpPr>
          <p:spPr bwMode="auto">
            <a:xfrm>
              <a:off x="2323" y="1983"/>
              <a:ext cx="292" cy="311"/>
            </a:xfrm>
            <a:custGeom>
              <a:avLst/>
              <a:gdLst>
                <a:gd name="T0" fmla="*/ 60 w 120"/>
                <a:gd name="T1" fmla="*/ 0 h 129"/>
                <a:gd name="T2" fmla="*/ 0 w 120"/>
                <a:gd name="T3" fmla="*/ 60 h 129"/>
                <a:gd name="T4" fmla="*/ 32 w 120"/>
                <a:gd name="T5" fmla="*/ 129 h 129"/>
                <a:gd name="T6" fmla="*/ 48 w 120"/>
                <a:gd name="T7" fmla="*/ 129 h 129"/>
                <a:gd name="T8" fmla="*/ 48 w 120"/>
                <a:gd name="T9" fmla="*/ 90 h 129"/>
                <a:gd name="T10" fmla="*/ 43 w 120"/>
                <a:gd name="T11" fmla="*/ 84 h 129"/>
                <a:gd name="T12" fmla="*/ 50 w 120"/>
                <a:gd name="T13" fmla="*/ 77 h 129"/>
                <a:gd name="T14" fmla="*/ 58 w 120"/>
                <a:gd name="T15" fmla="*/ 84 h 129"/>
                <a:gd name="T16" fmla="*/ 53 w 120"/>
                <a:gd name="T17" fmla="*/ 90 h 129"/>
                <a:gd name="T18" fmla="*/ 53 w 120"/>
                <a:gd name="T19" fmla="*/ 129 h 129"/>
                <a:gd name="T20" fmla="*/ 67 w 120"/>
                <a:gd name="T21" fmla="*/ 129 h 129"/>
                <a:gd name="T22" fmla="*/ 67 w 120"/>
                <a:gd name="T23" fmla="*/ 74 h 129"/>
                <a:gd name="T24" fmla="*/ 62 w 120"/>
                <a:gd name="T25" fmla="*/ 67 h 129"/>
                <a:gd name="T26" fmla="*/ 69 w 120"/>
                <a:gd name="T27" fmla="*/ 60 h 129"/>
                <a:gd name="T28" fmla="*/ 76 w 120"/>
                <a:gd name="T29" fmla="*/ 67 h 129"/>
                <a:gd name="T30" fmla="*/ 72 w 120"/>
                <a:gd name="T31" fmla="*/ 74 h 129"/>
                <a:gd name="T32" fmla="*/ 72 w 120"/>
                <a:gd name="T33" fmla="*/ 129 h 129"/>
                <a:gd name="T34" fmla="*/ 87 w 120"/>
                <a:gd name="T35" fmla="*/ 129 h 129"/>
                <a:gd name="T36" fmla="*/ 120 w 120"/>
                <a:gd name="T37" fmla="*/ 60 h 129"/>
                <a:gd name="T38" fmla="*/ 60 w 120"/>
                <a:gd name="T3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29">
                  <a:moveTo>
                    <a:pt x="60" y="0"/>
                  </a:moveTo>
                  <a:cubicBezTo>
                    <a:pt x="27" y="0"/>
                    <a:pt x="0" y="27"/>
                    <a:pt x="0" y="60"/>
                  </a:cubicBezTo>
                  <a:cubicBezTo>
                    <a:pt x="0" y="84"/>
                    <a:pt x="13" y="113"/>
                    <a:pt x="32" y="129"/>
                  </a:cubicBezTo>
                  <a:cubicBezTo>
                    <a:pt x="48" y="129"/>
                    <a:pt x="48" y="129"/>
                    <a:pt x="48" y="129"/>
                  </a:cubicBezTo>
                  <a:cubicBezTo>
                    <a:pt x="48" y="90"/>
                    <a:pt x="48" y="90"/>
                    <a:pt x="48" y="90"/>
                  </a:cubicBezTo>
                  <a:cubicBezTo>
                    <a:pt x="45" y="89"/>
                    <a:pt x="43" y="87"/>
                    <a:pt x="43" y="84"/>
                  </a:cubicBezTo>
                  <a:cubicBezTo>
                    <a:pt x="43" y="80"/>
                    <a:pt x="46" y="77"/>
                    <a:pt x="50" y="77"/>
                  </a:cubicBezTo>
                  <a:cubicBezTo>
                    <a:pt x="54" y="77"/>
                    <a:pt x="58" y="80"/>
                    <a:pt x="58" y="84"/>
                  </a:cubicBezTo>
                  <a:cubicBezTo>
                    <a:pt x="58" y="87"/>
                    <a:pt x="56" y="89"/>
                    <a:pt x="53" y="90"/>
                  </a:cubicBezTo>
                  <a:cubicBezTo>
                    <a:pt x="53" y="129"/>
                    <a:pt x="53" y="129"/>
                    <a:pt x="53" y="129"/>
                  </a:cubicBezTo>
                  <a:cubicBezTo>
                    <a:pt x="67" y="129"/>
                    <a:pt x="67" y="129"/>
                    <a:pt x="67" y="129"/>
                  </a:cubicBezTo>
                  <a:cubicBezTo>
                    <a:pt x="67" y="74"/>
                    <a:pt x="67" y="74"/>
                    <a:pt x="67" y="74"/>
                  </a:cubicBezTo>
                  <a:cubicBezTo>
                    <a:pt x="64" y="73"/>
                    <a:pt x="62" y="70"/>
                    <a:pt x="62" y="67"/>
                  </a:cubicBezTo>
                  <a:cubicBezTo>
                    <a:pt x="62" y="63"/>
                    <a:pt x="65" y="60"/>
                    <a:pt x="69" y="60"/>
                  </a:cubicBezTo>
                  <a:cubicBezTo>
                    <a:pt x="73" y="60"/>
                    <a:pt x="76" y="63"/>
                    <a:pt x="76" y="67"/>
                  </a:cubicBezTo>
                  <a:cubicBezTo>
                    <a:pt x="76" y="70"/>
                    <a:pt x="74" y="73"/>
                    <a:pt x="72" y="74"/>
                  </a:cubicBezTo>
                  <a:cubicBezTo>
                    <a:pt x="72" y="129"/>
                    <a:pt x="72" y="129"/>
                    <a:pt x="72" y="129"/>
                  </a:cubicBezTo>
                  <a:cubicBezTo>
                    <a:pt x="87" y="129"/>
                    <a:pt x="87" y="129"/>
                    <a:pt x="87" y="129"/>
                  </a:cubicBezTo>
                  <a:cubicBezTo>
                    <a:pt x="107" y="113"/>
                    <a:pt x="120" y="84"/>
                    <a:pt x="120" y="60"/>
                  </a:cubicBezTo>
                  <a:cubicBezTo>
                    <a:pt x="120" y="27"/>
                    <a:pt x="9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upo 71">
            <a:extLst>
              <a:ext uri="{FF2B5EF4-FFF2-40B4-BE49-F238E27FC236}">
                <a16:creationId xmlns:a16="http://schemas.microsoft.com/office/drawing/2014/main" id="{4AD87183-272E-8512-8405-9285DFE1F514}"/>
              </a:ext>
            </a:extLst>
          </p:cNvPr>
          <p:cNvGrpSpPr/>
          <p:nvPr/>
        </p:nvGrpSpPr>
        <p:grpSpPr>
          <a:xfrm>
            <a:off x="4687221" y="5582458"/>
            <a:ext cx="474663" cy="596677"/>
            <a:chOff x="6619890" y="5067524"/>
            <a:chExt cx="474663" cy="596677"/>
          </a:xfrm>
        </p:grpSpPr>
        <p:sp>
          <p:nvSpPr>
            <p:cNvPr id="73" name="Freeform 55">
              <a:extLst>
                <a:ext uri="{FF2B5EF4-FFF2-40B4-BE49-F238E27FC236}">
                  <a16:creationId xmlns:a16="http://schemas.microsoft.com/office/drawing/2014/main" id="{73587990-17A9-09F2-D95E-5816DD2B50FE}"/>
                </a:ext>
              </a:extLst>
            </p:cNvPr>
            <p:cNvSpPr>
              <a:spLocks/>
            </p:cNvSpPr>
            <p:nvPr/>
          </p:nvSpPr>
          <p:spPr bwMode="auto">
            <a:xfrm>
              <a:off x="6619890" y="5537723"/>
              <a:ext cx="471687" cy="126478"/>
            </a:xfrm>
            <a:custGeom>
              <a:avLst/>
              <a:gdLst>
                <a:gd name="T0" fmla="*/ 71 w 141"/>
                <a:gd name="T1" fmla="*/ 28 h 38"/>
                <a:gd name="T2" fmla="*/ 12 w 141"/>
                <a:gd name="T3" fmla="*/ 0 h 38"/>
                <a:gd name="T4" fmla="*/ 1 w 141"/>
                <a:gd name="T5" fmla="*/ 29 h 38"/>
                <a:gd name="T6" fmla="*/ 9 w 141"/>
                <a:gd name="T7" fmla="*/ 38 h 38"/>
                <a:gd name="T8" fmla="*/ 133 w 141"/>
                <a:gd name="T9" fmla="*/ 38 h 38"/>
                <a:gd name="T10" fmla="*/ 141 w 141"/>
                <a:gd name="T11" fmla="*/ 29 h 38"/>
                <a:gd name="T12" fmla="*/ 130 w 141"/>
                <a:gd name="T13" fmla="*/ 0 h 38"/>
                <a:gd name="T14" fmla="*/ 71 w 141"/>
                <a:gd name="T15" fmla="*/ 2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38">
                  <a:moveTo>
                    <a:pt x="71" y="28"/>
                  </a:moveTo>
                  <a:cubicBezTo>
                    <a:pt x="47" y="28"/>
                    <a:pt x="26" y="17"/>
                    <a:pt x="12" y="0"/>
                  </a:cubicBezTo>
                  <a:cubicBezTo>
                    <a:pt x="6" y="8"/>
                    <a:pt x="2" y="18"/>
                    <a:pt x="1" y="29"/>
                  </a:cubicBezTo>
                  <a:cubicBezTo>
                    <a:pt x="0" y="34"/>
                    <a:pt x="4" y="38"/>
                    <a:pt x="9" y="38"/>
                  </a:cubicBezTo>
                  <a:cubicBezTo>
                    <a:pt x="133" y="38"/>
                    <a:pt x="133" y="38"/>
                    <a:pt x="133" y="38"/>
                  </a:cubicBezTo>
                  <a:cubicBezTo>
                    <a:pt x="138" y="38"/>
                    <a:pt x="141" y="34"/>
                    <a:pt x="141" y="29"/>
                  </a:cubicBezTo>
                  <a:cubicBezTo>
                    <a:pt x="139" y="18"/>
                    <a:pt x="136" y="8"/>
                    <a:pt x="130" y="0"/>
                  </a:cubicBezTo>
                  <a:cubicBezTo>
                    <a:pt x="116" y="17"/>
                    <a:pt x="95" y="28"/>
                    <a:pt x="71" y="2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6">
              <a:extLst>
                <a:ext uri="{FF2B5EF4-FFF2-40B4-BE49-F238E27FC236}">
                  <a16:creationId xmlns:a16="http://schemas.microsoft.com/office/drawing/2014/main" id="{1EE31467-6883-AA88-278B-73AC6171A605}"/>
                </a:ext>
              </a:extLst>
            </p:cNvPr>
            <p:cNvSpPr>
              <a:spLocks noEditPoints="1"/>
            </p:cNvSpPr>
            <p:nvPr/>
          </p:nvSpPr>
          <p:spPr bwMode="auto">
            <a:xfrm>
              <a:off x="6619890" y="5067524"/>
              <a:ext cx="474663" cy="547574"/>
            </a:xfrm>
            <a:custGeom>
              <a:avLst/>
              <a:gdLst>
                <a:gd name="T0" fmla="*/ 76 w 142"/>
                <a:gd name="T1" fmla="*/ 23 h 164"/>
                <a:gd name="T2" fmla="*/ 76 w 142"/>
                <a:gd name="T3" fmla="*/ 13 h 164"/>
                <a:gd name="T4" fmla="*/ 79 w 142"/>
                <a:gd name="T5" fmla="*/ 13 h 164"/>
                <a:gd name="T6" fmla="*/ 82 w 142"/>
                <a:gd name="T7" fmla="*/ 10 h 164"/>
                <a:gd name="T8" fmla="*/ 79 w 142"/>
                <a:gd name="T9" fmla="*/ 7 h 164"/>
                <a:gd name="T10" fmla="*/ 78 w 142"/>
                <a:gd name="T11" fmla="*/ 7 h 164"/>
                <a:gd name="T12" fmla="*/ 71 w 142"/>
                <a:gd name="T13" fmla="*/ 0 h 164"/>
                <a:gd name="T14" fmla="*/ 64 w 142"/>
                <a:gd name="T15" fmla="*/ 7 h 164"/>
                <a:gd name="T16" fmla="*/ 63 w 142"/>
                <a:gd name="T17" fmla="*/ 7 h 164"/>
                <a:gd name="T18" fmla="*/ 60 w 142"/>
                <a:gd name="T19" fmla="*/ 10 h 164"/>
                <a:gd name="T20" fmla="*/ 63 w 142"/>
                <a:gd name="T21" fmla="*/ 13 h 164"/>
                <a:gd name="T22" fmla="*/ 66 w 142"/>
                <a:gd name="T23" fmla="*/ 13 h 164"/>
                <a:gd name="T24" fmla="*/ 66 w 142"/>
                <a:gd name="T25" fmla="*/ 23 h 164"/>
                <a:gd name="T26" fmla="*/ 0 w 142"/>
                <a:gd name="T27" fmla="*/ 93 h 164"/>
                <a:gd name="T28" fmla="*/ 71 w 142"/>
                <a:gd name="T29" fmla="*/ 164 h 164"/>
                <a:gd name="T30" fmla="*/ 142 w 142"/>
                <a:gd name="T31" fmla="*/ 93 h 164"/>
                <a:gd name="T32" fmla="*/ 76 w 142"/>
                <a:gd name="T33" fmla="*/ 23 h 164"/>
                <a:gd name="T34" fmla="*/ 71 w 142"/>
                <a:gd name="T35" fmla="*/ 157 h 164"/>
                <a:gd name="T36" fmla="*/ 7 w 142"/>
                <a:gd name="T37" fmla="*/ 93 h 164"/>
                <a:gd name="T38" fmla="*/ 71 w 142"/>
                <a:gd name="T39" fmla="*/ 30 h 164"/>
                <a:gd name="T40" fmla="*/ 135 w 142"/>
                <a:gd name="T41" fmla="*/ 93 h 164"/>
                <a:gd name="T42" fmla="*/ 71 w 142"/>
                <a:gd name="T43"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164">
                  <a:moveTo>
                    <a:pt x="76" y="23"/>
                  </a:moveTo>
                  <a:cubicBezTo>
                    <a:pt x="76" y="13"/>
                    <a:pt x="76" y="13"/>
                    <a:pt x="76" y="13"/>
                  </a:cubicBezTo>
                  <a:cubicBezTo>
                    <a:pt x="79" y="13"/>
                    <a:pt x="79" y="13"/>
                    <a:pt x="79" y="13"/>
                  </a:cubicBezTo>
                  <a:cubicBezTo>
                    <a:pt x="80" y="13"/>
                    <a:pt x="82" y="12"/>
                    <a:pt x="82" y="10"/>
                  </a:cubicBezTo>
                  <a:cubicBezTo>
                    <a:pt x="82" y="8"/>
                    <a:pt x="80" y="7"/>
                    <a:pt x="79" y="7"/>
                  </a:cubicBezTo>
                  <a:cubicBezTo>
                    <a:pt x="78" y="7"/>
                    <a:pt x="78" y="7"/>
                    <a:pt x="78" y="7"/>
                  </a:cubicBezTo>
                  <a:cubicBezTo>
                    <a:pt x="78" y="3"/>
                    <a:pt x="75" y="0"/>
                    <a:pt x="71" y="0"/>
                  </a:cubicBezTo>
                  <a:cubicBezTo>
                    <a:pt x="67" y="0"/>
                    <a:pt x="64" y="3"/>
                    <a:pt x="64" y="7"/>
                  </a:cubicBezTo>
                  <a:cubicBezTo>
                    <a:pt x="63" y="7"/>
                    <a:pt x="63" y="7"/>
                    <a:pt x="63" y="7"/>
                  </a:cubicBezTo>
                  <a:cubicBezTo>
                    <a:pt x="62" y="7"/>
                    <a:pt x="60" y="8"/>
                    <a:pt x="60" y="10"/>
                  </a:cubicBezTo>
                  <a:cubicBezTo>
                    <a:pt x="60" y="12"/>
                    <a:pt x="62" y="13"/>
                    <a:pt x="63" y="13"/>
                  </a:cubicBezTo>
                  <a:cubicBezTo>
                    <a:pt x="66" y="13"/>
                    <a:pt x="66" y="13"/>
                    <a:pt x="66" y="13"/>
                  </a:cubicBezTo>
                  <a:cubicBezTo>
                    <a:pt x="66" y="23"/>
                    <a:pt x="66" y="23"/>
                    <a:pt x="66" y="23"/>
                  </a:cubicBezTo>
                  <a:cubicBezTo>
                    <a:pt x="29" y="25"/>
                    <a:pt x="0" y="56"/>
                    <a:pt x="0" y="93"/>
                  </a:cubicBezTo>
                  <a:cubicBezTo>
                    <a:pt x="0" y="133"/>
                    <a:pt x="32" y="164"/>
                    <a:pt x="71" y="164"/>
                  </a:cubicBezTo>
                  <a:cubicBezTo>
                    <a:pt x="110" y="164"/>
                    <a:pt x="142" y="133"/>
                    <a:pt x="142" y="93"/>
                  </a:cubicBezTo>
                  <a:cubicBezTo>
                    <a:pt x="142" y="56"/>
                    <a:pt x="112" y="25"/>
                    <a:pt x="76" y="23"/>
                  </a:cubicBezTo>
                  <a:close/>
                  <a:moveTo>
                    <a:pt x="71" y="157"/>
                  </a:moveTo>
                  <a:cubicBezTo>
                    <a:pt x="36" y="157"/>
                    <a:pt x="7" y="129"/>
                    <a:pt x="7" y="93"/>
                  </a:cubicBezTo>
                  <a:cubicBezTo>
                    <a:pt x="7" y="58"/>
                    <a:pt x="36" y="30"/>
                    <a:pt x="71" y="30"/>
                  </a:cubicBezTo>
                  <a:cubicBezTo>
                    <a:pt x="106" y="30"/>
                    <a:pt x="135" y="58"/>
                    <a:pt x="135" y="93"/>
                  </a:cubicBezTo>
                  <a:cubicBezTo>
                    <a:pt x="135" y="129"/>
                    <a:pt x="106" y="157"/>
                    <a:pt x="71" y="157"/>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7">
              <a:extLst>
                <a:ext uri="{FF2B5EF4-FFF2-40B4-BE49-F238E27FC236}">
                  <a16:creationId xmlns:a16="http://schemas.microsoft.com/office/drawing/2014/main" id="{342ABDC7-D130-13EB-7477-01AC6A7EDD9C}"/>
                </a:ext>
              </a:extLst>
            </p:cNvPr>
            <p:cNvSpPr>
              <a:spLocks noEditPoints="1"/>
            </p:cNvSpPr>
            <p:nvPr/>
          </p:nvSpPr>
          <p:spPr bwMode="auto">
            <a:xfrm>
              <a:off x="6660065" y="5180610"/>
              <a:ext cx="394313" cy="397289"/>
            </a:xfrm>
            <a:custGeom>
              <a:avLst/>
              <a:gdLst>
                <a:gd name="T0" fmla="*/ 59 w 118"/>
                <a:gd name="T1" fmla="*/ 0 h 119"/>
                <a:gd name="T2" fmla="*/ 0 w 118"/>
                <a:gd name="T3" fmla="*/ 59 h 119"/>
                <a:gd name="T4" fmla="*/ 59 w 118"/>
                <a:gd name="T5" fmla="*/ 119 h 119"/>
                <a:gd name="T6" fmla="*/ 118 w 118"/>
                <a:gd name="T7" fmla="*/ 59 h 119"/>
                <a:gd name="T8" fmla="*/ 59 w 118"/>
                <a:gd name="T9" fmla="*/ 0 h 119"/>
                <a:gd name="T10" fmla="*/ 73 w 118"/>
                <a:gd name="T11" fmla="*/ 64 h 119"/>
                <a:gd name="T12" fmla="*/ 66 w 118"/>
                <a:gd name="T13" fmla="*/ 62 h 119"/>
                <a:gd name="T14" fmla="*/ 59 w 118"/>
                <a:gd name="T15" fmla="*/ 67 h 119"/>
                <a:gd name="T16" fmla="*/ 52 w 118"/>
                <a:gd name="T17" fmla="*/ 59 h 119"/>
                <a:gd name="T18" fmla="*/ 57 w 118"/>
                <a:gd name="T19" fmla="*/ 53 h 119"/>
                <a:gd name="T20" fmla="*/ 55 w 118"/>
                <a:gd name="T21" fmla="*/ 46 h 119"/>
                <a:gd name="T22" fmla="*/ 59 w 118"/>
                <a:gd name="T23" fmla="*/ 24 h 119"/>
                <a:gd name="T24" fmla="*/ 63 w 118"/>
                <a:gd name="T25" fmla="*/ 46 h 119"/>
                <a:gd name="T26" fmla="*/ 61 w 118"/>
                <a:gd name="T27" fmla="*/ 53 h 119"/>
                <a:gd name="T28" fmla="*/ 66 w 118"/>
                <a:gd name="T29" fmla="*/ 57 h 119"/>
                <a:gd name="T30" fmla="*/ 73 w 118"/>
                <a:gd name="T31" fmla="*/ 55 h 119"/>
                <a:gd name="T32" fmla="*/ 107 w 118"/>
                <a:gd name="T33" fmla="*/ 59 h 119"/>
                <a:gd name="T34" fmla="*/ 73 w 118"/>
                <a:gd name="T35"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73" y="64"/>
                  </a:moveTo>
                  <a:cubicBezTo>
                    <a:pt x="66" y="62"/>
                    <a:pt x="66" y="62"/>
                    <a:pt x="66" y="62"/>
                  </a:cubicBezTo>
                  <a:cubicBezTo>
                    <a:pt x="65" y="64"/>
                    <a:pt x="62" y="67"/>
                    <a:pt x="59" y="67"/>
                  </a:cubicBezTo>
                  <a:cubicBezTo>
                    <a:pt x="55" y="67"/>
                    <a:pt x="52" y="63"/>
                    <a:pt x="52" y="59"/>
                  </a:cubicBezTo>
                  <a:cubicBezTo>
                    <a:pt x="52" y="56"/>
                    <a:pt x="54" y="54"/>
                    <a:pt x="57" y="53"/>
                  </a:cubicBezTo>
                  <a:cubicBezTo>
                    <a:pt x="55" y="46"/>
                    <a:pt x="55" y="46"/>
                    <a:pt x="55" y="46"/>
                  </a:cubicBezTo>
                  <a:cubicBezTo>
                    <a:pt x="59" y="24"/>
                    <a:pt x="59" y="24"/>
                    <a:pt x="59" y="24"/>
                  </a:cubicBezTo>
                  <a:cubicBezTo>
                    <a:pt x="63" y="46"/>
                    <a:pt x="63" y="46"/>
                    <a:pt x="63" y="46"/>
                  </a:cubicBezTo>
                  <a:cubicBezTo>
                    <a:pt x="61" y="53"/>
                    <a:pt x="61" y="53"/>
                    <a:pt x="61" y="53"/>
                  </a:cubicBezTo>
                  <a:cubicBezTo>
                    <a:pt x="63" y="53"/>
                    <a:pt x="65" y="55"/>
                    <a:pt x="66" y="57"/>
                  </a:cubicBezTo>
                  <a:cubicBezTo>
                    <a:pt x="73" y="55"/>
                    <a:pt x="73" y="55"/>
                    <a:pt x="73" y="55"/>
                  </a:cubicBezTo>
                  <a:cubicBezTo>
                    <a:pt x="107" y="59"/>
                    <a:pt x="107" y="59"/>
                    <a:pt x="107" y="59"/>
                  </a:cubicBezTo>
                  <a:lnTo>
                    <a:pt x="73" y="64"/>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6" name="Group 60">
            <a:extLst>
              <a:ext uri="{FF2B5EF4-FFF2-40B4-BE49-F238E27FC236}">
                <a16:creationId xmlns:a16="http://schemas.microsoft.com/office/drawing/2014/main" id="{69330813-006A-0E61-26E9-522F434D1BF8}"/>
              </a:ext>
            </a:extLst>
          </p:cNvPr>
          <p:cNvGrpSpPr>
            <a:grpSpLocks noChangeAspect="1"/>
          </p:cNvGrpSpPr>
          <p:nvPr/>
        </p:nvGrpSpPr>
        <p:grpSpPr bwMode="auto">
          <a:xfrm>
            <a:off x="6893714" y="2932085"/>
            <a:ext cx="490537" cy="460375"/>
            <a:chOff x="4833" y="2118"/>
            <a:chExt cx="309" cy="290"/>
          </a:xfrm>
          <a:solidFill>
            <a:srgbClr val="24BAA2"/>
          </a:solidFill>
        </p:grpSpPr>
        <p:sp>
          <p:nvSpPr>
            <p:cNvPr id="77" name="Freeform 61">
              <a:extLst>
                <a:ext uri="{FF2B5EF4-FFF2-40B4-BE49-F238E27FC236}">
                  <a16:creationId xmlns:a16="http://schemas.microsoft.com/office/drawing/2014/main" id="{65B08B1B-FFCE-862F-080C-4804FB1739B5}"/>
                </a:ext>
              </a:extLst>
            </p:cNvPr>
            <p:cNvSpPr>
              <a:spLocks noEditPoints="1"/>
            </p:cNvSpPr>
            <p:nvPr/>
          </p:nvSpPr>
          <p:spPr bwMode="auto">
            <a:xfrm>
              <a:off x="4833" y="2118"/>
              <a:ext cx="309" cy="290"/>
            </a:xfrm>
            <a:custGeom>
              <a:avLst/>
              <a:gdLst>
                <a:gd name="T0" fmla="*/ 157 w 163"/>
                <a:gd name="T1" fmla="*/ 0 h 153"/>
                <a:gd name="T2" fmla="*/ 5 w 163"/>
                <a:gd name="T3" fmla="*/ 0 h 153"/>
                <a:gd name="T4" fmla="*/ 0 w 163"/>
                <a:gd name="T5" fmla="*/ 6 h 153"/>
                <a:gd name="T6" fmla="*/ 0 w 163"/>
                <a:gd name="T7" fmla="*/ 100 h 153"/>
                <a:gd name="T8" fmla="*/ 5 w 163"/>
                <a:gd name="T9" fmla="*/ 106 h 153"/>
                <a:gd name="T10" fmla="*/ 71 w 163"/>
                <a:gd name="T11" fmla="*/ 106 h 153"/>
                <a:gd name="T12" fmla="*/ 71 w 163"/>
                <a:gd name="T13" fmla="*/ 140 h 153"/>
                <a:gd name="T14" fmla="*/ 41 w 163"/>
                <a:gd name="T15" fmla="*/ 140 h 153"/>
                <a:gd name="T16" fmla="*/ 35 w 163"/>
                <a:gd name="T17" fmla="*/ 146 h 153"/>
                <a:gd name="T18" fmla="*/ 41 w 163"/>
                <a:gd name="T19" fmla="*/ 153 h 153"/>
                <a:gd name="T20" fmla="*/ 121 w 163"/>
                <a:gd name="T21" fmla="*/ 153 h 153"/>
                <a:gd name="T22" fmla="*/ 128 w 163"/>
                <a:gd name="T23" fmla="*/ 146 h 153"/>
                <a:gd name="T24" fmla="*/ 121 w 163"/>
                <a:gd name="T25" fmla="*/ 140 h 153"/>
                <a:gd name="T26" fmla="*/ 91 w 163"/>
                <a:gd name="T27" fmla="*/ 140 h 153"/>
                <a:gd name="T28" fmla="*/ 91 w 163"/>
                <a:gd name="T29" fmla="*/ 106 h 153"/>
                <a:gd name="T30" fmla="*/ 157 w 163"/>
                <a:gd name="T31" fmla="*/ 106 h 153"/>
                <a:gd name="T32" fmla="*/ 163 w 163"/>
                <a:gd name="T33" fmla="*/ 100 h 153"/>
                <a:gd name="T34" fmla="*/ 163 w 163"/>
                <a:gd name="T35" fmla="*/ 6 h 153"/>
                <a:gd name="T36" fmla="*/ 157 w 163"/>
                <a:gd name="T37" fmla="*/ 0 h 153"/>
                <a:gd name="T38" fmla="*/ 153 w 163"/>
                <a:gd name="T39" fmla="*/ 92 h 153"/>
                <a:gd name="T40" fmla="*/ 147 w 163"/>
                <a:gd name="T41" fmla="*/ 97 h 153"/>
                <a:gd name="T42" fmla="*/ 15 w 163"/>
                <a:gd name="T43" fmla="*/ 97 h 153"/>
                <a:gd name="T44" fmla="*/ 9 w 163"/>
                <a:gd name="T45" fmla="*/ 92 h 153"/>
                <a:gd name="T46" fmla="*/ 9 w 163"/>
                <a:gd name="T47" fmla="*/ 15 h 153"/>
                <a:gd name="T48" fmla="*/ 15 w 163"/>
                <a:gd name="T49" fmla="*/ 9 h 153"/>
                <a:gd name="T50" fmla="*/ 147 w 163"/>
                <a:gd name="T51" fmla="*/ 9 h 153"/>
                <a:gd name="T52" fmla="*/ 153 w 163"/>
                <a:gd name="T53" fmla="*/ 15 h 153"/>
                <a:gd name="T54" fmla="*/ 153 w 163"/>
                <a:gd name="T55"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3">
                  <a:moveTo>
                    <a:pt x="157" y="0"/>
                  </a:moveTo>
                  <a:cubicBezTo>
                    <a:pt x="5" y="0"/>
                    <a:pt x="5" y="0"/>
                    <a:pt x="5" y="0"/>
                  </a:cubicBezTo>
                  <a:cubicBezTo>
                    <a:pt x="2" y="0"/>
                    <a:pt x="0" y="3"/>
                    <a:pt x="0" y="6"/>
                  </a:cubicBezTo>
                  <a:cubicBezTo>
                    <a:pt x="0" y="100"/>
                    <a:pt x="0" y="100"/>
                    <a:pt x="0" y="100"/>
                  </a:cubicBezTo>
                  <a:cubicBezTo>
                    <a:pt x="0" y="103"/>
                    <a:pt x="2" y="106"/>
                    <a:pt x="5" y="106"/>
                  </a:cubicBezTo>
                  <a:cubicBezTo>
                    <a:pt x="71" y="106"/>
                    <a:pt x="71" y="106"/>
                    <a:pt x="71" y="106"/>
                  </a:cubicBezTo>
                  <a:cubicBezTo>
                    <a:pt x="71" y="140"/>
                    <a:pt x="71" y="140"/>
                    <a:pt x="71" y="140"/>
                  </a:cubicBezTo>
                  <a:cubicBezTo>
                    <a:pt x="41" y="140"/>
                    <a:pt x="41" y="140"/>
                    <a:pt x="41" y="140"/>
                  </a:cubicBezTo>
                  <a:cubicBezTo>
                    <a:pt x="38" y="140"/>
                    <a:pt x="35" y="143"/>
                    <a:pt x="35" y="146"/>
                  </a:cubicBezTo>
                  <a:cubicBezTo>
                    <a:pt x="35" y="150"/>
                    <a:pt x="38" y="153"/>
                    <a:pt x="41" y="153"/>
                  </a:cubicBezTo>
                  <a:cubicBezTo>
                    <a:pt x="121" y="153"/>
                    <a:pt x="121" y="153"/>
                    <a:pt x="121" y="153"/>
                  </a:cubicBezTo>
                  <a:cubicBezTo>
                    <a:pt x="125" y="153"/>
                    <a:pt x="128" y="150"/>
                    <a:pt x="128" y="146"/>
                  </a:cubicBezTo>
                  <a:cubicBezTo>
                    <a:pt x="128" y="143"/>
                    <a:pt x="125" y="140"/>
                    <a:pt x="121" y="140"/>
                  </a:cubicBezTo>
                  <a:cubicBezTo>
                    <a:pt x="91" y="140"/>
                    <a:pt x="91" y="140"/>
                    <a:pt x="91" y="140"/>
                  </a:cubicBezTo>
                  <a:cubicBezTo>
                    <a:pt x="91" y="106"/>
                    <a:pt x="91" y="106"/>
                    <a:pt x="91" y="106"/>
                  </a:cubicBezTo>
                  <a:cubicBezTo>
                    <a:pt x="157" y="106"/>
                    <a:pt x="157" y="106"/>
                    <a:pt x="157" y="106"/>
                  </a:cubicBezTo>
                  <a:cubicBezTo>
                    <a:pt x="160" y="106"/>
                    <a:pt x="163" y="103"/>
                    <a:pt x="163" y="100"/>
                  </a:cubicBezTo>
                  <a:cubicBezTo>
                    <a:pt x="163" y="6"/>
                    <a:pt x="163" y="6"/>
                    <a:pt x="163" y="6"/>
                  </a:cubicBezTo>
                  <a:cubicBezTo>
                    <a:pt x="163" y="3"/>
                    <a:pt x="160" y="0"/>
                    <a:pt x="157" y="0"/>
                  </a:cubicBezTo>
                  <a:close/>
                  <a:moveTo>
                    <a:pt x="153" y="92"/>
                  </a:moveTo>
                  <a:cubicBezTo>
                    <a:pt x="153" y="95"/>
                    <a:pt x="150" y="97"/>
                    <a:pt x="147" y="97"/>
                  </a:cubicBezTo>
                  <a:cubicBezTo>
                    <a:pt x="15" y="97"/>
                    <a:pt x="15" y="97"/>
                    <a:pt x="15" y="97"/>
                  </a:cubicBezTo>
                  <a:cubicBezTo>
                    <a:pt x="12" y="97"/>
                    <a:pt x="9" y="95"/>
                    <a:pt x="9" y="92"/>
                  </a:cubicBezTo>
                  <a:cubicBezTo>
                    <a:pt x="9" y="15"/>
                    <a:pt x="9" y="15"/>
                    <a:pt x="9" y="15"/>
                  </a:cubicBezTo>
                  <a:cubicBezTo>
                    <a:pt x="9" y="11"/>
                    <a:pt x="12" y="9"/>
                    <a:pt x="15" y="9"/>
                  </a:cubicBezTo>
                  <a:cubicBezTo>
                    <a:pt x="147" y="9"/>
                    <a:pt x="147" y="9"/>
                    <a:pt x="147" y="9"/>
                  </a:cubicBezTo>
                  <a:cubicBezTo>
                    <a:pt x="150" y="9"/>
                    <a:pt x="153" y="11"/>
                    <a:pt x="153" y="15"/>
                  </a:cubicBezTo>
                  <a:lnTo>
                    <a:pt x="153"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2">
              <a:extLst>
                <a:ext uri="{FF2B5EF4-FFF2-40B4-BE49-F238E27FC236}">
                  <a16:creationId xmlns:a16="http://schemas.microsoft.com/office/drawing/2014/main" id="{0FF73281-9551-1268-4359-B590D98F3022}"/>
                </a:ext>
              </a:extLst>
            </p:cNvPr>
            <p:cNvSpPr>
              <a:spLocks/>
            </p:cNvSpPr>
            <p:nvPr/>
          </p:nvSpPr>
          <p:spPr bwMode="auto">
            <a:xfrm>
              <a:off x="4981" y="2234"/>
              <a:ext cx="9" cy="5"/>
            </a:xfrm>
            <a:custGeom>
              <a:avLst/>
              <a:gdLst>
                <a:gd name="T0" fmla="*/ 5 w 5"/>
                <a:gd name="T1" fmla="*/ 1 h 3"/>
                <a:gd name="T2" fmla="*/ 2 w 5"/>
                <a:gd name="T3" fmla="*/ 0 h 3"/>
                <a:gd name="T4" fmla="*/ 0 w 5"/>
                <a:gd name="T5" fmla="*/ 1 h 3"/>
                <a:gd name="T6" fmla="*/ 3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4" y="0"/>
                    <a:pt x="3" y="0"/>
                    <a:pt x="2" y="0"/>
                  </a:cubicBezTo>
                  <a:cubicBezTo>
                    <a:pt x="2" y="0"/>
                    <a:pt x="1" y="0"/>
                    <a:pt x="0" y="1"/>
                  </a:cubicBezTo>
                  <a:cubicBezTo>
                    <a:pt x="3" y="3"/>
                    <a:pt x="3" y="3"/>
                    <a:pt x="3"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3">
              <a:extLst>
                <a:ext uri="{FF2B5EF4-FFF2-40B4-BE49-F238E27FC236}">
                  <a16:creationId xmlns:a16="http://schemas.microsoft.com/office/drawing/2014/main" id="{487C8E02-4BE6-C21F-6E42-DF683047B701}"/>
                </a:ext>
              </a:extLst>
            </p:cNvPr>
            <p:cNvSpPr>
              <a:spLocks/>
            </p:cNvSpPr>
            <p:nvPr/>
          </p:nvSpPr>
          <p:spPr bwMode="auto">
            <a:xfrm>
              <a:off x="4975" y="2239"/>
              <a:ext cx="19" cy="14"/>
            </a:xfrm>
            <a:custGeom>
              <a:avLst/>
              <a:gdLst>
                <a:gd name="T0" fmla="*/ 6 w 10"/>
                <a:gd name="T1" fmla="*/ 3 h 7"/>
                <a:gd name="T2" fmla="*/ 6 w 10"/>
                <a:gd name="T3" fmla="*/ 3 h 7"/>
                <a:gd name="T4" fmla="*/ 5 w 10"/>
                <a:gd name="T5" fmla="*/ 3 h 7"/>
                <a:gd name="T6" fmla="*/ 1 w 10"/>
                <a:gd name="T7" fmla="*/ 0 h 7"/>
                <a:gd name="T8" fmla="*/ 0 w 10"/>
                <a:gd name="T9" fmla="*/ 2 h 7"/>
                <a:gd name="T10" fmla="*/ 5 w 10"/>
                <a:gd name="T11" fmla="*/ 7 h 7"/>
                <a:gd name="T12" fmla="*/ 10 w 10"/>
                <a:gd name="T13" fmla="*/ 2 h 7"/>
                <a:gd name="T14" fmla="*/ 10 w 10"/>
                <a:gd name="T15" fmla="*/ 0 h 7"/>
                <a:gd name="T16" fmla="*/ 6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6" y="3"/>
                  </a:moveTo>
                  <a:cubicBezTo>
                    <a:pt x="6" y="3"/>
                    <a:pt x="6" y="3"/>
                    <a:pt x="6" y="3"/>
                  </a:cubicBezTo>
                  <a:cubicBezTo>
                    <a:pt x="5" y="3"/>
                    <a:pt x="5" y="3"/>
                    <a:pt x="5" y="3"/>
                  </a:cubicBezTo>
                  <a:cubicBezTo>
                    <a:pt x="1" y="0"/>
                    <a:pt x="1" y="0"/>
                    <a:pt x="1" y="0"/>
                  </a:cubicBezTo>
                  <a:cubicBezTo>
                    <a:pt x="1" y="0"/>
                    <a:pt x="0" y="1"/>
                    <a:pt x="0" y="2"/>
                  </a:cubicBezTo>
                  <a:cubicBezTo>
                    <a:pt x="0" y="5"/>
                    <a:pt x="3" y="7"/>
                    <a:pt x="5" y="7"/>
                  </a:cubicBezTo>
                  <a:cubicBezTo>
                    <a:pt x="8" y="7"/>
                    <a:pt x="10" y="5"/>
                    <a:pt x="10" y="2"/>
                  </a:cubicBezTo>
                  <a:cubicBezTo>
                    <a:pt x="10" y="1"/>
                    <a:pt x="10" y="0"/>
                    <a:pt x="10" y="0"/>
                  </a:cubicBez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4">
              <a:extLst>
                <a:ext uri="{FF2B5EF4-FFF2-40B4-BE49-F238E27FC236}">
                  <a16:creationId xmlns:a16="http://schemas.microsoft.com/office/drawing/2014/main" id="{BBBB6225-D126-C2D3-5928-34A650A7ADE6}"/>
                </a:ext>
              </a:extLst>
            </p:cNvPr>
            <p:cNvSpPr>
              <a:spLocks/>
            </p:cNvSpPr>
            <p:nvPr/>
          </p:nvSpPr>
          <p:spPr bwMode="auto">
            <a:xfrm>
              <a:off x="4937" y="2196"/>
              <a:ext cx="17" cy="13"/>
            </a:xfrm>
            <a:custGeom>
              <a:avLst/>
              <a:gdLst>
                <a:gd name="T0" fmla="*/ 5 w 9"/>
                <a:gd name="T1" fmla="*/ 0 h 7"/>
                <a:gd name="T2" fmla="*/ 0 w 9"/>
                <a:gd name="T3" fmla="*/ 5 h 7"/>
                <a:gd name="T4" fmla="*/ 0 w 9"/>
                <a:gd name="T5" fmla="*/ 7 h 7"/>
                <a:gd name="T6" fmla="*/ 4 w 9"/>
                <a:gd name="T7" fmla="*/ 3 h 7"/>
                <a:gd name="T8" fmla="*/ 6 w 9"/>
                <a:gd name="T9" fmla="*/ 3 h 7"/>
                <a:gd name="T10" fmla="*/ 9 w 9"/>
                <a:gd name="T11" fmla="*/ 7 h 7"/>
                <a:gd name="T12" fmla="*/ 9 w 9"/>
                <a:gd name="T13" fmla="*/ 5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cubicBezTo>
                    <a:pt x="2" y="0"/>
                    <a:pt x="0" y="2"/>
                    <a:pt x="0" y="5"/>
                  </a:cubicBezTo>
                  <a:cubicBezTo>
                    <a:pt x="0" y="6"/>
                    <a:pt x="0" y="6"/>
                    <a:pt x="0" y="7"/>
                  </a:cubicBezTo>
                  <a:cubicBezTo>
                    <a:pt x="4" y="3"/>
                    <a:pt x="4" y="3"/>
                    <a:pt x="4" y="3"/>
                  </a:cubicBezTo>
                  <a:cubicBezTo>
                    <a:pt x="4" y="3"/>
                    <a:pt x="5" y="3"/>
                    <a:pt x="6" y="3"/>
                  </a:cubicBezTo>
                  <a:cubicBezTo>
                    <a:pt x="9" y="7"/>
                    <a:pt x="9" y="7"/>
                    <a:pt x="9" y="7"/>
                  </a:cubicBezTo>
                  <a:cubicBezTo>
                    <a:pt x="9" y="6"/>
                    <a:pt x="9" y="6"/>
                    <a:pt x="9" y="5"/>
                  </a:cubicBezTo>
                  <a:cubicBezTo>
                    <a:pt x="9"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5">
              <a:extLst>
                <a:ext uri="{FF2B5EF4-FFF2-40B4-BE49-F238E27FC236}">
                  <a16:creationId xmlns:a16="http://schemas.microsoft.com/office/drawing/2014/main" id="{7864BE58-CF18-A15E-8CA7-2FDF52731B9F}"/>
                </a:ext>
              </a:extLst>
            </p:cNvPr>
            <p:cNvSpPr>
              <a:spLocks noEditPoints="1"/>
            </p:cNvSpPr>
            <p:nvPr/>
          </p:nvSpPr>
          <p:spPr bwMode="auto">
            <a:xfrm>
              <a:off x="4890" y="2241"/>
              <a:ext cx="19" cy="19"/>
            </a:xfrm>
            <a:custGeom>
              <a:avLst/>
              <a:gdLst>
                <a:gd name="T0" fmla="*/ 5 w 10"/>
                <a:gd name="T1" fmla="*/ 0 h 10"/>
                <a:gd name="T2" fmla="*/ 0 w 10"/>
                <a:gd name="T3" fmla="*/ 5 h 10"/>
                <a:gd name="T4" fmla="*/ 5 w 10"/>
                <a:gd name="T5" fmla="*/ 10 h 10"/>
                <a:gd name="T6" fmla="*/ 10 w 10"/>
                <a:gd name="T7" fmla="*/ 5 h 10"/>
                <a:gd name="T8" fmla="*/ 5 w 10"/>
                <a:gd name="T9" fmla="*/ 0 h 10"/>
                <a:gd name="T10" fmla="*/ 5 w 10"/>
                <a:gd name="T11" fmla="*/ 9 h 10"/>
                <a:gd name="T12" fmla="*/ 1 w 10"/>
                <a:gd name="T13" fmla="*/ 5 h 10"/>
                <a:gd name="T14" fmla="*/ 5 w 10"/>
                <a:gd name="T15" fmla="*/ 1 h 10"/>
                <a:gd name="T16" fmla="*/ 9 w 10"/>
                <a:gd name="T17" fmla="*/ 5 h 10"/>
                <a:gd name="T18" fmla="*/ 5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0"/>
                  </a:moveTo>
                  <a:cubicBezTo>
                    <a:pt x="2" y="0"/>
                    <a:pt x="0" y="2"/>
                    <a:pt x="0" y="5"/>
                  </a:cubicBezTo>
                  <a:cubicBezTo>
                    <a:pt x="0" y="8"/>
                    <a:pt x="2" y="10"/>
                    <a:pt x="5" y="10"/>
                  </a:cubicBezTo>
                  <a:cubicBezTo>
                    <a:pt x="8" y="10"/>
                    <a:pt x="10" y="8"/>
                    <a:pt x="10" y="5"/>
                  </a:cubicBezTo>
                  <a:cubicBezTo>
                    <a:pt x="10" y="2"/>
                    <a:pt x="8" y="0"/>
                    <a:pt x="5" y="0"/>
                  </a:cubicBezTo>
                  <a:close/>
                  <a:moveTo>
                    <a:pt x="5" y="9"/>
                  </a:moveTo>
                  <a:cubicBezTo>
                    <a:pt x="3" y="9"/>
                    <a:pt x="1" y="7"/>
                    <a:pt x="1" y="5"/>
                  </a:cubicBezTo>
                  <a:cubicBezTo>
                    <a:pt x="1" y="3"/>
                    <a:pt x="3" y="1"/>
                    <a:pt x="5" y="1"/>
                  </a:cubicBezTo>
                  <a:cubicBezTo>
                    <a:pt x="7" y="1"/>
                    <a:pt x="9" y="3"/>
                    <a:pt x="9" y="5"/>
                  </a:cubicBezTo>
                  <a:cubicBezTo>
                    <a:pt x="9" y="7"/>
                    <a:pt x="7"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6">
              <a:extLst>
                <a:ext uri="{FF2B5EF4-FFF2-40B4-BE49-F238E27FC236}">
                  <a16:creationId xmlns:a16="http://schemas.microsoft.com/office/drawing/2014/main" id="{5F4E3F86-F54B-9AF4-E510-1654D12339B9}"/>
                </a:ext>
              </a:extLst>
            </p:cNvPr>
            <p:cNvSpPr>
              <a:spLocks/>
            </p:cNvSpPr>
            <p:nvPr/>
          </p:nvSpPr>
          <p:spPr bwMode="auto">
            <a:xfrm>
              <a:off x="5019" y="2207"/>
              <a:ext cx="11" cy="8"/>
            </a:xfrm>
            <a:custGeom>
              <a:avLst/>
              <a:gdLst>
                <a:gd name="T0" fmla="*/ 0 w 6"/>
                <a:gd name="T1" fmla="*/ 3 h 4"/>
                <a:gd name="T2" fmla="*/ 3 w 6"/>
                <a:gd name="T3" fmla="*/ 4 h 4"/>
                <a:gd name="T4" fmla="*/ 6 w 6"/>
                <a:gd name="T5" fmla="*/ 3 h 4"/>
                <a:gd name="T6" fmla="*/ 3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1" y="4"/>
                    <a:pt x="2" y="4"/>
                    <a:pt x="3" y="4"/>
                  </a:cubicBezTo>
                  <a:cubicBezTo>
                    <a:pt x="4" y="4"/>
                    <a:pt x="5" y="4"/>
                    <a:pt x="6" y="3"/>
                  </a:cubicBezTo>
                  <a:cubicBezTo>
                    <a:pt x="3" y="0"/>
                    <a:pt x="3" y="0"/>
                    <a:pt x="3"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7">
              <a:extLst>
                <a:ext uri="{FF2B5EF4-FFF2-40B4-BE49-F238E27FC236}">
                  <a16:creationId xmlns:a16="http://schemas.microsoft.com/office/drawing/2014/main" id="{A36C12B3-AC9A-AE7F-2A7E-A2EC86F089AE}"/>
                </a:ext>
              </a:extLst>
            </p:cNvPr>
            <p:cNvSpPr>
              <a:spLocks/>
            </p:cNvSpPr>
            <p:nvPr/>
          </p:nvSpPr>
          <p:spPr bwMode="auto">
            <a:xfrm>
              <a:off x="4941" y="2207"/>
              <a:ext cx="11" cy="8"/>
            </a:xfrm>
            <a:custGeom>
              <a:avLst/>
              <a:gdLst>
                <a:gd name="T0" fmla="*/ 0 w 6"/>
                <a:gd name="T1" fmla="*/ 3 h 4"/>
                <a:gd name="T2" fmla="*/ 3 w 6"/>
                <a:gd name="T3" fmla="*/ 4 h 4"/>
                <a:gd name="T4" fmla="*/ 6 w 6"/>
                <a:gd name="T5" fmla="*/ 3 h 4"/>
                <a:gd name="T6" fmla="*/ 3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1" y="4"/>
                    <a:pt x="2" y="4"/>
                    <a:pt x="3" y="4"/>
                  </a:cubicBezTo>
                  <a:cubicBezTo>
                    <a:pt x="4" y="4"/>
                    <a:pt x="5" y="3"/>
                    <a:pt x="6" y="3"/>
                  </a:cubicBezTo>
                  <a:cubicBezTo>
                    <a:pt x="3" y="0"/>
                    <a:pt x="3" y="0"/>
                    <a:pt x="3"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8">
              <a:extLst>
                <a:ext uri="{FF2B5EF4-FFF2-40B4-BE49-F238E27FC236}">
                  <a16:creationId xmlns:a16="http://schemas.microsoft.com/office/drawing/2014/main" id="{2267A338-6B93-FA82-1717-E8B5F2A44C7F}"/>
                </a:ext>
              </a:extLst>
            </p:cNvPr>
            <p:cNvSpPr>
              <a:spLocks noEditPoints="1"/>
            </p:cNvSpPr>
            <p:nvPr/>
          </p:nvSpPr>
          <p:spPr bwMode="auto">
            <a:xfrm>
              <a:off x="5064" y="2177"/>
              <a:ext cx="19" cy="19"/>
            </a:xfrm>
            <a:custGeom>
              <a:avLst/>
              <a:gdLst>
                <a:gd name="T0" fmla="*/ 5 w 10"/>
                <a:gd name="T1" fmla="*/ 0 h 10"/>
                <a:gd name="T2" fmla="*/ 0 w 10"/>
                <a:gd name="T3" fmla="*/ 5 h 10"/>
                <a:gd name="T4" fmla="*/ 1 w 10"/>
                <a:gd name="T5" fmla="*/ 8 h 10"/>
                <a:gd name="T6" fmla="*/ 2 w 10"/>
                <a:gd name="T7" fmla="*/ 8 h 10"/>
                <a:gd name="T8" fmla="*/ 2 w 10"/>
                <a:gd name="T9" fmla="*/ 9 h 10"/>
                <a:gd name="T10" fmla="*/ 5 w 10"/>
                <a:gd name="T11" fmla="*/ 10 h 10"/>
                <a:gd name="T12" fmla="*/ 10 w 10"/>
                <a:gd name="T13" fmla="*/ 5 h 10"/>
                <a:gd name="T14" fmla="*/ 5 w 10"/>
                <a:gd name="T15" fmla="*/ 0 h 10"/>
                <a:gd name="T16" fmla="*/ 5 w 10"/>
                <a:gd name="T17" fmla="*/ 9 h 10"/>
                <a:gd name="T18" fmla="*/ 1 w 10"/>
                <a:gd name="T19" fmla="*/ 5 h 10"/>
                <a:gd name="T20" fmla="*/ 5 w 10"/>
                <a:gd name="T21" fmla="*/ 1 h 10"/>
                <a:gd name="T22" fmla="*/ 9 w 10"/>
                <a:gd name="T23" fmla="*/ 5 h 10"/>
                <a:gd name="T24" fmla="*/ 5 w 10"/>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5" y="0"/>
                  </a:moveTo>
                  <a:cubicBezTo>
                    <a:pt x="3" y="0"/>
                    <a:pt x="0" y="2"/>
                    <a:pt x="0" y="5"/>
                  </a:cubicBezTo>
                  <a:cubicBezTo>
                    <a:pt x="0" y="6"/>
                    <a:pt x="1" y="7"/>
                    <a:pt x="1" y="8"/>
                  </a:cubicBezTo>
                  <a:cubicBezTo>
                    <a:pt x="2" y="8"/>
                    <a:pt x="2" y="8"/>
                    <a:pt x="2" y="8"/>
                  </a:cubicBezTo>
                  <a:cubicBezTo>
                    <a:pt x="2" y="8"/>
                    <a:pt x="2" y="9"/>
                    <a:pt x="2" y="9"/>
                  </a:cubicBezTo>
                  <a:cubicBezTo>
                    <a:pt x="3" y="9"/>
                    <a:pt x="4" y="10"/>
                    <a:pt x="5" y="10"/>
                  </a:cubicBezTo>
                  <a:cubicBezTo>
                    <a:pt x="8" y="10"/>
                    <a:pt x="10" y="8"/>
                    <a:pt x="10" y="5"/>
                  </a:cubicBezTo>
                  <a:cubicBezTo>
                    <a:pt x="10" y="2"/>
                    <a:pt x="8" y="0"/>
                    <a:pt x="5" y="0"/>
                  </a:cubicBezTo>
                  <a:close/>
                  <a:moveTo>
                    <a:pt x="5" y="9"/>
                  </a:moveTo>
                  <a:cubicBezTo>
                    <a:pt x="3" y="9"/>
                    <a:pt x="1" y="7"/>
                    <a:pt x="1" y="5"/>
                  </a:cubicBezTo>
                  <a:cubicBezTo>
                    <a:pt x="1" y="3"/>
                    <a:pt x="3" y="1"/>
                    <a:pt x="5" y="1"/>
                  </a:cubicBezTo>
                  <a:cubicBezTo>
                    <a:pt x="7" y="1"/>
                    <a:pt x="9" y="3"/>
                    <a:pt x="9" y="5"/>
                  </a:cubicBezTo>
                  <a:cubicBezTo>
                    <a:pt x="9" y="7"/>
                    <a:pt x="7"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9">
              <a:extLst>
                <a:ext uri="{FF2B5EF4-FFF2-40B4-BE49-F238E27FC236}">
                  <a16:creationId xmlns:a16="http://schemas.microsoft.com/office/drawing/2014/main" id="{8920AF8C-5FDC-EC1B-6291-5AA6A7ED4181}"/>
                </a:ext>
              </a:extLst>
            </p:cNvPr>
            <p:cNvSpPr>
              <a:spLocks/>
            </p:cNvSpPr>
            <p:nvPr/>
          </p:nvSpPr>
          <p:spPr bwMode="auto">
            <a:xfrm>
              <a:off x="5015" y="2196"/>
              <a:ext cx="19" cy="13"/>
            </a:xfrm>
            <a:custGeom>
              <a:avLst/>
              <a:gdLst>
                <a:gd name="T0" fmla="*/ 5 w 10"/>
                <a:gd name="T1" fmla="*/ 0 h 7"/>
                <a:gd name="T2" fmla="*/ 0 w 10"/>
                <a:gd name="T3" fmla="*/ 5 h 7"/>
                <a:gd name="T4" fmla="*/ 1 w 10"/>
                <a:gd name="T5" fmla="*/ 7 h 7"/>
                <a:gd name="T6" fmla="*/ 4 w 10"/>
                <a:gd name="T7" fmla="*/ 3 h 7"/>
                <a:gd name="T8" fmla="*/ 6 w 10"/>
                <a:gd name="T9" fmla="*/ 3 h 7"/>
                <a:gd name="T10" fmla="*/ 10 w 10"/>
                <a:gd name="T11" fmla="*/ 7 h 7"/>
                <a:gd name="T12" fmla="*/ 10 w 10"/>
                <a:gd name="T13" fmla="*/ 5 h 7"/>
                <a:gd name="T14" fmla="*/ 5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5" y="0"/>
                  </a:moveTo>
                  <a:cubicBezTo>
                    <a:pt x="2" y="0"/>
                    <a:pt x="0" y="2"/>
                    <a:pt x="0" y="5"/>
                  </a:cubicBezTo>
                  <a:cubicBezTo>
                    <a:pt x="0" y="6"/>
                    <a:pt x="0" y="6"/>
                    <a:pt x="1" y="7"/>
                  </a:cubicBezTo>
                  <a:cubicBezTo>
                    <a:pt x="4" y="3"/>
                    <a:pt x="4" y="3"/>
                    <a:pt x="4" y="3"/>
                  </a:cubicBezTo>
                  <a:cubicBezTo>
                    <a:pt x="5" y="3"/>
                    <a:pt x="6" y="3"/>
                    <a:pt x="6" y="3"/>
                  </a:cubicBezTo>
                  <a:cubicBezTo>
                    <a:pt x="10" y="7"/>
                    <a:pt x="10" y="7"/>
                    <a:pt x="10" y="7"/>
                  </a:cubicBezTo>
                  <a:cubicBezTo>
                    <a:pt x="10" y="6"/>
                    <a:pt x="10" y="6"/>
                    <a:pt x="10" y="5"/>
                  </a:cubicBezTo>
                  <a:cubicBezTo>
                    <a:pt x="10" y="2"/>
                    <a:pt x="8"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0">
              <a:extLst>
                <a:ext uri="{FF2B5EF4-FFF2-40B4-BE49-F238E27FC236}">
                  <a16:creationId xmlns:a16="http://schemas.microsoft.com/office/drawing/2014/main" id="{F308A260-F1B8-6905-3A3C-0EF0EC0E9EC2}"/>
                </a:ext>
              </a:extLst>
            </p:cNvPr>
            <p:cNvSpPr>
              <a:spLocks noEditPoints="1"/>
            </p:cNvSpPr>
            <p:nvPr/>
          </p:nvSpPr>
          <p:spPr bwMode="auto">
            <a:xfrm>
              <a:off x="4863" y="2147"/>
              <a:ext cx="249" cy="144"/>
            </a:xfrm>
            <a:custGeom>
              <a:avLst/>
              <a:gdLst>
                <a:gd name="T0" fmla="*/ 128 w 131"/>
                <a:gd name="T1" fmla="*/ 0 h 76"/>
                <a:gd name="T2" fmla="*/ 2 w 131"/>
                <a:gd name="T3" fmla="*/ 0 h 76"/>
                <a:gd name="T4" fmla="*/ 0 w 131"/>
                <a:gd name="T5" fmla="*/ 3 h 76"/>
                <a:gd name="T6" fmla="*/ 0 w 131"/>
                <a:gd name="T7" fmla="*/ 74 h 76"/>
                <a:gd name="T8" fmla="*/ 2 w 131"/>
                <a:gd name="T9" fmla="*/ 76 h 76"/>
                <a:gd name="T10" fmla="*/ 128 w 131"/>
                <a:gd name="T11" fmla="*/ 76 h 76"/>
                <a:gd name="T12" fmla="*/ 131 w 131"/>
                <a:gd name="T13" fmla="*/ 74 h 76"/>
                <a:gd name="T14" fmla="*/ 131 w 131"/>
                <a:gd name="T15" fmla="*/ 3 h 76"/>
                <a:gd name="T16" fmla="*/ 128 w 131"/>
                <a:gd name="T17" fmla="*/ 0 h 76"/>
                <a:gd name="T18" fmla="*/ 111 w 131"/>
                <a:gd name="T19" fmla="*/ 28 h 76"/>
                <a:gd name="T20" fmla="*/ 107 w 131"/>
                <a:gd name="T21" fmla="*/ 27 h 76"/>
                <a:gd name="T22" fmla="*/ 94 w 131"/>
                <a:gd name="T23" fmla="*/ 40 h 76"/>
                <a:gd name="T24" fmla="*/ 93 w 131"/>
                <a:gd name="T25" fmla="*/ 40 h 76"/>
                <a:gd name="T26" fmla="*/ 90 w 131"/>
                <a:gd name="T27" fmla="*/ 37 h 76"/>
                <a:gd name="T28" fmla="*/ 85 w 131"/>
                <a:gd name="T29" fmla="*/ 38 h 76"/>
                <a:gd name="T30" fmla="*/ 80 w 131"/>
                <a:gd name="T31" fmla="*/ 37 h 76"/>
                <a:gd name="T32" fmla="*/ 71 w 131"/>
                <a:gd name="T33" fmla="*/ 47 h 76"/>
                <a:gd name="T34" fmla="*/ 72 w 131"/>
                <a:gd name="T35" fmla="*/ 51 h 76"/>
                <a:gd name="T36" fmla="*/ 64 w 131"/>
                <a:gd name="T37" fmla="*/ 59 h 76"/>
                <a:gd name="T38" fmla="*/ 57 w 131"/>
                <a:gd name="T39" fmla="*/ 51 h 76"/>
                <a:gd name="T40" fmla="*/ 58 w 131"/>
                <a:gd name="T41" fmla="*/ 47 h 76"/>
                <a:gd name="T42" fmla="*/ 48 w 131"/>
                <a:gd name="T43" fmla="*/ 37 h 76"/>
                <a:gd name="T44" fmla="*/ 44 w 131"/>
                <a:gd name="T45" fmla="*/ 38 h 76"/>
                <a:gd name="T46" fmla="*/ 39 w 131"/>
                <a:gd name="T47" fmla="*/ 37 h 76"/>
                <a:gd name="T48" fmla="*/ 25 w 131"/>
                <a:gd name="T49" fmla="*/ 51 h 76"/>
                <a:gd name="T50" fmla="*/ 26 w 131"/>
                <a:gd name="T51" fmla="*/ 55 h 76"/>
                <a:gd name="T52" fmla="*/ 19 w 131"/>
                <a:gd name="T53" fmla="*/ 63 h 76"/>
                <a:gd name="T54" fmla="*/ 11 w 131"/>
                <a:gd name="T55" fmla="*/ 55 h 76"/>
                <a:gd name="T56" fmla="*/ 19 w 131"/>
                <a:gd name="T57" fmla="*/ 48 h 76"/>
                <a:gd name="T58" fmla="*/ 23 w 131"/>
                <a:gd name="T59" fmla="*/ 49 h 76"/>
                <a:gd name="T60" fmla="*/ 37 w 131"/>
                <a:gd name="T61" fmla="*/ 35 h 76"/>
                <a:gd name="T62" fmla="*/ 36 w 131"/>
                <a:gd name="T63" fmla="*/ 31 h 76"/>
                <a:gd name="T64" fmla="*/ 44 w 131"/>
                <a:gd name="T65" fmla="*/ 23 h 76"/>
                <a:gd name="T66" fmla="*/ 51 w 131"/>
                <a:gd name="T67" fmla="*/ 31 h 76"/>
                <a:gd name="T68" fmla="*/ 50 w 131"/>
                <a:gd name="T69" fmla="*/ 35 h 76"/>
                <a:gd name="T70" fmla="*/ 60 w 131"/>
                <a:gd name="T71" fmla="*/ 45 h 76"/>
                <a:gd name="T72" fmla="*/ 64 w 131"/>
                <a:gd name="T73" fmla="*/ 44 h 76"/>
                <a:gd name="T74" fmla="*/ 69 w 131"/>
                <a:gd name="T75" fmla="*/ 45 h 76"/>
                <a:gd name="T76" fmla="*/ 79 w 131"/>
                <a:gd name="T77" fmla="*/ 35 h 76"/>
                <a:gd name="T78" fmla="*/ 77 w 131"/>
                <a:gd name="T79" fmla="*/ 31 h 76"/>
                <a:gd name="T80" fmla="*/ 85 w 131"/>
                <a:gd name="T81" fmla="*/ 23 h 76"/>
                <a:gd name="T82" fmla="*/ 93 w 131"/>
                <a:gd name="T83" fmla="*/ 31 h 76"/>
                <a:gd name="T84" fmla="*/ 91 w 131"/>
                <a:gd name="T85" fmla="*/ 35 h 76"/>
                <a:gd name="T86" fmla="*/ 94 w 131"/>
                <a:gd name="T87" fmla="*/ 37 h 76"/>
                <a:gd name="T88" fmla="*/ 105 w 131"/>
                <a:gd name="T89" fmla="*/ 25 h 76"/>
                <a:gd name="T90" fmla="*/ 104 w 131"/>
                <a:gd name="T91" fmla="*/ 21 h 76"/>
                <a:gd name="T92" fmla="*/ 111 w 131"/>
                <a:gd name="T93" fmla="*/ 13 h 76"/>
                <a:gd name="T94" fmla="*/ 119 w 131"/>
                <a:gd name="T95" fmla="*/ 21 h 76"/>
                <a:gd name="T96" fmla="*/ 111 w 131"/>
                <a:gd name="T97"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76">
                  <a:moveTo>
                    <a:pt x="128" y="0"/>
                  </a:moveTo>
                  <a:cubicBezTo>
                    <a:pt x="2" y="0"/>
                    <a:pt x="2" y="0"/>
                    <a:pt x="2" y="0"/>
                  </a:cubicBezTo>
                  <a:cubicBezTo>
                    <a:pt x="1" y="0"/>
                    <a:pt x="0" y="1"/>
                    <a:pt x="0" y="3"/>
                  </a:cubicBezTo>
                  <a:cubicBezTo>
                    <a:pt x="0" y="74"/>
                    <a:pt x="0" y="74"/>
                    <a:pt x="0" y="74"/>
                  </a:cubicBezTo>
                  <a:cubicBezTo>
                    <a:pt x="0" y="75"/>
                    <a:pt x="1" y="76"/>
                    <a:pt x="2" y="76"/>
                  </a:cubicBezTo>
                  <a:cubicBezTo>
                    <a:pt x="128" y="76"/>
                    <a:pt x="128" y="76"/>
                    <a:pt x="128" y="76"/>
                  </a:cubicBezTo>
                  <a:cubicBezTo>
                    <a:pt x="130" y="76"/>
                    <a:pt x="131" y="75"/>
                    <a:pt x="131" y="74"/>
                  </a:cubicBezTo>
                  <a:cubicBezTo>
                    <a:pt x="131" y="3"/>
                    <a:pt x="131" y="3"/>
                    <a:pt x="131" y="3"/>
                  </a:cubicBezTo>
                  <a:cubicBezTo>
                    <a:pt x="131" y="1"/>
                    <a:pt x="130" y="0"/>
                    <a:pt x="128" y="0"/>
                  </a:cubicBezTo>
                  <a:close/>
                  <a:moveTo>
                    <a:pt x="111" y="28"/>
                  </a:moveTo>
                  <a:cubicBezTo>
                    <a:pt x="110" y="28"/>
                    <a:pt x="108" y="28"/>
                    <a:pt x="107" y="27"/>
                  </a:cubicBezTo>
                  <a:cubicBezTo>
                    <a:pt x="94" y="40"/>
                    <a:pt x="94" y="40"/>
                    <a:pt x="94" y="40"/>
                  </a:cubicBezTo>
                  <a:cubicBezTo>
                    <a:pt x="94" y="40"/>
                    <a:pt x="93" y="40"/>
                    <a:pt x="93" y="40"/>
                  </a:cubicBezTo>
                  <a:cubicBezTo>
                    <a:pt x="90" y="37"/>
                    <a:pt x="90" y="37"/>
                    <a:pt x="90" y="37"/>
                  </a:cubicBezTo>
                  <a:cubicBezTo>
                    <a:pt x="88" y="38"/>
                    <a:pt x="87" y="38"/>
                    <a:pt x="85" y="38"/>
                  </a:cubicBezTo>
                  <a:cubicBezTo>
                    <a:pt x="83" y="38"/>
                    <a:pt x="82" y="38"/>
                    <a:pt x="80" y="37"/>
                  </a:cubicBezTo>
                  <a:cubicBezTo>
                    <a:pt x="71" y="47"/>
                    <a:pt x="71" y="47"/>
                    <a:pt x="71" y="47"/>
                  </a:cubicBezTo>
                  <a:cubicBezTo>
                    <a:pt x="71" y="48"/>
                    <a:pt x="72" y="49"/>
                    <a:pt x="72" y="51"/>
                  </a:cubicBezTo>
                  <a:cubicBezTo>
                    <a:pt x="72" y="55"/>
                    <a:pt x="68" y="59"/>
                    <a:pt x="64" y="59"/>
                  </a:cubicBezTo>
                  <a:cubicBezTo>
                    <a:pt x="60" y="59"/>
                    <a:pt x="57" y="55"/>
                    <a:pt x="57" y="51"/>
                  </a:cubicBezTo>
                  <a:cubicBezTo>
                    <a:pt x="57" y="49"/>
                    <a:pt x="57" y="48"/>
                    <a:pt x="58" y="47"/>
                  </a:cubicBezTo>
                  <a:cubicBezTo>
                    <a:pt x="48" y="37"/>
                    <a:pt x="48" y="37"/>
                    <a:pt x="48" y="37"/>
                  </a:cubicBezTo>
                  <a:cubicBezTo>
                    <a:pt x="47" y="38"/>
                    <a:pt x="45" y="38"/>
                    <a:pt x="44" y="38"/>
                  </a:cubicBezTo>
                  <a:cubicBezTo>
                    <a:pt x="42" y="38"/>
                    <a:pt x="40" y="38"/>
                    <a:pt x="39" y="37"/>
                  </a:cubicBezTo>
                  <a:cubicBezTo>
                    <a:pt x="25" y="51"/>
                    <a:pt x="25" y="51"/>
                    <a:pt x="25" y="51"/>
                  </a:cubicBezTo>
                  <a:cubicBezTo>
                    <a:pt x="26" y="52"/>
                    <a:pt x="26" y="54"/>
                    <a:pt x="26" y="55"/>
                  </a:cubicBezTo>
                  <a:cubicBezTo>
                    <a:pt x="26" y="59"/>
                    <a:pt x="23" y="63"/>
                    <a:pt x="19" y="63"/>
                  </a:cubicBezTo>
                  <a:cubicBezTo>
                    <a:pt x="15" y="63"/>
                    <a:pt x="11" y="59"/>
                    <a:pt x="11" y="55"/>
                  </a:cubicBezTo>
                  <a:cubicBezTo>
                    <a:pt x="11" y="51"/>
                    <a:pt x="15" y="48"/>
                    <a:pt x="19" y="48"/>
                  </a:cubicBezTo>
                  <a:cubicBezTo>
                    <a:pt x="20" y="48"/>
                    <a:pt x="22" y="48"/>
                    <a:pt x="23" y="49"/>
                  </a:cubicBezTo>
                  <a:cubicBezTo>
                    <a:pt x="37" y="35"/>
                    <a:pt x="37" y="35"/>
                    <a:pt x="37" y="35"/>
                  </a:cubicBezTo>
                  <a:cubicBezTo>
                    <a:pt x="36" y="34"/>
                    <a:pt x="36" y="32"/>
                    <a:pt x="36" y="31"/>
                  </a:cubicBezTo>
                  <a:cubicBezTo>
                    <a:pt x="36" y="27"/>
                    <a:pt x="39" y="23"/>
                    <a:pt x="44" y="23"/>
                  </a:cubicBezTo>
                  <a:cubicBezTo>
                    <a:pt x="48" y="23"/>
                    <a:pt x="51" y="27"/>
                    <a:pt x="51" y="31"/>
                  </a:cubicBezTo>
                  <a:cubicBezTo>
                    <a:pt x="51" y="32"/>
                    <a:pt x="51" y="34"/>
                    <a:pt x="50" y="35"/>
                  </a:cubicBezTo>
                  <a:cubicBezTo>
                    <a:pt x="60" y="45"/>
                    <a:pt x="60" y="45"/>
                    <a:pt x="60" y="45"/>
                  </a:cubicBezTo>
                  <a:cubicBezTo>
                    <a:pt x="61" y="44"/>
                    <a:pt x="63" y="44"/>
                    <a:pt x="64" y="44"/>
                  </a:cubicBezTo>
                  <a:cubicBezTo>
                    <a:pt x="66" y="44"/>
                    <a:pt x="68" y="44"/>
                    <a:pt x="69" y="45"/>
                  </a:cubicBezTo>
                  <a:cubicBezTo>
                    <a:pt x="79" y="35"/>
                    <a:pt x="79" y="35"/>
                    <a:pt x="79" y="35"/>
                  </a:cubicBezTo>
                  <a:cubicBezTo>
                    <a:pt x="78" y="34"/>
                    <a:pt x="77" y="32"/>
                    <a:pt x="77" y="31"/>
                  </a:cubicBezTo>
                  <a:cubicBezTo>
                    <a:pt x="77" y="27"/>
                    <a:pt x="81" y="23"/>
                    <a:pt x="85" y="23"/>
                  </a:cubicBezTo>
                  <a:cubicBezTo>
                    <a:pt x="89" y="23"/>
                    <a:pt x="93" y="27"/>
                    <a:pt x="93" y="31"/>
                  </a:cubicBezTo>
                  <a:cubicBezTo>
                    <a:pt x="93" y="32"/>
                    <a:pt x="92" y="34"/>
                    <a:pt x="91" y="35"/>
                  </a:cubicBezTo>
                  <a:cubicBezTo>
                    <a:pt x="94" y="37"/>
                    <a:pt x="94" y="37"/>
                    <a:pt x="94" y="37"/>
                  </a:cubicBezTo>
                  <a:cubicBezTo>
                    <a:pt x="105" y="25"/>
                    <a:pt x="105" y="25"/>
                    <a:pt x="105" y="25"/>
                  </a:cubicBezTo>
                  <a:cubicBezTo>
                    <a:pt x="104" y="24"/>
                    <a:pt x="104" y="23"/>
                    <a:pt x="104" y="21"/>
                  </a:cubicBezTo>
                  <a:cubicBezTo>
                    <a:pt x="104" y="17"/>
                    <a:pt x="107" y="13"/>
                    <a:pt x="111" y="13"/>
                  </a:cubicBezTo>
                  <a:cubicBezTo>
                    <a:pt x="115" y="13"/>
                    <a:pt x="119" y="17"/>
                    <a:pt x="119" y="21"/>
                  </a:cubicBezTo>
                  <a:cubicBezTo>
                    <a:pt x="119" y="25"/>
                    <a:pt x="115" y="28"/>
                    <a:pt x="11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73">
            <a:extLst>
              <a:ext uri="{FF2B5EF4-FFF2-40B4-BE49-F238E27FC236}">
                <a16:creationId xmlns:a16="http://schemas.microsoft.com/office/drawing/2014/main" id="{B7B9AD49-F9CD-687E-3145-7E17AD36535B}"/>
              </a:ext>
            </a:extLst>
          </p:cNvPr>
          <p:cNvGrpSpPr>
            <a:grpSpLocks noChangeAspect="1"/>
          </p:cNvGrpSpPr>
          <p:nvPr/>
        </p:nvGrpSpPr>
        <p:grpSpPr bwMode="auto">
          <a:xfrm>
            <a:off x="10748398" y="5680771"/>
            <a:ext cx="421086" cy="448874"/>
            <a:chOff x="6544" y="3536"/>
            <a:chExt cx="394" cy="420"/>
          </a:xfrm>
          <a:solidFill>
            <a:srgbClr val="7F3494"/>
          </a:solidFill>
        </p:grpSpPr>
        <p:sp>
          <p:nvSpPr>
            <p:cNvPr id="88" name="Freeform 74">
              <a:extLst>
                <a:ext uri="{FF2B5EF4-FFF2-40B4-BE49-F238E27FC236}">
                  <a16:creationId xmlns:a16="http://schemas.microsoft.com/office/drawing/2014/main" id="{D59813B5-AE24-2052-1FFD-67BE15402AA6}"/>
                </a:ext>
              </a:extLst>
            </p:cNvPr>
            <p:cNvSpPr>
              <a:spLocks/>
            </p:cNvSpPr>
            <p:nvPr/>
          </p:nvSpPr>
          <p:spPr bwMode="auto">
            <a:xfrm>
              <a:off x="6544" y="3736"/>
              <a:ext cx="394" cy="220"/>
            </a:xfrm>
            <a:custGeom>
              <a:avLst/>
              <a:gdLst>
                <a:gd name="T0" fmla="*/ 116 w 163"/>
                <a:gd name="T1" fmla="*/ 0 h 91"/>
                <a:gd name="T2" fmla="*/ 116 w 163"/>
                <a:gd name="T3" fmla="*/ 0 h 91"/>
                <a:gd name="T4" fmla="*/ 81 w 163"/>
                <a:gd name="T5" fmla="*/ 14 h 91"/>
                <a:gd name="T6" fmla="*/ 47 w 163"/>
                <a:gd name="T7" fmla="*/ 0 h 91"/>
                <a:gd name="T8" fmla="*/ 47 w 163"/>
                <a:gd name="T9" fmla="*/ 0 h 91"/>
                <a:gd name="T10" fmla="*/ 0 w 163"/>
                <a:gd name="T11" fmla="*/ 47 h 91"/>
                <a:gd name="T12" fmla="*/ 0 w 163"/>
                <a:gd name="T13" fmla="*/ 67 h 91"/>
                <a:gd name="T14" fmla="*/ 23 w 163"/>
                <a:gd name="T15" fmla="*/ 91 h 91"/>
                <a:gd name="T16" fmla="*/ 81 w 163"/>
                <a:gd name="T17" fmla="*/ 91 h 91"/>
                <a:gd name="T18" fmla="*/ 67 w 163"/>
                <a:gd name="T19" fmla="*/ 58 h 91"/>
                <a:gd name="T20" fmla="*/ 67 w 163"/>
                <a:gd name="T21" fmla="*/ 49 h 91"/>
                <a:gd name="T22" fmla="*/ 76 w 163"/>
                <a:gd name="T23" fmla="*/ 32 h 91"/>
                <a:gd name="T24" fmla="*/ 68 w 163"/>
                <a:gd name="T25" fmla="*/ 25 h 91"/>
                <a:gd name="T26" fmla="*/ 68 w 163"/>
                <a:gd name="T27" fmla="*/ 21 h 91"/>
                <a:gd name="T28" fmla="*/ 81 w 163"/>
                <a:gd name="T29" fmla="*/ 22 h 91"/>
                <a:gd name="T30" fmla="*/ 95 w 163"/>
                <a:gd name="T31" fmla="*/ 21 h 91"/>
                <a:gd name="T32" fmla="*/ 95 w 163"/>
                <a:gd name="T33" fmla="*/ 25 h 91"/>
                <a:gd name="T34" fmla="*/ 87 w 163"/>
                <a:gd name="T35" fmla="*/ 32 h 91"/>
                <a:gd name="T36" fmla="*/ 96 w 163"/>
                <a:gd name="T37" fmla="*/ 49 h 91"/>
                <a:gd name="T38" fmla="*/ 96 w 163"/>
                <a:gd name="T39" fmla="*/ 58 h 91"/>
                <a:gd name="T40" fmla="*/ 81 w 163"/>
                <a:gd name="T41" fmla="*/ 91 h 91"/>
                <a:gd name="T42" fmla="*/ 139 w 163"/>
                <a:gd name="T43" fmla="*/ 91 h 91"/>
                <a:gd name="T44" fmla="*/ 163 w 163"/>
                <a:gd name="T45" fmla="*/ 67 h 91"/>
                <a:gd name="T46" fmla="*/ 163 w 163"/>
                <a:gd name="T47" fmla="*/ 47 h 91"/>
                <a:gd name="T48" fmla="*/ 116 w 163"/>
                <a:gd name="T4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91">
                  <a:moveTo>
                    <a:pt x="116" y="0"/>
                  </a:moveTo>
                  <a:cubicBezTo>
                    <a:pt x="116" y="0"/>
                    <a:pt x="116" y="0"/>
                    <a:pt x="116" y="0"/>
                  </a:cubicBezTo>
                  <a:cubicBezTo>
                    <a:pt x="107" y="9"/>
                    <a:pt x="95" y="14"/>
                    <a:pt x="81" y="14"/>
                  </a:cubicBezTo>
                  <a:cubicBezTo>
                    <a:pt x="68" y="14"/>
                    <a:pt x="56" y="9"/>
                    <a:pt x="47" y="0"/>
                  </a:cubicBezTo>
                  <a:cubicBezTo>
                    <a:pt x="47" y="0"/>
                    <a:pt x="47" y="0"/>
                    <a:pt x="47" y="0"/>
                  </a:cubicBezTo>
                  <a:cubicBezTo>
                    <a:pt x="21" y="0"/>
                    <a:pt x="0" y="21"/>
                    <a:pt x="0" y="47"/>
                  </a:cubicBezTo>
                  <a:cubicBezTo>
                    <a:pt x="0" y="67"/>
                    <a:pt x="0" y="67"/>
                    <a:pt x="0" y="67"/>
                  </a:cubicBezTo>
                  <a:cubicBezTo>
                    <a:pt x="0" y="80"/>
                    <a:pt x="10" y="91"/>
                    <a:pt x="23" y="91"/>
                  </a:cubicBezTo>
                  <a:cubicBezTo>
                    <a:pt x="81" y="91"/>
                    <a:pt x="81" y="91"/>
                    <a:pt x="81" y="91"/>
                  </a:cubicBezTo>
                  <a:cubicBezTo>
                    <a:pt x="67" y="58"/>
                    <a:pt x="67" y="58"/>
                    <a:pt x="67" y="58"/>
                  </a:cubicBezTo>
                  <a:cubicBezTo>
                    <a:pt x="65" y="55"/>
                    <a:pt x="65" y="52"/>
                    <a:pt x="67" y="49"/>
                  </a:cubicBezTo>
                  <a:cubicBezTo>
                    <a:pt x="76" y="32"/>
                    <a:pt x="76" y="32"/>
                    <a:pt x="76" y="32"/>
                  </a:cubicBezTo>
                  <a:cubicBezTo>
                    <a:pt x="72" y="32"/>
                    <a:pt x="68" y="29"/>
                    <a:pt x="68" y="25"/>
                  </a:cubicBezTo>
                  <a:cubicBezTo>
                    <a:pt x="68" y="21"/>
                    <a:pt x="68" y="21"/>
                    <a:pt x="68" y="21"/>
                  </a:cubicBezTo>
                  <a:cubicBezTo>
                    <a:pt x="72" y="22"/>
                    <a:pt x="77" y="22"/>
                    <a:pt x="81" y="22"/>
                  </a:cubicBezTo>
                  <a:cubicBezTo>
                    <a:pt x="86" y="22"/>
                    <a:pt x="91" y="22"/>
                    <a:pt x="95" y="21"/>
                  </a:cubicBezTo>
                  <a:cubicBezTo>
                    <a:pt x="95" y="25"/>
                    <a:pt x="95" y="25"/>
                    <a:pt x="95" y="25"/>
                  </a:cubicBezTo>
                  <a:cubicBezTo>
                    <a:pt x="95" y="29"/>
                    <a:pt x="91" y="32"/>
                    <a:pt x="87" y="32"/>
                  </a:cubicBezTo>
                  <a:cubicBezTo>
                    <a:pt x="96" y="49"/>
                    <a:pt x="96" y="49"/>
                    <a:pt x="96" y="49"/>
                  </a:cubicBezTo>
                  <a:cubicBezTo>
                    <a:pt x="98" y="52"/>
                    <a:pt x="98" y="55"/>
                    <a:pt x="96" y="58"/>
                  </a:cubicBezTo>
                  <a:cubicBezTo>
                    <a:pt x="81" y="91"/>
                    <a:pt x="81" y="91"/>
                    <a:pt x="81" y="91"/>
                  </a:cubicBezTo>
                  <a:cubicBezTo>
                    <a:pt x="139" y="91"/>
                    <a:pt x="139" y="91"/>
                    <a:pt x="139" y="91"/>
                  </a:cubicBezTo>
                  <a:cubicBezTo>
                    <a:pt x="153" y="91"/>
                    <a:pt x="163" y="80"/>
                    <a:pt x="163" y="67"/>
                  </a:cubicBezTo>
                  <a:cubicBezTo>
                    <a:pt x="163" y="47"/>
                    <a:pt x="163" y="47"/>
                    <a:pt x="163" y="47"/>
                  </a:cubicBezTo>
                  <a:cubicBezTo>
                    <a:pt x="163" y="21"/>
                    <a:pt x="142" y="0"/>
                    <a:pt x="1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75">
              <a:extLst>
                <a:ext uri="{FF2B5EF4-FFF2-40B4-BE49-F238E27FC236}">
                  <a16:creationId xmlns:a16="http://schemas.microsoft.com/office/drawing/2014/main" id="{9B7563E1-BD7F-C966-8107-844651FC2802}"/>
                </a:ext>
              </a:extLst>
            </p:cNvPr>
            <p:cNvSpPr>
              <a:spLocks/>
            </p:cNvSpPr>
            <p:nvPr/>
          </p:nvSpPr>
          <p:spPr bwMode="auto">
            <a:xfrm>
              <a:off x="6692" y="3536"/>
              <a:ext cx="162" cy="118"/>
            </a:xfrm>
            <a:custGeom>
              <a:avLst/>
              <a:gdLst>
                <a:gd name="T0" fmla="*/ 67 w 67"/>
                <a:gd name="T1" fmla="*/ 49 h 49"/>
                <a:gd name="T2" fmla="*/ 67 w 67"/>
                <a:gd name="T3" fmla="*/ 47 h 49"/>
                <a:gd name="T4" fmla="*/ 20 w 67"/>
                <a:gd name="T5" fmla="*/ 0 h 49"/>
                <a:gd name="T6" fmla="*/ 0 w 67"/>
                <a:gd name="T7" fmla="*/ 5 h 49"/>
                <a:gd name="T8" fmla="*/ 67 w 67"/>
                <a:gd name="T9" fmla="*/ 49 h 49"/>
              </a:gdLst>
              <a:ahLst/>
              <a:cxnLst>
                <a:cxn ang="0">
                  <a:pos x="T0" y="T1"/>
                </a:cxn>
                <a:cxn ang="0">
                  <a:pos x="T2" y="T3"/>
                </a:cxn>
                <a:cxn ang="0">
                  <a:pos x="T4" y="T5"/>
                </a:cxn>
                <a:cxn ang="0">
                  <a:pos x="T6" y="T7"/>
                </a:cxn>
                <a:cxn ang="0">
                  <a:pos x="T8" y="T9"/>
                </a:cxn>
              </a:cxnLst>
              <a:rect l="0" t="0" r="r" b="b"/>
              <a:pathLst>
                <a:path w="67" h="49">
                  <a:moveTo>
                    <a:pt x="67" y="49"/>
                  </a:moveTo>
                  <a:cubicBezTo>
                    <a:pt x="67" y="48"/>
                    <a:pt x="67" y="48"/>
                    <a:pt x="67" y="47"/>
                  </a:cubicBezTo>
                  <a:cubicBezTo>
                    <a:pt x="67" y="21"/>
                    <a:pt x="46" y="0"/>
                    <a:pt x="20" y="0"/>
                  </a:cubicBezTo>
                  <a:cubicBezTo>
                    <a:pt x="13" y="0"/>
                    <a:pt x="6" y="2"/>
                    <a:pt x="0" y="5"/>
                  </a:cubicBezTo>
                  <a:cubicBezTo>
                    <a:pt x="3" y="17"/>
                    <a:pt x="15" y="47"/>
                    <a:pt x="6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76">
              <a:extLst>
                <a:ext uri="{FF2B5EF4-FFF2-40B4-BE49-F238E27FC236}">
                  <a16:creationId xmlns:a16="http://schemas.microsoft.com/office/drawing/2014/main" id="{5FCB35C4-23C3-9F33-203D-596476B5C16A}"/>
                </a:ext>
              </a:extLst>
            </p:cNvPr>
            <p:cNvSpPr>
              <a:spLocks/>
            </p:cNvSpPr>
            <p:nvPr/>
          </p:nvSpPr>
          <p:spPr bwMode="auto">
            <a:xfrm>
              <a:off x="6629" y="3555"/>
              <a:ext cx="65" cy="80"/>
            </a:xfrm>
            <a:custGeom>
              <a:avLst/>
              <a:gdLst>
                <a:gd name="T0" fmla="*/ 27 w 27"/>
                <a:gd name="T1" fmla="*/ 14 h 33"/>
                <a:gd name="T2" fmla="*/ 21 w 27"/>
                <a:gd name="T3" fmla="*/ 0 h 33"/>
                <a:gd name="T4" fmla="*/ 0 w 27"/>
                <a:gd name="T5" fmla="*/ 33 h 33"/>
                <a:gd name="T6" fmla="*/ 27 w 27"/>
                <a:gd name="T7" fmla="*/ 14 h 33"/>
              </a:gdLst>
              <a:ahLst/>
              <a:cxnLst>
                <a:cxn ang="0">
                  <a:pos x="T0" y="T1"/>
                </a:cxn>
                <a:cxn ang="0">
                  <a:pos x="T2" y="T3"/>
                </a:cxn>
                <a:cxn ang="0">
                  <a:pos x="T4" y="T5"/>
                </a:cxn>
                <a:cxn ang="0">
                  <a:pos x="T6" y="T7"/>
                </a:cxn>
              </a:cxnLst>
              <a:rect l="0" t="0" r="r" b="b"/>
              <a:pathLst>
                <a:path w="27" h="33">
                  <a:moveTo>
                    <a:pt x="27" y="14"/>
                  </a:moveTo>
                  <a:cubicBezTo>
                    <a:pt x="24" y="9"/>
                    <a:pt x="22" y="4"/>
                    <a:pt x="21" y="0"/>
                  </a:cubicBezTo>
                  <a:cubicBezTo>
                    <a:pt x="10" y="7"/>
                    <a:pt x="2" y="19"/>
                    <a:pt x="0" y="33"/>
                  </a:cubicBezTo>
                  <a:cubicBezTo>
                    <a:pt x="16" y="32"/>
                    <a:pt x="25" y="19"/>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7">
              <a:extLst>
                <a:ext uri="{FF2B5EF4-FFF2-40B4-BE49-F238E27FC236}">
                  <a16:creationId xmlns:a16="http://schemas.microsoft.com/office/drawing/2014/main" id="{24720ED2-1A10-8B93-AD81-EB933BC159D7}"/>
                </a:ext>
              </a:extLst>
            </p:cNvPr>
            <p:cNvSpPr>
              <a:spLocks/>
            </p:cNvSpPr>
            <p:nvPr/>
          </p:nvSpPr>
          <p:spPr bwMode="auto">
            <a:xfrm>
              <a:off x="6629" y="3604"/>
              <a:ext cx="225" cy="159"/>
            </a:xfrm>
            <a:custGeom>
              <a:avLst/>
              <a:gdLst>
                <a:gd name="T0" fmla="*/ 31 w 93"/>
                <a:gd name="T1" fmla="*/ 0 h 66"/>
                <a:gd name="T2" fmla="*/ 0 w 93"/>
                <a:gd name="T3" fmla="*/ 20 h 66"/>
                <a:gd name="T4" fmla="*/ 46 w 93"/>
                <a:gd name="T5" fmla="*/ 66 h 66"/>
                <a:gd name="T6" fmla="*/ 93 w 93"/>
                <a:gd name="T7" fmla="*/ 27 h 66"/>
                <a:gd name="T8" fmla="*/ 31 w 93"/>
                <a:gd name="T9" fmla="*/ 0 h 66"/>
              </a:gdLst>
              <a:ahLst/>
              <a:cxnLst>
                <a:cxn ang="0">
                  <a:pos x="T0" y="T1"/>
                </a:cxn>
                <a:cxn ang="0">
                  <a:pos x="T2" y="T3"/>
                </a:cxn>
                <a:cxn ang="0">
                  <a:pos x="T4" y="T5"/>
                </a:cxn>
                <a:cxn ang="0">
                  <a:pos x="T6" y="T7"/>
                </a:cxn>
                <a:cxn ang="0">
                  <a:pos x="T8" y="T9"/>
                </a:cxn>
              </a:cxnLst>
              <a:rect l="0" t="0" r="r" b="b"/>
              <a:pathLst>
                <a:path w="93" h="66">
                  <a:moveTo>
                    <a:pt x="31" y="0"/>
                  </a:moveTo>
                  <a:cubicBezTo>
                    <a:pt x="26" y="6"/>
                    <a:pt x="16" y="19"/>
                    <a:pt x="0" y="20"/>
                  </a:cubicBezTo>
                  <a:cubicBezTo>
                    <a:pt x="0" y="45"/>
                    <a:pt x="21" y="66"/>
                    <a:pt x="46" y="66"/>
                  </a:cubicBezTo>
                  <a:cubicBezTo>
                    <a:pt x="70" y="66"/>
                    <a:pt x="89" y="49"/>
                    <a:pt x="93" y="27"/>
                  </a:cubicBezTo>
                  <a:cubicBezTo>
                    <a:pt x="59" y="26"/>
                    <a:pt x="41" y="13"/>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3" name="Freeform 5">
            <a:extLst>
              <a:ext uri="{FF2B5EF4-FFF2-40B4-BE49-F238E27FC236}">
                <a16:creationId xmlns:a16="http://schemas.microsoft.com/office/drawing/2014/main" id="{92CF67CA-A0D4-DD31-BAFE-503B40E475C5}"/>
              </a:ext>
            </a:extLst>
          </p:cNvPr>
          <p:cNvSpPr>
            <a:spLocks/>
          </p:cNvSpPr>
          <p:nvPr/>
        </p:nvSpPr>
        <p:spPr bwMode="auto">
          <a:xfrm>
            <a:off x="8154526" y="2177448"/>
            <a:ext cx="3130550" cy="1662113"/>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
            <a:extLst>
              <a:ext uri="{FF2B5EF4-FFF2-40B4-BE49-F238E27FC236}">
                <a16:creationId xmlns:a16="http://schemas.microsoft.com/office/drawing/2014/main" id="{EA894390-5E66-6F04-2010-0A1ECE31C0F7}"/>
              </a:ext>
            </a:extLst>
          </p:cNvPr>
          <p:cNvSpPr>
            <a:spLocks/>
          </p:cNvSpPr>
          <p:nvPr/>
        </p:nvSpPr>
        <p:spPr bwMode="auto">
          <a:xfrm>
            <a:off x="8147893" y="407391"/>
            <a:ext cx="3130550" cy="1662113"/>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Rectangle 8">
            <a:extLst>
              <a:ext uri="{FF2B5EF4-FFF2-40B4-BE49-F238E27FC236}">
                <a16:creationId xmlns:a16="http://schemas.microsoft.com/office/drawing/2014/main" id="{FB61DECD-B2A6-0FE7-E7E9-9EA015177B67}"/>
              </a:ext>
            </a:extLst>
          </p:cNvPr>
          <p:cNvSpPr>
            <a:spLocks noChangeArrowheads="1"/>
          </p:cNvSpPr>
          <p:nvPr/>
        </p:nvSpPr>
        <p:spPr bwMode="auto">
          <a:xfrm>
            <a:off x="8150389" y="2763811"/>
            <a:ext cx="182562" cy="393700"/>
          </a:xfrm>
          <a:prstGeom prst="rect">
            <a:avLst/>
          </a:pr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Rectangle 8">
            <a:extLst>
              <a:ext uri="{FF2B5EF4-FFF2-40B4-BE49-F238E27FC236}">
                <a16:creationId xmlns:a16="http://schemas.microsoft.com/office/drawing/2014/main" id="{B407BCE2-560A-80FE-94DD-6E658A2E82B4}"/>
              </a:ext>
            </a:extLst>
          </p:cNvPr>
          <p:cNvSpPr>
            <a:spLocks noChangeArrowheads="1"/>
          </p:cNvSpPr>
          <p:nvPr/>
        </p:nvSpPr>
        <p:spPr bwMode="auto">
          <a:xfrm>
            <a:off x="8141830" y="927780"/>
            <a:ext cx="182562" cy="393700"/>
          </a:xfrm>
          <a:prstGeom prst="rect">
            <a:avLst/>
          </a:pr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9">
            <a:extLst>
              <a:ext uri="{FF2B5EF4-FFF2-40B4-BE49-F238E27FC236}">
                <a16:creationId xmlns:a16="http://schemas.microsoft.com/office/drawing/2014/main" id="{9941D3C1-A9DC-1E7B-3B03-5C98B7C5C1A8}"/>
              </a:ext>
            </a:extLst>
          </p:cNvPr>
          <p:cNvSpPr>
            <a:spLocks/>
          </p:cNvSpPr>
          <p:nvPr/>
        </p:nvSpPr>
        <p:spPr bwMode="auto">
          <a:xfrm rot="10800000" flipH="1">
            <a:off x="6869186" y="619777"/>
            <a:ext cx="1272643" cy="446697"/>
          </a:xfrm>
          <a:custGeom>
            <a:avLst/>
            <a:gdLst>
              <a:gd name="T0" fmla="*/ 561 w 561"/>
              <a:gd name="T1" fmla="*/ 337 h 457"/>
              <a:gd name="T2" fmla="*/ 561 w 561"/>
              <a:gd name="T3" fmla="*/ 457 h 457"/>
              <a:gd name="T4" fmla="*/ 60 w 561"/>
              <a:gd name="T5" fmla="*/ 457 h 457"/>
              <a:gd name="T6" fmla="*/ 0 w 561"/>
              <a:gd name="T7" fmla="*/ 397 h 457"/>
              <a:gd name="T8" fmla="*/ 0 w 561"/>
              <a:gd name="T9" fmla="*/ 0 h 457"/>
              <a:gd name="T10" fmla="*/ 120 w 561"/>
              <a:gd name="T11" fmla="*/ 0 h 457"/>
              <a:gd name="T12" fmla="*/ 120 w 561"/>
              <a:gd name="T13" fmla="*/ 337 h 457"/>
              <a:gd name="T14" fmla="*/ 561 w 561"/>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57">
                <a:moveTo>
                  <a:pt x="561" y="337"/>
                </a:moveTo>
                <a:cubicBezTo>
                  <a:pt x="561" y="457"/>
                  <a:pt x="561" y="457"/>
                  <a:pt x="561"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561" y="337"/>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Rectángulo 111">
            <a:extLst>
              <a:ext uri="{FF2B5EF4-FFF2-40B4-BE49-F238E27FC236}">
                <a16:creationId xmlns:a16="http://schemas.microsoft.com/office/drawing/2014/main" id="{73CC0F7F-1E49-6FFC-D2DA-F7C2926D57DA}"/>
              </a:ext>
            </a:extLst>
          </p:cNvPr>
          <p:cNvSpPr/>
          <p:nvPr/>
        </p:nvSpPr>
        <p:spPr>
          <a:xfrm>
            <a:off x="7456712" y="2367223"/>
            <a:ext cx="693833" cy="321899"/>
          </a:xfrm>
          <a:prstGeom prst="rect">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TextBox 154">
            <a:extLst>
              <a:ext uri="{FF2B5EF4-FFF2-40B4-BE49-F238E27FC236}">
                <a16:creationId xmlns:a16="http://schemas.microsoft.com/office/drawing/2014/main" id="{422C0B00-99B7-523C-2082-438D6866B06C}"/>
              </a:ext>
            </a:extLst>
          </p:cNvPr>
          <p:cNvSpPr txBox="1">
            <a:spLocks noChangeArrowheads="1"/>
          </p:cNvSpPr>
          <p:nvPr/>
        </p:nvSpPr>
        <p:spPr bwMode="auto">
          <a:xfrm>
            <a:off x="8831494" y="2414718"/>
            <a:ext cx="1901424" cy="118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US" sz="2000" b="1" dirty="0">
                <a:latin typeface="Calibri" panose="020F0502020204030204" pitchFamily="34" charset="0"/>
                <a:cs typeface="Calibri" panose="020F0502020204030204" pitchFamily="34" charset="0"/>
              </a:rPr>
              <a:t>Fluid balance App for seniors </a:t>
            </a:r>
            <a:endParaRPr lang="en-US" altLang="es-MX" sz="2000" b="1" dirty="0">
              <a:latin typeface="Calibri" panose="020F0502020204030204" pitchFamily="34" charset="0"/>
              <a:cs typeface="Calibri" panose="020F0502020204030204" pitchFamily="34" charset="0"/>
            </a:endParaRPr>
          </a:p>
        </p:txBody>
      </p:sp>
      <p:sp>
        <p:nvSpPr>
          <p:cNvPr id="114" name="TextBox 154">
            <a:extLst>
              <a:ext uri="{FF2B5EF4-FFF2-40B4-BE49-F238E27FC236}">
                <a16:creationId xmlns:a16="http://schemas.microsoft.com/office/drawing/2014/main" id="{694EB138-28D7-2FC0-11C9-BC969A7EBEB8}"/>
              </a:ext>
            </a:extLst>
          </p:cNvPr>
          <p:cNvSpPr txBox="1">
            <a:spLocks noChangeArrowheads="1"/>
          </p:cNvSpPr>
          <p:nvPr/>
        </p:nvSpPr>
        <p:spPr bwMode="auto">
          <a:xfrm>
            <a:off x="8471519" y="787067"/>
            <a:ext cx="2557450" cy="8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US" sz="2000" b="1" dirty="0">
                <a:latin typeface="Calibri" panose="020F0502020204030204" pitchFamily="34" charset="0"/>
                <a:cs typeface="Calibri" panose="020F0502020204030204" pitchFamily="34" charset="0"/>
              </a:rPr>
              <a:t>Health Care Management  Apps</a:t>
            </a:r>
            <a:endParaRPr lang="en-US" altLang="es-MX" sz="2000" b="1" dirty="0">
              <a:latin typeface="Calibri" panose="020F0502020204030204" pitchFamily="34" charset="0"/>
              <a:cs typeface="Calibri" panose="020F0502020204030204" pitchFamily="34" charset="0"/>
            </a:endParaRPr>
          </a:p>
        </p:txBody>
      </p:sp>
      <p:sp>
        <p:nvSpPr>
          <p:cNvPr id="115" name="TextBox 154">
            <a:extLst>
              <a:ext uri="{FF2B5EF4-FFF2-40B4-BE49-F238E27FC236}">
                <a16:creationId xmlns:a16="http://schemas.microsoft.com/office/drawing/2014/main" id="{794E119A-8008-6355-DC05-B4BD5D5FD67A}"/>
              </a:ext>
            </a:extLst>
          </p:cNvPr>
          <p:cNvSpPr txBox="1">
            <a:spLocks noChangeArrowheads="1"/>
          </p:cNvSpPr>
          <p:nvPr/>
        </p:nvSpPr>
        <p:spPr bwMode="auto">
          <a:xfrm>
            <a:off x="8472509" y="4513318"/>
            <a:ext cx="2400589" cy="8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US" sz="2000" b="1" dirty="0">
                <a:latin typeface="Calibri" panose="020F0502020204030204" pitchFamily="34" charset="0"/>
                <a:cs typeface="Calibri" panose="020F0502020204030204" pitchFamily="34" charset="0"/>
              </a:rPr>
              <a:t>Social </a:t>
            </a:r>
          </a:p>
          <a:p>
            <a:pPr algn="ctr">
              <a:lnSpc>
                <a:spcPct val="110000"/>
              </a:lnSpc>
            </a:pPr>
            <a:r>
              <a:rPr lang="en-US" sz="2000" b="1" dirty="0">
                <a:latin typeface="Calibri" panose="020F0502020204030204" pitchFamily="34" charset="0"/>
                <a:cs typeface="Calibri" panose="020F0502020204030204" pitchFamily="34" charset="0"/>
              </a:rPr>
              <a:t>Activities Apps</a:t>
            </a:r>
            <a:endParaRPr lang="en-US" altLang="es-MX" sz="2000" b="1" dirty="0">
              <a:latin typeface="Calibri" panose="020F0502020204030204" pitchFamily="34" charset="0"/>
              <a:cs typeface="Calibri" panose="020F0502020204030204" pitchFamily="34" charset="0"/>
            </a:endParaRPr>
          </a:p>
        </p:txBody>
      </p:sp>
      <p:grpSp>
        <p:nvGrpSpPr>
          <p:cNvPr id="2" name="Grupo 1">
            <a:extLst>
              <a:ext uri="{FF2B5EF4-FFF2-40B4-BE49-F238E27FC236}">
                <a16:creationId xmlns:a16="http://schemas.microsoft.com/office/drawing/2014/main" id="{31C87BA7-6D67-B313-59C2-A4077D8C4CFA}"/>
              </a:ext>
            </a:extLst>
          </p:cNvPr>
          <p:cNvGrpSpPr/>
          <p:nvPr/>
        </p:nvGrpSpPr>
        <p:grpSpPr>
          <a:xfrm flipV="1">
            <a:off x="5795315" y="639258"/>
            <a:ext cx="844478" cy="256531"/>
            <a:chOff x="3144483" y="1759184"/>
            <a:chExt cx="540470" cy="164181"/>
          </a:xfrm>
        </p:grpSpPr>
        <p:sp>
          <p:nvSpPr>
            <p:cNvPr id="10" name="Forma libre: forma 9">
              <a:extLst>
                <a:ext uri="{FF2B5EF4-FFF2-40B4-BE49-F238E27FC236}">
                  <a16:creationId xmlns:a16="http://schemas.microsoft.com/office/drawing/2014/main" id="{BC5081B1-4C74-3B67-CDD6-7BF5D678ECBE}"/>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a libre: forma 10">
              <a:extLst>
                <a:ext uri="{FF2B5EF4-FFF2-40B4-BE49-F238E27FC236}">
                  <a16:creationId xmlns:a16="http://schemas.microsoft.com/office/drawing/2014/main" id="{67C997C6-3064-68E7-C2AD-243F7E01B134}"/>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orma libre: forma 61">
              <a:extLst>
                <a:ext uri="{FF2B5EF4-FFF2-40B4-BE49-F238E27FC236}">
                  <a16:creationId xmlns:a16="http://schemas.microsoft.com/office/drawing/2014/main" id="{1718D6E4-322E-09BC-615E-F7DF081860E7}"/>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upo 65">
            <a:extLst>
              <a:ext uri="{FF2B5EF4-FFF2-40B4-BE49-F238E27FC236}">
                <a16:creationId xmlns:a16="http://schemas.microsoft.com/office/drawing/2014/main" id="{A7CB19D1-D6F8-5D2F-B514-34D8F3A86A48}"/>
              </a:ext>
            </a:extLst>
          </p:cNvPr>
          <p:cNvGrpSpPr/>
          <p:nvPr/>
        </p:nvGrpSpPr>
        <p:grpSpPr>
          <a:xfrm flipV="1">
            <a:off x="5394893" y="4992234"/>
            <a:ext cx="844478" cy="256531"/>
            <a:chOff x="3144483" y="1759184"/>
            <a:chExt cx="540470" cy="164181"/>
          </a:xfrm>
          <a:solidFill>
            <a:srgbClr val="24BAA2"/>
          </a:solidFill>
        </p:grpSpPr>
        <p:sp>
          <p:nvSpPr>
            <p:cNvPr id="92" name="Forma libre: forma 91">
              <a:extLst>
                <a:ext uri="{FF2B5EF4-FFF2-40B4-BE49-F238E27FC236}">
                  <a16:creationId xmlns:a16="http://schemas.microsoft.com/office/drawing/2014/main" id="{CB9AF0BB-D479-DB4A-A01F-FE43E977F92C}"/>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orma libre: forma 92">
              <a:extLst>
                <a:ext uri="{FF2B5EF4-FFF2-40B4-BE49-F238E27FC236}">
                  <a16:creationId xmlns:a16="http://schemas.microsoft.com/office/drawing/2014/main" id="{60B25B57-DE5F-682E-9FAB-B9F8A81F83F5}"/>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orma libre: forma 93">
              <a:extLst>
                <a:ext uri="{FF2B5EF4-FFF2-40B4-BE49-F238E27FC236}">
                  <a16:creationId xmlns:a16="http://schemas.microsoft.com/office/drawing/2014/main" id="{5B4AB977-A154-3BC9-1D9D-EF2BC7E60EE4}"/>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2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643484" y="3602326"/>
            <a:ext cx="6010480" cy="2253043"/>
          </a:xfrm>
        </p:spPr>
        <p:txBody>
          <a:bodyPr/>
          <a:lstStyle/>
          <a:p>
            <a:r>
              <a:rPr lang="en-US" dirty="0"/>
              <a:t>Welcome</a:t>
            </a:r>
          </a:p>
        </p:txBody>
      </p:sp>
    </p:spTree>
    <p:extLst>
      <p:ext uri="{BB962C8B-B14F-4D97-AF65-F5344CB8AC3E}">
        <p14:creationId xmlns:p14="http://schemas.microsoft.com/office/powerpoint/2010/main" val="132918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en-US" b="1" i="1" dirty="0"/>
              <a:t>Housing Care: Using Reframed Skills for Senior Carers</a:t>
            </a:r>
            <a:r>
              <a:rPr lang="en-US" dirty="0"/>
              <a:t>, arises with the intention of improving the quality of life for dependent seniors, through the updating and training in new technologies of their care workers.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en-US" dirty="0"/>
              <a:t>As the years go by, this senior care sector will become larger as the data shows, the population over </a:t>
            </a:r>
            <a:r>
              <a:rPr lang="en-US" b="1" dirty="0"/>
              <a:t>65 years of age is going to increase dramatically</a:t>
            </a:r>
            <a:r>
              <a:rPr lang="en-US" dirty="0"/>
              <a:t>. And therefore, the percentage of people in need of </a:t>
            </a:r>
            <a:r>
              <a:rPr lang="en-US" dirty="0" err="1"/>
              <a:t>specialised</a:t>
            </a:r>
            <a:r>
              <a:rPr lang="en-US" dirty="0"/>
              <a:t> personal care, adapted to the current social situation will also increase.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en-US" dirty="0"/>
              <a:t>The Housing Care Project </a:t>
            </a:r>
            <a:r>
              <a:rPr lang="en-US" b="1" dirty="0"/>
              <a:t>aims to offer a new perspective on care</a:t>
            </a:r>
            <a:r>
              <a:rPr lang="en-US" dirty="0"/>
              <a:t>, adapted to the present day and whose main driver for change is the adaptation of new technologies both inside and outside the home of SENIORS. </a:t>
            </a:r>
          </a:p>
          <a:p>
            <a:pPr marL="0" lvl="0" indent="0" algn="just" rtl="0">
              <a:lnSpc>
                <a:spcPct val="90000"/>
              </a:lnSpc>
              <a:spcBef>
                <a:spcPts val="0"/>
              </a:spcBef>
              <a:spcAft>
                <a:spcPts val="0"/>
              </a:spcAft>
              <a:buClr>
                <a:srgbClr val="092E4B"/>
              </a:buClr>
              <a:buSzPts val="2400"/>
            </a:pPr>
            <a:endParaRPr lang="en-US" dirty="0"/>
          </a:p>
        </p:txBody>
      </p:sp>
      <p:sp>
        <p:nvSpPr>
          <p:cNvPr id="247" name="Google Shape;247;p12"/>
          <p:cNvSpPr txBox="1">
            <a:spLocks noGrp="1"/>
          </p:cNvSpPr>
          <p:nvPr>
            <p:ph type="body" idx="2"/>
          </p:nvPr>
        </p:nvSpPr>
        <p:spPr>
          <a:xfrm>
            <a:off x="798381" y="565661"/>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s-ES" dirty="0" err="1"/>
              <a:t>The</a:t>
            </a:r>
            <a:r>
              <a:rPr lang="es-ES" dirty="0"/>
              <a:t> Project</a:t>
            </a:r>
            <a:endParaRPr dirty="0"/>
          </a:p>
          <a:p>
            <a:pPr marL="0" lvl="0" indent="0" algn="l" rtl="0">
              <a:lnSpc>
                <a:spcPct val="90000"/>
              </a:lnSpc>
              <a:spcBef>
                <a:spcPts val="1000"/>
              </a:spcBef>
              <a:spcAft>
                <a:spcPts val="0"/>
              </a:spcAft>
              <a:buClr>
                <a:srgbClr val="24BAA2"/>
              </a:buClr>
              <a:buSzPts val="36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02FB9-4B46-1E91-0D74-C6112366CAFB}"/>
              </a:ext>
            </a:extLst>
          </p:cNvPr>
          <p:cNvSpPr>
            <a:spLocks noGrp="1"/>
          </p:cNvSpPr>
          <p:nvPr>
            <p:ph type="body" sz="quarter" idx="16"/>
          </p:nvPr>
        </p:nvSpPr>
        <p:spPr>
          <a:xfrm>
            <a:off x="769266" y="1600246"/>
            <a:ext cx="4757375" cy="992652"/>
          </a:xfrm>
        </p:spPr>
        <p:txBody>
          <a:bodyPr/>
          <a:lstStyle/>
          <a:p>
            <a:r>
              <a:rPr lang="en-IE" dirty="0"/>
              <a:t>To reach our Project aim we have designed 2 Project results…the first PR1 involves the development of a </a:t>
            </a:r>
          </a:p>
          <a:p>
            <a:pPr algn="ctr"/>
            <a:r>
              <a:rPr lang="en-IE" sz="4800" dirty="0"/>
              <a:t>MOOC</a:t>
            </a:r>
          </a:p>
        </p:txBody>
      </p:sp>
      <p:pic>
        <p:nvPicPr>
          <p:cNvPr id="6" name="Picture Placeholder 5" descr="Pretty home office desk">
            <a:extLst>
              <a:ext uri="{FF2B5EF4-FFF2-40B4-BE49-F238E27FC236}">
                <a16:creationId xmlns:a16="http://schemas.microsoft.com/office/drawing/2014/main" id="{73691A4A-3F90-7B5A-BFB9-1697CB7EA931}"/>
              </a:ext>
            </a:extLst>
          </p:cNvPr>
          <p:cNvPicPr>
            <a:picLocks noGrp="1" noChangeAspect="1"/>
          </p:cNvPicPr>
          <p:nvPr>
            <p:ph type="pic" sz="quarter" idx="44"/>
          </p:nvPr>
        </p:nvPicPr>
        <p:blipFill>
          <a:blip r:embed="rId2"/>
          <a:srcRect l="18751" r="18751"/>
          <a:stretch>
            <a:fillRect/>
          </a:stretch>
        </p:blipFill>
        <p:spPr/>
      </p:pic>
    </p:spTree>
    <p:extLst>
      <p:ext uri="{BB962C8B-B14F-4D97-AF65-F5344CB8AC3E}">
        <p14:creationId xmlns:p14="http://schemas.microsoft.com/office/powerpoint/2010/main" val="193039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4090" y="1178220"/>
            <a:ext cx="11330558" cy="3849918"/>
          </a:xfrm>
        </p:spPr>
        <p:txBody>
          <a:bodyPr/>
          <a:lstStyle/>
          <a:p>
            <a:pPr indent="0"/>
            <a:r>
              <a:rPr lang="en-US" sz="3600" b="1" dirty="0"/>
              <a:t>A MOOC = A Massive Open Online Course </a:t>
            </a:r>
            <a:endParaRPr lang="en-US" sz="1000" dirty="0"/>
          </a:p>
          <a:p>
            <a:pPr indent="0"/>
            <a:r>
              <a:rPr lang="en-US" dirty="0"/>
              <a:t>So, a MOOC is an online course that is designed to be open to a large number of participants. MOOCs are typically offered by educational institutions and can cover a wide range of topics.</a:t>
            </a:r>
          </a:p>
          <a:p>
            <a:pPr marL="571500" indent="-342900">
              <a:buFont typeface="Arial" panose="020B0604020202020204" pitchFamily="34" charset="0"/>
              <a:buChar char="•"/>
            </a:pPr>
            <a:r>
              <a:rPr lang="en-US" dirty="0"/>
              <a:t>They are often </a:t>
            </a:r>
            <a:r>
              <a:rPr lang="en-US" b="1" dirty="0"/>
              <a:t>FREE</a:t>
            </a:r>
            <a:r>
              <a:rPr lang="en-US" dirty="0"/>
              <a:t> or low-cost &amp; are </a:t>
            </a:r>
            <a:r>
              <a:rPr lang="en-US" b="1" dirty="0"/>
              <a:t>ACCESSIBLE</a:t>
            </a:r>
            <a:r>
              <a:rPr lang="en-US" dirty="0"/>
              <a:t> to anyone with an internet connection. </a:t>
            </a:r>
          </a:p>
          <a:p>
            <a:pPr marL="571500" indent="-342900">
              <a:buFont typeface="Arial" panose="020B0604020202020204" pitchFamily="34" charset="0"/>
              <a:buChar char="•"/>
            </a:pPr>
            <a:r>
              <a:rPr lang="en-US" dirty="0"/>
              <a:t>They can include video lectures, quizzes, discussion forums, and assignments. </a:t>
            </a:r>
          </a:p>
          <a:p>
            <a:pPr marL="571500" indent="-342900">
              <a:buFont typeface="Arial" panose="020B0604020202020204" pitchFamily="34" charset="0"/>
              <a:buChar char="•"/>
            </a:pPr>
            <a:r>
              <a:rPr lang="en-US" dirty="0"/>
              <a:t>MOOCs may also offer various levels of </a:t>
            </a:r>
            <a:r>
              <a:rPr lang="en-US" b="1" dirty="0"/>
              <a:t>certification or credit</a:t>
            </a:r>
            <a:r>
              <a:rPr lang="en-US" dirty="0"/>
              <a:t>, depending on the institution.</a:t>
            </a:r>
          </a:p>
          <a:p>
            <a:pPr marL="571500" indent="-342900">
              <a:buFont typeface="Arial" panose="020B0604020202020204" pitchFamily="34" charset="0"/>
              <a:buChar char="•"/>
            </a:pPr>
            <a:r>
              <a:rPr lang="en-US" dirty="0"/>
              <a:t>MOOCs have the ability to reach a </a:t>
            </a:r>
            <a:r>
              <a:rPr lang="en-US" b="1" dirty="0"/>
              <a:t>large &amp; diverse audience</a:t>
            </a:r>
            <a:r>
              <a:rPr lang="en-US" dirty="0"/>
              <a:t>, which can include learners from all over the world. </a:t>
            </a:r>
          </a:p>
          <a:p>
            <a:pPr marL="571500" indent="-342900">
              <a:buFont typeface="Arial" panose="020B0604020202020204" pitchFamily="34" charset="0"/>
              <a:buChar char="•"/>
            </a:pPr>
            <a:r>
              <a:rPr lang="en-US" dirty="0"/>
              <a:t>They are a way to </a:t>
            </a:r>
            <a:r>
              <a:rPr lang="en-US" b="1" dirty="0"/>
              <a:t>providing education </a:t>
            </a:r>
            <a:r>
              <a:rPr lang="en-US" dirty="0"/>
              <a:t>to people who might not otherwise have access to traditional forms of education.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40726" y="422445"/>
            <a:ext cx="10595237" cy="447087"/>
          </a:xfrm>
        </p:spPr>
        <p:txBody>
          <a:bodyPr/>
          <a:lstStyle/>
          <a:p>
            <a:r>
              <a:rPr lang="en-US" sz="4800" dirty="0"/>
              <a:t>But what is a MOOC?</a:t>
            </a:r>
          </a:p>
          <a:p>
            <a:endParaRPr lang="en-US" sz="4800" dirty="0"/>
          </a:p>
        </p:txBody>
      </p:sp>
    </p:spTree>
    <p:extLst>
      <p:ext uri="{BB962C8B-B14F-4D97-AF65-F5344CB8AC3E}">
        <p14:creationId xmlns:p14="http://schemas.microsoft.com/office/powerpoint/2010/main" val="39335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F75A29A-FBFE-AFCD-89A7-610965D10891}"/>
              </a:ext>
            </a:extLst>
          </p:cNvPr>
          <p:cNvSpPr/>
          <p:nvPr/>
        </p:nvSpPr>
        <p:spPr>
          <a:xfrm>
            <a:off x="362808" y="176212"/>
            <a:ext cx="5581651" cy="6505575"/>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Marcador de texto 2">
            <a:extLst>
              <a:ext uri="{FF2B5EF4-FFF2-40B4-BE49-F238E27FC236}">
                <a16:creationId xmlns:a16="http://schemas.microsoft.com/office/drawing/2014/main" id="{DC23E30D-7100-1AF8-13FE-733AE9254EB6}"/>
              </a:ext>
            </a:extLst>
          </p:cNvPr>
          <p:cNvSpPr>
            <a:spLocks noGrp="1"/>
          </p:cNvSpPr>
          <p:nvPr>
            <p:ph type="body" idx="2"/>
          </p:nvPr>
        </p:nvSpPr>
        <p:spPr>
          <a:xfrm>
            <a:off x="466725" y="705664"/>
            <a:ext cx="5126168" cy="803654"/>
          </a:xfrm>
        </p:spPr>
        <p:txBody>
          <a:bodyPr/>
          <a:lstStyle/>
          <a:p>
            <a:pPr algn="ctr"/>
            <a:r>
              <a:rPr lang="es-ES" dirty="0"/>
              <a:t>MOOC </a:t>
            </a:r>
            <a:r>
              <a:rPr lang="es-ES" dirty="0" err="1"/>
              <a:t>Objectives</a:t>
            </a:r>
            <a:endParaRPr lang="es-ES" dirty="0"/>
          </a:p>
        </p:txBody>
      </p:sp>
      <p:sp>
        <p:nvSpPr>
          <p:cNvPr id="2" name="Marcador de texto 1">
            <a:extLst>
              <a:ext uri="{FF2B5EF4-FFF2-40B4-BE49-F238E27FC236}">
                <a16:creationId xmlns:a16="http://schemas.microsoft.com/office/drawing/2014/main" id="{932BB263-8871-5B2C-B9EC-B087AE84C1A8}"/>
              </a:ext>
            </a:extLst>
          </p:cNvPr>
          <p:cNvSpPr>
            <a:spLocks noGrp="1"/>
          </p:cNvSpPr>
          <p:nvPr>
            <p:ph type="body" idx="1"/>
          </p:nvPr>
        </p:nvSpPr>
        <p:spPr>
          <a:xfrm>
            <a:off x="247650" y="1729494"/>
            <a:ext cx="5345243" cy="3849918"/>
          </a:xfrm>
        </p:spPr>
        <p:txBody>
          <a:bodyPr/>
          <a:lstStyle/>
          <a:p>
            <a:pPr indent="0" algn="ctr"/>
            <a:r>
              <a:rPr lang="en-US" dirty="0">
                <a:solidFill>
                  <a:schemeClr val="bg2"/>
                </a:solidFill>
              </a:rPr>
              <a:t>Through this MOOC, we want to give care workers the updated tools and adequate skills so that they can carry out their profession efficiently, with the sole intention of improving their well-being, as well as that of their clients or patients. </a:t>
            </a:r>
          </a:p>
          <a:p>
            <a:pPr indent="0" algn="ctr"/>
            <a:r>
              <a:rPr lang="en-US" b="1" dirty="0">
                <a:solidFill>
                  <a:schemeClr val="bg2"/>
                </a:solidFill>
              </a:rPr>
              <a:t>We do this by showcasing the latest education techniques, offering a variety of platform content and providing resources that can be used on a day-to-day basis. </a:t>
            </a:r>
            <a:endParaRPr lang="es-ES" b="1" dirty="0">
              <a:solidFill>
                <a:schemeClr val="bg2"/>
              </a:solidFill>
            </a:endParaRPr>
          </a:p>
          <a:p>
            <a:pPr indent="0" algn="ctr"/>
            <a:r>
              <a:rPr lang="es-ES" dirty="0"/>
              <a:t> </a:t>
            </a:r>
          </a:p>
        </p:txBody>
      </p:sp>
      <p:pic>
        <p:nvPicPr>
          <p:cNvPr id="6" name="Imagen 5">
            <a:extLst>
              <a:ext uri="{FF2B5EF4-FFF2-40B4-BE49-F238E27FC236}">
                <a16:creationId xmlns:a16="http://schemas.microsoft.com/office/drawing/2014/main" id="{C672BA69-6CAA-1987-94C5-0B83887D8604}"/>
              </a:ext>
            </a:extLst>
          </p:cNvPr>
          <p:cNvPicPr>
            <a:picLocks noChangeAspect="1"/>
          </p:cNvPicPr>
          <p:nvPr/>
        </p:nvPicPr>
        <p:blipFill rotWithShape="1">
          <a:blip r:embed="rId2"/>
          <a:srcRect l="87109" t="22341" r="3594" b="54048"/>
          <a:stretch/>
        </p:blipFill>
        <p:spPr>
          <a:xfrm>
            <a:off x="0" y="36126"/>
            <a:ext cx="1349599" cy="963999"/>
          </a:xfrm>
          <a:prstGeom prst="rect">
            <a:avLst/>
          </a:prstGeom>
        </p:spPr>
      </p:pic>
      <p:sp>
        <p:nvSpPr>
          <p:cNvPr id="7" name="Text Placeholder 7">
            <a:extLst>
              <a:ext uri="{FF2B5EF4-FFF2-40B4-BE49-F238E27FC236}">
                <a16:creationId xmlns:a16="http://schemas.microsoft.com/office/drawing/2014/main" id="{809F9910-BBDE-1C83-8CFC-DE5ED355104F}"/>
              </a:ext>
            </a:extLst>
          </p:cNvPr>
          <p:cNvSpPr txBox="1">
            <a:spLocks/>
          </p:cNvSpPr>
          <p:nvPr/>
        </p:nvSpPr>
        <p:spPr>
          <a:xfrm>
            <a:off x="6247543" y="485494"/>
            <a:ext cx="5286132" cy="1362269"/>
          </a:xfrm>
          <a:prstGeom prst="rect">
            <a:avLst/>
          </a:prstGeom>
          <a:solidFill>
            <a:schemeClr val="bg1"/>
          </a:solidFill>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rgbClr val="092E4B"/>
                </a:solidFill>
                <a:latin typeface="Calibri" panose="020F0502020204030204" pitchFamily="34" charset="0"/>
                <a:cs typeface="Calibri" panose="020F0502020204030204" pitchFamily="34" charset="0"/>
              </a:rPr>
              <a:t> </a:t>
            </a:r>
            <a:r>
              <a:rPr lang="en-US" sz="2400" b="1" dirty="0">
                <a:solidFill>
                  <a:srgbClr val="092E4B"/>
                </a:solidFill>
              </a:rPr>
              <a:t>The Care Workers, at the end of the MOOC will be able to</a:t>
            </a:r>
            <a:endParaRPr lang="en-US" sz="2400" b="1" dirty="0">
              <a:solidFill>
                <a:srgbClr val="092E4B"/>
              </a:solidFill>
              <a:latin typeface="Calibri" panose="020F0502020204030204" pitchFamily="34" charset="0"/>
              <a:cs typeface="Calibri" panose="020F0502020204030204" pitchFamily="34" charset="0"/>
            </a:endParaRPr>
          </a:p>
        </p:txBody>
      </p:sp>
      <p:sp>
        <p:nvSpPr>
          <p:cNvPr id="8" name="Marcador de texto 1">
            <a:extLst>
              <a:ext uri="{FF2B5EF4-FFF2-40B4-BE49-F238E27FC236}">
                <a16:creationId xmlns:a16="http://schemas.microsoft.com/office/drawing/2014/main" id="{F0A98700-3E88-2B9C-1F75-D521B1CA2714}"/>
              </a:ext>
            </a:extLst>
          </p:cNvPr>
          <p:cNvSpPr txBox="1">
            <a:spLocks/>
          </p:cNvSpPr>
          <p:nvPr/>
        </p:nvSpPr>
        <p:spPr>
          <a:xfrm>
            <a:off x="6587173" y="1874581"/>
            <a:ext cx="5345243"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US" sz="2400" b="1" dirty="0">
                <a:solidFill>
                  <a:srgbClr val="24BAA2"/>
                </a:solidFill>
              </a:rPr>
              <a:t>Test Ambient Assisting Living &amp; E-Health devices to assist and take care of seniors</a:t>
            </a:r>
          </a:p>
          <a:p>
            <a:pPr marL="0" indent="0"/>
            <a:r>
              <a:rPr lang="en-US" sz="2400" b="1" dirty="0">
                <a:solidFill>
                  <a:srgbClr val="24BAA2"/>
                </a:solidFill>
              </a:rPr>
              <a:t>Practice assistance and care interventions using new and available technologies, integrated with a strong </a:t>
            </a:r>
            <a:r>
              <a:rPr lang="en-US" sz="2400" b="1" dirty="0" err="1">
                <a:solidFill>
                  <a:srgbClr val="24BAA2"/>
                </a:solidFill>
              </a:rPr>
              <a:t>humanised</a:t>
            </a:r>
            <a:r>
              <a:rPr lang="en-US" sz="2400" b="1" dirty="0">
                <a:solidFill>
                  <a:srgbClr val="24BAA2"/>
                </a:solidFill>
              </a:rPr>
              <a:t> element</a:t>
            </a:r>
          </a:p>
          <a:p>
            <a:pPr marL="0" indent="0"/>
            <a:r>
              <a:rPr lang="en-US" sz="2400" b="1" dirty="0">
                <a:solidFill>
                  <a:srgbClr val="24BAA2"/>
                </a:solidFill>
              </a:rPr>
              <a:t>Manage the multi-functionality of devices at a basic level;</a:t>
            </a:r>
          </a:p>
          <a:p>
            <a:pPr marL="0" indent="0"/>
            <a:r>
              <a:rPr lang="en-US" sz="2400" b="1" dirty="0">
                <a:solidFill>
                  <a:srgbClr val="24BAA2"/>
                </a:solidFill>
              </a:rPr>
              <a:t>Understand and use some of the data produced by the technologies.</a:t>
            </a:r>
          </a:p>
          <a:p>
            <a:pPr indent="0" algn="ctr"/>
            <a:r>
              <a:rPr lang="es-ES" dirty="0"/>
              <a:t> </a:t>
            </a:r>
          </a:p>
        </p:txBody>
      </p:sp>
      <p:pic>
        <p:nvPicPr>
          <p:cNvPr id="9" name="Picture 2">
            <a:extLst>
              <a:ext uri="{FF2B5EF4-FFF2-40B4-BE49-F238E27FC236}">
                <a16:creationId xmlns:a16="http://schemas.microsoft.com/office/drawing/2014/main" id="{576D3143-4BE6-FBD8-2D2C-E2E25C1E5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476" y="2074511"/>
            <a:ext cx="449581" cy="449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BC948C9F-BB4C-4B0D-4127-57714B12A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96470"/>
            <a:ext cx="491173" cy="491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C616091-F36D-4C3B-BEF9-8C55D1E5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001" y="4496608"/>
            <a:ext cx="449581" cy="449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66FEC392-0F98-762F-E651-0251FBCF7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9194" y="5346247"/>
            <a:ext cx="459913" cy="45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8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3247698" y="637795"/>
            <a:ext cx="8391502" cy="492302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pPr>
            <a:r>
              <a:rPr lang="en-US" b="1" dirty="0">
                <a:solidFill>
                  <a:srgbClr val="7F3494"/>
                </a:solidFill>
              </a:rPr>
              <a:t>We categorized Care Workers by their level of experience &amp; ASK…</a:t>
            </a:r>
          </a:p>
          <a:p>
            <a:pPr marL="0" lvl="0" indent="0" algn="just" rtl="0">
              <a:lnSpc>
                <a:spcPct val="90000"/>
              </a:lnSpc>
              <a:spcBef>
                <a:spcPts val="0"/>
              </a:spcBef>
              <a:spcAft>
                <a:spcPts val="0"/>
              </a:spcAft>
              <a:buClr>
                <a:srgbClr val="092E4B"/>
              </a:buClr>
              <a:buSzPts val="2400"/>
            </a:pPr>
            <a:endParaRPr lang="en-US" dirty="0"/>
          </a:p>
          <a:p>
            <a:pPr lvl="0" indent="-457200" algn="just" rtl="0">
              <a:lnSpc>
                <a:spcPct val="90000"/>
              </a:lnSpc>
              <a:spcBef>
                <a:spcPts val="0"/>
              </a:spcBef>
              <a:spcAft>
                <a:spcPts val="0"/>
              </a:spcAft>
              <a:buClr>
                <a:srgbClr val="092E4B"/>
              </a:buClr>
              <a:buSzPts val="2400"/>
              <a:buAutoNum type="arabicParenR"/>
            </a:pPr>
            <a:r>
              <a:rPr lang="en-US" b="1" dirty="0"/>
              <a:t>If you have more than 15-20 years of experience…</a:t>
            </a:r>
          </a:p>
          <a:p>
            <a:pPr lvl="0" indent="-457200" algn="just" rtl="0">
              <a:lnSpc>
                <a:spcPct val="90000"/>
              </a:lnSpc>
              <a:spcBef>
                <a:spcPts val="0"/>
              </a:spcBef>
              <a:spcAft>
                <a:spcPts val="0"/>
              </a:spcAft>
              <a:buClr>
                <a:srgbClr val="092E4B"/>
              </a:buClr>
              <a:buSzPts val="2400"/>
              <a:buAutoNum type="arabicParenR"/>
            </a:pPr>
            <a:endParaRPr lang="en-US" dirty="0"/>
          </a:p>
          <a:p>
            <a:pPr marL="342900" lvl="0" indent="-342900" algn="just" rtl="0">
              <a:lnSpc>
                <a:spcPct val="90000"/>
              </a:lnSpc>
              <a:spcBef>
                <a:spcPts val="0"/>
              </a:spcBef>
              <a:spcAft>
                <a:spcPts val="0"/>
              </a:spcAft>
              <a:buClr>
                <a:srgbClr val="092E4B"/>
              </a:buClr>
              <a:buSzPts val="2400"/>
              <a:buFontTx/>
              <a:buChar char="-"/>
            </a:pPr>
            <a:r>
              <a:rPr lang="en-US" dirty="0"/>
              <a:t>How has the way of working changed since you started?</a:t>
            </a:r>
          </a:p>
          <a:p>
            <a:pPr marL="342900" lvl="0" indent="-342900" algn="just" rtl="0">
              <a:lnSpc>
                <a:spcPct val="90000"/>
              </a:lnSpc>
              <a:spcBef>
                <a:spcPts val="0"/>
              </a:spcBef>
              <a:spcAft>
                <a:spcPts val="0"/>
              </a:spcAft>
              <a:buClr>
                <a:srgbClr val="092E4B"/>
              </a:buClr>
              <a:buSzPts val="2400"/>
              <a:buFontTx/>
              <a:buChar char="-"/>
            </a:pPr>
            <a:r>
              <a:rPr lang="en-US" dirty="0"/>
              <a:t>Does technology make it simpler?</a:t>
            </a:r>
          </a:p>
          <a:p>
            <a:pPr marL="342900" lvl="0" indent="-342900" algn="just" rtl="0">
              <a:lnSpc>
                <a:spcPct val="90000"/>
              </a:lnSpc>
              <a:spcBef>
                <a:spcPts val="0"/>
              </a:spcBef>
              <a:spcAft>
                <a:spcPts val="0"/>
              </a:spcAft>
              <a:buClr>
                <a:srgbClr val="092E4B"/>
              </a:buClr>
              <a:buSzPts val="2400"/>
              <a:buFontTx/>
              <a:buChar char="-"/>
            </a:pPr>
            <a:endParaRPr lang="en-US" dirty="0"/>
          </a:p>
          <a:p>
            <a:pPr marL="0" lvl="0" indent="0" algn="just" rtl="0">
              <a:lnSpc>
                <a:spcPct val="90000"/>
              </a:lnSpc>
              <a:spcBef>
                <a:spcPts val="0"/>
              </a:spcBef>
              <a:spcAft>
                <a:spcPts val="0"/>
              </a:spcAft>
              <a:buClr>
                <a:srgbClr val="092E4B"/>
              </a:buClr>
              <a:buSzPts val="2400"/>
            </a:pPr>
            <a:r>
              <a:rPr lang="en-US" b="1" dirty="0"/>
              <a:t>2) If you have less than 10 – 15 years of experience… </a:t>
            </a:r>
          </a:p>
          <a:p>
            <a:pPr marL="0" lvl="0" indent="0" algn="just" rtl="0">
              <a:lnSpc>
                <a:spcPct val="90000"/>
              </a:lnSpc>
              <a:spcBef>
                <a:spcPts val="0"/>
              </a:spcBef>
              <a:spcAft>
                <a:spcPts val="0"/>
              </a:spcAft>
              <a:buClr>
                <a:srgbClr val="092E4B"/>
              </a:buClr>
              <a:buSzPts val="2400"/>
            </a:pPr>
            <a:endParaRPr lang="en-US" dirty="0"/>
          </a:p>
          <a:p>
            <a:pPr marL="342900" lvl="0" indent="-342900" algn="just" rtl="0">
              <a:lnSpc>
                <a:spcPct val="90000"/>
              </a:lnSpc>
              <a:spcBef>
                <a:spcPts val="0"/>
              </a:spcBef>
              <a:spcAft>
                <a:spcPts val="0"/>
              </a:spcAft>
              <a:buClr>
                <a:srgbClr val="092E4B"/>
              </a:buClr>
              <a:buSzPts val="2400"/>
              <a:buFontTx/>
              <a:buChar char="-"/>
            </a:pPr>
            <a:r>
              <a:rPr lang="en-US" dirty="0"/>
              <a:t>Do you believe that technology is necessary to carry out your work?</a:t>
            </a:r>
          </a:p>
          <a:p>
            <a:pPr marL="342900" lvl="0" indent="-342900" algn="just" rtl="0">
              <a:lnSpc>
                <a:spcPct val="90000"/>
              </a:lnSpc>
              <a:spcBef>
                <a:spcPts val="0"/>
              </a:spcBef>
              <a:spcAft>
                <a:spcPts val="0"/>
              </a:spcAft>
              <a:buClr>
                <a:srgbClr val="092E4B"/>
              </a:buClr>
              <a:buSzPts val="2400"/>
              <a:buFontTx/>
              <a:buChar char="-"/>
            </a:pPr>
            <a:r>
              <a:rPr lang="en-US" dirty="0"/>
              <a:t>What kind of technology do you need in your work?</a:t>
            </a:r>
          </a:p>
        </p:txBody>
      </p:sp>
      <p:pic>
        <p:nvPicPr>
          <p:cNvPr id="1032" name="Picture 8">
            <a:extLst>
              <a:ext uri="{FF2B5EF4-FFF2-40B4-BE49-F238E27FC236}">
                <a16:creationId xmlns:a16="http://schemas.microsoft.com/office/drawing/2014/main" id="{E50A8DD7-B560-2CC7-114B-E49B579F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87" y="4269487"/>
            <a:ext cx="1770379" cy="17703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2FAD153-90F0-58DD-F924-92F7271A7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570" y="2615607"/>
            <a:ext cx="1395984" cy="13959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08AA482-0936-F70E-A420-D24EA41BE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97357">
            <a:off x="1387962" y="3724280"/>
            <a:ext cx="471245" cy="47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3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956791"/>
            <a:ext cx="11460480" cy="803654"/>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617627" y="2164080"/>
            <a:ext cx="10814498" cy="4016022"/>
          </a:xfrm>
        </p:spPr>
        <p:txBody>
          <a:bodyPr/>
          <a:lstStyle/>
          <a:p>
            <a:pPr marL="571500" indent="-342900" algn="just">
              <a:buFont typeface="Arial" panose="020B0604020202020204" pitchFamily="34" charset="0"/>
              <a:buChar char="•"/>
            </a:pPr>
            <a:r>
              <a:rPr lang="en-US" dirty="0"/>
              <a:t>In recent years there has been a major leap in the quality of technology dedicated to the care of dependent persons</a:t>
            </a:r>
            <a:r>
              <a:rPr lang="es-ES" dirty="0"/>
              <a:t>. </a:t>
            </a:r>
            <a:endParaRPr lang="en-US" dirty="0"/>
          </a:p>
          <a:p>
            <a:pPr marL="228600" indent="0" algn="just"/>
            <a:endParaRPr lang="en-US" dirty="0"/>
          </a:p>
          <a:p>
            <a:pPr marL="571500" indent="-342900" algn="just">
              <a:buFont typeface="Arial" panose="020B0604020202020204" pitchFamily="34" charset="0"/>
              <a:buChar char="•"/>
            </a:pPr>
            <a:r>
              <a:rPr lang="en-US" dirty="0"/>
              <a:t>For many workers, dealing with technology in the workplace can be a real challenge, and many times is considered a barrier to developing their work efficiently (Andersson et al., </a:t>
            </a:r>
            <a:r>
              <a:rPr lang="en-US" dirty="0">
                <a:hlinkClick r:id="rId2">
                  <a:extLst>
                    <a:ext uri="{A12FA001-AC4F-418D-AE19-62706E023703}">
                      <ahyp:hlinkClr xmlns:ahyp="http://schemas.microsoft.com/office/drawing/2018/hyperlinkcolor" val="tx"/>
                    </a:ext>
                  </a:extLst>
                </a:hlinkClick>
              </a:rPr>
              <a:t>2016</a:t>
            </a:r>
            <a:r>
              <a:rPr lang="en-US" dirty="0"/>
              <a:t>), and one of the </a:t>
            </a:r>
            <a:r>
              <a:rPr lang="en-US" dirty="0">
                <a:hlinkClick r:id="rId3">
                  <a:extLst>
                    <a:ext uri="{A12FA001-AC4F-418D-AE19-62706E023703}">
                      <ahyp:hlinkClr xmlns:ahyp="http://schemas.microsoft.com/office/drawing/2018/hyperlinkcolor" val="tx"/>
                    </a:ext>
                  </a:extLst>
                </a:hlinkClick>
              </a:rPr>
              <a:t>main causes of stress</a:t>
            </a:r>
            <a:r>
              <a:rPr lang="en-US" dirty="0"/>
              <a:t>. </a:t>
            </a:r>
            <a:br>
              <a:rPr lang="en-US" dirty="0"/>
            </a:br>
            <a:endParaRPr lang="en-US" dirty="0"/>
          </a:p>
          <a:p>
            <a:pPr marL="571500" indent="-342900" algn="just">
              <a:buFont typeface="Arial" panose="020B0604020202020204" pitchFamily="34" charset="0"/>
              <a:buChar char="•"/>
            </a:pPr>
            <a:r>
              <a:rPr lang="en-US" dirty="0"/>
              <a:t>One of the main problems is that care workers are often </a:t>
            </a:r>
            <a:r>
              <a:rPr lang="en-US" dirty="0">
                <a:hlinkClick r:id="rId4">
                  <a:extLst>
                    <a:ext uri="{A12FA001-AC4F-418D-AE19-62706E023703}">
                      <ahyp:hlinkClr xmlns:ahyp="http://schemas.microsoft.com/office/drawing/2018/hyperlinkcolor" val="tx"/>
                    </a:ext>
                  </a:extLst>
                </a:hlinkClick>
              </a:rPr>
              <a:t>poorly trained </a:t>
            </a:r>
            <a:r>
              <a:rPr lang="en-US" dirty="0"/>
              <a:t>regarding new technology and options available to them.  </a:t>
            </a:r>
          </a:p>
          <a:p>
            <a:pPr marL="571500" indent="-342900" algn="just">
              <a:buFont typeface="Arial" panose="020B0604020202020204" pitchFamily="34" charset="0"/>
              <a:buChar char="•"/>
            </a:pPr>
            <a:endParaRPr lang="en-US" dirty="0"/>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27257" y="956791"/>
            <a:ext cx="10595237" cy="803654"/>
          </a:xfrm>
        </p:spPr>
        <p:txBody>
          <a:bodyPr/>
          <a:lstStyle/>
          <a:p>
            <a:pPr algn="ctr"/>
            <a:r>
              <a:rPr lang="es-ES" dirty="0"/>
              <a:t>2 </a:t>
            </a:r>
            <a:r>
              <a:rPr lang="es-ES" dirty="0" err="1"/>
              <a:t>Questions</a:t>
            </a:r>
            <a:r>
              <a:rPr lang="es-ES" dirty="0"/>
              <a:t> </a:t>
            </a:r>
            <a:r>
              <a:rPr lang="es-ES" dirty="0" err="1"/>
              <a:t>each</a:t>
            </a:r>
            <a:r>
              <a:rPr lang="es-ES" dirty="0"/>
              <a:t> </a:t>
            </a:r>
            <a:r>
              <a:rPr lang="es-ES" dirty="0" err="1"/>
              <a:t>but</a:t>
            </a:r>
            <a:r>
              <a:rPr lang="es-ES" dirty="0"/>
              <a:t> </a:t>
            </a:r>
            <a:r>
              <a:rPr lang="es-ES" dirty="0" err="1"/>
              <a:t>many</a:t>
            </a:r>
            <a:r>
              <a:rPr lang="es-ES" dirty="0"/>
              <a:t> </a:t>
            </a:r>
            <a:r>
              <a:rPr lang="es-ES" dirty="0" err="1"/>
              <a:t>Answers</a:t>
            </a:r>
            <a:r>
              <a:rPr lang="es-ES" dirty="0"/>
              <a:t> </a:t>
            </a:r>
          </a:p>
        </p:txBody>
      </p:sp>
    </p:spTree>
    <p:extLst>
      <p:ext uri="{BB962C8B-B14F-4D97-AF65-F5344CB8AC3E}">
        <p14:creationId xmlns:p14="http://schemas.microsoft.com/office/powerpoint/2010/main" val="380221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pPr>
            <a:r>
              <a:rPr lang="en-US" dirty="0"/>
              <a:t>WE BELIEVE the answer to this question is .... </a:t>
            </a:r>
            <a:r>
              <a:rPr lang="en-US" b="1" dirty="0"/>
              <a:t>Of course!</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en-US" dirty="0"/>
              <a:t>For example, some studies have found that </a:t>
            </a:r>
            <a:r>
              <a:rPr lang="en-US" b="1" dirty="0"/>
              <a:t>simple positive digital monitoring </a:t>
            </a:r>
            <a:r>
              <a:rPr lang="en-US" dirty="0"/>
              <a:t>at home would avoid trips to check on seniors, allow for required home maintenance and facilitate monitoring by professionals (</a:t>
            </a:r>
            <a:r>
              <a:rPr lang="en-US" dirty="0" err="1"/>
              <a:t>eg</a:t>
            </a:r>
            <a:r>
              <a:rPr lang="en-US" dirty="0"/>
              <a:t> Doctors).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en-US" dirty="0"/>
              <a:t>On the other hand, home care workers have the possibility to reduce the time spent on daily paperwork and devote it to paying more attention to the client</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en-US" dirty="0"/>
              <a:t>Other studies have shown that the use of technology increases the client's </a:t>
            </a:r>
            <a:r>
              <a:rPr lang="en-US" b="1" dirty="0"/>
              <a:t>responsibility for their health, reduces their anxiety and improves their overall physical and emotional state</a:t>
            </a:r>
            <a:r>
              <a:rPr lang="en-US" dirty="0"/>
              <a:t>. It also improves communication between the care worker and the user. </a:t>
            </a:r>
          </a:p>
        </p:txBody>
      </p:sp>
      <p:sp>
        <p:nvSpPr>
          <p:cNvPr id="247" name="Google Shape;247;p12"/>
          <p:cNvSpPr txBox="1">
            <a:spLocks noGrp="1"/>
          </p:cNvSpPr>
          <p:nvPr>
            <p:ph type="body" idx="2"/>
          </p:nvPr>
        </p:nvSpPr>
        <p:spPr>
          <a:xfrm>
            <a:off x="733065" y="423421"/>
            <a:ext cx="10595237" cy="803654"/>
          </a:xfrm>
          <a:prstGeom prst="rect">
            <a:avLst/>
          </a:prstGeom>
          <a:noFill/>
          <a:ln>
            <a:noFill/>
          </a:ln>
        </p:spPr>
        <p:txBody>
          <a:bodyPr spcFirstLastPara="1" wrap="square" lIns="91425" tIns="45700" rIns="91425" bIns="45700" anchor="t" anchorCtr="0">
            <a:noAutofit/>
          </a:bodyPr>
          <a:lstStyle/>
          <a:p>
            <a:r>
              <a:rPr lang="en-US" sz="3600" dirty="0">
                <a:latin typeface="Calibri" panose="020F0502020204030204" pitchFamily="34" charset="0"/>
                <a:cs typeface="Calibri" panose="020F0502020204030204" pitchFamily="34" charset="0"/>
              </a:rPr>
              <a:t> Is it possible to care through technology?</a:t>
            </a:r>
          </a:p>
        </p:txBody>
      </p:sp>
    </p:spTree>
    <p:extLst>
      <p:ext uri="{BB962C8B-B14F-4D97-AF65-F5344CB8AC3E}">
        <p14:creationId xmlns:p14="http://schemas.microsoft.com/office/powerpoint/2010/main" val="503261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8153</TotalTime>
  <Words>1600</Words>
  <Application>Microsoft Office PowerPoint</Application>
  <PresentationFormat>Widescreen</PresentationFormat>
  <Paragraphs>122</Paragraphs>
  <Slides>17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FontAwesome</vt:lpstr>
      <vt:lpstr>Lato</vt:lpstr>
      <vt:lpstr>Montserrat</vt:lpstr>
      <vt:lpstr>Montserrat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173</cp:revision>
  <dcterms:created xsi:type="dcterms:W3CDTF">2020-10-14T13:32:04Z</dcterms:created>
  <dcterms:modified xsi:type="dcterms:W3CDTF">2023-03-28T11:21:09Z</dcterms:modified>
</cp:coreProperties>
</file>