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Lst>
  <p:sldSz cy="6858000" cx="12192000"/>
  <p:notesSz cx="6858000" cy="9144000"/>
  <p:embeddedFontLst>
    <p:embeddedFont>
      <p:font typeface="Montserrat"/>
      <p:regular r:id="rId63"/>
      <p:bold r:id="rId64"/>
      <p:italic r:id="rId65"/>
      <p:boldItalic r:id="rId66"/>
    </p:embeddedFont>
    <p:embeddedFont>
      <p:font typeface="Montserrat Light"/>
      <p:regular r:id="rId67"/>
      <p:bold r:id="rId68"/>
      <p:italic r:id="rId69"/>
      <p:boldItalic r:id="rId7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71" roundtripDataSignature="AMtx7mhLeg5HxPXAE/ld3kPbQS0/Gp/NV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2DF1BE7-4E20-4DE5-9270-6081F7D6E45C}">
  <a:tblStyle styleId="{72DF1BE7-4E20-4DE5-9270-6081F7D6E45C}"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FD8399D0-6B52-4078-9581-EA39284F4415}" styleName="Table_1">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AEA"/>
          </a:solidFill>
        </a:fill>
      </a:tcStyle>
    </a:wholeTbl>
    <a:band1H>
      <a:tcTxStyle/>
      <a:tcStyle>
        <a:fill>
          <a:solidFill>
            <a:srgbClr val="CAD3D4"/>
          </a:solidFill>
        </a:fill>
      </a:tcStyle>
    </a:band1H>
    <a:band2H>
      <a:tcTxStyle/>
    </a:band2H>
    <a:band1V>
      <a:tcTxStyle/>
      <a:tcStyle>
        <a:fill>
          <a:solidFill>
            <a:srgbClr val="CAD3D4"/>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customschemas.google.com/relationships/presentationmetadata" Target="metadata"/><Relationship Id="rId70" Type="http://schemas.openxmlformats.org/officeDocument/2006/relationships/font" Target="fonts/MontserratLight-boldItalic.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font" Target="fonts/Montserrat-bold.fntdata"/><Relationship Id="rId63" Type="http://schemas.openxmlformats.org/officeDocument/2006/relationships/font" Target="fonts/Montserrat-regular.fntdata"/><Relationship Id="rId22" Type="http://schemas.openxmlformats.org/officeDocument/2006/relationships/slide" Target="slides/slide17.xml"/><Relationship Id="rId66" Type="http://schemas.openxmlformats.org/officeDocument/2006/relationships/font" Target="fonts/Montserrat-boldItalic.fntdata"/><Relationship Id="rId21" Type="http://schemas.openxmlformats.org/officeDocument/2006/relationships/slide" Target="slides/slide16.xml"/><Relationship Id="rId65" Type="http://schemas.openxmlformats.org/officeDocument/2006/relationships/font" Target="fonts/Montserrat-italic.fntdata"/><Relationship Id="rId24" Type="http://schemas.openxmlformats.org/officeDocument/2006/relationships/slide" Target="slides/slide19.xml"/><Relationship Id="rId68" Type="http://schemas.openxmlformats.org/officeDocument/2006/relationships/font" Target="fonts/MontserratLight-bold.fntdata"/><Relationship Id="rId23" Type="http://schemas.openxmlformats.org/officeDocument/2006/relationships/slide" Target="slides/slide18.xml"/><Relationship Id="rId67" Type="http://schemas.openxmlformats.org/officeDocument/2006/relationships/font" Target="fonts/MontserratLight-regular.fntdata"/><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MontserratLight-italic.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5" name="Google Shape;355;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 name="Google Shape;377;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 name="Google Shape;383;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136ea598341_1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2" name="Google Shape;392;g136ea598341_1_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3" name="Google Shape;393;g136ea598341_1_4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0" name="Google Shape;400;p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1" name="Google Shape;401;p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136ea598341_1_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0" name="Google Shape;430;g136ea598341_1_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1" name="Google Shape;431;g136ea598341_1_6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8" name="Google Shape;438;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3" name="Google Shape;443;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8" name="Google Shape;448;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3" name="Google Shape;453;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8" name="Google Shape;458;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 name="Google Shape;18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3" name="Google Shape;463;p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4" name="Google Shape;464;p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1" name="Google Shape;471;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7" name="Google Shape;477;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4" name="Google Shape;484;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1" name="Google Shape;491;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7" name="Google Shape;497;p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8" name="Google Shape;498;p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 name="Google Shape;505;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1" name="Google Shape;511;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6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7" name="Google Shape;517;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3" name="Google Shape;523;p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524" name="Google Shape;524;p6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36ea598341_1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g136ea598341_1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6" name="Google Shape;196;g136ea598341_1_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1" name="Google Shape;531;p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532" name="Google Shape;532;p6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6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0" name="Google Shape;540;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7" name="Google Shape;547;p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8" name="Google Shape;548;p6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5" name="Google Shape;555;p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6" name="Google Shape;556;p6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6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3" name="Google Shape;563;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9" name="Google Shape;569;p6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570" name="Google Shape;570;p6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p6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6" name="Google Shape;576;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2" name="Google Shape;582;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3" name="Google Shape;583;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36ea598341_1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g136ea598341_1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g136ea598341_1_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p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36ea598341_1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g136ea598341_1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9" name="Google Shape;219;g136ea598341_1_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3" name="Google Shape;233;p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p:cSld name="Cover Slide ">
    <p:spTree>
      <p:nvGrpSpPr>
        <p:cNvPr id="12" name="Shape 12"/>
        <p:cNvGrpSpPr/>
        <p:nvPr/>
      </p:nvGrpSpPr>
      <p:grpSpPr>
        <a:xfrm>
          <a:off x="0" y="0"/>
          <a:ext cx="0" cy="0"/>
          <a:chOff x="0" y="0"/>
          <a:chExt cx="0" cy="0"/>
        </a:xfrm>
      </p:grpSpPr>
      <p:sp>
        <p:nvSpPr>
          <p:cNvPr id="13" name="Google Shape;13;p20"/>
          <p:cNvSpPr/>
          <p:nvPr/>
        </p:nvSpPr>
        <p:spPr>
          <a:xfrm>
            <a:off x="0" y="2454512"/>
            <a:ext cx="12172692" cy="3432703"/>
          </a:xfrm>
          <a:custGeom>
            <a:rect b="b" l="l" r="r" t="t"/>
            <a:pathLst>
              <a:path extrusionOk="0" h="6806308" w="7600392">
                <a:moveTo>
                  <a:pt x="0" y="0"/>
                </a:moveTo>
                <a:lnTo>
                  <a:pt x="7600393" y="0"/>
                </a:lnTo>
                <a:lnTo>
                  <a:pt x="7600393" y="6806308"/>
                </a:lnTo>
                <a:lnTo>
                  <a:pt x="0" y="6806308"/>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4" name="Google Shape;14;p20"/>
          <p:cNvSpPr txBox="1"/>
          <p:nvPr>
            <p:ph idx="1" type="body"/>
          </p:nvPr>
        </p:nvSpPr>
        <p:spPr>
          <a:xfrm>
            <a:off x="575887" y="3922846"/>
            <a:ext cx="3354126" cy="10083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850"/>
              </a:lnSpc>
              <a:spcBef>
                <a:spcPts val="0"/>
              </a:spcBef>
              <a:spcAft>
                <a:spcPts val="0"/>
              </a:spcAft>
              <a:buClr>
                <a:schemeClr val="lt1"/>
              </a:buClr>
              <a:buSzPts val="4000"/>
              <a:buFont typeface="Arial"/>
              <a:buNone/>
              <a:defRPr b="0" i="0" sz="40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 name="Google Shape;15;p20"/>
          <p:cNvSpPr txBox="1"/>
          <p:nvPr>
            <p:ph idx="2" type="body"/>
          </p:nvPr>
        </p:nvSpPr>
        <p:spPr>
          <a:xfrm>
            <a:off x="618012" y="3232383"/>
            <a:ext cx="3311988" cy="53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0" i="0" sz="32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6" name="Google Shape;16;p20"/>
          <p:cNvGrpSpPr/>
          <p:nvPr/>
        </p:nvGrpSpPr>
        <p:grpSpPr>
          <a:xfrm>
            <a:off x="162193" y="6091871"/>
            <a:ext cx="2471731" cy="613729"/>
            <a:chOff x="0" y="0"/>
            <a:chExt cx="2301694" cy="571500"/>
          </a:xfrm>
        </p:grpSpPr>
        <p:sp>
          <p:nvSpPr>
            <p:cNvPr id="17" name="Google Shape;17;p20"/>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8" name="Google Shape;18;p20"/>
            <p:cNvPicPr preferRelativeResize="0"/>
            <p:nvPr/>
          </p:nvPicPr>
          <p:blipFill rotWithShape="1">
            <a:blip r:embed="rId2">
              <a:alphaModFix/>
            </a:blip>
            <a:srcRect b="0" l="0" r="44449" t="0"/>
            <a:stretch/>
          </p:blipFill>
          <p:spPr>
            <a:xfrm>
              <a:off x="312965" y="96237"/>
              <a:ext cx="1675765" cy="384810"/>
            </a:xfrm>
            <a:prstGeom prst="rect">
              <a:avLst/>
            </a:prstGeom>
            <a:noFill/>
            <a:ln>
              <a:noFill/>
            </a:ln>
          </p:spPr>
        </p:pic>
      </p:grpSp>
      <p:sp>
        <p:nvSpPr>
          <p:cNvPr id="19" name="Google Shape;19;p20"/>
          <p:cNvSpPr/>
          <p:nvPr/>
        </p:nvSpPr>
        <p:spPr>
          <a:xfrm>
            <a:off x="12192000" y="153500"/>
            <a:ext cx="3690980" cy="7687732"/>
          </a:xfrm>
          <a:custGeom>
            <a:rect b="b" l="l" r="r" t="t"/>
            <a:pathLst>
              <a:path extrusionOk="0" h="6806308" w="7600392">
                <a:moveTo>
                  <a:pt x="0" y="0"/>
                </a:moveTo>
                <a:lnTo>
                  <a:pt x="7600393" y="0"/>
                </a:lnTo>
                <a:lnTo>
                  <a:pt x="7600393" y="6806308"/>
                </a:lnTo>
                <a:lnTo>
                  <a:pt x="0" y="6806308"/>
                </a:lnTo>
                <a:close/>
              </a:path>
            </a:pathLst>
          </a:custGeom>
          <a:solidFill>
            <a:srgbClr val="EBEBE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grpSp>
        <p:nvGrpSpPr>
          <p:cNvPr id="20" name="Google Shape;20;p20"/>
          <p:cNvGrpSpPr/>
          <p:nvPr/>
        </p:nvGrpSpPr>
        <p:grpSpPr>
          <a:xfrm>
            <a:off x="9565775" y="3574321"/>
            <a:ext cx="3525984" cy="2857223"/>
            <a:chOff x="1659400" y="1572038"/>
            <a:chExt cx="970931" cy="786778"/>
          </a:xfrm>
        </p:grpSpPr>
        <p:sp>
          <p:nvSpPr>
            <p:cNvPr id="21" name="Google Shape;21;p20"/>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54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 name="Google Shape;22;p20"/>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54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3" name="Google Shape;23;p20"/>
          <p:cNvSpPr/>
          <p:nvPr>
            <p:ph idx="3" type="pic"/>
          </p:nvPr>
        </p:nvSpPr>
        <p:spPr>
          <a:xfrm>
            <a:off x="5718875" y="423474"/>
            <a:ext cx="5982506" cy="4551482"/>
          </a:xfrm>
          <a:prstGeom prst="rect">
            <a:avLst/>
          </a:prstGeom>
          <a:solidFill>
            <a:srgbClr val="F2F2F2"/>
          </a:solidFill>
          <a:ln>
            <a:noFill/>
          </a:ln>
        </p:spPr>
      </p:sp>
      <p:sp>
        <p:nvSpPr>
          <p:cNvPr id="24" name="Google Shape;24;p20"/>
          <p:cNvSpPr/>
          <p:nvPr/>
        </p:nvSpPr>
        <p:spPr>
          <a:xfrm>
            <a:off x="6903719" y="5585903"/>
            <a:ext cx="5257377" cy="756631"/>
          </a:xfrm>
          <a:custGeom>
            <a:rect b="b" l="l" r="r" t="t"/>
            <a:pathLst>
              <a:path extrusionOk="0" h="6806308" w="7600392">
                <a:moveTo>
                  <a:pt x="0" y="0"/>
                </a:moveTo>
                <a:lnTo>
                  <a:pt x="7600393" y="0"/>
                </a:lnTo>
                <a:lnTo>
                  <a:pt x="7600393" y="6806308"/>
                </a:lnTo>
                <a:lnTo>
                  <a:pt x="0" y="6806308"/>
                </a:ln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25" name="Google Shape;25;p20"/>
          <p:cNvSpPr txBox="1"/>
          <p:nvPr>
            <p:ph idx="4" type="body"/>
          </p:nvPr>
        </p:nvSpPr>
        <p:spPr>
          <a:xfrm>
            <a:off x="8064230" y="5611394"/>
            <a:ext cx="3476589"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6" name="Google Shape;26;p20"/>
          <p:cNvPicPr preferRelativeResize="0"/>
          <p:nvPr/>
        </p:nvPicPr>
        <p:blipFill rotWithShape="1">
          <a:blip r:embed="rId3">
            <a:alphaModFix/>
          </a:blip>
          <a:srcRect b="0" l="0" r="0" t="0"/>
          <a:stretch/>
        </p:blipFill>
        <p:spPr>
          <a:xfrm>
            <a:off x="431403" y="569217"/>
            <a:ext cx="4405042" cy="16806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120" name="Shape 120"/>
        <p:cNvGrpSpPr/>
        <p:nvPr/>
      </p:nvGrpSpPr>
      <p:grpSpPr>
        <a:xfrm>
          <a:off x="0" y="0"/>
          <a:ext cx="0" cy="0"/>
          <a:chOff x="0" y="0"/>
          <a:chExt cx="0" cy="0"/>
        </a:xfrm>
      </p:grpSpPr>
      <p:sp>
        <p:nvSpPr>
          <p:cNvPr id="121" name="Google Shape;121;p26"/>
          <p:cNvSpPr/>
          <p:nvPr/>
        </p:nvSpPr>
        <p:spPr>
          <a:xfrm>
            <a:off x="4884044" y="0"/>
            <a:ext cx="6417733" cy="6858000"/>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2" name="Google Shape;122;p26"/>
          <p:cNvSpPr txBox="1"/>
          <p:nvPr>
            <p:ph idx="1" type="body"/>
          </p:nvPr>
        </p:nvSpPr>
        <p:spPr>
          <a:xfrm>
            <a:off x="6096001" y="593579"/>
            <a:ext cx="4724400" cy="560402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23" name="Google Shape;123;p26"/>
          <p:cNvGrpSpPr/>
          <p:nvPr/>
        </p:nvGrpSpPr>
        <p:grpSpPr>
          <a:xfrm>
            <a:off x="4884044" y="3946789"/>
            <a:ext cx="3525984" cy="2857223"/>
            <a:chOff x="1659400" y="1572038"/>
            <a:chExt cx="970931" cy="786778"/>
          </a:xfrm>
        </p:grpSpPr>
        <p:sp>
          <p:nvSpPr>
            <p:cNvPr id="124" name="Google Shape;124;p26"/>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54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5" name="Google Shape;125;p26"/>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54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26" name="Google Shape;126;p26"/>
          <p:cNvSpPr/>
          <p:nvPr>
            <p:ph idx="2" type="pic"/>
          </p:nvPr>
        </p:nvSpPr>
        <p:spPr>
          <a:xfrm>
            <a:off x="414116" y="352414"/>
            <a:ext cx="5497412" cy="6099184"/>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p:cSld name="Laptop Slide">
    <p:spTree>
      <p:nvGrpSpPr>
        <p:cNvPr id="127" name="Shape 127"/>
        <p:cNvGrpSpPr/>
        <p:nvPr/>
      </p:nvGrpSpPr>
      <p:grpSpPr>
        <a:xfrm>
          <a:off x="0" y="0"/>
          <a:ext cx="0" cy="0"/>
          <a:chOff x="0" y="0"/>
          <a:chExt cx="0" cy="0"/>
        </a:xfrm>
      </p:grpSpPr>
      <p:sp>
        <p:nvSpPr>
          <p:cNvPr id="128" name="Google Shape;128;p27"/>
          <p:cNvSpPr/>
          <p:nvPr/>
        </p:nvSpPr>
        <p:spPr>
          <a:xfrm>
            <a:off x="4605868" y="1"/>
            <a:ext cx="6891866" cy="6858000"/>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9" name="Google Shape;129;p27"/>
          <p:cNvSpPr txBox="1"/>
          <p:nvPr>
            <p:ph idx="1" type="body"/>
          </p:nvPr>
        </p:nvSpPr>
        <p:spPr>
          <a:xfrm>
            <a:off x="5943600" y="2076098"/>
            <a:ext cx="4867011" cy="391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 name="Google Shape;130;p27"/>
          <p:cNvSpPr txBox="1"/>
          <p:nvPr>
            <p:ph idx="2" type="body"/>
          </p:nvPr>
        </p:nvSpPr>
        <p:spPr>
          <a:xfrm>
            <a:off x="5943601" y="647039"/>
            <a:ext cx="4990998"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4BAA2"/>
              </a:buClr>
              <a:buSzPts val="3600"/>
              <a:buFont typeface="Arial"/>
              <a:buNone/>
              <a:defRPr b="1" i="0" sz="36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31" name="Google Shape;131;p27"/>
          <p:cNvPicPr preferRelativeResize="0"/>
          <p:nvPr/>
        </p:nvPicPr>
        <p:blipFill rotWithShape="1">
          <a:blip r:embed="rId2">
            <a:alphaModFix/>
          </a:blip>
          <a:srcRect b="11083" l="-18315" r="29196" t="15976"/>
          <a:stretch/>
        </p:blipFill>
        <p:spPr>
          <a:xfrm flipH="1">
            <a:off x="0" y="1639691"/>
            <a:ext cx="8439100" cy="5375657"/>
          </a:xfrm>
          <a:prstGeom prst="rect">
            <a:avLst/>
          </a:prstGeom>
          <a:noFill/>
          <a:ln>
            <a:noFill/>
          </a:ln>
        </p:spPr>
      </p:pic>
      <p:sp>
        <p:nvSpPr>
          <p:cNvPr id="132" name="Google Shape;132;p27"/>
          <p:cNvSpPr/>
          <p:nvPr>
            <p:ph idx="3" type="pic"/>
          </p:nvPr>
        </p:nvSpPr>
        <p:spPr>
          <a:xfrm>
            <a:off x="0" y="1866787"/>
            <a:ext cx="5130800" cy="3913188"/>
          </a:xfrm>
          <a:prstGeom prst="rect">
            <a:avLst/>
          </a:prstGeom>
          <a:solidFill>
            <a:srgbClr val="D8D8D8"/>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p:cSld name="Phone Slide">
    <p:spTree>
      <p:nvGrpSpPr>
        <p:cNvPr id="133" name="Shape 133"/>
        <p:cNvGrpSpPr/>
        <p:nvPr/>
      </p:nvGrpSpPr>
      <p:grpSpPr>
        <a:xfrm>
          <a:off x="0" y="0"/>
          <a:ext cx="0" cy="0"/>
          <a:chOff x="0" y="0"/>
          <a:chExt cx="0" cy="0"/>
        </a:xfrm>
      </p:grpSpPr>
      <p:sp>
        <p:nvSpPr>
          <p:cNvPr id="134" name="Google Shape;134;p28"/>
          <p:cNvSpPr/>
          <p:nvPr/>
        </p:nvSpPr>
        <p:spPr>
          <a:xfrm>
            <a:off x="0" y="882027"/>
            <a:ext cx="12192000" cy="1437274"/>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5" name="Google Shape;135;p28"/>
          <p:cNvSpPr txBox="1"/>
          <p:nvPr>
            <p:ph idx="1" type="body"/>
          </p:nvPr>
        </p:nvSpPr>
        <p:spPr>
          <a:xfrm>
            <a:off x="835671" y="2727702"/>
            <a:ext cx="7178174" cy="331164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400"/>
              <a:buFont typeface="Arial"/>
              <a:buNone/>
              <a:defRPr b="0" i="0" sz="2400" u="none" cap="none" strike="noStrike">
                <a:solidFill>
                  <a:srgbClr val="092E4B"/>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 name="Google Shape;136;p28"/>
          <p:cNvSpPr txBox="1"/>
          <p:nvPr>
            <p:ph idx="2" type="body"/>
          </p:nvPr>
        </p:nvSpPr>
        <p:spPr>
          <a:xfrm>
            <a:off x="835671" y="1104337"/>
            <a:ext cx="7178174" cy="10316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4BAA2"/>
              </a:buClr>
              <a:buSzPts val="3600"/>
              <a:buFont typeface="Arial"/>
              <a:buNone/>
              <a:defRPr b="1" i="0" sz="36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iPhone6_mockup_front_white.png" id="137" name="Google Shape;137;p28"/>
          <p:cNvPicPr preferRelativeResize="0"/>
          <p:nvPr/>
        </p:nvPicPr>
        <p:blipFill rotWithShape="1">
          <a:blip r:embed="rId2">
            <a:alphaModFix/>
          </a:blip>
          <a:srcRect b="0" l="0" r="0" t="0"/>
          <a:stretch/>
        </p:blipFill>
        <p:spPr>
          <a:xfrm>
            <a:off x="7768850" y="226918"/>
            <a:ext cx="4094254" cy="6404164"/>
          </a:xfrm>
          <a:prstGeom prst="rect">
            <a:avLst/>
          </a:prstGeom>
          <a:noFill/>
          <a:ln>
            <a:noFill/>
          </a:ln>
        </p:spPr>
      </p:pic>
      <p:sp>
        <p:nvSpPr>
          <p:cNvPr id="138" name="Google Shape;138;p28"/>
          <p:cNvSpPr/>
          <p:nvPr>
            <p:ph idx="3" type="pic"/>
          </p:nvPr>
        </p:nvSpPr>
        <p:spPr>
          <a:xfrm>
            <a:off x="8583306" y="1246695"/>
            <a:ext cx="2444127" cy="4336988"/>
          </a:xfrm>
          <a:prstGeom prst="rect">
            <a:avLst/>
          </a:prstGeom>
          <a:solidFill>
            <a:srgbClr val="D8D8D8"/>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139" name="Shape 139"/>
        <p:cNvGrpSpPr/>
        <p:nvPr/>
      </p:nvGrpSpPr>
      <p:grpSpPr>
        <a:xfrm>
          <a:off x="0" y="0"/>
          <a:ext cx="0" cy="0"/>
          <a:chOff x="0" y="0"/>
          <a:chExt cx="0" cy="0"/>
        </a:xfrm>
      </p:grpSpPr>
      <p:sp>
        <p:nvSpPr>
          <p:cNvPr id="140" name="Google Shape;140;p29"/>
          <p:cNvSpPr txBox="1"/>
          <p:nvPr>
            <p:ph idx="1" type="body"/>
          </p:nvPr>
        </p:nvSpPr>
        <p:spPr>
          <a:xfrm>
            <a:off x="1553583" y="1623405"/>
            <a:ext cx="9778140" cy="48959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400"/>
              <a:buFont typeface="Arial"/>
              <a:buNone/>
              <a:defRPr b="0" i="0" sz="2400" u="none" cap="none" strike="noStrike">
                <a:solidFill>
                  <a:srgbClr val="092E4B"/>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 name="Google Shape;141;p29"/>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4BAA2"/>
              </a:buClr>
              <a:buSzPts val="3600"/>
              <a:buFont typeface="Arial"/>
              <a:buNone/>
              <a:defRPr b="1" i="0" sz="36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2" name="Google Shape;142;p29"/>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3" name="Google Shape;143;p29"/>
          <p:cNvSpPr/>
          <p:nvPr/>
        </p:nvSpPr>
        <p:spPr>
          <a:xfrm>
            <a:off x="8591" y="5357970"/>
            <a:ext cx="1359904" cy="964190"/>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4" name="Google Shape;144;p29"/>
          <p:cNvSpPr/>
          <p:nvPr/>
        </p:nvSpPr>
        <p:spPr>
          <a:xfrm>
            <a:off x="0" y="4717164"/>
            <a:ext cx="871051" cy="1802168"/>
          </a:xfrm>
          <a:custGeom>
            <a:rect b="b" l="l" r="r" t="t"/>
            <a:pathLst>
              <a:path extrusionOk="0" h="1802168" w="871051">
                <a:moveTo>
                  <a:pt x="550688" y="1635332"/>
                </a:moveTo>
                <a:cubicBezTo>
                  <a:pt x="535433" y="1635332"/>
                  <a:pt x="524536" y="1639664"/>
                  <a:pt x="515819" y="1648331"/>
                </a:cubicBezTo>
                <a:cubicBezTo>
                  <a:pt x="507101" y="1656999"/>
                  <a:pt x="502742" y="1669998"/>
                  <a:pt x="502742" y="1682999"/>
                </a:cubicBezTo>
                <a:cubicBezTo>
                  <a:pt x="502742" y="1698167"/>
                  <a:pt x="507101" y="1708999"/>
                  <a:pt x="515819" y="1717667"/>
                </a:cubicBezTo>
                <a:cubicBezTo>
                  <a:pt x="524536" y="1726334"/>
                  <a:pt x="537611" y="1730666"/>
                  <a:pt x="550688" y="1730666"/>
                </a:cubicBezTo>
                <a:cubicBezTo>
                  <a:pt x="563765" y="1730666"/>
                  <a:pt x="576839" y="1726334"/>
                  <a:pt x="585557" y="1717667"/>
                </a:cubicBezTo>
                <a:cubicBezTo>
                  <a:pt x="594275" y="1708999"/>
                  <a:pt x="598634" y="1698167"/>
                  <a:pt x="598634" y="1682999"/>
                </a:cubicBezTo>
                <a:cubicBezTo>
                  <a:pt x="598634" y="1667831"/>
                  <a:pt x="594275" y="1656999"/>
                  <a:pt x="585557" y="1648331"/>
                </a:cubicBezTo>
                <a:cubicBezTo>
                  <a:pt x="576839" y="1639664"/>
                  <a:pt x="563765" y="1635332"/>
                  <a:pt x="550688" y="1635332"/>
                </a:cubicBezTo>
                <a:close/>
                <a:moveTo>
                  <a:pt x="5037" y="0"/>
                </a:moveTo>
                <a:cubicBezTo>
                  <a:pt x="13481" y="0"/>
                  <a:pt x="22199" y="2708"/>
                  <a:pt x="29826" y="8124"/>
                </a:cubicBezTo>
                <a:lnTo>
                  <a:pt x="847078" y="601805"/>
                </a:lnTo>
                <a:cubicBezTo>
                  <a:pt x="857974" y="610472"/>
                  <a:pt x="866692" y="623474"/>
                  <a:pt x="871051" y="636473"/>
                </a:cubicBezTo>
                <a:cubicBezTo>
                  <a:pt x="871051" y="660308"/>
                  <a:pt x="851437" y="677641"/>
                  <a:pt x="829642" y="677641"/>
                </a:cubicBezTo>
                <a:lnTo>
                  <a:pt x="596453" y="677641"/>
                </a:lnTo>
                <a:lnTo>
                  <a:pt x="596453" y="1149986"/>
                </a:lnTo>
                <a:lnTo>
                  <a:pt x="596453" y="1273489"/>
                </a:lnTo>
                <a:lnTo>
                  <a:pt x="596453" y="1366658"/>
                </a:lnTo>
                <a:cubicBezTo>
                  <a:pt x="598634" y="1379659"/>
                  <a:pt x="596453" y="1390491"/>
                  <a:pt x="596453" y="1379659"/>
                </a:cubicBezTo>
                <a:lnTo>
                  <a:pt x="596453" y="1572495"/>
                </a:lnTo>
                <a:cubicBezTo>
                  <a:pt x="596453" y="1574662"/>
                  <a:pt x="596453" y="1574662"/>
                  <a:pt x="596453" y="1576829"/>
                </a:cubicBezTo>
                <a:cubicBezTo>
                  <a:pt x="611709" y="1583330"/>
                  <a:pt x="626964" y="1591997"/>
                  <a:pt x="637862" y="1602831"/>
                </a:cubicBezTo>
                <a:cubicBezTo>
                  <a:pt x="659655" y="1624498"/>
                  <a:pt x="672732" y="1652665"/>
                  <a:pt x="672732" y="1685166"/>
                </a:cubicBezTo>
                <a:cubicBezTo>
                  <a:pt x="672732" y="1717667"/>
                  <a:pt x="659655" y="1745834"/>
                  <a:pt x="637862" y="1767500"/>
                </a:cubicBezTo>
                <a:cubicBezTo>
                  <a:pt x="616068" y="1789169"/>
                  <a:pt x="587738" y="1802168"/>
                  <a:pt x="555047" y="1802168"/>
                </a:cubicBezTo>
                <a:cubicBezTo>
                  <a:pt x="522356" y="1802168"/>
                  <a:pt x="494026" y="1789169"/>
                  <a:pt x="472231" y="1767500"/>
                </a:cubicBezTo>
                <a:cubicBezTo>
                  <a:pt x="450439" y="1745834"/>
                  <a:pt x="437362" y="1717667"/>
                  <a:pt x="437362" y="1685166"/>
                </a:cubicBezTo>
                <a:cubicBezTo>
                  <a:pt x="437362" y="1652665"/>
                  <a:pt x="450439" y="1624498"/>
                  <a:pt x="472231" y="1602831"/>
                </a:cubicBezTo>
                <a:cubicBezTo>
                  <a:pt x="483130" y="1591997"/>
                  <a:pt x="498385" y="1583330"/>
                  <a:pt x="513640" y="1576829"/>
                </a:cubicBezTo>
                <a:cubicBezTo>
                  <a:pt x="513640" y="1574662"/>
                  <a:pt x="513640" y="1574662"/>
                  <a:pt x="513640" y="1572495"/>
                </a:cubicBezTo>
                <a:lnTo>
                  <a:pt x="513640" y="1273489"/>
                </a:lnTo>
                <a:lnTo>
                  <a:pt x="513640" y="1149986"/>
                </a:lnTo>
                <a:lnTo>
                  <a:pt x="513640" y="636473"/>
                </a:lnTo>
                <a:cubicBezTo>
                  <a:pt x="513640" y="612639"/>
                  <a:pt x="533254" y="595307"/>
                  <a:pt x="555047" y="595307"/>
                </a:cubicBezTo>
                <a:lnTo>
                  <a:pt x="703242" y="595307"/>
                </a:lnTo>
                <a:lnTo>
                  <a:pt x="8034" y="90461"/>
                </a:lnTo>
                <a:lnTo>
                  <a:pt x="0" y="96295"/>
                </a:lnTo>
                <a:lnTo>
                  <a:pt x="0" y="1767"/>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p:cSld name="Photo Slide">
    <p:spTree>
      <p:nvGrpSpPr>
        <p:cNvPr id="145" name="Shape 145"/>
        <p:cNvGrpSpPr/>
        <p:nvPr/>
      </p:nvGrpSpPr>
      <p:grpSpPr>
        <a:xfrm>
          <a:off x="0" y="0"/>
          <a:ext cx="0" cy="0"/>
          <a:chOff x="0" y="0"/>
          <a:chExt cx="0" cy="0"/>
        </a:xfrm>
      </p:grpSpPr>
      <p:sp>
        <p:nvSpPr>
          <p:cNvPr id="146" name="Google Shape;146;p30"/>
          <p:cNvSpPr/>
          <p:nvPr/>
        </p:nvSpPr>
        <p:spPr>
          <a:xfrm>
            <a:off x="0" y="0"/>
            <a:ext cx="6417733" cy="6858000"/>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7" name="Google Shape;147;p30"/>
          <p:cNvSpPr txBox="1"/>
          <p:nvPr>
            <p:ph idx="1" type="body"/>
          </p:nvPr>
        </p:nvSpPr>
        <p:spPr>
          <a:xfrm>
            <a:off x="898358" y="2107770"/>
            <a:ext cx="4639192" cy="437769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8" name="Google Shape;148;p30"/>
          <p:cNvSpPr txBox="1"/>
          <p:nvPr>
            <p:ph idx="2" type="body"/>
          </p:nvPr>
        </p:nvSpPr>
        <p:spPr>
          <a:xfrm>
            <a:off x="898358" y="890242"/>
            <a:ext cx="4757375"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4BAA2"/>
              </a:buClr>
              <a:buSzPts val="3600"/>
              <a:buFont typeface="Arial"/>
              <a:buNone/>
              <a:defRPr b="1" i="0" sz="36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9" name="Google Shape;149;p30"/>
          <p:cNvSpPr/>
          <p:nvPr>
            <p:ph idx="3" type="pic"/>
          </p:nvPr>
        </p:nvSpPr>
        <p:spPr>
          <a:xfrm>
            <a:off x="5888002" y="439730"/>
            <a:ext cx="5660531" cy="6045736"/>
          </a:xfrm>
          <a:prstGeom prst="rect">
            <a:avLst/>
          </a:prstGeom>
          <a:solidFill>
            <a:srgbClr val="F2F2F2"/>
          </a:solidFill>
          <a:ln>
            <a:noFill/>
          </a:ln>
        </p:spPr>
      </p:sp>
      <p:grpSp>
        <p:nvGrpSpPr>
          <p:cNvPr id="150" name="Google Shape;150;p30"/>
          <p:cNvGrpSpPr/>
          <p:nvPr/>
        </p:nvGrpSpPr>
        <p:grpSpPr>
          <a:xfrm>
            <a:off x="-2012374" y="3808246"/>
            <a:ext cx="3525984" cy="2857223"/>
            <a:chOff x="1659400" y="1572038"/>
            <a:chExt cx="970931" cy="786778"/>
          </a:xfrm>
        </p:grpSpPr>
        <p:sp>
          <p:nvSpPr>
            <p:cNvPr id="151" name="Google Shape;151;p30"/>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54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2" name="Google Shape;152;p30"/>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54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p:cSld name="Overview/Content Slide">
    <p:spTree>
      <p:nvGrpSpPr>
        <p:cNvPr id="27" name="Shape 27"/>
        <p:cNvGrpSpPr/>
        <p:nvPr/>
      </p:nvGrpSpPr>
      <p:grpSpPr>
        <a:xfrm>
          <a:off x="0" y="0"/>
          <a:ext cx="0" cy="0"/>
          <a:chOff x="0" y="0"/>
          <a:chExt cx="0" cy="0"/>
        </a:xfrm>
      </p:grpSpPr>
      <p:sp>
        <p:nvSpPr>
          <p:cNvPr id="28" name="Google Shape;28;p21"/>
          <p:cNvSpPr txBox="1"/>
          <p:nvPr>
            <p:ph idx="1" type="body"/>
          </p:nvPr>
        </p:nvSpPr>
        <p:spPr>
          <a:xfrm>
            <a:off x="565673" y="254449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4BAA2"/>
              </a:buClr>
              <a:buSzPts val="3200"/>
              <a:buFont typeface="Arial"/>
              <a:buNone/>
              <a:defRPr b="1" i="0" sz="3200" u="none" cap="none" strike="noStrike">
                <a:solidFill>
                  <a:srgbClr val="24BAA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 name="Google Shape;29;p21"/>
          <p:cNvSpPr txBox="1"/>
          <p:nvPr>
            <p:ph idx="2" type="body"/>
          </p:nvPr>
        </p:nvSpPr>
        <p:spPr>
          <a:xfrm>
            <a:off x="1400970" y="254449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21"/>
          <p:cNvSpPr txBox="1"/>
          <p:nvPr>
            <p:ph idx="3" type="body"/>
          </p:nvPr>
        </p:nvSpPr>
        <p:spPr>
          <a:xfrm>
            <a:off x="565673" y="325628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4BAA2"/>
              </a:buClr>
              <a:buSzPts val="3200"/>
              <a:buFont typeface="Arial"/>
              <a:buNone/>
              <a:defRPr b="1" i="0" sz="3200" u="none" cap="none" strike="noStrike">
                <a:solidFill>
                  <a:srgbClr val="24BAA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 name="Google Shape;31;p21"/>
          <p:cNvSpPr txBox="1"/>
          <p:nvPr>
            <p:ph idx="4" type="body"/>
          </p:nvPr>
        </p:nvSpPr>
        <p:spPr>
          <a:xfrm>
            <a:off x="1400970" y="325628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21"/>
          <p:cNvSpPr txBox="1"/>
          <p:nvPr>
            <p:ph idx="5" type="body"/>
          </p:nvPr>
        </p:nvSpPr>
        <p:spPr>
          <a:xfrm>
            <a:off x="565673" y="3968072"/>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4BAA2"/>
              </a:buClr>
              <a:buSzPts val="3200"/>
              <a:buFont typeface="Arial"/>
              <a:buNone/>
              <a:defRPr b="1" i="0" sz="3200" u="none" cap="none" strike="noStrike">
                <a:solidFill>
                  <a:srgbClr val="24BAA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21"/>
          <p:cNvSpPr txBox="1"/>
          <p:nvPr>
            <p:ph idx="6" type="body"/>
          </p:nvPr>
        </p:nvSpPr>
        <p:spPr>
          <a:xfrm>
            <a:off x="1400970" y="3968072"/>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Google Shape;34;p21"/>
          <p:cNvSpPr txBox="1"/>
          <p:nvPr>
            <p:ph idx="7" type="body"/>
          </p:nvPr>
        </p:nvSpPr>
        <p:spPr>
          <a:xfrm>
            <a:off x="565673" y="4679864"/>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4BAA2"/>
              </a:buClr>
              <a:buSzPts val="3200"/>
              <a:buFont typeface="Arial"/>
              <a:buNone/>
              <a:defRPr b="1" i="0" sz="3200" u="none" cap="none" strike="noStrike">
                <a:solidFill>
                  <a:srgbClr val="24BAA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Google Shape;35;p21"/>
          <p:cNvSpPr txBox="1"/>
          <p:nvPr>
            <p:ph idx="8" type="body"/>
          </p:nvPr>
        </p:nvSpPr>
        <p:spPr>
          <a:xfrm>
            <a:off x="1400970" y="4679864"/>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21"/>
          <p:cNvSpPr txBox="1"/>
          <p:nvPr>
            <p:ph idx="9" type="body"/>
          </p:nvPr>
        </p:nvSpPr>
        <p:spPr>
          <a:xfrm>
            <a:off x="565673" y="5374717"/>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4BAA2"/>
              </a:buClr>
              <a:buSzPts val="3200"/>
              <a:buFont typeface="Arial"/>
              <a:buNone/>
              <a:defRPr b="1" i="0" sz="3200" u="none" cap="none" strike="noStrike">
                <a:solidFill>
                  <a:srgbClr val="24BAA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Google Shape;37;p21"/>
          <p:cNvSpPr txBox="1"/>
          <p:nvPr>
            <p:ph idx="13" type="body"/>
          </p:nvPr>
        </p:nvSpPr>
        <p:spPr>
          <a:xfrm>
            <a:off x="1400970" y="5374717"/>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 name="Google Shape;38;p21"/>
          <p:cNvSpPr/>
          <p:nvPr/>
        </p:nvSpPr>
        <p:spPr>
          <a:xfrm>
            <a:off x="8947682" y="2543260"/>
            <a:ext cx="2531288" cy="122341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92E4B"/>
              </a:buClr>
              <a:buSzPts val="1050"/>
              <a:buFont typeface="Calibri"/>
              <a:buNone/>
            </a:pPr>
            <a:r>
              <a:rPr b="0" i="0" lang="en-US" sz="1050" u="none" cap="none" strike="noStrike">
                <a:solidFill>
                  <a:srgbClr val="092E4B"/>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1400" u="none" cap="none" strike="noStrike">
              <a:solidFill>
                <a:srgbClr val="000000"/>
              </a:solidFill>
              <a:latin typeface="Arial"/>
              <a:ea typeface="Arial"/>
              <a:cs typeface="Arial"/>
              <a:sym typeface="Arial"/>
            </a:endParaRPr>
          </a:p>
        </p:txBody>
      </p:sp>
      <p:sp>
        <p:nvSpPr>
          <p:cNvPr id="39" name="Google Shape;39;p21"/>
          <p:cNvSpPr/>
          <p:nvPr/>
        </p:nvSpPr>
        <p:spPr>
          <a:xfrm rot="10800000">
            <a:off x="12799" y="5622"/>
            <a:ext cx="12189954" cy="1762217"/>
          </a:xfrm>
          <a:prstGeom prst="rect">
            <a:avLst/>
          </a:prstGeom>
          <a:solidFill>
            <a:srgbClr val="7F349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 name="Google Shape;40;p21"/>
          <p:cNvSpPr txBox="1"/>
          <p:nvPr>
            <p:ph idx="14" type="body"/>
          </p:nvPr>
        </p:nvSpPr>
        <p:spPr>
          <a:xfrm>
            <a:off x="565673" y="659662"/>
            <a:ext cx="5041923" cy="7207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41" name="Google Shape;41;p21"/>
          <p:cNvGrpSpPr/>
          <p:nvPr/>
        </p:nvGrpSpPr>
        <p:grpSpPr>
          <a:xfrm>
            <a:off x="8744224" y="-356297"/>
            <a:ext cx="3525984" cy="2857223"/>
            <a:chOff x="1659400" y="1572038"/>
            <a:chExt cx="970931" cy="786778"/>
          </a:xfrm>
        </p:grpSpPr>
        <p:sp>
          <p:nvSpPr>
            <p:cNvPr id="42" name="Google Shape;42;p21"/>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54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 name="Google Shape;43;p21"/>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54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44" name="Shape 44"/>
        <p:cNvGrpSpPr/>
        <p:nvPr/>
      </p:nvGrpSpPr>
      <p:grpSpPr>
        <a:xfrm>
          <a:off x="0" y="0"/>
          <a:ext cx="0" cy="0"/>
          <a:chOff x="0" y="0"/>
          <a:chExt cx="0" cy="0"/>
        </a:xfrm>
      </p:grpSpPr>
      <p:sp>
        <p:nvSpPr>
          <p:cNvPr id="45" name="Google Shape;45;p22"/>
          <p:cNvSpPr/>
          <p:nvPr/>
        </p:nvSpPr>
        <p:spPr>
          <a:xfrm>
            <a:off x="3776133" y="644599"/>
            <a:ext cx="8415867" cy="5509455"/>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 name="Google Shape;46;p22"/>
          <p:cNvSpPr/>
          <p:nvPr/>
        </p:nvSpPr>
        <p:spPr>
          <a:xfrm>
            <a:off x="23805" y="9076427"/>
            <a:ext cx="7535870" cy="16153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 name="Google Shape;47;p22"/>
          <p:cNvSpPr txBox="1"/>
          <p:nvPr>
            <p:ph idx="1" type="body"/>
          </p:nvPr>
        </p:nvSpPr>
        <p:spPr>
          <a:xfrm>
            <a:off x="5999945" y="3509336"/>
            <a:ext cx="6010480" cy="225304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4800"/>
              <a:buFont typeface="Arial"/>
              <a:buNone/>
              <a:defRPr b="0"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 name="Google Shape;48;p22"/>
          <p:cNvSpPr txBox="1"/>
          <p:nvPr>
            <p:ph idx="2" type="body"/>
          </p:nvPr>
        </p:nvSpPr>
        <p:spPr>
          <a:xfrm>
            <a:off x="891654" y="2003728"/>
            <a:ext cx="2066906" cy="5822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4BAA2"/>
              </a:buClr>
              <a:buSzPts val="13000"/>
              <a:buFont typeface="Arial"/>
              <a:buNone/>
              <a:defRPr b="0" i="0" sz="130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9" name="Google Shape;49;p22"/>
          <p:cNvSpPr/>
          <p:nvPr/>
        </p:nvSpPr>
        <p:spPr>
          <a:xfrm>
            <a:off x="0" y="3875787"/>
            <a:ext cx="5040000" cy="72000"/>
          </a:xfrm>
          <a:custGeom>
            <a:rect b="b" l="l" r="r" t="t"/>
            <a:pathLst>
              <a:path extrusionOk="0" h="71215" w="2963330">
                <a:moveTo>
                  <a:pt x="0" y="0"/>
                </a:moveTo>
                <a:lnTo>
                  <a:pt x="2963330" y="0"/>
                </a:lnTo>
                <a:cubicBezTo>
                  <a:pt x="2963330" y="23739"/>
                  <a:pt x="2963330" y="47477"/>
                  <a:pt x="2963330" y="71215"/>
                </a:cubicBezTo>
                <a:lnTo>
                  <a:pt x="0" y="71215"/>
                </a:lnTo>
                <a:lnTo>
                  <a:pt x="0" y="0"/>
                </a:lnTo>
                <a:close/>
              </a:path>
            </a:pathLst>
          </a:custGeom>
          <a:solidFill>
            <a:srgbClr val="24BAA2"/>
          </a:solidFill>
          <a:ln cap="flat" cmpd="sng" w="9525">
            <a:solidFill>
              <a:srgbClr val="24BAA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0" name="Google Shape;50;p22"/>
          <p:cNvSpPr/>
          <p:nvPr/>
        </p:nvSpPr>
        <p:spPr>
          <a:xfrm>
            <a:off x="5040000" y="3812439"/>
            <a:ext cx="394105" cy="198697"/>
          </a:xfrm>
          <a:custGeom>
            <a:rect b="b" l="l" r="r" t="t"/>
            <a:pathLst>
              <a:path extrusionOk="0" h="101214" w="200753">
                <a:moveTo>
                  <a:pt x="185530" y="15135"/>
                </a:moveTo>
                <a:lnTo>
                  <a:pt x="185530" y="15135"/>
                </a:lnTo>
                <a:lnTo>
                  <a:pt x="185530" y="15135"/>
                </a:lnTo>
                <a:cubicBezTo>
                  <a:pt x="176016" y="5676"/>
                  <a:pt x="163647" y="0"/>
                  <a:pt x="149376" y="0"/>
                </a:cubicBezTo>
                <a:cubicBezTo>
                  <a:pt x="135104" y="0"/>
                  <a:pt x="122735" y="5676"/>
                  <a:pt x="113221" y="15135"/>
                </a:cubicBezTo>
                <a:lnTo>
                  <a:pt x="113221" y="15135"/>
                </a:lnTo>
                <a:lnTo>
                  <a:pt x="113221" y="15135"/>
                </a:lnTo>
                <a:cubicBezTo>
                  <a:pt x="108464" y="19865"/>
                  <a:pt x="104658" y="25540"/>
                  <a:pt x="101804" y="32162"/>
                </a:cubicBezTo>
                <a:lnTo>
                  <a:pt x="951" y="32162"/>
                </a:lnTo>
                <a:cubicBezTo>
                  <a:pt x="0" y="45405"/>
                  <a:pt x="0" y="58648"/>
                  <a:pt x="0" y="70945"/>
                </a:cubicBezTo>
                <a:lnTo>
                  <a:pt x="102755" y="70945"/>
                </a:lnTo>
                <a:cubicBezTo>
                  <a:pt x="105610" y="76620"/>
                  <a:pt x="108464" y="82296"/>
                  <a:pt x="113221" y="86080"/>
                </a:cubicBezTo>
                <a:lnTo>
                  <a:pt x="113221" y="86080"/>
                </a:lnTo>
                <a:lnTo>
                  <a:pt x="113221" y="86080"/>
                </a:lnTo>
                <a:cubicBezTo>
                  <a:pt x="122735" y="95539"/>
                  <a:pt x="135104" y="101215"/>
                  <a:pt x="149376" y="101215"/>
                </a:cubicBezTo>
                <a:cubicBezTo>
                  <a:pt x="163647" y="101215"/>
                  <a:pt x="176016" y="95539"/>
                  <a:pt x="185530" y="86080"/>
                </a:cubicBezTo>
                <a:lnTo>
                  <a:pt x="185530" y="86080"/>
                </a:lnTo>
                <a:lnTo>
                  <a:pt x="185530" y="86080"/>
                </a:lnTo>
                <a:cubicBezTo>
                  <a:pt x="195045" y="76620"/>
                  <a:pt x="200753" y="64323"/>
                  <a:pt x="200753" y="50134"/>
                </a:cubicBezTo>
                <a:cubicBezTo>
                  <a:pt x="199802" y="36891"/>
                  <a:pt x="194093" y="24594"/>
                  <a:pt x="185530" y="15135"/>
                </a:cubicBezTo>
                <a:close/>
                <a:moveTo>
                  <a:pt x="163647" y="66215"/>
                </a:moveTo>
                <a:lnTo>
                  <a:pt x="163647" y="66215"/>
                </a:lnTo>
                <a:cubicBezTo>
                  <a:pt x="159842" y="69999"/>
                  <a:pt x="154133" y="71891"/>
                  <a:pt x="148424" y="71891"/>
                </a:cubicBezTo>
                <a:cubicBezTo>
                  <a:pt x="142716" y="71891"/>
                  <a:pt x="137007" y="69999"/>
                  <a:pt x="133201" y="66215"/>
                </a:cubicBezTo>
                <a:lnTo>
                  <a:pt x="133201" y="66215"/>
                </a:lnTo>
                <a:cubicBezTo>
                  <a:pt x="129396" y="62431"/>
                  <a:pt x="127493" y="57702"/>
                  <a:pt x="127493" y="51080"/>
                </a:cubicBezTo>
                <a:cubicBezTo>
                  <a:pt x="127493" y="45405"/>
                  <a:pt x="129396" y="39729"/>
                  <a:pt x="133201" y="35945"/>
                </a:cubicBezTo>
                <a:lnTo>
                  <a:pt x="133201" y="35945"/>
                </a:lnTo>
                <a:cubicBezTo>
                  <a:pt x="137007" y="32162"/>
                  <a:pt x="141764" y="30270"/>
                  <a:pt x="148424" y="30270"/>
                </a:cubicBezTo>
                <a:cubicBezTo>
                  <a:pt x="154133" y="30270"/>
                  <a:pt x="159842" y="32162"/>
                  <a:pt x="163647" y="35945"/>
                </a:cubicBezTo>
                <a:lnTo>
                  <a:pt x="163647" y="35945"/>
                </a:lnTo>
                <a:cubicBezTo>
                  <a:pt x="167453" y="39729"/>
                  <a:pt x="169356" y="44459"/>
                  <a:pt x="169356" y="51080"/>
                </a:cubicBezTo>
                <a:cubicBezTo>
                  <a:pt x="170307" y="56756"/>
                  <a:pt x="167453" y="62431"/>
                  <a:pt x="163647" y="66215"/>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51" name="Google Shape;51;p22"/>
          <p:cNvGrpSpPr/>
          <p:nvPr/>
        </p:nvGrpSpPr>
        <p:grpSpPr>
          <a:xfrm>
            <a:off x="9005185" y="0"/>
            <a:ext cx="3525984" cy="2857223"/>
            <a:chOff x="1659400" y="1572038"/>
            <a:chExt cx="970931" cy="786778"/>
          </a:xfrm>
        </p:grpSpPr>
        <p:sp>
          <p:nvSpPr>
            <p:cNvPr id="52" name="Google Shape;52;p22"/>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54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3" name="Google Shape;53;p22"/>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54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54" name="Shape 54"/>
        <p:cNvGrpSpPr/>
        <p:nvPr/>
      </p:nvGrpSpPr>
      <p:grpSpPr>
        <a:xfrm>
          <a:off x="0" y="0"/>
          <a:ext cx="0" cy="0"/>
          <a:chOff x="0" y="0"/>
          <a:chExt cx="0" cy="0"/>
        </a:xfrm>
      </p:grpSpPr>
      <p:sp>
        <p:nvSpPr>
          <p:cNvPr id="55" name="Google Shape;55;p23"/>
          <p:cNvSpPr/>
          <p:nvPr/>
        </p:nvSpPr>
        <p:spPr>
          <a:xfrm>
            <a:off x="0" y="0"/>
            <a:ext cx="12192000" cy="6858000"/>
          </a:xfrm>
          <a:prstGeom prst="rect">
            <a:avLst/>
          </a:prstGeom>
          <a:solidFill>
            <a:srgbClr val="7F349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6" name="Google Shape;56;p23"/>
          <p:cNvSpPr/>
          <p:nvPr/>
        </p:nvSpPr>
        <p:spPr>
          <a:xfrm>
            <a:off x="370688" y="323520"/>
            <a:ext cx="11450624" cy="62109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7" name="Google Shape;57;p23"/>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400"/>
              <a:buFont typeface="Arial"/>
              <a:buNone/>
              <a:defRPr b="0" i="0" sz="2400" u="none" cap="none" strike="noStrike">
                <a:solidFill>
                  <a:srgbClr val="092E4B"/>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 name="Google Shape;58;p23"/>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4BAA2"/>
              </a:buClr>
              <a:buSzPts val="3600"/>
              <a:buFont typeface="Arial"/>
              <a:buNone/>
              <a:defRPr b="1" i="0" sz="36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 name="Google Shape;59;p23"/>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60" name="Shape 60"/>
        <p:cNvGrpSpPr/>
        <p:nvPr/>
      </p:nvGrpSpPr>
      <p:grpSpPr>
        <a:xfrm>
          <a:off x="0" y="0"/>
          <a:ext cx="0" cy="0"/>
          <a:chOff x="0" y="0"/>
          <a:chExt cx="0" cy="0"/>
        </a:xfrm>
      </p:grpSpPr>
      <p:sp>
        <p:nvSpPr>
          <p:cNvPr id="61" name="Google Shape;61;p31"/>
          <p:cNvSpPr/>
          <p:nvPr/>
        </p:nvSpPr>
        <p:spPr>
          <a:xfrm>
            <a:off x="-32399" y="3350405"/>
            <a:ext cx="12194195" cy="2415624"/>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2" name="Google Shape;62;p31"/>
          <p:cNvSpPr txBox="1"/>
          <p:nvPr>
            <p:ph idx="1" type="body"/>
          </p:nvPr>
        </p:nvSpPr>
        <p:spPr>
          <a:xfrm>
            <a:off x="690953" y="4549217"/>
            <a:ext cx="3195486" cy="73114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31"/>
          <p:cNvSpPr txBox="1"/>
          <p:nvPr>
            <p:ph idx="2" type="body"/>
          </p:nvPr>
        </p:nvSpPr>
        <p:spPr>
          <a:xfrm>
            <a:off x="690953" y="3739641"/>
            <a:ext cx="3195485" cy="837258"/>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24BAA2"/>
              </a:buClr>
              <a:buSzPts val="5000"/>
              <a:buFont typeface="Arial"/>
              <a:buNone/>
              <a:defRPr b="1" i="0" sz="50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64" name="Google Shape;64;p31"/>
          <p:cNvGrpSpPr/>
          <p:nvPr/>
        </p:nvGrpSpPr>
        <p:grpSpPr>
          <a:xfrm>
            <a:off x="336354" y="5927698"/>
            <a:ext cx="2735993" cy="679345"/>
            <a:chOff x="0" y="0"/>
            <a:chExt cx="2301694" cy="571500"/>
          </a:xfrm>
        </p:grpSpPr>
        <p:sp>
          <p:nvSpPr>
            <p:cNvPr id="65" name="Google Shape;65;p31"/>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66" name="Google Shape;66;p31"/>
            <p:cNvPicPr preferRelativeResize="0"/>
            <p:nvPr/>
          </p:nvPicPr>
          <p:blipFill rotWithShape="1">
            <a:blip r:embed="rId2">
              <a:alphaModFix/>
            </a:blip>
            <a:srcRect b="0" l="0" r="44449" t="0"/>
            <a:stretch/>
          </p:blipFill>
          <p:spPr>
            <a:xfrm>
              <a:off x="312965" y="96237"/>
              <a:ext cx="1675765" cy="384810"/>
            </a:xfrm>
            <a:prstGeom prst="rect">
              <a:avLst/>
            </a:prstGeom>
            <a:noFill/>
            <a:ln>
              <a:noFill/>
            </a:ln>
          </p:spPr>
        </p:pic>
      </p:grpSp>
      <p:pic>
        <p:nvPicPr>
          <p:cNvPr id="67" name="Google Shape;67;p31"/>
          <p:cNvPicPr preferRelativeResize="0"/>
          <p:nvPr/>
        </p:nvPicPr>
        <p:blipFill rotWithShape="1">
          <a:blip r:embed="rId3">
            <a:alphaModFix/>
          </a:blip>
          <a:srcRect b="0" l="0" r="0" t="0"/>
          <a:stretch/>
        </p:blipFill>
        <p:spPr>
          <a:xfrm>
            <a:off x="336354" y="587665"/>
            <a:ext cx="5189566" cy="1979955"/>
          </a:xfrm>
          <a:prstGeom prst="rect">
            <a:avLst/>
          </a:prstGeom>
          <a:noFill/>
          <a:ln>
            <a:noFill/>
          </a:ln>
        </p:spPr>
      </p:pic>
      <p:grpSp>
        <p:nvGrpSpPr>
          <p:cNvPr id="68" name="Google Shape;68;p31"/>
          <p:cNvGrpSpPr/>
          <p:nvPr/>
        </p:nvGrpSpPr>
        <p:grpSpPr>
          <a:xfrm>
            <a:off x="9565775" y="3574321"/>
            <a:ext cx="3525984" cy="2857223"/>
            <a:chOff x="1659400" y="1572038"/>
            <a:chExt cx="970931" cy="786778"/>
          </a:xfrm>
        </p:grpSpPr>
        <p:sp>
          <p:nvSpPr>
            <p:cNvPr id="69" name="Google Shape;69;p31"/>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54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0" name="Google Shape;70;p31"/>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54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1" name="Google Shape;71;p31"/>
          <p:cNvSpPr/>
          <p:nvPr/>
        </p:nvSpPr>
        <p:spPr>
          <a:xfrm>
            <a:off x="6903719" y="5585903"/>
            <a:ext cx="5257377" cy="756631"/>
          </a:xfrm>
          <a:custGeom>
            <a:rect b="b" l="l" r="r" t="t"/>
            <a:pathLst>
              <a:path extrusionOk="0" h="6806308" w="7600392">
                <a:moveTo>
                  <a:pt x="0" y="0"/>
                </a:moveTo>
                <a:lnTo>
                  <a:pt x="7600393" y="0"/>
                </a:lnTo>
                <a:lnTo>
                  <a:pt x="7600393" y="6806308"/>
                </a:lnTo>
                <a:lnTo>
                  <a:pt x="0" y="6806308"/>
                </a:ln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72" name="Google Shape;72;p31"/>
          <p:cNvSpPr txBox="1"/>
          <p:nvPr>
            <p:ph idx="3" type="body"/>
          </p:nvPr>
        </p:nvSpPr>
        <p:spPr>
          <a:xfrm>
            <a:off x="8064230" y="5611394"/>
            <a:ext cx="3476589"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73" name="Shape 73"/>
        <p:cNvGrpSpPr/>
        <p:nvPr/>
      </p:nvGrpSpPr>
      <p:grpSpPr>
        <a:xfrm>
          <a:off x="0" y="0"/>
          <a:ext cx="0" cy="0"/>
          <a:chOff x="0" y="0"/>
          <a:chExt cx="0" cy="0"/>
        </a:xfrm>
      </p:grpSpPr>
      <p:sp>
        <p:nvSpPr>
          <p:cNvPr id="74" name="Google Shape;74;p18"/>
          <p:cNvSpPr/>
          <p:nvPr/>
        </p:nvSpPr>
        <p:spPr>
          <a:xfrm>
            <a:off x="0" y="0"/>
            <a:ext cx="12192000" cy="6858001"/>
          </a:xfrm>
          <a:prstGeom prst="rect">
            <a:avLst/>
          </a:prstGeom>
          <a:solidFill>
            <a:srgbClr val="7F349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5" name="Google Shape;75;p18"/>
          <p:cNvSpPr/>
          <p:nvPr/>
        </p:nvSpPr>
        <p:spPr>
          <a:xfrm>
            <a:off x="424669" y="528535"/>
            <a:ext cx="6498645"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Calibri"/>
                <a:ea typeface="Calibri"/>
                <a:cs typeface="Calibri"/>
                <a:sym typeface="Calibri"/>
              </a:rPr>
              <a:t>FONT TYPEFACE &amp; SIZE</a:t>
            </a:r>
            <a:endParaRPr b="0" i="0" sz="3600" u="none" cap="none" strike="noStrike">
              <a:solidFill>
                <a:schemeClr val="lt1"/>
              </a:solidFill>
              <a:latin typeface="Calibri"/>
              <a:ea typeface="Calibri"/>
              <a:cs typeface="Calibri"/>
              <a:sym typeface="Calibri"/>
            </a:endParaRPr>
          </a:p>
        </p:txBody>
      </p:sp>
      <p:sp>
        <p:nvSpPr>
          <p:cNvPr id="76" name="Google Shape;76;p18"/>
          <p:cNvSpPr/>
          <p:nvPr/>
        </p:nvSpPr>
        <p:spPr>
          <a:xfrm>
            <a:off x="7347983" y="564843"/>
            <a:ext cx="4589207" cy="47089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chemeClr val="lt1"/>
                </a:solidFill>
                <a:latin typeface="Calibri"/>
                <a:ea typeface="Calibri"/>
                <a:cs typeface="Calibri"/>
                <a:sym typeface="Calibri"/>
              </a:rPr>
              <a:t>PLEASE ENSURE TO KEEP FONTS AS PER THE LAYOUT</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lt1"/>
                </a:solidFill>
                <a:latin typeface="Calibri"/>
                <a:ea typeface="Calibri"/>
                <a:cs typeface="Calibri"/>
                <a:sym typeface="Calibri"/>
              </a:rPr>
              <a:t>48 point  -  Divider Slides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lt1"/>
                </a:solidFill>
                <a:latin typeface="Calibri"/>
                <a:ea typeface="Calibri"/>
                <a:cs typeface="Calibri"/>
                <a:sym typeface="Calibri"/>
              </a:rPr>
              <a:t>36 point  -  Title Heading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lt1"/>
                </a:solidFill>
                <a:latin typeface="Calibri"/>
                <a:ea typeface="Calibri"/>
                <a:cs typeface="Calibri"/>
                <a:sym typeface="Calibri"/>
              </a:rPr>
              <a:t>30 point  -  Sub-Titles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lt1"/>
                </a:solidFill>
                <a:latin typeface="Calibri"/>
                <a:ea typeface="Calibri"/>
                <a:cs typeface="Calibri"/>
                <a:sym typeface="Calibri"/>
              </a:rPr>
              <a:t>	       - Quotes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lt1"/>
                </a:solidFill>
                <a:latin typeface="Calibri"/>
                <a:ea typeface="Calibri"/>
                <a:cs typeface="Calibri"/>
                <a:sym typeface="Calibri"/>
              </a:rPr>
              <a:t>24 point  -  Main Text Body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p:txBody>
      </p:sp>
      <p:sp>
        <p:nvSpPr>
          <p:cNvPr id="77" name="Google Shape;77;p18"/>
          <p:cNvSpPr/>
          <p:nvPr/>
        </p:nvSpPr>
        <p:spPr>
          <a:xfrm>
            <a:off x="424669" y="2014904"/>
            <a:ext cx="5845501" cy="24929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Calibri"/>
              <a:buNone/>
            </a:pPr>
            <a:r>
              <a:rPr b="0" i="0" lang="en-US" sz="2400" u="none" cap="none" strike="noStrike">
                <a:solidFill>
                  <a:schemeClr val="lt1"/>
                </a:solidFill>
                <a:latin typeface="Calibri"/>
                <a:ea typeface="Calibri"/>
                <a:cs typeface="Calibri"/>
                <a:sym typeface="Calibri"/>
              </a:rPr>
              <a:t>Please ensure to keep the font sizes set as per the slide layouts. The font used throughout the </a:t>
            </a:r>
            <a:r>
              <a:rPr b="1" i="0" lang="en-US" sz="2400" u="none" cap="none" strike="noStrike">
                <a:solidFill>
                  <a:schemeClr val="lt1"/>
                </a:solidFill>
                <a:latin typeface="Calibri"/>
                <a:ea typeface="Calibri"/>
                <a:cs typeface="Calibri"/>
                <a:sym typeface="Calibri"/>
              </a:rPr>
              <a:t>Housing Care </a:t>
            </a:r>
            <a:r>
              <a:rPr b="0" i="0" lang="en-US" sz="2400" u="none" cap="none" strike="noStrike">
                <a:solidFill>
                  <a:schemeClr val="lt1"/>
                </a:solidFill>
                <a:latin typeface="Calibri"/>
                <a:ea typeface="Calibri"/>
                <a:cs typeface="Calibri"/>
                <a:sym typeface="Calibri"/>
              </a:rPr>
              <a:t>PowerPoint 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i="1" lang="en-US" sz="3600" u="none" cap="none" strike="noStrike">
                <a:solidFill>
                  <a:schemeClr val="lt1"/>
                </a:solidFill>
                <a:latin typeface="Calibri"/>
                <a:ea typeface="Calibri"/>
                <a:cs typeface="Calibri"/>
                <a:sym typeface="Calibri"/>
              </a:rPr>
              <a:t>Calibri</a:t>
            </a:r>
            <a:endParaRPr b="0" i="0" sz="3600" u="none" cap="none" strike="noStrike">
              <a:solidFill>
                <a:schemeClr val="lt1"/>
              </a:solidFill>
              <a:latin typeface="Calibri"/>
              <a:ea typeface="Calibri"/>
              <a:cs typeface="Calibri"/>
              <a:sym typeface="Calibri"/>
            </a:endParaRPr>
          </a:p>
        </p:txBody>
      </p:sp>
      <p:cxnSp>
        <p:nvCxnSpPr>
          <p:cNvPr id="78" name="Google Shape;78;p18"/>
          <p:cNvCxnSpPr/>
          <p:nvPr/>
        </p:nvCxnSpPr>
        <p:spPr>
          <a:xfrm>
            <a:off x="7098716" y="-1"/>
            <a:ext cx="0" cy="5540408"/>
          </a:xfrm>
          <a:prstGeom prst="straightConnector1">
            <a:avLst/>
          </a:prstGeom>
          <a:noFill/>
          <a:ln cap="flat" cmpd="sng" w="9525">
            <a:solidFill>
              <a:schemeClr val="lt1"/>
            </a:solidFill>
            <a:prstDash val="solid"/>
            <a:miter lim="800000"/>
            <a:headEnd len="sm" w="sm" type="none"/>
            <a:tailEnd len="sm" w="sm" type="none"/>
          </a:ln>
        </p:spPr>
      </p:cxnSp>
      <p:cxnSp>
        <p:nvCxnSpPr>
          <p:cNvPr id="79" name="Google Shape;79;p18"/>
          <p:cNvCxnSpPr/>
          <p:nvPr/>
        </p:nvCxnSpPr>
        <p:spPr>
          <a:xfrm rot="10800000">
            <a:off x="1" y="1620217"/>
            <a:ext cx="7098715" cy="0"/>
          </a:xfrm>
          <a:prstGeom prst="straightConnector1">
            <a:avLst/>
          </a:prstGeom>
          <a:noFill/>
          <a:ln cap="flat" cmpd="sng" w="9525">
            <a:solidFill>
              <a:schemeClr val="lt1"/>
            </a:solidFill>
            <a:prstDash val="solid"/>
            <a:miter lim="800000"/>
            <a:headEnd len="sm" w="sm" type="none"/>
            <a:tailEnd len="sm" w="sm" type="none"/>
          </a:ln>
        </p:spPr>
      </p:cxnSp>
      <p:sp>
        <p:nvSpPr>
          <p:cNvPr id="80" name="Google Shape;80;p18"/>
          <p:cNvSpPr/>
          <p:nvPr/>
        </p:nvSpPr>
        <p:spPr>
          <a:xfrm>
            <a:off x="0" y="5968370"/>
            <a:ext cx="1219200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 </a:t>
            </a:r>
            <a:r>
              <a:rPr b="1" i="0" lang="en-US" sz="2400" u="none" cap="none" strike="noStrike">
                <a:solidFill>
                  <a:schemeClr val="lt1"/>
                </a:solidFill>
                <a:latin typeface="Calibri"/>
                <a:ea typeface="Calibri"/>
                <a:cs typeface="Calibri"/>
                <a:sym typeface="Calibri"/>
              </a:rPr>
              <a:t>PLEASE DELETE THIS INSTRUCTION SLIDE BEFORE PRESENTING FINAL PRESENTATION </a:t>
            </a:r>
            <a:r>
              <a:rPr b="0" i="0" lang="en-US"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cxnSp>
        <p:nvCxnSpPr>
          <p:cNvPr id="81" name="Google Shape;81;p18"/>
          <p:cNvCxnSpPr/>
          <p:nvPr/>
        </p:nvCxnSpPr>
        <p:spPr>
          <a:xfrm rot="10800000">
            <a:off x="2" y="5540407"/>
            <a:ext cx="12191998"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p:cSld name="Icons">
    <p:spTree>
      <p:nvGrpSpPr>
        <p:cNvPr id="82" name="Shape 8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83" name="Shape 83"/>
        <p:cNvGrpSpPr/>
        <p:nvPr/>
      </p:nvGrpSpPr>
      <p:grpSpPr>
        <a:xfrm>
          <a:off x="0" y="0"/>
          <a:ext cx="0" cy="0"/>
          <a:chOff x="0" y="0"/>
          <a:chExt cx="0" cy="0"/>
        </a:xfrm>
      </p:grpSpPr>
      <p:sp>
        <p:nvSpPr>
          <p:cNvPr id="84" name="Google Shape;84;p24"/>
          <p:cNvSpPr/>
          <p:nvPr/>
        </p:nvSpPr>
        <p:spPr>
          <a:xfrm>
            <a:off x="0" y="1352385"/>
            <a:ext cx="6096000" cy="4388015"/>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5" name="Google Shape;85;p24"/>
          <p:cNvSpPr/>
          <p:nvPr>
            <p:ph idx="2" type="pic"/>
          </p:nvPr>
        </p:nvSpPr>
        <p:spPr>
          <a:xfrm>
            <a:off x="0" y="0"/>
            <a:ext cx="12192000" cy="6858000"/>
          </a:xfrm>
          <a:prstGeom prst="rect">
            <a:avLst/>
          </a:prstGeom>
          <a:solidFill>
            <a:srgbClr val="F2F2F2"/>
          </a:solidFill>
          <a:ln>
            <a:noFill/>
          </a:ln>
        </p:spPr>
      </p:sp>
      <p:sp>
        <p:nvSpPr>
          <p:cNvPr id="86" name="Google Shape;86;p24"/>
          <p:cNvSpPr txBox="1"/>
          <p:nvPr>
            <p:ph idx="1" type="body"/>
          </p:nvPr>
        </p:nvSpPr>
        <p:spPr>
          <a:xfrm>
            <a:off x="427670" y="1747126"/>
            <a:ext cx="5126463" cy="356565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87" name="Google Shape;87;p24"/>
          <p:cNvGrpSpPr/>
          <p:nvPr/>
        </p:nvGrpSpPr>
        <p:grpSpPr>
          <a:xfrm>
            <a:off x="-1877189" y="2648392"/>
            <a:ext cx="3525984" cy="2857223"/>
            <a:chOff x="1659400" y="1572038"/>
            <a:chExt cx="970931" cy="786778"/>
          </a:xfrm>
        </p:grpSpPr>
        <p:sp>
          <p:nvSpPr>
            <p:cNvPr id="88" name="Google Shape;88;p24"/>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54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9" name="Google Shape;89;p24"/>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54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x3 slide with photo">
  <p:cSld name="Bullet Point x3 slide with photo">
    <p:spTree>
      <p:nvGrpSpPr>
        <p:cNvPr id="90" name="Shape 90"/>
        <p:cNvGrpSpPr/>
        <p:nvPr/>
      </p:nvGrpSpPr>
      <p:grpSpPr>
        <a:xfrm>
          <a:off x="0" y="0"/>
          <a:ext cx="0" cy="0"/>
          <a:chOff x="0" y="0"/>
          <a:chExt cx="0" cy="0"/>
        </a:xfrm>
      </p:grpSpPr>
      <p:sp>
        <p:nvSpPr>
          <p:cNvPr id="91" name="Google Shape;91;p25"/>
          <p:cNvSpPr/>
          <p:nvPr/>
        </p:nvSpPr>
        <p:spPr>
          <a:xfrm>
            <a:off x="-110112" y="-776"/>
            <a:ext cx="4885857" cy="6858776"/>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2" name="Google Shape;92;p25"/>
          <p:cNvSpPr txBox="1"/>
          <p:nvPr>
            <p:ph idx="1" type="body"/>
          </p:nvPr>
        </p:nvSpPr>
        <p:spPr>
          <a:xfrm>
            <a:off x="4912293" y="84690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4BAA2"/>
              </a:buClr>
              <a:buSzPts val="2400"/>
              <a:buFont typeface="Arial"/>
              <a:buNone/>
              <a:defRPr b="1" i="0" sz="24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 name="Google Shape;93;p25"/>
          <p:cNvSpPr txBox="1"/>
          <p:nvPr>
            <p:ph idx="2" type="body"/>
          </p:nvPr>
        </p:nvSpPr>
        <p:spPr>
          <a:xfrm>
            <a:off x="4912294" y="134561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 name="Google Shape;94;p25"/>
          <p:cNvSpPr txBox="1"/>
          <p:nvPr>
            <p:ph idx="3" type="body"/>
          </p:nvPr>
        </p:nvSpPr>
        <p:spPr>
          <a:xfrm>
            <a:off x="3431555" y="986640"/>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 name="Google Shape;95;p25"/>
          <p:cNvSpPr/>
          <p:nvPr>
            <p:ph idx="4" type="pic"/>
          </p:nvPr>
        </p:nvSpPr>
        <p:spPr>
          <a:xfrm>
            <a:off x="-126342" y="0"/>
            <a:ext cx="3669321" cy="6858000"/>
          </a:xfrm>
          <a:prstGeom prst="rect">
            <a:avLst/>
          </a:prstGeom>
          <a:solidFill>
            <a:srgbClr val="D8D8D8"/>
          </a:solidFill>
          <a:ln>
            <a:noFill/>
          </a:ln>
        </p:spPr>
      </p:sp>
      <p:grpSp>
        <p:nvGrpSpPr>
          <p:cNvPr id="96" name="Google Shape;96;p25"/>
          <p:cNvGrpSpPr/>
          <p:nvPr/>
        </p:nvGrpSpPr>
        <p:grpSpPr>
          <a:xfrm>
            <a:off x="4054161" y="721803"/>
            <a:ext cx="7547911" cy="1674487"/>
            <a:chOff x="4061909" y="1565906"/>
            <a:chExt cx="7547911" cy="1882781"/>
          </a:xfrm>
        </p:grpSpPr>
        <p:cxnSp>
          <p:nvCxnSpPr>
            <p:cNvPr id="97" name="Google Shape;97;p25"/>
            <p:cNvCxnSpPr/>
            <p:nvPr/>
          </p:nvCxnSpPr>
          <p:spPr>
            <a:xfrm>
              <a:off x="11609820" y="1582845"/>
              <a:ext cx="0" cy="1865842"/>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98" name="Google Shape;98;p25"/>
            <p:cNvCxnSpPr/>
            <p:nvPr/>
          </p:nvCxnSpPr>
          <p:spPr>
            <a:xfrm>
              <a:off x="4061909" y="1577903"/>
              <a:ext cx="7547911" cy="0"/>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99" name="Google Shape;99;p25"/>
            <p:cNvCxnSpPr/>
            <p:nvPr/>
          </p:nvCxnSpPr>
          <p:spPr>
            <a:xfrm>
              <a:off x="4061909" y="1565906"/>
              <a:ext cx="0" cy="445260"/>
            </a:xfrm>
            <a:prstGeom prst="straightConnector1">
              <a:avLst/>
            </a:prstGeom>
            <a:solidFill>
              <a:srgbClr val="0AA3A4"/>
            </a:solidFill>
            <a:ln cap="flat" cmpd="sng" w="28575">
              <a:solidFill>
                <a:srgbClr val="24BAA2"/>
              </a:solidFill>
              <a:prstDash val="solid"/>
              <a:miter lim="800000"/>
              <a:headEnd len="sm" w="sm" type="none"/>
              <a:tailEnd len="sm" w="sm" type="none"/>
            </a:ln>
          </p:spPr>
        </p:cxnSp>
      </p:grpSp>
      <p:cxnSp>
        <p:nvCxnSpPr>
          <p:cNvPr id="100" name="Google Shape;100;p25"/>
          <p:cNvCxnSpPr/>
          <p:nvPr/>
        </p:nvCxnSpPr>
        <p:spPr>
          <a:xfrm>
            <a:off x="4054160" y="2000290"/>
            <a:ext cx="0" cy="396000"/>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101" name="Google Shape;101;p25"/>
          <p:cNvCxnSpPr/>
          <p:nvPr/>
        </p:nvCxnSpPr>
        <p:spPr>
          <a:xfrm>
            <a:off x="4069659" y="2388245"/>
            <a:ext cx="7547911" cy="0"/>
          </a:xfrm>
          <a:prstGeom prst="straightConnector1">
            <a:avLst/>
          </a:prstGeom>
          <a:solidFill>
            <a:srgbClr val="0AA3A4"/>
          </a:solidFill>
          <a:ln cap="flat" cmpd="sng" w="28575">
            <a:solidFill>
              <a:srgbClr val="24BAA2"/>
            </a:solidFill>
            <a:prstDash val="solid"/>
            <a:miter lim="800000"/>
            <a:headEnd len="sm" w="sm" type="none"/>
            <a:tailEnd len="sm" w="sm" type="none"/>
          </a:ln>
        </p:spPr>
      </p:cxnSp>
      <p:sp>
        <p:nvSpPr>
          <p:cNvPr id="102" name="Google Shape;102;p25"/>
          <p:cNvSpPr txBox="1"/>
          <p:nvPr>
            <p:ph idx="5" type="body"/>
          </p:nvPr>
        </p:nvSpPr>
        <p:spPr>
          <a:xfrm>
            <a:off x="4912292" y="2770036"/>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4BAA2"/>
              </a:buClr>
              <a:buSzPts val="2400"/>
              <a:buFont typeface="Arial"/>
              <a:buNone/>
              <a:defRPr b="1" i="0" sz="24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 name="Google Shape;103;p25"/>
          <p:cNvSpPr txBox="1"/>
          <p:nvPr>
            <p:ph idx="6" type="body"/>
          </p:nvPr>
        </p:nvSpPr>
        <p:spPr>
          <a:xfrm>
            <a:off x="4912293" y="3268749"/>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 name="Google Shape;104;p25"/>
          <p:cNvSpPr txBox="1"/>
          <p:nvPr>
            <p:ph idx="7" type="body"/>
          </p:nvPr>
        </p:nvSpPr>
        <p:spPr>
          <a:xfrm>
            <a:off x="3431554" y="2940769"/>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05" name="Google Shape;105;p25"/>
          <p:cNvGrpSpPr/>
          <p:nvPr/>
        </p:nvGrpSpPr>
        <p:grpSpPr>
          <a:xfrm>
            <a:off x="4054160" y="2644936"/>
            <a:ext cx="7547911" cy="1674487"/>
            <a:chOff x="4061909" y="1565906"/>
            <a:chExt cx="7547911" cy="1882781"/>
          </a:xfrm>
        </p:grpSpPr>
        <p:cxnSp>
          <p:nvCxnSpPr>
            <p:cNvPr id="106" name="Google Shape;106;p25"/>
            <p:cNvCxnSpPr/>
            <p:nvPr/>
          </p:nvCxnSpPr>
          <p:spPr>
            <a:xfrm>
              <a:off x="11609820" y="1582845"/>
              <a:ext cx="0" cy="1865842"/>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107" name="Google Shape;107;p25"/>
            <p:cNvCxnSpPr/>
            <p:nvPr/>
          </p:nvCxnSpPr>
          <p:spPr>
            <a:xfrm>
              <a:off x="4061909" y="1577903"/>
              <a:ext cx="7547911" cy="0"/>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108" name="Google Shape;108;p25"/>
            <p:cNvCxnSpPr/>
            <p:nvPr/>
          </p:nvCxnSpPr>
          <p:spPr>
            <a:xfrm>
              <a:off x="4061909" y="1565906"/>
              <a:ext cx="0" cy="445260"/>
            </a:xfrm>
            <a:prstGeom prst="straightConnector1">
              <a:avLst/>
            </a:prstGeom>
            <a:solidFill>
              <a:srgbClr val="0AA3A4"/>
            </a:solidFill>
            <a:ln cap="flat" cmpd="sng" w="28575">
              <a:solidFill>
                <a:srgbClr val="24BAA2"/>
              </a:solidFill>
              <a:prstDash val="solid"/>
              <a:miter lim="800000"/>
              <a:headEnd len="sm" w="sm" type="none"/>
              <a:tailEnd len="sm" w="sm" type="none"/>
            </a:ln>
          </p:spPr>
        </p:cxnSp>
      </p:grpSp>
      <p:cxnSp>
        <p:nvCxnSpPr>
          <p:cNvPr id="109" name="Google Shape;109;p25"/>
          <p:cNvCxnSpPr/>
          <p:nvPr/>
        </p:nvCxnSpPr>
        <p:spPr>
          <a:xfrm>
            <a:off x="4054159" y="3923423"/>
            <a:ext cx="0" cy="396000"/>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110" name="Google Shape;110;p25"/>
          <p:cNvCxnSpPr/>
          <p:nvPr/>
        </p:nvCxnSpPr>
        <p:spPr>
          <a:xfrm>
            <a:off x="4069658" y="4311378"/>
            <a:ext cx="7547911" cy="0"/>
          </a:xfrm>
          <a:prstGeom prst="straightConnector1">
            <a:avLst/>
          </a:prstGeom>
          <a:solidFill>
            <a:srgbClr val="0AA3A4"/>
          </a:solidFill>
          <a:ln cap="flat" cmpd="sng" w="28575">
            <a:solidFill>
              <a:srgbClr val="24BAA2"/>
            </a:solidFill>
            <a:prstDash val="solid"/>
            <a:miter lim="800000"/>
            <a:headEnd len="sm" w="sm" type="none"/>
            <a:tailEnd len="sm" w="sm" type="none"/>
          </a:ln>
        </p:spPr>
      </p:cxnSp>
      <p:sp>
        <p:nvSpPr>
          <p:cNvPr id="111" name="Google Shape;111;p25"/>
          <p:cNvSpPr txBox="1"/>
          <p:nvPr>
            <p:ph idx="8" type="body"/>
          </p:nvPr>
        </p:nvSpPr>
        <p:spPr>
          <a:xfrm>
            <a:off x="4927790" y="463383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4BAA2"/>
              </a:buClr>
              <a:buSzPts val="2400"/>
              <a:buFont typeface="Arial"/>
              <a:buNone/>
              <a:defRPr b="1" i="0" sz="24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 name="Google Shape;112;p25"/>
          <p:cNvSpPr txBox="1"/>
          <p:nvPr>
            <p:ph idx="9" type="body"/>
          </p:nvPr>
        </p:nvSpPr>
        <p:spPr>
          <a:xfrm>
            <a:off x="4927791" y="513254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 name="Google Shape;113;p25"/>
          <p:cNvSpPr txBox="1"/>
          <p:nvPr>
            <p:ph idx="13" type="body"/>
          </p:nvPr>
        </p:nvSpPr>
        <p:spPr>
          <a:xfrm>
            <a:off x="3447052" y="4804566"/>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14" name="Google Shape;114;p25"/>
          <p:cNvGrpSpPr/>
          <p:nvPr/>
        </p:nvGrpSpPr>
        <p:grpSpPr>
          <a:xfrm>
            <a:off x="4069658" y="4508733"/>
            <a:ext cx="7547911" cy="1674487"/>
            <a:chOff x="4061909" y="1565906"/>
            <a:chExt cx="7547911" cy="1882781"/>
          </a:xfrm>
        </p:grpSpPr>
        <p:cxnSp>
          <p:nvCxnSpPr>
            <p:cNvPr id="115" name="Google Shape;115;p25"/>
            <p:cNvCxnSpPr/>
            <p:nvPr/>
          </p:nvCxnSpPr>
          <p:spPr>
            <a:xfrm>
              <a:off x="11609820" y="1582845"/>
              <a:ext cx="0" cy="1865842"/>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116" name="Google Shape;116;p25"/>
            <p:cNvCxnSpPr/>
            <p:nvPr/>
          </p:nvCxnSpPr>
          <p:spPr>
            <a:xfrm>
              <a:off x="4061909" y="1577903"/>
              <a:ext cx="7547911" cy="0"/>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117" name="Google Shape;117;p25"/>
            <p:cNvCxnSpPr/>
            <p:nvPr/>
          </p:nvCxnSpPr>
          <p:spPr>
            <a:xfrm>
              <a:off x="4061909" y="1565906"/>
              <a:ext cx="0" cy="445260"/>
            </a:xfrm>
            <a:prstGeom prst="straightConnector1">
              <a:avLst/>
            </a:prstGeom>
            <a:solidFill>
              <a:srgbClr val="0AA3A4"/>
            </a:solidFill>
            <a:ln cap="flat" cmpd="sng" w="28575">
              <a:solidFill>
                <a:srgbClr val="24BAA2"/>
              </a:solidFill>
              <a:prstDash val="solid"/>
              <a:miter lim="800000"/>
              <a:headEnd len="sm" w="sm" type="none"/>
              <a:tailEnd len="sm" w="sm" type="none"/>
            </a:ln>
          </p:spPr>
        </p:cxnSp>
      </p:grpSp>
      <p:cxnSp>
        <p:nvCxnSpPr>
          <p:cNvPr id="118" name="Google Shape;118;p25"/>
          <p:cNvCxnSpPr/>
          <p:nvPr/>
        </p:nvCxnSpPr>
        <p:spPr>
          <a:xfrm>
            <a:off x="4069657" y="5787220"/>
            <a:ext cx="0" cy="396000"/>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119" name="Google Shape;119;p25"/>
          <p:cNvCxnSpPr/>
          <p:nvPr/>
        </p:nvCxnSpPr>
        <p:spPr>
          <a:xfrm>
            <a:off x="4085156" y="6175175"/>
            <a:ext cx="7547911" cy="0"/>
          </a:xfrm>
          <a:prstGeom prst="straightConnector1">
            <a:avLst/>
          </a:prstGeom>
          <a:solidFill>
            <a:srgbClr val="0AA3A4"/>
          </a:solidFill>
          <a:ln cap="flat" cmpd="sng" w="28575">
            <a:solidFill>
              <a:srgbClr val="24BAA2"/>
            </a:solidFill>
            <a:prstDash val="solid"/>
            <a:miter lim="800000"/>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7"/>
          <p:cNvSpPr/>
          <p:nvPr/>
        </p:nvSpPr>
        <p:spPr>
          <a:xfrm rot="-5400000">
            <a:off x="10313073" y="4835824"/>
            <a:ext cx="317349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92E4B"/>
                </a:solidFill>
                <a:latin typeface="Calibri"/>
                <a:ea typeface="Calibri"/>
                <a:cs typeface="Calibri"/>
                <a:sym typeface="Calibri"/>
              </a:rPr>
              <a:t>Reframing Skills for Senior Carers</a:t>
            </a:r>
            <a:endParaRPr b="0" i="0" sz="1000" u="none" cap="none" strike="noStrike">
              <a:solidFill>
                <a:srgbClr val="092E4B"/>
              </a:solidFill>
              <a:latin typeface="Calibri"/>
              <a:ea typeface="Calibri"/>
              <a:cs typeface="Calibri"/>
              <a:sym typeface="Calibri"/>
            </a:endParaRPr>
          </a:p>
        </p:txBody>
      </p:sp>
      <p:cxnSp>
        <p:nvCxnSpPr>
          <p:cNvPr id="11" name="Google Shape;11;p17"/>
          <p:cNvCxnSpPr/>
          <p:nvPr/>
        </p:nvCxnSpPr>
        <p:spPr>
          <a:xfrm rot="10800000">
            <a:off x="11791088" y="6608548"/>
            <a:ext cx="224149" cy="0"/>
          </a:xfrm>
          <a:prstGeom prst="straightConnector1">
            <a:avLst/>
          </a:prstGeom>
          <a:noFill/>
          <a:ln cap="flat" cmpd="sng" w="9525">
            <a:solidFill>
              <a:srgbClr val="24BAA2"/>
            </a:solidFill>
            <a:prstDash val="solid"/>
            <a:miter lim="4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2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7.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18.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image" Target="../media/image8.png"/><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 Id="rId3" Type="http://schemas.openxmlformats.org/officeDocument/2006/relationships/image" Target="../media/image2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 Id="rId3" Type="http://schemas.openxmlformats.org/officeDocument/2006/relationships/image" Target="../media/image2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7.xml"/><Relationship Id="rId3" Type="http://schemas.openxmlformats.org/officeDocument/2006/relationships/image" Target="../media/image23.png"/><Relationship Id="rId4" Type="http://schemas.openxmlformats.org/officeDocument/2006/relationships/image" Target="../media/image22.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
          <p:cNvSpPr txBox="1"/>
          <p:nvPr>
            <p:ph idx="1" type="body"/>
          </p:nvPr>
        </p:nvSpPr>
        <p:spPr>
          <a:xfrm>
            <a:off x="575887" y="3922846"/>
            <a:ext cx="3949814" cy="1008300"/>
          </a:xfrm>
          <a:prstGeom prst="rect">
            <a:avLst/>
          </a:prstGeom>
          <a:noFill/>
          <a:ln>
            <a:noFill/>
          </a:ln>
        </p:spPr>
        <p:txBody>
          <a:bodyPr anchorCtr="0" anchor="t" bIns="45700" lIns="91425" spcFirstLastPara="1" rIns="91425" wrap="square" tIns="45700">
            <a:noAutofit/>
          </a:bodyPr>
          <a:lstStyle/>
          <a:p>
            <a:pPr indent="0" lvl="0" marL="0" rtl="0" algn="l">
              <a:lnSpc>
                <a:spcPct val="98850"/>
              </a:lnSpc>
              <a:spcBef>
                <a:spcPts val="0"/>
              </a:spcBef>
              <a:spcAft>
                <a:spcPts val="0"/>
              </a:spcAft>
              <a:buClr>
                <a:schemeClr val="lt1"/>
              </a:buClr>
              <a:buSzPts val="4000"/>
              <a:buNone/>
            </a:pPr>
            <a:r>
              <a:t/>
            </a:r>
            <a:endParaRPr/>
          </a:p>
          <a:p>
            <a:pPr indent="0" lvl="0" marL="0" rtl="0" algn="l">
              <a:lnSpc>
                <a:spcPct val="98850"/>
              </a:lnSpc>
              <a:spcBef>
                <a:spcPts val="0"/>
              </a:spcBef>
              <a:spcAft>
                <a:spcPts val="0"/>
              </a:spcAft>
              <a:buClr>
                <a:schemeClr val="lt1"/>
              </a:buClr>
              <a:buSzPts val="4000"/>
              <a:buNone/>
            </a:pPr>
            <a:r>
              <a:rPr b="0" lang="en-US"/>
              <a:t>Toolkit contents</a:t>
            </a:r>
            <a:endParaRPr/>
          </a:p>
        </p:txBody>
      </p:sp>
      <p:sp>
        <p:nvSpPr>
          <p:cNvPr id="159" name="Google Shape;159;p3"/>
          <p:cNvSpPr txBox="1"/>
          <p:nvPr>
            <p:ph idx="2" type="body"/>
          </p:nvPr>
        </p:nvSpPr>
        <p:spPr>
          <a:xfrm>
            <a:off x="273550" y="3097725"/>
            <a:ext cx="5647200" cy="1361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3200"/>
              <a:buNone/>
            </a:pPr>
            <a:r>
              <a:rPr b="1" lang="en-US"/>
              <a:t>PR2</a:t>
            </a:r>
            <a:endParaRPr/>
          </a:p>
          <a:p>
            <a:pPr indent="0" lvl="0" marL="0" rtl="0" algn="l">
              <a:lnSpc>
                <a:spcPct val="100000"/>
              </a:lnSpc>
              <a:spcBef>
                <a:spcPts val="0"/>
              </a:spcBef>
              <a:spcAft>
                <a:spcPts val="0"/>
              </a:spcAft>
              <a:buClr>
                <a:schemeClr val="lt1"/>
              </a:buClr>
              <a:buSzPts val="3200"/>
              <a:buNone/>
            </a:pPr>
            <a:r>
              <a:rPr b="1" lang="en-US"/>
              <a:t>Human-Digit WBL Toolkit</a:t>
            </a:r>
            <a:endParaRPr/>
          </a:p>
          <a:p>
            <a:pPr indent="0" lvl="0" marL="0" rtl="0" algn="l">
              <a:lnSpc>
                <a:spcPct val="100000"/>
              </a:lnSpc>
              <a:spcBef>
                <a:spcPts val="0"/>
              </a:spcBef>
              <a:spcAft>
                <a:spcPts val="0"/>
              </a:spcAft>
              <a:buClr>
                <a:schemeClr val="lt1"/>
              </a:buClr>
              <a:buSzPts val="3200"/>
              <a:buNone/>
            </a:pPr>
            <a:r>
              <a:rPr b="1" lang="en-US" sz="1600"/>
              <a:t>Second TM – Carrick on Shannon (IR)– October 11</a:t>
            </a:r>
            <a:r>
              <a:rPr b="1" baseline="30000" lang="en-US" sz="1600"/>
              <a:t>th</a:t>
            </a:r>
            <a:r>
              <a:rPr b="1" lang="en-US" sz="1600"/>
              <a:t> – 12</a:t>
            </a:r>
            <a:r>
              <a:rPr b="1" baseline="30000" lang="en-US" sz="1600"/>
              <a:t>th</a:t>
            </a:r>
            <a:r>
              <a:rPr b="1" lang="en-US" sz="1600"/>
              <a:t> 2022</a:t>
            </a:r>
            <a:endParaRPr b="1" sz="1600"/>
          </a:p>
        </p:txBody>
      </p:sp>
      <p:pic>
        <p:nvPicPr>
          <p:cNvPr id="160" name="Google Shape;160;p3"/>
          <p:cNvPicPr preferRelativeResize="0"/>
          <p:nvPr>
            <p:ph idx="3" type="pic"/>
          </p:nvPr>
        </p:nvPicPr>
        <p:blipFill rotWithShape="1">
          <a:blip r:embed="rId3">
            <a:alphaModFix/>
          </a:blip>
          <a:srcRect b="0" l="6180" r="6180" t="0"/>
          <a:stretch/>
        </p:blipFill>
        <p:spPr>
          <a:xfrm>
            <a:off x="5718875" y="423474"/>
            <a:ext cx="5982504" cy="4551483"/>
          </a:xfrm>
          <a:prstGeom prst="rect">
            <a:avLst/>
          </a:prstGeom>
          <a:solidFill>
            <a:srgbClr val="F2F2F2"/>
          </a:solidFill>
          <a:ln>
            <a:noFill/>
          </a:ln>
        </p:spPr>
      </p:pic>
      <p:sp>
        <p:nvSpPr>
          <p:cNvPr id="161" name="Google Shape;161;p3"/>
          <p:cNvSpPr txBox="1"/>
          <p:nvPr>
            <p:ph idx="4" type="body"/>
          </p:nvPr>
        </p:nvSpPr>
        <p:spPr>
          <a:xfrm>
            <a:off x="7918315" y="5611394"/>
            <a:ext cx="3622500" cy="7311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2800"/>
              <a:buNone/>
            </a:pPr>
            <a:r>
              <a:rPr lang="en-US"/>
              <a:t>﻿www.housingcare.net</a:t>
            </a:r>
            <a:endParaRPr/>
          </a:p>
        </p:txBody>
      </p:sp>
      <p:pic>
        <p:nvPicPr>
          <p:cNvPr id="162" name="Google Shape;162;p3"/>
          <p:cNvPicPr preferRelativeResize="0"/>
          <p:nvPr/>
        </p:nvPicPr>
        <p:blipFill rotWithShape="1">
          <a:blip r:embed="rId4">
            <a:alphaModFix/>
          </a:blip>
          <a:srcRect b="0" l="0" r="0" t="0"/>
          <a:stretch/>
        </p:blipFill>
        <p:spPr>
          <a:xfrm>
            <a:off x="3030240" y="5895320"/>
            <a:ext cx="3577387" cy="89434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7"/>
          <p:cNvSpPr/>
          <p:nvPr/>
        </p:nvSpPr>
        <p:spPr>
          <a:xfrm>
            <a:off x="449833" y="1196592"/>
            <a:ext cx="2726484" cy="2439069"/>
          </a:xfrm>
          <a:prstGeom prst="rect">
            <a:avLst/>
          </a:prstGeom>
          <a:solidFill>
            <a:srgbClr val="064947"/>
          </a:solidFill>
          <a:ln cap="flat" cmpd="sng" w="254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3600" u="none" cap="none" strike="noStrike">
                <a:solidFill>
                  <a:schemeClr val="lt1"/>
                </a:solidFill>
                <a:latin typeface="Calibri"/>
                <a:ea typeface="Calibri"/>
                <a:cs typeface="Calibri"/>
                <a:sym typeface="Calibri"/>
              </a:rPr>
              <a:t>1</a:t>
            </a:r>
            <a:endParaRPr/>
          </a:p>
          <a:p>
            <a:pPr indent="0" lvl="0" marL="0" marR="0" rtl="0" algn="l">
              <a:lnSpc>
                <a:spcPct val="107000"/>
              </a:lnSpc>
              <a:spcBef>
                <a:spcPts val="0"/>
              </a:spcBef>
              <a:spcAft>
                <a:spcPts val="0"/>
              </a:spcAft>
              <a:buNone/>
            </a:pPr>
            <a:r>
              <a:rPr b="0" i="0" lang="en-US" sz="2000" u="none" cap="none" strike="noStrike">
                <a:solidFill>
                  <a:schemeClr val="lt1"/>
                </a:solidFill>
                <a:latin typeface="Calibri"/>
                <a:ea typeface="Calibri"/>
                <a:cs typeface="Calibri"/>
                <a:sym typeface="Calibri"/>
              </a:rPr>
              <a:t>One </a:t>
            </a:r>
            <a:r>
              <a:rPr b="1" i="0" lang="en-US" sz="2000" u="none" cap="none" strike="noStrike">
                <a:solidFill>
                  <a:schemeClr val="lt1"/>
                </a:solidFill>
                <a:latin typeface="Calibri"/>
                <a:ea typeface="Calibri"/>
                <a:cs typeface="Calibri"/>
                <a:sym typeface="Calibri"/>
              </a:rPr>
              <a:t>work based learning units </a:t>
            </a:r>
            <a:r>
              <a:rPr b="0" i="0" lang="en-US" sz="2000" u="none" cap="none" strike="noStrike">
                <a:solidFill>
                  <a:schemeClr val="lt1"/>
                </a:solidFill>
                <a:latin typeface="Calibri"/>
                <a:ea typeface="Calibri"/>
                <a:cs typeface="Calibri"/>
                <a:sym typeface="Calibri"/>
              </a:rPr>
              <a:t>for Care Worker</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8"/>
          <p:cNvSpPr txBox="1"/>
          <p:nvPr>
            <p:ph idx="2" type="body"/>
          </p:nvPr>
        </p:nvSpPr>
        <p:spPr>
          <a:xfrm>
            <a:off x="1112706" y="247247"/>
            <a:ext cx="10595237" cy="803654"/>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24BAA2"/>
              </a:buClr>
              <a:buSzPts val="3600"/>
              <a:buFont typeface="Arial"/>
              <a:buNone/>
            </a:pPr>
            <a:r>
              <a:rPr lang="en-US"/>
              <a:t>Work based Learning Units for Care Workers</a:t>
            </a:r>
            <a:endParaRPr/>
          </a:p>
          <a:p>
            <a:pPr indent="-228600" lvl="0" marL="457200" marR="0" rtl="0" algn="l">
              <a:lnSpc>
                <a:spcPct val="90000"/>
              </a:lnSpc>
              <a:spcBef>
                <a:spcPts val="1000"/>
              </a:spcBef>
              <a:spcAft>
                <a:spcPts val="0"/>
              </a:spcAft>
              <a:buClr>
                <a:srgbClr val="24BAA2"/>
              </a:buClr>
              <a:buSzPts val="3600"/>
              <a:buFont typeface="Arial"/>
              <a:buNone/>
            </a:pPr>
            <a:r>
              <a:t/>
            </a:r>
            <a:endParaRPr/>
          </a:p>
        </p:txBody>
      </p:sp>
      <p:graphicFrame>
        <p:nvGraphicFramePr>
          <p:cNvPr id="263" name="Google Shape;263;p8"/>
          <p:cNvGraphicFramePr/>
          <p:nvPr/>
        </p:nvGraphicFramePr>
        <p:xfrm>
          <a:off x="838200" y="908022"/>
          <a:ext cx="3000000" cy="3000000"/>
        </p:xfrm>
        <a:graphic>
          <a:graphicData uri="http://schemas.openxmlformats.org/drawingml/2006/table">
            <a:tbl>
              <a:tblPr>
                <a:noFill/>
                <a:tableStyleId>{72DF1BE7-4E20-4DE5-9270-6081F7D6E45C}</a:tableStyleId>
              </a:tblPr>
              <a:tblGrid>
                <a:gridCol w="3728825"/>
                <a:gridCol w="6786775"/>
              </a:tblGrid>
              <a:tr h="355850">
                <a:tc gridSpan="2">
                  <a:txBody>
                    <a:bodyPr/>
                    <a:lstStyle/>
                    <a:p>
                      <a:pPr indent="0" lvl="0" marL="0" marR="179070" rtl="0" algn="ctr">
                        <a:lnSpc>
                          <a:spcPct val="100000"/>
                        </a:lnSpc>
                        <a:spcBef>
                          <a:spcPts val="0"/>
                        </a:spcBef>
                        <a:spcAft>
                          <a:spcPts val="0"/>
                        </a:spcAft>
                        <a:buNone/>
                      </a:pPr>
                      <a:r>
                        <a:rPr b="1" lang="en-US" sz="2400" u="none" cap="none" strike="noStrike">
                          <a:solidFill>
                            <a:srgbClr val="000000"/>
                          </a:solidFill>
                          <a:latin typeface="Calibri"/>
                          <a:ea typeface="Calibri"/>
                          <a:cs typeface="Calibri"/>
                          <a:sym typeface="Calibri"/>
                        </a:rPr>
                        <a:t>Learning unit</a:t>
                      </a:r>
                      <a:endParaRPr sz="1800" u="none" cap="none" strike="noStrike">
                        <a:latin typeface="Calibri"/>
                        <a:ea typeface="Calibri"/>
                        <a:cs typeface="Calibri"/>
                        <a:sym typeface="Calibri"/>
                      </a:endParaRPr>
                    </a:p>
                  </a:txBody>
                  <a:tcPr marT="12700" marB="63500" marR="50800" marL="508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hMerge="1"/>
              </a:tr>
              <a:tr h="312150">
                <a:tc>
                  <a:txBody>
                    <a:bodyPr/>
                    <a:lstStyle/>
                    <a:p>
                      <a:pPr indent="0" lvl="0" marL="0" marR="179070" rtl="0" algn="ctr">
                        <a:lnSpc>
                          <a:spcPct val="100000"/>
                        </a:lnSpc>
                        <a:spcBef>
                          <a:spcPts val="0"/>
                        </a:spcBef>
                        <a:spcAft>
                          <a:spcPts val="0"/>
                        </a:spcAft>
                        <a:buNone/>
                      </a:pPr>
                      <a:r>
                        <a:rPr b="1" i="1" lang="en-US" sz="1800" u="none" cap="none" strike="noStrike">
                          <a:solidFill>
                            <a:srgbClr val="000000"/>
                          </a:solidFill>
                          <a:latin typeface="Calibri"/>
                          <a:ea typeface="Calibri"/>
                          <a:cs typeface="Calibri"/>
                          <a:sym typeface="Calibri"/>
                        </a:rPr>
                        <a:t>Title</a:t>
                      </a:r>
                      <a:endParaRPr sz="1800" u="none" cap="none" strike="noStrike">
                        <a:latin typeface="Calibri"/>
                        <a:ea typeface="Calibri"/>
                        <a:cs typeface="Calibri"/>
                        <a:sym typeface="Calibri"/>
                      </a:endParaRPr>
                    </a:p>
                  </a:txBody>
                  <a:tcPr marT="12700" marB="63500" marR="50800" marL="508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179070" rtl="0" algn="ctr">
                        <a:lnSpc>
                          <a:spcPct val="100000"/>
                        </a:lnSpc>
                        <a:spcBef>
                          <a:spcPts val="0"/>
                        </a:spcBef>
                        <a:spcAft>
                          <a:spcPts val="0"/>
                        </a:spcAft>
                        <a:buNone/>
                      </a:pPr>
                      <a:r>
                        <a:rPr lang="en-US" sz="1800" u="none" cap="none" strike="noStrike">
                          <a:latin typeface="Calibri"/>
                          <a:ea typeface="Calibri"/>
                          <a:cs typeface="Calibri"/>
                          <a:sym typeface="Calibri"/>
                        </a:rPr>
                        <a:t> </a:t>
                      </a:r>
                      <a:endParaRPr sz="1800" u="none" cap="none" strike="noStrike">
                        <a:latin typeface="Calibri"/>
                        <a:ea typeface="Calibri"/>
                        <a:cs typeface="Calibri"/>
                        <a:sym typeface="Calibri"/>
                      </a:endParaRPr>
                    </a:p>
                  </a:txBody>
                  <a:tcPr marT="12700" marB="63500" marR="50800" marL="508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30650">
                <a:tc>
                  <a:txBody>
                    <a:bodyPr/>
                    <a:lstStyle/>
                    <a:p>
                      <a:pPr indent="0" lvl="0" marL="0" marR="179070" rtl="0" algn="ctr">
                        <a:lnSpc>
                          <a:spcPct val="100000"/>
                        </a:lnSpc>
                        <a:spcBef>
                          <a:spcPts val="0"/>
                        </a:spcBef>
                        <a:spcAft>
                          <a:spcPts val="0"/>
                        </a:spcAft>
                        <a:buNone/>
                      </a:pPr>
                      <a:r>
                        <a:rPr b="1" i="1" lang="en-US" sz="1800" u="none" cap="none" strike="noStrike">
                          <a:solidFill>
                            <a:srgbClr val="000000"/>
                          </a:solidFill>
                          <a:latin typeface="Calibri"/>
                          <a:ea typeface="Calibri"/>
                          <a:cs typeface="Calibri"/>
                          <a:sym typeface="Calibri"/>
                        </a:rPr>
                        <a:t>Service Performance</a:t>
                      </a:r>
                      <a:endParaRPr sz="1800" u="none" cap="none" strike="noStrike">
                        <a:latin typeface="Calibri"/>
                        <a:ea typeface="Calibri"/>
                        <a:cs typeface="Calibri"/>
                        <a:sym typeface="Calibri"/>
                      </a:endParaRPr>
                    </a:p>
                  </a:txBody>
                  <a:tcPr marT="12700" marB="63500" marR="50800" marL="508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179070" rtl="0" algn="ctr">
                        <a:lnSpc>
                          <a:spcPct val="100000"/>
                        </a:lnSpc>
                        <a:spcBef>
                          <a:spcPts val="0"/>
                        </a:spcBef>
                        <a:spcAft>
                          <a:spcPts val="0"/>
                        </a:spcAft>
                        <a:buNone/>
                      </a:pPr>
                      <a:r>
                        <a:rPr lang="en-US" sz="1800" u="none" cap="none" strike="noStrike">
                          <a:latin typeface="Calibri"/>
                          <a:ea typeface="Calibri"/>
                          <a:cs typeface="Calibri"/>
                          <a:sym typeface="Calibri"/>
                        </a:rPr>
                        <a:t>Report the service performance the learner/care worker have to provide</a:t>
                      </a:r>
                      <a:endParaRPr sz="1800" u="none" cap="none" strike="noStrike">
                        <a:latin typeface="Calibri"/>
                        <a:ea typeface="Calibri"/>
                        <a:cs typeface="Calibri"/>
                        <a:sym typeface="Calibri"/>
                      </a:endParaRPr>
                    </a:p>
                  </a:txBody>
                  <a:tcPr marT="12700" marB="63500" marR="50800" marL="508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05675">
                <a:tc>
                  <a:txBody>
                    <a:bodyPr/>
                    <a:lstStyle/>
                    <a:p>
                      <a:pPr indent="0" lvl="0" marL="0" marR="179070" rtl="0" algn="ctr">
                        <a:lnSpc>
                          <a:spcPct val="100000"/>
                        </a:lnSpc>
                        <a:spcBef>
                          <a:spcPts val="0"/>
                        </a:spcBef>
                        <a:spcAft>
                          <a:spcPts val="0"/>
                        </a:spcAft>
                        <a:buNone/>
                      </a:pPr>
                      <a:r>
                        <a:rPr b="1" i="1" lang="en-US" sz="1800" u="none" cap="none" strike="noStrike">
                          <a:solidFill>
                            <a:srgbClr val="000000"/>
                          </a:solidFill>
                          <a:latin typeface="Calibri"/>
                          <a:ea typeface="Calibri"/>
                          <a:cs typeface="Calibri"/>
                          <a:sym typeface="Calibri"/>
                        </a:rPr>
                        <a:t>Measurable and specific learning Outcomes</a:t>
                      </a:r>
                      <a:endParaRPr sz="1800" u="none" cap="none" strike="noStrike">
                        <a:latin typeface="Calibri"/>
                        <a:ea typeface="Calibri"/>
                        <a:cs typeface="Calibri"/>
                        <a:sym typeface="Calibri"/>
                      </a:endParaRPr>
                    </a:p>
                  </a:txBody>
                  <a:tcPr marT="12700" marB="63500" marR="50800" marL="508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179070" rtl="0" algn="ctr">
                        <a:lnSpc>
                          <a:spcPct val="100000"/>
                        </a:lnSpc>
                        <a:spcBef>
                          <a:spcPts val="0"/>
                        </a:spcBef>
                        <a:spcAft>
                          <a:spcPts val="0"/>
                        </a:spcAft>
                        <a:buNone/>
                      </a:pPr>
                      <a:r>
                        <a:rPr lang="en-US" sz="1800" u="none" cap="none" strike="noStrike">
                          <a:solidFill>
                            <a:srgbClr val="212121"/>
                          </a:solidFill>
                          <a:latin typeface="Calibri"/>
                          <a:ea typeface="Calibri"/>
                          <a:cs typeface="Calibri"/>
                          <a:sym typeface="Calibri"/>
                        </a:rPr>
                        <a:t>Report learning outcomes (step 1)</a:t>
                      </a:r>
                      <a:endParaRPr sz="1800" u="none" cap="none" strike="noStrike">
                        <a:latin typeface="Calibri"/>
                        <a:ea typeface="Calibri"/>
                        <a:cs typeface="Calibri"/>
                        <a:sym typeface="Calibri"/>
                      </a:endParaRPr>
                    </a:p>
                    <a:p>
                      <a:pPr indent="0" lvl="0" marL="0" marR="179070" rtl="0" algn="ctr">
                        <a:lnSpc>
                          <a:spcPct val="100000"/>
                        </a:lnSpc>
                        <a:spcBef>
                          <a:spcPts val="0"/>
                        </a:spcBef>
                        <a:spcAft>
                          <a:spcPts val="0"/>
                        </a:spcAft>
                        <a:buNone/>
                      </a:pPr>
                      <a:r>
                        <a:rPr lang="en-US" sz="1800" u="none" cap="none" strike="noStrike">
                          <a:latin typeface="Calibri"/>
                          <a:ea typeface="Calibri"/>
                          <a:cs typeface="Calibri"/>
                          <a:sym typeface="Calibri"/>
                        </a:rPr>
                        <a:t> </a:t>
                      </a:r>
                      <a:endParaRPr sz="1800" u="none" cap="none" strike="noStrike">
                        <a:latin typeface="Calibri"/>
                        <a:ea typeface="Calibri"/>
                        <a:cs typeface="Calibri"/>
                        <a:sym typeface="Calibri"/>
                      </a:endParaRPr>
                    </a:p>
                  </a:txBody>
                  <a:tcPr marT="12700" marB="63500" marR="50800" marL="508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414800">
                <a:tc>
                  <a:txBody>
                    <a:bodyPr/>
                    <a:lstStyle/>
                    <a:p>
                      <a:pPr indent="0" lvl="0" marL="0" marR="179070" rtl="0" algn="ctr">
                        <a:lnSpc>
                          <a:spcPct val="100000"/>
                        </a:lnSpc>
                        <a:spcBef>
                          <a:spcPts val="0"/>
                        </a:spcBef>
                        <a:spcAft>
                          <a:spcPts val="0"/>
                        </a:spcAft>
                        <a:buNone/>
                      </a:pPr>
                      <a:r>
                        <a:rPr b="1" lang="en-US" sz="1800" u="none" cap="none" strike="noStrike">
                          <a:solidFill>
                            <a:srgbClr val="212121"/>
                          </a:solidFill>
                          <a:latin typeface="Calibri"/>
                          <a:ea typeface="Calibri"/>
                          <a:cs typeface="Calibri"/>
                          <a:sym typeface="Calibri"/>
                        </a:rPr>
                        <a:t>Targeted and Expected Competences aligned to learning outcomes</a:t>
                      </a:r>
                      <a:endParaRPr sz="1800" u="none" cap="none" strike="noStrike">
                        <a:latin typeface="Calibri"/>
                        <a:ea typeface="Calibri"/>
                        <a:cs typeface="Calibri"/>
                        <a:sym typeface="Calibri"/>
                      </a:endParaRPr>
                    </a:p>
                  </a:txBody>
                  <a:tcPr marT="12700" marB="63500" marR="50800" marL="508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179070" rtl="0" algn="ctr">
                        <a:lnSpc>
                          <a:spcPct val="100000"/>
                        </a:lnSpc>
                        <a:spcBef>
                          <a:spcPts val="0"/>
                        </a:spcBef>
                        <a:spcAft>
                          <a:spcPts val="0"/>
                        </a:spcAft>
                        <a:buNone/>
                      </a:pPr>
                      <a:r>
                        <a:rPr lang="en-US" sz="1800" u="none" cap="none" strike="noStrike">
                          <a:latin typeface="Calibri"/>
                          <a:ea typeface="Calibri"/>
                          <a:cs typeface="Calibri"/>
                          <a:sym typeface="Calibri"/>
                        </a:rPr>
                        <a:t>Report the targeted and expected Competences aligned to learning outcomes (steps 2)</a:t>
                      </a:r>
                      <a:endParaRPr sz="1800" u="none" cap="none" strike="noStrike">
                        <a:latin typeface="Calibri"/>
                        <a:ea typeface="Calibri"/>
                        <a:cs typeface="Calibri"/>
                        <a:sym typeface="Calibri"/>
                      </a:endParaRPr>
                    </a:p>
                  </a:txBody>
                  <a:tcPr marT="12700" marB="63500" marR="50800" marL="508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2150">
                <a:tc>
                  <a:txBody>
                    <a:bodyPr/>
                    <a:lstStyle/>
                    <a:p>
                      <a:pPr indent="0" lvl="0" marL="0" marR="179070" rtl="0" algn="ctr">
                        <a:lnSpc>
                          <a:spcPct val="100000"/>
                        </a:lnSpc>
                        <a:spcBef>
                          <a:spcPts val="0"/>
                        </a:spcBef>
                        <a:spcAft>
                          <a:spcPts val="0"/>
                        </a:spcAft>
                        <a:buNone/>
                      </a:pPr>
                      <a:r>
                        <a:rPr b="1" i="1" lang="en-US" sz="1800" u="none" cap="none" strike="noStrike">
                          <a:solidFill>
                            <a:srgbClr val="000000"/>
                          </a:solidFill>
                          <a:latin typeface="Calibri"/>
                          <a:ea typeface="Calibri"/>
                          <a:cs typeface="Calibri"/>
                          <a:sym typeface="Calibri"/>
                        </a:rPr>
                        <a:t>Work Based Learning Experiences</a:t>
                      </a:r>
                      <a:endParaRPr sz="1800" u="none" cap="none" strike="noStrike">
                        <a:latin typeface="Calibri"/>
                        <a:ea typeface="Calibri"/>
                        <a:cs typeface="Calibri"/>
                        <a:sym typeface="Calibri"/>
                      </a:endParaRPr>
                    </a:p>
                  </a:txBody>
                  <a:tcPr marT="12700" marB="63500" marR="50800" marL="508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179070" rtl="0" algn="ctr">
                        <a:lnSpc>
                          <a:spcPct val="100000"/>
                        </a:lnSpc>
                        <a:spcBef>
                          <a:spcPts val="0"/>
                        </a:spcBef>
                        <a:spcAft>
                          <a:spcPts val="0"/>
                        </a:spcAft>
                        <a:buNone/>
                      </a:pPr>
                      <a:r>
                        <a:rPr lang="en-US" sz="1800" u="none" cap="none" strike="noStrike">
                          <a:latin typeface="Calibri"/>
                          <a:ea typeface="Calibri"/>
                          <a:cs typeface="Calibri"/>
                          <a:sym typeface="Calibri"/>
                        </a:rPr>
                        <a:t>Report the main learning activities (step 3)</a:t>
                      </a:r>
                      <a:endParaRPr sz="1800" u="none" cap="none" strike="noStrike">
                        <a:latin typeface="Calibri"/>
                        <a:ea typeface="Calibri"/>
                        <a:cs typeface="Calibri"/>
                        <a:sym typeface="Calibri"/>
                      </a:endParaRPr>
                    </a:p>
                  </a:txBody>
                  <a:tcPr marT="12700" marB="63500" marR="50800" marL="508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2150">
                <a:tc>
                  <a:txBody>
                    <a:bodyPr/>
                    <a:lstStyle/>
                    <a:p>
                      <a:pPr indent="0" lvl="0" marL="0" marR="179070" rtl="0" algn="ctr">
                        <a:lnSpc>
                          <a:spcPct val="100000"/>
                        </a:lnSpc>
                        <a:spcBef>
                          <a:spcPts val="0"/>
                        </a:spcBef>
                        <a:spcAft>
                          <a:spcPts val="0"/>
                        </a:spcAft>
                        <a:buNone/>
                      </a:pPr>
                      <a:r>
                        <a:rPr b="1" i="1" lang="en-US" sz="1800" u="none" cap="none" strike="noStrike">
                          <a:solidFill>
                            <a:srgbClr val="000000"/>
                          </a:solidFill>
                          <a:latin typeface="Calibri"/>
                          <a:ea typeface="Calibri"/>
                          <a:cs typeface="Calibri"/>
                          <a:sym typeface="Calibri"/>
                        </a:rPr>
                        <a:t>Monitoring</a:t>
                      </a:r>
                      <a:endParaRPr sz="1800" u="none" cap="none" strike="noStrike">
                        <a:latin typeface="Calibri"/>
                        <a:ea typeface="Calibri"/>
                        <a:cs typeface="Calibri"/>
                        <a:sym typeface="Calibri"/>
                      </a:endParaRPr>
                    </a:p>
                  </a:txBody>
                  <a:tcPr marT="12700" marB="63500" marR="50800" marL="508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179070" rtl="0" algn="ctr">
                        <a:lnSpc>
                          <a:spcPct val="100000"/>
                        </a:lnSpc>
                        <a:spcBef>
                          <a:spcPts val="0"/>
                        </a:spcBef>
                        <a:spcAft>
                          <a:spcPts val="0"/>
                        </a:spcAft>
                        <a:buNone/>
                      </a:pPr>
                      <a:r>
                        <a:rPr lang="en-US" sz="1800" u="none" cap="none" strike="noStrike">
                          <a:latin typeface="Calibri"/>
                          <a:ea typeface="Calibri"/>
                          <a:cs typeface="Calibri"/>
                          <a:sym typeface="Calibri"/>
                        </a:rPr>
                        <a:t>Plan and monitoring tools (see monitoring paragraph 3.3)</a:t>
                      </a:r>
                      <a:endParaRPr sz="1800" u="none" cap="none" strike="noStrike">
                        <a:latin typeface="Calibri"/>
                        <a:ea typeface="Calibri"/>
                        <a:cs typeface="Calibri"/>
                        <a:sym typeface="Calibri"/>
                      </a:endParaRPr>
                    </a:p>
                  </a:txBody>
                  <a:tcPr marT="12700" marB="63500" marR="50800" marL="508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17700">
                <a:tc>
                  <a:txBody>
                    <a:bodyPr/>
                    <a:lstStyle/>
                    <a:p>
                      <a:pPr indent="0" lvl="0" marL="0" marR="179070" rtl="0" algn="ctr">
                        <a:lnSpc>
                          <a:spcPct val="100000"/>
                        </a:lnSpc>
                        <a:spcBef>
                          <a:spcPts val="0"/>
                        </a:spcBef>
                        <a:spcAft>
                          <a:spcPts val="0"/>
                        </a:spcAft>
                        <a:buNone/>
                      </a:pPr>
                      <a:r>
                        <a:rPr b="1" i="1" lang="en-US" sz="1800" u="none" cap="none" strike="noStrike">
                          <a:solidFill>
                            <a:srgbClr val="000000"/>
                          </a:solidFill>
                          <a:latin typeface="Calibri"/>
                          <a:ea typeface="Calibri"/>
                          <a:cs typeface="Calibri"/>
                          <a:sym typeface="Calibri"/>
                        </a:rPr>
                        <a:t>Assessment</a:t>
                      </a:r>
                      <a:endParaRPr sz="1800" u="none" cap="none" strike="noStrike">
                        <a:latin typeface="Calibri"/>
                        <a:ea typeface="Calibri"/>
                        <a:cs typeface="Calibri"/>
                        <a:sym typeface="Calibri"/>
                      </a:endParaRPr>
                    </a:p>
                    <a:p>
                      <a:pPr indent="0" lvl="0" marL="0" marR="179070" rtl="0" algn="ctr">
                        <a:lnSpc>
                          <a:spcPct val="100000"/>
                        </a:lnSpc>
                        <a:spcBef>
                          <a:spcPts val="0"/>
                        </a:spcBef>
                        <a:spcAft>
                          <a:spcPts val="0"/>
                        </a:spcAft>
                        <a:buNone/>
                      </a:pPr>
                      <a:br>
                        <a:rPr lang="en-US" sz="1800" u="none" cap="none" strike="noStrike">
                          <a:solidFill>
                            <a:srgbClr val="000000"/>
                          </a:solidFill>
                          <a:latin typeface="Calibri"/>
                          <a:ea typeface="Calibri"/>
                          <a:cs typeface="Calibri"/>
                          <a:sym typeface="Calibri"/>
                        </a:rPr>
                      </a:br>
                      <a:r>
                        <a:rPr lang="en-US" sz="1800" u="none" cap="none" strike="noStrike">
                          <a:solidFill>
                            <a:srgbClr val="212121"/>
                          </a:solidFill>
                          <a:latin typeface="Calibri"/>
                          <a:ea typeface="Calibri"/>
                          <a:cs typeface="Calibri"/>
                          <a:sym typeface="Calibri"/>
                        </a:rPr>
                        <a:t>What will be assessed it has already been partly defined in the learning outcomes</a:t>
                      </a:r>
                      <a:endParaRPr sz="1800" u="none" cap="none" strike="noStrike">
                        <a:latin typeface="Calibri"/>
                        <a:ea typeface="Calibri"/>
                        <a:cs typeface="Calibri"/>
                        <a:sym typeface="Calibri"/>
                      </a:endParaRPr>
                    </a:p>
                  </a:txBody>
                  <a:tcPr marT="12700" marB="63500" marR="50800" marL="508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179070" rtl="0" algn="ctr">
                        <a:lnSpc>
                          <a:spcPct val="100000"/>
                        </a:lnSpc>
                        <a:spcBef>
                          <a:spcPts val="0"/>
                        </a:spcBef>
                        <a:spcAft>
                          <a:spcPts val="0"/>
                        </a:spcAft>
                        <a:buNone/>
                      </a:pPr>
                      <a:r>
                        <a:rPr lang="en-US" sz="1800" u="none" cap="none" strike="noStrike">
                          <a:latin typeface="Calibri"/>
                          <a:ea typeface="Calibri"/>
                          <a:cs typeface="Calibri"/>
                          <a:sym typeface="Calibri"/>
                        </a:rPr>
                        <a:t>Report assessment tasks step 4 and refers to steps and tools (see Assessment paragraph 3.4)</a:t>
                      </a:r>
                      <a:endParaRPr sz="1800" u="none" cap="none" strike="noStrike">
                        <a:latin typeface="Calibri"/>
                        <a:ea typeface="Calibri"/>
                        <a:cs typeface="Calibri"/>
                        <a:sym typeface="Calibri"/>
                      </a:endParaRPr>
                    </a:p>
                  </a:txBody>
                  <a:tcPr marT="12700" marB="63500" marR="50800" marL="508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9"/>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24BAA2"/>
              </a:buClr>
              <a:buSzPts val="3600"/>
              <a:buFont typeface="Arial"/>
              <a:buNone/>
            </a:pPr>
            <a:r>
              <a:rPr lang="en-US"/>
              <a:t>Template – Co-planning grid </a:t>
            </a:r>
            <a:endParaRPr/>
          </a:p>
        </p:txBody>
      </p:sp>
      <p:pic>
        <p:nvPicPr>
          <p:cNvPr id="269" name="Google Shape;269;p9"/>
          <p:cNvPicPr preferRelativeResize="0"/>
          <p:nvPr/>
        </p:nvPicPr>
        <p:blipFill rotWithShape="1">
          <a:blip r:embed="rId3">
            <a:alphaModFix/>
          </a:blip>
          <a:srcRect b="-2812" l="0" r="4234" t="-1"/>
          <a:stretch/>
        </p:blipFill>
        <p:spPr>
          <a:xfrm>
            <a:off x="577526" y="1845795"/>
            <a:ext cx="5230460" cy="4090547"/>
          </a:xfrm>
          <a:prstGeom prst="rect">
            <a:avLst/>
          </a:prstGeom>
          <a:noFill/>
          <a:ln cap="flat" cmpd="sng" w="9525">
            <a:solidFill>
              <a:srgbClr val="080808"/>
            </a:solidFill>
            <a:prstDash val="solid"/>
            <a:round/>
            <a:headEnd len="sm" w="sm" type="none"/>
            <a:tailEnd len="sm" w="sm" type="none"/>
          </a:ln>
        </p:spPr>
      </p:pic>
      <p:pic>
        <p:nvPicPr>
          <p:cNvPr id="270" name="Google Shape;270;p9"/>
          <p:cNvPicPr preferRelativeResize="0"/>
          <p:nvPr/>
        </p:nvPicPr>
        <p:blipFill rotWithShape="1">
          <a:blip r:embed="rId4">
            <a:alphaModFix/>
          </a:blip>
          <a:srcRect b="7520" l="0" r="5774" t="0"/>
          <a:stretch/>
        </p:blipFill>
        <p:spPr>
          <a:xfrm>
            <a:off x="6095999" y="1845796"/>
            <a:ext cx="5124835" cy="4090546"/>
          </a:xfrm>
          <a:prstGeom prst="rect">
            <a:avLst/>
          </a:prstGeom>
          <a:noFill/>
          <a:ln cap="flat" cmpd="sng" w="9525">
            <a:solidFill>
              <a:srgbClr val="080808"/>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10"/>
          <p:cNvSpPr txBox="1"/>
          <p:nvPr>
            <p:ph idx="1" type="body"/>
          </p:nvPr>
        </p:nvSpPr>
        <p:spPr>
          <a:xfrm>
            <a:off x="798380" y="871517"/>
            <a:ext cx="5188083" cy="4438297"/>
          </a:xfrm>
          <a:prstGeom prst="rect">
            <a:avLst/>
          </a:prstGeom>
          <a:noFill/>
          <a:ln>
            <a:noFill/>
          </a:ln>
        </p:spPr>
        <p:txBody>
          <a:bodyPr anchorCtr="0" anchor="t" bIns="45700" lIns="91425" spcFirstLastPara="1" rIns="91425" wrap="square" tIns="45700">
            <a:noAutofit/>
          </a:bodyPr>
          <a:lstStyle/>
          <a:p>
            <a:pPr indent="-228600" lvl="0" marL="457200" marR="179070" rtl="0" algn="l">
              <a:lnSpc>
                <a:spcPct val="90000"/>
              </a:lnSpc>
              <a:spcBef>
                <a:spcPts val="0"/>
              </a:spcBef>
              <a:spcAft>
                <a:spcPts val="0"/>
              </a:spcAft>
              <a:buSzPts val="2400"/>
              <a:buNone/>
            </a:pPr>
            <a:r>
              <a:rPr b="1" i="1" lang="en-US" sz="1800">
                <a:solidFill>
                  <a:srgbClr val="404040"/>
                </a:solidFill>
                <a:latin typeface="Calibri"/>
                <a:ea typeface="Calibri"/>
                <a:cs typeface="Calibri"/>
                <a:sym typeface="Calibri"/>
              </a:rPr>
              <a:t>Before the meeting</a:t>
            </a:r>
            <a:endParaRPr sz="1800">
              <a:latin typeface="Calibri"/>
              <a:ea typeface="Calibri"/>
              <a:cs typeface="Calibri"/>
              <a:sym typeface="Calibri"/>
            </a:endParaRPr>
          </a:p>
          <a:p>
            <a:pPr indent="-342900" lvl="0" marL="342900" marR="179070" rtl="0" algn="just">
              <a:lnSpc>
                <a:spcPct val="115000"/>
              </a:lnSpc>
              <a:spcBef>
                <a:spcPts val="0"/>
              </a:spcBef>
              <a:spcAft>
                <a:spcPts val="0"/>
              </a:spcAft>
              <a:buSzPts val="1400"/>
              <a:buFont typeface="Arial"/>
              <a:buAutoNum type="arabicPeriod"/>
            </a:pPr>
            <a:r>
              <a:rPr b="1" i="1" lang="en-US" sz="1400">
                <a:solidFill>
                  <a:srgbClr val="404040"/>
                </a:solidFill>
                <a:latin typeface="Calibri"/>
                <a:ea typeface="Calibri"/>
                <a:cs typeface="Calibri"/>
                <a:sym typeface="Calibri"/>
              </a:rPr>
              <a:t>Evaluate how the study visit can help you to achieve your tutor objectives</a:t>
            </a:r>
            <a:r>
              <a:rPr i="1" lang="en-US" sz="1400">
                <a:solidFill>
                  <a:srgbClr val="404040"/>
                </a:solidFill>
                <a:latin typeface="Calibri"/>
                <a:ea typeface="Calibri"/>
                <a:cs typeface="Calibri"/>
                <a:sym typeface="Calibri"/>
              </a:rPr>
              <a:t> Make sure that the meeting will help learner/care worker understand the context in which they will be challenged, acting as a valuable tool for applying academic concepts learned through the MOOC to work real situations.</a:t>
            </a:r>
            <a:endParaRPr sz="1400">
              <a:latin typeface="Calibri"/>
              <a:ea typeface="Calibri"/>
              <a:cs typeface="Calibri"/>
              <a:sym typeface="Calibri"/>
            </a:endParaRPr>
          </a:p>
          <a:p>
            <a:pPr indent="-342900" lvl="0" marL="342900" marR="179070" rtl="0" algn="just">
              <a:lnSpc>
                <a:spcPct val="115000"/>
              </a:lnSpc>
              <a:spcBef>
                <a:spcPts val="0"/>
              </a:spcBef>
              <a:spcAft>
                <a:spcPts val="0"/>
              </a:spcAft>
              <a:buSzPts val="1400"/>
              <a:buFont typeface="Arial"/>
              <a:buAutoNum type="arabicPeriod"/>
            </a:pPr>
            <a:r>
              <a:rPr i="1" lang="en-US" sz="1400">
                <a:solidFill>
                  <a:srgbClr val="404040"/>
                </a:solidFill>
                <a:latin typeface="Calibri"/>
                <a:ea typeface="Calibri"/>
                <a:cs typeface="Calibri"/>
                <a:sym typeface="Calibri"/>
              </a:rPr>
              <a:t>Select suitable host organization for the work based learning experience. Make sure they are appropriate organizations able to link academic learning acquired through the MOOC to the world of work.</a:t>
            </a:r>
            <a:endParaRPr sz="1400">
              <a:latin typeface="Calibri"/>
              <a:ea typeface="Calibri"/>
              <a:cs typeface="Calibri"/>
              <a:sym typeface="Calibri"/>
            </a:endParaRPr>
          </a:p>
          <a:p>
            <a:pPr indent="-342900" lvl="0" marL="342900" marR="179070" rtl="0" algn="just">
              <a:lnSpc>
                <a:spcPct val="115000"/>
              </a:lnSpc>
              <a:spcBef>
                <a:spcPts val="0"/>
              </a:spcBef>
              <a:spcAft>
                <a:spcPts val="0"/>
              </a:spcAft>
              <a:buSzPts val="1400"/>
              <a:buFont typeface="Arial"/>
              <a:buAutoNum type="arabicPeriod"/>
            </a:pPr>
            <a:r>
              <a:rPr i="1" lang="en-US" sz="1400">
                <a:solidFill>
                  <a:srgbClr val="404040"/>
                </a:solidFill>
                <a:latin typeface="Calibri"/>
                <a:ea typeface="Calibri"/>
                <a:cs typeface="Calibri"/>
                <a:sym typeface="Calibri"/>
              </a:rPr>
              <a:t>Organize in detail the logistical part of the visit</a:t>
            </a:r>
            <a:endParaRPr sz="1400">
              <a:latin typeface="Calibri"/>
              <a:ea typeface="Calibri"/>
              <a:cs typeface="Calibri"/>
              <a:sym typeface="Calibri"/>
            </a:endParaRPr>
          </a:p>
          <a:p>
            <a:pPr indent="-342900" lvl="0" marL="342900" marR="179070" rtl="0" algn="just">
              <a:lnSpc>
                <a:spcPct val="115000"/>
              </a:lnSpc>
              <a:spcBef>
                <a:spcPts val="0"/>
              </a:spcBef>
              <a:spcAft>
                <a:spcPts val="0"/>
              </a:spcAft>
              <a:buSzPts val="1400"/>
              <a:buFont typeface="Arial"/>
              <a:buAutoNum type="arabicPeriod"/>
            </a:pPr>
            <a:r>
              <a:rPr i="1" lang="en-US" sz="1400">
                <a:solidFill>
                  <a:srgbClr val="404040"/>
                </a:solidFill>
                <a:latin typeface="Calibri"/>
                <a:ea typeface="Calibri"/>
                <a:cs typeface="Calibri"/>
                <a:sym typeface="Calibri"/>
              </a:rPr>
              <a:t>Prepare learner/care worker to best maximize their learning:</a:t>
            </a:r>
            <a:endParaRPr sz="1400">
              <a:latin typeface="Calibri"/>
              <a:ea typeface="Calibri"/>
              <a:cs typeface="Calibri"/>
              <a:sym typeface="Calibri"/>
            </a:endParaRPr>
          </a:p>
          <a:p>
            <a:pPr indent="-254000" lvl="0" marL="577850" marR="179070" rtl="0" algn="just">
              <a:lnSpc>
                <a:spcPct val="90000"/>
              </a:lnSpc>
              <a:spcBef>
                <a:spcPts val="0"/>
              </a:spcBef>
              <a:spcAft>
                <a:spcPts val="0"/>
              </a:spcAft>
              <a:buSzPts val="2400"/>
              <a:buFont typeface="Arial"/>
              <a:buChar char="•"/>
            </a:pPr>
            <a:r>
              <a:rPr i="1" lang="en-US" sz="1200">
                <a:solidFill>
                  <a:srgbClr val="404040"/>
                </a:solidFill>
                <a:latin typeface="Calibri"/>
                <a:ea typeface="Calibri"/>
                <a:cs typeface="Calibri"/>
                <a:sym typeface="Calibri"/>
              </a:rPr>
              <a:t>Discuss with them about their expectations about the meeting they are about to accomplish and what they expect to learn</a:t>
            </a:r>
            <a:endParaRPr sz="1200">
              <a:latin typeface="Calibri"/>
              <a:ea typeface="Calibri"/>
              <a:cs typeface="Calibri"/>
              <a:sym typeface="Calibri"/>
            </a:endParaRPr>
          </a:p>
          <a:p>
            <a:pPr indent="-254000" lvl="0" marL="577850" marR="179070" rtl="0" algn="just">
              <a:lnSpc>
                <a:spcPct val="90000"/>
              </a:lnSpc>
              <a:spcBef>
                <a:spcPts val="0"/>
              </a:spcBef>
              <a:spcAft>
                <a:spcPts val="0"/>
              </a:spcAft>
              <a:buSzPts val="2400"/>
              <a:buFont typeface="Arial"/>
              <a:buChar char="•"/>
            </a:pPr>
            <a:r>
              <a:rPr i="1" lang="en-US" sz="1200">
                <a:solidFill>
                  <a:srgbClr val="404040"/>
                </a:solidFill>
                <a:latin typeface="Calibri"/>
                <a:ea typeface="Calibri"/>
                <a:cs typeface="Calibri"/>
                <a:sym typeface="Calibri"/>
              </a:rPr>
              <a:t>Ask learner/care worker to prepare a list of learning questions and goals they would like to accomplish during the meeting.</a:t>
            </a:r>
            <a:endParaRPr sz="1200">
              <a:latin typeface="Calibri"/>
              <a:ea typeface="Calibri"/>
              <a:cs typeface="Calibri"/>
              <a:sym typeface="Calibri"/>
            </a:endParaRPr>
          </a:p>
          <a:p>
            <a:pPr indent="-254000" lvl="0" marL="577850" marR="179070" rtl="0" algn="just">
              <a:lnSpc>
                <a:spcPct val="90000"/>
              </a:lnSpc>
              <a:spcBef>
                <a:spcPts val="0"/>
              </a:spcBef>
              <a:spcAft>
                <a:spcPts val="0"/>
              </a:spcAft>
              <a:buSzPts val="2400"/>
              <a:buFont typeface="Arial"/>
              <a:buChar char="•"/>
            </a:pPr>
            <a:r>
              <a:rPr i="1" lang="en-US" sz="1200">
                <a:solidFill>
                  <a:srgbClr val="404040"/>
                </a:solidFill>
                <a:latin typeface="Calibri"/>
                <a:ea typeface="Calibri"/>
                <a:cs typeface="Calibri"/>
                <a:sym typeface="Calibri"/>
              </a:rPr>
              <a:t>Suggest the learners/care workers the following questions they could do during the meeting:</a:t>
            </a:r>
            <a:endParaRPr sz="1200">
              <a:latin typeface="Calibri"/>
              <a:ea typeface="Calibri"/>
              <a:cs typeface="Calibri"/>
              <a:sym typeface="Calibri"/>
            </a:endParaRPr>
          </a:p>
          <a:p>
            <a:pPr indent="-285750" lvl="1" marL="742950" rtl="0" algn="just">
              <a:lnSpc>
                <a:spcPct val="115000"/>
              </a:lnSpc>
              <a:spcBef>
                <a:spcPts val="0"/>
              </a:spcBef>
              <a:spcAft>
                <a:spcPts val="0"/>
              </a:spcAft>
              <a:buSzPts val="2000"/>
              <a:buFont typeface="Courier New"/>
              <a:buChar char="o"/>
            </a:pPr>
            <a:r>
              <a:rPr lang="en-US" sz="1200">
                <a:solidFill>
                  <a:srgbClr val="212121"/>
                </a:solidFill>
                <a:latin typeface="Calibri"/>
                <a:ea typeface="Calibri"/>
                <a:cs typeface="Calibri"/>
                <a:sym typeface="Calibri"/>
              </a:rPr>
              <a:t>What are the main needs of the senior I have to support?</a:t>
            </a:r>
            <a:endParaRPr sz="1200">
              <a:latin typeface="Calibri"/>
              <a:ea typeface="Calibri"/>
              <a:cs typeface="Calibri"/>
              <a:sym typeface="Calibri"/>
            </a:endParaRPr>
          </a:p>
          <a:p>
            <a:pPr indent="-285750" lvl="1" marL="742950" rtl="0" algn="just">
              <a:lnSpc>
                <a:spcPct val="115000"/>
              </a:lnSpc>
              <a:spcBef>
                <a:spcPts val="0"/>
              </a:spcBef>
              <a:spcAft>
                <a:spcPts val="0"/>
              </a:spcAft>
              <a:buSzPts val="2000"/>
              <a:buFont typeface="Courier New"/>
              <a:buChar char="o"/>
            </a:pPr>
            <a:r>
              <a:rPr lang="en-US" sz="1200">
                <a:solidFill>
                  <a:srgbClr val="212121"/>
                </a:solidFill>
                <a:latin typeface="Calibri"/>
                <a:ea typeface="Calibri"/>
                <a:cs typeface="Calibri"/>
                <a:sym typeface="Calibri"/>
              </a:rPr>
              <a:t>What are the tasks that I will have to accomplish during my experience?</a:t>
            </a:r>
            <a:endParaRPr sz="1200">
              <a:latin typeface="Calibri"/>
              <a:ea typeface="Calibri"/>
              <a:cs typeface="Calibri"/>
              <a:sym typeface="Calibri"/>
            </a:endParaRPr>
          </a:p>
          <a:p>
            <a:pPr indent="-285750" lvl="1" marL="742950" rtl="0" algn="just">
              <a:lnSpc>
                <a:spcPct val="115000"/>
              </a:lnSpc>
              <a:spcBef>
                <a:spcPts val="0"/>
              </a:spcBef>
              <a:spcAft>
                <a:spcPts val="0"/>
              </a:spcAft>
              <a:buSzPts val="2000"/>
              <a:buFont typeface="Courier New"/>
              <a:buChar char="o"/>
            </a:pPr>
            <a:r>
              <a:rPr lang="en-US" sz="1200">
                <a:solidFill>
                  <a:srgbClr val="212121"/>
                </a:solidFill>
                <a:latin typeface="Calibri"/>
                <a:ea typeface="Calibri"/>
                <a:cs typeface="Calibri"/>
                <a:sym typeface="Calibri"/>
              </a:rPr>
              <a:t>What is the most important thing to learn for me as soon as I start working there?</a:t>
            </a:r>
            <a:endParaRPr sz="1200">
              <a:latin typeface="Calibri"/>
              <a:ea typeface="Calibri"/>
              <a:cs typeface="Calibri"/>
              <a:sym typeface="Calibri"/>
            </a:endParaRPr>
          </a:p>
          <a:p>
            <a:pPr indent="-285750" lvl="1" marL="742950" rtl="0" algn="just">
              <a:lnSpc>
                <a:spcPct val="115000"/>
              </a:lnSpc>
              <a:spcBef>
                <a:spcPts val="0"/>
              </a:spcBef>
              <a:spcAft>
                <a:spcPts val="0"/>
              </a:spcAft>
              <a:buSzPts val="2000"/>
              <a:buFont typeface="Courier New"/>
              <a:buChar char="o"/>
            </a:pPr>
            <a:r>
              <a:rPr lang="en-US" sz="1200">
                <a:solidFill>
                  <a:srgbClr val="212121"/>
                </a:solidFill>
                <a:latin typeface="Calibri"/>
                <a:ea typeface="Calibri"/>
                <a:cs typeface="Calibri"/>
                <a:sym typeface="Calibri"/>
              </a:rPr>
              <a:t>When I finish my WBL experience there, what do you hope I will have learned/I’ll be able to do?</a:t>
            </a:r>
            <a:endParaRPr sz="1200">
              <a:latin typeface="Calibri"/>
              <a:ea typeface="Calibri"/>
              <a:cs typeface="Calibri"/>
              <a:sym typeface="Calibri"/>
            </a:endParaRPr>
          </a:p>
          <a:p>
            <a:pPr indent="-228600" lvl="0" marL="457200" marR="0" rtl="0" algn="l">
              <a:lnSpc>
                <a:spcPct val="90000"/>
              </a:lnSpc>
              <a:spcBef>
                <a:spcPts val="1000"/>
              </a:spcBef>
              <a:spcAft>
                <a:spcPts val="0"/>
              </a:spcAft>
              <a:buClr>
                <a:srgbClr val="092E4B"/>
              </a:buClr>
              <a:buSzPts val="2400"/>
              <a:buFont typeface="Arial"/>
              <a:buNone/>
            </a:pPr>
            <a:r>
              <a:t/>
            </a:r>
            <a:endParaRPr/>
          </a:p>
        </p:txBody>
      </p:sp>
      <p:sp>
        <p:nvSpPr>
          <p:cNvPr id="276" name="Google Shape;276;p10"/>
          <p:cNvSpPr txBox="1"/>
          <p:nvPr>
            <p:ph idx="2" type="body"/>
          </p:nvPr>
        </p:nvSpPr>
        <p:spPr>
          <a:xfrm>
            <a:off x="2215888" y="293680"/>
            <a:ext cx="10595237" cy="803654"/>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24BAA2"/>
              </a:buClr>
              <a:buSzPts val="3600"/>
              <a:buFont typeface="Arial"/>
              <a:buNone/>
            </a:pPr>
            <a:r>
              <a:rPr lang="en-US"/>
              <a:t>Template – Guide on study visit</a:t>
            </a:r>
            <a:endParaRPr/>
          </a:p>
        </p:txBody>
      </p:sp>
      <p:sp>
        <p:nvSpPr>
          <p:cNvPr id="277" name="Google Shape;277;p10"/>
          <p:cNvSpPr txBox="1"/>
          <p:nvPr/>
        </p:nvSpPr>
        <p:spPr>
          <a:xfrm>
            <a:off x="6394317" y="793723"/>
            <a:ext cx="5188083" cy="4438297"/>
          </a:xfrm>
          <a:prstGeom prst="rect">
            <a:avLst/>
          </a:prstGeom>
          <a:noFill/>
          <a:ln>
            <a:noFill/>
          </a:ln>
        </p:spPr>
        <p:txBody>
          <a:bodyPr anchorCtr="0" anchor="t" bIns="45700" lIns="91425" spcFirstLastPara="1" rIns="91425" wrap="square" tIns="45700">
            <a:noAutofit/>
          </a:bodyPr>
          <a:lstStyle/>
          <a:p>
            <a:pPr indent="-228600" lvl="0" marL="457200" marR="179070" rtl="0" algn="l">
              <a:lnSpc>
                <a:spcPct val="90000"/>
              </a:lnSpc>
              <a:spcBef>
                <a:spcPts val="1000"/>
              </a:spcBef>
              <a:spcAft>
                <a:spcPts val="0"/>
              </a:spcAft>
              <a:buClr>
                <a:srgbClr val="092E4B"/>
              </a:buClr>
              <a:buSzPts val="2400"/>
              <a:buFont typeface="Arial"/>
              <a:buNone/>
            </a:pPr>
            <a:r>
              <a:rPr b="1" i="1" lang="en-US" sz="1800" u="none" cap="none" strike="noStrike">
                <a:solidFill>
                  <a:srgbClr val="404040"/>
                </a:solidFill>
                <a:latin typeface="Calibri"/>
                <a:ea typeface="Calibri"/>
                <a:cs typeface="Calibri"/>
                <a:sym typeface="Calibri"/>
              </a:rPr>
              <a:t>During the meeting</a:t>
            </a:r>
            <a:endParaRPr b="0" i="0" sz="1800" u="none" cap="none" strike="noStrike">
              <a:solidFill>
                <a:srgbClr val="092E4B"/>
              </a:solidFill>
              <a:latin typeface="Calibri"/>
              <a:ea typeface="Calibri"/>
              <a:cs typeface="Calibri"/>
              <a:sym typeface="Calibri"/>
            </a:endParaRPr>
          </a:p>
          <a:p>
            <a:pPr indent="-342900" lvl="0" marL="342900" marR="179070" rtl="0" algn="just">
              <a:lnSpc>
                <a:spcPct val="90000"/>
              </a:lnSpc>
              <a:spcBef>
                <a:spcPts val="1000"/>
              </a:spcBef>
              <a:spcAft>
                <a:spcPts val="0"/>
              </a:spcAft>
              <a:buClr>
                <a:srgbClr val="092E4B"/>
              </a:buClr>
              <a:buSzPts val="2400"/>
              <a:buFont typeface="Calibri"/>
              <a:buChar char="-"/>
            </a:pPr>
            <a:r>
              <a:rPr b="0" i="1" lang="en-US" sz="1400" u="none" cap="none" strike="noStrike">
                <a:solidFill>
                  <a:srgbClr val="404040"/>
                </a:solidFill>
                <a:latin typeface="Calibri"/>
                <a:ea typeface="Calibri"/>
                <a:cs typeface="Calibri"/>
                <a:sym typeface="Calibri"/>
              </a:rPr>
              <a:t>Ensure that learners/care workers receive information on the learning activities  she/he can do in the context of the host organization.</a:t>
            </a:r>
            <a:endParaRPr b="0" i="0" sz="1400" u="none" cap="none" strike="noStrike">
              <a:solidFill>
                <a:srgbClr val="092E4B"/>
              </a:solidFill>
              <a:latin typeface="Calibri"/>
              <a:ea typeface="Calibri"/>
              <a:cs typeface="Calibri"/>
              <a:sym typeface="Calibri"/>
            </a:endParaRPr>
          </a:p>
          <a:p>
            <a:pPr indent="-342900" lvl="0" marL="342900" marR="179070" rtl="0" algn="just">
              <a:lnSpc>
                <a:spcPct val="90000"/>
              </a:lnSpc>
              <a:spcBef>
                <a:spcPts val="1000"/>
              </a:spcBef>
              <a:spcAft>
                <a:spcPts val="0"/>
              </a:spcAft>
              <a:buClr>
                <a:srgbClr val="092E4B"/>
              </a:buClr>
              <a:buSzPts val="2400"/>
              <a:buFont typeface="Calibri"/>
              <a:buChar char="-"/>
            </a:pPr>
            <a:r>
              <a:rPr b="0" i="1" lang="en-US" sz="1400" u="none" cap="none" strike="noStrike">
                <a:solidFill>
                  <a:srgbClr val="404040"/>
                </a:solidFill>
                <a:latin typeface="Calibri"/>
                <a:ea typeface="Calibri"/>
                <a:cs typeface="Calibri"/>
                <a:sym typeface="Calibri"/>
              </a:rPr>
              <a:t>Ensure that learners/care workers receive safety instructions at the workplace.</a:t>
            </a:r>
            <a:endParaRPr b="0" i="0" sz="1400" u="none" cap="none" strike="noStrike">
              <a:solidFill>
                <a:srgbClr val="092E4B"/>
              </a:solidFill>
              <a:latin typeface="Calibri"/>
              <a:ea typeface="Calibri"/>
              <a:cs typeface="Calibri"/>
              <a:sym typeface="Calibri"/>
            </a:endParaRPr>
          </a:p>
          <a:p>
            <a:pPr indent="-342900" lvl="0" marL="342900" marR="179070" rtl="0" algn="just">
              <a:lnSpc>
                <a:spcPct val="90000"/>
              </a:lnSpc>
              <a:spcBef>
                <a:spcPts val="1000"/>
              </a:spcBef>
              <a:spcAft>
                <a:spcPts val="0"/>
              </a:spcAft>
              <a:buClr>
                <a:srgbClr val="092E4B"/>
              </a:buClr>
              <a:buSzPts val="2400"/>
              <a:buFont typeface="Calibri"/>
              <a:buChar char="-"/>
            </a:pPr>
            <a:r>
              <a:rPr b="0" i="1" lang="en-US" sz="1400" u="none" cap="none" strike="noStrike">
                <a:solidFill>
                  <a:srgbClr val="404040"/>
                </a:solidFill>
                <a:latin typeface="Calibri"/>
                <a:ea typeface="Calibri"/>
                <a:cs typeface="Calibri"/>
                <a:sym typeface="Calibri"/>
              </a:rPr>
              <a:t>Make sure that learners/care workers come into contact with all aspects / environments of the host organization.</a:t>
            </a:r>
            <a:endParaRPr b="0" i="0" sz="1400" u="none" cap="none" strike="noStrike">
              <a:solidFill>
                <a:srgbClr val="092E4B"/>
              </a:solidFill>
              <a:latin typeface="Calibri"/>
              <a:ea typeface="Calibri"/>
              <a:cs typeface="Calibri"/>
              <a:sym typeface="Calibri"/>
            </a:endParaRPr>
          </a:p>
          <a:p>
            <a:pPr indent="-228600" lvl="0" marL="457200" marR="179070" rtl="0" algn="l">
              <a:lnSpc>
                <a:spcPct val="90000"/>
              </a:lnSpc>
              <a:spcBef>
                <a:spcPts val="1000"/>
              </a:spcBef>
              <a:spcAft>
                <a:spcPts val="0"/>
              </a:spcAft>
              <a:buClr>
                <a:srgbClr val="092E4B"/>
              </a:buClr>
              <a:buSzPts val="2400"/>
              <a:buFont typeface="Arial"/>
              <a:buNone/>
            </a:pPr>
            <a:r>
              <a:rPr b="0" i="1" lang="en-US" sz="1400" u="none" cap="none" strike="noStrike">
                <a:solidFill>
                  <a:srgbClr val="404040"/>
                </a:solidFill>
                <a:latin typeface="Calibri"/>
                <a:ea typeface="Calibri"/>
                <a:cs typeface="Calibri"/>
                <a:sym typeface="Calibri"/>
              </a:rPr>
              <a:t> </a:t>
            </a:r>
            <a:endParaRPr b="0" i="0" sz="1400" u="none" cap="none" strike="noStrike">
              <a:solidFill>
                <a:srgbClr val="092E4B"/>
              </a:solidFill>
              <a:latin typeface="Calibri"/>
              <a:ea typeface="Calibri"/>
              <a:cs typeface="Calibri"/>
              <a:sym typeface="Calibri"/>
            </a:endParaRPr>
          </a:p>
          <a:p>
            <a:pPr indent="-228600" lvl="0" marL="457200" marR="179070" rtl="0" algn="l">
              <a:lnSpc>
                <a:spcPct val="90000"/>
              </a:lnSpc>
              <a:spcBef>
                <a:spcPts val="1000"/>
              </a:spcBef>
              <a:spcAft>
                <a:spcPts val="0"/>
              </a:spcAft>
              <a:buClr>
                <a:srgbClr val="092E4B"/>
              </a:buClr>
              <a:buSzPts val="2400"/>
              <a:buFont typeface="Arial"/>
              <a:buNone/>
            </a:pPr>
            <a:r>
              <a:rPr b="1" i="1" lang="en-US" sz="1800" u="none" cap="none" strike="noStrike">
                <a:solidFill>
                  <a:srgbClr val="404040"/>
                </a:solidFill>
                <a:latin typeface="Calibri"/>
                <a:ea typeface="Calibri"/>
                <a:cs typeface="Calibri"/>
                <a:sym typeface="Calibri"/>
              </a:rPr>
              <a:t>After</a:t>
            </a:r>
            <a:r>
              <a:rPr b="0" i="1" lang="en-US" sz="1800" u="none" cap="none" strike="noStrike">
                <a:solidFill>
                  <a:srgbClr val="404040"/>
                </a:solidFill>
                <a:latin typeface="Calibri"/>
                <a:ea typeface="Calibri"/>
                <a:cs typeface="Calibri"/>
                <a:sym typeface="Calibri"/>
              </a:rPr>
              <a:t> </a:t>
            </a:r>
            <a:r>
              <a:rPr b="1" i="1" lang="en-US" sz="1800" u="none" cap="none" strike="noStrike">
                <a:solidFill>
                  <a:srgbClr val="404040"/>
                </a:solidFill>
                <a:latin typeface="Calibri"/>
                <a:ea typeface="Calibri"/>
                <a:cs typeface="Calibri"/>
                <a:sym typeface="Calibri"/>
              </a:rPr>
              <a:t>the meeting</a:t>
            </a:r>
            <a:endParaRPr b="0" i="0" sz="1800" u="none" cap="none" strike="noStrike">
              <a:solidFill>
                <a:srgbClr val="092E4B"/>
              </a:solidFill>
              <a:latin typeface="Calibri"/>
              <a:ea typeface="Calibri"/>
              <a:cs typeface="Calibri"/>
              <a:sym typeface="Calibri"/>
            </a:endParaRPr>
          </a:p>
          <a:p>
            <a:pPr indent="-342900" lvl="0" marL="342900" marR="179070" rtl="0" algn="just">
              <a:lnSpc>
                <a:spcPct val="115000"/>
              </a:lnSpc>
              <a:spcBef>
                <a:spcPts val="1000"/>
              </a:spcBef>
              <a:spcAft>
                <a:spcPts val="0"/>
              </a:spcAft>
              <a:buClr>
                <a:srgbClr val="092E4B"/>
              </a:buClr>
              <a:buSzPts val="2400"/>
              <a:buFont typeface="Calibri"/>
              <a:buChar char="-"/>
            </a:pPr>
            <a:r>
              <a:rPr b="0" i="1" lang="en-US" sz="1400" u="none" cap="none" strike="noStrike">
                <a:solidFill>
                  <a:srgbClr val="212121"/>
                </a:solidFill>
                <a:latin typeface="Calibri"/>
                <a:ea typeface="Calibri"/>
                <a:cs typeface="Calibri"/>
                <a:sym typeface="Calibri"/>
              </a:rPr>
              <a:t>Help learners/care workers understand and determine the next steps of learning their pathway. The meeting allows learners/care workers to discover further elements for the development of their careers.</a:t>
            </a:r>
            <a:endParaRPr b="0" i="0" sz="1400" u="none" cap="none" strike="noStrike">
              <a:solidFill>
                <a:srgbClr val="092E4B"/>
              </a:solidFill>
              <a:latin typeface="Calibri"/>
              <a:ea typeface="Calibri"/>
              <a:cs typeface="Calibri"/>
              <a:sym typeface="Calibri"/>
            </a:endParaRPr>
          </a:p>
          <a:p>
            <a:pPr indent="-228600" lvl="0" marL="457200" marR="0" rtl="0" algn="l">
              <a:lnSpc>
                <a:spcPct val="90000"/>
              </a:lnSpc>
              <a:spcBef>
                <a:spcPts val="2000"/>
              </a:spcBef>
              <a:spcAft>
                <a:spcPts val="0"/>
              </a:spcAft>
              <a:buClr>
                <a:srgbClr val="092E4B"/>
              </a:buClr>
              <a:buSzPts val="2400"/>
              <a:buFont typeface="Arial"/>
              <a:buNone/>
            </a:pPr>
            <a:r>
              <a:rPr b="0" i="1" lang="en-US" sz="1400" u="none" cap="none" strike="noStrike">
                <a:solidFill>
                  <a:srgbClr val="212121"/>
                </a:solidFill>
                <a:latin typeface="Calibri"/>
                <a:ea typeface="Calibri"/>
                <a:cs typeface="Calibri"/>
                <a:sym typeface="Calibri"/>
              </a:rPr>
              <a:t>Use host organizations and learners/care workers feedback for continuous improvement of study visit organization</a:t>
            </a:r>
            <a:r>
              <a:rPr b="0" i="0" lang="en-US" sz="1400" u="none" cap="none" strike="noStrike">
                <a:solidFill>
                  <a:srgbClr val="092E4B"/>
                </a:solidFill>
                <a:latin typeface="Calibri"/>
                <a:ea typeface="Calibri"/>
                <a:cs typeface="Calibri"/>
                <a:sym typeface="Calibri"/>
              </a:rPr>
              <a:t> </a:t>
            </a:r>
            <a:endParaRPr b="0" i="0" sz="1400" u="none" cap="none" strike="noStrike">
              <a:solidFill>
                <a:srgbClr val="092E4B"/>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12"/>
          <p:cNvSpPr txBox="1"/>
          <p:nvPr>
            <p:ph idx="1" type="body"/>
          </p:nvPr>
        </p:nvSpPr>
        <p:spPr>
          <a:xfrm>
            <a:off x="1485471" y="1364559"/>
            <a:ext cx="4610528" cy="541663"/>
          </a:xfrm>
          <a:prstGeom prst="rect">
            <a:avLst/>
          </a:prstGeom>
          <a:noFill/>
          <a:ln>
            <a:noFill/>
          </a:ln>
        </p:spPr>
        <p:txBody>
          <a:bodyPr anchorCtr="0" anchor="t" bIns="45700" lIns="91425" spcFirstLastPara="1" rIns="91425" wrap="square" tIns="45700">
            <a:noAutofit/>
          </a:bodyPr>
          <a:lstStyle/>
          <a:p>
            <a:pPr indent="0" lvl="0" marL="228600" rtl="0" algn="l">
              <a:lnSpc>
                <a:spcPct val="90000"/>
              </a:lnSpc>
              <a:spcBef>
                <a:spcPts val="1000"/>
              </a:spcBef>
              <a:spcAft>
                <a:spcPts val="0"/>
              </a:spcAft>
              <a:buSzPts val="2400"/>
              <a:buNone/>
            </a:pPr>
            <a:r>
              <a:rPr b="1" lang="en-US" sz="1800">
                <a:solidFill>
                  <a:srgbClr val="212121"/>
                </a:solidFill>
                <a:latin typeface="Calibri"/>
                <a:ea typeface="Calibri"/>
                <a:cs typeface="Calibri"/>
                <a:sym typeface="Calibri"/>
              </a:rPr>
              <a:t>Grid - Interview to Workplace tutor</a:t>
            </a:r>
            <a:endParaRPr sz="1800">
              <a:latin typeface="Calibri"/>
              <a:ea typeface="Calibri"/>
              <a:cs typeface="Calibri"/>
              <a:sym typeface="Calibri"/>
            </a:endParaRPr>
          </a:p>
          <a:p>
            <a:pPr indent="-228600" lvl="0" marL="457200" marR="0" rtl="0" algn="l">
              <a:lnSpc>
                <a:spcPct val="90000"/>
              </a:lnSpc>
              <a:spcBef>
                <a:spcPts val="1000"/>
              </a:spcBef>
              <a:spcAft>
                <a:spcPts val="0"/>
              </a:spcAft>
              <a:buClr>
                <a:srgbClr val="092E4B"/>
              </a:buClr>
              <a:buSzPts val="2400"/>
              <a:buFont typeface="Arial"/>
              <a:buNone/>
            </a:pPr>
            <a:r>
              <a:t/>
            </a:r>
            <a:endParaRPr/>
          </a:p>
        </p:txBody>
      </p:sp>
      <p:sp>
        <p:nvSpPr>
          <p:cNvPr id="283" name="Google Shape;283;p12"/>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24BAA2"/>
              </a:buClr>
              <a:buSzPts val="3600"/>
              <a:buFont typeface="Arial"/>
              <a:buNone/>
            </a:pPr>
            <a:r>
              <a:rPr lang="en-US"/>
              <a:t>Template Hypothesis – Individualized WBL pathway</a:t>
            </a:r>
            <a:endParaRPr/>
          </a:p>
        </p:txBody>
      </p:sp>
      <p:sp>
        <p:nvSpPr>
          <p:cNvPr id="284" name="Google Shape;284;p12"/>
          <p:cNvSpPr txBox="1"/>
          <p:nvPr/>
        </p:nvSpPr>
        <p:spPr>
          <a:xfrm>
            <a:off x="7126635" y="1364559"/>
            <a:ext cx="4610528" cy="541663"/>
          </a:xfrm>
          <a:prstGeom prst="rect">
            <a:avLst/>
          </a:prstGeom>
          <a:noFill/>
          <a:ln>
            <a:noFill/>
          </a:ln>
        </p:spPr>
        <p:txBody>
          <a:bodyPr anchorCtr="0" anchor="t" bIns="45700" lIns="91425" spcFirstLastPara="1" rIns="91425" wrap="square" tIns="45700">
            <a:noAutofit/>
          </a:bodyPr>
          <a:lstStyle/>
          <a:p>
            <a:pPr indent="0" lvl="0" marL="228600" marR="0" rtl="0" algn="l">
              <a:lnSpc>
                <a:spcPct val="90000"/>
              </a:lnSpc>
              <a:spcBef>
                <a:spcPts val="1000"/>
              </a:spcBef>
              <a:spcAft>
                <a:spcPts val="0"/>
              </a:spcAft>
              <a:buClr>
                <a:srgbClr val="092E4B"/>
              </a:buClr>
              <a:buSzPts val="2400"/>
              <a:buFont typeface="Arial"/>
              <a:buNone/>
            </a:pPr>
            <a:r>
              <a:rPr b="1" i="0" lang="en-US" sz="1800" u="none" cap="none" strike="noStrike">
                <a:solidFill>
                  <a:srgbClr val="212121"/>
                </a:solidFill>
                <a:latin typeface="Calibri"/>
                <a:ea typeface="Calibri"/>
                <a:cs typeface="Calibri"/>
                <a:sym typeface="Calibri"/>
              </a:rPr>
              <a:t>Grid -  Individualized plan</a:t>
            </a:r>
            <a:endParaRPr b="0" i="0" sz="1800" u="none" cap="none" strike="noStrike">
              <a:solidFill>
                <a:srgbClr val="092E4B"/>
              </a:solidFill>
              <a:latin typeface="Calibri"/>
              <a:ea typeface="Calibri"/>
              <a:cs typeface="Calibri"/>
              <a:sym typeface="Calibri"/>
            </a:endParaRPr>
          </a:p>
          <a:p>
            <a:pPr indent="-228600" lvl="0" marL="457200" marR="0" rtl="0" algn="l">
              <a:lnSpc>
                <a:spcPct val="90000"/>
              </a:lnSpc>
              <a:spcBef>
                <a:spcPts val="1000"/>
              </a:spcBef>
              <a:spcAft>
                <a:spcPts val="0"/>
              </a:spcAft>
              <a:buClr>
                <a:srgbClr val="092E4B"/>
              </a:buClr>
              <a:buSzPts val="2400"/>
              <a:buFont typeface="Arial"/>
              <a:buNone/>
            </a:pPr>
            <a:r>
              <a:t/>
            </a:r>
            <a:endParaRPr b="0" i="0" sz="1800" u="none" cap="none" strike="noStrike">
              <a:solidFill>
                <a:srgbClr val="092E4B"/>
              </a:solidFill>
              <a:latin typeface="Calibri"/>
              <a:ea typeface="Calibri"/>
              <a:cs typeface="Calibri"/>
              <a:sym typeface="Calibri"/>
            </a:endParaRPr>
          </a:p>
          <a:p>
            <a:pPr indent="-228600" lvl="0" marL="457200" marR="0" rtl="0" algn="l">
              <a:lnSpc>
                <a:spcPct val="90000"/>
              </a:lnSpc>
              <a:spcBef>
                <a:spcPts val="1000"/>
              </a:spcBef>
              <a:spcAft>
                <a:spcPts val="0"/>
              </a:spcAft>
              <a:buClr>
                <a:srgbClr val="092E4B"/>
              </a:buClr>
              <a:buSzPts val="2400"/>
              <a:buFont typeface="Arial"/>
              <a:buNone/>
            </a:pPr>
            <a:r>
              <a:t/>
            </a:r>
            <a:endParaRPr b="0" i="0" sz="2400" u="none" cap="none" strike="noStrike">
              <a:solidFill>
                <a:srgbClr val="092E4B"/>
              </a:solidFill>
              <a:latin typeface="Calibri"/>
              <a:ea typeface="Calibri"/>
              <a:cs typeface="Calibri"/>
              <a:sym typeface="Calibri"/>
            </a:endParaRPr>
          </a:p>
        </p:txBody>
      </p:sp>
      <p:pic>
        <p:nvPicPr>
          <p:cNvPr id="285" name="Google Shape;285;p12"/>
          <p:cNvPicPr preferRelativeResize="0"/>
          <p:nvPr/>
        </p:nvPicPr>
        <p:blipFill rotWithShape="1">
          <a:blip r:embed="rId3">
            <a:alphaModFix/>
          </a:blip>
          <a:srcRect b="6241" l="0" r="50000" t="0"/>
          <a:stretch/>
        </p:blipFill>
        <p:spPr>
          <a:xfrm>
            <a:off x="1624955" y="1752086"/>
            <a:ext cx="3915815" cy="4784604"/>
          </a:xfrm>
          <a:prstGeom prst="rect">
            <a:avLst/>
          </a:prstGeom>
          <a:noFill/>
          <a:ln>
            <a:noFill/>
          </a:ln>
        </p:spPr>
      </p:pic>
      <p:pic>
        <p:nvPicPr>
          <p:cNvPr id="286" name="Google Shape;286;p12"/>
          <p:cNvPicPr preferRelativeResize="0"/>
          <p:nvPr/>
        </p:nvPicPr>
        <p:blipFill rotWithShape="1">
          <a:blip r:embed="rId4">
            <a:alphaModFix/>
          </a:blip>
          <a:srcRect b="8472" l="-1" r="49590" t="0"/>
          <a:stretch/>
        </p:blipFill>
        <p:spPr>
          <a:xfrm>
            <a:off x="6751965" y="1752085"/>
            <a:ext cx="4564163" cy="478460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13"/>
          <p:cNvSpPr/>
          <p:nvPr/>
        </p:nvSpPr>
        <p:spPr>
          <a:xfrm>
            <a:off x="458134" y="1187889"/>
            <a:ext cx="2726484" cy="2439069"/>
          </a:xfrm>
          <a:prstGeom prst="rect">
            <a:avLst/>
          </a:prstGeom>
          <a:solidFill>
            <a:srgbClr val="064947"/>
          </a:solidFill>
          <a:ln cap="flat" cmpd="sng" w="254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3600" u="none" cap="none" strike="noStrike">
                <a:solidFill>
                  <a:schemeClr val="lt1"/>
                </a:solidFill>
                <a:latin typeface="Calibri"/>
                <a:ea typeface="Calibri"/>
                <a:cs typeface="Calibri"/>
                <a:sym typeface="Calibri"/>
              </a:rPr>
              <a:t>2</a:t>
            </a:r>
            <a:endParaRPr/>
          </a:p>
          <a:p>
            <a:pPr indent="0" lvl="0" marL="0" marR="0" rtl="0" algn="l">
              <a:lnSpc>
                <a:spcPct val="107000"/>
              </a:lnSpc>
              <a:spcBef>
                <a:spcPts val="0"/>
              </a:spcBef>
              <a:spcAft>
                <a:spcPts val="0"/>
              </a:spcAft>
              <a:buNone/>
            </a:pPr>
            <a:r>
              <a:rPr b="1" i="0" lang="en-US" sz="2000" u="none" cap="none" strike="noStrike">
                <a:solidFill>
                  <a:schemeClr val="lt1"/>
                </a:solidFill>
                <a:latin typeface="Calibri"/>
                <a:ea typeface="Calibri"/>
                <a:cs typeface="Calibri"/>
                <a:sym typeface="Calibri"/>
              </a:rPr>
              <a:t>Self-assessment </a:t>
            </a:r>
            <a:r>
              <a:rPr b="0" i="0" lang="en-US" sz="2000" u="none" cap="none" strike="noStrike">
                <a:solidFill>
                  <a:schemeClr val="lt1"/>
                </a:solidFill>
                <a:latin typeface="Calibri"/>
                <a:ea typeface="Calibri"/>
                <a:cs typeface="Calibri"/>
                <a:sym typeface="Calibri"/>
              </a:rPr>
              <a:t>tool</a:t>
            </a:r>
            <a:endParaRPr b="1" i="0" sz="2000" u="none" cap="none" strike="noStrike">
              <a:solidFill>
                <a:schemeClr val="lt1"/>
              </a:solidFill>
              <a:latin typeface="Calibri"/>
              <a:ea typeface="Calibri"/>
              <a:cs typeface="Calibri"/>
              <a:sym typeface="Calibri"/>
            </a:endParaRPr>
          </a:p>
          <a:p>
            <a:pPr indent="0" lvl="0" marL="0" marR="0" rtl="0" algn="l">
              <a:lnSpc>
                <a:spcPct val="107000"/>
              </a:lnSpc>
              <a:spcBef>
                <a:spcPts val="0"/>
              </a:spcBef>
              <a:spcAft>
                <a:spcPts val="0"/>
              </a:spcAft>
              <a:buNone/>
            </a:pPr>
            <a:r>
              <a:rPr b="0" i="0" lang="en-US" sz="2000" u="none" cap="none" strike="noStrike">
                <a:solidFill>
                  <a:schemeClr val="lt1"/>
                </a:solidFill>
                <a:latin typeface="Calibri"/>
                <a:ea typeface="Calibri"/>
                <a:cs typeface="Calibri"/>
                <a:sym typeface="Calibri"/>
              </a:rPr>
              <a:t>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14"/>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p>
            <a:pPr indent="-342900" lvl="0" marL="571500" rtl="0" algn="l">
              <a:lnSpc>
                <a:spcPct val="90000"/>
              </a:lnSpc>
              <a:spcBef>
                <a:spcPts val="1000"/>
              </a:spcBef>
              <a:spcAft>
                <a:spcPts val="0"/>
              </a:spcAft>
              <a:buSzPts val="2400"/>
              <a:buFont typeface="Calibri"/>
              <a:buChar char="-"/>
            </a:pPr>
            <a:r>
              <a:rPr lang="en-US"/>
              <a:t>Self-assessment tool through which the care workers can assess their initial and final level of mastery</a:t>
            </a:r>
            <a:endParaRPr/>
          </a:p>
          <a:p>
            <a:pPr indent="-342900" lvl="0" marL="571500" rtl="0" algn="l">
              <a:lnSpc>
                <a:spcPct val="90000"/>
              </a:lnSpc>
              <a:spcBef>
                <a:spcPts val="1000"/>
              </a:spcBef>
              <a:spcAft>
                <a:spcPts val="0"/>
              </a:spcAft>
              <a:buSzPts val="2400"/>
              <a:buFont typeface="Calibri"/>
              <a:buChar char="-"/>
            </a:pPr>
            <a:r>
              <a:rPr lang="en-US"/>
              <a:t>It could be used as a useful guide to choose the best place where to do the work based learning pathway</a:t>
            </a:r>
            <a:endParaRPr/>
          </a:p>
          <a:p>
            <a:pPr indent="-342900" lvl="0" marL="571500" rtl="0" algn="l">
              <a:lnSpc>
                <a:spcPct val="90000"/>
              </a:lnSpc>
              <a:spcBef>
                <a:spcPts val="1000"/>
              </a:spcBef>
              <a:spcAft>
                <a:spcPts val="0"/>
              </a:spcAft>
              <a:buSzPts val="2400"/>
              <a:buFont typeface="Calibri"/>
              <a:buChar char="-"/>
            </a:pPr>
            <a:r>
              <a:rPr lang="en-US"/>
              <a:t>The tool will be presented by Momentum</a:t>
            </a:r>
            <a:endParaRPr/>
          </a:p>
          <a:p>
            <a:pPr indent="-190500" lvl="0" marL="571500" rtl="0" algn="l">
              <a:lnSpc>
                <a:spcPct val="90000"/>
              </a:lnSpc>
              <a:spcBef>
                <a:spcPts val="1000"/>
              </a:spcBef>
              <a:spcAft>
                <a:spcPts val="0"/>
              </a:spcAft>
              <a:buSzPts val="2400"/>
              <a:buFont typeface="Calibri"/>
              <a:buNone/>
            </a:pPr>
            <a:r>
              <a:t/>
            </a:r>
            <a:endParaRPr/>
          </a:p>
        </p:txBody>
      </p:sp>
      <p:sp>
        <p:nvSpPr>
          <p:cNvPr id="297" name="Google Shape;297;p14"/>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24BAA2"/>
              </a:buClr>
              <a:buSzPts val="3600"/>
              <a:buFont typeface="Arial"/>
              <a:buNone/>
            </a:pPr>
            <a:r>
              <a:rPr lang="en-US"/>
              <a:t>2 </a:t>
            </a:r>
            <a:r>
              <a:rPr b="1" lang="en-US" sz="3600">
                <a:latin typeface="Calibri"/>
                <a:ea typeface="Calibri"/>
                <a:cs typeface="Calibri"/>
                <a:sym typeface="Calibri"/>
              </a:rPr>
              <a:t>Self-assessment </a:t>
            </a:r>
            <a:r>
              <a:rPr lang="en-US" sz="3600">
                <a:latin typeface="Calibri"/>
                <a:ea typeface="Calibri"/>
                <a:cs typeface="Calibri"/>
                <a:sym typeface="Calibri"/>
              </a:rPr>
              <a:t>tool</a:t>
            </a:r>
            <a:endParaRPr b="1" sz="36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15"/>
          <p:cNvSpPr/>
          <p:nvPr/>
        </p:nvSpPr>
        <p:spPr>
          <a:xfrm>
            <a:off x="447874" y="1194010"/>
            <a:ext cx="2726484" cy="2439069"/>
          </a:xfrm>
          <a:prstGeom prst="rect">
            <a:avLst/>
          </a:prstGeom>
          <a:solidFill>
            <a:srgbClr val="064947"/>
          </a:solidFill>
          <a:ln cap="flat" cmpd="sng" w="254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3600" u="none" cap="none" strike="noStrike">
                <a:solidFill>
                  <a:schemeClr val="lt1"/>
                </a:solidFill>
                <a:latin typeface="Calibri"/>
                <a:ea typeface="Calibri"/>
                <a:cs typeface="Calibri"/>
                <a:sym typeface="Calibri"/>
              </a:rPr>
              <a:t>3</a:t>
            </a:r>
            <a:endParaRPr/>
          </a:p>
          <a:p>
            <a:pPr indent="0" lvl="0" marL="0" marR="0" rtl="0" algn="l">
              <a:lnSpc>
                <a:spcPct val="100000"/>
              </a:lnSpc>
              <a:spcBef>
                <a:spcPts val="0"/>
              </a:spcBef>
              <a:spcAft>
                <a:spcPts val="0"/>
              </a:spcAft>
              <a:buNone/>
            </a:pPr>
            <a:r>
              <a:rPr b="0" i="0" lang="en-US" sz="2000" u="none" cap="none" strike="noStrike">
                <a:solidFill>
                  <a:schemeClr val="lt1"/>
                </a:solidFill>
                <a:latin typeface="Calibri"/>
                <a:ea typeface="Calibri"/>
                <a:cs typeface="Calibri"/>
                <a:sym typeface="Calibri"/>
              </a:rPr>
              <a:t>Two </a:t>
            </a:r>
            <a:r>
              <a:rPr b="1" i="0" lang="en-US" sz="2000" u="none" cap="none" strike="noStrike">
                <a:solidFill>
                  <a:schemeClr val="lt1"/>
                </a:solidFill>
                <a:latin typeface="Calibri"/>
                <a:ea typeface="Calibri"/>
                <a:cs typeface="Calibri"/>
                <a:sym typeface="Calibri"/>
              </a:rPr>
              <a:t>Practical Guide </a:t>
            </a:r>
            <a:r>
              <a:rPr b="0" i="0" lang="en-US" sz="2000" u="none" cap="none" strike="noStrike">
                <a:solidFill>
                  <a:schemeClr val="lt1"/>
                </a:solidFill>
                <a:latin typeface="Calibri"/>
                <a:ea typeface="Calibri"/>
                <a:cs typeface="Calibri"/>
                <a:sym typeface="Calibri"/>
              </a:rPr>
              <a:t>for Care Workers</a:t>
            </a:r>
            <a:endParaRPr b="1"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32"/>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p>
            <a:pPr indent="-342900" lvl="0" marL="342900" rtl="0" algn="l">
              <a:lnSpc>
                <a:spcPct val="107000"/>
              </a:lnSpc>
              <a:spcBef>
                <a:spcPts val="1000"/>
              </a:spcBef>
              <a:spcAft>
                <a:spcPts val="0"/>
              </a:spcAft>
              <a:buSzPts val="2400"/>
              <a:buFont typeface="Arial"/>
              <a:buAutoNum type="alphaUcPeriod"/>
            </a:pPr>
            <a:r>
              <a:rPr lang="en-US">
                <a:solidFill>
                  <a:srgbClr val="333333"/>
                </a:solidFill>
                <a:latin typeface="Calibri"/>
                <a:ea typeface="Calibri"/>
                <a:cs typeface="Calibri"/>
                <a:sym typeface="Calibri"/>
              </a:rPr>
              <a:t>Practice guide on the use of </a:t>
            </a:r>
            <a:r>
              <a:rPr b="1" lang="en-US">
                <a:solidFill>
                  <a:srgbClr val="333333"/>
                </a:solidFill>
                <a:latin typeface="Calibri"/>
                <a:ea typeface="Calibri"/>
                <a:cs typeface="Calibri"/>
                <a:sym typeface="Calibri"/>
              </a:rPr>
              <a:t>Smart and Ambient Assisted Living technologies</a:t>
            </a:r>
            <a:r>
              <a:rPr lang="en-US">
                <a:solidFill>
                  <a:srgbClr val="333333"/>
                </a:solidFill>
                <a:latin typeface="Calibri"/>
                <a:ea typeface="Calibri"/>
                <a:cs typeface="Calibri"/>
                <a:sym typeface="Calibri"/>
              </a:rPr>
              <a:t>, on the use of innovative and friendly devices connected to IoT, to be used in home care, e.g. hoover robot, virtual robot, apps to stimulate cognitive skills, but also E-Health platforms and devices for monitoring vital parameters, etc. (TECSOS)</a:t>
            </a:r>
            <a:endParaRPr>
              <a:latin typeface="Calibri"/>
              <a:ea typeface="Calibri"/>
              <a:cs typeface="Calibri"/>
              <a:sym typeface="Calibri"/>
            </a:endParaRPr>
          </a:p>
          <a:p>
            <a:pPr indent="-342900" lvl="0" marL="342900" rtl="0" algn="l">
              <a:lnSpc>
                <a:spcPct val="107000"/>
              </a:lnSpc>
              <a:spcBef>
                <a:spcPts val="1800"/>
              </a:spcBef>
              <a:spcAft>
                <a:spcPts val="800"/>
              </a:spcAft>
              <a:buSzPts val="2400"/>
              <a:buFont typeface="Arial"/>
              <a:buAutoNum type="alphaUcPeriod"/>
            </a:pPr>
            <a:r>
              <a:rPr lang="en-US">
                <a:solidFill>
                  <a:srgbClr val="333333"/>
                </a:solidFill>
                <a:latin typeface="Calibri"/>
                <a:ea typeface="Calibri"/>
                <a:cs typeface="Calibri"/>
                <a:sym typeface="Calibri"/>
              </a:rPr>
              <a:t>Practical guide on </a:t>
            </a:r>
            <a:r>
              <a:rPr b="1" lang="en-US">
                <a:solidFill>
                  <a:srgbClr val="333333"/>
                </a:solidFill>
                <a:latin typeface="Calibri"/>
                <a:ea typeface="Calibri"/>
                <a:cs typeface="Calibri"/>
                <a:sym typeface="Calibri"/>
              </a:rPr>
              <a:t>Social &amp; Emotional Skills integrated with Technological Competences</a:t>
            </a:r>
            <a:r>
              <a:rPr lang="en-US">
                <a:solidFill>
                  <a:srgbClr val="333333"/>
                </a:solidFill>
                <a:latin typeface="Calibri"/>
                <a:ea typeface="Calibri"/>
                <a:cs typeface="Calibri"/>
                <a:sym typeface="Calibri"/>
              </a:rPr>
              <a:t>. It will be a simple and practical tool containing a series of tips and suggestions on the best behaviours and attitudes to adopt in certain situations of technology use. It is connected with the Human Care Mindset already learnt in the MOOC (SOSU)</a:t>
            </a:r>
            <a:endParaRPr sz="3200"/>
          </a:p>
        </p:txBody>
      </p:sp>
      <p:sp>
        <p:nvSpPr>
          <p:cNvPr id="308" name="Google Shape;308;p32"/>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24BAA2"/>
              </a:buClr>
              <a:buSzPts val="3600"/>
              <a:buFont typeface="Arial"/>
              <a:buNone/>
            </a:pPr>
            <a:r>
              <a:rPr lang="en-US"/>
              <a:t>3 Two Practical Guide for Care Workers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3"/>
          <p:cNvSpPr/>
          <p:nvPr/>
        </p:nvSpPr>
        <p:spPr>
          <a:xfrm>
            <a:off x="439083" y="1190800"/>
            <a:ext cx="2726484" cy="2439069"/>
          </a:xfrm>
          <a:prstGeom prst="rect">
            <a:avLst/>
          </a:prstGeom>
          <a:solidFill>
            <a:srgbClr val="064947"/>
          </a:solidFill>
          <a:ln cap="flat" cmpd="sng" w="254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3600" u="none" cap="none" strike="noStrike">
                <a:solidFill>
                  <a:schemeClr val="lt1"/>
                </a:solidFill>
                <a:latin typeface="Calibri"/>
                <a:ea typeface="Calibri"/>
                <a:cs typeface="Calibri"/>
                <a:sym typeface="Calibri"/>
              </a:rPr>
              <a:t>4</a:t>
            </a:r>
            <a:endParaRPr/>
          </a:p>
          <a:p>
            <a:pPr indent="0" lvl="0" marL="0" marR="0" rtl="0" algn="l">
              <a:lnSpc>
                <a:spcPct val="100000"/>
              </a:lnSpc>
              <a:spcBef>
                <a:spcPts val="0"/>
              </a:spcBef>
              <a:spcAft>
                <a:spcPts val="0"/>
              </a:spcAft>
              <a:buNone/>
            </a:pPr>
            <a:r>
              <a:rPr b="0" i="0" lang="en-US" sz="2000" u="none" cap="none" strike="noStrike">
                <a:solidFill>
                  <a:schemeClr val="lt1"/>
                </a:solidFill>
                <a:latin typeface="Calibri"/>
                <a:ea typeface="Calibri"/>
                <a:cs typeface="Calibri"/>
                <a:sym typeface="Calibri"/>
              </a:rPr>
              <a:t>Tutoring </a:t>
            </a:r>
            <a:r>
              <a:rPr b="1" i="0" lang="en-US" sz="2000" u="none" cap="none" strike="noStrike">
                <a:solidFill>
                  <a:schemeClr val="lt1"/>
                </a:solidFill>
                <a:latin typeface="Calibri"/>
                <a:ea typeface="Calibri"/>
                <a:cs typeface="Calibri"/>
                <a:sym typeface="Calibri"/>
              </a:rPr>
              <a:t>guidelines</a:t>
            </a:r>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4"/>
          <p:cNvSpPr txBox="1"/>
          <p:nvPr>
            <p:ph idx="1" type="body"/>
          </p:nvPr>
        </p:nvSpPr>
        <p:spPr>
          <a:xfrm>
            <a:off x="565673" y="2544495"/>
            <a:ext cx="700387" cy="689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4BAA2"/>
              </a:buClr>
              <a:buSzPts val="3200"/>
              <a:buNone/>
            </a:pPr>
            <a:r>
              <a:rPr lang="en-US"/>
              <a:t>01</a:t>
            </a:r>
            <a:endParaRPr/>
          </a:p>
        </p:txBody>
      </p:sp>
      <p:sp>
        <p:nvSpPr>
          <p:cNvPr id="169" name="Google Shape;169;p4"/>
          <p:cNvSpPr txBox="1"/>
          <p:nvPr>
            <p:ph idx="2" type="body"/>
          </p:nvPr>
        </p:nvSpPr>
        <p:spPr>
          <a:xfrm>
            <a:off x="1400970" y="2544495"/>
            <a:ext cx="6874800" cy="689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92E4B"/>
              </a:buClr>
              <a:buSzPts val="2200"/>
              <a:buNone/>
            </a:pPr>
            <a:r>
              <a:rPr lang="en-US"/>
              <a:t>Project Result Objectives</a:t>
            </a:r>
            <a:endParaRPr/>
          </a:p>
        </p:txBody>
      </p:sp>
      <p:sp>
        <p:nvSpPr>
          <p:cNvPr id="170" name="Google Shape;170;p4"/>
          <p:cNvSpPr txBox="1"/>
          <p:nvPr>
            <p:ph idx="3" type="body"/>
          </p:nvPr>
        </p:nvSpPr>
        <p:spPr>
          <a:xfrm>
            <a:off x="565673" y="3256285"/>
            <a:ext cx="700387" cy="689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4BAA2"/>
              </a:buClr>
              <a:buSzPts val="3200"/>
              <a:buNone/>
            </a:pPr>
            <a:r>
              <a:rPr lang="en-US"/>
              <a:t>02</a:t>
            </a:r>
            <a:endParaRPr/>
          </a:p>
        </p:txBody>
      </p:sp>
      <p:sp>
        <p:nvSpPr>
          <p:cNvPr id="171" name="Google Shape;171;p4"/>
          <p:cNvSpPr txBox="1"/>
          <p:nvPr>
            <p:ph idx="4" type="body"/>
          </p:nvPr>
        </p:nvSpPr>
        <p:spPr>
          <a:xfrm>
            <a:off x="1400970" y="3256285"/>
            <a:ext cx="6874660" cy="68951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92E4B"/>
              </a:buClr>
              <a:buSzPts val="2200"/>
              <a:buNone/>
            </a:pPr>
            <a:r>
              <a:rPr lang="en-US"/>
              <a:t>What is the Toolkit</a:t>
            </a:r>
            <a:endParaRPr/>
          </a:p>
        </p:txBody>
      </p:sp>
      <p:sp>
        <p:nvSpPr>
          <p:cNvPr id="172" name="Google Shape;172;p4"/>
          <p:cNvSpPr txBox="1"/>
          <p:nvPr>
            <p:ph idx="5" type="body"/>
          </p:nvPr>
        </p:nvSpPr>
        <p:spPr>
          <a:xfrm>
            <a:off x="565673" y="3968072"/>
            <a:ext cx="700387" cy="689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4BAA2"/>
              </a:buClr>
              <a:buSzPts val="3200"/>
              <a:buNone/>
            </a:pPr>
            <a:r>
              <a:rPr lang="en-US"/>
              <a:t>03</a:t>
            </a:r>
            <a:endParaRPr/>
          </a:p>
        </p:txBody>
      </p:sp>
      <p:sp>
        <p:nvSpPr>
          <p:cNvPr id="173" name="Google Shape;173;p4"/>
          <p:cNvSpPr txBox="1"/>
          <p:nvPr>
            <p:ph idx="7" type="body"/>
          </p:nvPr>
        </p:nvSpPr>
        <p:spPr>
          <a:xfrm>
            <a:off x="565673" y="4679864"/>
            <a:ext cx="700387" cy="689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4BAA2"/>
              </a:buClr>
              <a:buSzPts val="3200"/>
              <a:buNone/>
            </a:pPr>
            <a:r>
              <a:rPr lang="en-US"/>
              <a:t>04</a:t>
            </a:r>
            <a:endParaRPr/>
          </a:p>
        </p:txBody>
      </p:sp>
      <p:sp>
        <p:nvSpPr>
          <p:cNvPr id="174" name="Google Shape;174;p4"/>
          <p:cNvSpPr txBox="1"/>
          <p:nvPr>
            <p:ph idx="8" type="body"/>
          </p:nvPr>
        </p:nvSpPr>
        <p:spPr>
          <a:xfrm>
            <a:off x="1400970" y="4679864"/>
            <a:ext cx="6874660" cy="68951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92E4B"/>
              </a:buClr>
              <a:buSzPts val="2200"/>
              <a:buNone/>
            </a:pPr>
            <a:r>
              <a:rPr lang="en-US"/>
              <a:t>Work group</a:t>
            </a:r>
            <a:endParaRPr/>
          </a:p>
        </p:txBody>
      </p:sp>
      <p:sp>
        <p:nvSpPr>
          <p:cNvPr id="175" name="Google Shape;175;p4"/>
          <p:cNvSpPr txBox="1"/>
          <p:nvPr>
            <p:ph idx="9" type="body"/>
          </p:nvPr>
        </p:nvSpPr>
        <p:spPr>
          <a:xfrm>
            <a:off x="565673" y="5374717"/>
            <a:ext cx="700387" cy="689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4BAA2"/>
              </a:buClr>
              <a:buSzPts val="3200"/>
              <a:buNone/>
            </a:pPr>
            <a:r>
              <a:rPr lang="en-US"/>
              <a:t>05</a:t>
            </a:r>
            <a:endParaRPr/>
          </a:p>
        </p:txBody>
      </p:sp>
      <p:sp>
        <p:nvSpPr>
          <p:cNvPr id="176" name="Google Shape;176;p4"/>
          <p:cNvSpPr txBox="1"/>
          <p:nvPr>
            <p:ph idx="13" type="body"/>
          </p:nvPr>
        </p:nvSpPr>
        <p:spPr>
          <a:xfrm>
            <a:off x="1400970" y="5374717"/>
            <a:ext cx="6874660" cy="68951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92E4B"/>
              </a:buClr>
              <a:buSzPts val="2200"/>
              <a:buNone/>
            </a:pPr>
            <a:r>
              <a:t/>
            </a:r>
            <a:endParaRPr/>
          </a:p>
        </p:txBody>
      </p:sp>
      <p:sp>
        <p:nvSpPr>
          <p:cNvPr id="177" name="Google Shape;177;p4"/>
          <p:cNvSpPr txBox="1"/>
          <p:nvPr>
            <p:ph idx="14" type="body"/>
          </p:nvPr>
        </p:nvSpPr>
        <p:spPr>
          <a:xfrm>
            <a:off x="565673" y="659662"/>
            <a:ext cx="5041923" cy="7207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lang="en-US"/>
              <a:t>contents</a:t>
            </a:r>
            <a:endParaRPr/>
          </a:p>
        </p:txBody>
      </p:sp>
      <p:sp>
        <p:nvSpPr>
          <p:cNvPr id="178" name="Google Shape;178;p4"/>
          <p:cNvSpPr txBox="1"/>
          <p:nvPr>
            <p:ph idx="6" type="body"/>
          </p:nvPr>
        </p:nvSpPr>
        <p:spPr>
          <a:xfrm>
            <a:off x="1400970" y="3968072"/>
            <a:ext cx="6874660" cy="68951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2200"/>
              <a:buNone/>
            </a:pPr>
            <a:r>
              <a:rPr lang="en-US"/>
              <a:t>What we already have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34"/>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092E4B"/>
              </a:buClr>
              <a:buSzPts val="2400"/>
              <a:buFont typeface="Arial"/>
              <a:buNone/>
            </a:pPr>
            <a:r>
              <a:rPr lang="en-US"/>
              <a:t>It should include:</a:t>
            </a:r>
            <a:endParaRPr/>
          </a:p>
          <a:p>
            <a:pPr indent="-342900" lvl="0" marL="571500" rtl="0" algn="l">
              <a:lnSpc>
                <a:spcPct val="90000"/>
              </a:lnSpc>
              <a:spcBef>
                <a:spcPts val="1000"/>
              </a:spcBef>
              <a:spcAft>
                <a:spcPts val="0"/>
              </a:spcAft>
              <a:buSzPts val="2400"/>
              <a:buFont typeface="Arial"/>
              <a:buChar char="•"/>
            </a:pPr>
            <a:r>
              <a:rPr lang="en-US"/>
              <a:t>Tutoring process</a:t>
            </a:r>
            <a:endParaRPr/>
          </a:p>
          <a:p>
            <a:pPr indent="-342900" lvl="0" marL="571500" rtl="0" algn="l">
              <a:lnSpc>
                <a:spcPct val="90000"/>
              </a:lnSpc>
              <a:spcBef>
                <a:spcPts val="1000"/>
              </a:spcBef>
              <a:spcAft>
                <a:spcPts val="0"/>
              </a:spcAft>
              <a:buSzPts val="2400"/>
              <a:buFont typeface="Arial"/>
              <a:buChar char="•"/>
            </a:pPr>
            <a:r>
              <a:rPr lang="en-US"/>
              <a:t>WBL learning design tools</a:t>
            </a:r>
            <a:endParaRPr/>
          </a:p>
          <a:p>
            <a:pPr indent="-342900" lvl="0" marL="571500" rtl="0" algn="l">
              <a:lnSpc>
                <a:spcPct val="90000"/>
              </a:lnSpc>
              <a:spcBef>
                <a:spcPts val="1000"/>
              </a:spcBef>
              <a:spcAft>
                <a:spcPts val="0"/>
              </a:spcAft>
              <a:buSzPts val="2400"/>
              <a:buFont typeface="Arial"/>
              <a:buChar char="•"/>
            </a:pPr>
            <a:r>
              <a:rPr lang="en-US"/>
              <a:t>Monitoring and support tools, </a:t>
            </a:r>
            <a:endParaRPr/>
          </a:p>
          <a:p>
            <a:pPr indent="-342900" lvl="0" marL="571500" rtl="0" algn="l">
              <a:lnSpc>
                <a:spcPct val="90000"/>
              </a:lnSpc>
              <a:spcBef>
                <a:spcPts val="1000"/>
              </a:spcBef>
              <a:spcAft>
                <a:spcPts val="0"/>
              </a:spcAft>
              <a:buSzPts val="2400"/>
              <a:buFont typeface="Arial"/>
              <a:buChar char="•"/>
            </a:pPr>
            <a:r>
              <a:rPr lang="en-US"/>
              <a:t>Assessment</a:t>
            </a:r>
            <a:endParaRPr/>
          </a:p>
          <a:p>
            <a:pPr indent="-342900" lvl="0" marL="571500" rtl="0" algn="l">
              <a:lnSpc>
                <a:spcPct val="90000"/>
              </a:lnSpc>
              <a:spcBef>
                <a:spcPts val="1000"/>
              </a:spcBef>
              <a:spcAft>
                <a:spcPts val="0"/>
              </a:spcAft>
              <a:buSzPts val="2400"/>
              <a:buFont typeface="Arial"/>
              <a:buChar char="•"/>
            </a:pPr>
            <a:r>
              <a:rPr lang="en-US"/>
              <a:t>Quality assessment procedures and tools</a:t>
            </a:r>
            <a:endParaRPr/>
          </a:p>
        </p:txBody>
      </p:sp>
      <p:sp>
        <p:nvSpPr>
          <p:cNvPr id="319" name="Google Shape;319;p34"/>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24BAA2"/>
              </a:buClr>
              <a:buSzPts val="3600"/>
              <a:buFont typeface="Arial"/>
              <a:buNone/>
            </a:pPr>
            <a:r>
              <a:rPr lang="en-US" sz="3600">
                <a:latin typeface="Calibri"/>
                <a:ea typeface="Calibri"/>
                <a:cs typeface="Calibri"/>
                <a:sym typeface="Calibri"/>
              </a:rPr>
              <a:t>4 Tutoring </a:t>
            </a:r>
            <a:r>
              <a:rPr b="1" lang="en-US" sz="3600">
                <a:latin typeface="Calibri"/>
                <a:ea typeface="Calibri"/>
                <a:cs typeface="Calibri"/>
                <a:sym typeface="Calibri"/>
              </a:rPr>
              <a:t>guidelines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35"/>
          <p:cNvSpPr txBox="1"/>
          <p:nvPr>
            <p:ph idx="2" type="body"/>
          </p:nvPr>
        </p:nvSpPr>
        <p:spPr>
          <a:xfrm>
            <a:off x="469901" y="761603"/>
            <a:ext cx="10923718" cy="803654"/>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24BAA2"/>
              </a:buClr>
              <a:buSzPts val="3600"/>
              <a:buFont typeface="Arial"/>
              <a:buNone/>
            </a:pPr>
            <a:r>
              <a:rPr lang="en-US"/>
              <a:t>Some templates – Monitoring visit WBL workplace grid </a:t>
            </a:r>
            <a:endParaRPr/>
          </a:p>
        </p:txBody>
      </p:sp>
      <p:sp>
        <p:nvSpPr>
          <p:cNvPr id="325" name="Google Shape;325;p35"/>
          <p:cNvSpPr txBox="1"/>
          <p:nvPr/>
        </p:nvSpPr>
        <p:spPr>
          <a:xfrm>
            <a:off x="4057855" y="1402488"/>
            <a:ext cx="3631790" cy="325538"/>
          </a:xfrm>
          <a:prstGeom prst="rect">
            <a:avLst/>
          </a:prstGeom>
          <a:noFill/>
          <a:ln>
            <a:noFill/>
          </a:ln>
        </p:spPr>
        <p:txBody>
          <a:bodyPr anchorCtr="0" anchor="t" bIns="45700" lIns="91425" spcFirstLastPara="1" rIns="91425" wrap="square" tIns="45700">
            <a:spAutoFit/>
          </a:bodyPr>
          <a:lstStyle/>
          <a:p>
            <a:pPr indent="0" lvl="0" marL="0" marR="179070" rtl="0" algn="just">
              <a:lnSpc>
                <a:spcPct val="115000"/>
              </a:lnSpc>
              <a:spcBef>
                <a:spcPts val="0"/>
              </a:spcBef>
              <a:spcAft>
                <a:spcPts val="0"/>
              </a:spcAft>
              <a:buNone/>
            </a:pPr>
            <a:r>
              <a:rPr b="1" i="0" lang="en-US" sz="1400" u="none" cap="none" strike="noStrike">
                <a:solidFill>
                  <a:srgbClr val="212121"/>
                </a:solidFill>
                <a:latin typeface="Calibri"/>
                <a:ea typeface="Calibri"/>
                <a:cs typeface="Calibri"/>
                <a:sym typeface="Calibri"/>
              </a:rPr>
              <a:t>Grid - Monitoring  visit WBL workplace grid</a:t>
            </a:r>
            <a:endParaRPr b="0" i="0" sz="1200" u="none" cap="none" strike="noStrike">
              <a:solidFill>
                <a:srgbClr val="000000"/>
              </a:solidFill>
              <a:latin typeface="Calibri"/>
              <a:ea typeface="Calibri"/>
              <a:cs typeface="Calibri"/>
              <a:sym typeface="Calibri"/>
            </a:endParaRPr>
          </a:p>
        </p:txBody>
      </p:sp>
      <p:pic>
        <p:nvPicPr>
          <p:cNvPr id="326" name="Google Shape;326;p35"/>
          <p:cNvPicPr preferRelativeResize="0"/>
          <p:nvPr/>
        </p:nvPicPr>
        <p:blipFill rotWithShape="1">
          <a:blip r:embed="rId3">
            <a:alphaModFix/>
          </a:blip>
          <a:srcRect b="0" l="0" r="0" t="0"/>
          <a:stretch/>
        </p:blipFill>
        <p:spPr>
          <a:xfrm>
            <a:off x="489156" y="1805337"/>
            <a:ext cx="5476315" cy="4291060"/>
          </a:xfrm>
          <a:prstGeom prst="rect">
            <a:avLst/>
          </a:prstGeom>
          <a:noFill/>
          <a:ln>
            <a:noFill/>
          </a:ln>
        </p:spPr>
      </p:pic>
      <p:pic>
        <p:nvPicPr>
          <p:cNvPr id="327" name="Google Shape;327;p35"/>
          <p:cNvPicPr preferRelativeResize="0"/>
          <p:nvPr/>
        </p:nvPicPr>
        <p:blipFill rotWithShape="1">
          <a:blip r:embed="rId4">
            <a:alphaModFix/>
          </a:blip>
          <a:srcRect b="0" l="0" r="0" t="0"/>
          <a:stretch/>
        </p:blipFill>
        <p:spPr>
          <a:xfrm>
            <a:off x="6177300" y="2789364"/>
            <a:ext cx="5690377" cy="330703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36"/>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092E4B"/>
              </a:buClr>
              <a:buSzPts val="2400"/>
              <a:buFont typeface="Arial"/>
              <a:buNone/>
            </a:pPr>
            <a:r>
              <a:rPr lang="en-US"/>
              <a:t>The tools will be presented by Ageing Lab</a:t>
            </a:r>
            <a:endParaRPr/>
          </a:p>
        </p:txBody>
      </p:sp>
      <p:sp>
        <p:nvSpPr>
          <p:cNvPr id="333" name="Google Shape;333;p36"/>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24BAA2"/>
              </a:buClr>
              <a:buSzPts val="3600"/>
              <a:buFont typeface="Arial"/>
              <a:buNone/>
            </a:pPr>
            <a:r>
              <a:rPr lang="en-US"/>
              <a:t>Assessment – formative feedback </a:t>
            </a:r>
            <a:endParaRPr/>
          </a:p>
        </p:txBody>
      </p:sp>
      <p:sp>
        <p:nvSpPr>
          <p:cNvPr id="334" name="Google Shape;334;p36"/>
          <p:cNvSpPr txBox="1"/>
          <p:nvPr/>
        </p:nvSpPr>
        <p:spPr>
          <a:xfrm>
            <a:off x="2606675" y="1565257"/>
            <a:ext cx="668655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8496B0"/>
                </a:solidFill>
                <a:latin typeface="Calibri"/>
                <a:ea typeface="Calibri"/>
                <a:cs typeface="Calibri"/>
                <a:sym typeface="Calibri"/>
              </a:rPr>
              <a:t>Ageing Lab tool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37"/>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092E4B"/>
              </a:buClr>
              <a:buSzPts val="2400"/>
              <a:buFont typeface="Arial"/>
              <a:buNone/>
            </a:pPr>
            <a:r>
              <a:rPr lang="en-US"/>
              <a:t>The tool will presented by Momentum</a:t>
            </a:r>
            <a:endParaRPr/>
          </a:p>
        </p:txBody>
      </p:sp>
      <p:sp>
        <p:nvSpPr>
          <p:cNvPr id="340" name="Google Shape;340;p37"/>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24BAA2"/>
              </a:buClr>
              <a:buSzPts val="3600"/>
              <a:buFont typeface="Arial"/>
              <a:buNone/>
            </a:pPr>
            <a:r>
              <a:rPr lang="en-US"/>
              <a:t>Summative assessment – Assessment  Form</a:t>
            </a:r>
            <a:endParaRPr/>
          </a:p>
        </p:txBody>
      </p:sp>
      <p:sp>
        <p:nvSpPr>
          <p:cNvPr id="341" name="Google Shape;341;p37"/>
          <p:cNvSpPr txBox="1"/>
          <p:nvPr/>
        </p:nvSpPr>
        <p:spPr>
          <a:xfrm>
            <a:off x="4564743" y="1565257"/>
            <a:ext cx="1923143" cy="336114"/>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i="0" lang="en-US" sz="1400" u="none" cap="none" strike="noStrike">
                <a:solidFill>
                  <a:srgbClr val="4472C4"/>
                </a:solidFill>
                <a:latin typeface="Calibri"/>
                <a:ea typeface="Calibri"/>
                <a:cs typeface="Calibri"/>
                <a:sym typeface="Calibri"/>
              </a:rPr>
              <a:t>Momentum tool</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38"/>
          <p:cNvSpPr/>
          <p:nvPr/>
        </p:nvSpPr>
        <p:spPr>
          <a:xfrm>
            <a:off x="455895" y="1188541"/>
            <a:ext cx="2726484" cy="2439069"/>
          </a:xfrm>
          <a:prstGeom prst="rect">
            <a:avLst/>
          </a:prstGeom>
          <a:solidFill>
            <a:srgbClr val="064947"/>
          </a:solidFill>
          <a:ln cap="flat" cmpd="sng" w="254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3600" u="none" cap="none" strike="noStrike">
                <a:solidFill>
                  <a:schemeClr val="lt1"/>
                </a:solidFill>
                <a:latin typeface="Calibri"/>
                <a:ea typeface="Calibri"/>
                <a:cs typeface="Calibri"/>
                <a:sym typeface="Calibri"/>
              </a:rPr>
              <a:t>5</a:t>
            </a:r>
            <a:endParaRPr/>
          </a:p>
          <a:p>
            <a:pPr indent="0" lvl="0" marL="0" marR="0" rtl="0" algn="l">
              <a:lnSpc>
                <a:spcPct val="100000"/>
              </a:lnSpc>
              <a:spcBef>
                <a:spcPts val="0"/>
              </a:spcBef>
              <a:spcAft>
                <a:spcPts val="0"/>
              </a:spcAft>
              <a:buNone/>
            </a:pPr>
            <a:r>
              <a:rPr b="1" i="0" lang="en-US" sz="2000" u="none" cap="none" strike="noStrike">
                <a:solidFill>
                  <a:schemeClr val="lt1"/>
                </a:solidFill>
                <a:latin typeface="Calibri"/>
                <a:ea typeface="Calibri"/>
                <a:cs typeface="Calibri"/>
                <a:sym typeface="Calibri"/>
              </a:rPr>
              <a:t>Tutor training curriculo</a:t>
            </a:r>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39"/>
          <p:cNvSpPr txBox="1"/>
          <p:nvPr>
            <p:ph idx="1" type="body"/>
          </p:nvPr>
        </p:nvSpPr>
        <p:spPr>
          <a:xfrm>
            <a:off x="798380" y="2061746"/>
            <a:ext cx="10595237" cy="3849918"/>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092E4B"/>
              </a:buClr>
              <a:buSzPts val="2400"/>
              <a:buFont typeface="Arial"/>
              <a:buNone/>
            </a:pPr>
            <a:r>
              <a:rPr lang="en-US"/>
              <a:t>It’s the curriculum aimed at train the tutors that will support the care workers during the WBL pathway</a:t>
            </a:r>
            <a:endParaRPr/>
          </a:p>
          <a:p>
            <a:pPr indent="-228600" lvl="0" marL="457200" marR="0" rtl="0" algn="l">
              <a:lnSpc>
                <a:spcPct val="90000"/>
              </a:lnSpc>
              <a:spcBef>
                <a:spcPts val="1000"/>
              </a:spcBef>
              <a:spcAft>
                <a:spcPts val="0"/>
              </a:spcAft>
              <a:buClr>
                <a:srgbClr val="092E4B"/>
              </a:buClr>
              <a:buSzPts val="2400"/>
              <a:buFont typeface="Arial"/>
              <a:buNone/>
            </a:pPr>
            <a:r>
              <a:rPr lang="en-US"/>
              <a:t>It is the curriculum of the current LTTA</a:t>
            </a:r>
            <a:endParaRPr/>
          </a:p>
          <a:p>
            <a:pPr indent="-228600" lvl="0" marL="457200" marR="0" rtl="0" algn="l">
              <a:lnSpc>
                <a:spcPct val="90000"/>
              </a:lnSpc>
              <a:spcBef>
                <a:spcPts val="1000"/>
              </a:spcBef>
              <a:spcAft>
                <a:spcPts val="0"/>
              </a:spcAft>
              <a:buClr>
                <a:srgbClr val="092E4B"/>
              </a:buClr>
              <a:buSzPts val="2400"/>
              <a:buFont typeface="Arial"/>
              <a:buNone/>
            </a:pPr>
            <a:r>
              <a:rPr lang="en-US"/>
              <a:t>It include all usefull training content on process and tools aimed at:</a:t>
            </a:r>
            <a:endParaRPr/>
          </a:p>
          <a:p>
            <a:pPr indent="-342900" lvl="0" marL="571500" rtl="0" algn="l">
              <a:lnSpc>
                <a:spcPct val="90000"/>
              </a:lnSpc>
              <a:spcBef>
                <a:spcPts val="1000"/>
              </a:spcBef>
              <a:spcAft>
                <a:spcPts val="0"/>
              </a:spcAft>
              <a:buSzPts val="2400"/>
              <a:buFont typeface="Calibri"/>
              <a:buChar char="-"/>
            </a:pPr>
            <a:r>
              <a:rPr lang="en-US"/>
              <a:t>design the WBL pathway, </a:t>
            </a:r>
            <a:endParaRPr/>
          </a:p>
          <a:p>
            <a:pPr indent="-342900" lvl="0" marL="571500" rtl="0" algn="l">
              <a:lnSpc>
                <a:spcPct val="90000"/>
              </a:lnSpc>
              <a:spcBef>
                <a:spcPts val="1000"/>
              </a:spcBef>
              <a:spcAft>
                <a:spcPts val="0"/>
              </a:spcAft>
              <a:buSzPts val="2400"/>
              <a:buFont typeface="Calibri"/>
              <a:buChar char="-"/>
            </a:pPr>
            <a:r>
              <a:rPr lang="en-US"/>
              <a:t>support the care workers during the implementation, </a:t>
            </a:r>
            <a:endParaRPr/>
          </a:p>
          <a:p>
            <a:pPr indent="-342900" lvl="0" marL="571500" rtl="0" algn="l">
              <a:lnSpc>
                <a:spcPct val="90000"/>
              </a:lnSpc>
              <a:spcBef>
                <a:spcPts val="1000"/>
              </a:spcBef>
              <a:spcAft>
                <a:spcPts val="0"/>
              </a:spcAft>
              <a:buSzPts val="2400"/>
              <a:buFont typeface="Calibri"/>
              <a:buChar char="-"/>
            </a:pPr>
            <a:r>
              <a:rPr lang="en-US"/>
              <a:t>Assess and certicificate the developed skills</a:t>
            </a:r>
            <a:endParaRPr/>
          </a:p>
          <a:p>
            <a:pPr indent="0" lvl="0" marL="228600" rtl="0" algn="l">
              <a:lnSpc>
                <a:spcPct val="90000"/>
              </a:lnSpc>
              <a:spcBef>
                <a:spcPts val="1000"/>
              </a:spcBef>
              <a:spcAft>
                <a:spcPts val="0"/>
              </a:spcAft>
              <a:buSzPts val="2400"/>
              <a:buNone/>
            </a:pPr>
            <a:r>
              <a:rPr lang="en-US"/>
              <a:t>Part of the curriculo is included in the Learning Agreement</a:t>
            </a:r>
            <a:endParaRPr/>
          </a:p>
          <a:p>
            <a:pPr indent="-190500" lvl="0" marL="571500" rtl="0" algn="l">
              <a:lnSpc>
                <a:spcPct val="90000"/>
              </a:lnSpc>
              <a:spcBef>
                <a:spcPts val="1000"/>
              </a:spcBef>
              <a:spcAft>
                <a:spcPts val="0"/>
              </a:spcAft>
              <a:buSzPts val="2400"/>
              <a:buFont typeface="Calibri"/>
              <a:buNone/>
            </a:pPr>
            <a:r>
              <a:t/>
            </a:r>
            <a:endParaRPr/>
          </a:p>
          <a:p>
            <a:pPr indent="-190500" lvl="0" marL="571500" rtl="0" algn="l">
              <a:lnSpc>
                <a:spcPct val="90000"/>
              </a:lnSpc>
              <a:spcBef>
                <a:spcPts val="1000"/>
              </a:spcBef>
              <a:spcAft>
                <a:spcPts val="0"/>
              </a:spcAft>
              <a:buSzPts val="2400"/>
              <a:buFont typeface="Calibri"/>
              <a:buNone/>
            </a:pPr>
            <a:r>
              <a:t/>
            </a:r>
            <a:endParaRPr/>
          </a:p>
        </p:txBody>
      </p:sp>
      <p:sp>
        <p:nvSpPr>
          <p:cNvPr id="352" name="Google Shape;352;p39"/>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24BAA2"/>
              </a:buClr>
              <a:buSzPts val="3600"/>
              <a:buFont typeface="Arial"/>
              <a:buNone/>
            </a:pPr>
            <a:r>
              <a:rPr b="1" lang="en-US" sz="3600">
                <a:latin typeface="Calibri"/>
                <a:ea typeface="Calibri"/>
                <a:cs typeface="Calibri"/>
                <a:sym typeface="Calibri"/>
              </a:rPr>
              <a:t>5 Tutor training curriculo</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0"/>
          <p:cNvSpPr/>
          <p:nvPr/>
        </p:nvSpPr>
        <p:spPr>
          <a:xfrm>
            <a:off x="446908" y="1194011"/>
            <a:ext cx="2726484" cy="2439069"/>
          </a:xfrm>
          <a:prstGeom prst="rect">
            <a:avLst/>
          </a:prstGeom>
          <a:solidFill>
            <a:srgbClr val="064947"/>
          </a:solidFill>
          <a:ln cap="flat" cmpd="sng" w="254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3600" u="none" cap="none" strike="noStrike">
                <a:solidFill>
                  <a:schemeClr val="lt1"/>
                </a:solidFill>
                <a:latin typeface="Calibri"/>
                <a:ea typeface="Calibri"/>
                <a:cs typeface="Calibri"/>
                <a:sym typeface="Calibri"/>
              </a:rPr>
              <a:t>6</a:t>
            </a:r>
            <a:endParaRPr/>
          </a:p>
          <a:p>
            <a:pPr indent="0" lvl="0" marL="0" marR="0" rtl="0" algn="l">
              <a:lnSpc>
                <a:spcPct val="100000"/>
              </a:lnSpc>
              <a:spcBef>
                <a:spcPts val="0"/>
              </a:spcBef>
              <a:spcAft>
                <a:spcPts val="0"/>
              </a:spcAft>
              <a:buNone/>
            </a:pPr>
            <a:r>
              <a:rPr b="1" i="0" lang="en-US" sz="2000" u="none" cap="none" strike="noStrike">
                <a:solidFill>
                  <a:schemeClr val="lt1"/>
                </a:solidFill>
                <a:latin typeface="Calibri"/>
                <a:ea typeface="Calibri"/>
                <a:cs typeface="Calibri"/>
                <a:sym typeface="Calibri"/>
              </a:rPr>
              <a:t>Training Materials </a:t>
            </a:r>
            <a:r>
              <a:rPr b="0" i="0" lang="en-US" sz="2000" u="none" cap="none" strike="noStrike">
                <a:solidFill>
                  <a:schemeClr val="lt1"/>
                </a:solidFill>
                <a:latin typeface="Calibri"/>
                <a:ea typeface="Calibri"/>
                <a:cs typeface="Calibri"/>
                <a:sym typeface="Calibri"/>
              </a:rPr>
              <a:t>to train the tutors</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41"/>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092E4B"/>
              </a:buClr>
              <a:buSzPts val="2400"/>
              <a:buFont typeface="Arial"/>
              <a:buNone/>
            </a:pPr>
            <a:r>
              <a:rPr lang="en-US"/>
              <a:t>The training materials are related all tools that will be included in the toolkit</a:t>
            </a:r>
            <a:endParaRPr/>
          </a:p>
          <a:p>
            <a:pPr indent="-228600" lvl="0" marL="457200" marR="0" rtl="0" algn="l">
              <a:lnSpc>
                <a:spcPct val="90000"/>
              </a:lnSpc>
              <a:spcBef>
                <a:spcPts val="1000"/>
              </a:spcBef>
              <a:spcAft>
                <a:spcPts val="0"/>
              </a:spcAft>
              <a:buClr>
                <a:srgbClr val="092E4B"/>
              </a:buClr>
              <a:buSzPts val="2400"/>
              <a:buFont typeface="Arial"/>
              <a:buNone/>
            </a:pPr>
            <a:r>
              <a:rPr lang="en-US"/>
              <a:t>These training material will be used during the LTTA</a:t>
            </a:r>
            <a:endParaRPr/>
          </a:p>
          <a:p>
            <a:pPr indent="-228600" lvl="0" marL="457200" marR="0" rtl="0" algn="l">
              <a:lnSpc>
                <a:spcPct val="90000"/>
              </a:lnSpc>
              <a:spcBef>
                <a:spcPts val="1000"/>
              </a:spcBef>
              <a:spcAft>
                <a:spcPts val="0"/>
              </a:spcAft>
              <a:buClr>
                <a:srgbClr val="092E4B"/>
              </a:buClr>
              <a:buSzPts val="2400"/>
              <a:buFont typeface="Arial"/>
              <a:buNone/>
            </a:pPr>
            <a:r>
              <a:rPr lang="en-US"/>
              <a:t>Each partners will develop the training materials related the part of the toolkit that will design and develop</a:t>
            </a:r>
            <a:endParaRPr/>
          </a:p>
          <a:p>
            <a:pPr indent="-228600" lvl="0" marL="457200" marR="0" rtl="0" algn="l">
              <a:lnSpc>
                <a:spcPct val="90000"/>
              </a:lnSpc>
              <a:spcBef>
                <a:spcPts val="1000"/>
              </a:spcBef>
              <a:spcAft>
                <a:spcPts val="0"/>
              </a:spcAft>
              <a:buClr>
                <a:srgbClr val="092E4B"/>
              </a:buClr>
              <a:buSzPts val="2400"/>
              <a:buFont typeface="Arial"/>
              <a:buNone/>
            </a:pPr>
            <a:r>
              <a:rPr lang="en-US"/>
              <a:t>The training materials might be different:</a:t>
            </a:r>
            <a:endParaRPr/>
          </a:p>
          <a:p>
            <a:pPr indent="-342900" lvl="0" marL="571500" rtl="0" algn="l">
              <a:lnSpc>
                <a:spcPct val="90000"/>
              </a:lnSpc>
              <a:spcBef>
                <a:spcPts val="1000"/>
              </a:spcBef>
              <a:spcAft>
                <a:spcPts val="0"/>
              </a:spcAft>
              <a:buSzPts val="2400"/>
              <a:buFont typeface="Arial"/>
              <a:buChar char="•"/>
            </a:pPr>
            <a:r>
              <a:rPr lang="en-US"/>
              <a:t>presentations</a:t>
            </a:r>
            <a:endParaRPr/>
          </a:p>
          <a:p>
            <a:pPr indent="-342900" lvl="0" marL="571500" rtl="0" algn="l">
              <a:lnSpc>
                <a:spcPct val="90000"/>
              </a:lnSpc>
              <a:spcBef>
                <a:spcPts val="1000"/>
              </a:spcBef>
              <a:spcAft>
                <a:spcPts val="0"/>
              </a:spcAft>
              <a:buSzPts val="2400"/>
              <a:buFont typeface="Arial"/>
              <a:buChar char="•"/>
            </a:pPr>
            <a:r>
              <a:rPr lang="en-US"/>
              <a:t>video</a:t>
            </a:r>
            <a:endParaRPr/>
          </a:p>
          <a:p>
            <a:pPr indent="-342900" lvl="0" marL="571500" rtl="0" algn="l">
              <a:lnSpc>
                <a:spcPct val="90000"/>
              </a:lnSpc>
              <a:spcBef>
                <a:spcPts val="1000"/>
              </a:spcBef>
              <a:spcAft>
                <a:spcPts val="0"/>
              </a:spcAft>
              <a:buSzPts val="2400"/>
              <a:buFont typeface="Arial"/>
              <a:buChar char="•"/>
            </a:pPr>
            <a:r>
              <a:rPr lang="en-US"/>
              <a:t>guides </a:t>
            </a:r>
            <a:endParaRPr/>
          </a:p>
          <a:p>
            <a:pPr indent="-342900" lvl="0" marL="571500" rtl="0" algn="l">
              <a:lnSpc>
                <a:spcPct val="90000"/>
              </a:lnSpc>
              <a:spcBef>
                <a:spcPts val="1000"/>
              </a:spcBef>
              <a:spcAft>
                <a:spcPts val="0"/>
              </a:spcAft>
              <a:buSzPts val="2400"/>
              <a:buFont typeface="Arial"/>
              <a:buChar char="•"/>
            </a:pPr>
            <a:r>
              <a:rPr lang="en-US"/>
              <a:t>etc</a:t>
            </a:r>
            <a:endParaRPr/>
          </a:p>
        </p:txBody>
      </p:sp>
      <p:sp>
        <p:nvSpPr>
          <p:cNvPr id="363" name="Google Shape;363;p41"/>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24BAA2"/>
              </a:buClr>
              <a:buSzPts val="3600"/>
              <a:buFont typeface="Arial"/>
              <a:buNone/>
            </a:pPr>
            <a:r>
              <a:rPr lang="en-US"/>
              <a:t>6 </a:t>
            </a:r>
            <a:r>
              <a:rPr b="1" lang="en-US" sz="3600">
                <a:latin typeface="Calibri"/>
                <a:ea typeface="Calibri"/>
                <a:cs typeface="Calibri"/>
                <a:sym typeface="Calibri"/>
              </a:rPr>
              <a:t>Training Materials </a:t>
            </a:r>
            <a:r>
              <a:rPr lang="en-US" sz="3600">
                <a:latin typeface="Calibri"/>
                <a:ea typeface="Calibri"/>
                <a:cs typeface="Calibri"/>
                <a:sym typeface="Calibri"/>
              </a:rPr>
              <a:t>to train the tutors</a:t>
            </a:r>
            <a:endParaRPr sz="3600"/>
          </a:p>
          <a:p>
            <a:pPr indent="-228600" lvl="0" marL="457200" marR="0" rtl="0" algn="l">
              <a:lnSpc>
                <a:spcPct val="90000"/>
              </a:lnSpc>
              <a:spcBef>
                <a:spcPts val="1000"/>
              </a:spcBef>
              <a:spcAft>
                <a:spcPts val="0"/>
              </a:spcAft>
              <a:buClr>
                <a:srgbClr val="24BAA2"/>
              </a:buClr>
              <a:buSzPts val="3600"/>
              <a:buFont typeface="Arial"/>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42"/>
          <p:cNvSpPr/>
          <p:nvPr/>
        </p:nvSpPr>
        <p:spPr>
          <a:xfrm>
            <a:off x="444596" y="1260561"/>
            <a:ext cx="2726484" cy="2439069"/>
          </a:xfrm>
          <a:prstGeom prst="rect">
            <a:avLst/>
          </a:prstGeom>
          <a:solidFill>
            <a:srgbClr val="064947"/>
          </a:solidFill>
          <a:ln cap="flat" cmpd="sng" w="254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3600" u="none" cap="none" strike="noStrike">
                <a:solidFill>
                  <a:schemeClr val="lt1"/>
                </a:solidFill>
                <a:latin typeface="Calibri"/>
                <a:ea typeface="Calibri"/>
                <a:cs typeface="Calibri"/>
                <a:sym typeface="Calibri"/>
              </a:rPr>
              <a:t>7</a:t>
            </a:r>
            <a:endParaRPr/>
          </a:p>
          <a:p>
            <a:pPr indent="0" lvl="0" marL="0" marR="0" rtl="0" algn="l">
              <a:lnSpc>
                <a:spcPct val="100000"/>
              </a:lnSpc>
              <a:spcBef>
                <a:spcPts val="0"/>
              </a:spcBef>
              <a:spcAft>
                <a:spcPts val="0"/>
              </a:spcAft>
              <a:buNone/>
            </a:pPr>
            <a:r>
              <a:rPr b="1" i="0" lang="en-US" sz="2000" u="none" cap="none" strike="noStrike">
                <a:solidFill>
                  <a:schemeClr val="lt1"/>
                </a:solidFill>
                <a:latin typeface="Calibri"/>
                <a:ea typeface="Calibri"/>
                <a:cs typeface="Calibri"/>
                <a:sym typeface="Calibri"/>
              </a:rPr>
              <a:t>EQAVET+ </a:t>
            </a:r>
            <a:r>
              <a:rPr b="0" i="0" lang="en-US" sz="2000" u="none" cap="none" strike="noStrike">
                <a:solidFill>
                  <a:schemeClr val="lt1"/>
                </a:solidFill>
                <a:latin typeface="Calibri"/>
                <a:ea typeface="Calibri"/>
                <a:cs typeface="Calibri"/>
                <a:sym typeface="Calibri"/>
              </a:rPr>
              <a:t>guidelines</a:t>
            </a:r>
            <a:endParaRPr b="1"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43"/>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p>
            <a:pPr indent="-342900" lvl="0" marL="571500" rtl="0" algn="l">
              <a:lnSpc>
                <a:spcPct val="90000"/>
              </a:lnSpc>
              <a:spcBef>
                <a:spcPts val="1000"/>
              </a:spcBef>
              <a:spcAft>
                <a:spcPts val="0"/>
              </a:spcAft>
              <a:buSzPts val="2400"/>
              <a:buFont typeface="Calibri"/>
              <a:buChar char="-"/>
            </a:pPr>
            <a:r>
              <a:rPr lang="en-US"/>
              <a:t>Guidelines on Quality Assessment and Self-Assessment in line with the updated EQAVET+ framework</a:t>
            </a:r>
            <a:endParaRPr/>
          </a:p>
          <a:p>
            <a:pPr indent="-342900" lvl="0" marL="571500" rtl="0" algn="l">
              <a:lnSpc>
                <a:spcPct val="90000"/>
              </a:lnSpc>
              <a:spcBef>
                <a:spcPts val="1000"/>
              </a:spcBef>
              <a:spcAft>
                <a:spcPts val="0"/>
              </a:spcAft>
              <a:buSzPts val="2400"/>
              <a:buFont typeface="Calibri"/>
              <a:buChar char="-"/>
            </a:pPr>
            <a:r>
              <a:rPr lang="en-US"/>
              <a:t>It will be an easy tool that will guide, in the future, other organization in implement the CVET WBL pathway in line with the principles of the Quality framework EQAVET+</a:t>
            </a:r>
            <a:endParaRPr/>
          </a:p>
          <a:p>
            <a:pPr indent="-342900" lvl="0" marL="571500" rtl="0" algn="l">
              <a:lnSpc>
                <a:spcPct val="90000"/>
              </a:lnSpc>
              <a:spcBef>
                <a:spcPts val="1000"/>
              </a:spcBef>
              <a:spcAft>
                <a:spcPts val="0"/>
              </a:spcAft>
              <a:buSzPts val="2400"/>
              <a:buFont typeface="Calibri"/>
              <a:buChar char="-"/>
            </a:pPr>
            <a:r>
              <a:rPr lang="en-US"/>
              <a:t>It could be also a kind of check list</a:t>
            </a:r>
            <a:endParaRPr/>
          </a:p>
        </p:txBody>
      </p:sp>
      <p:sp>
        <p:nvSpPr>
          <p:cNvPr id="374" name="Google Shape;374;p43"/>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24BAA2"/>
              </a:buClr>
              <a:buSzPts val="3600"/>
              <a:buFont typeface="Arial"/>
              <a:buNone/>
            </a:pPr>
            <a:r>
              <a:rPr b="1" lang="en-US" sz="3600">
                <a:latin typeface="Calibri"/>
                <a:ea typeface="Calibri"/>
                <a:cs typeface="Calibri"/>
                <a:sym typeface="Calibri"/>
              </a:rPr>
              <a:t>7 EQAVET+ </a:t>
            </a:r>
            <a:r>
              <a:rPr lang="en-US" sz="3600">
                <a:latin typeface="Calibri"/>
                <a:ea typeface="Calibri"/>
                <a:cs typeface="Calibri"/>
                <a:sym typeface="Calibri"/>
              </a:rPr>
              <a:t>guidelines</a:t>
            </a:r>
            <a:endParaRPr b="1" sz="36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5"/>
          <p:cNvSpPr txBox="1"/>
          <p:nvPr>
            <p:ph idx="1" type="body"/>
          </p:nvPr>
        </p:nvSpPr>
        <p:spPr>
          <a:xfrm>
            <a:off x="5497150" y="3602325"/>
            <a:ext cx="6156900" cy="225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Font typeface="Arial"/>
              <a:buNone/>
            </a:pPr>
            <a:r>
              <a:rPr lang="en-US" sz="4800">
                <a:solidFill>
                  <a:schemeClr val="lt1"/>
                </a:solidFill>
                <a:latin typeface="Calibri"/>
                <a:ea typeface="Calibri"/>
                <a:cs typeface="Calibri"/>
                <a:sym typeface="Calibri"/>
              </a:rPr>
              <a:t>Human-Digit WBL Toolkit and its Pilot Test</a:t>
            </a:r>
            <a:endParaRPr/>
          </a:p>
        </p:txBody>
      </p:sp>
      <p:sp>
        <p:nvSpPr>
          <p:cNvPr id="185" name="Google Shape;185;p5"/>
          <p:cNvSpPr txBox="1"/>
          <p:nvPr>
            <p:ph idx="2" type="body"/>
          </p:nvPr>
        </p:nvSpPr>
        <p:spPr>
          <a:xfrm>
            <a:off x="891654" y="2003728"/>
            <a:ext cx="2066906" cy="58222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4BAA2"/>
              </a:buClr>
              <a:buSzPts val="13000"/>
              <a:buNone/>
            </a:pPr>
            <a:r>
              <a:rPr lang="en-US"/>
              <a:t>01</a:t>
            </a:r>
            <a:endParaRPr/>
          </a:p>
        </p:txBody>
      </p:sp>
      <p:sp>
        <p:nvSpPr>
          <p:cNvPr id="186" name="Google Shape;186;p5"/>
          <p:cNvSpPr txBox="1"/>
          <p:nvPr/>
        </p:nvSpPr>
        <p:spPr>
          <a:xfrm>
            <a:off x="5497200" y="2752725"/>
            <a:ext cx="6694800" cy="849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4800"/>
              <a:buFont typeface="Arial"/>
              <a:buNone/>
            </a:pPr>
            <a:r>
              <a:rPr b="0" i="0" lang="en-US" sz="4800" u="none" cap="none" strike="noStrike">
                <a:solidFill>
                  <a:schemeClr val="lt1"/>
                </a:solidFill>
                <a:latin typeface="Calibri"/>
                <a:ea typeface="Calibri"/>
                <a:cs typeface="Calibri"/>
                <a:sym typeface="Calibri"/>
              </a:rPr>
              <a:t>Objectives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44"/>
          <p:cNvSpPr txBox="1"/>
          <p:nvPr>
            <p:ph idx="2" type="body"/>
          </p:nvPr>
        </p:nvSpPr>
        <p:spPr>
          <a:xfrm rot="-5400000">
            <a:off x="-1846647" y="2653174"/>
            <a:ext cx="6334995" cy="1683564"/>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24BAA2"/>
              </a:buClr>
              <a:buSzPts val="3600"/>
              <a:buFont typeface="Arial"/>
              <a:buNone/>
            </a:pPr>
            <a:r>
              <a:rPr b="1" lang="en-US" sz="3600">
                <a:latin typeface="Calibri"/>
                <a:ea typeface="Calibri"/>
                <a:cs typeface="Calibri"/>
                <a:sym typeface="Calibri"/>
              </a:rPr>
              <a:t>EQAVET+ </a:t>
            </a:r>
            <a:r>
              <a:rPr lang="en-US" sz="3600">
                <a:latin typeface="Calibri"/>
                <a:ea typeface="Calibri"/>
                <a:cs typeface="Calibri"/>
                <a:sym typeface="Calibri"/>
              </a:rPr>
              <a:t>guidelines references (March 2022)</a:t>
            </a:r>
            <a:endParaRPr/>
          </a:p>
        </p:txBody>
      </p:sp>
      <p:pic>
        <p:nvPicPr>
          <p:cNvPr id="380" name="Google Shape;380;p44"/>
          <p:cNvPicPr preferRelativeResize="0"/>
          <p:nvPr/>
        </p:nvPicPr>
        <p:blipFill rotWithShape="1">
          <a:blip r:embed="rId3">
            <a:alphaModFix/>
          </a:blip>
          <a:srcRect b="0" l="0" r="0" t="0"/>
          <a:stretch/>
        </p:blipFill>
        <p:spPr>
          <a:xfrm>
            <a:off x="2481943" y="329290"/>
            <a:ext cx="9058018" cy="616566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45"/>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24BAA2"/>
              </a:buClr>
              <a:buSzPts val="3600"/>
              <a:buFont typeface="Arial"/>
              <a:buNone/>
            </a:pPr>
            <a:r>
              <a:rPr lang="en-US"/>
              <a:t>Possible tool: the checklist</a:t>
            </a:r>
            <a:endParaRPr/>
          </a:p>
        </p:txBody>
      </p:sp>
      <p:sp>
        <p:nvSpPr>
          <p:cNvPr id="386" name="Google Shape;386;p45"/>
          <p:cNvSpPr txBox="1"/>
          <p:nvPr/>
        </p:nvSpPr>
        <p:spPr>
          <a:xfrm>
            <a:off x="2924629" y="1402488"/>
            <a:ext cx="6691084" cy="325538"/>
          </a:xfrm>
          <a:prstGeom prst="rect">
            <a:avLst/>
          </a:prstGeom>
          <a:noFill/>
          <a:ln>
            <a:noFill/>
          </a:ln>
        </p:spPr>
        <p:txBody>
          <a:bodyPr anchorCtr="0" anchor="t" bIns="45700" lIns="91425" spcFirstLastPara="1" rIns="91425" wrap="square" tIns="45700">
            <a:spAutoFit/>
          </a:bodyPr>
          <a:lstStyle/>
          <a:p>
            <a:pPr indent="0" lvl="0" marL="0" marR="179070" rtl="0" algn="l">
              <a:lnSpc>
                <a:spcPct val="115000"/>
              </a:lnSpc>
              <a:spcBef>
                <a:spcPts val="0"/>
              </a:spcBef>
              <a:spcAft>
                <a:spcPts val="0"/>
              </a:spcAft>
              <a:buNone/>
            </a:pPr>
            <a:r>
              <a:rPr b="1" i="0" lang="en-US" sz="1400" u="none" cap="none" strike="noStrike">
                <a:solidFill>
                  <a:srgbClr val="4472C4"/>
                </a:solidFill>
                <a:latin typeface="Calibri"/>
                <a:ea typeface="Calibri"/>
                <a:cs typeface="Calibri"/>
                <a:sym typeface="Calibri"/>
              </a:rPr>
              <a:t>Check list - Quality procedures before, during and after the WBL</a:t>
            </a:r>
            <a:endParaRPr b="0" i="0" sz="1100" u="none" cap="none" strike="noStrike">
              <a:solidFill>
                <a:srgbClr val="000000"/>
              </a:solidFill>
              <a:latin typeface="Calibri"/>
              <a:ea typeface="Calibri"/>
              <a:cs typeface="Calibri"/>
              <a:sym typeface="Calibri"/>
            </a:endParaRPr>
          </a:p>
        </p:txBody>
      </p:sp>
      <p:pic>
        <p:nvPicPr>
          <p:cNvPr id="387" name="Google Shape;387;p45"/>
          <p:cNvPicPr preferRelativeResize="0"/>
          <p:nvPr/>
        </p:nvPicPr>
        <p:blipFill rotWithShape="1">
          <a:blip r:embed="rId3">
            <a:alphaModFix/>
          </a:blip>
          <a:srcRect b="5404" l="0" r="7792" t="0"/>
          <a:stretch/>
        </p:blipFill>
        <p:spPr>
          <a:xfrm>
            <a:off x="680206" y="1728026"/>
            <a:ext cx="3721664" cy="4745345"/>
          </a:xfrm>
          <a:prstGeom prst="rect">
            <a:avLst/>
          </a:prstGeom>
          <a:noFill/>
          <a:ln cap="flat" cmpd="sng" w="9525">
            <a:solidFill>
              <a:srgbClr val="080808"/>
            </a:solidFill>
            <a:prstDash val="solid"/>
            <a:round/>
            <a:headEnd len="sm" w="sm" type="none"/>
            <a:tailEnd len="sm" w="sm" type="none"/>
          </a:ln>
        </p:spPr>
      </p:pic>
      <p:pic>
        <p:nvPicPr>
          <p:cNvPr id="388" name="Google Shape;388;p45"/>
          <p:cNvPicPr preferRelativeResize="0"/>
          <p:nvPr/>
        </p:nvPicPr>
        <p:blipFill rotWithShape="1">
          <a:blip r:embed="rId4">
            <a:alphaModFix/>
          </a:blip>
          <a:srcRect b="0" l="0" r="0" t="0"/>
          <a:stretch/>
        </p:blipFill>
        <p:spPr>
          <a:xfrm>
            <a:off x="4569628" y="1728026"/>
            <a:ext cx="3282856" cy="4745345"/>
          </a:xfrm>
          <a:prstGeom prst="rect">
            <a:avLst/>
          </a:prstGeom>
          <a:noFill/>
          <a:ln cap="flat" cmpd="sng" w="9525">
            <a:solidFill>
              <a:srgbClr val="080808"/>
            </a:solidFill>
            <a:prstDash val="solid"/>
            <a:round/>
            <a:headEnd len="sm" w="sm" type="none"/>
            <a:tailEnd len="sm" w="sm" type="none"/>
          </a:ln>
        </p:spPr>
      </p:pic>
      <p:pic>
        <p:nvPicPr>
          <p:cNvPr id="389" name="Google Shape;389;p45"/>
          <p:cNvPicPr preferRelativeResize="0"/>
          <p:nvPr/>
        </p:nvPicPr>
        <p:blipFill rotWithShape="1">
          <a:blip r:embed="rId5">
            <a:alphaModFix/>
          </a:blip>
          <a:srcRect b="7079" l="0" r="5996" t="0"/>
          <a:stretch/>
        </p:blipFill>
        <p:spPr>
          <a:xfrm>
            <a:off x="8134297" y="1747098"/>
            <a:ext cx="3607664" cy="2190831"/>
          </a:xfrm>
          <a:prstGeom prst="rect">
            <a:avLst/>
          </a:prstGeom>
          <a:noFill/>
          <a:ln cap="flat" cmpd="sng" w="9525">
            <a:solidFill>
              <a:srgbClr val="080808"/>
            </a:solidFill>
            <a:prstDash val="solid"/>
            <a:round/>
            <a:headEnd len="sm" w="sm" type="none"/>
            <a:tailEnd len="sm" w="sm" type="none"/>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g136ea598341_1_43"/>
          <p:cNvSpPr txBox="1"/>
          <p:nvPr>
            <p:ph idx="1" type="body"/>
          </p:nvPr>
        </p:nvSpPr>
        <p:spPr>
          <a:xfrm>
            <a:off x="5497150" y="3602325"/>
            <a:ext cx="6275750" cy="225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None/>
            </a:pPr>
            <a:r>
              <a:rPr lang="en-US"/>
              <a:t>and what we can do </a:t>
            </a:r>
            <a:endParaRPr/>
          </a:p>
        </p:txBody>
      </p:sp>
      <p:sp>
        <p:nvSpPr>
          <p:cNvPr id="396" name="Google Shape;396;g136ea598341_1_43"/>
          <p:cNvSpPr txBox="1"/>
          <p:nvPr>
            <p:ph idx="2" type="body"/>
          </p:nvPr>
        </p:nvSpPr>
        <p:spPr>
          <a:xfrm>
            <a:off x="891650" y="2003717"/>
            <a:ext cx="2067000" cy="2253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4BAA2"/>
              </a:buClr>
              <a:buSzPts val="13000"/>
              <a:buNone/>
            </a:pPr>
            <a:r>
              <a:rPr lang="en-US"/>
              <a:t>03</a:t>
            </a:r>
            <a:endParaRPr/>
          </a:p>
        </p:txBody>
      </p:sp>
      <p:sp>
        <p:nvSpPr>
          <p:cNvPr id="397" name="Google Shape;397;g136ea598341_1_43"/>
          <p:cNvSpPr txBox="1"/>
          <p:nvPr/>
        </p:nvSpPr>
        <p:spPr>
          <a:xfrm>
            <a:off x="5497200" y="2752725"/>
            <a:ext cx="6694800" cy="849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4800"/>
              <a:buFont typeface="Arial"/>
              <a:buNone/>
            </a:pPr>
            <a:r>
              <a:rPr b="0" i="0" lang="en-US" sz="4800" u="none" cap="none" strike="noStrike">
                <a:solidFill>
                  <a:schemeClr val="lt1"/>
                </a:solidFill>
                <a:latin typeface="Calibri"/>
                <a:ea typeface="Calibri"/>
                <a:cs typeface="Calibri"/>
                <a:sym typeface="Calibri"/>
              </a:rPr>
              <a:t>What we already have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46"/>
          <p:cNvSpPr txBox="1"/>
          <p:nvPr>
            <p:ph idx="2" type="body"/>
          </p:nvPr>
        </p:nvSpPr>
        <p:spPr>
          <a:xfrm>
            <a:off x="798450" y="392893"/>
            <a:ext cx="10595100" cy="8037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600"/>
              <a:buNone/>
            </a:pPr>
            <a:r>
              <a:rPr lang="en-US"/>
              <a:t>The tools</a:t>
            </a:r>
            <a:endParaRPr/>
          </a:p>
        </p:txBody>
      </p:sp>
      <p:sp>
        <p:nvSpPr>
          <p:cNvPr id="404" name="Google Shape;404;p46"/>
          <p:cNvSpPr/>
          <p:nvPr/>
        </p:nvSpPr>
        <p:spPr>
          <a:xfrm>
            <a:off x="3946828" y="2567108"/>
            <a:ext cx="1138103" cy="1151846"/>
          </a:xfrm>
          <a:prstGeom prst="rect">
            <a:avLst/>
          </a:prstGeom>
          <a:solidFill>
            <a:srgbClr val="064947"/>
          </a:solidFill>
          <a:ln cap="flat" cmpd="sng" w="254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2000" u="none" cap="none" strike="noStrike">
                <a:solidFill>
                  <a:schemeClr val="lt1"/>
                </a:solidFill>
                <a:latin typeface="Calibri"/>
                <a:ea typeface="Calibri"/>
                <a:cs typeface="Calibri"/>
                <a:sym typeface="Calibri"/>
              </a:rPr>
              <a:t>3</a:t>
            </a:r>
            <a:endParaRPr/>
          </a:p>
          <a:p>
            <a:pPr indent="0" lvl="0" marL="0" marR="0" rtl="0" algn="l">
              <a:lnSpc>
                <a:spcPct val="100000"/>
              </a:lnSpc>
              <a:spcBef>
                <a:spcPts val="0"/>
              </a:spcBef>
              <a:spcAft>
                <a:spcPts val="0"/>
              </a:spcAft>
              <a:buNone/>
            </a:pPr>
            <a:r>
              <a:rPr b="0" i="0" lang="en-US" sz="1200" u="none" cap="none" strike="noStrike">
                <a:solidFill>
                  <a:schemeClr val="lt1"/>
                </a:solidFill>
                <a:latin typeface="Calibri"/>
                <a:ea typeface="Calibri"/>
                <a:cs typeface="Calibri"/>
                <a:sym typeface="Calibri"/>
              </a:rPr>
              <a:t>Two </a:t>
            </a:r>
            <a:r>
              <a:rPr b="1" i="0" lang="en-US" sz="1200" u="none" cap="none" strike="noStrike">
                <a:solidFill>
                  <a:schemeClr val="lt1"/>
                </a:solidFill>
                <a:latin typeface="Calibri"/>
                <a:ea typeface="Calibri"/>
                <a:cs typeface="Calibri"/>
                <a:sym typeface="Calibri"/>
              </a:rPr>
              <a:t>Practical Guide </a:t>
            </a:r>
            <a:r>
              <a:rPr b="0" i="0" lang="en-US" sz="1200" u="none" cap="none" strike="noStrike">
                <a:solidFill>
                  <a:schemeClr val="lt1"/>
                </a:solidFill>
                <a:latin typeface="Calibri"/>
                <a:ea typeface="Calibri"/>
                <a:cs typeface="Calibri"/>
                <a:sym typeface="Calibri"/>
              </a:rPr>
              <a:t>for Care Workers</a:t>
            </a:r>
            <a:endParaRPr b="1" i="0" sz="12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000" u="none" cap="none" strike="noStrike">
              <a:solidFill>
                <a:schemeClr val="lt1"/>
              </a:solidFill>
              <a:latin typeface="Arial"/>
              <a:ea typeface="Arial"/>
              <a:cs typeface="Arial"/>
              <a:sym typeface="Arial"/>
            </a:endParaRPr>
          </a:p>
        </p:txBody>
      </p:sp>
      <p:sp>
        <p:nvSpPr>
          <p:cNvPr id="405" name="Google Shape;405;p46"/>
          <p:cNvSpPr/>
          <p:nvPr/>
        </p:nvSpPr>
        <p:spPr>
          <a:xfrm>
            <a:off x="467343" y="2592840"/>
            <a:ext cx="1138103" cy="1151846"/>
          </a:xfrm>
          <a:prstGeom prst="rect">
            <a:avLst/>
          </a:prstGeom>
          <a:solidFill>
            <a:srgbClr val="064947"/>
          </a:solidFill>
          <a:ln cap="flat" cmpd="sng" w="254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2000" u="none" cap="none" strike="noStrike">
                <a:solidFill>
                  <a:schemeClr val="lt1"/>
                </a:solidFill>
                <a:latin typeface="Calibri"/>
                <a:ea typeface="Calibri"/>
                <a:cs typeface="Calibri"/>
                <a:sym typeface="Calibri"/>
              </a:rPr>
              <a:t>1</a:t>
            </a:r>
            <a:endParaRPr/>
          </a:p>
          <a:p>
            <a:pPr indent="0" lvl="0" marL="0" marR="0" rtl="0" algn="l">
              <a:lnSpc>
                <a:spcPct val="107000"/>
              </a:lnSpc>
              <a:spcBef>
                <a:spcPts val="0"/>
              </a:spcBef>
              <a:spcAft>
                <a:spcPts val="0"/>
              </a:spcAft>
              <a:buNone/>
            </a:pPr>
            <a:r>
              <a:rPr b="0" i="0" lang="en-US" sz="1200" u="none" cap="none" strike="noStrike">
                <a:solidFill>
                  <a:schemeClr val="lt1"/>
                </a:solidFill>
                <a:latin typeface="Calibri"/>
                <a:ea typeface="Calibri"/>
                <a:cs typeface="Calibri"/>
                <a:sym typeface="Calibri"/>
              </a:rPr>
              <a:t>One </a:t>
            </a:r>
            <a:r>
              <a:rPr b="1" i="0" lang="en-US" sz="1200" u="none" cap="none" strike="noStrike">
                <a:solidFill>
                  <a:schemeClr val="lt1"/>
                </a:solidFill>
                <a:latin typeface="Calibri"/>
                <a:ea typeface="Calibri"/>
                <a:cs typeface="Calibri"/>
                <a:sym typeface="Calibri"/>
              </a:rPr>
              <a:t>work based learning units </a:t>
            </a:r>
            <a:r>
              <a:rPr b="0" i="0" lang="en-US" sz="1200" u="none" cap="none" strike="noStrike">
                <a:solidFill>
                  <a:schemeClr val="lt1"/>
                </a:solidFill>
                <a:latin typeface="Calibri"/>
                <a:ea typeface="Calibri"/>
                <a:cs typeface="Calibri"/>
                <a:sym typeface="Calibri"/>
              </a:rPr>
              <a:t>for Care Worker</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000" u="none" cap="none" strike="noStrike">
              <a:solidFill>
                <a:schemeClr val="lt1"/>
              </a:solidFill>
              <a:latin typeface="Arial"/>
              <a:ea typeface="Arial"/>
              <a:cs typeface="Arial"/>
              <a:sym typeface="Arial"/>
            </a:endParaRPr>
          </a:p>
        </p:txBody>
      </p:sp>
      <p:sp>
        <p:nvSpPr>
          <p:cNvPr id="406" name="Google Shape;406;p46"/>
          <p:cNvSpPr/>
          <p:nvPr/>
        </p:nvSpPr>
        <p:spPr>
          <a:xfrm>
            <a:off x="3952818" y="3830557"/>
            <a:ext cx="1138103" cy="1151846"/>
          </a:xfrm>
          <a:prstGeom prst="rect">
            <a:avLst/>
          </a:prstGeom>
          <a:solidFill>
            <a:srgbClr val="064947"/>
          </a:solidFill>
          <a:ln cap="flat" cmpd="sng" w="254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2000" u="none" cap="none" strike="noStrike">
                <a:solidFill>
                  <a:schemeClr val="lt1"/>
                </a:solidFill>
                <a:latin typeface="Calibri"/>
                <a:ea typeface="Calibri"/>
                <a:cs typeface="Calibri"/>
                <a:sym typeface="Calibri"/>
              </a:rPr>
              <a:t>2</a:t>
            </a:r>
            <a:endParaRPr/>
          </a:p>
          <a:p>
            <a:pPr indent="0" lvl="0" marL="0" marR="0" rtl="0" algn="l">
              <a:lnSpc>
                <a:spcPct val="107000"/>
              </a:lnSpc>
              <a:spcBef>
                <a:spcPts val="0"/>
              </a:spcBef>
              <a:spcAft>
                <a:spcPts val="0"/>
              </a:spcAft>
              <a:buNone/>
            </a:pPr>
            <a:r>
              <a:rPr b="1" i="0" lang="en-US" sz="1200" u="none" cap="none" strike="noStrike">
                <a:solidFill>
                  <a:schemeClr val="lt1"/>
                </a:solidFill>
                <a:latin typeface="Calibri"/>
                <a:ea typeface="Calibri"/>
                <a:cs typeface="Calibri"/>
                <a:sym typeface="Calibri"/>
              </a:rPr>
              <a:t>Self-assessment </a:t>
            </a:r>
            <a:r>
              <a:rPr b="0" i="0" lang="en-US" sz="1200" u="none" cap="none" strike="noStrike">
                <a:solidFill>
                  <a:schemeClr val="lt1"/>
                </a:solidFill>
                <a:latin typeface="Calibri"/>
                <a:ea typeface="Calibri"/>
                <a:cs typeface="Calibri"/>
                <a:sym typeface="Calibri"/>
              </a:rPr>
              <a:t>tool</a:t>
            </a:r>
            <a:endParaRPr b="1" i="0" sz="1200" u="none" cap="none" strike="noStrike">
              <a:solidFill>
                <a:schemeClr val="lt1"/>
              </a:solidFill>
              <a:latin typeface="Calibri"/>
              <a:ea typeface="Calibri"/>
              <a:cs typeface="Calibri"/>
              <a:sym typeface="Calibri"/>
            </a:endParaRPr>
          </a:p>
          <a:p>
            <a:pPr indent="0" lvl="0" marL="0" marR="0" rtl="0" algn="l">
              <a:lnSpc>
                <a:spcPct val="107000"/>
              </a:lnSpc>
              <a:spcBef>
                <a:spcPts val="0"/>
              </a:spcBef>
              <a:spcAft>
                <a:spcPts val="0"/>
              </a:spcAft>
              <a:buNone/>
            </a:pPr>
            <a:r>
              <a:rPr b="0" i="0" lang="en-US" sz="1200" u="none" cap="none" strike="noStrike">
                <a:solidFill>
                  <a:schemeClr val="lt1"/>
                </a:solidFill>
                <a:latin typeface="Calibri"/>
                <a:ea typeface="Calibri"/>
                <a:cs typeface="Calibri"/>
                <a:sym typeface="Calibri"/>
              </a:rPr>
              <a:t> </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000" u="none" cap="none" strike="noStrike">
              <a:solidFill>
                <a:schemeClr val="lt1"/>
              </a:solidFill>
              <a:latin typeface="Arial"/>
              <a:ea typeface="Arial"/>
              <a:cs typeface="Arial"/>
              <a:sym typeface="Arial"/>
            </a:endParaRPr>
          </a:p>
        </p:txBody>
      </p:sp>
      <p:sp>
        <p:nvSpPr>
          <p:cNvPr id="407" name="Google Shape;407;p46"/>
          <p:cNvSpPr/>
          <p:nvPr/>
        </p:nvSpPr>
        <p:spPr>
          <a:xfrm>
            <a:off x="3946828" y="5094012"/>
            <a:ext cx="1138103" cy="1151846"/>
          </a:xfrm>
          <a:prstGeom prst="rect">
            <a:avLst/>
          </a:prstGeom>
          <a:solidFill>
            <a:srgbClr val="064947"/>
          </a:solidFill>
          <a:ln cap="flat" cmpd="sng" w="254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2000" u="none" cap="none" strike="noStrike">
                <a:solidFill>
                  <a:schemeClr val="lt1"/>
                </a:solidFill>
                <a:latin typeface="Calibri"/>
                <a:ea typeface="Calibri"/>
                <a:cs typeface="Calibri"/>
                <a:sym typeface="Calibri"/>
              </a:rPr>
              <a:t>4</a:t>
            </a:r>
            <a:endParaRPr/>
          </a:p>
          <a:p>
            <a:pPr indent="0" lvl="0" marL="0" marR="0" rtl="0" algn="l">
              <a:lnSpc>
                <a:spcPct val="100000"/>
              </a:lnSpc>
              <a:spcBef>
                <a:spcPts val="0"/>
              </a:spcBef>
              <a:spcAft>
                <a:spcPts val="0"/>
              </a:spcAft>
              <a:buNone/>
            </a:pPr>
            <a:r>
              <a:rPr b="0" i="0" lang="en-US" sz="1200" u="none" cap="none" strike="noStrike">
                <a:solidFill>
                  <a:schemeClr val="lt1"/>
                </a:solidFill>
                <a:latin typeface="Calibri"/>
                <a:ea typeface="Calibri"/>
                <a:cs typeface="Calibri"/>
                <a:sym typeface="Calibri"/>
              </a:rPr>
              <a:t>Tutoring </a:t>
            </a:r>
            <a:r>
              <a:rPr b="1" i="0" lang="en-US" sz="1200" u="none" cap="none" strike="noStrike">
                <a:solidFill>
                  <a:schemeClr val="lt1"/>
                </a:solidFill>
                <a:latin typeface="Calibri"/>
                <a:ea typeface="Calibri"/>
                <a:cs typeface="Calibri"/>
                <a:sym typeface="Calibri"/>
              </a:rPr>
              <a:t>guidelines</a:t>
            </a:r>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000" u="none" cap="none" strike="noStrike">
              <a:solidFill>
                <a:schemeClr val="lt1"/>
              </a:solidFill>
              <a:latin typeface="Arial"/>
              <a:ea typeface="Arial"/>
              <a:cs typeface="Arial"/>
              <a:sym typeface="Arial"/>
            </a:endParaRPr>
          </a:p>
        </p:txBody>
      </p:sp>
      <p:sp>
        <p:nvSpPr>
          <p:cNvPr id="408" name="Google Shape;408;p46"/>
          <p:cNvSpPr/>
          <p:nvPr/>
        </p:nvSpPr>
        <p:spPr>
          <a:xfrm>
            <a:off x="467343" y="3840070"/>
            <a:ext cx="1138103" cy="1151846"/>
          </a:xfrm>
          <a:prstGeom prst="rect">
            <a:avLst/>
          </a:prstGeom>
          <a:solidFill>
            <a:srgbClr val="064947"/>
          </a:solidFill>
          <a:ln cap="flat" cmpd="sng" w="254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2000" u="none" cap="none" strike="noStrike">
                <a:solidFill>
                  <a:schemeClr val="lt1"/>
                </a:solidFill>
                <a:latin typeface="Calibri"/>
                <a:ea typeface="Calibri"/>
                <a:cs typeface="Calibri"/>
                <a:sym typeface="Calibri"/>
              </a:rPr>
              <a:t>5</a:t>
            </a:r>
            <a:endParaRPr/>
          </a:p>
          <a:p>
            <a:pPr indent="0" lvl="0" marL="0" marR="0" rtl="0" algn="l">
              <a:lnSpc>
                <a:spcPct val="100000"/>
              </a:lnSpc>
              <a:spcBef>
                <a:spcPts val="0"/>
              </a:spcBef>
              <a:spcAft>
                <a:spcPts val="0"/>
              </a:spcAft>
              <a:buNone/>
            </a:pPr>
            <a:r>
              <a:rPr b="1" i="0" lang="en-US" sz="1200" u="none" cap="none" strike="noStrike">
                <a:solidFill>
                  <a:schemeClr val="lt1"/>
                </a:solidFill>
                <a:latin typeface="Calibri"/>
                <a:ea typeface="Calibri"/>
                <a:cs typeface="Calibri"/>
                <a:sym typeface="Calibri"/>
              </a:rPr>
              <a:t>Tutor training curriculo</a:t>
            </a:r>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000" u="none" cap="none" strike="noStrike">
              <a:solidFill>
                <a:schemeClr val="lt1"/>
              </a:solidFill>
              <a:latin typeface="Arial"/>
              <a:ea typeface="Arial"/>
              <a:cs typeface="Arial"/>
              <a:sym typeface="Arial"/>
            </a:endParaRPr>
          </a:p>
        </p:txBody>
      </p:sp>
      <p:sp>
        <p:nvSpPr>
          <p:cNvPr id="409" name="Google Shape;409;p46"/>
          <p:cNvSpPr/>
          <p:nvPr/>
        </p:nvSpPr>
        <p:spPr>
          <a:xfrm>
            <a:off x="467343" y="5117356"/>
            <a:ext cx="1138103" cy="1151846"/>
          </a:xfrm>
          <a:prstGeom prst="rect">
            <a:avLst/>
          </a:prstGeom>
          <a:solidFill>
            <a:srgbClr val="064947"/>
          </a:solidFill>
          <a:ln cap="flat" cmpd="sng" w="254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2000" u="none" cap="none" strike="noStrike">
                <a:solidFill>
                  <a:schemeClr val="lt1"/>
                </a:solidFill>
                <a:latin typeface="Calibri"/>
                <a:ea typeface="Calibri"/>
                <a:cs typeface="Calibri"/>
                <a:sym typeface="Calibri"/>
              </a:rPr>
              <a:t>6</a:t>
            </a:r>
            <a:endParaRPr/>
          </a:p>
          <a:p>
            <a:pPr indent="0" lvl="0" marL="0" marR="0" rtl="0" algn="l">
              <a:lnSpc>
                <a:spcPct val="100000"/>
              </a:lnSpc>
              <a:spcBef>
                <a:spcPts val="0"/>
              </a:spcBef>
              <a:spcAft>
                <a:spcPts val="0"/>
              </a:spcAft>
              <a:buNone/>
            </a:pPr>
            <a:r>
              <a:rPr b="1" i="0" lang="en-US" sz="1200" u="none" cap="none" strike="noStrike">
                <a:solidFill>
                  <a:schemeClr val="lt1"/>
                </a:solidFill>
                <a:latin typeface="Calibri"/>
                <a:ea typeface="Calibri"/>
                <a:cs typeface="Calibri"/>
                <a:sym typeface="Calibri"/>
              </a:rPr>
              <a:t>Training Materials </a:t>
            </a:r>
            <a:r>
              <a:rPr b="0" i="0" lang="en-US" sz="1200" u="none" cap="none" strike="noStrike">
                <a:solidFill>
                  <a:schemeClr val="lt1"/>
                </a:solidFill>
                <a:latin typeface="Calibri"/>
                <a:ea typeface="Calibri"/>
                <a:cs typeface="Calibri"/>
                <a:sym typeface="Calibri"/>
              </a:rPr>
              <a:t>to train the tutors</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000" u="none" cap="none" strike="noStrike">
              <a:solidFill>
                <a:schemeClr val="lt1"/>
              </a:solidFill>
              <a:latin typeface="Arial"/>
              <a:ea typeface="Arial"/>
              <a:cs typeface="Arial"/>
              <a:sym typeface="Arial"/>
            </a:endParaRPr>
          </a:p>
        </p:txBody>
      </p:sp>
      <p:sp>
        <p:nvSpPr>
          <p:cNvPr id="410" name="Google Shape;410;p46"/>
          <p:cNvSpPr/>
          <p:nvPr/>
        </p:nvSpPr>
        <p:spPr>
          <a:xfrm>
            <a:off x="7410053" y="2580140"/>
            <a:ext cx="1138103" cy="1151846"/>
          </a:xfrm>
          <a:prstGeom prst="rect">
            <a:avLst/>
          </a:prstGeom>
          <a:solidFill>
            <a:srgbClr val="064947"/>
          </a:solidFill>
          <a:ln cap="flat" cmpd="sng" w="254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2000" u="none" cap="none" strike="noStrike">
                <a:solidFill>
                  <a:schemeClr val="lt1"/>
                </a:solidFill>
                <a:latin typeface="Calibri"/>
                <a:ea typeface="Calibri"/>
                <a:cs typeface="Calibri"/>
                <a:sym typeface="Calibri"/>
              </a:rPr>
              <a:t>7</a:t>
            </a:r>
            <a:endParaRPr/>
          </a:p>
          <a:p>
            <a:pPr indent="0" lvl="0" marL="0" marR="0" rtl="0" algn="l">
              <a:lnSpc>
                <a:spcPct val="100000"/>
              </a:lnSpc>
              <a:spcBef>
                <a:spcPts val="0"/>
              </a:spcBef>
              <a:spcAft>
                <a:spcPts val="0"/>
              </a:spcAft>
              <a:buNone/>
            </a:pPr>
            <a:r>
              <a:rPr b="1" i="0" lang="en-US" sz="1200" u="none" cap="none" strike="noStrike">
                <a:solidFill>
                  <a:schemeClr val="lt1"/>
                </a:solidFill>
                <a:latin typeface="Calibri"/>
                <a:ea typeface="Calibri"/>
                <a:cs typeface="Calibri"/>
                <a:sym typeface="Calibri"/>
              </a:rPr>
              <a:t>EQAVET+ </a:t>
            </a:r>
            <a:r>
              <a:rPr b="0" i="0" lang="en-US" sz="1200" u="none" cap="none" strike="noStrike">
                <a:solidFill>
                  <a:schemeClr val="lt1"/>
                </a:solidFill>
                <a:latin typeface="Calibri"/>
                <a:ea typeface="Calibri"/>
                <a:cs typeface="Calibri"/>
                <a:sym typeface="Calibri"/>
              </a:rPr>
              <a:t>guidelines</a:t>
            </a:r>
            <a:endParaRPr b="1" i="0" sz="12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000" u="none" cap="none" strike="noStrike">
              <a:solidFill>
                <a:schemeClr val="lt1"/>
              </a:solidFill>
              <a:latin typeface="Arial"/>
              <a:ea typeface="Arial"/>
              <a:cs typeface="Arial"/>
              <a:sym typeface="Arial"/>
            </a:endParaRPr>
          </a:p>
        </p:txBody>
      </p:sp>
      <p:sp>
        <p:nvSpPr>
          <p:cNvPr id="411" name="Google Shape;411;p46"/>
          <p:cNvSpPr/>
          <p:nvPr/>
        </p:nvSpPr>
        <p:spPr>
          <a:xfrm>
            <a:off x="9905999" y="2580140"/>
            <a:ext cx="1827867" cy="3716708"/>
          </a:xfrm>
          <a:prstGeom prst="rect">
            <a:avLst/>
          </a:prstGeom>
          <a:noFill/>
          <a:ln cap="flat" cmpd="sng" w="762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412" name="Google Shape;412;p46"/>
          <p:cNvGrpSpPr/>
          <p:nvPr/>
        </p:nvGrpSpPr>
        <p:grpSpPr>
          <a:xfrm>
            <a:off x="294844" y="1043584"/>
            <a:ext cx="11602311" cy="1195171"/>
            <a:chOff x="4613" y="248841"/>
            <a:chExt cx="11602311" cy="1195171"/>
          </a:xfrm>
        </p:grpSpPr>
        <p:sp>
          <p:nvSpPr>
            <p:cNvPr id="413" name="Google Shape;413;p46"/>
            <p:cNvSpPr/>
            <p:nvPr/>
          </p:nvSpPr>
          <p:spPr>
            <a:xfrm>
              <a:off x="4613" y="248841"/>
              <a:ext cx="3829331" cy="1195171"/>
            </a:xfrm>
            <a:prstGeom prst="chevron">
              <a:avLst>
                <a:gd fmla="val 50000" name="adj"/>
              </a:avLst>
            </a:prstGeom>
            <a:solidFill>
              <a:srgbClr val="7030A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46"/>
            <p:cNvSpPr txBox="1"/>
            <p:nvPr/>
          </p:nvSpPr>
          <p:spPr>
            <a:xfrm>
              <a:off x="602199" y="248841"/>
              <a:ext cx="2634160" cy="1195171"/>
            </a:xfrm>
            <a:prstGeom prst="rect">
              <a:avLst/>
            </a:prstGeom>
            <a:noFill/>
            <a:ln>
              <a:noFill/>
            </a:ln>
          </p:spPr>
          <p:txBody>
            <a:bodyPr anchorCtr="0" anchor="ctr" bIns="26650" lIns="80000" spcFirstLastPara="1" rIns="26650" wrap="square" tIns="26650">
              <a:noAutofit/>
            </a:bodyPr>
            <a:lstStyle/>
            <a:p>
              <a:pPr indent="0" lvl="0" marL="0" marR="0" rtl="0" algn="ctr">
                <a:lnSpc>
                  <a:spcPct val="9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Planning</a:t>
              </a:r>
              <a:endParaRPr/>
            </a:p>
          </p:txBody>
        </p:sp>
        <p:sp>
          <p:nvSpPr>
            <p:cNvPr id="415" name="Google Shape;415;p46"/>
            <p:cNvSpPr/>
            <p:nvPr/>
          </p:nvSpPr>
          <p:spPr>
            <a:xfrm>
              <a:off x="3535151" y="248841"/>
              <a:ext cx="3523874" cy="1195171"/>
            </a:xfrm>
            <a:prstGeom prst="chevron">
              <a:avLst>
                <a:gd fmla="val 50000" name="adj"/>
              </a:avLst>
            </a:prstGeom>
            <a:solidFill>
              <a:srgbClr val="7030A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46"/>
            <p:cNvSpPr txBox="1"/>
            <p:nvPr/>
          </p:nvSpPr>
          <p:spPr>
            <a:xfrm>
              <a:off x="4132737" y="248841"/>
              <a:ext cx="2328703" cy="1195171"/>
            </a:xfrm>
            <a:prstGeom prst="rect">
              <a:avLst/>
            </a:prstGeom>
            <a:noFill/>
            <a:ln>
              <a:noFill/>
            </a:ln>
          </p:spPr>
          <p:txBody>
            <a:bodyPr anchorCtr="0" anchor="ctr" bIns="26650" lIns="80000" spcFirstLastPara="1" rIns="26650" wrap="square" tIns="26650">
              <a:noAutofit/>
            </a:bodyPr>
            <a:lstStyle/>
            <a:p>
              <a:pPr indent="0" lvl="0" marL="0" marR="0" rtl="0" algn="ctr">
                <a:lnSpc>
                  <a:spcPct val="9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Implementation</a:t>
              </a:r>
              <a:endParaRPr b="0" i="0" sz="2000" u="none" cap="none" strike="noStrike">
                <a:solidFill>
                  <a:schemeClr val="lt1"/>
                </a:solidFill>
                <a:latin typeface="Arial"/>
                <a:ea typeface="Arial"/>
                <a:cs typeface="Arial"/>
                <a:sym typeface="Arial"/>
              </a:endParaRPr>
            </a:p>
          </p:txBody>
        </p:sp>
        <p:sp>
          <p:nvSpPr>
            <p:cNvPr id="417" name="Google Shape;417;p46"/>
            <p:cNvSpPr/>
            <p:nvPr/>
          </p:nvSpPr>
          <p:spPr>
            <a:xfrm>
              <a:off x="6760233" y="248841"/>
              <a:ext cx="2987929" cy="1195171"/>
            </a:xfrm>
            <a:prstGeom prst="chevron">
              <a:avLst>
                <a:gd fmla="val 50000" name="adj"/>
              </a:avLst>
            </a:prstGeom>
            <a:solidFill>
              <a:srgbClr val="7030A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46"/>
            <p:cNvSpPr txBox="1"/>
            <p:nvPr/>
          </p:nvSpPr>
          <p:spPr>
            <a:xfrm>
              <a:off x="7357819" y="248841"/>
              <a:ext cx="1792758" cy="1195171"/>
            </a:xfrm>
            <a:prstGeom prst="rect">
              <a:avLst/>
            </a:prstGeom>
            <a:noFill/>
            <a:ln>
              <a:noFill/>
            </a:ln>
          </p:spPr>
          <p:txBody>
            <a:bodyPr anchorCtr="0" anchor="ctr" bIns="26650" lIns="80000" spcFirstLastPara="1" rIns="26650" wrap="square" tIns="26650">
              <a:noAutofit/>
            </a:bodyPr>
            <a:lstStyle/>
            <a:p>
              <a:pPr indent="0" lvl="0" marL="0" marR="0" rtl="0" algn="ctr">
                <a:lnSpc>
                  <a:spcPct val="9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Check</a:t>
              </a:r>
              <a:endParaRPr/>
            </a:p>
          </p:txBody>
        </p:sp>
        <p:sp>
          <p:nvSpPr>
            <p:cNvPr id="419" name="Google Shape;419;p46"/>
            <p:cNvSpPr/>
            <p:nvPr/>
          </p:nvSpPr>
          <p:spPr>
            <a:xfrm>
              <a:off x="9449370" y="248841"/>
              <a:ext cx="2157554" cy="1195171"/>
            </a:xfrm>
            <a:prstGeom prst="chevron">
              <a:avLst>
                <a:gd fmla="val 50000" name="adj"/>
              </a:avLst>
            </a:prstGeom>
            <a:solidFill>
              <a:srgbClr val="7030A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46"/>
            <p:cNvSpPr txBox="1"/>
            <p:nvPr/>
          </p:nvSpPr>
          <p:spPr>
            <a:xfrm>
              <a:off x="10046956" y="248841"/>
              <a:ext cx="962383" cy="1195171"/>
            </a:xfrm>
            <a:prstGeom prst="rect">
              <a:avLst/>
            </a:prstGeom>
            <a:noFill/>
            <a:ln>
              <a:noFill/>
            </a:ln>
          </p:spPr>
          <p:txBody>
            <a:bodyPr anchorCtr="0" anchor="ctr" bIns="26650" lIns="80000" spcFirstLastPara="1" rIns="26650" wrap="square" tIns="26650">
              <a:noAutofit/>
            </a:bodyPr>
            <a:lstStyle/>
            <a:p>
              <a:pPr indent="0" lvl="0" marL="0" marR="0" rtl="0" algn="ctr">
                <a:lnSpc>
                  <a:spcPct val="9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Review</a:t>
              </a:r>
              <a:endParaRPr/>
            </a:p>
          </p:txBody>
        </p:sp>
      </p:grpSp>
      <p:sp>
        <p:nvSpPr>
          <p:cNvPr id="421" name="Google Shape;421;p46"/>
          <p:cNvSpPr/>
          <p:nvPr/>
        </p:nvSpPr>
        <p:spPr>
          <a:xfrm>
            <a:off x="1627414" y="2592840"/>
            <a:ext cx="2205114" cy="1142159"/>
          </a:xfrm>
          <a:prstGeom prst="rect">
            <a:avLst/>
          </a:prstGeom>
          <a:solidFill>
            <a:schemeClr val="lt1"/>
          </a:solidFill>
          <a:ln cap="flat" cmpd="sng" w="508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171450" lvl="0" marL="171450" marR="0" rtl="0" algn="l">
              <a:lnSpc>
                <a:spcPct val="107000"/>
              </a:lnSpc>
              <a:spcBef>
                <a:spcPts val="0"/>
              </a:spcBef>
              <a:spcAft>
                <a:spcPts val="0"/>
              </a:spcAft>
              <a:buClr>
                <a:srgbClr val="000000"/>
              </a:buClr>
              <a:buSzPts val="1200"/>
              <a:buFont typeface="Arial"/>
              <a:buChar char="-"/>
            </a:pPr>
            <a:r>
              <a:rPr b="0" i="0" lang="en-US" sz="1200" u="none" cap="none" strike="noStrike">
                <a:solidFill>
                  <a:srgbClr val="033637"/>
                </a:solidFill>
                <a:latin typeface="Calibri"/>
                <a:ea typeface="Calibri"/>
                <a:cs typeface="Calibri"/>
                <a:sym typeface="Calibri"/>
              </a:rPr>
              <a:t>Learning unit TEMPLATE</a:t>
            </a:r>
            <a:endParaRPr/>
          </a:p>
          <a:p>
            <a:pPr indent="-171450" lvl="0" marL="171450" marR="0" rtl="0" algn="l">
              <a:lnSpc>
                <a:spcPct val="107000"/>
              </a:lnSpc>
              <a:spcBef>
                <a:spcPts val="0"/>
              </a:spcBef>
              <a:spcAft>
                <a:spcPts val="0"/>
              </a:spcAft>
              <a:buClr>
                <a:srgbClr val="000000"/>
              </a:buClr>
              <a:buSzPts val="1200"/>
              <a:buFont typeface="Arial"/>
              <a:buChar char="-"/>
            </a:pPr>
            <a:r>
              <a:rPr b="0" i="0" lang="en-US" sz="1200" u="none" cap="none" strike="noStrike">
                <a:solidFill>
                  <a:srgbClr val="033637"/>
                </a:solidFill>
                <a:latin typeface="Calibri"/>
                <a:ea typeface="Calibri"/>
                <a:cs typeface="Calibri"/>
                <a:sym typeface="Calibri"/>
              </a:rPr>
              <a:t>Co-planning grid</a:t>
            </a:r>
            <a:endParaRPr b="0" i="0" sz="1200" u="none" cap="none" strike="noStrike">
              <a:solidFill>
                <a:srgbClr val="033637"/>
              </a:solidFill>
              <a:latin typeface="Calibri"/>
              <a:ea typeface="Calibri"/>
              <a:cs typeface="Calibri"/>
              <a:sym typeface="Calibri"/>
            </a:endParaRPr>
          </a:p>
          <a:p>
            <a:pPr indent="-171450" lvl="0" marL="171450" marR="0" rtl="0" algn="l">
              <a:lnSpc>
                <a:spcPct val="107000"/>
              </a:lnSpc>
              <a:spcBef>
                <a:spcPts val="0"/>
              </a:spcBef>
              <a:spcAft>
                <a:spcPts val="0"/>
              </a:spcAft>
              <a:buClr>
                <a:srgbClr val="000000"/>
              </a:buClr>
              <a:buSzPts val="1200"/>
              <a:buFont typeface="Arial"/>
              <a:buChar char="-"/>
            </a:pPr>
            <a:r>
              <a:rPr b="0" i="0" lang="en-US" sz="1200" u="none" cap="none" strike="noStrike">
                <a:solidFill>
                  <a:srgbClr val="033637"/>
                </a:solidFill>
                <a:latin typeface="Calibri"/>
                <a:ea typeface="Calibri"/>
                <a:cs typeface="Calibri"/>
                <a:sym typeface="Calibri"/>
              </a:rPr>
              <a:t>Learning grid individualization</a:t>
            </a:r>
            <a:endParaRPr b="0" i="0" sz="1200" u="none" cap="none" strike="noStrike">
              <a:solidFill>
                <a:srgbClr val="033637"/>
              </a:solidFill>
              <a:latin typeface="Calibri"/>
              <a:ea typeface="Calibri"/>
              <a:cs typeface="Calibri"/>
              <a:sym typeface="Calibri"/>
            </a:endParaRPr>
          </a:p>
          <a:p>
            <a:pPr indent="-171450" lvl="0" marL="171450" marR="0" rtl="0" algn="l">
              <a:lnSpc>
                <a:spcPct val="107000"/>
              </a:lnSpc>
              <a:spcBef>
                <a:spcPts val="0"/>
              </a:spcBef>
              <a:spcAft>
                <a:spcPts val="0"/>
              </a:spcAft>
              <a:buClr>
                <a:srgbClr val="000000"/>
              </a:buClr>
              <a:buSzPts val="1200"/>
              <a:buFont typeface="Arial"/>
              <a:buChar char="-"/>
            </a:pPr>
            <a:r>
              <a:rPr b="0" i="0" lang="en-US" sz="1200" u="none" cap="none" strike="noStrike">
                <a:solidFill>
                  <a:srgbClr val="033637"/>
                </a:solidFill>
                <a:latin typeface="Calibri"/>
                <a:ea typeface="Calibri"/>
                <a:cs typeface="Calibri"/>
                <a:sym typeface="Calibri"/>
              </a:rPr>
              <a:t>Guide to workplace visit</a:t>
            </a:r>
            <a:endParaRPr b="0" i="0" sz="1200" u="none" cap="none" strike="noStrike">
              <a:solidFill>
                <a:srgbClr val="033637"/>
              </a:solidFill>
              <a:latin typeface="Calibri"/>
              <a:ea typeface="Calibri"/>
              <a:cs typeface="Calibri"/>
              <a:sym typeface="Calibri"/>
            </a:endParaRPr>
          </a:p>
          <a:p>
            <a:pPr indent="0" lvl="0" marL="0" marR="0" rtl="0" algn="l">
              <a:lnSpc>
                <a:spcPct val="107000"/>
              </a:lnSpc>
              <a:spcBef>
                <a:spcPts val="0"/>
              </a:spcBef>
              <a:spcAft>
                <a:spcPts val="0"/>
              </a:spcAft>
              <a:buNone/>
            </a:pPr>
            <a:r>
              <a:rPr b="0" i="0" lang="en-US" sz="1200" u="none" cap="none" strike="noStrike">
                <a:solidFill>
                  <a:srgbClr val="033637"/>
                </a:solidFill>
                <a:latin typeface="Calibri"/>
                <a:ea typeface="Calibri"/>
                <a:cs typeface="Calibri"/>
                <a:sym typeface="Calibri"/>
              </a:rPr>
              <a:t>(Guides to create all the tools)</a:t>
            </a:r>
            <a:endParaRPr/>
          </a:p>
        </p:txBody>
      </p:sp>
      <p:sp>
        <p:nvSpPr>
          <p:cNvPr id="422" name="Google Shape;422;p46"/>
          <p:cNvSpPr/>
          <p:nvPr/>
        </p:nvSpPr>
        <p:spPr>
          <a:xfrm>
            <a:off x="1640114" y="3840070"/>
            <a:ext cx="2205114" cy="1151846"/>
          </a:xfrm>
          <a:prstGeom prst="rect">
            <a:avLst/>
          </a:prstGeom>
          <a:solidFill>
            <a:schemeClr val="lt1"/>
          </a:solidFill>
          <a:ln cap="flat" cmpd="sng" w="508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7000"/>
              </a:lnSpc>
              <a:spcBef>
                <a:spcPts val="0"/>
              </a:spcBef>
              <a:spcAft>
                <a:spcPts val="0"/>
              </a:spcAft>
              <a:buNone/>
            </a:pPr>
            <a:r>
              <a:rPr b="1" i="0" lang="en-US" sz="1200" u="none" cap="none" strike="noStrike">
                <a:solidFill>
                  <a:srgbClr val="033637"/>
                </a:solidFill>
                <a:latin typeface="Calibri"/>
                <a:ea typeface="Calibri"/>
                <a:cs typeface="Calibri"/>
                <a:sym typeface="Calibri"/>
              </a:rPr>
              <a:t>We know what the training designers and the tutors have to learn</a:t>
            </a:r>
            <a:endParaRPr b="1" i="0" sz="1200" u="none" cap="none" strike="noStrike">
              <a:solidFill>
                <a:srgbClr val="033637"/>
              </a:solidFill>
              <a:latin typeface="Calibri"/>
              <a:ea typeface="Calibri"/>
              <a:cs typeface="Calibri"/>
              <a:sym typeface="Calibri"/>
            </a:endParaRPr>
          </a:p>
          <a:p>
            <a:pPr indent="0" lvl="0" marL="0" marR="0" rtl="0" algn="l">
              <a:lnSpc>
                <a:spcPct val="107000"/>
              </a:lnSpc>
              <a:spcBef>
                <a:spcPts val="0"/>
              </a:spcBef>
              <a:spcAft>
                <a:spcPts val="0"/>
              </a:spcAft>
              <a:buNone/>
            </a:pPr>
            <a:r>
              <a:rPr b="1" i="0" lang="en-US" sz="1200" u="none" cap="none" strike="noStrike">
                <a:solidFill>
                  <a:srgbClr val="033637"/>
                </a:solidFill>
                <a:latin typeface="Calibri"/>
                <a:ea typeface="Calibri"/>
                <a:cs typeface="Calibri"/>
                <a:sym typeface="Calibri"/>
              </a:rPr>
              <a:t>We finalize it at the end of LTTA</a:t>
            </a:r>
            <a:endParaRPr/>
          </a:p>
        </p:txBody>
      </p:sp>
      <p:sp>
        <p:nvSpPr>
          <p:cNvPr id="423" name="Google Shape;423;p46"/>
          <p:cNvSpPr/>
          <p:nvPr/>
        </p:nvSpPr>
        <p:spPr>
          <a:xfrm>
            <a:off x="1640114" y="5133118"/>
            <a:ext cx="2205114" cy="1151846"/>
          </a:xfrm>
          <a:prstGeom prst="rect">
            <a:avLst/>
          </a:prstGeom>
          <a:solidFill>
            <a:schemeClr val="lt1"/>
          </a:solidFill>
          <a:ln cap="flat" cmpd="sng" w="508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7000"/>
              </a:lnSpc>
              <a:spcBef>
                <a:spcPts val="0"/>
              </a:spcBef>
              <a:spcAft>
                <a:spcPts val="0"/>
              </a:spcAft>
              <a:buNone/>
            </a:pPr>
            <a:r>
              <a:rPr b="1" i="0" lang="en-US" sz="1200" u="none" cap="none" strike="noStrike">
                <a:solidFill>
                  <a:srgbClr val="033637"/>
                </a:solidFill>
                <a:latin typeface="Calibri"/>
                <a:ea typeface="Calibri"/>
                <a:cs typeface="Calibri"/>
                <a:sym typeface="Calibri"/>
              </a:rPr>
              <a:t>Each partners created training materials on the tools they developed</a:t>
            </a:r>
            <a:endParaRPr/>
          </a:p>
        </p:txBody>
      </p:sp>
      <p:sp>
        <p:nvSpPr>
          <p:cNvPr id="424" name="Google Shape;424;p46"/>
          <p:cNvSpPr/>
          <p:nvPr/>
        </p:nvSpPr>
        <p:spPr>
          <a:xfrm>
            <a:off x="5108489" y="2567108"/>
            <a:ext cx="2205114" cy="1151846"/>
          </a:xfrm>
          <a:prstGeom prst="rect">
            <a:avLst/>
          </a:prstGeom>
          <a:solidFill>
            <a:schemeClr val="lt1"/>
          </a:solidFill>
          <a:ln cap="flat" cmpd="sng" w="508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171450" lvl="0" marL="171450" marR="0" rtl="0" algn="l">
              <a:lnSpc>
                <a:spcPct val="107000"/>
              </a:lnSpc>
              <a:spcBef>
                <a:spcPts val="0"/>
              </a:spcBef>
              <a:spcAft>
                <a:spcPts val="0"/>
              </a:spcAft>
              <a:buClr>
                <a:srgbClr val="000000"/>
              </a:buClr>
              <a:buSzPts val="1200"/>
              <a:buFont typeface="Arial"/>
              <a:buChar char="-"/>
            </a:pPr>
            <a:r>
              <a:rPr b="1" i="0" lang="en-US" sz="1200" u="none" cap="none" strike="noStrike">
                <a:solidFill>
                  <a:srgbClr val="033637"/>
                </a:solidFill>
                <a:latin typeface="Calibri"/>
                <a:ea typeface="Calibri"/>
                <a:cs typeface="Calibri"/>
                <a:sym typeface="Calibri"/>
              </a:rPr>
              <a:t>We created two practical guides </a:t>
            </a:r>
            <a:endParaRPr b="0" i="0" sz="1200" u="none" cap="none" strike="noStrike">
              <a:solidFill>
                <a:srgbClr val="033637"/>
              </a:solidFill>
              <a:latin typeface="Calibri"/>
              <a:ea typeface="Calibri"/>
              <a:cs typeface="Calibri"/>
              <a:sym typeface="Calibri"/>
            </a:endParaRPr>
          </a:p>
        </p:txBody>
      </p:sp>
      <p:sp>
        <p:nvSpPr>
          <p:cNvPr id="425" name="Google Shape;425;p46"/>
          <p:cNvSpPr/>
          <p:nvPr/>
        </p:nvSpPr>
        <p:spPr>
          <a:xfrm>
            <a:off x="5084931" y="3829225"/>
            <a:ext cx="2205114" cy="1151846"/>
          </a:xfrm>
          <a:prstGeom prst="rect">
            <a:avLst/>
          </a:prstGeom>
          <a:solidFill>
            <a:schemeClr val="lt1"/>
          </a:solidFill>
          <a:ln cap="flat" cmpd="sng" w="508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171450" lvl="0" marL="171450" marR="0" rtl="0" algn="l">
              <a:lnSpc>
                <a:spcPct val="107000"/>
              </a:lnSpc>
              <a:spcBef>
                <a:spcPts val="0"/>
              </a:spcBef>
              <a:spcAft>
                <a:spcPts val="0"/>
              </a:spcAft>
              <a:buClr>
                <a:srgbClr val="000000"/>
              </a:buClr>
              <a:buSzPts val="1200"/>
              <a:buFont typeface="Arial"/>
              <a:buChar char="-"/>
            </a:pPr>
            <a:r>
              <a:rPr b="1" i="0" lang="en-US" sz="1200" u="none" cap="none" strike="noStrike">
                <a:solidFill>
                  <a:srgbClr val="033637"/>
                </a:solidFill>
                <a:latin typeface="Calibri"/>
                <a:ea typeface="Calibri"/>
                <a:cs typeface="Calibri"/>
                <a:sym typeface="Calibri"/>
              </a:rPr>
              <a:t>We created a new one</a:t>
            </a:r>
            <a:endParaRPr b="0" i="0" sz="1200" u="none" cap="none" strike="noStrike">
              <a:solidFill>
                <a:srgbClr val="033637"/>
              </a:solidFill>
              <a:latin typeface="Calibri"/>
              <a:ea typeface="Calibri"/>
              <a:cs typeface="Calibri"/>
              <a:sym typeface="Calibri"/>
            </a:endParaRPr>
          </a:p>
        </p:txBody>
      </p:sp>
      <p:sp>
        <p:nvSpPr>
          <p:cNvPr id="426" name="Google Shape;426;p46"/>
          <p:cNvSpPr/>
          <p:nvPr/>
        </p:nvSpPr>
        <p:spPr>
          <a:xfrm>
            <a:off x="5084053" y="5091212"/>
            <a:ext cx="2205114" cy="1151846"/>
          </a:xfrm>
          <a:prstGeom prst="rect">
            <a:avLst/>
          </a:prstGeom>
          <a:solidFill>
            <a:schemeClr val="lt1"/>
          </a:solidFill>
          <a:ln cap="flat" cmpd="sng" w="508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171450" lvl="0" marL="171450" marR="0" rtl="0" algn="l">
              <a:lnSpc>
                <a:spcPct val="107000"/>
              </a:lnSpc>
              <a:spcBef>
                <a:spcPts val="0"/>
              </a:spcBef>
              <a:spcAft>
                <a:spcPts val="0"/>
              </a:spcAft>
              <a:buClr>
                <a:srgbClr val="000000"/>
              </a:buClr>
              <a:buSzPts val="1200"/>
              <a:buFont typeface="Arial"/>
              <a:buChar char="-"/>
            </a:pPr>
            <a:r>
              <a:rPr b="0" i="0" lang="en-US" sz="1200" u="none" cap="none" strike="noStrike">
                <a:solidFill>
                  <a:srgbClr val="033637"/>
                </a:solidFill>
                <a:latin typeface="Calibri"/>
                <a:ea typeface="Calibri"/>
                <a:cs typeface="Calibri"/>
                <a:sym typeface="Calibri"/>
              </a:rPr>
              <a:t>Monitoring tools</a:t>
            </a:r>
            <a:endParaRPr/>
          </a:p>
          <a:p>
            <a:pPr indent="-171450" lvl="0" marL="171450" marR="0" rtl="0" algn="l">
              <a:lnSpc>
                <a:spcPct val="107000"/>
              </a:lnSpc>
              <a:spcBef>
                <a:spcPts val="0"/>
              </a:spcBef>
              <a:spcAft>
                <a:spcPts val="0"/>
              </a:spcAft>
              <a:buClr>
                <a:srgbClr val="000000"/>
              </a:buClr>
              <a:buSzPts val="1200"/>
              <a:buFont typeface="Arial"/>
              <a:buChar char="-"/>
            </a:pPr>
            <a:r>
              <a:rPr b="0" i="0" lang="en-US" sz="1200" u="none" cap="none" strike="noStrike">
                <a:solidFill>
                  <a:srgbClr val="033637"/>
                </a:solidFill>
                <a:latin typeface="Calibri"/>
                <a:ea typeface="Calibri"/>
                <a:cs typeface="Calibri"/>
                <a:sym typeface="Calibri"/>
              </a:rPr>
              <a:t>Formative assessment tool</a:t>
            </a:r>
            <a:endParaRPr/>
          </a:p>
          <a:p>
            <a:pPr indent="-171450" lvl="0" marL="171450" marR="0" rtl="0" algn="l">
              <a:lnSpc>
                <a:spcPct val="107000"/>
              </a:lnSpc>
              <a:spcBef>
                <a:spcPts val="0"/>
              </a:spcBef>
              <a:spcAft>
                <a:spcPts val="0"/>
              </a:spcAft>
              <a:buClr>
                <a:srgbClr val="000000"/>
              </a:buClr>
              <a:buSzPts val="1200"/>
              <a:buFont typeface="Arial"/>
              <a:buChar char="-"/>
            </a:pPr>
            <a:r>
              <a:rPr b="0" i="0" lang="en-US" sz="1200" u="none" cap="none" strike="noStrike">
                <a:solidFill>
                  <a:srgbClr val="033637"/>
                </a:solidFill>
                <a:latin typeface="Calibri"/>
                <a:ea typeface="Calibri"/>
                <a:cs typeface="Calibri"/>
                <a:sym typeface="Calibri"/>
              </a:rPr>
              <a:t>Summative assessmente tool</a:t>
            </a:r>
            <a:endParaRPr/>
          </a:p>
        </p:txBody>
      </p:sp>
      <p:sp>
        <p:nvSpPr>
          <p:cNvPr id="427" name="Google Shape;427;p46"/>
          <p:cNvSpPr/>
          <p:nvPr/>
        </p:nvSpPr>
        <p:spPr>
          <a:xfrm>
            <a:off x="8536168" y="2580140"/>
            <a:ext cx="1262789" cy="1151846"/>
          </a:xfrm>
          <a:prstGeom prst="rect">
            <a:avLst/>
          </a:prstGeom>
          <a:solidFill>
            <a:schemeClr val="lt1"/>
          </a:solidFill>
          <a:ln cap="flat" cmpd="sng" w="508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171450" lvl="0" marL="171450" marR="0" rtl="0" algn="l">
              <a:lnSpc>
                <a:spcPct val="107000"/>
              </a:lnSpc>
              <a:spcBef>
                <a:spcPts val="0"/>
              </a:spcBef>
              <a:spcAft>
                <a:spcPts val="0"/>
              </a:spcAft>
              <a:buClr>
                <a:srgbClr val="000000"/>
              </a:buClr>
              <a:buSzPts val="1200"/>
              <a:buFont typeface="Arial"/>
              <a:buChar char="-"/>
            </a:pPr>
            <a:r>
              <a:rPr b="0" i="0" lang="en-US" sz="1200" u="none" cap="none" strike="noStrike">
                <a:solidFill>
                  <a:srgbClr val="033637"/>
                </a:solidFill>
                <a:latin typeface="Calibri"/>
                <a:ea typeface="Calibri"/>
                <a:cs typeface="Calibri"/>
                <a:sym typeface="Calibri"/>
              </a:rPr>
              <a:t>Check list </a:t>
            </a:r>
            <a:endParaRPr/>
          </a:p>
          <a:p>
            <a:pPr indent="-171450" lvl="0" marL="171450" marR="0" rtl="0" algn="l">
              <a:lnSpc>
                <a:spcPct val="107000"/>
              </a:lnSpc>
              <a:spcBef>
                <a:spcPts val="0"/>
              </a:spcBef>
              <a:spcAft>
                <a:spcPts val="0"/>
              </a:spcAft>
              <a:buClr>
                <a:srgbClr val="000000"/>
              </a:buClr>
              <a:buSzPts val="1200"/>
              <a:buFont typeface="Arial"/>
              <a:buChar char="-"/>
            </a:pPr>
            <a:r>
              <a:rPr b="1" i="0" lang="en-US" sz="1200" u="none" cap="none" strike="noStrike">
                <a:solidFill>
                  <a:srgbClr val="033637"/>
                </a:solidFill>
                <a:latin typeface="Calibri"/>
                <a:ea typeface="Calibri"/>
                <a:cs typeface="Calibri"/>
                <a:sym typeface="Calibri"/>
              </a:rPr>
              <a:t>List guidelines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g136ea598341_1_62"/>
          <p:cNvSpPr txBox="1"/>
          <p:nvPr>
            <p:ph idx="1" type="body"/>
          </p:nvPr>
        </p:nvSpPr>
        <p:spPr>
          <a:xfrm>
            <a:off x="5497150" y="3602325"/>
            <a:ext cx="6156900" cy="225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None/>
            </a:pPr>
            <a:r>
              <a:t/>
            </a:r>
            <a:endParaRPr/>
          </a:p>
        </p:txBody>
      </p:sp>
      <p:sp>
        <p:nvSpPr>
          <p:cNvPr id="434" name="Google Shape;434;g136ea598341_1_62"/>
          <p:cNvSpPr txBox="1"/>
          <p:nvPr>
            <p:ph idx="2" type="body"/>
          </p:nvPr>
        </p:nvSpPr>
        <p:spPr>
          <a:xfrm>
            <a:off x="891650" y="2003717"/>
            <a:ext cx="2067000" cy="2253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4BAA2"/>
              </a:buClr>
              <a:buSzPts val="13000"/>
              <a:buNone/>
            </a:pPr>
            <a:r>
              <a:rPr lang="en-US"/>
              <a:t>04</a:t>
            </a:r>
            <a:endParaRPr/>
          </a:p>
        </p:txBody>
      </p:sp>
      <p:sp>
        <p:nvSpPr>
          <p:cNvPr id="435" name="Google Shape;435;g136ea598341_1_62"/>
          <p:cNvSpPr txBox="1"/>
          <p:nvPr/>
        </p:nvSpPr>
        <p:spPr>
          <a:xfrm>
            <a:off x="5497200" y="2752725"/>
            <a:ext cx="6694800" cy="849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4800"/>
              <a:buFont typeface="Arial"/>
              <a:buNone/>
            </a:pPr>
            <a:r>
              <a:rPr b="0" i="0" lang="en-US" sz="4800" u="none" cap="none" strike="noStrike">
                <a:solidFill>
                  <a:schemeClr val="lt1"/>
                </a:solidFill>
                <a:latin typeface="Calibri"/>
                <a:ea typeface="Calibri"/>
                <a:cs typeface="Calibri"/>
                <a:sym typeface="Calibri"/>
              </a:rPr>
              <a:t>Learning Unit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graphicFrame>
        <p:nvGraphicFramePr>
          <p:cNvPr id="440" name="Google Shape;440;p47"/>
          <p:cNvGraphicFramePr/>
          <p:nvPr/>
        </p:nvGraphicFramePr>
        <p:xfrm>
          <a:off x="838200" y="512573"/>
          <a:ext cx="3000000" cy="3000000"/>
        </p:xfrm>
        <a:graphic>
          <a:graphicData uri="http://schemas.openxmlformats.org/drawingml/2006/table">
            <a:tbl>
              <a:tblPr>
                <a:noFill/>
                <a:tableStyleId>{FD8399D0-6B52-4078-9581-EA39284F4415}</a:tableStyleId>
              </a:tblPr>
              <a:tblGrid>
                <a:gridCol w="2425700"/>
                <a:gridCol w="8089900"/>
              </a:tblGrid>
              <a:tr h="343600">
                <a:tc gridSpan="2">
                  <a:txBody>
                    <a:bodyPr/>
                    <a:lstStyle/>
                    <a:p>
                      <a:pPr indent="0" lvl="0" marL="0" marR="179070" rtl="0" algn="ctr">
                        <a:lnSpc>
                          <a:spcPct val="100000"/>
                        </a:lnSpc>
                        <a:spcBef>
                          <a:spcPts val="0"/>
                        </a:spcBef>
                        <a:spcAft>
                          <a:spcPts val="0"/>
                        </a:spcAft>
                        <a:buNone/>
                      </a:pPr>
                      <a:r>
                        <a:rPr b="1" lang="en-US" sz="2800" u="none" cap="none" strike="noStrike"/>
                        <a:t>Learning unit</a:t>
                      </a:r>
                      <a:endParaRPr b="1" sz="2000" u="none" cap="none" strike="noStrike">
                        <a:latin typeface="Calibri"/>
                        <a:ea typeface="Calibri"/>
                        <a:cs typeface="Calibri"/>
                        <a:sym typeface="Calibri"/>
                      </a:endParaRPr>
                    </a:p>
                  </a:txBody>
                  <a:tcPr marT="12700" marB="63500" marR="50800" marL="50800" anchor="ctr"/>
                </a:tc>
                <a:tc hMerge="1"/>
              </a:tr>
              <a:tr h="301400">
                <a:tc>
                  <a:txBody>
                    <a:bodyPr/>
                    <a:lstStyle/>
                    <a:p>
                      <a:pPr indent="0" lvl="0" marL="0" marR="179070" rtl="0" algn="ctr">
                        <a:lnSpc>
                          <a:spcPct val="100000"/>
                        </a:lnSpc>
                        <a:spcBef>
                          <a:spcPts val="0"/>
                        </a:spcBef>
                        <a:spcAft>
                          <a:spcPts val="0"/>
                        </a:spcAft>
                        <a:buNone/>
                      </a:pPr>
                      <a:r>
                        <a:rPr b="1" lang="en-US" sz="1400" u="none" cap="none" strike="noStrike"/>
                        <a:t>Title</a:t>
                      </a:r>
                      <a:endParaRPr b="1" sz="1400" u="none" cap="none" strike="noStrike">
                        <a:latin typeface="Calibri"/>
                        <a:ea typeface="Calibri"/>
                        <a:cs typeface="Calibri"/>
                        <a:sym typeface="Calibri"/>
                      </a:endParaRPr>
                    </a:p>
                  </a:txBody>
                  <a:tcPr marT="12700" marB="63500" marR="50800" marL="50800" anchor="ctr"/>
                </a:tc>
                <a:tc>
                  <a:txBody>
                    <a:bodyPr/>
                    <a:lstStyle/>
                    <a:p>
                      <a:pPr indent="0" lvl="0" marL="0" marR="179070" rtl="0" algn="ctr">
                        <a:lnSpc>
                          <a:spcPct val="100000"/>
                        </a:lnSpc>
                        <a:spcBef>
                          <a:spcPts val="0"/>
                        </a:spcBef>
                        <a:spcAft>
                          <a:spcPts val="0"/>
                        </a:spcAft>
                        <a:buNone/>
                      </a:pPr>
                      <a:r>
                        <a:rPr lang="en-US" sz="1800" u="none" cap="none" strike="noStrike"/>
                        <a:t>Human digit senior care work-based learning</a:t>
                      </a:r>
                      <a:endParaRPr sz="1800" u="none" cap="none" strike="noStrike">
                        <a:latin typeface="Calibri"/>
                        <a:ea typeface="Calibri"/>
                        <a:cs typeface="Calibri"/>
                        <a:sym typeface="Calibri"/>
                      </a:endParaRPr>
                    </a:p>
                  </a:txBody>
                  <a:tcPr marT="12700" marB="63500" marR="50800" marL="50800" anchor="ctr"/>
                </a:tc>
              </a:tr>
              <a:tr h="512400">
                <a:tc>
                  <a:txBody>
                    <a:bodyPr/>
                    <a:lstStyle/>
                    <a:p>
                      <a:pPr indent="0" lvl="0" marL="0" marR="179070" rtl="0" algn="ctr">
                        <a:lnSpc>
                          <a:spcPct val="100000"/>
                        </a:lnSpc>
                        <a:spcBef>
                          <a:spcPts val="0"/>
                        </a:spcBef>
                        <a:spcAft>
                          <a:spcPts val="0"/>
                        </a:spcAft>
                        <a:buNone/>
                      </a:pPr>
                      <a:r>
                        <a:rPr b="1" lang="en-US" sz="1400" u="none" cap="none" strike="noStrike"/>
                        <a:t>Service Performance</a:t>
                      </a:r>
                      <a:endParaRPr b="1" sz="1400" u="none" cap="none" strike="noStrike">
                        <a:latin typeface="Calibri"/>
                        <a:ea typeface="Calibri"/>
                        <a:cs typeface="Calibri"/>
                        <a:sym typeface="Calibri"/>
                      </a:endParaRPr>
                    </a:p>
                  </a:txBody>
                  <a:tcPr marT="12700" marB="63500" marR="50800" marL="50800" anchor="ctr"/>
                </a:tc>
                <a:tc>
                  <a:txBody>
                    <a:bodyPr/>
                    <a:lstStyle/>
                    <a:p>
                      <a:pPr indent="0" lvl="0" marL="0" marR="179070" rtl="0" algn="ctr">
                        <a:lnSpc>
                          <a:spcPct val="100000"/>
                        </a:lnSpc>
                        <a:spcBef>
                          <a:spcPts val="0"/>
                        </a:spcBef>
                        <a:spcAft>
                          <a:spcPts val="0"/>
                        </a:spcAft>
                        <a:buNone/>
                      </a:pPr>
                      <a:r>
                        <a:rPr lang="en-US" sz="1600" u="none" cap="none" strike="noStrike"/>
                        <a:t>Report the service performance the learner/care worker have to provide</a:t>
                      </a:r>
                      <a:endParaRPr sz="1600" u="none" cap="none" strike="noStrike">
                        <a:latin typeface="Calibri"/>
                        <a:ea typeface="Calibri"/>
                        <a:cs typeface="Calibri"/>
                        <a:sym typeface="Calibri"/>
                      </a:endParaRPr>
                    </a:p>
                  </a:txBody>
                  <a:tcPr marT="12700" marB="63500" marR="50800" marL="50800" anchor="ctr"/>
                </a:tc>
              </a:tr>
              <a:tr h="3562700">
                <a:tc>
                  <a:txBody>
                    <a:bodyPr/>
                    <a:lstStyle/>
                    <a:p>
                      <a:pPr indent="0" lvl="0" marL="0" marR="179070" rtl="0" algn="ctr">
                        <a:lnSpc>
                          <a:spcPct val="100000"/>
                        </a:lnSpc>
                        <a:spcBef>
                          <a:spcPts val="0"/>
                        </a:spcBef>
                        <a:spcAft>
                          <a:spcPts val="0"/>
                        </a:spcAft>
                        <a:buNone/>
                      </a:pPr>
                      <a:r>
                        <a:rPr b="1" lang="en-US" sz="1400" u="none" cap="none" strike="noStrike"/>
                        <a:t>Measurable and specific learning Outcomes</a:t>
                      </a:r>
                      <a:endParaRPr b="1" sz="1400" u="none" cap="none" strike="noStrike">
                        <a:latin typeface="Calibri"/>
                        <a:ea typeface="Calibri"/>
                        <a:cs typeface="Calibri"/>
                        <a:sym typeface="Calibri"/>
                      </a:endParaRPr>
                    </a:p>
                  </a:txBody>
                  <a:tcPr marT="12700" marB="63500" marR="50800" marL="50800" anchor="ctr"/>
                </a:tc>
                <a:tc>
                  <a:txBody>
                    <a:bodyPr/>
                    <a:lstStyle/>
                    <a:p>
                      <a:pPr indent="0" lvl="0" marL="0" marR="0" rtl="0" algn="just">
                        <a:lnSpc>
                          <a:spcPct val="100000"/>
                        </a:lnSpc>
                        <a:spcBef>
                          <a:spcPts val="0"/>
                        </a:spcBef>
                        <a:spcAft>
                          <a:spcPts val="0"/>
                        </a:spcAft>
                        <a:buNone/>
                      </a:pPr>
                      <a:r>
                        <a:rPr lang="en-US" sz="1600" u="none" cap="none" strike="noStrike"/>
                        <a:t>At the end of the work-based learning pathway the care worker will be able</a:t>
                      </a:r>
                      <a:endParaRPr sz="1600" u="none" cap="none" strike="noStrike"/>
                    </a:p>
                    <a:p>
                      <a:pPr indent="-342900" lvl="0" marL="342900" marR="0" rtl="0" algn="just">
                        <a:lnSpc>
                          <a:spcPct val="100000"/>
                        </a:lnSpc>
                        <a:spcBef>
                          <a:spcPts val="0"/>
                        </a:spcBef>
                        <a:spcAft>
                          <a:spcPts val="0"/>
                        </a:spcAft>
                        <a:buClr>
                          <a:srgbClr val="000000"/>
                        </a:buClr>
                        <a:buSzPts val="1600"/>
                        <a:buFont typeface="Arial"/>
                        <a:buAutoNum type="alphaLcPeriod"/>
                      </a:pPr>
                      <a:r>
                        <a:rPr lang="en-US" sz="1600" u="none" cap="none" strike="noStrike"/>
                        <a:t>to master the use of relevant technological devices and apps on active and healthy ageing useful to care the seniors during their care service</a:t>
                      </a:r>
                      <a:endParaRPr/>
                    </a:p>
                    <a:p>
                      <a:pPr indent="-342900" lvl="0" marL="342900" marR="0" rtl="0" algn="just">
                        <a:lnSpc>
                          <a:spcPct val="100000"/>
                        </a:lnSpc>
                        <a:spcBef>
                          <a:spcPts val="0"/>
                        </a:spcBef>
                        <a:spcAft>
                          <a:spcPts val="0"/>
                        </a:spcAft>
                        <a:buClr>
                          <a:srgbClr val="000000"/>
                        </a:buClr>
                        <a:buSzPts val="1600"/>
                        <a:buFont typeface="Arial"/>
                        <a:buAutoNum type="alphaLcPeriod"/>
                      </a:pPr>
                      <a:r>
                        <a:rPr lang="en-US" sz="1600" u="none" cap="none" strike="noStrike"/>
                        <a:t>to individuate the benefits, the opportunities and the potential functionalities of the technologies and apps and to select the most suitable to match senior needs during their care service</a:t>
                      </a:r>
                      <a:endParaRPr/>
                    </a:p>
                    <a:p>
                      <a:pPr indent="-342900" lvl="0" marL="342900" marR="0" rtl="0" algn="just">
                        <a:lnSpc>
                          <a:spcPct val="100000"/>
                        </a:lnSpc>
                        <a:spcBef>
                          <a:spcPts val="0"/>
                        </a:spcBef>
                        <a:spcAft>
                          <a:spcPts val="0"/>
                        </a:spcAft>
                        <a:buClr>
                          <a:srgbClr val="000000"/>
                        </a:buClr>
                        <a:buSzPts val="1600"/>
                        <a:buFont typeface="Arial"/>
                        <a:buAutoNum type="alphaLcPeriod"/>
                      </a:pPr>
                      <a:r>
                        <a:rPr lang="en-US" sz="1600" u="none" cap="none" strike="noStrike"/>
                        <a:t>to update and make downloads as required during the health and social care service</a:t>
                      </a:r>
                      <a:endParaRPr sz="1600" u="none" cap="none" strike="noStrike"/>
                    </a:p>
                    <a:p>
                      <a:pPr indent="-342900" lvl="0" marL="342900" marR="0" rtl="0" algn="just">
                        <a:lnSpc>
                          <a:spcPct val="100000"/>
                        </a:lnSpc>
                        <a:spcBef>
                          <a:spcPts val="0"/>
                        </a:spcBef>
                        <a:spcAft>
                          <a:spcPts val="0"/>
                        </a:spcAft>
                        <a:buClr>
                          <a:srgbClr val="000000"/>
                        </a:buClr>
                        <a:buSzPts val="1600"/>
                        <a:buFont typeface="Arial"/>
                        <a:buAutoNum type="alphaLcPeriod"/>
                      </a:pPr>
                      <a:r>
                        <a:rPr lang="en-US" sz="1600" u="none" cap="none" strike="noStrike"/>
                        <a:t>to keep their technologies updated </a:t>
                      </a:r>
                      <a:endParaRPr sz="1600" u="none" cap="none" strike="noStrike"/>
                    </a:p>
                    <a:p>
                      <a:pPr indent="-342900" lvl="0" marL="342900" marR="0" rtl="0" algn="just">
                        <a:lnSpc>
                          <a:spcPct val="100000"/>
                        </a:lnSpc>
                        <a:spcBef>
                          <a:spcPts val="0"/>
                        </a:spcBef>
                        <a:spcAft>
                          <a:spcPts val="0"/>
                        </a:spcAft>
                        <a:buClr>
                          <a:srgbClr val="000000"/>
                        </a:buClr>
                        <a:buSzPts val="1600"/>
                        <a:buFont typeface="Arial"/>
                        <a:buAutoNum type="alphaLcPeriod"/>
                      </a:pPr>
                      <a:r>
                        <a:rPr lang="en-US" sz="1600" u="none" cap="none" strike="noStrike"/>
                        <a:t>to deal with GDPR / confidentiality of the senior using the technologies/apps</a:t>
                      </a:r>
                      <a:endParaRPr/>
                    </a:p>
                    <a:p>
                      <a:pPr indent="-342900" lvl="0" marL="342900" marR="0" rtl="0" algn="just">
                        <a:lnSpc>
                          <a:spcPct val="100000"/>
                        </a:lnSpc>
                        <a:spcBef>
                          <a:spcPts val="0"/>
                        </a:spcBef>
                        <a:spcAft>
                          <a:spcPts val="0"/>
                        </a:spcAft>
                        <a:buClr>
                          <a:srgbClr val="000000"/>
                        </a:buClr>
                        <a:buSzPts val="1600"/>
                        <a:buFont typeface="Arial"/>
                        <a:buAutoNum type="alphaLcPeriod"/>
                      </a:pPr>
                      <a:r>
                        <a:rPr lang="en-US" sz="1600" u="none" cap="none" strike="noStrike"/>
                        <a:t>to establish a proper connections and communicate with effectiveness with the seniors </a:t>
                      </a:r>
                      <a:endParaRPr sz="1600" u="none" cap="none" strike="noStrike"/>
                    </a:p>
                    <a:p>
                      <a:pPr indent="-342900" lvl="0" marL="342900" marR="0" rtl="0" algn="just">
                        <a:lnSpc>
                          <a:spcPct val="100000"/>
                        </a:lnSpc>
                        <a:spcBef>
                          <a:spcPts val="0"/>
                        </a:spcBef>
                        <a:spcAft>
                          <a:spcPts val="0"/>
                        </a:spcAft>
                        <a:buClr>
                          <a:srgbClr val="000000"/>
                        </a:buClr>
                        <a:buSzPts val="1600"/>
                        <a:buFont typeface="Arial"/>
                        <a:buAutoNum type="alphaLcPeriod"/>
                      </a:pPr>
                      <a:r>
                        <a:rPr lang="en-US" sz="1600" u="none" cap="none" strike="noStrike"/>
                        <a:t>to communicate effectively in a virtual environment with the senior relatives, friends, health personnel etc.</a:t>
                      </a:r>
                      <a:endParaRPr sz="1600" u="none" cap="none" strike="noStrike"/>
                    </a:p>
                    <a:p>
                      <a:pPr indent="-342900" lvl="0" marL="342900" marR="0" rtl="0" algn="just">
                        <a:lnSpc>
                          <a:spcPct val="100000"/>
                        </a:lnSpc>
                        <a:spcBef>
                          <a:spcPts val="0"/>
                        </a:spcBef>
                        <a:spcAft>
                          <a:spcPts val="0"/>
                        </a:spcAft>
                        <a:buClr>
                          <a:srgbClr val="000000"/>
                        </a:buClr>
                        <a:buSzPts val="1600"/>
                        <a:buFont typeface="Arial"/>
                        <a:buAutoNum type="alphaLcPeriod"/>
                      </a:pPr>
                      <a:r>
                        <a:rPr lang="en-US" sz="1600" u="none" cap="none" strike="noStrike"/>
                        <a:t>to use specific apps that allow her/him to give importance to self-care and to enhance their own health and well-being during the care service providing </a:t>
                      </a:r>
                      <a:endParaRPr/>
                    </a:p>
                    <a:p>
                      <a:pPr indent="-342900" lvl="0" marL="342900" marR="0" rtl="0" algn="just">
                        <a:lnSpc>
                          <a:spcPct val="100000"/>
                        </a:lnSpc>
                        <a:spcBef>
                          <a:spcPts val="0"/>
                        </a:spcBef>
                        <a:spcAft>
                          <a:spcPts val="0"/>
                        </a:spcAft>
                        <a:buClr>
                          <a:srgbClr val="000000"/>
                        </a:buClr>
                        <a:buSzPts val="1600"/>
                        <a:buFont typeface="Arial"/>
                        <a:buAutoNum type="alphaLcPeriod"/>
                      </a:pPr>
                      <a:r>
                        <a:rPr lang="en-US" sz="1600" u="none" cap="none" strike="noStrike"/>
                        <a:t>to manage accessibility on digital devices in order to guarantee the senior data safety</a:t>
                      </a:r>
                      <a:endParaRPr sz="1600" u="none" cap="none" strike="noStrike"/>
                    </a:p>
                    <a:p>
                      <a:pPr indent="0" lvl="0" marL="0" marR="179070" rtl="0" algn="ctr">
                        <a:lnSpc>
                          <a:spcPct val="100000"/>
                        </a:lnSpc>
                        <a:spcBef>
                          <a:spcPts val="0"/>
                        </a:spcBef>
                        <a:spcAft>
                          <a:spcPts val="0"/>
                        </a:spcAft>
                        <a:buNone/>
                      </a:pPr>
                      <a:r>
                        <a:rPr lang="en-US" sz="1600" u="none" cap="none" strike="noStrike"/>
                        <a:t> </a:t>
                      </a:r>
                      <a:endParaRPr sz="1400" u="none" cap="none" strike="noStrike">
                        <a:latin typeface="Calibri"/>
                        <a:ea typeface="Calibri"/>
                        <a:cs typeface="Calibri"/>
                        <a:sym typeface="Calibri"/>
                      </a:endParaRPr>
                    </a:p>
                  </a:txBody>
                  <a:tcPr marT="12700" marB="63500" marR="50800" marL="50800" anchor="ct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graphicFrame>
        <p:nvGraphicFramePr>
          <p:cNvPr id="445" name="Google Shape;445;p48"/>
          <p:cNvGraphicFramePr/>
          <p:nvPr/>
        </p:nvGraphicFramePr>
        <p:xfrm>
          <a:off x="660400" y="1077912"/>
          <a:ext cx="3000000" cy="3000000"/>
        </p:xfrm>
        <a:graphic>
          <a:graphicData uri="http://schemas.openxmlformats.org/drawingml/2006/table">
            <a:tbl>
              <a:tblPr>
                <a:noFill/>
                <a:tableStyleId>{FD8399D0-6B52-4078-9581-EA39284F4415}</a:tableStyleId>
              </a:tblPr>
              <a:tblGrid>
                <a:gridCol w="3728825"/>
                <a:gridCol w="6786775"/>
              </a:tblGrid>
              <a:tr h="1151250">
                <a:tc gridSpan="2">
                  <a:txBody>
                    <a:bodyPr/>
                    <a:lstStyle/>
                    <a:p>
                      <a:pPr indent="0" lvl="0" marL="0" marR="179070" rtl="0" algn="ctr">
                        <a:lnSpc>
                          <a:spcPct val="100000"/>
                        </a:lnSpc>
                        <a:spcBef>
                          <a:spcPts val="0"/>
                        </a:spcBef>
                        <a:spcAft>
                          <a:spcPts val="0"/>
                        </a:spcAft>
                        <a:buClr>
                          <a:srgbClr val="000000"/>
                        </a:buClr>
                        <a:buSzPts val="2800"/>
                        <a:buFont typeface="Arial"/>
                        <a:buNone/>
                      </a:pPr>
                      <a:r>
                        <a:rPr lang="en-US" sz="2800" u="none" cap="none" strike="noStrike"/>
                        <a:t> </a:t>
                      </a:r>
                      <a:r>
                        <a:rPr b="1" lang="en-US" sz="2800" u="none" cap="none" strike="noStrike"/>
                        <a:t>…… Learning unit</a:t>
                      </a:r>
                      <a:endParaRPr b="1" sz="2000" u="none" cap="none" strike="noStrike">
                        <a:latin typeface="Calibri"/>
                        <a:ea typeface="Calibri"/>
                        <a:cs typeface="Calibri"/>
                        <a:sym typeface="Calibri"/>
                      </a:endParaRPr>
                    </a:p>
                  </a:txBody>
                  <a:tcPr marT="12700" marB="63500" marR="50800" marL="50800" anchor="ctr"/>
                </a:tc>
                <a:tc hMerge="1"/>
              </a:tr>
              <a:tr h="1151250">
                <a:tc>
                  <a:txBody>
                    <a:bodyPr/>
                    <a:lstStyle/>
                    <a:p>
                      <a:pPr indent="0" lvl="0" marL="0" marR="179070" rtl="0" algn="ctr">
                        <a:lnSpc>
                          <a:spcPct val="100000"/>
                        </a:lnSpc>
                        <a:spcBef>
                          <a:spcPts val="0"/>
                        </a:spcBef>
                        <a:spcAft>
                          <a:spcPts val="0"/>
                        </a:spcAft>
                        <a:buNone/>
                      </a:pPr>
                      <a:r>
                        <a:rPr b="1" lang="en-US" sz="1600" u="none" cap="none" strike="noStrike"/>
                        <a:t>Targeted and Expected Competences aligned to learning outcomes</a:t>
                      </a:r>
                      <a:endParaRPr b="1" sz="1600" u="none" cap="none" strike="noStrike">
                        <a:latin typeface="Calibri"/>
                        <a:ea typeface="Calibri"/>
                        <a:cs typeface="Calibri"/>
                        <a:sym typeface="Calibri"/>
                      </a:endParaRPr>
                    </a:p>
                  </a:txBody>
                  <a:tcPr marT="12700" marB="63500" marR="50800" marL="50800" anchor="ctr"/>
                </a:tc>
                <a:tc>
                  <a:txBody>
                    <a:bodyPr/>
                    <a:lstStyle/>
                    <a:p>
                      <a:pPr indent="-342900" lvl="0" marL="342900" marR="179070" rtl="0" algn="just">
                        <a:lnSpc>
                          <a:spcPct val="100000"/>
                        </a:lnSpc>
                        <a:spcBef>
                          <a:spcPts val="0"/>
                        </a:spcBef>
                        <a:spcAft>
                          <a:spcPts val="0"/>
                        </a:spcAft>
                        <a:buClr>
                          <a:srgbClr val="000000"/>
                        </a:buClr>
                        <a:buSzPts val="1600"/>
                        <a:buFont typeface="Arial"/>
                        <a:buAutoNum type="arabicPeriod"/>
                      </a:pPr>
                      <a:r>
                        <a:rPr b="1" lang="en-US" sz="1600" u="none" cap="none" strike="noStrike"/>
                        <a:t>Starting with knowledge of the benefits and functionalities the technological devices and apps on active and on healthy ageing the care worker is able to select those devices and apps that </a:t>
                      </a:r>
                      <a:r>
                        <a:rPr b="1" lang="en-US" sz="1800" u="none" cap="none" strike="noStrike"/>
                        <a:t>match senior needs</a:t>
                      </a:r>
                      <a:r>
                        <a:rPr b="1" lang="en-US" sz="1600" u="none" cap="none" strike="noStrike"/>
                        <a:t>, to master their use keeping them updated </a:t>
                      </a:r>
                      <a:endParaRPr b="1" sz="1600" u="none" cap="none" strike="noStrike"/>
                    </a:p>
                    <a:p>
                      <a:pPr indent="-342900" lvl="0" marL="342900" marR="179070" rtl="0" algn="just">
                        <a:lnSpc>
                          <a:spcPct val="100000"/>
                        </a:lnSpc>
                        <a:spcBef>
                          <a:spcPts val="0"/>
                        </a:spcBef>
                        <a:spcAft>
                          <a:spcPts val="0"/>
                        </a:spcAft>
                        <a:buClr>
                          <a:srgbClr val="000000"/>
                        </a:buClr>
                        <a:buSzPts val="1600"/>
                        <a:buFont typeface="Arial"/>
                        <a:buAutoNum type="arabicPeriod"/>
                      </a:pPr>
                      <a:r>
                        <a:rPr b="1" lang="en-US" sz="1600" u="none" cap="none" strike="noStrike"/>
                        <a:t>Starting with knowledge on the effective helping relationships, the care worker is able to establish a proper connections with the seniors and an effective communication with him, the relative, the  friends, the health personnel also using virtual communication apps and dealing with her/his GDPR / confidentiality while use the technologies/apps</a:t>
                      </a:r>
                      <a:endParaRPr b="1" sz="1600" u="none" cap="none" strike="noStrike"/>
                    </a:p>
                    <a:p>
                      <a:pPr indent="-342900" lvl="0" marL="342900" marR="179070" rtl="0" algn="just">
                        <a:lnSpc>
                          <a:spcPct val="100000"/>
                        </a:lnSpc>
                        <a:spcBef>
                          <a:spcPts val="0"/>
                        </a:spcBef>
                        <a:spcAft>
                          <a:spcPts val="0"/>
                        </a:spcAft>
                        <a:buClr>
                          <a:srgbClr val="000000"/>
                        </a:buClr>
                        <a:buSzPts val="1600"/>
                        <a:buFont typeface="Arial"/>
                        <a:buAutoNum type="arabicPeriod"/>
                      </a:pPr>
                      <a:r>
                        <a:rPr b="1" lang="en-US" sz="1600" u="none" cap="none" strike="noStrike"/>
                        <a:t>Based on the importance of own wellness for and effective care service, the care worker is able to use specific apps that allow her/him to self-care, self manage and to enhance their own health and well-being during the care service providing </a:t>
                      </a:r>
                      <a:endParaRPr b="1" sz="1600" u="none" cap="none" strike="noStrike">
                        <a:latin typeface="Calibri"/>
                        <a:ea typeface="Calibri"/>
                        <a:cs typeface="Calibri"/>
                        <a:sym typeface="Calibri"/>
                      </a:endParaRPr>
                    </a:p>
                  </a:txBody>
                  <a:tcPr marT="12700" marB="63500" marR="50800" marL="50800" anchor="ct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graphicFrame>
        <p:nvGraphicFramePr>
          <p:cNvPr id="450" name="Google Shape;450;p49"/>
          <p:cNvGraphicFramePr/>
          <p:nvPr/>
        </p:nvGraphicFramePr>
        <p:xfrm>
          <a:off x="1765300" y="715169"/>
          <a:ext cx="3000000" cy="3000000"/>
        </p:xfrm>
        <a:graphic>
          <a:graphicData uri="http://schemas.openxmlformats.org/drawingml/2006/table">
            <a:tbl>
              <a:tblPr>
                <a:noFill/>
                <a:tableStyleId>{FD8399D0-6B52-4078-9581-EA39284F4415}</a:tableStyleId>
              </a:tblPr>
              <a:tblGrid>
                <a:gridCol w="2400300"/>
                <a:gridCol w="5562600"/>
              </a:tblGrid>
              <a:tr h="489100">
                <a:tc gridSpan="2">
                  <a:txBody>
                    <a:bodyPr/>
                    <a:lstStyle/>
                    <a:p>
                      <a:pPr indent="0" lvl="0" marL="0" marR="179070" rtl="0" algn="ctr">
                        <a:lnSpc>
                          <a:spcPct val="100000"/>
                        </a:lnSpc>
                        <a:spcBef>
                          <a:spcPts val="0"/>
                        </a:spcBef>
                        <a:spcAft>
                          <a:spcPts val="0"/>
                        </a:spcAft>
                        <a:buNone/>
                      </a:pPr>
                      <a:r>
                        <a:rPr b="1" lang="en-US" sz="2800" u="none" cap="none" strike="noStrike"/>
                        <a:t>…… Learning unit</a:t>
                      </a:r>
                      <a:endParaRPr b="1" sz="1600" u="none" cap="none" strike="noStrike">
                        <a:latin typeface="Calibri"/>
                        <a:ea typeface="Calibri"/>
                        <a:cs typeface="Calibri"/>
                        <a:sym typeface="Calibri"/>
                      </a:endParaRPr>
                    </a:p>
                  </a:txBody>
                  <a:tcPr marT="4500" marB="22475" marR="17975" marL="17975" anchor="ctr"/>
                </a:tc>
                <a:tc hMerge="1"/>
              </a:tr>
              <a:tr h="4599625">
                <a:tc>
                  <a:txBody>
                    <a:bodyPr/>
                    <a:lstStyle/>
                    <a:p>
                      <a:pPr indent="0" lvl="0" marL="0" marR="179070" rtl="0" algn="ctr">
                        <a:lnSpc>
                          <a:spcPct val="100000"/>
                        </a:lnSpc>
                        <a:spcBef>
                          <a:spcPts val="0"/>
                        </a:spcBef>
                        <a:spcAft>
                          <a:spcPts val="0"/>
                        </a:spcAft>
                        <a:buNone/>
                      </a:pPr>
                      <a:r>
                        <a:rPr b="0" lang="en-US" sz="1600" u="none" cap="none" strike="noStrike"/>
                        <a:t>Work Based Learning Experiences (1/2)</a:t>
                      </a:r>
                      <a:endParaRPr b="0" sz="1600" u="none" cap="none" strike="noStrike">
                        <a:latin typeface="Calibri"/>
                        <a:ea typeface="Calibri"/>
                        <a:cs typeface="Calibri"/>
                        <a:sym typeface="Calibri"/>
                      </a:endParaRPr>
                    </a:p>
                  </a:txBody>
                  <a:tcPr marT="4500" marB="22475" marR="17975" marL="17975" anchor="ctr"/>
                </a:tc>
                <a:tc>
                  <a:txBody>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Digital technologies for the health field  (experience areas)</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1. Managing elderly people's health care using apps</a:t>
                      </a:r>
                      <a:endParaRPr b="0" i="0" sz="12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Arial"/>
                          <a:ea typeface="Arial"/>
                          <a:cs typeface="Arial"/>
                          <a:sym typeface="Arial"/>
                        </a:rPr>
                        <a:t> .</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Arial"/>
                          <a:ea typeface="Arial"/>
                          <a:cs typeface="Arial"/>
                          <a:sym typeface="Arial"/>
                        </a:rPr>
                        <a:t>.</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Arial"/>
                          <a:ea typeface="Arial"/>
                          <a:cs typeface="Arial"/>
                          <a:sym typeface="Arial"/>
                        </a:rPr>
                        <a:t>.</a:t>
                      </a:r>
                      <a:endParaRPr/>
                    </a:p>
                    <a:p>
                      <a:pPr indent="-209550" lvl="0" marL="28575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2. Managing physical activity, healthy lifestyle and the prevention of cognitive decline in the elderly </a:t>
                      </a:r>
                      <a:r>
                        <a:rPr b="0" i="0" lang="en-US" sz="1400" u="none" cap="none" strike="noStrike">
                          <a:solidFill>
                            <a:schemeClr val="dk1"/>
                          </a:solidFill>
                          <a:latin typeface="Arial"/>
                          <a:ea typeface="Arial"/>
                          <a:cs typeface="Arial"/>
                          <a:sym typeface="Arial"/>
                        </a:rPr>
                        <a:t>[connected LOs: (a) + (b)]</a:t>
                      </a:r>
                      <a:endParaRPr b="0" i="0" sz="12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Arial"/>
                          <a:ea typeface="Arial"/>
                          <a:cs typeface="Arial"/>
                          <a:sym typeface="Arial"/>
                        </a:rPr>
                        <a:t> .</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Arial"/>
                          <a:ea typeface="Arial"/>
                          <a:cs typeface="Arial"/>
                          <a:sym typeface="Arial"/>
                        </a:rPr>
                        <a:t>.</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Arial"/>
                          <a:ea typeface="Arial"/>
                          <a:cs typeface="Arial"/>
                          <a:sym typeface="Arial"/>
                        </a:rPr>
                        <a:t>.</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3. Supporting and facilitating the social activities of the elderly person</a:t>
                      </a:r>
                      <a:endParaRPr b="0" i="0" sz="12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Arial"/>
                          <a:ea typeface="Arial"/>
                          <a:cs typeface="Arial"/>
                          <a:sym typeface="Arial"/>
                        </a:rPr>
                        <a:t> .</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Arial"/>
                          <a:ea typeface="Arial"/>
                          <a:cs typeface="Arial"/>
                          <a:sym typeface="Arial"/>
                        </a:rPr>
                        <a:t>.</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Arial"/>
                          <a:ea typeface="Arial"/>
                          <a:cs typeface="Arial"/>
                          <a:sym typeface="Arial"/>
                        </a:rPr>
                        <a:t>..</a:t>
                      </a:r>
                      <a:endParaRPr b="0" i="0" sz="1200" u="none" cap="none" strike="noStrike">
                        <a:solidFill>
                          <a:schemeClr val="dk1"/>
                        </a:solidFill>
                        <a:latin typeface="Arial"/>
                        <a:ea typeface="Arial"/>
                        <a:cs typeface="Arial"/>
                        <a:sym typeface="Arial"/>
                      </a:endParaRPr>
                    </a:p>
                    <a:p>
                      <a:pPr indent="0" lvl="0" marL="0" marR="179070" rtl="0" algn="ctr">
                        <a:lnSpc>
                          <a:spcPct val="100000"/>
                        </a:lnSpc>
                        <a:spcBef>
                          <a:spcPts val="0"/>
                        </a:spcBef>
                        <a:spcAft>
                          <a:spcPts val="0"/>
                        </a:spcAft>
                        <a:buNone/>
                      </a:pPr>
                      <a:r>
                        <a:t/>
                      </a:r>
                      <a:endParaRPr b="0" sz="1400" u="none" cap="none" strike="noStrike"/>
                    </a:p>
                  </a:txBody>
                  <a:tcPr marT="4500" marB="22475" marR="17975" marL="17975" anchor="ct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graphicFrame>
        <p:nvGraphicFramePr>
          <p:cNvPr id="455" name="Google Shape;455;p50"/>
          <p:cNvGraphicFramePr/>
          <p:nvPr/>
        </p:nvGraphicFramePr>
        <p:xfrm>
          <a:off x="1787769" y="610847"/>
          <a:ext cx="3000000" cy="3000000"/>
        </p:xfrm>
        <a:graphic>
          <a:graphicData uri="http://schemas.openxmlformats.org/drawingml/2006/table">
            <a:tbl>
              <a:tblPr>
                <a:noFill/>
                <a:tableStyleId>{FD8399D0-6B52-4078-9581-EA39284F4415}</a:tableStyleId>
              </a:tblPr>
              <a:tblGrid>
                <a:gridCol w="2828150"/>
                <a:gridCol w="5147450"/>
              </a:tblGrid>
              <a:tr h="574675">
                <a:tc gridSpan="2">
                  <a:txBody>
                    <a:bodyPr/>
                    <a:lstStyle/>
                    <a:p>
                      <a:pPr indent="0" lvl="0" marL="0" marR="179070" rtl="0" algn="ctr">
                        <a:lnSpc>
                          <a:spcPct val="100000"/>
                        </a:lnSpc>
                        <a:spcBef>
                          <a:spcPts val="0"/>
                        </a:spcBef>
                        <a:spcAft>
                          <a:spcPts val="0"/>
                        </a:spcAft>
                        <a:buClr>
                          <a:srgbClr val="000000"/>
                        </a:buClr>
                        <a:buSzPts val="2800"/>
                        <a:buFont typeface="Arial"/>
                        <a:buNone/>
                      </a:pPr>
                      <a:r>
                        <a:rPr lang="en-US" sz="2800" u="none" cap="none" strike="noStrike"/>
                        <a:t>…… Learning unit</a:t>
                      </a:r>
                      <a:endParaRPr sz="2800" u="none" cap="none" strike="noStrike">
                        <a:latin typeface="Calibri"/>
                        <a:ea typeface="Calibri"/>
                        <a:cs typeface="Calibri"/>
                        <a:sym typeface="Calibri"/>
                      </a:endParaRPr>
                    </a:p>
                  </a:txBody>
                  <a:tcPr marT="4500" marB="22475" marR="17975" marL="17975" anchor="ctr"/>
                </a:tc>
                <a:tc hMerge="1"/>
              </a:tr>
              <a:tr h="4351350">
                <a:tc>
                  <a:txBody>
                    <a:bodyPr/>
                    <a:lstStyle/>
                    <a:p>
                      <a:pPr indent="0" lvl="0" marL="0" marR="179070" rtl="0" algn="ctr">
                        <a:lnSpc>
                          <a:spcPct val="100000"/>
                        </a:lnSpc>
                        <a:spcBef>
                          <a:spcPts val="0"/>
                        </a:spcBef>
                        <a:spcAft>
                          <a:spcPts val="0"/>
                        </a:spcAft>
                        <a:buNone/>
                      </a:pPr>
                      <a:r>
                        <a:rPr lang="en-US" sz="1600" u="none" cap="none" strike="noStrike"/>
                        <a:t>Work Based Learning Experiences (2/2)</a:t>
                      </a:r>
                      <a:endParaRPr sz="1600" u="none" cap="none" strike="noStrike">
                        <a:latin typeface="Calibri"/>
                        <a:ea typeface="Calibri"/>
                        <a:cs typeface="Calibri"/>
                        <a:sym typeface="Calibri"/>
                      </a:endParaRPr>
                    </a:p>
                  </a:txBody>
                  <a:tcPr marT="4500" marB="22475" marR="17975" marL="17975" anchor="ctr"/>
                </a:tc>
                <a:tc>
                  <a:txBody>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«Digi-human» competences (experience areas)</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4. Implementing activities that promote a work-life balance and increase the quality of life</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Arial"/>
                          <a:ea typeface="Arial"/>
                          <a:cs typeface="Arial"/>
                          <a:sym typeface="Arial"/>
                        </a:rPr>
                        <a:t>.</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Arial"/>
                          <a:ea typeface="Arial"/>
                          <a:cs typeface="Arial"/>
                          <a:sym typeface="Arial"/>
                        </a:rPr>
                        <a:t>.</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Arial"/>
                          <a:ea typeface="Arial"/>
                          <a:cs typeface="Arial"/>
                          <a:sym typeface="Arial"/>
                        </a:rPr>
                        <a:t>.</a:t>
                      </a:r>
                      <a:endParaRPr/>
                    </a:p>
                    <a:p>
                      <a:pPr indent="0" lvl="0" marL="0" marR="0" rtl="0" algn="l">
                        <a:lnSpc>
                          <a:spcPct val="100000"/>
                        </a:lnSpc>
                        <a:spcBef>
                          <a:spcPts val="0"/>
                        </a:spcBef>
                        <a:spcAft>
                          <a:spcPts val="0"/>
                        </a:spcAft>
                        <a:buNone/>
                      </a:pPr>
                      <a:r>
                        <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5. Practice Empathy competence in digital communication and co-operate in the working environment  </a:t>
                      </a:r>
                      <a:endParaRPr b="0" i="0" sz="14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Arial"/>
                          <a:ea typeface="Arial"/>
                          <a:cs typeface="Arial"/>
                          <a:sym typeface="Arial"/>
                        </a:rPr>
                        <a:t> .</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Arial"/>
                          <a:ea typeface="Arial"/>
                          <a:cs typeface="Arial"/>
                          <a:sym typeface="Arial"/>
                        </a:rPr>
                        <a:t>.</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Arial"/>
                          <a:ea typeface="Arial"/>
                          <a:cs typeface="Arial"/>
                          <a:sym typeface="Arial"/>
                        </a:rPr>
                        <a:t>.</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6. Organising and conducting activities to educate the elderly in technology</a:t>
                      </a:r>
                      <a:endParaRPr b="0" i="0" sz="14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Arial"/>
                          <a:ea typeface="Arial"/>
                          <a:cs typeface="Arial"/>
                          <a:sym typeface="Arial"/>
                        </a:rPr>
                        <a:t>.</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Arial"/>
                          <a:ea typeface="Arial"/>
                          <a:cs typeface="Arial"/>
                          <a:sym typeface="Arial"/>
                        </a:rPr>
                        <a:t>.</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Arial"/>
                          <a:ea typeface="Arial"/>
                          <a:cs typeface="Arial"/>
                          <a:sym typeface="Arial"/>
                        </a:rPr>
                        <a:t>.</a:t>
                      </a:r>
                      <a:endParaRPr/>
                    </a:p>
                  </a:txBody>
                  <a:tcPr marT="4500" marB="22475" marR="17975" marL="17975" anchor="ct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graphicFrame>
        <p:nvGraphicFramePr>
          <p:cNvPr id="460" name="Google Shape;460;p51"/>
          <p:cNvGraphicFramePr/>
          <p:nvPr/>
        </p:nvGraphicFramePr>
        <p:xfrm>
          <a:off x="1752600" y="911225"/>
          <a:ext cx="3000000" cy="3000000"/>
        </p:xfrm>
        <a:graphic>
          <a:graphicData uri="http://schemas.openxmlformats.org/drawingml/2006/table">
            <a:tbl>
              <a:tblPr>
                <a:noFill/>
                <a:tableStyleId>{FD8399D0-6B52-4078-9581-EA39284F4415}</a:tableStyleId>
              </a:tblPr>
              <a:tblGrid>
                <a:gridCol w="2552700"/>
                <a:gridCol w="5422900"/>
              </a:tblGrid>
              <a:tr h="294550">
                <a:tc gridSpan="2">
                  <a:txBody>
                    <a:bodyPr/>
                    <a:lstStyle/>
                    <a:p>
                      <a:pPr indent="0" lvl="0" marL="0" marR="179070" rtl="0" algn="ctr">
                        <a:lnSpc>
                          <a:spcPct val="100000"/>
                        </a:lnSpc>
                        <a:spcBef>
                          <a:spcPts val="0"/>
                        </a:spcBef>
                        <a:spcAft>
                          <a:spcPts val="0"/>
                        </a:spcAft>
                        <a:buClr>
                          <a:srgbClr val="000000"/>
                        </a:buClr>
                        <a:buSzPts val="2800"/>
                        <a:buFont typeface="Arial"/>
                        <a:buNone/>
                      </a:pPr>
                      <a:r>
                        <a:rPr lang="en-US" sz="2800" u="none" cap="none" strike="noStrike"/>
                        <a:t>…… Learning unit</a:t>
                      </a:r>
                      <a:endParaRPr sz="2800" u="none" cap="none" strike="noStrike">
                        <a:latin typeface="Calibri"/>
                        <a:ea typeface="Calibri"/>
                        <a:cs typeface="Calibri"/>
                        <a:sym typeface="Calibri"/>
                      </a:endParaRPr>
                    </a:p>
                  </a:txBody>
                  <a:tcPr marT="4500" marB="22475" marR="17975" marL="17975" anchor="ctr"/>
                </a:tc>
                <a:tc hMerge="1"/>
              </a:tr>
              <a:tr h="946500">
                <a:tc>
                  <a:txBody>
                    <a:bodyPr/>
                    <a:lstStyle/>
                    <a:p>
                      <a:pPr indent="0" lvl="0" marL="0" marR="179070" rtl="0" algn="ctr">
                        <a:lnSpc>
                          <a:spcPct val="100000"/>
                        </a:lnSpc>
                        <a:spcBef>
                          <a:spcPts val="0"/>
                        </a:spcBef>
                        <a:spcAft>
                          <a:spcPts val="0"/>
                        </a:spcAft>
                        <a:buNone/>
                      </a:pPr>
                      <a:r>
                        <a:rPr b="1" i="1" lang="en-US" sz="1600" u="none" cap="none" strike="noStrike">
                          <a:solidFill>
                            <a:srgbClr val="000000"/>
                          </a:solidFill>
                          <a:latin typeface="Arial"/>
                          <a:ea typeface="Arial"/>
                          <a:cs typeface="Arial"/>
                          <a:sym typeface="Arial"/>
                        </a:rPr>
                        <a:t>Monitoring</a:t>
                      </a:r>
                      <a:endParaRPr sz="1600" u="none" cap="none" strike="noStrike">
                        <a:latin typeface="Arial"/>
                        <a:ea typeface="Arial"/>
                        <a:cs typeface="Arial"/>
                        <a:sym typeface="Arial"/>
                      </a:endParaRPr>
                    </a:p>
                  </a:txBody>
                  <a:tcPr marT="12700" marB="63500" marR="50800" marL="50800" anchor="ctr"/>
                </a:tc>
                <a:tc>
                  <a:txBody>
                    <a:bodyPr/>
                    <a:lstStyle/>
                    <a:p>
                      <a:pPr indent="0" lvl="0" marL="0" marR="179070" rtl="0" algn="ctr">
                        <a:lnSpc>
                          <a:spcPct val="100000"/>
                        </a:lnSpc>
                        <a:spcBef>
                          <a:spcPts val="0"/>
                        </a:spcBef>
                        <a:spcAft>
                          <a:spcPts val="0"/>
                        </a:spcAft>
                        <a:buNone/>
                      </a:pPr>
                      <a:r>
                        <a:rPr lang="en-US" sz="1600" u="none" cap="none" strike="noStrike">
                          <a:latin typeface="Arial"/>
                          <a:ea typeface="Arial"/>
                          <a:cs typeface="Arial"/>
                          <a:sym typeface="Arial"/>
                        </a:rPr>
                        <a:t>Plan and monitoring tools (see monitoring paragraph 3.3)</a:t>
                      </a:r>
                      <a:endParaRPr sz="1600" u="none" cap="none" strike="noStrike">
                        <a:latin typeface="Arial"/>
                        <a:ea typeface="Arial"/>
                        <a:cs typeface="Arial"/>
                        <a:sym typeface="Arial"/>
                      </a:endParaRPr>
                    </a:p>
                  </a:txBody>
                  <a:tcPr marT="12700" marB="63500" marR="50800" marL="50800" anchor="ctr"/>
                </a:tc>
              </a:tr>
              <a:tr h="2043400">
                <a:tc>
                  <a:txBody>
                    <a:bodyPr/>
                    <a:lstStyle/>
                    <a:p>
                      <a:pPr indent="0" lvl="0" marL="0" marR="179070" rtl="0" algn="ctr">
                        <a:lnSpc>
                          <a:spcPct val="100000"/>
                        </a:lnSpc>
                        <a:spcBef>
                          <a:spcPts val="0"/>
                        </a:spcBef>
                        <a:spcAft>
                          <a:spcPts val="0"/>
                        </a:spcAft>
                        <a:buNone/>
                      </a:pPr>
                      <a:r>
                        <a:rPr b="1" i="1" lang="en-US" sz="1600" u="none" cap="none" strike="noStrike">
                          <a:solidFill>
                            <a:srgbClr val="000000"/>
                          </a:solidFill>
                          <a:latin typeface="Arial"/>
                          <a:ea typeface="Arial"/>
                          <a:cs typeface="Arial"/>
                          <a:sym typeface="Arial"/>
                        </a:rPr>
                        <a:t>Assessment</a:t>
                      </a:r>
                      <a:endParaRPr sz="1600" u="none" cap="none" strike="noStrike">
                        <a:latin typeface="Arial"/>
                        <a:ea typeface="Arial"/>
                        <a:cs typeface="Arial"/>
                        <a:sym typeface="Arial"/>
                      </a:endParaRPr>
                    </a:p>
                    <a:p>
                      <a:pPr indent="0" lvl="0" marL="0" marR="179070" rtl="0" algn="ctr">
                        <a:lnSpc>
                          <a:spcPct val="100000"/>
                        </a:lnSpc>
                        <a:spcBef>
                          <a:spcPts val="0"/>
                        </a:spcBef>
                        <a:spcAft>
                          <a:spcPts val="0"/>
                        </a:spcAft>
                        <a:buNone/>
                      </a:pPr>
                      <a:br>
                        <a:rPr lang="en-US" sz="1600" u="none" cap="none" strike="noStrike">
                          <a:solidFill>
                            <a:srgbClr val="000000"/>
                          </a:solidFill>
                          <a:latin typeface="Arial"/>
                          <a:ea typeface="Arial"/>
                          <a:cs typeface="Arial"/>
                          <a:sym typeface="Arial"/>
                        </a:rPr>
                      </a:br>
                      <a:r>
                        <a:rPr lang="en-US" sz="1600" u="none" cap="none" strike="noStrike">
                          <a:solidFill>
                            <a:srgbClr val="212121"/>
                          </a:solidFill>
                          <a:latin typeface="Arial"/>
                          <a:ea typeface="Arial"/>
                          <a:cs typeface="Arial"/>
                          <a:sym typeface="Arial"/>
                        </a:rPr>
                        <a:t>What will be assessed it has already been partly defined in the learning outcomes</a:t>
                      </a:r>
                      <a:endParaRPr sz="1600" u="none" cap="none" strike="noStrike">
                        <a:latin typeface="Arial"/>
                        <a:ea typeface="Arial"/>
                        <a:cs typeface="Arial"/>
                        <a:sym typeface="Arial"/>
                      </a:endParaRPr>
                    </a:p>
                  </a:txBody>
                  <a:tcPr marT="12700" marB="63500" marR="50800" marL="50800" anchor="ctr"/>
                </a:tc>
                <a:tc>
                  <a:txBody>
                    <a:bodyPr/>
                    <a:lstStyle/>
                    <a:p>
                      <a:pPr indent="0" lvl="0" marL="0" marR="179070" rtl="0" algn="ctr">
                        <a:lnSpc>
                          <a:spcPct val="100000"/>
                        </a:lnSpc>
                        <a:spcBef>
                          <a:spcPts val="0"/>
                        </a:spcBef>
                        <a:spcAft>
                          <a:spcPts val="0"/>
                        </a:spcAft>
                        <a:buNone/>
                      </a:pPr>
                      <a:r>
                        <a:rPr lang="en-US" sz="1600" u="none" cap="none" strike="noStrike">
                          <a:latin typeface="Arial"/>
                          <a:ea typeface="Arial"/>
                          <a:cs typeface="Arial"/>
                          <a:sym typeface="Arial"/>
                        </a:rPr>
                        <a:t>Report assessment process and tools</a:t>
                      </a:r>
                      <a:endParaRPr sz="1600" u="none" cap="none" strike="noStrike">
                        <a:latin typeface="Arial"/>
                        <a:ea typeface="Arial"/>
                        <a:cs typeface="Arial"/>
                        <a:sym typeface="Arial"/>
                      </a:endParaRPr>
                    </a:p>
                  </a:txBody>
                  <a:tcPr marT="12700" marB="63500" marR="50800" marL="50800" anchor="ct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6"/>
          <p:cNvSpPr txBox="1"/>
          <p:nvPr>
            <p:ph idx="1" type="body"/>
          </p:nvPr>
        </p:nvSpPr>
        <p:spPr>
          <a:xfrm>
            <a:off x="798381" y="1342103"/>
            <a:ext cx="10429018" cy="4754294"/>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92E4B"/>
              </a:buClr>
              <a:buSzPts val="2400"/>
              <a:buNone/>
            </a:pPr>
            <a:r>
              <a:t/>
            </a:r>
            <a:endParaRPr sz="2800"/>
          </a:p>
          <a:p>
            <a:pPr indent="-228600" lvl="0" marL="228600" rtl="0" algn="l">
              <a:lnSpc>
                <a:spcPct val="90000"/>
              </a:lnSpc>
              <a:spcBef>
                <a:spcPts val="0"/>
              </a:spcBef>
              <a:spcAft>
                <a:spcPts val="0"/>
              </a:spcAft>
              <a:buClr>
                <a:srgbClr val="092E4B"/>
              </a:buClr>
              <a:buSzPts val="2400"/>
              <a:buNone/>
            </a:pPr>
            <a:r>
              <a:t/>
            </a:r>
            <a:endParaRPr sz="2800"/>
          </a:p>
          <a:p>
            <a:pPr indent="-342900" lvl="0" marL="342900" rtl="0" algn="just">
              <a:lnSpc>
                <a:spcPct val="107000"/>
              </a:lnSpc>
              <a:spcBef>
                <a:spcPts val="1000"/>
              </a:spcBef>
              <a:spcAft>
                <a:spcPts val="0"/>
              </a:spcAft>
              <a:buSzPts val="2400"/>
              <a:buFont typeface="Arial"/>
              <a:buAutoNum type="alphaLcParenR"/>
            </a:pPr>
            <a:r>
              <a:rPr lang="en-US">
                <a:solidFill>
                  <a:srgbClr val="333333"/>
                </a:solidFill>
                <a:latin typeface="Calibri"/>
                <a:ea typeface="Calibri"/>
                <a:cs typeface="Calibri"/>
                <a:sym typeface="Calibri"/>
              </a:rPr>
              <a:t>Developed adequate levels of knowledge and skills in the humanized (person centred) use of AAL or E-Health technologies by Care Workers;</a:t>
            </a:r>
            <a:endParaRPr>
              <a:latin typeface="Calibri"/>
              <a:ea typeface="Calibri"/>
              <a:cs typeface="Calibri"/>
              <a:sym typeface="Calibri"/>
            </a:endParaRPr>
          </a:p>
          <a:p>
            <a:pPr indent="-190500" lvl="0" marL="342900" rtl="0" algn="just">
              <a:lnSpc>
                <a:spcPct val="107000"/>
              </a:lnSpc>
              <a:spcBef>
                <a:spcPts val="1000"/>
              </a:spcBef>
              <a:spcAft>
                <a:spcPts val="0"/>
              </a:spcAft>
              <a:buSzPts val="2400"/>
              <a:buFont typeface="Arial"/>
              <a:buNone/>
            </a:pPr>
            <a:r>
              <a:t/>
            </a:r>
            <a:endParaRPr>
              <a:solidFill>
                <a:srgbClr val="333333"/>
              </a:solidFill>
              <a:latin typeface="Calibri"/>
              <a:ea typeface="Calibri"/>
              <a:cs typeface="Calibri"/>
              <a:sym typeface="Calibri"/>
            </a:endParaRPr>
          </a:p>
          <a:p>
            <a:pPr indent="-342900" lvl="0" marL="342900" rtl="0" algn="just">
              <a:lnSpc>
                <a:spcPct val="107000"/>
              </a:lnSpc>
              <a:spcBef>
                <a:spcPts val="1000"/>
              </a:spcBef>
              <a:spcAft>
                <a:spcPts val="0"/>
              </a:spcAft>
              <a:buSzPts val="2400"/>
              <a:buFont typeface="Arial"/>
              <a:buAutoNum type="alphaLcParenR"/>
            </a:pPr>
            <a:r>
              <a:rPr lang="en-US">
                <a:solidFill>
                  <a:srgbClr val="333333"/>
                </a:solidFill>
                <a:latin typeface="Calibri"/>
                <a:ea typeface="Calibri"/>
                <a:cs typeface="Calibri"/>
                <a:sym typeface="Calibri"/>
              </a:rPr>
              <a:t>Updated the competences of care workers to the evolving needs of their work. </a:t>
            </a:r>
            <a:endParaRPr/>
          </a:p>
          <a:p>
            <a:pPr indent="-190500" lvl="0" marL="342900" rtl="0" algn="just">
              <a:lnSpc>
                <a:spcPct val="107000"/>
              </a:lnSpc>
              <a:spcBef>
                <a:spcPts val="1000"/>
              </a:spcBef>
              <a:spcAft>
                <a:spcPts val="0"/>
              </a:spcAft>
              <a:buSzPts val="2400"/>
              <a:buFont typeface="Arial"/>
              <a:buNone/>
            </a:pPr>
            <a:r>
              <a:t/>
            </a:r>
            <a:endParaRPr>
              <a:solidFill>
                <a:srgbClr val="333333"/>
              </a:solidFill>
              <a:latin typeface="Calibri"/>
              <a:ea typeface="Calibri"/>
              <a:cs typeface="Calibri"/>
              <a:sym typeface="Calibri"/>
            </a:endParaRPr>
          </a:p>
          <a:p>
            <a:pPr indent="-342900" lvl="0" marL="342900" rtl="0" algn="just">
              <a:lnSpc>
                <a:spcPct val="107000"/>
              </a:lnSpc>
              <a:spcBef>
                <a:spcPts val="1000"/>
              </a:spcBef>
              <a:spcAft>
                <a:spcPts val="0"/>
              </a:spcAft>
              <a:buSzPts val="2400"/>
              <a:buFont typeface="Arial"/>
              <a:buAutoNum type="alphaLcParenR"/>
            </a:pPr>
            <a:r>
              <a:rPr lang="en-US">
                <a:solidFill>
                  <a:srgbClr val="333333"/>
                </a:solidFill>
                <a:latin typeface="Calibri"/>
                <a:ea typeface="Calibri"/>
                <a:cs typeface="Calibri"/>
                <a:sym typeface="Calibri"/>
              </a:rPr>
              <a:t>VET provider partners have developed the capacity to implement organic training on the use of humanized AAL or E-Health technologies that are appropriate and attractive to women workers;</a:t>
            </a:r>
            <a:endParaRPr>
              <a:latin typeface="Calibri"/>
              <a:ea typeface="Calibri"/>
              <a:cs typeface="Calibri"/>
              <a:sym typeface="Calibri"/>
            </a:endParaRPr>
          </a:p>
        </p:txBody>
      </p:sp>
      <p:sp>
        <p:nvSpPr>
          <p:cNvPr id="192" name="Google Shape;192;p6"/>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24BAA2"/>
              </a:buClr>
              <a:buSzPts val="3600"/>
              <a:buFont typeface="Arial"/>
              <a:buNone/>
            </a:pPr>
            <a:r>
              <a:rPr lang="en-US"/>
              <a:t>Objectives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52"/>
          <p:cNvSpPr txBox="1"/>
          <p:nvPr>
            <p:ph idx="1" type="body"/>
          </p:nvPr>
        </p:nvSpPr>
        <p:spPr>
          <a:xfrm>
            <a:off x="5497150" y="3602325"/>
            <a:ext cx="6156900" cy="225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None/>
            </a:pPr>
            <a:r>
              <a:rPr lang="en-US"/>
              <a:t>Learning Unit</a:t>
            </a:r>
            <a:endParaRPr/>
          </a:p>
        </p:txBody>
      </p:sp>
      <p:sp>
        <p:nvSpPr>
          <p:cNvPr id="467" name="Google Shape;467;p52"/>
          <p:cNvSpPr txBox="1"/>
          <p:nvPr>
            <p:ph idx="2" type="body"/>
          </p:nvPr>
        </p:nvSpPr>
        <p:spPr>
          <a:xfrm>
            <a:off x="891650" y="2003717"/>
            <a:ext cx="2067000" cy="2253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4BAA2"/>
              </a:buClr>
              <a:buSzPts val="13000"/>
              <a:buNone/>
            </a:pPr>
            <a:r>
              <a:rPr lang="en-US"/>
              <a:t>05</a:t>
            </a:r>
            <a:endParaRPr/>
          </a:p>
        </p:txBody>
      </p:sp>
      <p:sp>
        <p:nvSpPr>
          <p:cNvPr id="468" name="Google Shape;468;p52"/>
          <p:cNvSpPr txBox="1"/>
          <p:nvPr/>
        </p:nvSpPr>
        <p:spPr>
          <a:xfrm>
            <a:off x="5497200" y="2752725"/>
            <a:ext cx="6694800" cy="849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4800"/>
              <a:buFont typeface="Arial"/>
              <a:buNone/>
            </a:pPr>
            <a:r>
              <a:rPr b="0" i="0" lang="en-US" sz="4800" u="none" cap="none" strike="noStrike">
                <a:solidFill>
                  <a:schemeClr val="lt1"/>
                </a:solidFill>
                <a:latin typeface="Calibri"/>
                <a:ea typeface="Calibri"/>
                <a:cs typeface="Calibri"/>
                <a:sym typeface="Calibri"/>
              </a:rPr>
              <a:t>Group work sessions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53"/>
          <p:cNvSpPr txBox="1"/>
          <p:nvPr>
            <p:ph idx="1" type="body"/>
          </p:nvPr>
        </p:nvSpPr>
        <p:spPr>
          <a:xfrm>
            <a:off x="798381" y="1297580"/>
            <a:ext cx="10595237" cy="3849918"/>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092E4B"/>
              </a:buClr>
              <a:buSzPts val="2400"/>
              <a:buFont typeface="Arial"/>
              <a:buNone/>
            </a:pPr>
            <a:r>
              <a:rPr lang="en-US"/>
              <a:t>OBJECTIVE</a:t>
            </a:r>
            <a:endParaRPr/>
          </a:p>
          <a:p>
            <a:pPr indent="-342900" lvl="0" marL="571500" rtl="0" algn="l">
              <a:lnSpc>
                <a:spcPct val="90000"/>
              </a:lnSpc>
              <a:spcBef>
                <a:spcPts val="1000"/>
              </a:spcBef>
              <a:spcAft>
                <a:spcPts val="0"/>
              </a:spcAft>
              <a:buSzPts val="2400"/>
              <a:buFont typeface="Arial"/>
              <a:buChar char="•"/>
            </a:pPr>
            <a:r>
              <a:rPr lang="en-US"/>
              <a:t>The objective of the group work is to conceive as much as possible Work Based Learning Experiences/activities in the different indicated areas that allow the care workers to attain the learning outcomes</a:t>
            </a:r>
            <a:endParaRPr/>
          </a:p>
          <a:p>
            <a:pPr indent="-190500" lvl="0" marL="571500" rtl="0" algn="l">
              <a:lnSpc>
                <a:spcPct val="90000"/>
              </a:lnSpc>
              <a:spcBef>
                <a:spcPts val="1000"/>
              </a:spcBef>
              <a:spcAft>
                <a:spcPts val="0"/>
              </a:spcAft>
              <a:buSzPts val="2400"/>
              <a:buFont typeface="Arial"/>
              <a:buNone/>
            </a:pPr>
            <a:r>
              <a:t/>
            </a:r>
            <a:endParaRPr/>
          </a:p>
          <a:p>
            <a:pPr indent="-342900" lvl="0" marL="571500" rtl="0" algn="l">
              <a:lnSpc>
                <a:spcPct val="90000"/>
              </a:lnSpc>
              <a:spcBef>
                <a:spcPts val="1000"/>
              </a:spcBef>
              <a:spcAft>
                <a:spcPts val="0"/>
              </a:spcAft>
              <a:buSzPts val="2400"/>
              <a:buFont typeface="Arial"/>
              <a:buChar char="•"/>
            </a:pPr>
            <a:r>
              <a:rPr lang="en-US"/>
              <a:t>It helps us to create a Macro-Learning Unit that already contains  hypothetical Work Based Learning Experiences/activities </a:t>
            </a:r>
            <a:endParaRPr/>
          </a:p>
          <a:p>
            <a:pPr indent="-190500" lvl="0" marL="571500" rtl="0" algn="l">
              <a:lnSpc>
                <a:spcPct val="90000"/>
              </a:lnSpc>
              <a:spcBef>
                <a:spcPts val="1000"/>
              </a:spcBef>
              <a:spcAft>
                <a:spcPts val="0"/>
              </a:spcAft>
              <a:buSzPts val="2400"/>
              <a:buFont typeface="Arial"/>
              <a:buNone/>
            </a:pPr>
            <a:r>
              <a:t/>
            </a:r>
            <a:endParaRPr/>
          </a:p>
          <a:p>
            <a:pPr indent="-342900" lvl="0" marL="571500" rtl="0" algn="l">
              <a:lnSpc>
                <a:spcPct val="90000"/>
              </a:lnSpc>
              <a:spcBef>
                <a:spcPts val="1000"/>
              </a:spcBef>
              <a:spcAft>
                <a:spcPts val="0"/>
              </a:spcAft>
              <a:buSzPts val="2400"/>
              <a:buFont typeface="Arial"/>
              <a:buChar char="•"/>
            </a:pPr>
            <a:r>
              <a:rPr lang="en-US"/>
              <a:t>The Macro-Learning Unit is a useful reference to co-design and individualize specific Work Based Learning  pathways</a:t>
            </a:r>
            <a:endParaRPr/>
          </a:p>
        </p:txBody>
      </p:sp>
      <p:sp>
        <p:nvSpPr>
          <p:cNvPr id="474" name="Google Shape;474;p53"/>
          <p:cNvSpPr txBox="1"/>
          <p:nvPr>
            <p:ph idx="2" type="body"/>
          </p:nvPr>
        </p:nvSpPr>
        <p:spPr>
          <a:xfrm>
            <a:off x="798381" y="482203"/>
            <a:ext cx="10595237" cy="803654"/>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24BAA2"/>
              </a:buClr>
              <a:buSzPts val="3600"/>
              <a:buFont typeface="Arial"/>
              <a:buNone/>
            </a:pPr>
            <a:r>
              <a:rPr lang="en-US"/>
              <a:t>Learning Unit Group Work</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54"/>
          <p:cNvSpPr txBox="1"/>
          <p:nvPr>
            <p:ph idx="1" type="body"/>
          </p:nvPr>
        </p:nvSpPr>
        <p:spPr>
          <a:xfrm>
            <a:off x="625642" y="1565257"/>
            <a:ext cx="7090611" cy="4330365"/>
          </a:xfrm>
          <a:prstGeom prst="rect">
            <a:avLst/>
          </a:prstGeom>
          <a:noFill/>
          <a:ln>
            <a:noFill/>
          </a:ln>
        </p:spPr>
        <p:txBody>
          <a:bodyPr anchorCtr="0" anchor="t" bIns="45700" lIns="91425" spcFirstLastPara="1" rIns="91425" wrap="square" tIns="45700">
            <a:noAutofit/>
          </a:bodyPr>
          <a:lstStyle/>
          <a:p>
            <a:pPr indent="-342900" lvl="0" marL="571500" rtl="0" algn="l">
              <a:lnSpc>
                <a:spcPct val="90000"/>
              </a:lnSpc>
              <a:spcBef>
                <a:spcPts val="1000"/>
              </a:spcBef>
              <a:spcAft>
                <a:spcPts val="0"/>
              </a:spcAft>
              <a:buSzPts val="2400"/>
              <a:buFont typeface="Arial"/>
              <a:buChar char="•"/>
            </a:pPr>
            <a:r>
              <a:rPr lang="en-US"/>
              <a:t>We use the Word Cafe process</a:t>
            </a:r>
            <a:endParaRPr/>
          </a:p>
          <a:p>
            <a:pPr indent="-342900" lvl="0" marL="571500" rtl="0" algn="l">
              <a:lnSpc>
                <a:spcPct val="90000"/>
              </a:lnSpc>
              <a:spcBef>
                <a:spcPts val="1000"/>
              </a:spcBef>
              <a:spcAft>
                <a:spcPts val="0"/>
              </a:spcAft>
              <a:buSzPts val="2400"/>
              <a:buFont typeface="Arial"/>
              <a:buChar char="•"/>
            </a:pPr>
            <a:r>
              <a:rPr lang="en-US"/>
              <a:t>We work in two sessions </a:t>
            </a:r>
            <a:endParaRPr/>
          </a:p>
          <a:p>
            <a:pPr indent="-269875" lvl="1" marL="809625" rtl="0" algn="l">
              <a:lnSpc>
                <a:spcPct val="90000"/>
              </a:lnSpc>
              <a:spcBef>
                <a:spcPts val="500"/>
              </a:spcBef>
              <a:spcAft>
                <a:spcPts val="0"/>
              </a:spcAft>
              <a:buClr>
                <a:srgbClr val="096E6C"/>
              </a:buClr>
              <a:buSzPts val="2000"/>
              <a:buFont typeface="Arial"/>
              <a:buChar char="•"/>
            </a:pPr>
            <a:r>
              <a:rPr b="1" lang="en-US">
                <a:solidFill>
                  <a:srgbClr val="080808"/>
                </a:solidFill>
              </a:rPr>
              <a:t>First session </a:t>
            </a:r>
            <a:r>
              <a:rPr b="1" i="0" lang="en-US" sz="2000" u="none" cap="none" strike="noStrike">
                <a:solidFill>
                  <a:schemeClr val="dk1"/>
                </a:solidFill>
                <a:latin typeface="Arial"/>
                <a:ea typeface="Arial"/>
                <a:cs typeface="Arial"/>
                <a:sym typeface="Arial"/>
              </a:rPr>
              <a:t>Digital technologies for the health field  (experience areas)</a:t>
            </a:r>
            <a:endParaRPr/>
          </a:p>
          <a:p>
            <a:pPr indent="-269875" lvl="1" marL="809625" rtl="0" algn="l">
              <a:lnSpc>
                <a:spcPct val="90000"/>
              </a:lnSpc>
              <a:spcBef>
                <a:spcPts val="500"/>
              </a:spcBef>
              <a:spcAft>
                <a:spcPts val="0"/>
              </a:spcAft>
              <a:buClr>
                <a:srgbClr val="096E6C"/>
              </a:buClr>
              <a:buSzPts val="2000"/>
              <a:buFont typeface="Arial"/>
              <a:buChar char="•"/>
            </a:pPr>
            <a:r>
              <a:rPr b="1" i="1" lang="en-US">
                <a:solidFill>
                  <a:srgbClr val="080808"/>
                </a:solidFill>
              </a:rPr>
              <a:t>Pause 15 min</a:t>
            </a:r>
            <a:r>
              <a:rPr i="1" lang="en-US">
                <a:solidFill>
                  <a:srgbClr val="080808"/>
                </a:solidFill>
              </a:rPr>
              <a:t>.</a:t>
            </a:r>
            <a:endParaRPr i="1">
              <a:solidFill>
                <a:srgbClr val="080808"/>
              </a:solidFill>
            </a:endParaRPr>
          </a:p>
          <a:p>
            <a:pPr indent="-269875" lvl="1" marL="809625" rtl="0" algn="l">
              <a:lnSpc>
                <a:spcPct val="90000"/>
              </a:lnSpc>
              <a:spcBef>
                <a:spcPts val="500"/>
              </a:spcBef>
              <a:spcAft>
                <a:spcPts val="0"/>
              </a:spcAft>
              <a:buClr>
                <a:srgbClr val="096E6C"/>
              </a:buClr>
              <a:buSzPts val="2000"/>
              <a:buFont typeface="Arial"/>
              <a:buChar char="•"/>
            </a:pPr>
            <a:r>
              <a:rPr b="1" lang="en-US">
                <a:solidFill>
                  <a:srgbClr val="080808"/>
                </a:solidFill>
              </a:rPr>
              <a:t>Second session</a:t>
            </a:r>
            <a:r>
              <a:rPr lang="en-US">
                <a:solidFill>
                  <a:srgbClr val="080808"/>
                </a:solidFill>
              </a:rPr>
              <a:t>: </a:t>
            </a:r>
            <a:r>
              <a:rPr b="1" i="0" lang="en-US" sz="2000" u="none" cap="none" strike="noStrike">
                <a:solidFill>
                  <a:schemeClr val="dk1"/>
                </a:solidFill>
                <a:latin typeface="Arial"/>
                <a:ea typeface="Arial"/>
                <a:cs typeface="Arial"/>
                <a:sym typeface="Arial"/>
              </a:rPr>
              <a:t>«Digi-human» competences   (experience areas)</a:t>
            </a:r>
            <a:endParaRPr>
              <a:solidFill>
                <a:srgbClr val="080808"/>
              </a:solidFill>
            </a:endParaRPr>
          </a:p>
          <a:p>
            <a:pPr indent="-342900" lvl="0" marL="571500" rtl="0" algn="l">
              <a:lnSpc>
                <a:spcPct val="90000"/>
              </a:lnSpc>
              <a:spcBef>
                <a:spcPts val="1000"/>
              </a:spcBef>
              <a:spcAft>
                <a:spcPts val="0"/>
              </a:spcAft>
              <a:buSzPts val="2400"/>
              <a:buFont typeface="Arial"/>
              <a:buChar char="•"/>
            </a:pPr>
            <a:r>
              <a:rPr lang="en-US"/>
              <a:t>3 groups in the first and in the second session</a:t>
            </a:r>
            <a:endParaRPr/>
          </a:p>
          <a:p>
            <a:pPr indent="-342900" lvl="0" marL="571500" rtl="0" algn="l">
              <a:lnSpc>
                <a:spcPct val="90000"/>
              </a:lnSpc>
              <a:spcBef>
                <a:spcPts val="1000"/>
              </a:spcBef>
              <a:spcAft>
                <a:spcPts val="0"/>
              </a:spcAft>
              <a:buSzPts val="2400"/>
              <a:buFont typeface="Arial"/>
              <a:buChar char="•"/>
            </a:pPr>
            <a:r>
              <a:rPr lang="en-US"/>
              <a:t>In each table it is possible to work on a specific "experience area” for 15 minutes. Then each group move to another table</a:t>
            </a:r>
            <a:endParaRPr/>
          </a:p>
          <a:p>
            <a:pPr indent="-228600" lvl="0" marL="457200" marR="0" rtl="0" algn="l">
              <a:lnSpc>
                <a:spcPct val="90000"/>
              </a:lnSpc>
              <a:spcBef>
                <a:spcPts val="1000"/>
              </a:spcBef>
              <a:spcAft>
                <a:spcPts val="0"/>
              </a:spcAft>
              <a:buClr>
                <a:srgbClr val="092E4B"/>
              </a:buClr>
              <a:buSzPts val="2400"/>
              <a:buFont typeface="Arial"/>
              <a:buNone/>
            </a:pPr>
            <a:r>
              <a:t/>
            </a:r>
            <a:endParaRPr/>
          </a:p>
        </p:txBody>
      </p:sp>
      <p:sp>
        <p:nvSpPr>
          <p:cNvPr id="480" name="Google Shape;480;p54"/>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24BAA2"/>
              </a:buClr>
              <a:buSzPts val="3600"/>
              <a:buFont typeface="Arial"/>
              <a:buNone/>
            </a:pPr>
            <a:r>
              <a:rPr lang="en-US"/>
              <a:t>HOW TO WORK</a:t>
            </a:r>
            <a:endParaRPr/>
          </a:p>
        </p:txBody>
      </p:sp>
      <p:pic>
        <p:nvPicPr>
          <p:cNvPr descr="Manag'Educ" id="481" name="Google Shape;481;p54"/>
          <p:cNvPicPr preferRelativeResize="0"/>
          <p:nvPr/>
        </p:nvPicPr>
        <p:blipFill rotWithShape="1">
          <a:blip r:embed="rId3">
            <a:alphaModFix/>
          </a:blip>
          <a:srcRect b="0" l="6959" r="7079" t="0"/>
          <a:stretch/>
        </p:blipFill>
        <p:spPr>
          <a:xfrm>
            <a:off x="7587914" y="2015939"/>
            <a:ext cx="4170948" cy="34290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55"/>
          <p:cNvSpPr txBox="1"/>
          <p:nvPr>
            <p:ph idx="1" type="body"/>
          </p:nvPr>
        </p:nvSpPr>
        <p:spPr>
          <a:xfrm>
            <a:off x="798380" y="1565257"/>
            <a:ext cx="10595237" cy="3849918"/>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092E4B"/>
              </a:buClr>
              <a:buSzPts val="2400"/>
              <a:buFont typeface="Arial"/>
              <a:buNone/>
            </a:pPr>
            <a:r>
              <a:rPr lang="en-US"/>
              <a:t>For each </a:t>
            </a:r>
            <a:r>
              <a:rPr b="1" lang="en-US">
                <a:solidFill>
                  <a:srgbClr val="096E6C"/>
                </a:solidFill>
              </a:rPr>
              <a:t>experience area </a:t>
            </a:r>
            <a:r>
              <a:rPr lang="en-US"/>
              <a:t>each group should:</a:t>
            </a:r>
            <a:endParaRPr/>
          </a:p>
          <a:p>
            <a:pPr indent="-342900" lvl="0" marL="571500" rtl="0" algn="l">
              <a:lnSpc>
                <a:spcPct val="90000"/>
              </a:lnSpc>
              <a:spcBef>
                <a:spcPts val="1000"/>
              </a:spcBef>
              <a:spcAft>
                <a:spcPts val="0"/>
              </a:spcAft>
              <a:buSzPts val="2400"/>
              <a:buFont typeface="Calibri"/>
              <a:buChar char="-"/>
            </a:pPr>
            <a:r>
              <a:rPr lang="en-US"/>
              <a:t>Conceive and describle some </a:t>
            </a:r>
            <a:r>
              <a:rPr b="1" lang="en-US">
                <a:solidFill>
                  <a:srgbClr val="096E6C"/>
                </a:solidFill>
              </a:rPr>
              <a:t>work based learning activities</a:t>
            </a:r>
            <a:r>
              <a:rPr lang="en-US"/>
              <a:t>. It means </a:t>
            </a:r>
            <a:r>
              <a:rPr b="1" lang="en-US">
                <a:solidFill>
                  <a:srgbClr val="096E6C"/>
                </a:solidFill>
              </a:rPr>
              <a:t>practical activities</a:t>
            </a:r>
            <a:r>
              <a:rPr lang="en-US"/>
              <a:t> aimed at apply the acquired knowledge (through the MOOC) to develop the relevant </a:t>
            </a:r>
            <a:r>
              <a:rPr b="1" lang="en-US">
                <a:solidFill>
                  <a:srgbClr val="096E6C"/>
                </a:solidFill>
              </a:rPr>
              <a:t>skills</a:t>
            </a:r>
            <a:r>
              <a:rPr lang="en-US"/>
              <a:t> connected with the </a:t>
            </a:r>
            <a:r>
              <a:rPr b="1" lang="en-US">
                <a:solidFill>
                  <a:srgbClr val="096E6C"/>
                </a:solidFill>
              </a:rPr>
              <a:t>learning ouctomes</a:t>
            </a:r>
            <a:endParaRPr b="1">
              <a:solidFill>
                <a:srgbClr val="096E6C"/>
              </a:solidFill>
            </a:endParaRPr>
          </a:p>
          <a:p>
            <a:pPr indent="-342900" lvl="0" marL="571500" rtl="0" algn="l">
              <a:lnSpc>
                <a:spcPct val="90000"/>
              </a:lnSpc>
              <a:spcBef>
                <a:spcPts val="1000"/>
              </a:spcBef>
              <a:spcAft>
                <a:spcPts val="0"/>
              </a:spcAft>
              <a:buSzPts val="2400"/>
              <a:buFont typeface="Calibri"/>
              <a:buChar char="-"/>
            </a:pPr>
            <a:r>
              <a:rPr lang="en-US"/>
              <a:t>To describe the measureable performance/s that have to be fullfilled through each activity</a:t>
            </a:r>
            <a:endParaRPr/>
          </a:p>
          <a:p>
            <a:pPr indent="-228600" lvl="0" marL="457200" marR="0" rtl="0" algn="l">
              <a:lnSpc>
                <a:spcPct val="90000"/>
              </a:lnSpc>
              <a:spcBef>
                <a:spcPts val="1000"/>
              </a:spcBef>
              <a:spcAft>
                <a:spcPts val="0"/>
              </a:spcAft>
              <a:buClr>
                <a:srgbClr val="092E4B"/>
              </a:buClr>
              <a:buSzPts val="2400"/>
              <a:buFont typeface="Arial"/>
              <a:buNone/>
            </a:pPr>
            <a:r>
              <a:t/>
            </a:r>
            <a:endParaRPr/>
          </a:p>
        </p:txBody>
      </p:sp>
      <p:sp>
        <p:nvSpPr>
          <p:cNvPr id="487" name="Google Shape;487;p55"/>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24BAA2"/>
              </a:buClr>
              <a:buSzPts val="3600"/>
              <a:buFont typeface="Arial"/>
              <a:buNone/>
            </a:pPr>
            <a:r>
              <a:rPr lang="en-US"/>
              <a:t>HOW TO WORK</a:t>
            </a:r>
            <a:endParaRPr/>
          </a:p>
        </p:txBody>
      </p:sp>
      <p:graphicFrame>
        <p:nvGraphicFramePr>
          <p:cNvPr id="488" name="Google Shape;488;p55"/>
          <p:cNvGraphicFramePr/>
          <p:nvPr/>
        </p:nvGraphicFramePr>
        <p:xfrm>
          <a:off x="1844842" y="4105114"/>
          <a:ext cx="3000000" cy="3000000"/>
        </p:xfrm>
        <a:graphic>
          <a:graphicData uri="http://schemas.openxmlformats.org/drawingml/2006/table">
            <a:tbl>
              <a:tblPr bandRow="1" firstRow="1">
                <a:noFill/>
                <a:tableStyleId>{FD8399D0-6B52-4078-9581-EA39284F4415}</a:tableStyleId>
              </a:tblPr>
              <a:tblGrid>
                <a:gridCol w="4098750"/>
                <a:gridCol w="4098750"/>
              </a:tblGrid>
              <a:tr h="304625">
                <a:tc gridSpan="2">
                  <a:txBody>
                    <a:bodyPr/>
                    <a:lstStyle/>
                    <a:p>
                      <a:pPr indent="0" lvl="0" marL="0" marR="0" rtl="0" algn="ctr">
                        <a:lnSpc>
                          <a:spcPct val="100000"/>
                        </a:lnSpc>
                        <a:spcBef>
                          <a:spcPts val="0"/>
                        </a:spcBef>
                        <a:spcAft>
                          <a:spcPts val="0"/>
                        </a:spcAft>
                        <a:buNone/>
                      </a:pPr>
                      <a:r>
                        <a:rPr lang="en-US" sz="1400" u="none" cap="none" strike="noStrike"/>
                        <a:t>Experience Area - ___________</a:t>
                      </a:r>
                      <a:endParaRPr/>
                    </a:p>
                  </a:txBody>
                  <a:tcPr marT="45725" marB="45725" marR="91450" marL="91450"/>
                </a:tc>
                <a:tc hMerge="1"/>
              </a:tr>
              <a:tr h="425625">
                <a:tc>
                  <a:txBody>
                    <a:bodyPr/>
                    <a:lstStyle/>
                    <a:p>
                      <a:pPr indent="0" lvl="0" marL="0" marR="0" rtl="0" algn="ctr">
                        <a:lnSpc>
                          <a:spcPct val="100000"/>
                        </a:lnSpc>
                        <a:spcBef>
                          <a:spcPts val="0"/>
                        </a:spcBef>
                        <a:spcAft>
                          <a:spcPts val="0"/>
                        </a:spcAft>
                        <a:buNone/>
                      </a:pPr>
                      <a:r>
                        <a:rPr b="1" lang="en-US" sz="1400" u="none" cap="none" strike="noStrike"/>
                        <a:t>Connected Learning Outcomes</a:t>
                      </a:r>
                      <a:endParaRPr b="1"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t>…………………</a:t>
                      </a:r>
                      <a:endParaRPr/>
                    </a:p>
                  </a:txBody>
                  <a:tcPr marT="45725" marB="45725" marR="91450" marL="91450"/>
                </a:tc>
              </a:tr>
              <a:tr h="425625">
                <a:tc>
                  <a:txBody>
                    <a:bodyPr/>
                    <a:lstStyle/>
                    <a:p>
                      <a:pPr indent="0" lvl="0" marL="0" marR="0" rtl="0" algn="ctr">
                        <a:lnSpc>
                          <a:spcPct val="100000"/>
                        </a:lnSpc>
                        <a:spcBef>
                          <a:spcPts val="0"/>
                        </a:spcBef>
                        <a:spcAft>
                          <a:spcPts val="0"/>
                        </a:spcAft>
                        <a:buNone/>
                      </a:pPr>
                      <a:r>
                        <a:rPr b="1" lang="en-US" sz="1400" u="none" cap="none" strike="noStrike">
                          <a:solidFill>
                            <a:srgbClr val="096E6C"/>
                          </a:solidFill>
                        </a:rPr>
                        <a:t>Work based learning activities </a:t>
                      </a:r>
                      <a:r>
                        <a:rPr b="1" lang="en-US" sz="1400" u="none" cap="none" strike="noStrike"/>
                        <a:t>___</a:t>
                      </a:r>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t>Expected Performance</a:t>
                      </a:r>
                      <a:endParaRPr/>
                    </a:p>
                  </a:txBody>
                  <a:tcPr marT="45725" marB="45725" marR="91450" marL="91450"/>
                </a:tc>
              </a:tr>
              <a:tr h="304625">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r>
              <a:tr h="304625">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r>
              <a:tr h="304625">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r>
              <a:tr h="304625">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56"/>
          <p:cNvSpPr txBox="1"/>
          <p:nvPr>
            <p:ph idx="1" type="body"/>
          </p:nvPr>
        </p:nvSpPr>
        <p:spPr>
          <a:xfrm>
            <a:off x="798380" y="1821116"/>
            <a:ext cx="10595237" cy="3849918"/>
          </a:xfrm>
          <a:prstGeom prst="rect">
            <a:avLst/>
          </a:prstGeom>
          <a:noFill/>
          <a:ln>
            <a:noFill/>
          </a:ln>
        </p:spPr>
        <p:txBody>
          <a:bodyPr anchorCtr="0" anchor="t" bIns="45700" lIns="91425" spcFirstLastPara="1" rIns="91425" wrap="square" tIns="45700">
            <a:noAutofit/>
          </a:bodyPr>
          <a:lstStyle/>
          <a:p>
            <a:pPr indent="-285750" lvl="0" marL="514350" rtl="0" algn="l">
              <a:lnSpc>
                <a:spcPct val="90000"/>
              </a:lnSpc>
              <a:spcBef>
                <a:spcPts val="1000"/>
              </a:spcBef>
              <a:spcAft>
                <a:spcPts val="0"/>
              </a:spcAft>
              <a:buSzPts val="2400"/>
              <a:buFont typeface="Arial"/>
              <a:buChar char="•"/>
            </a:pPr>
            <a:r>
              <a:rPr lang="en-US">
                <a:solidFill>
                  <a:srgbClr val="092E4B"/>
                </a:solidFill>
                <a:latin typeface="Calibri"/>
                <a:ea typeface="Calibri"/>
                <a:cs typeface="Calibri"/>
                <a:sym typeface="Calibri"/>
              </a:rPr>
              <a:t>Management of health conditions through the use of diabetes Apps</a:t>
            </a:r>
            <a:endParaRPr/>
          </a:p>
          <a:p>
            <a:pPr indent="-133350" lvl="0" marL="514350" rtl="0" algn="l">
              <a:lnSpc>
                <a:spcPct val="90000"/>
              </a:lnSpc>
              <a:spcBef>
                <a:spcPts val="1000"/>
              </a:spcBef>
              <a:spcAft>
                <a:spcPts val="0"/>
              </a:spcAft>
              <a:buSzPts val="2400"/>
              <a:buFont typeface="Arial"/>
              <a:buNone/>
            </a:pPr>
            <a:r>
              <a:t/>
            </a:r>
            <a:endParaRPr>
              <a:solidFill>
                <a:srgbClr val="092E4B"/>
              </a:solidFill>
              <a:latin typeface="Calibri"/>
              <a:ea typeface="Calibri"/>
              <a:cs typeface="Calibri"/>
              <a:sym typeface="Calibri"/>
            </a:endParaRPr>
          </a:p>
          <a:p>
            <a:pPr indent="-285750" lvl="0" marL="514350" rtl="0" algn="l">
              <a:lnSpc>
                <a:spcPct val="90000"/>
              </a:lnSpc>
              <a:spcBef>
                <a:spcPts val="1000"/>
              </a:spcBef>
              <a:spcAft>
                <a:spcPts val="0"/>
              </a:spcAft>
              <a:buSzPts val="2400"/>
              <a:buFont typeface="Arial"/>
              <a:buChar char="•"/>
            </a:pPr>
            <a:r>
              <a:rPr lang="en-US">
                <a:solidFill>
                  <a:srgbClr val="092E4B"/>
                </a:solidFill>
                <a:latin typeface="Calibri"/>
                <a:ea typeface="Calibri"/>
                <a:cs typeface="Calibri"/>
                <a:sym typeface="Calibri"/>
              </a:rPr>
              <a:t>Look for, select and use Apps for specific health conditions</a:t>
            </a:r>
            <a:endParaRPr>
              <a:latin typeface="Calibri"/>
              <a:ea typeface="Calibri"/>
              <a:cs typeface="Calibri"/>
              <a:sym typeface="Calibri"/>
            </a:endParaRPr>
          </a:p>
          <a:p>
            <a:pPr indent="-133350" lvl="0" marL="514350" rtl="0" algn="l">
              <a:lnSpc>
                <a:spcPct val="90000"/>
              </a:lnSpc>
              <a:spcBef>
                <a:spcPts val="1000"/>
              </a:spcBef>
              <a:spcAft>
                <a:spcPts val="0"/>
              </a:spcAft>
              <a:buSzPts val="2400"/>
              <a:buFont typeface="Arial"/>
              <a:buNone/>
            </a:pPr>
            <a:r>
              <a:t/>
            </a:r>
            <a:endParaRPr>
              <a:solidFill>
                <a:srgbClr val="092E4B"/>
              </a:solidFill>
              <a:latin typeface="Calibri"/>
              <a:ea typeface="Calibri"/>
              <a:cs typeface="Calibri"/>
              <a:sym typeface="Calibri"/>
            </a:endParaRPr>
          </a:p>
          <a:p>
            <a:pPr indent="-285750" lvl="0" marL="514350" rtl="0" algn="l">
              <a:lnSpc>
                <a:spcPct val="90000"/>
              </a:lnSpc>
              <a:spcBef>
                <a:spcPts val="1000"/>
              </a:spcBef>
              <a:spcAft>
                <a:spcPts val="0"/>
              </a:spcAft>
              <a:buSzPts val="2400"/>
              <a:buFont typeface="Arial"/>
              <a:buChar char="•"/>
            </a:pPr>
            <a:r>
              <a:rPr lang="en-US">
                <a:solidFill>
                  <a:srgbClr val="092E4B"/>
                </a:solidFill>
                <a:latin typeface="Calibri"/>
                <a:ea typeface="Calibri"/>
                <a:cs typeface="Calibri"/>
                <a:sym typeface="Calibri"/>
              </a:rPr>
              <a:t>Fostering</a:t>
            </a:r>
            <a:r>
              <a:rPr lang="en-US">
                <a:solidFill>
                  <a:srgbClr val="002060"/>
                </a:solidFill>
                <a:latin typeface="Calibri"/>
                <a:ea typeface="Calibri"/>
                <a:cs typeface="Calibri"/>
                <a:sym typeface="Calibri"/>
              </a:rPr>
              <a:t> the control of the elderly's water balance using the WaterMinder application</a:t>
            </a:r>
            <a:endParaRPr>
              <a:latin typeface="Calibri"/>
              <a:ea typeface="Calibri"/>
              <a:cs typeface="Calibri"/>
              <a:sym typeface="Calibri"/>
            </a:endParaRPr>
          </a:p>
          <a:p>
            <a:pPr indent="-133350" lvl="0" marL="514350" rtl="0" algn="l">
              <a:lnSpc>
                <a:spcPct val="90000"/>
              </a:lnSpc>
              <a:spcBef>
                <a:spcPts val="1000"/>
              </a:spcBef>
              <a:spcAft>
                <a:spcPts val="0"/>
              </a:spcAft>
              <a:buSzPts val="2400"/>
              <a:buFont typeface="Arial"/>
              <a:buNone/>
            </a:pPr>
            <a:r>
              <a:t/>
            </a:r>
            <a:endParaRPr>
              <a:solidFill>
                <a:srgbClr val="092E4B"/>
              </a:solidFill>
              <a:latin typeface="Calibri"/>
              <a:ea typeface="Calibri"/>
              <a:cs typeface="Calibri"/>
              <a:sym typeface="Calibri"/>
            </a:endParaRPr>
          </a:p>
          <a:p>
            <a:pPr indent="-285750" lvl="0" marL="514350" rtl="0" algn="l">
              <a:lnSpc>
                <a:spcPct val="90000"/>
              </a:lnSpc>
              <a:spcBef>
                <a:spcPts val="1000"/>
              </a:spcBef>
              <a:spcAft>
                <a:spcPts val="0"/>
              </a:spcAft>
              <a:buSzPts val="2400"/>
              <a:buFont typeface="Arial"/>
              <a:buChar char="•"/>
            </a:pPr>
            <a:r>
              <a:rPr lang="en-US">
                <a:solidFill>
                  <a:srgbClr val="092E4B"/>
                </a:solidFill>
                <a:latin typeface="Calibri"/>
                <a:ea typeface="Calibri"/>
                <a:cs typeface="Calibri"/>
                <a:sym typeface="Calibri"/>
              </a:rPr>
              <a:t>Plan the own care activities using self-management Apps</a:t>
            </a:r>
            <a:endParaRPr>
              <a:latin typeface="Calibri"/>
              <a:ea typeface="Calibri"/>
              <a:cs typeface="Calibri"/>
              <a:sym typeface="Calibri"/>
            </a:endParaRPr>
          </a:p>
          <a:p>
            <a:pPr indent="-133350" lvl="0" marL="514350" rtl="0" algn="l">
              <a:lnSpc>
                <a:spcPct val="90000"/>
              </a:lnSpc>
              <a:spcBef>
                <a:spcPts val="1000"/>
              </a:spcBef>
              <a:spcAft>
                <a:spcPts val="0"/>
              </a:spcAft>
              <a:buSzPts val="2400"/>
              <a:buFont typeface="Arial"/>
              <a:buNone/>
            </a:pPr>
            <a:r>
              <a:t/>
            </a:r>
            <a:endParaRPr>
              <a:solidFill>
                <a:srgbClr val="092E4B"/>
              </a:solidFill>
              <a:latin typeface="Calibri"/>
              <a:ea typeface="Calibri"/>
              <a:cs typeface="Calibri"/>
              <a:sym typeface="Calibri"/>
            </a:endParaRPr>
          </a:p>
          <a:p>
            <a:pPr indent="-285750" lvl="0" marL="514350" rtl="0" algn="l">
              <a:lnSpc>
                <a:spcPct val="90000"/>
              </a:lnSpc>
              <a:spcBef>
                <a:spcPts val="1000"/>
              </a:spcBef>
              <a:spcAft>
                <a:spcPts val="0"/>
              </a:spcAft>
              <a:buSzPts val="2400"/>
              <a:buFont typeface="Arial"/>
              <a:buChar char="•"/>
            </a:pPr>
            <a:r>
              <a:rPr lang="en-US">
                <a:solidFill>
                  <a:srgbClr val="092E4B"/>
                </a:solidFill>
                <a:latin typeface="Calibri"/>
                <a:ea typeface="Calibri"/>
                <a:cs typeface="Calibri"/>
                <a:sym typeface="Calibri"/>
              </a:rPr>
              <a:t>Communicate writing e-mails and messages with high empathic approach</a:t>
            </a:r>
            <a:endParaRPr>
              <a:latin typeface="Calibri"/>
              <a:ea typeface="Calibri"/>
              <a:cs typeface="Calibri"/>
              <a:sym typeface="Calibri"/>
            </a:endParaRPr>
          </a:p>
          <a:p>
            <a:pPr indent="-228600" lvl="0" marL="457200" marR="0" rtl="0" algn="l">
              <a:lnSpc>
                <a:spcPct val="90000"/>
              </a:lnSpc>
              <a:spcBef>
                <a:spcPts val="1000"/>
              </a:spcBef>
              <a:spcAft>
                <a:spcPts val="0"/>
              </a:spcAft>
              <a:buClr>
                <a:srgbClr val="092E4B"/>
              </a:buClr>
              <a:buSzPts val="2400"/>
              <a:buFont typeface="Arial"/>
              <a:buNone/>
            </a:pPr>
            <a:r>
              <a:t/>
            </a:r>
            <a:endParaRPr/>
          </a:p>
        </p:txBody>
      </p:sp>
      <p:sp>
        <p:nvSpPr>
          <p:cNvPr id="494" name="Google Shape;494;p56"/>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24BAA2"/>
              </a:buClr>
              <a:buSzPts val="3600"/>
              <a:buFont typeface="Arial"/>
              <a:buNone/>
            </a:pPr>
            <a:r>
              <a:rPr lang="en-US"/>
              <a:t>Examples of Work based learning activities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57"/>
          <p:cNvSpPr txBox="1"/>
          <p:nvPr>
            <p:ph idx="1" type="body"/>
          </p:nvPr>
        </p:nvSpPr>
        <p:spPr>
          <a:xfrm>
            <a:off x="5497150" y="3602325"/>
            <a:ext cx="6156900" cy="225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None/>
            </a:pPr>
            <a:r>
              <a:rPr lang="en-US"/>
              <a:t>Co-planning grid</a:t>
            </a:r>
            <a:endParaRPr/>
          </a:p>
        </p:txBody>
      </p:sp>
      <p:sp>
        <p:nvSpPr>
          <p:cNvPr id="501" name="Google Shape;501;p57"/>
          <p:cNvSpPr txBox="1"/>
          <p:nvPr>
            <p:ph idx="2" type="body"/>
          </p:nvPr>
        </p:nvSpPr>
        <p:spPr>
          <a:xfrm>
            <a:off x="891650" y="2003717"/>
            <a:ext cx="2067000" cy="2253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4BAA2"/>
              </a:buClr>
              <a:buSzPts val="13000"/>
              <a:buNone/>
            </a:pPr>
            <a:r>
              <a:rPr lang="en-US"/>
              <a:t>06</a:t>
            </a:r>
            <a:endParaRPr/>
          </a:p>
        </p:txBody>
      </p:sp>
      <p:sp>
        <p:nvSpPr>
          <p:cNvPr id="502" name="Google Shape;502;p57"/>
          <p:cNvSpPr txBox="1"/>
          <p:nvPr/>
        </p:nvSpPr>
        <p:spPr>
          <a:xfrm>
            <a:off x="5497200" y="2752725"/>
            <a:ext cx="6694800" cy="849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4800"/>
              <a:buFont typeface="Arial"/>
              <a:buNone/>
            </a:pPr>
            <a:r>
              <a:rPr b="0" i="0" lang="en-US" sz="4800" u="none" cap="none" strike="noStrike">
                <a:solidFill>
                  <a:schemeClr val="lt1"/>
                </a:solidFill>
                <a:latin typeface="Calibri"/>
                <a:ea typeface="Calibri"/>
                <a:cs typeface="Calibri"/>
                <a:sym typeface="Calibri"/>
              </a:rPr>
              <a:t>Roleplay sessions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58"/>
          <p:cNvSpPr txBox="1"/>
          <p:nvPr>
            <p:ph idx="1" type="body"/>
          </p:nvPr>
        </p:nvSpPr>
        <p:spPr>
          <a:xfrm>
            <a:off x="798379" y="885322"/>
            <a:ext cx="10595237" cy="3849918"/>
          </a:xfrm>
          <a:prstGeom prst="rect">
            <a:avLst/>
          </a:prstGeom>
          <a:noFill/>
          <a:ln>
            <a:noFill/>
          </a:ln>
        </p:spPr>
        <p:txBody>
          <a:bodyPr anchorCtr="0" anchor="t" bIns="45700" lIns="91425" spcFirstLastPara="1" rIns="91425" wrap="square" tIns="45700">
            <a:noAutofit/>
          </a:bodyPr>
          <a:lstStyle/>
          <a:p>
            <a:pPr indent="-342900" lvl="0" marL="571500" rtl="0" algn="l">
              <a:lnSpc>
                <a:spcPct val="90000"/>
              </a:lnSpc>
              <a:spcBef>
                <a:spcPts val="1000"/>
              </a:spcBef>
              <a:spcAft>
                <a:spcPts val="0"/>
              </a:spcAft>
              <a:buSzPts val="2400"/>
              <a:buFont typeface="Arial"/>
              <a:buChar char="•"/>
            </a:pPr>
            <a:r>
              <a:rPr lang="en-US"/>
              <a:t>Objective</a:t>
            </a:r>
            <a:endParaRPr/>
          </a:p>
          <a:p>
            <a:pPr indent="-342900" lvl="0" marL="571500" rtl="0" algn="l">
              <a:lnSpc>
                <a:spcPct val="90000"/>
              </a:lnSpc>
              <a:spcBef>
                <a:spcPts val="1000"/>
              </a:spcBef>
              <a:spcAft>
                <a:spcPts val="0"/>
              </a:spcAft>
              <a:buSzPts val="2400"/>
              <a:buFont typeface="Arial"/>
              <a:buChar char="•"/>
            </a:pPr>
            <a:r>
              <a:rPr lang="en-US"/>
              <a:t>To describe host organization related </a:t>
            </a:r>
            <a:r>
              <a:rPr b="1" lang="en-US"/>
              <a:t>WBL possible experiences/activities </a:t>
            </a:r>
            <a:r>
              <a:rPr lang="en-US"/>
              <a:t>for the care workers. These WBL possible experiences/activities have to be more specific</a:t>
            </a:r>
            <a:endParaRPr/>
          </a:p>
          <a:p>
            <a:pPr indent="-342900" lvl="0" marL="571500" rtl="0" algn="l">
              <a:lnSpc>
                <a:spcPct val="90000"/>
              </a:lnSpc>
              <a:spcBef>
                <a:spcPts val="1000"/>
              </a:spcBef>
              <a:spcAft>
                <a:spcPts val="0"/>
              </a:spcAft>
              <a:buSzPts val="2400"/>
              <a:buFont typeface="Arial"/>
              <a:buChar char="•"/>
            </a:pPr>
            <a:r>
              <a:rPr lang="en-US"/>
              <a:t>Each WBL experiences/activities have to be connected with the one or more LOs and the specific Performance</a:t>
            </a:r>
            <a:endParaRPr/>
          </a:p>
          <a:p>
            <a:pPr indent="-190500" lvl="0" marL="571500" rtl="0" algn="l">
              <a:lnSpc>
                <a:spcPct val="90000"/>
              </a:lnSpc>
              <a:spcBef>
                <a:spcPts val="1000"/>
              </a:spcBef>
              <a:spcAft>
                <a:spcPts val="0"/>
              </a:spcAft>
              <a:buSzPts val="2400"/>
              <a:buFont typeface="Arial"/>
              <a:buNone/>
            </a:pPr>
            <a:r>
              <a:t/>
            </a:r>
            <a:endParaRPr/>
          </a:p>
          <a:p>
            <a:pPr indent="-342900" lvl="0" marL="571500" rtl="0" algn="l">
              <a:lnSpc>
                <a:spcPct val="90000"/>
              </a:lnSpc>
              <a:spcBef>
                <a:spcPts val="1000"/>
              </a:spcBef>
              <a:spcAft>
                <a:spcPts val="0"/>
              </a:spcAft>
              <a:buSzPts val="2400"/>
              <a:buFont typeface="Arial"/>
              <a:buChar char="•"/>
            </a:pPr>
            <a:r>
              <a:rPr lang="en-US"/>
              <a:t>Here you have to be more specific, you have to conceive consistent with the choosed archetype</a:t>
            </a:r>
            <a:br>
              <a:rPr lang="en-US"/>
            </a:br>
            <a:endParaRPr>
              <a:solidFill>
                <a:srgbClr val="002060"/>
              </a:solidFill>
              <a:latin typeface="Arial"/>
              <a:ea typeface="Arial"/>
              <a:cs typeface="Arial"/>
              <a:sym typeface="Arial"/>
            </a:endParaRPr>
          </a:p>
        </p:txBody>
      </p:sp>
      <p:sp>
        <p:nvSpPr>
          <p:cNvPr id="508" name="Google Shape;508;p58"/>
          <p:cNvSpPr txBox="1"/>
          <p:nvPr>
            <p:ph idx="2" type="body"/>
          </p:nvPr>
        </p:nvSpPr>
        <p:spPr>
          <a:xfrm>
            <a:off x="798379" y="304406"/>
            <a:ext cx="10595237" cy="803654"/>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24BAA2"/>
              </a:buClr>
              <a:buSzPts val="3600"/>
              <a:buFont typeface="Arial"/>
              <a:buNone/>
            </a:pPr>
            <a:r>
              <a:rPr lang="en-US"/>
              <a:t>Roleplay session on Co-planning grid</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59"/>
          <p:cNvSpPr txBox="1"/>
          <p:nvPr>
            <p:ph idx="1" type="body"/>
          </p:nvPr>
        </p:nvSpPr>
        <p:spPr>
          <a:xfrm>
            <a:off x="798379" y="805112"/>
            <a:ext cx="10595237" cy="3849918"/>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092E4B"/>
              </a:buClr>
              <a:buSzPts val="2400"/>
              <a:buFont typeface="Arial"/>
              <a:buNone/>
            </a:pPr>
            <a:r>
              <a:rPr lang="en-US"/>
              <a:t>Please, create groups of 3 or 4 members</a:t>
            </a:r>
            <a:endParaRPr/>
          </a:p>
          <a:p>
            <a:pPr indent="-342900" lvl="0" marL="571500" rtl="0" algn="l">
              <a:lnSpc>
                <a:spcPct val="90000"/>
              </a:lnSpc>
              <a:spcBef>
                <a:spcPts val="1000"/>
              </a:spcBef>
              <a:spcAft>
                <a:spcPts val="0"/>
              </a:spcAft>
              <a:buSzPts val="2400"/>
              <a:buFont typeface="Arial"/>
              <a:buChar char="☞"/>
            </a:pPr>
            <a:r>
              <a:rPr lang="en-US" sz="1800">
                <a:solidFill>
                  <a:srgbClr val="080808"/>
                </a:solidFill>
              </a:rPr>
              <a:t>1 has the role of tutor</a:t>
            </a:r>
            <a:endParaRPr/>
          </a:p>
          <a:p>
            <a:pPr indent="-342900" lvl="0" marL="571500" rtl="0" algn="l">
              <a:lnSpc>
                <a:spcPct val="90000"/>
              </a:lnSpc>
              <a:spcBef>
                <a:spcPts val="1000"/>
              </a:spcBef>
              <a:spcAft>
                <a:spcPts val="0"/>
              </a:spcAft>
              <a:buSzPts val="2400"/>
              <a:buFont typeface="Arial"/>
              <a:buChar char="☞"/>
            </a:pPr>
            <a:r>
              <a:rPr lang="en-US" sz="1800">
                <a:solidFill>
                  <a:srgbClr val="080808"/>
                </a:solidFill>
              </a:rPr>
              <a:t>1 has the role of host organization member</a:t>
            </a:r>
            <a:endParaRPr sz="1800">
              <a:solidFill>
                <a:srgbClr val="080808"/>
              </a:solidFill>
            </a:endParaRPr>
          </a:p>
          <a:p>
            <a:pPr indent="-342900" lvl="0" marL="571500" rtl="0" algn="l">
              <a:lnSpc>
                <a:spcPct val="90000"/>
              </a:lnSpc>
              <a:spcBef>
                <a:spcPts val="1000"/>
              </a:spcBef>
              <a:spcAft>
                <a:spcPts val="0"/>
              </a:spcAft>
              <a:buSzPts val="2400"/>
              <a:buFont typeface="Arial"/>
              <a:buChar char="☞"/>
            </a:pPr>
            <a:r>
              <a:rPr lang="en-US" sz="1800">
                <a:solidFill>
                  <a:srgbClr val="080808"/>
                </a:solidFill>
              </a:rPr>
              <a:t>1 or 2 have the role of observer</a:t>
            </a:r>
            <a:endParaRPr sz="1800">
              <a:solidFill>
                <a:srgbClr val="080808"/>
              </a:solidFill>
            </a:endParaRPr>
          </a:p>
          <a:p>
            <a:pPr indent="-228600" lvl="0" marL="457200" marR="0" rtl="0" algn="l">
              <a:lnSpc>
                <a:spcPct val="90000"/>
              </a:lnSpc>
              <a:spcBef>
                <a:spcPts val="1000"/>
              </a:spcBef>
              <a:spcAft>
                <a:spcPts val="0"/>
              </a:spcAft>
              <a:buClr>
                <a:srgbClr val="092E4B"/>
              </a:buClr>
              <a:buSzPts val="2400"/>
              <a:buFont typeface="Arial"/>
              <a:buNone/>
            </a:pPr>
            <a:r>
              <a:t/>
            </a:r>
            <a:endParaRPr/>
          </a:p>
          <a:p>
            <a:pPr indent="-342900" lvl="0" marL="571500" rtl="0" algn="l">
              <a:lnSpc>
                <a:spcPct val="90000"/>
              </a:lnSpc>
              <a:spcBef>
                <a:spcPts val="1000"/>
              </a:spcBef>
              <a:spcAft>
                <a:spcPts val="0"/>
              </a:spcAft>
              <a:buSzPts val="2400"/>
              <a:buFont typeface="Arial"/>
              <a:buChar char="•"/>
            </a:pPr>
            <a:r>
              <a:rPr lang="en-US"/>
              <a:t>Before start, the host organization member choose one of the Archetypes of Residential care home or Families; then  read the features of the choosed archetype</a:t>
            </a:r>
            <a:endParaRPr>
              <a:solidFill>
                <a:schemeClr val="lt1"/>
              </a:solidFill>
              <a:latin typeface="Montserrat Light"/>
              <a:ea typeface="Montserrat Light"/>
              <a:cs typeface="Montserrat Light"/>
              <a:sym typeface="Montserrat Light"/>
            </a:endParaRPr>
          </a:p>
          <a:p>
            <a:pPr indent="-342900" lvl="0" marL="571500" rtl="0" algn="l">
              <a:lnSpc>
                <a:spcPct val="90000"/>
              </a:lnSpc>
              <a:spcBef>
                <a:spcPts val="1000"/>
              </a:spcBef>
              <a:spcAft>
                <a:spcPts val="0"/>
              </a:spcAft>
              <a:buSzPts val="2400"/>
              <a:buFont typeface="Arial"/>
              <a:buChar char="•"/>
            </a:pPr>
            <a:r>
              <a:rPr lang="en-US">
                <a:solidFill>
                  <a:srgbClr val="002060"/>
                </a:solidFill>
                <a:latin typeface="Calibri"/>
                <a:ea typeface="Calibri"/>
                <a:cs typeface="Calibri"/>
                <a:sym typeface="Calibri"/>
              </a:rPr>
              <a:t>The tutor, dialoguing with host organization representative, has to fill in the grid using also the macro learning unit. </a:t>
            </a:r>
            <a:endParaRPr/>
          </a:p>
          <a:p>
            <a:pPr indent="-342900" lvl="0" marL="571500" rtl="0" algn="l">
              <a:lnSpc>
                <a:spcPct val="90000"/>
              </a:lnSpc>
              <a:spcBef>
                <a:spcPts val="1000"/>
              </a:spcBef>
              <a:spcAft>
                <a:spcPts val="0"/>
              </a:spcAft>
              <a:buSzPts val="2400"/>
              <a:buFont typeface="Arial"/>
              <a:buChar char="•"/>
            </a:pPr>
            <a:r>
              <a:rPr lang="en-US">
                <a:solidFill>
                  <a:srgbClr val="002060"/>
                </a:solidFill>
                <a:latin typeface="Calibri"/>
                <a:ea typeface="Calibri"/>
                <a:cs typeface="Calibri"/>
                <a:sym typeface="Calibri"/>
              </a:rPr>
              <a:t>The observer have to take note of something they should do in better way</a:t>
            </a:r>
            <a:endParaRPr/>
          </a:p>
          <a:p>
            <a:pPr indent="-342900" lvl="0" marL="571500" rtl="0" algn="l">
              <a:lnSpc>
                <a:spcPct val="90000"/>
              </a:lnSpc>
              <a:spcBef>
                <a:spcPts val="1000"/>
              </a:spcBef>
              <a:spcAft>
                <a:spcPts val="0"/>
              </a:spcAft>
              <a:buSzPts val="2400"/>
              <a:buFont typeface="Arial"/>
              <a:buChar char="•"/>
            </a:pPr>
            <a:r>
              <a:rPr lang="en-US">
                <a:solidFill>
                  <a:srgbClr val="002060"/>
                </a:solidFill>
                <a:latin typeface="Calibri"/>
                <a:ea typeface="Calibri"/>
                <a:cs typeface="Calibri"/>
                <a:sym typeface="Calibri"/>
              </a:rPr>
              <a:t>At the end of the first grid, the two observers will become the tutor and the host organization representative, the previous ones will become the observers</a:t>
            </a:r>
            <a:endParaRPr>
              <a:solidFill>
                <a:srgbClr val="002060"/>
              </a:solidFill>
              <a:latin typeface="Calibri"/>
              <a:ea typeface="Calibri"/>
              <a:cs typeface="Calibri"/>
              <a:sym typeface="Calibri"/>
            </a:endParaRPr>
          </a:p>
        </p:txBody>
      </p:sp>
      <p:sp>
        <p:nvSpPr>
          <p:cNvPr id="514" name="Google Shape;514;p59"/>
          <p:cNvSpPr txBox="1"/>
          <p:nvPr>
            <p:ph idx="2" type="body"/>
          </p:nvPr>
        </p:nvSpPr>
        <p:spPr>
          <a:xfrm>
            <a:off x="798379" y="304406"/>
            <a:ext cx="10595237" cy="803654"/>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24BAA2"/>
              </a:buClr>
              <a:buSzPts val="3600"/>
              <a:buFont typeface="Arial"/>
              <a:buNone/>
            </a:pPr>
            <a:r>
              <a:rPr lang="en-US"/>
              <a:t>Roleplay session on Co-planning grid</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60"/>
          <p:cNvSpPr txBox="1"/>
          <p:nvPr>
            <p:ph idx="1" type="body"/>
          </p:nvPr>
        </p:nvSpPr>
        <p:spPr>
          <a:xfrm>
            <a:off x="798380" y="1404023"/>
            <a:ext cx="10479220" cy="4965089"/>
          </a:xfrm>
          <a:prstGeom prst="rect">
            <a:avLst/>
          </a:prstGeom>
          <a:solidFill>
            <a:srgbClr val="D8D8D8">
              <a:alpha val="49803"/>
            </a:srgbClr>
          </a:solid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092E4B"/>
              </a:buClr>
              <a:buSzPts val="2400"/>
              <a:buFont typeface="Arial"/>
              <a:buNone/>
            </a:pPr>
            <a:r>
              <a:rPr b="1" lang="en-US">
                <a:solidFill>
                  <a:srgbClr val="000000"/>
                </a:solidFill>
                <a:latin typeface="Calibri"/>
                <a:ea typeface="Calibri"/>
                <a:cs typeface="Calibri"/>
                <a:sym typeface="Calibri"/>
              </a:rPr>
              <a:t>1. Residential care home for elderly HIGH TECH</a:t>
            </a:r>
            <a:endParaRPr/>
          </a:p>
          <a:p>
            <a:pPr indent="-9525" lvl="0" marL="238125" rtl="0" algn="l">
              <a:lnSpc>
                <a:spcPct val="90000"/>
              </a:lnSpc>
              <a:spcBef>
                <a:spcPts val="1000"/>
              </a:spcBef>
              <a:spcAft>
                <a:spcPts val="0"/>
              </a:spcAft>
              <a:buSzPts val="2400"/>
              <a:buNone/>
            </a:pPr>
            <a:r>
              <a:rPr lang="en-US" sz="1800">
                <a:solidFill>
                  <a:srgbClr val="000000"/>
                </a:solidFill>
                <a:latin typeface="Calibri"/>
                <a:ea typeface="Calibri"/>
                <a:cs typeface="Calibri"/>
                <a:sym typeface="Calibri"/>
              </a:rPr>
              <a:t>In this residential care home different types of technologies are available:</a:t>
            </a:r>
            <a:endParaRPr sz="1800">
              <a:latin typeface="Calibri"/>
              <a:ea typeface="Calibri"/>
              <a:cs typeface="Calibri"/>
              <a:sym typeface="Calibri"/>
            </a:endParaRPr>
          </a:p>
          <a:p>
            <a:pPr indent="-285750" lvl="0" marL="514350" rtl="0" algn="l">
              <a:lnSpc>
                <a:spcPct val="90000"/>
              </a:lnSpc>
              <a:spcBef>
                <a:spcPts val="1000"/>
              </a:spcBef>
              <a:spcAft>
                <a:spcPts val="0"/>
              </a:spcAft>
              <a:buSzPts val="2400"/>
              <a:buFont typeface="Arial"/>
              <a:buChar char="•"/>
            </a:pPr>
            <a:r>
              <a:rPr lang="en-US" sz="1800">
                <a:solidFill>
                  <a:srgbClr val="000000"/>
                </a:solidFill>
                <a:latin typeface="Calibri"/>
                <a:ea typeface="Calibri"/>
                <a:cs typeface="Calibri"/>
                <a:sym typeface="Calibri"/>
              </a:rPr>
              <a:t>Type 1 </a:t>
            </a:r>
            <a:r>
              <a:rPr b="1" lang="en-US" sz="1800">
                <a:solidFill>
                  <a:srgbClr val="000000"/>
                </a:solidFill>
                <a:latin typeface="Calibri"/>
                <a:ea typeface="Calibri"/>
                <a:cs typeface="Calibri"/>
                <a:sym typeface="Calibri"/>
              </a:rPr>
              <a:t>Monitoring systems</a:t>
            </a:r>
            <a:r>
              <a:rPr lang="en-US" sz="1800">
                <a:solidFill>
                  <a:srgbClr val="000000"/>
                </a:solidFill>
                <a:latin typeface="Calibri"/>
                <a:ea typeface="Calibri"/>
                <a:cs typeface="Calibri"/>
                <a:sym typeface="Calibri"/>
              </a:rPr>
              <a:t> for vital functions and parameters </a:t>
            </a:r>
            <a:endParaRPr sz="1800">
              <a:latin typeface="Calibri"/>
              <a:ea typeface="Calibri"/>
              <a:cs typeface="Calibri"/>
              <a:sym typeface="Calibri"/>
            </a:endParaRPr>
          </a:p>
          <a:p>
            <a:pPr indent="-285750" lvl="0" marL="514350" rtl="0" algn="l">
              <a:lnSpc>
                <a:spcPct val="90000"/>
              </a:lnSpc>
              <a:spcBef>
                <a:spcPts val="1000"/>
              </a:spcBef>
              <a:spcAft>
                <a:spcPts val="0"/>
              </a:spcAft>
              <a:buSzPts val="2400"/>
              <a:buFont typeface="Arial"/>
              <a:buChar char="•"/>
            </a:pPr>
            <a:r>
              <a:rPr lang="en-US" sz="1800">
                <a:solidFill>
                  <a:srgbClr val="000000"/>
                </a:solidFill>
                <a:latin typeface="Calibri"/>
                <a:ea typeface="Calibri"/>
                <a:cs typeface="Calibri"/>
                <a:sym typeface="Calibri"/>
              </a:rPr>
              <a:t>Type 2 </a:t>
            </a:r>
            <a:r>
              <a:rPr b="1" lang="en-US" sz="1800">
                <a:solidFill>
                  <a:srgbClr val="000000"/>
                </a:solidFill>
                <a:latin typeface="Calibri"/>
                <a:ea typeface="Calibri"/>
                <a:cs typeface="Calibri"/>
                <a:sym typeface="Calibri"/>
              </a:rPr>
              <a:t>Nurse/Care worker</a:t>
            </a:r>
            <a:r>
              <a:rPr lang="en-US" sz="1800">
                <a:solidFill>
                  <a:srgbClr val="000000"/>
                </a:solidFill>
                <a:latin typeface="Calibri"/>
                <a:ea typeface="Calibri"/>
                <a:cs typeface="Calibri"/>
                <a:sym typeface="Calibri"/>
              </a:rPr>
              <a:t> call systems technologies</a:t>
            </a:r>
            <a:endParaRPr sz="1800">
              <a:latin typeface="Times New Roman"/>
              <a:ea typeface="Times New Roman"/>
              <a:cs typeface="Times New Roman"/>
              <a:sym typeface="Times New Roman"/>
            </a:endParaRPr>
          </a:p>
          <a:p>
            <a:pPr indent="-285750" lvl="0" marL="514350" rtl="0" algn="l">
              <a:lnSpc>
                <a:spcPct val="90000"/>
              </a:lnSpc>
              <a:spcBef>
                <a:spcPts val="1000"/>
              </a:spcBef>
              <a:spcAft>
                <a:spcPts val="0"/>
              </a:spcAft>
              <a:buSzPts val="2400"/>
              <a:buFont typeface="Arial"/>
              <a:buChar char="•"/>
            </a:pPr>
            <a:r>
              <a:rPr lang="en-US" sz="1800">
                <a:solidFill>
                  <a:srgbClr val="000000"/>
                </a:solidFill>
                <a:latin typeface="Calibri"/>
                <a:ea typeface="Calibri"/>
                <a:cs typeface="Calibri"/>
                <a:sym typeface="Calibri"/>
              </a:rPr>
              <a:t>Type 3 </a:t>
            </a:r>
            <a:r>
              <a:rPr b="1" lang="en-US" sz="1800">
                <a:solidFill>
                  <a:srgbClr val="000000"/>
                </a:solidFill>
                <a:latin typeface="Calibri"/>
                <a:ea typeface="Calibri"/>
                <a:cs typeface="Calibri"/>
                <a:sym typeface="Calibri"/>
              </a:rPr>
              <a:t>Software that records calls, intervention times, the interval between taking charge and the end of the intervention</a:t>
            </a:r>
            <a:r>
              <a:rPr lang="en-US" sz="1800">
                <a:solidFill>
                  <a:srgbClr val="000000"/>
                </a:solidFill>
                <a:latin typeface="Calibri"/>
                <a:ea typeface="Calibri"/>
                <a:cs typeface="Calibri"/>
                <a:sym typeface="Calibri"/>
              </a:rPr>
              <a:t>.</a:t>
            </a:r>
            <a:endParaRPr sz="1800">
              <a:latin typeface="Times New Roman"/>
              <a:ea typeface="Times New Roman"/>
              <a:cs typeface="Times New Roman"/>
              <a:sym typeface="Times New Roman"/>
            </a:endParaRPr>
          </a:p>
          <a:p>
            <a:pPr indent="-285750" lvl="0" marL="514350" rtl="0" algn="l">
              <a:lnSpc>
                <a:spcPct val="90000"/>
              </a:lnSpc>
              <a:spcBef>
                <a:spcPts val="1000"/>
              </a:spcBef>
              <a:spcAft>
                <a:spcPts val="0"/>
              </a:spcAft>
              <a:buSzPts val="2400"/>
              <a:buFont typeface="Arial"/>
              <a:buChar char="•"/>
            </a:pPr>
            <a:r>
              <a:rPr lang="en-US" sz="1800">
                <a:solidFill>
                  <a:srgbClr val="000000"/>
                </a:solidFill>
                <a:latin typeface="Calibri"/>
                <a:ea typeface="Calibri"/>
                <a:cs typeface="Calibri"/>
                <a:sym typeface="Calibri"/>
              </a:rPr>
              <a:t>Type 4 </a:t>
            </a:r>
            <a:r>
              <a:rPr b="1" lang="en-US" sz="1800">
                <a:solidFill>
                  <a:srgbClr val="000000"/>
                </a:solidFill>
                <a:latin typeface="Calibri"/>
                <a:ea typeface="Calibri"/>
                <a:cs typeface="Calibri"/>
                <a:sym typeface="Calibri"/>
              </a:rPr>
              <a:t>A digital monitoring system </a:t>
            </a:r>
            <a:r>
              <a:rPr lang="en-US" sz="1800">
                <a:solidFill>
                  <a:srgbClr val="000000"/>
                </a:solidFill>
                <a:latin typeface="Calibri"/>
                <a:ea typeface="Calibri"/>
                <a:cs typeface="Calibri"/>
                <a:sym typeface="Calibri"/>
              </a:rPr>
              <a:t>that makes it possible to improve the care of the many patients by means of </a:t>
            </a:r>
            <a:r>
              <a:rPr b="1" lang="en-US" sz="1800">
                <a:solidFill>
                  <a:srgbClr val="000000"/>
                </a:solidFill>
                <a:latin typeface="Calibri"/>
                <a:ea typeface="Calibri"/>
                <a:cs typeface="Calibri"/>
                <a:sym typeface="Calibri"/>
              </a:rPr>
              <a:t>modern electronic devices (wearables), </a:t>
            </a:r>
            <a:r>
              <a:rPr lang="en-US" sz="1800">
                <a:solidFill>
                  <a:srgbClr val="000000"/>
                </a:solidFill>
                <a:latin typeface="Calibri"/>
                <a:ea typeface="Calibri"/>
                <a:cs typeface="Calibri"/>
                <a:sym typeface="Calibri"/>
              </a:rPr>
              <a:t>capable of detecting information on behaviour and space. It is possible to constantly and precisely monitor each individual elderly guest in the facility, identifying risks, dangers, emergency situations and needs in real time. The transmission of the </a:t>
            </a:r>
            <a:r>
              <a:rPr b="1" lang="en-US" sz="1800">
                <a:solidFill>
                  <a:srgbClr val="000000"/>
                </a:solidFill>
                <a:latin typeface="Calibri"/>
                <a:ea typeface="Calibri"/>
                <a:cs typeface="Calibri"/>
                <a:sym typeface="Calibri"/>
              </a:rPr>
              <a:t>alert signals</a:t>
            </a:r>
            <a:r>
              <a:rPr lang="en-US" sz="1800">
                <a:solidFill>
                  <a:srgbClr val="000000"/>
                </a:solidFill>
                <a:latin typeface="Calibri"/>
                <a:ea typeface="Calibri"/>
                <a:cs typeface="Calibri"/>
                <a:sym typeface="Calibri"/>
              </a:rPr>
              <a:t> on a specific web-based platform allows the staff to intervene promptly, receiving notifications about falls, prolonged exits of the guests, states of agitation or urgent situations. This ensures safety and independence for the elderly.</a:t>
            </a:r>
            <a:endParaRPr sz="1800">
              <a:latin typeface="Calibri"/>
              <a:ea typeface="Calibri"/>
              <a:cs typeface="Calibri"/>
              <a:sym typeface="Calibri"/>
            </a:endParaRPr>
          </a:p>
          <a:p>
            <a:pPr indent="-285750" lvl="0" marL="514350" rtl="0" algn="l">
              <a:lnSpc>
                <a:spcPct val="90000"/>
              </a:lnSpc>
              <a:spcBef>
                <a:spcPts val="1000"/>
              </a:spcBef>
              <a:spcAft>
                <a:spcPts val="0"/>
              </a:spcAft>
              <a:buSzPts val="2400"/>
              <a:buFont typeface="Arial"/>
              <a:buChar char="•"/>
            </a:pPr>
            <a:r>
              <a:rPr lang="en-US" sz="1800">
                <a:solidFill>
                  <a:srgbClr val="000000"/>
                </a:solidFill>
                <a:latin typeface="Calibri"/>
                <a:ea typeface="Calibri"/>
                <a:cs typeface="Calibri"/>
                <a:sym typeface="Calibri"/>
              </a:rPr>
              <a:t>Type 5 </a:t>
            </a:r>
            <a:r>
              <a:rPr b="1" lang="en-US" sz="1800">
                <a:solidFill>
                  <a:srgbClr val="000000"/>
                </a:solidFill>
                <a:latin typeface="Calibri"/>
                <a:ea typeface="Calibri"/>
                <a:cs typeface="Calibri"/>
                <a:sym typeface="Calibri"/>
              </a:rPr>
              <a:t>Prospective  memory aids</a:t>
            </a:r>
            <a:r>
              <a:rPr lang="en-US" sz="1800">
                <a:solidFill>
                  <a:srgbClr val="000000"/>
                </a:solidFill>
                <a:latin typeface="Calibri"/>
                <a:ea typeface="Calibri"/>
                <a:cs typeface="Calibri"/>
                <a:sym typeface="Calibri"/>
              </a:rPr>
              <a:t>. Artificial intelligence devices delivering reminders or procedural guidance as necessary to wearer for task completion. Examples Reminder messages; clocks and calendars; automatic pill dispensers</a:t>
            </a:r>
            <a:endParaRPr sz="1800">
              <a:latin typeface="Calibri"/>
              <a:ea typeface="Calibri"/>
              <a:cs typeface="Calibri"/>
              <a:sym typeface="Calibri"/>
            </a:endParaRPr>
          </a:p>
          <a:p>
            <a:pPr indent="-228600" lvl="0" marL="457200" marR="0" rtl="0" algn="l">
              <a:lnSpc>
                <a:spcPct val="90000"/>
              </a:lnSpc>
              <a:spcBef>
                <a:spcPts val="1000"/>
              </a:spcBef>
              <a:spcAft>
                <a:spcPts val="0"/>
              </a:spcAft>
              <a:buClr>
                <a:srgbClr val="092E4B"/>
              </a:buClr>
              <a:buSzPts val="2400"/>
              <a:buFont typeface="Arial"/>
              <a:buNone/>
            </a:pPr>
            <a:r>
              <a:t/>
            </a:r>
            <a:endParaRPr/>
          </a:p>
        </p:txBody>
      </p:sp>
      <p:sp>
        <p:nvSpPr>
          <p:cNvPr id="520" name="Google Shape;520;p60"/>
          <p:cNvSpPr txBox="1"/>
          <p:nvPr>
            <p:ph idx="2" type="body"/>
          </p:nvPr>
        </p:nvSpPr>
        <p:spPr>
          <a:xfrm>
            <a:off x="798381" y="488887"/>
            <a:ext cx="10595237" cy="803654"/>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24BAA2"/>
              </a:buClr>
              <a:buSzPts val="3600"/>
              <a:buFont typeface="Arial"/>
              <a:buNone/>
            </a:pPr>
            <a:r>
              <a:rPr lang="en-US"/>
              <a:t>Archetypes of Residential care home</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61"/>
          <p:cNvSpPr txBox="1"/>
          <p:nvPr>
            <p:ph idx="1" type="body"/>
          </p:nvPr>
        </p:nvSpPr>
        <p:spPr>
          <a:xfrm>
            <a:off x="798381" y="1404023"/>
            <a:ext cx="5297620" cy="4563639"/>
          </a:xfrm>
          <a:prstGeom prst="rect">
            <a:avLst/>
          </a:prstGeom>
          <a:solidFill>
            <a:srgbClr val="D8D8D8">
              <a:alpha val="49803"/>
            </a:srgbClr>
          </a:solidFill>
          <a:ln>
            <a:noFill/>
          </a:ln>
        </p:spPr>
        <p:txBody>
          <a:bodyPr anchorCtr="0" anchor="t" bIns="45700" lIns="91425" spcFirstLastPara="1" rIns="91425" wrap="square" tIns="45700">
            <a:noAutofit/>
          </a:bodyPr>
          <a:lstStyle/>
          <a:p>
            <a:pPr indent="-9525" lvl="0" marL="238125" rtl="0" algn="l">
              <a:lnSpc>
                <a:spcPct val="90000"/>
              </a:lnSpc>
              <a:spcBef>
                <a:spcPts val="1000"/>
              </a:spcBef>
              <a:spcAft>
                <a:spcPts val="0"/>
              </a:spcAft>
              <a:buSzPts val="2400"/>
              <a:buNone/>
            </a:pPr>
            <a:r>
              <a:rPr b="1" lang="en-US">
                <a:solidFill>
                  <a:srgbClr val="000000"/>
                </a:solidFill>
                <a:latin typeface="Calibri"/>
                <a:ea typeface="Calibri"/>
                <a:cs typeface="Calibri"/>
                <a:sym typeface="Calibri"/>
              </a:rPr>
              <a:t>2. Residential care home for elderly MEDIUM TECH</a:t>
            </a:r>
            <a:endParaRPr sz="3200"/>
          </a:p>
          <a:p>
            <a:pPr indent="-9525" lvl="0" marL="238125" rtl="0" algn="l">
              <a:lnSpc>
                <a:spcPct val="90000"/>
              </a:lnSpc>
              <a:spcBef>
                <a:spcPts val="1000"/>
              </a:spcBef>
              <a:spcAft>
                <a:spcPts val="0"/>
              </a:spcAft>
              <a:buSzPts val="2400"/>
              <a:buNone/>
            </a:pPr>
            <a:r>
              <a:rPr lang="en-US" sz="1800">
                <a:solidFill>
                  <a:srgbClr val="000000"/>
                </a:solidFill>
                <a:latin typeface="Calibri"/>
                <a:ea typeface="Calibri"/>
                <a:cs typeface="Calibri"/>
                <a:sym typeface="Calibri"/>
              </a:rPr>
              <a:t>In this residential care home, there is a minimum level of technology:</a:t>
            </a:r>
            <a:endParaRPr sz="1800">
              <a:latin typeface="Calibri"/>
              <a:ea typeface="Calibri"/>
              <a:cs typeface="Calibri"/>
              <a:sym typeface="Calibri"/>
            </a:endParaRPr>
          </a:p>
          <a:p>
            <a:pPr indent="-228600" lvl="0" marL="457200" marR="0" rtl="0" algn="l">
              <a:lnSpc>
                <a:spcPct val="90000"/>
              </a:lnSpc>
              <a:spcBef>
                <a:spcPts val="1000"/>
              </a:spcBef>
              <a:spcAft>
                <a:spcPts val="0"/>
              </a:spcAft>
              <a:buClr>
                <a:srgbClr val="092E4B"/>
              </a:buClr>
              <a:buSzPts val="2400"/>
              <a:buFont typeface="Arial"/>
              <a:buNone/>
            </a:pPr>
            <a:r>
              <a:rPr lang="en-US" sz="1800">
                <a:solidFill>
                  <a:srgbClr val="000000"/>
                </a:solidFill>
                <a:latin typeface="Calibri"/>
                <a:ea typeface="Calibri"/>
                <a:cs typeface="Calibri"/>
                <a:sym typeface="Calibri"/>
              </a:rPr>
              <a:t> </a:t>
            </a:r>
            <a:endParaRPr sz="1800">
              <a:latin typeface="Calibri"/>
              <a:ea typeface="Calibri"/>
              <a:cs typeface="Calibri"/>
              <a:sym typeface="Calibri"/>
            </a:endParaRPr>
          </a:p>
          <a:p>
            <a:pPr indent="-9525" lvl="0" marL="238125" rtl="0" algn="l">
              <a:lnSpc>
                <a:spcPct val="90000"/>
              </a:lnSpc>
              <a:spcBef>
                <a:spcPts val="1000"/>
              </a:spcBef>
              <a:spcAft>
                <a:spcPts val="0"/>
              </a:spcAft>
              <a:buSzPts val="2400"/>
              <a:buNone/>
            </a:pPr>
            <a:r>
              <a:rPr lang="en-US" sz="1800">
                <a:solidFill>
                  <a:srgbClr val="000000"/>
                </a:solidFill>
                <a:latin typeface="Calibri"/>
                <a:ea typeface="Calibri"/>
                <a:cs typeface="Calibri"/>
                <a:sym typeface="Calibri"/>
              </a:rPr>
              <a:t>Type 1 </a:t>
            </a:r>
            <a:r>
              <a:rPr b="1" lang="en-US" sz="1800">
                <a:solidFill>
                  <a:srgbClr val="000000"/>
                </a:solidFill>
                <a:latin typeface="Calibri"/>
                <a:ea typeface="Calibri"/>
                <a:cs typeface="Calibri"/>
                <a:sym typeface="Calibri"/>
              </a:rPr>
              <a:t>Monitoring systems</a:t>
            </a:r>
            <a:r>
              <a:rPr lang="en-US" sz="1800">
                <a:solidFill>
                  <a:srgbClr val="000000"/>
                </a:solidFill>
                <a:latin typeface="Calibri"/>
                <a:ea typeface="Calibri"/>
                <a:cs typeface="Calibri"/>
                <a:sym typeface="Calibri"/>
              </a:rPr>
              <a:t> for vital functions and parameters </a:t>
            </a:r>
            <a:endParaRPr sz="1800">
              <a:latin typeface="Calibri"/>
              <a:ea typeface="Calibri"/>
              <a:cs typeface="Calibri"/>
              <a:sym typeface="Calibri"/>
            </a:endParaRPr>
          </a:p>
          <a:p>
            <a:pPr indent="-228600" lvl="0" marL="457200" marR="0" rtl="0" algn="l">
              <a:lnSpc>
                <a:spcPct val="90000"/>
              </a:lnSpc>
              <a:spcBef>
                <a:spcPts val="1000"/>
              </a:spcBef>
              <a:spcAft>
                <a:spcPts val="0"/>
              </a:spcAft>
              <a:buClr>
                <a:srgbClr val="092E4B"/>
              </a:buClr>
              <a:buSzPts val="2400"/>
              <a:buFont typeface="Arial"/>
              <a:buNone/>
            </a:pPr>
            <a:r>
              <a:rPr lang="en-US" sz="1800">
                <a:solidFill>
                  <a:srgbClr val="000000"/>
                </a:solidFill>
                <a:latin typeface="Calibri"/>
                <a:ea typeface="Calibri"/>
                <a:cs typeface="Calibri"/>
                <a:sym typeface="Calibri"/>
              </a:rPr>
              <a:t> </a:t>
            </a:r>
            <a:endParaRPr sz="1800">
              <a:latin typeface="Calibri"/>
              <a:ea typeface="Calibri"/>
              <a:cs typeface="Calibri"/>
              <a:sym typeface="Calibri"/>
            </a:endParaRPr>
          </a:p>
          <a:p>
            <a:pPr indent="-228600" lvl="0" marL="457200" marR="0" rtl="0" algn="l">
              <a:lnSpc>
                <a:spcPct val="90000"/>
              </a:lnSpc>
              <a:spcBef>
                <a:spcPts val="1000"/>
              </a:spcBef>
              <a:spcAft>
                <a:spcPts val="0"/>
              </a:spcAft>
              <a:buClr>
                <a:srgbClr val="092E4B"/>
              </a:buClr>
              <a:buSzPts val="2400"/>
              <a:buFont typeface="Arial"/>
              <a:buNone/>
            </a:pPr>
            <a:r>
              <a:rPr lang="en-US" sz="1800">
                <a:solidFill>
                  <a:srgbClr val="000000"/>
                </a:solidFill>
                <a:latin typeface="Calibri"/>
                <a:ea typeface="Calibri"/>
                <a:cs typeface="Calibri"/>
                <a:sym typeface="Calibri"/>
              </a:rPr>
              <a:t>Type 2 </a:t>
            </a:r>
            <a:r>
              <a:rPr b="1" lang="en-US" sz="1800">
                <a:solidFill>
                  <a:srgbClr val="000000"/>
                </a:solidFill>
                <a:latin typeface="Calibri"/>
                <a:ea typeface="Calibri"/>
                <a:cs typeface="Calibri"/>
                <a:sym typeface="Calibri"/>
              </a:rPr>
              <a:t>Nurse/Care worker</a:t>
            </a:r>
            <a:r>
              <a:rPr lang="en-US" sz="1800">
                <a:solidFill>
                  <a:srgbClr val="000000"/>
                </a:solidFill>
                <a:latin typeface="Calibri"/>
                <a:ea typeface="Calibri"/>
                <a:cs typeface="Calibri"/>
                <a:sym typeface="Calibri"/>
              </a:rPr>
              <a:t> call systems technologies</a:t>
            </a:r>
            <a:endParaRPr sz="1800">
              <a:latin typeface="Calibri"/>
              <a:ea typeface="Calibri"/>
              <a:cs typeface="Calibri"/>
              <a:sym typeface="Calibri"/>
            </a:endParaRPr>
          </a:p>
          <a:p>
            <a:pPr indent="-228600" lvl="0" marL="457200" marR="0" rtl="0" algn="l">
              <a:lnSpc>
                <a:spcPct val="90000"/>
              </a:lnSpc>
              <a:spcBef>
                <a:spcPts val="1000"/>
              </a:spcBef>
              <a:spcAft>
                <a:spcPts val="0"/>
              </a:spcAft>
              <a:buClr>
                <a:srgbClr val="092E4B"/>
              </a:buClr>
              <a:buSzPts val="2400"/>
              <a:buFont typeface="Arial"/>
              <a:buNone/>
            </a:pPr>
            <a:r>
              <a:rPr lang="en-US" sz="1800">
                <a:solidFill>
                  <a:srgbClr val="000000"/>
                </a:solidFill>
                <a:latin typeface="Calibri"/>
                <a:ea typeface="Calibri"/>
                <a:cs typeface="Calibri"/>
                <a:sym typeface="Calibri"/>
              </a:rPr>
              <a:t> </a:t>
            </a:r>
            <a:endParaRPr sz="1800">
              <a:latin typeface="Times New Roman"/>
              <a:ea typeface="Times New Roman"/>
              <a:cs typeface="Times New Roman"/>
              <a:sym typeface="Times New Roman"/>
            </a:endParaRPr>
          </a:p>
          <a:p>
            <a:pPr indent="-9525" lvl="0" marL="238125" rtl="0" algn="l">
              <a:lnSpc>
                <a:spcPct val="90000"/>
              </a:lnSpc>
              <a:spcBef>
                <a:spcPts val="1000"/>
              </a:spcBef>
              <a:spcAft>
                <a:spcPts val="0"/>
              </a:spcAft>
              <a:buSzPts val="2400"/>
              <a:buNone/>
            </a:pPr>
            <a:r>
              <a:rPr lang="en-US" sz="1800">
                <a:solidFill>
                  <a:srgbClr val="000000"/>
                </a:solidFill>
                <a:latin typeface="Calibri"/>
                <a:ea typeface="Calibri"/>
                <a:cs typeface="Calibri"/>
                <a:sym typeface="Calibri"/>
              </a:rPr>
              <a:t>Type 3 </a:t>
            </a:r>
            <a:r>
              <a:rPr b="1" lang="en-US" sz="1800">
                <a:solidFill>
                  <a:srgbClr val="000000"/>
                </a:solidFill>
                <a:latin typeface="Calibri"/>
                <a:ea typeface="Calibri"/>
                <a:cs typeface="Calibri"/>
                <a:sym typeface="Calibri"/>
              </a:rPr>
              <a:t>Software that records calls, intervention times, the interval between taking charge and the end of the intervention</a:t>
            </a:r>
            <a:r>
              <a:rPr lang="en-US" sz="1400"/>
              <a:t> </a:t>
            </a:r>
            <a:endParaRPr/>
          </a:p>
        </p:txBody>
      </p:sp>
      <p:sp>
        <p:nvSpPr>
          <p:cNvPr id="527" name="Google Shape;527;p61"/>
          <p:cNvSpPr txBox="1"/>
          <p:nvPr>
            <p:ph idx="2" type="body"/>
          </p:nvPr>
        </p:nvSpPr>
        <p:spPr>
          <a:xfrm>
            <a:off x="798381" y="488887"/>
            <a:ext cx="10595237" cy="803654"/>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24BAA2"/>
              </a:buClr>
              <a:buSzPts val="3600"/>
              <a:buFont typeface="Arial"/>
              <a:buNone/>
            </a:pPr>
            <a:r>
              <a:rPr lang="en-US"/>
              <a:t>Archetypes of Residential care home</a:t>
            </a:r>
            <a:endParaRPr/>
          </a:p>
        </p:txBody>
      </p:sp>
      <p:sp>
        <p:nvSpPr>
          <p:cNvPr id="528" name="Google Shape;528;p61"/>
          <p:cNvSpPr txBox="1"/>
          <p:nvPr/>
        </p:nvSpPr>
        <p:spPr>
          <a:xfrm>
            <a:off x="6308844" y="1404023"/>
            <a:ext cx="5297620" cy="4563639"/>
          </a:xfrm>
          <a:prstGeom prst="rect">
            <a:avLst/>
          </a:prstGeom>
          <a:solidFill>
            <a:srgbClr val="D8D8D8">
              <a:alpha val="49803"/>
            </a:srgbClr>
          </a:solidFill>
          <a:ln>
            <a:noFill/>
          </a:ln>
        </p:spPr>
        <p:txBody>
          <a:bodyPr anchorCtr="0" anchor="t" bIns="45700" lIns="91425" spcFirstLastPara="1" rIns="91425" wrap="square" tIns="45700">
            <a:noAutofit/>
          </a:bodyPr>
          <a:lstStyle/>
          <a:p>
            <a:pPr indent="-9525" lvl="0" marL="238125" marR="0" rtl="0" algn="l">
              <a:lnSpc>
                <a:spcPct val="90000"/>
              </a:lnSpc>
              <a:spcBef>
                <a:spcPts val="1000"/>
              </a:spcBef>
              <a:spcAft>
                <a:spcPts val="0"/>
              </a:spcAft>
              <a:buClr>
                <a:srgbClr val="092E4B"/>
              </a:buClr>
              <a:buSzPts val="2400"/>
              <a:buFont typeface="Arial"/>
              <a:buNone/>
            </a:pPr>
            <a:r>
              <a:rPr b="1" i="0" lang="en-US" sz="2400" u="none" cap="none" strike="noStrike">
                <a:solidFill>
                  <a:srgbClr val="000000"/>
                </a:solidFill>
                <a:latin typeface="Calibri"/>
                <a:ea typeface="Calibri"/>
                <a:cs typeface="Calibri"/>
                <a:sym typeface="Calibri"/>
              </a:rPr>
              <a:t>3. Residential care home for elderly BASIC TECH</a:t>
            </a:r>
            <a:endParaRPr b="0" i="0" sz="3200" u="none" cap="none" strike="noStrike">
              <a:solidFill>
                <a:srgbClr val="092E4B"/>
              </a:solidFill>
              <a:latin typeface="Calibri"/>
              <a:ea typeface="Calibri"/>
              <a:cs typeface="Calibri"/>
              <a:sym typeface="Calibri"/>
            </a:endParaRPr>
          </a:p>
          <a:p>
            <a:pPr indent="-9525" lvl="0" marL="238125" marR="0" rtl="0" algn="l">
              <a:lnSpc>
                <a:spcPct val="90000"/>
              </a:lnSpc>
              <a:spcBef>
                <a:spcPts val="1000"/>
              </a:spcBef>
              <a:spcAft>
                <a:spcPts val="0"/>
              </a:spcAft>
              <a:buClr>
                <a:srgbClr val="092E4B"/>
              </a:buClr>
              <a:buSzPts val="2400"/>
              <a:buFont typeface="Arial"/>
              <a:buNone/>
            </a:pPr>
            <a:r>
              <a:rPr b="0" i="0" lang="en-US" sz="1800" u="none" cap="none" strike="noStrike">
                <a:solidFill>
                  <a:srgbClr val="000000"/>
                </a:solidFill>
                <a:latin typeface="Calibri"/>
                <a:ea typeface="Calibri"/>
                <a:cs typeface="Calibri"/>
                <a:sym typeface="Calibri"/>
              </a:rPr>
              <a:t>In this residential care home, there is a minimum level of technology:</a:t>
            </a:r>
            <a:endParaRPr b="0" i="0" sz="1800" u="none" cap="none" strike="noStrike">
              <a:solidFill>
                <a:srgbClr val="092E4B"/>
              </a:solidFill>
              <a:latin typeface="Calibri"/>
              <a:ea typeface="Calibri"/>
              <a:cs typeface="Calibri"/>
              <a:sym typeface="Calibri"/>
            </a:endParaRPr>
          </a:p>
          <a:p>
            <a:pPr indent="-228600" lvl="0" marL="457200" marR="0" rtl="0" algn="l">
              <a:lnSpc>
                <a:spcPct val="90000"/>
              </a:lnSpc>
              <a:spcBef>
                <a:spcPts val="1000"/>
              </a:spcBef>
              <a:spcAft>
                <a:spcPts val="0"/>
              </a:spcAft>
              <a:buClr>
                <a:srgbClr val="092E4B"/>
              </a:buClr>
              <a:buSzPts val="2400"/>
              <a:buFont typeface="Arial"/>
              <a:buNone/>
            </a:pPr>
            <a:r>
              <a:rPr b="0" i="0" lang="en-US" sz="1800" u="none" cap="none" strike="noStrike">
                <a:solidFill>
                  <a:srgbClr val="000000"/>
                </a:solidFill>
                <a:latin typeface="Calibri"/>
                <a:ea typeface="Calibri"/>
                <a:cs typeface="Calibri"/>
                <a:sym typeface="Calibri"/>
              </a:rPr>
              <a:t> </a:t>
            </a:r>
            <a:endParaRPr b="0" i="0" sz="1800" u="none" cap="none" strike="noStrike">
              <a:solidFill>
                <a:srgbClr val="092E4B"/>
              </a:solidFill>
              <a:latin typeface="Calibri"/>
              <a:ea typeface="Calibri"/>
              <a:cs typeface="Calibri"/>
              <a:sym typeface="Calibri"/>
            </a:endParaRPr>
          </a:p>
          <a:p>
            <a:pPr indent="-9525" lvl="0" marL="238125" marR="0" rtl="0" algn="l">
              <a:lnSpc>
                <a:spcPct val="90000"/>
              </a:lnSpc>
              <a:spcBef>
                <a:spcPts val="1000"/>
              </a:spcBef>
              <a:spcAft>
                <a:spcPts val="0"/>
              </a:spcAft>
              <a:buClr>
                <a:srgbClr val="092E4B"/>
              </a:buClr>
              <a:buSzPts val="2400"/>
              <a:buFont typeface="Arial"/>
              <a:buNone/>
            </a:pPr>
            <a:r>
              <a:rPr b="0" i="0" lang="en-US" sz="1800" u="none" cap="none" strike="noStrike">
                <a:solidFill>
                  <a:srgbClr val="000000"/>
                </a:solidFill>
                <a:latin typeface="Calibri"/>
                <a:ea typeface="Calibri"/>
                <a:cs typeface="Calibri"/>
                <a:sym typeface="Calibri"/>
              </a:rPr>
              <a:t>Type 1 </a:t>
            </a:r>
            <a:r>
              <a:rPr b="1" i="0" lang="en-US" sz="1800" u="none" cap="none" strike="noStrike">
                <a:solidFill>
                  <a:srgbClr val="000000"/>
                </a:solidFill>
                <a:latin typeface="Calibri"/>
                <a:ea typeface="Calibri"/>
                <a:cs typeface="Calibri"/>
                <a:sym typeface="Calibri"/>
              </a:rPr>
              <a:t>Monitoring systems</a:t>
            </a:r>
            <a:r>
              <a:rPr b="0" i="0" lang="en-US" sz="1800" u="none" cap="none" strike="noStrike">
                <a:solidFill>
                  <a:srgbClr val="000000"/>
                </a:solidFill>
                <a:latin typeface="Calibri"/>
                <a:ea typeface="Calibri"/>
                <a:cs typeface="Calibri"/>
                <a:sym typeface="Calibri"/>
              </a:rPr>
              <a:t> for vital functions and parameters </a:t>
            </a:r>
            <a:endParaRPr b="0" i="0" sz="1800" u="none" cap="none" strike="noStrike">
              <a:solidFill>
                <a:srgbClr val="092E4B"/>
              </a:solidFill>
              <a:latin typeface="Calibri"/>
              <a:ea typeface="Calibri"/>
              <a:cs typeface="Calibri"/>
              <a:sym typeface="Calibri"/>
            </a:endParaRPr>
          </a:p>
          <a:p>
            <a:pPr indent="-228600" lvl="0" marL="457200" marR="0" rtl="0" algn="l">
              <a:lnSpc>
                <a:spcPct val="90000"/>
              </a:lnSpc>
              <a:spcBef>
                <a:spcPts val="1000"/>
              </a:spcBef>
              <a:spcAft>
                <a:spcPts val="0"/>
              </a:spcAft>
              <a:buClr>
                <a:srgbClr val="092E4B"/>
              </a:buClr>
              <a:buSzPts val="2400"/>
              <a:buFont typeface="Arial"/>
              <a:buNone/>
            </a:pPr>
            <a:r>
              <a:rPr b="0" i="0" lang="en-US" sz="1800" u="none" cap="none" strike="noStrike">
                <a:solidFill>
                  <a:srgbClr val="000000"/>
                </a:solidFill>
                <a:latin typeface="Calibri"/>
                <a:ea typeface="Calibri"/>
                <a:cs typeface="Calibri"/>
                <a:sym typeface="Calibri"/>
              </a:rPr>
              <a:t> </a:t>
            </a:r>
            <a:endParaRPr b="0" i="0" sz="1800" u="none" cap="none" strike="noStrike">
              <a:solidFill>
                <a:srgbClr val="092E4B"/>
              </a:solidFill>
              <a:latin typeface="Calibri"/>
              <a:ea typeface="Calibri"/>
              <a:cs typeface="Calibri"/>
              <a:sym typeface="Calibri"/>
            </a:endParaRPr>
          </a:p>
          <a:p>
            <a:pPr indent="-228600" lvl="0" marL="457200" marR="0" rtl="0" algn="l">
              <a:lnSpc>
                <a:spcPct val="90000"/>
              </a:lnSpc>
              <a:spcBef>
                <a:spcPts val="1000"/>
              </a:spcBef>
              <a:spcAft>
                <a:spcPts val="0"/>
              </a:spcAft>
              <a:buClr>
                <a:srgbClr val="092E4B"/>
              </a:buClr>
              <a:buSzPts val="2400"/>
              <a:buFont typeface="Arial"/>
              <a:buNone/>
            </a:pPr>
            <a:r>
              <a:rPr b="0" i="0" lang="en-US" sz="1800" u="none" cap="none" strike="noStrike">
                <a:solidFill>
                  <a:srgbClr val="000000"/>
                </a:solidFill>
                <a:latin typeface="Calibri"/>
                <a:ea typeface="Calibri"/>
                <a:cs typeface="Calibri"/>
                <a:sym typeface="Calibri"/>
              </a:rPr>
              <a:t>Type 2 </a:t>
            </a:r>
            <a:r>
              <a:rPr b="1" i="0" lang="en-US" sz="1800" u="none" cap="none" strike="noStrike">
                <a:solidFill>
                  <a:srgbClr val="000000"/>
                </a:solidFill>
                <a:latin typeface="Calibri"/>
                <a:ea typeface="Calibri"/>
                <a:cs typeface="Calibri"/>
                <a:sym typeface="Calibri"/>
              </a:rPr>
              <a:t>Nurse/Care worker</a:t>
            </a:r>
            <a:r>
              <a:rPr b="0" i="0" lang="en-US" sz="1800" u="none" cap="none" strike="noStrike">
                <a:solidFill>
                  <a:srgbClr val="000000"/>
                </a:solidFill>
                <a:latin typeface="Calibri"/>
                <a:ea typeface="Calibri"/>
                <a:cs typeface="Calibri"/>
                <a:sym typeface="Calibri"/>
              </a:rPr>
              <a:t> call systems technologies</a:t>
            </a:r>
            <a:endParaRPr b="0" i="0" sz="1800" u="none" cap="none" strike="noStrike">
              <a:solidFill>
                <a:srgbClr val="092E4B"/>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136ea598341_1_30"/>
          <p:cNvSpPr txBox="1"/>
          <p:nvPr>
            <p:ph idx="1" type="body"/>
          </p:nvPr>
        </p:nvSpPr>
        <p:spPr>
          <a:xfrm>
            <a:off x="5497150" y="3602325"/>
            <a:ext cx="6156900" cy="225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4800"/>
              <a:buNone/>
            </a:pPr>
            <a:r>
              <a:rPr b="1" lang="en-US"/>
              <a:t>Human-Digit WBL Toolkit</a:t>
            </a:r>
            <a:endParaRPr/>
          </a:p>
          <a:p>
            <a:pPr indent="0" lvl="0" marL="0" rtl="0" algn="l">
              <a:lnSpc>
                <a:spcPct val="90000"/>
              </a:lnSpc>
              <a:spcBef>
                <a:spcPts val="0"/>
              </a:spcBef>
              <a:spcAft>
                <a:spcPts val="0"/>
              </a:spcAft>
              <a:buClr>
                <a:schemeClr val="lt1"/>
              </a:buClr>
              <a:buSzPts val="4800"/>
              <a:buNone/>
            </a:pPr>
            <a:r>
              <a:t/>
            </a:r>
            <a:endParaRPr/>
          </a:p>
        </p:txBody>
      </p:sp>
      <p:sp>
        <p:nvSpPr>
          <p:cNvPr id="199" name="Google Shape;199;g136ea598341_1_30"/>
          <p:cNvSpPr txBox="1"/>
          <p:nvPr>
            <p:ph idx="2" type="body"/>
          </p:nvPr>
        </p:nvSpPr>
        <p:spPr>
          <a:xfrm>
            <a:off x="891650" y="2003717"/>
            <a:ext cx="2067000" cy="2253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4BAA2"/>
              </a:buClr>
              <a:buSzPts val="13000"/>
              <a:buNone/>
            </a:pPr>
            <a:r>
              <a:rPr lang="en-US"/>
              <a:t>02</a:t>
            </a:r>
            <a:endParaRPr/>
          </a:p>
        </p:txBody>
      </p:sp>
      <p:sp>
        <p:nvSpPr>
          <p:cNvPr id="200" name="Google Shape;200;g136ea598341_1_30"/>
          <p:cNvSpPr txBox="1"/>
          <p:nvPr/>
        </p:nvSpPr>
        <p:spPr>
          <a:xfrm>
            <a:off x="5497200" y="2752725"/>
            <a:ext cx="6694800" cy="849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4800"/>
              <a:buFont typeface="Arial"/>
              <a:buNone/>
            </a:pPr>
            <a:r>
              <a:rPr b="0" i="0" lang="en-US" sz="4800" u="none" cap="none" strike="noStrike">
                <a:solidFill>
                  <a:schemeClr val="lt1"/>
                </a:solidFill>
                <a:latin typeface="Calibri"/>
                <a:ea typeface="Calibri"/>
                <a:cs typeface="Calibri"/>
                <a:sym typeface="Calibri"/>
              </a:rPr>
              <a:t>What is the</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62"/>
          <p:cNvSpPr txBox="1"/>
          <p:nvPr>
            <p:ph idx="1" type="body"/>
          </p:nvPr>
        </p:nvSpPr>
        <p:spPr>
          <a:xfrm>
            <a:off x="461499" y="1275687"/>
            <a:ext cx="3842084" cy="5141156"/>
          </a:xfrm>
          <a:prstGeom prst="rect">
            <a:avLst/>
          </a:prstGeom>
          <a:solidFill>
            <a:srgbClr val="D8D8D8">
              <a:alpha val="49803"/>
            </a:srgbClr>
          </a:solidFill>
          <a:ln>
            <a:noFill/>
          </a:ln>
        </p:spPr>
        <p:txBody>
          <a:bodyPr anchorCtr="0" anchor="t" bIns="45700" lIns="91425" spcFirstLastPara="1" rIns="91425" wrap="square" tIns="45700">
            <a:noAutofit/>
          </a:bodyPr>
          <a:lstStyle/>
          <a:p>
            <a:pPr indent="-9525" lvl="0" marL="238125" rtl="0" algn="l">
              <a:lnSpc>
                <a:spcPct val="90000"/>
              </a:lnSpc>
              <a:spcBef>
                <a:spcPts val="1000"/>
              </a:spcBef>
              <a:spcAft>
                <a:spcPts val="0"/>
              </a:spcAft>
              <a:buSzPts val="2400"/>
              <a:buNone/>
            </a:pPr>
            <a:r>
              <a:rPr b="1" lang="en-US">
                <a:solidFill>
                  <a:srgbClr val="000000"/>
                </a:solidFill>
                <a:latin typeface="Calibri"/>
                <a:ea typeface="Calibri"/>
                <a:cs typeface="Calibri"/>
                <a:sym typeface="Calibri"/>
              </a:rPr>
              <a:t>1. Family HIGH TECH</a:t>
            </a:r>
            <a:endParaRPr sz="3200"/>
          </a:p>
          <a:p>
            <a:pPr indent="-228600" lvl="0" marL="457200" marR="0" rtl="0" algn="l">
              <a:lnSpc>
                <a:spcPct val="90000"/>
              </a:lnSpc>
              <a:spcBef>
                <a:spcPts val="1000"/>
              </a:spcBef>
              <a:spcAft>
                <a:spcPts val="0"/>
              </a:spcAft>
              <a:buClr>
                <a:srgbClr val="092E4B"/>
              </a:buClr>
              <a:buSzPts val="2400"/>
              <a:buFont typeface="Arial"/>
              <a:buNone/>
            </a:pPr>
            <a:r>
              <a:rPr lang="en-US" sz="1800">
                <a:solidFill>
                  <a:srgbClr val="000000"/>
                </a:solidFill>
                <a:latin typeface="Calibri"/>
                <a:ea typeface="Calibri"/>
                <a:cs typeface="Calibri"/>
                <a:sym typeface="Calibri"/>
              </a:rPr>
              <a:t>In this family there is a minimum level of technology:</a:t>
            </a:r>
            <a:endParaRPr sz="1800">
              <a:latin typeface="Calibri"/>
              <a:ea typeface="Calibri"/>
              <a:cs typeface="Calibri"/>
              <a:sym typeface="Calibri"/>
            </a:endParaRPr>
          </a:p>
          <a:p>
            <a:pPr indent="-228600" lvl="0" marL="457200" marR="0" rtl="0" algn="l">
              <a:lnSpc>
                <a:spcPct val="90000"/>
              </a:lnSpc>
              <a:spcBef>
                <a:spcPts val="1000"/>
              </a:spcBef>
              <a:spcAft>
                <a:spcPts val="0"/>
              </a:spcAft>
              <a:buClr>
                <a:srgbClr val="092E4B"/>
              </a:buClr>
              <a:buSzPts val="2400"/>
              <a:buFont typeface="Arial"/>
              <a:buNone/>
            </a:pPr>
            <a:r>
              <a:rPr lang="en-US" sz="1800">
                <a:solidFill>
                  <a:srgbClr val="000000"/>
                </a:solidFill>
                <a:latin typeface="Calibri"/>
                <a:ea typeface="Calibri"/>
                <a:cs typeface="Calibri"/>
                <a:sym typeface="Calibri"/>
              </a:rPr>
              <a:t>Type 1 </a:t>
            </a:r>
            <a:r>
              <a:rPr b="1" lang="en-US" sz="1800">
                <a:solidFill>
                  <a:srgbClr val="000000"/>
                </a:solidFill>
                <a:latin typeface="Calibri"/>
                <a:ea typeface="Calibri"/>
                <a:cs typeface="Calibri"/>
                <a:sym typeface="Calibri"/>
              </a:rPr>
              <a:t>Monitoring devices</a:t>
            </a:r>
            <a:r>
              <a:rPr lang="en-US" sz="1800">
                <a:solidFill>
                  <a:srgbClr val="000000"/>
                </a:solidFill>
                <a:latin typeface="Calibri"/>
                <a:ea typeface="Calibri"/>
                <a:cs typeface="Calibri"/>
                <a:sym typeface="Calibri"/>
              </a:rPr>
              <a:t> for vital functions and parameters </a:t>
            </a:r>
            <a:endParaRPr sz="1800">
              <a:latin typeface="Calibri"/>
              <a:ea typeface="Calibri"/>
              <a:cs typeface="Calibri"/>
              <a:sym typeface="Calibri"/>
            </a:endParaRPr>
          </a:p>
          <a:p>
            <a:pPr indent="-228600" lvl="0" marL="457200" marR="0" rtl="0" algn="l">
              <a:lnSpc>
                <a:spcPct val="90000"/>
              </a:lnSpc>
              <a:spcBef>
                <a:spcPts val="1000"/>
              </a:spcBef>
              <a:spcAft>
                <a:spcPts val="0"/>
              </a:spcAft>
              <a:buClr>
                <a:srgbClr val="092E4B"/>
              </a:buClr>
              <a:buSzPts val="2400"/>
              <a:buFont typeface="Arial"/>
              <a:buNone/>
            </a:pPr>
            <a:r>
              <a:rPr lang="en-US" sz="1800">
                <a:solidFill>
                  <a:srgbClr val="000000"/>
                </a:solidFill>
                <a:latin typeface="Calibri"/>
                <a:ea typeface="Calibri"/>
                <a:cs typeface="Calibri"/>
                <a:sym typeface="Calibri"/>
              </a:rPr>
              <a:t>Type 2 </a:t>
            </a:r>
            <a:r>
              <a:rPr b="1" lang="en-US" sz="1800">
                <a:solidFill>
                  <a:srgbClr val="000000"/>
                </a:solidFill>
                <a:latin typeface="Calibri"/>
                <a:ea typeface="Calibri"/>
                <a:cs typeface="Calibri"/>
                <a:sym typeface="Calibri"/>
              </a:rPr>
              <a:t>Smartphone/Tablet</a:t>
            </a:r>
            <a:r>
              <a:rPr lang="en-US" sz="1800">
                <a:solidFill>
                  <a:srgbClr val="000000"/>
                </a:solidFill>
                <a:latin typeface="Calibri"/>
                <a:ea typeface="Calibri"/>
                <a:cs typeface="Calibri"/>
                <a:sym typeface="Calibri"/>
              </a:rPr>
              <a:t> </a:t>
            </a:r>
            <a:endParaRPr sz="1800">
              <a:latin typeface="Calibri"/>
              <a:ea typeface="Calibri"/>
              <a:cs typeface="Calibri"/>
              <a:sym typeface="Calibri"/>
            </a:endParaRPr>
          </a:p>
          <a:p>
            <a:pPr indent="-228600" lvl="0" marL="457200" marR="0" rtl="0" algn="l">
              <a:lnSpc>
                <a:spcPct val="90000"/>
              </a:lnSpc>
              <a:spcBef>
                <a:spcPts val="1000"/>
              </a:spcBef>
              <a:spcAft>
                <a:spcPts val="0"/>
              </a:spcAft>
              <a:buClr>
                <a:srgbClr val="092E4B"/>
              </a:buClr>
              <a:buSzPts val="2400"/>
              <a:buFont typeface="Arial"/>
              <a:buNone/>
            </a:pPr>
            <a:r>
              <a:rPr lang="en-US" sz="1800">
                <a:solidFill>
                  <a:srgbClr val="000000"/>
                </a:solidFill>
                <a:latin typeface="Calibri"/>
                <a:ea typeface="Calibri"/>
                <a:cs typeface="Calibri"/>
                <a:sym typeface="Calibri"/>
              </a:rPr>
              <a:t>Type 3 </a:t>
            </a:r>
            <a:r>
              <a:rPr b="1" lang="en-US" sz="1800">
                <a:solidFill>
                  <a:srgbClr val="000000"/>
                </a:solidFill>
                <a:latin typeface="Calibri"/>
                <a:ea typeface="Calibri"/>
                <a:cs typeface="Calibri"/>
                <a:sym typeface="Calibri"/>
              </a:rPr>
              <a:t>Internet connection</a:t>
            </a:r>
            <a:endParaRPr sz="1800">
              <a:latin typeface="Calibri"/>
              <a:ea typeface="Calibri"/>
              <a:cs typeface="Calibri"/>
              <a:sym typeface="Calibri"/>
            </a:endParaRPr>
          </a:p>
          <a:p>
            <a:pPr indent="0" lvl="0" marL="190500" rtl="0" algn="l">
              <a:lnSpc>
                <a:spcPct val="90000"/>
              </a:lnSpc>
              <a:spcBef>
                <a:spcPts val="1000"/>
              </a:spcBef>
              <a:spcAft>
                <a:spcPts val="0"/>
              </a:spcAft>
              <a:buSzPts val="2400"/>
              <a:buNone/>
            </a:pPr>
            <a:r>
              <a:rPr lang="en-US" sz="1800">
                <a:solidFill>
                  <a:srgbClr val="000000"/>
                </a:solidFill>
                <a:latin typeface="Calibri"/>
                <a:ea typeface="Calibri"/>
                <a:cs typeface="Calibri"/>
                <a:sym typeface="Calibri"/>
              </a:rPr>
              <a:t>Type 4 </a:t>
            </a:r>
            <a:r>
              <a:rPr b="1" lang="en-US" sz="1800">
                <a:solidFill>
                  <a:srgbClr val="000000"/>
                </a:solidFill>
                <a:latin typeface="Calibri"/>
                <a:ea typeface="Calibri"/>
                <a:cs typeface="Calibri"/>
                <a:sym typeface="Calibri"/>
              </a:rPr>
              <a:t>A digital monitoring system</a:t>
            </a:r>
            <a:r>
              <a:rPr lang="en-US" sz="1800">
                <a:solidFill>
                  <a:srgbClr val="000000"/>
                </a:solidFill>
                <a:latin typeface="Calibri"/>
                <a:ea typeface="Calibri"/>
                <a:cs typeface="Calibri"/>
                <a:sym typeface="Calibri"/>
              </a:rPr>
              <a:t> connected with modern </a:t>
            </a:r>
            <a:r>
              <a:rPr b="1" lang="en-US" sz="1800">
                <a:solidFill>
                  <a:srgbClr val="000000"/>
                </a:solidFill>
                <a:latin typeface="Calibri"/>
                <a:ea typeface="Calibri"/>
                <a:cs typeface="Calibri"/>
                <a:sym typeface="Calibri"/>
              </a:rPr>
              <a:t>electronic devices (wearables)</a:t>
            </a:r>
            <a:r>
              <a:rPr lang="en-US" sz="1800">
                <a:solidFill>
                  <a:srgbClr val="000000"/>
                </a:solidFill>
                <a:latin typeface="Calibri"/>
                <a:ea typeface="Calibri"/>
                <a:cs typeface="Calibri"/>
                <a:sym typeface="Calibri"/>
              </a:rPr>
              <a:t>, capable of detecting information on behaviour and space. </a:t>
            </a:r>
            <a:r>
              <a:rPr b="1" lang="en-US" sz="1800">
                <a:solidFill>
                  <a:srgbClr val="000000"/>
                </a:solidFill>
                <a:latin typeface="Calibri"/>
                <a:ea typeface="Calibri"/>
                <a:cs typeface="Calibri"/>
                <a:sym typeface="Calibri"/>
              </a:rPr>
              <a:t>Alert signals</a:t>
            </a:r>
            <a:r>
              <a:rPr lang="en-US" sz="1800">
                <a:solidFill>
                  <a:srgbClr val="000000"/>
                </a:solidFill>
                <a:latin typeface="Calibri"/>
                <a:ea typeface="Calibri"/>
                <a:cs typeface="Calibri"/>
                <a:sym typeface="Calibri"/>
              </a:rPr>
              <a:t> on care worker smartphone allows him/her to intervene promptly, receiving notifications about falls, prolonged exits of the elder, states of agitation or urgent situations </a:t>
            </a:r>
            <a:endParaRPr sz="1800">
              <a:latin typeface="Calibri"/>
              <a:ea typeface="Calibri"/>
              <a:cs typeface="Calibri"/>
              <a:sym typeface="Calibri"/>
            </a:endParaRPr>
          </a:p>
        </p:txBody>
      </p:sp>
      <p:sp>
        <p:nvSpPr>
          <p:cNvPr id="535" name="Google Shape;535;p62"/>
          <p:cNvSpPr txBox="1"/>
          <p:nvPr>
            <p:ph idx="2" type="body"/>
          </p:nvPr>
        </p:nvSpPr>
        <p:spPr>
          <a:xfrm>
            <a:off x="798381" y="488887"/>
            <a:ext cx="10595237" cy="803654"/>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24BAA2"/>
              </a:buClr>
              <a:buSzPts val="3600"/>
              <a:buFont typeface="Arial"/>
              <a:buNone/>
            </a:pPr>
            <a:r>
              <a:rPr lang="en-US"/>
              <a:t>Archetypes of Families</a:t>
            </a:r>
            <a:endParaRPr/>
          </a:p>
        </p:txBody>
      </p:sp>
      <p:sp>
        <p:nvSpPr>
          <p:cNvPr id="536" name="Google Shape;536;p62"/>
          <p:cNvSpPr txBox="1"/>
          <p:nvPr/>
        </p:nvSpPr>
        <p:spPr>
          <a:xfrm>
            <a:off x="4383793" y="1272489"/>
            <a:ext cx="3645282" cy="5123151"/>
          </a:xfrm>
          <a:prstGeom prst="rect">
            <a:avLst/>
          </a:prstGeom>
          <a:solidFill>
            <a:srgbClr val="D8D8D8">
              <a:alpha val="49803"/>
            </a:srgbClr>
          </a:solidFill>
          <a:ln>
            <a:noFill/>
          </a:ln>
        </p:spPr>
        <p:txBody>
          <a:bodyPr anchorCtr="0" anchor="t" bIns="45700" lIns="91425" spcFirstLastPara="1" rIns="91425" wrap="square" tIns="45700">
            <a:noAutofit/>
          </a:bodyPr>
          <a:lstStyle/>
          <a:p>
            <a:pPr indent="-9525" lvl="0" marL="238125" marR="0" rtl="0" algn="l">
              <a:lnSpc>
                <a:spcPct val="90000"/>
              </a:lnSpc>
              <a:spcBef>
                <a:spcPts val="1000"/>
              </a:spcBef>
              <a:spcAft>
                <a:spcPts val="0"/>
              </a:spcAft>
              <a:buClr>
                <a:srgbClr val="092E4B"/>
              </a:buClr>
              <a:buSzPts val="2400"/>
              <a:buFont typeface="Arial"/>
              <a:buNone/>
            </a:pPr>
            <a:r>
              <a:rPr b="1" i="0" lang="en-US" sz="2400" u="none" cap="none" strike="noStrike">
                <a:solidFill>
                  <a:srgbClr val="000000"/>
                </a:solidFill>
                <a:latin typeface="Calibri"/>
                <a:ea typeface="Calibri"/>
                <a:cs typeface="Calibri"/>
                <a:sym typeface="Calibri"/>
              </a:rPr>
              <a:t>2. Family SOFT TECH</a:t>
            </a:r>
            <a:endParaRPr b="0" i="0" sz="3200" u="none" cap="none" strike="noStrike">
              <a:solidFill>
                <a:srgbClr val="092E4B"/>
              </a:solidFill>
              <a:latin typeface="Calibri"/>
              <a:ea typeface="Calibri"/>
              <a:cs typeface="Calibri"/>
              <a:sym typeface="Calibri"/>
            </a:endParaRPr>
          </a:p>
          <a:p>
            <a:pPr indent="-228600" lvl="0" marL="457200" marR="0" rtl="0" algn="l">
              <a:lnSpc>
                <a:spcPct val="90000"/>
              </a:lnSpc>
              <a:spcBef>
                <a:spcPts val="1000"/>
              </a:spcBef>
              <a:spcAft>
                <a:spcPts val="0"/>
              </a:spcAft>
              <a:buClr>
                <a:srgbClr val="092E4B"/>
              </a:buClr>
              <a:buSzPts val="2400"/>
              <a:buFont typeface="Arial"/>
              <a:buNone/>
            </a:pPr>
            <a:r>
              <a:rPr b="0" i="0" lang="en-US" sz="1800" u="none" cap="none" strike="noStrike">
                <a:solidFill>
                  <a:srgbClr val="000000"/>
                </a:solidFill>
                <a:latin typeface="Calibri"/>
                <a:ea typeface="Calibri"/>
                <a:cs typeface="Calibri"/>
                <a:sym typeface="Calibri"/>
              </a:rPr>
              <a:t>In this family there is a minimum level of technology:</a:t>
            </a:r>
            <a:endParaRPr b="0" i="0" sz="1800" u="none" cap="none" strike="noStrike">
              <a:solidFill>
                <a:srgbClr val="092E4B"/>
              </a:solidFill>
              <a:latin typeface="Calibri"/>
              <a:ea typeface="Calibri"/>
              <a:cs typeface="Calibri"/>
              <a:sym typeface="Calibri"/>
            </a:endParaRPr>
          </a:p>
          <a:p>
            <a:pPr indent="-228600" lvl="0" marL="457200" marR="0" rtl="0" algn="l">
              <a:lnSpc>
                <a:spcPct val="90000"/>
              </a:lnSpc>
              <a:spcBef>
                <a:spcPts val="1000"/>
              </a:spcBef>
              <a:spcAft>
                <a:spcPts val="0"/>
              </a:spcAft>
              <a:buClr>
                <a:srgbClr val="092E4B"/>
              </a:buClr>
              <a:buSzPts val="2400"/>
              <a:buFont typeface="Arial"/>
              <a:buNone/>
            </a:pPr>
            <a:r>
              <a:rPr b="0" i="0" lang="en-US" sz="1800" u="none" cap="none" strike="noStrike">
                <a:solidFill>
                  <a:srgbClr val="000000"/>
                </a:solidFill>
                <a:latin typeface="Calibri"/>
                <a:ea typeface="Calibri"/>
                <a:cs typeface="Calibri"/>
                <a:sym typeface="Calibri"/>
              </a:rPr>
              <a:t> </a:t>
            </a:r>
            <a:endParaRPr b="0" i="0" sz="1800" u="none" cap="none" strike="noStrike">
              <a:solidFill>
                <a:srgbClr val="092E4B"/>
              </a:solidFill>
              <a:latin typeface="Calibri"/>
              <a:ea typeface="Calibri"/>
              <a:cs typeface="Calibri"/>
              <a:sym typeface="Calibri"/>
            </a:endParaRPr>
          </a:p>
          <a:p>
            <a:pPr indent="-228600" lvl="0" marL="457200" marR="0" rtl="0" algn="l">
              <a:lnSpc>
                <a:spcPct val="90000"/>
              </a:lnSpc>
              <a:spcBef>
                <a:spcPts val="1000"/>
              </a:spcBef>
              <a:spcAft>
                <a:spcPts val="0"/>
              </a:spcAft>
              <a:buClr>
                <a:srgbClr val="092E4B"/>
              </a:buClr>
              <a:buSzPts val="2400"/>
              <a:buFont typeface="Arial"/>
              <a:buNone/>
            </a:pPr>
            <a:r>
              <a:rPr b="0" i="0" lang="en-US" sz="1800" u="none" cap="none" strike="noStrike">
                <a:solidFill>
                  <a:srgbClr val="000000"/>
                </a:solidFill>
                <a:latin typeface="Calibri"/>
                <a:ea typeface="Calibri"/>
                <a:cs typeface="Calibri"/>
                <a:sym typeface="Calibri"/>
              </a:rPr>
              <a:t>Type 1 </a:t>
            </a:r>
            <a:r>
              <a:rPr b="1" i="0" lang="en-US" sz="1800" u="none" cap="none" strike="noStrike">
                <a:solidFill>
                  <a:srgbClr val="000000"/>
                </a:solidFill>
                <a:latin typeface="Calibri"/>
                <a:ea typeface="Calibri"/>
                <a:cs typeface="Calibri"/>
                <a:sym typeface="Calibri"/>
              </a:rPr>
              <a:t>Monitoring devices</a:t>
            </a:r>
            <a:r>
              <a:rPr b="0" i="0" lang="en-US" sz="1800" u="none" cap="none" strike="noStrike">
                <a:solidFill>
                  <a:srgbClr val="000000"/>
                </a:solidFill>
                <a:latin typeface="Calibri"/>
                <a:ea typeface="Calibri"/>
                <a:cs typeface="Calibri"/>
                <a:sym typeface="Calibri"/>
              </a:rPr>
              <a:t> for vital functions and parameters </a:t>
            </a:r>
            <a:endParaRPr b="0" i="0" sz="1800" u="none" cap="none" strike="noStrike">
              <a:solidFill>
                <a:srgbClr val="092E4B"/>
              </a:solidFill>
              <a:latin typeface="Calibri"/>
              <a:ea typeface="Calibri"/>
              <a:cs typeface="Calibri"/>
              <a:sym typeface="Calibri"/>
            </a:endParaRPr>
          </a:p>
          <a:p>
            <a:pPr indent="-228600" lvl="0" marL="457200" marR="0" rtl="0" algn="l">
              <a:lnSpc>
                <a:spcPct val="90000"/>
              </a:lnSpc>
              <a:spcBef>
                <a:spcPts val="1000"/>
              </a:spcBef>
              <a:spcAft>
                <a:spcPts val="0"/>
              </a:spcAft>
              <a:buClr>
                <a:srgbClr val="092E4B"/>
              </a:buClr>
              <a:buSzPts val="2400"/>
              <a:buFont typeface="Arial"/>
              <a:buNone/>
            </a:pPr>
            <a:r>
              <a:rPr b="0" i="0" lang="en-US" sz="1800" u="none" cap="none" strike="noStrike">
                <a:solidFill>
                  <a:srgbClr val="000000"/>
                </a:solidFill>
                <a:latin typeface="Calibri"/>
                <a:ea typeface="Calibri"/>
                <a:cs typeface="Calibri"/>
                <a:sym typeface="Calibri"/>
              </a:rPr>
              <a:t> </a:t>
            </a:r>
            <a:endParaRPr b="0" i="0" sz="1800" u="none" cap="none" strike="noStrike">
              <a:solidFill>
                <a:srgbClr val="092E4B"/>
              </a:solidFill>
              <a:latin typeface="Calibri"/>
              <a:ea typeface="Calibri"/>
              <a:cs typeface="Calibri"/>
              <a:sym typeface="Calibri"/>
            </a:endParaRPr>
          </a:p>
          <a:p>
            <a:pPr indent="-228600" lvl="0" marL="457200" marR="0" rtl="0" algn="l">
              <a:lnSpc>
                <a:spcPct val="90000"/>
              </a:lnSpc>
              <a:spcBef>
                <a:spcPts val="1000"/>
              </a:spcBef>
              <a:spcAft>
                <a:spcPts val="0"/>
              </a:spcAft>
              <a:buClr>
                <a:srgbClr val="092E4B"/>
              </a:buClr>
              <a:buSzPts val="2400"/>
              <a:buFont typeface="Arial"/>
              <a:buNone/>
            </a:pPr>
            <a:r>
              <a:rPr b="0" i="0" lang="en-US" sz="1800" u="none" cap="none" strike="noStrike">
                <a:solidFill>
                  <a:srgbClr val="000000"/>
                </a:solidFill>
                <a:latin typeface="Calibri"/>
                <a:ea typeface="Calibri"/>
                <a:cs typeface="Calibri"/>
                <a:sym typeface="Calibri"/>
              </a:rPr>
              <a:t>Type 2 </a:t>
            </a:r>
            <a:r>
              <a:rPr b="1" i="0" lang="en-US" sz="1800" u="none" cap="none" strike="noStrike">
                <a:solidFill>
                  <a:srgbClr val="000000"/>
                </a:solidFill>
                <a:latin typeface="Calibri"/>
                <a:ea typeface="Calibri"/>
                <a:cs typeface="Calibri"/>
                <a:sym typeface="Calibri"/>
              </a:rPr>
              <a:t>Smartphone/Tablet</a:t>
            </a:r>
            <a:r>
              <a:rPr b="0" i="0" lang="en-US" sz="1800" u="none" cap="none" strike="noStrike">
                <a:solidFill>
                  <a:srgbClr val="000000"/>
                </a:solidFill>
                <a:latin typeface="Calibri"/>
                <a:ea typeface="Calibri"/>
                <a:cs typeface="Calibri"/>
                <a:sym typeface="Calibri"/>
              </a:rPr>
              <a:t> </a:t>
            </a:r>
            <a:endParaRPr b="0" i="0" sz="1800" u="none" cap="none" strike="noStrike">
              <a:solidFill>
                <a:srgbClr val="092E4B"/>
              </a:solidFill>
              <a:latin typeface="Calibri"/>
              <a:ea typeface="Calibri"/>
              <a:cs typeface="Calibri"/>
              <a:sym typeface="Calibri"/>
            </a:endParaRPr>
          </a:p>
          <a:p>
            <a:pPr indent="-228600" lvl="0" marL="457200" marR="0" rtl="0" algn="l">
              <a:lnSpc>
                <a:spcPct val="90000"/>
              </a:lnSpc>
              <a:spcBef>
                <a:spcPts val="1000"/>
              </a:spcBef>
              <a:spcAft>
                <a:spcPts val="0"/>
              </a:spcAft>
              <a:buClr>
                <a:srgbClr val="092E4B"/>
              </a:buClr>
              <a:buSzPts val="2400"/>
              <a:buFont typeface="Arial"/>
              <a:buNone/>
            </a:pPr>
            <a:r>
              <a:rPr b="0" i="0" lang="en-US" sz="1800" u="none" cap="none" strike="noStrike">
                <a:solidFill>
                  <a:srgbClr val="000000"/>
                </a:solidFill>
                <a:latin typeface="Calibri"/>
                <a:ea typeface="Calibri"/>
                <a:cs typeface="Calibri"/>
                <a:sym typeface="Calibri"/>
              </a:rPr>
              <a:t> </a:t>
            </a:r>
            <a:endParaRPr b="0" i="0" sz="1800" u="none" cap="none" strike="noStrike">
              <a:solidFill>
                <a:srgbClr val="092E4B"/>
              </a:solidFill>
              <a:latin typeface="Calibri"/>
              <a:ea typeface="Calibri"/>
              <a:cs typeface="Calibri"/>
              <a:sym typeface="Calibri"/>
            </a:endParaRPr>
          </a:p>
          <a:p>
            <a:pPr indent="-228600" lvl="0" marL="457200" marR="0" rtl="0" algn="l">
              <a:lnSpc>
                <a:spcPct val="90000"/>
              </a:lnSpc>
              <a:spcBef>
                <a:spcPts val="1000"/>
              </a:spcBef>
              <a:spcAft>
                <a:spcPts val="0"/>
              </a:spcAft>
              <a:buClr>
                <a:srgbClr val="092E4B"/>
              </a:buClr>
              <a:buSzPts val="2400"/>
              <a:buFont typeface="Arial"/>
              <a:buNone/>
            </a:pPr>
            <a:r>
              <a:rPr b="0" i="0" lang="en-US" sz="1800" u="none" cap="none" strike="noStrike">
                <a:solidFill>
                  <a:srgbClr val="000000"/>
                </a:solidFill>
                <a:latin typeface="Calibri"/>
                <a:ea typeface="Calibri"/>
                <a:cs typeface="Calibri"/>
                <a:sym typeface="Calibri"/>
              </a:rPr>
              <a:t>Type 3 </a:t>
            </a:r>
            <a:r>
              <a:rPr b="1" i="0" lang="en-US" sz="1800" u="none" cap="none" strike="noStrike">
                <a:solidFill>
                  <a:srgbClr val="000000"/>
                </a:solidFill>
                <a:latin typeface="Calibri"/>
                <a:ea typeface="Calibri"/>
                <a:cs typeface="Calibri"/>
                <a:sym typeface="Calibri"/>
              </a:rPr>
              <a:t>Internet connection</a:t>
            </a:r>
            <a:endParaRPr b="0" i="0" sz="1800" u="none" cap="none" strike="noStrike">
              <a:solidFill>
                <a:srgbClr val="092E4B"/>
              </a:solidFill>
              <a:latin typeface="Calibri"/>
              <a:ea typeface="Calibri"/>
              <a:cs typeface="Calibri"/>
              <a:sym typeface="Calibri"/>
            </a:endParaRPr>
          </a:p>
        </p:txBody>
      </p:sp>
      <p:sp>
        <p:nvSpPr>
          <p:cNvPr id="537" name="Google Shape;537;p62"/>
          <p:cNvSpPr txBox="1"/>
          <p:nvPr/>
        </p:nvSpPr>
        <p:spPr>
          <a:xfrm>
            <a:off x="8133347" y="1293692"/>
            <a:ext cx="3643064" cy="5123151"/>
          </a:xfrm>
          <a:prstGeom prst="rect">
            <a:avLst/>
          </a:prstGeom>
          <a:solidFill>
            <a:srgbClr val="D8D8D8">
              <a:alpha val="49803"/>
            </a:srgbClr>
          </a:solidFill>
          <a:ln>
            <a:noFill/>
          </a:ln>
        </p:spPr>
        <p:txBody>
          <a:bodyPr anchorCtr="0" anchor="t" bIns="45700" lIns="91425" spcFirstLastPara="1" rIns="91425" wrap="square" tIns="45700">
            <a:noAutofit/>
          </a:bodyPr>
          <a:lstStyle/>
          <a:p>
            <a:pPr indent="-9525" lvl="0" marL="238125" marR="0" rtl="0" algn="l">
              <a:lnSpc>
                <a:spcPct val="90000"/>
              </a:lnSpc>
              <a:spcBef>
                <a:spcPts val="1000"/>
              </a:spcBef>
              <a:spcAft>
                <a:spcPts val="0"/>
              </a:spcAft>
              <a:buClr>
                <a:srgbClr val="092E4B"/>
              </a:buClr>
              <a:buSzPts val="2400"/>
              <a:buFont typeface="Arial"/>
              <a:buNone/>
            </a:pPr>
            <a:r>
              <a:rPr b="1" i="0" lang="en-US" sz="2400" u="none" cap="none" strike="noStrike">
                <a:solidFill>
                  <a:srgbClr val="000000"/>
                </a:solidFill>
                <a:latin typeface="Calibri"/>
                <a:ea typeface="Calibri"/>
                <a:cs typeface="Calibri"/>
                <a:sym typeface="Calibri"/>
              </a:rPr>
              <a:t>3. Family NO TECH</a:t>
            </a:r>
            <a:endParaRPr b="0" i="0" sz="3200" u="none" cap="none" strike="noStrike">
              <a:solidFill>
                <a:srgbClr val="092E4B"/>
              </a:solidFill>
              <a:latin typeface="Calibri"/>
              <a:ea typeface="Calibri"/>
              <a:cs typeface="Calibri"/>
              <a:sym typeface="Calibri"/>
            </a:endParaRPr>
          </a:p>
          <a:p>
            <a:pPr indent="-228600" lvl="0" marL="457200" marR="0" rtl="0" algn="l">
              <a:lnSpc>
                <a:spcPct val="90000"/>
              </a:lnSpc>
              <a:spcBef>
                <a:spcPts val="1000"/>
              </a:spcBef>
              <a:spcAft>
                <a:spcPts val="0"/>
              </a:spcAft>
              <a:buClr>
                <a:srgbClr val="092E4B"/>
              </a:buClr>
              <a:buSzPts val="2400"/>
              <a:buFont typeface="Arial"/>
              <a:buNone/>
            </a:pPr>
            <a:r>
              <a:rPr b="0" i="0" lang="en-US" sz="1800" u="none" cap="none" strike="noStrike">
                <a:solidFill>
                  <a:srgbClr val="000000"/>
                </a:solidFill>
                <a:latin typeface="Calibri"/>
                <a:ea typeface="Calibri"/>
                <a:cs typeface="Calibri"/>
                <a:sym typeface="Calibri"/>
              </a:rPr>
              <a:t>In this family there aren’t available technologies. The care worker can use:</a:t>
            </a:r>
            <a:endParaRPr b="0" i="0" sz="1800" u="none" cap="none" strike="noStrike">
              <a:solidFill>
                <a:srgbClr val="092E4B"/>
              </a:solidFill>
              <a:latin typeface="Calibri"/>
              <a:ea typeface="Calibri"/>
              <a:cs typeface="Calibri"/>
              <a:sym typeface="Calibri"/>
            </a:endParaRPr>
          </a:p>
          <a:p>
            <a:pPr indent="-228600" lvl="0" marL="457200" marR="0" rtl="0" algn="l">
              <a:lnSpc>
                <a:spcPct val="90000"/>
              </a:lnSpc>
              <a:spcBef>
                <a:spcPts val="1000"/>
              </a:spcBef>
              <a:spcAft>
                <a:spcPts val="0"/>
              </a:spcAft>
              <a:buClr>
                <a:srgbClr val="092E4B"/>
              </a:buClr>
              <a:buSzPts val="2400"/>
              <a:buFont typeface="Arial"/>
              <a:buNone/>
            </a:pPr>
            <a:r>
              <a:rPr b="0" i="0" lang="en-US" sz="1800" u="none" cap="none" strike="noStrike">
                <a:solidFill>
                  <a:srgbClr val="000000"/>
                </a:solidFill>
                <a:latin typeface="Calibri"/>
                <a:ea typeface="Calibri"/>
                <a:cs typeface="Calibri"/>
                <a:sym typeface="Calibri"/>
              </a:rPr>
              <a:t> </a:t>
            </a:r>
            <a:endParaRPr b="0" i="0" sz="1800" u="none" cap="none" strike="noStrike">
              <a:solidFill>
                <a:srgbClr val="092E4B"/>
              </a:solidFill>
              <a:latin typeface="Calibri"/>
              <a:ea typeface="Calibri"/>
              <a:cs typeface="Calibri"/>
              <a:sym typeface="Calibri"/>
            </a:endParaRPr>
          </a:p>
          <a:p>
            <a:pPr indent="-228600" lvl="0" marL="457200" marR="0" rtl="0" algn="l">
              <a:lnSpc>
                <a:spcPct val="90000"/>
              </a:lnSpc>
              <a:spcBef>
                <a:spcPts val="1000"/>
              </a:spcBef>
              <a:spcAft>
                <a:spcPts val="0"/>
              </a:spcAft>
              <a:buClr>
                <a:srgbClr val="092E4B"/>
              </a:buClr>
              <a:buSzPts val="2400"/>
              <a:buFont typeface="Arial"/>
              <a:buNone/>
            </a:pPr>
            <a:r>
              <a:rPr b="0" i="0" lang="en-US" sz="1800" u="none" cap="none" strike="noStrike">
                <a:solidFill>
                  <a:srgbClr val="000000"/>
                </a:solidFill>
                <a:latin typeface="Calibri"/>
                <a:ea typeface="Calibri"/>
                <a:cs typeface="Calibri"/>
                <a:sym typeface="Calibri"/>
              </a:rPr>
              <a:t>Type 1 </a:t>
            </a:r>
            <a:r>
              <a:rPr b="1" i="0" lang="en-US" sz="1800" u="none" cap="none" strike="noStrike">
                <a:solidFill>
                  <a:srgbClr val="000000"/>
                </a:solidFill>
                <a:latin typeface="Calibri"/>
                <a:ea typeface="Calibri"/>
                <a:cs typeface="Calibri"/>
                <a:sym typeface="Calibri"/>
              </a:rPr>
              <a:t>TV</a:t>
            </a:r>
            <a:r>
              <a:rPr b="0" i="0" lang="en-US" sz="1800" u="none" cap="none" strike="noStrike">
                <a:solidFill>
                  <a:srgbClr val="000000"/>
                </a:solidFill>
                <a:latin typeface="Calibri"/>
                <a:ea typeface="Calibri"/>
                <a:cs typeface="Calibri"/>
                <a:sym typeface="Calibri"/>
              </a:rPr>
              <a:t> </a:t>
            </a:r>
            <a:endParaRPr b="0" i="0" sz="1800" u="none" cap="none" strike="noStrike">
              <a:solidFill>
                <a:srgbClr val="092E4B"/>
              </a:solidFill>
              <a:latin typeface="Calibri"/>
              <a:ea typeface="Calibri"/>
              <a:cs typeface="Calibri"/>
              <a:sym typeface="Calibri"/>
            </a:endParaRPr>
          </a:p>
          <a:p>
            <a:pPr indent="-228600" lvl="0" marL="457200" marR="0" rtl="0" algn="l">
              <a:lnSpc>
                <a:spcPct val="90000"/>
              </a:lnSpc>
              <a:spcBef>
                <a:spcPts val="1000"/>
              </a:spcBef>
              <a:spcAft>
                <a:spcPts val="0"/>
              </a:spcAft>
              <a:buClr>
                <a:srgbClr val="092E4B"/>
              </a:buClr>
              <a:buSzPts val="2400"/>
              <a:buFont typeface="Arial"/>
              <a:buNone/>
            </a:pPr>
            <a:r>
              <a:rPr b="0" i="0" lang="en-US" sz="1800" u="none" cap="none" strike="noStrike">
                <a:solidFill>
                  <a:srgbClr val="000000"/>
                </a:solidFill>
                <a:latin typeface="Calibri"/>
                <a:ea typeface="Calibri"/>
                <a:cs typeface="Calibri"/>
                <a:sym typeface="Calibri"/>
              </a:rPr>
              <a:t> </a:t>
            </a:r>
            <a:endParaRPr b="0" i="0" sz="1800" u="none" cap="none" strike="noStrike">
              <a:solidFill>
                <a:srgbClr val="092E4B"/>
              </a:solidFill>
              <a:latin typeface="Calibri"/>
              <a:ea typeface="Calibri"/>
              <a:cs typeface="Calibri"/>
              <a:sym typeface="Calibri"/>
            </a:endParaRPr>
          </a:p>
          <a:p>
            <a:pPr indent="-228600" lvl="0" marL="457200" marR="0" rtl="0" algn="l">
              <a:lnSpc>
                <a:spcPct val="90000"/>
              </a:lnSpc>
              <a:spcBef>
                <a:spcPts val="1000"/>
              </a:spcBef>
              <a:spcAft>
                <a:spcPts val="0"/>
              </a:spcAft>
              <a:buClr>
                <a:srgbClr val="092E4B"/>
              </a:buClr>
              <a:buSzPts val="2400"/>
              <a:buFont typeface="Arial"/>
              <a:buNone/>
            </a:pPr>
            <a:r>
              <a:rPr b="0" i="0" lang="en-US" sz="1800" u="none" cap="none" strike="noStrike">
                <a:solidFill>
                  <a:srgbClr val="000000"/>
                </a:solidFill>
                <a:latin typeface="Calibri"/>
                <a:ea typeface="Calibri"/>
                <a:cs typeface="Calibri"/>
                <a:sym typeface="Calibri"/>
              </a:rPr>
              <a:t>Type 2 </a:t>
            </a:r>
            <a:r>
              <a:rPr b="1" i="0" lang="en-US" sz="1800" u="none" cap="none" strike="noStrike">
                <a:solidFill>
                  <a:srgbClr val="000000"/>
                </a:solidFill>
                <a:latin typeface="Calibri"/>
                <a:ea typeface="Calibri"/>
                <a:cs typeface="Calibri"/>
                <a:sym typeface="Calibri"/>
              </a:rPr>
              <a:t>Own Smartphone/Tablet</a:t>
            </a:r>
            <a:r>
              <a:rPr b="0" i="0" lang="en-US" sz="1800" u="none" cap="none" strike="noStrike">
                <a:solidFill>
                  <a:srgbClr val="000000"/>
                </a:solidFill>
                <a:latin typeface="Calibri"/>
                <a:ea typeface="Calibri"/>
                <a:cs typeface="Calibri"/>
                <a:sym typeface="Calibri"/>
              </a:rPr>
              <a:t> </a:t>
            </a:r>
            <a:endParaRPr b="0" i="0" sz="1800" u="none" cap="none" strike="noStrike">
              <a:solidFill>
                <a:srgbClr val="092E4B"/>
              </a:solidFill>
              <a:latin typeface="Calibri"/>
              <a:ea typeface="Calibri"/>
              <a:cs typeface="Calibri"/>
              <a:sym typeface="Calibri"/>
            </a:endParaRPr>
          </a:p>
          <a:p>
            <a:pPr indent="-228600" lvl="0" marL="457200" marR="0" rtl="0" algn="l">
              <a:lnSpc>
                <a:spcPct val="90000"/>
              </a:lnSpc>
              <a:spcBef>
                <a:spcPts val="1000"/>
              </a:spcBef>
              <a:spcAft>
                <a:spcPts val="0"/>
              </a:spcAft>
              <a:buClr>
                <a:srgbClr val="092E4B"/>
              </a:buClr>
              <a:buSzPts val="2400"/>
              <a:buFont typeface="Arial"/>
              <a:buNone/>
            </a:pPr>
            <a:r>
              <a:rPr b="1" i="0" lang="en-US" sz="1800" u="none" cap="none" strike="noStrike">
                <a:solidFill>
                  <a:srgbClr val="000000"/>
                </a:solidFill>
                <a:latin typeface="Calibri"/>
                <a:ea typeface="Calibri"/>
                <a:cs typeface="Calibri"/>
                <a:sym typeface="Calibri"/>
              </a:rPr>
              <a:t> </a:t>
            </a:r>
            <a:endParaRPr b="0" i="0" sz="1800" u="none" cap="none" strike="noStrike">
              <a:solidFill>
                <a:srgbClr val="092E4B"/>
              </a:solidFill>
              <a:latin typeface="Calibri"/>
              <a:ea typeface="Calibri"/>
              <a:cs typeface="Calibri"/>
              <a:sym typeface="Calibri"/>
            </a:endParaRPr>
          </a:p>
          <a:p>
            <a:pPr indent="-228600" lvl="0" marL="457200" marR="0" rtl="0" algn="l">
              <a:lnSpc>
                <a:spcPct val="90000"/>
              </a:lnSpc>
              <a:spcBef>
                <a:spcPts val="1000"/>
              </a:spcBef>
              <a:spcAft>
                <a:spcPts val="0"/>
              </a:spcAft>
              <a:buClr>
                <a:srgbClr val="092E4B"/>
              </a:buClr>
              <a:buSzPts val="2400"/>
              <a:buFont typeface="Arial"/>
              <a:buNone/>
            </a:pPr>
            <a:r>
              <a:t/>
            </a:r>
            <a:endParaRPr b="0" i="0" sz="1800" u="none" cap="none" strike="noStrike">
              <a:solidFill>
                <a:srgbClr val="092E4B"/>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pic>
        <p:nvPicPr>
          <p:cNvPr id="542" name="Google Shape;542;p63"/>
          <p:cNvPicPr preferRelativeResize="0"/>
          <p:nvPr/>
        </p:nvPicPr>
        <p:blipFill rotWithShape="1">
          <a:blip r:embed="rId3">
            <a:alphaModFix/>
          </a:blip>
          <a:srcRect b="-2812" l="0" r="4234" t="-1"/>
          <a:stretch/>
        </p:blipFill>
        <p:spPr>
          <a:xfrm>
            <a:off x="577526" y="1845795"/>
            <a:ext cx="5230460" cy="4090547"/>
          </a:xfrm>
          <a:prstGeom prst="rect">
            <a:avLst/>
          </a:prstGeom>
          <a:noFill/>
          <a:ln cap="flat" cmpd="sng" w="9525">
            <a:solidFill>
              <a:srgbClr val="080808"/>
            </a:solidFill>
            <a:prstDash val="solid"/>
            <a:round/>
            <a:headEnd len="sm" w="sm" type="none"/>
            <a:tailEnd len="sm" w="sm" type="none"/>
          </a:ln>
        </p:spPr>
      </p:pic>
      <p:pic>
        <p:nvPicPr>
          <p:cNvPr id="543" name="Google Shape;543;p63"/>
          <p:cNvPicPr preferRelativeResize="0"/>
          <p:nvPr/>
        </p:nvPicPr>
        <p:blipFill rotWithShape="1">
          <a:blip r:embed="rId4">
            <a:alphaModFix/>
          </a:blip>
          <a:srcRect b="7520" l="0" r="5774" t="0"/>
          <a:stretch/>
        </p:blipFill>
        <p:spPr>
          <a:xfrm>
            <a:off x="6095999" y="1845796"/>
            <a:ext cx="5124835" cy="4090546"/>
          </a:xfrm>
          <a:prstGeom prst="rect">
            <a:avLst/>
          </a:prstGeom>
          <a:noFill/>
          <a:ln cap="flat" cmpd="sng" w="9525">
            <a:solidFill>
              <a:srgbClr val="080808"/>
            </a:solidFill>
            <a:prstDash val="solid"/>
            <a:round/>
            <a:headEnd len="sm" w="sm" type="none"/>
            <a:tailEnd len="sm" w="sm" type="none"/>
          </a:ln>
        </p:spPr>
      </p:pic>
      <p:sp>
        <p:nvSpPr>
          <p:cNvPr id="544" name="Google Shape;544;p63"/>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24BAA2"/>
              </a:buClr>
              <a:buSzPts val="3600"/>
              <a:buFont typeface="Arial"/>
              <a:buNone/>
            </a:pPr>
            <a:r>
              <a:rPr lang="en-US"/>
              <a:t>Grid n. 3 Co-planning with the Hosting Organization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64"/>
          <p:cNvSpPr txBox="1"/>
          <p:nvPr>
            <p:ph idx="1" type="body"/>
          </p:nvPr>
        </p:nvSpPr>
        <p:spPr>
          <a:xfrm>
            <a:off x="5497150" y="3602325"/>
            <a:ext cx="6156900" cy="225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None/>
            </a:pPr>
            <a:r>
              <a:rPr lang="en-US"/>
              <a:t>Individualized WBL pathway</a:t>
            </a:r>
            <a:endParaRPr/>
          </a:p>
          <a:p>
            <a:pPr indent="0" lvl="0" marL="0" rtl="0" algn="l">
              <a:lnSpc>
                <a:spcPct val="90000"/>
              </a:lnSpc>
              <a:spcBef>
                <a:spcPts val="0"/>
              </a:spcBef>
              <a:spcAft>
                <a:spcPts val="0"/>
              </a:spcAft>
              <a:buClr>
                <a:schemeClr val="lt1"/>
              </a:buClr>
              <a:buSzPts val="4800"/>
              <a:buNone/>
            </a:pPr>
            <a:r>
              <a:rPr lang="en-US" sz="3200"/>
              <a:t>By Italia Salute srl</a:t>
            </a:r>
            <a:endParaRPr sz="3200"/>
          </a:p>
        </p:txBody>
      </p:sp>
      <p:sp>
        <p:nvSpPr>
          <p:cNvPr id="551" name="Google Shape;551;p64"/>
          <p:cNvSpPr txBox="1"/>
          <p:nvPr>
            <p:ph idx="2" type="body"/>
          </p:nvPr>
        </p:nvSpPr>
        <p:spPr>
          <a:xfrm>
            <a:off x="891650" y="2003717"/>
            <a:ext cx="2067000" cy="2253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4BAA2"/>
              </a:buClr>
              <a:buSzPts val="13000"/>
              <a:buNone/>
            </a:pPr>
            <a:r>
              <a:rPr lang="en-US"/>
              <a:t>07</a:t>
            </a:r>
            <a:endParaRPr/>
          </a:p>
        </p:txBody>
      </p:sp>
      <p:sp>
        <p:nvSpPr>
          <p:cNvPr id="552" name="Google Shape;552;p64"/>
          <p:cNvSpPr txBox="1"/>
          <p:nvPr/>
        </p:nvSpPr>
        <p:spPr>
          <a:xfrm>
            <a:off x="5497200" y="2752725"/>
            <a:ext cx="6694800" cy="849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4800"/>
              <a:buFont typeface="Arial"/>
              <a:buNone/>
            </a:pPr>
            <a:r>
              <a:rPr b="0" i="0" lang="en-US" sz="4800" u="none" cap="none" strike="noStrike">
                <a:solidFill>
                  <a:schemeClr val="lt1"/>
                </a:solidFill>
                <a:latin typeface="Calibri"/>
                <a:ea typeface="Calibri"/>
                <a:cs typeface="Calibri"/>
                <a:sym typeface="Calibri"/>
              </a:rPr>
              <a:t>Roleplay sessions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65"/>
          <p:cNvSpPr txBox="1"/>
          <p:nvPr>
            <p:ph idx="1" type="body"/>
          </p:nvPr>
        </p:nvSpPr>
        <p:spPr>
          <a:xfrm>
            <a:off x="5497150" y="3602325"/>
            <a:ext cx="6156900" cy="225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None/>
            </a:pPr>
            <a:r>
              <a:rPr lang="en-US"/>
              <a:t>Processes</a:t>
            </a:r>
            <a:endParaRPr/>
          </a:p>
        </p:txBody>
      </p:sp>
      <p:sp>
        <p:nvSpPr>
          <p:cNvPr id="559" name="Google Shape;559;p65"/>
          <p:cNvSpPr txBox="1"/>
          <p:nvPr>
            <p:ph idx="2" type="body"/>
          </p:nvPr>
        </p:nvSpPr>
        <p:spPr>
          <a:xfrm>
            <a:off x="891650" y="2003717"/>
            <a:ext cx="2067000" cy="2253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4BAA2"/>
              </a:buClr>
              <a:buSzPts val="13000"/>
              <a:buNone/>
            </a:pPr>
            <a:r>
              <a:rPr lang="en-US"/>
              <a:t>08</a:t>
            </a:r>
            <a:endParaRPr/>
          </a:p>
        </p:txBody>
      </p:sp>
      <p:sp>
        <p:nvSpPr>
          <p:cNvPr id="560" name="Google Shape;560;p65"/>
          <p:cNvSpPr txBox="1"/>
          <p:nvPr/>
        </p:nvSpPr>
        <p:spPr>
          <a:xfrm>
            <a:off x="5497200" y="2752725"/>
            <a:ext cx="6694800" cy="849433"/>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4800"/>
              <a:buFont typeface="Arial"/>
              <a:buNone/>
            </a:pPr>
            <a:r>
              <a:rPr b="0" i="0" lang="en-US" sz="4800" u="none" cap="none" strike="noStrike">
                <a:solidFill>
                  <a:schemeClr val="lt1"/>
                </a:solidFill>
                <a:latin typeface="Calibri"/>
                <a:ea typeface="Calibri"/>
                <a:cs typeface="Calibri"/>
                <a:sym typeface="Calibri"/>
              </a:rPr>
              <a:t>Group work</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66"/>
          <p:cNvSpPr txBox="1"/>
          <p:nvPr>
            <p:ph idx="2" type="body"/>
          </p:nvPr>
        </p:nvSpPr>
        <p:spPr>
          <a:xfrm>
            <a:off x="798381" y="426527"/>
            <a:ext cx="10595237" cy="803654"/>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24BAA2"/>
              </a:buClr>
              <a:buSzPts val="3600"/>
              <a:buFont typeface="Arial"/>
              <a:buNone/>
            </a:pPr>
            <a:r>
              <a:rPr lang="en-US"/>
              <a:t>Group work processes – WBL design</a:t>
            </a:r>
            <a:endParaRPr/>
          </a:p>
        </p:txBody>
      </p:sp>
      <p:pic>
        <p:nvPicPr>
          <p:cNvPr id="566" name="Google Shape;566;p66"/>
          <p:cNvPicPr preferRelativeResize="0"/>
          <p:nvPr/>
        </p:nvPicPr>
        <p:blipFill rotWithShape="1">
          <a:blip r:embed="rId3">
            <a:alphaModFix/>
          </a:blip>
          <a:srcRect b="0" l="0" r="0" t="0"/>
          <a:stretch/>
        </p:blipFill>
        <p:spPr>
          <a:xfrm>
            <a:off x="1834015" y="1056827"/>
            <a:ext cx="7743122" cy="5454856"/>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67"/>
          <p:cNvSpPr txBox="1"/>
          <p:nvPr>
            <p:ph idx="2" type="body"/>
          </p:nvPr>
        </p:nvSpPr>
        <p:spPr>
          <a:xfrm>
            <a:off x="798381" y="330275"/>
            <a:ext cx="10880272" cy="803654"/>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24BAA2"/>
              </a:buClr>
              <a:buSzPts val="3600"/>
              <a:buFont typeface="Arial"/>
              <a:buNone/>
            </a:pPr>
            <a:r>
              <a:rPr lang="en-US"/>
              <a:t>Group work processes – Management and monitoring</a:t>
            </a:r>
            <a:endParaRPr/>
          </a:p>
        </p:txBody>
      </p:sp>
      <p:pic>
        <p:nvPicPr>
          <p:cNvPr id="573" name="Google Shape;573;p67"/>
          <p:cNvPicPr preferRelativeResize="0"/>
          <p:nvPr/>
        </p:nvPicPr>
        <p:blipFill rotWithShape="1">
          <a:blip r:embed="rId3">
            <a:alphaModFix/>
          </a:blip>
          <a:srcRect b="0" l="0" r="0" t="0"/>
          <a:stretch/>
        </p:blipFill>
        <p:spPr>
          <a:xfrm>
            <a:off x="2567354" y="1057886"/>
            <a:ext cx="6958623" cy="5362939"/>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68"/>
          <p:cNvSpPr txBox="1"/>
          <p:nvPr>
            <p:ph idx="1" type="body"/>
          </p:nvPr>
        </p:nvSpPr>
        <p:spPr>
          <a:xfrm>
            <a:off x="798380" y="1682291"/>
            <a:ext cx="10595237" cy="3849918"/>
          </a:xfrm>
          <a:prstGeom prst="rect">
            <a:avLst/>
          </a:prstGeom>
          <a:noFill/>
          <a:ln>
            <a:noFill/>
          </a:ln>
        </p:spPr>
        <p:txBody>
          <a:bodyPr anchorCtr="0" anchor="t" bIns="45700" lIns="91425" spcFirstLastPara="1" rIns="91425" wrap="square" tIns="45700">
            <a:noAutofit/>
          </a:bodyPr>
          <a:lstStyle/>
          <a:p>
            <a:pPr indent="-342900" lvl="0" marL="571500" rtl="0" algn="l">
              <a:lnSpc>
                <a:spcPct val="90000"/>
              </a:lnSpc>
              <a:spcBef>
                <a:spcPts val="1000"/>
              </a:spcBef>
              <a:spcAft>
                <a:spcPts val="0"/>
              </a:spcAft>
              <a:buSzPts val="2400"/>
              <a:buFont typeface="Arial"/>
              <a:buChar char="•"/>
            </a:pPr>
            <a:r>
              <a:rPr lang="en-US"/>
              <a:t>Create two groups </a:t>
            </a:r>
            <a:endParaRPr/>
          </a:p>
          <a:p>
            <a:pPr indent="-342900" lvl="0" marL="571500" rtl="0" algn="l">
              <a:lnSpc>
                <a:spcPct val="90000"/>
              </a:lnSpc>
              <a:spcBef>
                <a:spcPts val="1000"/>
              </a:spcBef>
              <a:spcAft>
                <a:spcPts val="0"/>
              </a:spcAft>
              <a:buSzPts val="2400"/>
              <a:buFont typeface="Arial"/>
              <a:buChar char="•"/>
            </a:pPr>
            <a:r>
              <a:rPr lang="en-US"/>
              <a:t>The first group will work on «WBL design» process and the second group will work on «Management and monitoring» process</a:t>
            </a:r>
            <a:endParaRPr/>
          </a:p>
          <a:p>
            <a:pPr indent="-342900" lvl="0" marL="571500" rtl="0" algn="l">
              <a:lnSpc>
                <a:spcPct val="90000"/>
              </a:lnSpc>
              <a:spcBef>
                <a:spcPts val="1000"/>
              </a:spcBef>
              <a:spcAft>
                <a:spcPts val="0"/>
              </a:spcAft>
              <a:buSzPts val="2400"/>
              <a:buFont typeface="Arial"/>
              <a:buChar char="•"/>
            </a:pPr>
            <a:r>
              <a:rPr lang="en-US"/>
              <a:t>We propose you to work according the following steps:</a:t>
            </a:r>
            <a:endParaRPr/>
          </a:p>
          <a:p>
            <a:pPr indent="-457200" lvl="1" marL="1143000" rtl="0" algn="l">
              <a:lnSpc>
                <a:spcPct val="90000"/>
              </a:lnSpc>
              <a:spcBef>
                <a:spcPts val="500"/>
              </a:spcBef>
              <a:spcAft>
                <a:spcPts val="0"/>
              </a:spcAft>
              <a:buClr>
                <a:srgbClr val="064947"/>
              </a:buClr>
              <a:buSzPts val="2000"/>
              <a:buFont typeface="Arial"/>
              <a:buAutoNum type="alphaLcParenR"/>
            </a:pPr>
            <a:r>
              <a:rPr lang="en-US" sz="2400">
                <a:solidFill>
                  <a:srgbClr val="080808"/>
                </a:solidFill>
                <a:latin typeface="Calibri"/>
                <a:ea typeface="Calibri"/>
                <a:cs typeface="Calibri"/>
                <a:sym typeface="Calibri"/>
              </a:rPr>
              <a:t>Add activities/tasks that in your opinion are missing</a:t>
            </a:r>
            <a:endParaRPr sz="2400">
              <a:solidFill>
                <a:srgbClr val="080808"/>
              </a:solidFill>
              <a:latin typeface="Calibri"/>
              <a:ea typeface="Calibri"/>
              <a:cs typeface="Calibri"/>
              <a:sym typeface="Calibri"/>
            </a:endParaRPr>
          </a:p>
          <a:p>
            <a:pPr indent="-457200" lvl="1" marL="1143000" rtl="0" algn="l">
              <a:lnSpc>
                <a:spcPct val="90000"/>
              </a:lnSpc>
              <a:spcBef>
                <a:spcPts val="500"/>
              </a:spcBef>
              <a:spcAft>
                <a:spcPts val="0"/>
              </a:spcAft>
              <a:buClr>
                <a:srgbClr val="064947"/>
              </a:buClr>
              <a:buSzPts val="2000"/>
              <a:buFont typeface="Arial"/>
              <a:buAutoNum type="alphaLcParenR"/>
            </a:pPr>
            <a:r>
              <a:rPr lang="en-US" sz="2400">
                <a:solidFill>
                  <a:srgbClr val="080808"/>
                </a:solidFill>
                <a:latin typeface="Calibri"/>
                <a:ea typeface="Calibri"/>
                <a:cs typeface="Calibri"/>
                <a:sym typeface="Calibri"/>
              </a:rPr>
              <a:t>Describe the final output of the process</a:t>
            </a:r>
            <a:endParaRPr sz="2400">
              <a:solidFill>
                <a:srgbClr val="080808"/>
              </a:solidFill>
              <a:latin typeface="Calibri"/>
              <a:ea typeface="Calibri"/>
              <a:cs typeface="Calibri"/>
              <a:sym typeface="Calibri"/>
            </a:endParaRPr>
          </a:p>
          <a:p>
            <a:pPr indent="-457200" lvl="1" marL="1143000" rtl="0" algn="l">
              <a:lnSpc>
                <a:spcPct val="90000"/>
              </a:lnSpc>
              <a:spcBef>
                <a:spcPts val="500"/>
              </a:spcBef>
              <a:spcAft>
                <a:spcPts val="0"/>
              </a:spcAft>
              <a:buClr>
                <a:srgbClr val="064947"/>
              </a:buClr>
              <a:buSzPts val="2000"/>
              <a:buFont typeface="Arial"/>
              <a:buAutoNum type="alphaLcParenR"/>
            </a:pPr>
            <a:r>
              <a:rPr lang="en-US" sz="2400">
                <a:solidFill>
                  <a:srgbClr val="080808"/>
                </a:solidFill>
                <a:latin typeface="Calibri"/>
                <a:ea typeface="Calibri"/>
                <a:cs typeface="Calibri"/>
                <a:sym typeface="Calibri"/>
              </a:rPr>
              <a:t>Describe more in details each listed activity/task</a:t>
            </a:r>
            <a:endParaRPr/>
          </a:p>
          <a:p>
            <a:pPr indent="-457200" lvl="1" marL="1143000" rtl="0" algn="l">
              <a:lnSpc>
                <a:spcPct val="90000"/>
              </a:lnSpc>
              <a:spcBef>
                <a:spcPts val="500"/>
              </a:spcBef>
              <a:spcAft>
                <a:spcPts val="0"/>
              </a:spcAft>
              <a:buClr>
                <a:srgbClr val="064947"/>
              </a:buClr>
              <a:buSzPts val="2000"/>
              <a:buFont typeface="Arial"/>
              <a:buAutoNum type="alphaLcParenR"/>
            </a:pPr>
            <a:r>
              <a:rPr lang="en-US" sz="2400">
                <a:solidFill>
                  <a:srgbClr val="080808"/>
                </a:solidFill>
                <a:latin typeface="Calibri"/>
                <a:ea typeface="Calibri"/>
                <a:cs typeface="Calibri"/>
                <a:sym typeface="Calibri"/>
              </a:rPr>
              <a:t>Connect the modules and the tools we presented to each activity/task.</a:t>
            </a:r>
            <a:endParaRPr/>
          </a:p>
          <a:p>
            <a:pPr indent="-228600" lvl="0" marL="457200" marR="0" rtl="0" algn="l">
              <a:lnSpc>
                <a:spcPct val="90000"/>
              </a:lnSpc>
              <a:spcBef>
                <a:spcPts val="1000"/>
              </a:spcBef>
              <a:spcAft>
                <a:spcPts val="0"/>
              </a:spcAft>
              <a:buClr>
                <a:srgbClr val="092E4B"/>
              </a:buClr>
              <a:buSzPts val="2400"/>
              <a:buFont typeface="Arial"/>
              <a:buNone/>
            </a:pPr>
            <a:r>
              <a:t/>
            </a:r>
            <a:endParaRPr/>
          </a:p>
          <a:p>
            <a:pPr indent="-228600" lvl="0" marL="457200" marR="0" rtl="0" algn="l">
              <a:lnSpc>
                <a:spcPct val="90000"/>
              </a:lnSpc>
              <a:spcBef>
                <a:spcPts val="1000"/>
              </a:spcBef>
              <a:spcAft>
                <a:spcPts val="0"/>
              </a:spcAft>
              <a:buClr>
                <a:srgbClr val="092E4B"/>
              </a:buClr>
              <a:buSzPts val="2400"/>
              <a:buFont typeface="Arial"/>
              <a:buNone/>
            </a:pPr>
            <a:r>
              <a:rPr i="1" lang="en-US"/>
              <a:t>Please, work directly on excel documents</a:t>
            </a:r>
            <a:endParaRPr i="1"/>
          </a:p>
          <a:p>
            <a:pPr indent="-228600" lvl="0" marL="457200" marR="0" rtl="0" algn="l">
              <a:lnSpc>
                <a:spcPct val="90000"/>
              </a:lnSpc>
              <a:spcBef>
                <a:spcPts val="1000"/>
              </a:spcBef>
              <a:spcAft>
                <a:spcPts val="0"/>
              </a:spcAft>
              <a:buClr>
                <a:srgbClr val="092E4B"/>
              </a:buClr>
              <a:buSzPts val="2400"/>
              <a:buFont typeface="Arial"/>
              <a:buNone/>
            </a:pPr>
            <a:r>
              <a:rPr i="1" lang="en-US"/>
              <a:t>Duration: 60 minutes</a:t>
            </a:r>
            <a:endParaRPr/>
          </a:p>
        </p:txBody>
      </p:sp>
      <p:sp>
        <p:nvSpPr>
          <p:cNvPr id="579" name="Google Shape;579;p68"/>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24BAA2"/>
              </a:buClr>
              <a:buSzPts val="3600"/>
              <a:buFont typeface="Arial"/>
              <a:buNone/>
            </a:pPr>
            <a:r>
              <a:rPr lang="en-US"/>
              <a:t>Group work on process</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16"/>
          <p:cNvSpPr txBox="1"/>
          <p:nvPr>
            <p:ph idx="2" type="body"/>
          </p:nvPr>
        </p:nvSpPr>
        <p:spPr>
          <a:xfrm>
            <a:off x="690953" y="3739641"/>
            <a:ext cx="3195485" cy="83725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4BAA2"/>
              </a:buClr>
              <a:buSzPts val="5000"/>
              <a:buNone/>
            </a:pPr>
            <a:r>
              <a:rPr lang="en-US"/>
              <a:t>Thank you</a:t>
            </a:r>
            <a:endParaRPr/>
          </a:p>
        </p:txBody>
      </p:sp>
      <p:sp>
        <p:nvSpPr>
          <p:cNvPr id="586" name="Google Shape;586;p16"/>
          <p:cNvSpPr txBox="1"/>
          <p:nvPr>
            <p:ph idx="1" type="body"/>
          </p:nvPr>
        </p:nvSpPr>
        <p:spPr>
          <a:xfrm>
            <a:off x="7665396" y="5611394"/>
            <a:ext cx="3875423" cy="731140"/>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﻿www.housingcare.net</a:t>
            </a:r>
            <a:endParaRPr/>
          </a:p>
        </p:txBody>
      </p:sp>
      <p:grpSp>
        <p:nvGrpSpPr>
          <p:cNvPr id="587" name="Google Shape;587;p16"/>
          <p:cNvGrpSpPr/>
          <p:nvPr/>
        </p:nvGrpSpPr>
        <p:grpSpPr>
          <a:xfrm>
            <a:off x="11054594" y="2625849"/>
            <a:ext cx="280634" cy="280634"/>
            <a:chOff x="1950027" y="2499889"/>
            <a:chExt cx="850463" cy="850463"/>
          </a:xfrm>
        </p:grpSpPr>
        <p:sp>
          <p:nvSpPr>
            <p:cNvPr id="588" name="Google Shape;588;p16"/>
            <p:cNvSpPr/>
            <p:nvPr/>
          </p:nvSpPr>
          <p:spPr>
            <a:xfrm>
              <a:off x="1950027"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589" name="Google Shape;589;p16"/>
            <p:cNvGrpSpPr/>
            <p:nvPr/>
          </p:nvGrpSpPr>
          <p:grpSpPr>
            <a:xfrm>
              <a:off x="2107521" y="2657382"/>
              <a:ext cx="535476" cy="535477"/>
              <a:chOff x="2107521" y="2657382"/>
              <a:chExt cx="535476" cy="535477"/>
            </a:xfrm>
          </p:grpSpPr>
          <p:sp>
            <p:nvSpPr>
              <p:cNvPr id="590" name="Google Shape;590;p16"/>
              <p:cNvSpPr/>
              <p:nvPr/>
            </p:nvSpPr>
            <p:spPr>
              <a:xfrm>
                <a:off x="2107521" y="2657382"/>
                <a:ext cx="535476" cy="535477"/>
              </a:xfrm>
              <a:custGeom>
                <a:rect b="b" l="l" r="r" t="t"/>
                <a:pathLst>
                  <a:path extrusionOk="0" h="535477" w="535476">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1" name="Google Shape;591;p16"/>
              <p:cNvSpPr/>
              <p:nvPr/>
            </p:nvSpPr>
            <p:spPr>
              <a:xfrm>
                <a:off x="2237925" y="2787786"/>
                <a:ext cx="274668" cy="274668"/>
              </a:xfrm>
              <a:custGeom>
                <a:rect b="b" l="l" r="r" t="t"/>
                <a:pathLst>
                  <a:path extrusionOk="0" h="274668" w="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2" name="Google Shape;592;p16"/>
              <p:cNvSpPr/>
              <p:nvPr/>
            </p:nvSpPr>
            <p:spPr>
              <a:xfrm>
                <a:off x="2486134" y="2749988"/>
                <a:ext cx="64257" cy="64257"/>
              </a:xfrm>
              <a:custGeom>
                <a:rect b="b" l="l" r="r" t="t"/>
                <a:pathLst>
                  <a:path extrusionOk="0" h="64257" w="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593" name="Google Shape;593;p16"/>
          <p:cNvGrpSpPr/>
          <p:nvPr/>
        </p:nvGrpSpPr>
        <p:grpSpPr>
          <a:xfrm>
            <a:off x="10362363" y="2625849"/>
            <a:ext cx="280634" cy="280634"/>
            <a:chOff x="-147782" y="2499889"/>
            <a:chExt cx="850463" cy="850463"/>
          </a:xfrm>
        </p:grpSpPr>
        <p:sp>
          <p:nvSpPr>
            <p:cNvPr id="594" name="Google Shape;594;p16"/>
            <p:cNvSpPr/>
            <p:nvPr/>
          </p:nvSpPr>
          <p:spPr>
            <a:xfrm>
              <a:off x="-147782"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5" name="Google Shape;595;p16"/>
            <p:cNvSpPr/>
            <p:nvPr/>
          </p:nvSpPr>
          <p:spPr>
            <a:xfrm>
              <a:off x="18530" y="2722899"/>
              <a:ext cx="549966" cy="447280"/>
            </a:xfrm>
            <a:custGeom>
              <a:rect b="b" l="l" r="r" t="t"/>
              <a:pathLst>
                <a:path extrusionOk="0" h="447280" w="549966">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96" name="Google Shape;596;p16"/>
          <p:cNvGrpSpPr/>
          <p:nvPr/>
        </p:nvGrpSpPr>
        <p:grpSpPr>
          <a:xfrm>
            <a:off x="11400502" y="2625849"/>
            <a:ext cx="280634" cy="280634"/>
            <a:chOff x="2998302" y="2499889"/>
            <a:chExt cx="850463" cy="850463"/>
          </a:xfrm>
        </p:grpSpPr>
        <p:sp>
          <p:nvSpPr>
            <p:cNvPr id="597" name="Google Shape;597;p16"/>
            <p:cNvSpPr/>
            <p:nvPr/>
          </p:nvSpPr>
          <p:spPr>
            <a:xfrm>
              <a:off x="2998302" y="2499889"/>
              <a:ext cx="850463" cy="850463"/>
            </a:xfrm>
            <a:custGeom>
              <a:rect b="b" l="l" r="r" t="t"/>
              <a:pathLst>
                <a:path extrusionOk="0" h="850463" w="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8" name="Google Shape;598;p16"/>
            <p:cNvSpPr/>
            <p:nvPr/>
          </p:nvSpPr>
          <p:spPr>
            <a:xfrm>
              <a:off x="3139416" y="2726679"/>
              <a:ext cx="568235" cy="398142"/>
            </a:xfrm>
            <a:custGeom>
              <a:rect b="b" l="l" r="r" t="t"/>
              <a:pathLst>
                <a:path extrusionOk="0" h="398142" w="568235">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99" name="Google Shape;599;p16"/>
          <p:cNvGrpSpPr/>
          <p:nvPr/>
        </p:nvGrpSpPr>
        <p:grpSpPr>
          <a:xfrm>
            <a:off x="10016456" y="2625849"/>
            <a:ext cx="280634" cy="280842"/>
            <a:chOff x="-1196056" y="2499889"/>
            <a:chExt cx="850463" cy="851092"/>
          </a:xfrm>
        </p:grpSpPr>
        <p:sp>
          <p:nvSpPr>
            <p:cNvPr id="600" name="Google Shape;600;p16"/>
            <p:cNvSpPr/>
            <p:nvPr/>
          </p:nvSpPr>
          <p:spPr>
            <a:xfrm>
              <a:off x="-1196056" y="2499889"/>
              <a:ext cx="850463" cy="845423"/>
            </a:xfrm>
            <a:custGeom>
              <a:rect b="b" l="l" r="r" t="t"/>
              <a:pathLst>
                <a:path extrusionOk="0" h="845423" w="85046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01" name="Google Shape;601;p16"/>
            <p:cNvSpPr/>
            <p:nvPr/>
          </p:nvSpPr>
          <p:spPr>
            <a:xfrm>
              <a:off x="-945327" y="2666201"/>
              <a:ext cx="363494" cy="684780"/>
            </a:xfrm>
            <a:custGeom>
              <a:rect b="b" l="l" r="r" t="t"/>
              <a:pathLst>
                <a:path extrusionOk="0" h="684780" w="363494">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02" name="Google Shape;602;p16"/>
          <p:cNvSpPr/>
          <p:nvPr/>
        </p:nvSpPr>
        <p:spPr>
          <a:xfrm>
            <a:off x="10708479" y="2625849"/>
            <a:ext cx="280634" cy="280634"/>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World with solid fill" id="603" name="Google Shape;603;p16"/>
          <p:cNvPicPr preferRelativeResize="0"/>
          <p:nvPr/>
        </p:nvPicPr>
        <p:blipFill rotWithShape="1">
          <a:blip r:embed="rId3">
            <a:alphaModFix/>
          </a:blip>
          <a:srcRect b="0" l="0" r="0" t="0"/>
          <a:stretch/>
        </p:blipFill>
        <p:spPr>
          <a:xfrm>
            <a:off x="10727019" y="2639589"/>
            <a:ext cx="246077" cy="246077"/>
          </a:xfrm>
          <a:prstGeom prst="rect">
            <a:avLst/>
          </a:prstGeom>
          <a:noFill/>
          <a:ln>
            <a:noFill/>
          </a:ln>
        </p:spPr>
      </p:pic>
      <p:pic>
        <p:nvPicPr>
          <p:cNvPr id="604" name="Google Shape;604;p16"/>
          <p:cNvPicPr preferRelativeResize="0"/>
          <p:nvPr/>
        </p:nvPicPr>
        <p:blipFill rotWithShape="1">
          <a:blip r:embed="rId4">
            <a:alphaModFix/>
          </a:blip>
          <a:srcRect b="0" l="0" r="0" t="0"/>
          <a:stretch/>
        </p:blipFill>
        <p:spPr>
          <a:xfrm>
            <a:off x="7285863" y="845635"/>
            <a:ext cx="4634487" cy="115862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136ea598341_1_3"/>
          <p:cNvSpPr txBox="1"/>
          <p:nvPr>
            <p:ph idx="2" type="body"/>
          </p:nvPr>
        </p:nvSpPr>
        <p:spPr>
          <a:xfrm>
            <a:off x="798375" y="403973"/>
            <a:ext cx="10595100" cy="1300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3000"/>
              <a:buNone/>
            </a:pPr>
            <a:r>
              <a:rPr lang="en-US" sz="6000"/>
              <a:t>EQAVET Quality Assurance Cycle</a:t>
            </a:r>
            <a:endParaRPr b="1" sz="5400"/>
          </a:p>
        </p:txBody>
      </p:sp>
      <p:sp>
        <p:nvSpPr>
          <p:cNvPr id="207" name="Google Shape;207;g136ea598341_1_3"/>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092E4B"/>
              </a:buClr>
              <a:buSzPts val="2400"/>
              <a:buFont typeface="Arial"/>
              <a:buNone/>
            </a:pPr>
            <a:r>
              <a:t/>
            </a:r>
            <a:endParaRPr/>
          </a:p>
        </p:txBody>
      </p:sp>
      <p:pic>
        <p:nvPicPr>
          <p:cNvPr id="208" name="Google Shape;208;g136ea598341_1_3"/>
          <p:cNvPicPr preferRelativeResize="0"/>
          <p:nvPr/>
        </p:nvPicPr>
        <p:blipFill rotWithShape="1">
          <a:blip r:embed="rId3">
            <a:alphaModFix/>
          </a:blip>
          <a:srcRect b="0" l="0" r="0" t="14721"/>
          <a:stretch/>
        </p:blipFill>
        <p:spPr>
          <a:xfrm>
            <a:off x="1441686" y="1177871"/>
            <a:ext cx="9604716" cy="514898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
          <p:cNvSpPr txBox="1"/>
          <p:nvPr>
            <p:ph idx="1" type="body"/>
          </p:nvPr>
        </p:nvSpPr>
        <p:spPr>
          <a:xfrm>
            <a:off x="798380" y="2045703"/>
            <a:ext cx="10595100" cy="4148619"/>
          </a:xfrm>
          <a:prstGeom prst="rect">
            <a:avLst/>
          </a:prstGeom>
          <a:noFill/>
          <a:ln>
            <a:noFill/>
          </a:ln>
        </p:spPr>
        <p:txBody>
          <a:bodyPr anchorCtr="0" anchor="ctr"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lt1"/>
              </a:buClr>
              <a:buSzPct val="200000"/>
              <a:buNone/>
            </a:pPr>
            <a:r>
              <a:t/>
            </a:r>
            <a:endParaRPr/>
          </a:p>
          <a:p>
            <a:pPr indent="0" lvl="0" marL="0" rtl="0" algn="l">
              <a:lnSpc>
                <a:spcPct val="90000"/>
              </a:lnSpc>
              <a:spcBef>
                <a:spcPts val="0"/>
              </a:spcBef>
              <a:spcAft>
                <a:spcPts val="0"/>
              </a:spcAft>
              <a:buClr>
                <a:schemeClr val="lt1"/>
              </a:buClr>
              <a:buSzPct val="200000"/>
              <a:buNone/>
            </a:pPr>
            <a:r>
              <a:t/>
            </a:r>
            <a:endParaRPr/>
          </a:p>
          <a:p>
            <a:pPr indent="0" lvl="0" marL="0" rtl="0" algn="l">
              <a:lnSpc>
                <a:spcPct val="90000"/>
              </a:lnSpc>
              <a:spcBef>
                <a:spcPts val="0"/>
              </a:spcBef>
              <a:spcAft>
                <a:spcPts val="0"/>
              </a:spcAft>
              <a:buClr>
                <a:schemeClr val="lt1"/>
              </a:buClr>
              <a:buSzPct val="200000"/>
              <a:buNone/>
            </a:pPr>
            <a:r>
              <a:rPr lang="en-US"/>
              <a:t>A set of useful </a:t>
            </a:r>
            <a:r>
              <a:rPr b="1" lang="en-US"/>
              <a:t>tools for designing and implementing hands-on learning activities </a:t>
            </a:r>
            <a:r>
              <a:rPr lang="en-US"/>
              <a:t>addressed to Care Workers to be implemented in a work-based pathway.</a:t>
            </a:r>
            <a:endParaRPr/>
          </a:p>
          <a:p>
            <a:pPr indent="0" lvl="0" marL="0" rtl="0" algn="l">
              <a:lnSpc>
                <a:spcPct val="90000"/>
              </a:lnSpc>
              <a:spcBef>
                <a:spcPts val="0"/>
              </a:spcBef>
              <a:spcAft>
                <a:spcPts val="0"/>
              </a:spcAft>
              <a:buClr>
                <a:schemeClr val="lt1"/>
              </a:buClr>
              <a:buSzPct val="200000"/>
              <a:buNone/>
            </a:pPr>
            <a:r>
              <a:t/>
            </a:r>
            <a:endParaRPr/>
          </a:p>
          <a:p>
            <a:pPr indent="0" lvl="0" marL="0" rtl="0" algn="l">
              <a:lnSpc>
                <a:spcPct val="100000"/>
              </a:lnSpc>
              <a:spcBef>
                <a:spcPts val="0"/>
              </a:spcBef>
              <a:spcAft>
                <a:spcPts val="0"/>
              </a:spcAft>
              <a:buClr>
                <a:schemeClr val="lt1"/>
              </a:buClr>
              <a:buSzPct val="200000"/>
              <a:buNone/>
            </a:pPr>
            <a:r>
              <a:rPr lang="en-US"/>
              <a:t>It includes content, activities and tools to manage the work-based learning experiences of the learners/care workers</a:t>
            </a:r>
            <a:endParaRPr/>
          </a:p>
          <a:p>
            <a:pPr indent="0" lvl="0" marL="0" rtl="0" algn="l">
              <a:lnSpc>
                <a:spcPct val="100000"/>
              </a:lnSpc>
              <a:spcBef>
                <a:spcPts val="0"/>
              </a:spcBef>
              <a:spcAft>
                <a:spcPts val="0"/>
              </a:spcAft>
              <a:buClr>
                <a:schemeClr val="lt1"/>
              </a:buClr>
              <a:buSzPct val="200000"/>
              <a:buNone/>
            </a:pPr>
            <a:r>
              <a:t/>
            </a:r>
            <a:endParaRPr/>
          </a:p>
          <a:p>
            <a:pPr indent="0" lvl="0" marL="0" rtl="0" algn="l">
              <a:lnSpc>
                <a:spcPct val="90000"/>
              </a:lnSpc>
              <a:spcBef>
                <a:spcPts val="0"/>
              </a:spcBef>
              <a:spcAft>
                <a:spcPts val="0"/>
              </a:spcAft>
              <a:buClr>
                <a:schemeClr val="accent2"/>
              </a:buClr>
              <a:buSzPct val="200000"/>
              <a:buNone/>
            </a:pPr>
            <a:r>
              <a:rPr lang="en-US"/>
              <a:t>The toolkit is addressed to the trainers/tutors who will support the care workers in the work-based learning experience and to the learners/care workers</a:t>
            </a:r>
            <a:endParaRPr/>
          </a:p>
          <a:p>
            <a:pPr indent="0" lvl="0" marL="0" rtl="0" algn="l">
              <a:lnSpc>
                <a:spcPct val="90000"/>
              </a:lnSpc>
              <a:spcBef>
                <a:spcPts val="0"/>
              </a:spcBef>
              <a:spcAft>
                <a:spcPts val="0"/>
              </a:spcAft>
              <a:buClr>
                <a:schemeClr val="lt1"/>
              </a:buClr>
              <a:buSzPct val="200000"/>
              <a:buNone/>
            </a:pPr>
            <a:r>
              <a:t/>
            </a:r>
            <a:endParaRPr/>
          </a:p>
          <a:p>
            <a:pPr indent="0" lvl="0" marL="0" rtl="0" algn="l">
              <a:lnSpc>
                <a:spcPct val="90000"/>
              </a:lnSpc>
              <a:spcBef>
                <a:spcPts val="0"/>
              </a:spcBef>
              <a:spcAft>
                <a:spcPts val="0"/>
              </a:spcAft>
              <a:buClr>
                <a:schemeClr val="lt1"/>
              </a:buClr>
              <a:buSzPct val="200000"/>
              <a:buNone/>
            </a:pPr>
            <a:r>
              <a:rPr lang="en-US"/>
              <a:t>It includes also training materials to train the WBL Tutors</a:t>
            </a:r>
            <a:endParaRPr/>
          </a:p>
          <a:p>
            <a:pPr indent="0" lvl="0" marL="0" rtl="0" algn="l">
              <a:lnSpc>
                <a:spcPct val="90000"/>
              </a:lnSpc>
              <a:spcBef>
                <a:spcPts val="0"/>
              </a:spcBef>
              <a:spcAft>
                <a:spcPts val="0"/>
              </a:spcAft>
              <a:buClr>
                <a:schemeClr val="lt1"/>
              </a:buClr>
              <a:buSzPct val="200000"/>
              <a:buNone/>
            </a:pPr>
            <a:r>
              <a:rPr lang="en-US"/>
              <a:t> </a:t>
            </a:r>
            <a:endParaRPr/>
          </a:p>
          <a:p>
            <a:pPr indent="0" lvl="0" marL="0" rtl="0" algn="l">
              <a:lnSpc>
                <a:spcPct val="90000"/>
              </a:lnSpc>
              <a:spcBef>
                <a:spcPts val="0"/>
              </a:spcBef>
              <a:spcAft>
                <a:spcPts val="0"/>
              </a:spcAft>
              <a:buClr>
                <a:schemeClr val="lt1"/>
              </a:buClr>
              <a:buSzPct val="200000"/>
              <a:buNone/>
            </a:pPr>
            <a:r>
              <a:rPr lang="en-US"/>
              <a:t>It will be developed according the EQAVET+ principles</a:t>
            </a:r>
            <a:endParaRPr/>
          </a:p>
        </p:txBody>
      </p:sp>
      <p:sp>
        <p:nvSpPr>
          <p:cNvPr id="215" name="Google Shape;215;p1"/>
          <p:cNvSpPr txBox="1"/>
          <p:nvPr>
            <p:ph idx="2" type="body"/>
          </p:nvPr>
        </p:nvSpPr>
        <p:spPr>
          <a:xfrm>
            <a:off x="798375" y="403973"/>
            <a:ext cx="10595100" cy="1300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3000"/>
              <a:buNone/>
            </a:pPr>
            <a:r>
              <a:rPr lang="en-US" sz="6000"/>
              <a:t>The </a:t>
            </a:r>
            <a:r>
              <a:rPr b="1" lang="en-US" sz="5400"/>
              <a:t>Human-Digit WBL Toolkit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g136ea598341_1_24"/>
          <p:cNvSpPr txBox="1"/>
          <p:nvPr>
            <p:ph idx="2" type="body"/>
          </p:nvPr>
        </p:nvSpPr>
        <p:spPr>
          <a:xfrm>
            <a:off x="798450" y="392893"/>
            <a:ext cx="10595100" cy="8037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600"/>
              <a:buNone/>
            </a:pPr>
            <a:r>
              <a:rPr lang="en-US"/>
              <a:t>Components of the toolkit </a:t>
            </a:r>
            <a:endParaRPr/>
          </a:p>
        </p:txBody>
      </p:sp>
      <p:sp>
        <p:nvSpPr>
          <p:cNvPr id="222" name="Google Shape;222;g136ea598341_1_24"/>
          <p:cNvSpPr/>
          <p:nvPr/>
        </p:nvSpPr>
        <p:spPr>
          <a:xfrm>
            <a:off x="3293691" y="1196593"/>
            <a:ext cx="2726484" cy="2439069"/>
          </a:xfrm>
          <a:prstGeom prst="rect">
            <a:avLst/>
          </a:prstGeom>
          <a:solidFill>
            <a:srgbClr val="064947"/>
          </a:solidFill>
          <a:ln cap="flat" cmpd="sng" w="254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3600" u="none" cap="none" strike="noStrike">
                <a:solidFill>
                  <a:schemeClr val="lt1"/>
                </a:solidFill>
                <a:latin typeface="Calibri"/>
                <a:ea typeface="Calibri"/>
                <a:cs typeface="Calibri"/>
                <a:sym typeface="Calibri"/>
              </a:rPr>
              <a:t>3</a:t>
            </a:r>
            <a:endParaRPr/>
          </a:p>
          <a:p>
            <a:pPr indent="0" lvl="0" marL="0" marR="0" rtl="0" algn="l">
              <a:lnSpc>
                <a:spcPct val="100000"/>
              </a:lnSpc>
              <a:spcBef>
                <a:spcPts val="0"/>
              </a:spcBef>
              <a:spcAft>
                <a:spcPts val="0"/>
              </a:spcAft>
              <a:buNone/>
            </a:pPr>
            <a:r>
              <a:rPr b="0" i="0" lang="en-US" sz="2000" u="none" cap="none" strike="noStrike">
                <a:solidFill>
                  <a:schemeClr val="lt1"/>
                </a:solidFill>
                <a:latin typeface="Calibri"/>
                <a:ea typeface="Calibri"/>
                <a:cs typeface="Calibri"/>
                <a:sym typeface="Calibri"/>
              </a:rPr>
              <a:t>Two </a:t>
            </a:r>
            <a:r>
              <a:rPr b="1" i="0" lang="en-US" sz="2000" u="none" cap="none" strike="noStrike">
                <a:solidFill>
                  <a:schemeClr val="lt1"/>
                </a:solidFill>
                <a:latin typeface="Calibri"/>
                <a:ea typeface="Calibri"/>
                <a:cs typeface="Calibri"/>
                <a:sym typeface="Calibri"/>
              </a:rPr>
              <a:t>Practical Guides </a:t>
            </a:r>
            <a:r>
              <a:rPr b="0" i="0" lang="en-US" sz="2000" u="none" cap="none" strike="noStrike">
                <a:solidFill>
                  <a:schemeClr val="lt1"/>
                </a:solidFill>
                <a:latin typeface="Calibri"/>
                <a:ea typeface="Calibri"/>
                <a:cs typeface="Calibri"/>
                <a:sym typeface="Calibri"/>
              </a:rPr>
              <a:t>for Care Workers</a:t>
            </a:r>
            <a:endParaRPr b="1"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3" name="Google Shape;223;g136ea598341_1_24"/>
          <p:cNvSpPr/>
          <p:nvPr/>
        </p:nvSpPr>
        <p:spPr>
          <a:xfrm>
            <a:off x="449833" y="1196592"/>
            <a:ext cx="2726484" cy="2439069"/>
          </a:xfrm>
          <a:prstGeom prst="rect">
            <a:avLst/>
          </a:prstGeom>
          <a:solidFill>
            <a:srgbClr val="064947"/>
          </a:solidFill>
          <a:ln cap="flat" cmpd="sng" w="254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3600" u="none" cap="none" strike="noStrike">
                <a:solidFill>
                  <a:schemeClr val="lt1"/>
                </a:solidFill>
                <a:latin typeface="Calibri"/>
                <a:ea typeface="Calibri"/>
                <a:cs typeface="Calibri"/>
                <a:sym typeface="Calibri"/>
              </a:rPr>
              <a:t>1</a:t>
            </a:r>
            <a:endParaRPr/>
          </a:p>
          <a:p>
            <a:pPr indent="0" lvl="0" marL="0" marR="0" rtl="0" algn="l">
              <a:lnSpc>
                <a:spcPct val="107000"/>
              </a:lnSpc>
              <a:spcBef>
                <a:spcPts val="0"/>
              </a:spcBef>
              <a:spcAft>
                <a:spcPts val="0"/>
              </a:spcAft>
              <a:buNone/>
            </a:pPr>
            <a:r>
              <a:rPr b="0" i="0" lang="en-US" sz="2000" u="none" cap="none" strike="noStrike">
                <a:solidFill>
                  <a:schemeClr val="lt1"/>
                </a:solidFill>
                <a:latin typeface="Calibri"/>
                <a:ea typeface="Calibri"/>
                <a:cs typeface="Calibri"/>
                <a:sym typeface="Calibri"/>
              </a:rPr>
              <a:t>One </a:t>
            </a:r>
            <a:r>
              <a:rPr b="1" i="0" lang="en-US" sz="2000" u="none" cap="none" strike="noStrike">
                <a:solidFill>
                  <a:schemeClr val="lt1"/>
                </a:solidFill>
                <a:latin typeface="Calibri"/>
                <a:ea typeface="Calibri"/>
                <a:cs typeface="Calibri"/>
                <a:sym typeface="Calibri"/>
              </a:rPr>
              <a:t>work based learning units </a:t>
            </a:r>
            <a:r>
              <a:rPr b="0" i="0" lang="en-US" sz="2000" u="none" cap="none" strike="noStrike">
                <a:solidFill>
                  <a:schemeClr val="lt1"/>
                </a:solidFill>
                <a:latin typeface="Calibri"/>
                <a:ea typeface="Calibri"/>
                <a:cs typeface="Calibri"/>
                <a:sym typeface="Calibri"/>
              </a:rPr>
              <a:t>for Care Worker</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4" name="Google Shape;224;g136ea598341_1_24"/>
          <p:cNvSpPr/>
          <p:nvPr/>
        </p:nvSpPr>
        <p:spPr>
          <a:xfrm>
            <a:off x="449833" y="3844220"/>
            <a:ext cx="2726484" cy="2439069"/>
          </a:xfrm>
          <a:prstGeom prst="rect">
            <a:avLst/>
          </a:prstGeom>
          <a:solidFill>
            <a:srgbClr val="064947"/>
          </a:solidFill>
          <a:ln cap="flat" cmpd="sng" w="254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3600" u="none" cap="none" strike="noStrike">
                <a:solidFill>
                  <a:schemeClr val="lt1"/>
                </a:solidFill>
                <a:latin typeface="Calibri"/>
                <a:ea typeface="Calibri"/>
                <a:cs typeface="Calibri"/>
                <a:sym typeface="Calibri"/>
              </a:rPr>
              <a:t>2</a:t>
            </a:r>
            <a:endParaRPr/>
          </a:p>
          <a:p>
            <a:pPr indent="0" lvl="0" marL="0" marR="0" rtl="0" algn="l">
              <a:lnSpc>
                <a:spcPct val="107000"/>
              </a:lnSpc>
              <a:spcBef>
                <a:spcPts val="0"/>
              </a:spcBef>
              <a:spcAft>
                <a:spcPts val="0"/>
              </a:spcAft>
              <a:buNone/>
            </a:pPr>
            <a:r>
              <a:rPr b="1" i="0" lang="en-US" sz="2000" u="none" cap="none" strike="noStrike">
                <a:solidFill>
                  <a:schemeClr val="lt1"/>
                </a:solidFill>
                <a:latin typeface="Calibri"/>
                <a:ea typeface="Calibri"/>
                <a:cs typeface="Calibri"/>
                <a:sym typeface="Calibri"/>
              </a:rPr>
              <a:t>Self-assessment </a:t>
            </a:r>
            <a:r>
              <a:rPr b="0" i="0" lang="en-US" sz="2000" u="none" cap="none" strike="noStrike">
                <a:solidFill>
                  <a:schemeClr val="lt1"/>
                </a:solidFill>
                <a:latin typeface="Calibri"/>
                <a:ea typeface="Calibri"/>
                <a:cs typeface="Calibri"/>
                <a:sym typeface="Calibri"/>
              </a:rPr>
              <a:t>tool</a:t>
            </a:r>
            <a:endParaRPr b="1" i="0" sz="2000" u="none" cap="none" strike="noStrike">
              <a:solidFill>
                <a:schemeClr val="lt1"/>
              </a:solidFill>
              <a:latin typeface="Calibri"/>
              <a:ea typeface="Calibri"/>
              <a:cs typeface="Calibri"/>
              <a:sym typeface="Calibri"/>
            </a:endParaRPr>
          </a:p>
          <a:p>
            <a:pPr indent="0" lvl="0" marL="0" marR="0" rtl="0" algn="l">
              <a:lnSpc>
                <a:spcPct val="107000"/>
              </a:lnSpc>
              <a:spcBef>
                <a:spcPts val="0"/>
              </a:spcBef>
              <a:spcAft>
                <a:spcPts val="0"/>
              </a:spcAft>
              <a:buNone/>
            </a:pPr>
            <a:r>
              <a:rPr b="0" i="0" lang="en-US" sz="2000" u="none" cap="none" strike="noStrike">
                <a:solidFill>
                  <a:schemeClr val="lt1"/>
                </a:solidFill>
                <a:latin typeface="Calibri"/>
                <a:ea typeface="Calibri"/>
                <a:cs typeface="Calibri"/>
                <a:sym typeface="Calibri"/>
              </a:rPr>
              <a:t>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5" name="Google Shape;225;g136ea598341_1_24"/>
          <p:cNvSpPr/>
          <p:nvPr/>
        </p:nvSpPr>
        <p:spPr>
          <a:xfrm>
            <a:off x="3293691" y="3844220"/>
            <a:ext cx="2726484" cy="2439069"/>
          </a:xfrm>
          <a:prstGeom prst="rect">
            <a:avLst/>
          </a:prstGeom>
          <a:solidFill>
            <a:srgbClr val="064947"/>
          </a:solidFill>
          <a:ln cap="flat" cmpd="sng" w="254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3600" u="none" cap="none" strike="noStrike">
                <a:solidFill>
                  <a:schemeClr val="lt1"/>
                </a:solidFill>
                <a:latin typeface="Calibri"/>
                <a:ea typeface="Calibri"/>
                <a:cs typeface="Calibri"/>
                <a:sym typeface="Calibri"/>
              </a:rPr>
              <a:t>4</a:t>
            </a:r>
            <a:endParaRPr/>
          </a:p>
          <a:p>
            <a:pPr indent="0" lvl="0" marL="0" marR="0" rtl="0" algn="l">
              <a:lnSpc>
                <a:spcPct val="100000"/>
              </a:lnSpc>
              <a:spcBef>
                <a:spcPts val="0"/>
              </a:spcBef>
              <a:spcAft>
                <a:spcPts val="0"/>
              </a:spcAft>
              <a:buNone/>
            </a:pPr>
            <a:r>
              <a:rPr b="0" i="0" lang="en-US" sz="2000" u="none" cap="none" strike="noStrike">
                <a:solidFill>
                  <a:schemeClr val="lt1"/>
                </a:solidFill>
                <a:latin typeface="Calibri"/>
                <a:ea typeface="Calibri"/>
                <a:cs typeface="Calibri"/>
                <a:sym typeface="Calibri"/>
              </a:rPr>
              <a:t>Tutoring </a:t>
            </a:r>
            <a:r>
              <a:rPr b="1" i="0" lang="en-US" sz="2000" u="none" cap="none" strike="noStrike">
                <a:solidFill>
                  <a:schemeClr val="lt1"/>
                </a:solidFill>
                <a:latin typeface="Calibri"/>
                <a:ea typeface="Calibri"/>
                <a:cs typeface="Calibri"/>
                <a:sym typeface="Calibri"/>
              </a:rPr>
              <a:t>guidelines</a:t>
            </a:r>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6" name="Google Shape;226;g136ea598341_1_24"/>
          <p:cNvSpPr/>
          <p:nvPr/>
        </p:nvSpPr>
        <p:spPr>
          <a:xfrm>
            <a:off x="6142786" y="1196591"/>
            <a:ext cx="2726484" cy="2439069"/>
          </a:xfrm>
          <a:prstGeom prst="rect">
            <a:avLst/>
          </a:prstGeom>
          <a:solidFill>
            <a:srgbClr val="064947"/>
          </a:solidFill>
          <a:ln cap="flat" cmpd="sng" w="254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3600" u="none" cap="none" strike="noStrike">
                <a:solidFill>
                  <a:schemeClr val="lt1"/>
                </a:solidFill>
                <a:latin typeface="Calibri"/>
                <a:ea typeface="Calibri"/>
                <a:cs typeface="Calibri"/>
                <a:sym typeface="Calibri"/>
              </a:rPr>
              <a:t>5</a:t>
            </a:r>
            <a:endParaRPr/>
          </a:p>
          <a:p>
            <a:pPr indent="0" lvl="0" marL="0" marR="0" rtl="0" algn="l">
              <a:lnSpc>
                <a:spcPct val="100000"/>
              </a:lnSpc>
              <a:spcBef>
                <a:spcPts val="0"/>
              </a:spcBef>
              <a:spcAft>
                <a:spcPts val="0"/>
              </a:spcAft>
              <a:buNone/>
            </a:pPr>
            <a:r>
              <a:rPr b="1" i="0" lang="en-US" sz="2000" u="none" cap="none" strike="noStrike">
                <a:solidFill>
                  <a:schemeClr val="lt1"/>
                </a:solidFill>
                <a:latin typeface="Calibri"/>
                <a:ea typeface="Calibri"/>
                <a:cs typeface="Calibri"/>
                <a:sym typeface="Calibri"/>
              </a:rPr>
              <a:t>Tutor training curriculo</a:t>
            </a:r>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7" name="Google Shape;227;g136ea598341_1_24"/>
          <p:cNvSpPr/>
          <p:nvPr/>
        </p:nvSpPr>
        <p:spPr>
          <a:xfrm>
            <a:off x="6142786" y="3860359"/>
            <a:ext cx="2726484" cy="2439069"/>
          </a:xfrm>
          <a:prstGeom prst="rect">
            <a:avLst/>
          </a:prstGeom>
          <a:solidFill>
            <a:srgbClr val="064947"/>
          </a:solidFill>
          <a:ln cap="flat" cmpd="sng" w="254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3600" u="none" cap="none" strike="noStrike">
                <a:solidFill>
                  <a:schemeClr val="lt1"/>
                </a:solidFill>
                <a:latin typeface="Calibri"/>
                <a:ea typeface="Calibri"/>
                <a:cs typeface="Calibri"/>
                <a:sym typeface="Calibri"/>
              </a:rPr>
              <a:t>6</a:t>
            </a:r>
            <a:endParaRPr/>
          </a:p>
          <a:p>
            <a:pPr indent="0" lvl="0" marL="0" marR="0" rtl="0" algn="l">
              <a:lnSpc>
                <a:spcPct val="100000"/>
              </a:lnSpc>
              <a:spcBef>
                <a:spcPts val="0"/>
              </a:spcBef>
              <a:spcAft>
                <a:spcPts val="0"/>
              </a:spcAft>
              <a:buNone/>
            </a:pPr>
            <a:r>
              <a:rPr b="1" i="0" lang="en-US" sz="2000" u="none" cap="none" strike="noStrike">
                <a:solidFill>
                  <a:schemeClr val="lt1"/>
                </a:solidFill>
                <a:latin typeface="Calibri"/>
                <a:ea typeface="Calibri"/>
                <a:cs typeface="Calibri"/>
                <a:sym typeface="Calibri"/>
              </a:rPr>
              <a:t>Training Materials </a:t>
            </a:r>
            <a:r>
              <a:rPr b="0" i="0" lang="en-US" sz="2000" u="none" cap="none" strike="noStrike">
                <a:solidFill>
                  <a:schemeClr val="lt1"/>
                </a:solidFill>
                <a:latin typeface="Calibri"/>
                <a:ea typeface="Calibri"/>
                <a:cs typeface="Calibri"/>
                <a:sym typeface="Calibri"/>
              </a:rPr>
              <a:t>to train the tutors</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8" name="Google Shape;228;g136ea598341_1_24"/>
          <p:cNvSpPr/>
          <p:nvPr/>
        </p:nvSpPr>
        <p:spPr>
          <a:xfrm>
            <a:off x="9007383" y="1194011"/>
            <a:ext cx="2726484" cy="2439069"/>
          </a:xfrm>
          <a:prstGeom prst="rect">
            <a:avLst/>
          </a:prstGeom>
          <a:solidFill>
            <a:srgbClr val="064947"/>
          </a:solidFill>
          <a:ln cap="flat" cmpd="sng" w="254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3600" u="none" cap="none" strike="noStrike">
                <a:solidFill>
                  <a:schemeClr val="lt1"/>
                </a:solidFill>
                <a:latin typeface="Calibri"/>
                <a:ea typeface="Calibri"/>
                <a:cs typeface="Calibri"/>
                <a:sym typeface="Calibri"/>
              </a:rPr>
              <a:t>7</a:t>
            </a:r>
            <a:endParaRPr/>
          </a:p>
          <a:p>
            <a:pPr indent="0" lvl="0" marL="0" marR="0" rtl="0" algn="l">
              <a:lnSpc>
                <a:spcPct val="100000"/>
              </a:lnSpc>
              <a:spcBef>
                <a:spcPts val="0"/>
              </a:spcBef>
              <a:spcAft>
                <a:spcPts val="0"/>
              </a:spcAft>
              <a:buNone/>
            </a:pPr>
            <a:r>
              <a:rPr b="1" i="0" lang="en-US" sz="2000" u="none" cap="none" strike="noStrike">
                <a:solidFill>
                  <a:schemeClr val="lt1"/>
                </a:solidFill>
                <a:latin typeface="Calibri"/>
                <a:ea typeface="Calibri"/>
                <a:cs typeface="Calibri"/>
                <a:sym typeface="Calibri"/>
              </a:rPr>
              <a:t>EQAVET+ </a:t>
            </a:r>
            <a:r>
              <a:rPr b="0" i="0" lang="en-US" sz="2000" u="none" cap="none" strike="noStrike">
                <a:solidFill>
                  <a:schemeClr val="lt1"/>
                </a:solidFill>
                <a:latin typeface="Calibri"/>
                <a:ea typeface="Calibri"/>
                <a:cs typeface="Calibri"/>
                <a:sym typeface="Calibri"/>
              </a:rPr>
              <a:t>guidelines</a:t>
            </a:r>
            <a:endParaRPr b="1"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9" name="Google Shape;229;g136ea598341_1_24"/>
          <p:cNvSpPr/>
          <p:nvPr/>
        </p:nvSpPr>
        <p:spPr>
          <a:xfrm>
            <a:off x="9007383" y="3857779"/>
            <a:ext cx="2726484" cy="2439069"/>
          </a:xfrm>
          <a:prstGeom prst="rect">
            <a:avLst/>
          </a:prstGeom>
          <a:noFill/>
          <a:ln cap="flat" cmpd="sng" w="762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
          <p:cNvSpPr txBox="1"/>
          <p:nvPr>
            <p:ph idx="2" type="body"/>
          </p:nvPr>
        </p:nvSpPr>
        <p:spPr>
          <a:xfrm>
            <a:off x="798450" y="392893"/>
            <a:ext cx="10595100" cy="8037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600"/>
              <a:buNone/>
            </a:pPr>
            <a:r>
              <a:rPr lang="en-US"/>
              <a:t>The toolkit into the Quality cycle</a:t>
            </a:r>
            <a:endParaRPr/>
          </a:p>
        </p:txBody>
      </p:sp>
      <p:sp>
        <p:nvSpPr>
          <p:cNvPr id="236" name="Google Shape;236;p2"/>
          <p:cNvSpPr/>
          <p:nvPr/>
        </p:nvSpPr>
        <p:spPr>
          <a:xfrm>
            <a:off x="3758146" y="2567108"/>
            <a:ext cx="1138103" cy="1151846"/>
          </a:xfrm>
          <a:prstGeom prst="rect">
            <a:avLst/>
          </a:prstGeom>
          <a:solidFill>
            <a:srgbClr val="064947"/>
          </a:solidFill>
          <a:ln cap="flat" cmpd="sng" w="254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2000" u="none" cap="none" strike="noStrike">
                <a:solidFill>
                  <a:schemeClr val="lt1"/>
                </a:solidFill>
                <a:latin typeface="Calibri"/>
                <a:ea typeface="Calibri"/>
                <a:cs typeface="Calibri"/>
                <a:sym typeface="Calibri"/>
              </a:rPr>
              <a:t>3</a:t>
            </a:r>
            <a:endParaRPr/>
          </a:p>
          <a:p>
            <a:pPr indent="0" lvl="0" marL="0" marR="0" rtl="0" algn="l">
              <a:lnSpc>
                <a:spcPct val="100000"/>
              </a:lnSpc>
              <a:spcBef>
                <a:spcPts val="0"/>
              </a:spcBef>
              <a:spcAft>
                <a:spcPts val="0"/>
              </a:spcAft>
              <a:buNone/>
            </a:pPr>
            <a:r>
              <a:rPr b="0" i="0" lang="en-US" sz="1200" u="none" cap="none" strike="noStrike">
                <a:solidFill>
                  <a:schemeClr val="lt1"/>
                </a:solidFill>
                <a:latin typeface="Calibri"/>
                <a:ea typeface="Calibri"/>
                <a:cs typeface="Calibri"/>
                <a:sym typeface="Calibri"/>
              </a:rPr>
              <a:t>Two </a:t>
            </a:r>
            <a:r>
              <a:rPr b="1" i="0" lang="en-US" sz="1200" u="none" cap="none" strike="noStrike">
                <a:solidFill>
                  <a:schemeClr val="lt1"/>
                </a:solidFill>
                <a:latin typeface="Calibri"/>
                <a:ea typeface="Calibri"/>
                <a:cs typeface="Calibri"/>
                <a:sym typeface="Calibri"/>
              </a:rPr>
              <a:t>Practical Guides </a:t>
            </a:r>
            <a:r>
              <a:rPr b="0" i="0" lang="en-US" sz="1200" u="none" cap="none" strike="noStrike">
                <a:solidFill>
                  <a:schemeClr val="lt1"/>
                </a:solidFill>
                <a:latin typeface="Calibri"/>
                <a:ea typeface="Calibri"/>
                <a:cs typeface="Calibri"/>
                <a:sym typeface="Calibri"/>
              </a:rPr>
              <a:t>for Care Workers</a:t>
            </a:r>
            <a:endParaRPr b="1" i="0" sz="12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000" u="none" cap="none" strike="noStrike">
              <a:solidFill>
                <a:schemeClr val="lt1"/>
              </a:solidFill>
              <a:latin typeface="Arial"/>
              <a:ea typeface="Arial"/>
              <a:cs typeface="Arial"/>
              <a:sym typeface="Arial"/>
            </a:endParaRPr>
          </a:p>
        </p:txBody>
      </p:sp>
      <p:sp>
        <p:nvSpPr>
          <p:cNvPr id="237" name="Google Shape;237;p2"/>
          <p:cNvSpPr/>
          <p:nvPr/>
        </p:nvSpPr>
        <p:spPr>
          <a:xfrm>
            <a:off x="1105969" y="2592840"/>
            <a:ext cx="1138103" cy="1151846"/>
          </a:xfrm>
          <a:prstGeom prst="rect">
            <a:avLst/>
          </a:prstGeom>
          <a:solidFill>
            <a:srgbClr val="064947"/>
          </a:solidFill>
          <a:ln cap="flat" cmpd="sng" w="254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2000" u="none" cap="none" strike="noStrike">
                <a:solidFill>
                  <a:schemeClr val="lt1"/>
                </a:solidFill>
                <a:latin typeface="Calibri"/>
                <a:ea typeface="Calibri"/>
                <a:cs typeface="Calibri"/>
                <a:sym typeface="Calibri"/>
              </a:rPr>
              <a:t>1</a:t>
            </a:r>
            <a:endParaRPr/>
          </a:p>
          <a:p>
            <a:pPr indent="0" lvl="0" marL="0" marR="0" rtl="0" algn="l">
              <a:lnSpc>
                <a:spcPct val="107000"/>
              </a:lnSpc>
              <a:spcBef>
                <a:spcPts val="0"/>
              </a:spcBef>
              <a:spcAft>
                <a:spcPts val="0"/>
              </a:spcAft>
              <a:buNone/>
            </a:pPr>
            <a:r>
              <a:rPr b="0" i="0" lang="en-US" sz="1200" u="none" cap="none" strike="noStrike">
                <a:solidFill>
                  <a:schemeClr val="lt1"/>
                </a:solidFill>
                <a:latin typeface="Calibri"/>
                <a:ea typeface="Calibri"/>
                <a:cs typeface="Calibri"/>
                <a:sym typeface="Calibri"/>
              </a:rPr>
              <a:t>One </a:t>
            </a:r>
            <a:r>
              <a:rPr b="1" i="0" lang="en-US" sz="1200" u="none" cap="none" strike="noStrike">
                <a:solidFill>
                  <a:schemeClr val="lt1"/>
                </a:solidFill>
                <a:latin typeface="Calibri"/>
                <a:ea typeface="Calibri"/>
                <a:cs typeface="Calibri"/>
                <a:sym typeface="Calibri"/>
              </a:rPr>
              <a:t>work based learning units </a:t>
            </a:r>
            <a:r>
              <a:rPr b="0" i="0" lang="en-US" sz="1200" u="none" cap="none" strike="noStrike">
                <a:solidFill>
                  <a:schemeClr val="lt1"/>
                </a:solidFill>
                <a:latin typeface="Calibri"/>
                <a:ea typeface="Calibri"/>
                <a:cs typeface="Calibri"/>
                <a:sym typeface="Calibri"/>
              </a:rPr>
              <a:t>for Care Worker</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000" u="none" cap="none" strike="noStrike">
              <a:solidFill>
                <a:schemeClr val="lt1"/>
              </a:solidFill>
              <a:latin typeface="Arial"/>
              <a:ea typeface="Arial"/>
              <a:cs typeface="Arial"/>
              <a:sym typeface="Arial"/>
            </a:endParaRPr>
          </a:p>
        </p:txBody>
      </p:sp>
      <p:sp>
        <p:nvSpPr>
          <p:cNvPr id="238" name="Google Shape;238;p2"/>
          <p:cNvSpPr/>
          <p:nvPr/>
        </p:nvSpPr>
        <p:spPr>
          <a:xfrm>
            <a:off x="3764136" y="3830557"/>
            <a:ext cx="1138103" cy="1151846"/>
          </a:xfrm>
          <a:prstGeom prst="rect">
            <a:avLst/>
          </a:prstGeom>
          <a:solidFill>
            <a:srgbClr val="064947"/>
          </a:solidFill>
          <a:ln cap="flat" cmpd="sng" w="254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2000" u="none" cap="none" strike="noStrike">
                <a:solidFill>
                  <a:schemeClr val="lt1"/>
                </a:solidFill>
                <a:latin typeface="Calibri"/>
                <a:ea typeface="Calibri"/>
                <a:cs typeface="Calibri"/>
                <a:sym typeface="Calibri"/>
              </a:rPr>
              <a:t>2</a:t>
            </a:r>
            <a:endParaRPr/>
          </a:p>
          <a:p>
            <a:pPr indent="0" lvl="0" marL="0" marR="0" rtl="0" algn="l">
              <a:lnSpc>
                <a:spcPct val="107000"/>
              </a:lnSpc>
              <a:spcBef>
                <a:spcPts val="0"/>
              </a:spcBef>
              <a:spcAft>
                <a:spcPts val="0"/>
              </a:spcAft>
              <a:buNone/>
            </a:pPr>
            <a:r>
              <a:rPr b="1" i="0" lang="en-US" sz="1200" u="none" cap="none" strike="noStrike">
                <a:solidFill>
                  <a:schemeClr val="lt1"/>
                </a:solidFill>
                <a:latin typeface="Calibri"/>
                <a:ea typeface="Calibri"/>
                <a:cs typeface="Calibri"/>
                <a:sym typeface="Calibri"/>
              </a:rPr>
              <a:t>Self-assessment </a:t>
            </a:r>
            <a:r>
              <a:rPr b="0" i="0" lang="en-US" sz="1200" u="none" cap="none" strike="noStrike">
                <a:solidFill>
                  <a:schemeClr val="lt1"/>
                </a:solidFill>
                <a:latin typeface="Calibri"/>
                <a:ea typeface="Calibri"/>
                <a:cs typeface="Calibri"/>
                <a:sym typeface="Calibri"/>
              </a:rPr>
              <a:t>tool</a:t>
            </a:r>
            <a:endParaRPr b="1" i="0" sz="1200" u="none" cap="none" strike="noStrike">
              <a:solidFill>
                <a:schemeClr val="lt1"/>
              </a:solidFill>
              <a:latin typeface="Calibri"/>
              <a:ea typeface="Calibri"/>
              <a:cs typeface="Calibri"/>
              <a:sym typeface="Calibri"/>
            </a:endParaRPr>
          </a:p>
          <a:p>
            <a:pPr indent="0" lvl="0" marL="0" marR="0" rtl="0" algn="l">
              <a:lnSpc>
                <a:spcPct val="107000"/>
              </a:lnSpc>
              <a:spcBef>
                <a:spcPts val="0"/>
              </a:spcBef>
              <a:spcAft>
                <a:spcPts val="0"/>
              </a:spcAft>
              <a:buNone/>
            </a:pPr>
            <a:r>
              <a:rPr b="0" i="0" lang="en-US" sz="1200" u="none" cap="none" strike="noStrike">
                <a:solidFill>
                  <a:schemeClr val="lt1"/>
                </a:solidFill>
                <a:latin typeface="Calibri"/>
                <a:ea typeface="Calibri"/>
                <a:cs typeface="Calibri"/>
                <a:sym typeface="Calibri"/>
              </a:rPr>
              <a:t> </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000" u="none" cap="none" strike="noStrike">
              <a:solidFill>
                <a:schemeClr val="lt1"/>
              </a:solidFill>
              <a:latin typeface="Arial"/>
              <a:ea typeface="Arial"/>
              <a:cs typeface="Arial"/>
              <a:sym typeface="Arial"/>
            </a:endParaRPr>
          </a:p>
        </p:txBody>
      </p:sp>
      <p:sp>
        <p:nvSpPr>
          <p:cNvPr id="239" name="Google Shape;239;p2"/>
          <p:cNvSpPr/>
          <p:nvPr/>
        </p:nvSpPr>
        <p:spPr>
          <a:xfrm>
            <a:off x="3758146" y="5094012"/>
            <a:ext cx="1138103" cy="1151846"/>
          </a:xfrm>
          <a:prstGeom prst="rect">
            <a:avLst/>
          </a:prstGeom>
          <a:solidFill>
            <a:srgbClr val="064947"/>
          </a:solidFill>
          <a:ln cap="flat" cmpd="sng" w="254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2000" u="none" cap="none" strike="noStrike">
                <a:solidFill>
                  <a:schemeClr val="lt1"/>
                </a:solidFill>
                <a:latin typeface="Calibri"/>
                <a:ea typeface="Calibri"/>
                <a:cs typeface="Calibri"/>
                <a:sym typeface="Calibri"/>
              </a:rPr>
              <a:t>4</a:t>
            </a:r>
            <a:endParaRPr/>
          </a:p>
          <a:p>
            <a:pPr indent="0" lvl="0" marL="0" marR="0" rtl="0" algn="l">
              <a:lnSpc>
                <a:spcPct val="100000"/>
              </a:lnSpc>
              <a:spcBef>
                <a:spcPts val="0"/>
              </a:spcBef>
              <a:spcAft>
                <a:spcPts val="0"/>
              </a:spcAft>
              <a:buNone/>
            </a:pPr>
            <a:r>
              <a:rPr b="0" i="0" lang="en-US" sz="1200" u="none" cap="none" strike="noStrike">
                <a:solidFill>
                  <a:schemeClr val="lt1"/>
                </a:solidFill>
                <a:latin typeface="Calibri"/>
                <a:ea typeface="Calibri"/>
                <a:cs typeface="Calibri"/>
                <a:sym typeface="Calibri"/>
              </a:rPr>
              <a:t>Tutoring </a:t>
            </a:r>
            <a:r>
              <a:rPr b="1" i="0" lang="en-US" sz="1200" u="none" cap="none" strike="noStrike">
                <a:solidFill>
                  <a:schemeClr val="lt1"/>
                </a:solidFill>
                <a:latin typeface="Calibri"/>
                <a:ea typeface="Calibri"/>
                <a:cs typeface="Calibri"/>
                <a:sym typeface="Calibri"/>
              </a:rPr>
              <a:t>guidelines</a:t>
            </a:r>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000" u="none" cap="none" strike="noStrike">
              <a:solidFill>
                <a:schemeClr val="lt1"/>
              </a:solidFill>
              <a:latin typeface="Arial"/>
              <a:ea typeface="Arial"/>
              <a:cs typeface="Arial"/>
              <a:sym typeface="Arial"/>
            </a:endParaRPr>
          </a:p>
        </p:txBody>
      </p:sp>
      <p:sp>
        <p:nvSpPr>
          <p:cNvPr id="240" name="Google Shape;240;p2"/>
          <p:cNvSpPr/>
          <p:nvPr/>
        </p:nvSpPr>
        <p:spPr>
          <a:xfrm>
            <a:off x="1105969" y="3840070"/>
            <a:ext cx="1138103" cy="1151846"/>
          </a:xfrm>
          <a:prstGeom prst="rect">
            <a:avLst/>
          </a:prstGeom>
          <a:solidFill>
            <a:srgbClr val="064947"/>
          </a:solidFill>
          <a:ln cap="flat" cmpd="sng" w="254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2000" u="none" cap="none" strike="noStrike">
                <a:solidFill>
                  <a:schemeClr val="lt1"/>
                </a:solidFill>
                <a:latin typeface="Calibri"/>
                <a:ea typeface="Calibri"/>
                <a:cs typeface="Calibri"/>
                <a:sym typeface="Calibri"/>
              </a:rPr>
              <a:t>5</a:t>
            </a:r>
            <a:endParaRPr/>
          </a:p>
          <a:p>
            <a:pPr indent="0" lvl="0" marL="0" marR="0" rtl="0" algn="l">
              <a:lnSpc>
                <a:spcPct val="100000"/>
              </a:lnSpc>
              <a:spcBef>
                <a:spcPts val="0"/>
              </a:spcBef>
              <a:spcAft>
                <a:spcPts val="0"/>
              </a:spcAft>
              <a:buNone/>
            </a:pPr>
            <a:r>
              <a:rPr b="1" i="0" lang="en-US" sz="1200" u="none" cap="none" strike="noStrike">
                <a:solidFill>
                  <a:schemeClr val="lt1"/>
                </a:solidFill>
                <a:latin typeface="Calibri"/>
                <a:ea typeface="Calibri"/>
                <a:cs typeface="Calibri"/>
                <a:sym typeface="Calibri"/>
              </a:rPr>
              <a:t>Tutor training curriculo</a:t>
            </a:r>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000" u="none" cap="none" strike="noStrike">
              <a:solidFill>
                <a:schemeClr val="lt1"/>
              </a:solidFill>
              <a:latin typeface="Arial"/>
              <a:ea typeface="Arial"/>
              <a:cs typeface="Arial"/>
              <a:sym typeface="Arial"/>
            </a:endParaRPr>
          </a:p>
        </p:txBody>
      </p:sp>
      <p:sp>
        <p:nvSpPr>
          <p:cNvPr id="241" name="Google Shape;241;p2"/>
          <p:cNvSpPr/>
          <p:nvPr/>
        </p:nvSpPr>
        <p:spPr>
          <a:xfrm>
            <a:off x="1105969" y="5117356"/>
            <a:ext cx="1138103" cy="1151846"/>
          </a:xfrm>
          <a:prstGeom prst="rect">
            <a:avLst/>
          </a:prstGeom>
          <a:solidFill>
            <a:srgbClr val="064947"/>
          </a:solidFill>
          <a:ln cap="flat" cmpd="sng" w="254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2000" u="none" cap="none" strike="noStrike">
                <a:solidFill>
                  <a:schemeClr val="lt1"/>
                </a:solidFill>
                <a:latin typeface="Calibri"/>
                <a:ea typeface="Calibri"/>
                <a:cs typeface="Calibri"/>
                <a:sym typeface="Calibri"/>
              </a:rPr>
              <a:t>6</a:t>
            </a:r>
            <a:endParaRPr/>
          </a:p>
          <a:p>
            <a:pPr indent="0" lvl="0" marL="0" marR="0" rtl="0" algn="l">
              <a:lnSpc>
                <a:spcPct val="100000"/>
              </a:lnSpc>
              <a:spcBef>
                <a:spcPts val="0"/>
              </a:spcBef>
              <a:spcAft>
                <a:spcPts val="0"/>
              </a:spcAft>
              <a:buNone/>
            </a:pPr>
            <a:r>
              <a:rPr b="1" i="0" lang="en-US" sz="1200" u="none" cap="none" strike="noStrike">
                <a:solidFill>
                  <a:schemeClr val="lt1"/>
                </a:solidFill>
                <a:latin typeface="Calibri"/>
                <a:ea typeface="Calibri"/>
                <a:cs typeface="Calibri"/>
                <a:sym typeface="Calibri"/>
              </a:rPr>
              <a:t>Training Materials </a:t>
            </a:r>
            <a:r>
              <a:rPr b="0" i="0" lang="en-US" sz="1200" u="none" cap="none" strike="noStrike">
                <a:solidFill>
                  <a:schemeClr val="lt1"/>
                </a:solidFill>
                <a:latin typeface="Calibri"/>
                <a:ea typeface="Calibri"/>
                <a:cs typeface="Calibri"/>
                <a:sym typeface="Calibri"/>
              </a:rPr>
              <a:t>to train the tutors</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000" u="none" cap="none" strike="noStrike">
              <a:solidFill>
                <a:schemeClr val="lt1"/>
              </a:solidFill>
              <a:latin typeface="Arial"/>
              <a:ea typeface="Arial"/>
              <a:cs typeface="Arial"/>
              <a:sym typeface="Arial"/>
            </a:endParaRPr>
          </a:p>
        </p:txBody>
      </p:sp>
      <p:sp>
        <p:nvSpPr>
          <p:cNvPr id="242" name="Google Shape;242;p2"/>
          <p:cNvSpPr/>
          <p:nvPr/>
        </p:nvSpPr>
        <p:spPr>
          <a:xfrm>
            <a:off x="6728639" y="2592840"/>
            <a:ext cx="1138103" cy="1151846"/>
          </a:xfrm>
          <a:prstGeom prst="rect">
            <a:avLst/>
          </a:prstGeom>
          <a:solidFill>
            <a:srgbClr val="064947"/>
          </a:solidFill>
          <a:ln cap="flat" cmpd="sng" w="25400">
            <a:solidFill>
              <a:srgbClr val="054F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2000" u="none" cap="none" strike="noStrike">
                <a:solidFill>
                  <a:schemeClr val="lt1"/>
                </a:solidFill>
                <a:latin typeface="Calibri"/>
                <a:ea typeface="Calibri"/>
                <a:cs typeface="Calibri"/>
                <a:sym typeface="Calibri"/>
              </a:rPr>
              <a:t>7</a:t>
            </a:r>
            <a:endParaRPr/>
          </a:p>
          <a:p>
            <a:pPr indent="0" lvl="0" marL="0" marR="0" rtl="0" algn="l">
              <a:lnSpc>
                <a:spcPct val="100000"/>
              </a:lnSpc>
              <a:spcBef>
                <a:spcPts val="0"/>
              </a:spcBef>
              <a:spcAft>
                <a:spcPts val="0"/>
              </a:spcAft>
              <a:buNone/>
            </a:pPr>
            <a:r>
              <a:rPr b="1" i="0" lang="en-US" sz="1200" u="none" cap="none" strike="noStrike">
                <a:solidFill>
                  <a:schemeClr val="lt1"/>
                </a:solidFill>
                <a:latin typeface="Calibri"/>
                <a:ea typeface="Calibri"/>
                <a:cs typeface="Calibri"/>
                <a:sym typeface="Calibri"/>
              </a:rPr>
              <a:t>EQAVET+ </a:t>
            </a:r>
            <a:r>
              <a:rPr b="0" i="0" lang="en-US" sz="1200" u="none" cap="none" strike="noStrike">
                <a:solidFill>
                  <a:schemeClr val="lt1"/>
                </a:solidFill>
                <a:latin typeface="Calibri"/>
                <a:ea typeface="Calibri"/>
                <a:cs typeface="Calibri"/>
                <a:sym typeface="Calibri"/>
              </a:rPr>
              <a:t>guidelines</a:t>
            </a:r>
            <a:endParaRPr b="1" i="0" sz="12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000" u="none" cap="none" strike="noStrike">
              <a:solidFill>
                <a:schemeClr val="lt1"/>
              </a:solidFill>
              <a:latin typeface="Arial"/>
              <a:ea typeface="Arial"/>
              <a:cs typeface="Arial"/>
              <a:sym typeface="Arial"/>
            </a:endParaRPr>
          </a:p>
        </p:txBody>
      </p:sp>
      <p:sp>
        <p:nvSpPr>
          <p:cNvPr id="243" name="Google Shape;243;p2"/>
          <p:cNvSpPr/>
          <p:nvPr/>
        </p:nvSpPr>
        <p:spPr>
          <a:xfrm>
            <a:off x="9007383" y="2487597"/>
            <a:ext cx="2726484" cy="3809251"/>
          </a:xfrm>
          <a:prstGeom prst="rect">
            <a:avLst/>
          </a:prstGeom>
          <a:noFill/>
          <a:ln cap="flat" cmpd="sng" w="762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244" name="Google Shape;244;p2"/>
          <p:cNvGrpSpPr/>
          <p:nvPr/>
        </p:nvGrpSpPr>
        <p:grpSpPr>
          <a:xfrm>
            <a:off x="295617" y="1014101"/>
            <a:ext cx="11600765" cy="1254136"/>
            <a:chOff x="5386" y="219358"/>
            <a:chExt cx="11600765" cy="1254136"/>
          </a:xfrm>
        </p:grpSpPr>
        <p:sp>
          <p:nvSpPr>
            <p:cNvPr id="245" name="Google Shape;245;p2"/>
            <p:cNvSpPr/>
            <p:nvPr/>
          </p:nvSpPr>
          <p:spPr>
            <a:xfrm>
              <a:off x="5386" y="219358"/>
              <a:ext cx="3135342" cy="1254136"/>
            </a:xfrm>
            <a:prstGeom prst="chevron">
              <a:avLst>
                <a:gd fmla="val 50000" name="adj"/>
              </a:avLst>
            </a:prstGeom>
            <a:solidFill>
              <a:srgbClr val="7030A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
            <p:cNvSpPr txBox="1"/>
            <p:nvPr/>
          </p:nvSpPr>
          <p:spPr>
            <a:xfrm>
              <a:off x="632454" y="219358"/>
              <a:ext cx="1881206" cy="1254136"/>
            </a:xfrm>
            <a:prstGeom prst="rect">
              <a:avLst/>
            </a:prstGeom>
            <a:noFill/>
            <a:ln>
              <a:noFill/>
            </a:ln>
          </p:spPr>
          <p:txBody>
            <a:bodyPr anchorCtr="0" anchor="ctr" bIns="26650" lIns="80000" spcFirstLastPara="1" rIns="26650" wrap="square" tIns="26650">
              <a:noAutofit/>
            </a:bodyPr>
            <a:lstStyle/>
            <a:p>
              <a:pPr indent="0" lvl="0" marL="0" marR="0" rtl="0" algn="ctr">
                <a:lnSpc>
                  <a:spcPct val="9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Planning</a:t>
              </a:r>
              <a:endParaRPr/>
            </a:p>
          </p:txBody>
        </p:sp>
        <p:sp>
          <p:nvSpPr>
            <p:cNvPr id="247" name="Google Shape;247;p2"/>
            <p:cNvSpPr/>
            <p:nvPr/>
          </p:nvSpPr>
          <p:spPr>
            <a:xfrm>
              <a:off x="2827194" y="219358"/>
              <a:ext cx="3135342" cy="1254136"/>
            </a:xfrm>
            <a:prstGeom prst="chevron">
              <a:avLst>
                <a:gd fmla="val 50000" name="adj"/>
              </a:avLst>
            </a:prstGeom>
            <a:solidFill>
              <a:srgbClr val="7030A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
            <p:cNvSpPr txBox="1"/>
            <p:nvPr/>
          </p:nvSpPr>
          <p:spPr>
            <a:xfrm>
              <a:off x="3454262" y="219358"/>
              <a:ext cx="1881206" cy="1254136"/>
            </a:xfrm>
            <a:prstGeom prst="rect">
              <a:avLst/>
            </a:prstGeom>
            <a:noFill/>
            <a:ln>
              <a:noFill/>
            </a:ln>
          </p:spPr>
          <p:txBody>
            <a:bodyPr anchorCtr="0" anchor="ctr" bIns="26650" lIns="80000" spcFirstLastPara="1" rIns="26650" wrap="square" tIns="26650">
              <a:noAutofit/>
            </a:bodyPr>
            <a:lstStyle/>
            <a:p>
              <a:pPr indent="0" lvl="0" marL="0" marR="0" rtl="0" algn="ctr">
                <a:lnSpc>
                  <a:spcPct val="9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Implementation</a:t>
              </a:r>
              <a:endParaRPr b="0" i="0" sz="2000" u="none" cap="none" strike="noStrike">
                <a:solidFill>
                  <a:schemeClr val="lt1"/>
                </a:solidFill>
                <a:latin typeface="Arial"/>
                <a:ea typeface="Arial"/>
                <a:cs typeface="Arial"/>
                <a:sym typeface="Arial"/>
              </a:endParaRPr>
            </a:p>
          </p:txBody>
        </p:sp>
        <p:sp>
          <p:nvSpPr>
            <p:cNvPr id="249" name="Google Shape;249;p2"/>
            <p:cNvSpPr/>
            <p:nvPr/>
          </p:nvSpPr>
          <p:spPr>
            <a:xfrm>
              <a:off x="5649001" y="219358"/>
              <a:ext cx="3135342" cy="1254136"/>
            </a:xfrm>
            <a:prstGeom prst="chevron">
              <a:avLst>
                <a:gd fmla="val 50000" name="adj"/>
              </a:avLst>
            </a:prstGeom>
            <a:solidFill>
              <a:srgbClr val="7030A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
            <p:cNvSpPr txBox="1"/>
            <p:nvPr/>
          </p:nvSpPr>
          <p:spPr>
            <a:xfrm>
              <a:off x="6276069" y="219358"/>
              <a:ext cx="1881206" cy="1254136"/>
            </a:xfrm>
            <a:prstGeom prst="rect">
              <a:avLst/>
            </a:prstGeom>
            <a:noFill/>
            <a:ln>
              <a:noFill/>
            </a:ln>
          </p:spPr>
          <p:txBody>
            <a:bodyPr anchorCtr="0" anchor="ctr" bIns="26650" lIns="80000" spcFirstLastPara="1" rIns="26650" wrap="square" tIns="26650">
              <a:noAutofit/>
            </a:bodyPr>
            <a:lstStyle/>
            <a:p>
              <a:pPr indent="0" lvl="0" marL="0" marR="0" rtl="0" algn="ctr">
                <a:lnSpc>
                  <a:spcPct val="9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Check</a:t>
              </a:r>
              <a:endParaRPr/>
            </a:p>
          </p:txBody>
        </p:sp>
        <p:sp>
          <p:nvSpPr>
            <p:cNvPr id="251" name="Google Shape;251;p2"/>
            <p:cNvSpPr/>
            <p:nvPr/>
          </p:nvSpPr>
          <p:spPr>
            <a:xfrm>
              <a:off x="8470809" y="219358"/>
              <a:ext cx="3135342" cy="1254136"/>
            </a:xfrm>
            <a:prstGeom prst="chevron">
              <a:avLst>
                <a:gd fmla="val 50000" name="adj"/>
              </a:avLst>
            </a:prstGeom>
            <a:solidFill>
              <a:srgbClr val="7030A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
            <p:cNvSpPr txBox="1"/>
            <p:nvPr/>
          </p:nvSpPr>
          <p:spPr>
            <a:xfrm>
              <a:off x="9097877" y="219358"/>
              <a:ext cx="1881206" cy="1254136"/>
            </a:xfrm>
            <a:prstGeom prst="rect">
              <a:avLst/>
            </a:prstGeom>
            <a:noFill/>
            <a:ln>
              <a:noFill/>
            </a:ln>
          </p:spPr>
          <p:txBody>
            <a:bodyPr anchorCtr="0" anchor="ctr" bIns="26650" lIns="80000" spcFirstLastPara="1" rIns="26650" wrap="square" tIns="26650">
              <a:noAutofit/>
            </a:bodyPr>
            <a:lstStyle/>
            <a:p>
              <a:pPr indent="0" lvl="0" marL="0" marR="0" rtl="0" algn="ctr">
                <a:lnSpc>
                  <a:spcPct val="9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Review</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2020-10-14T13:32:04Z</dcterms:created>
  <dc:creator>Gillian Keane</dc:creator>
</cp:coreProperties>
</file>