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12192000"/>
  <p:notesSz cx="9925050" cy="6792900"/>
  <p:embeddedFontLst>
    <p:embeddedFont>
      <p:font typeface="Montserrat"/>
      <p:regular r:id="rId33"/>
      <p:bold r:id="rId34"/>
      <p:italic r:id="rId35"/>
      <p:boldItalic r:id="rId36"/>
    </p:embeddedFont>
    <p:embeddedFont>
      <p:font typeface="Montserrat Light"/>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hpZuRUXbiRrhIRK/npYPZeYVwV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AA76DB3-9638-482D-A55D-2DB85A03B9B5}">
  <a:tblStyle styleId="{CAA76DB3-9638-482D-A55D-2DB85A03B9B5}"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AEA"/>
          </a:solidFill>
        </a:fill>
      </a:tcStyle>
    </a:wholeTbl>
    <a:band1H>
      <a:tcTxStyle/>
      <a:tcStyle>
        <a:fill>
          <a:solidFill>
            <a:srgbClr val="CAD3D4"/>
          </a:solidFill>
        </a:fill>
      </a:tcStyle>
    </a:band1H>
    <a:band2H>
      <a:tcTxStyle/>
    </a:band2H>
    <a:band1V>
      <a:tcTxStyle/>
      <a:tcStyle>
        <a:fill>
          <a:solidFill>
            <a:srgbClr val="CAD3D4"/>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FDF655F5-5EC6-4829-AD59-84210C1494CA}" styleName="Table_1">
    <a:wholeTbl>
      <a:tcTxStyle b="off" i="off">
        <a:font>
          <a:latin typeface="Arial"/>
          <a:ea typeface="Arial"/>
          <a:cs typeface="Arial"/>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6EAEA"/>
          </a:solidFill>
        </a:fill>
      </a:tcStyle>
    </a:band1H>
    <a:band2H>
      <a:tcTxStyle/>
    </a:band2H>
    <a:band1V>
      <a:tcTxStyle/>
      <a:tcStyle>
        <a:fill>
          <a:solidFill>
            <a:srgbClr val="E6EAEA"/>
          </a:solidFill>
        </a:fill>
      </a:tcStyle>
    </a:band1V>
    <a:band2V>
      <a:tcTxStyle/>
    </a:band2V>
    <a:lastCol>
      <a:tcTxStyle b="on" i="off"/>
    </a:lastCol>
    <a:firstCol>
      <a:tcTxStyle b="on" i="off"/>
    </a:firstCol>
    <a:lastRow>
      <a:tcTxStyle b="on" i="off"/>
      <a:tcStyle>
        <a:tcBdr>
          <a:top>
            <a:ln cap="flat" cmpd="sng" w="50800">
              <a:solidFill>
                <a:schemeClr val="dk1"/>
              </a:solidFill>
              <a:prstDash val="solid"/>
              <a:round/>
              <a:headEnd len="sm" w="sm" type="none"/>
              <a:tailEnd len="sm" w="sm" type="none"/>
            </a:ln>
          </a:top>
        </a:tcBdr>
        <a:fill>
          <a:solidFill>
            <a:schemeClr val="lt1"/>
          </a:solidFill>
        </a:fill>
      </a:tcStyle>
    </a:lastRow>
    <a:seCell>
      <a:tcTxStyle/>
    </a:seCell>
    <a:swCell>
      <a:tcTxStyle/>
    </a:swCell>
    <a:firstRow>
      <a:tcTxStyle b="on" i="off">
        <a:font>
          <a:latin typeface="Arial"/>
          <a:ea typeface="Arial"/>
          <a:cs typeface="Arial"/>
        </a:font>
        <a:schemeClr val="lt1"/>
      </a:tcTxStyle>
      <a:tcStyle>
        <a:fill>
          <a:solidFill>
            <a:schemeClr val="dk1"/>
          </a:solidFill>
        </a:fill>
      </a:tcStyle>
    </a:firstRow>
    <a:neCell>
      <a:tcTxStyle/>
    </a:neCell>
    <a:nwCell>
      <a:tcTxStyle/>
    </a:nwCell>
  </a:tblStyle>
  <a:tblStyle styleId="{488D9AA4-733A-4BE1-81F0-ABEB7A46C0C1}" styleName="Table_2">
    <a:wholeTbl>
      <a:tcTxStyle b="off" i="off">
        <a:font>
          <a:latin typeface="Arial"/>
          <a:ea typeface="Arial"/>
          <a:cs typeface="Arial"/>
        </a:font>
        <a:schemeClr val="dk1"/>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chemeClr val="accent1"/>
              </a:solidFill>
              <a:prstDash val="solid"/>
              <a:round/>
              <a:headEnd len="sm" w="sm" type="none"/>
              <a:tailEnd len="sm" w="sm" type="none"/>
            </a:ln>
          </a:insideH>
          <a:insideV>
            <a:ln cap="flat" cmpd="sng" w="9525">
              <a:solidFill>
                <a:schemeClr val="accent1"/>
              </a:solidFill>
              <a:prstDash val="solid"/>
              <a:round/>
              <a:headEnd len="sm" w="sm" type="none"/>
              <a:tailEnd len="sm" w="sm" type="none"/>
            </a:ln>
          </a:insideV>
        </a:tcBdr>
        <a:fill>
          <a:solidFill>
            <a:srgbClr val="FFFFFF">
              <a:alpha val="0"/>
            </a:srgbClr>
          </a:solidFill>
        </a:fill>
      </a:tcStyle>
    </a:wholeTbl>
    <a:band1H>
      <a:tcTxStyle/>
      <a:tcStyle>
        <a:fill>
          <a:solidFill>
            <a:schemeClr val="accent1">
              <a:alpha val="40000"/>
            </a:schemeClr>
          </a:solidFill>
        </a:fill>
      </a:tcStyle>
    </a:band1H>
    <a:band2H>
      <a:tcTxStyle/>
    </a:band2H>
    <a:band1V>
      <a:tcTxStyle/>
      <a:tcStyle>
        <a:tcBdr>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tcBdr>
        <a:fill>
          <a:solidFill>
            <a:schemeClr val="accent1">
              <a:alpha val="40000"/>
            </a:schemeClr>
          </a:solidFill>
        </a:fill>
      </a:tcStyle>
    </a:band1V>
    <a:band2V>
      <a:tcTxStyle/>
    </a:band2V>
    <a:lastCol>
      <a:tcTxStyle b="on"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chemeClr val="accent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lastCol>
    <a:firstCol>
      <a:tcTxStyle b="on"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chemeClr val="accent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firstCol>
    <a:lastRow>
      <a:tcTxStyle b="on"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lastRow>
    <a:seCell>
      <a:tcTxStyle/>
    </a:seCell>
    <a:swCell>
      <a:tcTxStyle/>
    </a:swCell>
    <a:firstRow>
      <a:tcTxStyle b="on" i="off">
        <a:font>
          <a:latin typeface="Arial"/>
          <a:ea typeface="Arial"/>
          <a:cs typeface="Arial"/>
        </a:font>
        <a:schemeClr val="lt1"/>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l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MontserratLight-boldItalic.fntdata"/><Relationship Id="rId20" Type="http://schemas.openxmlformats.org/officeDocument/2006/relationships/slide" Target="slides/slide15.xml"/><Relationship Id="rId41"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Montserrat-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Montserrat-italic.fntdata"/><Relationship Id="rId12" Type="http://schemas.openxmlformats.org/officeDocument/2006/relationships/slide" Target="slides/slide7.xml"/><Relationship Id="rId34" Type="http://schemas.openxmlformats.org/officeDocument/2006/relationships/font" Target="fonts/Montserrat-bold.fntdata"/><Relationship Id="rId15" Type="http://schemas.openxmlformats.org/officeDocument/2006/relationships/slide" Target="slides/slide10.xml"/><Relationship Id="rId37" Type="http://schemas.openxmlformats.org/officeDocument/2006/relationships/font" Target="fonts/MontserratLight-regular.fntdata"/><Relationship Id="rId14" Type="http://schemas.openxmlformats.org/officeDocument/2006/relationships/slide" Target="slides/slide9.xml"/><Relationship Id="rId36" Type="http://schemas.openxmlformats.org/officeDocument/2006/relationships/font" Target="fonts/Montserrat-boldItalic.fntdata"/><Relationship Id="rId17" Type="http://schemas.openxmlformats.org/officeDocument/2006/relationships/slide" Target="slides/slide12.xml"/><Relationship Id="rId39" Type="http://schemas.openxmlformats.org/officeDocument/2006/relationships/font" Target="fonts/MontserratLight-italic.fntdata"/><Relationship Id="rId16" Type="http://schemas.openxmlformats.org/officeDocument/2006/relationships/slide" Target="slides/slide11.xml"/><Relationship Id="rId38" Type="http://schemas.openxmlformats.org/officeDocument/2006/relationships/font" Target="fonts/MontserratLight-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4300855" cy="3408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621898" y="1"/>
            <a:ext cx="4300855" cy="34082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452089"/>
            <a:ext cx="4300855" cy="340824"/>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621898" y="6452089"/>
            <a:ext cx="4300855" cy="340824"/>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3: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 name="Google Shape;63;p3: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 name="Google Shape;64;p3:notes"/>
          <p:cNvSpPr txBox="1"/>
          <p:nvPr>
            <p:ph idx="12" type="sldNum"/>
          </p:nvPr>
        </p:nvSpPr>
        <p:spPr>
          <a:xfrm>
            <a:off x="5621898" y="6452089"/>
            <a:ext cx="4300855" cy="340824"/>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36: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p36: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37: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p37: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38: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p38: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39: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39: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40: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40: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41: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41: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42: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p42: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43: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p43: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6: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p6: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44: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44: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44:notes"/>
          <p:cNvSpPr txBox="1"/>
          <p:nvPr>
            <p:ph idx="12" type="sldNum"/>
          </p:nvPr>
        </p:nvSpPr>
        <p:spPr>
          <a:xfrm>
            <a:off x="5621898" y="6452089"/>
            <a:ext cx="4300855" cy="340824"/>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4: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 name="Google Shape;72;p4: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 name="Google Shape;73;p4:notes"/>
          <p:cNvSpPr txBox="1"/>
          <p:nvPr>
            <p:ph idx="12" type="sldNum"/>
          </p:nvPr>
        </p:nvSpPr>
        <p:spPr>
          <a:xfrm>
            <a:off x="5621898" y="6452089"/>
            <a:ext cx="4300855" cy="340824"/>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45: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45: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p45:notes"/>
          <p:cNvSpPr txBox="1"/>
          <p:nvPr>
            <p:ph idx="12" type="sldNum"/>
          </p:nvPr>
        </p:nvSpPr>
        <p:spPr>
          <a:xfrm>
            <a:off x="5621898" y="6452089"/>
            <a:ext cx="4300855" cy="340824"/>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46: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46: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p46:notes"/>
          <p:cNvSpPr txBox="1"/>
          <p:nvPr>
            <p:ph idx="12" type="sldNum"/>
          </p:nvPr>
        </p:nvSpPr>
        <p:spPr>
          <a:xfrm>
            <a:off x="5621898" y="6452089"/>
            <a:ext cx="4300855" cy="340824"/>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47:notes"/>
          <p:cNvSpPr txBox="1"/>
          <p:nvPr>
            <p:ph idx="1" type="body"/>
          </p:nvPr>
        </p:nvSpPr>
        <p:spPr>
          <a:xfrm>
            <a:off x="992505" y="3269089"/>
            <a:ext cx="7940040" cy="267471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47: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48: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48: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p48:notes"/>
          <p:cNvSpPr txBox="1"/>
          <p:nvPr>
            <p:ph idx="12" type="sldNum"/>
          </p:nvPr>
        </p:nvSpPr>
        <p:spPr>
          <a:xfrm>
            <a:off x="5621898" y="6452089"/>
            <a:ext cx="4300855" cy="340824"/>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49: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p49: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50: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p50: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51: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5" name="Google Shape;265;p51: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52: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p52: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5: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 name="Google Shape;89;p5:notes"/>
          <p:cNvSpPr txBox="1"/>
          <p:nvPr>
            <p:ph idx="12" type="sldNum"/>
          </p:nvPr>
        </p:nvSpPr>
        <p:spPr>
          <a:xfrm>
            <a:off x="5621898" y="6452089"/>
            <a:ext cx="4300855" cy="340824"/>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2: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p12: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2: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p2:notes"/>
          <p:cNvSpPr txBox="1"/>
          <p:nvPr>
            <p:ph idx="12" type="sldNum"/>
          </p:nvPr>
        </p:nvSpPr>
        <p:spPr>
          <a:xfrm>
            <a:off x="5621898" y="6452089"/>
            <a:ext cx="4300855" cy="340824"/>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2: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p32: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3: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33: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 name="Google Shape;117;p33:notes"/>
          <p:cNvSpPr txBox="1"/>
          <p:nvPr>
            <p:ph idx="12" type="sldNum"/>
          </p:nvPr>
        </p:nvSpPr>
        <p:spPr>
          <a:xfrm>
            <a:off x="5621898" y="6452089"/>
            <a:ext cx="4300855" cy="340824"/>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4: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 name="Google Shape;123;p34: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35: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35: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p35:notes"/>
          <p:cNvSpPr txBox="1"/>
          <p:nvPr>
            <p:ph idx="12" type="sldNum"/>
          </p:nvPr>
        </p:nvSpPr>
        <p:spPr>
          <a:xfrm>
            <a:off x="5621898" y="6452089"/>
            <a:ext cx="4300855" cy="340824"/>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20"/>
          <p:cNvSpPr/>
          <p:nvPr/>
        </p:nvSpPr>
        <p:spPr>
          <a:xfrm>
            <a:off x="0" y="2454512"/>
            <a:ext cx="12172692" cy="3432703"/>
          </a:xfrm>
          <a:custGeom>
            <a:rect b="b" l="l" r="r" t="t"/>
            <a:pathLst>
              <a:path extrusionOk="0" h="6806308" w="7600392">
                <a:moveTo>
                  <a:pt x="0" y="0"/>
                </a:moveTo>
                <a:lnTo>
                  <a:pt x="7600393" y="0"/>
                </a:lnTo>
                <a:lnTo>
                  <a:pt x="7600393" y="6806308"/>
                </a:lnTo>
                <a:lnTo>
                  <a:pt x="0" y="6806308"/>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4" name="Google Shape;14;p20"/>
          <p:cNvSpPr txBox="1"/>
          <p:nvPr>
            <p:ph idx="1" type="body"/>
          </p:nvPr>
        </p:nvSpPr>
        <p:spPr>
          <a:xfrm>
            <a:off x="575887" y="3922846"/>
            <a:ext cx="3354126" cy="10083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850"/>
              </a:lnSpc>
              <a:spcBef>
                <a:spcPts val="0"/>
              </a:spcBef>
              <a:spcAft>
                <a:spcPts val="0"/>
              </a:spcAft>
              <a:buClr>
                <a:schemeClr val="lt1"/>
              </a:buClr>
              <a:buSzPts val="4000"/>
              <a:buFont typeface="Arial"/>
              <a:buNone/>
              <a:defRPr b="0" i="0" sz="4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20"/>
          <p:cNvSpPr txBox="1"/>
          <p:nvPr>
            <p:ph idx="2" type="body"/>
          </p:nvPr>
        </p:nvSpPr>
        <p:spPr>
          <a:xfrm>
            <a:off x="618012" y="3232383"/>
            <a:ext cx="3311988" cy="53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6" name="Google Shape;16;p20"/>
          <p:cNvGrpSpPr/>
          <p:nvPr/>
        </p:nvGrpSpPr>
        <p:grpSpPr>
          <a:xfrm>
            <a:off x="162193" y="6091871"/>
            <a:ext cx="2471731" cy="613729"/>
            <a:chOff x="0" y="0"/>
            <a:chExt cx="2301694" cy="571500"/>
          </a:xfrm>
        </p:grpSpPr>
        <p:sp>
          <p:nvSpPr>
            <p:cNvPr id="17" name="Google Shape;17;p20"/>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 name="Google Shape;18;p20"/>
            <p:cNvPicPr preferRelativeResize="0"/>
            <p:nvPr/>
          </p:nvPicPr>
          <p:blipFill rotWithShape="1">
            <a:blip r:embed="rId2">
              <a:alphaModFix/>
            </a:blip>
            <a:srcRect b="0" l="0" r="44449" t="0"/>
            <a:stretch/>
          </p:blipFill>
          <p:spPr>
            <a:xfrm>
              <a:off x="312965" y="96237"/>
              <a:ext cx="1675765" cy="384810"/>
            </a:xfrm>
            <a:prstGeom prst="rect">
              <a:avLst/>
            </a:prstGeom>
            <a:noFill/>
            <a:ln>
              <a:noFill/>
            </a:ln>
          </p:spPr>
        </p:pic>
      </p:grpSp>
      <p:sp>
        <p:nvSpPr>
          <p:cNvPr id="19" name="Google Shape;19;p20"/>
          <p:cNvSpPr/>
          <p:nvPr/>
        </p:nvSpPr>
        <p:spPr>
          <a:xfrm>
            <a:off x="12192000" y="153500"/>
            <a:ext cx="3690980" cy="7687732"/>
          </a:xfrm>
          <a:custGeom>
            <a:rect b="b" l="l" r="r" t="t"/>
            <a:pathLst>
              <a:path extrusionOk="0" h="6806308" w="7600392">
                <a:moveTo>
                  <a:pt x="0" y="0"/>
                </a:moveTo>
                <a:lnTo>
                  <a:pt x="7600393" y="0"/>
                </a:lnTo>
                <a:lnTo>
                  <a:pt x="7600393" y="6806308"/>
                </a:lnTo>
                <a:lnTo>
                  <a:pt x="0" y="6806308"/>
                </a:lnTo>
                <a:close/>
              </a:path>
            </a:pathLst>
          </a:custGeom>
          <a:solidFill>
            <a:srgbClr val="EBEBE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grpSp>
        <p:nvGrpSpPr>
          <p:cNvPr id="20" name="Google Shape;20;p20"/>
          <p:cNvGrpSpPr/>
          <p:nvPr/>
        </p:nvGrpSpPr>
        <p:grpSpPr>
          <a:xfrm>
            <a:off x="9565775" y="3574321"/>
            <a:ext cx="3525984" cy="2857223"/>
            <a:chOff x="1659400" y="1572038"/>
            <a:chExt cx="970931" cy="786778"/>
          </a:xfrm>
        </p:grpSpPr>
        <p:sp>
          <p:nvSpPr>
            <p:cNvPr id="21" name="Google Shape;21;p20"/>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15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 name="Google Shape;22;p20"/>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15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3" name="Google Shape;23;p20"/>
          <p:cNvSpPr/>
          <p:nvPr>
            <p:ph idx="3" type="pic"/>
          </p:nvPr>
        </p:nvSpPr>
        <p:spPr>
          <a:xfrm>
            <a:off x="5718875" y="423474"/>
            <a:ext cx="5982506" cy="4551482"/>
          </a:xfrm>
          <a:prstGeom prst="rect">
            <a:avLst/>
          </a:prstGeom>
          <a:solidFill>
            <a:srgbClr val="F2F2F2"/>
          </a:solidFill>
          <a:ln>
            <a:noFill/>
          </a:ln>
        </p:spPr>
      </p:sp>
      <p:sp>
        <p:nvSpPr>
          <p:cNvPr id="24" name="Google Shape;24;p20"/>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25" name="Google Shape;25;p20"/>
          <p:cNvSpPr txBox="1"/>
          <p:nvPr>
            <p:ph idx="4" type="body"/>
          </p:nvPr>
        </p:nvSpPr>
        <p:spPr>
          <a:xfrm>
            <a:off x="8064230" y="5611394"/>
            <a:ext cx="3476589"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6" name="Google Shape;26;p20"/>
          <p:cNvPicPr preferRelativeResize="0"/>
          <p:nvPr/>
        </p:nvPicPr>
        <p:blipFill rotWithShape="1">
          <a:blip r:embed="rId3">
            <a:alphaModFix/>
          </a:blip>
          <a:srcRect b="0" l="0" r="0" t="0"/>
          <a:stretch/>
        </p:blipFill>
        <p:spPr>
          <a:xfrm>
            <a:off x="431403" y="569217"/>
            <a:ext cx="4405042" cy="168063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27" name="Shape 27"/>
        <p:cNvGrpSpPr/>
        <p:nvPr/>
      </p:nvGrpSpPr>
      <p:grpSpPr>
        <a:xfrm>
          <a:off x="0" y="0"/>
          <a:ext cx="0" cy="0"/>
          <a:chOff x="0" y="0"/>
          <a:chExt cx="0" cy="0"/>
        </a:xfrm>
      </p:grpSpPr>
      <p:sp>
        <p:nvSpPr>
          <p:cNvPr id="28" name="Google Shape;28;p21"/>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21"/>
          <p:cNvSpPr txBox="1"/>
          <p:nvPr>
            <p:ph idx="2" type="body"/>
          </p:nvPr>
        </p:nvSpPr>
        <p:spPr>
          <a:xfrm>
            <a:off x="1400970" y="254449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21"/>
          <p:cNvSpPr txBox="1"/>
          <p:nvPr>
            <p:ph idx="3" type="body"/>
          </p:nvPr>
        </p:nvSpPr>
        <p:spPr>
          <a:xfrm>
            <a:off x="565673" y="325628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Google Shape;31;p21"/>
          <p:cNvSpPr txBox="1"/>
          <p:nvPr>
            <p:ph idx="4" type="body"/>
          </p:nvPr>
        </p:nvSpPr>
        <p:spPr>
          <a:xfrm>
            <a:off x="1400970" y="325628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21"/>
          <p:cNvSpPr txBox="1"/>
          <p:nvPr>
            <p:ph idx="5" type="body"/>
          </p:nvPr>
        </p:nvSpPr>
        <p:spPr>
          <a:xfrm>
            <a:off x="565673" y="3968072"/>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21"/>
          <p:cNvSpPr txBox="1"/>
          <p:nvPr>
            <p:ph idx="6" type="body"/>
          </p:nvPr>
        </p:nvSpPr>
        <p:spPr>
          <a:xfrm>
            <a:off x="1400970" y="3968072"/>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21"/>
          <p:cNvSpPr txBox="1"/>
          <p:nvPr>
            <p:ph idx="7" type="body"/>
          </p:nvPr>
        </p:nvSpPr>
        <p:spPr>
          <a:xfrm>
            <a:off x="565673" y="467986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21"/>
          <p:cNvSpPr txBox="1"/>
          <p:nvPr>
            <p:ph idx="8" type="body"/>
          </p:nvPr>
        </p:nvSpPr>
        <p:spPr>
          <a:xfrm>
            <a:off x="1400970" y="4679864"/>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21"/>
          <p:cNvSpPr txBox="1"/>
          <p:nvPr>
            <p:ph idx="9" type="body"/>
          </p:nvPr>
        </p:nvSpPr>
        <p:spPr>
          <a:xfrm>
            <a:off x="565673" y="5374717"/>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21"/>
          <p:cNvSpPr txBox="1"/>
          <p:nvPr>
            <p:ph idx="13" type="body"/>
          </p:nvPr>
        </p:nvSpPr>
        <p:spPr>
          <a:xfrm>
            <a:off x="1400970" y="5374717"/>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21"/>
          <p:cNvSpPr/>
          <p:nvPr/>
        </p:nvSpPr>
        <p:spPr>
          <a:xfrm>
            <a:off x="8947682" y="2543260"/>
            <a:ext cx="2531288" cy="122341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92E4B"/>
              </a:buClr>
              <a:buSzPts val="1050"/>
              <a:buFont typeface="Calibri"/>
              <a:buNone/>
            </a:pPr>
            <a:r>
              <a:rPr b="0" i="0" lang="en-US" sz="1050" u="none" cap="none" strike="noStrike">
                <a:solidFill>
                  <a:srgbClr val="092E4B"/>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1400" u="none" cap="none" strike="noStrike">
              <a:solidFill>
                <a:srgbClr val="000000"/>
              </a:solidFill>
              <a:latin typeface="Arial"/>
              <a:ea typeface="Arial"/>
              <a:cs typeface="Arial"/>
              <a:sym typeface="Arial"/>
            </a:endParaRPr>
          </a:p>
        </p:txBody>
      </p:sp>
      <p:sp>
        <p:nvSpPr>
          <p:cNvPr id="39" name="Google Shape;39;p21"/>
          <p:cNvSpPr/>
          <p:nvPr/>
        </p:nvSpPr>
        <p:spPr>
          <a:xfrm rot="10800000">
            <a:off x="12799" y="5622"/>
            <a:ext cx="12189954" cy="1762217"/>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 name="Google Shape;40;p21"/>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1" name="Google Shape;41;p21"/>
          <p:cNvGrpSpPr/>
          <p:nvPr/>
        </p:nvGrpSpPr>
        <p:grpSpPr>
          <a:xfrm>
            <a:off x="8744224" y="-356297"/>
            <a:ext cx="3525984" cy="2857223"/>
            <a:chOff x="1659400" y="1572038"/>
            <a:chExt cx="970931" cy="786778"/>
          </a:xfrm>
        </p:grpSpPr>
        <p:sp>
          <p:nvSpPr>
            <p:cNvPr id="42" name="Google Shape;42;p21"/>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15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 name="Google Shape;43;p21"/>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15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44" name="Shape 44"/>
        <p:cNvGrpSpPr/>
        <p:nvPr/>
      </p:nvGrpSpPr>
      <p:grpSpPr>
        <a:xfrm>
          <a:off x="0" y="0"/>
          <a:ext cx="0" cy="0"/>
          <a:chOff x="0" y="0"/>
          <a:chExt cx="0" cy="0"/>
        </a:xfrm>
      </p:grpSpPr>
      <p:sp>
        <p:nvSpPr>
          <p:cNvPr id="45" name="Google Shape;45;p22"/>
          <p:cNvSpPr/>
          <p:nvPr/>
        </p:nvSpPr>
        <p:spPr>
          <a:xfrm>
            <a:off x="3776133" y="644599"/>
            <a:ext cx="8415867" cy="5509455"/>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 name="Google Shape;46;p22"/>
          <p:cNvSpPr/>
          <p:nvPr/>
        </p:nvSpPr>
        <p:spPr>
          <a:xfrm>
            <a:off x="23805" y="9076427"/>
            <a:ext cx="7535870" cy="16153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 name="Google Shape;47;p22"/>
          <p:cNvSpPr txBox="1"/>
          <p:nvPr>
            <p:ph idx="1" type="body"/>
          </p:nvPr>
        </p:nvSpPr>
        <p:spPr>
          <a:xfrm>
            <a:off x="5999945" y="3509336"/>
            <a:ext cx="6010480" cy="225304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Google Shape;48;p22"/>
          <p:cNvSpPr txBox="1"/>
          <p:nvPr>
            <p:ph idx="2" type="body"/>
          </p:nvPr>
        </p:nvSpPr>
        <p:spPr>
          <a:xfrm>
            <a:off x="891654" y="2003728"/>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13000"/>
              <a:buFont typeface="Arial"/>
              <a:buNone/>
              <a:defRPr b="0" i="0" sz="130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 name="Google Shape;49;p22"/>
          <p:cNvSpPr/>
          <p:nvPr/>
        </p:nvSpPr>
        <p:spPr>
          <a:xfrm>
            <a:off x="0" y="3875787"/>
            <a:ext cx="5040000" cy="72000"/>
          </a:xfrm>
          <a:custGeom>
            <a:rect b="b" l="l" r="r" t="t"/>
            <a:pathLst>
              <a:path extrusionOk="0" h="71215" w="2963330">
                <a:moveTo>
                  <a:pt x="0" y="0"/>
                </a:moveTo>
                <a:lnTo>
                  <a:pt x="2963330" y="0"/>
                </a:lnTo>
                <a:cubicBezTo>
                  <a:pt x="2963330" y="23739"/>
                  <a:pt x="2963330" y="47477"/>
                  <a:pt x="2963330" y="71215"/>
                </a:cubicBezTo>
                <a:lnTo>
                  <a:pt x="0" y="71215"/>
                </a:lnTo>
                <a:lnTo>
                  <a:pt x="0" y="0"/>
                </a:lnTo>
                <a:close/>
              </a:path>
            </a:pathLst>
          </a:custGeom>
          <a:solidFill>
            <a:srgbClr val="24BAA2"/>
          </a:solidFill>
          <a:ln cap="flat" cmpd="sng" w="9525">
            <a:solidFill>
              <a:srgbClr val="24BAA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 name="Google Shape;50;p22"/>
          <p:cNvSpPr/>
          <p:nvPr/>
        </p:nvSpPr>
        <p:spPr>
          <a:xfrm>
            <a:off x="5040000" y="3812439"/>
            <a:ext cx="394105" cy="198697"/>
          </a:xfrm>
          <a:custGeom>
            <a:rect b="b" l="l" r="r" t="t"/>
            <a:pathLst>
              <a:path extrusionOk="0" h="101214" w="200753">
                <a:moveTo>
                  <a:pt x="185530" y="15135"/>
                </a:moveTo>
                <a:lnTo>
                  <a:pt x="185530" y="15135"/>
                </a:lnTo>
                <a:lnTo>
                  <a:pt x="185530" y="15135"/>
                </a:lnTo>
                <a:cubicBezTo>
                  <a:pt x="176016" y="5676"/>
                  <a:pt x="163647" y="0"/>
                  <a:pt x="149376" y="0"/>
                </a:cubicBezTo>
                <a:cubicBezTo>
                  <a:pt x="135104" y="0"/>
                  <a:pt x="122735" y="5676"/>
                  <a:pt x="113221" y="15135"/>
                </a:cubicBezTo>
                <a:lnTo>
                  <a:pt x="113221" y="15135"/>
                </a:lnTo>
                <a:lnTo>
                  <a:pt x="113221" y="15135"/>
                </a:lnTo>
                <a:cubicBezTo>
                  <a:pt x="108464" y="19865"/>
                  <a:pt x="104658" y="25540"/>
                  <a:pt x="101804" y="32162"/>
                </a:cubicBezTo>
                <a:lnTo>
                  <a:pt x="951" y="32162"/>
                </a:lnTo>
                <a:cubicBezTo>
                  <a:pt x="0" y="45405"/>
                  <a:pt x="0" y="58648"/>
                  <a:pt x="0" y="70945"/>
                </a:cubicBezTo>
                <a:lnTo>
                  <a:pt x="102755" y="70945"/>
                </a:lnTo>
                <a:cubicBezTo>
                  <a:pt x="105610" y="76620"/>
                  <a:pt x="108464" y="82296"/>
                  <a:pt x="113221" y="86080"/>
                </a:cubicBezTo>
                <a:lnTo>
                  <a:pt x="113221" y="86080"/>
                </a:lnTo>
                <a:lnTo>
                  <a:pt x="113221" y="86080"/>
                </a:lnTo>
                <a:cubicBezTo>
                  <a:pt x="122735" y="95539"/>
                  <a:pt x="135104" y="101215"/>
                  <a:pt x="149376" y="101215"/>
                </a:cubicBezTo>
                <a:cubicBezTo>
                  <a:pt x="163647" y="101215"/>
                  <a:pt x="176016" y="95539"/>
                  <a:pt x="185530" y="86080"/>
                </a:cubicBezTo>
                <a:lnTo>
                  <a:pt x="185530" y="86080"/>
                </a:lnTo>
                <a:lnTo>
                  <a:pt x="185530" y="86080"/>
                </a:lnTo>
                <a:cubicBezTo>
                  <a:pt x="195045" y="76620"/>
                  <a:pt x="200753" y="64323"/>
                  <a:pt x="200753" y="50134"/>
                </a:cubicBezTo>
                <a:cubicBezTo>
                  <a:pt x="199802" y="36891"/>
                  <a:pt x="194093" y="24594"/>
                  <a:pt x="185530" y="15135"/>
                </a:cubicBezTo>
                <a:close/>
                <a:moveTo>
                  <a:pt x="163647" y="66215"/>
                </a:moveTo>
                <a:lnTo>
                  <a:pt x="163647" y="66215"/>
                </a:lnTo>
                <a:cubicBezTo>
                  <a:pt x="159842" y="69999"/>
                  <a:pt x="154133" y="71891"/>
                  <a:pt x="148424" y="71891"/>
                </a:cubicBezTo>
                <a:cubicBezTo>
                  <a:pt x="142716" y="71891"/>
                  <a:pt x="137007" y="69999"/>
                  <a:pt x="133201" y="66215"/>
                </a:cubicBezTo>
                <a:lnTo>
                  <a:pt x="133201" y="66215"/>
                </a:lnTo>
                <a:cubicBezTo>
                  <a:pt x="129396" y="62431"/>
                  <a:pt x="127493" y="57702"/>
                  <a:pt x="127493" y="51080"/>
                </a:cubicBezTo>
                <a:cubicBezTo>
                  <a:pt x="127493" y="45405"/>
                  <a:pt x="129396" y="39729"/>
                  <a:pt x="133201" y="35945"/>
                </a:cubicBezTo>
                <a:lnTo>
                  <a:pt x="133201" y="35945"/>
                </a:lnTo>
                <a:cubicBezTo>
                  <a:pt x="137007" y="32162"/>
                  <a:pt x="141764" y="30270"/>
                  <a:pt x="148424" y="30270"/>
                </a:cubicBezTo>
                <a:cubicBezTo>
                  <a:pt x="154133" y="30270"/>
                  <a:pt x="159842" y="32162"/>
                  <a:pt x="163647" y="35945"/>
                </a:cubicBezTo>
                <a:lnTo>
                  <a:pt x="163647" y="35945"/>
                </a:lnTo>
                <a:cubicBezTo>
                  <a:pt x="167453" y="39729"/>
                  <a:pt x="169356" y="44459"/>
                  <a:pt x="169356" y="51080"/>
                </a:cubicBezTo>
                <a:cubicBezTo>
                  <a:pt x="170307" y="56756"/>
                  <a:pt x="167453" y="62431"/>
                  <a:pt x="163647" y="66215"/>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51" name="Google Shape;51;p22"/>
          <p:cNvGrpSpPr/>
          <p:nvPr/>
        </p:nvGrpSpPr>
        <p:grpSpPr>
          <a:xfrm>
            <a:off x="9005185" y="0"/>
            <a:ext cx="3525984" cy="2857223"/>
            <a:chOff x="1659400" y="1572038"/>
            <a:chExt cx="970931" cy="786778"/>
          </a:xfrm>
        </p:grpSpPr>
        <p:sp>
          <p:nvSpPr>
            <p:cNvPr id="52" name="Google Shape;52;p22"/>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15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 name="Google Shape;53;p22"/>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15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54" name="Shape 54"/>
        <p:cNvGrpSpPr/>
        <p:nvPr/>
      </p:nvGrpSpPr>
      <p:grpSpPr>
        <a:xfrm>
          <a:off x="0" y="0"/>
          <a:ext cx="0" cy="0"/>
          <a:chOff x="0" y="0"/>
          <a:chExt cx="0" cy="0"/>
        </a:xfrm>
      </p:grpSpPr>
      <p:sp>
        <p:nvSpPr>
          <p:cNvPr id="55" name="Google Shape;55;p23"/>
          <p:cNvSpPr/>
          <p:nvPr/>
        </p:nvSpPr>
        <p:spPr>
          <a:xfrm>
            <a:off x="0" y="0"/>
            <a:ext cx="12192000" cy="6858000"/>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 name="Google Shape;56;p23"/>
          <p:cNvSpPr/>
          <p:nvPr/>
        </p:nvSpPr>
        <p:spPr>
          <a:xfrm>
            <a:off x="370688" y="323520"/>
            <a:ext cx="11450624" cy="62109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 name="Google Shape;57;p23"/>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400"/>
              <a:buFont typeface="Arial"/>
              <a:buNone/>
              <a:defRPr b="0" i="0" sz="2400" u="none" cap="none" strike="noStrike">
                <a:solidFill>
                  <a:srgbClr val="092E4B"/>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23"/>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p23"/>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Icons">
    <p:spTree>
      <p:nvGrpSpPr>
        <p:cNvPr id="60" name="Shape 6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p:nvPr/>
        </p:nvSpPr>
        <p:spPr>
          <a:xfrm rot="-5400000">
            <a:off x="10313073" y="4835824"/>
            <a:ext cx="317349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92E4B"/>
                </a:solidFill>
                <a:latin typeface="Calibri"/>
                <a:ea typeface="Calibri"/>
                <a:cs typeface="Calibri"/>
                <a:sym typeface="Calibri"/>
              </a:rPr>
              <a:t>Reframing Skills for Senior Carers</a:t>
            </a:r>
            <a:endParaRPr b="0" i="0" sz="1000" u="none" cap="none" strike="noStrike">
              <a:solidFill>
                <a:srgbClr val="092E4B"/>
              </a:solidFill>
              <a:latin typeface="Calibri"/>
              <a:ea typeface="Calibri"/>
              <a:cs typeface="Calibri"/>
              <a:sym typeface="Calibri"/>
            </a:endParaRPr>
          </a:p>
        </p:txBody>
      </p:sp>
      <p:cxnSp>
        <p:nvCxnSpPr>
          <p:cNvPr id="11" name="Google Shape;11;p17"/>
          <p:cNvCxnSpPr/>
          <p:nvPr/>
        </p:nvCxnSpPr>
        <p:spPr>
          <a:xfrm rot="10800000">
            <a:off x="11791088" y="6608548"/>
            <a:ext cx="224149" cy="0"/>
          </a:xfrm>
          <a:prstGeom prst="straightConnector1">
            <a:avLst/>
          </a:prstGeom>
          <a:noFill/>
          <a:ln cap="flat" cmpd="sng" w="9525">
            <a:solidFill>
              <a:srgbClr val="24BAA2"/>
            </a:solidFill>
            <a:prstDash val="solid"/>
            <a:miter lim="4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2.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3"/>
          <p:cNvSpPr txBox="1"/>
          <p:nvPr>
            <p:ph idx="1" type="body"/>
          </p:nvPr>
        </p:nvSpPr>
        <p:spPr>
          <a:xfrm>
            <a:off x="400774" y="3895717"/>
            <a:ext cx="4511694" cy="1008300"/>
          </a:xfrm>
          <a:prstGeom prst="rect">
            <a:avLst/>
          </a:prstGeom>
          <a:noFill/>
          <a:ln>
            <a:noFill/>
          </a:ln>
        </p:spPr>
        <p:txBody>
          <a:bodyPr anchorCtr="0" anchor="t" bIns="45700" lIns="91425" spcFirstLastPara="1" rIns="91425" wrap="square" tIns="45700">
            <a:noAutofit/>
          </a:bodyPr>
          <a:lstStyle/>
          <a:p>
            <a:pPr indent="0" lvl="0" marL="0" rtl="0" algn="l">
              <a:lnSpc>
                <a:spcPct val="98850"/>
              </a:lnSpc>
              <a:spcBef>
                <a:spcPts val="0"/>
              </a:spcBef>
              <a:spcAft>
                <a:spcPts val="0"/>
              </a:spcAft>
              <a:buClr>
                <a:schemeClr val="lt1"/>
              </a:buClr>
              <a:buSzPts val="4000"/>
              <a:buNone/>
            </a:pPr>
            <a:r>
              <a:rPr lang="en-US"/>
              <a:t>Management and monitoring  </a:t>
            </a:r>
            <a:endParaRPr/>
          </a:p>
        </p:txBody>
      </p:sp>
      <p:pic>
        <p:nvPicPr>
          <p:cNvPr id="67" name="Google Shape;67;p3"/>
          <p:cNvPicPr preferRelativeResize="0"/>
          <p:nvPr>
            <p:ph idx="3" type="pic"/>
          </p:nvPr>
        </p:nvPicPr>
        <p:blipFill rotWithShape="1">
          <a:blip r:embed="rId3">
            <a:alphaModFix/>
          </a:blip>
          <a:srcRect b="0" l="6180" r="6180" t="0"/>
          <a:stretch/>
        </p:blipFill>
        <p:spPr>
          <a:xfrm>
            <a:off x="5718875" y="423474"/>
            <a:ext cx="5982504" cy="4551483"/>
          </a:xfrm>
          <a:prstGeom prst="rect">
            <a:avLst/>
          </a:prstGeom>
          <a:solidFill>
            <a:srgbClr val="F2F2F2"/>
          </a:solidFill>
          <a:ln>
            <a:noFill/>
          </a:ln>
        </p:spPr>
      </p:pic>
      <p:sp>
        <p:nvSpPr>
          <p:cNvPr id="68" name="Google Shape;68;p3"/>
          <p:cNvSpPr txBox="1"/>
          <p:nvPr>
            <p:ph idx="4" type="body"/>
          </p:nvPr>
        </p:nvSpPr>
        <p:spPr>
          <a:xfrm>
            <a:off x="7918315" y="5611394"/>
            <a:ext cx="3622500" cy="7311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800"/>
              <a:buNone/>
            </a:pPr>
            <a:r>
              <a:rPr lang="en-US"/>
              <a:t>﻿www.housingcare.net</a:t>
            </a:r>
            <a:endParaRPr/>
          </a:p>
        </p:txBody>
      </p:sp>
      <p:sp>
        <p:nvSpPr>
          <p:cNvPr id="69" name="Google Shape;69;p3"/>
          <p:cNvSpPr txBox="1"/>
          <p:nvPr/>
        </p:nvSpPr>
        <p:spPr>
          <a:xfrm>
            <a:off x="490621" y="2924850"/>
            <a:ext cx="4511694" cy="1008300"/>
          </a:xfrm>
          <a:prstGeom prst="rect">
            <a:avLst/>
          </a:prstGeom>
          <a:noFill/>
          <a:ln>
            <a:noFill/>
          </a:ln>
        </p:spPr>
        <p:txBody>
          <a:bodyPr anchorCtr="0" anchor="t" bIns="45700" lIns="91425" spcFirstLastPara="1" rIns="91425" wrap="square" tIns="45700">
            <a:noAutofit/>
          </a:bodyPr>
          <a:lstStyle/>
          <a:p>
            <a:pPr indent="0" lvl="0" marL="0" marR="0" rtl="0" algn="l">
              <a:lnSpc>
                <a:spcPct val="98850"/>
              </a:lnSpc>
              <a:spcBef>
                <a:spcPts val="0"/>
              </a:spcBef>
              <a:spcAft>
                <a:spcPts val="0"/>
              </a:spcAft>
              <a:buClr>
                <a:schemeClr val="lt1"/>
              </a:buClr>
              <a:buSzPts val="4000"/>
              <a:buFont typeface="Arial"/>
              <a:buNone/>
            </a:pPr>
            <a:r>
              <a:rPr b="0" i="0" lang="en-US" sz="4000" u="none" cap="none" strike="noStrike">
                <a:solidFill>
                  <a:schemeClr val="lt1"/>
                </a:solidFill>
                <a:latin typeface="Calibri"/>
                <a:ea typeface="Calibri"/>
                <a:cs typeface="Calibri"/>
                <a:sym typeface="Calibri"/>
              </a:rPr>
              <a:t>LTTA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36"/>
          <p:cNvSpPr txBox="1"/>
          <p:nvPr>
            <p:ph idx="1" type="body"/>
          </p:nvPr>
        </p:nvSpPr>
        <p:spPr>
          <a:xfrm>
            <a:off x="770623" y="1420428"/>
            <a:ext cx="10851370" cy="2166152"/>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1000"/>
              </a:spcBef>
              <a:spcAft>
                <a:spcPts val="0"/>
              </a:spcAft>
              <a:buClr>
                <a:srgbClr val="092E4B"/>
              </a:buClr>
              <a:buSzPts val="2400"/>
              <a:buFont typeface="Arial"/>
              <a:buChar char="•"/>
            </a:pPr>
            <a:r>
              <a:rPr lang="en-US"/>
              <a:t>The tool of this grid is composed of </a:t>
            </a:r>
            <a:r>
              <a:rPr b="1" lang="en-US">
                <a:solidFill>
                  <a:srgbClr val="7F3494"/>
                </a:solidFill>
              </a:rPr>
              <a:t>7 different parts</a:t>
            </a:r>
            <a:r>
              <a:rPr lang="en-US"/>
              <a:t>. </a:t>
            </a:r>
            <a:endParaRPr/>
          </a:p>
          <a:p>
            <a:pPr indent="-342900" lvl="0" marL="342900" rtl="0" algn="l">
              <a:lnSpc>
                <a:spcPct val="90000"/>
              </a:lnSpc>
              <a:spcBef>
                <a:spcPts val="1000"/>
              </a:spcBef>
              <a:spcAft>
                <a:spcPts val="0"/>
              </a:spcAft>
              <a:buClr>
                <a:srgbClr val="092E4B"/>
              </a:buClr>
              <a:buSzPts val="2400"/>
              <a:buFont typeface="Arial"/>
              <a:buChar char="•"/>
            </a:pPr>
            <a:r>
              <a:rPr lang="en-US"/>
              <a:t>Each of the sections contains a series of open questions oriented to observe the process of the worker in the different competences he/she is expected to acquire during the WBL. </a:t>
            </a:r>
            <a:endParaRPr/>
          </a:p>
          <a:p>
            <a:pPr indent="-190500" lvl="0" marL="342900" rtl="0" algn="l">
              <a:lnSpc>
                <a:spcPct val="90000"/>
              </a:lnSpc>
              <a:spcBef>
                <a:spcPts val="1000"/>
              </a:spcBef>
              <a:spcAft>
                <a:spcPts val="0"/>
              </a:spcAft>
              <a:buClr>
                <a:srgbClr val="092E4B"/>
              </a:buClr>
              <a:buSzPts val="2400"/>
              <a:buFont typeface="Arial"/>
              <a:buNone/>
            </a:pPr>
            <a:r>
              <a:t/>
            </a:r>
            <a:endParaRPr/>
          </a:p>
          <a:p>
            <a:pPr indent="-190500" lvl="0" marL="342900" rtl="0" algn="l">
              <a:lnSpc>
                <a:spcPct val="90000"/>
              </a:lnSpc>
              <a:spcBef>
                <a:spcPts val="1000"/>
              </a:spcBef>
              <a:spcAft>
                <a:spcPts val="0"/>
              </a:spcAft>
              <a:buClr>
                <a:srgbClr val="092E4B"/>
              </a:buClr>
              <a:buSzPts val="2400"/>
              <a:buFont typeface="Arial"/>
              <a:buNone/>
            </a:pPr>
            <a:r>
              <a:t/>
            </a:r>
            <a:endParaRPr/>
          </a:p>
          <a:p>
            <a:pPr indent="-190500" lvl="0" marL="342900" rtl="0" algn="l">
              <a:lnSpc>
                <a:spcPct val="90000"/>
              </a:lnSpc>
              <a:spcBef>
                <a:spcPts val="1000"/>
              </a:spcBef>
              <a:spcAft>
                <a:spcPts val="0"/>
              </a:spcAft>
              <a:buClr>
                <a:srgbClr val="092E4B"/>
              </a:buClr>
              <a:buSzPts val="2400"/>
              <a:buFont typeface="Arial"/>
              <a:buNone/>
            </a:pPr>
            <a:r>
              <a:t/>
            </a:r>
            <a:endParaRPr/>
          </a:p>
        </p:txBody>
      </p:sp>
      <p:sp>
        <p:nvSpPr>
          <p:cNvPr id="140" name="Google Shape;140;p36"/>
          <p:cNvSpPr txBox="1"/>
          <p:nvPr>
            <p:ph idx="2" type="body"/>
          </p:nvPr>
        </p:nvSpPr>
        <p:spPr>
          <a:xfrm>
            <a:off x="770623" y="733612"/>
            <a:ext cx="10595237" cy="44711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3600"/>
              <a:buNone/>
            </a:pPr>
            <a:r>
              <a:rPr lang="en-US"/>
              <a:t>What?</a:t>
            </a:r>
            <a:endParaRPr/>
          </a:p>
          <a:p>
            <a:pPr indent="0" lvl="0" marL="0" rtl="0" algn="l">
              <a:lnSpc>
                <a:spcPct val="90000"/>
              </a:lnSpc>
              <a:spcBef>
                <a:spcPts val="1000"/>
              </a:spcBef>
              <a:spcAft>
                <a:spcPts val="0"/>
              </a:spcAft>
              <a:buClr>
                <a:srgbClr val="24BAA2"/>
              </a:buClr>
              <a:buSzPts val="3600"/>
              <a:buNone/>
            </a:pPr>
            <a:r>
              <a:t/>
            </a:r>
            <a:endParaRPr/>
          </a:p>
        </p:txBody>
      </p:sp>
      <p:graphicFrame>
        <p:nvGraphicFramePr>
          <p:cNvPr id="141" name="Google Shape;141;p36"/>
          <p:cNvGraphicFramePr/>
          <p:nvPr/>
        </p:nvGraphicFramePr>
        <p:xfrm>
          <a:off x="770623" y="3826278"/>
          <a:ext cx="3000000" cy="3000000"/>
        </p:xfrm>
        <a:graphic>
          <a:graphicData uri="http://schemas.openxmlformats.org/drawingml/2006/table">
            <a:tbl>
              <a:tblPr bandRow="1" firstRow="1">
                <a:noFill/>
                <a:tableStyleId>{CAA76DB3-9638-482D-A55D-2DB85A03B9B5}</a:tableStyleId>
              </a:tblPr>
              <a:tblGrid>
                <a:gridCol w="1333275"/>
                <a:gridCol w="1356675"/>
                <a:gridCol w="1457675"/>
                <a:gridCol w="1312150"/>
                <a:gridCol w="1774750"/>
                <a:gridCol w="2035500"/>
                <a:gridCol w="1500325"/>
              </a:tblGrid>
              <a:tr h="1028600">
                <a:tc>
                  <a:txBody>
                    <a:bodyPr/>
                    <a:lstStyle/>
                    <a:p>
                      <a:pPr indent="0" lvl="0" marL="0" marR="0" rtl="0" algn="ctr">
                        <a:lnSpc>
                          <a:spcPct val="100000"/>
                        </a:lnSpc>
                        <a:spcBef>
                          <a:spcPts val="0"/>
                        </a:spcBef>
                        <a:spcAft>
                          <a:spcPts val="0"/>
                        </a:spcAft>
                        <a:buNone/>
                      </a:pPr>
                      <a:r>
                        <a:rPr lang="en-US" sz="1600" u="none" cap="none" strike="noStrike">
                          <a:latin typeface="Calibri"/>
                          <a:ea typeface="Calibri"/>
                          <a:cs typeface="Calibri"/>
                          <a:sym typeface="Calibri"/>
                        </a:rPr>
                        <a:t>1</a:t>
                      </a:r>
                      <a:endParaRPr sz="1600">
                        <a:latin typeface="Calibri"/>
                        <a:ea typeface="Calibri"/>
                        <a:cs typeface="Calibri"/>
                        <a:sym typeface="Calibri"/>
                      </a:endParaRPr>
                    </a:p>
                  </a:txBody>
                  <a:tcPr marT="45725" marB="45725" marR="91450" marL="91450" anchor="ctr">
                    <a:solidFill>
                      <a:srgbClr val="7F3494"/>
                    </a:solidFill>
                  </a:tcPr>
                </a:tc>
                <a:tc>
                  <a:txBody>
                    <a:bodyPr/>
                    <a:lstStyle/>
                    <a:p>
                      <a:pPr indent="0" lvl="0" marL="0" marR="0" rtl="0" algn="ctr">
                        <a:lnSpc>
                          <a:spcPct val="100000"/>
                        </a:lnSpc>
                        <a:spcBef>
                          <a:spcPts val="0"/>
                        </a:spcBef>
                        <a:spcAft>
                          <a:spcPts val="0"/>
                        </a:spcAft>
                        <a:buNone/>
                      </a:pPr>
                      <a:r>
                        <a:rPr lang="en-US" sz="1600" u="none" cap="none" strike="noStrike">
                          <a:latin typeface="Calibri"/>
                          <a:ea typeface="Calibri"/>
                          <a:cs typeface="Calibri"/>
                          <a:sym typeface="Calibri"/>
                        </a:rPr>
                        <a:t>2</a:t>
                      </a:r>
                      <a:endParaRPr sz="1600">
                        <a:latin typeface="Calibri"/>
                        <a:ea typeface="Calibri"/>
                        <a:cs typeface="Calibri"/>
                        <a:sym typeface="Calibri"/>
                      </a:endParaRPr>
                    </a:p>
                  </a:txBody>
                  <a:tcPr marT="45725" marB="45725" marR="91450" marL="91450" anchor="ctr">
                    <a:solidFill>
                      <a:srgbClr val="7F3494"/>
                    </a:solidFill>
                  </a:tcPr>
                </a:tc>
                <a:tc>
                  <a:txBody>
                    <a:bodyPr/>
                    <a:lstStyle/>
                    <a:p>
                      <a:pPr indent="0" lvl="0" marL="0" marR="0" rtl="0" algn="ctr">
                        <a:lnSpc>
                          <a:spcPct val="100000"/>
                        </a:lnSpc>
                        <a:spcBef>
                          <a:spcPts val="0"/>
                        </a:spcBef>
                        <a:spcAft>
                          <a:spcPts val="0"/>
                        </a:spcAft>
                        <a:buNone/>
                      </a:pPr>
                      <a:r>
                        <a:rPr lang="en-US" sz="1600" u="none" cap="none" strike="noStrike">
                          <a:latin typeface="Calibri"/>
                          <a:ea typeface="Calibri"/>
                          <a:cs typeface="Calibri"/>
                          <a:sym typeface="Calibri"/>
                        </a:rPr>
                        <a:t>3</a:t>
                      </a:r>
                      <a:endParaRPr sz="1600">
                        <a:latin typeface="Calibri"/>
                        <a:ea typeface="Calibri"/>
                        <a:cs typeface="Calibri"/>
                        <a:sym typeface="Calibri"/>
                      </a:endParaRPr>
                    </a:p>
                  </a:txBody>
                  <a:tcPr marT="45725" marB="45725" marR="91450" marL="91450" anchor="ctr">
                    <a:solidFill>
                      <a:srgbClr val="7F3494"/>
                    </a:solidFill>
                  </a:tcPr>
                </a:tc>
                <a:tc>
                  <a:txBody>
                    <a:bodyPr/>
                    <a:lstStyle/>
                    <a:p>
                      <a:pPr indent="0" lvl="0" marL="0" marR="0" rtl="0" algn="ctr">
                        <a:lnSpc>
                          <a:spcPct val="100000"/>
                        </a:lnSpc>
                        <a:spcBef>
                          <a:spcPts val="0"/>
                        </a:spcBef>
                        <a:spcAft>
                          <a:spcPts val="0"/>
                        </a:spcAft>
                        <a:buNone/>
                      </a:pPr>
                      <a:r>
                        <a:rPr lang="en-US" sz="1600" u="none" cap="none" strike="noStrike">
                          <a:latin typeface="Calibri"/>
                          <a:ea typeface="Calibri"/>
                          <a:cs typeface="Calibri"/>
                          <a:sym typeface="Calibri"/>
                        </a:rPr>
                        <a:t>4</a:t>
                      </a:r>
                      <a:endParaRPr sz="1600">
                        <a:latin typeface="Calibri"/>
                        <a:ea typeface="Calibri"/>
                        <a:cs typeface="Calibri"/>
                        <a:sym typeface="Calibri"/>
                      </a:endParaRPr>
                    </a:p>
                  </a:txBody>
                  <a:tcPr marT="45725" marB="45725" marR="91450" marL="91450" anchor="ctr">
                    <a:solidFill>
                      <a:srgbClr val="7F3494"/>
                    </a:solidFill>
                  </a:tcPr>
                </a:tc>
                <a:tc>
                  <a:txBody>
                    <a:bodyPr/>
                    <a:lstStyle/>
                    <a:p>
                      <a:pPr indent="0" lvl="0" marL="0" marR="0" rtl="0" algn="ctr">
                        <a:lnSpc>
                          <a:spcPct val="100000"/>
                        </a:lnSpc>
                        <a:spcBef>
                          <a:spcPts val="0"/>
                        </a:spcBef>
                        <a:spcAft>
                          <a:spcPts val="0"/>
                        </a:spcAft>
                        <a:buNone/>
                      </a:pPr>
                      <a:r>
                        <a:rPr lang="en-US" sz="1600" u="none" cap="none" strike="noStrike">
                          <a:latin typeface="Calibri"/>
                          <a:ea typeface="Calibri"/>
                          <a:cs typeface="Calibri"/>
                          <a:sym typeface="Calibri"/>
                        </a:rPr>
                        <a:t>5</a:t>
                      </a:r>
                      <a:endParaRPr sz="1600">
                        <a:latin typeface="Calibri"/>
                        <a:ea typeface="Calibri"/>
                        <a:cs typeface="Calibri"/>
                        <a:sym typeface="Calibri"/>
                      </a:endParaRPr>
                    </a:p>
                  </a:txBody>
                  <a:tcPr marT="45725" marB="45725" marR="91450" marL="91450" anchor="ctr">
                    <a:solidFill>
                      <a:srgbClr val="7F3494"/>
                    </a:solidFill>
                  </a:tcPr>
                </a:tc>
                <a:tc>
                  <a:txBody>
                    <a:bodyPr/>
                    <a:lstStyle/>
                    <a:p>
                      <a:pPr indent="0" lvl="0" marL="0" marR="0" rtl="0" algn="ctr">
                        <a:lnSpc>
                          <a:spcPct val="100000"/>
                        </a:lnSpc>
                        <a:spcBef>
                          <a:spcPts val="0"/>
                        </a:spcBef>
                        <a:spcAft>
                          <a:spcPts val="0"/>
                        </a:spcAft>
                        <a:buNone/>
                      </a:pPr>
                      <a:r>
                        <a:rPr lang="en-US" sz="1600" u="none" cap="none" strike="noStrike">
                          <a:latin typeface="Calibri"/>
                          <a:ea typeface="Calibri"/>
                          <a:cs typeface="Calibri"/>
                          <a:sym typeface="Calibri"/>
                        </a:rPr>
                        <a:t>6</a:t>
                      </a:r>
                      <a:endParaRPr sz="1600">
                        <a:latin typeface="Calibri"/>
                        <a:ea typeface="Calibri"/>
                        <a:cs typeface="Calibri"/>
                        <a:sym typeface="Calibri"/>
                      </a:endParaRPr>
                    </a:p>
                  </a:txBody>
                  <a:tcPr marT="45725" marB="45725" marR="91450" marL="91450" anchor="ctr">
                    <a:solidFill>
                      <a:srgbClr val="7F3494"/>
                    </a:solidFill>
                  </a:tcPr>
                </a:tc>
                <a:tc>
                  <a:txBody>
                    <a:bodyPr/>
                    <a:lstStyle/>
                    <a:p>
                      <a:pPr indent="0" lvl="0" marL="0" marR="0" rtl="0" algn="ctr">
                        <a:lnSpc>
                          <a:spcPct val="100000"/>
                        </a:lnSpc>
                        <a:spcBef>
                          <a:spcPts val="0"/>
                        </a:spcBef>
                        <a:spcAft>
                          <a:spcPts val="0"/>
                        </a:spcAft>
                        <a:buNone/>
                      </a:pPr>
                      <a:r>
                        <a:rPr lang="en-US" sz="1600" u="none" cap="none" strike="noStrike">
                          <a:latin typeface="Calibri"/>
                          <a:ea typeface="Calibri"/>
                          <a:cs typeface="Calibri"/>
                          <a:sym typeface="Calibri"/>
                        </a:rPr>
                        <a:t>7</a:t>
                      </a:r>
                      <a:endParaRPr sz="1600">
                        <a:latin typeface="Calibri"/>
                        <a:ea typeface="Calibri"/>
                        <a:cs typeface="Calibri"/>
                        <a:sym typeface="Calibri"/>
                      </a:endParaRPr>
                    </a:p>
                  </a:txBody>
                  <a:tcPr marT="45725" marB="45725" marR="91450" marL="91450" anchor="ctr">
                    <a:solidFill>
                      <a:srgbClr val="7F3494"/>
                    </a:solidFill>
                  </a:tcPr>
                </a:tc>
              </a:tr>
              <a:tr h="1083075">
                <a:tc>
                  <a:txBody>
                    <a:bodyPr/>
                    <a:lstStyle/>
                    <a:p>
                      <a:pPr indent="0" lvl="0" marL="0" marR="0" rtl="0" algn="ctr">
                        <a:lnSpc>
                          <a:spcPct val="100000"/>
                        </a:lnSpc>
                        <a:spcBef>
                          <a:spcPts val="0"/>
                        </a:spcBef>
                        <a:spcAft>
                          <a:spcPts val="0"/>
                        </a:spcAft>
                        <a:buNone/>
                      </a:pPr>
                      <a:r>
                        <a:rPr b="1" i="0" lang="en-US" sz="1600" u="none" cap="none" strike="noStrike">
                          <a:solidFill>
                            <a:srgbClr val="092E4B"/>
                          </a:solidFill>
                          <a:latin typeface="Calibri"/>
                          <a:ea typeface="Calibri"/>
                          <a:cs typeface="Calibri"/>
                          <a:sym typeface="Calibri"/>
                        </a:rPr>
                        <a:t>Learner/care worker’s General Performance</a:t>
                      </a:r>
                      <a:endParaRPr sz="1600" u="none" cap="none" strike="noStrike">
                        <a:solidFill>
                          <a:srgbClr val="092E4B"/>
                        </a:solidFill>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rPr b="1" i="0" lang="en-US" sz="1600" u="none" cap="none" strike="noStrike">
                          <a:solidFill>
                            <a:srgbClr val="092E4B"/>
                          </a:solidFill>
                          <a:latin typeface="Calibri"/>
                          <a:ea typeface="Calibri"/>
                          <a:cs typeface="Calibri"/>
                          <a:sym typeface="Calibri"/>
                        </a:rPr>
                        <a:t>Activities and tasks advanced</a:t>
                      </a:r>
                      <a:endParaRPr b="1" i="0" sz="1600" u="none" cap="none" strike="noStrike">
                        <a:solidFill>
                          <a:srgbClr val="092E4B"/>
                        </a:solidFill>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rPr b="1" i="0" lang="en-US" sz="1600" u="none" cap="none" strike="noStrike">
                          <a:solidFill>
                            <a:srgbClr val="092E4B"/>
                          </a:solidFill>
                          <a:latin typeface="Calibri"/>
                          <a:ea typeface="Calibri"/>
                          <a:cs typeface="Calibri"/>
                          <a:sym typeface="Calibri"/>
                        </a:rPr>
                        <a:t>Pending activities and tasks</a:t>
                      </a:r>
                      <a:endParaRPr b="1" i="0" sz="1600" u="none" cap="none" strike="noStrike">
                        <a:solidFill>
                          <a:srgbClr val="092E4B"/>
                        </a:solidFill>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rPr b="1" i="0" lang="en-US" sz="1600" u="none" cap="none" strike="noStrike">
                          <a:solidFill>
                            <a:srgbClr val="092E4B"/>
                          </a:solidFill>
                          <a:latin typeface="Calibri"/>
                          <a:ea typeface="Calibri"/>
                          <a:cs typeface="Calibri"/>
                          <a:sym typeface="Calibri"/>
                        </a:rPr>
                        <a:t>Difficulties</a:t>
                      </a:r>
                      <a:endParaRPr b="1" i="0" sz="1600" u="none" cap="none" strike="noStrike">
                        <a:solidFill>
                          <a:srgbClr val="092E4B"/>
                        </a:solidFill>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rPr b="1" i="0" lang="en-US" sz="1600" u="none" cap="none" strike="noStrike">
                          <a:solidFill>
                            <a:srgbClr val="092E4B"/>
                          </a:solidFill>
                          <a:latin typeface="Calibri"/>
                          <a:ea typeface="Calibri"/>
                          <a:cs typeface="Calibri"/>
                          <a:sym typeface="Calibri"/>
                        </a:rPr>
                        <a:t>Recommendations from learner/care worker</a:t>
                      </a:r>
                      <a:endParaRPr b="1" i="0" sz="1600" u="none" cap="none" strike="noStrike">
                        <a:solidFill>
                          <a:srgbClr val="092E4B"/>
                        </a:solidFill>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rPr b="1" i="0" lang="en-US" sz="1600" u="none" cap="none" strike="noStrike">
                          <a:solidFill>
                            <a:srgbClr val="092E4B"/>
                          </a:solidFill>
                          <a:latin typeface="Calibri"/>
                          <a:ea typeface="Calibri"/>
                          <a:cs typeface="Calibri"/>
                          <a:sym typeface="Calibri"/>
                        </a:rPr>
                        <a:t>Recommendations from the WBL tutor</a:t>
                      </a:r>
                      <a:endParaRPr b="1" i="0" sz="1600" u="none" cap="none" strike="noStrike">
                        <a:solidFill>
                          <a:srgbClr val="092E4B"/>
                        </a:solidFill>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rPr b="1" i="0" lang="en-US" sz="1600" u="none" cap="none" strike="noStrike">
                          <a:solidFill>
                            <a:srgbClr val="092E4B"/>
                          </a:solidFill>
                          <a:latin typeface="Calibri"/>
                          <a:ea typeface="Calibri"/>
                          <a:cs typeface="Calibri"/>
                          <a:sym typeface="Calibri"/>
                        </a:rPr>
                        <a:t>Commitment in follow up</a:t>
                      </a:r>
                      <a:endParaRPr b="1" i="0" sz="1600" u="none" cap="none" strike="noStrike">
                        <a:solidFill>
                          <a:srgbClr val="092E4B"/>
                        </a:solidFill>
                        <a:latin typeface="Calibri"/>
                        <a:ea typeface="Calibri"/>
                        <a:cs typeface="Calibri"/>
                        <a:sym typeface="Calibri"/>
                      </a:endParaRPr>
                    </a:p>
                  </a:txBody>
                  <a:tcPr marT="45725" marB="45725" marR="91450" marL="91450" anchor="ct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7"/>
          <p:cNvSpPr txBox="1"/>
          <p:nvPr>
            <p:ph idx="1" type="body"/>
          </p:nvPr>
        </p:nvSpPr>
        <p:spPr>
          <a:xfrm>
            <a:off x="770623" y="1589103"/>
            <a:ext cx="10851370" cy="2166152"/>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000"/>
              </a:spcBef>
              <a:spcAft>
                <a:spcPts val="0"/>
              </a:spcAft>
              <a:buClr>
                <a:srgbClr val="092E4B"/>
              </a:buClr>
              <a:buSzPts val="2400"/>
              <a:buNone/>
            </a:pPr>
            <a:r>
              <a:rPr lang="en-US"/>
              <a:t>The performance of the workers will be measured on the basis of subjective motivation (of the caregiver him/herself) and subjective motivation as perceived by the tutors based on questions and comments made. Some questions that you can ask during regarding about this topic are: </a:t>
            </a:r>
            <a:endParaRPr/>
          </a:p>
          <a:p>
            <a:pPr indent="-190500" lvl="0" marL="342900" rtl="0" algn="l">
              <a:lnSpc>
                <a:spcPct val="90000"/>
              </a:lnSpc>
              <a:spcBef>
                <a:spcPts val="1000"/>
              </a:spcBef>
              <a:spcAft>
                <a:spcPts val="0"/>
              </a:spcAft>
              <a:buClr>
                <a:srgbClr val="092E4B"/>
              </a:buClr>
              <a:buSzPts val="2400"/>
              <a:buFont typeface="Arial"/>
              <a:buNone/>
            </a:pPr>
            <a:r>
              <a:t/>
            </a:r>
            <a:endParaRPr/>
          </a:p>
          <a:p>
            <a:pPr indent="-190500" lvl="0" marL="342900" rtl="0" algn="l">
              <a:lnSpc>
                <a:spcPct val="90000"/>
              </a:lnSpc>
              <a:spcBef>
                <a:spcPts val="1000"/>
              </a:spcBef>
              <a:spcAft>
                <a:spcPts val="0"/>
              </a:spcAft>
              <a:buClr>
                <a:srgbClr val="092E4B"/>
              </a:buClr>
              <a:buSzPts val="2400"/>
              <a:buFont typeface="Arial"/>
              <a:buNone/>
            </a:pPr>
            <a:r>
              <a:t/>
            </a:r>
            <a:endParaRPr/>
          </a:p>
        </p:txBody>
      </p:sp>
      <p:sp>
        <p:nvSpPr>
          <p:cNvPr id="147" name="Google Shape;147;p37"/>
          <p:cNvSpPr txBox="1"/>
          <p:nvPr>
            <p:ph idx="2" type="body"/>
          </p:nvPr>
        </p:nvSpPr>
        <p:spPr>
          <a:xfrm>
            <a:off x="770623" y="733612"/>
            <a:ext cx="10595237" cy="44711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3600"/>
              <a:buNone/>
            </a:pPr>
            <a:r>
              <a:rPr lang="en-US"/>
              <a:t>Learner/care worker’s General Performance</a:t>
            </a:r>
            <a:endParaRPr/>
          </a:p>
          <a:p>
            <a:pPr indent="0" lvl="0" marL="0" rtl="0" algn="l">
              <a:lnSpc>
                <a:spcPct val="90000"/>
              </a:lnSpc>
              <a:spcBef>
                <a:spcPts val="1000"/>
              </a:spcBef>
              <a:spcAft>
                <a:spcPts val="0"/>
              </a:spcAft>
              <a:buClr>
                <a:srgbClr val="24BAA2"/>
              </a:buClr>
              <a:buSzPts val="3600"/>
              <a:buNone/>
            </a:pPr>
            <a:r>
              <a:t/>
            </a:r>
            <a:endParaRPr/>
          </a:p>
        </p:txBody>
      </p:sp>
      <p:sp>
        <p:nvSpPr>
          <p:cNvPr id="148" name="Google Shape;148;p37"/>
          <p:cNvSpPr txBox="1"/>
          <p:nvPr/>
        </p:nvSpPr>
        <p:spPr>
          <a:xfrm>
            <a:off x="690238" y="3260324"/>
            <a:ext cx="8240700" cy="3170700"/>
          </a:xfrm>
          <a:prstGeom prst="rect">
            <a:avLst/>
          </a:prstGeom>
          <a:noFill/>
          <a:ln>
            <a:noFill/>
          </a:ln>
        </p:spPr>
        <p:txBody>
          <a:bodyPr anchorCtr="0" anchor="t" bIns="45700" lIns="91425" spcFirstLastPara="1" rIns="91425" wrap="square" tIns="45700">
            <a:spAutoFit/>
          </a:bodyPr>
          <a:lstStyle/>
          <a:p>
            <a:pPr indent="-298450" lvl="1" marL="742950" marR="179070" rtl="0" algn="just">
              <a:lnSpc>
                <a:spcPct val="100000"/>
              </a:lnSpc>
              <a:spcBef>
                <a:spcPts val="0"/>
              </a:spcBef>
              <a:spcAft>
                <a:spcPts val="0"/>
              </a:spcAft>
              <a:buClr>
                <a:srgbClr val="000000"/>
              </a:buClr>
              <a:buSzPts val="2000"/>
              <a:buFont typeface="Arial"/>
              <a:buAutoNum type="alphaLcPeriod"/>
            </a:pPr>
            <a:r>
              <a:rPr b="1" i="0" lang="en-US" sz="2000" u="none" cap="none" strike="noStrike">
                <a:solidFill>
                  <a:srgbClr val="7F3494"/>
                </a:solidFill>
                <a:latin typeface="Calibri"/>
                <a:ea typeface="Calibri"/>
                <a:cs typeface="Calibri"/>
                <a:sym typeface="Calibri"/>
              </a:rPr>
              <a:t>Do you think that this WBL provides you useful knowledge for your work? </a:t>
            </a:r>
            <a:endParaRPr b="0" i="0" sz="2000" u="none" cap="none" strike="noStrike">
              <a:solidFill>
                <a:srgbClr val="7F3494"/>
              </a:solidFill>
              <a:latin typeface="Calibri"/>
              <a:ea typeface="Calibri"/>
              <a:cs typeface="Calibri"/>
              <a:sym typeface="Calibri"/>
            </a:endParaRPr>
          </a:p>
          <a:p>
            <a:pPr indent="-298450" lvl="1" marL="742950" marR="179070" rtl="0" algn="just">
              <a:lnSpc>
                <a:spcPct val="100000"/>
              </a:lnSpc>
              <a:spcBef>
                <a:spcPts val="0"/>
              </a:spcBef>
              <a:spcAft>
                <a:spcPts val="0"/>
              </a:spcAft>
              <a:buClr>
                <a:srgbClr val="000000"/>
              </a:buClr>
              <a:buSzPts val="2000"/>
              <a:buFont typeface="Arial"/>
              <a:buAutoNum type="alphaLcPeriod"/>
            </a:pPr>
            <a:r>
              <a:rPr b="1" i="0" lang="en-US" sz="2000" u="none" cap="none" strike="noStrike">
                <a:solidFill>
                  <a:srgbClr val="7F3494"/>
                </a:solidFill>
                <a:latin typeface="Calibri"/>
                <a:ea typeface="Calibri"/>
                <a:cs typeface="Calibri"/>
                <a:sym typeface="Calibri"/>
              </a:rPr>
              <a:t>How much time do you spend every day practicing the things learned on this WBL?</a:t>
            </a:r>
            <a:endParaRPr b="0" i="0" sz="2000" u="none" cap="none" strike="noStrike">
              <a:solidFill>
                <a:srgbClr val="7F3494"/>
              </a:solidFill>
              <a:latin typeface="Calibri"/>
              <a:ea typeface="Calibri"/>
              <a:cs typeface="Calibri"/>
              <a:sym typeface="Calibri"/>
            </a:endParaRPr>
          </a:p>
          <a:p>
            <a:pPr indent="-298450" lvl="1" marL="742950" marR="179070" rtl="0" algn="just">
              <a:lnSpc>
                <a:spcPct val="100000"/>
              </a:lnSpc>
              <a:spcBef>
                <a:spcPts val="0"/>
              </a:spcBef>
              <a:spcAft>
                <a:spcPts val="0"/>
              </a:spcAft>
              <a:buClr>
                <a:srgbClr val="000000"/>
              </a:buClr>
              <a:buSzPts val="2000"/>
              <a:buFont typeface="Arial"/>
              <a:buAutoNum type="alphaLcPeriod"/>
            </a:pPr>
            <a:r>
              <a:rPr b="1" i="0" lang="en-US" sz="2000" u="none" cap="none" strike="noStrike">
                <a:solidFill>
                  <a:srgbClr val="7F3494"/>
                </a:solidFill>
                <a:latin typeface="Calibri"/>
                <a:ea typeface="Calibri"/>
                <a:cs typeface="Calibri"/>
                <a:sym typeface="Calibri"/>
              </a:rPr>
              <a:t>What motivates you to learn more about the technology and health care?</a:t>
            </a:r>
            <a:endParaRPr b="0" i="0" sz="2000" u="none" cap="none" strike="noStrike">
              <a:solidFill>
                <a:srgbClr val="7F3494"/>
              </a:solidFill>
              <a:latin typeface="Calibri"/>
              <a:ea typeface="Calibri"/>
              <a:cs typeface="Calibri"/>
              <a:sym typeface="Calibri"/>
            </a:endParaRPr>
          </a:p>
          <a:p>
            <a:pPr indent="-298450" lvl="1" marL="742950" marR="179070" rtl="0" algn="just">
              <a:lnSpc>
                <a:spcPct val="100000"/>
              </a:lnSpc>
              <a:spcBef>
                <a:spcPts val="0"/>
              </a:spcBef>
              <a:spcAft>
                <a:spcPts val="0"/>
              </a:spcAft>
              <a:buClr>
                <a:srgbClr val="000000"/>
              </a:buClr>
              <a:buSzPts val="2000"/>
              <a:buFont typeface="Arial"/>
              <a:buAutoNum type="alphaLcPeriod"/>
            </a:pPr>
            <a:r>
              <a:rPr b="1" i="0" lang="en-US" sz="2000" u="none" cap="none" strike="noStrike">
                <a:solidFill>
                  <a:srgbClr val="7F3494"/>
                </a:solidFill>
                <a:latin typeface="Calibri"/>
                <a:ea typeface="Calibri"/>
                <a:cs typeface="Calibri"/>
                <a:sym typeface="Calibri"/>
              </a:rPr>
              <a:t>Which activities did it until now do you enjoy most?</a:t>
            </a:r>
            <a:endParaRPr b="0" i="0" sz="2000" u="none" cap="none" strike="noStrike">
              <a:solidFill>
                <a:srgbClr val="7F3494"/>
              </a:solidFill>
              <a:latin typeface="Calibri"/>
              <a:ea typeface="Calibri"/>
              <a:cs typeface="Calibri"/>
              <a:sym typeface="Calibri"/>
            </a:endParaRPr>
          </a:p>
          <a:p>
            <a:pPr indent="-298450" lvl="1" marL="742950" marR="179070" rtl="0" algn="just">
              <a:lnSpc>
                <a:spcPct val="100000"/>
              </a:lnSpc>
              <a:spcBef>
                <a:spcPts val="0"/>
              </a:spcBef>
              <a:spcAft>
                <a:spcPts val="0"/>
              </a:spcAft>
              <a:buClr>
                <a:srgbClr val="000000"/>
              </a:buClr>
              <a:buSzPts val="2000"/>
              <a:buFont typeface="Arial"/>
              <a:buAutoNum type="alphaLcPeriod"/>
            </a:pPr>
            <a:r>
              <a:rPr b="1" i="0" lang="en-US" sz="2000" u="none" cap="none" strike="noStrike">
                <a:solidFill>
                  <a:srgbClr val="7F3494"/>
                </a:solidFill>
                <a:latin typeface="Calibri"/>
                <a:ea typeface="Calibri"/>
                <a:cs typeface="Calibri"/>
                <a:sym typeface="Calibri"/>
              </a:rPr>
              <a:t>What are some achievements you’re proud of?</a:t>
            </a:r>
            <a:endParaRPr b="0" i="0" sz="2000" u="none" cap="none" strike="noStrike">
              <a:solidFill>
                <a:srgbClr val="7F3494"/>
              </a:solidFill>
              <a:latin typeface="Calibri"/>
              <a:ea typeface="Calibri"/>
              <a:cs typeface="Calibri"/>
              <a:sym typeface="Calibri"/>
            </a:endParaRPr>
          </a:p>
          <a:p>
            <a:pPr indent="-298450" lvl="1" marL="742950" marR="179070" rtl="0" algn="just">
              <a:lnSpc>
                <a:spcPct val="100000"/>
              </a:lnSpc>
              <a:spcBef>
                <a:spcPts val="0"/>
              </a:spcBef>
              <a:spcAft>
                <a:spcPts val="0"/>
              </a:spcAft>
              <a:buClr>
                <a:srgbClr val="000000"/>
              </a:buClr>
              <a:buSzPts val="2000"/>
              <a:buFont typeface="Arial"/>
              <a:buAutoNum type="alphaLcPeriod"/>
            </a:pPr>
            <a:r>
              <a:rPr b="1" i="0" lang="en-US" sz="2000" u="none" cap="none" strike="noStrike">
                <a:solidFill>
                  <a:srgbClr val="7F3494"/>
                </a:solidFill>
                <a:latin typeface="Calibri"/>
                <a:ea typeface="Calibri"/>
                <a:cs typeface="Calibri"/>
                <a:sym typeface="Calibri"/>
              </a:rPr>
              <a:t>Until now, how would you evaluate the overall academic experience you had with this WBL?</a:t>
            </a:r>
            <a:endParaRPr b="0" i="0" sz="2000" u="none" cap="none" strike="noStrike">
              <a:solidFill>
                <a:srgbClr val="7F3494"/>
              </a:solidFill>
              <a:latin typeface="Calibri"/>
              <a:ea typeface="Calibri"/>
              <a:cs typeface="Calibri"/>
              <a:sym typeface="Calibri"/>
            </a:endParaRPr>
          </a:p>
        </p:txBody>
      </p:sp>
      <p:pic>
        <p:nvPicPr>
          <p:cNvPr id="149" name="Google Shape;149;p37"/>
          <p:cNvPicPr preferRelativeResize="0"/>
          <p:nvPr/>
        </p:nvPicPr>
        <p:blipFill rotWithShape="1">
          <a:blip r:embed="rId3">
            <a:alphaModFix/>
          </a:blip>
          <a:srcRect b="0" l="0" r="0" t="0"/>
          <a:stretch/>
        </p:blipFill>
        <p:spPr>
          <a:xfrm>
            <a:off x="9057264" y="3076983"/>
            <a:ext cx="2438400" cy="2438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38"/>
          <p:cNvPicPr preferRelativeResize="0"/>
          <p:nvPr/>
        </p:nvPicPr>
        <p:blipFill rotWithShape="1">
          <a:blip r:embed="rId3">
            <a:alphaModFix/>
          </a:blip>
          <a:srcRect b="0" l="0" r="0" t="0"/>
          <a:stretch/>
        </p:blipFill>
        <p:spPr>
          <a:xfrm>
            <a:off x="8404640" y="3879525"/>
            <a:ext cx="1503235" cy="1503235"/>
          </a:xfrm>
          <a:prstGeom prst="rect">
            <a:avLst/>
          </a:prstGeom>
          <a:noFill/>
          <a:ln>
            <a:noFill/>
          </a:ln>
        </p:spPr>
      </p:pic>
      <p:sp>
        <p:nvSpPr>
          <p:cNvPr id="155" name="Google Shape;155;p38"/>
          <p:cNvSpPr txBox="1"/>
          <p:nvPr>
            <p:ph idx="1" type="body"/>
          </p:nvPr>
        </p:nvSpPr>
        <p:spPr>
          <a:xfrm>
            <a:off x="770623" y="1447060"/>
            <a:ext cx="10851370" cy="2166152"/>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000"/>
              </a:spcBef>
              <a:spcAft>
                <a:spcPts val="0"/>
              </a:spcAft>
              <a:buClr>
                <a:srgbClr val="092E4B"/>
              </a:buClr>
              <a:buSzPts val="2400"/>
              <a:buNone/>
            </a:pPr>
            <a:r>
              <a:rPr lang="en-US"/>
              <a:t>In this part we want to observe what kind of activities the learners have carried out between the beginning of the WBL and the moment of the monitoring in order to know their motivation. In this sense we are going to ask for the follow activities or task</a:t>
            </a:r>
            <a:endParaRPr/>
          </a:p>
          <a:p>
            <a:pPr indent="-190500" lvl="0" marL="342900" rtl="0" algn="l">
              <a:lnSpc>
                <a:spcPct val="90000"/>
              </a:lnSpc>
              <a:spcBef>
                <a:spcPts val="1000"/>
              </a:spcBef>
              <a:spcAft>
                <a:spcPts val="0"/>
              </a:spcAft>
              <a:buClr>
                <a:srgbClr val="092E4B"/>
              </a:buClr>
              <a:buSzPts val="2400"/>
              <a:buFont typeface="Arial"/>
              <a:buNone/>
            </a:pPr>
            <a:r>
              <a:t/>
            </a:r>
            <a:endParaRPr/>
          </a:p>
        </p:txBody>
      </p:sp>
      <p:sp>
        <p:nvSpPr>
          <p:cNvPr id="156" name="Google Shape;156;p38"/>
          <p:cNvSpPr txBox="1"/>
          <p:nvPr>
            <p:ph idx="2" type="body"/>
          </p:nvPr>
        </p:nvSpPr>
        <p:spPr>
          <a:xfrm>
            <a:off x="770623" y="733612"/>
            <a:ext cx="10595237" cy="44711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3600"/>
              <a:buNone/>
            </a:pPr>
            <a:r>
              <a:rPr lang="en-US"/>
              <a:t>Activities and tasks advanced</a:t>
            </a:r>
            <a:endParaRPr/>
          </a:p>
        </p:txBody>
      </p:sp>
      <p:sp>
        <p:nvSpPr>
          <p:cNvPr id="157" name="Google Shape;157;p38"/>
          <p:cNvSpPr txBox="1"/>
          <p:nvPr/>
        </p:nvSpPr>
        <p:spPr>
          <a:xfrm>
            <a:off x="529087" y="2990397"/>
            <a:ext cx="8240700" cy="1446900"/>
          </a:xfrm>
          <a:prstGeom prst="rect">
            <a:avLst/>
          </a:prstGeom>
          <a:noFill/>
          <a:ln>
            <a:noFill/>
          </a:ln>
        </p:spPr>
        <p:txBody>
          <a:bodyPr anchorCtr="0" anchor="t" bIns="45700" lIns="91425" spcFirstLastPara="1" rIns="91425" wrap="square" tIns="45700">
            <a:spAutoFit/>
          </a:bodyPr>
          <a:lstStyle/>
          <a:p>
            <a:pPr indent="-311150" lvl="1" marL="742950" marR="179070" rtl="0" algn="just">
              <a:lnSpc>
                <a:spcPct val="100000"/>
              </a:lnSpc>
              <a:spcBef>
                <a:spcPts val="0"/>
              </a:spcBef>
              <a:spcAft>
                <a:spcPts val="0"/>
              </a:spcAft>
              <a:buClr>
                <a:srgbClr val="000000"/>
              </a:buClr>
              <a:buSzPts val="2200"/>
              <a:buFont typeface="Arial"/>
              <a:buAutoNum type="alphaLcPeriod"/>
            </a:pPr>
            <a:r>
              <a:rPr b="1" i="0" lang="en-US" sz="2200" u="none" cap="none" strike="noStrike">
                <a:solidFill>
                  <a:srgbClr val="7F3494"/>
                </a:solidFill>
                <a:latin typeface="Calibri"/>
                <a:ea typeface="Calibri"/>
                <a:cs typeface="Calibri"/>
                <a:sym typeface="Calibri"/>
              </a:rPr>
              <a:t>What kind of technology they used included in the course Mooc? </a:t>
            </a:r>
            <a:endParaRPr sz="1800"/>
          </a:p>
          <a:p>
            <a:pPr indent="-311150" lvl="1" marL="742950" marR="179070" rtl="0" algn="just">
              <a:lnSpc>
                <a:spcPct val="100000"/>
              </a:lnSpc>
              <a:spcBef>
                <a:spcPts val="0"/>
              </a:spcBef>
              <a:spcAft>
                <a:spcPts val="0"/>
              </a:spcAft>
              <a:buClr>
                <a:srgbClr val="000000"/>
              </a:buClr>
              <a:buSzPts val="2200"/>
              <a:buFont typeface="Arial"/>
              <a:buAutoNum type="alphaLcPeriod"/>
            </a:pPr>
            <a:r>
              <a:rPr b="1" i="0" lang="en-US" sz="2200" u="none" cap="none" strike="noStrike">
                <a:solidFill>
                  <a:srgbClr val="7F3494"/>
                </a:solidFill>
                <a:latin typeface="Calibri"/>
                <a:ea typeface="Calibri"/>
                <a:cs typeface="Calibri"/>
                <a:sym typeface="Calibri"/>
              </a:rPr>
              <a:t>What kind of activities and practical exercises included in the course Mooc the learners/care workers have carried out?</a:t>
            </a:r>
            <a:endParaRPr sz="1800"/>
          </a:p>
        </p:txBody>
      </p:sp>
      <p:pic>
        <p:nvPicPr>
          <p:cNvPr id="158" name="Google Shape;158;p38"/>
          <p:cNvPicPr preferRelativeResize="0"/>
          <p:nvPr/>
        </p:nvPicPr>
        <p:blipFill rotWithShape="1">
          <a:blip r:embed="rId4">
            <a:alphaModFix/>
          </a:blip>
          <a:srcRect b="0" l="0" r="0" t="0"/>
          <a:stretch/>
        </p:blipFill>
        <p:spPr>
          <a:xfrm>
            <a:off x="9363835" y="4437297"/>
            <a:ext cx="1712652" cy="171265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9"/>
          <p:cNvSpPr txBox="1"/>
          <p:nvPr>
            <p:ph idx="1" type="body"/>
          </p:nvPr>
        </p:nvSpPr>
        <p:spPr>
          <a:xfrm>
            <a:off x="4749553" y="1666043"/>
            <a:ext cx="6933461" cy="2302275"/>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000"/>
              </a:spcBef>
              <a:spcAft>
                <a:spcPts val="0"/>
              </a:spcAft>
              <a:buClr>
                <a:srgbClr val="092E4B"/>
              </a:buClr>
              <a:buSzPts val="2400"/>
              <a:buNone/>
            </a:pPr>
            <a:r>
              <a:rPr lang="en-US"/>
              <a:t>This section aims to observe what kind of applications, technologies, activities and tasks have not been carried out up to the moment of the evaluation, why (not in line with reality, lack of time, too difficult... for example). </a:t>
            </a:r>
            <a:endParaRPr/>
          </a:p>
          <a:p>
            <a:pPr indent="0" lvl="0" marL="0" rtl="0" algn="just">
              <a:lnSpc>
                <a:spcPct val="90000"/>
              </a:lnSpc>
              <a:spcBef>
                <a:spcPts val="1000"/>
              </a:spcBef>
              <a:spcAft>
                <a:spcPts val="0"/>
              </a:spcAft>
              <a:buClr>
                <a:srgbClr val="092E4B"/>
              </a:buClr>
              <a:buSzPts val="2400"/>
              <a:buNone/>
            </a:pPr>
            <a:r>
              <a:rPr lang="en-US"/>
              <a:t>This will make easier to see what is missing to reach the final objective.</a:t>
            </a:r>
            <a:endParaRPr/>
          </a:p>
          <a:p>
            <a:pPr indent="0" lvl="0" marL="0" rtl="0" algn="just">
              <a:lnSpc>
                <a:spcPct val="90000"/>
              </a:lnSpc>
              <a:spcBef>
                <a:spcPts val="1000"/>
              </a:spcBef>
              <a:spcAft>
                <a:spcPts val="0"/>
              </a:spcAft>
              <a:buClr>
                <a:srgbClr val="092E4B"/>
              </a:buClr>
              <a:buSzPts val="2400"/>
              <a:buNone/>
            </a:pPr>
            <a:r>
              <a:rPr b="1" lang="en-US">
                <a:solidFill>
                  <a:srgbClr val="7F3494"/>
                </a:solidFill>
              </a:rPr>
              <a:t>In this section there would be no specific questions. </a:t>
            </a:r>
            <a:r>
              <a:rPr lang="en-US">
                <a:solidFill>
                  <a:srgbClr val="000000"/>
                </a:solidFill>
              </a:rPr>
              <a:t>T</a:t>
            </a:r>
            <a:r>
              <a:rPr lang="en-US"/>
              <a:t>herefore, is so important that tutor knows the subject perfectly, so that he/she knows what has been done so far and what remains to be done.</a:t>
            </a:r>
            <a:endParaRPr/>
          </a:p>
        </p:txBody>
      </p:sp>
      <p:sp>
        <p:nvSpPr>
          <p:cNvPr id="164" name="Google Shape;164;p39"/>
          <p:cNvSpPr txBox="1"/>
          <p:nvPr>
            <p:ph idx="2" type="body"/>
          </p:nvPr>
        </p:nvSpPr>
        <p:spPr>
          <a:xfrm>
            <a:off x="4641287" y="786878"/>
            <a:ext cx="7041727" cy="44711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3600"/>
              <a:buNone/>
            </a:pPr>
            <a:r>
              <a:rPr lang="en-US"/>
              <a:t>Pending activities and tasks</a:t>
            </a:r>
            <a:endParaRPr/>
          </a:p>
        </p:txBody>
      </p:sp>
      <p:pic>
        <p:nvPicPr>
          <p:cNvPr descr="PLAN DE ACTIVIDADES EXTRAORDINARIAS 2022 - Blog DomusVi" id="165" name="Google Shape;165;p39"/>
          <p:cNvPicPr preferRelativeResize="0"/>
          <p:nvPr/>
        </p:nvPicPr>
        <p:blipFill rotWithShape="1">
          <a:blip r:embed="rId3">
            <a:alphaModFix/>
          </a:blip>
          <a:srcRect b="0" l="0" r="0" t="0"/>
          <a:stretch/>
        </p:blipFill>
        <p:spPr>
          <a:xfrm>
            <a:off x="534854" y="1666043"/>
            <a:ext cx="4106433" cy="38489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40"/>
          <p:cNvSpPr txBox="1"/>
          <p:nvPr>
            <p:ph idx="1" type="body"/>
          </p:nvPr>
        </p:nvSpPr>
        <p:spPr>
          <a:xfrm>
            <a:off x="656949" y="1666043"/>
            <a:ext cx="5849789" cy="2302275"/>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000"/>
              </a:spcBef>
              <a:spcAft>
                <a:spcPts val="0"/>
              </a:spcAft>
              <a:buClr>
                <a:srgbClr val="092E4B"/>
              </a:buClr>
              <a:buSzPts val="2400"/>
              <a:buNone/>
            </a:pPr>
            <a:r>
              <a:rPr lang="en-US"/>
              <a:t>It is very important to know what difficulties the care workers have faced during the development of the WBL, and what can be done to solve them. Some questions you can use in this section are: </a:t>
            </a:r>
            <a:endParaRPr/>
          </a:p>
        </p:txBody>
      </p:sp>
      <p:sp>
        <p:nvSpPr>
          <p:cNvPr id="171" name="Google Shape;171;p40"/>
          <p:cNvSpPr txBox="1"/>
          <p:nvPr>
            <p:ph idx="2" type="body"/>
          </p:nvPr>
        </p:nvSpPr>
        <p:spPr>
          <a:xfrm>
            <a:off x="2277735" y="771213"/>
            <a:ext cx="2345439" cy="44711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3600"/>
              <a:buNone/>
            </a:pPr>
            <a:r>
              <a:rPr lang="en-US"/>
              <a:t>Difficulties</a:t>
            </a:r>
            <a:endParaRPr/>
          </a:p>
        </p:txBody>
      </p:sp>
      <p:sp>
        <p:nvSpPr>
          <p:cNvPr id="172" name="Google Shape;172;p40"/>
          <p:cNvSpPr txBox="1"/>
          <p:nvPr/>
        </p:nvSpPr>
        <p:spPr>
          <a:xfrm>
            <a:off x="421050" y="3524625"/>
            <a:ext cx="6058800" cy="3648000"/>
          </a:xfrm>
          <a:prstGeom prst="rect">
            <a:avLst/>
          </a:prstGeom>
          <a:noFill/>
          <a:ln>
            <a:noFill/>
          </a:ln>
        </p:spPr>
        <p:txBody>
          <a:bodyPr anchorCtr="0" anchor="t" bIns="45700" lIns="91425" spcFirstLastPara="1" rIns="91425" wrap="square" tIns="45700">
            <a:spAutoFit/>
          </a:bodyPr>
          <a:lstStyle/>
          <a:p>
            <a:pPr indent="-304800" lvl="1" marL="742950" marR="179070" rtl="0" algn="just">
              <a:lnSpc>
                <a:spcPct val="100000"/>
              </a:lnSpc>
              <a:spcBef>
                <a:spcPts val="0"/>
              </a:spcBef>
              <a:spcAft>
                <a:spcPts val="0"/>
              </a:spcAft>
              <a:buClr>
                <a:srgbClr val="000000"/>
              </a:buClr>
              <a:buSzPts val="2100"/>
              <a:buFont typeface="Arial"/>
              <a:buAutoNum type="alphaLcPeriod"/>
            </a:pPr>
            <a:r>
              <a:rPr b="1" i="0" lang="en-US" sz="2100" u="none" cap="none" strike="noStrike">
                <a:solidFill>
                  <a:srgbClr val="7F3494"/>
                </a:solidFill>
                <a:latin typeface="Calibri"/>
                <a:ea typeface="Calibri"/>
                <a:cs typeface="Calibri"/>
                <a:sym typeface="Calibri"/>
              </a:rPr>
              <a:t>Have you encountered many difficulties during your apprenticeship at the WBL so far?</a:t>
            </a:r>
            <a:endParaRPr sz="1700"/>
          </a:p>
          <a:p>
            <a:pPr indent="-304800" lvl="1" marL="742950" marR="179070" rtl="0" algn="just">
              <a:lnSpc>
                <a:spcPct val="100000"/>
              </a:lnSpc>
              <a:spcBef>
                <a:spcPts val="0"/>
              </a:spcBef>
              <a:spcAft>
                <a:spcPts val="0"/>
              </a:spcAft>
              <a:buClr>
                <a:srgbClr val="000000"/>
              </a:buClr>
              <a:buSzPts val="2100"/>
              <a:buFont typeface="Arial"/>
              <a:buAutoNum type="alphaLcPeriod"/>
            </a:pPr>
            <a:r>
              <a:rPr b="1" i="0" lang="en-US" sz="2100" u="none" cap="none" strike="noStrike">
                <a:solidFill>
                  <a:srgbClr val="7F3494"/>
                </a:solidFill>
                <a:latin typeface="Calibri"/>
                <a:ea typeface="Calibri"/>
                <a:cs typeface="Calibri"/>
                <a:sym typeface="Calibri"/>
              </a:rPr>
              <a:t>What kind of difficulties have you encountered in carrying out the activities of the WBL?</a:t>
            </a:r>
            <a:endParaRPr sz="1700"/>
          </a:p>
          <a:p>
            <a:pPr indent="-304800" lvl="1" marL="742950" marR="179070" rtl="0" algn="just">
              <a:lnSpc>
                <a:spcPct val="100000"/>
              </a:lnSpc>
              <a:spcBef>
                <a:spcPts val="0"/>
              </a:spcBef>
              <a:spcAft>
                <a:spcPts val="0"/>
              </a:spcAft>
              <a:buClr>
                <a:srgbClr val="000000"/>
              </a:buClr>
              <a:buSzPts val="2100"/>
              <a:buFont typeface="Arial"/>
              <a:buAutoNum type="alphaLcPeriod"/>
            </a:pPr>
            <a:r>
              <a:rPr b="1" i="0" lang="en-US" sz="2100" u="none" cap="none" strike="noStrike">
                <a:solidFill>
                  <a:srgbClr val="7F3494"/>
                </a:solidFill>
                <a:latin typeface="Calibri"/>
                <a:ea typeface="Calibri"/>
                <a:cs typeface="Calibri"/>
                <a:sym typeface="Calibri"/>
              </a:rPr>
              <a:t>These difficulties were more related to technology, lack of information, lack of time...?  </a:t>
            </a:r>
            <a:endParaRPr sz="1700"/>
          </a:p>
          <a:p>
            <a:pPr indent="-171450" lvl="1" marL="742950" marR="179070" rtl="0" algn="just">
              <a:lnSpc>
                <a:spcPct val="100000"/>
              </a:lnSpc>
              <a:spcBef>
                <a:spcPts val="0"/>
              </a:spcBef>
              <a:spcAft>
                <a:spcPts val="0"/>
              </a:spcAft>
              <a:buClr>
                <a:srgbClr val="000000"/>
              </a:buClr>
              <a:buSzPts val="1800"/>
              <a:buFont typeface="Arial"/>
              <a:buNone/>
            </a:pPr>
            <a:r>
              <a:t/>
            </a:r>
            <a:endParaRPr b="1" i="0" sz="2100" u="none" cap="none" strike="noStrike">
              <a:solidFill>
                <a:srgbClr val="7F3494"/>
              </a:solidFill>
              <a:latin typeface="Calibri"/>
              <a:ea typeface="Calibri"/>
              <a:cs typeface="Calibri"/>
              <a:sym typeface="Calibri"/>
            </a:endParaRPr>
          </a:p>
          <a:p>
            <a:pPr indent="-171450" lvl="1" marL="742950" marR="179070" rtl="0" algn="just">
              <a:lnSpc>
                <a:spcPct val="100000"/>
              </a:lnSpc>
              <a:spcBef>
                <a:spcPts val="0"/>
              </a:spcBef>
              <a:spcAft>
                <a:spcPts val="0"/>
              </a:spcAft>
              <a:buClr>
                <a:srgbClr val="000000"/>
              </a:buClr>
              <a:buSzPts val="1800"/>
              <a:buFont typeface="Arial"/>
              <a:buNone/>
            </a:pPr>
            <a:r>
              <a:t/>
            </a:r>
            <a:endParaRPr b="0" i="0" sz="2100" u="none" cap="none" strike="noStrike">
              <a:solidFill>
                <a:srgbClr val="7F3494"/>
              </a:solidFill>
              <a:latin typeface="Calibri"/>
              <a:ea typeface="Calibri"/>
              <a:cs typeface="Calibri"/>
              <a:sym typeface="Calibri"/>
            </a:endParaRPr>
          </a:p>
        </p:txBody>
      </p:sp>
      <p:pic>
        <p:nvPicPr>
          <p:cNvPr descr="Dificultades de aprendizaje en adultos - espacioLogopedico" id="173" name="Google Shape;173;p40"/>
          <p:cNvPicPr preferRelativeResize="0"/>
          <p:nvPr/>
        </p:nvPicPr>
        <p:blipFill rotWithShape="1">
          <a:blip r:embed="rId3">
            <a:alphaModFix/>
          </a:blip>
          <a:srcRect b="0" l="0" r="0" t="0"/>
          <a:stretch/>
        </p:blipFill>
        <p:spPr>
          <a:xfrm>
            <a:off x="6621497" y="1289352"/>
            <a:ext cx="5007653" cy="500765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41"/>
          <p:cNvSpPr txBox="1"/>
          <p:nvPr>
            <p:ph idx="1" type="body"/>
          </p:nvPr>
        </p:nvSpPr>
        <p:spPr>
          <a:xfrm>
            <a:off x="618477" y="1902041"/>
            <a:ext cx="10955044" cy="1526959"/>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000"/>
              </a:spcBef>
              <a:spcAft>
                <a:spcPts val="0"/>
              </a:spcAft>
              <a:buClr>
                <a:srgbClr val="092E4B"/>
              </a:buClr>
              <a:buSzPts val="2400"/>
              <a:buNone/>
            </a:pPr>
            <a:r>
              <a:rPr lang="en-US"/>
              <a:t>Based on their own experience and the last questions mentioned, is important know their thoughts and ideas of the quality and development of this WBL. In this section we want to </a:t>
            </a:r>
            <a:r>
              <a:rPr b="1" lang="en-US">
                <a:solidFill>
                  <a:srgbClr val="7F3494"/>
                </a:solidFill>
              </a:rPr>
              <a:t>observe the improvements that we should to carry out </a:t>
            </a:r>
            <a:r>
              <a:rPr lang="en-US"/>
              <a:t>in the WBL of each learner/care worker. </a:t>
            </a:r>
            <a:endParaRPr/>
          </a:p>
        </p:txBody>
      </p:sp>
      <p:sp>
        <p:nvSpPr>
          <p:cNvPr id="179" name="Google Shape;179;p41"/>
          <p:cNvSpPr txBox="1"/>
          <p:nvPr>
            <p:ph idx="2" type="body"/>
          </p:nvPr>
        </p:nvSpPr>
        <p:spPr>
          <a:xfrm>
            <a:off x="2804910" y="673558"/>
            <a:ext cx="6582180" cy="44711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4BAA2"/>
              </a:buClr>
              <a:buSzPts val="3600"/>
              <a:buNone/>
            </a:pPr>
            <a:r>
              <a:rPr lang="en-US"/>
              <a:t>Recommendations from learner/care worker</a:t>
            </a:r>
            <a:endParaRPr/>
          </a:p>
        </p:txBody>
      </p:sp>
      <p:pic>
        <p:nvPicPr>
          <p:cNvPr descr="8 Consejos para mejorar tus habilidades | Personalities Lab" id="180" name="Google Shape;180;p41"/>
          <p:cNvPicPr preferRelativeResize="0"/>
          <p:nvPr/>
        </p:nvPicPr>
        <p:blipFill rotWithShape="1">
          <a:blip r:embed="rId3">
            <a:alphaModFix/>
          </a:blip>
          <a:srcRect b="48358" l="0" r="0" t="14283"/>
          <a:stretch/>
        </p:blipFill>
        <p:spPr>
          <a:xfrm>
            <a:off x="364701" y="3691021"/>
            <a:ext cx="11462597" cy="285740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42"/>
          <p:cNvSpPr txBox="1"/>
          <p:nvPr>
            <p:ph idx="1" type="body"/>
          </p:nvPr>
        </p:nvSpPr>
        <p:spPr>
          <a:xfrm>
            <a:off x="618477" y="1751121"/>
            <a:ext cx="10955044" cy="1526959"/>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000"/>
              </a:spcBef>
              <a:spcAft>
                <a:spcPts val="0"/>
              </a:spcAft>
              <a:buClr>
                <a:srgbClr val="092E4B"/>
              </a:buClr>
              <a:buSzPts val="2400"/>
              <a:buNone/>
            </a:pPr>
            <a:r>
              <a:rPr lang="en-US"/>
              <a:t>In the same way, the experience of all WBL tutors is important in order to make the right modifications and to be sure of the correct development and </a:t>
            </a:r>
            <a:r>
              <a:rPr b="1" lang="en-US">
                <a:solidFill>
                  <a:srgbClr val="7F3494"/>
                </a:solidFill>
              </a:rPr>
              <a:t>progress of the worker in his or her learning. </a:t>
            </a:r>
            <a:r>
              <a:rPr lang="en-US"/>
              <a:t>In this part, you should your own personal and professional idea, based also about the answer given by the care workers. </a:t>
            </a:r>
            <a:endParaRPr/>
          </a:p>
        </p:txBody>
      </p:sp>
      <p:sp>
        <p:nvSpPr>
          <p:cNvPr id="186" name="Google Shape;186;p42"/>
          <p:cNvSpPr txBox="1"/>
          <p:nvPr>
            <p:ph idx="2" type="body"/>
          </p:nvPr>
        </p:nvSpPr>
        <p:spPr>
          <a:xfrm>
            <a:off x="2001300" y="655650"/>
            <a:ext cx="8189400" cy="447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4BAA2"/>
              </a:buClr>
              <a:buSzPts val="3600"/>
              <a:buNone/>
            </a:pPr>
            <a:r>
              <a:rPr lang="en-US"/>
              <a:t>Recommendations from the WBL tutor</a:t>
            </a:r>
            <a:endParaRPr/>
          </a:p>
        </p:txBody>
      </p:sp>
      <p:pic>
        <p:nvPicPr>
          <p:cNvPr descr="8 Consejos para mejorar tus habilidades | Personalities Lab" id="187" name="Google Shape;187;p42"/>
          <p:cNvPicPr preferRelativeResize="0"/>
          <p:nvPr/>
        </p:nvPicPr>
        <p:blipFill rotWithShape="1">
          <a:blip r:embed="rId3">
            <a:alphaModFix/>
          </a:blip>
          <a:srcRect b="48358" l="0" r="0" t="14283"/>
          <a:stretch/>
        </p:blipFill>
        <p:spPr>
          <a:xfrm>
            <a:off x="364701" y="3691021"/>
            <a:ext cx="11462597" cy="285740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43"/>
          <p:cNvSpPr txBox="1"/>
          <p:nvPr>
            <p:ph idx="1" type="body"/>
          </p:nvPr>
        </p:nvSpPr>
        <p:spPr>
          <a:xfrm>
            <a:off x="618477" y="3577701"/>
            <a:ext cx="10955044" cy="2050741"/>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000"/>
              </a:spcBef>
              <a:spcAft>
                <a:spcPts val="0"/>
              </a:spcAft>
              <a:buClr>
                <a:srgbClr val="092E4B"/>
              </a:buClr>
              <a:buSzPts val="2400"/>
              <a:buNone/>
            </a:pPr>
            <a:r>
              <a:rPr lang="en-US"/>
              <a:t>Commitment to follow-through means that we are prepared to implement the tasks and activities learned, and that we can do so with determination.</a:t>
            </a:r>
            <a:endParaRPr/>
          </a:p>
          <a:p>
            <a:pPr indent="0" lvl="0" marL="0" rtl="0" algn="just">
              <a:lnSpc>
                <a:spcPct val="90000"/>
              </a:lnSpc>
              <a:spcBef>
                <a:spcPts val="1000"/>
              </a:spcBef>
              <a:spcAft>
                <a:spcPts val="0"/>
              </a:spcAft>
              <a:buClr>
                <a:srgbClr val="092E4B"/>
              </a:buClr>
              <a:buSzPts val="2400"/>
              <a:buNone/>
            </a:pPr>
            <a:r>
              <a:rPr lang="en-US"/>
              <a:t>From a more subjective perspective, in this section the coach should look at the motivation of his or her employees. There are no specific questions for this section, but based on the questions asked above, the determination and eagerness with which the trainees face the WBL will be extracted.</a:t>
            </a:r>
            <a:endParaRPr/>
          </a:p>
        </p:txBody>
      </p:sp>
      <p:sp>
        <p:nvSpPr>
          <p:cNvPr id="193" name="Google Shape;193;p43"/>
          <p:cNvSpPr txBox="1"/>
          <p:nvPr>
            <p:ph idx="2" type="body"/>
          </p:nvPr>
        </p:nvSpPr>
        <p:spPr>
          <a:xfrm>
            <a:off x="2804909" y="2981882"/>
            <a:ext cx="6582180" cy="44711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4BAA2"/>
              </a:buClr>
              <a:buSzPts val="3600"/>
              <a:buNone/>
            </a:pPr>
            <a:r>
              <a:rPr lang="en-US"/>
              <a:t>Commitment in follow up</a:t>
            </a:r>
            <a:endParaRPr/>
          </a:p>
        </p:txBody>
      </p:sp>
      <p:pic>
        <p:nvPicPr>
          <p:cNvPr descr="8 estrategias de compromiso de los empleados que funcionan|IMC" id="194" name="Google Shape;194;p43"/>
          <p:cNvPicPr preferRelativeResize="0"/>
          <p:nvPr/>
        </p:nvPicPr>
        <p:blipFill rotWithShape="1">
          <a:blip r:embed="rId3">
            <a:alphaModFix/>
          </a:blip>
          <a:srcRect b="32038" l="0" r="0" t="36167"/>
          <a:stretch/>
        </p:blipFill>
        <p:spPr>
          <a:xfrm>
            <a:off x="354366" y="292962"/>
            <a:ext cx="11483266" cy="243248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6"/>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rgbClr val="24BAA2"/>
              </a:buClr>
              <a:buSzPts val="3600"/>
              <a:buNone/>
            </a:pPr>
            <a:r>
              <a:rPr lang="en-US"/>
              <a:t>Activity: Reviewing the grid.  </a:t>
            </a:r>
            <a:endParaRPr/>
          </a:p>
        </p:txBody>
      </p:sp>
      <p:sp>
        <p:nvSpPr>
          <p:cNvPr id="200" name="Google Shape;200;p6"/>
          <p:cNvSpPr txBox="1"/>
          <p:nvPr/>
        </p:nvSpPr>
        <p:spPr>
          <a:xfrm>
            <a:off x="727969" y="2024106"/>
            <a:ext cx="10665600" cy="34170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b="1" i="0" lang="en-US" sz="2400" u="none" cap="none" strike="noStrike">
                <a:solidFill>
                  <a:srgbClr val="7F3494"/>
                </a:solidFill>
                <a:latin typeface="Calibri"/>
                <a:ea typeface="Calibri"/>
                <a:cs typeface="Calibri"/>
                <a:sym typeface="Calibri"/>
              </a:rPr>
              <a:t>Description</a:t>
            </a:r>
            <a:r>
              <a:rPr i="0" lang="en-US" sz="2400" u="none" cap="none" strike="noStrike">
                <a:solidFill>
                  <a:srgbClr val="000000"/>
                </a:solidFill>
                <a:latin typeface="Calibri"/>
                <a:ea typeface="Calibri"/>
                <a:cs typeface="Calibri"/>
                <a:sym typeface="Calibri"/>
              </a:rPr>
              <a:t>: </a:t>
            </a:r>
            <a:r>
              <a:rPr i="0" lang="en-US" sz="2400" u="none" cap="none" strike="noStrike">
                <a:solidFill>
                  <a:srgbClr val="092E4B"/>
                </a:solidFill>
                <a:latin typeface="Calibri"/>
                <a:ea typeface="Calibri"/>
                <a:cs typeface="Calibri"/>
                <a:sym typeface="Calibri"/>
              </a:rPr>
              <a:t>With this activity we aim to create a monitoring template that ensures that the most important aspects of WBL practice will be collected efficiently. </a:t>
            </a:r>
            <a:endParaRPr sz="2400">
              <a:solidFill>
                <a:srgbClr val="092E4B"/>
              </a:solidFill>
              <a:latin typeface="Calibri"/>
              <a:ea typeface="Calibri"/>
              <a:cs typeface="Calibri"/>
              <a:sym typeface="Calibri"/>
            </a:endParaRPr>
          </a:p>
          <a:p>
            <a:pPr indent="0" lvl="0" marL="0" marR="0" rtl="0" algn="l">
              <a:lnSpc>
                <a:spcPct val="100000"/>
              </a:lnSpc>
              <a:spcBef>
                <a:spcPts val="0"/>
              </a:spcBef>
              <a:spcAft>
                <a:spcPts val="0"/>
              </a:spcAft>
              <a:buNone/>
            </a:pPr>
            <a:r>
              <a:t/>
            </a:r>
            <a:endParaRPr i="0" sz="24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400"/>
              <a:buFont typeface="Arial"/>
              <a:buChar char="•"/>
            </a:pPr>
            <a:r>
              <a:rPr b="1" i="0" lang="en-US" sz="2400" u="none" cap="none" strike="noStrike">
                <a:solidFill>
                  <a:srgbClr val="7F3494"/>
                </a:solidFill>
                <a:latin typeface="Calibri"/>
                <a:ea typeface="Calibri"/>
                <a:cs typeface="Calibri"/>
                <a:sym typeface="Calibri"/>
              </a:rPr>
              <a:t>Methodology</a:t>
            </a:r>
            <a:r>
              <a:rPr i="0" lang="en-US" sz="2400" u="none" cap="none" strike="noStrike">
                <a:solidFill>
                  <a:srgbClr val="000000"/>
                </a:solidFill>
                <a:latin typeface="Calibri"/>
                <a:ea typeface="Calibri"/>
                <a:cs typeface="Calibri"/>
                <a:sym typeface="Calibri"/>
              </a:rPr>
              <a:t>: </a:t>
            </a:r>
            <a:r>
              <a:rPr i="0" lang="en-US" sz="2400" u="none" cap="none" strike="noStrike">
                <a:solidFill>
                  <a:srgbClr val="092E4B"/>
                </a:solidFill>
                <a:latin typeface="Calibri"/>
                <a:ea typeface="Calibri"/>
                <a:cs typeface="Calibri"/>
                <a:sym typeface="Calibri"/>
              </a:rPr>
              <a:t>Create groups of 3-4 people. They will have to discuss what should be added and/or removed. </a:t>
            </a:r>
            <a:endParaRPr sz="2400">
              <a:solidFill>
                <a:srgbClr val="092E4B"/>
              </a:solidFill>
              <a:latin typeface="Calibri"/>
              <a:ea typeface="Calibri"/>
              <a:cs typeface="Calibri"/>
              <a:sym typeface="Calibri"/>
            </a:endParaRPr>
          </a:p>
          <a:p>
            <a:pPr indent="0" lvl="0" marL="0" marR="0" rtl="0" algn="l">
              <a:lnSpc>
                <a:spcPct val="100000"/>
              </a:lnSpc>
              <a:spcBef>
                <a:spcPts val="0"/>
              </a:spcBef>
              <a:spcAft>
                <a:spcPts val="0"/>
              </a:spcAft>
              <a:buNone/>
            </a:pPr>
            <a:r>
              <a:t/>
            </a:r>
            <a:endParaRPr i="0" sz="24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400"/>
              <a:buFont typeface="Arial"/>
              <a:buChar char="•"/>
            </a:pPr>
            <a:r>
              <a:rPr b="1" i="0" lang="en-US" sz="2400" u="none" cap="none" strike="noStrike">
                <a:solidFill>
                  <a:srgbClr val="7F3494"/>
                </a:solidFill>
                <a:latin typeface="Calibri"/>
                <a:ea typeface="Calibri"/>
                <a:cs typeface="Calibri"/>
                <a:sym typeface="Calibri"/>
              </a:rPr>
              <a:t>Time</a:t>
            </a:r>
            <a:r>
              <a:rPr i="0" lang="en-US" sz="2400" u="none" cap="none" strike="noStrike">
                <a:solidFill>
                  <a:srgbClr val="000000"/>
                </a:solidFill>
                <a:latin typeface="Calibri"/>
                <a:ea typeface="Calibri"/>
                <a:cs typeface="Calibri"/>
                <a:sym typeface="Calibri"/>
              </a:rPr>
              <a:t>: </a:t>
            </a:r>
            <a:r>
              <a:rPr i="0" lang="en-US" sz="2400" u="none" cap="none" strike="noStrike">
                <a:solidFill>
                  <a:srgbClr val="092E4B"/>
                </a:solidFill>
                <a:latin typeface="Calibri"/>
                <a:ea typeface="Calibri"/>
                <a:cs typeface="Calibri"/>
                <a:sym typeface="Calibri"/>
              </a:rPr>
              <a:t>10 minutes. </a:t>
            </a:r>
            <a:endParaRPr sz="2400">
              <a:solidFill>
                <a:srgbClr val="092E4B"/>
              </a:solidFill>
              <a:latin typeface="Calibri"/>
              <a:ea typeface="Calibri"/>
              <a:cs typeface="Calibri"/>
              <a:sym typeface="Calibri"/>
            </a:endParaRPr>
          </a:p>
          <a:p>
            <a:pPr indent="-190500" lvl="0" marL="342900" marR="0" rtl="0" algn="l">
              <a:lnSpc>
                <a:spcPct val="100000"/>
              </a:lnSpc>
              <a:spcBef>
                <a:spcPts val="0"/>
              </a:spcBef>
              <a:spcAft>
                <a:spcPts val="0"/>
              </a:spcAft>
              <a:buClr>
                <a:srgbClr val="000000"/>
              </a:buClr>
              <a:buSzPts val="2400"/>
              <a:buFont typeface="Arial"/>
              <a:buNone/>
            </a:pPr>
            <a:r>
              <a:t/>
            </a:r>
            <a:endParaRPr i="0" sz="2400" u="none" cap="none" strike="noStrik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44"/>
          <p:cNvSpPr txBox="1"/>
          <p:nvPr>
            <p:ph idx="1" type="body"/>
          </p:nvPr>
        </p:nvSpPr>
        <p:spPr>
          <a:xfrm>
            <a:off x="490621" y="3919942"/>
            <a:ext cx="4511694" cy="1008300"/>
          </a:xfrm>
          <a:prstGeom prst="rect">
            <a:avLst/>
          </a:prstGeom>
          <a:noFill/>
          <a:ln>
            <a:noFill/>
          </a:ln>
        </p:spPr>
        <p:txBody>
          <a:bodyPr anchorCtr="0" anchor="t" bIns="45700" lIns="91425" spcFirstLastPara="1" rIns="91425" wrap="square" tIns="45700">
            <a:noAutofit/>
          </a:bodyPr>
          <a:lstStyle/>
          <a:p>
            <a:pPr indent="0" lvl="0" marL="0" rtl="0" algn="l">
              <a:lnSpc>
                <a:spcPct val="98850"/>
              </a:lnSpc>
              <a:spcBef>
                <a:spcPts val="0"/>
              </a:spcBef>
              <a:spcAft>
                <a:spcPts val="0"/>
              </a:spcAft>
              <a:buClr>
                <a:schemeClr val="lt1"/>
              </a:buClr>
              <a:buSzPts val="4000"/>
              <a:buNone/>
            </a:pPr>
            <a:r>
              <a:rPr lang="en-US"/>
              <a:t>Learning assessment</a:t>
            </a:r>
            <a:endParaRPr/>
          </a:p>
        </p:txBody>
      </p:sp>
      <p:pic>
        <p:nvPicPr>
          <p:cNvPr id="207" name="Google Shape;207;p44"/>
          <p:cNvPicPr preferRelativeResize="0"/>
          <p:nvPr>
            <p:ph idx="3" type="pic"/>
          </p:nvPr>
        </p:nvPicPr>
        <p:blipFill rotWithShape="1">
          <a:blip r:embed="rId3">
            <a:alphaModFix/>
          </a:blip>
          <a:srcRect b="0" l="6180" r="6180" t="0"/>
          <a:stretch/>
        </p:blipFill>
        <p:spPr>
          <a:xfrm>
            <a:off x="5718875" y="423474"/>
            <a:ext cx="5982504" cy="4551483"/>
          </a:xfrm>
          <a:prstGeom prst="rect">
            <a:avLst/>
          </a:prstGeom>
          <a:solidFill>
            <a:srgbClr val="F2F2F2"/>
          </a:solidFill>
          <a:ln>
            <a:noFill/>
          </a:ln>
        </p:spPr>
      </p:pic>
      <p:sp>
        <p:nvSpPr>
          <p:cNvPr id="208" name="Google Shape;208;p44"/>
          <p:cNvSpPr txBox="1"/>
          <p:nvPr>
            <p:ph idx="4" type="body"/>
          </p:nvPr>
        </p:nvSpPr>
        <p:spPr>
          <a:xfrm>
            <a:off x="7918315" y="5611394"/>
            <a:ext cx="3622500" cy="7311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800"/>
              <a:buNone/>
            </a:pPr>
            <a:r>
              <a:rPr lang="en-US"/>
              <a:t>﻿www.housingcare.net</a:t>
            </a:r>
            <a:endParaRPr/>
          </a:p>
        </p:txBody>
      </p:sp>
      <p:sp>
        <p:nvSpPr>
          <p:cNvPr id="209" name="Google Shape;209;p44"/>
          <p:cNvSpPr txBox="1"/>
          <p:nvPr/>
        </p:nvSpPr>
        <p:spPr>
          <a:xfrm>
            <a:off x="490621" y="2924850"/>
            <a:ext cx="4511694" cy="1008300"/>
          </a:xfrm>
          <a:prstGeom prst="rect">
            <a:avLst/>
          </a:prstGeom>
          <a:noFill/>
          <a:ln>
            <a:noFill/>
          </a:ln>
        </p:spPr>
        <p:txBody>
          <a:bodyPr anchorCtr="0" anchor="t" bIns="45700" lIns="91425" spcFirstLastPara="1" rIns="91425" wrap="square" tIns="45700">
            <a:noAutofit/>
          </a:bodyPr>
          <a:lstStyle/>
          <a:p>
            <a:pPr indent="0" lvl="0" marL="0" marR="0" rtl="0" algn="l">
              <a:lnSpc>
                <a:spcPct val="98850"/>
              </a:lnSpc>
              <a:spcBef>
                <a:spcPts val="0"/>
              </a:spcBef>
              <a:spcAft>
                <a:spcPts val="0"/>
              </a:spcAft>
              <a:buClr>
                <a:schemeClr val="lt1"/>
              </a:buClr>
              <a:buSzPts val="4000"/>
              <a:buFont typeface="Arial"/>
              <a:buNone/>
            </a:pPr>
            <a:r>
              <a:rPr b="0" i="0" lang="en-US" sz="4000" u="none" cap="none" strike="noStrike">
                <a:solidFill>
                  <a:schemeClr val="lt1"/>
                </a:solidFill>
                <a:latin typeface="Calibri"/>
                <a:ea typeface="Calibri"/>
                <a:cs typeface="Calibri"/>
                <a:sym typeface="Calibri"/>
              </a:rPr>
              <a:t>LTTA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4"/>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4BAA2"/>
              </a:buClr>
              <a:buSzPts val="3200"/>
              <a:buNone/>
            </a:pPr>
            <a:r>
              <a:rPr lang="en-US"/>
              <a:t>01</a:t>
            </a:r>
            <a:endParaRPr/>
          </a:p>
        </p:txBody>
      </p:sp>
      <p:sp>
        <p:nvSpPr>
          <p:cNvPr id="76" name="Google Shape;76;p4"/>
          <p:cNvSpPr txBox="1"/>
          <p:nvPr>
            <p:ph idx="2" type="body"/>
          </p:nvPr>
        </p:nvSpPr>
        <p:spPr>
          <a:xfrm>
            <a:off x="1400970" y="2544495"/>
            <a:ext cx="6874660"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92E4B"/>
              </a:buClr>
              <a:buSzPts val="2200"/>
              <a:buNone/>
            </a:pPr>
            <a:r>
              <a:rPr lang="en-US"/>
              <a:t>Why?</a:t>
            </a:r>
            <a:endParaRPr/>
          </a:p>
        </p:txBody>
      </p:sp>
      <p:sp>
        <p:nvSpPr>
          <p:cNvPr id="77" name="Google Shape;77;p4"/>
          <p:cNvSpPr txBox="1"/>
          <p:nvPr>
            <p:ph idx="3" type="body"/>
          </p:nvPr>
        </p:nvSpPr>
        <p:spPr>
          <a:xfrm>
            <a:off x="565673" y="3256285"/>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4BAA2"/>
              </a:buClr>
              <a:buSzPts val="3200"/>
              <a:buNone/>
            </a:pPr>
            <a:r>
              <a:rPr lang="en-US"/>
              <a:t>02</a:t>
            </a:r>
            <a:endParaRPr/>
          </a:p>
        </p:txBody>
      </p:sp>
      <p:sp>
        <p:nvSpPr>
          <p:cNvPr id="78" name="Google Shape;78;p4"/>
          <p:cNvSpPr txBox="1"/>
          <p:nvPr>
            <p:ph idx="4" type="body"/>
          </p:nvPr>
        </p:nvSpPr>
        <p:spPr>
          <a:xfrm>
            <a:off x="1400970" y="3256285"/>
            <a:ext cx="6874660"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92E4B"/>
              </a:buClr>
              <a:buSzPts val="2200"/>
              <a:buNone/>
            </a:pPr>
            <a:r>
              <a:rPr lang="en-US"/>
              <a:t>Who?</a:t>
            </a:r>
            <a:endParaRPr/>
          </a:p>
        </p:txBody>
      </p:sp>
      <p:sp>
        <p:nvSpPr>
          <p:cNvPr id="79" name="Google Shape;79;p4"/>
          <p:cNvSpPr txBox="1"/>
          <p:nvPr>
            <p:ph idx="5" type="body"/>
          </p:nvPr>
        </p:nvSpPr>
        <p:spPr>
          <a:xfrm>
            <a:off x="565673" y="3968072"/>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4BAA2"/>
              </a:buClr>
              <a:buSzPts val="3200"/>
              <a:buNone/>
            </a:pPr>
            <a:r>
              <a:rPr lang="en-US"/>
              <a:t>03</a:t>
            </a:r>
            <a:endParaRPr/>
          </a:p>
        </p:txBody>
      </p:sp>
      <p:sp>
        <p:nvSpPr>
          <p:cNvPr id="80" name="Google Shape;80;p4"/>
          <p:cNvSpPr txBox="1"/>
          <p:nvPr>
            <p:ph idx="6" type="body"/>
          </p:nvPr>
        </p:nvSpPr>
        <p:spPr>
          <a:xfrm>
            <a:off x="1400970" y="3968072"/>
            <a:ext cx="6874660"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92E4B"/>
              </a:buClr>
              <a:buSzPts val="2200"/>
              <a:buNone/>
            </a:pPr>
            <a:r>
              <a:rPr lang="en-US"/>
              <a:t>When?</a:t>
            </a:r>
            <a:endParaRPr/>
          </a:p>
        </p:txBody>
      </p:sp>
      <p:sp>
        <p:nvSpPr>
          <p:cNvPr id="81" name="Google Shape;81;p4"/>
          <p:cNvSpPr txBox="1"/>
          <p:nvPr>
            <p:ph idx="7" type="body"/>
          </p:nvPr>
        </p:nvSpPr>
        <p:spPr>
          <a:xfrm>
            <a:off x="565673" y="4679864"/>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4BAA2"/>
              </a:buClr>
              <a:buSzPts val="3200"/>
              <a:buNone/>
            </a:pPr>
            <a:r>
              <a:rPr lang="en-US"/>
              <a:t>04</a:t>
            </a:r>
            <a:endParaRPr/>
          </a:p>
        </p:txBody>
      </p:sp>
      <p:sp>
        <p:nvSpPr>
          <p:cNvPr id="82" name="Google Shape;82;p4"/>
          <p:cNvSpPr txBox="1"/>
          <p:nvPr>
            <p:ph idx="8" type="body"/>
          </p:nvPr>
        </p:nvSpPr>
        <p:spPr>
          <a:xfrm>
            <a:off x="1400970" y="4679864"/>
            <a:ext cx="6874660"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92E4B"/>
              </a:buClr>
              <a:buSzPts val="2200"/>
              <a:buNone/>
            </a:pPr>
            <a:r>
              <a:rPr lang="en-US"/>
              <a:t>What?</a:t>
            </a:r>
            <a:endParaRPr/>
          </a:p>
        </p:txBody>
      </p:sp>
      <p:sp>
        <p:nvSpPr>
          <p:cNvPr id="83" name="Google Shape;83;p4"/>
          <p:cNvSpPr txBox="1"/>
          <p:nvPr>
            <p:ph idx="9" type="body"/>
          </p:nvPr>
        </p:nvSpPr>
        <p:spPr>
          <a:xfrm>
            <a:off x="565673" y="5374717"/>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4BAA2"/>
              </a:buClr>
              <a:buSzPts val="3200"/>
              <a:buNone/>
            </a:pPr>
            <a:r>
              <a:rPr lang="en-US"/>
              <a:t>05</a:t>
            </a:r>
            <a:endParaRPr/>
          </a:p>
        </p:txBody>
      </p:sp>
      <p:sp>
        <p:nvSpPr>
          <p:cNvPr id="84" name="Google Shape;84;p4"/>
          <p:cNvSpPr txBox="1"/>
          <p:nvPr>
            <p:ph idx="13" type="body"/>
          </p:nvPr>
        </p:nvSpPr>
        <p:spPr>
          <a:xfrm>
            <a:off x="1400970" y="5374717"/>
            <a:ext cx="6874660"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200"/>
              <a:buNone/>
            </a:pPr>
            <a:r>
              <a:rPr lang="en-US" sz="2000"/>
              <a:t>Activity: Review, suggestions and Amendments </a:t>
            </a:r>
            <a:endParaRPr sz="2000"/>
          </a:p>
        </p:txBody>
      </p:sp>
      <p:sp>
        <p:nvSpPr>
          <p:cNvPr id="85" name="Google Shape;85;p4"/>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US"/>
              <a:t>Contents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45"/>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4BAA2"/>
              </a:buClr>
              <a:buSzPts val="3200"/>
              <a:buNone/>
            </a:pPr>
            <a:r>
              <a:rPr lang="en-US"/>
              <a:t>01</a:t>
            </a:r>
            <a:endParaRPr/>
          </a:p>
        </p:txBody>
      </p:sp>
      <p:sp>
        <p:nvSpPr>
          <p:cNvPr id="216" name="Google Shape;216;p45"/>
          <p:cNvSpPr txBox="1"/>
          <p:nvPr>
            <p:ph idx="2" type="body"/>
          </p:nvPr>
        </p:nvSpPr>
        <p:spPr>
          <a:xfrm>
            <a:off x="1400970" y="2544495"/>
            <a:ext cx="6874660"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92E4B"/>
              </a:buClr>
              <a:buSzPts val="2200"/>
              <a:buNone/>
            </a:pPr>
            <a:r>
              <a:rPr lang="en-US"/>
              <a:t>Assessment Plan</a:t>
            </a:r>
            <a:endParaRPr/>
          </a:p>
        </p:txBody>
      </p:sp>
      <p:sp>
        <p:nvSpPr>
          <p:cNvPr id="217" name="Google Shape;217;p45"/>
          <p:cNvSpPr txBox="1"/>
          <p:nvPr>
            <p:ph idx="3" type="body"/>
          </p:nvPr>
        </p:nvSpPr>
        <p:spPr>
          <a:xfrm>
            <a:off x="565673" y="3256285"/>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4BAA2"/>
              </a:buClr>
              <a:buSzPts val="3200"/>
              <a:buNone/>
            </a:pPr>
            <a:r>
              <a:rPr lang="en-US"/>
              <a:t>02</a:t>
            </a:r>
            <a:endParaRPr/>
          </a:p>
        </p:txBody>
      </p:sp>
      <p:sp>
        <p:nvSpPr>
          <p:cNvPr id="218" name="Google Shape;218;p45"/>
          <p:cNvSpPr txBox="1"/>
          <p:nvPr>
            <p:ph idx="4" type="body"/>
          </p:nvPr>
        </p:nvSpPr>
        <p:spPr>
          <a:xfrm>
            <a:off x="1400970" y="3256285"/>
            <a:ext cx="6874660"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92E4B"/>
              </a:buClr>
              <a:buSzPts val="2200"/>
              <a:buNone/>
            </a:pPr>
            <a:r>
              <a:rPr lang="en-US"/>
              <a:t>Formative assessment (Tutors)</a:t>
            </a:r>
            <a:endParaRPr/>
          </a:p>
        </p:txBody>
      </p:sp>
      <p:sp>
        <p:nvSpPr>
          <p:cNvPr id="219" name="Google Shape;219;p45"/>
          <p:cNvSpPr txBox="1"/>
          <p:nvPr>
            <p:ph idx="5" type="body"/>
          </p:nvPr>
        </p:nvSpPr>
        <p:spPr>
          <a:xfrm>
            <a:off x="565673" y="3968072"/>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4BAA2"/>
              </a:buClr>
              <a:buSzPts val="3200"/>
              <a:buNone/>
            </a:pPr>
            <a:r>
              <a:rPr lang="en-US"/>
              <a:t>03</a:t>
            </a:r>
            <a:endParaRPr/>
          </a:p>
        </p:txBody>
      </p:sp>
      <p:sp>
        <p:nvSpPr>
          <p:cNvPr id="220" name="Google Shape;220;p45"/>
          <p:cNvSpPr txBox="1"/>
          <p:nvPr>
            <p:ph idx="6" type="body"/>
          </p:nvPr>
        </p:nvSpPr>
        <p:spPr>
          <a:xfrm>
            <a:off x="1400970" y="3968072"/>
            <a:ext cx="6874660"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92E4B"/>
              </a:buClr>
              <a:buSzPts val="2200"/>
              <a:buNone/>
            </a:pPr>
            <a:r>
              <a:rPr lang="en-US"/>
              <a:t>Formative assessment (Care Workers)</a:t>
            </a:r>
            <a:endParaRPr/>
          </a:p>
        </p:txBody>
      </p:sp>
      <p:sp>
        <p:nvSpPr>
          <p:cNvPr id="221" name="Google Shape;221;p45"/>
          <p:cNvSpPr txBox="1"/>
          <p:nvPr>
            <p:ph idx="7" type="body"/>
          </p:nvPr>
        </p:nvSpPr>
        <p:spPr>
          <a:xfrm>
            <a:off x="565673" y="4679864"/>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4BAA2"/>
              </a:buClr>
              <a:buSzPts val="3200"/>
              <a:buNone/>
            </a:pPr>
            <a:r>
              <a:rPr lang="en-US"/>
              <a:t>04</a:t>
            </a:r>
            <a:endParaRPr/>
          </a:p>
        </p:txBody>
      </p:sp>
      <p:sp>
        <p:nvSpPr>
          <p:cNvPr id="222" name="Google Shape;222;p45"/>
          <p:cNvSpPr txBox="1"/>
          <p:nvPr>
            <p:ph idx="8" type="body"/>
          </p:nvPr>
        </p:nvSpPr>
        <p:spPr>
          <a:xfrm>
            <a:off x="1400970" y="4679864"/>
            <a:ext cx="6874660"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92E4B"/>
              </a:buClr>
              <a:buSzPts val="2200"/>
              <a:buNone/>
            </a:pPr>
            <a:r>
              <a:rPr lang="en-US"/>
              <a:t>Summative assessment </a:t>
            </a:r>
            <a:endParaRPr/>
          </a:p>
        </p:txBody>
      </p:sp>
      <p:sp>
        <p:nvSpPr>
          <p:cNvPr id="223" name="Google Shape;223;p45"/>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US"/>
              <a:t>Contents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6"/>
          <p:cNvSpPr txBox="1"/>
          <p:nvPr>
            <p:ph idx="1" type="body"/>
          </p:nvPr>
        </p:nvSpPr>
        <p:spPr>
          <a:xfrm>
            <a:off x="5643484" y="3602326"/>
            <a:ext cx="6010480" cy="225304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None/>
            </a:pPr>
            <a:r>
              <a:rPr lang="en-US"/>
              <a:t>Assessment Plan</a:t>
            </a:r>
            <a:endParaRPr/>
          </a:p>
        </p:txBody>
      </p:sp>
      <p:sp>
        <p:nvSpPr>
          <p:cNvPr id="230" name="Google Shape;230;p46"/>
          <p:cNvSpPr txBox="1"/>
          <p:nvPr>
            <p:ph idx="2" type="body"/>
          </p:nvPr>
        </p:nvSpPr>
        <p:spPr>
          <a:xfrm>
            <a:off x="891654" y="2003728"/>
            <a:ext cx="2066906" cy="58222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13000"/>
              <a:buNone/>
            </a:pPr>
            <a:r>
              <a:rPr lang="en-US"/>
              <a:t>01</a:t>
            </a:r>
            <a:endParaRPr/>
          </a:p>
        </p:txBody>
      </p:sp>
      <p:sp>
        <p:nvSpPr>
          <p:cNvPr id="231" name="Google Shape;231;p46"/>
          <p:cNvSpPr/>
          <p:nvPr/>
        </p:nvSpPr>
        <p:spPr>
          <a:xfrm>
            <a:off x="0" y="0"/>
            <a:ext cx="12192000" cy="0"/>
          </a:xfrm>
          <a:prstGeom prst="rect">
            <a:avLst/>
          </a:prstGeom>
          <a:solidFill>
            <a:srgbClr val="FFFFFF"/>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2" name="Google Shape;232;p46"/>
          <p:cNvSpPr/>
          <p:nvPr/>
        </p:nvSpPr>
        <p:spPr>
          <a:xfrm>
            <a:off x="152400" y="152400"/>
            <a:ext cx="12192000" cy="0"/>
          </a:xfrm>
          <a:prstGeom prst="rect">
            <a:avLst/>
          </a:prstGeom>
          <a:solidFill>
            <a:srgbClr val="FFFFFF"/>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graphicFrame>
        <p:nvGraphicFramePr>
          <p:cNvPr id="237" name="Google Shape;237;p47"/>
          <p:cNvGraphicFramePr/>
          <p:nvPr/>
        </p:nvGraphicFramePr>
        <p:xfrm>
          <a:off x="224590" y="144381"/>
          <a:ext cx="3000000" cy="3000000"/>
        </p:xfrm>
        <a:graphic>
          <a:graphicData uri="http://schemas.openxmlformats.org/drawingml/2006/table">
            <a:tbl>
              <a:tblPr bandRow="1" firstCol="1" firstRow="1">
                <a:noFill/>
                <a:tableStyleId>{FDF655F5-5EC6-4829-AD59-84210C1494CA}</a:tableStyleId>
              </a:tblPr>
              <a:tblGrid>
                <a:gridCol w="1608300"/>
                <a:gridCol w="1596325"/>
                <a:gridCol w="1597925"/>
                <a:gridCol w="1595525"/>
                <a:gridCol w="1629825"/>
                <a:gridCol w="2145725"/>
                <a:gridCol w="1569225"/>
              </a:tblGrid>
              <a:tr h="616475">
                <a:tc>
                  <a:txBody>
                    <a:bodyPr/>
                    <a:lstStyle/>
                    <a:p>
                      <a:pPr indent="0" lvl="0" marL="0" marR="0" rtl="0" algn="l">
                        <a:lnSpc>
                          <a:spcPct val="100000"/>
                        </a:lnSpc>
                        <a:spcBef>
                          <a:spcPts val="0"/>
                        </a:spcBef>
                        <a:spcAft>
                          <a:spcPts val="0"/>
                        </a:spcAft>
                        <a:buNone/>
                      </a:pPr>
                      <a:r>
                        <a:rPr b="1" lang="en-US" sz="900" u="none" cap="none" strike="noStrike">
                          <a:solidFill>
                            <a:srgbClr val="000000"/>
                          </a:solidFill>
                        </a:rPr>
                        <a:t> </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c gridSpan="5">
                  <a:txBody>
                    <a:bodyPr/>
                    <a:lstStyle/>
                    <a:p>
                      <a:pPr indent="0" lvl="0" marL="0" marR="0" rtl="0" algn="ctr">
                        <a:lnSpc>
                          <a:spcPct val="100000"/>
                        </a:lnSpc>
                        <a:spcBef>
                          <a:spcPts val="0"/>
                        </a:spcBef>
                        <a:spcAft>
                          <a:spcPts val="0"/>
                        </a:spcAft>
                        <a:buNone/>
                      </a:pPr>
                      <a:r>
                        <a:rPr b="1" lang="en-US" sz="1200" u="none" cap="none" strike="noStrike">
                          <a:solidFill>
                            <a:schemeClr val="lt1"/>
                          </a:solidFill>
                        </a:rPr>
                        <a:t>Hours per day</a:t>
                      </a:r>
                      <a:endParaRPr b="1" sz="1200" u="none" cap="none" strike="noStrike">
                        <a:solidFill>
                          <a:schemeClr val="lt1"/>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7F3494"/>
                    </a:solidFill>
                  </a:tcPr>
                </a:tc>
                <a:tc hMerge="1"/>
                <a:tc hMerge="1"/>
                <a:tc hMerge="1"/>
                <a:tc hMerge="1"/>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 </a:t>
                      </a:r>
                      <a:endParaRPr b="1" sz="1100" u="none" cap="none" strike="noStrike">
                        <a:solidFill>
                          <a:srgbClr val="000000"/>
                        </a:solidFill>
                        <a:latin typeface="Calibri"/>
                        <a:ea typeface="Calibri"/>
                        <a:cs typeface="Calibri"/>
                        <a:sym typeface="Calibri"/>
                      </a:endParaRPr>
                    </a:p>
                  </a:txBody>
                  <a:tcPr marT="0" marB="0" marR="68575" marL="6857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7F3494"/>
                    </a:solidFill>
                  </a:tcPr>
                </a:tc>
              </a:tr>
              <a:tr h="616475">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Week</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M</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TU</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W</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TH</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F</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Total hours</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r>
              <a:tr h="581150">
                <a:tc>
                  <a:txBody>
                    <a:bodyPr/>
                    <a:lstStyle/>
                    <a:p>
                      <a:pPr indent="0" lvl="0" marL="0" marR="0" rtl="0" algn="ctr">
                        <a:lnSpc>
                          <a:spcPct val="100000"/>
                        </a:lnSpc>
                        <a:spcBef>
                          <a:spcPts val="0"/>
                        </a:spcBef>
                        <a:spcAft>
                          <a:spcPts val="0"/>
                        </a:spcAft>
                        <a:buNone/>
                      </a:pPr>
                      <a:r>
                        <a:rPr b="1" lang="en-US" sz="900" u="none" cap="none" strike="noStrike">
                          <a:solidFill>
                            <a:schemeClr val="lt1"/>
                          </a:solidFill>
                        </a:rPr>
                        <a:t>1</a:t>
                      </a:r>
                      <a:endParaRPr b="1" sz="1100" u="none" cap="none" strike="noStrike">
                        <a:solidFill>
                          <a:schemeClr val="lt1"/>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7F3494"/>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2</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 </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1</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1,5</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1h - Monitoring</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5,5</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r>
              <a:tr h="616475">
                <a:tc>
                  <a:txBody>
                    <a:bodyPr/>
                    <a:lstStyle/>
                    <a:p>
                      <a:pPr indent="0" lvl="0" marL="0" marR="0" rtl="0" algn="ctr">
                        <a:lnSpc>
                          <a:spcPct val="100000"/>
                        </a:lnSpc>
                        <a:spcBef>
                          <a:spcPts val="0"/>
                        </a:spcBef>
                        <a:spcAft>
                          <a:spcPts val="0"/>
                        </a:spcAft>
                        <a:buNone/>
                      </a:pPr>
                      <a:r>
                        <a:rPr b="1" lang="en-US" sz="900" u="none" cap="none" strike="noStrike">
                          <a:solidFill>
                            <a:schemeClr val="lt1"/>
                          </a:solidFill>
                        </a:rPr>
                        <a:t>2</a:t>
                      </a:r>
                      <a:endParaRPr b="1" sz="1100" u="none" cap="none" strike="noStrike">
                        <a:solidFill>
                          <a:schemeClr val="lt1"/>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7F3494"/>
                    </a:solidFill>
                  </a:tcPr>
                </a:tc>
                <a:tc>
                  <a:txBody>
                    <a:bodyPr/>
                    <a:lstStyle/>
                    <a:p>
                      <a:pPr indent="0" lvl="0" marL="0" marR="0" rtl="0" algn="ctr">
                        <a:lnSpc>
                          <a:spcPct val="100000"/>
                        </a:lnSpc>
                        <a:spcBef>
                          <a:spcPts val="0"/>
                        </a:spcBef>
                        <a:spcAft>
                          <a:spcPts val="0"/>
                        </a:spcAft>
                        <a:buNone/>
                      </a:pPr>
                      <a:r>
                        <a:rPr b="1" i="0" lang="en-US" sz="900" u="none" cap="none" strike="noStrike">
                          <a:solidFill>
                            <a:srgbClr val="000000"/>
                          </a:solidFill>
                          <a:latin typeface="Arial"/>
                          <a:ea typeface="Arial"/>
                          <a:cs typeface="Arial"/>
                          <a:sym typeface="Arial"/>
                        </a:rPr>
                        <a:t>2</a:t>
                      </a:r>
                      <a:endParaRPr b="1" i="0" sz="900" u="none" cap="none" strike="noStrike">
                        <a:solidFill>
                          <a:srgbClr val="000000"/>
                        </a:solidFill>
                        <a:latin typeface="Arial"/>
                        <a:ea typeface="Arial"/>
                        <a:cs typeface="Arial"/>
                        <a:sym typeface="Arial"/>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1,5</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1</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 </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2h - Formative Assessment - (Care Worker)</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00B0F0"/>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6,5</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r>
              <a:tr h="581150">
                <a:tc>
                  <a:txBody>
                    <a:bodyPr/>
                    <a:lstStyle/>
                    <a:p>
                      <a:pPr indent="0" lvl="0" marL="0" marR="0" rtl="0" algn="ctr">
                        <a:lnSpc>
                          <a:spcPct val="100000"/>
                        </a:lnSpc>
                        <a:spcBef>
                          <a:spcPts val="0"/>
                        </a:spcBef>
                        <a:spcAft>
                          <a:spcPts val="0"/>
                        </a:spcAft>
                        <a:buNone/>
                      </a:pPr>
                      <a:r>
                        <a:rPr b="1" lang="en-US" sz="900" u="none" cap="none" strike="noStrike">
                          <a:solidFill>
                            <a:schemeClr val="lt1"/>
                          </a:solidFill>
                        </a:rPr>
                        <a:t>3</a:t>
                      </a:r>
                      <a:endParaRPr b="1" sz="1100" u="none" cap="none" strike="noStrike">
                        <a:solidFill>
                          <a:schemeClr val="lt1"/>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7F3494"/>
                    </a:solidFill>
                  </a:tcPr>
                </a:tc>
                <a:tc>
                  <a:txBody>
                    <a:bodyPr/>
                    <a:lstStyle/>
                    <a:p>
                      <a:pPr indent="0" lvl="0" marL="0" marR="0" rtl="0" algn="ctr">
                        <a:lnSpc>
                          <a:spcPct val="100000"/>
                        </a:lnSpc>
                        <a:spcBef>
                          <a:spcPts val="0"/>
                        </a:spcBef>
                        <a:spcAft>
                          <a:spcPts val="0"/>
                        </a:spcAft>
                        <a:buNone/>
                      </a:pPr>
                      <a:r>
                        <a:rPr b="1" i="0" lang="en-US" sz="900" u="none" cap="none" strike="noStrike">
                          <a:solidFill>
                            <a:srgbClr val="000000"/>
                          </a:solidFill>
                          <a:latin typeface="Arial"/>
                          <a:ea typeface="Arial"/>
                          <a:cs typeface="Arial"/>
                          <a:sym typeface="Arial"/>
                        </a:rPr>
                        <a:t>2</a:t>
                      </a:r>
                      <a:endParaRPr b="1" i="0" sz="900" u="none" cap="none" strike="noStrike">
                        <a:solidFill>
                          <a:srgbClr val="000000"/>
                        </a:solidFill>
                        <a:latin typeface="Arial"/>
                        <a:ea typeface="Arial"/>
                        <a:cs typeface="Arial"/>
                        <a:sym typeface="Arial"/>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 </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1</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1,5</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1h - Monitoring</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5,5</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r>
              <a:tr h="621600">
                <a:tc>
                  <a:txBody>
                    <a:bodyPr/>
                    <a:lstStyle/>
                    <a:p>
                      <a:pPr indent="0" lvl="0" marL="0" marR="0" rtl="0" algn="ctr">
                        <a:lnSpc>
                          <a:spcPct val="100000"/>
                        </a:lnSpc>
                        <a:spcBef>
                          <a:spcPts val="0"/>
                        </a:spcBef>
                        <a:spcAft>
                          <a:spcPts val="0"/>
                        </a:spcAft>
                        <a:buNone/>
                      </a:pPr>
                      <a:r>
                        <a:rPr b="1" lang="en-US" sz="900" u="none" cap="none" strike="noStrike">
                          <a:solidFill>
                            <a:schemeClr val="lt1"/>
                          </a:solidFill>
                        </a:rPr>
                        <a:t>4</a:t>
                      </a:r>
                      <a:endParaRPr b="1" sz="1100" u="none" cap="none" strike="noStrike">
                        <a:solidFill>
                          <a:schemeClr val="lt1"/>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7F3494"/>
                    </a:solidFill>
                  </a:tcPr>
                </a:tc>
                <a:tc>
                  <a:txBody>
                    <a:bodyPr/>
                    <a:lstStyle/>
                    <a:p>
                      <a:pPr indent="0" lvl="0" marL="0" marR="0" rtl="0" algn="ctr">
                        <a:lnSpc>
                          <a:spcPct val="100000"/>
                        </a:lnSpc>
                        <a:spcBef>
                          <a:spcPts val="0"/>
                        </a:spcBef>
                        <a:spcAft>
                          <a:spcPts val="0"/>
                        </a:spcAft>
                        <a:buNone/>
                      </a:pPr>
                      <a:r>
                        <a:rPr b="1" i="0" lang="en-US" sz="900" u="none" cap="none" strike="noStrike">
                          <a:solidFill>
                            <a:srgbClr val="000000"/>
                          </a:solidFill>
                          <a:latin typeface="Arial"/>
                          <a:ea typeface="Arial"/>
                          <a:cs typeface="Arial"/>
                          <a:sym typeface="Arial"/>
                        </a:rPr>
                        <a:t>2</a:t>
                      </a:r>
                      <a:endParaRPr b="1" i="0" sz="900" u="none" cap="none" strike="noStrike">
                        <a:solidFill>
                          <a:srgbClr val="000000"/>
                        </a:solidFill>
                        <a:latin typeface="Arial"/>
                        <a:ea typeface="Arial"/>
                        <a:cs typeface="Arial"/>
                        <a:sym typeface="Arial"/>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1,5</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1</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 </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2h - Formative Assessment - (Tutor)</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92D050"/>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6,5</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r>
              <a:tr h="581150">
                <a:tc>
                  <a:txBody>
                    <a:bodyPr/>
                    <a:lstStyle/>
                    <a:p>
                      <a:pPr indent="0" lvl="0" marL="0" marR="0" rtl="0" algn="ctr">
                        <a:lnSpc>
                          <a:spcPct val="100000"/>
                        </a:lnSpc>
                        <a:spcBef>
                          <a:spcPts val="0"/>
                        </a:spcBef>
                        <a:spcAft>
                          <a:spcPts val="0"/>
                        </a:spcAft>
                        <a:buNone/>
                      </a:pPr>
                      <a:r>
                        <a:rPr b="1" lang="en-US" sz="900" u="none" cap="none" strike="noStrike">
                          <a:solidFill>
                            <a:schemeClr val="lt1"/>
                          </a:solidFill>
                        </a:rPr>
                        <a:t>5</a:t>
                      </a:r>
                      <a:endParaRPr b="1" sz="1100" u="none" cap="none" strike="noStrike">
                        <a:solidFill>
                          <a:schemeClr val="lt1"/>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7F3494"/>
                    </a:solidFill>
                  </a:tcPr>
                </a:tc>
                <a:tc>
                  <a:txBody>
                    <a:bodyPr/>
                    <a:lstStyle/>
                    <a:p>
                      <a:pPr indent="0" lvl="0" marL="0" marR="0" rtl="0" algn="ctr">
                        <a:lnSpc>
                          <a:spcPct val="100000"/>
                        </a:lnSpc>
                        <a:spcBef>
                          <a:spcPts val="0"/>
                        </a:spcBef>
                        <a:spcAft>
                          <a:spcPts val="0"/>
                        </a:spcAft>
                        <a:buNone/>
                      </a:pPr>
                      <a:r>
                        <a:rPr b="1" i="0" lang="en-US" sz="900" u="none" cap="none" strike="noStrike">
                          <a:solidFill>
                            <a:srgbClr val="000000"/>
                          </a:solidFill>
                          <a:latin typeface="Arial"/>
                          <a:ea typeface="Arial"/>
                          <a:cs typeface="Arial"/>
                          <a:sym typeface="Arial"/>
                        </a:rPr>
                        <a:t>2</a:t>
                      </a:r>
                      <a:endParaRPr b="1" i="0" sz="900" u="none" cap="none" strike="noStrike">
                        <a:solidFill>
                          <a:srgbClr val="000000"/>
                        </a:solidFill>
                        <a:latin typeface="Arial"/>
                        <a:ea typeface="Arial"/>
                        <a:cs typeface="Arial"/>
                        <a:sym typeface="Arial"/>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 </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1</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1,5</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1h - Monitoring</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5,5</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r>
              <a:tr h="616475">
                <a:tc>
                  <a:txBody>
                    <a:bodyPr/>
                    <a:lstStyle/>
                    <a:p>
                      <a:pPr indent="0" lvl="0" marL="0" marR="0" rtl="0" algn="ctr">
                        <a:lnSpc>
                          <a:spcPct val="100000"/>
                        </a:lnSpc>
                        <a:spcBef>
                          <a:spcPts val="0"/>
                        </a:spcBef>
                        <a:spcAft>
                          <a:spcPts val="0"/>
                        </a:spcAft>
                        <a:buNone/>
                      </a:pPr>
                      <a:r>
                        <a:rPr b="1" lang="en-US" sz="900" u="none" cap="none" strike="noStrike">
                          <a:solidFill>
                            <a:schemeClr val="lt1"/>
                          </a:solidFill>
                        </a:rPr>
                        <a:t>6</a:t>
                      </a:r>
                      <a:endParaRPr b="1" sz="1100" u="none" cap="none" strike="noStrike">
                        <a:solidFill>
                          <a:schemeClr val="lt1"/>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7F3494"/>
                    </a:solidFill>
                  </a:tcPr>
                </a:tc>
                <a:tc>
                  <a:txBody>
                    <a:bodyPr/>
                    <a:lstStyle/>
                    <a:p>
                      <a:pPr indent="0" lvl="0" marL="0" marR="0" rtl="0" algn="ctr">
                        <a:lnSpc>
                          <a:spcPct val="100000"/>
                        </a:lnSpc>
                        <a:spcBef>
                          <a:spcPts val="0"/>
                        </a:spcBef>
                        <a:spcAft>
                          <a:spcPts val="0"/>
                        </a:spcAft>
                        <a:buNone/>
                      </a:pPr>
                      <a:r>
                        <a:rPr b="1" i="0" lang="en-US" sz="900" u="none" cap="none" strike="noStrike">
                          <a:solidFill>
                            <a:srgbClr val="000000"/>
                          </a:solidFill>
                          <a:latin typeface="Arial"/>
                          <a:ea typeface="Arial"/>
                          <a:cs typeface="Arial"/>
                          <a:sym typeface="Arial"/>
                        </a:rPr>
                        <a:t>2</a:t>
                      </a:r>
                      <a:endParaRPr b="1" i="0" sz="900" u="none" cap="none" strike="noStrike">
                        <a:solidFill>
                          <a:srgbClr val="000000"/>
                        </a:solidFill>
                        <a:latin typeface="Arial"/>
                        <a:ea typeface="Arial"/>
                        <a:cs typeface="Arial"/>
                        <a:sym typeface="Arial"/>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1,5</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1</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 </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2h - Formative Assessment - (Care Worker)</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00B0F0"/>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6,5</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r>
              <a:tr h="581150">
                <a:tc>
                  <a:txBody>
                    <a:bodyPr/>
                    <a:lstStyle/>
                    <a:p>
                      <a:pPr indent="0" lvl="0" marL="0" marR="0" rtl="0" algn="ctr">
                        <a:lnSpc>
                          <a:spcPct val="100000"/>
                        </a:lnSpc>
                        <a:spcBef>
                          <a:spcPts val="0"/>
                        </a:spcBef>
                        <a:spcAft>
                          <a:spcPts val="0"/>
                        </a:spcAft>
                        <a:buNone/>
                      </a:pPr>
                      <a:r>
                        <a:rPr b="1" lang="en-US" sz="900" u="none" cap="none" strike="noStrike">
                          <a:solidFill>
                            <a:schemeClr val="lt1"/>
                          </a:solidFill>
                        </a:rPr>
                        <a:t>7</a:t>
                      </a:r>
                      <a:endParaRPr b="1" sz="1100" u="none" cap="none" strike="noStrike">
                        <a:solidFill>
                          <a:schemeClr val="lt1"/>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7F3494"/>
                    </a:solidFill>
                  </a:tcPr>
                </a:tc>
                <a:tc>
                  <a:txBody>
                    <a:bodyPr/>
                    <a:lstStyle/>
                    <a:p>
                      <a:pPr indent="0" lvl="0" marL="0" marR="0" rtl="0" algn="ctr">
                        <a:lnSpc>
                          <a:spcPct val="100000"/>
                        </a:lnSpc>
                        <a:spcBef>
                          <a:spcPts val="0"/>
                        </a:spcBef>
                        <a:spcAft>
                          <a:spcPts val="0"/>
                        </a:spcAft>
                        <a:buNone/>
                      </a:pPr>
                      <a:r>
                        <a:rPr b="1" i="0" lang="en-US" sz="900" u="none" cap="none" strike="noStrike">
                          <a:solidFill>
                            <a:srgbClr val="000000"/>
                          </a:solidFill>
                          <a:latin typeface="Arial"/>
                          <a:ea typeface="Arial"/>
                          <a:cs typeface="Arial"/>
                          <a:sym typeface="Arial"/>
                        </a:rPr>
                        <a:t>2</a:t>
                      </a:r>
                      <a:endParaRPr b="1" i="0" sz="900" u="none" cap="none" strike="noStrike">
                        <a:solidFill>
                          <a:srgbClr val="000000"/>
                        </a:solidFill>
                        <a:latin typeface="Arial"/>
                        <a:ea typeface="Arial"/>
                        <a:cs typeface="Arial"/>
                        <a:sym typeface="Arial"/>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 </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1</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1,5</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1h - Monitoring</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5,5</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r>
              <a:tr h="581150">
                <a:tc>
                  <a:txBody>
                    <a:bodyPr/>
                    <a:lstStyle/>
                    <a:p>
                      <a:pPr indent="0" lvl="0" marL="0" marR="0" rtl="0" algn="ctr">
                        <a:lnSpc>
                          <a:spcPct val="100000"/>
                        </a:lnSpc>
                        <a:spcBef>
                          <a:spcPts val="0"/>
                        </a:spcBef>
                        <a:spcAft>
                          <a:spcPts val="0"/>
                        </a:spcAft>
                        <a:buNone/>
                      </a:pPr>
                      <a:r>
                        <a:rPr b="1" lang="en-US" sz="900" u="none" cap="none" strike="noStrike">
                          <a:solidFill>
                            <a:schemeClr val="lt1"/>
                          </a:solidFill>
                        </a:rPr>
                        <a:t>8</a:t>
                      </a:r>
                      <a:endParaRPr b="1" sz="1100" u="none" cap="none" strike="noStrike">
                        <a:solidFill>
                          <a:schemeClr val="lt1"/>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7F3494"/>
                    </a:solidFill>
                  </a:tcPr>
                </a:tc>
                <a:tc>
                  <a:txBody>
                    <a:bodyPr/>
                    <a:lstStyle/>
                    <a:p>
                      <a:pPr indent="0" lvl="0" marL="0" marR="0" rtl="0" algn="ctr">
                        <a:lnSpc>
                          <a:spcPct val="100000"/>
                        </a:lnSpc>
                        <a:spcBef>
                          <a:spcPts val="0"/>
                        </a:spcBef>
                        <a:spcAft>
                          <a:spcPts val="0"/>
                        </a:spcAft>
                        <a:buNone/>
                      </a:pPr>
                      <a:r>
                        <a:rPr b="1" i="0" lang="en-US" sz="900" u="none" cap="none" strike="noStrike">
                          <a:solidFill>
                            <a:srgbClr val="000000"/>
                          </a:solidFill>
                          <a:latin typeface="Arial"/>
                          <a:ea typeface="Arial"/>
                          <a:cs typeface="Arial"/>
                          <a:sym typeface="Arial"/>
                        </a:rPr>
                        <a:t>2</a:t>
                      </a:r>
                      <a:endParaRPr b="1" i="0" sz="900" u="none" cap="none" strike="noStrike">
                        <a:solidFill>
                          <a:srgbClr val="000000"/>
                        </a:solidFill>
                        <a:latin typeface="Arial"/>
                        <a:ea typeface="Arial"/>
                        <a:cs typeface="Arial"/>
                        <a:sym typeface="Arial"/>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1,5</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1</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2h - Formative Assessment - (Tutor)</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92D050"/>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2h – Summative assessment</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8,5</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r>
              <a:tr h="581150">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Total hours</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16</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4</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8</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6</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12</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900" u="none" cap="none" strike="noStrike">
                          <a:solidFill>
                            <a:srgbClr val="000000"/>
                          </a:solidFill>
                        </a:rPr>
                        <a:t>50</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8"/>
          <p:cNvSpPr txBox="1"/>
          <p:nvPr>
            <p:ph idx="1" type="body"/>
          </p:nvPr>
        </p:nvSpPr>
        <p:spPr>
          <a:xfrm>
            <a:off x="5643484" y="3602326"/>
            <a:ext cx="6010480" cy="225304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None/>
            </a:pPr>
            <a:r>
              <a:rPr lang="en-US"/>
              <a:t>Formative assessment</a:t>
            </a:r>
            <a:endParaRPr/>
          </a:p>
        </p:txBody>
      </p:sp>
      <p:sp>
        <p:nvSpPr>
          <p:cNvPr id="244" name="Google Shape;244;p48"/>
          <p:cNvSpPr txBox="1"/>
          <p:nvPr>
            <p:ph idx="2" type="body"/>
          </p:nvPr>
        </p:nvSpPr>
        <p:spPr>
          <a:xfrm>
            <a:off x="891654" y="2003728"/>
            <a:ext cx="2066906" cy="58222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13000"/>
              <a:buNone/>
            </a:pPr>
            <a:r>
              <a:rPr lang="en-US"/>
              <a:t>02</a:t>
            </a:r>
            <a:endParaRPr/>
          </a:p>
        </p:txBody>
      </p:sp>
      <p:sp>
        <p:nvSpPr>
          <p:cNvPr id="245" name="Google Shape;245;p48"/>
          <p:cNvSpPr/>
          <p:nvPr/>
        </p:nvSpPr>
        <p:spPr>
          <a:xfrm>
            <a:off x="0" y="0"/>
            <a:ext cx="12192000" cy="0"/>
          </a:xfrm>
          <a:prstGeom prst="rect">
            <a:avLst/>
          </a:prstGeom>
          <a:solidFill>
            <a:srgbClr val="FFFFFF"/>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6" name="Google Shape;246;p48"/>
          <p:cNvSpPr/>
          <p:nvPr/>
        </p:nvSpPr>
        <p:spPr>
          <a:xfrm>
            <a:off x="152400" y="152400"/>
            <a:ext cx="12192000" cy="0"/>
          </a:xfrm>
          <a:prstGeom prst="rect">
            <a:avLst/>
          </a:prstGeom>
          <a:solidFill>
            <a:srgbClr val="FFFFFF"/>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9"/>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rgbClr val="24BAA2"/>
              </a:buClr>
              <a:buSzPts val="3600"/>
              <a:buNone/>
            </a:pPr>
            <a:r>
              <a:rPr lang="en-US"/>
              <a:t>What is Formative Assessment?</a:t>
            </a:r>
            <a:endParaRPr/>
          </a:p>
        </p:txBody>
      </p:sp>
      <p:sp>
        <p:nvSpPr>
          <p:cNvPr id="252" name="Google Shape;252;p49"/>
          <p:cNvSpPr txBox="1"/>
          <p:nvPr/>
        </p:nvSpPr>
        <p:spPr>
          <a:xfrm>
            <a:off x="727969" y="1565257"/>
            <a:ext cx="10665600" cy="4155900"/>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00000"/>
              </a:lnSpc>
              <a:spcBef>
                <a:spcPts val="0"/>
              </a:spcBef>
              <a:spcAft>
                <a:spcPts val="0"/>
              </a:spcAft>
              <a:buClr>
                <a:srgbClr val="000000"/>
              </a:buClr>
              <a:buSzPts val="2400"/>
              <a:buFont typeface="Arial"/>
              <a:buChar char="•"/>
            </a:pPr>
            <a:r>
              <a:rPr i="0" lang="en-US" sz="2400" u="none" cap="none" strike="noStrike">
                <a:solidFill>
                  <a:srgbClr val="092E4B"/>
                </a:solidFill>
                <a:latin typeface="Calibri"/>
                <a:ea typeface="Calibri"/>
                <a:cs typeface="Calibri"/>
                <a:sym typeface="Calibri"/>
              </a:rPr>
              <a:t>The goal of formative assessment is to monitor student learning to provide ongoing feedback that can be used by</a:t>
            </a:r>
            <a:r>
              <a:rPr i="0" lang="en-US" sz="2400" u="none" cap="none" strike="noStrike">
                <a:solidFill>
                  <a:srgbClr val="000000"/>
                </a:solidFill>
                <a:latin typeface="Calibri"/>
                <a:ea typeface="Calibri"/>
                <a:cs typeface="Calibri"/>
                <a:sym typeface="Calibri"/>
              </a:rPr>
              <a:t> </a:t>
            </a:r>
            <a:r>
              <a:rPr b="1" i="0" lang="en-US" sz="2400" u="none" cap="none" strike="noStrike">
                <a:solidFill>
                  <a:srgbClr val="7F3494"/>
                </a:solidFill>
                <a:latin typeface="Calibri"/>
                <a:ea typeface="Calibri"/>
                <a:cs typeface="Calibri"/>
                <a:sym typeface="Calibri"/>
              </a:rPr>
              <a:t>tutors to improve their teaching </a:t>
            </a:r>
            <a:r>
              <a:rPr i="0" lang="en-US" sz="2400" u="none" cap="none" strike="noStrike">
                <a:solidFill>
                  <a:srgbClr val="000000"/>
                </a:solidFill>
                <a:latin typeface="Calibri"/>
                <a:ea typeface="Calibri"/>
                <a:cs typeface="Calibri"/>
                <a:sym typeface="Calibri"/>
              </a:rPr>
              <a:t>and guide and by </a:t>
            </a:r>
            <a:r>
              <a:rPr b="1" i="0" lang="en-US" sz="2400" u="none" cap="none" strike="noStrike">
                <a:solidFill>
                  <a:srgbClr val="7F3494"/>
                </a:solidFill>
                <a:latin typeface="Calibri"/>
                <a:ea typeface="Calibri"/>
                <a:cs typeface="Calibri"/>
                <a:sym typeface="Calibri"/>
              </a:rPr>
              <a:t>students to improve their learning</a:t>
            </a:r>
            <a:r>
              <a:rPr i="0" lang="en-US" sz="2400" u="none" cap="none" strike="noStrike">
                <a:solidFill>
                  <a:srgbClr val="000000"/>
                </a:solidFill>
                <a:latin typeface="Calibri"/>
                <a:ea typeface="Calibri"/>
                <a:cs typeface="Calibri"/>
                <a:sym typeface="Calibri"/>
              </a:rPr>
              <a:t>. </a:t>
            </a:r>
            <a:endParaRPr>
              <a:latin typeface="Calibri"/>
              <a:ea typeface="Calibri"/>
              <a:cs typeface="Calibri"/>
              <a:sym typeface="Calibri"/>
            </a:endParaRPr>
          </a:p>
          <a:p>
            <a:pPr indent="-190500" lvl="0" marL="342900" marR="0" rtl="0" algn="just">
              <a:lnSpc>
                <a:spcPct val="100000"/>
              </a:lnSpc>
              <a:spcBef>
                <a:spcPts val="0"/>
              </a:spcBef>
              <a:spcAft>
                <a:spcPts val="0"/>
              </a:spcAft>
              <a:buClr>
                <a:srgbClr val="000000"/>
              </a:buClr>
              <a:buSzPts val="2400"/>
              <a:buFont typeface="Arial"/>
              <a:buNone/>
            </a:pPr>
            <a:r>
              <a:t/>
            </a:r>
            <a:endParaRPr i="0" sz="2400" u="none" cap="none" strike="noStrike">
              <a:solidFill>
                <a:srgbClr val="000000"/>
              </a:solidFill>
              <a:latin typeface="Calibri"/>
              <a:ea typeface="Calibri"/>
              <a:cs typeface="Calibri"/>
              <a:sym typeface="Calibri"/>
            </a:endParaRPr>
          </a:p>
          <a:p>
            <a:pPr indent="-342900" lvl="0" marL="342900" marR="0" rtl="0" algn="just">
              <a:lnSpc>
                <a:spcPct val="100000"/>
              </a:lnSpc>
              <a:spcBef>
                <a:spcPts val="0"/>
              </a:spcBef>
              <a:spcAft>
                <a:spcPts val="0"/>
              </a:spcAft>
              <a:buClr>
                <a:srgbClr val="092E4B"/>
              </a:buClr>
              <a:buSzPts val="2400"/>
              <a:buFont typeface="Calibri"/>
              <a:buChar char="•"/>
            </a:pPr>
            <a:r>
              <a:rPr i="0" lang="en-US" sz="2400" u="none" cap="none" strike="noStrike">
                <a:solidFill>
                  <a:srgbClr val="092E4B"/>
                </a:solidFill>
                <a:latin typeface="Calibri"/>
                <a:ea typeface="Calibri"/>
                <a:cs typeface="Calibri"/>
                <a:sym typeface="Calibri"/>
              </a:rPr>
              <a:t>Objective: </a:t>
            </a:r>
            <a:endParaRPr>
              <a:solidFill>
                <a:srgbClr val="092E4B"/>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i="0" sz="2400" u="none" cap="none" strike="noStrike">
              <a:solidFill>
                <a:srgbClr val="092E4B"/>
              </a:solidFill>
              <a:latin typeface="Calibri"/>
              <a:ea typeface="Calibri"/>
              <a:cs typeface="Calibri"/>
              <a:sym typeface="Calibri"/>
            </a:endParaRPr>
          </a:p>
          <a:p>
            <a:pPr indent="-457200" lvl="3" marL="457200" marR="0" rtl="0" algn="just">
              <a:lnSpc>
                <a:spcPct val="100000"/>
              </a:lnSpc>
              <a:spcBef>
                <a:spcPts val="0"/>
              </a:spcBef>
              <a:spcAft>
                <a:spcPts val="0"/>
              </a:spcAft>
              <a:buClr>
                <a:srgbClr val="000000"/>
              </a:buClr>
              <a:buSzPts val="2400"/>
              <a:buFont typeface="Arial"/>
              <a:buAutoNum type="arabicPeriod"/>
            </a:pPr>
            <a:r>
              <a:rPr i="0" lang="en-US" sz="2400" u="none" cap="none" strike="noStrike">
                <a:solidFill>
                  <a:srgbClr val="092E4B"/>
                </a:solidFill>
                <a:latin typeface="Calibri"/>
                <a:ea typeface="Calibri"/>
                <a:cs typeface="Calibri"/>
                <a:sym typeface="Calibri"/>
              </a:rPr>
              <a:t>Help care workers identify their</a:t>
            </a:r>
            <a:r>
              <a:rPr i="0" lang="en-US" sz="2400" u="none" cap="none" strike="noStrike">
                <a:solidFill>
                  <a:srgbClr val="000000"/>
                </a:solidFill>
                <a:latin typeface="Calibri"/>
                <a:ea typeface="Calibri"/>
                <a:cs typeface="Calibri"/>
                <a:sym typeface="Calibri"/>
              </a:rPr>
              <a:t> </a:t>
            </a:r>
            <a:r>
              <a:rPr b="1" i="0" lang="en-US" sz="2400" u="none" cap="none" strike="noStrike">
                <a:solidFill>
                  <a:srgbClr val="7F3494"/>
                </a:solidFill>
                <a:latin typeface="Calibri"/>
                <a:ea typeface="Calibri"/>
                <a:cs typeface="Calibri"/>
                <a:sym typeface="Calibri"/>
              </a:rPr>
              <a:t>strengths and weaknesses </a:t>
            </a:r>
            <a:r>
              <a:rPr i="0" lang="en-US" sz="2400" u="none" cap="none" strike="noStrike">
                <a:solidFill>
                  <a:srgbClr val="092E4B"/>
                </a:solidFill>
                <a:latin typeface="Calibri"/>
                <a:ea typeface="Calibri"/>
                <a:cs typeface="Calibri"/>
                <a:sym typeface="Calibri"/>
              </a:rPr>
              <a:t>and target areas that need work</a:t>
            </a:r>
            <a:endParaRPr>
              <a:solidFill>
                <a:srgbClr val="092E4B"/>
              </a:solidFill>
              <a:latin typeface="Calibri"/>
              <a:ea typeface="Calibri"/>
              <a:cs typeface="Calibri"/>
              <a:sym typeface="Calibri"/>
            </a:endParaRPr>
          </a:p>
          <a:p>
            <a:pPr indent="-304800" lvl="3" marL="457200" marR="0" rtl="0" algn="just">
              <a:lnSpc>
                <a:spcPct val="100000"/>
              </a:lnSpc>
              <a:spcBef>
                <a:spcPts val="0"/>
              </a:spcBef>
              <a:spcAft>
                <a:spcPts val="0"/>
              </a:spcAft>
              <a:buClr>
                <a:srgbClr val="000000"/>
              </a:buClr>
              <a:buSzPts val="2400"/>
              <a:buFont typeface="Arial"/>
              <a:buNone/>
            </a:pPr>
            <a:r>
              <a:t/>
            </a:r>
            <a:endParaRPr i="0" sz="2400" u="none" cap="none" strike="noStrike">
              <a:solidFill>
                <a:srgbClr val="092E4B"/>
              </a:solidFill>
              <a:latin typeface="Calibri"/>
              <a:ea typeface="Calibri"/>
              <a:cs typeface="Calibri"/>
              <a:sym typeface="Calibri"/>
            </a:endParaRPr>
          </a:p>
          <a:p>
            <a:pPr indent="-457200" lvl="3" marL="457200" marR="0" rtl="0" algn="just">
              <a:lnSpc>
                <a:spcPct val="100000"/>
              </a:lnSpc>
              <a:spcBef>
                <a:spcPts val="0"/>
              </a:spcBef>
              <a:spcAft>
                <a:spcPts val="0"/>
              </a:spcAft>
              <a:buClr>
                <a:srgbClr val="000000"/>
              </a:buClr>
              <a:buSzPts val="2400"/>
              <a:buFont typeface="Arial"/>
              <a:buAutoNum type="arabicPeriod"/>
            </a:pPr>
            <a:r>
              <a:rPr i="0" lang="en-US" sz="2400" u="none" cap="none" strike="noStrike">
                <a:solidFill>
                  <a:srgbClr val="092E4B"/>
                </a:solidFill>
                <a:latin typeface="Calibri"/>
                <a:ea typeface="Calibri"/>
                <a:cs typeface="Calibri"/>
                <a:sym typeface="Calibri"/>
              </a:rPr>
              <a:t>Help tutors recogni</a:t>
            </a:r>
            <a:r>
              <a:rPr lang="en-US" sz="2400">
                <a:solidFill>
                  <a:srgbClr val="092E4B"/>
                </a:solidFill>
                <a:latin typeface="Calibri"/>
                <a:ea typeface="Calibri"/>
                <a:cs typeface="Calibri"/>
                <a:sym typeface="Calibri"/>
              </a:rPr>
              <a:t>s</a:t>
            </a:r>
            <a:r>
              <a:rPr i="0" lang="en-US" sz="2400" u="none" cap="none" strike="noStrike">
                <a:solidFill>
                  <a:srgbClr val="092E4B"/>
                </a:solidFill>
                <a:latin typeface="Calibri"/>
                <a:ea typeface="Calibri"/>
                <a:cs typeface="Calibri"/>
                <a:sym typeface="Calibri"/>
              </a:rPr>
              <a:t>e where care workers</a:t>
            </a:r>
            <a:r>
              <a:rPr i="0" lang="en-US" sz="2400" u="none" cap="none" strike="noStrike">
                <a:solidFill>
                  <a:srgbClr val="000000"/>
                </a:solidFill>
                <a:latin typeface="Calibri"/>
                <a:ea typeface="Calibri"/>
                <a:cs typeface="Calibri"/>
                <a:sym typeface="Calibri"/>
              </a:rPr>
              <a:t> </a:t>
            </a:r>
            <a:r>
              <a:rPr b="1" i="0" lang="en-US" sz="2400" u="none" cap="none" strike="noStrike">
                <a:solidFill>
                  <a:srgbClr val="7F3494"/>
                </a:solidFill>
                <a:latin typeface="Calibri"/>
                <a:ea typeface="Calibri"/>
                <a:cs typeface="Calibri"/>
                <a:sym typeface="Calibri"/>
              </a:rPr>
              <a:t>are struggling and address problems immediately</a:t>
            </a:r>
            <a:r>
              <a:rPr i="0" lang="en-US" sz="2400" u="none" cap="none" strike="noStrike">
                <a:solidFill>
                  <a:srgbClr val="000000"/>
                </a:solidFill>
                <a:latin typeface="Calibri"/>
                <a:ea typeface="Calibri"/>
                <a:cs typeface="Calibri"/>
                <a:sym typeface="Calibri"/>
              </a:rPr>
              <a:t>.</a:t>
            </a:r>
            <a:endParaRPr>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50"/>
          <p:cNvSpPr txBox="1"/>
          <p:nvPr>
            <p:ph idx="2" type="body"/>
          </p:nvPr>
        </p:nvSpPr>
        <p:spPr>
          <a:xfrm>
            <a:off x="798379" y="749114"/>
            <a:ext cx="10595237"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rgbClr val="24BAA2"/>
              </a:buClr>
              <a:buSzPts val="3600"/>
              <a:buNone/>
            </a:pPr>
            <a:r>
              <a:rPr lang="en-US"/>
              <a:t>Formative Assessment</a:t>
            </a:r>
            <a:endParaRPr/>
          </a:p>
        </p:txBody>
      </p:sp>
      <p:sp>
        <p:nvSpPr>
          <p:cNvPr id="258" name="Google Shape;258;p50"/>
          <p:cNvSpPr txBox="1"/>
          <p:nvPr/>
        </p:nvSpPr>
        <p:spPr>
          <a:xfrm>
            <a:off x="3749964" y="1748575"/>
            <a:ext cx="4364908"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400" u="none" cap="none" strike="noStrike">
                <a:solidFill>
                  <a:srgbClr val="7F3494"/>
                </a:solidFill>
                <a:latin typeface="Arial"/>
                <a:ea typeface="Arial"/>
                <a:cs typeface="Arial"/>
                <a:sym typeface="Arial"/>
              </a:rPr>
              <a:t>We have two types of grids</a:t>
            </a:r>
            <a:endParaRPr/>
          </a:p>
          <a:p>
            <a:pPr indent="-190500" lvl="0" marL="342900" marR="0" rtl="0" algn="just">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pic>
        <p:nvPicPr>
          <p:cNvPr id="259" name="Google Shape;259;p50"/>
          <p:cNvPicPr preferRelativeResize="0"/>
          <p:nvPr/>
        </p:nvPicPr>
        <p:blipFill rotWithShape="1">
          <a:blip r:embed="rId3">
            <a:alphaModFix/>
          </a:blip>
          <a:srcRect b="0" l="0" r="0" t="0"/>
          <a:stretch/>
        </p:blipFill>
        <p:spPr>
          <a:xfrm>
            <a:off x="2310062" y="2781264"/>
            <a:ext cx="2149643" cy="2149643"/>
          </a:xfrm>
          <a:prstGeom prst="rect">
            <a:avLst/>
          </a:prstGeom>
          <a:noFill/>
          <a:ln>
            <a:noFill/>
          </a:ln>
        </p:spPr>
      </p:pic>
      <p:pic>
        <p:nvPicPr>
          <p:cNvPr id="260" name="Google Shape;260;p50"/>
          <p:cNvPicPr preferRelativeResize="0"/>
          <p:nvPr/>
        </p:nvPicPr>
        <p:blipFill rotWithShape="1">
          <a:blip r:embed="rId4">
            <a:alphaModFix/>
          </a:blip>
          <a:srcRect b="0" l="0" r="0" t="0"/>
          <a:stretch/>
        </p:blipFill>
        <p:spPr>
          <a:xfrm>
            <a:off x="7732297" y="2781264"/>
            <a:ext cx="2149644" cy="2149644"/>
          </a:xfrm>
          <a:prstGeom prst="rect">
            <a:avLst/>
          </a:prstGeom>
          <a:noFill/>
          <a:ln>
            <a:noFill/>
          </a:ln>
        </p:spPr>
      </p:pic>
      <p:sp>
        <p:nvSpPr>
          <p:cNvPr id="261" name="Google Shape;261;p50"/>
          <p:cNvSpPr txBox="1"/>
          <p:nvPr/>
        </p:nvSpPr>
        <p:spPr>
          <a:xfrm>
            <a:off x="1227218" y="5315953"/>
            <a:ext cx="4074695"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400" u="none" cap="none" strike="noStrike">
                <a:solidFill>
                  <a:srgbClr val="7F3494"/>
                </a:solidFill>
                <a:latin typeface="Arial"/>
                <a:ea typeface="Arial"/>
                <a:cs typeface="Arial"/>
                <a:sym typeface="Arial"/>
              </a:rPr>
              <a:t>Care Worker</a:t>
            </a:r>
            <a:endParaRPr/>
          </a:p>
          <a:p>
            <a:pPr indent="-190500" lvl="0" marL="342900" marR="0" rtl="0" algn="just">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62" name="Google Shape;262;p50"/>
          <p:cNvSpPr txBox="1"/>
          <p:nvPr/>
        </p:nvSpPr>
        <p:spPr>
          <a:xfrm>
            <a:off x="6769771" y="5277889"/>
            <a:ext cx="4074695"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400" u="none" cap="none" strike="noStrike">
                <a:solidFill>
                  <a:srgbClr val="7F3494"/>
                </a:solidFill>
                <a:latin typeface="Arial"/>
                <a:ea typeface="Arial"/>
                <a:cs typeface="Arial"/>
                <a:sym typeface="Arial"/>
              </a:rPr>
              <a:t>Tutors</a:t>
            </a:r>
            <a:endParaRPr/>
          </a:p>
          <a:p>
            <a:pPr indent="-190500" lvl="0" marL="342900" marR="0" rtl="0" algn="just">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51"/>
          <p:cNvSpPr txBox="1"/>
          <p:nvPr>
            <p:ph idx="2" type="body"/>
          </p:nvPr>
        </p:nvSpPr>
        <p:spPr>
          <a:xfrm>
            <a:off x="798379" y="749114"/>
            <a:ext cx="10595237"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rgbClr val="24BAA2"/>
              </a:buClr>
              <a:buSzPts val="3600"/>
              <a:buNone/>
            </a:pPr>
            <a:r>
              <a:rPr lang="en-US"/>
              <a:t>Formative Assessment</a:t>
            </a:r>
            <a:endParaRPr/>
          </a:p>
        </p:txBody>
      </p:sp>
      <p:sp>
        <p:nvSpPr>
          <p:cNvPr id="268" name="Google Shape;268;p51"/>
          <p:cNvSpPr txBox="1"/>
          <p:nvPr/>
        </p:nvSpPr>
        <p:spPr>
          <a:xfrm>
            <a:off x="3352795" y="1588220"/>
            <a:ext cx="5486403"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400" u="none" cap="none" strike="noStrike">
                <a:solidFill>
                  <a:srgbClr val="7F3494"/>
                </a:solidFill>
                <a:latin typeface="Arial"/>
                <a:ea typeface="Arial"/>
                <a:cs typeface="Arial"/>
                <a:sym typeface="Arial"/>
              </a:rPr>
              <a:t>Aspects to be assessed (for both)</a:t>
            </a:r>
            <a:endParaRPr/>
          </a:p>
        </p:txBody>
      </p:sp>
      <p:sp>
        <p:nvSpPr>
          <p:cNvPr id="269" name="Google Shape;269;p51"/>
          <p:cNvSpPr txBox="1"/>
          <p:nvPr/>
        </p:nvSpPr>
        <p:spPr>
          <a:xfrm>
            <a:off x="1183390" y="3558322"/>
            <a:ext cx="4074695"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400" u="none" cap="none" strike="noStrike">
                <a:solidFill>
                  <a:srgbClr val="7F3494"/>
                </a:solidFill>
                <a:latin typeface="Arial"/>
                <a:ea typeface="Arial"/>
                <a:cs typeface="Arial"/>
                <a:sym typeface="Arial"/>
              </a:rPr>
              <a:t>Learner/care worker outcomes</a:t>
            </a:r>
            <a:endParaRPr b="0" i="0" sz="2400" u="none" cap="none" strike="noStrike">
              <a:solidFill>
                <a:srgbClr val="000000"/>
              </a:solidFill>
              <a:latin typeface="Arial"/>
              <a:ea typeface="Arial"/>
              <a:cs typeface="Arial"/>
              <a:sym typeface="Arial"/>
            </a:endParaRPr>
          </a:p>
        </p:txBody>
      </p:sp>
      <p:sp>
        <p:nvSpPr>
          <p:cNvPr id="270" name="Google Shape;270;p51"/>
          <p:cNvSpPr txBox="1"/>
          <p:nvPr/>
        </p:nvSpPr>
        <p:spPr>
          <a:xfrm>
            <a:off x="6933917" y="3558805"/>
            <a:ext cx="4074695"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400" u="none" cap="none" strike="noStrike">
                <a:solidFill>
                  <a:srgbClr val="7F3494"/>
                </a:solidFill>
                <a:latin typeface="Arial"/>
                <a:ea typeface="Arial"/>
                <a:cs typeface="Arial"/>
                <a:sym typeface="Arial"/>
              </a:rPr>
              <a:t>Learning Process</a:t>
            </a:r>
            <a:endParaRPr/>
          </a:p>
          <a:p>
            <a:pPr indent="-190500" lvl="0" marL="342900" marR="0" rtl="0" algn="just">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71" name="Google Shape;271;p51"/>
          <p:cNvSpPr txBox="1"/>
          <p:nvPr/>
        </p:nvSpPr>
        <p:spPr>
          <a:xfrm>
            <a:off x="4215348" y="5117720"/>
            <a:ext cx="4074695"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400" u="none" cap="none" strike="noStrike">
                <a:solidFill>
                  <a:srgbClr val="7F3494"/>
                </a:solidFill>
                <a:latin typeface="Arial"/>
                <a:ea typeface="Arial"/>
                <a:cs typeface="Arial"/>
                <a:sym typeface="Arial"/>
              </a:rPr>
              <a:t>Self-assessment and self-learning</a:t>
            </a:r>
            <a:endParaRPr b="0" i="0" sz="2400" u="none" cap="none" strike="noStrike">
              <a:solidFill>
                <a:srgbClr val="000000"/>
              </a:solidFill>
              <a:latin typeface="Arial"/>
              <a:ea typeface="Arial"/>
              <a:cs typeface="Arial"/>
              <a:sym typeface="Arial"/>
            </a:endParaRPr>
          </a:p>
        </p:txBody>
      </p:sp>
      <p:pic>
        <p:nvPicPr>
          <p:cNvPr id="272" name="Google Shape;272;p51"/>
          <p:cNvPicPr preferRelativeResize="0"/>
          <p:nvPr/>
        </p:nvPicPr>
        <p:blipFill rotWithShape="1">
          <a:blip r:embed="rId3">
            <a:alphaModFix/>
          </a:blip>
          <a:srcRect b="0" l="0" r="0" t="0"/>
          <a:stretch/>
        </p:blipFill>
        <p:spPr>
          <a:xfrm>
            <a:off x="2630484" y="2346020"/>
            <a:ext cx="1180506" cy="1180506"/>
          </a:xfrm>
          <a:prstGeom prst="rect">
            <a:avLst/>
          </a:prstGeom>
          <a:noFill/>
          <a:ln>
            <a:noFill/>
          </a:ln>
        </p:spPr>
      </p:pic>
      <p:pic>
        <p:nvPicPr>
          <p:cNvPr id="273" name="Google Shape;273;p51"/>
          <p:cNvPicPr preferRelativeResize="0"/>
          <p:nvPr/>
        </p:nvPicPr>
        <p:blipFill rotWithShape="1">
          <a:blip r:embed="rId4">
            <a:alphaModFix/>
          </a:blip>
          <a:srcRect b="0" l="0" r="0" t="0"/>
          <a:stretch/>
        </p:blipFill>
        <p:spPr>
          <a:xfrm>
            <a:off x="8239624" y="2359175"/>
            <a:ext cx="1199147" cy="1199147"/>
          </a:xfrm>
          <a:prstGeom prst="rect">
            <a:avLst/>
          </a:prstGeom>
          <a:noFill/>
          <a:ln>
            <a:noFill/>
          </a:ln>
        </p:spPr>
      </p:pic>
      <p:pic>
        <p:nvPicPr>
          <p:cNvPr id="274" name="Google Shape;274;p51"/>
          <p:cNvPicPr preferRelativeResize="0"/>
          <p:nvPr/>
        </p:nvPicPr>
        <p:blipFill rotWithShape="1">
          <a:blip r:embed="rId5">
            <a:alphaModFix/>
          </a:blip>
          <a:srcRect b="0" l="0" r="0" t="0"/>
          <a:stretch/>
        </p:blipFill>
        <p:spPr>
          <a:xfrm>
            <a:off x="5568348" y="3799066"/>
            <a:ext cx="1180506" cy="118050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52"/>
          <p:cNvSpPr txBox="1"/>
          <p:nvPr>
            <p:ph idx="2" type="body"/>
          </p:nvPr>
        </p:nvSpPr>
        <p:spPr>
          <a:xfrm>
            <a:off x="798376" y="583389"/>
            <a:ext cx="10595237"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rgbClr val="24BAA2"/>
              </a:buClr>
              <a:buSzPts val="3600"/>
              <a:buNone/>
            </a:pPr>
            <a:r>
              <a:rPr lang="en-US"/>
              <a:t>Activity: Reviewing the grids.  </a:t>
            </a:r>
            <a:endParaRPr/>
          </a:p>
        </p:txBody>
      </p:sp>
      <p:sp>
        <p:nvSpPr>
          <p:cNvPr id="280" name="Google Shape;280;p52"/>
          <p:cNvSpPr txBox="1"/>
          <p:nvPr/>
        </p:nvSpPr>
        <p:spPr>
          <a:xfrm>
            <a:off x="628675" y="1420617"/>
            <a:ext cx="10934700" cy="923400"/>
          </a:xfrm>
          <a:prstGeom prst="rect">
            <a:avLst/>
          </a:prstGeom>
          <a:noFill/>
          <a:ln>
            <a:noFill/>
          </a:ln>
        </p:spPr>
        <p:txBody>
          <a:bodyPr anchorCtr="0" anchor="t" bIns="45700" lIns="91425" spcFirstLastPara="1" rIns="91425" wrap="square" tIns="45700">
            <a:spAutoFit/>
          </a:bodyPr>
          <a:lstStyle/>
          <a:p>
            <a:pPr indent="-368300" lvl="0" marL="342900" marR="0" rtl="0" algn="l">
              <a:lnSpc>
                <a:spcPct val="100000"/>
              </a:lnSpc>
              <a:spcBef>
                <a:spcPts val="0"/>
              </a:spcBef>
              <a:spcAft>
                <a:spcPts val="0"/>
              </a:spcAft>
              <a:buClr>
                <a:srgbClr val="000000"/>
              </a:buClr>
              <a:buSzPts val="1800"/>
              <a:buFont typeface="Arial"/>
              <a:buChar char="•"/>
            </a:pPr>
            <a:r>
              <a:rPr b="1" i="0" lang="en-US" sz="1800" u="none" cap="none" strike="noStrike">
                <a:solidFill>
                  <a:srgbClr val="7F3494"/>
                </a:solidFill>
                <a:latin typeface="Calibri"/>
                <a:ea typeface="Calibri"/>
                <a:cs typeface="Calibri"/>
                <a:sym typeface="Calibri"/>
              </a:rPr>
              <a:t>Description</a:t>
            </a:r>
            <a:r>
              <a:rPr i="0" lang="en-US" sz="1800" u="none" cap="none" strike="noStrike">
                <a:solidFill>
                  <a:srgbClr val="000000"/>
                </a:solidFill>
                <a:latin typeface="Calibri"/>
                <a:ea typeface="Calibri"/>
                <a:cs typeface="Calibri"/>
                <a:sym typeface="Calibri"/>
              </a:rPr>
              <a:t>: With this activity we aim to create a formative assessment (for tutors and care workers) that ensures that the most important aspects of WBL practice will be collected efficiently. </a:t>
            </a:r>
            <a:endParaRPr sz="1800">
              <a:latin typeface="Calibri"/>
              <a:ea typeface="Calibri"/>
              <a:cs typeface="Calibri"/>
              <a:sym typeface="Calibri"/>
            </a:endParaRPr>
          </a:p>
          <a:p>
            <a:pPr indent="-368300" lvl="0" marL="342900" marR="0" rtl="0" algn="l">
              <a:lnSpc>
                <a:spcPct val="100000"/>
              </a:lnSpc>
              <a:spcBef>
                <a:spcPts val="0"/>
              </a:spcBef>
              <a:spcAft>
                <a:spcPts val="0"/>
              </a:spcAft>
              <a:buClr>
                <a:srgbClr val="000000"/>
              </a:buClr>
              <a:buSzPts val="1800"/>
              <a:buFont typeface="Arial"/>
              <a:buChar char="•"/>
            </a:pPr>
            <a:r>
              <a:rPr b="1" i="0" lang="en-US" sz="1800" u="none" cap="none" strike="noStrike">
                <a:solidFill>
                  <a:srgbClr val="7F3494"/>
                </a:solidFill>
                <a:latin typeface="Calibri"/>
                <a:ea typeface="Calibri"/>
                <a:cs typeface="Calibri"/>
                <a:sym typeface="Calibri"/>
              </a:rPr>
              <a:t>Time</a:t>
            </a:r>
            <a:r>
              <a:rPr i="0" lang="en-US" sz="1800" u="none" cap="none" strike="noStrike">
                <a:solidFill>
                  <a:srgbClr val="000000"/>
                </a:solidFill>
                <a:latin typeface="Calibri"/>
                <a:ea typeface="Calibri"/>
                <a:cs typeface="Calibri"/>
                <a:sym typeface="Calibri"/>
              </a:rPr>
              <a:t>: 10 minutes. </a:t>
            </a:r>
            <a:endParaRPr sz="1800">
              <a:latin typeface="Calibri"/>
              <a:ea typeface="Calibri"/>
              <a:cs typeface="Calibri"/>
              <a:sym typeface="Calibri"/>
            </a:endParaRPr>
          </a:p>
        </p:txBody>
      </p:sp>
      <p:graphicFrame>
        <p:nvGraphicFramePr>
          <p:cNvPr id="281" name="Google Shape;281;p52"/>
          <p:cNvGraphicFramePr/>
          <p:nvPr/>
        </p:nvGraphicFramePr>
        <p:xfrm>
          <a:off x="464730" y="2794128"/>
          <a:ext cx="3000000" cy="3000000"/>
        </p:xfrm>
        <a:graphic>
          <a:graphicData uri="http://schemas.openxmlformats.org/drawingml/2006/table">
            <a:tbl>
              <a:tblPr bandRow="1" firstRow="1">
                <a:gradFill>
                  <a:gsLst>
                    <a:gs pos="0">
                      <a:srgbClr val="ADD4D4"/>
                    </a:gs>
                    <a:gs pos="35000">
                      <a:srgbClr val="C7DFDF"/>
                    </a:gs>
                    <a:gs pos="100000">
                      <a:srgbClr val="E9F3F3"/>
                    </a:gs>
                  </a:gsLst>
                  <a:lin ang="16200000" scaled="0"/>
                </a:gradFill>
                <a:tableStyleId>{488D9AA4-733A-4BE1-81F0-ABEB7A46C0C1}</a:tableStyleId>
              </a:tblPr>
              <a:tblGrid>
                <a:gridCol w="1825225"/>
                <a:gridCol w="1825225"/>
                <a:gridCol w="1825225"/>
              </a:tblGrid>
              <a:tr h="177800">
                <a:tc gridSpan="3">
                  <a:txBody>
                    <a:bodyPr/>
                    <a:lstStyle/>
                    <a:p>
                      <a:pPr indent="0" lvl="0" marL="0" marR="0" rtl="0" algn="ctr">
                        <a:lnSpc>
                          <a:spcPct val="100000"/>
                        </a:lnSpc>
                        <a:spcBef>
                          <a:spcPts val="0"/>
                        </a:spcBef>
                        <a:spcAft>
                          <a:spcPts val="0"/>
                        </a:spcAft>
                        <a:buNone/>
                      </a:pPr>
                      <a:r>
                        <a:rPr b="1" lang="en-US" sz="1400" u="none" cap="none" strike="noStrike"/>
                        <a:t>Formative Assessment (Tutors version)</a:t>
                      </a:r>
                      <a:endParaRPr/>
                    </a:p>
                    <a:p>
                      <a:pPr indent="0" lvl="0" marL="0" marR="0" rtl="0" algn="ctr">
                        <a:lnSpc>
                          <a:spcPct val="100000"/>
                        </a:lnSpc>
                        <a:spcBef>
                          <a:spcPts val="0"/>
                        </a:spcBef>
                        <a:spcAft>
                          <a:spcPts val="0"/>
                        </a:spcAft>
                        <a:buNone/>
                      </a:pPr>
                      <a:r>
                        <a:rPr b="1" lang="en-US" sz="1400" u="none" cap="none" strike="noStrike"/>
                        <a:t> </a:t>
                      </a:r>
                      <a:endParaRPr/>
                    </a:p>
                  </a:txBody>
                  <a:tcPr marT="45725" marB="45725" marR="91450" marL="9145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7F3494"/>
                    </a:solidFill>
                  </a:tcPr>
                </a:tc>
                <a:tc hMerge="1"/>
                <a:tc hMerge="1"/>
              </a:tr>
              <a:tr h="835600">
                <a:tc>
                  <a:txBody>
                    <a:bodyPr/>
                    <a:lstStyle/>
                    <a:p>
                      <a:pPr indent="0" lvl="0" marL="0" marR="0" rtl="0" algn="ctr">
                        <a:lnSpc>
                          <a:spcPct val="100000"/>
                        </a:lnSpc>
                        <a:spcBef>
                          <a:spcPts val="0"/>
                        </a:spcBef>
                        <a:spcAft>
                          <a:spcPts val="0"/>
                        </a:spcAft>
                        <a:buNone/>
                      </a:pPr>
                      <a:r>
                        <a:rPr b="1" i="0" lang="en-US" sz="1400" u="none" cap="none" strike="noStrike">
                          <a:solidFill>
                            <a:srgbClr val="7F3494"/>
                          </a:solidFill>
                          <a:latin typeface="Arial"/>
                          <a:ea typeface="Arial"/>
                          <a:cs typeface="Arial"/>
                          <a:sym typeface="Arial"/>
                        </a:rPr>
                        <a:t>Learner/care worker outcomes</a:t>
                      </a:r>
                      <a:endParaRPr b="1" i="0" sz="1400" u="none" cap="none" strike="noStrike">
                        <a:solidFill>
                          <a:srgbClr val="7F3494"/>
                        </a:solidFill>
                        <a:latin typeface="Arial"/>
                        <a:ea typeface="Arial"/>
                        <a:cs typeface="Arial"/>
                        <a:sym typeface="Arial"/>
                      </a:endParaRPr>
                    </a:p>
                    <a:p>
                      <a:pPr indent="0" lvl="0" marL="0" marR="0" rtl="0" algn="ctr">
                        <a:lnSpc>
                          <a:spcPct val="100000"/>
                        </a:lnSpc>
                        <a:spcBef>
                          <a:spcPts val="0"/>
                        </a:spcBef>
                        <a:spcAft>
                          <a:spcPts val="0"/>
                        </a:spcAft>
                        <a:buNone/>
                      </a:pPr>
                      <a:r>
                        <a:t/>
                      </a:r>
                      <a:endParaRPr b="1" sz="1400" u="none" cap="none" strike="noStrike"/>
                    </a:p>
                  </a:txBody>
                  <a:tcPr marT="45725" marB="45725" marR="91450" marL="9145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n-US" sz="1400" u="none" cap="none" strike="noStrike">
                          <a:solidFill>
                            <a:srgbClr val="7F3494"/>
                          </a:solidFill>
                          <a:latin typeface="Arial"/>
                          <a:ea typeface="Arial"/>
                          <a:cs typeface="Arial"/>
                          <a:sym typeface="Arial"/>
                        </a:rPr>
                        <a:t>Learning Process</a:t>
                      </a:r>
                      <a:endParaRPr b="1" i="0" sz="1400" u="none" cap="none" strike="noStrike">
                        <a:solidFill>
                          <a:srgbClr val="7F3494"/>
                        </a:solidFill>
                        <a:latin typeface="Arial"/>
                        <a:ea typeface="Arial"/>
                        <a:cs typeface="Arial"/>
                        <a:sym typeface="Arial"/>
                      </a:endParaRPr>
                    </a:p>
                    <a:p>
                      <a:pPr indent="0" lvl="0" marL="0" marR="0" rtl="0" algn="ctr">
                        <a:lnSpc>
                          <a:spcPct val="100000"/>
                        </a:lnSpc>
                        <a:spcBef>
                          <a:spcPts val="0"/>
                        </a:spcBef>
                        <a:spcAft>
                          <a:spcPts val="0"/>
                        </a:spcAft>
                        <a:buNone/>
                      </a:pPr>
                      <a:r>
                        <a:t/>
                      </a:r>
                      <a:endParaRPr b="1" sz="1400" u="none" cap="none" strike="noStrike"/>
                    </a:p>
                  </a:txBody>
                  <a:tcPr marT="45725" marB="45725" marR="91450" marL="9145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7F3494"/>
                          </a:solidFill>
                        </a:rPr>
                        <a:t>Self-assessment and self-learning</a:t>
                      </a:r>
                      <a:endParaRPr sz="1400" u="none" cap="none" strike="noStrike"/>
                    </a:p>
                    <a:p>
                      <a:pPr indent="0" lvl="0" marL="0" marR="0" rtl="0" algn="ctr">
                        <a:lnSpc>
                          <a:spcPct val="100000"/>
                        </a:lnSpc>
                        <a:spcBef>
                          <a:spcPts val="0"/>
                        </a:spcBef>
                        <a:spcAft>
                          <a:spcPts val="0"/>
                        </a:spcAft>
                        <a:buNone/>
                      </a:pPr>
                      <a:r>
                        <a:t/>
                      </a:r>
                      <a:endParaRPr b="1" sz="1400" u="none" cap="none" strike="noStrike"/>
                    </a:p>
                  </a:txBody>
                  <a:tcPr marT="45725" marB="45725" marR="91450" marL="9145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600475">
                <a:tc>
                  <a:txBody>
                    <a:bodyPr/>
                    <a:lstStyle/>
                    <a:p>
                      <a:pPr indent="0" lvl="0" marL="0" marR="0" rtl="0" algn="ctr">
                        <a:lnSpc>
                          <a:spcPct val="100000"/>
                        </a:lnSpc>
                        <a:spcBef>
                          <a:spcPts val="0"/>
                        </a:spcBef>
                        <a:spcAft>
                          <a:spcPts val="0"/>
                        </a:spcAft>
                        <a:buNone/>
                      </a:pPr>
                      <a:r>
                        <a:t/>
                      </a:r>
                      <a:endParaRPr sz="1400" u="none" cap="none" strike="noStrike"/>
                    </a:p>
                  </a:txBody>
                  <a:tcPr marT="45725" marB="45725" marR="91450" marL="9145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sz="1400" u="none" cap="none" strike="noStrike"/>
                    </a:p>
                  </a:txBody>
                  <a:tcPr marT="45725" marB="45725" marR="91450" marL="9145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sz="1400" u="none" cap="none" strike="noStrike"/>
                    </a:p>
                  </a:txBody>
                  <a:tcPr marT="45725" marB="45725" marR="91450" marL="9145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pic>
        <p:nvPicPr>
          <p:cNvPr id="282" name="Google Shape;282;p52"/>
          <p:cNvPicPr preferRelativeResize="0"/>
          <p:nvPr/>
        </p:nvPicPr>
        <p:blipFill rotWithShape="1">
          <a:blip r:embed="rId3">
            <a:alphaModFix/>
          </a:blip>
          <a:srcRect b="0" l="0" r="0" t="0"/>
          <a:stretch/>
        </p:blipFill>
        <p:spPr>
          <a:xfrm>
            <a:off x="756240" y="4238723"/>
            <a:ext cx="406400" cy="406400"/>
          </a:xfrm>
          <a:prstGeom prst="rect">
            <a:avLst/>
          </a:prstGeom>
          <a:noFill/>
          <a:ln>
            <a:noFill/>
          </a:ln>
        </p:spPr>
      </p:pic>
      <p:pic>
        <p:nvPicPr>
          <p:cNvPr id="283" name="Google Shape;283;p52"/>
          <p:cNvPicPr preferRelativeResize="0"/>
          <p:nvPr/>
        </p:nvPicPr>
        <p:blipFill rotWithShape="1">
          <a:blip r:embed="rId4">
            <a:alphaModFix/>
          </a:blip>
          <a:srcRect b="0" l="0" r="0" t="0"/>
          <a:stretch/>
        </p:blipFill>
        <p:spPr>
          <a:xfrm>
            <a:off x="1110214" y="4238723"/>
            <a:ext cx="406400" cy="406400"/>
          </a:xfrm>
          <a:prstGeom prst="rect">
            <a:avLst/>
          </a:prstGeom>
          <a:noFill/>
          <a:ln>
            <a:noFill/>
          </a:ln>
        </p:spPr>
      </p:pic>
      <p:pic>
        <p:nvPicPr>
          <p:cNvPr id="284" name="Google Shape;284;p52"/>
          <p:cNvPicPr preferRelativeResize="0"/>
          <p:nvPr/>
        </p:nvPicPr>
        <p:blipFill rotWithShape="1">
          <a:blip r:embed="rId4">
            <a:alphaModFix/>
          </a:blip>
          <a:srcRect b="0" l="0" r="0" t="0"/>
          <a:stretch/>
        </p:blipFill>
        <p:spPr>
          <a:xfrm>
            <a:off x="1464187" y="4238723"/>
            <a:ext cx="406400" cy="406400"/>
          </a:xfrm>
          <a:prstGeom prst="rect">
            <a:avLst/>
          </a:prstGeom>
          <a:noFill/>
          <a:ln>
            <a:noFill/>
          </a:ln>
        </p:spPr>
      </p:pic>
      <p:graphicFrame>
        <p:nvGraphicFramePr>
          <p:cNvPr id="285" name="Google Shape;285;p52"/>
          <p:cNvGraphicFramePr/>
          <p:nvPr/>
        </p:nvGraphicFramePr>
        <p:xfrm>
          <a:off x="6227909" y="2794128"/>
          <a:ext cx="3000000" cy="3000000"/>
        </p:xfrm>
        <a:graphic>
          <a:graphicData uri="http://schemas.openxmlformats.org/drawingml/2006/table">
            <a:tbl>
              <a:tblPr bandRow="1" firstRow="1">
                <a:noFill/>
                <a:tableStyleId>{488D9AA4-733A-4BE1-81F0-ABEB7A46C0C1}</a:tableStyleId>
              </a:tblPr>
              <a:tblGrid>
                <a:gridCol w="1825225"/>
                <a:gridCol w="1825225"/>
                <a:gridCol w="1825225"/>
              </a:tblGrid>
              <a:tr h="177800">
                <a:tc gridSpan="3">
                  <a:txBody>
                    <a:bodyPr/>
                    <a:lstStyle/>
                    <a:p>
                      <a:pPr indent="0" lvl="0" marL="0" marR="0" rtl="0" algn="ctr">
                        <a:lnSpc>
                          <a:spcPct val="100000"/>
                        </a:lnSpc>
                        <a:spcBef>
                          <a:spcPts val="0"/>
                        </a:spcBef>
                        <a:spcAft>
                          <a:spcPts val="0"/>
                        </a:spcAft>
                        <a:buNone/>
                      </a:pPr>
                      <a:r>
                        <a:rPr b="1" lang="en-US" sz="1400" u="none" cap="none" strike="noStrike"/>
                        <a:t>Formative Assessment (Care worker version)</a:t>
                      </a:r>
                      <a:endParaRPr/>
                    </a:p>
                    <a:p>
                      <a:pPr indent="0" lvl="0" marL="0" marR="0" rtl="0" algn="ctr">
                        <a:lnSpc>
                          <a:spcPct val="100000"/>
                        </a:lnSpc>
                        <a:spcBef>
                          <a:spcPts val="0"/>
                        </a:spcBef>
                        <a:spcAft>
                          <a:spcPts val="0"/>
                        </a:spcAft>
                        <a:buNone/>
                      </a:pPr>
                      <a:r>
                        <a:rPr b="1" lang="en-US" sz="1400" u="none" cap="none" strike="noStrike"/>
                        <a:t> </a:t>
                      </a:r>
                      <a:endParaRPr/>
                    </a:p>
                  </a:txBody>
                  <a:tcPr marT="45725" marB="45725" marR="91450" marL="9145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7F3494"/>
                    </a:solidFill>
                  </a:tcPr>
                </a:tc>
                <a:tc hMerge="1"/>
                <a:tc hMerge="1"/>
              </a:tr>
              <a:tr h="835600">
                <a:tc>
                  <a:txBody>
                    <a:bodyPr/>
                    <a:lstStyle/>
                    <a:p>
                      <a:pPr indent="0" lvl="0" marL="0" marR="0" rtl="0" algn="ctr">
                        <a:lnSpc>
                          <a:spcPct val="100000"/>
                        </a:lnSpc>
                        <a:spcBef>
                          <a:spcPts val="0"/>
                        </a:spcBef>
                        <a:spcAft>
                          <a:spcPts val="0"/>
                        </a:spcAft>
                        <a:buNone/>
                      </a:pPr>
                      <a:r>
                        <a:rPr b="1" i="0" lang="en-US" sz="1400" u="none" cap="none" strike="noStrike">
                          <a:solidFill>
                            <a:srgbClr val="7F3494"/>
                          </a:solidFill>
                          <a:latin typeface="Arial"/>
                          <a:ea typeface="Arial"/>
                          <a:cs typeface="Arial"/>
                          <a:sym typeface="Arial"/>
                        </a:rPr>
                        <a:t>Learner/care worker outcomes</a:t>
                      </a:r>
                      <a:endParaRPr b="1" i="0" sz="1400" u="none" cap="none" strike="noStrike">
                        <a:solidFill>
                          <a:srgbClr val="7F3494"/>
                        </a:solidFill>
                        <a:latin typeface="Arial"/>
                        <a:ea typeface="Arial"/>
                        <a:cs typeface="Arial"/>
                        <a:sym typeface="Arial"/>
                      </a:endParaRPr>
                    </a:p>
                    <a:p>
                      <a:pPr indent="0" lvl="0" marL="0" marR="0" rtl="0" algn="ctr">
                        <a:lnSpc>
                          <a:spcPct val="100000"/>
                        </a:lnSpc>
                        <a:spcBef>
                          <a:spcPts val="0"/>
                        </a:spcBef>
                        <a:spcAft>
                          <a:spcPts val="0"/>
                        </a:spcAft>
                        <a:buNone/>
                      </a:pPr>
                      <a:r>
                        <a:t/>
                      </a:r>
                      <a:endParaRPr b="1" sz="1400" u="none" cap="none" strike="noStrike"/>
                    </a:p>
                  </a:txBody>
                  <a:tcPr marT="45725" marB="45725" marR="91450" marL="9145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n-US" sz="1400" u="none" cap="none" strike="noStrike">
                          <a:solidFill>
                            <a:srgbClr val="7F3494"/>
                          </a:solidFill>
                          <a:latin typeface="Arial"/>
                          <a:ea typeface="Arial"/>
                          <a:cs typeface="Arial"/>
                          <a:sym typeface="Arial"/>
                        </a:rPr>
                        <a:t>Learning Process</a:t>
                      </a:r>
                      <a:endParaRPr b="1" i="0" sz="1400" u="none" cap="none" strike="noStrike">
                        <a:solidFill>
                          <a:srgbClr val="7F3494"/>
                        </a:solidFill>
                        <a:latin typeface="Arial"/>
                        <a:ea typeface="Arial"/>
                        <a:cs typeface="Arial"/>
                        <a:sym typeface="Arial"/>
                      </a:endParaRPr>
                    </a:p>
                    <a:p>
                      <a:pPr indent="0" lvl="0" marL="0" marR="0" rtl="0" algn="ctr">
                        <a:lnSpc>
                          <a:spcPct val="100000"/>
                        </a:lnSpc>
                        <a:spcBef>
                          <a:spcPts val="0"/>
                        </a:spcBef>
                        <a:spcAft>
                          <a:spcPts val="0"/>
                        </a:spcAft>
                        <a:buNone/>
                      </a:pPr>
                      <a:r>
                        <a:t/>
                      </a:r>
                      <a:endParaRPr b="1" sz="1400" u="none" cap="none" strike="noStrike"/>
                    </a:p>
                  </a:txBody>
                  <a:tcPr marT="45725" marB="45725" marR="91450" marL="9145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7F3494"/>
                          </a:solidFill>
                        </a:rPr>
                        <a:t>Self-assessment and self-learning</a:t>
                      </a:r>
                      <a:endParaRPr sz="1400" u="none" cap="none" strike="noStrike"/>
                    </a:p>
                    <a:p>
                      <a:pPr indent="0" lvl="0" marL="0" marR="0" rtl="0" algn="ctr">
                        <a:lnSpc>
                          <a:spcPct val="100000"/>
                        </a:lnSpc>
                        <a:spcBef>
                          <a:spcPts val="0"/>
                        </a:spcBef>
                        <a:spcAft>
                          <a:spcPts val="0"/>
                        </a:spcAft>
                        <a:buNone/>
                      </a:pPr>
                      <a:r>
                        <a:t/>
                      </a:r>
                      <a:endParaRPr b="1" sz="1400" u="none" cap="none" strike="noStrike"/>
                    </a:p>
                  </a:txBody>
                  <a:tcPr marT="45725" marB="45725" marR="91450" marL="9145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600475">
                <a:tc>
                  <a:txBody>
                    <a:bodyPr/>
                    <a:lstStyle/>
                    <a:p>
                      <a:pPr indent="0" lvl="0" marL="0" marR="0" rtl="0" algn="ctr">
                        <a:lnSpc>
                          <a:spcPct val="100000"/>
                        </a:lnSpc>
                        <a:spcBef>
                          <a:spcPts val="0"/>
                        </a:spcBef>
                        <a:spcAft>
                          <a:spcPts val="0"/>
                        </a:spcAft>
                        <a:buNone/>
                      </a:pPr>
                      <a:r>
                        <a:t/>
                      </a:r>
                      <a:endParaRPr sz="1400" u="none" cap="none" strike="noStrike"/>
                    </a:p>
                  </a:txBody>
                  <a:tcPr marT="45725" marB="45725" marR="91450" marL="9145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sz="1400" u="none" cap="none" strike="noStrike"/>
                    </a:p>
                  </a:txBody>
                  <a:tcPr marT="45725" marB="45725" marR="91450" marL="9145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sz="1400" u="none" cap="none" strike="noStrike"/>
                    </a:p>
                  </a:txBody>
                  <a:tcPr marT="45725" marB="45725" marR="91450" marL="9145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pic>
        <p:nvPicPr>
          <p:cNvPr id="286" name="Google Shape;286;p52"/>
          <p:cNvPicPr preferRelativeResize="0"/>
          <p:nvPr/>
        </p:nvPicPr>
        <p:blipFill rotWithShape="1">
          <a:blip r:embed="rId3">
            <a:alphaModFix/>
          </a:blip>
          <a:srcRect b="0" l="0" r="0" t="0"/>
          <a:stretch/>
        </p:blipFill>
        <p:spPr>
          <a:xfrm>
            <a:off x="2640390" y="4238723"/>
            <a:ext cx="406400" cy="406400"/>
          </a:xfrm>
          <a:prstGeom prst="rect">
            <a:avLst/>
          </a:prstGeom>
          <a:noFill/>
          <a:ln>
            <a:noFill/>
          </a:ln>
        </p:spPr>
      </p:pic>
      <p:pic>
        <p:nvPicPr>
          <p:cNvPr id="287" name="Google Shape;287;p52"/>
          <p:cNvPicPr preferRelativeResize="0"/>
          <p:nvPr/>
        </p:nvPicPr>
        <p:blipFill rotWithShape="1">
          <a:blip r:embed="rId4">
            <a:alphaModFix/>
          </a:blip>
          <a:srcRect b="0" l="0" r="0" t="0"/>
          <a:stretch/>
        </p:blipFill>
        <p:spPr>
          <a:xfrm>
            <a:off x="2994364" y="4238723"/>
            <a:ext cx="406400" cy="406400"/>
          </a:xfrm>
          <a:prstGeom prst="rect">
            <a:avLst/>
          </a:prstGeom>
          <a:noFill/>
          <a:ln>
            <a:noFill/>
          </a:ln>
        </p:spPr>
      </p:pic>
      <p:pic>
        <p:nvPicPr>
          <p:cNvPr id="288" name="Google Shape;288;p52"/>
          <p:cNvPicPr preferRelativeResize="0"/>
          <p:nvPr/>
        </p:nvPicPr>
        <p:blipFill rotWithShape="1">
          <a:blip r:embed="rId4">
            <a:alphaModFix/>
          </a:blip>
          <a:srcRect b="0" l="0" r="0" t="0"/>
          <a:stretch/>
        </p:blipFill>
        <p:spPr>
          <a:xfrm>
            <a:off x="3348337" y="4238723"/>
            <a:ext cx="406400" cy="406400"/>
          </a:xfrm>
          <a:prstGeom prst="rect">
            <a:avLst/>
          </a:prstGeom>
          <a:noFill/>
          <a:ln>
            <a:noFill/>
          </a:ln>
        </p:spPr>
      </p:pic>
      <p:pic>
        <p:nvPicPr>
          <p:cNvPr id="289" name="Google Shape;289;p52"/>
          <p:cNvPicPr preferRelativeResize="0"/>
          <p:nvPr/>
        </p:nvPicPr>
        <p:blipFill rotWithShape="1">
          <a:blip r:embed="rId3">
            <a:alphaModFix/>
          </a:blip>
          <a:srcRect b="0" l="0" r="0" t="0"/>
          <a:stretch/>
        </p:blipFill>
        <p:spPr>
          <a:xfrm>
            <a:off x="4445901" y="4238723"/>
            <a:ext cx="406400" cy="406400"/>
          </a:xfrm>
          <a:prstGeom prst="rect">
            <a:avLst/>
          </a:prstGeom>
          <a:noFill/>
          <a:ln>
            <a:noFill/>
          </a:ln>
        </p:spPr>
      </p:pic>
      <p:pic>
        <p:nvPicPr>
          <p:cNvPr id="290" name="Google Shape;290;p52"/>
          <p:cNvPicPr preferRelativeResize="0"/>
          <p:nvPr/>
        </p:nvPicPr>
        <p:blipFill rotWithShape="1">
          <a:blip r:embed="rId4">
            <a:alphaModFix/>
          </a:blip>
          <a:srcRect b="0" l="0" r="0" t="0"/>
          <a:stretch/>
        </p:blipFill>
        <p:spPr>
          <a:xfrm>
            <a:off x="4799875" y="4238723"/>
            <a:ext cx="406400" cy="406400"/>
          </a:xfrm>
          <a:prstGeom prst="rect">
            <a:avLst/>
          </a:prstGeom>
          <a:noFill/>
          <a:ln>
            <a:noFill/>
          </a:ln>
        </p:spPr>
      </p:pic>
      <p:pic>
        <p:nvPicPr>
          <p:cNvPr id="291" name="Google Shape;291;p52"/>
          <p:cNvPicPr preferRelativeResize="0"/>
          <p:nvPr/>
        </p:nvPicPr>
        <p:blipFill rotWithShape="1">
          <a:blip r:embed="rId4">
            <a:alphaModFix/>
          </a:blip>
          <a:srcRect b="0" l="0" r="0" t="0"/>
          <a:stretch/>
        </p:blipFill>
        <p:spPr>
          <a:xfrm>
            <a:off x="5153848" y="4238723"/>
            <a:ext cx="406400" cy="406400"/>
          </a:xfrm>
          <a:prstGeom prst="rect">
            <a:avLst/>
          </a:prstGeom>
          <a:noFill/>
          <a:ln>
            <a:noFill/>
          </a:ln>
        </p:spPr>
      </p:pic>
      <p:pic>
        <p:nvPicPr>
          <p:cNvPr id="292" name="Google Shape;292;p52"/>
          <p:cNvPicPr preferRelativeResize="0"/>
          <p:nvPr/>
        </p:nvPicPr>
        <p:blipFill rotWithShape="1">
          <a:blip r:embed="rId3">
            <a:alphaModFix/>
          </a:blip>
          <a:srcRect b="0" l="0" r="0" t="0"/>
          <a:stretch/>
        </p:blipFill>
        <p:spPr>
          <a:xfrm>
            <a:off x="6574883" y="4238723"/>
            <a:ext cx="406400" cy="406400"/>
          </a:xfrm>
          <a:prstGeom prst="rect">
            <a:avLst/>
          </a:prstGeom>
          <a:noFill/>
          <a:ln>
            <a:noFill/>
          </a:ln>
        </p:spPr>
      </p:pic>
      <p:pic>
        <p:nvPicPr>
          <p:cNvPr id="293" name="Google Shape;293;p52"/>
          <p:cNvPicPr preferRelativeResize="0"/>
          <p:nvPr/>
        </p:nvPicPr>
        <p:blipFill rotWithShape="1">
          <a:blip r:embed="rId4">
            <a:alphaModFix/>
          </a:blip>
          <a:srcRect b="0" l="0" r="0" t="0"/>
          <a:stretch/>
        </p:blipFill>
        <p:spPr>
          <a:xfrm>
            <a:off x="6928857" y="4238723"/>
            <a:ext cx="406400" cy="406400"/>
          </a:xfrm>
          <a:prstGeom prst="rect">
            <a:avLst/>
          </a:prstGeom>
          <a:noFill/>
          <a:ln>
            <a:noFill/>
          </a:ln>
        </p:spPr>
      </p:pic>
      <p:pic>
        <p:nvPicPr>
          <p:cNvPr id="294" name="Google Shape;294;p52"/>
          <p:cNvPicPr preferRelativeResize="0"/>
          <p:nvPr/>
        </p:nvPicPr>
        <p:blipFill rotWithShape="1">
          <a:blip r:embed="rId4">
            <a:alphaModFix/>
          </a:blip>
          <a:srcRect b="0" l="0" r="0" t="0"/>
          <a:stretch/>
        </p:blipFill>
        <p:spPr>
          <a:xfrm>
            <a:off x="7282830" y="4238723"/>
            <a:ext cx="406400" cy="406400"/>
          </a:xfrm>
          <a:prstGeom prst="rect">
            <a:avLst/>
          </a:prstGeom>
          <a:noFill/>
          <a:ln>
            <a:noFill/>
          </a:ln>
        </p:spPr>
      </p:pic>
      <p:pic>
        <p:nvPicPr>
          <p:cNvPr id="295" name="Google Shape;295;p52"/>
          <p:cNvPicPr preferRelativeResize="0"/>
          <p:nvPr/>
        </p:nvPicPr>
        <p:blipFill rotWithShape="1">
          <a:blip r:embed="rId3">
            <a:alphaModFix/>
          </a:blip>
          <a:srcRect b="0" l="0" r="0" t="0"/>
          <a:stretch/>
        </p:blipFill>
        <p:spPr>
          <a:xfrm>
            <a:off x="8431301" y="4254025"/>
            <a:ext cx="406400" cy="406400"/>
          </a:xfrm>
          <a:prstGeom prst="rect">
            <a:avLst/>
          </a:prstGeom>
          <a:noFill/>
          <a:ln>
            <a:noFill/>
          </a:ln>
        </p:spPr>
      </p:pic>
      <p:pic>
        <p:nvPicPr>
          <p:cNvPr id="296" name="Google Shape;296;p52"/>
          <p:cNvPicPr preferRelativeResize="0"/>
          <p:nvPr/>
        </p:nvPicPr>
        <p:blipFill rotWithShape="1">
          <a:blip r:embed="rId4">
            <a:alphaModFix/>
          </a:blip>
          <a:srcRect b="0" l="0" r="0" t="0"/>
          <a:stretch/>
        </p:blipFill>
        <p:spPr>
          <a:xfrm>
            <a:off x="8785275" y="4254025"/>
            <a:ext cx="406400" cy="406400"/>
          </a:xfrm>
          <a:prstGeom prst="rect">
            <a:avLst/>
          </a:prstGeom>
          <a:noFill/>
          <a:ln>
            <a:noFill/>
          </a:ln>
        </p:spPr>
      </p:pic>
      <p:pic>
        <p:nvPicPr>
          <p:cNvPr id="297" name="Google Shape;297;p52"/>
          <p:cNvPicPr preferRelativeResize="0"/>
          <p:nvPr/>
        </p:nvPicPr>
        <p:blipFill rotWithShape="1">
          <a:blip r:embed="rId4">
            <a:alphaModFix/>
          </a:blip>
          <a:srcRect b="0" l="0" r="0" t="0"/>
          <a:stretch/>
        </p:blipFill>
        <p:spPr>
          <a:xfrm>
            <a:off x="9139248" y="4254025"/>
            <a:ext cx="406400" cy="406400"/>
          </a:xfrm>
          <a:prstGeom prst="rect">
            <a:avLst/>
          </a:prstGeom>
          <a:noFill/>
          <a:ln>
            <a:noFill/>
          </a:ln>
        </p:spPr>
      </p:pic>
      <p:pic>
        <p:nvPicPr>
          <p:cNvPr id="298" name="Google Shape;298;p52"/>
          <p:cNvPicPr preferRelativeResize="0"/>
          <p:nvPr/>
        </p:nvPicPr>
        <p:blipFill rotWithShape="1">
          <a:blip r:embed="rId3">
            <a:alphaModFix/>
          </a:blip>
          <a:srcRect b="0" l="0" r="0" t="0"/>
          <a:stretch/>
        </p:blipFill>
        <p:spPr>
          <a:xfrm>
            <a:off x="10209080" y="4238723"/>
            <a:ext cx="406400" cy="406400"/>
          </a:xfrm>
          <a:prstGeom prst="rect">
            <a:avLst/>
          </a:prstGeom>
          <a:noFill/>
          <a:ln>
            <a:noFill/>
          </a:ln>
        </p:spPr>
      </p:pic>
      <p:pic>
        <p:nvPicPr>
          <p:cNvPr id="299" name="Google Shape;299;p52"/>
          <p:cNvPicPr preferRelativeResize="0"/>
          <p:nvPr/>
        </p:nvPicPr>
        <p:blipFill rotWithShape="1">
          <a:blip r:embed="rId4">
            <a:alphaModFix/>
          </a:blip>
          <a:srcRect b="0" l="0" r="0" t="0"/>
          <a:stretch/>
        </p:blipFill>
        <p:spPr>
          <a:xfrm>
            <a:off x="10563054" y="4238723"/>
            <a:ext cx="406400" cy="406400"/>
          </a:xfrm>
          <a:prstGeom prst="rect">
            <a:avLst/>
          </a:prstGeom>
          <a:noFill/>
          <a:ln>
            <a:noFill/>
          </a:ln>
        </p:spPr>
      </p:pic>
      <p:pic>
        <p:nvPicPr>
          <p:cNvPr id="300" name="Google Shape;300;p52"/>
          <p:cNvPicPr preferRelativeResize="0"/>
          <p:nvPr/>
        </p:nvPicPr>
        <p:blipFill rotWithShape="1">
          <a:blip r:embed="rId4">
            <a:alphaModFix/>
          </a:blip>
          <a:srcRect b="0" l="0" r="0" t="0"/>
          <a:stretch/>
        </p:blipFill>
        <p:spPr>
          <a:xfrm>
            <a:off x="10917027" y="4238723"/>
            <a:ext cx="406400" cy="406400"/>
          </a:xfrm>
          <a:prstGeom prst="rect">
            <a:avLst/>
          </a:prstGeom>
          <a:noFill/>
          <a:ln>
            <a:noFill/>
          </a:ln>
        </p:spPr>
      </p:pic>
      <p:sp>
        <p:nvSpPr>
          <p:cNvPr id="301" name="Google Shape;301;p52"/>
          <p:cNvSpPr txBox="1"/>
          <p:nvPr/>
        </p:nvSpPr>
        <p:spPr>
          <a:xfrm>
            <a:off x="4086359" y="2148982"/>
            <a:ext cx="4074695"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rgbClr val="7F3494"/>
                </a:solidFill>
                <a:latin typeface="Calibri"/>
                <a:ea typeface="Calibri"/>
                <a:cs typeface="Calibri"/>
                <a:sym typeface="Calibri"/>
              </a:rPr>
              <a:t>Distribution</a:t>
            </a:r>
            <a:endParaRPr i="0" sz="1800" u="none" cap="none" strike="noStrike">
              <a:solidFill>
                <a:srgbClr val="000000"/>
              </a:solidFill>
              <a:latin typeface="Calibri"/>
              <a:ea typeface="Calibri"/>
              <a:cs typeface="Calibri"/>
              <a:sym typeface="Calibri"/>
            </a:endParaRPr>
          </a:p>
        </p:txBody>
      </p:sp>
      <p:sp>
        <p:nvSpPr>
          <p:cNvPr id="302" name="Google Shape;302;p52"/>
          <p:cNvSpPr txBox="1"/>
          <p:nvPr/>
        </p:nvSpPr>
        <p:spPr>
          <a:xfrm>
            <a:off x="567907" y="5013865"/>
            <a:ext cx="10934700" cy="969600"/>
          </a:xfrm>
          <a:prstGeom prst="rect">
            <a:avLst/>
          </a:prstGeom>
          <a:noFill/>
          <a:ln>
            <a:noFill/>
          </a:ln>
        </p:spPr>
        <p:txBody>
          <a:bodyPr anchorCtr="0" anchor="t" bIns="45700" lIns="91425" spcFirstLastPara="1" rIns="91425" wrap="square" tIns="45700">
            <a:spAutoFit/>
          </a:bodyPr>
          <a:lstStyle/>
          <a:p>
            <a:pPr indent="-374650" lvl="0" marL="342900" marR="0" rtl="0" algn="l">
              <a:lnSpc>
                <a:spcPct val="100000"/>
              </a:lnSpc>
              <a:spcBef>
                <a:spcPts val="0"/>
              </a:spcBef>
              <a:spcAft>
                <a:spcPts val="0"/>
              </a:spcAft>
              <a:buClr>
                <a:srgbClr val="092E4B"/>
              </a:buClr>
              <a:buSzPts val="1900"/>
              <a:buFont typeface="Calibri"/>
              <a:buChar char="•"/>
            </a:pPr>
            <a:r>
              <a:rPr i="0" lang="en-US" sz="1900" u="none" cap="none" strike="noStrike">
                <a:solidFill>
                  <a:srgbClr val="092E4B"/>
                </a:solidFill>
                <a:latin typeface="Calibri"/>
                <a:ea typeface="Calibri"/>
                <a:cs typeface="Calibri"/>
                <a:sym typeface="Calibri"/>
              </a:rPr>
              <a:t>Add or remove any question that you consider. </a:t>
            </a:r>
            <a:endParaRPr sz="1900">
              <a:solidFill>
                <a:srgbClr val="092E4B"/>
              </a:solidFill>
              <a:latin typeface="Calibri"/>
              <a:ea typeface="Calibri"/>
              <a:cs typeface="Calibri"/>
              <a:sym typeface="Calibri"/>
            </a:endParaRPr>
          </a:p>
          <a:p>
            <a:pPr indent="-374650" lvl="0" marL="342900" marR="0" rtl="0" algn="l">
              <a:lnSpc>
                <a:spcPct val="100000"/>
              </a:lnSpc>
              <a:spcBef>
                <a:spcPts val="0"/>
              </a:spcBef>
              <a:spcAft>
                <a:spcPts val="0"/>
              </a:spcAft>
              <a:buClr>
                <a:srgbClr val="092E4B"/>
              </a:buClr>
              <a:buSzPts val="1900"/>
              <a:buFont typeface="Calibri"/>
              <a:buChar char="•"/>
            </a:pPr>
            <a:r>
              <a:rPr i="0" lang="en-US" sz="1900" u="none" cap="none" strike="noStrike">
                <a:solidFill>
                  <a:srgbClr val="092E4B"/>
                </a:solidFill>
                <a:latin typeface="Calibri"/>
                <a:ea typeface="Calibri"/>
                <a:cs typeface="Calibri"/>
                <a:sym typeface="Calibri"/>
              </a:rPr>
              <a:t>Think about if the answer scale is correct or we should put other scale. </a:t>
            </a:r>
            <a:endParaRPr sz="1900">
              <a:solidFill>
                <a:srgbClr val="092E4B"/>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400"/>
              <a:buFont typeface="Arial"/>
              <a:buChar char="•"/>
            </a:pPr>
            <a:r>
              <a:rPr i="0" lang="en-US" sz="1900" u="none" cap="none" strike="noStrike">
                <a:solidFill>
                  <a:srgbClr val="092E4B"/>
                </a:solidFill>
                <a:latin typeface="Calibri"/>
                <a:ea typeface="Calibri"/>
                <a:cs typeface="Calibri"/>
                <a:sym typeface="Calibri"/>
              </a:rPr>
              <a:t>¿Do you think that is positive develop a</a:t>
            </a:r>
            <a:r>
              <a:rPr i="0" lang="en-US" sz="1400" u="none" cap="none" strike="noStrike">
                <a:solidFill>
                  <a:srgbClr val="000000"/>
                </a:solidFill>
                <a:latin typeface="Calibri"/>
                <a:ea typeface="Calibri"/>
                <a:cs typeface="Calibri"/>
                <a:sym typeface="Calibri"/>
              </a:rPr>
              <a:t> </a:t>
            </a:r>
            <a:r>
              <a:rPr b="1" i="0" lang="en-US" sz="1400" u="none" cap="none" strike="noStrike">
                <a:solidFill>
                  <a:srgbClr val="7F3494"/>
                </a:solidFill>
                <a:latin typeface="Calibri"/>
                <a:ea typeface="Calibri"/>
                <a:cs typeface="Calibri"/>
                <a:sym typeface="Calibri"/>
              </a:rPr>
              <a:t>semi</a:t>
            </a:r>
            <a:r>
              <a:rPr b="1" lang="en-US">
                <a:solidFill>
                  <a:srgbClr val="7F3494"/>
                </a:solidFill>
                <a:latin typeface="Calibri"/>
                <a:ea typeface="Calibri"/>
                <a:cs typeface="Calibri"/>
                <a:sym typeface="Calibri"/>
              </a:rPr>
              <a:t>-</a:t>
            </a:r>
            <a:r>
              <a:rPr b="1" i="0" lang="en-US" sz="1400" u="none" cap="none" strike="noStrike">
                <a:solidFill>
                  <a:srgbClr val="7F3494"/>
                </a:solidFill>
                <a:latin typeface="Calibri"/>
                <a:ea typeface="Calibri"/>
                <a:cs typeface="Calibri"/>
                <a:sym typeface="Calibri"/>
              </a:rPr>
              <a:t>structure interview</a:t>
            </a:r>
            <a:r>
              <a:rPr i="0" lang="en-US" sz="1400" u="none" cap="none" strike="noStrike">
                <a:solidFill>
                  <a:srgbClr val="7F3494"/>
                </a:solidFill>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5"/>
          <p:cNvSpPr txBox="1"/>
          <p:nvPr>
            <p:ph idx="1" type="body"/>
          </p:nvPr>
        </p:nvSpPr>
        <p:spPr>
          <a:xfrm>
            <a:off x="5643484" y="3602326"/>
            <a:ext cx="6010480" cy="225304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None/>
            </a:pPr>
            <a:r>
              <a:rPr lang="en-US"/>
              <a:t>Why? </a:t>
            </a:r>
            <a:endParaRPr/>
          </a:p>
        </p:txBody>
      </p:sp>
      <p:sp>
        <p:nvSpPr>
          <p:cNvPr id="92" name="Google Shape;92;p5"/>
          <p:cNvSpPr txBox="1"/>
          <p:nvPr>
            <p:ph idx="2" type="body"/>
          </p:nvPr>
        </p:nvSpPr>
        <p:spPr>
          <a:xfrm>
            <a:off x="891654" y="2003728"/>
            <a:ext cx="2066906" cy="58222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13000"/>
              <a:buNone/>
            </a:pPr>
            <a:r>
              <a:rPr lang="en-US"/>
              <a:t>01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2"/>
          <p:cNvSpPr txBox="1"/>
          <p:nvPr>
            <p:ph idx="1" type="body"/>
          </p:nvPr>
        </p:nvSpPr>
        <p:spPr>
          <a:xfrm>
            <a:off x="742875" y="1325600"/>
            <a:ext cx="11088300" cy="18003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1000"/>
              </a:spcBef>
              <a:spcAft>
                <a:spcPts val="0"/>
              </a:spcAft>
              <a:buClr>
                <a:srgbClr val="092E4B"/>
              </a:buClr>
              <a:buSzPts val="2400"/>
              <a:buFont typeface="Arial"/>
              <a:buChar char="•"/>
            </a:pPr>
            <a:r>
              <a:rPr lang="en-US"/>
              <a:t>In order to establish that the WBL processes that are being carried out correctly, regular monitoring of their development should be carried out.</a:t>
            </a:r>
            <a:endParaRPr/>
          </a:p>
          <a:p>
            <a:pPr indent="-342900" lvl="0" marL="342900" rtl="0" algn="l">
              <a:lnSpc>
                <a:spcPct val="90000"/>
              </a:lnSpc>
              <a:spcBef>
                <a:spcPts val="1000"/>
              </a:spcBef>
              <a:spcAft>
                <a:spcPts val="0"/>
              </a:spcAft>
              <a:buClr>
                <a:srgbClr val="092E4B"/>
              </a:buClr>
              <a:buSzPts val="2400"/>
              <a:buFont typeface="Arial"/>
              <a:buChar char="•"/>
            </a:pPr>
            <a:r>
              <a:rPr lang="en-US"/>
              <a:t>This monitoring will help us to be able to make the appropriate modifications at the time they are deemed necessary.</a:t>
            </a:r>
            <a:endParaRPr/>
          </a:p>
          <a:p>
            <a:pPr indent="-342900" lvl="0" marL="342900" rtl="0" algn="l">
              <a:lnSpc>
                <a:spcPct val="90000"/>
              </a:lnSpc>
              <a:spcBef>
                <a:spcPts val="1000"/>
              </a:spcBef>
              <a:spcAft>
                <a:spcPts val="0"/>
              </a:spcAft>
              <a:buClr>
                <a:srgbClr val="092E4B"/>
              </a:buClr>
              <a:buSzPts val="2400"/>
              <a:buFont typeface="Arial"/>
              <a:buChar char="•"/>
            </a:pPr>
            <a:r>
              <a:rPr lang="en-US"/>
              <a:t>Monitoring ensures safe, quality learning experiences that comply with  WBL policies. </a:t>
            </a:r>
            <a:endParaRPr/>
          </a:p>
        </p:txBody>
      </p:sp>
      <p:sp>
        <p:nvSpPr>
          <p:cNvPr id="98" name="Google Shape;98;p12"/>
          <p:cNvSpPr txBox="1"/>
          <p:nvPr>
            <p:ph idx="2" type="body"/>
          </p:nvPr>
        </p:nvSpPr>
        <p:spPr>
          <a:xfrm>
            <a:off x="798380" y="612314"/>
            <a:ext cx="10595237"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3600"/>
              <a:buNone/>
            </a:pPr>
            <a:r>
              <a:rPr lang="en-US"/>
              <a:t>Why?</a:t>
            </a:r>
            <a:endParaRPr/>
          </a:p>
          <a:p>
            <a:pPr indent="0" lvl="0" marL="0" rtl="0" algn="l">
              <a:lnSpc>
                <a:spcPct val="90000"/>
              </a:lnSpc>
              <a:spcBef>
                <a:spcPts val="1000"/>
              </a:spcBef>
              <a:spcAft>
                <a:spcPts val="0"/>
              </a:spcAft>
              <a:buClr>
                <a:srgbClr val="24BAA2"/>
              </a:buClr>
              <a:buSzPts val="3600"/>
              <a:buNone/>
            </a:pPr>
            <a:r>
              <a:t/>
            </a:r>
            <a:endParaRPr/>
          </a:p>
        </p:txBody>
      </p:sp>
      <p:pic>
        <p:nvPicPr>
          <p:cNvPr descr="Consideraciones clave para elegir un software de monitoreo de red" id="99" name="Google Shape;99;p12"/>
          <p:cNvPicPr preferRelativeResize="0"/>
          <p:nvPr/>
        </p:nvPicPr>
        <p:blipFill rotWithShape="1">
          <a:blip r:embed="rId3">
            <a:alphaModFix/>
          </a:blip>
          <a:srcRect b="7946" l="3138" r="3112" t="26062"/>
          <a:stretch/>
        </p:blipFill>
        <p:spPr>
          <a:xfrm>
            <a:off x="363894" y="3429000"/>
            <a:ext cx="11467322" cy="310242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
          <p:cNvSpPr txBox="1"/>
          <p:nvPr>
            <p:ph idx="1" type="body"/>
          </p:nvPr>
        </p:nvSpPr>
        <p:spPr>
          <a:xfrm>
            <a:off x="5643484" y="3602326"/>
            <a:ext cx="6010480" cy="225304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None/>
            </a:pPr>
            <a:r>
              <a:rPr lang="en-US"/>
              <a:t>Who?  </a:t>
            </a:r>
            <a:endParaRPr/>
          </a:p>
        </p:txBody>
      </p:sp>
      <p:sp>
        <p:nvSpPr>
          <p:cNvPr id="106" name="Google Shape;106;p2"/>
          <p:cNvSpPr txBox="1"/>
          <p:nvPr>
            <p:ph idx="2" type="body"/>
          </p:nvPr>
        </p:nvSpPr>
        <p:spPr>
          <a:xfrm>
            <a:off x="891654" y="2003728"/>
            <a:ext cx="2066906" cy="58222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13000"/>
              <a:buNone/>
            </a:pPr>
            <a:r>
              <a:rPr lang="en-US"/>
              <a:t>02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32"/>
          <p:cNvSpPr txBox="1"/>
          <p:nvPr>
            <p:ph idx="1" type="body"/>
          </p:nvPr>
        </p:nvSpPr>
        <p:spPr>
          <a:xfrm>
            <a:off x="742867" y="1325611"/>
            <a:ext cx="5216285" cy="5047197"/>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1000"/>
              </a:spcBef>
              <a:spcAft>
                <a:spcPts val="0"/>
              </a:spcAft>
              <a:buClr>
                <a:srgbClr val="092E4B"/>
              </a:buClr>
              <a:buSzPts val="2400"/>
              <a:buFont typeface="Arial"/>
              <a:buChar char="•"/>
            </a:pPr>
            <a:r>
              <a:rPr lang="en-US"/>
              <a:t>Monitoring is carried out by the </a:t>
            </a:r>
            <a:r>
              <a:rPr b="1" lang="en-US">
                <a:solidFill>
                  <a:srgbClr val="7F3494"/>
                </a:solidFill>
              </a:rPr>
              <a:t>tutor</a:t>
            </a:r>
            <a:r>
              <a:rPr b="1" lang="en-US"/>
              <a:t>.</a:t>
            </a:r>
            <a:endParaRPr/>
          </a:p>
          <a:p>
            <a:pPr indent="-342900" lvl="0" marL="342900" rtl="0" algn="l">
              <a:lnSpc>
                <a:spcPct val="90000"/>
              </a:lnSpc>
              <a:spcBef>
                <a:spcPts val="1000"/>
              </a:spcBef>
              <a:spcAft>
                <a:spcPts val="0"/>
              </a:spcAft>
              <a:buClr>
                <a:srgbClr val="092E4B"/>
              </a:buClr>
              <a:buSzPts val="2400"/>
              <a:buFont typeface="Arial"/>
              <a:buChar char="•"/>
            </a:pPr>
            <a:r>
              <a:rPr lang="en-US"/>
              <a:t>Monitoring plan is developed for each</a:t>
            </a:r>
            <a:r>
              <a:rPr b="1" lang="en-US"/>
              <a:t> </a:t>
            </a:r>
            <a:r>
              <a:rPr b="1" lang="en-US">
                <a:solidFill>
                  <a:srgbClr val="7F3494"/>
                </a:solidFill>
              </a:rPr>
              <a:t>learner/caregiver </a:t>
            </a:r>
            <a:r>
              <a:rPr b="1" lang="en-US" sz="1100"/>
              <a:t>(The same for each one). </a:t>
            </a:r>
            <a:endParaRPr/>
          </a:p>
          <a:p>
            <a:pPr indent="0" lvl="0" marL="0" rtl="0" algn="l">
              <a:lnSpc>
                <a:spcPct val="90000"/>
              </a:lnSpc>
              <a:spcBef>
                <a:spcPts val="1000"/>
              </a:spcBef>
              <a:spcAft>
                <a:spcPts val="0"/>
              </a:spcAft>
              <a:buClr>
                <a:srgbClr val="092E4B"/>
              </a:buClr>
              <a:buSzPts val="2400"/>
              <a:buNone/>
            </a:pPr>
            <a:r>
              <a:rPr lang="en-US"/>
              <a:t> </a:t>
            </a:r>
            <a:endParaRPr/>
          </a:p>
          <a:p>
            <a:pPr indent="-342900" lvl="0" marL="342900" rtl="0" algn="l">
              <a:lnSpc>
                <a:spcPct val="90000"/>
              </a:lnSpc>
              <a:spcBef>
                <a:spcPts val="1000"/>
              </a:spcBef>
              <a:spcAft>
                <a:spcPts val="0"/>
              </a:spcAft>
              <a:buClr>
                <a:srgbClr val="092E4B"/>
              </a:buClr>
              <a:buSzPts val="2400"/>
              <a:buFont typeface="Arial"/>
              <a:buChar char="•"/>
            </a:pPr>
            <a:r>
              <a:rPr lang="en-US"/>
              <a:t>The tutor can organise the meeting in two ways:</a:t>
            </a:r>
            <a:endParaRPr/>
          </a:p>
          <a:p>
            <a:pPr indent="-342900" lvl="1" marL="800100" rtl="0" algn="l">
              <a:lnSpc>
                <a:spcPct val="90000"/>
              </a:lnSpc>
              <a:spcBef>
                <a:spcPts val="1000"/>
              </a:spcBef>
              <a:spcAft>
                <a:spcPts val="0"/>
              </a:spcAft>
              <a:buClr>
                <a:srgbClr val="092E4B"/>
              </a:buClr>
              <a:buSzPts val="2400"/>
              <a:buFont typeface="Arial"/>
              <a:buChar char="•"/>
            </a:pPr>
            <a:r>
              <a:rPr b="1" lang="en-US" sz="2400">
                <a:solidFill>
                  <a:srgbClr val="7F3494"/>
                </a:solidFill>
                <a:latin typeface="Calibri"/>
                <a:ea typeface="Calibri"/>
                <a:cs typeface="Calibri"/>
                <a:sym typeface="Calibri"/>
              </a:rPr>
              <a:t>In presence </a:t>
            </a:r>
            <a:r>
              <a:rPr lang="en-US" sz="2400">
                <a:solidFill>
                  <a:srgbClr val="092E4B"/>
                </a:solidFill>
                <a:latin typeface="Calibri"/>
                <a:ea typeface="Calibri"/>
                <a:cs typeface="Calibri"/>
                <a:sym typeface="Calibri"/>
              </a:rPr>
              <a:t>on the workplace</a:t>
            </a:r>
            <a:endParaRPr/>
          </a:p>
          <a:p>
            <a:pPr indent="-342900" lvl="1" marL="80010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On-line through it means a </a:t>
            </a:r>
            <a:r>
              <a:rPr b="1" lang="en-US" sz="2400">
                <a:solidFill>
                  <a:srgbClr val="7F3494"/>
                </a:solidFill>
                <a:latin typeface="Calibri"/>
                <a:ea typeface="Calibri"/>
                <a:cs typeface="Calibri"/>
                <a:sym typeface="Calibri"/>
              </a:rPr>
              <a:t>video-call</a:t>
            </a:r>
            <a:r>
              <a:rPr lang="en-US" sz="2400">
                <a:solidFill>
                  <a:srgbClr val="7F3494"/>
                </a:solidFill>
                <a:latin typeface="Calibri"/>
                <a:ea typeface="Calibri"/>
                <a:cs typeface="Calibri"/>
                <a:sym typeface="Calibri"/>
              </a:rPr>
              <a:t>.</a:t>
            </a:r>
            <a:endParaRPr/>
          </a:p>
          <a:p>
            <a:pPr indent="-190500" lvl="1" marL="800100" rtl="0" algn="l">
              <a:lnSpc>
                <a:spcPct val="90000"/>
              </a:lnSpc>
              <a:spcBef>
                <a:spcPts val="1000"/>
              </a:spcBef>
              <a:spcAft>
                <a:spcPts val="0"/>
              </a:spcAft>
              <a:buClr>
                <a:srgbClr val="092E4B"/>
              </a:buClr>
              <a:buSzPts val="2400"/>
              <a:buFont typeface="Arial"/>
              <a:buNone/>
            </a:pPr>
            <a:r>
              <a:t/>
            </a:r>
            <a:endParaRPr/>
          </a:p>
          <a:p>
            <a:pPr indent="-190500" lvl="1" marL="800100" rtl="0" algn="l">
              <a:lnSpc>
                <a:spcPct val="90000"/>
              </a:lnSpc>
              <a:spcBef>
                <a:spcPts val="1000"/>
              </a:spcBef>
              <a:spcAft>
                <a:spcPts val="0"/>
              </a:spcAft>
              <a:buClr>
                <a:srgbClr val="092E4B"/>
              </a:buClr>
              <a:buSzPts val="2400"/>
              <a:buFont typeface="Arial"/>
              <a:buNone/>
            </a:pPr>
            <a:r>
              <a:t/>
            </a:r>
            <a:endParaRPr b="1"/>
          </a:p>
        </p:txBody>
      </p:sp>
      <p:sp>
        <p:nvSpPr>
          <p:cNvPr id="112" name="Google Shape;112;p32"/>
          <p:cNvSpPr txBox="1"/>
          <p:nvPr>
            <p:ph idx="2" type="body"/>
          </p:nvPr>
        </p:nvSpPr>
        <p:spPr>
          <a:xfrm>
            <a:off x="798380" y="612314"/>
            <a:ext cx="10595237"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3600"/>
              <a:buNone/>
            </a:pPr>
            <a:r>
              <a:rPr lang="en-US"/>
              <a:t>Who?</a:t>
            </a:r>
            <a:endParaRPr/>
          </a:p>
          <a:p>
            <a:pPr indent="0" lvl="0" marL="0" rtl="0" algn="l">
              <a:lnSpc>
                <a:spcPct val="90000"/>
              </a:lnSpc>
              <a:spcBef>
                <a:spcPts val="1000"/>
              </a:spcBef>
              <a:spcAft>
                <a:spcPts val="0"/>
              </a:spcAft>
              <a:buClr>
                <a:srgbClr val="24BAA2"/>
              </a:buClr>
              <a:buSzPts val="3600"/>
              <a:buNone/>
            </a:pPr>
            <a:r>
              <a:t/>
            </a:r>
            <a:endParaRPr/>
          </a:p>
        </p:txBody>
      </p:sp>
      <p:pic>
        <p:nvPicPr>
          <p:cNvPr descr="Recomendaciones para afrontar con éxito una entrevista de trabajo" id="113" name="Google Shape;113;p32"/>
          <p:cNvPicPr preferRelativeResize="0"/>
          <p:nvPr/>
        </p:nvPicPr>
        <p:blipFill rotWithShape="1">
          <a:blip r:embed="rId3">
            <a:alphaModFix/>
          </a:blip>
          <a:srcRect b="0" l="11858" r="27458" t="0"/>
          <a:stretch/>
        </p:blipFill>
        <p:spPr>
          <a:xfrm>
            <a:off x="6232849" y="307651"/>
            <a:ext cx="5682343" cy="62426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33"/>
          <p:cNvSpPr txBox="1"/>
          <p:nvPr>
            <p:ph idx="1" type="body"/>
          </p:nvPr>
        </p:nvSpPr>
        <p:spPr>
          <a:xfrm>
            <a:off x="5643484" y="3602326"/>
            <a:ext cx="6010480" cy="225304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None/>
            </a:pPr>
            <a:r>
              <a:rPr lang="en-US"/>
              <a:t>When?  </a:t>
            </a:r>
            <a:endParaRPr/>
          </a:p>
        </p:txBody>
      </p:sp>
      <p:sp>
        <p:nvSpPr>
          <p:cNvPr id="120" name="Google Shape;120;p33"/>
          <p:cNvSpPr txBox="1"/>
          <p:nvPr>
            <p:ph idx="2" type="body"/>
          </p:nvPr>
        </p:nvSpPr>
        <p:spPr>
          <a:xfrm>
            <a:off x="891654" y="2003728"/>
            <a:ext cx="2066906" cy="58222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13000"/>
              <a:buNone/>
            </a:pPr>
            <a:r>
              <a:rPr lang="en-US"/>
              <a:t>03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34"/>
          <p:cNvSpPr txBox="1"/>
          <p:nvPr>
            <p:ph idx="1" type="body"/>
          </p:nvPr>
        </p:nvSpPr>
        <p:spPr>
          <a:xfrm>
            <a:off x="742867" y="1415968"/>
            <a:ext cx="5461990" cy="495684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The plan for monitoring is the same for each care worker.</a:t>
            </a:r>
            <a:endParaRPr b="1" sz="2400">
              <a:solidFill>
                <a:srgbClr val="092E4B"/>
              </a:solidFill>
              <a:latin typeface="Calibri"/>
              <a:ea typeface="Calibri"/>
              <a:cs typeface="Calibri"/>
              <a:sym typeface="Calibri"/>
            </a:endParaRPr>
          </a:p>
          <a:p>
            <a:pPr indent="-190500" lvl="0" marL="342900" rtl="0" algn="l">
              <a:lnSpc>
                <a:spcPct val="90000"/>
              </a:lnSpc>
              <a:spcBef>
                <a:spcPts val="1000"/>
              </a:spcBef>
              <a:spcAft>
                <a:spcPts val="0"/>
              </a:spcAft>
              <a:buClr>
                <a:srgbClr val="092E4B"/>
              </a:buClr>
              <a:buSzPts val="2400"/>
              <a:buFont typeface="Arial"/>
              <a:buNone/>
            </a:pPr>
            <a:r>
              <a:t/>
            </a:r>
            <a:endParaRPr b="1"/>
          </a:p>
          <a:p>
            <a:pPr indent="-342900" lvl="0" marL="342900" rtl="0" algn="l">
              <a:lnSpc>
                <a:spcPct val="90000"/>
              </a:lnSpc>
              <a:spcBef>
                <a:spcPts val="1000"/>
              </a:spcBef>
              <a:spcAft>
                <a:spcPts val="0"/>
              </a:spcAft>
              <a:buClr>
                <a:srgbClr val="092E4B"/>
              </a:buClr>
              <a:buSzPts val="2400"/>
              <a:buFont typeface="Arial"/>
              <a:buChar char="•"/>
            </a:pPr>
            <a:r>
              <a:rPr lang="en-US"/>
              <a:t>It is </a:t>
            </a:r>
            <a:r>
              <a:rPr b="1" lang="en-US">
                <a:solidFill>
                  <a:srgbClr val="7F3494"/>
                </a:solidFill>
              </a:rPr>
              <a:t>established that each week one hour </a:t>
            </a:r>
            <a:r>
              <a:rPr lang="en-US"/>
              <a:t>of the WBL will be dedicated to monitoring.</a:t>
            </a:r>
            <a:endParaRPr/>
          </a:p>
          <a:p>
            <a:pPr indent="-190500" lvl="0" marL="342900" rtl="0" algn="l">
              <a:lnSpc>
                <a:spcPct val="90000"/>
              </a:lnSpc>
              <a:spcBef>
                <a:spcPts val="1000"/>
              </a:spcBef>
              <a:spcAft>
                <a:spcPts val="0"/>
              </a:spcAft>
              <a:buClr>
                <a:srgbClr val="092E4B"/>
              </a:buClr>
              <a:buSzPts val="2400"/>
              <a:buFont typeface="Arial"/>
              <a:buNone/>
            </a:pPr>
            <a:r>
              <a:t/>
            </a:r>
            <a:endParaRPr/>
          </a:p>
          <a:p>
            <a:pPr indent="-342900" lvl="0" marL="342900" rtl="0" algn="l">
              <a:lnSpc>
                <a:spcPct val="90000"/>
              </a:lnSpc>
              <a:spcBef>
                <a:spcPts val="1000"/>
              </a:spcBef>
              <a:spcAft>
                <a:spcPts val="0"/>
              </a:spcAft>
              <a:buClr>
                <a:srgbClr val="092E4B"/>
              </a:buClr>
              <a:buSzPts val="2400"/>
              <a:buFont typeface="Arial"/>
              <a:buChar char="•"/>
            </a:pPr>
            <a:r>
              <a:rPr lang="en-US"/>
              <a:t>We recommend that monitoring takes place </a:t>
            </a:r>
            <a:r>
              <a:rPr b="1" lang="en-US">
                <a:solidFill>
                  <a:srgbClr val="7F3494"/>
                </a:solidFill>
              </a:rPr>
              <a:t>every two weeks </a:t>
            </a:r>
            <a:r>
              <a:rPr lang="en-US"/>
              <a:t>(Thursday or Friday).</a:t>
            </a:r>
            <a:endParaRPr/>
          </a:p>
        </p:txBody>
      </p:sp>
      <p:sp>
        <p:nvSpPr>
          <p:cNvPr id="126" name="Google Shape;126;p34"/>
          <p:cNvSpPr txBox="1"/>
          <p:nvPr>
            <p:ph idx="2" type="body"/>
          </p:nvPr>
        </p:nvSpPr>
        <p:spPr>
          <a:xfrm>
            <a:off x="770623" y="733612"/>
            <a:ext cx="10595237"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3600"/>
              <a:buNone/>
            </a:pPr>
            <a:r>
              <a:rPr lang="en-US"/>
              <a:t>When?</a:t>
            </a:r>
            <a:endParaRPr/>
          </a:p>
          <a:p>
            <a:pPr indent="0" lvl="0" marL="0" rtl="0" algn="l">
              <a:lnSpc>
                <a:spcPct val="90000"/>
              </a:lnSpc>
              <a:spcBef>
                <a:spcPts val="1000"/>
              </a:spcBef>
              <a:spcAft>
                <a:spcPts val="0"/>
              </a:spcAft>
              <a:buClr>
                <a:srgbClr val="24BAA2"/>
              </a:buClr>
              <a:buSzPts val="3600"/>
              <a:buNone/>
            </a:pPr>
            <a:r>
              <a:t/>
            </a:r>
            <a:endParaRPr/>
          </a:p>
        </p:txBody>
      </p:sp>
      <p:pic>
        <p:nvPicPr>
          <p:cNvPr descr="Cómo crear un calendario de contenidos para Instagram adaptado a tu negocio  – Socialchef" id="127" name="Google Shape;127;p34"/>
          <p:cNvPicPr preferRelativeResize="0"/>
          <p:nvPr/>
        </p:nvPicPr>
        <p:blipFill rotWithShape="1">
          <a:blip r:embed="rId3">
            <a:alphaModFix/>
          </a:blip>
          <a:srcRect b="0" l="26387" r="26810" t="0"/>
          <a:stretch/>
        </p:blipFill>
        <p:spPr>
          <a:xfrm>
            <a:off x="6428792" y="774457"/>
            <a:ext cx="4814597"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35"/>
          <p:cNvSpPr txBox="1"/>
          <p:nvPr>
            <p:ph idx="1" type="body"/>
          </p:nvPr>
        </p:nvSpPr>
        <p:spPr>
          <a:xfrm>
            <a:off x="5643484" y="3602326"/>
            <a:ext cx="6010480" cy="225304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None/>
            </a:pPr>
            <a:r>
              <a:rPr lang="en-US"/>
              <a:t>What?  </a:t>
            </a:r>
            <a:endParaRPr/>
          </a:p>
        </p:txBody>
      </p:sp>
      <p:sp>
        <p:nvSpPr>
          <p:cNvPr id="134" name="Google Shape;134;p35"/>
          <p:cNvSpPr txBox="1"/>
          <p:nvPr>
            <p:ph idx="2" type="body"/>
          </p:nvPr>
        </p:nvSpPr>
        <p:spPr>
          <a:xfrm>
            <a:off x="891654" y="2003728"/>
            <a:ext cx="2066906" cy="58222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13000"/>
              <a:buNone/>
            </a:pPr>
            <a:r>
              <a:rPr lang="en-US"/>
              <a:t>04</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2020-10-14T13:32:04Z</dcterms:created>
  <dc:creator>Gillian Keane</dc:creator>
</cp:coreProperties>
</file>