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y="6858000" cx="12192000"/>
  <p:notesSz cx="6858000" cy="9144000"/>
  <p:embeddedFontLst>
    <p:embeddedFont>
      <p:font typeface="Montserrat"/>
      <p:regular r:id="rId23"/>
      <p:bold r:id="rId24"/>
      <p:italic r:id="rId25"/>
      <p:boldItalic r:id="rId26"/>
    </p:embeddedFont>
    <p:embeddedFont>
      <p:font typeface="Montserrat Light"/>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1" roundtripDataSignature="AMtx7mhLGxAol7HKBoy8dqAfewJ6C/3Ck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font" Target="fonts/Montserrat-bold.fntdata"/><Relationship Id="rId23" Type="http://schemas.openxmlformats.org/officeDocument/2006/relationships/font" Target="fonts/Montserrat-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Montserrat-boldItalic.fntdata"/><Relationship Id="rId25" Type="http://schemas.openxmlformats.org/officeDocument/2006/relationships/font" Target="fonts/Montserrat-italic.fntdata"/><Relationship Id="rId28" Type="http://schemas.openxmlformats.org/officeDocument/2006/relationships/font" Target="fonts/MontserratLight-bold.fntdata"/><Relationship Id="rId27" Type="http://schemas.openxmlformats.org/officeDocument/2006/relationships/font" Target="fonts/MontserratLight-regular.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MontserratLight-italic.fntdata"/><Relationship Id="rId7" Type="http://schemas.openxmlformats.org/officeDocument/2006/relationships/slide" Target="slides/slide3.xml"/><Relationship Id="rId8" Type="http://schemas.openxmlformats.org/officeDocument/2006/relationships/slide" Target="slides/slide4.xml"/><Relationship Id="rId31" Type="http://customschemas.google.com/relationships/presentationmetadata" Target="metadata"/><Relationship Id="rId30" Type="http://schemas.openxmlformats.org/officeDocument/2006/relationships/font" Target="fonts/MontserratLight-boldItalic.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 name="Google Shape;132;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3" name="Google Shape;133;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 name="Google Shape;208;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4" name="Google Shape;21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0" name="Google Shape;220;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6" name="Google Shape;22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2" name="Google Shape;232;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8" name="Google Shape;238;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4" name="Google Shape;244;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0" name="Google Shape;250;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6" name="Google Shape;256;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136ea598341_1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1" name="Google Shape;141;g136ea598341_1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2" name="Google Shape;142;g136ea598341_1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9" name="Google Shape;149;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 name="Google Shape;160;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 name="Google Shape;16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 name="Google Shape;184;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0" name="Google Shape;19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 name="Google Shape;19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2" name="Google Shape;20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2" name="Shape 12"/>
        <p:cNvGrpSpPr/>
        <p:nvPr/>
      </p:nvGrpSpPr>
      <p:grpSpPr>
        <a:xfrm>
          <a:off x="0" y="0"/>
          <a:ext cx="0" cy="0"/>
          <a:chOff x="0" y="0"/>
          <a:chExt cx="0" cy="0"/>
        </a:xfrm>
      </p:grpSpPr>
      <p:sp>
        <p:nvSpPr>
          <p:cNvPr id="13" name="Google Shape;13;p20"/>
          <p:cNvSpPr/>
          <p:nvPr/>
        </p:nvSpPr>
        <p:spPr>
          <a:xfrm>
            <a:off x="0" y="2454512"/>
            <a:ext cx="12172692" cy="3432703"/>
          </a:xfrm>
          <a:custGeom>
            <a:rect b="b" l="l" r="r" t="t"/>
            <a:pathLst>
              <a:path extrusionOk="0" h="6806308" w="7600392">
                <a:moveTo>
                  <a:pt x="0" y="0"/>
                </a:moveTo>
                <a:lnTo>
                  <a:pt x="7600393" y="0"/>
                </a:lnTo>
                <a:lnTo>
                  <a:pt x="7600393" y="6806308"/>
                </a:lnTo>
                <a:lnTo>
                  <a:pt x="0" y="6806308"/>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4" name="Google Shape;14;p20"/>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20"/>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6" name="Google Shape;16;p20"/>
          <p:cNvGrpSpPr/>
          <p:nvPr/>
        </p:nvGrpSpPr>
        <p:grpSpPr>
          <a:xfrm>
            <a:off x="162193" y="6091871"/>
            <a:ext cx="2471731" cy="613729"/>
            <a:chOff x="0" y="0"/>
            <a:chExt cx="2301694" cy="571500"/>
          </a:xfrm>
        </p:grpSpPr>
        <p:sp>
          <p:nvSpPr>
            <p:cNvPr id="17" name="Google Shape;17;p20"/>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8" name="Google Shape;18;p20"/>
            <p:cNvPicPr preferRelativeResize="0"/>
            <p:nvPr/>
          </p:nvPicPr>
          <p:blipFill rotWithShape="1">
            <a:blip r:embed="rId2">
              <a:alphaModFix/>
            </a:blip>
            <a:srcRect b="0" l="0" r="44449" t="0"/>
            <a:stretch/>
          </p:blipFill>
          <p:spPr>
            <a:xfrm>
              <a:off x="312965" y="96237"/>
              <a:ext cx="1675765" cy="384810"/>
            </a:xfrm>
            <a:prstGeom prst="rect">
              <a:avLst/>
            </a:prstGeom>
            <a:noFill/>
            <a:ln>
              <a:noFill/>
            </a:ln>
          </p:spPr>
        </p:pic>
      </p:grpSp>
      <p:sp>
        <p:nvSpPr>
          <p:cNvPr id="19" name="Google Shape;19;p20"/>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grpSp>
        <p:nvGrpSpPr>
          <p:cNvPr id="20" name="Google Shape;20;p20"/>
          <p:cNvGrpSpPr/>
          <p:nvPr/>
        </p:nvGrpSpPr>
        <p:grpSpPr>
          <a:xfrm>
            <a:off x="9565775" y="3574321"/>
            <a:ext cx="3525984" cy="2857223"/>
            <a:chOff x="1659400" y="1572038"/>
            <a:chExt cx="970931" cy="786778"/>
          </a:xfrm>
        </p:grpSpPr>
        <p:sp>
          <p:nvSpPr>
            <p:cNvPr id="21" name="Google Shape;21;p20"/>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 name="Google Shape;22;p20"/>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3" name="Google Shape;23;p20"/>
          <p:cNvSpPr/>
          <p:nvPr>
            <p:ph idx="3" type="pic"/>
          </p:nvPr>
        </p:nvSpPr>
        <p:spPr>
          <a:xfrm>
            <a:off x="5718875" y="423474"/>
            <a:ext cx="5982506" cy="4551482"/>
          </a:xfrm>
          <a:prstGeom prst="rect">
            <a:avLst/>
          </a:prstGeom>
          <a:solidFill>
            <a:srgbClr val="F2F2F2"/>
          </a:solidFill>
          <a:ln>
            <a:noFill/>
          </a:ln>
        </p:spPr>
      </p:sp>
      <p:sp>
        <p:nvSpPr>
          <p:cNvPr id="24" name="Google Shape;24;p20"/>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25" name="Google Shape;25;p20"/>
          <p:cNvSpPr txBox="1"/>
          <p:nvPr>
            <p:ph idx="4" type="body"/>
          </p:nvPr>
        </p:nvSpPr>
        <p:spPr>
          <a:xfrm>
            <a:off x="8064230" y="5611394"/>
            <a:ext cx="3476589"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26" name="Google Shape;26;p20"/>
          <p:cNvPicPr preferRelativeResize="0"/>
          <p:nvPr/>
        </p:nvPicPr>
        <p:blipFill rotWithShape="1">
          <a:blip r:embed="rId3">
            <a:alphaModFix/>
          </a:blip>
          <a:srcRect b="0" l="0" r="0" t="0"/>
          <a:stretch/>
        </p:blipFill>
        <p:spPr>
          <a:xfrm>
            <a:off x="431403" y="569217"/>
            <a:ext cx="4405042" cy="168063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110" name="Shape 110"/>
        <p:cNvGrpSpPr/>
        <p:nvPr/>
      </p:nvGrpSpPr>
      <p:grpSpPr>
        <a:xfrm>
          <a:off x="0" y="0"/>
          <a:ext cx="0" cy="0"/>
          <a:chOff x="0" y="0"/>
          <a:chExt cx="0" cy="0"/>
        </a:xfrm>
      </p:grpSpPr>
      <p:sp>
        <p:nvSpPr>
          <p:cNvPr id="111" name="Google Shape;111;p28"/>
          <p:cNvSpPr/>
          <p:nvPr/>
        </p:nvSpPr>
        <p:spPr>
          <a:xfrm>
            <a:off x="0" y="882027"/>
            <a:ext cx="12192000" cy="1437274"/>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2" name="Google Shape;112;p28"/>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3" name="Google Shape;113;p28"/>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114" name="Google Shape;114;p28"/>
          <p:cNvPicPr preferRelativeResize="0"/>
          <p:nvPr/>
        </p:nvPicPr>
        <p:blipFill rotWithShape="1">
          <a:blip r:embed="rId2">
            <a:alphaModFix/>
          </a:blip>
          <a:srcRect b="0" l="0" r="0" t="0"/>
          <a:stretch/>
        </p:blipFill>
        <p:spPr>
          <a:xfrm>
            <a:off x="7768850" y="226918"/>
            <a:ext cx="4094254" cy="6404164"/>
          </a:xfrm>
          <a:prstGeom prst="rect">
            <a:avLst/>
          </a:prstGeom>
          <a:noFill/>
          <a:ln>
            <a:noFill/>
          </a:ln>
        </p:spPr>
      </p:pic>
      <p:sp>
        <p:nvSpPr>
          <p:cNvPr id="115" name="Google Shape;115;p28"/>
          <p:cNvSpPr/>
          <p:nvPr>
            <p:ph idx="3" type="pic"/>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16" name="Shape 116"/>
        <p:cNvGrpSpPr/>
        <p:nvPr/>
      </p:nvGrpSpPr>
      <p:grpSpPr>
        <a:xfrm>
          <a:off x="0" y="0"/>
          <a:ext cx="0" cy="0"/>
          <a:chOff x="0" y="0"/>
          <a:chExt cx="0" cy="0"/>
        </a:xfrm>
      </p:grpSpPr>
      <p:sp>
        <p:nvSpPr>
          <p:cNvPr id="117" name="Google Shape;117;p29"/>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8" name="Google Shape;118;p29"/>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9" name="Google Shape;119;p29"/>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0" name="Google Shape;120;p29"/>
          <p:cNvSpPr/>
          <p:nvPr/>
        </p:nvSpPr>
        <p:spPr>
          <a:xfrm>
            <a:off x="8591" y="5357970"/>
            <a:ext cx="1359904" cy="964190"/>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1" name="Google Shape;121;p29"/>
          <p:cNvSpPr/>
          <p:nvPr/>
        </p:nvSpPr>
        <p:spPr>
          <a:xfrm>
            <a:off x="0" y="4717164"/>
            <a:ext cx="871051" cy="1802168"/>
          </a:xfrm>
          <a:custGeom>
            <a:rect b="b" l="l" r="r" t="t"/>
            <a:pathLst>
              <a:path extrusionOk="0" h="1802168" w="871051">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122" name="Shape 122"/>
        <p:cNvGrpSpPr/>
        <p:nvPr/>
      </p:nvGrpSpPr>
      <p:grpSpPr>
        <a:xfrm>
          <a:off x="0" y="0"/>
          <a:ext cx="0" cy="0"/>
          <a:chOff x="0" y="0"/>
          <a:chExt cx="0" cy="0"/>
        </a:xfrm>
      </p:grpSpPr>
      <p:sp>
        <p:nvSpPr>
          <p:cNvPr id="123" name="Google Shape;123;p30"/>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4" name="Google Shape;124;p30"/>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5" name="Google Shape;125;p30"/>
          <p:cNvSpPr txBox="1"/>
          <p:nvPr>
            <p:ph idx="2"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6" name="Google Shape;126;p30"/>
          <p:cNvSpPr/>
          <p:nvPr>
            <p:ph idx="3" type="pic"/>
          </p:nvPr>
        </p:nvSpPr>
        <p:spPr>
          <a:xfrm>
            <a:off x="5888002" y="439730"/>
            <a:ext cx="5660531" cy="6045736"/>
          </a:xfrm>
          <a:prstGeom prst="rect">
            <a:avLst/>
          </a:prstGeom>
          <a:solidFill>
            <a:srgbClr val="F2F2F2"/>
          </a:solidFill>
          <a:ln>
            <a:noFill/>
          </a:ln>
        </p:spPr>
      </p:sp>
      <p:grpSp>
        <p:nvGrpSpPr>
          <p:cNvPr id="127" name="Google Shape;127;p30"/>
          <p:cNvGrpSpPr/>
          <p:nvPr/>
        </p:nvGrpSpPr>
        <p:grpSpPr>
          <a:xfrm>
            <a:off x="-2012374" y="3808246"/>
            <a:ext cx="3525984" cy="2857223"/>
            <a:chOff x="1659400" y="1572038"/>
            <a:chExt cx="970931" cy="786778"/>
          </a:xfrm>
        </p:grpSpPr>
        <p:sp>
          <p:nvSpPr>
            <p:cNvPr id="128" name="Google Shape;128;p30"/>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9" name="Google Shape;129;p30"/>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27" name="Shape 27"/>
        <p:cNvGrpSpPr/>
        <p:nvPr/>
      </p:nvGrpSpPr>
      <p:grpSpPr>
        <a:xfrm>
          <a:off x="0" y="0"/>
          <a:ext cx="0" cy="0"/>
          <a:chOff x="0" y="0"/>
          <a:chExt cx="0" cy="0"/>
        </a:xfrm>
      </p:grpSpPr>
      <p:sp>
        <p:nvSpPr>
          <p:cNvPr id="28" name="Google Shape;28;p23"/>
          <p:cNvSpPr/>
          <p:nvPr/>
        </p:nvSpPr>
        <p:spPr>
          <a:xfrm>
            <a:off x="0" y="0"/>
            <a:ext cx="12192000" cy="6858000"/>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9" name="Google Shape;29;p23"/>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 name="Google Shape;30;p23"/>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 name="Google Shape;31;p23"/>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23"/>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33" name="Shape 33"/>
        <p:cNvGrpSpPr/>
        <p:nvPr/>
      </p:nvGrpSpPr>
      <p:grpSpPr>
        <a:xfrm>
          <a:off x="0" y="0"/>
          <a:ext cx="0" cy="0"/>
          <a:chOff x="0" y="0"/>
          <a:chExt cx="0" cy="0"/>
        </a:xfrm>
      </p:grpSpPr>
      <p:sp>
        <p:nvSpPr>
          <p:cNvPr id="34" name="Google Shape;34;p21"/>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 name="Google Shape;35;p21"/>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21"/>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7" name="Google Shape;37;p21"/>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21"/>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9" name="Google Shape;39;p21"/>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0" name="Google Shape;40;p21"/>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1" name="Google Shape;41;p21"/>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 name="Google Shape;42;p21"/>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 name="Google Shape;43;p21"/>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 name="Google Shape;44;p21"/>
          <p:cNvSpPr/>
          <p:nvPr/>
        </p:nvSpPr>
        <p:spPr>
          <a:xfrm>
            <a:off x="8947682" y="2543260"/>
            <a:ext cx="2531288" cy="122341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92E4B"/>
              </a:buClr>
              <a:buSzPts val="1050"/>
              <a:buFont typeface="Calibri"/>
              <a:buNone/>
            </a:pPr>
            <a:r>
              <a:rPr b="0" i="0" lang="en-US" sz="1050" u="none" cap="none" strike="noStrike">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b="0" i="0" sz="1400" u="none" cap="none" strike="noStrike">
              <a:solidFill>
                <a:srgbClr val="000000"/>
              </a:solidFill>
              <a:latin typeface="Arial"/>
              <a:ea typeface="Arial"/>
              <a:cs typeface="Arial"/>
              <a:sym typeface="Arial"/>
            </a:endParaRPr>
          </a:p>
        </p:txBody>
      </p:sp>
      <p:sp>
        <p:nvSpPr>
          <p:cNvPr id="45" name="Google Shape;45;p21"/>
          <p:cNvSpPr/>
          <p:nvPr/>
        </p:nvSpPr>
        <p:spPr>
          <a:xfrm rot="10800000">
            <a:off x="12799" y="5622"/>
            <a:ext cx="12189954" cy="1762217"/>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6" name="Google Shape;46;p21"/>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47" name="Google Shape;47;p21"/>
          <p:cNvGrpSpPr/>
          <p:nvPr/>
        </p:nvGrpSpPr>
        <p:grpSpPr>
          <a:xfrm>
            <a:off x="8744224" y="-356297"/>
            <a:ext cx="3525984" cy="2857223"/>
            <a:chOff x="1659400" y="1572038"/>
            <a:chExt cx="970931" cy="786778"/>
          </a:xfrm>
        </p:grpSpPr>
        <p:sp>
          <p:nvSpPr>
            <p:cNvPr id="48" name="Google Shape;48;p21"/>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9" name="Google Shape;49;p21"/>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50" name="Shape 50"/>
        <p:cNvGrpSpPr/>
        <p:nvPr/>
      </p:nvGrpSpPr>
      <p:grpSpPr>
        <a:xfrm>
          <a:off x="0" y="0"/>
          <a:ext cx="0" cy="0"/>
          <a:chOff x="0" y="0"/>
          <a:chExt cx="0" cy="0"/>
        </a:xfrm>
      </p:grpSpPr>
      <p:sp>
        <p:nvSpPr>
          <p:cNvPr id="51" name="Google Shape;51;p18"/>
          <p:cNvSpPr/>
          <p:nvPr/>
        </p:nvSpPr>
        <p:spPr>
          <a:xfrm>
            <a:off x="0" y="0"/>
            <a:ext cx="12192000" cy="6858001"/>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2" name="Google Shape;52;p18"/>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en-US"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53" name="Google Shape;53;p18"/>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en-US"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24 point  -  Main Text Body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54" name="Google Shape;54;p18"/>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en-US"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en-US" sz="2400" u="none" cap="none" strike="noStrike">
                <a:solidFill>
                  <a:schemeClr val="lt1"/>
                </a:solidFill>
                <a:latin typeface="Calibri"/>
                <a:ea typeface="Calibri"/>
                <a:cs typeface="Calibri"/>
                <a:sym typeface="Calibri"/>
              </a:rPr>
              <a:t>Housing Care </a:t>
            </a:r>
            <a:r>
              <a:rPr b="0" i="0" lang="en-US" sz="2400" u="none" cap="none" strike="noStrike">
                <a:solidFill>
                  <a:schemeClr val="lt1"/>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en-US"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55" name="Google Shape;55;p18"/>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56" name="Google Shape;56;p18"/>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57" name="Google Shape;57;p18"/>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Calibri"/>
                <a:ea typeface="Calibri"/>
                <a:cs typeface="Calibri"/>
                <a:sym typeface="Calibri"/>
              </a:rPr>
              <a:t>*** </a:t>
            </a:r>
            <a:r>
              <a:rPr b="1" i="0" lang="en-US" sz="2400" u="none" cap="none" strike="noStrike">
                <a:solidFill>
                  <a:schemeClr val="lt1"/>
                </a:solidFill>
                <a:latin typeface="Calibri"/>
                <a:ea typeface="Calibri"/>
                <a:cs typeface="Calibri"/>
                <a:sym typeface="Calibri"/>
              </a:rPr>
              <a:t>PLEASE DELETE THIS INSTRUCTION SLIDE BEFORE PRESENTING FINAL PRESENTATION </a:t>
            </a:r>
            <a:r>
              <a:rPr b="0" i="0" lang="en-US"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58" name="Google Shape;58;p18"/>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59" name="Shape 59"/>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60" name="Shape 60"/>
        <p:cNvGrpSpPr/>
        <p:nvPr/>
      </p:nvGrpSpPr>
      <p:grpSpPr>
        <a:xfrm>
          <a:off x="0" y="0"/>
          <a:ext cx="0" cy="0"/>
          <a:chOff x="0" y="0"/>
          <a:chExt cx="0" cy="0"/>
        </a:xfrm>
      </p:grpSpPr>
      <p:sp>
        <p:nvSpPr>
          <p:cNvPr id="61" name="Google Shape;61;p24"/>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2" name="Google Shape;62;p24"/>
          <p:cNvSpPr/>
          <p:nvPr>
            <p:ph idx="2" type="pic"/>
          </p:nvPr>
        </p:nvSpPr>
        <p:spPr>
          <a:xfrm>
            <a:off x="0" y="0"/>
            <a:ext cx="12192000" cy="6858000"/>
          </a:xfrm>
          <a:prstGeom prst="rect">
            <a:avLst/>
          </a:prstGeom>
          <a:solidFill>
            <a:srgbClr val="F2F2F2"/>
          </a:solidFill>
          <a:ln>
            <a:noFill/>
          </a:ln>
        </p:spPr>
      </p:sp>
      <p:sp>
        <p:nvSpPr>
          <p:cNvPr id="63" name="Google Shape;63;p24"/>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64" name="Google Shape;64;p24"/>
          <p:cNvGrpSpPr/>
          <p:nvPr/>
        </p:nvGrpSpPr>
        <p:grpSpPr>
          <a:xfrm>
            <a:off x="-1877189" y="2648392"/>
            <a:ext cx="3525984" cy="2857223"/>
            <a:chOff x="1659400" y="1572038"/>
            <a:chExt cx="970931" cy="786778"/>
          </a:xfrm>
        </p:grpSpPr>
        <p:sp>
          <p:nvSpPr>
            <p:cNvPr id="65" name="Google Shape;65;p24"/>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6" name="Google Shape;66;p24"/>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67" name="Shape 67"/>
        <p:cNvGrpSpPr/>
        <p:nvPr/>
      </p:nvGrpSpPr>
      <p:grpSpPr>
        <a:xfrm>
          <a:off x="0" y="0"/>
          <a:ext cx="0" cy="0"/>
          <a:chOff x="0" y="0"/>
          <a:chExt cx="0" cy="0"/>
        </a:xfrm>
      </p:grpSpPr>
      <p:sp>
        <p:nvSpPr>
          <p:cNvPr id="68" name="Google Shape;68;p25"/>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9" name="Google Shape;69;p25"/>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0" name="Google Shape;70;p25"/>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1" name="Google Shape;71;p25"/>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2" name="Google Shape;72;p25"/>
          <p:cNvSpPr/>
          <p:nvPr>
            <p:ph idx="4" type="pic"/>
          </p:nvPr>
        </p:nvSpPr>
        <p:spPr>
          <a:xfrm>
            <a:off x="-126342" y="0"/>
            <a:ext cx="3669321" cy="6858000"/>
          </a:xfrm>
          <a:prstGeom prst="rect">
            <a:avLst/>
          </a:prstGeom>
          <a:solidFill>
            <a:srgbClr val="D8D8D8"/>
          </a:solidFill>
          <a:ln>
            <a:noFill/>
          </a:ln>
        </p:spPr>
      </p:sp>
      <p:grpSp>
        <p:nvGrpSpPr>
          <p:cNvPr id="73" name="Google Shape;73;p25"/>
          <p:cNvGrpSpPr/>
          <p:nvPr/>
        </p:nvGrpSpPr>
        <p:grpSpPr>
          <a:xfrm>
            <a:off x="4054161" y="721803"/>
            <a:ext cx="7547911" cy="1674487"/>
            <a:chOff x="4061909" y="1565906"/>
            <a:chExt cx="7547911" cy="1882781"/>
          </a:xfrm>
        </p:grpSpPr>
        <p:cxnSp>
          <p:nvCxnSpPr>
            <p:cNvPr id="74" name="Google Shape;74;p25"/>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75" name="Google Shape;75;p25"/>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76" name="Google Shape;76;p25"/>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77" name="Google Shape;77;p25"/>
          <p:cNvCxnSpPr/>
          <p:nvPr/>
        </p:nvCxnSpPr>
        <p:spPr>
          <a:xfrm>
            <a:off x="4054160" y="2000290"/>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78" name="Google Shape;78;p25"/>
          <p:cNvCxnSpPr/>
          <p:nvPr/>
        </p:nvCxnSpPr>
        <p:spPr>
          <a:xfrm>
            <a:off x="4069659" y="2388245"/>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
        <p:nvSpPr>
          <p:cNvPr id="79" name="Google Shape;79;p25"/>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0" name="Google Shape;80;p25"/>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1" name="Google Shape;81;p25"/>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82" name="Google Shape;82;p25"/>
          <p:cNvGrpSpPr/>
          <p:nvPr/>
        </p:nvGrpSpPr>
        <p:grpSpPr>
          <a:xfrm>
            <a:off x="4054160" y="2644936"/>
            <a:ext cx="7547911" cy="1674487"/>
            <a:chOff x="4061909" y="1565906"/>
            <a:chExt cx="7547911" cy="1882781"/>
          </a:xfrm>
        </p:grpSpPr>
        <p:cxnSp>
          <p:nvCxnSpPr>
            <p:cNvPr id="83" name="Google Shape;83;p25"/>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84" name="Google Shape;84;p25"/>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85" name="Google Shape;85;p25"/>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86" name="Google Shape;86;p25"/>
          <p:cNvCxnSpPr/>
          <p:nvPr/>
        </p:nvCxnSpPr>
        <p:spPr>
          <a:xfrm>
            <a:off x="4054159" y="3923423"/>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87" name="Google Shape;87;p25"/>
          <p:cNvCxnSpPr/>
          <p:nvPr/>
        </p:nvCxnSpPr>
        <p:spPr>
          <a:xfrm>
            <a:off x="4069658" y="4311378"/>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
        <p:nvSpPr>
          <p:cNvPr id="88" name="Google Shape;88;p25"/>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9" name="Google Shape;89;p25"/>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0" name="Google Shape;90;p25"/>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91" name="Google Shape;91;p25"/>
          <p:cNvGrpSpPr/>
          <p:nvPr/>
        </p:nvGrpSpPr>
        <p:grpSpPr>
          <a:xfrm>
            <a:off x="4069658" y="4508733"/>
            <a:ext cx="7547911" cy="1674487"/>
            <a:chOff x="4061909" y="1565906"/>
            <a:chExt cx="7547911" cy="1882781"/>
          </a:xfrm>
        </p:grpSpPr>
        <p:cxnSp>
          <p:nvCxnSpPr>
            <p:cNvPr id="92" name="Google Shape;92;p25"/>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93" name="Google Shape;93;p25"/>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94" name="Google Shape;94;p25"/>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95" name="Google Shape;95;p25"/>
          <p:cNvCxnSpPr/>
          <p:nvPr/>
        </p:nvCxnSpPr>
        <p:spPr>
          <a:xfrm>
            <a:off x="4069657" y="5787220"/>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96" name="Google Shape;96;p25"/>
          <p:cNvCxnSpPr/>
          <p:nvPr/>
        </p:nvCxnSpPr>
        <p:spPr>
          <a:xfrm>
            <a:off x="4085156" y="6175175"/>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97" name="Shape 97"/>
        <p:cNvGrpSpPr/>
        <p:nvPr/>
      </p:nvGrpSpPr>
      <p:grpSpPr>
        <a:xfrm>
          <a:off x="0" y="0"/>
          <a:ext cx="0" cy="0"/>
          <a:chOff x="0" y="0"/>
          <a:chExt cx="0" cy="0"/>
        </a:xfrm>
      </p:grpSpPr>
      <p:sp>
        <p:nvSpPr>
          <p:cNvPr id="98" name="Google Shape;98;p26"/>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9" name="Google Shape;99;p26"/>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00" name="Google Shape;100;p26"/>
          <p:cNvGrpSpPr/>
          <p:nvPr/>
        </p:nvGrpSpPr>
        <p:grpSpPr>
          <a:xfrm>
            <a:off x="4884044" y="3946789"/>
            <a:ext cx="3525984" cy="2857223"/>
            <a:chOff x="1659400" y="1572038"/>
            <a:chExt cx="970931" cy="786778"/>
          </a:xfrm>
        </p:grpSpPr>
        <p:sp>
          <p:nvSpPr>
            <p:cNvPr id="101" name="Google Shape;101;p26"/>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2" name="Google Shape;102;p26"/>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03" name="Google Shape;103;p26"/>
          <p:cNvSpPr/>
          <p:nvPr>
            <p:ph idx="2" type="pic"/>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104" name="Shape 104"/>
        <p:cNvGrpSpPr/>
        <p:nvPr/>
      </p:nvGrpSpPr>
      <p:grpSpPr>
        <a:xfrm>
          <a:off x="0" y="0"/>
          <a:ext cx="0" cy="0"/>
          <a:chOff x="0" y="0"/>
          <a:chExt cx="0" cy="0"/>
        </a:xfrm>
      </p:grpSpPr>
      <p:sp>
        <p:nvSpPr>
          <p:cNvPr id="105" name="Google Shape;105;p27"/>
          <p:cNvSpPr/>
          <p:nvPr/>
        </p:nvSpPr>
        <p:spPr>
          <a:xfrm>
            <a:off x="4605868" y="1"/>
            <a:ext cx="6891866"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6" name="Google Shape;106;p27"/>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7" name="Google Shape;107;p27"/>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08" name="Google Shape;108;p27"/>
          <p:cNvPicPr preferRelativeResize="0"/>
          <p:nvPr/>
        </p:nvPicPr>
        <p:blipFill rotWithShape="1">
          <a:blip r:embed="rId2">
            <a:alphaModFix/>
          </a:blip>
          <a:srcRect b="11083" l="-18315" r="29196" t="15976"/>
          <a:stretch/>
        </p:blipFill>
        <p:spPr>
          <a:xfrm flipH="1">
            <a:off x="0" y="1639691"/>
            <a:ext cx="8439100" cy="5375657"/>
          </a:xfrm>
          <a:prstGeom prst="rect">
            <a:avLst/>
          </a:prstGeom>
          <a:noFill/>
          <a:ln>
            <a:noFill/>
          </a:ln>
        </p:spPr>
      </p:pic>
      <p:sp>
        <p:nvSpPr>
          <p:cNvPr id="109" name="Google Shape;109;p27"/>
          <p:cNvSpPr/>
          <p:nvPr>
            <p:ph idx="3" type="pic"/>
          </p:nvPr>
        </p:nvSpPr>
        <p:spPr>
          <a:xfrm>
            <a:off x="0" y="1866787"/>
            <a:ext cx="5130800" cy="3913188"/>
          </a:xfrm>
          <a:prstGeom prst="rect">
            <a:avLst/>
          </a:prstGeom>
          <a:solidFill>
            <a:srgbClr val="D8D8D8"/>
          </a:solidFill>
          <a:ln>
            <a:noFill/>
          </a:ln>
        </p:spPr>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7"/>
          <p:cNvSpPr/>
          <p:nvPr/>
        </p:nvSpPr>
        <p:spPr>
          <a:xfrm rot="-5400000">
            <a:off x="10313073" y="4835824"/>
            <a:ext cx="317349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092E4B"/>
                </a:solidFill>
                <a:latin typeface="Calibri"/>
                <a:ea typeface="Calibri"/>
                <a:cs typeface="Calibri"/>
                <a:sym typeface="Calibri"/>
              </a:rPr>
              <a:t>Reframing Skills for Senior Carers</a:t>
            </a:r>
            <a:endParaRPr b="0" i="0" sz="1000" u="none" cap="none" strike="noStrike">
              <a:solidFill>
                <a:srgbClr val="092E4B"/>
              </a:solidFill>
              <a:latin typeface="Calibri"/>
              <a:ea typeface="Calibri"/>
              <a:cs typeface="Calibri"/>
              <a:sym typeface="Calibri"/>
            </a:endParaRPr>
          </a:p>
        </p:txBody>
      </p:sp>
      <p:cxnSp>
        <p:nvCxnSpPr>
          <p:cNvPr id="11" name="Google Shape;11;p17"/>
          <p:cNvCxnSpPr/>
          <p:nvPr/>
        </p:nvCxnSpPr>
        <p:spPr>
          <a:xfrm rot="10800000">
            <a:off x="11791088" y="6608548"/>
            <a:ext cx="224149" cy="0"/>
          </a:xfrm>
          <a:prstGeom prst="straightConnector1">
            <a:avLst/>
          </a:prstGeom>
          <a:noFill/>
          <a:ln cap="flat" cmpd="sng" w="9525">
            <a:solidFill>
              <a:srgbClr val="24BAA2"/>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3"/>
          <p:cNvSpPr txBox="1"/>
          <p:nvPr>
            <p:ph idx="1" type="body"/>
          </p:nvPr>
        </p:nvSpPr>
        <p:spPr>
          <a:xfrm>
            <a:off x="575887" y="3922846"/>
            <a:ext cx="3354000" cy="1008300"/>
          </a:xfrm>
          <a:prstGeom prst="rect">
            <a:avLst/>
          </a:prstGeom>
          <a:noFill/>
          <a:ln>
            <a:noFill/>
          </a:ln>
        </p:spPr>
        <p:txBody>
          <a:bodyPr anchorCtr="0" anchor="t" bIns="45700" lIns="91425" spcFirstLastPara="1" rIns="91425" wrap="square" tIns="45700">
            <a:noAutofit/>
          </a:bodyPr>
          <a:lstStyle/>
          <a:p>
            <a:pPr indent="0" lvl="0" marL="0" rtl="0" algn="l">
              <a:lnSpc>
                <a:spcPct val="98850"/>
              </a:lnSpc>
              <a:spcBef>
                <a:spcPts val="0"/>
              </a:spcBef>
              <a:spcAft>
                <a:spcPts val="0"/>
              </a:spcAft>
              <a:buClr>
                <a:schemeClr val="lt1"/>
              </a:buClr>
              <a:buSzPts val="4000"/>
              <a:buNone/>
            </a:pPr>
            <a:r>
              <a:t/>
            </a:r>
            <a:endParaRPr/>
          </a:p>
          <a:p>
            <a:pPr indent="0" lvl="0" marL="0" rtl="0" algn="l">
              <a:lnSpc>
                <a:spcPct val="98850"/>
              </a:lnSpc>
              <a:spcBef>
                <a:spcPts val="0"/>
              </a:spcBef>
              <a:spcAft>
                <a:spcPts val="0"/>
              </a:spcAft>
              <a:buClr>
                <a:schemeClr val="lt1"/>
              </a:buClr>
              <a:buSzPts val="4000"/>
              <a:buNone/>
            </a:pPr>
            <a:r>
              <a:rPr lang="en-US" sz="2400"/>
              <a:t>LTTA Madrid, March 2023</a:t>
            </a:r>
            <a:endParaRPr sz="2400"/>
          </a:p>
        </p:txBody>
      </p:sp>
      <p:sp>
        <p:nvSpPr>
          <p:cNvPr id="136" name="Google Shape;136;p3"/>
          <p:cNvSpPr txBox="1"/>
          <p:nvPr>
            <p:ph idx="2" type="body"/>
          </p:nvPr>
        </p:nvSpPr>
        <p:spPr>
          <a:xfrm>
            <a:off x="340225" y="3097725"/>
            <a:ext cx="5647200" cy="1361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200"/>
              <a:buNone/>
            </a:pPr>
            <a:r>
              <a:rPr lang="en-US"/>
              <a:t>Housing Care Project</a:t>
            </a:r>
            <a:endParaRPr/>
          </a:p>
          <a:p>
            <a:pPr indent="0" lvl="0" marL="0" rtl="0" algn="l">
              <a:lnSpc>
                <a:spcPct val="100000"/>
              </a:lnSpc>
              <a:spcBef>
                <a:spcPts val="0"/>
              </a:spcBef>
              <a:spcAft>
                <a:spcPts val="0"/>
              </a:spcAft>
              <a:buClr>
                <a:schemeClr val="lt1"/>
              </a:buClr>
              <a:buSzPts val="3200"/>
              <a:buNone/>
            </a:pPr>
            <a:r>
              <a:t/>
            </a:r>
            <a:endParaRPr/>
          </a:p>
        </p:txBody>
      </p:sp>
      <p:pic>
        <p:nvPicPr>
          <p:cNvPr id="137" name="Google Shape;137;p3"/>
          <p:cNvPicPr preferRelativeResize="0"/>
          <p:nvPr>
            <p:ph idx="3" type="pic"/>
          </p:nvPr>
        </p:nvPicPr>
        <p:blipFill rotWithShape="1">
          <a:blip r:embed="rId3">
            <a:alphaModFix/>
          </a:blip>
          <a:srcRect b="0" l="6180" r="6180" t="0"/>
          <a:stretch/>
        </p:blipFill>
        <p:spPr>
          <a:xfrm>
            <a:off x="5718875" y="423474"/>
            <a:ext cx="5982504" cy="4551483"/>
          </a:xfrm>
          <a:prstGeom prst="rect">
            <a:avLst/>
          </a:prstGeom>
          <a:solidFill>
            <a:srgbClr val="F2F2F2"/>
          </a:solidFill>
          <a:ln>
            <a:noFill/>
          </a:ln>
        </p:spPr>
      </p:pic>
      <p:sp>
        <p:nvSpPr>
          <p:cNvPr id="138" name="Google Shape;138;p3"/>
          <p:cNvSpPr txBox="1"/>
          <p:nvPr>
            <p:ph idx="4" type="body"/>
          </p:nvPr>
        </p:nvSpPr>
        <p:spPr>
          <a:xfrm>
            <a:off x="7918315" y="5611394"/>
            <a:ext cx="3622500" cy="73110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lang="en-US"/>
              <a:t>﻿www.housingcare.net</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12"/>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n-US"/>
              <a:t>Teacher understands different learning processes (1:2)</a:t>
            </a:r>
            <a:endParaRPr/>
          </a:p>
          <a:p>
            <a:pPr indent="-228600" lvl="0" marL="457200" marR="0" rtl="0" algn="l">
              <a:lnSpc>
                <a:spcPct val="90000"/>
              </a:lnSpc>
              <a:spcBef>
                <a:spcPts val="1000"/>
              </a:spcBef>
              <a:spcAft>
                <a:spcPts val="0"/>
              </a:spcAft>
              <a:buClr>
                <a:srgbClr val="092E4B"/>
              </a:buClr>
              <a:buSzPts val="2400"/>
              <a:buFont typeface="Arial"/>
              <a:buNone/>
            </a:pPr>
            <a:r>
              <a:t/>
            </a:r>
            <a:endParaRPr/>
          </a:p>
          <a:p>
            <a:pPr indent="-228600" lvl="0" marL="457200" marR="0" rtl="0" algn="l">
              <a:lnSpc>
                <a:spcPct val="90000"/>
              </a:lnSpc>
              <a:spcBef>
                <a:spcPts val="1000"/>
              </a:spcBef>
              <a:spcAft>
                <a:spcPts val="0"/>
              </a:spcAft>
              <a:buClr>
                <a:srgbClr val="092E4B"/>
              </a:buClr>
              <a:buSzPts val="2400"/>
              <a:buFont typeface="Arial"/>
              <a:buNone/>
            </a:pPr>
            <a:r>
              <a:rPr lang="en-US"/>
              <a:t>To be able to plan a learning process, the teacher needs to be aware of competencies connected to different teaching roles </a:t>
            </a:r>
            <a:endParaRPr/>
          </a:p>
          <a:p>
            <a:pPr indent="0" lvl="0" marL="0" rtl="0" algn="l">
              <a:lnSpc>
                <a:spcPct val="90000"/>
              </a:lnSpc>
              <a:spcBef>
                <a:spcPts val="1000"/>
              </a:spcBef>
              <a:spcAft>
                <a:spcPts val="0"/>
              </a:spcAft>
              <a:buSzPts val="2400"/>
              <a:buNone/>
            </a:pPr>
            <a:r>
              <a:rPr lang="en-US"/>
              <a:t>• The learning conditions of the learner is an important aspect, regarding understanding different learning processes </a:t>
            </a:r>
            <a:endParaRPr/>
          </a:p>
          <a:p>
            <a:pPr indent="0" lvl="0" marL="0" rtl="0" algn="l">
              <a:lnSpc>
                <a:spcPct val="90000"/>
              </a:lnSpc>
              <a:spcBef>
                <a:spcPts val="1000"/>
              </a:spcBef>
              <a:spcAft>
                <a:spcPts val="0"/>
              </a:spcAft>
              <a:buSzPts val="2400"/>
              <a:buNone/>
            </a:pPr>
            <a:r>
              <a:rPr lang="en-US"/>
              <a:t>• A didactic theory relates the six most important aspects when planning a course or learning process – see next slide </a:t>
            </a:r>
            <a:endParaRPr/>
          </a:p>
          <a:p>
            <a:pPr indent="-228600" lvl="0" marL="457200" marR="0" rtl="0" algn="l">
              <a:lnSpc>
                <a:spcPct val="90000"/>
              </a:lnSpc>
              <a:spcBef>
                <a:spcPts val="1000"/>
              </a:spcBef>
              <a:spcAft>
                <a:spcPts val="0"/>
              </a:spcAft>
              <a:buClr>
                <a:srgbClr val="092E4B"/>
              </a:buClr>
              <a:buSzPts val="2400"/>
              <a:buFont typeface="Arial"/>
              <a:buNone/>
            </a:pPr>
            <a:r>
              <a:t/>
            </a:r>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211" name="Google Shape;211;p12"/>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Psychological aspect</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13"/>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n-US"/>
              <a:t>Teacher understands different learning processes (2:2)</a:t>
            </a:r>
            <a:endParaRPr sz="2800">
              <a:solidFill>
                <a:srgbClr val="FF0000"/>
              </a:solidFill>
            </a:endParaRPr>
          </a:p>
          <a:p>
            <a:pPr indent="-228600" lvl="0" marL="457200" marR="0" rtl="0" algn="l">
              <a:lnSpc>
                <a:spcPct val="90000"/>
              </a:lnSpc>
              <a:spcBef>
                <a:spcPts val="1000"/>
              </a:spcBef>
              <a:spcAft>
                <a:spcPts val="0"/>
              </a:spcAft>
              <a:buClr>
                <a:srgbClr val="092E4B"/>
              </a:buClr>
              <a:buSzPts val="2400"/>
              <a:buFont typeface="Arial"/>
              <a:buNone/>
            </a:pPr>
            <a:r>
              <a:rPr lang="en-US"/>
              <a:t>Questions to ask about the learning conditions of the learner include:   </a:t>
            </a:r>
            <a:endParaRPr/>
          </a:p>
          <a:p>
            <a:pPr indent="0" lvl="0" marL="0" rtl="0" algn="l">
              <a:lnSpc>
                <a:spcPct val="90000"/>
              </a:lnSpc>
              <a:spcBef>
                <a:spcPts val="1000"/>
              </a:spcBef>
              <a:spcAft>
                <a:spcPts val="0"/>
              </a:spcAft>
              <a:buSzPts val="2400"/>
              <a:buNone/>
            </a:pPr>
            <a:r>
              <a:rPr lang="en-US"/>
              <a:t> • What professional or other relevant skills does the learner have? </a:t>
            </a:r>
            <a:endParaRPr/>
          </a:p>
          <a:p>
            <a:pPr indent="0" lvl="0" marL="0" rtl="0" algn="l">
              <a:lnSpc>
                <a:spcPct val="90000"/>
              </a:lnSpc>
              <a:spcBef>
                <a:spcPts val="1000"/>
              </a:spcBef>
              <a:spcAft>
                <a:spcPts val="0"/>
              </a:spcAft>
              <a:buSzPts val="2400"/>
              <a:buNone/>
            </a:pPr>
            <a:r>
              <a:rPr lang="en-US"/>
              <a:t>• What communication skills does the learner have?</a:t>
            </a:r>
            <a:endParaRPr/>
          </a:p>
          <a:p>
            <a:pPr indent="0" lvl="0" marL="0" rtl="0" algn="l">
              <a:lnSpc>
                <a:spcPct val="90000"/>
              </a:lnSpc>
              <a:spcBef>
                <a:spcPts val="1000"/>
              </a:spcBef>
              <a:spcAft>
                <a:spcPts val="0"/>
              </a:spcAft>
              <a:buSzPts val="2400"/>
              <a:buNone/>
            </a:pPr>
            <a:r>
              <a:rPr lang="en-US"/>
              <a:t>• What collaborative skills does the learner have? </a:t>
            </a:r>
            <a:endParaRPr/>
          </a:p>
          <a:p>
            <a:pPr indent="0" lvl="0" marL="0" rtl="0" algn="l">
              <a:lnSpc>
                <a:spcPct val="90000"/>
              </a:lnSpc>
              <a:spcBef>
                <a:spcPts val="1000"/>
              </a:spcBef>
              <a:spcAft>
                <a:spcPts val="0"/>
              </a:spcAft>
              <a:buSzPts val="2400"/>
              <a:buNone/>
            </a:pPr>
            <a:r>
              <a:rPr lang="en-US"/>
              <a:t>• Is the learner motivated to pursue the subject? </a:t>
            </a:r>
            <a:endParaRPr/>
          </a:p>
          <a:p>
            <a:pPr indent="0" lvl="0" marL="0" rtl="0" algn="l">
              <a:lnSpc>
                <a:spcPct val="90000"/>
              </a:lnSpc>
              <a:spcBef>
                <a:spcPts val="1000"/>
              </a:spcBef>
              <a:spcAft>
                <a:spcPts val="0"/>
              </a:spcAft>
              <a:buSzPts val="2400"/>
              <a:buNone/>
            </a:pPr>
            <a:r>
              <a:rPr lang="en-US"/>
              <a:t>• Does the learner have any special problems or need for resources related to the course? </a:t>
            </a:r>
            <a:endParaRPr/>
          </a:p>
          <a:p>
            <a:pPr indent="0" lvl="0" marL="0" rtl="0" algn="l">
              <a:lnSpc>
                <a:spcPct val="90000"/>
              </a:lnSpc>
              <a:spcBef>
                <a:spcPts val="1000"/>
              </a:spcBef>
              <a:spcAft>
                <a:spcPts val="0"/>
              </a:spcAft>
              <a:buSzPts val="2400"/>
              <a:buNone/>
            </a:pPr>
            <a:r>
              <a:rPr lang="en-US"/>
              <a:t>• How does the learner learn? </a:t>
            </a:r>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217" name="Google Shape;217;p13"/>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Technical aspect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14"/>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n-US"/>
              <a:t>Memory retention</a:t>
            </a:r>
            <a:endParaRPr/>
          </a:p>
          <a:p>
            <a:pPr indent="0" lvl="0" marL="0" rtl="0" algn="l">
              <a:lnSpc>
                <a:spcPct val="90000"/>
              </a:lnSpc>
              <a:spcBef>
                <a:spcPts val="1000"/>
              </a:spcBef>
              <a:spcAft>
                <a:spcPts val="0"/>
              </a:spcAft>
              <a:buSzPts val="2400"/>
              <a:buNone/>
            </a:pPr>
            <a:r>
              <a:rPr lang="en-US"/>
              <a:t>• With age follows a natural deterioration of brain function, causing a progressive weakening of concentration, memory and mental flexibility • Planning a course the teacher needs to take the above factors into consideration </a:t>
            </a:r>
            <a:endParaRPr/>
          </a:p>
          <a:p>
            <a:pPr indent="0" lvl="0" marL="0" rtl="0" algn="l">
              <a:lnSpc>
                <a:spcPct val="90000"/>
              </a:lnSpc>
              <a:spcBef>
                <a:spcPts val="1000"/>
              </a:spcBef>
              <a:spcAft>
                <a:spcPts val="0"/>
              </a:spcAft>
              <a:buSzPts val="2400"/>
              <a:buNone/>
            </a:pPr>
            <a:r>
              <a:rPr lang="en-US"/>
              <a:t>• Regarding memory retention, following aspects are important:</a:t>
            </a:r>
            <a:endParaRPr/>
          </a:p>
          <a:p>
            <a:pPr indent="0" lvl="0" marL="0" rtl="0" algn="l">
              <a:lnSpc>
                <a:spcPct val="90000"/>
              </a:lnSpc>
              <a:spcBef>
                <a:spcPts val="1000"/>
              </a:spcBef>
              <a:spcAft>
                <a:spcPts val="0"/>
              </a:spcAft>
              <a:buSzPts val="2400"/>
              <a:buNone/>
            </a:pPr>
            <a:r>
              <a:rPr lang="en-US"/>
              <a:t>	– Pace</a:t>
            </a:r>
            <a:endParaRPr/>
          </a:p>
          <a:p>
            <a:pPr indent="0" lvl="0" marL="0" rtl="0" algn="l">
              <a:lnSpc>
                <a:spcPct val="90000"/>
              </a:lnSpc>
              <a:spcBef>
                <a:spcPts val="1000"/>
              </a:spcBef>
              <a:spcAft>
                <a:spcPts val="0"/>
              </a:spcAft>
              <a:buSzPts val="2400"/>
              <a:buNone/>
            </a:pPr>
            <a:r>
              <a:rPr lang="en-US"/>
              <a:t>	– Repetition</a:t>
            </a:r>
            <a:endParaRPr/>
          </a:p>
          <a:p>
            <a:pPr indent="0" lvl="0" marL="0" rtl="0" algn="l">
              <a:lnSpc>
                <a:spcPct val="90000"/>
              </a:lnSpc>
              <a:spcBef>
                <a:spcPts val="1000"/>
              </a:spcBef>
              <a:spcAft>
                <a:spcPts val="0"/>
              </a:spcAft>
              <a:buSzPts val="2400"/>
              <a:buNone/>
            </a:pPr>
            <a:r>
              <a:rPr lang="en-US"/>
              <a:t>	– Simple steps</a:t>
            </a:r>
            <a:endParaRPr/>
          </a:p>
        </p:txBody>
      </p:sp>
      <p:sp>
        <p:nvSpPr>
          <p:cNvPr id="223" name="Google Shape;223;p14"/>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Technical aspect</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15"/>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n-US"/>
              <a:t>Repeating</a:t>
            </a:r>
            <a:endParaRPr/>
          </a:p>
          <a:p>
            <a:pPr indent="-228600" lvl="0" marL="457200" marR="0" rtl="0" algn="l">
              <a:lnSpc>
                <a:spcPct val="90000"/>
              </a:lnSpc>
              <a:spcBef>
                <a:spcPts val="1000"/>
              </a:spcBef>
              <a:spcAft>
                <a:spcPts val="0"/>
              </a:spcAft>
              <a:buClr>
                <a:srgbClr val="092E4B"/>
              </a:buClr>
              <a:buSzPts val="2400"/>
              <a:buFont typeface="Arial"/>
              <a:buNone/>
            </a:pPr>
            <a:r>
              <a:t/>
            </a:r>
            <a:endParaRPr/>
          </a:p>
          <a:p>
            <a:pPr indent="0" lvl="0" marL="0" rtl="0" algn="l">
              <a:lnSpc>
                <a:spcPct val="90000"/>
              </a:lnSpc>
              <a:spcBef>
                <a:spcPts val="1000"/>
              </a:spcBef>
              <a:spcAft>
                <a:spcPts val="0"/>
              </a:spcAft>
              <a:buSzPts val="2400"/>
              <a:buNone/>
            </a:pPr>
            <a:r>
              <a:rPr lang="en-US"/>
              <a:t>• Developing a certain technical skill may require several attempts of practice</a:t>
            </a:r>
            <a:endParaRPr/>
          </a:p>
          <a:p>
            <a:pPr indent="0" lvl="0" marL="0" rtl="0" algn="l">
              <a:lnSpc>
                <a:spcPct val="90000"/>
              </a:lnSpc>
              <a:spcBef>
                <a:spcPts val="1000"/>
              </a:spcBef>
              <a:spcAft>
                <a:spcPts val="0"/>
              </a:spcAft>
              <a:buSzPts val="2400"/>
              <a:buNone/>
            </a:pPr>
            <a:r>
              <a:rPr lang="en-US"/>
              <a:t>• Therefore repeating different steps in the learning process is essential, when teaching older people</a:t>
            </a:r>
            <a:endParaRPr/>
          </a:p>
          <a:p>
            <a:pPr indent="0" lvl="0" marL="0" rtl="0" algn="l">
              <a:lnSpc>
                <a:spcPct val="90000"/>
              </a:lnSpc>
              <a:spcBef>
                <a:spcPts val="1000"/>
              </a:spcBef>
              <a:spcAft>
                <a:spcPts val="0"/>
              </a:spcAft>
              <a:buSzPts val="2400"/>
              <a:buNone/>
            </a:pPr>
            <a:r>
              <a:rPr lang="en-US"/>
              <a:t>• The teacher needs to consider the best way to provide instruction and feedback, allowing time for the learner’s repetition </a:t>
            </a:r>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229" name="Google Shape;229;p15"/>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spcBef>
                <a:spcPts val="1000"/>
              </a:spcBef>
              <a:spcAft>
                <a:spcPts val="0"/>
              </a:spcAft>
              <a:buClr>
                <a:srgbClr val="24BAA2"/>
              </a:buClr>
              <a:buSzPts val="3600"/>
              <a:buFont typeface="Arial"/>
              <a:buNone/>
            </a:pPr>
            <a:r>
              <a:rPr lang="en-US"/>
              <a:t>Technical aspect</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32"/>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n-US"/>
              <a:t>Simple steps</a:t>
            </a:r>
            <a:endParaRPr/>
          </a:p>
          <a:p>
            <a:pPr indent="-228600" lvl="0" marL="457200" marR="0" rtl="0" algn="l">
              <a:lnSpc>
                <a:spcPct val="90000"/>
              </a:lnSpc>
              <a:spcBef>
                <a:spcPts val="1000"/>
              </a:spcBef>
              <a:spcAft>
                <a:spcPts val="0"/>
              </a:spcAft>
              <a:buClr>
                <a:srgbClr val="092E4B"/>
              </a:buClr>
              <a:buSzPts val="2400"/>
              <a:buFont typeface="Arial"/>
              <a:buNone/>
            </a:pPr>
            <a:r>
              <a:t/>
            </a:r>
            <a:endParaRPr/>
          </a:p>
          <a:p>
            <a:pPr indent="-228600" lvl="0" marL="457200" marR="0" rtl="0" algn="l">
              <a:lnSpc>
                <a:spcPct val="90000"/>
              </a:lnSpc>
              <a:spcBef>
                <a:spcPts val="1000"/>
              </a:spcBef>
              <a:spcAft>
                <a:spcPts val="0"/>
              </a:spcAft>
              <a:buClr>
                <a:srgbClr val="092E4B"/>
              </a:buClr>
              <a:buSzPts val="2400"/>
              <a:buFont typeface="Arial"/>
              <a:buNone/>
            </a:pPr>
            <a:r>
              <a:rPr lang="en-US"/>
              <a:t>• Teaching older people the teacher may find the KISS rule (Keep It Simple, Stupid) helpful, passing on basic IT knowledge</a:t>
            </a:r>
            <a:endParaRPr/>
          </a:p>
          <a:p>
            <a:pPr indent="0" lvl="0" marL="0" rtl="0" algn="l">
              <a:lnSpc>
                <a:spcPct val="90000"/>
              </a:lnSpc>
              <a:spcBef>
                <a:spcPts val="1000"/>
              </a:spcBef>
              <a:spcAft>
                <a:spcPts val="0"/>
              </a:spcAft>
              <a:buSzPts val="2400"/>
              <a:buNone/>
            </a:pPr>
            <a:r>
              <a:rPr lang="en-US"/>
              <a:t>• Teachers have to meet learners at their own level; Teaching based on simple steps is therefore an important factor</a:t>
            </a:r>
            <a:endParaRPr/>
          </a:p>
          <a:p>
            <a:pPr indent="0" lvl="0" marL="0" rtl="0" algn="l">
              <a:lnSpc>
                <a:spcPct val="90000"/>
              </a:lnSpc>
              <a:spcBef>
                <a:spcPts val="1000"/>
              </a:spcBef>
              <a:spcAft>
                <a:spcPts val="0"/>
              </a:spcAft>
              <a:buSzPts val="2400"/>
              <a:buNone/>
            </a:pPr>
            <a:r>
              <a:rPr lang="en-US"/>
              <a:t>• Open questions guiding the older people to simple problem solving can motivate the learner to seek more information </a:t>
            </a:r>
            <a:endParaRPr/>
          </a:p>
          <a:p>
            <a:pPr indent="0" lvl="0" marL="0" rtl="0" algn="l">
              <a:lnSpc>
                <a:spcPct val="90000"/>
              </a:lnSpc>
              <a:spcBef>
                <a:spcPts val="1000"/>
              </a:spcBef>
              <a:spcAft>
                <a:spcPts val="0"/>
              </a:spcAft>
              <a:buSzPts val="2400"/>
              <a:buNone/>
            </a:pPr>
            <a:r>
              <a:rPr lang="en-US"/>
              <a:t>• This way the learner reaches for a higher level of knowledge or skill, by finding the answers themselves</a:t>
            </a:r>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235" name="Google Shape;235;p32"/>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spcBef>
                <a:spcPts val="1000"/>
              </a:spcBef>
              <a:spcAft>
                <a:spcPts val="0"/>
              </a:spcAft>
              <a:buClr>
                <a:srgbClr val="24BAA2"/>
              </a:buClr>
              <a:buSzPts val="3600"/>
              <a:buFont typeface="Arial"/>
              <a:buNone/>
            </a:pPr>
            <a:r>
              <a:rPr lang="en-US"/>
              <a:t>Technical aspect</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33"/>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400"/>
              <a:buNone/>
            </a:pPr>
            <a:r>
              <a:rPr lang="en-US"/>
              <a:t>Avoiding IT-slang</a:t>
            </a:r>
            <a:endParaRPr/>
          </a:p>
          <a:p>
            <a:pPr indent="0" lvl="0" marL="0" rtl="0" algn="l">
              <a:lnSpc>
                <a:spcPct val="90000"/>
              </a:lnSpc>
              <a:spcBef>
                <a:spcPts val="1000"/>
              </a:spcBef>
              <a:spcAft>
                <a:spcPts val="0"/>
              </a:spcAft>
              <a:buSzPts val="2400"/>
              <a:buNone/>
            </a:pPr>
            <a:r>
              <a:t/>
            </a:r>
            <a:endParaRPr/>
          </a:p>
          <a:p>
            <a:pPr indent="0" lvl="0" marL="0" rtl="0" algn="l">
              <a:lnSpc>
                <a:spcPct val="90000"/>
              </a:lnSpc>
              <a:spcBef>
                <a:spcPts val="1000"/>
              </a:spcBef>
              <a:spcAft>
                <a:spcPts val="0"/>
              </a:spcAft>
              <a:buSzPts val="2400"/>
              <a:buNone/>
            </a:pPr>
            <a:r>
              <a:rPr lang="en-US"/>
              <a:t>• The digital vocabulary is a challenge for many older people, therefore:</a:t>
            </a:r>
            <a:endParaRPr/>
          </a:p>
          <a:p>
            <a:pPr indent="0" lvl="0" marL="0" rtl="0" algn="l">
              <a:lnSpc>
                <a:spcPct val="90000"/>
              </a:lnSpc>
              <a:spcBef>
                <a:spcPts val="1000"/>
              </a:spcBef>
              <a:spcAft>
                <a:spcPts val="0"/>
              </a:spcAft>
              <a:buSzPts val="2400"/>
              <a:buNone/>
            </a:pPr>
            <a:r>
              <a:rPr lang="en-US"/>
              <a:t>– The use of IT-slang should be kept at a minimum </a:t>
            </a:r>
            <a:endParaRPr/>
          </a:p>
          <a:p>
            <a:pPr indent="0" lvl="0" marL="0" rtl="0" algn="l">
              <a:lnSpc>
                <a:spcPct val="90000"/>
              </a:lnSpc>
              <a:spcBef>
                <a:spcPts val="1000"/>
              </a:spcBef>
              <a:spcAft>
                <a:spcPts val="0"/>
              </a:spcAft>
              <a:buSzPts val="2400"/>
              <a:buNone/>
            </a:pPr>
            <a:r>
              <a:rPr lang="en-US"/>
              <a:t>– Some expressions may need to be explained or “translated”</a:t>
            </a:r>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241" name="Google Shape;241;p33"/>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spcBef>
                <a:spcPts val="1000"/>
              </a:spcBef>
              <a:spcAft>
                <a:spcPts val="0"/>
              </a:spcAft>
              <a:buClr>
                <a:srgbClr val="24BAA2"/>
              </a:buClr>
              <a:buSzPts val="3600"/>
              <a:buFont typeface="Arial"/>
              <a:buNone/>
            </a:pPr>
            <a:r>
              <a:rPr lang="en-US"/>
              <a:t>Technical aspect</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34"/>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n-US"/>
              <a:t>Setting boundaries</a:t>
            </a:r>
            <a:endParaRPr/>
          </a:p>
          <a:p>
            <a:pPr indent="-228600" lvl="0" marL="457200" marR="0" rtl="0" algn="l">
              <a:lnSpc>
                <a:spcPct val="90000"/>
              </a:lnSpc>
              <a:spcBef>
                <a:spcPts val="1000"/>
              </a:spcBef>
              <a:spcAft>
                <a:spcPts val="0"/>
              </a:spcAft>
              <a:buClr>
                <a:srgbClr val="092E4B"/>
              </a:buClr>
              <a:buSzPts val="2400"/>
              <a:buFont typeface="Arial"/>
              <a:buNone/>
            </a:pPr>
            <a:r>
              <a:t/>
            </a:r>
            <a:endParaRPr/>
          </a:p>
          <a:p>
            <a:pPr indent="0" lvl="0" marL="0" rtl="0" algn="l">
              <a:lnSpc>
                <a:spcPct val="90000"/>
              </a:lnSpc>
              <a:spcBef>
                <a:spcPts val="1000"/>
              </a:spcBef>
              <a:spcAft>
                <a:spcPts val="0"/>
              </a:spcAft>
              <a:buSzPts val="2400"/>
              <a:buNone/>
            </a:pPr>
            <a:r>
              <a:rPr lang="en-US"/>
              <a:t>• Setting boundaries, in terms of what kind of information is accessible or visible for the teacher or others, is important </a:t>
            </a:r>
            <a:endParaRPr/>
          </a:p>
          <a:p>
            <a:pPr indent="0" lvl="0" marL="0" rtl="0" algn="l">
              <a:lnSpc>
                <a:spcPct val="90000"/>
              </a:lnSpc>
              <a:spcBef>
                <a:spcPts val="1000"/>
              </a:spcBef>
              <a:spcAft>
                <a:spcPts val="0"/>
              </a:spcAft>
              <a:buSzPts val="2400"/>
              <a:buNone/>
            </a:pPr>
            <a:r>
              <a:rPr lang="en-US"/>
              <a:t>• The boundaries should be made clear to the learners at the beginning of the course </a:t>
            </a:r>
            <a:endParaRPr/>
          </a:p>
          <a:p>
            <a:pPr indent="0" lvl="0" marL="0" rtl="0" algn="l">
              <a:lnSpc>
                <a:spcPct val="90000"/>
              </a:lnSpc>
              <a:spcBef>
                <a:spcPts val="1000"/>
              </a:spcBef>
              <a:spcAft>
                <a:spcPts val="0"/>
              </a:spcAft>
              <a:buSzPts val="2400"/>
              <a:buNone/>
            </a:pPr>
            <a:r>
              <a:rPr lang="en-US"/>
              <a:t>• When it comes to digital services, it requires awareness of ethics of privacy</a:t>
            </a:r>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247" name="Google Shape;247;p34"/>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Ethical aspect</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35"/>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n-US"/>
              <a:t>Ethics</a:t>
            </a:r>
            <a:endParaRPr/>
          </a:p>
          <a:p>
            <a:pPr indent="-228600" lvl="0" marL="457200" marR="0" rtl="0" algn="l">
              <a:lnSpc>
                <a:spcPct val="90000"/>
              </a:lnSpc>
              <a:spcBef>
                <a:spcPts val="1000"/>
              </a:spcBef>
              <a:spcAft>
                <a:spcPts val="0"/>
              </a:spcAft>
              <a:buClr>
                <a:srgbClr val="092E4B"/>
              </a:buClr>
              <a:buSzPts val="2400"/>
              <a:buFont typeface="Arial"/>
              <a:buNone/>
            </a:pPr>
            <a:r>
              <a:t/>
            </a:r>
            <a:endParaRPr/>
          </a:p>
          <a:p>
            <a:pPr indent="0" lvl="0" marL="0" rtl="0" algn="l">
              <a:lnSpc>
                <a:spcPct val="90000"/>
              </a:lnSpc>
              <a:spcBef>
                <a:spcPts val="1000"/>
              </a:spcBef>
              <a:spcAft>
                <a:spcPts val="0"/>
              </a:spcAft>
              <a:buSzPts val="2400"/>
              <a:buNone/>
            </a:pPr>
            <a:r>
              <a:rPr lang="en-US"/>
              <a:t>• Ethics of privacy varies depending on the relation between the teacher and the learner</a:t>
            </a:r>
            <a:endParaRPr/>
          </a:p>
          <a:p>
            <a:pPr indent="0" lvl="0" marL="0" rtl="0" algn="l">
              <a:lnSpc>
                <a:spcPct val="90000"/>
              </a:lnSpc>
              <a:spcBef>
                <a:spcPts val="1000"/>
              </a:spcBef>
              <a:spcAft>
                <a:spcPts val="0"/>
              </a:spcAft>
              <a:buSzPts val="2400"/>
              <a:buNone/>
            </a:pPr>
            <a:r>
              <a:rPr lang="en-US"/>
              <a:t>• Professional care workers and volunteers should be very aware of their responsibility regarding access to personal information </a:t>
            </a:r>
            <a:endParaRPr/>
          </a:p>
          <a:p>
            <a:pPr indent="0" lvl="0" marL="0" rtl="0" algn="l">
              <a:lnSpc>
                <a:spcPct val="90000"/>
              </a:lnSpc>
              <a:spcBef>
                <a:spcPts val="1000"/>
              </a:spcBef>
              <a:spcAft>
                <a:spcPts val="0"/>
              </a:spcAft>
              <a:buSzPts val="2400"/>
              <a:buNone/>
            </a:pPr>
            <a:r>
              <a:rPr lang="en-US"/>
              <a:t>• Within the teaching role is a responsibility for applying good ethics in teaching </a:t>
            </a:r>
            <a:endParaRPr/>
          </a:p>
          <a:p>
            <a:pPr indent="0" lvl="0" marL="0" rtl="0" algn="l">
              <a:lnSpc>
                <a:spcPct val="90000"/>
              </a:lnSpc>
              <a:spcBef>
                <a:spcPts val="1000"/>
              </a:spcBef>
              <a:spcAft>
                <a:spcPts val="0"/>
              </a:spcAft>
              <a:buSzPts val="2400"/>
              <a:buNone/>
            </a:pPr>
            <a:r>
              <a:rPr lang="en-US"/>
              <a:t>• Good ethics regarding digital services could be a helpful attitude with advice of how to create secure passwords, but NOT to gain knowledge of passwords</a:t>
            </a:r>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253" name="Google Shape;253;p35"/>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Ethical aspect</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36"/>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n-US"/>
              <a:t>Privacy protection</a:t>
            </a:r>
            <a:endParaRPr/>
          </a:p>
          <a:p>
            <a:pPr indent="-228600" lvl="0" marL="457200" marR="0" rtl="0" algn="l">
              <a:lnSpc>
                <a:spcPct val="90000"/>
              </a:lnSpc>
              <a:spcBef>
                <a:spcPts val="1000"/>
              </a:spcBef>
              <a:spcAft>
                <a:spcPts val="0"/>
              </a:spcAft>
              <a:buClr>
                <a:srgbClr val="092E4B"/>
              </a:buClr>
              <a:buSzPts val="2400"/>
              <a:buFont typeface="Arial"/>
              <a:buNone/>
            </a:pPr>
            <a:r>
              <a:t/>
            </a:r>
            <a:endParaRPr/>
          </a:p>
          <a:p>
            <a:pPr indent="0" lvl="0" marL="0" rtl="0" algn="l">
              <a:lnSpc>
                <a:spcPct val="90000"/>
              </a:lnSpc>
              <a:spcBef>
                <a:spcPts val="1000"/>
              </a:spcBef>
              <a:spcAft>
                <a:spcPts val="0"/>
              </a:spcAft>
              <a:buSzPts val="2400"/>
              <a:buNone/>
            </a:pPr>
            <a:r>
              <a:rPr lang="en-US"/>
              <a:t>• Care workers and volunteers have an obligation to observe secrecy in contact with the learner’s private affairs</a:t>
            </a:r>
            <a:endParaRPr/>
          </a:p>
          <a:p>
            <a:pPr indent="0" lvl="0" marL="0" rtl="0" algn="l">
              <a:lnSpc>
                <a:spcPct val="90000"/>
              </a:lnSpc>
              <a:spcBef>
                <a:spcPts val="1000"/>
              </a:spcBef>
              <a:spcAft>
                <a:spcPts val="0"/>
              </a:spcAft>
              <a:buSzPts val="2400"/>
              <a:buNone/>
            </a:pPr>
            <a:r>
              <a:rPr lang="en-US"/>
              <a:t>• Teaching different IT skills, the teacher get access to various information of which he or she is obliged to observe secrecy </a:t>
            </a:r>
            <a:endParaRPr/>
          </a:p>
          <a:p>
            <a:pPr indent="0" lvl="0" marL="0" rtl="0" algn="l">
              <a:lnSpc>
                <a:spcPct val="90000"/>
              </a:lnSpc>
              <a:spcBef>
                <a:spcPts val="1000"/>
              </a:spcBef>
              <a:spcAft>
                <a:spcPts val="0"/>
              </a:spcAft>
              <a:buSzPts val="2400"/>
              <a:buNone/>
            </a:pPr>
            <a:r>
              <a:rPr lang="en-US"/>
              <a:t>• That means that the teacher cannot share any private information of the learner with others, nor use any private information of the learner to his or hers own gain</a:t>
            </a:r>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259" name="Google Shape;259;p36"/>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Ethical aspect</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g136ea598341_1_12"/>
          <p:cNvSpPr txBox="1"/>
          <p:nvPr>
            <p:ph idx="1" type="body"/>
          </p:nvPr>
        </p:nvSpPr>
        <p:spPr>
          <a:xfrm>
            <a:off x="798380" y="2045704"/>
            <a:ext cx="10595100" cy="3849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400"/>
              <a:buNone/>
            </a:pPr>
            <a:r>
              <a:rPr lang="en-US" sz="2000"/>
              <a:t>The learner; </a:t>
            </a:r>
            <a:endParaRPr/>
          </a:p>
          <a:p>
            <a:pPr indent="0" lvl="0" marL="0" rtl="0" algn="l">
              <a:lnSpc>
                <a:spcPct val="90000"/>
              </a:lnSpc>
              <a:spcBef>
                <a:spcPts val="1000"/>
              </a:spcBef>
              <a:spcAft>
                <a:spcPts val="0"/>
              </a:spcAft>
              <a:buSzPts val="2400"/>
              <a:buNone/>
            </a:pPr>
            <a:r>
              <a:rPr lang="en-US" sz="2000"/>
              <a:t>• Is able to identify what works to aid learner retention and apply the necessary pedagogical tools to enable older people to learn IT technology </a:t>
            </a:r>
            <a:endParaRPr/>
          </a:p>
          <a:p>
            <a:pPr indent="0" lvl="0" marL="0" rtl="0" algn="l">
              <a:lnSpc>
                <a:spcPct val="90000"/>
              </a:lnSpc>
              <a:spcBef>
                <a:spcPts val="1000"/>
              </a:spcBef>
              <a:spcAft>
                <a:spcPts val="0"/>
              </a:spcAft>
              <a:buSzPts val="2400"/>
              <a:buNone/>
            </a:pPr>
            <a:r>
              <a:t/>
            </a:r>
            <a:endParaRPr sz="2000"/>
          </a:p>
          <a:p>
            <a:pPr indent="0" lvl="0" marL="0" rtl="0" algn="l">
              <a:lnSpc>
                <a:spcPct val="90000"/>
              </a:lnSpc>
              <a:spcBef>
                <a:spcPts val="1000"/>
              </a:spcBef>
              <a:spcAft>
                <a:spcPts val="0"/>
              </a:spcAft>
              <a:buSzPts val="2400"/>
              <a:buNone/>
            </a:pPr>
            <a:r>
              <a:rPr lang="en-US" sz="2000"/>
              <a:t>• Understands the different learning processes of older people </a:t>
            </a:r>
            <a:endParaRPr/>
          </a:p>
          <a:p>
            <a:pPr indent="0" lvl="0" marL="0" rtl="0" algn="l">
              <a:lnSpc>
                <a:spcPct val="90000"/>
              </a:lnSpc>
              <a:spcBef>
                <a:spcPts val="1000"/>
              </a:spcBef>
              <a:spcAft>
                <a:spcPts val="0"/>
              </a:spcAft>
              <a:buSzPts val="2400"/>
              <a:buNone/>
            </a:pPr>
            <a:r>
              <a:t/>
            </a:r>
            <a:endParaRPr sz="2000"/>
          </a:p>
          <a:p>
            <a:pPr indent="0" lvl="0" marL="0" rtl="0" algn="l">
              <a:lnSpc>
                <a:spcPct val="90000"/>
              </a:lnSpc>
              <a:spcBef>
                <a:spcPts val="1000"/>
              </a:spcBef>
              <a:spcAft>
                <a:spcPts val="0"/>
              </a:spcAft>
              <a:buSzPts val="2400"/>
              <a:buNone/>
            </a:pPr>
            <a:r>
              <a:rPr lang="en-US" sz="2000"/>
              <a:t>• Is able to apply a positive and empathic attitude to training </a:t>
            </a:r>
            <a:endParaRPr/>
          </a:p>
          <a:p>
            <a:pPr indent="0" lvl="0" marL="0" rtl="0" algn="l">
              <a:lnSpc>
                <a:spcPct val="90000"/>
              </a:lnSpc>
              <a:spcBef>
                <a:spcPts val="1000"/>
              </a:spcBef>
              <a:spcAft>
                <a:spcPts val="0"/>
              </a:spcAft>
              <a:buSzPts val="2400"/>
              <a:buNone/>
            </a:pPr>
            <a:r>
              <a:t/>
            </a:r>
            <a:endParaRPr sz="2000"/>
          </a:p>
          <a:p>
            <a:pPr indent="0" lvl="0" marL="0" rtl="0" algn="l">
              <a:lnSpc>
                <a:spcPct val="90000"/>
              </a:lnSpc>
              <a:spcBef>
                <a:spcPts val="1000"/>
              </a:spcBef>
              <a:spcAft>
                <a:spcPts val="0"/>
              </a:spcAft>
              <a:buSzPts val="2400"/>
              <a:buNone/>
            </a:pPr>
            <a:r>
              <a:rPr lang="en-US" sz="2000"/>
              <a:t>• Is able to provide knowledge of ethics of digital security to protect the older person</a:t>
            </a:r>
            <a:endParaRPr sz="2000"/>
          </a:p>
          <a:p>
            <a:pPr indent="0" lvl="0" marL="0" rtl="0" algn="l">
              <a:lnSpc>
                <a:spcPct val="100000"/>
              </a:lnSpc>
              <a:spcBef>
                <a:spcPts val="1200"/>
              </a:spcBef>
              <a:spcAft>
                <a:spcPts val="0"/>
              </a:spcAft>
              <a:buSzPts val="2400"/>
              <a:buNone/>
            </a:pPr>
            <a:r>
              <a:t/>
            </a:r>
            <a:endParaRPr sz="2100">
              <a:solidFill>
                <a:srgbClr val="000000"/>
              </a:solidFill>
              <a:latin typeface="Arial"/>
              <a:ea typeface="Arial"/>
              <a:cs typeface="Arial"/>
              <a:sym typeface="Arial"/>
            </a:endParaRPr>
          </a:p>
          <a:p>
            <a:pPr indent="0" lvl="0" marL="0" rtl="0" algn="l">
              <a:lnSpc>
                <a:spcPct val="100000"/>
              </a:lnSpc>
              <a:spcBef>
                <a:spcPts val="0"/>
              </a:spcBef>
              <a:spcAft>
                <a:spcPts val="0"/>
              </a:spcAft>
              <a:buSzPts val="2400"/>
              <a:buNone/>
            </a:pPr>
            <a:r>
              <a:t/>
            </a:r>
            <a:endParaRPr sz="2500">
              <a:solidFill>
                <a:srgbClr val="000000"/>
              </a:solidFill>
              <a:latin typeface="Arial"/>
              <a:ea typeface="Arial"/>
              <a:cs typeface="Arial"/>
              <a:sym typeface="Arial"/>
            </a:endParaRPr>
          </a:p>
          <a:p>
            <a:pPr indent="0" lvl="0" marL="0" rtl="0" algn="l">
              <a:lnSpc>
                <a:spcPct val="90000"/>
              </a:lnSpc>
              <a:spcBef>
                <a:spcPts val="1000"/>
              </a:spcBef>
              <a:spcAft>
                <a:spcPts val="0"/>
              </a:spcAft>
              <a:buSzPts val="2400"/>
              <a:buNone/>
            </a:pPr>
            <a:r>
              <a:t/>
            </a:r>
            <a:endParaRPr/>
          </a:p>
        </p:txBody>
      </p:sp>
      <p:sp>
        <p:nvSpPr>
          <p:cNvPr id="145" name="Google Shape;145;g136ea598341_1_12"/>
          <p:cNvSpPr txBox="1"/>
          <p:nvPr>
            <p:ph idx="2" type="body"/>
          </p:nvPr>
        </p:nvSpPr>
        <p:spPr>
          <a:xfrm>
            <a:off x="-195069" y="772278"/>
            <a:ext cx="10595100" cy="8037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3600"/>
              <a:buNone/>
            </a:pPr>
            <a:r>
              <a:rPr lang="en-US" sz="5400"/>
              <a:t>Learning outcomes </a:t>
            </a:r>
            <a:endParaRPr sz="52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4"/>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01</a:t>
            </a:r>
            <a:endParaRPr/>
          </a:p>
        </p:txBody>
      </p:sp>
      <p:sp>
        <p:nvSpPr>
          <p:cNvPr id="152" name="Google Shape;152;p4"/>
          <p:cNvSpPr txBox="1"/>
          <p:nvPr>
            <p:ph idx="5" type="body"/>
          </p:nvPr>
        </p:nvSpPr>
        <p:spPr>
          <a:xfrm>
            <a:off x="565671" y="5441277"/>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03</a:t>
            </a:r>
            <a:endParaRPr/>
          </a:p>
        </p:txBody>
      </p:sp>
      <p:sp>
        <p:nvSpPr>
          <p:cNvPr id="153" name="Google Shape;153;p4"/>
          <p:cNvSpPr txBox="1"/>
          <p:nvPr>
            <p:ph idx="6" type="body"/>
          </p:nvPr>
        </p:nvSpPr>
        <p:spPr>
          <a:xfrm>
            <a:off x="1266059" y="4084996"/>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b="1" lang="en-US"/>
              <a:t>Technical aspect ;</a:t>
            </a:r>
            <a:endParaRPr b="1"/>
          </a:p>
          <a:p>
            <a:pPr indent="0" lvl="0" marL="0" rtl="0" algn="l">
              <a:lnSpc>
                <a:spcPct val="90000"/>
              </a:lnSpc>
              <a:spcBef>
                <a:spcPts val="1000"/>
              </a:spcBef>
              <a:spcAft>
                <a:spcPts val="0"/>
              </a:spcAft>
              <a:buSzPts val="2200"/>
              <a:buNone/>
            </a:pPr>
            <a:r>
              <a:rPr lang="en-US"/>
              <a:t>Teacher understands different learning processes - Memory retention - Repeating - Simple steps - Avoiding IT-slang</a:t>
            </a:r>
            <a:endParaRPr/>
          </a:p>
          <a:p>
            <a:pPr indent="0" lvl="0" marL="0" rtl="0" algn="l">
              <a:lnSpc>
                <a:spcPct val="90000"/>
              </a:lnSpc>
              <a:spcBef>
                <a:spcPts val="0"/>
              </a:spcBef>
              <a:spcAft>
                <a:spcPts val="0"/>
              </a:spcAft>
              <a:buClr>
                <a:srgbClr val="092E4B"/>
              </a:buClr>
              <a:buSzPts val="2200"/>
              <a:buNone/>
            </a:pPr>
            <a:r>
              <a:t/>
            </a:r>
            <a:endParaRPr/>
          </a:p>
        </p:txBody>
      </p:sp>
      <p:sp>
        <p:nvSpPr>
          <p:cNvPr id="154" name="Google Shape;154;p4"/>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US"/>
              <a:t>contents</a:t>
            </a:r>
            <a:endParaRPr/>
          </a:p>
        </p:txBody>
      </p:sp>
      <p:sp>
        <p:nvSpPr>
          <p:cNvPr id="155" name="Google Shape;155;p4"/>
          <p:cNvSpPr txBox="1"/>
          <p:nvPr>
            <p:ph idx="2" type="body"/>
          </p:nvPr>
        </p:nvSpPr>
        <p:spPr>
          <a:xfrm>
            <a:off x="1363713" y="2798347"/>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b="1" lang="en-US"/>
              <a:t>Psychological aspect; </a:t>
            </a:r>
            <a:endParaRPr b="1"/>
          </a:p>
          <a:p>
            <a:pPr indent="0" lvl="0" marL="0" rtl="0" algn="l">
              <a:lnSpc>
                <a:spcPct val="90000"/>
              </a:lnSpc>
              <a:spcBef>
                <a:spcPts val="1000"/>
              </a:spcBef>
              <a:spcAft>
                <a:spcPts val="0"/>
              </a:spcAft>
              <a:buSzPts val="2200"/>
              <a:buNone/>
            </a:pPr>
            <a:r>
              <a:rPr lang="en-US"/>
              <a:t>Knowledge of ageing regarding retention and cognitive abilities - Motivation - Active listening - Positive feedback - Empathetic approach - Patience/speed </a:t>
            </a:r>
            <a:endParaRPr/>
          </a:p>
          <a:p>
            <a:pPr indent="-228600" lvl="0" marL="457200" marR="0" rtl="0" algn="l">
              <a:lnSpc>
                <a:spcPct val="90000"/>
              </a:lnSpc>
              <a:spcBef>
                <a:spcPts val="1000"/>
              </a:spcBef>
              <a:spcAft>
                <a:spcPts val="0"/>
              </a:spcAft>
              <a:buClr>
                <a:srgbClr val="092E4B"/>
              </a:buClr>
              <a:buSzPts val="2200"/>
              <a:buFont typeface="Arial"/>
              <a:buNone/>
            </a:pPr>
            <a:r>
              <a:t/>
            </a:r>
            <a:endParaRPr/>
          </a:p>
          <a:p>
            <a:pPr indent="-228600" lvl="0" marL="457200" marR="0" rtl="0" algn="l">
              <a:lnSpc>
                <a:spcPct val="90000"/>
              </a:lnSpc>
              <a:spcBef>
                <a:spcPts val="1000"/>
              </a:spcBef>
              <a:spcAft>
                <a:spcPts val="0"/>
              </a:spcAft>
              <a:buClr>
                <a:srgbClr val="092E4B"/>
              </a:buClr>
              <a:buSzPts val="2200"/>
              <a:buFont typeface="Arial"/>
              <a:buNone/>
            </a:pPr>
            <a:r>
              <a:t/>
            </a:r>
            <a:endParaRPr/>
          </a:p>
        </p:txBody>
      </p:sp>
      <p:sp>
        <p:nvSpPr>
          <p:cNvPr id="156" name="Google Shape;156;p4"/>
          <p:cNvSpPr txBox="1"/>
          <p:nvPr/>
        </p:nvSpPr>
        <p:spPr>
          <a:xfrm>
            <a:off x="565672" y="3968073"/>
            <a:ext cx="700387" cy="68951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24BAA2"/>
              </a:buClr>
              <a:buSzPts val="3200"/>
              <a:buFont typeface="Arial"/>
              <a:buNone/>
            </a:pPr>
            <a:r>
              <a:rPr b="1" i="0" lang="en-US" sz="3200" u="none" cap="none" strike="noStrike">
                <a:solidFill>
                  <a:srgbClr val="24BAA2"/>
                </a:solidFill>
                <a:latin typeface="Calibri"/>
                <a:ea typeface="Calibri"/>
                <a:cs typeface="Calibri"/>
                <a:sym typeface="Calibri"/>
              </a:rPr>
              <a:t>02</a:t>
            </a:r>
            <a:endParaRPr/>
          </a:p>
        </p:txBody>
      </p:sp>
      <p:sp>
        <p:nvSpPr>
          <p:cNvPr id="157" name="Google Shape;157;p4"/>
          <p:cNvSpPr/>
          <p:nvPr/>
        </p:nvSpPr>
        <p:spPr>
          <a:xfrm>
            <a:off x="1266058" y="5450849"/>
            <a:ext cx="6096000"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200" u="none" cap="none" strike="noStrike">
                <a:solidFill>
                  <a:srgbClr val="092E4B"/>
                </a:solidFill>
                <a:latin typeface="Calibri"/>
                <a:ea typeface="Calibri"/>
                <a:cs typeface="Calibri"/>
                <a:sym typeface="Calibri"/>
              </a:rPr>
              <a:t>     </a:t>
            </a:r>
            <a:r>
              <a:rPr b="1" i="0" lang="en-US" sz="2200" u="none" cap="none" strike="noStrike">
                <a:solidFill>
                  <a:srgbClr val="092E4B"/>
                </a:solidFill>
                <a:latin typeface="Calibri"/>
                <a:ea typeface="Calibri"/>
                <a:cs typeface="Calibri"/>
                <a:sym typeface="Calibri"/>
              </a:rPr>
              <a:t>Ethics of privacy ;</a:t>
            </a:r>
            <a:endParaRPr b="1">
              <a:solidFill>
                <a:srgbClr val="092E4B"/>
              </a:solidFill>
            </a:endParaRPr>
          </a:p>
          <a:p>
            <a:pPr indent="0" lvl="0" marL="0" marR="0" rtl="0" algn="l">
              <a:lnSpc>
                <a:spcPct val="100000"/>
              </a:lnSpc>
              <a:spcBef>
                <a:spcPts val="0"/>
              </a:spcBef>
              <a:spcAft>
                <a:spcPts val="0"/>
              </a:spcAft>
              <a:buClr>
                <a:srgbClr val="000000"/>
              </a:buClr>
              <a:buSzPts val="2200"/>
              <a:buFont typeface="Arial"/>
              <a:buNone/>
            </a:pPr>
            <a:r>
              <a:rPr b="0" i="0" lang="en-US" sz="2200" u="none" cap="none" strike="noStrike">
                <a:solidFill>
                  <a:srgbClr val="092E4B"/>
                </a:solidFill>
                <a:latin typeface="Calibri"/>
                <a:ea typeface="Calibri"/>
                <a:cs typeface="Calibri"/>
                <a:sym typeface="Calibri"/>
              </a:rPr>
              <a:t>Setting boundaries - Ethics - Privacy protection</a:t>
            </a:r>
            <a:endParaRPr b="0" i="0" sz="2200" u="none" cap="none" strike="noStrike">
              <a:solidFill>
                <a:srgbClr val="092E4B"/>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1"/>
          <p:cNvSpPr txBox="1"/>
          <p:nvPr>
            <p:ph idx="1" type="body"/>
          </p:nvPr>
        </p:nvSpPr>
        <p:spPr>
          <a:xfrm>
            <a:off x="798380" y="1565257"/>
            <a:ext cx="10595237" cy="384991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400"/>
              <a:buNone/>
            </a:pPr>
            <a:r>
              <a:rPr lang="en-US"/>
              <a:t>Knowledge of ageing regarding retention and cognitive abilities</a:t>
            </a:r>
            <a:endParaRPr/>
          </a:p>
          <a:p>
            <a:pPr indent="-228600" lvl="0" marL="457200" marR="0" rtl="0" algn="l">
              <a:lnSpc>
                <a:spcPct val="90000"/>
              </a:lnSpc>
              <a:spcBef>
                <a:spcPts val="1000"/>
              </a:spcBef>
              <a:spcAft>
                <a:spcPts val="0"/>
              </a:spcAft>
              <a:buClr>
                <a:srgbClr val="092E4B"/>
              </a:buClr>
              <a:buSzPts val="2400"/>
              <a:buFont typeface="Arial"/>
              <a:buNone/>
            </a:pPr>
            <a:r>
              <a:rPr lang="en-US"/>
              <a:t>The demand for basic IT skills has evolved following the rising number of official digital solutions in many countries</a:t>
            </a:r>
            <a:endParaRPr/>
          </a:p>
          <a:p>
            <a:pPr indent="-228600" lvl="0" marL="457200" marR="0" rtl="0" algn="l">
              <a:lnSpc>
                <a:spcPct val="90000"/>
              </a:lnSpc>
              <a:spcBef>
                <a:spcPts val="1000"/>
              </a:spcBef>
              <a:spcAft>
                <a:spcPts val="0"/>
              </a:spcAft>
              <a:buClr>
                <a:srgbClr val="092E4B"/>
              </a:buClr>
              <a:buSzPts val="2400"/>
              <a:buFont typeface="Arial"/>
              <a:buNone/>
            </a:pPr>
            <a:r>
              <a:t/>
            </a:r>
            <a:endParaRPr/>
          </a:p>
          <a:p>
            <a:pPr indent="-228600" lvl="0" marL="457200" marR="0" rtl="0" algn="l">
              <a:lnSpc>
                <a:spcPct val="90000"/>
              </a:lnSpc>
              <a:spcBef>
                <a:spcPts val="1000"/>
              </a:spcBef>
              <a:spcAft>
                <a:spcPts val="0"/>
              </a:spcAft>
              <a:buClr>
                <a:srgbClr val="092E4B"/>
              </a:buClr>
              <a:buSzPts val="2400"/>
              <a:buFont typeface="Arial"/>
              <a:buNone/>
            </a:pPr>
            <a:r>
              <a:rPr lang="en-US"/>
              <a:t>There is an obstacle to learning in a mature age: </a:t>
            </a:r>
            <a:endParaRPr/>
          </a:p>
          <a:p>
            <a:pPr indent="0" lvl="0" marL="0" rtl="0" algn="l">
              <a:lnSpc>
                <a:spcPct val="90000"/>
              </a:lnSpc>
              <a:spcBef>
                <a:spcPts val="1000"/>
              </a:spcBef>
              <a:spcAft>
                <a:spcPts val="0"/>
              </a:spcAft>
              <a:buSzPts val="2400"/>
              <a:buNone/>
            </a:pPr>
            <a:r>
              <a:rPr lang="en-US"/>
              <a:t>	– Natural deterioration of brain function – weakening of concentration – weakening of memory and mental flexibility</a:t>
            </a:r>
            <a:endParaRPr/>
          </a:p>
          <a:p>
            <a:pPr indent="0" lvl="0" marL="0" rtl="0" algn="l">
              <a:lnSpc>
                <a:spcPct val="90000"/>
              </a:lnSpc>
              <a:spcBef>
                <a:spcPts val="1000"/>
              </a:spcBef>
              <a:spcAft>
                <a:spcPts val="0"/>
              </a:spcAft>
              <a:buSzPts val="2400"/>
              <a:buNone/>
            </a:pPr>
            <a:r>
              <a:t/>
            </a:r>
            <a:endParaRPr/>
          </a:p>
          <a:p>
            <a:pPr indent="0" lvl="0" marL="0" rtl="0" algn="l">
              <a:lnSpc>
                <a:spcPct val="90000"/>
              </a:lnSpc>
              <a:spcBef>
                <a:spcPts val="1000"/>
              </a:spcBef>
              <a:spcAft>
                <a:spcPts val="0"/>
              </a:spcAft>
              <a:buSzPts val="2400"/>
              <a:buNone/>
            </a:pPr>
            <a:r>
              <a:rPr lang="en-US"/>
              <a:t>The brain is plastic in all stages of life:</a:t>
            </a:r>
            <a:endParaRPr/>
          </a:p>
          <a:p>
            <a:pPr indent="0" lvl="0" marL="0" rtl="0" algn="l">
              <a:lnSpc>
                <a:spcPct val="90000"/>
              </a:lnSpc>
              <a:spcBef>
                <a:spcPts val="1000"/>
              </a:spcBef>
              <a:spcAft>
                <a:spcPts val="0"/>
              </a:spcAft>
              <a:buSzPts val="2400"/>
              <a:buNone/>
            </a:pPr>
            <a:r>
              <a:rPr lang="en-US"/>
              <a:t>	 It is possible to maintain the functionality of the brain to learn, even in old age if older people engage their brain in new challenging tasks; e.g. learning IT </a:t>
            </a:r>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163" name="Google Shape;163;p1"/>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Psychological aspect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2"/>
          <p:cNvSpPr txBox="1"/>
          <p:nvPr>
            <p:ph idx="1" type="body"/>
          </p:nvPr>
        </p:nvSpPr>
        <p:spPr>
          <a:xfrm>
            <a:off x="798381" y="1504041"/>
            <a:ext cx="10595237" cy="384991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n-US"/>
              <a:t>Motivation</a:t>
            </a:r>
            <a:endParaRPr/>
          </a:p>
          <a:p>
            <a:pPr indent="0" lvl="0" marL="0" rtl="0" algn="l">
              <a:lnSpc>
                <a:spcPct val="90000"/>
              </a:lnSpc>
              <a:spcBef>
                <a:spcPts val="1000"/>
              </a:spcBef>
              <a:spcAft>
                <a:spcPts val="0"/>
              </a:spcAft>
              <a:buSzPts val="2400"/>
              <a:buNone/>
            </a:pPr>
            <a:r>
              <a:rPr lang="en-US"/>
              <a:t>During teaching and training it is important to keep up and promote the motivation of elders:</a:t>
            </a:r>
            <a:endParaRPr/>
          </a:p>
          <a:p>
            <a:pPr indent="0" lvl="0" marL="0" rtl="0" algn="l">
              <a:lnSpc>
                <a:spcPct val="90000"/>
              </a:lnSpc>
              <a:spcBef>
                <a:spcPts val="1000"/>
              </a:spcBef>
              <a:spcAft>
                <a:spcPts val="0"/>
              </a:spcAft>
              <a:buSzPts val="2400"/>
              <a:buNone/>
            </a:pPr>
            <a:r>
              <a:t/>
            </a:r>
            <a:endParaRPr/>
          </a:p>
          <a:p>
            <a:pPr indent="0" lvl="0" marL="0" rtl="0" algn="l">
              <a:lnSpc>
                <a:spcPct val="90000"/>
              </a:lnSpc>
              <a:spcBef>
                <a:spcPts val="1000"/>
              </a:spcBef>
              <a:spcAft>
                <a:spcPts val="0"/>
              </a:spcAft>
              <a:buSzPts val="2400"/>
              <a:buNone/>
            </a:pPr>
            <a:r>
              <a:t/>
            </a:r>
            <a:endParaRPr/>
          </a:p>
          <a:p>
            <a:pPr indent="0" lvl="0" marL="0" rtl="0" algn="l">
              <a:lnSpc>
                <a:spcPct val="90000"/>
              </a:lnSpc>
              <a:spcBef>
                <a:spcPts val="1000"/>
              </a:spcBef>
              <a:spcAft>
                <a:spcPts val="0"/>
              </a:spcAft>
              <a:buSzPts val="2400"/>
              <a:buNone/>
            </a:pPr>
            <a:r>
              <a:t/>
            </a:r>
            <a:endParaRPr/>
          </a:p>
          <a:p>
            <a:pPr indent="0" lvl="0" marL="0" rtl="0" algn="l">
              <a:lnSpc>
                <a:spcPct val="90000"/>
              </a:lnSpc>
              <a:spcBef>
                <a:spcPts val="1000"/>
              </a:spcBef>
              <a:spcAft>
                <a:spcPts val="0"/>
              </a:spcAft>
              <a:buSzPts val="2400"/>
              <a:buNone/>
            </a:pPr>
            <a:r>
              <a:t/>
            </a:r>
            <a:endParaRPr/>
          </a:p>
          <a:p>
            <a:pPr indent="0" lvl="0" marL="0" rtl="0" algn="l">
              <a:lnSpc>
                <a:spcPct val="90000"/>
              </a:lnSpc>
              <a:spcBef>
                <a:spcPts val="1000"/>
              </a:spcBef>
              <a:spcAft>
                <a:spcPts val="0"/>
              </a:spcAft>
              <a:buSzPts val="2400"/>
              <a:buNone/>
            </a:pPr>
            <a:r>
              <a:t/>
            </a:r>
            <a:endParaRPr/>
          </a:p>
          <a:p>
            <a:pPr indent="-228600" lvl="0" marL="457200" marR="0" rtl="0" algn="l">
              <a:lnSpc>
                <a:spcPct val="90000"/>
              </a:lnSpc>
              <a:spcBef>
                <a:spcPts val="1000"/>
              </a:spcBef>
              <a:spcAft>
                <a:spcPts val="0"/>
              </a:spcAft>
              <a:buClr>
                <a:srgbClr val="092E4B"/>
              </a:buClr>
              <a:buSzPts val="2400"/>
              <a:buFont typeface="Arial"/>
              <a:buNone/>
            </a:pPr>
            <a:r>
              <a:rPr lang="en-US"/>
              <a:t>To keep up the motivation of the elders, the teacher must set intermediate objectives </a:t>
            </a:r>
            <a:endParaRPr/>
          </a:p>
          <a:p>
            <a:pPr indent="0" lvl="0" marL="0" rtl="0" algn="l">
              <a:lnSpc>
                <a:spcPct val="90000"/>
              </a:lnSpc>
              <a:spcBef>
                <a:spcPts val="1000"/>
              </a:spcBef>
              <a:spcAft>
                <a:spcPts val="0"/>
              </a:spcAft>
              <a:buSzPts val="2400"/>
              <a:buNone/>
            </a:pPr>
            <a:r>
              <a:rPr lang="en-US"/>
              <a:t>• Give positive feedback whenever the elder reach the intermediate objective</a:t>
            </a:r>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169" name="Google Shape;169;p2"/>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Psychological aspect</a:t>
            </a:r>
            <a:endParaRPr/>
          </a:p>
        </p:txBody>
      </p:sp>
      <p:grpSp>
        <p:nvGrpSpPr>
          <p:cNvPr id="170" name="Google Shape;170;p2"/>
          <p:cNvGrpSpPr/>
          <p:nvPr/>
        </p:nvGrpSpPr>
        <p:grpSpPr>
          <a:xfrm>
            <a:off x="2480140" y="2872344"/>
            <a:ext cx="5369305" cy="2467235"/>
            <a:chOff x="79830" y="-30654"/>
            <a:chExt cx="5369305" cy="2467235"/>
          </a:xfrm>
        </p:grpSpPr>
        <p:sp>
          <p:nvSpPr>
            <p:cNvPr id="171" name="Google Shape;171;p2"/>
            <p:cNvSpPr/>
            <p:nvPr/>
          </p:nvSpPr>
          <p:spPr>
            <a:xfrm rot="5400000">
              <a:off x="410457" y="630044"/>
              <a:ext cx="995897" cy="1657151"/>
            </a:xfrm>
            <a:prstGeom prst="corner">
              <a:avLst>
                <a:gd fmla="val 16120" name="adj1"/>
                <a:gd fmla="val 16110" name="adj2"/>
              </a:avLst>
            </a:prstGeom>
            <a:solidFill>
              <a:srgbClr val="056C6E"/>
            </a:solidFill>
            <a:ln cap="flat" cmpd="sng" w="25400">
              <a:solidFill>
                <a:srgbClr val="056C6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2"/>
            <p:cNvSpPr/>
            <p:nvPr/>
          </p:nvSpPr>
          <p:spPr>
            <a:xfrm>
              <a:off x="244217" y="1125175"/>
              <a:ext cx="1496085" cy="131140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2"/>
            <p:cNvSpPr txBox="1"/>
            <p:nvPr/>
          </p:nvSpPr>
          <p:spPr>
            <a:xfrm>
              <a:off x="244217" y="1125175"/>
              <a:ext cx="1496085" cy="1311406"/>
            </a:xfrm>
            <a:prstGeom prst="rect">
              <a:avLst/>
            </a:prstGeom>
            <a:noFill/>
            <a:ln>
              <a:noFill/>
            </a:ln>
          </p:spPr>
          <p:txBody>
            <a:bodyPr anchorCtr="0" anchor="t" bIns="72375" lIns="72375" spcFirstLastPara="1" rIns="72375" wrap="square" tIns="72375">
              <a:noAutofit/>
            </a:bodyPr>
            <a:lstStyle/>
            <a:p>
              <a:pPr indent="0" lvl="0" marL="0" marR="0" rtl="0" algn="l">
                <a:lnSpc>
                  <a:spcPct val="90000"/>
                </a:lnSpc>
                <a:spcBef>
                  <a:spcPts val="0"/>
                </a:spcBef>
                <a:spcAft>
                  <a:spcPts val="0"/>
                </a:spcAft>
                <a:buClr>
                  <a:srgbClr val="000000"/>
                </a:buClr>
                <a:buSzPts val="1900"/>
                <a:buFont typeface="Arial"/>
                <a:buNone/>
              </a:pPr>
              <a:r>
                <a:rPr b="0" i="0" lang="en-US" sz="1900" u="none" cap="none" strike="noStrike">
                  <a:solidFill>
                    <a:srgbClr val="000000"/>
                  </a:solidFill>
                  <a:latin typeface="Arial"/>
                  <a:ea typeface="Arial"/>
                  <a:cs typeface="Arial"/>
                  <a:sym typeface="Arial"/>
                </a:rPr>
                <a:t>1. Intermediate objective</a:t>
              </a:r>
              <a:endParaRPr b="0" i="0" sz="1900" u="none" cap="none" strike="noStrike">
                <a:solidFill>
                  <a:srgbClr val="000000"/>
                </a:solidFill>
                <a:latin typeface="Arial"/>
                <a:ea typeface="Arial"/>
                <a:cs typeface="Arial"/>
                <a:sym typeface="Arial"/>
              </a:endParaRPr>
            </a:p>
          </p:txBody>
        </p:sp>
        <p:sp>
          <p:nvSpPr>
            <p:cNvPr id="174" name="Google Shape;174;p2"/>
            <p:cNvSpPr/>
            <p:nvPr/>
          </p:nvSpPr>
          <p:spPr>
            <a:xfrm>
              <a:off x="1458023" y="508042"/>
              <a:ext cx="282280" cy="282280"/>
            </a:xfrm>
            <a:prstGeom prst="triangle">
              <a:avLst>
                <a:gd fmla="val 100000" name="adj"/>
              </a:avLst>
            </a:prstGeom>
            <a:solidFill>
              <a:srgbClr val="056C6E"/>
            </a:solidFill>
            <a:ln cap="flat" cmpd="sng" w="25400">
              <a:solidFill>
                <a:srgbClr val="056C6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2"/>
            <p:cNvSpPr/>
            <p:nvPr/>
          </p:nvSpPr>
          <p:spPr>
            <a:xfrm rot="5400000">
              <a:off x="2241959" y="176837"/>
              <a:ext cx="995897" cy="1657151"/>
            </a:xfrm>
            <a:prstGeom prst="corner">
              <a:avLst>
                <a:gd fmla="val 16120" name="adj1"/>
                <a:gd fmla="val 16110" name="adj2"/>
              </a:avLst>
            </a:prstGeom>
            <a:solidFill>
              <a:srgbClr val="056C6E"/>
            </a:solidFill>
            <a:ln cap="flat" cmpd="sng" w="25400">
              <a:solidFill>
                <a:srgbClr val="056C6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2"/>
            <p:cNvSpPr/>
            <p:nvPr/>
          </p:nvSpPr>
          <p:spPr>
            <a:xfrm>
              <a:off x="2203365" y="640114"/>
              <a:ext cx="1496085" cy="131140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2"/>
            <p:cNvSpPr txBox="1"/>
            <p:nvPr/>
          </p:nvSpPr>
          <p:spPr>
            <a:xfrm>
              <a:off x="2203365" y="640114"/>
              <a:ext cx="1496085" cy="1311406"/>
            </a:xfrm>
            <a:prstGeom prst="rect">
              <a:avLst/>
            </a:prstGeom>
            <a:noFill/>
            <a:ln>
              <a:noFill/>
            </a:ln>
          </p:spPr>
          <p:txBody>
            <a:bodyPr anchorCtr="0" anchor="t" bIns="72375" lIns="72375" spcFirstLastPara="1" rIns="72375" wrap="square" tIns="72375">
              <a:noAutofit/>
            </a:bodyPr>
            <a:lstStyle/>
            <a:p>
              <a:pPr indent="0" lvl="0" marL="0" marR="0" rtl="0" algn="l">
                <a:lnSpc>
                  <a:spcPct val="90000"/>
                </a:lnSpc>
                <a:spcBef>
                  <a:spcPts val="0"/>
                </a:spcBef>
                <a:spcAft>
                  <a:spcPts val="0"/>
                </a:spcAft>
                <a:buClr>
                  <a:srgbClr val="000000"/>
                </a:buClr>
                <a:buSzPts val="1900"/>
                <a:buFont typeface="Arial"/>
                <a:buNone/>
              </a:pPr>
              <a:r>
                <a:rPr b="0" i="0" lang="en-US" sz="1900" u="none" cap="none" strike="noStrike">
                  <a:solidFill>
                    <a:srgbClr val="000000"/>
                  </a:solidFill>
                  <a:latin typeface="Arial"/>
                  <a:ea typeface="Arial"/>
                  <a:cs typeface="Arial"/>
                  <a:sym typeface="Arial"/>
                </a:rPr>
                <a:t>2. Intermediate objective</a:t>
              </a:r>
              <a:endParaRPr b="0" i="0" sz="1900" u="none" cap="none" strike="noStrike">
                <a:solidFill>
                  <a:srgbClr val="000000"/>
                </a:solidFill>
                <a:latin typeface="Arial"/>
                <a:ea typeface="Arial"/>
                <a:cs typeface="Arial"/>
                <a:sym typeface="Arial"/>
              </a:endParaRPr>
            </a:p>
          </p:txBody>
        </p:sp>
        <p:sp>
          <p:nvSpPr>
            <p:cNvPr id="178" name="Google Shape;178;p2"/>
            <p:cNvSpPr/>
            <p:nvPr/>
          </p:nvSpPr>
          <p:spPr>
            <a:xfrm>
              <a:off x="3198692" y="39111"/>
              <a:ext cx="421004" cy="387850"/>
            </a:xfrm>
            <a:prstGeom prst="triangle">
              <a:avLst>
                <a:gd fmla="val 100000" name="adj"/>
              </a:avLst>
            </a:prstGeom>
            <a:solidFill>
              <a:srgbClr val="056C6E"/>
            </a:solidFill>
            <a:ln cap="flat" cmpd="sng" w="25400">
              <a:solidFill>
                <a:srgbClr val="056C6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2"/>
            <p:cNvSpPr/>
            <p:nvPr/>
          </p:nvSpPr>
          <p:spPr>
            <a:xfrm rot="5400000">
              <a:off x="4076600" y="-407292"/>
              <a:ext cx="995897" cy="1749173"/>
            </a:xfrm>
            <a:prstGeom prst="corner">
              <a:avLst>
                <a:gd fmla="val 16120" name="adj1"/>
                <a:gd fmla="val 16110" name="adj2"/>
              </a:avLst>
            </a:prstGeom>
            <a:solidFill>
              <a:srgbClr val="056C6E"/>
            </a:solidFill>
            <a:ln cap="flat" cmpd="sng" w="25400">
              <a:solidFill>
                <a:srgbClr val="056C6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2"/>
            <p:cNvSpPr/>
            <p:nvPr/>
          </p:nvSpPr>
          <p:spPr>
            <a:xfrm>
              <a:off x="3862254" y="164626"/>
              <a:ext cx="1496085" cy="131140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2"/>
            <p:cNvSpPr txBox="1"/>
            <p:nvPr/>
          </p:nvSpPr>
          <p:spPr>
            <a:xfrm>
              <a:off x="3862254" y="164626"/>
              <a:ext cx="1496085" cy="1311406"/>
            </a:xfrm>
            <a:prstGeom prst="rect">
              <a:avLst/>
            </a:prstGeom>
            <a:noFill/>
            <a:ln>
              <a:noFill/>
            </a:ln>
          </p:spPr>
          <p:txBody>
            <a:bodyPr anchorCtr="0" anchor="t" bIns="72375" lIns="72375" spcFirstLastPara="1" rIns="72375" wrap="square" tIns="72375">
              <a:noAutofit/>
            </a:bodyPr>
            <a:lstStyle/>
            <a:p>
              <a:pPr indent="0" lvl="0" marL="0" marR="0" rtl="0" algn="l">
                <a:lnSpc>
                  <a:spcPct val="90000"/>
                </a:lnSpc>
                <a:spcBef>
                  <a:spcPts val="0"/>
                </a:spcBef>
                <a:spcAft>
                  <a:spcPts val="0"/>
                </a:spcAft>
                <a:buClr>
                  <a:srgbClr val="000000"/>
                </a:buClr>
                <a:buSzPts val="1900"/>
                <a:buFont typeface="Arial"/>
                <a:buNone/>
              </a:pPr>
              <a:r>
                <a:rPr b="0" i="0" lang="en-US" sz="1900" u="none" cap="none" strike="noStrike">
                  <a:solidFill>
                    <a:srgbClr val="000000"/>
                  </a:solidFill>
                  <a:latin typeface="Arial"/>
                  <a:ea typeface="Arial"/>
                  <a:cs typeface="Arial"/>
                  <a:sym typeface="Arial"/>
                </a:rPr>
                <a:t>3.Learning objectives</a:t>
              </a:r>
              <a:endParaRPr b="0" i="0" sz="1900" u="none" cap="none" strike="noStrike">
                <a:solidFill>
                  <a:srgbClr val="000000"/>
                </a:solidFill>
                <a:latin typeface="Arial"/>
                <a:ea typeface="Arial"/>
                <a:cs typeface="Arial"/>
                <a:sym typeface="Arial"/>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7"/>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400"/>
              <a:buNone/>
            </a:pPr>
            <a:r>
              <a:rPr lang="en-US"/>
              <a:t>Active listening</a:t>
            </a:r>
            <a:endParaRPr/>
          </a:p>
          <a:p>
            <a:pPr indent="0" lvl="0" marL="0" rtl="0" algn="l">
              <a:lnSpc>
                <a:spcPct val="90000"/>
              </a:lnSpc>
              <a:spcBef>
                <a:spcPts val="1000"/>
              </a:spcBef>
              <a:spcAft>
                <a:spcPts val="0"/>
              </a:spcAft>
              <a:buSzPts val="2400"/>
              <a:buNone/>
            </a:pPr>
            <a:r>
              <a:t/>
            </a:r>
            <a:endParaRPr/>
          </a:p>
          <a:p>
            <a:pPr indent="-228600" lvl="0" marL="457200" marR="0" rtl="0" algn="l">
              <a:lnSpc>
                <a:spcPct val="90000"/>
              </a:lnSpc>
              <a:spcBef>
                <a:spcPts val="1000"/>
              </a:spcBef>
              <a:spcAft>
                <a:spcPts val="0"/>
              </a:spcAft>
              <a:buClr>
                <a:srgbClr val="092E4B"/>
              </a:buClr>
              <a:buSzPts val="2400"/>
              <a:buFont typeface="Arial"/>
              <a:buNone/>
            </a:pPr>
            <a:r>
              <a:rPr lang="en-US"/>
              <a:t>The teacher needs to be interested in the needs and problems of the learners</a:t>
            </a:r>
            <a:endParaRPr/>
          </a:p>
          <a:p>
            <a:pPr indent="0" lvl="0" marL="0" rtl="0" algn="l">
              <a:lnSpc>
                <a:spcPct val="90000"/>
              </a:lnSpc>
              <a:spcBef>
                <a:spcPts val="1000"/>
              </a:spcBef>
              <a:spcAft>
                <a:spcPts val="0"/>
              </a:spcAft>
              <a:buSzPts val="2400"/>
              <a:buNone/>
            </a:pPr>
            <a:r>
              <a:rPr lang="en-US"/>
              <a:t>• The teacher needs to adapt a situational approach and not a theoretical approach </a:t>
            </a:r>
            <a:endParaRPr/>
          </a:p>
          <a:p>
            <a:pPr indent="0" lvl="0" marL="0" rtl="0" algn="l">
              <a:lnSpc>
                <a:spcPct val="90000"/>
              </a:lnSpc>
              <a:spcBef>
                <a:spcPts val="1000"/>
              </a:spcBef>
              <a:spcAft>
                <a:spcPts val="0"/>
              </a:spcAft>
              <a:buSzPts val="2400"/>
              <a:buNone/>
            </a:pPr>
            <a:r>
              <a:rPr lang="en-US"/>
              <a:t>• The learning effort enhances, when oriented towards experiences connected to     real life, useful in daily practice </a:t>
            </a:r>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187" name="Google Shape;187;p7"/>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Psychological aspect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8"/>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Psychological aspect</a:t>
            </a:r>
            <a:endParaRPr/>
          </a:p>
        </p:txBody>
      </p:sp>
      <p:sp>
        <p:nvSpPr>
          <p:cNvPr id="193" name="Google Shape;193;p8"/>
          <p:cNvSpPr txBox="1"/>
          <p:nvPr/>
        </p:nvSpPr>
        <p:spPr>
          <a:xfrm>
            <a:off x="878018" y="2118588"/>
            <a:ext cx="10515600" cy="435133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b="0" i="0" lang="en-US" sz="2400" u="none" cap="none" strike="noStrike">
                <a:solidFill>
                  <a:srgbClr val="092E4B"/>
                </a:solidFill>
                <a:latin typeface="Calibri"/>
                <a:ea typeface="Calibri"/>
                <a:cs typeface="Calibri"/>
                <a:sym typeface="Calibri"/>
              </a:rPr>
              <a:t>Positive feedback</a:t>
            </a:r>
            <a:endParaRPr/>
          </a:p>
          <a:p>
            <a:pPr indent="-342900" lvl="0" marL="571500" marR="0" rtl="0" algn="l">
              <a:lnSpc>
                <a:spcPct val="90000"/>
              </a:lnSpc>
              <a:spcBef>
                <a:spcPts val="100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Positive feedback during learning is essential for the learning experience and learning progress </a:t>
            </a:r>
            <a:endParaRPr/>
          </a:p>
          <a:p>
            <a:pPr indent="-342900" lvl="0" marL="342900" marR="0" rtl="0" algn="l">
              <a:lnSpc>
                <a:spcPct val="90000"/>
              </a:lnSpc>
              <a:spcBef>
                <a:spcPts val="100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Positive feedback can improve the mental abilities of elders, making the learning  process easier </a:t>
            </a:r>
            <a:endParaRPr/>
          </a:p>
          <a:p>
            <a:pPr indent="-342900" lvl="0" marL="342900" marR="0" rtl="0" algn="l">
              <a:lnSpc>
                <a:spcPct val="90000"/>
              </a:lnSpc>
              <a:spcBef>
                <a:spcPts val="100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The learner confidence can increase because of a successful experience</a:t>
            </a:r>
            <a:endParaRPr b="0" i="0" sz="2400" u="none" cap="none" strike="noStrike">
              <a:solidFill>
                <a:srgbClr val="092E4B"/>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9"/>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n-US"/>
              <a:t>Empathetic approach</a:t>
            </a:r>
            <a:endParaRPr/>
          </a:p>
          <a:p>
            <a:pPr indent="-228600" lvl="0" marL="457200" marR="0" rtl="0" algn="l">
              <a:lnSpc>
                <a:spcPct val="90000"/>
              </a:lnSpc>
              <a:spcBef>
                <a:spcPts val="1000"/>
              </a:spcBef>
              <a:spcAft>
                <a:spcPts val="0"/>
              </a:spcAft>
              <a:buClr>
                <a:srgbClr val="092E4B"/>
              </a:buClr>
              <a:buSzPts val="2400"/>
              <a:buFont typeface="Arial"/>
              <a:buNone/>
            </a:pPr>
            <a:r>
              <a:t/>
            </a:r>
            <a:endParaRPr/>
          </a:p>
          <a:p>
            <a:pPr indent="0" lvl="0" marL="0" rtl="0" algn="l">
              <a:lnSpc>
                <a:spcPct val="90000"/>
              </a:lnSpc>
              <a:spcBef>
                <a:spcPts val="1000"/>
              </a:spcBef>
              <a:spcAft>
                <a:spcPts val="0"/>
              </a:spcAft>
              <a:buSzPts val="2400"/>
              <a:buNone/>
            </a:pPr>
            <a:r>
              <a:rPr lang="en-US"/>
              <a:t>• It is important to connect the course content to personal needs and motives of the learner </a:t>
            </a:r>
            <a:endParaRPr/>
          </a:p>
          <a:p>
            <a:pPr indent="0" lvl="0" marL="0" rtl="0" algn="l">
              <a:lnSpc>
                <a:spcPct val="90000"/>
              </a:lnSpc>
              <a:spcBef>
                <a:spcPts val="1000"/>
              </a:spcBef>
              <a:spcAft>
                <a:spcPts val="0"/>
              </a:spcAft>
              <a:buSzPts val="2400"/>
              <a:buNone/>
            </a:pPr>
            <a:r>
              <a:rPr lang="en-US"/>
              <a:t>• The teacher must meet the elders with an empathetic approach in order to keep up the motivation, attention and curiosity of the learners</a:t>
            </a:r>
            <a:endParaRPr/>
          </a:p>
          <a:p>
            <a:pPr indent="0" lvl="0" marL="0" rtl="0" algn="l">
              <a:lnSpc>
                <a:spcPct val="90000"/>
              </a:lnSpc>
              <a:spcBef>
                <a:spcPts val="1000"/>
              </a:spcBef>
              <a:spcAft>
                <a:spcPts val="0"/>
              </a:spcAft>
              <a:buSzPts val="2400"/>
              <a:buNone/>
            </a:pPr>
            <a:r>
              <a:rPr lang="en-US"/>
              <a:t> • The teacher needs to take a real interest in the needs, competences and requirements of the learner</a:t>
            </a:r>
            <a:endParaRPr/>
          </a:p>
          <a:p>
            <a:pPr indent="-228600" lvl="0" marL="457200" marR="0" rtl="0" algn="l">
              <a:lnSpc>
                <a:spcPct val="90000"/>
              </a:lnSpc>
              <a:spcBef>
                <a:spcPts val="1000"/>
              </a:spcBef>
              <a:spcAft>
                <a:spcPts val="0"/>
              </a:spcAft>
              <a:buClr>
                <a:srgbClr val="092E4B"/>
              </a:buClr>
              <a:buSzPts val="2400"/>
              <a:buFont typeface="Arial"/>
              <a:buNone/>
            </a:pPr>
            <a:r>
              <a:t/>
            </a:r>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199" name="Google Shape;199;p9"/>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Psychological aspect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10"/>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n-US"/>
              <a:t>Patience/speed </a:t>
            </a:r>
            <a:endParaRPr/>
          </a:p>
          <a:p>
            <a:pPr indent="-228600" lvl="0" marL="457200" marR="0" rtl="0" algn="l">
              <a:lnSpc>
                <a:spcPct val="90000"/>
              </a:lnSpc>
              <a:spcBef>
                <a:spcPts val="1000"/>
              </a:spcBef>
              <a:spcAft>
                <a:spcPts val="0"/>
              </a:spcAft>
              <a:buClr>
                <a:srgbClr val="092E4B"/>
              </a:buClr>
              <a:buSzPts val="2400"/>
              <a:buFont typeface="Arial"/>
              <a:buNone/>
            </a:pPr>
            <a:r>
              <a:t/>
            </a:r>
            <a:endParaRPr/>
          </a:p>
          <a:p>
            <a:pPr indent="-228600" lvl="0" marL="457200" marR="0" rtl="0" algn="l">
              <a:lnSpc>
                <a:spcPct val="90000"/>
              </a:lnSpc>
              <a:spcBef>
                <a:spcPts val="1000"/>
              </a:spcBef>
              <a:spcAft>
                <a:spcPts val="0"/>
              </a:spcAft>
              <a:buClr>
                <a:srgbClr val="092E4B"/>
              </a:buClr>
              <a:buSzPts val="2400"/>
              <a:buFont typeface="Arial"/>
              <a:buNone/>
            </a:pPr>
            <a:r>
              <a:rPr lang="en-US"/>
              <a:t>• The cognitive functions, including learning, are slower with age, due to the natural deterioration of brain function </a:t>
            </a:r>
            <a:endParaRPr/>
          </a:p>
          <a:p>
            <a:pPr indent="0" lvl="0" marL="0" rtl="0" algn="l">
              <a:lnSpc>
                <a:spcPct val="90000"/>
              </a:lnSpc>
              <a:spcBef>
                <a:spcPts val="1000"/>
              </a:spcBef>
              <a:spcAft>
                <a:spcPts val="0"/>
              </a:spcAft>
              <a:buSzPts val="2400"/>
              <a:buNone/>
            </a:pPr>
            <a:r>
              <a:rPr lang="en-US"/>
              <a:t>• The course design must allow the elders to progress in a slow speed </a:t>
            </a:r>
            <a:endParaRPr/>
          </a:p>
          <a:p>
            <a:pPr indent="0" lvl="0" marL="0" rtl="0" algn="l">
              <a:lnSpc>
                <a:spcPct val="90000"/>
              </a:lnSpc>
              <a:spcBef>
                <a:spcPts val="1000"/>
              </a:spcBef>
              <a:spcAft>
                <a:spcPts val="0"/>
              </a:spcAft>
              <a:buSzPts val="2400"/>
              <a:buNone/>
            </a:pPr>
            <a:r>
              <a:rPr lang="en-US"/>
              <a:t>• Patience of the teacher is important, encouraging the elders to move forward step by step in their own speed </a:t>
            </a:r>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205" name="Google Shape;205;p10"/>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Psychological aspect</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2020-10-14T13:32:04Z</dcterms:created>
  <dc:creator>Gillian Keane</dc:creator>
</cp:coreProperties>
</file>