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Montserrat"/>
      <p:regular r:id="rId19"/>
      <p:bold r:id="rId20"/>
      <p:italic r:id="rId21"/>
      <p:boldItalic r:id="rId22"/>
    </p:embeddedFont>
    <p:embeddedFont>
      <p:font typeface="Baumans"/>
      <p:regular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3WzNlYgq+dk3KyJ16+87n1XBO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2EBEBB-336E-40FF-A37B-5559C22703A5}">
  <a:tblStyle styleId="{7D2EBEBB-336E-40FF-A37B-5559C22703A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CenturyGothic-regular.fntdata"/><Relationship Id="rId23" Type="http://schemas.openxmlformats.org/officeDocument/2006/relationships/font" Target="fonts/Baum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05" name="Google Shape;10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30" name="Google Shape;23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1" name="Shape 11"/>
        <p:cNvGrpSpPr/>
        <p:nvPr/>
      </p:nvGrpSpPr>
      <p:grpSpPr>
        <a:xfrm>
          <a:off x="0" y="0"/>
          <a:ext cx="0" cy="0"/>
          <a:chOff x="0" y="0"/>
          <a:chExt cx="0" cy="0"/>
        </a:xfrm>
      </p:grpSpPr>
      <p:sp>
        <p:nvSpPr>
          <p:cNvPr id="12" name="Google Shape;12;p27"/>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3" name="Google Shape;13;p27"/>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5" name="Google Shape;15;p27"/>
          <p:cNvGrpSpPr/>
          <p:nvPr/>
        </p:nvGrpSpPr>
        <p:grpSpPr>
          <a:xfrm>
            <a:off x="162193" y="6091871"/>
            <a:ext cx="2471731" cy="613729"/>
            <a:chOff x="0" y="0"/>
            <a:chExt cx="2301694" cy="571500"/>
          </a:xfrm>
        </p:grpSpPr>
        <p:sp>
          <p:nvSpPr>
            <p:cNvPr id="16" name="Google Shape;16;p2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27"/>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8" name="Google Shape;18;p27"/>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19" name="Google Shape;19;p27"/>
          <p:cNvGrpSpPr/>
          <p:nvPr/>
        </p:nvGrpSpPr>
        <p:grpSpPr>
          <a:xfrm>
            <a:off x="9565775" y="3574321"/>
            <a:ext cx="3525984" cy="2857223"/>
            <a:chOff x="1659400" y="1572038"/>
            <a:chExt cx="970931" cy="786778"/>
          </a:xfrm>
        </p:grpSpPr>
        <p:sp>
          <p:nvSpPr>
            <p:cNvPr id="20" name="Google Shape;20;p2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2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 name="Google Shape;22;p27"/>
          <p:cNvSpPr/>
          <p:nvPr>
            <p:ph idx="3" type="pic"/>
          </p:nvPr>
        </p:nvSpPr>
        <p:spPr>
          <a:xfrm>
            <a:off x="5718875" y="423474"/>
            <a:ext cx="5982506" cy="4551482"/>
          </a:xfrm>
          <a:prstGeom prst="rect">
            <a:avLst/>
          </a:prstGeom>
          <a:solidFill>
            <a:srgbClr val="F2F2F2"/>
          </a:solidFill>
          <a:ln>
            <a:noFill/>
          </a:ln>
        </p:spPr>
      </p:sp>
      <p:sp>
        <p:nvSpPr>
          <p:cNvPr id="23" name="Google Shape;23;p27"/>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4" name="Google Shape;24;p27"/>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 name="Google Shape;25;p27"/>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3" name="Shape 83"/>
        <p:cNvGrpSpPr/>
        <p:nvPr/>
      </p:nvGrpSpPr>
      <p:grpSpPr>
        <a:xfrm>
          <a:off x="0" y="0"/>
          <a:ext cx="0" cy="0"/>
          <a:chOff x="0" y="0"/>
          <a:chExt cx="0" cy="0"/>
        </a:xfrm>
      </p:grpSpPr>
      <p:sp>
        <p:nvSpPr>
          <p:cNvPr id="84" name="Google Shape;84;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2"/>
          <p:cNvSpPr/>
          <p:nvPr>
            <p:ph idx="2" type="pic"/>
          </p:nvPr>
        </p:nvSpPr>
        <p:spPr>
          <a:xfrm>
            <a:off x="5183188" y="987425"/>
            <a:ext cx="6172200" cy="4873625"/>
          </a:xfrm>
          <a:prstGeom prst="rect">
            <a:avLst/>
          </a:prstGeom>
          <a:noFill/>
          <a:ln>
            <a:noFill/>
          </a:ln>
        </p:spPr>
      </p:sp>
      <p:sp>
        <p:nvSpPr>
          <p:cNvPr id="86" name="Google Shape;86;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0" name="Shape 90"/>
        <p:cNvGrpSpPr/>
        <p:nvPr/>
      </p:nvGrpSpPr>
      <p:grpSpPr>
        <a:xfrm>
          <a:off x="0" y="0"/>
          <a:ext cx="0" cy="0"/>
          <a:chOff x="0" y="0"/>
          <a:chExt cx="0" cy="0"/>
        </a:xfrm>
      </p:grpSpPr>
      <p:sp>
        <p:nvSpPr>
          <p:cNvPr id="91" name="Google Shape;9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6" name="Shape 96"/>
        <p:cNvGrpSpPr/>
        <p:nvPr/>
      </p:nvGrpSpPr>
      <p:grpSpPr>
        <a:xfrm>
          <a:off x="0" y="0"/>
          <a:ext cx="0" cy="0"/>
          <a:chOff x="0" y="0"/>
          <a:chExt cx="0" cy="0"/>
        </a:xfrm>
      </p:grpSpPr>
      <p:sp>
        <p:nvSpPr>
          <p:cNvPr id="97" name="Google Shape;97;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6" name="Shape 26"/>
        <p:cNvGrpSpPr/>
        <p:nvPr/>
      </p:nvGrpSpPr>
      <p:grpSpPr>
        <a:xfrm>
          <a:off x="0" y="0"/>
          <a:ext cx="0" cy="0"/>
          <a:chOff x="0" y="0"/>
          <a:chExt cx="0" cy="0"/>
        </a:xfrm>
      </p:grpSpPr>
      <p:sp>
        <p:nvSpPr>
          <p:cNvPr id="27" name="Google Shape;2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32" name="Shape 32"/>
        <p:cNvGrpSpPr/>
        <p:nvPr/>
      </p:nvGrpSpPr>
      <p:grpSpPr>
        <a:xfrm>
          <a:off x="0" y="0"/>
          <a:ext cx="0" cy="0"/>
          <a:chOff x="0" y="0"/>
          <a:chExt cx="0" cy="0"/>
        </a:xfrm>
      </p:grpSpPr>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36" name="Shape 36"/>
        <p:cNvGrpSpPr/>
        <p:nvPr/>
      </p:nvGrpSpPr>
      <p:grpSpPr>
        <a:xfrm>
          <a:off x="0" y="0"/>
          <a:ext cx="0" cy="0"/>
          <a:chOff x="0" y="0"/>
          <a:chExt cx="0" cy="0"/>
        </a:xfrm>
      </p:grpSpPr>
      <p:sp>
        <p:nvSpPr>
          <p:cNvPr id="37" name="Google Shape;37;p28"/>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 name="Google Shape;38;p28"/>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8"/>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0" name="Google Shape;40;p28"/>
          <p:cNvGrpSpPr/>
          <p:nvPr/>
        </p:nvGrpSpPr>
        <p:grpSpPr>
          <a:xfrm>
            <a:off x="336354" y="5927698"/>
            <a:ext cx="2735993" cy="679345"/>
            <a:chOff x="0" y="0"/>
            <a:chExt cx="2301694" cy="571500"/>
          </a:xfrm>
        </p:grpSpPr>
        <p:sp>
          <p:nvSpPr>
            <p:cNvPr id="41" name="Google Shape;41;p28"/>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 name="Google Shape;42;p28"/>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43" name="Google Shape;43;p28"/>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44" name="Google Shape;44;p28"/>
          <p:cNvGrpSpPr/>
          <p:nvPr/>
        </p:nvGrpSpPr>
        <p:grpSpPr>
          <a:xfrm>
            <a:off x="9565775" y="3574321"/>
            <a:ext cx="3525984" cy="2857223"/>
            <a:chOff x="1659400" y="1572038"/>
            <a:chExt cx="970931" cy="786778"/>
          </a:xfrm>
        </p:grpSpPr>
        <p:sp>
          <p:nvSpPr>
            <p:cNvPr id="45" name="Google Shape;45;p28"/>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8"/>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 name="Google Shape;47;p28"/>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48" name="Google Shape;48;p28"/>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9" name="Shape 49"/>
        <p:cNvGrpSpPr/>
        <p:nvPr/>
      </p:nvGrpSpPr>
      <p:grpSpPr>
        <a:xfrm>
          <a:off x="0" y="0"/>
          <a:ext cx="0" cy="0"/>
          <a:chOff x="0" y="0"/>
          <a:chExt cx="0" cy="0"/>
        </a:xfrm>
      </p:grpSpPr>
      <p:sp>
        <p:nvSpPr>
          <p:cNvPr id="50" name="Google Shape;50;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5" name="Shape 55"/>
        <p:cNvGrpSpPr/>
        <p:nvPr/>
      </p:nvGrpSpPr>
      <p:grpSpPr>
        <a:xfrm>
          <a:off x="0" y="0"/>
          <a:ext cx="0" cy="0"/>
          <a:chOff x="0" y="0"/>
          <a:chExt cx="0" cy="0"/>
        </a:xfrm>
      </p:grpSpPr>
      <p:sp>
        <p:nvSpPr>
          <p:cNvPr id="56" name="Google Shape;5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2" name="Shape 62"/>
        <p:cNvGrpSpPr/>
        <p:nvPr/>
      </p:nvGrpSpPr>
      <p:grpSpPr>
        <a:xfrm>
          <a:off x="0" y="0"/>
          <a:ext cx="0" cy="0"/>
          <a:chOff x="0" y="0"/>
          <a:chExt cx="0" cy="0"/>
        </a:xfrm>
      </p:grpSpPr>
      <p:sp>
        <p:nvSpPr>
          <p:cNvPr id="63" name="Google Shape;63;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1" name="Shape 71"/>
        <p:cNvGrpSpPr/>
        <p:nvPr/>
      </p:nvGrpSpPr>
      <p:grpSpPr>
        <a:xfrm>
          <a:off x="0" y="0"/>
          <a:ext cx="0" cy="0"/>
          <a:chOff x="0" y="0"/>
          <a:chExt cx="0" cy="0"/>
        </a:xfrm>
      </p:grpSpPr>
      <p:sp>
        <p:nvSpPr>
          <p:cNvPr id="72" name="Google Shape;7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6" name="Shape 76"/>
        <p:cNvGrpSpPr/>
        <p:nvPr/>
      </p:nvGrpSpPr>
      <p:grpSpPr>
        <a:xfrm>
          <a:off x="0" y="0"/>
          <a:ext cx="0" cy="0"/>
          <a:chOff x="0" y="0"/>
          <a:chExt cx="0" cy="0"/>
        </a:xfrm>
      </p:grpSpPr>
      <p:sp>
        <p:nvSpPr>
          <p:cNvPr id="77" name="Google Shape;77;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2.gif"/><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5"/>
          <p:cNvSpPr txBox="1"/>
          <p:nvPr>
            <p:ph idx="1" type="body"/>
          </p:nvPr>
        </p:nvSpPr>
        <p:spPr>
          <a:xfrm>
            <a:off x="594087" y="4486771"/>
            <a:ext cx="4596300" cy="1008300"/>
          </a:xfrm>
          <a:prstGeom prst="rect">
            <a:avLst/>
          </a:prstGeom>
          <a:noFill/>
          <a:ln>
            <a:noFill/>
          </a:ln>
        </p:spPr>
        <p:txBody>
          <a:bodyPr anchorCtr="0" anchor="t" bIns="45700" lIns="91425" spcFirstLastPara="1" rIns="91425" wrap="square" tIns="45700">
            <a:noAutofit/>
          </a:bodyPr>
          <a:lstStyle/>
          <a:p>
            <a:pPr indent="0" lvl="0" marL="0" marR="0" rtl="0" algn="l">
              <a:lnSpc>
                <a:spcPct val="98850"/>
              </a:lnSpc>
              <a:spcBef>
                <a:spcPts val="0"/>
              </a:spcBef>
              <a:spcAft>
                <a:spcPts val="0"/>
              </a:spcAft>
              <a:buSzPts val="4000"/>
              <a:buNone/>
            </a:pPr>
            <a:r>
              <a:rPr i="0" lang="it-IT" sz="3000" u="none" cap="none" strike="noStrike">
                <a:solidFill>
                  <a:schemeClr val="lt1"/>
                </a:solidFill>
              </a:rPr>
              <a:t>HOW TO CO-PLAN THE WBL PATHWAY </a:t>
            </a:r>
            <a:endParaRPr sz="3000">
              <a:solidFill>
                <a:schemeClr val="lt1"/>
              </a:solidFill>
            </a:endParaRPr>
          </a:p>
        </p:txBody>
      </p:sp>
      <p:sp>
        <p:nvSpPr>
          <p:cNvPr id="108" name="Google Shape;108;p25"/>
          <p:cNvSpPr txBox="1"/>
          <p:nvPr>
            <p:ph idx="2" type="body"/>
          </p:nvPr>
        </p:nvSpPr>
        <p:spPr>
          <a:xfrm>
            <a:off x="472446" y="2870971"/>
            <a:ext cx="5647200" cy="136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it-IT"/>
              <a:t>PR2</a:t>
            </a:r>
            <a:endParaRPr/>
          </a:p>
          <a:p>
            <a:pPr indent="0" lvl="0" marL="0" rtl="0" algn="l">
              <a:lnSpc>
                <a:spcPct val="100000"/>
              </a:lnSpc>
              <a:spcBef>
                <a:spcPts val="0"/>
              </a:spcBef>
              <a:spcAft>
                <a:spcPts val="0"/>
              </a:spcAft>
              <a:buClr>
                <a:schemeClr val="lt1"/>
              </a:buClr>
              <a:buSzPts val="3200"/>
              <a:buNone/>
            </a:pPr>
            <a:r>
              <a:rPr b="1" lang="it-IT"/>
              <a:t>Human-Digit WBL Toolkit</a:t>
            </a:r>
            <a:endParaRPr/>
          </a:p>
          <a:p>
            <a:pPr indent="0" lvl="0" marL="0" rtl="0" algn="l">
              <a:lnSpc>
                <a:spcPct val="100000"/>
              </a:lnSpc>
              <a:spcBef>
                <a:spcPts val="0"/>
              </a:spcBef>
              <a:spcAft>
                <a:spcPts val="0"/>
              </a:spcAft>
              <a:buClr>
                <a:schemeClr val="lt1"/>
              </a:buClr>
              <a:buSzPts val="3200"/>
              <a:buNone/>
            </a:pPr>
            <a:r>
              <a:rPr b="1" lang="it-IT" sz="1600"/>
              <a:t>Training Materials</a:t>
            </a:r>
            <a:endParaRPr b="1" sz="1600"/>
          </a:p>
        </p:txBody>
      </p:sp>
      <p:pic>
        <p:nvPicPr>
          <p:cNvPr id="109" name="Google Shape;109;p25"/>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110" name="Google Shape;110;p25"/>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it-IT"/>
              <a:t>﻿www.housingcare.net</a:t>
            </a:r>
            <a:endParaRPr/>
          </a:p>
        </p:txBody>
      </p:sp>
      <p:pic>
        <p:nvPicPr>
          <p:cNvPr id="111" name="Google Shape;111;p25"/>
          <p:cNvPicPr preferRelativeResize="0"/>
          <p:nvPr/>
        </p:nvPicPr>
        <p:blipFill rotWithShape="1">
          <a:blip r:embed="rId4">
            <a:alphaModFix/>
          </a:blip>
          <a:srcRect b="0" l="0" r="0" t="0"/>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10"/>
          <p:cNvGrpSpPr/>
          <p:nvPr/>
        </p:nvGrpSpPr>
        <p:grpSpPr>
          <a:xfrm>
            <a:off x="80658" y="331471"/>
            <a:ext cx="2685402" cy="6526530"/>
            <a:chOff x="80658" y="1479849"/>
            <a:chExt cx="2216771" cy="5378151"/>
          </a:xfrm>
        </p:grpSpPr>
        <p:sp>
          <p:nvSpPr>
            <p:cNvPr id="205" name="Google Shape;205;p10"/>
            <p:cNvSpPr/>
            <p:nvPr/>
          </p:nvSpPr>
          <p:spPr>
            <a:xfrm>
              <a:off x="80658" y="6035040"/>
              <a:ext cx="2216771" cy="822960"/>
            </a:xfrm>
            <a:prstGeom prst="rect">
              <a:avLst/>
            </a:prstGeom>
            <a:solidFill>
              <a:srgbClr val="F7CAAC"/>
            </a:solidFill>
            <a:ln cap="flat" cmpd="sng" w="12700">
              <a:solidFill>
                <a:srgbClr val="F7CAA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6" name="Google Shape;206;p10"/>
            <p:cNvPicPr preferRelativeResize="0"/>
            <p:nvPr/>
          </p:nvPicPr>
          <p:blipFill rotWithShape="1">
            <a:blip r:embed="rId3">
              <a:alphaModFix/>
            </a:blip>
            <a:srcRect b="0" l="0" r="0" t="0"/>
            <a:stretch/>
          </p:blipFill>
          <p:spPr>
            <a:xfrm>
              <a:off x="325363" y="1479849"/>
              <a:ext cx="1727359" cy="4606290"/>
            </a:xfrm>
            <a:prstGeom prst="rect">
              <a:avLst/>
            </a:prstGeom>
            <a:noFill/>
            <a:ln>
              <a:noFill/>
            </a:ln>
          </p:spPr>
        </p:pic>
        <p:sp>
          <p:nvSpPr>
            <p:cNvPr id="207" name="Google Shape;207;p10"/>
            <p:cNvSpPr txBox="1"/>
            <p:nvPr/>
          </p:nvSpPr>
          <p:spPr>
            <a:xfrm>
              <a:off x="154951" y="6261854"/>
              <a:ext cx="2068182" cy="3043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92E4B"/>
                  </a:solidFill>
                  <a:latin typeface="Baumans"/>
                  <a:ea typeface="Baumans"/>
                  <a:cs typeface="Baumans"/>
                  <a:sym typeface="Baumans"/>
                </a:rPr>
                <a:t>PROFILE 1 - LOWER</a:t>
              </a:r>
              <a:endParaRPr b="0" i="0" sz="1400" u="none" cap="none" strike="noStrike">
                <a:solidFill>
                  <a:srgbClr val="000000"/>
                </a:solidFill>
                <a:latin typeface="Arial"/>
                <a:ea typeface="Arial"/>
                <a:cs typeface="Arial"/>
                <a:sym typeface="Arial"/>
              </a:endParaRPr>
            </a:p>
          </p:txBody>
        </p:sp>
      </p:grpSp>
      <p:sp>
        <p:nvSpPr>
          <p:cNvPr id="208" name="Google Shape;208;p10"/>
          <p:cNvSpPr txBox="1"/>
          <p:nvPr/>
        </p:nvSpPr>
        <p:spPr>
          <a:xfrm>
            <a:off x="2936707" y="185266"/>
            <a:ext cx="9255300" cy="681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i="0" lang="it-IT" sz="1900" u="none" cap="none" strike="noStrike">
                <a:solidFill>
                  <a:schemeClr val="dk1"/>
                </a:solidFill>
                <a:latin typeface="Calibri"/>
                <a:ea typeface="Calibri"/>
                <a:cs typeface="Calibri"/>
                <a:sym typeface="Calibri"/>
              </a:rPr>
              <a:t>This type of care workers </a:t>
            </a:r>
            <a:r>
              <a:rPr b="1" i="0" lang="it-IT" sz="1900" u="none" cap="none" strike="noStrike">
                <a:solidFill>
                  <a:srgbClr val="092E4B"/>
                </a:solidFill>
                <a:latin typeface="Calibri"/>
                <a:ea typeface="Calibri"/>
                <a:cs typeface="Calibri"/>
                <a:sym typeface="Calibri"/>
              </a:rPr>
              <a:t>generally have a migrant and/or disadvantaged background </a:t>
            </a:r>
            <a:r>
              <a:rPr i="0" lang="it-IT" sz="1900" u="none" cap="none" strike="noStrike">
                <a:solidFill>
                  <a:schemeClr val="dk1"/>
                </a:solidFill>
                <a:latin typeface="Calibri"/>
                <a:ea typeface="Calibri"/>
                <a:cs typeface="Calibri"/>
                <a:sym typeface="Calibri"/>
              </a:rPr>
              <a:t>from the start, so they do not have a high educational profile. He or she works in the care sector performing the purely monitoring and care tasks of the elderly, but does not have all the necessary formal skills. Digitally, he is low in literacy.</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it-IT" sz="1900" u="none" cap="none" strike="noStrike">
                <a:solidFill>
                  <a:srgbClr val="092E4B"/>
                </a:solidFill>
                <a:latin typeface="Calibri"/>
                <a:ea typeface="Calibri"/>
                <a:cs typeface="Calibri"/>
                <a:sym typeface="Calibri"/>
              </a:rPr>
              <a:t>The care worker identifiable in the low profile has the following characteristics: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The technological device he/she uses most frequently is the cell phone, and it is the one he/she knows best. He/she has little knowledge of the use of other commonly used devices such as smart TVs.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Uses cell phone casually for what they know about communication and the use of social interaction and entertainment apps.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Has little knowledge of other commonly used apps related to management, work planning, and task and document sharing.</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Has little perception of what technology can do if properly deployed and integrated into their work, but is willing to learn.</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it-IT" sz="1900" u="none" cap="none" strike="noStrike">
                <a:solidFill>
                  <a:srgbClr val="092E4B"/>
                </a:solidFill>
                <a:latin typeface="Calibri"/>
                <a:ea typeface="Calibri"/>
                <a:cs typeface="Calibri"/>
                <a:sym typeface="Calibri"/>
              </a:rPr>
              <a:t>In the health context:</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Is familiar with commonly used apps such as those for weight control, rehydration, or exercise apps, yet does not know how to apply them in their work context.</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Does not know more advanced or sophisticated prevention apps or tools.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Knows of the existence of apps and tools to help monitor a patient's pathological condition, but does not know how they work.</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11"/>
          <p:cNvGrpSpPr/>
          <p:nvPr/>
        </p:nvGrpSpPr>
        <p:grpSpPr>
          <a:xfrm>
            <a:off x="0" y="182880"/>
            <a:ext cx="2777490" cy="6675120"/>
            <a:chOff x="4846320" y="1018088"/>
            <a:chExt cx="2640330" cy="5828482"/>
          </a:xfrm>
        </p:grpSpPr>
        <p:sp>
          <p:nvSpPr>
            <p:cNvPr id="214" name="Google Shape;214;p11"/>
            <p:cNvSpPr/>
            <p:nvPr/>
          </p:nvSpPr>
          <p:spPr>
            <a:xfrm>
              <a:off x="4846320" y="5325708"/>
              <a:ext cx="2640330" cy="1520862"/>
            </a:xfrm>
            <a:prstGeom prst="rect">
              <a:avLst/>
            </a:prstGeom>
            <a:solidFill>
              <a:srgbClr val="FEE599"/>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p11"/>
            <p:cNvPicPr preferRelativeResize="0"/>
            <p:nvPr/>
          </p:nvPicPr>
          <p:blipFill rotWithShape="1">
            <a:blip r:embed="rId3">
              <a:alphaModFix/>
            </a:blip>
            <a:srcRect b="0" l="0" r="0" t="0"/>
            <a:stretch/>
          </p:blipFill>
          <p:spPr>
            <a:xfrm flipH="1">
              <a:off x="5371991" y="1018088"/>
              <a:ext cx="1308019" cy="4405745"/>
            </a:xfrm>
            <a:prstGeom prst="rect">
              <a:avLst/>
            </a:prstGeom>
            <a:noFill/>
            <a:ln>
              <a:noFill/>
            </a:ln>
          </p:spPr>
        </p:pic>
        <p:sp>
          <p:nvSpPr>
            <p:cNvPr id="216" name="Google Shape;216;p11"/>
            <p:cNvSpPr txBox="1"/>
            <p:nvPr/>
          </p:nvSpPr>
          <p:spPr>
            <a:xfrm>
              <a:off x="4986803" y="5852181"/>
              <a:ext cx="23593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92E4B"/>
                  </a:solidFill>
                  <a:latin typeface="Baumans"/>
                  <a:ea typeface="Baumans"/>
                  <a:cs typeface="Baumans"/>
                  <a:sym typeface="Baumans"/>
                </a:rPr>
                <a:t>PROFILE 2 – MEDIUM</a:t>
              </a:r>
              <a:endParaRPr b="0" i="0" sz="1400" u="none" cap="none" strike="noStrike">
                <a:solidFill>
                  <a:srgbClr val="000000"/>
                </a:solidFill>
                <a:latin typeface="Arial"/>
                <a:ea typeface="Arial"/>
                <a:cs typeface="Arial"/>
                <a:sym typeface="Arial"/>
              </a:endParaRPr>
            </a:p>
          </p:txBody>
        </p:sp>
      </p:grpSp>
      <p:sp>
        <p:nvSpPr>
          <p:cNvPr id="217" name="Google Shape;217;p11"/>
          <p:cNvSpPr txBox="1"/>
          <p:nvPr/>
        </p:nvSpPr>
        <p:spPr>
          <a:xfrm>
            <a:off x="2925271" y="505122"/>
            <a:ext cx="8927700" cy="594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i="0" lang="it-IT" sz="1900" u="none" cap="none" strike="noStrike">
                <a:solidFill>
                  <a:schemeClr val="dk1"/>
                </a:solidFill>
                <a:latin typeface="Calibri"/>
                <a:ea typeface="Calibri"/>
                <a:cs typeface="Calibri"/>
                <a:sym typeface="Calibri"/>
              </a:rPr>
              <a:t>This type of care worker works in the sector to support themselves while studying or seeking employment more suited to their qualifications. He or she has taken a course to be able to do the job, so he or she has the basic knowledge of both the technologies and the socialization techniques to be adopted.</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it-IT" sz="1900" u="none" cap="none" strike="noStrike">
                <a:solidFill>
                  <a:srgbClr val="092E4B"/>
                </a:solidFill>
                <a:latin typeface="Calibri"/>
                <a:ea typeface="Calibri"/>
                <a:cs typeface="Calibri"/>
                <a:sym typeface="Calibri"/>
              </a:rPr>
              <a:t>The average profile care worker the following characteristics: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Has excellent knowledge of everyday technologies, such as cell phones, PCs, tablets and smart TVs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Has an excellent knowledge of their use for both communication purposes, intervention, task management, production and exchange of documents and content.</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Knows the potential of using technology in their work and uses some tools to support it, lacks the motivation to strengthen their knowledge in this regard.</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it-IT" sz="1900" u="none" cap="none" strike="noStrike">
                <a:solidFill>
                  <a:srgbClr val="092E4B"/>
                </a:solidFill>
                <a:latin typeface="Calibri"/>
                <a:ea typeface="Calibri"/>
                <a:cs typeface="Calibri"/>
                <a:sym typeface="Calibri"/>
              </a:rPr>
              <a:t>In the health sector:</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Knows the most popular monitoring and prevention apps such as exercise, hydration, and kalorie counting apps, but uses them mainly for personal use and does not integrate them into his own work.</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Knows some more specific technologies such as care monitoring and emergency sensors, knows how to operate them but does not use them or have them available</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Does not know the technologies related to e-health or telemedicine</a:t>
            </a:r>
            <a:endParaRPr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12"/>
          <p:cNvGrpSpPr/>
          <p:nvPr/>
        </p:nvGrpSpPr>
        <p:grpSpPr>
          <a:xfrm>
            <a:off x="0" y="206207"/>
            <a:ext cx="2503170" cy="6651793"/>
            <a:chOff x="9028663" y="206207"/>
            <a:chExt cx="2503170" cy="6651793"/>
          </a:xfrm>
        </p:grpSpPr>
        <p:sp>
          <p:nvSpPr>
            <p:cNvPr id="223" name="Google Shape;223;p12"/>
            <p:cNvSpPr/>
            <p:nvPr/>
          </p:nvSpPr>
          <p:spPr>
            <a:xfrm>
              <a:off x="9028663" y="4732020"/>
              <a:ext cx="2503170" cy="2125980"/>
            </a:xfrm>
            <a:prstGeom prst="rect">
              <a:avLst/>
            </a:prstGeom>
            <a:solidFill>
              <a:srgbClr val="21B8A1"/>
            </a:solidFill>
            <a:ln cap="flat" cmpd="sng" w="12700">
              <a:solidFill>
                <a:srgbClr val="21B8A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4" name="Google Shape;224;p12"/>
            <p:cNvPicPr preferRelativeResize="0"/>
            <p:nvPr/>
          </p:nvPicPr>
          <p:blipFill rotWithShape="1">
            <a:blip r:embed="rId3">
              <a:alphaModFix/>
            </a:blip>
            <a:srcRect b="0" l="0" r="0" t="0"/>
            <a:stretch/>
          </p:blipFill>
          <p:spPr>
            <a:xfrm>
              <a:off x="9481533" y="206207"/>
              <a:ext cx="1399459" cy="4514383"/>
            </a:xfrm>
            <a:prstGeom prst="rect">
              <a:avLst/>
            </a:prstGeom>
            <a:noFill/>
            <a:ln>
              <a:noFill/>
            </a:ln>
          </p:spPr>
        </p:pic>
        <p:sp>
          <p:nvSpPr>
            <p:cNvPr id="225" name="Google Shape;225;p12"/>
            <p:cNvSpPr txBox="1"/>
            <p:nvPr/>
          </p:nvSpPr>
          <p:spPr>
            <a:xfrm>
              <a:off x="9172470" y="5141042"/>
              <a:ext cx="23593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92E4B"/>
                  </a:solidFill>
                  <a:latin typeface="Baumans"/>
                  <a:ea typeface="Baumans"/>
                  <a:cs typeface="Baumans"/>
                  <a:sym typeface="Baumans"/>
                </a:rPr>
                <a:t>PROFILE 3 – HIGHER</a:t>
              </a:r>
              <a:endParaRPr b="0" i="0" sz="1400" u="none" cap="none" strike="noStrike">
                <a:solidFill>
                  <a:srgbClr val="000000"/>
                </a:solidFill>
                <a:latin typeface="Arial"/>
                <a:ea typeface="Arial"/>
                <a:cs typeface="Arial"/>
                <a:sym typeface="Arial"/>
              </a:endParaRPr>
            </a:p>
          </p:txBody>
        </p:sp>
      </p:grpSp>
      <p:sp>
        <p:nvSpPr>
          <p:cNvPr id="226" name="Google Shape;226;p12"/>
          <p:cNvSpPr txBox="1"/>
          <p:nvPr/>
        </p:nvSpPr>
        <p:spPr>
          <a:xfrm>
            <a:off x="2907096" y="311997"/>
            <a:ext cx="8927700" cy="623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i="0" lang="it-IT" sz="1900" u="none" cap="none" strike="noStrike">
                <a:solidFill>
                  <a:schemeClr val="dk1"/>
                </a:solidFill>
                <a:latin typeface="Calibri"/>
                <a:ea typeface="Calibri"/>
                <a:cs typeface="Calibri"/>
                <a:sym typeface="Calibri"/>
              </a:rPr>
              <a:t>This care worker decided to work in the care field because he is passionate about the topic of health and has the propensity to help others, so he chose this career path. He has obtained the qualifications to perform his role and is motivated to improve in order to advance in his career. </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it-IT" sz="1900" u="none" cap="none" strike="noStrike">
                <a:solidFill>
                  <a:srgbClr val="092E4B"/>
                </a:solidFill>
                <a:latin typeface="Calibri"/>
                <a:ea typeface="Calibri"/>
                <a:cs typeface="Calibri"/>
                <a:sym typeface="Calibri"/>
              </a:rPr>
              <a:t>The high-profile care worker has the following characteristics: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Has excellent knowledge of everyday technologies such as cell phones, PCs, less than smart TVs.</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He/she has excellent knowledge of the use of these tools for communication, entertainment, work management, production and exchange of documents and content.</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He is aware that technology can contribute to the performance of his duties and is willing to learn them to improve himself.</a:t>
            </a:r>
            <a:endParaRPr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900" u="none" cap="none" strike="noStrike">
              <a:solidFill>
                <a:srgbClr val="092E4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it-IT" sz="1900" u="none" cap="none" strike="noStrike">
                <a:solidFill>
                  <a:srgbClr val="092E4B"/>
                </a:solidFill>
                <a:latin typeface="Calibri"/>
                <a:ea typeface="Calibri"/>
                <a:cs typeface="Calibri"/>
                <a:sym typeface="Calibri"/>
              </a:rPr>
              <a:t>In the health domain:</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Is familiar with apps for weight control, hydration, kalorie counting, and physical activity, and uses some of these in his or her work but not systematically.</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Knows some advanced technologies such as emergency calls, sensors, and apps for monitoring and preventing some diseases, but does not know how to use them appropriately</a:t>
            </a:r>
            <a:endParaRPr i="0" sz="1600" u="none" cap="none" strike="noStrike">
              <a:solidFill>
                <a:srgbClr val="000000"/>
              </a:solidFill>
              <a:latin typeface="Calibri"/>
              <a:ea typeface="Calibri"/>
              <a:cs typeface="Calibri"/>
              <a:sym typeface="Calibri"/>
            </a:endParaRPr>
          </a:p>
          <a:p>
            <a:pPr indent="-298450" lvl="0" marL="285750" marR="0" rtl="0" algn="l">
              <a:lnSpc>
                <a:spcPct val="100000"/>
              </a:lnSpc>
              <a:spcBef>
                <a:spcPts val="0"/>
              </a:spcBef>
              <a:spcAft>
                <a:spcPts val="0"/>
              </a:spcAft>
              <a:buClr>
                <a:schemeClr val="dk1"/>
              </a:buClr>
              <a:buSzPts val="1900"/>
              <a:buFont typeface="Calibri"/>
              <a:buChar char="•"/>
            </a:pPr>
            <a:r>
              <a:rPr i="0" lang="it-IT" sz="1900" u="none" cap="none" strike="noStrike">
                <a:solidFill>
                  <a:schemeClr val="dk1"/>
                </a:solidFill>
                <a:latin typeface="Calibri"/>
                <a:ea typeface="Calibri"/>
                <a:cs typeface="Calibri"/>
                <a:sym typeface="Calibri"/>
              </a:rPr>
              <a:t>Knows some e-health and telemedicine tools but does not know how to use them</a:t>
            </a:r>
            <a:endParaRPr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6"/>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4BAA2"/>
              </a:buClr>
              <a:buSzPts val="5000"/>
              <a:buNone/>
            </a:pPr>
            <a:r>
              <a:rPr lang="it-IT"/>
              <a:t>Thank you</a:t>
            </a:r>
            <a:endParaRPr/>
          </a:p>
        </p:txBody>
      </p:sp>
      <p:sp>
        <p:nvSpPr>
          <p:cNvPr id="233" name="Google Shape;233;p26"/>
          <p:cNvSpPr txBox="1"/>
          <p:nvPr>
            <p:ph idx="1" type="body"/>
          </p:nvPr>
        </p:nvSpPr>
        <p:spPr>
          <a:xfrm>
            <a:off x="7285876" y="5684150"/>
            <a:ext cx="4254900" cy="731100"/>
          </a:xfrm>
          <a:prstGeom prst="rect">
            <a:avLst/>
          </a:prstGeom>
          <a:noFill/>
          <a:ln>
            <a:noFill/>
          </a:ln>
        </p:spPr>
        <p:txBody>
          <a:bodyPr anchorCtr="0" anchor="t" bIns="45700" lIns="91425" spcFirstLastPara="1" rIns="91425" wrap="square" tIns="45700">
            <a:normAutofit/>
          </a:bodyPr>
          <a:lstStyle/>
          <a:p>
            <a:pPr indent="0" lvl="0" marL="457200" marR="0" rtl="0" algn="l">
              <a:lnSpc>
                <a:spcPct val="90000"/>
              </a:lnSpc>
              <a:spcBef>
                <a:spcPts val="0"/>
              </a:spcBef>
              <a:spcAft>
                <a:spcPts val="0"/>
              </a:spcAft>
              <a:buNone/>
            </a:pPr>
            <a:r>
              <a:rPr b="1" lang="it-IT" sz="2800"/>
              <a:t>www.housingcare.net</a:t>
            </a:r>
            <a:endParaRPr b="1"/>
          </a:p>
        </p:txBody>
      </p:sp>
      <p:grpSp>
        <p:nvGrpSpPr>
          <p:cNvPr id="234" name="Google Shape;234;p26"/>
          <p:cNvGrpSpPr/>
          <p:nvPr/>
        </p:nvGrpSpPr>
        <p:grpSpPr>
          <a:xfrm>
            <a:off x="10362363" y="2625849"/>
            <a:ext cx="280634" cy="280634"/>
            <a:chOff x="-147782" y="2499889"/>
            <a:chExt cx="850463" cy="850463"/>
          </a:xfrm>
        </p:grpSpPr>
        <p:sp>
          <p:nvSpPr>
            <p:cNvPr id="235" name="Google Shape;235;p26"/>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26"/>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26"/>
          <p:cNvGrpSpPr/>
          <p:nvPr/>
        </p:nvGrpSpPr>
        <p:grpSpPr>
          <a:xfrm>
            <a:off x="10016456" y="2625849"/>
            <a:ext cx="280634" cy="280842"/>
            <a:chOff x="-1196056" y="2499889"/>
            <a:chExt cx="850463" cy="851092"/>
          </a:xfrm>
        </p:grpSpPr>
        <p:sp>
          <p:nvSpPr>
            <p:cNvPr id="238" name="Google Shape;238;p26"/>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26"/>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26"/>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241" name="Google Shape;241;p26"/>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pic>
        <p:nvPicPr>
          <p:cNvPr id="242" name="Google Shape;242;p26"/>
          <p:cNvPicPr preferRelativeResize="0"/>
          <p:nvPr/>
        </p:nvPicPr>
        <p:blipFill rotWithShape="1">
          <a:blip r:embed="rId4">
            <a:alphaModFix/>
          </a:blip>
          <a:srcRect b="0" l="0" r="0" t="0"/>
          <a:stretch/>
        </p:blipFill>
        <p:spPr>
          <a:xfrm>
            <a:off x="7285863" y="845635"/>
            <a:ext cx="4634487" cy="1158622"/>
          </a:xfrm>
          <a:prstGeom prst="rect">
            <a:avLst/>
          </a:prstGeom>
          <a:noFill/>
          <a:ln>
            <a:noFill/>
          </a:ln>
        </p:spPr>
      </p:pic>
      <p:pic>
        <p:nvPicPr>
          <p:cNvPr id="243" name="Google Shape;243;p26"/>
          <p:cNvPicPr preferRelativeResize="0"/>
          <p:nvPr/>
        </p:nvPicPr>
        <p:blipFill>
          <a:blip r:embed="rId5">
            <a:alphaModFix/>
          </a:blip>
          <a:stretch>
            <a:fillRect/>
          </a:stretch>
        </p:blipFill>
        <p:spPr>
          <a:xfrm>
            <a:off x="2710575" y="5909850"/>
            <a:ext cx="3947948" cy="73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B8A1">
            <a:alpha val="41568"/>
          </a:srgbClr>
        </a:solidFill>
      </p:bgPr>
    </p:bg>
    <p:spTree>
      <p:nvGrpSpPr>
        <p:cNvPr id="115" name="Shape 115"/>
        <p:cNvGrpSpPr/>
        <p:nvPr/>
      </p:nvGrpSpPr>
      <p:grpSpPr>
        <a:xfrm>
          <a:off x="0" y="0"/>
          <a:ext cx="0" cy="0"/>
          <a:chOff x="0" y="0"/>
          <a:chExt cx="0" cy="0"/>
        </a:xfrm>
      </p:grpSpPr>
      <p:grpSp>
        <p:nvGrpSpPr>
          <p:cNvPr id="116" name="Google Shape;116;p2"/>
          <p:cNvGrpSpPr/>
          <p:nvPr/>
        </p:nvGrpSpPr>
        <p:grpSpPr>
          <a:xfrm>
            <a:off x="0" y="0"/>
            <a:ext cx="3159760" cy="6858000"/>
            <a:chOff x="0" y="0"/>
            <a:chExt cx="3159760" cy="6858000"/>
          </a:xfrm>
        </p:grpSpPr>
        <p:sp>
          <p:nvSpPr>
            <p:cNvPr id="117" name="Google Shape;117;p2"/>
            <p:cNvSpPr/>
            <p:nvPr/>
          </p:nvSpPr>
          <p:spPr>
            <a:xfrm>
              <a:off x="0" y="0"/>
              <a:ext cx="3159760" cy="6858000"/>
            </a:xfrm>
            <a:prstGeom prst="rect">
              <a:avLst/>
            </a:prstGeom>
            <a:solidFill>
              <a:srgbClr val="092E4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2"/>
            <p:cNvSpPr txBox="1"/>
            <p:nvPr/>
          </p:nvSpPr>
          <p:spPr>
            <a:xfrm>
              <a:off x="210207" y="1786759"/>
              <a:ext cx="2502513"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it-IT" sz="5400" u="none" cap="none" strike="noStrike">
                  <a:solidFill>
                    <a:srgbClr val="21B8A1"/>
                  </a:solidFill>
                  <a:latin typeface="Baumans"/>
                  <a:ea typeface="Baumans"/>
                  <a:cs typeface="Baumans"/>
                  <a:sym typeface="Baumans"/>
                </a:rPr>
                <a:t>WHAT DO YOU NEED?</a:t>
              </a:r>
              <a:endParaRPr b="0" i="0" sz="1400" u="none" cap="none" strike="noStrike">
                <a:solidFill>
                  <a:srgbClr val="000000"/>
                </a:solidFill>
                <a:latin typeface="Arial"/>
                <a:ea typeface="Arial"/>
                <a:cs typeface="Arial"/>
                <a:sym typeface="Arial"/>
              </a:endParaRPr>
            </a:p>
          </p:txBody>
        </p:sp>
      </p:grpSp>
      <p:grpSp>
        <p:nvGrpSpPr>
          <p:cNvPr id="119" name="Google Shape;119;p2"/>
          <p:cNvGrpSpPr/>
          <p:nvPr/>
        </p:nvGrpSpPr>
        <p:grpSpPr>
          <a:xfrm>
            <a:off x="3184023" y="-5080"/>
            <a:ext cx="3159760" cy="6858000"/>
            <a:chOff x="3164709" y="0"/>
            <a:chExt cx="3159760" cy="6858000"/>
          </a:xfrm>
        </p:grpSpPr>
        <p:sp>
          <p:nvSpPr>
            <p:cNvPr id="120" name="Google Shape;120;p2"/>
            <p:cNvSpPr/>
            <p:nvPr/>
          </p:nvSpPr>
          <p:spPr>
            <a:xfrm>
              <a:off x="3164709" y="0"/>
              <a:ext cx="3159760" cy="6858000"/>
            </a:xfrm>
            <a:prstGeom prst="rect">
              <a:avLst/>
            </a:prstGeom>
            <a:solidFill>
              <a:srgbClr val="D8E2F3">
                <a:alpha val="71372"/>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2"/>
            <p:cNvSpPr txBox="1"/>
            <p:nvPr/>
          </p:nvSpPr>
          <p:spPr>
            <a:xfrm>
              <a:off x="3907395" y="1282260"/>
              <a:ext cx="16080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it-IT" sz="7200" u="none" cap="none" strike="noStrike">
                  <a:solidFill>
                    <a:srgbClr val="8DA9DB"/>
                  </a:solidFill>
                  <a:latin typeface="Baumans"/>
                  <a:ea typeface="Baumans"/>
                  <a:cs typeface="Baumans"/>
                  <a:sym typeface="Baumans"/>
                </a:rPr>
                <a:t>01</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3383280" y="3083404"/>
              <a:ext cx="272261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SELF-ASSESSMENT QUESTIONNAIRE RESULTS</a:t>
              </a:r>
              <a:endParaRPr b="0" i="0" sz="1400" u="none" cap="none" strike="noStrike">
                <a:solidFill>
                  <a:srgbClr val="000000"/>
                </a:solidFill>
                <a:latin typeface="Arial"/>
                <a:ea typeface="Arial"/>
                <a:cs typeface="Arial"/>
                <a:sym typeface="Arial"/>
              </a:endParaRPr>
            </a:p>
          </p:txBody>
        </p:sp>
      </p:grpSp>
      <p:grpSp>
        <p:nvGrpSpPr>
          <p:cNvPr id="123" name="Google Shape;123;p2"/>
          <p:cNvGrpSpPr/>
          <p:nvPr/>
        </p:nvGrpSpPr>
        <p:grpSpPr>
          <a:xfrm>
            <a:off x="6341548" y="5080"/>
            <a:ext cx="3159760" cy="6858000"/>
            <a:chOff x="6341548" y="5080"/>
            <a:chExt cx="3159760" cy="6858000"/>
          </a:xfrm>
        </p:grpSpPr>
        <p:sp>
          <p:nvSpPr>
            <p:cNvPr id="124" name="Google Shape;124;p2"/>
            <p:cNvSpPr/>
            <p:nvPr/>
          </p:nvSpPr>
          <p:spPr>
            <a:xfrm>
              <a:off x="6341548" y="5080"/>
              <a:ext cx="3159760" cy="6858000"/>
            </a:xfrm>
            <a:prstGeom prst="rect">
              <a:avLst/>
            </a:prstGeom>
            <a:solidFill>
              <a:srgbClr val="B3C6E7">
                <a:alpha val="34509"/>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2"/>
            <p:cNvSpPr txBox="1"/>
            <p:nvPr/>
          </p:nvSpPr>
          <p:spPr>
            <a:xfrm>
              <a:off x="7115153" y="1282261"/>
              <a:ext cx="16080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it-IT" sz="7200" u="none" cap="none" strike="noStrike">
                  <a:solidFill>
                    <a:srgbClr val="8DA9DB"/>
                  </a:solidFill>
                  <a:latin typeface="Baumans"/>
                  <a:ea typeface="Baumans"/>
                  <a:cs typeface="Baumans"/>
                  <a:sym typeface="Baumans"/>
                </a:rPr>
                <a:t>02</a:t>
              </a:r>
              <a:endParaRPr b="0" i="0" sz="1400" u="none" cap="none" strike="noStrike">
                <a:solidFill>
                  <a:srgbClr val="000000"/>
                </a:solidFill>
                <a:latin typeface="Arial"/>
                <a:ea typeface="Arial"/>
                <a:cs typeface="Arial"/>
                <a:sym typeface="Arial"/>
              </a:endParaRPr>
            </a:p>
          </p:txBody>
        </p:sp>
        <p:sp>
          <p:nvSpPr>
            <p:cNvPr id="126" name="Google Shape;126;p2"/>
            <p:cNvSpPr txBox="1"/>
            <p:nvPr/>
          </p:nvSpPr>
          <p:spPr>
            <a:xfrm>
              <a:off x="6533143" y="3083403"/>
              <a:ext cx="2722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RESULTS OF CONVERSATION WITH THE CARE WORKER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it-IT" sz="1200" u="none" cap="none" strike="noStrike">
                  <a:solidFill>
                    <a:srgbClr val="7F3392"/>
                  </a:solidFill>
                  <a:latin typeface="Century Gothic"/>
                  <a:ea typeface="Century Gothic"/>
                  <a:cs typeface="Century Gothic"/>
                  <a:sym typeface="Century Gothic"/>
                </a:rPr>
                <a:t>SEE GUIDELINES N.4 «HOW TO ORGANI</a:t>
              </a:r>
              <a:r>
                <a:rPr b="1" lang="it-IT" sz="1200">
                  <a:solidFill>
                    <a:srgbClr val="7F3392"/>
                  </a:solidFill>
                  <a:latin typeface="Century Gothic"/>
                  <a:ea typeface="Century Gothic"/>
                  <a:cs typeface="Century Gothic"/>
                  <a:sym typeface="Century Gothic"/>
                </a:rPr>
                <a:t>S</a:t>
              </a:r>
              <a:r>
                <a:rPr b="1" i="0" lang="it-IT" sz="1200" u="none" cap="none" strike="noStrike">
                  <a:solidFill>
                    <a:srgbClr val="7F3392"/>
                  </a:solidFill>
                  <a:latin typeface="Century Gothic"/>
                  <a:ea typeface="Century Gothic"/>
                  <a:cs typeface="Century Gothic"/>
                  <a:sym typeface="Century Gothic"/>
                </a:rPr>
                <a:t>E A MEETING»</a:t>
              </a:r>
              <a:endParaRPr b="0" i="0" sz="1400" u="none" cap="none" strike="noStrike">
                <a:solidFill>
                  <a:srgbClr val="000000"/>
                </a:solidFill>
                <a:latin typeface="Arial"/>
                <a:ea typeface="Arial"/>
                <a:cs typeface="Arial"/>
                <a:sym typeface="Arial"/>
              </a:endParaRPr>
            </a:p>
          </p:txBody>
        </p:sp>
      </p:grpSp>
      <p:grpSp>
        <p:nvGrpSpPr>
          <p:cNvPr id="127" name="Google Shape;127;p2"/>
          <p:cNvGrpSpPr/>
          <p:nvPr/>
        </p:nvGrpSpPr>
        <p:grpSpPr>
          <a:xfrm>
            <a:off x="9518387" y="5080"/>
            <a:ext cx="2902080" cy="6858000"/>
            <a:chOff x="9518387" y="5080"/>
            <a:chExt cx="2902080" cy="6858000"/>
          </a:xfrm>
        </p:grpSpPr>
        <p:sp>
          <p:nvSpPr>
            <p:cNvPr id="128" name="Google Shape;128;p2"/>
            <p:cNvSpPr/>
            <p:nvPr/>
          </p:nvSpPr>
          <p:spPr>
            <a:xfrm>
              <a:off x="9518387" y="5080"/>
              <a:ext cx="2712720" cy="6858000"/>
            </a:xfrm>
            <a:prstGeom prst="rect">
              <a:avLst/>
            </a:prstGeom>
            <a:solidFill>
              <a:srgbClr val="8DA9DB">
                <a:alpha val="4745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2"/>
            <p:cNvSpPr txBox="1"/>
            <p:nvPr/>
          </p:nvSpPr>
          <p:spPr>
            <a:xfrm>
              <a:off x="10255118" y="1282261"/>
              <a:ext cx="16080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it-IT" sz="7200" u="none" cap="none" strike="noStrike">
                  <a:solidFill>
                    <a:srgbClr val="8DA9DB"/>
                  </a:solidFill>
                  <a:latin typeface="Baumans"/>
                  <a:ea typeface="Baumans"/>
                  <a:cs typeface="Baumans"/>
                  <a:sym typeface="Baumans"/>
                </a:rPr>
                <a:t>03</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9697850" y="3083403"/>
              <a:ext cx="272261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GRID. 2 LEARNING UNIT MODEL</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900"/>
                                        <p:tgtEl>
                                          <p:spTgt spid="1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B8A1">
            <a:alpha val="41568"/>
          </a:srgbClr>
        </a:solidFill>
      </p:bgPr>
    </p:bg>
    <p:spTree>
      <p:nvGrpSpPr>
        <p:cNvPr id="134" name="Shape 134"/>
        <p:cNvGrpSpPr/>
        <p:nvPr/>
      </p:nvGrpSpPr>
      <p:grpSpPr>
        <a:xfrm>
          <a:off x="0" y="0"/>
          <a:ext cx="0" cy="0"/>
          <a:chOff x="0" y="0"/>
          <a:chExt cx="0" cy="0"/>
        </a:xfrm>
      </p:grpSpPr>
      <p:sp>
        <p:nvSpPr>
          <p:cNvPr id="135" name="Google Shape;135;p3"/>
          <p:cNvSpPr/>
          <p:nvPr/>
        </p:nvSpPr>
        <p:spPr>
          <a:xfrm>
            <a:off x="0" y="0"/>
            <a:ext cx="3159760" cy="6858000"/>
          </a:xfrm>
          <a:prstGeom prst="rect">
            <a:avLst/>
          </a:prstGeom>
          <a:solidFill>
            <a:srgbClr val="092E4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
          <p:cNvSpPr txBox="1"/>
          <p:nvPr/>
        </p:nvSpPr>
        <p:spPr>
          <a:xfrm>
            <a:off x="210207" y="1786759"/>
            <a:ext cx="2502513"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it-IT" sz="5400" u="none" cap="none" strike="noStrike">
                <a:solidFill>
                  <a:srgbClr val="21B8A1"/>
                </a:solidFill>
                <a:latin typeface="Baumans"/>
                <a:ea typeface="Baumans"/>
                <a:cs typeface="Baumans"/>
                <a:sym typeface="Baumans"/>
              </a:rPr>
              <a:t>WHAT DO YOU NEED?</a:t>
            </a:r>
            <a:endParaRPr b="0" i="0" sz="1400" u="none" cap="none" strike="noStrike">
              <a:solidFill>
                <a:srgbClr val="000000"/>
              </a:solidFill>
              <a:latin typeface="Arial"/>
              <a:ea typeface="Arial"/>
              <a:cs typeface="Arial"/>
              <a:sym typeface="Arial"/>
            </a:endParaRPr>
          </a:p>
        </p:txBody>
      </p:sp>
      <p:grpSp>
        <p:nvGrpSpPr>
          <p:cNvPr id="137" name="Google Shape;137;p3"/>
          <p:cNvGrpSpPr/>
          <p:nvPr/>
        </p:nvGrpSpPr>
        <p:grpSpPr>
          <a:xfrm>
            <a:off x="6317899" y="0"/>
            <a:ext cx="3261360" cy="6858000"/>
            <a:chOff x="6317899" y="0"/>
            <a:chExt cx="3261360" cy="6858000"/>
          </a:xfrm>
        </p:grpSpPr>
        <p:sp>
          <p:nvSpPr>
            <p:cNvPr id="138" name="Google Shape;138;p3"/>
            <p:cNvSpPr/>
            <p:nvPr/>
          </p:nvSpPr>
          <p:spPr>
            <a:xfrm>
              <a:off x="6317899" y="0"/>
              <a:ext cx="3261360" cy="6858000"/>
            </a:xfrm>
            <a:prstGeom prst="rect">
              <a:avLst/>
            </a:prstGeom>
            <a:solidFill>
              <a:srgbClr val="8DA9DB">
                <a:alpha val="68235"/>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3"/>
            <p:cNvSpPr txBox="1"/>
            <p:nvPr/>
          </p:nvSpPr>
          <p:spPr>
            <a:xfrm>
              <a:off x="6578862" y="3073391"/>
              <a:ext cx="2722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GRID. 3 CO-PLANNING WITH THE HOST ORGANI</a:t>
              </a:r>
              <a:r>
                <a:rPr b="1" lang="it-IT" sz="2400">
                  <a:solidFill>
                    <a:srgbClr val="7F3392"/>
                  </a:solidFill>
                  <a:latin typeface="Century Gothic"/>
                  <a:ea typeface="Century Gothic"/>
                  <a:cs typeface="Century Gothic"/>
                  <a:sym typeface="Century Gothic"/>
                </a:rPr>
                <a:t>S</a:t>
              </a:r>
              <a:r>
                <a:rPr b="1" i="0" lang="it-IT" sz="2400" u="none" cap="none" strike="noStrike">
                  <a:solidFill>
                    <a:srgbClr val="7F3392"/>
                  </a:solidFill>
                  <a:latin typeface="Century Gothic"/>
                  <a:ea typeface="Century Gothic"/>
                  <a:cs typeface="Century Gothic"/>
                  <a:sym typeface="Century Gothic"/>
                </a:rPr>
                <a:t>ATION TOOL</a:t>
              </a:r>
              <a:endParaRPr b="1" i="0" sz="1200" u="none" cap="none" strike="noStrike">
                <a:solidFill>
                  <a:srgbClr val="7F3392"/>
                </a:solidFill>
                <a:latin typeface="Century Gothic"/>
                <a:ea typeface="Century Gothic"/>
                <a:cs typeface="Century Gothic"/>
                <a:sym typeface="Century Gothic"/>
              </a:endParaRPr>
            </a:p>
          </p:txBody>
        </p:sp>
        <p:sp>
          <p:nvSpPr>
            <p:cNvPr id="140" name="Google Shape;140;p3"/>
            <p:cNvSpPr txBox="1"/>
            <p:nvPr/>
          </p:nvSpPr>
          <p:spPr>
            <a:xfrm>
              <a:off x="7095358" y="1614785"/>
              <a:ext cx="16080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it-IT" sz="7200" u="none" cap="none" strike="noStrike">
                  <a:solidFill>
                    <a:srgbClr val="8DA9DB"/>
                  </a:solidFill>
                  <a:latin typeface="Baumans"/>
                  <a:ea typeface="Baumans"/>
                  <a:cs typeface="Baumans"/>
                  <a:sym typeface="Baumans"/>
                </a:rPr>
                <a:t>04</a:t>
              </a:r>
              <a:endParaRPr b="0" i="0" sz="1400" u="none" cap="none" strike="noStrike">
                <a:solidFill>
                  <a:srgbClr val="000000"/>
                </a:solidFill>
                <a:latin typeface="Arial"/>
                <a:ea typeface="Arial"/>
                <a:cs typeface="Arial"/>
                <a:sym typeface="Arial"/>
              </a:endParaRPr>
            </a:p>
          </p:txBody>
        </p:sp>
      </p:grpSp>
      <p:grpSp>
        <p:nvGrpSpPr>
          <p:cNvPr id="141" name="Google Shape;141;p3"/>
          <p:cNvGrpSpPr/>
          <p:nvPr/>
        </p:nvGrpSpPr>
        <p:grpSpPr>
          <a:xfrm>
            <a:off x="3161380" y="0"/>
            <a:ext cx="3159760" cy="6858000"/>
            <a:chOff x="3161380" y="0"/>
            <a:chExt cx="3159760" cy="6858000"/>
          </a:xfrm>
        </p:grpSpPr>
        <p:sp>
          <p:nvSpPr>
            <p:cNvPr id="142" name="Google Shape;142;p3"/>
            <p:cNvSpPr/>
            <p:nvPr/>
          </p:nvSpPr>
          <p:spPr>
            <a:xfrm>
              <a:off x="3161380" y="0"/>
              <a:ext cx="3159760" cy="6858000"/>
            </a:xfrm>
            <a:prstGeom prst="rect">
              <a:avLst/>
            </a:prstGeom>
            <a:solidFill>
              <a:srgbClr val="8DA9DB">
                <a:alpha val="40392"/>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3"/>
            <p:cNvSpPr txBox="1"/>
            <p:nvPr/>
          </p:nvSpPr>
          <p:spPr>
            <a:xfrm>
              <a:off x="3935598" y="1597221"/>
              <a:ext cx="16080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it-IT" sz="7200" u="none" cap="none" strike="noStrike">
                  <a:solidFill>
                    <a:srgbClr val="8DA9DB"/>
                  </a:solidFill>
                  <a:latin typeface="Baumans"/>
                  <a:ea typeface="Baumans"/>
                  <a:cs typeface="Baumans"/>
                  <a:sym typeface="Baumans"/>
                </a:rPr>
                <a:t>03</a:t>
              </a:r>
              <a:endParaRPr b="0" i="0" sz="1400" u="none" cap="none" strike="noStrike">
                <a:solidFill>
                  <a:srgbClr val="000000"/>
                </a:solidFill>
                <a:latin typeface="Arial"/>
                <a:ea typeface="Arial"/>
                <a:cs typeface="Arial"/>
                <a:sym typeface="Arial"/>
              </a:endParaRPr>
            </a:p>
          </p:txBody>
        </p:sp>
        <p:sp>
          <p:nvSpPr>
            <p:cNvPr id="144" name="Google Shape;144;p3"/>
            <p:cNvSpPr txBox="1"/>
            <p:nvPr/>
          </p:nvSpPr>
          <p:spPr>
            <a:xfrm>
              <a:off x="3369967" y="3092399"/>
              <a:ext cx="272261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GRID. 2 LEARNING UNIT MODEL</a:t>
              </a:r>
              <a:endParaRPr b="0" i="0" sz="1400" u="none" cap="none" strike="noStrike">
                <a:solidFill>
                  <a:srgbClr val="000000"/>
                </a:solidFill>
                <a:latin typeface="Arial"/>
                <a:ea typeface="Arial"/>
                <a:cs typeface="Arial"/>
                <a:sym typeface="Arial"/>
              </a:endParaRPr>
            </a:p>
          </p:txBody>
        </p:sp>
      </p:grpSp>
      <p:grpSp>
        <p:nvGrpSpPr>
          <p:cNvPr id="145" name="Google Shape;145;p3"/>
          <p:cNvGrpSpPr/>
          <p:nvPr/>
        </p:nvGrpSpPr>
        <p:grpSpPr>
          <a:xfrm>
            <a:off x="9580877" y="0"/>
            <a:ext cx="3261360" cy="6858000"/>
            <a:chOff x="9580877" y="0"/>
            <a:chExt cx="3261360" cy="6858000"/>
          </a:xfrm>
        </p:grpSpPr>
        <p:sp>
          <p:nvSpPr>
            <p:cNvPr id="146" name="Google Shape;146;p3"/>
            <p:cNvSpPr/>
            <p:nvPr/>
          </p:nvSpPr>
          <p:spPr>
            <a:xfrm>
              <a:off x="9580877" y="0"/>
              <a:ext cx="3261360" cy="6858000"/>
            </a:xfrm>
            <a:prstGeom prst="rect">
              <a:avLst/>
            </a:prstGeom>
            <a:solidFill>
              <a:schemeClr val="accent1">
                <a:alpha val="74509"/>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3"/>
            <p:cNvSpPr txBox="1"/>
            <p:nvPr/>
          </p:nvSpPr>
          <p:spPr>
            <a:xfrm>
              <a:off x="10190655" y="1627094"/>
              <a:ext cx="160808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it-IT" sz="7200" u="none" cap="none" strike="noStrike">
                  <a:solidFill>
                    <a:srgbClr val="8DA9DB"/>
                  </a:solidFill>
                  <a:latin typeface="Baumans"/>
                  <a:ea typeface="Baumans"/>
                  <a:cs typeface="Baumans"/>
                  <a:sym typeface="Baumans"/>
                </a:rPr>
                <a:t>05</a:t>
              </a:r>
              <a:endParaRPr b="0" i="0" sz="1400" u="none" cap="none" strike="noStrike">
                <a:solidFill>
                  <a:srgbClr val="000000"/>
                </a:solidFill>
                <a:latin typeface="Arial"/>
                <a:ea typeface="Arial"/>
                <a:cs typeface="Arial"/>
                <a:sym typeface="Arial"/>
              </a:endParaRPr>
            </a:p>
          </p:txBody>
        </p:sp>
        <p:sp>
          <p:nvSpPr>
            <p:cNvPr id="148" name="Google Shape;148;p3"/>
            <p:cNvSpPr txBox="1"/>
            <p:nvPr/>
          </p:nvSpPr>
          <p:spPr>
            <a:xfrm>
              <a:off x="9580877" y="3073464"/>
              <a:ext cx="272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GRID. 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INDIVIDUALI</a:t>
              </a:r>
              <a:r>
                <a:rPr b="1" lang="it-IT" sz="2400">
                  <a:solidFill>
                    <a:srgbClr val="7F3392"/>
                  </a:solidFill>
                  <a:latin typeface="Century Gothic"/>
                  <a:ea typeface="Century Gothic"/>
                  <a:cs typeface="Century Gothic"/>
                  <a:sym typeface="Century Gothic"/>
                </a:rPr>
                <a:t>S</a:t>
              </a:r>
              <a:r>
                <a:rPr b="1" i="0" lang="it-IT" sz="2400" u="none" cap="none" strike="noStrike">
                  <a:solidFill>
                    <a:srgbClr val="7F3392"/>
                  </a:solidFill>
                  <a:latin typeface="Century Gothic"/>
                  <a:ea typeface="Century Gothic"/>
                  <a:cs typeface="Century Gothic"/>
                  <a:sym typeface="Century Gothic"/>
                </a:rPr>
                <a: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7F3392"/>
                  </a:solidFill>
                  <a:latin typeface="Century Gothic"/>
                  <a:ea typeface="Century Gothic"/>
                  <a:cs typeface="Century Gothic"/>
                  <a:sym typeface="Century Gothic"/>
                </a:rPr>
                <a:t>PLAN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type="title"/>
          </p:nvPr>
        </p:nvSpPr>
        <p:spPr>
          <a:xfrm>
            <a:off x="0" y="0"/>
            <a:ext cx="4606160" cy="685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0000"/>
              <a:buFont typeface="Baumans"/>
              <a:buNone/>
            </a:pPr>
            <a:r>
              <a:rPr lang="it-IT" sz="30000">
                <a:latin typeface="Baumans"/>
                <a:ea typeface="Baumans"/>
                <a:cs typeface="Baumans"/>
                <a:sym typeface="Baumans"/>
              </a:rPr>
              <a:t>02</a:t>
            </a:r>
            <a:endParaRPr/>
          </a:p>
        </p:txBody>
      </p:sp>
      <p:sp>
        <p:nvSpPr>
          <p:cNvPr id="154" name="Google Shape;154;p4"/>
          <p:cNvSpPr txBox="1"/>
          <p:nvPr/>
        </p:nvSpPr>
        <p:spPr>
          <a:xfrm>
            <a:off x="4719145" y="1576552"/>
            <a:ext cx="7073400" cy="412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it-IT" sz="3200" u="none" cap="none" strike="noStrike">
                <a:solidFill>
                  <a:srgbClr val="7030A0"/>
                </a:solidFill>
                <a:latin typeface="Calibri"/>
                <a:ea typeface="Calibri"/>
                <a:cs typeface="Calibri"/>
                <a:sym typeface="Calibri"/>
              </a:rPr>
              <a:t>RESULTS OF CONVERSATION WITH THE CARE WORKER</a:t>
            </a:r>
            <a:endParaRPr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3200" u="none" cap="none" strike="noStrik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i="0" lang="it-IT" sz="2400" u="none" cap="none" strike="noStrike">
                <a:solidFill>
                  <a:srgbClr val="092E4B"/>
                </a:solidFill>
                <a:latin typeface="Calibri"/>
                <a:ea typeface="Calibri"/>
                <a:cs typeface="Calibri"/>
                <a:sym typeface="Calibri"/>
              </a:rPr>
              <a:t>Organi</a:t>
            </a:r>
            <a:r>
              <a:rPr lang="it-IT" sz="2400">
                <a:solidFill>
                  <a:srgbClr val="092E4B"/>
                </a:solidFill>
                <a:latin typeface="Calibri"/>
                <a:ea typeface="Calibri"/>
                <a:cs typeface="Calibri"/>
                <a:sym typeface="Calibri"/>
              </a:rPr>
              <a:t>s</a:t>
            </a:r>
            <a:r>
              <a:rPr i="0" lang="it-IT" sz="2400" u="none" cap="none" strike="noStrike">
                <a:solidFill>
                  <a:srgbClr val="092E4B"/>
                </a:solidFill>
                <a:latin typeface="Calibri"/>
                <a:ea typeface="Calibri"/>
                <a:cs typeface="Calibri"/>
                <a:sym typeface="Calibri"/>
              </a:rPr>
              <a:t>e a meeting with the care worker, after he/she has filled out the self-assessment questionnaire.</a:t>
            </a:r>
            <a:endParaRPr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i="0" sz="2400" u="none" cap="none" strike="noStrike">
              <a:solidFill>
                <a:srgbClr val="092E4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i="0" lang="it-IT" sz="2400" u="none" cap="none" strike="noStrike">
                <a:solidFill>
                  <a:srgbClr val="092E4B"/>
                </a:solidFill>
                <a:latin typeface="Calibri"/>
                <a:ea typeface="Calibri"/>
                <a:cs typeface="Calibri"/>
                <a:sym typeface="Calibri"/>
              </a:rPr>
              <a:t>The conversation aims to let him/her know better what the expected results are and be sure they have a clear picture of the pathway.</a:t>
            </a:r>
            <a:endParaRPr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2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ph type="title"/>
          </p:nvPr>
        </p:nvSpPr>
        <p:spPr>
          <a:xfrm>
            <a:off x="0" y="0"/>
            <a:ext cx="4606160" cy="685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0000"/>
              <a:buFont typeface="Baumans"/>
              <a:buNone/>
            </a:pPr>
            <a:r>
              <a:rPr lang="it-IT" sz="30000">
                <a:latin typeface="Baumans"/>
                <a:ea typeface="Baumans"/>
                <a:cs typeface="Baumans"/>
                <a:sym typeface="Baumans"/>
              </a:rPr>
              <a:t>03</a:t>
            </a:r>
            <a:endParaRPr/>
          </a:p>
        </p:txBody>
      </p:sp>
      <p:sp>
        <p:nvSpPr>
          <p:cNvPr id="160" name="Google Shape;160;p5"/>
          <p:cNvSpPr txBox="1"/>
          <p:nvPr/>
        </p:nvSpPr>
        <p:spPr>
          <a:xfrm>
            <a:off x="4606150" y="496400"/>
            <a:ext cx="7387800" cy="61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it-IT" sz="3000" u="none" cap="none" strike="noStrike">
                <a:solidFill>
                  <a:srgbClr val="7F3392"/>
                </a:solidFill>
                <a:latin typeface="Calibri"/>
                <a:ea typeface="Calibri"/>
                <a:cs typeface="Calibri"/>
                <a:sym typeface="Calibri"/>
              </a:rPr>
              <a:t>GRID. 2 LEARNING UNIT MODEL</a:t>
            </a:r>
            <a:endParaRPr b="1" i="0" sz="1600" u="none" cap="none" strike="noStrike">
              <a:solidFill>
                <a:srgbClr val="7F339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3000" u="none" cap="none" strike="noStrik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i="0" lang="it-IT" sz="2400" u="none" cap="none" strike="noStrike">
                <a:solidFill>
                  <a:srgbClr val="092E4B"/>
                </a:solidFill>
                <a:latin typeface="Calibri"/>
                <a:ea typeface="Calibri"/>
                <a:cs typeface="Calibri"/>
                <a:sym typeface="Calibri"/>
              </a:rPr>
              <a:t>In the learning unit, you’ll find a list of activities aimed at reaching the L</a:t>
            </a:r>
            <a:r>
              <a:rPr lang="it-IT" sz="2400">
                <a:solidFill>
                  <a:srgbClr val="092E4B"/>
                </a:solidFill>
                <a:latin typeface="Calibri"/>
                <a:ea typeface="Calibri"/>
                <a:cs typeface="Calibri"/>
                <a:sym typeface="Calibri"/>
              </a:rPr>
              <a:t>O</a:t>
            </a:r>
            <a:r>
              <a:rPr i="0" lang="it-IT" sz="2400" u="none" cap="none" strike="noStrike">
                <a:solidFill>
                  <a:srgbClr val="092E4B"/>
                </a:solidFill>
                <a:latin typeface="Calibri"/>
                <a:ea typeface="Calibri"/>
                <a:cs typeface="Calibri"/>
                <a:sym typeface="Calibri"/>
              </a:rPr>
              <a:t>s outcomes already individuated in the MOOC. The work-based learning pathways is the occasion for the care workers to switch the knowledge acquired in competencies.</a:t>
            </a:r>
            <a:br>
              <a:rPr i="0" lang="it-IT" sz="2400" u="none" cap="none" strike="noStrike">
                <a:solidFill>
                  <a:srgbClr val="092E4B"/>
                </a:solidFill>
                <a:latin typeface="Calibri"/>
                <a:ea typeface="Calibri"/>
                <a:cs typeface="Calibri"/>
                <a:sym typeface="Calibri"/>
              </a:rPr>
            </a:br>
            <a:r>
              <a:rPr i="0" lang="it-IT" sz="2400" u="none" cap="none" strike="noStrike">
                <a:solidFill>
                  <a:srgbClr val="092E4B"/>
                </a:solidFill>
                <a:latin typeface="Calibri"/>
                <a:ea typeface="Calibri"/>
                <a:cs typeface="Calibri"/>
                <a:sym typeface="Calibri"/>
              </a:rPr>
              <a:t>Of course, the activities could require some adaptation according to the needs of the Host Organi</a:t>
            </a:r>
            <a:r>
              <a:rPr lang="it-IT" sz="2400">
                <a:solidFill>
                  <a:srgbClr val="092E4B"/>
                </a:solidFill>
                <a:latin typeface="Calibri"/>
                <a:ea typeface="Calibri"/>
                <a:cs typeface="Calibri"/>
                <a:sym typeface="Calibri"/>
              </a:rPr>
              <a:t>s</a:t>
            </a:r>
            <a:r>
              <a:rPr i="0" lang="it-IT" sz="2400" u="none" cap="none" strike="noStrike">
                <a:solidFill>
                  <a:srgbClr val="092E4B"/>
                </a:solidFill>
                <a:latin typeface="Calibri"/>
                <a:ea typeface="Calibri"/>
                <a:cs typeface="Calibri"/>
                <a:sym typeface="Calibri"/>
              </a:rPr>
              <a:t>ation, the technologies and facilities available, and the needs and expectation of the care workers.</a:t>
            </a:r>
            <a:endParaRPr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i="0" sz="2400" u="none" cap="none" strike="noStrike">
              <a:solidFill>
                <a:srgbClr val="092E4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i="0" lang="it-IT" sz="2400" u="none" cap="none" strike="noStrike">
                <a:solidFill>
                  <a:srgbClr val="092E4B"/>
                </a:solidFill>
                <a:latin typeface="Calibri"/>
                <a:ea typeface="Calibri"/>
                <a:cs typeface="Calibri"/>
                <a:sym typeface="Calibri"/>
              </a:rPr>
              <a:t>Before analy</a:t>
            </a:r>
            <a:r>
              <a:rPr lang="it-IT" sz="2400">
                <a:solidFill>
                  <a:srgbClr val="092E4B"/>
                </a:solidFill>
                <a:latin typeface="Calibri"/>
                <a:ea typeface="Calibri"/>
                <a:cs typeface="Calibri"/>
                <a:sym typeface="Calibri"/>
              </a:rPr>
              <a:t>s</a:t>
            </a:r>
            <a:r>
              <a:rPr i="0" lang="it-IT" sz="2400" u="none" cap="none" strike="noStrike">
                <a:solidFill>
                  <a:srgbClr val="092E4B"/>
                </a:solidFill>
                <a:latin typeface="Calibri"/>
                <a:ea typeface="Calibri"/>
                <a:cs typeface="Calibri"/>
                <a:sym typeface="Calibri"/>
              </a:rPr>
              <a:t>ing the Host Organi</a:t>
            </a:r>
            <a:r>
              <a:rPr lang="it-IT" sz="2400">
                <a:solidFill>
                  <a:srgbClr val="092E4B"/>
                </a:solidFill>
                <a:latin typeface="Calibri"/>
                <a:ea typeface="Calibri"/>
                <a:cs typeface="Calibri"/>
                <a:sym typeface="Calibri"/>
              </a:rPr>
              <a:t>s</a:t>
            </a:r>
            <a:r>
              <a:rPr i="0" lang="it-IT" sz="2400" u="none" cap="none" strike="noStrike">
                <a:solidFill>
                  <a:srgbClr val="092E4B"/>
                </a:solidFill>
                <a:latin typeface="Calibri"/>
                <a:ea typeface="Calibri"/>
                <a:cs typeface="Calibri"/>
                <a:sym typeface="Calibri"/>
              </a:rPr>
              <a:t>ation and explor</a:t>
            </a:r>
            <a:r>
              <a:rPr lang="it-IT" sz="2400">
                <a:solidFill>
                  <a:srgbClr val="092E4B"/>
                </a:solidFill>
                <a:latin typeface="Calibri"/>
                <a:ea typeface="Calibri"/>
                <a:cs typeface="Calibri"/>
                <a:sym typeface="Calibri"/>
              </a:rPr>
              <a:t>ing</a:t>
            </a:r>
            <a:r>
              <a:rPr i="0" lang="it-IT" sz="2400" u="none" cap="none" strike="noStrike">
                <a:solidFill>
                  <a:srgbClr val="092E4B"/>
                </a:solidFill>
                <a:latin typeface="Calibri"/>
                <a:ea typeface="Calibri"/>
                <a:cs typeface="Calibri"/>
                <a:sym typeface="Calibri"/>
              </a:rPr>
              <a:t> their needs, we suggest to have a strong knowledge of the activities proposed because it will help you better understand which ones can be implemented or not.</a:t>
            </a:r>
            <a:endParaRPr i="0" sz="18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type="title"/>
          </p:nvPr>
        </p:nvSpPr>
        <p:spPr>
          <a:xfrm>
            <a:off x="0" y="0"/>
            <a:ext cx="4606160" cy="685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0000"/>
              <a:buFont typeface="Baumans"/>
              <a:buNone/>
            </a:pPr>
            <a:r>
              <a:rPr lang="it-IT" sz="30000">
                <a:latin typeface="Baumans"/>
                <a:ea typeface="Baumans"/>
                <a:cs typeface="Baumans"/>
                <a:sym typeface="Baumans"/>
              </a:rPr>
              <a:t>04</a:t>
            </a:r>
            <a:endParaRPr/>
          </a:p>
        </p:txBody>
      </p:sp>
      <p:sp>
        <p:nvSpPr>
          <p:cNvPr id="166" name="Google Shape;166;p6"/>
          <p:cNvSpPr txBox="1"/>
          <p:nvPr/>
        </p:nvSpPr>
        <p:spPr>
          <a:xfrm>
            <a:off x="4729655" y="1156139"/>
            <a:ext cx="7073400" cy="20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it-IT" sz="3100" u="none" cap="none" strike="noStrike">
                <a:solidFill>
                  <a:srgbClr val="7F3392"/>
                </a:solidFill>
                <a:latin typeface="Calibri"/>
                <a:ea typeface="Calibri"/>
                <a:cs typeface="Calibri"/>
                <a:sym typeface="Calibri"/>
              </a:rPr>
              <a:t>GRID. 3 CO-PLANNING WITH THE HOST ORGANI</a:t>
            </a:r>
            <a:r>
              <a:rPr b="1" lang="it-IT" sz="3100">
                <a:solidFill>
                  <a:srgbClr val="7F3392"/>
                </a:solidFill>
                <a:latin typeface="Calibri"/>
                <a:ea typeface="Calibri"/>
                <a:cs typeface="Calibri"/>
                <a:sym typeface="Calibri"/>
              </a:rPr>
              <a:t>S</a:t>
            </a:r>
            <a:r>
              <a:rPr b="1" i="0" lang="it-IT" sz="3100" u="none" cap="none" strike="noStrike">
                <a:solidFill>
                  <a:srgbClr val="7F3392"/>
                </a:solidFill>
                <a:latin typeface="Calibri"/>
                <a:ea typeface="Calibri"/>
                <a:cs typeface="Calibri"/>
                <a:sym typeface="Calibri"/>
              </a:rPr>
              <a:t>ATION TOOL</a:t>
            </a:r>
            <a:endParaRPr b="1" i="0" sz="1700" u="none" cap="none" strike="noStrike">
              <a:solidFill>
                <a:srgbClr val="7F339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1900" u="none" cap="none" strike="noStrik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0" lang="it-IT" sz="2400" u="none" cap="none" strike="noStrike">
                <a:solidFill>
                  <a:schemeClr val="dk1"/>
                </a:solidFill>
                <a:latin typeface="Calibri"/>
                <a:ea typeface="Calibri"/>
                <a:cs typeface="Calibri"/>
                <a:sym typeface="Calibri"/>
              </a:rPr>
              <a:t>The tool must be used to profile the host organi</a:t>
            </a:r>
            <a:r>
              <a:rPr lang="it-IT" sz="2400">
                <a:solidFill>
                  <a:schemeClr val="dk1"/>
                </a:solidFill>
                <a:latin typeface="Calibri"/>
                <a:ea typeface="Calibri"/>
                <a:cs typeface="Calibri"/>
                <a:sym typeface="Calibri"/>
              </a:rPr>
              <a:t>s</a:t>
            </a:r>
            <a:r>
              <a:rPr i="0" lang="it-IT" sz="2400" u="none" cap="none" strike="noStrike">
                <a:solidFill>
                  <a:schemeClr val="dk1"/>
                </a:solidFill>
                <a:latin typeface="Calibri"/>
                <a:ea typeface="Calibri"/>
                <a:cs typeface="Calibri"/>
                <a:sym typeface="Calibri"/>
              </a:rPr>
              <a:t>ation and collect the following pieces of information:</a:t>
            </a:r>
            <a:endParaRPr i="0" sz="2000" u="none" cap="none" strike="noStrike">
              <a:solidFill>
                <a:srgbClr val="000000"/>
              </a:solidFill>
              <a:latin typeface="Calibri"/>
              <a:ea typeface="Calibri"/>
              <a:cs typeface="Calibri"/>
              <a:sym typeface="Calibri"/>
            </a:endParaRPr>
          </a:p>
        </p:txBody>
      </p:sp>
      <p:sp>
        <p:nvSpPr>
          <p:cNvPr id="167" name="Google Shape;167;p6"/>
          <p:cNvSpPr txBox="1"/>
          <p:nvPr/>
        </p:nvSpPr>
        <p:spPr>
          <a:xfrm>
            <a:off x="4752001" y="3327500"/>
            <a:ext cx="2201400" cy="708000"/>
          </a:xfrm>
          <a:prstGeom prst="rect">
            <a:avLst/>
          </a:prstGeom>
          <a:noFill/>
          <a:ln cap="flat" cmpd="sng" w="25400">
            <a:solidFill>
              <a:srgbClr val="21B8A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it-IT" sz="2000" u="none" cap="none" strike="noStrike">
                <a:solidFill>
                  <a:srgbClr val="092E4B"/>
                </a:solidFill>
                <a:latin typeface="Century Gothic"/>
                <a:ea typeface="Century Gothic"/>
                <a:cs typeface="Century Gothic"/>
                <a:sym typeface="Century Gothic"/>
              </a:rPr>
              <a:t>TYPE OF ORGANI</a:t>
            </a:r>
            <a:r>
              <a:rPr b="1" lang="it-IT" sz="2000">
                <a:solidFill>
                  <a:srgbClr val="092E4B"/>
                </a:solidFill>
                <a:latin typeface="Century Gothic"/>
                <a:ea typeface="Century Gothic"/>
                <a:cs typeface="Century Gothic"/>
                <a:sym typeface="Century Gothic"/>
              </a:rPr>
              <a:t>S</a:t>
            </a:r>
            <a:r>
              <a:rPr b="1" i="0" lang="it-IT" sz="2000" u="none" cap="none" strike="noStrike">
                <a:solidFill>
                  <a:srgbClr val="092E4B"/>
                </a:solidFill>
                <a:latin typeface="Century Gothic"/>
                <a:ea typeface="Century Gothic"/>
                <a:cs typeface="Century Gothic"/>
                <a:sym typeface="Century Gothic"/>
              </a:rPr>
              <a:t>ATION</a:t>
            </a:r>
            <a:endParaRPr b="0" i="0" sz="1600" u="none" cap="none" strike="noStrike">
              <a:solidFill>
                <a:srgbClr val="000000"/>
              </a:solidFill>
              <a:latin typeface="Arial"/>
              <a:ea typeface="Arial"/>
              <a:cs typeface="Arial"/>
              <a:sym typeface="Arial"/>
            </a:endParaRPr>
          </a:p>
        </p:txBody>
      </p:sp>
      <p:sp>
        <p:nvSpPr>
          <p:cNvPr id="168" name="Google Shape;168;p6"/>
          <p:cNvSpPr txBox="1"/>
          <p:nvPr/>
        </p:nvSpPr>
        <p:spPr>
          <a:xfrm>
            <a:off x="4752001" y="4206175"/>
            <a:ext cx="2201400" cy="708000"/>
          </a:xfrm>
          <a:prstGeom prst="rect">
            <a:avLst/>
          </a:prstGeom>
          <a:noFill/>
          <a:ln cap="flat" cmpd="sng" w="25400">
            <a:solidFill>
              <a:srgbClr val="21B8A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it-IT" sz="2000" u="none" cap="none" strike="noStrike">
                <a:solidFill>
                  <a:srgbClr val="092E4B"/>
                </a:solidFill>
                <a:latin typeface="Century Gothic"/>
                <a:ea typeface="Century Gothic"/>
                <a:cs typeface="Century Gothic"/>
                <a:sym typeface="Century Gothic"/>
              </a:rPr>
              <a:t>HEALTH AREA WORKING IN</a:t>
            </a:r>
            <a:endParaRPr b="0" i="0" sz="1600" u="none" cap="none" strike="noStrike">
              <a:solidFill>
                <a:srgbClr val="000000"/>
              </a:solidFill>
              <a:latin typeface="Arial"/>
              <a:ea typeface="Arial"/>
              <a:cs typeface="Arial"/>
              <a:sym typeface="Arial"/>
            </a:endParaRPr>
          </a:p>
        </p:txBody>
      </p:sp>
      <p:sp>
        <p:nvSpPr>
          <p:cNvPr id="169" name="Google Shape;169;p6"/>
          <p:cNvSpPr txBox="1"/>
          <p:nvPr/>
        </p:nvSpPr>
        <p:spPr>
          <a:xfrm>
            <a:off x="7152289" y="3588105"/>
            <a:ext cx="3168900" cy="1015800"/>
          </a:xfrm>
          <a:prstGeom prst="rect">
            <a:avLst/>
          </a:prstGeom>
          <a:noFill/>
          <a:ln cap="flat" cmpd="sng" w="25400">
            <a:solidFill>
              <a:srgbClr val="21B8A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it-IT" sz="2000" u="none" cap="none" strike="noStrike">
                <a:solidFill>
                  <a:srgbClr val="092E4B"/>
                </a:solidFill>
                <a:latin typeface="Century Gothic"/>
                <a:ea typeface="Century Gothic"/>
                <a:cs typeface="Century Gothic"/>
                <a:sym typeface="Century Gothic"/>
              </a:rPr>
              <a:t>ICT AND TECHNOLOGIES IMPROVING WORKERS PERFORMANCE</a:t>
            </a:r>
            <a:endParaRPr b="0" i="0" sz="1600" u="none" cap="none" strike="noStrike">
              <a:solidFill>
                <a:srgbClr val="000000"/>
              </a:solidFill>
              <a:latin typeface="Arial"/>
              <a:ea typeface="Arial"/>
              <a:cs typeface="Arial"/>
              <a:sym typeface="Arial"/>
            </a:endParaRPr>
          </a:p>
        </p:txBody>
      </p:sp>
      <p:sp>
        <p:nvSpPr>
          <p:cNvPr id="170" name="Google Shape;170;p6"/>
          <p:cNvSpPr txBox="1"/>
          <p:nvPr/>
        </p:nvSpPr>
        <p:spPr>
          <a:xfrm>
            <a:off x="4762500" y="5037175"/>
            <a:ext cx="2201400" cy="1015800"/>
          </a:xfrm>
          <a:prstGeom prst="rect">
            <a:avLst/>
          </a:prstGeom>
          <a:noFill/>
          <a:ln cap="flat" cmpd="sng" w="25400">
            <a:solidFill>
              <a:srgbClr val="21B8A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it-IT" sz="2000" u="none" cap="none" strike="noStrike">
                <a:solidFill>
                  <a:srgbClr val="092E4B"/>
                </a:solidFill>
                <a:latin typeface="Century Gothic"/>
                <a:ea typeface="Century Gothic"/>
                <a:cs typeface="Century Gothic"/>
                <a:sym typeface="Century Gothic"/>
              </a:rPr>
              <a:t>FACILITIES AND TECHNOLOGIES AVAILABLE</a:t>
            </a:r>
            <a:endParaRPr b="0" i="0" sz="1600" u="none" cap="none" strike="noStrike">
              <a:solidFill>
                <a:srgbClr val="000000"/>
              </a:solidFill>
              <a:latin typeface="Arial"/>
              <a:ea typeface="Arial"/>
              <a:cs typeface="Arial"/>
              <a:sym typeface="Arial"/>
            </a:endParaRPr>
          </a:p>
        </p:txBody>
      </p:sp>
      <p:sp>
        <p:nvSpPr>
          <p:cNvPr id="171" name="Google Shape;171;p6"/>
          <p:cNvSpPr txBox="1"/>
          <p:nvPr/>
        </p:nvSpPr>
        <p:spPr>
          <a:xfrm>
            <a:off x="7152289" y="4822500"/>
            <a:ext cx="3168900" cy="1046700"/>
          </a:xfrm>
          <a:prstGeom prst="rect">
            <a:avLst/>
          </a:prstGeom>
          <a:noFill/>
          <a:ln cap="flat" cmpd="sng" w="25400">
            <a:solidFill>
              <a:srgbClr val="21B8A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it-IT" sz="2000" u="none" cap="none" strike="noStrike">
                <a:solidFill>
                  <a:srgbClr val="092E4B"/>
                </a:solidFill>
                <a:latin typeface="Century Gothic"/>
                <a:ea typeface="Century Gothic"/>
                <a:cs typeface="Century Gothic"/>
                <a:sym typeface="Century Gothic"/>
              </a:rPr>
              <a:t>TYPE OF ACTIVITIES THAT CAN BE DONE IN</a:t>
            </a:r>
            <a:r>
              <a:rPr b="1" i="0" lang="it-IT" sz="2200" u="none" cap="none" strike="noStrike">
                <a:solidFill>
                  <a:srgbClr val="092E4B"/>
                </a:solidFill>
                <a:latin typeface="Century Gothic"/>
                <a:ea typeface="Century Gothic"/>
                <a:cs typeface="Century Gothic"/>
                <a:sym typeface="Century Gothic"/>
              </a:rPr>
              <a:t> </a:t>
            </a:r>
            <a:r>
              <a:rPr b="1" i="0" lang="it-IT" sz="2000" u="none" cap="none" strike="noStrike">
                <a:solidFill>
                  <a:srgbClr val="092E4B"/>
                </a:solidFill>
                <a:latin typeface="Century Gothic"/>
                <a:ea typeface="Century Gothic"/>
                <a:cs typeface="Century Gothic"/>
                <a:sym typeface="Century Gothic"/>
              </a:rPr>
              <a:t>THE ORGANI</a:t>
            </a:r>
            <a:r>
              <a:rPr b="1" lang="it-IT" sz="2000">
                <a:solidFill>
                  <a:srgbClr val="092E4B"/>
                </a:solidFill>
                <a:latin typeface="Century Gothic"/>
                <a:ea typeface="Century Gothic"/>
                <a:cs typeface="Century Gothic"/>
                <a:sym typeface="Century Gothic"/>
              </a:rPr>
              <a:t>S</a:t>
            </a:r>
            <a:r>
              <a:rPr b="1" i="0" lang="it-IT" sz="2000" u="none" cap="none" strike="noStrike">
                <a:solidFill>
                  <a:srgbClr val="092E4B"/>
                </a:solidFill>
                <a:latin typeface="Century Gothic"/>
                <a:ea typeface="Century Gothic"/>
                <a:cs typeface="Century Gothic"/>
                <a:sym typeface="Century Gothic"/>
              </a:rPr>
              <a:t>ATION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0" y="0"/>
            <a:ext cx="4606160" cy="685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0000"/>
              <a:buFont typeface="Baumans"/>
              <a:buNone/>
            </a:pPr>
            <a:r>
              <a:rPr lang="it-IT" sz="30000">
                <a:latin typeface="Baumans"/>
                <a:ea typeface="Baumans"/>
                <a:cs typeface="Baumans"/>
                <a:sym typeface="Baumans"/>
              </a:rPr>
              <a:t>05</a:t>
            </a:r>
            <a:endParaRPr/>
          </a:p>
        </p:txBody>
      </p:sp>
      <p:sp>
        <p:nvSpPr>
          <p:cNvPr id="177" name="Google Shape;177;p7"/>
          <p:cNvSpPr txBox="1"/>
          <p:nvPr/>
        </p:nvSpPr>
        <p:spPr>
          <a:xfrm>
            <a:off x="4729655" y="1156139"/>
            <a:ext cx="70734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it-IT" sz="3000" u="none" cap="none" strike="noStrike">
                <a:solidFill>
                  <a:srgbClr val="7F3392"/>
                </a:solidFill>
                <a:latin typeface="Calibri"/>
                <a:ea typeface="Calibri"/>
                <a:cs typeface="Calibri"/>
                <a:sym typeface="Calibri"/>
              </a:rPr>
              <a:t>GRID. 6 INDIVIDUALI</a:t>
            </a:r>
            <a:r>
              <a:rPr b="1" lang="it-IT" sz="3000">
                <a:solidFill>
                  <a:srgbClr val="7F3392"/>
                </a:solidFill>
                <a:latin typeface="Calibri"/>
                <a:ea typeface="Calibri"/>
                <a:cs typeface="Calibri"/>
                <a:sym typeface="Calibri"/>
              </a:rPr>
              <a:t>S</a:t>
            </a:r>
            <a:r>
              <a:rPr b="1" i="0" lang="it-IT" sz="3000" u="none" cap="none" strike="noStrike">
                <a:solidFill>
                  <a:srgbClr val="7F3392"/>
                </a:solidFill>
                <a:latin typeface="Calibri"/>
                <a:ea typeface="Calibri"/>
                <a:cs typeface="Calibri"/>
                <a:sym typeface="Calibri"/>
              </a:rPr>
              <a:t>ED PLAN </a:t>
            </a:r>
            <a:endParaRPr b="1" i="0" sz="1600" u="none" cap="none" strike="noStrike">
              <a:solidFill>
                <a:srgbClr val="7F3392"/>
              </a:solidFill>
              <a:latin typeface="Calibri"/>
              <a:ea typeface="Calibri"/>
              <a:cs typeface="Calibri"/>
              <a:sym typeface="Calibri"/>
            </a:endParaRPr>
          </a:p>
        </p:txBody>
      </p:sp>
      <p:graphicFrame>
        <p:nvGraphicFramePr>
          <p:cNvPr id="178" name="Google Shape;178;p7"/>
          <p:cNvGraphicFramePr/>
          <p:nvPr/>
        </p:nvGraphicFramePr>
        <p:xfrm>
          <a:off x="4889182" y="1910080"/>
          <a:ext cx="3000000" cy="3000000"/>
        </p:xfrm>
        <a:graphic>
          <a:graphicData uri="http://schemas.openxmlformats.org/drawingml/2006/table">
            <a:tbl>
              <a:tblPr>
                <a:noFill/>
                <a:tableStyleId>{7D2EBEBB-336E-40FF-A37B-5559C22703A5}</a:tableStyleId>
              </a:tblPr>
              <a:tblGrid>
                <a:gridCol w="6581450"/>
              </a:tblGrid>
              <a:tr h="631050">
                <a:tc>
                  <a:txBody>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21B8A1"/>
                          </a:solidFill>
                          <a:latin typeface="Century Gothic"/>
                          <a:ea typeface="Century Gothic"/>
                          <a:cs typeface="Century Gothic"/>
                          <a:sym typeface="Century Gothic"/>
                        </a:rPr>
                        <a:t>NAME SURNAME OF THE LEARNERS/CARE WORKERS</a:t>
                      </a:r>
                      <a:endParaRPr i="0" sz="1800" u="none" cap="none" strike="noStrike">
                        <a:solidFill>
                          <a:srgbClr val="21B8A1"/>
                        </a:solidFill>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rgbClr val="000000"/>
                        </a:buClr>
                        <a:buSzPts val="1100"/>
                        <a:buFont typeface="Arial"/>
                        <a:buNone/>
                      </a:pPr>
                      <a:r>
                        <a:rPr i="1" lang="it-IT" sz="1100" u="none" cap="none" strike="noStrike">
                          <a:latin typeface="Century Gothic"/>
                          <a:ea typeface="Century Gothic"/>
                          <a:cs typeface="Century Gothic"/>
                          <a:sym typeface="Century Gothic"/>
                        </a:rPr>
                        <a:t> </a:t>
                      </a:r>
                      <a:endParaRPr sz="1100" u="none" cap="none" strike="noStrike">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13800">
                <a:tc>
                  <a:txBody>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92E4B"/>
                          </a:solidFill>
                          <a:latin typeface="Century Gothic"/>
                          <a:ea typeface="Century Gothic"/>
                          <a:cs typeface="Century Gothic"/>
                          <a:sym typeface="Century Gothic"/>
                        </a:rPr>
                        <a:t>Learners’ Interests and  passions emerged during the self-assessment</a:t>
                      </a:r>
                      <a:endParaRPr i="0" sz="1600" u="none" cap="none" strike="noStrike">
                        <a:solidFill>
                          <a:srgbClr val="092E4B"/>
                        </a:solidFill>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rgbClr val="000000"/>
                        </a:buClr>
                        <a:buSzPts val="1100"/>
                        <a:buFont typeface="Arial"/>
                        <a:buNone/>
                      </a:pPr>
                      <a:r>
                        <a:rPr i="1" lang="it-IT" sz="1100" u="none" cap="none" strike="noStrike">
                          <a:highlight>
                            <a:srgbClr val="FFFF00"/>
                          </a:highlight>
                          <a:latin typeface="Century Gothic"/>
                          <a:ea typeface="Century Gothic"/>
                          <a:cs typeface="Century Gothic"/>
                          <a:sym typeface="Century Gothic"/>
                        </a:rPr>
                        <a:t> </a:t>
                      </a:r>
                      <a:endParaRPr sz="1100" u="none" cap="none" strike="noStrike">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82850">
                <a:tc>
                  <a:txBody>
                    <a:bodyPr/>
                    <a:lstStyle/>
                    <a:p>
                      <a:pPr indent="0" lvl="0" marL="0" marR="0" rtl="0" algn="ctr">
                        <a:lnSpc>
                          <a:spcPct val="115000"/>
                        </a:lnSpc>
                        <a:spcBef>
                          <a:spcPts val="0"/>
                        </a:spcBef>
                        <a:spcAft>
                          <a:spcPts val="0"/>
                        </a:spcAft>
                        <a:buClr>
                          <a:srgbClr val="000000"/>
                        </a:buClr>
                        <a:buSzPts val="1600"/>
                        <a:buFont typeface="Arial"/>
                        <a:buNone/>
                      </a:pPr>
                      <a:r>
                        <a:rPr b="1" i="0" lang="it-IT" sz="1600" u="none" cap="none" strike="noStrike">
                          <a:solidFill>
                            <a:srgbClr val="092E4B"/>
                          </a:solidFill>
                          <a:latin typeface="Century Gothic"/>
                          <a:ea typeface="Century Gothic"/>
                          <a:cs typeface="Century Gothic"/>
                          <a:sym typeface="Century Gothic"/>
                        </a:rPr>
                        <a:t>Individuali</a:t>
                      </a:r>
                      <a:r>
                        <a:rPr b="1" lang="it-IT" sz="1600">
                          <a:solidFill>
                            <a:srgbClr val="092E4B"/>
                          </a:solidFill>
                          <a:latin typeface="Century Gothic"/>
                          <a:ea typeface="Century Gothic"/>
                          <a:cs typeface="Century Gothic"/>
                          <a:sym typeface="Century Gothic"/>
                        </a:rPr>
                        <a:t>s</a:t>
                      </a:r>
                      <a:r>
                        <a:rPr b="1" i="0" lang="it-IT" sz="1600" u="none" cap="none" strike="noStrike">
                          <a:solidFill>
                            <a:srgbClr val="092E4B"/>
                          </a:solidFill>
                          <a:latin typeface="Century Gothic"/>
                          <a:ea typeface="Century Gothic"/>
                          <a:cs typeface="Century Gothic"/>
                          <a:sym typeface="Century Gothic"/>
                        </a:rPr>
                        <a:t>ed learning outcomes</a:t>
                      </a:r>
                      <a:endParaRPr b="1" i="0" sz="1600" u="none" cap="none" strike="noStrike">
                        <a:solidFill>
                          <a:srgbClr val="092E4B"/>
                        </a:solidFill>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rgbClr val="000000"/>
                        </a:buClr>
                        <a:buSzPts val="1100"/>
                        <a:buFont typeface="Arial"/>
                        <a:buNone/>
                      </a:pPr>
                      <a:r>
                        <a:rPr i="1" lang="it-IT" sz="1100" u="none" cap="none" strike="noStrike">
                          <a:latin typeface="Century Gothic"/>
                          <a:ea typeface="Century Gothic"/>
                          <a:cs typeface="Century Gothic"/>
                          <a:sym typeface="Century Gothic"/>
                        </a:rPr>
                        <a:t> </a:t>
                      </a:r>
                      <a:endParaRPr sz="1100" u="none" cap="none" strike="noStrike">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13800">
                <a:tc>
                  <a:txBody>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92E4B"/>
                          </a:solidFill>
                          <a:latin typeface="Century Gothic"/>
                          <a:ea typeface="Century Gothic"/>
                          <a:cs typeface="Century Gothic"/>
                          <a:sym typeface="Century Gothic"/>
                        </a:rPr>
                        <a:t>Planned activities in the host organi</a:t>
                      </a:r>
                      <a:r>
                        <a:rPr b="1" lang="it-IT" sz="1600">
                          <a:solidFill>
                            <a:srgbClr val="092E4B"/>
                          </a:solidFill>
                          <a:latin typeface="Century Gothic"/>
                          <a:ea typeface="Century Gothic"/>
                          <a:cs typeface="Century Gothic"/>
                          <a:sym typeface="Century Gothic"/>
                        </a:rPr>
                        <a:t>s</a:t>
                      </a:r>
                      <a:r>
                        <a:rPr b="1" i="0" lang="it-IT" sz="1600" u="none" cap="none" strike="noStrike">
                          <a:solidFill>
                            <a:srgbClr val="092E4B"/>
                          </a:solidFill>
                          <a:latin typeface="Century Gothic"/>
                          <a:ea typeface="Century Gothic"/>
                          <a:cs typeface="Century Gothic"/>
                          <a:sym typeface="Century Gothic"/>
                        </a:rPr>
                        <a:t>ation - co-planning grid</a:t>
                      </a:r>
                      <a:endParaRPr i="0" sz="1600" u="none" cap="none" strike="noStrike">
                        <a:solidFill>
                          <a:srgbClr val="092E4B"/>
                        </a:solidFill>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1275">
                <a:tc>
                  <a:txBody>
                    <a:bodyPr/>
                    <a:lstStyle/>
                    <a:p>
                      <a:pPr indent="0" lvl="0" marL="0" marR="0" rtl="0" algn="ctr">
                        <a:lnSpc>
                          <a:spcPct val="100000"/>
                        </a:lnSpc>
                        <a:spcBef>
                          <a:spcPts val="0"/>
                        </a:spcBef>
                        <a:spcAft>
                          <a:spcPts val="0"/>
                        </a:spcAft>
                        <a:buClr>
                          <a:srgbClr val="000000"/>
                        </a:buClr>
                        <a:buSzPts val="1100"/>
                        <a:buFont typeface="Arial"/>
                        <a:buNone/>
                      </a:pPr>
                      <a:r>
                        <a:rPr i="1" lang="it-IT" sz="1100" u="none" cap="none" strike="noStrike">
                          <a:latin typeface="Calibri"/>
                          <a:ea typeface="Calibri"/>
                          <a:cs typeface="Calibri"/>
                          <a:sym typeface="Calibri"/>
                        </a:rPr>
                        <a:t> </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8"/>
          <p:cNvSpPr txBox="1"/>
          <p:nvPr/>
        </p:nvSpPr>
        <p:spPr>
          <a:xfrm>
            <a:off x="259050" y="3989002"/>
            <a:ext cx="11673900" cy="2555100"/>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it-IT" sz="8000" u="none" cap="none" strike="noStrike">
                <a:solidFill>
                  <a:schemeClr val="lt1"/>
                </a:solidFill>
                <a:latin typeface="Baumans"/>
                <a:ea typeface="Baumans"/>
                <a:cs typeface="Baumans"/>
                <a:sym typeface="Baumans"/>
              </a:rPr>
              <a:t>PROFILE SIMULATION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0"/>
              <a:buFont typeface="Arial"/>
              <a:buNone/>
            </a:pPr>
            <a:r>
              <a:rPr b="0" i="0" lang="it-IT" sz="8000" u="none" cap="none" strike="noStrike">
                <a:solidFill>
                  <a:schemeClr val="lt1"/>
                </a:solidFill>
                <a:latin typeface="Baumans"/>
                <a:ea typeface="Baumans"/>
                <a:cs typeface="Baumans"/>
                <a:sym typeface="Baumans"/>
              </a:rPr>
              <a:t>WORKSHOP</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9"/>
          <p:cNvGrpSpPr/>
          <p:nvPr/>
        </p:nvGrpSpPr>
        <p:grpSpPr>
          <a:xfrm>
            <a:off x="80658" y="1479849"/>
            <a:ext cx="2216771" cy="5378151"/>
            <a:chOff x="80658" y="1479849"/>
            <a:chExt cx="2216771" cy="5378151"/>
          </a:xfrm>
        </p:grpSpPr>
        <p:sp>
          <p:nvSpPr>
            <p:cNvPr id="189" name="Google Shape;189;p9"/>
            <p:cNvSpPr/>
            <p:nvPr/>
          </p:nvSpPr>
          <p:spPr>
            <a:xfrm>
              <a:off x="80658" y="6035040"/>
              <a:ext cx="2216771" cy="822960"/>
            </a:xfrm>
            <a:prstGeom prst="rect">
              <a:avLst/>
            </a:prstGeom>
            <a:solidFill>
              <a:srgbClr val="F7CAAC"/>
            </a:solidFill>
            <a:ln cap="flat" cmpd="sng" w="12700">
              <a:solidFill>
                <a:srgbClr val="F7CAA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0" name="Google Shape;190;p9"/>
            <p:cNvPicPr preferRelativeResize="0"/>
            <p:nvPr/>
          </p:nvPicPr>
          <p:blipFill rotWithShape="1">
            <a:blip r:embed="rId3">
              <a:alphaModFix/>
            </a:blip>
            <a:srcRect b="0" l="0" r="0" t="0"/>
            <a:stretch/>
          </p:blipFill>
          <p:spPr>
            <a:xfrm>
              <a:off x="325363" y="1479849"/>
              <a:ext cx="1727359" cy="4606290"/>
            </a:xfrm>
            <a:prstGeom prst="rect">
              <a:avLst/>
            </a:prstGeom>
            <a:noFill/>
            <a:ln>
              <a:noFill/>
            </a:ln>
          </p:spPr>
        </p:pic>
        <p:sp>
          <p:nvSpPr>
            <p:cNvPr id="191" name="Google Shape;191;p9"/>
            <p:cNvSpPr txBox="1"/>
            <p:nvPr/>
          </p:nvSpPr>
          <p:spPr>
            <a:xfrm>
              <a:off x="154951" y="6261854"/>
              <a:ext cx="20681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92E4B"/>
                  </a:solidFill>
                  <a:latin typeface="Baumans"/>
                  <a:ea typeface="Baumans"/>
                  <a:cs typeface="Baumans"/>
                  <a:sym typeface="Baumans"/>
                </a:rPr>
                <a:t>PROFILE 1 - LOWER</a:t>
              </a:r>
              <a:endParaRPr b="0" i="0" sz="1400" u="none" cap="none" strike="noStrike">
                <a:solidFill>
                  <a:srgbClr val="000000"/>
                </a:solidFill>
                <a:latin typeface="Arial"/>
                <a:ea typeface="Arial"/>
                <a:cs typeface="Arial"/>
                <a:sym typeface="Arial"/>
              </a:endParaRPr>
            </a:p>
          </p:txBody>
        </p:sp>
      </p:grpSp>
      <p:grpSp>
        <p:nvGrpSpPr>
          <p:cNvPr id="192" name="Google Shape;192;p9"/>
          <p:cNvGrpSpPr/>
          <p:nvPr/>
        </p:nvGrpSpPr>
        <p:grpSpPr>
          <a:xfrm>
            <a:off x="4846320" y="1018088"/>
            <a:ext cx="2640330" cy="5828482"/>
            <a:chOff x="4846320" y="1018088"/>
            <a:chExt cx="2640330" cy="5828482"/>
          </a:xfrm>
        </p:grpSpPr>
        <p:sp>
          <p:nvSpPr>
            <p:cNvPr id="193" name="Google Shape;193;p9"/>
            <p:cNvSpPr/>
            <p:nvPr/>
          </p:nvSpPr>
          <p:spPr>
            <a:xfrm>
              <a:off x="4846320" y="5325708"/>
              <a:ext cx="2640330" cy="1520862"/>
            </a:xfrm>
            <a:prstGeom prst="rect">
              <a:avLst/>
            </a:prstGeom>
            <a:solidFill>
              <a:srgbClr val="FEE599"/>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p9"/>
            <p:cNvPicPr preferRelativeResize="0"/>
            <p:nvPr/>
          </p:nvPicPr>
          <p:blipFill rotWithShape="1">
            <a:blip r:embed="rId4">
              <a:alphaModFix/>
            </a:blip>
            <a:srcRect b="0" l="0" r="0" t="0"/>
            <a:stretch/>
          </p:blipFill>
          <p:spPr>
            <a:xfrm flipH="1">
              <a:off x="5371991" y="1018088"/>
              <a:ext cx="1308019" cy="4405745"/>
            </a:xfrm>
            <a:prstGeom prst="rect">
              <a:avLst/>
            </a:prstGeom>
            <a:noFill/>
            <a:ln>
              <a:noFill/>
            </a:ln>
          </p:spPr>
        </p:pic>
        <p:sp>
          <p:nvSpPr>
            <p:cNvPr id="195" name="Google Shape;195;p9"/>
            <p:cNvSpPr txBox="1"/>
            <p:nvPr/>
          </p:nvSpPr>
          <p:spPr>
            <a:xfrm>
              <a:off x="4986803" y="5852181"/>
              <a:ext cx="23593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92E4B"/>
                  </a:solidFill>
                  <a:latin typeface="Baumans"/>
                  <a:ea typeface="Baumans"/>
                  <a:cs typeface="Baumans"/>
                  <a:sym typeface="Baumans"/>
                </a:rPr>
                <a:t>PROFILE 2 – MEDIUM</a:t>
              </a:r>
              <a:endParaRPr b="0" i="0" sz="1400" u="none" cap="none" strike="noStrike">
                <a:solidFill>
                  <a:srgbClr val="000000"/>
                </a:solidFill>
                <a:latin typeface="Arial"/>
                <a:ea typeface="Arial"/>
                <a:cs typeface="Arial"/>
                <a:sym typeface="Arial"/>
              </a:endParaRPr>
            </a:p>
          </p:txBody>
        </p:sp>
      </p:grpSp>
      <p:grpSp>
        <p:nvGrpSpPr>
          <p:cNvPr id="196" name="Google Shape;196;p9"/>
          <p:cNvGrpSpPr/>
          <p:nvPr/>
        </p:nvGrpSpPr>
        <p:grpSpPr>
          <a:xfrm>
            <a:off x="9028663" y="206207"/>
            <a:ext cx="2503170" cy="6651793"/>
            <a:chOff x="9028663" y="206207"/>
            <a:chExt cx="2503170" cy="6651793"/>
          </a:xfrm>
        </p:grpSpPr>
        <p:sp>
          <p:nvSpPr>
            <p:cNvPr id="197" name="Google Shape;197;p9"/>
            <p:cNvSpPr/>
            <p:nvPr/>
          </p:nvSpPr>
          <p:spPr>
            <a:xfrm>
              <a:off x="9028663" y="4732020"/>
              <a:ext cx="2503170" cy="2125980"/>
            </a:xfrm>
            <a:prstGeom prst="rect">
              <a:avLst/>
            </a:prstGeom>
            <a:solidFill>
              <a:srgbClr val="21B8A1"/>
            </a:solidFill>
            <a:ln cap="flat" cmpd="sng" w="12700">
              <a:solidFill>
                <a:srgbClr val="21B8A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8" name="Google Shape;198;p9"/>
            <p:cNvPicPr preferRelativeResize="0"/>
            <p:nvPr/>
          </p:nvPicPr>
          <p:blipFill rotWithShape="1">
            <a:blip r:embed="rId5">
              <a:alphaModFix/>
            </a:blip>
            <a:srcRect b="0" l="0" r="0" t="0"/>
            <a:stretch/>
          </p:blipFill>
          <p:spPr>
            <a:xfrm>
              <a:off x="9481533" y="206207"/>
              <a:ext cx="1399459" cy="4514383"/>
            </a:xfrm>
            <a:prstGeom prst="rect">
              <a:avLst/>
            </a:prstGeom>
            <a:noFill/>
            <a:ln>
              <a:noFill/>
            </a:ln>
          </p:spPr>
        </p:pic>
        <p:sp>
          <p:nvSpPr>
            <p:cNvPr id="199" name="Google Shape;199;p9"/>
            <p:cNvSpPr txBox="1"/>
            <p:nvPr/>
          </p:nvSpPr>
          <p:spPr>
            <a:xfrm>
              <a:off x="9172470" y="5141042"/>
              <a:ext cx="23593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92E4B"/>
                  </a:solidFill>
                  <a:latin typeface="Baumans"/>
                  <a:ea typeface="Baumans"/>
                  <a:cs typeface="Baumans"/>
                  <a:sym typeface="Baumans"/>
                </a:rPr>
                <a:t>PROFILE 3 – HIGHER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2023-03-23T12:31:58Z</dcterms:created>
  <dc:creator>Palma Bertani</dc:creator>
</cp:coreProperties>
</file>