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embeddedFontLst>
    <p:embeddedFont>
      <p:font typeface="Baumans" panose="020B0604020202020204" charset="0"/>
      <p:regular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Montserra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3WzNlYgq+dk3KyJ16+87n1XBO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2EBEBB-336E-40FF-A37B-5559C22703A5}">
  <a:tblStyle styleId="{7D2EBEBB-336E-40FF-A37B-5559C22703A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Marcussen (LIMA | OJ)" userId="888574db-57ee-48cd-93c5-0c4f5a318406" providerId="ADAL" clId="{5EBCEE0B-72BE-484D-8754-2AC45A1EA94D}"/>
    <pc:docChg chg="modSld">
      <pc:chgData name="Lisbeth Marcussen (LIMA | OJ)" userId="888574db-57ee-48cd-93c5-0c4f5a318406" providerId="ADAL" clId="{5EBCEE0B-72BE-484D-8754-2AC45A1EA94D}" dt="2023-09-04T09:06:44.363" v="341" actId="20577"/>
      <pc:docMkLst>
        <pc:docMk/>
      </pc:docMkLst>
      <pc:sldChg chg="modSp">
        <pc:chgData name="Lisbeth Marcussen (LIMA | OJ)" userId="888574db-57ee-48cd-93c5-0c4f5a318406" providerId="ADAL" clId="{5EBCEE0B-72BE-484D-8754-2AC45A1EA94D}" dt="2023-09-04T08:54:23.735" v="11" actId="20577"/>
        <pc:sldMkLst>
          <pc:docMk/>
          <pc:sldMk cId="0" sldId="256"/>
        </pc:sldMkLst>
        <pc:spChg chg="mod">
          <ac:chgData name="Lisbeth Marcussen (LIMA | OJ)" userId="888574db-57ee-48cd-93c5-0c4f5a318406" providerId="ADAL" clId="{5EBCEE0B-72BE-484D-8754-2AC45A1EA94D}" dt="2023-09-04T08:54:23.735" v="11" actId="20577"/>
          <ac:spMkLst>
            <pc:docMk/>
            <pc:sldMk cId="0" sldId="256"/>
            <ac:spMk id="107" creationId="{00000000-0000-0000-0000-000000000000}"/>
          </ac:spMkLst>
        </pc:spChg>
        <pc:spChg chg="mod">
          <ac:chgData name="Lisbeth Marcussen (LIMA | OJ)" userId="888574db-57ee-48cd-93c5-0c4f5a318406" providerId="ADAL" clId="{5EBCEE0B-72BE-484D-8754-2AC45A1EA94D}" dt="2023-09-04T08:33:50.982" v="1" actId="20577"/>
          <ac:spMkLst>
            <pc:docMk/>
            <pc:sldMk cId="0" sldId="256"/>
            <ac:spMk id="108" creationId="{00000000-0000-0000-0000-000000000000}"/>
          </ac:spMkLst>
        </pc:spChg>
      </pc:sldChg>
      <pc:sldChg chg="modSp">
        <pc:chgData name="Lisbeth Marcussen (LIMA | OJ)" userId="888574db-57ee-48cd-93c5-0c4f5a318406" providerId="ADAL" clId="{5EBCEE0B-72BE-484D-8754-2AC45A1EA94D}" dt="2023-09-04T08:56:25.134" v="63" actId="1076"/>
        <pc:sldMkLst>
          <pc:docMk/>
          <pc:sldMk cId="0" sldId="257"/>
        </pc:sldMkLst>
        <pc:spChg chg="mod">
          <ac:chgData name="Lisbeth Marcussen (LIMA | OJ)" userId="888574db-57ee-48cd-93c5-0c4f5a318406" providerId="ADAL" clId="{5EBCEE0B-72BE-484D-8754-2AC45A1EA94D}" dt="2023-09-04T08:56:05.052" v="46" actId="1038"/>
          <ac:spMkLst>
            <pc:docMk/>
            <pc:sldMk cId="0" sldId="257"/>
            <ac:spMk id="126" creationId="{00000000-0000-0000-0000-000000000000}"/>
          </ac:spMkLst>
        </pc:spChg>
        <pc:spChg chg="mod">
          <ac:chgData name="Lisbeth Marcussen (LIMA | OJ)" userId="888574db-57ee-48cd-93c5-0c4f5a318406" providerId="ADAL" clId="{5EBCEE0B-72BE-484D-8754-2AC45A1EA94D}" dt="2023-09-04T08:56:25.134" v="63" actId="1076"/>
          <ac:spMkLst>
            <pc:docMk/>
            <pc:sldMk cId="0" sldId="257"/>
            <ac:spMk id="130" creationId="{00000000-0000-0000-0000-000000000000}"/>
          </ac:spMkLst>
        </pc:spChg>
        <pc:grpChg chg="mod">
          <ac:chgData name="Lisbeth Marcussen (LIMA | OJ)" userId="888574db-57ee-48cd-93c5-0c4f5a318406" providerId="ADAL" clId="{5EBCEE0B-72BE-484D-8754-2AC45A1EA94D}" dt="2023-09-04T08:55:36.518" v="12"/>
          <ac:grpSpMkLst>
            <pc:docMk/>
            <pc:sldMk cId="0" sldId="257"/>
            <ac:grpSpMk id="123" creationId="{00000000-0000-0000-0000-000000000000}"/>
          </ac:grpSpMkLst>
        </pc:grpChg>
      </pc:sldChg>
      <pc:sldChg chg="modSp">
        <pc:chgData name="Lisbeth Marcussen (LIMA | OJ)" userId="888574db-57ee-48cd-93c5-0c4f5a318406" providerId="ADAL" clId="{5EBCEE0B-72BE-484D-8754-2AC45A1EA94D}" dt="2023-09-04T08:57:09.380" v="94" actId="20577"/>
        <pc:sldMkLst>
          <pc:docMk/>
          <pc:sldMk cId="0" sldId="258"/>
        </pc:sldMkLst>
        <pc:spChg chg="mod">
          <ac:chgData name="Lisbeth Marcussen (LIMA | OJ)" userId="888574db-57ee-48cd-93c5-0c4f5a318406" providerId="ADAL" clId="{5EBCEE0B-72BE-484D-8754-2AC45A1EA94D}" dt="2023-09-04T08:57:09.380" v="94" actId="20577"/>
          <ac:spMkLst>
            <pc:docMk/>
            <pc:sldMk cId="0" sldId="258"/>
            <ac:spMk id="139" creationId="{00000000-0000-0000-0000-000000000000}"/>
          </ac:spMkLst>
        </pc:spChg>
        <pc:spChg chg="mod">
          <ac:chgData name="Lisbeth Marcussen (LIMA | OJ)" userId="888574db-57ee-48cd-93c5-0c4f5a318406" providerId="ADAL" clId="{5EBCEE0B-72BE-484D-8754-2AC45A1EA94D}" dt="2023-09-04T08:56:42.592" v="70" actId="20577"/>
          <ac:spMkLst>
            <pc:docMk/>
            <pc:sldMk cId="0" sldId="258"/>
            <ac:spMk id="144" creationId="{00000000-0000-0000-0000-000000000000}"/>
          </ac:spMkLst>
        </pc:spChg>
        <pc:spChg chg="mod">
          <ac:chgData name="Lisbeth Marcussen (LIMA | OJ)" userId="888574db-57ee-48cd-93c5-0c4f5a318406" providerId="ADAL" clId="{5EBCEE0B-72BE-484D-8754-2AC45A1EA94D}" dt="2023-09-04T08:57:04.255" v="93" actId="14100"/>
          <ac:spMkLst>
            <pc:docMk/>
            <pc:sldMk cId="0" sldId="258"/>
            <ac:spMk id="148" creationId="{00000000-0000-0000-0000-000000000000}"/>
          </ac:spMkLst>
        </pc:spChg>
        <pc:grpChg chg="mod">
          <ac:chgData name="Lisbeth Marcussen (LIMA | OJ)" userId="888574db-57ee-48cd-93c5-0c4f5a318406" providerId="ADAL" clId="{5EBCEE0B-72BE-484D-8754-2AC45A1EA94D}" dt="2023-09-04T08:56:46.952" v="71"/>
          <ac:grpSpMkLst>
            <pc:docMk/>
            <pc:sldMk cId="0" sldId="258"/>
            <ac:grpSpMk id="137" creationId="{00000000-0000-0000-0000-000000000000}"/>
          </ac:grpSpMkLst>
        </pc:grpChg>
        <pc:grpChg chg="mod">
          <ac:chgData name="Lisbeth Marcussen (LIMA | OJ)" userId="888574db-57ee-48cd-93c5-0c4f5a318406" providerId="ADAL" clId="{5EBCEE0B-72BE-484D-8754-2AC45A1EA94D}" dt="2023-09-04T08:56:51.296" v="72"/>
          <ac:grpSpMkLst>
            <pc:docMk/>
            <pc:sldMk cId="0" sldId="258"/>
            <ac:grpSpMk id="145" creationId="{00000000-0000-0000-0000-000000000000}"/>
          </ac:grpSpMkLst>
        </pc:grpChg>
      </pc:sldChg>
      <pc:sldChg chg="modSp">
        <pc:chgData name="Lisbeth Marcussen (LIMA | OJ)" userId="888574db-57ee-48cd-93c5-0c4f5a318406" providerId="ADAL" clId="{5EBCEE0B-72BE-484D-8754-2AC45A1EA94D}" dt="2023-09-04T08:57:24.947" v="104" actId="20577"/>
        <pc:sldMkLst>
          <pc:docMk/>
          <pc:sldMk cId="0" sldId="259"/>
        </pc:sldMkLst>
        <pc:spChg chg="mod">
          <ac:chgData name="Lisbeth Marcussen (LIMA | OJ)" userId="888574db-57ee-48cd-93c5-0c4f5a318406" providerId="ADAL" clId="{5EBCEE0B-72BE-484D-8754-2AC45A1EA94D}" dt="2023-09-04T08:57:24.947" v="104" actId="20577"/>
          <ac:spMkLst>
            <pc:docMk/>
            <pc:sldMk cId="0" sldId="259"/>
            <ac:spMk id="154" creationId="{00000000-0000-0000-0000-000000000000}"/>
          </ac:spMkLst>
        </pc:spChg>
      </pc:sldChg>
      <pc:sldChg chg="modSp">
        <pc:chgData name="Lisbeth Marcussen (LIMA | OJ)" userId="888574db-57ee-48cd-93c5-0c4f5a318406" providerId="ADAL" clId="{5EBCEE0B-72BE-484D-8754-2AC45A1EA94D}" dt="2023-09-04T08:57:46.537" v="115"/>
        <pc:sldMkLst>
          <pc:docMk/>
          <pc:sldMk cId="0" sldId="260"/>
        </pc:sldMkLst>
        <pc:spChg chg="mod">
          <ac:chgData name="Lisbeth Marcussen (LIMA | OJ)" userId="888574db-57ee-48cd-93c5-0c4f5a318406" providerId="ADAL" clId="{5EBCEE0B-72BE-484D-8754-2AC45A1EA94D}" dt="2023-09-04T08:57:46.537" v="115"/>
          <ac:spMkLst>
            <pc:docMk/>
            <pc:sldMk cId="0" sldId="260"/>
            <ac:spMk id="160" creationId="{00000000-0000-0000-0000-000000000000}"/>
          </ac:spMkLst>
        </pc:spChg>
      </pc:sldChg>
      <pc:sldChg chg="modSp">
        <pc:chgData name="Lisbeth Marcussen (LIMA | OJ)" userId="888574db-57ee-48cd-93c5-0c4f5a318406" providerId="ADAL" clId="{5EBCEE0B-72BE-484D-8754-2AC45A1EA94D}" dt="2023-09-04T08:58:53.631" v="143" actId="1076"/>
        <pc:sldMkLst>
          <pc:docMk/>
          <pc:sldMk cId="0" sldId="261"/>
        </pc:sldMkLst>
        <pc:spChg chg="mod">
          <ac:chgData name="Lisbeth Marcussen (LIMA | OJ)" userId="888574db-57ee-48cd-93c5-0c4f5a318406" providerId="ADAL" clId="{5EBCEE0B-72BE-484D-8754-2AC45A1EA94D}" dt="2023-09-04T08:57:54.540" v="131" actId="20577"/>
          <ac:spMkLst>
            <pc:docMk/>
            <pc:sldMk cId="0" sldId="261"/>
            <ac:spMk id="166" creationId="{00000000-0000-0000-0000-000000000000}"/>
          </ac:spMkLst>
        </pc:spChg>
        <pc:spChg chg="mod">
          <ac:chgData name="Lisbeth Marcussen (LIMA | OJ)" userId="888574db-57ee-48cd-93c5-0c4f5a318406" providerId="ADAL" clId="{5EBCEE0B-72BE-484D-8754-2AC45A1EA94D}" dt="2023-09-04T08:58:07.516" v="135" actId="20577"/>
          <ac:spMkLst>
            <pc:docMk/>
            <pc:sldMk cId="0" sldId="261"/>
            <ac:spMk id="167" creationId="{00000000-0000-0000-0000-000000000000}"/>
          </ac:spMkLst>
        </pc:spChg>
        <pc:spChg chg="mod">
          <ac:chgData name="Lisbeth Marcussen (LIMA | OJ)" userId="888574db-57ee-48cd-93c5-0c4f5a318406" providerId="ADAL" clId="{5EBCEE0B-72BE-484D-8754-2AC45A1EA94D}" dt="2023-09-04T08:58:17.170" v="138" actId="20577"/>
          <ac:spMkLst>
            <pc:docMk/>
            <pc:sldMk cId="0" sldId="261"/>
            <ac:spMk id="168" creationId="{00000000-0000-0000-0000-000000000000}"/>
          </ac:spMkLst>
        </pc:spChg>
        <pc:spChg chg="mod">
          <ac:chgData name="Lisbeth Marcussen (LIMA | OJ)" userId="888574db-57ee-48cd-93c5-0c4f5a318406" providerId="ADAL" clId="{5EBCEE0B-72BE-484D-8754-2AC45A1EA94D}" dt="2023-09-04T08:58:39.775" v="141" actId="120"/>
          <ac:spMkLst>
            <pc:docMk/>
            <pc:sldMk cId="0" sldId="261"/>
            <ac:spMk id="169" creationId="{00000000-0000-0000-0000-000000000000}"/>
          </ac:spMkLst>
        </pc:spChg>
        <pc:spChg chg="mod">
          <ac:chgData name="Lisbeth Marcussen (LIMA | OJ)" userId="888574db-57ee-48cd-93c5-0c4f5a318406" providerId="ADAL" clId="{5EBCEE0B-72BE-484D-8754-2AC45A1EA94D}" dt="2023-09-04T08:58:31.723" v="139" actId="1076"/>
          <ac:spMkLst>
            <pc:docMk/>
            <pc:sldMk cId="0" sldId="261"/>
            <ac:spMk id="170" creationId="{00000000-0000-0000-0000-000000000000}"/>
          </ac:spMkLst>
        </pc:spChg>
        <pc:spChg chg="mod">
          <ac:chgData name="Lisbeth Marcussen (LIMA | OJ)" userId="888574db-57ee-48cd-93c5-0c4f5a318406" providerId="ADAL" clId="{5EBCEE0B-72BE-484D-8754-2AC45A1EA94D}" dt="2023-09-04T08:58:53.631" v="143" actId="1076"/>
          <ac:spMkLst>
            <pc:docMk/>
            <pc:sldMk cId="0" sldId="261"/>
            <ac:spMk id="171" creationId="{00000000-0000-0000-0000-000000000000}"/>
          </ac:spMkLst>
        </pc:spChg>
      </pc:sldChg>
      <pc:sldChg chg="modSp">
        <pc:chgData name="Lisbeth Marcussen (LIMA | OJ)" userId="888574db-57ee-48cd-93c5-0c4f5a318406" providerId="ADAL" clId="{5EBCEE0B-72BE-484D-8754-2AC45A1EA94D}" dt="2023-09-04T08:59:36.635" v="182" actId="20577"/>
        <pc:sldMkLst>
          <pc:docMk/>
          <pc:sldMk cId="0" sldId="262"/>
        </pc:sldMkLst>
        <pc:spChg chg="mod">
          <ac:chgData name="Lisbeth Marcussen (LIMA | OJ)" userId="888574db-57ee-48cd-93c5-0c4f5a318406" providerId="ADAL" clId="{5EBCEE0B-72BE-484D-8754-2AC45A1EA94D}" dt="2023-09-04T08:59:01.451" v="150" actId="20577"/>
          <ac:spMkLst>
            <pc:docMk/>
            <pc:sldMk cId="0" sldId="262"/>
            <ac:spMk id="177" creationId="{00000000-0000-0000-0000-000000000000}"/>
          </ac:spMkLst>
        </pc:spChg>
        <pc:graphicFrameChg chg="modGraphic">
          <ac:chgData name="Lisbeth Marcussen (LIMA | OJ)" userId="888574db-57ee-48cd-93c5-0c4f5a318406" providerId="ADAL" clId="{5EBCEE0B-72BE-484D-8754-2AC45A1EA94D}" dt="2023-09-04T08:59:36.635" v="182" actId="20577"/>
          <ac:graphicFrameMkLst>
            <pc:docMk/>
            <pc:sldMk cId="0" sldId="262"/>
            <ac:graphicFrameMk id="178" creationId="{00000000-0000-0000-0000-000000000000}"/>
          </ac:graphicFrameMkLst>
        </pc:graphicFrameChg>
      </pc:sldChg>
      <pc:sldChg chg="modSp">
        <pc:chgData name="Lisbeth Marcussen (LIMA | OJ)" userId="888574db-57ee-48cd-93c5-0c4f5a318406" providerId="ADAL" clId="{5EBCEE0B-72BE-484D-8754-2AC45A1EA94D}" dt="2023-09-04T09:00:23.644" v="199" actId="20577"/>
        <pc:sldMkLst>
          <pc:docMk/>
          <pc:sldMk cId="0" sldId="264"/>
        </pc:sldMkLst>
        <pc:spChg chg="mod">
          <ac:chgData name="Lisbeth Marcussen (LIMA | OJ)" userId="888574db-57ee-48cd-93c5-0c4f5a318406" providerId="ADAL" clId="{5EBCEE0B-72BE-484D-8754-2AC45A1EA94D}" dt="2023-09-04T09:00:11.908" v="188" actId="20577"/>
          <ac:spMkLst>
            <pc:docMk/>
            <pc:sldMk cId="0" sldId="264"/>
            <ac:spMk id="191" creationId="{00000000-0000-0000-0000-000000000000}"/>
          </ac:spMkLst>
        </pc:spChg>
        <pc:spChg chg="mod">
          <ac:chgData name="Lisbeth Marcussen (LIMA | OJ)" userId="888574db-57ee-48cd-93c5-0c4f5a318406" providerId="ADAL" clId="{5EBCEE0B-72BE-484D-8754-2AC45A1EA94D}" dt="2023-09-04T09:00:15.885" v="189" actId="6549"/>
          <ac:spMkLst>
            <pc:docMk/>
            <pc:sldMk cId="0" sldId="264"/>
            <ac:spMk id="195" creationId="{00000000-0000-0000-0000-000000000000}"/>
          </ac:spMkLst>
        </pc:spChg>
        <pc:spChg chg="mod">
          <ac:chgData name="Lisbeth Marcussen (LIMA | OJ)" userId="888574db-57ee-48cd-93c5-0c4f5a318406" providerId="ADAL" clId="{5EBCEE0B-72BE-484D-8754-2AC45A1EA94D}" dt="2023-09-04T09:00:23.644" v="199" actId="20577"/>
          <ac:spMkLst>
            <pc:docMk/>
            <pc:sldMk cId="0" sldId="264"/>
            <ac:spMk id="199" creationId="{00000000-0000-0000-0000-000000000000}"/>
          </ac:spMkLst>
        </pc:spChg>
      </pc:sldChg>
      <pc:sldChg chg="modSp">
        <pc:chgData name="Lisbeth Marcussen (LIMA | OJ)" userId="888574db-57ee-48cd-93c5-0c4f5a318406" providerId="ADAL" clId="{5EBCEE0B-72BE-484D-8754-2AC45A1EA94D}" dt="2023-09-04T09:03:00.666" v="302"/>
        <pc:sldMkLst>
          <pc:docMk/>
          <pc:sldMk cId="0" sldId="265"/>
        </pc:sldMkLst>
        <pc:spChg chg="mod">
          <ac:chgData name="Lisbeth Marcussen (LIMA | OJ)" userId="888574db-57ee-48cd-93c5-0c4f5a318406" providerId="ADAL" clId="{5EBCEE0B-72BE-484D-8754-2AC45A1EA94D}" dt="2023-09-04T09:00:34.474" v="206" actId="20577"/>
          <ac:spMkLst>
            <pc:docMk/>
            <pc:sldMk cId="0" sldId="265"/>
            <ac:spMk id="207" creationId="{00000000-0000-0000-0000-000000000000}"/>
          </ac:spMkLst>
        </pc:spChg>
        <pc:spChg chg="mod">
          <ac:chgData name="Lisbeth Marcussen (LIMA | OJ)" userId="888574db-57ee-48cd-93c5-0c4f5a318406" providerId="ADAL" clId="{5EBCEE0B-72BE-484D-8754-2AC45A1EA94D}" dt="2023-09-04T09:03:00.666" v="302"/>
          <ac:spMkLst>
            <pc:docMk/>
            <pc:sldMk cId="0" sldId="265"/>
            <ac:spMk id="208" creationId="{00000000-0000-0000-0000-000000000000}"/>
          </ac:spMkLst>
        </pc:spChg>
      </pc:sldChg>
      <pc:sldChg chg="modSp">
        <pc:chgData name="Lisbeth Marcussen (LIMA | OJ)" userId="888574db-57ee-48cd-93c5-0c4f5a318406" providerId="ADAL" clId="{5EBCEE0B-72BE-484D-8754-2AC45A1EA94D}" dt="2023-09-04T09:04:35.086" v="312"/>
        <pc:sldMkLst>
          <pc:docMk/>
          <pc:sldMk cId="0" sldId="266"/>
        </pc:sldMkLst>
        <pc:spChg chg="mod">
          <ac:chgData name="Lisbeth Marcussen (LIMA | OJ)" userId="888574db-57ee-48cd-93c5-0c4f5a318406" providerId="ADAL" clId="{5EBCEE0B-72BE-484D-8754-2AC45A1EA94D}" dt="2023-09-04T09:03:04.262" v="303" actId="20577"/>
          <ac:spMkLst>
            <pc:docMk/>
            <pc:sldMk cId="0" sldId="266"/>
            <ac:spMk id="216" creationId="{00000000-0000-0000-0000-000000000000}"/>
          </ac:spMkLst>
        </pc:spChg>
        <pc:spChg chg="mod">
          <ac:chgData name="Lisbeth Marcussen (LIMA | OJ)" userId="888574db-57ee-48cd-93c5-0c4f5a318406" providerId="ADAL" clId="{5EBCEE0B-72BE-484D-8754-2AC45A1EA94D}" dt="2023-09-04T09:04:35.086" v="312"/>
          <ac:spMkLst>
            <pc:docMk/>
            <pc:sldMk cId="0" sldId="266"/>
            <ac:spMk id="217" creationId="{00000000-0000-0000-0000-000000000000}"/>
          </ac:spMkLst>
        </pc:spChg>
      </pc:sldChg>
      <pc:sldChg chg="modSp">
        <pc:chgData name="Lisbeth Marcussen (LIMA | OJ)" userId="888574db-57ee-48cd-93c5-0c4f5a318406" providerId="ADAL" clId="{5EBCEE0B-72BE-484D-8754-2AC45A1EA94D}" dt="2023-09-04T09:06:36.779" v="331"/>
        <pc:sldMkLst>
          <pc:docMk/>
          <pc:sldMk cId="0" sldId="267"/>
        </pc:sldMkLst>
        <pc:spChg chg="mod">
          <ac:chgData name="Lisbeth Marcussen (LIMA | OJ)" userId="888574db-57ee-48cd-93c5-0c4f5a318406" providerId="ADAL" clId="{5EBCEE0B-72BE-484D-8754-2AC45A1EA94D}" dt="2023-09-04T09:04:46.099" v="324" actId="20577"/>
          <ac:spMkLst>
            <pc:docMk/>
            <pc:sldMk cId="0" sldId="267"/>
            <ac:spMk id="225" creationId="{00000000-0000-0000-0000-000000000000}"/>
          </ac:spMkLst>
        </pc:spChg>
        <pc:spChg chg="mod">
          <ac:chgData name="Lisbeth Marcussen (LIMA | OJ)" userId="888574db-57ee-48cd-93c5-0c4f5a318406" providerId="ADAL" clId="{5EBCEE0B-72BE-484D-8754-2AC45A1EA94D}" dt="2023-09-04T09:06:36.779" v="331"/>
          <ac:spMkLst>
            <pc:docMk/>
            <pc:sldMk cId="0" sldId="267"/>
            <ac:spMk id="226" creationId="{00000000-0000-0000-0000-000000000000}"/>
          </ac:spMkLst>
        </pc:spChg>
      </pc:sldChg>
      <pc:sldChg chg="modSp">
        <pc:chgData name="Lisbeth Marcussen (LIMA | OJ)" userId="888574db-57ee-48cd-93c5-0c4f5a318406" providerId="ADAL" clId="{5EBCEE0B-72BE-484D-8754-2AC45A1EA94D}" dt="2023-09-04T09:06:44.363" v="341" actId="20577"/>
        <pc:sldMkLst>
          <pc:docMk/>
          <pc:sldMk cId="0" sldId="268"/>
        </pc:sldMkLst>
        <pc:spChg chg="mod">
          <ac:chgData name="Lisbeth Marcussen (LIMA | OJ)" userId="888574db-57ee-48cd-93c5-0c4f5a318406" providerId="ADAL" clId="{5EBCEE0B-72BE-484D-8754-2AC45A1EA94D}" dt="2023-09-04T09:06:44.363" v="341" actId="20577"/>
          <ac:spMkLst>
            <pc:docMk/>
            <pc:sldMk cId="0" sldId="268"/>
            <ac:spMk id="2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1"/>
        <p:cNvGrpSpPr/>
        <p:nvPr/>
      </p:nvGrpSpPr>
      <p:grpSpPr>
        <a:xfrm>
          <a:off x="0" y="0"/>
          <a:ext cx="0" cy="0"/>
          <a:chOff x="0" y="0"/>
          <a:chExt cx="0" cy="0"/>
        </a:xfrm>
      </p:grpSpPr>
      <p:sp>
        <p:nvSpPr>
          <p:cNvPr id="12" name="Google Shape;12;p27"/>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3" name="Google Shape;13;p27"/>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 name="Google Shape;15;p27"/>
          <p:cNvGrpSpPr/>
          <p:nvPr/>
        </p:nvGrpSpPr>
        <p:grpSpPr>
          <a:xfrm>
            <a:off x="162193" y="6091871"/>
            <a:ext cx="2471731" cy="613729"/>
            <a:chOff x="0" y="0"/>
            <a:chExt cx="2301694" cy="571500"/>
          </a:xfrm>
        </p:grpSpPr>
        <p:sp>
          <p:nvSpPr>
            <p:cNvPr id="16" name="Google Shape;16;p2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27"/>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8" name="Google Shape;18;p27"/>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19" name="Google Shape;19;p27"/>
          <p:cNvGrpSpPr/>
          <p:nvPr/>
        </p:nvGrpSpPr>
        <p:grpSpPr>
          <a:xfrm>
            <a:off x="9565775" y="3574321"/>
            <a:ext cx="3525984" cy="2857223"/>
            <a:chOff x="1659400" y="1572038"/>
            <a:chExt cx="970931" cy="786778"/>
          </a:xfrm>
        </p:grpSpPr>
        <p:sp>
          <p:nvSpPr>
            <p:cNvPr id="20" name="Google Shape;20;p2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2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 name="Google Shape;22;p27"/>
          <p:cNvSpPr>
            <a:spLocks noGrp="1"/>
          </p:cNvSpPr>
          <p:nvPr>
            <p:ph type="pic" idx="3"/>
          </p:nvPr>
        </p:nvSpPr>
        <p:spPr>
          <a:xfrm>
            <a:off x="5718875" y="423474"/>
            <a:ext cx="5982506" cy="4551482"/>
          </a:xfrm>
          <a:prstGeom prst="rect">
            <a:avLst/>
          </a:prstGeom>
          <a:solidFill>
            <a:srgbClr val="F2F2F2"/>
          </a:solidFill>
          <a:ln>
            <a:noFill/>
          </a:ln>
        </p:spPr>
      </p:sp>
      <p:sp>
        <p:nvSpPr>
          <p:cNvPr id="23" name="Google Shape;23;p27"/>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4" name="Google Shape;24;p27"/>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7"/>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a:spLocks noGrp="1"/>
          </p:cNvSpPr>
          <p:nvPr>
            <p:ph type="pic" idx="2"/>
          </p:nvPr>
        </p:nvSpPr>
        <p:spPr>
          <a:xfrm>
            <a:off x="5183188" y="987425"/>
            <a:ext cx="6172200" cy="4873625"/>
          </a:xfrm>
          <a:prstGeom prst="rect">
            <a:avLst/>
          </a:prstGeom>
          <a:noFill/>
          <a:ln>
            <a:noFill/>
          </a:ln>
        </p:spPr>
      </p:sp>
      <p:sp>
        <p:nvSpPr>
          <p:cNvPr id="86" name="Google Shape;86;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2"/>
        <p:cNvGrpSpPr/>
        <p:nvPr/>
      </p:nvGrpSpPr>
      <p:grpSpPr>
        <a:xfrm>
          <a:off x="0" y="0"/>
          <a:ext cx="0" cy="0"/>
          <a:chOff x="0" y="0"/>
          <a:chExt cx="0" cy="0"/>
        </a:xfrm>
      </p:grpSpPr>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36"/>
        <p:cNvGrpSpPr/>
        <p:nvPr/>
      </p:nvGrpSpPr>
      <p:grpSpPr>
        <a:xfrm>
          <a:off x="0" y="0"/>
          <a:ext cx="0" cy="0"/>
          <a:chOff x="0" y="0"/>
          <a:chExt cx="0" cy="0"/>
        </a:xfrm>
      </p:grpSpPr>
      <p:sp>
        <p:nvSpPr>
          <p:cNvPr id="37" name="Google Shape;37;p28"/>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28"/>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0" name="Google Shape;40;p28"/>
          <p:cNvGrpSpPr/>
          <p:nvPr/>
        </p:nvGrpSpPr>
        <p:grpSpPr>
          <a:xfrm>
            <a:off x="336354" y="5927698"/>
            <a:ext cx="2735993" cy="679345"/>
            <a:chOff x="0" y="0"/>
            <a:chExt cx="2301694" cy="571500"/>
          </a:xfrm>
        </p:grpSpPr>
        <p:sp>
          <p:nvSpPr>
            <p:cNvPr id="41" name="Google Shape;41;p2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 name="Google Shape;42;p28"/>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43" name="Google Shape;43;p28"/>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44" name="Google Shape;44;p28"/>
          <p:cNvGrpSpPr/>
          <p:nvPr/>
        </p:nvGrpSpPr>
        <p:grpSpPr>
          <a:xfrm>
            <a:off x="9565775" y="3574321"/>
            <a:ext cx="3525984" cy="2857223"/>
            <a:chOff x="1659400" y="1572038"/>
            <a:chExt cx="970931" cy="786778"/>
          </a:xfrm>
        </p:grpSpPr>
        <p:sp>
          <p:nvSpPr>
            <p:cNvPr id="45" name="Google Shape;45;p28"/>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8"/>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28"/>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48" name="Google Shape;48;p28"/>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body" idx="1"/>
          </p:nvPr>
        </p:nvSpPr>
        <p:spPr>
          <a:xfrm>
            <a:off x="594087" y="4486771"/>
            <a:ext cx="4596300" cy="1008300"/>
          </a:xfrm>
          <a:prstGeom prst="rect">
            <a:avLst/>
          </a:prstGeom>
          <a:noFill/>
          <a:ln>
            <a:noFill/>
          </a:ln>
        </p:spPr>
        <p:txBody>
          <a:bodyPr spcFirstLastPara="1" wrap="square" lIns="91425" tIns="45700" rIns="91425" bIns="45700" anchor="t" anchorCtr="0">
            <a:noAutofit/>
          </a:bodyPr>
          <a:lstStyle/>
          <a:p>
            <a:pPr marL="0" lvl="0" indent="0"/>
            <a:r>
              <a:rPr lang="da-DK" sz="3000" dirty="0"/>
              <a:t>SÅDAN PLANLÆGGER DU WBL-STIEN SAMMEN</a:t>
            </a:r>
            <a:endParaRPr sz="3000" dirty="0">
              <a:solidFill>
                <a:schemeClr val="lt1"/>
              </a:solidFill>
            </a:endParaRPr>
          </a:p>
        </p:txBody>
      </p:sp>
      <p:sp>
        <p:nvSpPr>
          <p:cNvPr id="108" name="Google Shape;108;p25"/>
          <p:cNvSpPr txBox="1">
            <a:spLocks noGrp="1"/>
          </p:cNvSpPr>
          <p:nvPr>
            <p:ph type="body" idx="2"/>
          </p:nvPr>
        </p:nvSpPr>
        <p:spPr>
          <a:xfrm>
            <a:off x="472446" y="2870971"/>
            <a:ext cx="5647200" cy="136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it-IT" b="1" dirty="0"/>
              <a:t>PR2</a:t>
            </a:r>
            <a:endParaRPr dirty="0"/>
          </a:p>
          <a:p>
            <a:pPr marL="0" lvl="0" indent="0" algn="l" rtl="0">
              <a:lnSpc>
                <a:spcPct val="100000"/>
              </a:lnSpc>
              <a:spcBef>
                <a:spcPts val="0"/>
              </a:spcBef>
              <a:spcAft>
                <a:spcPts val="0"/>
              </a:spcAft>
              <a:buClr>
                <a:schemeClr val="lt1"/>
              </a:buClr>
              <a:buSzPts val="3200"/>
              <a:buNone/>
            </a:pPr>
            <a:r>
              <a:rPr lang="it-IT" b="1" dirty="0"/>
              <a:t>Human-Digital WBL Toolkit</a:t>
            </a:r>
            <a:endParaRPr dirty="0"/>
          </a:p>
          <a:p>
            <a:pPr marL="0" lvl="0" indent="0"/>
            <a:r>
              <a:rPr lang="it-IT" sz="1600" b="1" dirty="0"/>
              <a:t>Undervisningsmateriale</a:t>
            </a:r>
            <a:endParaRPr sz="1600" b="1" dirty="0"/>
          </a:p>
        </p:txBody>
      </p:sp>
      <p:pic>
        <p:nvPicPr>
          <p:cNvPr id="109" name="Google Shape;109;p25"/>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10" name="Google Shape;110;p25"/>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it-IT"/>
              <a:t>﻿www.housingcare.net</a:t>
            </a:r>
            <a:endParaRPr/>
          </a:p>
        </p:txBody>
      </p:sp>
      <p:pic>
        <p:nvPicPr>
          <p:cNvPr id="111" name="Google Shape;111;p25"/>
          <p:cNvPicPr preferRelativeResize="0"/>
          <p:nvPr/>
        </p:nvPicPr>
        <p:blipFill rotWithShape="1">
          <a:blip r:embed="rId4">
            <a:alphaModFix/>
          </a:blip>
          <a:srcRect/>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10"/>
          <p:cNvGrpSpPr/>
          <p:nvPr/>
        </p:nvGrpSpPr>
        <p:grpSpPr>
          <a:xfrm>
            <a:off x="80658" y="331471"/>
            <a:ext cx="2685402" cy="6526530"/>
            <a:chOff x="80658" y="1479849"/>
            <a:chExt cx="2216771" cy="5378151"/>
          </a:xfrm>
        </p:grpSpPr>
        <p:sp>
          <p:nvSpPr>
            <p:cNvPr id="205" name="Google Shape;205;p10"/>
            <p:cNvSpPr/>
            <p:nvPr/>
          </p:nvSpPr>
          <p:spPr>
            <a:xfrm>
              <a:off x="80658" y="6035040"/>
              <a:ext cx="2216771" cy="822960"/>
            </a:xfrm>
            <a:prstGeom prst="rect">
              <a:avLst/>
            </a:prstGeom>
            <a:solidFill>
              <a:srgbClr val="F7CAAC"/>
            </a:solidFill>
            <a:ln w="1270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p10"/>
            <p:cNvPicPr preferRelativeResize="0"/>
            <p:nvPr/>
          </p:nvPicPr>
          <p:blipFill rotWithShape="1">
            <a:blip r:embed="rId3">
              <a:alphaModFix/>
            </a:blip>
            <a:srcRect/>
            <a:stretch/>
          </p:blipFill>
          <p:spPr>
            <a:xfrm>
              <a:off x="325363" y="1479849"/>
              <a:ext cx="1727359" cy="4606290"/>
            </a:xfrm>
            <a:prstGeom prst="rect">
              <a:avLst/>
            </a:prstGeom>
            <a:noFill/>
            <a:ln>
              <a:noFill/>
            </a:ln>
          </p:spPr>
        </p:pic>
        <p:sp>
          <p:nvSpPr>
            <p:cNvPr id="207" name="Google Shape;207;p10"/>
            <p:cNvSpPr txBox="1"/>
            <p:nvPr/>
          </p:nvSpPr>
          <p:spPr>
            <a:xfrm>
              <a:off x="154951" y="6261854"/>
              <a:ext cx="2068182" cy="3043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1 - LAV</a:t>
              </a:r>
              <a:endParaRPr sz="1400" b="0" i="0" u="none" strike="noStrike" cap="none" dirty="0">
                <a:solidFill>
                  <a:srgbClr val="000000"/>
                </a:solidFill>
                <a:latin typeface="Arial"/>
                <a:ea typeface="Arial"/>
                <a:cs typeface="Arial"/>
                <a:sym typeface="Arial"/>
              </a:endParaRPr>
            </a:p>
          </p:txBody>
        </p:sp>
      </p:grpSp>
      <p:sp>
        <p:nvSpPr>
          <p:cNvPr id="208" name="Google Shape;208;p10"/>
          <p:cNvSpPr txBox="1"/>
          <p:nvPr/>
        </p:nvSpPr>
        <p:spPr>
          <a:xfrm>
            <a:off x="2936707" y="185266"/>
            <a:ext cx="9255300" cy="6818700"/>
          </a:xfrm>
          <a:prstGeom prst="rect">
            <a:avLst/>
          </a:prstGeom>
          <a:noFill/>
          <a:ln>
            <a:noFill/>
          </a:ln>
        </p:spPr>
        <p:txBody>
          <a:bodyPr spcFirstLastPara="1" wrap="square" lIns="91425" tIns="45700" rIns="91425" bIns="45700" anchor="t" anchorCtr="0">
            <a:spAutoFit/>
          </a:bodyPr>
          <a:lstStyle/>
          <a:p>
            <a:pPr lvl="0">
              <a:buSzPts val="1700"/>
            </a:pPr>
            <a:r>
              <a:rPr lang="it-IT" sz="1900" dirty="0">
                <a:solidFill>
                  <a:schemeClr val="dk1"/>
                </a:solidFill>
                <a:latin typeface="Calibri"/>
                <a:ea typeface="Calibri"/>
                <a:cs typeface="Calibri"/>
                <a:sym typeface="Calibri"/>
              </a:rPr>
              <a:t>Denne type plejepersonale </a:t>
            </a:r>
            <a:r>
              <a:rPr lang="da-DK" sz="1900" b="1" dirty="0">
                <a:solidFill>
                  <a:srgbClr val="092E4B"/>
                </a:solidFill>
                <a:latin typeface="Calibri"/>
                <a:ea typeface="Calibri"/>
                <a:cs typeface="Calibri"/>
                <a:sym typeface="Calibri"/>
              </a:rPr>
              <a:t>generelt har indvandrerbaggrund og/eller dårligt stillet baggrund</a:t>
            </a:r>
            <a:r>
              <a:rPr lang="it-IT" sz="1900" b="1" i="0" u="none" strike="noStrike" cap="none" dirty="0">
                <a:solidFill>
                  <a:srgbClr val="092E4B"/>
                </a:solidFill>
                <a:latin typeface="Calibri"/>
                <a:ea typeface="Calibri"/>
                <a:cs typeface="Calibri"/>
                <a:sym typeface="Calibri"/>
              </a:rPr>
              <a:t> </a:t>
            </a:r>
            <a:r>
              <a:rPr lang="da-DK" sz="1900" dirty="0">
                <a:solidFill>
                  <a:schemeClr val="dk1"/>
                </a:solidFill>
                <a:latin typeface="Calibri"/>
                <a:ea typeface="Calibri"/>
                <a:cs typeface="Calibri"/>
                <a:sym typeface="Calibri"/>
              </a:rPr>
              <a:t>fra starten, så de har ikke en høj uddannelsesprofil. Han eller hun arbejder i plejesektoren og udfører de ældres monitorerings- og plejeopgaver, men har ikke alle de nødvendige formelle færdigheder. Digitale kundskaber er lave/begrænsede.</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a:p>
            <a:pPr lvl="0">
              <a:buSzPts val="1700"/>
            </a:pPr>
            <a:r>
              <a:rPr lang="da-DK" sz="1900" b="1" dirty="0">
                <a:solidFill>
                  <a:srgbClr val="092E4B"/>
                </a:solidFill>
                <a:latin typeface="Calibri"/>
                <a:ea typeface="Calibri"/>
                <a:cs typeface="Calibri"/>
                <a:sym typeface="Calibri"/>
              </a:rPr>
              <a:t>Plejepersonalet, der kan identificeres i den lave profil, har følgende karakteristika:</a:t>
            </a:r>
            <a:endParaRPr sz="1600" i="0" u="none" strike="noStrike" cap="none" dirty="0">
              <a:solidFill>
                <a:srgbClr val="000000"/>
              </a:solidFill>
              <a:latin typeface="Calibri"/>
              <a:ea typeface="Calibri"/>
              <a:cs typeface="Calibri"/>
              <a:sym typeface="Calibri"/>
            </a:endParaRP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Den teknologiske enhed, han/hun bruger hyppigst, er mobiltelefonen, og det er den, han/hun kender bedst. Han/hun har kun lidt viden om brugen af andre almindeligt anvendte enheder som f.eks. smart-tv.</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Bruger mobiltelefonen afslappet til det, de ved om kommunikation og brug af apps til social interaktion og underholdning.</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Har ringe kendskab til andre almindeligt anvendte apps relateret til ledelse, arbejdsplanlægning og opgave- og dokumentdeling.</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Har en ringe opfattelse af, hvad teknologi kan gøre, hvis den anvendes korrekt og integreres i deres arbejde, men er villig til at lære.</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a:p>
            <a:pPr lvl="0">
              <a:buSzPts val="1700"/>
            </a:pPr>
            <a:r>
              <a:rPr lang="it-IT" sz="1900" b="1" dirty="0">
                <a:solidFill>
                  <a:srgbClr val="092E4B"/>
                </a:solidFill>
                <a:latin typeface="Calibri"/>
                <a:ea typeface="Calibri"/>
                <a:cs typeface="Calibri"/>
                <a:sym typeface="Calibri"/>
              </a:rPr>
              <a:t>I sundhedssammenhæng:</a:t>
            </a:r>
            <a:endParaRPr sz="1600" i="0" u="none" strike="noStrike" cap="none" dirty="0">
              <a:solidFill>
                <a:srgbClr val="000000"/>
              </a:solidFill>
              <a:latin typeface="Calibri"/>
              <a:ea typeface="Calibri"/>
              <a:cs typeface="Calibri"/>
              <a:sym typeface="Calibri"/>
            </a:endParaRP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Er fortrolig med almindeligt anvendte apps som dem til vægtkontrol, </a:t>
            </a:r>
            <a:r>
              <a:rPr lang="da-DK" sz="1900" dirty="0" err="1">
                <a:solidFill>
                  <a:schemeClr val="dk1"/>
                </a:solidFill>
                <a:latin typeface="Calibri"/>
                <a:ea typeface="Calibri"/>
                <a:cs typeface="Calibri"/>
                <a:sym typeface="Calibri"/>
              </a:rPr>
              <a:t>rehydrering</a:t>
            </a:r>
            <a:r>
              <a:rPr lang="da-DK" sz="1900" dirty="0">
                <a:solidFill>
                  <a:schemeClr val="dk1"/>
                </a:solidFill>
                <a:latin typeface="Calibri"/>
                <a:ea typeface="Calibri"/>
                <a:cs typeface="Calibri"/>
                <a:sym typeface="Calibri"/>
              </a:rPr>
              <a:t> eller træningsapps, men ved ikke, hvordan de skal anvendes i deres arbejdssammenhæng.</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Kender ikke til mere avancerede eller sofistikerede forebyggelsesapps eller -værktøjer.</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Kender til eksistensen af apps og værktøjer, der hjælper med at overvåge en patients patologiske tilstand, men ved ikke, hvordan de fungerer.</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1"/>
          <p:cNvGrpSpPr/>
          <p:nvPr/>
        </p:nvGrpSpPr>
        <p:grpSpPr>
          <a:xfrm>
            <a:off x="0" y="182880"/>
            <a:ext cx="2777490" cy="6675120"/>
            <a:chOff x="4846320" y="1018088"/>
            <a:chExt cx="2640330" cy="5828482"/>
          </a:xfrm>
        </p:grpSpPr>
        <p:sp>
          <p:nvSpPr>
            <p:cNvPr id="214" name="Google Shape;214;p11"/>
            <p:cNvSpPr/>
            <p:nvPr/>
          </p:nvSpPr>
          <p:spPr>
            <a:xfrm>
              <a:off x="4846320" y="5325708"/>
              <a:ext cx="2640330" cy="1520862"/>
            </a:xfrm>
            <a:prstGeom prst="rect">
              <a:avLst/>
            </a:prstGeom>
            <a:solidFill>
              <a:srgbClr val="FEE599"/>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3">
              <a:alphaModFix/>
            </a:blip>
            <a:srcRect/>
            <a:stretch/>
          </p:blipFill>
          <p:spPr>
            <a:xfrm flipH="1">
              <a:off x="5371991" y="1018088"/>
              <a:ext cx="1308019" cy="4405745"/>
            </a:xfrm>
            <a:prstGeom prst="rect">
              <a:avLst/>
            </a:prstGeom>
            <a:noFill/>
            <a:ln>
              <a:noFill/>
            </a:ln>
          </p:spPr>
        </p:pic>
        <p:sp>
          <p:nvSpPr>
            <p:cNvPr id="216" name="Google Shape;216;p11"/>
            <p:cNvSpPr txBox="1"/>
            <p:nvPr/>
          </p:nvSpPr>
          <p:spPr>
            <a:xfrm>
              <a:off x="4986803" y="5852181"/>
              <a:ext cx="2359363" cy="3224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2 – MEDIUM</a:t>
              </a:r>
              <a:endParaRPr sz="1400" b="0" i="0" u="none" strike="noStrike" cap="none" dirty="0">
                <a:solidFill>
                  <a:srgbClr val="000000"/>
                </a:solidFill>
                <a:latin typeface="Arial"/>
                <a:ea typeface="Arial"/>
                <a:cs typeface="Arial"/>
                <a:sym typeface="Arial"/>
              </a:endParaRPr>
            </a:p>
          </p:txBody>
        </p:sp>
      </p:grpSp>
      <p:sp>
        <p:nvSpPr>
          <p:cNvPr id="217" name="Google Shape;217;p11"/>
          <p:cNvSpPr txBox="1"/>
          <p:nvPr/>
        </p:nvSpPr>
        <p:spPr>
          <a:xfrm>
            <a:off x="2925271" y="505122"/>
            <a:ext cx="8927700" cy="6232435"/>
          </a:xfrm>
          <a:prstGeom prst="rect">
            <a:avLst/>
          </a:prstGeom>
          <a:noFill/>
          <a:ln>
            <a:noFill/>
          </a:ln>
        </p:spPr>
        <p:txBody>
          <a:bodyPr spcFirstLastPara="1" wrap="square" lIns="91425" tIns="45700" rIns="91425" bIns="45700" anchor="t" anchorCtr="0">
            <a:spAutoFit/>
          </a:bodyPr>
          <a:lstStyle/>
          <a:p>
            <a:pPr lvl="0">
              <a:buSzPts val="1700"/>
            </a:pPr>
            <a:r>
              <a:rPr lang="da-DK" sz="1900" dirty="0">
                <a:solidFill>
                  <a:schemeClr val="dk1"/>
                </a:solidFill>
                <a:latin typeface="Calibri"/>
                <a:ea typeface="Calibri"/>
                <a:cs typeface="Calibri"/>
                <a:sym typeface="Calibri"/>
              </a:rPr>
              <a:t>Denne type plejepersonale arbejder i sektoren for at forsørge sig selv, mens de studerer eller søger arbejde, der passer bedre til deres kvalifikationer. Han eller hun har taget et kursus for at kunne udføre jobbet, så han eller hun har den grundlæggende viden om både de teknologier og de socialiseringsteknikker, der skal anvendes.</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a:p>
            <a:pPr lvl="0">
              <a:buSzPts val="1700"/>
            </a:pPr>
            <a:r>
              <a:rPr lang="it-IT" sz="1900" b="1" dirty="0">
                <a:solidFill>
                  <a:srgbClr val="092E4B"/>
                </a:solidFill>
                <a:latin typeface="Calibri"/>
                <a:ea typeface="Calibri"/>
                <a:cs typeface="Calibri"/>
                <a:sym typeface="Calibri"/>
              </a:rPr>
              <a:t>En gennemsnitlig profil har følgende karakteristika:</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Har fremragende kendskab til hverdagsteknologier som mobiltelefoner, pc'er, tablets og </a:t>
            </a:r>
            <a:r>
              <a:rPr lang="da-DK" sz="1900" dirty="0" err="1">
                <a:solidFill>
                  <a:schemeClr val="dk1"/>
                </a:solidFill>
                <a:latin typeface="Calibri"/>
                <a:ea typeface="Calibri"/>
                <a:cs typeface="Calibri"/>
                <a:sym typeface="Calibri"/>
              </a:rPr>
              <a:t>smart-tv'er</a:t>
            </a:r>
            <a:r>
              <a:rPr lang="da-DK" sz="1900" dirty="0">
                <a:solidFill>
                  <a:schemeClr val="dk1"/>
                </a:solidFill>
                <a:latin typeface="Calibri"/>
                <a:ea typeface="Calibri"/>
                <a:cs typeface="Calibri"/>
                <a:sym typeface="Calibri"/>
              </a:rPr>
              <a:t>.</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Har et udmærket kendskab til deres anvendelse til både kommunikationsformål, intervention, opgavestyring, produktion og udveksling af dokumenter og indhold.</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Kender potentialet i at bruge teknologi i deres arbejde og bruger nogle værktøjer til at understøtte det, men mangler motivation til at styrke deres viden i denne henseende.</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a:p>
            <a:pPr lvl="0">
              <a:buSzPts val="1700"/>
            </a:pPr>
            <a:r>
              <a:rPr lang="it-IT" sz="1900" b="1" dirty="0">
                <a:solidFill>
                  <a:srgbClr val="092E4B"/>
                </a:solidFill>
                <a:latin typeface="Calibri"/>
                <a:ea typeface="Calibri"/>
                <a:cs typeface="Calibri"/>
                <a:sym typeface="Calibri"/>
              </a:rPr>
              <a:t>I sundhedssektoren:</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Kender de mest populære overvågnings- og forebyggelsesapps, f.eks. apps til træning, hydrering og kalorietælling, men bruger dem primært til personlig brug og integrerer dem ikke i sit eget arbejde.</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Kender nogle mere specifikke teknologier som plejeovervågning og nødsensorer, ved hvordan man betjener dem, men bruger dem ikke eller har dem ikke til rådighed.</a:t>
            </a:r>
          </a:p>
          <a:p>
            <a:pPr marL="342900" lvl="0" indent="-342900">
              <a:buSzPts val="1700"/>
              <a:buFont typeface="Arial" panose="020B0604020202020204" pitchFamily="34" charset="0"/>
              <a:buChar char="•"/>
            </a:pPr>
            <a:r>
              <a:rPr lang="da-DK" sz="1900" dirty="0">
                <a:solidFill>
                  <a:schemeClr val="dk1"/>
                </a:solidFill>
                <a:latin typeface="Calibri"/>
                <a:ea typeface="Calibri"/>
                <a:cs typeface="Calibri"/>
                <a:sym typeface="Calibri"/>
              </a:rPr>
              <a:t>Kender ikke teknologier relateret til e-sundhed eller telemedicin.</a:t>
            </a:r>
            <a:endParaRPr sz="16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12"/>
          <p:cNvGrpSpPr/>
          <p:nvPr/>
        </p:nvGrpSpPr>
        <p:grpSpPr>
          <a:xfrm>
            <a:off x="0" y="206207"/>
            <a:ext cx="2503170" cy="6651793"/>
            <a:chOff x="9028663" y="206207"/>
            <a:chExt cx="2503170" cy="6651793"/>
          </a:xfrm>
        </p:grpSpPr>
        <p:sp>
          <p:nvSpPr>
            <p:cNvPr id="223" name="Google Shape;223;p12"/>
            <p:cNvSpPr/>
            <p:nvPr/>
          </p:nvSpPr>
          <p:spPr>
            <a:xfrm>
              <a:off x="9028663" y="4732020"/>
              <a:ext cx="2503170" cy="2125980"/>
            </a:xfrm>
            <a:prstGeom prst="rect">
              <a:avLst/>
            </a:prstGeom>
            <a:solidFill>
              <a:srgbClr val="21B8A1"/>
            </a:solidFill>
            <a:ln w="12700" cap="flat" cmpd="sng">
              <a:solidFill>
                <a:srgbClr val="21B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p12"/>
            <p:cNvPicPr preferRelativeResize="0"/>
            <p:nvPr/>
          </p:nvPicPr>
          <p:blipFill rotWithShape="1">
            <a:blip r:embed="rId3">
              <a:alphaModFix/>
            </a:blip>
            <a:srcRect/>
            <a:stretch/>
          </p:blipFill>
          <p:spPr>
            <a:xfrm>
              <a:off x="9481533" y="206207"/>
              <a:ext cx="1399459" cy="4514383"/>
            </a:xfrm>
            <a:prstGeom prst="rect">
              <a:avLst/>
            </a:prstGeom>
            <a:noFill/>
            <a:ln>
              <a:noFill/>
            </a:ln>
          </p:spPr>
        </p:pic>
        <p:sp>
          <p:nvSpPr>
            <p:cNvPr id="225" name="Google Shape;225;p12"/>
            <p:cNvSpPr txBox="1"/>
            <p:nvPr/>
          </p:nvSpPr>
          <p:spPr>
            <a:xfrm>
              <a:off x="9172470" y="5141042"/>
              <a:ext cx="2359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3 – HØJ</a:t>
              </a:r>
              <a:endParaRPr sz="1400" b="0" i="0" u="none" strike="noStrike" cap="none" dirty="0">
                <a:solidFill>
                  <a:srgbClr val="000000"/>
                </a:solidFill>
                <a:latin typeface="Arial"/>
                <a:ea typeface="Arial"/>
                <a:cs typeface="Arial"/>
                <a:sym typeface="Arial"/>
              </a:endParaRPr>
            </a:p>
          </p:txBody>
        </p:sp>
      </p:grpSp>
      <p:sp>
        <p:nvSpPr>
          <p:cNvPr id="226" name="Google Shape;226;p12"/>
          <p:cNvSpPr txBox="1"/>
          <p:nvPr/>
        </p:nvSpPr>
        <p:spPr>
          <a:xfrm>
            <a:off x="2907096" y="311997"/>
            <a:ext cx="8927700" cy="6232435"/>
          </a:xfrm>
          <a:prstGeom prst="rect">
            <a:avLst/>
          </a:prstGeom>
          <a:noFill/>
          <a:ln>
            <a:noFill/>
          </a:ln>
        </p:spPr>
        <p:txBody>
          <a:bodyPr spcFirstLastPara="1" wrap="square" lIns="91425" tIns="45700" rIns="91425" bIns="45700" anchor="t" anchorCtr="0">
            <a:spAutoFit/>
          </a:bodyPr>
          <a:lstStyle/>
          <a:p>
            <a:pPr lvl="0">
              <a:buSzPts val="1700"/>
            </a:pPr>
            <a:r>
              <a:rPr lang="da-DK" sz="1900" dirty="0">
                <a:solidFill>
                  <a:schemeClr val="dk1"/>
                </a:solidFill>
                <a:latin typeface="Calibri"/>
                <a:ea typeface="Calibri"/>
                <a:cs typeface="Calibri"/>
                <a:sym typeface="Calibri"/>
              </a:rPr>
              <a:t>Plejepersonalet har valgt at arbejde inden for plejeområdet, fordi han brænder for sundhed og har lyst til at hjælpe andre, så han valgte denne karrierevej. Han har opnået kvalifikationerne til at udføre sin rolle og er motiveret til at forbedre sig for at komme videre i sin karriere.</a:t>
            </a:r>
            <a:r>
              <a:rPr lang="it-IT" sz="1900" i="0" u="none" strike="noStrike" cap="none" dirty="0">
                <a:solidFill>
                  <a:schemeClr val="dk1"/>
                </a:solidFill>
                <a:latin typeface="Calibri"/>
                <a:ea typeface="Calibri"/>
                <a:cs typeface="Calibri"/>
                <a:sym typeface="Calibri"/>
              </a:rPr>
              <a:t> </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i="0" u="none" strike="noStrike" cap="none" dirty="0">
              <a:solidFill>
                <a:schemeClr val="dk1"/>
              </a:solidFill>
              <a:latin typeface="Calibri"/>
              <a:ea typeface="Calibri"/>
              <a:cs typeface="Calibri"/>
              <a:sym typeface="Calibri"/>
            </a:endParaRPr>
          </a:p>
          <a:p>
            <a:pPr lvl="0">
              <a:buSzPts val="1700"/>
            </a:pPr>
            <a:r>
              <a:rPr lang="it-IT" sz="1900" b="1" dirty="0">
                <a:solidFill>
                  <a:srgbClr val="092E4B"/>
                </a:solidFill>
                <a:latin typeface="Calibri"/>
                <a:ea typeface="Calibri"/>
                <a:cs typeface="Calibri"/>
                <a:sym typeface="Calibri"/>
              </a:rPr>
              <a:t>Profilen har følgende karakteristika:</a:t>
            </a:r>
            <a:endParaRPr sz="1600" i="0" u="none" strike="noStrike" cap="none" dirty="0">
              <a:solidFill>
                <a:srgbClr val="000000"/>
              </a:solidFill>
              <a:latin typeface="Calibri"/>
              <a:ea typeface="Calibri"/>
              <a:cs typeface="Calibri"/>
              <a:sym typeface="Calibri"/>
            </a:endParaRP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Har fremragende kendskab til hverdagsteknologier som mobiltelefoner, pc'er, mindre end </a:t>
            </a:r>
            <a:r>
              <a:rPr lang="da-DK" sz="1900" dirty="0" err="1">
                <a:solidFill>
                  <a:schemeClr val="dk1"/>
                </a:solidFill>
                <a:latin typeface="Calibri"/>
                <a:ea typeface="Calibri"/>
                <a:cs typeface="Calibri"/>
                <a:sym typeface="Calibri"/>
              </a:rPr>
              <a:t>smart-tv'er</a:t>
            </a:r>
            <a:r>
              <a:rPr lang="da-DK" sz="1900" dirty="0">
                <a:solidFill>
                  <a:schemeClr val="dk1"/>
                </a:solidFill>
                <a:latin typeface="Calibri"/>
                <a:ea typeface="Calibri"/>
                <a:cs typeface="Calibri"/>
                <a:sym typeface="Calibri"/>
              </a:rPr>
              <a:t>.</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Han/hun har fremragende kendskab til brugen af disse værktøjer til kommunikation, underholdning, arbejdsstyring, produktion og udveksling af dokumenter og indhold.</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Han er klar over, at teknologi kan bidrage til udførelsen af hans opgaver og er villig til at lære dem for at forbedre sig selv.</a:t>
            </a:r>
            <a:endParaRPr sz="16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900" b="1" i="0" u="none" strike="noStrike" cap="none" dirty="0">
              <a:solidFill>
                <a:srgbClr val="092E4B"/>
              </a:solidFill>
              <a:latin typeface="Calibri"/>
              <a:ea typeface="Calibri"/>
              <a:cs typeface="Calibri"/>
              <a:sym typeface="Calibri"/>
            </a:endParaRPr>
          </a:p>
          <a:p>
            <a:pPr lvl="0">
              <a:buSzPts val="1700"/>
            </a:pPr>
            <a:r>
              <a:rPr lang="it-IT" sz="1900" b="1" dirty="0">
                <a:solidFill>
                  <a:srgbClr val="092E4B"/>
                </a:solidFill>
                <a:latin typeface="Calibri"/>
                <a:ea typeface="Calibri"/>
                <a:cs typeface="Calibri"/>
                <a:sym typeface="Calibri"/>
              </a:rPr>
              <a:t>På sundhedsområdet:</a:t>
            </a:r>
            <a:endParaRPr sz="1600" i="0" u="none" strike="noStrike" cap="none" dirty="0">
              <a:solidFill>
                <a:srgbClr val="000000"/>
              </a:solidFill>
              <a:latin typeface="Calibri"/>
              <a:ea typeface="Calibri"/>
              <a:cs typeface="Calibri"/>
              <a:sym typeface="Calibri"/>
            </a:endParaRP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Er bekendt med apps til vægtkontrol, hydrering, kalorietælling og fysisk aktivitet og bruger nogle af disse i sit arbejde, men ikke systematisk.</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Kender nogle avancerede teknologier som nødopkald, sensorer og apps til overvågning og forebyggelse af nogle sygdomme, men ved ikke, hvordan man bruger dem hensigtsmæssigt.</a:t>
            </a:r>
          </a:p>
          <a:p>
            <a:pPr marL="285750" lvl="0" indent="-298450">
              <a:buClr>
                <a:schemeClr val="dk1"/>
              </a:buClr>
              <a:buSzPts val="1900"/>
              <a:buFont typeface="Calibri"/>
              <a:buChar char="•"/>
            </a:pPr>
            <a:r>
              <a:rPr lang="da-DK" sz="1900" dirty="0">
                <a:solidFill>
                  <a:schemeClr val="dk1"/>
                </a:solidFill>
                <a:latin typeface="Calibri"/>
                <a:ea typeface="Calibri"/>
                <a:cs typeface="Calibri"/>
                <a:sym typeface="Calibri"/>
              </a:rPr>
              <a:t>Kender nogle e-sundheds- og telemedicinske værktøjer, men ved ikke, hvordan man bruger dem.</a:t>
            </a:r>
            <a:endParaRPr sz="16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BAA2"/>
              </a:buClr>
              <a:buSzPts val="5000"/>
              <a:buNone/>
            </a:pPr>
            <a:r>
              <a:rPr lang="it-IT" dirty="0"/>
              <a:t>Tak</a:t>
            </a:r>
            <a:endParaRPr dirty="0"/>
          </a:p>
        </p:txBody>
      </p:sp>
      <p:sp>
        <p:nvSpPr>
          <p:cNvPr id="233" name="Google Shape;233;p26"/>
          <p:cNvSpPr txBox="1">
            <a:spLocks noGrp="1"/>
          </p:cNvSpPr>
          <p:nvPr>
            <p:ph type="body" idx="1"/>
          </p:nvPr>
        </p:nvSpPr>
        <p:spPr>
          <a:xfrm>
            <a:off x="7285876" y="5684150"/>
            <a:ext cx="4254900" cy="731100"/>
          </a:xfrm>
          <a:prstGeom prst="rect">
            <a:avLst/>
          </a:prstGeom>
          <a:noFill/>
          <a:ln>
            <a:noFill/>
          </a:ln>
        </p:spPr>
        <p:txBody>
          <a:bodyPr spcFirstLastPara="1" wrap="square" lIns="91425" tIns="45700" rIns="91425" bIns="45700" anchor="t" anchorCtr="0">
            <a:normAutofit/>
          </a:bodyPr>
          <a:lstStyle/>
          <a:p>
            <a:pPr marL="457200" marR="0" lvl="0" indent="0" algn="l" rtl="0">
              <a:lnSpc>
                <a:spcPct val="90000"/>
              </a:lnSpc>
              <a:spcBef>
                <a:spcPts val="0"/>
              </a:spcBef>
              <a:spcAft>
                <a:spcPts val="0"/>
              </a:spcAft>
              <a:buNone/>
            </a:pPr>
            <a:r>
              <a:rPr lang="it-IT" sz="2800" b="1"/>
              <a:t>www.housingcare.net</a:t>
            </a:r>
            <a:endParaRPr b="1"/>
          </a:p>
        </p:txBody>
      </p:sp>
      <p:grpSp>
        <p:nvGrpSpPr>
          <p:cNvPr id="234" name="Google Shape;234;p26"/>
          <p:cNvGrpSpPr/>
          <p:nvPr/>
        </p:nvGrpSpPr>
        <p:grpSpPr>
          <a:xfrm>
            <a:off x="10362363" y="2625849"/>
            <a:ext cx="280634" cy="280634"/>
            <a:chOff x="-147782" y="2499889"/>
            <a:chExt cx="850463" cy="850463"/>
          </a:xfrm>
        </p:grpSpPr>
        <p:sp>
          <p:nvSpPr>
            <p:cNvPr id="235" name="Google Shape;235;p26"/>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26"/>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7" name="Google Shape;237;p26"/>
          <p:cNvGrpSpPr/>
          <p:nvPr/>
        </p:nvGrpSpPr>
        <p:grpSpPr>
          <a:xfrm>
            <a:off x="10016456" y="2625849"/>
            <a:ext cx="280634" cy="280842"/>
            <a:chOff x="-1196056" y="2499889"/>
            <a:chExt cx="850463" cy="851092"/>
          </a:xfrm>
        </p:grpSpPr>
        <p:sp>
          <p:nvSpPr>
            <p:cNvPr id="238" name="Google Shape;238;p26"/>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26"/>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0" name="Google Shape;240;p26"/>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1" name="Google Shape;241;p26"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pic>
        <p:nvPicPr>
          <p:cNvPr id="242" name="Google Shape;242;p26"/>
          <p:cNvPicPr preferRelativeResize="0"/>
          <p:nvPr/>
        </p:nvPicPr>
        <p:blipFill rotWithShape="1">
          <a:blip r:embed="rId4">
            <a:alphaModFix/>
          </a:blip>
          <a:srcRect/>
          <a:stretch/>
        </p:blipFill>
        <p:spPr>
          <a:xfrm>
            <a:off x="7285863" y="845635"/>
            <a:ext cx="4634487" cy="1158622"/>
          </a:xfrm>
          <a:prstGeom prst="rect">
            <a:avLst/>
          </a:prstGeom>
          <a:noFill/>
          <a:ln>
            <a:noFill/>
          </a:ln>
        </p:spPr>
      </p:pic>
      <p:pic>
        <p:nvPicPr>
          <p:cNvPr id="243" name="Google Shape;243;p26"/>
          <p:cNvPicPr preferRelativeResize="0"/>
          <p:nvPr/>
        </p:nvPicPr>
        <p:blipFill>
          <a:blip r:embed="rId5">
            <a:alphaModFix/>
          </a:blip>
          <a:stretch>
            <a:fillRect/>
          </a:stretch>
        </p:blipFill>
        <p:spPr>
          <a:xfrm>
            <a:off x="2710575" y="5909850"/>
            <a:ext cx="3947948" cy="73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B8A1">
            <a:alpha val="41568"/>
          </a:srgbClr>
        </a:solidFill>
        <a:effectLst/>
      </p:bgPr>
    </p:bg>
    <p:spTree>
      <p:nvGrpSpPr>
        <p:cNvPr id="1" name="Shape 115"/>
        <p:cNvGrpSpPr/>
        <p:nvPr/>
      </p:nvGrpSpPr>
      <p:grpSpPr>
        <a:xfrm>
          <a:off x="0" y="0"/>
          <a:ext cx="0" cy="0"/>
          <a:chOff x="0" y="0"/>
          <a:chExt cx="0" cy="0"/>
        </a:xfrm>
      </p:grpSpPr>
      <p:grpSp>
        <p:nvGrpSpPr>
          <p:cNvPr id="116" name="Google Shape;116;p2"/>
          <p:cNvGrpSpPr/>
          <p:nvPr/>
        </p:nvGrpSpPr>
        <p:grpSpPr>
          <a:xfrm>
            <a:off x="0" y="0"/>
            <a:ext cx="3159760" cy="6858000"/>
            <a:chOff x="0" y="0"/>
            <a:chExt cx="3159760" cy="6858000"/>
          </a:xfrm>
        </p:grpSpPr>
        <p:sp>
          <p:nvSpPr>
            <p:cNvPr id="117" name="Google Shape;117;p2"/>
            <p:cNvSpPr/>
            <p:nvPr/>
          </p:nvSpPr>
          <p:spPr>
            <a:xfrm>
              <a:off x="0" y="0"/>
              <a:ext cx="3159760" cy="6858000"/>
            </a:xfrm>
            <a:prstGeom prst="rect">
              <a:avLst/>
            </a:prstGeom>
            <a:solidFill>
              <a:srgbClr val="092E4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
            <p:cNvSpPr txBox="1"/>
            <p:nvPr/>
          </p:nvSpPr>
          <p:spPr>
            <a:xfrm>
              <a:off x="210207" y="1786759"/>
              <a:ext cx="2502513" cy="3416320"/>
            </a:xfrm>
            <a:prstGeom prst="rect">
              <a:avLst/>
            </a:prstGeom>
            <a:noFill/>
            <a:ln>
              <a:noFill/>
            </a:ln>
          </p:spPr>
          <p:txBody>
            <a:bodyPr spcFirstLastPara="1" wrap="square" lIns="91425" tIns="45700" rIns="91425" bIns="45700" anchor="t" anchorCtr="0">
              <a:spAutoFit/>
            </a:bodyPr>
            <a:lstStyle/>
            <a:p>
              <a:pPr lvl="0" algn="ctr">
                <a:buSzPts val="5400"/>
              </a:pPr>
              <a:r>
                <a:rPr lang="da-DK" sz="5400" dirty="0">
                  <a:solidFill>
                    <a:srgbClr val="21B8A1"/>
                  </a:solidFill>
                  <a:latin typeface="Baumans"/>
                  <a:ea typeface="Baumans"/>
                  <a:cs typeface="Baumans"/>
                  <a:sym typeface="Baumans"/>
                </a:rPr>
                <a:t>HVAD HAR DU BRUG FOR?</a:t>
              </a:r>
              <a:endParaRPr sz="1400" b="0" i="0" u="none" strike="noStrike" cap="none" dirty="0">
                <a:solidFill>
                  <a:srgbClr val="000000"/>
                </a:solidFill>
                <a:latin typeface="Arial"/>
                <a:ea typeface="Arial"/>
                <a:cs typeface="Arial"/>
                <a:sym typeface="Arial"/>
              </a:endParaRPr>
            </a:p>
          </p:txBody>
        </p:sp>
      </p:grpSp>
      <p:grpSp>
        <p:nvGrpSpPr>
          <p:cNvPr id="119" name="Google Shape;119;p2"/>
          <p:cNvGrpSpPr/>
          <p:nvPr/>
        </p:nvGrpSpPr>
        <p:grpSpPr>
          <a:xfrm>
            <a:off x="3184023" y="-5080"/>
            <a:ext cx="3159760" cy="6858000"/>
            <a:chOff x="3164709" y="0"/>
            <a:chExt cx="3159760" cy="6858000"/>
          </a:xfrm>
        </p:grpSpPr>
        <p:sp>
          <p:nvSpPr>
            <p:cNvPr id="120" name="Google Shape;120;p2"/>
            <p:cNvSpPr/>
            <p:nvPr/>
          </p:nvSpPr>
          <p:spPr>
            <a:xfrm>
              <a:off x="3164709" y="0"/>
              <a:ext cx="3159760" cy="6858000"/>
            </a:xfrm>
            <a:prstGeom prst="rect">
              <a:avLst/>
            </a:prstGeom>
            <a:solidFill>
              <a:srgbClr val="D8E2F3">
                <a:alpha val="71372"/>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txBox="1"/>
            <p:nvPr/>
          </p:nvSpPr>
          <p:spPr>
            <a:xfrm>
              <a:off x="3907395" y="1282260"/>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01</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3383280" y="3083404"/>
              <a:ext cx="2722617" cy="1200329"/>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7F3392"/>
                  </a:solidFill>
                  <a:latin typeface="Century Gothic"/>
                  <a:ea typeface="Century Gothic"/>
                  <a:cs typeface="Century Gothic"/>
                  <a:sym typeface="Century Gothic"/>
                </a:rPr>
                <a:t>RESULTATER AF SELVEVALUERINGSSPØRGESKEMA</a:t>
              </a:r>
              <a:endParaRPr sz="1400" b="0" i="0" u="none" strike="noStrike" cap="none" dirty="0">
                <a:solidFill>
                  <a:srgbClr val="000000"/>
                </a:solidFill>
                <a:latin typeface="Arial"/>
                <a:ea typeface="Arial"/>
                <a:cs typeface="Arial"/>
                <a:sym typeface="Arial"/>
              </a:endParaRPr>
            </a:p>
          </p:txBody>
        </p:sp>
      </p:grpSp>
      <p:grpSp>
        <p:nvGrpSpPr>
          <p:cNvPr id="123" name="Google Shape;123;p2"/>
          <p:cNvGrpSpPr/>
          <p:nvPr/>
        </p:nvGrpSpPr>
        <p:grpSpPr>
          <a:xfrm>
            <a:off x="6341548" y="5080"/>
            <a:ext cx="3159760" cy="6858000"/>
            <a:chOff x="6341548" y="5080"/>
            <a:chExt cx="3159760" cy="6858000"/>
          </a:xfrm>
        </p:grpSpPr>
        <p:sp>
          <p:nvSpPr>
            <p:cNvPr id="124" name="Google Shape;124;p2"/>
            <p:cNvSpPr/>
            <p:nvPr/>
          </p:nvSpPr>
          <p:spPr>
            <a:xfrm>
              <a:off x="6341548" y="5080"/>
              <a:ext cx="3159760" cy="6858000"/>
            </a:xfrm>
            <a:prstGeom prst="rect">
              <a:avLst/>
            </a:prstGeom>
            <a:solidFill>
              <a:srgbClr val="B3C6E7">
                <a:alpha val="34509"/>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p:nvPr/>
          </p:nvSpPr>
          <p:spPr>
            <a:xfrm>
              <a:off x="7115153" y="128226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02</a:t>
              </a: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6487426" y="3083403"/>
              <a:ext cx="2806717" cy="1569620"/>
            </a:xfrm>
            <a:prstGeom prst="rect">
              <a:avLst/>
            </a:prstGeom>
            <a:noFill/>
            <a:ln>
              <a:noFill/>
            </a:ln>
          </p:spPr>
          <p:txBody>
            <a:bodyPr spcFirstLastPara="1" wrap="square" lIns="91425" tIns="45700" rIns="91425" bIns="45700" anchor="t" anchorCtr="0">
              <a:spAutoFit/>
            </a:bodyPr>
            <a:lstStyle/>
            <a:p>
              <a:pPr lvl="0" algn="ctr">
                <a:buSzPts val="2400"/>
              </a:pPr>
              <a:r>
                <a:rPr lang="da-DK" sz="2400" b="1" dirty="0">
                  <a:solidFill>
                    <a:srgbClr val="7F3392"/>
                  </a:solidFill>
                  <a:latin typeface="Century Gothic"/>
                  <a:ea typeface="Century Gothic"/>
                  <a:cs typeface="Century Gothic"/>
                  <a:sym typeface="Century Gothic"/>
                </a:rPr>
                <a:t>RESULTATER AF SAMTALE MED PLEJEPERSONALET</a:t>
              </a:r>
            </a:p>
            <a:p>
              <a:pPr lvl="0" algn="ctr">
                <a:buSzPts val="2400"/>
              </a:pPr>
              <a:r>
                <a:rPr lang="it-IT" sz="1200" b="1" dirty="0">
                  <a:solidFill>
                    <a:srgbClr val="7F3392"/>
                  </a:solidFill>
                  <a:latin typeface="Century Gothic"/>
                  <a:ea typeface="Century Gothic"/>
                  <a:cs typeface="Century Gothic"/>
                  <a:sym typeface="Century Gothic"/>
                </a:rPr>
                <a:t>SE RETNINGSLINJE N.4 "SÅDAN ORGANISERES ET MØDE"</a:t>
              </a:r>
              <a:endParaRPr sz="1400" b="0" i="0" u="none" strike="noStrike" cap="none" dirty="0">
                <a:solidFill>
                  <a:srgbClr val="000000"/>
                </a:solidFill>
                <a:latin typeface="Arial"/>
                <a:ea typeface="Arial"/>
                <a:cs typeface="Arial"/>
                <a:sym typeface="Arial"/>
              </a:endParaRPr>
            </a:p>
          </p:txBody>
        </p:sp>
      </p:grpSp>
      <p:grpSp>
        <p:nvGrpSpPr>
          <p:cNvPr id="127" name="Google Shape;127;p2"/>
          <p:cNvGrpSpPr/>
          <p:nvPr/>
        </p:nvGrpSpPr>
        <p:grpSpPr>
          <a:xfrm>
            <a:off x="9518387" y="5080"/>
            <a:ext cx="2712720" cy="6858000"/>
            <a:chOff x="9518387" y="5080"/>
            <a:chExt cx="2712720" cy="6858000"/>
          </a:xfrm>
        </p:grpSpPr>
        <p:sp>
          <p:nvSpPr>
            <p:cNvPr id="128" name="Google Shape;128;p2"/>
            <p:cNvSpPr/>
            <p:nvPr/>
          </p:nvSpPr>
          <p:spPr>
            <a:xfrm>
              <a:off x="9518387" y="5080"/>
              <a:ext cx="2712720" cy="6858000"/>
            </a:xfrm>
            <a:prstGeom prst="rect">
              <a:avLst/>
            </a:prstGeom>
            <a:solidFill>
              <a:srgbClr val="8DA9DB">
                <a:alpha val="4745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2"/>
            <p:cNvSpPr txBox="1"/>
            <p:nvPr/>
          </p:nvSpPr>
          <p:spPr>
            <a:xfrm>
              <a:off x="10255118" y="128226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03</a:t>
              </a: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9642079" y="3086189"/>
              <a:ext cx="2525258" cy="1200329"/>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7F3392"/>
                  </a:solidFill>
                  <a:latin typeface="Century Gothic"/>
                  <a:ea typeface="Century Gothic"/>
                  <a:cs typeface="Century Gothic"/>
                  <a:sym typeface="Century Gothic"/>
                </a:rPr>
                <a:t>SKEMA 2 LÆRINGSENHEDSMODEL</a:t>
              </a:r>
              <a:endParaRPr sz="1400" b="0"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9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B8A1">
            <a:alpha val="41568"/>
          </a:srgbClr>
        </a:solidFill>
        <a:effectLst/>
      </p:bgPr>
    </p:bg>
    <p:spTree>
      <p:nvGrpSpPr>
        <p:cNvPr id="1" name="Shape 134"/>
        <p:cNvGrpSpPr/>
        <p:nvPr/>
      </p:nvGrpSpPr>
      <p:grpSpPr>
        <a:xfrm>
          <a:off x="0" y="0"/>
          <a:ext cx="0" cy="0"/>
          <a:chOff x="0" y="0"/>
          <a:chExt cx="0" cy="0"/>
        </a:xfrm>
      </p:grpSpPr>
      <p:sp>
        <p:nvSpPr>
          <p:cNvPr id="135" name="Google Shape;135;p3"/>
          <p:cNvSpPr/>
          <p:nvPr/>
        </p:nvSpPr>
        <p:spPr>
          <a:xfrm>
            <a:off x="0" y="0"/>
            <a:ext cx="3159760" cy="6858000"/>
          </a:xfrm>
          <a:prstGeom prst="rect">
            <a:avLst/>
          </a:prstGeom>
          <a:solidFill>
            <a:srgbClr val="092E4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3"/>
          <p:cNvSpPr txBox="1"/>
          <p:nvPr/>
        </p:nvSpPr>
        <p:spPr>
          <a:xfrm>
            <a:off x="210207" y="1786759"/>
            <a:ext cx="2502513" cy="3416320"/>
          </a:xfrm>
          <a:prstGeom prst="rect">
            <a:avLst/>
          </a:prstGeom>
          <a:noFill/>
          <a:ln>
            <a:noFill/>
          </a:ln>
        </p:spPr>
        <p:txBody>
          <a:bodyPr spcFirstLastPara="1" wrap="square" lIns="91425" tIns="45700" rIns="91425" bIns="45700" anchor="t" anchorCtr="0">
            <a:spAutoFit/>
          </a:bodyPr>
          <a:lstStyle/>
          <a:p>
            <a:pPr lvl="0" algn="ctr">
              <a:buSzPts val="5400"/>
            </a:pPr>
            <a:r>
              <a:rPr lang="da-DK" sz="5400" dirty="0">
                <a:solidFill>
                  <a:srgbClr val="21B8A1"/>
                </a:solidFill>
                <a:latin typeface="Baumans"/>
                <a:ea typeface="Baumans"/>
                <a:cs typeface="Baumans"/>
                <a:sym typeface="Baumans"/>
              </a:rPr>
              <a:t>HVAD HAR DU BRUG FOR</a:t>
            </a:r>
            <a:r>
              <a:rPr lang="it-IT" sz="5400" b="0" i="0" u="none" strike="noStrike" cap="none" dirty="0">
                <a:solidFill>
                  <a:srgbClr val="21B8A1"/>
                </a:solidFill>
                <a:latin typeface="Baumans"/>
                <a:ea typeface="Baumans"/>
                <a:cs typeface="Baumans"/>
                <a:sym typeface="Baumans"/>
              </a:rPr>
              <a:t>?</a:t>
            </a:r>
            <a:endParaRPr sz="1400" b="0" i="0" u="none" strike="noStrike" cap="none" dirty="0">
              <a:solidFill>
                <a:srgbClr val="000000"/>
              </a:solidFill>
              <a:latin typeface="Arial"/>
              <a:ea typeface="Arial"/>
              <a:cs typeface="Arial"/>
              <a:sym typeface="Arial"/>
            </a:endParaRPr>
          </a:p>
        </p:txBody>
      </p:sp>
      <p:grpSp>
        <p:nvGrpSpPr>
          <p:cNvPr id="137" name="Google Shape;137;p3"/>
          <p:cNvGrpSpPr/>
          <p:nvPr/>
        </p:nvGrpSpPr>
        <p:grpSpPr>
          <a:xfrm>
            <a:off x="6317899" y="0"/>
            <a:ext cx="3261360" cy="6858000"/>
            <a:chOff x="6317899" y="0"/>
            <a:chExt cx="3261360" cy="6858000"/>
          </a:xfrm>
        </p:grpSpPr>
        <p:sp>
          <p:nvSpPr>
            <p:cNvPr id="138" name="Google Shape;138;p3"/>
            <p:cNvSpPr/>
            <p:nvPr/>
          </p:nvSpPr>
          <p:spPr>
            <a:xfrm>
              <a:off x="6317899" y="0"/>
              <a:ext cx="3261360" cy="6858000"/>
            </a:xfrm>
            <a:prstGeom prst="rect">
              <a:avLst/>
            </a:prstGeom>
            <a:solidFill>
              <a:srgbClr val="8DA9DB">
                <a:alpha val="68235"/>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3"/>
            <p:cNvSpPr txBox="1"/>
            <p:nvPr/>
          </p:nvSpPr>
          <p:spPr>
            <a:xfrm>
              <a:off x="6578862" y="3073391"/>
              <a:ext cx="2722500" cy="1938952"/>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7F3392"/>
                  </a:solidFill>
                  <a:latin typeface="Century Gothic"/>
                  <a:ea typeface="Century Gothic"/>
                  <a:cs typeface="Century Gothic"/>
                  <a:sym typeface="Century Gothic"/>
                </a:rPr>
                <a:t>SKEMA</a:t>
              </a:r>
              <a:r>
                <a:rPr lang="it-IT" sz="2400" b="1" i="0" u="none" strike="noStrike" cap="none" dirty="0">
                  <a:solidFill>
                    <a:srgbClr val="7F3392"/>
                  </a:solidFill>
                  <a:latin typeface="Century Gothic"/>
                  <a:ea typeface="Century Gothic"/>
                  <a:cs typeface="Century Gothic"/>
                  <a:sym typeface="Century Gothic"/>
                </a:rPr>
                <a:t> </a:t>
              </a:r>
              <a:r>
                <a:rPr lang="da-DK" sz="2400" b="1" dirty="0">
                  <a:solidFill>
                    <a:srgbClr val="7F3392"/>
                  </a:solidFill>
                  <a:latin typeface="Century Gothic"/>
                  <a:ea typeface="Century Gothic"/>
                  <a:cs typeface="Century Gothic"/>
                  <a:sym typeface="Century Gothic"/>
                </a:rPr>
                <a:t>3 FÆLLES PLANLÆGNING MED VÆRTS-ORGANISATIONSVÆRKTØJET</a:t>
              </a:r>
              <a:endParaRPr sz="1200" b="1" i="0" u="none" strike="noStrike" cap="none" dirty="0">
                <a:solidFill>
                  <a:srgbClr val="7F3392"/>
                </a:solidFill>
                <a:latin typeface="Century Gothic"/>
                <a:ea typeface="Century Gothic"/>
                <a:cs typeface="Century Gothic"/>
                <a:sym typeface="Century Gothic"/>
              </a:endParaRPr>
            </a:p>
          </p:txBody>
        </p:sp>
        <p:sp>
          <p:nvSpPr>
            <p:cNvPr id="140" name="Google Shape;140;p3"/>
            <p:cNvSpPr txBox="1"/>
            <p:nvPr/>
          </p:nvSpPr>
          <p:spPr>
            <a:xfrm>
              <a:off x="7095358" y="1614785"/>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04</a:t>
              </a:r>
              <a:endParaRPr sz="1400" b="0" i="0" u="none" strike="noStrike" cap="none">
                <a:solidFill>
                  <a:srgbClr val="000000"/>
                </a:solidFill>
                <a:latin typeface="Arial"/>
                <a:ea typeface="Arial"/>
                <a:cs typeface="Arial"/>
                <a:sym typeface="Arial"/>
              </a:endParaRPr>
            </a:p>
          </p:txBody>
        </p:sp>
      </p:grpSp>
      <p:grpSp>
        <p:nvGrpSpPr>
          <p:cNvPr id="141" name="Google Shape;141;p3"/>
          <p:cNvGrpSpPr/>
          <p:nvPr/>
        </p:nvGrpSpPr>
        <p:grpSpPr>
          <a:xfrm>
            <a:off x="3161380" y="0"/>
            <a:ext cx="3159760" cy="6858000"/>
            <a:chOff x="3161380" y="0"/>
            <a:chExt cx="3159760" cy="6858000"/>
          </a:xfrm>
        </p:grpSpPr>
        <p:sp>
          <p:nvSpPr>
            <p:cNvPr id="142" name="Google Shape;142;p3"/>
            <p:cNvSpPr/>
            <p:nvPr/>
          </p:nvSpPr>
          <p:spPr>
            <a:xfrm>
              <a:off x="3161380" y="0"/>
              <a:ext cx="3159760" cy="6858000"/>
            </a:xfrm>
            <a:prstGeom prst="rect">
              <a:avLst/>
            </a:prstGeom>
            <a:solidFill>
              <a:srgbClr val="8DA9DB">
                <a:alpha val="40392"/>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3"/>
            <p:cNvSpPr txBox="1"/>
            <p:nvPr/>
          </p:nvSpPr>
          <p:spPr>
            <a:xfrm>
              <a:off x="3935598" y="1597221"/>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03</a:t>
              </a: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3369967" y="3092399"/>
              <a:ext cx="2722617" cy="1200329"/>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7F3392"/>
                  </a:solidFill>
                  <a:latin typeface="Century Gothic"/>
                  <a:ea typeface="Century Gothic"/>
                  <a:cs typeface="Century Gothic"/>
                  <a:sym typeface="Century Gothic"/>
                </a:rPr>
                <a:t>SKEMA 2 LÆRINGSENHEDSMODEL</a:t>
              </a:r>
              <a:endParaRPr sz="1400" b="0" i="0" u="none" strike="noStrike" cap="none" dirty="0">
                <a:solidFill>
                  <a:srgbClr val="000000"/>
                </a:solidFill>
                <a:latin typeface="Arial"/>
                <a:ea typeface="Arial"/>
                <a:cs typeface="Arial"/>
                <a:sym typeface="Arial"/>
              </a:endParaRPr>
            </a:p>
          </p:txBody>
        </p:sp>
      </p:grpSp>
      <p:grpSp>
        <p:nvGrpSpPr>
          <p:cNvPr id="145" name="Google Shape;145;p3"/>
          <p:cNvGrpSpPr/>
          <p:nvPr/>
        </p:nvGrpSpPr>
        <p:grpSpPr>
          <a:xfrm>
            <a:off x="9580876" y="0"/>
            <a:ext cx="3261361" cy="6858000"/>
            <a:chOff x="9580876" y="0"/>
            <a:chExt cx="3261361" cy="6858000"/>
          </a:xfrm>
        </p:grpSpPr>
        <p:sp>
          <p:nvSpPr>
            <p:cNvPr id="146" name="Google Shape;146;p3"/>
            <p:cNvSpPr/>
            <p:nvPr/>
          </p:nvSpPr>
          <p:spPr>
            <a:xfrm>
              <a:off x="9580877" y="0"/>
              <a:ext cx="3261360" cy="6858000"/>
            </a:xfrm>
            <a:prstGeom prst="rect">
              <a:avLst/>
            </a:prstGeom>
            <a:solidFill>
              <a:schemeClr val="accent1">
                <a:alpha val="74509"/>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10190655" y="1627094"/>
              <a:ext cx="16080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it-IT" sz="7200" b="0" i="0" u="none" strike="noStrike" cap="none">
                  <a:solidFill>
                    <a:srgbClr val="8DA9DB"/>
                  </a:solidFill>
                  <a:latin typeface="Baumans"/>
                  <a:ea typeface="Baumans"/>
                  <a:cs typeface="Baumans"/>
                  <a:sym typeface="Baumans"/>
                </a:rPr>
                <a:t>05</a:t>
              </a:r>
              <a:endParaRPr sz="1400" b="0" i="0" u="none" strike="noStrike" cap="none">
                <a:solidFill>
                  <a:srgbClr val="000000"/>
                </a:solidFill>
                <a:latin typeface="Arial"/>
                <a:ea typeface="Arial"/>
                <a:cs typeface="Arial"/>
                <a:sym typeface="Arial"/>
              </a:endParaRPr>
            </a:p>
          </p:txBody>
        </p:sp>
        <p:sp>
          <p:nvSpPr>
            <p:cNvPr id="148" name="Google Shape;148;p3"/>
            <p:cNvSpPr txBox="1"/>
            <p:nvPr/>
          </p:nvSpPr>
          <p:spPr>
            <a:xfrm>
              <a:off x="9580876" y="3073463"/>
              <a:ext cx="2749085" cy="1200288"/>
            </a:xfrm>
            <a:prstGeom prst="rect">
              <a:avLst/>
            </a:prstGeom>
            <a:noFill/>
            <a:ln>
              <a:noFill/>
            </a:ln>
          </p:spPr>
          <p:txBody>
            <a:bodyPr spcFirstLastPara="1" wrap="square" lIns="91425" tIns="45700" rIns="91425" bIns="45700" anchor="t" anchorCtr="0">
              <a:spAutoFit/>
            </a:bodyPr>
            <a:lstStyle/>
            <a:p>
              <a:pPr lvl="0" algn="ctr">
                <a:buSzPts val="2400"/>
              </a:pPr>
              <a:r>
                <a:rPr lang="it-IT" sz="2400" b="1" dirty="0">
                  <a:solidFill>
                    <a:srgbClr val="7F3392"/>
                  </a:solidFill>
                  <a:latin typeface="Century Gothic"/>
                  <a:ea typeface="Century Gothic"/>
                  <a:cs typeface="Century Gothic"/>
                  <a:sym typeface="Century Gothic"/>
                </a:rPr>
                <a:t>SKEMA</a:t>
              </a:r>
              <a:r>
                <a:rPr lang="it-IT" sz="2400" b="1" i="0" u="none" strike="noStrike" cap="none" dirty="0">
                  <a:solidFill>
                    <a:srgbClr val="7F3392"/>
                  </a:solidFill>
                  <a:latin typeface="Century Gothic"/>
                  <a:ea typeface="Century Gothic"/>
                  <a:cs typeface="Century Gothic"/>
                  <a:sym typeface="Century Gothic"/>
                </a:rPr>
                <a:t> </a:t>
              </a:r>
              <a:r>
                <a:rPr lang="it-IT" sz="2400" b="1" dirty="0">
                  <a:solidFill>
                    <a:srgbClr val="7F3392"/>
                  </a:solidFill>
                  <a:latin typeface="Century Gothic"/>
                  <a:ea typeface="Century Gothic"/>
                  <a:cs typeface="Century Gothic"/>
                  <a:sym typeface="Century Gothic"/>
                </a:rPr>
                <a:t>6
INDIVIDUALISERET
PLAN</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02</a:t>
            </a:r>
            <a:endParaRPr/>
          </a:p>
        </p:txBody>
      </p:sp>
      <p:sp>
        <p:nvSpPr>
          <p:cNvPr id="154" name="Google Shape;154;p4"/>
          <p:cNvSpPr txBox="1"/>
          <p:nvPr/>
        </p:nvSpPr>
        <p:spPr>
          <a:xfrm>
            <a:off x="4719145" y="1576552"/>
            <a:ext cx="7073400" cy="4124166"/>
          </a:xfrm>
          <a:prstGeom prst="rect">
            <a:avLst/>
          </a:prstGeom>
          <a:noFill/>
          <a:ln>
            <a:noFill/>
          </a:ln>
        </p:spPr>
        <p:txBody>
          <a:bodyPr spcFirstLastPara="1" wrap="square" lIns="91425" tIns="45700" rIns="91425" bIns="45700" anchor="t" anchorCtr="0">
            <a:spAutoFit/>
          </a:bodyPr>
          <a:lstStyle/>
          <a:p>
            <a:pPr lvl="0">
              <a:buSzPts val="2800"/>
            </a:pPr>
            <a:r>
              <a:rPr lang="da-DK" sz="3200" b="1" dirty="0">
                <a:solidFill>
                  <a:srgbClr val="7030A0"/>
                </a:solidFill>
                <a:latin typeface="Calibri"/>
                <a:ea typeface="Calibri"/>
                <a:cs typeface="Calibri"/>
                <a:sym typeface="Calibri"/>
              </a:rPr>
              <a:t>RESULTATER AF SAMTALE MED PLEJEPERSONALET</a:t>
            </a: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200" b="1" i="0" u="none" strike="noStrike" cap="none" dirty="0">
              <a:solidFill>
                <a:srgbClr val="7030A0"/>
              </a:solidFill>
              <a:latin typeface="Calibri"/>
              <a:ea typeface="Calibri"/>
              <a:cs typeface="Calibri"/>
              <a:sym typeface="Calibri"/>
            </a:endParaRPr>
          </a:p>
          <a:p>
            <a:pPr lvl="0">
              <a:buSzPts val="2000"/>
            </a:pPr>
            <a:r>
              <a:rPr lang="da-DK" sz="2400" dirty="0">
                <a:solidFill>
                  <a:srgbClr val="092E4B"/>
                </a:solidFill>
                <a:latin typeface="Calibri"/>
                <a:ea typeface="Calibri"/>
                <a:cs typeface="Calibri"/>
                <a:sym typeface="Calibri"/>
              </a:rPr>
              <a:t>Aftal et møde med plejepersonalet, når han/hun har udfyldt selvevalueringsspørgeskemaet.</a:t>
            </a: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400" i="0" u="none" strike="noStrike" cap="none" dirty="0">
              <a:solidFill>
                <a:srgbClr val="092E4B"/>
              </a:solidFill>
              <a:latin typeface="Calibri"/>
              <a:ea typeface="Calibri"/>
              <a:cs typeface="Calibri"/>
              <a:sym typeface="Calibri"/>
            </a:endParaRPr>
          </a:p>
          <a:p>
            <a:pPr lvl="0">
              <a:buSzPts val="2000"/>
            </a:pPr>
            <a:r>
              <a:rPr lang="da-DK" sz="2400" dirty="0">
                <a:solidFill>
                  <a:srgbClr val="092E4B"/>
                </a:solidFill>
                <a:latin typeface="Calibri"/>
                <a:ea typeface="Calibri"/>
                <a:cs typeface="Calibri"/>
                <a:sym typeface="Calibri"/>
              </a:rPr>
              <a:t>Samtalen har til formål at lade ham / hende vide bedre, hvad de forventede resultater er, og være sikker på, at de har et klart billede af vejen.</a:t>
            </a: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2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03</a:t>
            </a:r>
            <a:endParaRPr/>
          </a:p>
        </p:txBody>
      </p:sp>
      <p:sp>
        <p:nvSpPr>
          <p:cNvPr id="160" name="Google Shape;160;p5"/>
          <p:cNvSpPr txBox="1"/>
          <p:nvPr/>
        </p:nvSpPr>
        <p:spPr>
          <a:xfrm>
            <a:off x="4606150" y="496400"/>
            <a:ext cx="7387800" cy="5816937"/>
          </a:xfrm>
          <a:prstGeom prst="rect">
            <a:avLst/>
          </a:prstGeom>
          <a:noFill/>
          <a:ln>
            <a:noFill/>
          </a:ln>
        </p:spPr>
        <p:txBody>
          <a:bodyPr spcFirstLastPara="1" wrap="square" lIns="91425" tIns="45700" rIns="91425" bIns="45700" anchor="t" anchorCtr="0">
            <a:spAutoFit/>
          </a:bodyPr>
          <a:lstStyle/>
          <a:p>
            <a:pPr lvl="0">
              <a:buSzPts val="2800"/>
            </a:pPr>
            <a:r>
              <a:rPr lang="it-IT" sz="3000" b="1" dirty="0">
                <a:solidFill>
                  <a:srgbClr val="7F3392"/>
                </a:solidFill>
                <a:latin typeface="Calibri"/>
                <a:ea typeface="Calibri"/>
                <a:cs typeface="Calibri"/>
                <a:sym typeface="Calibri"/>
              </a:rPr>
              <a:t>SKEMA</a:t>
            </a:r>
            <a:r>
              <a:rPr lang="it-IT" sz="3000" b="1" i="0" u="none" strike="noStrike" cap="none" dirty="0">
                <a:solidFill>
                  <a:srgbClr val="7F3392"/>
                </a:solidFill>
                <a:latin typeface="Calibri"/>
                <a:ea typeface="Calibri"/>
                <a:cs typeface="Calibri"/>
                <a:sym typeface="Calibri"/>
              </a:rPr>
              <a:t> 2 </a:t>
            </a:r>
            <a:r>
              <a:rPr lang="it-IT" sz="3000" b="1" dirty="0">
                <a:solidFill>
                  <a:srgbClr val="7F3392"/>
                </a:solidFill>
                <a:latin typeface="Calibri"/>
                <a:ea typeface="Calibri"/>
                <a:cs typeface="Calibri"/>
                <a:sym typeface="Calibri"/>
              </a:rPr>
              <a:t>LÆRINGSENHEDSMODEL</a:t>
            </a:r>
            <a:endParaRPr sz="1600" b="1" i="0" u="none" strike="noStrike" cap="none" dirty="0">
              <a:solidFill>
                <a:srgbClr val="7F339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3000" b="1" i="0" u="none" strike="noStrike" cap="none" dirty="0">
              <a:solidFill>
                <a:srgbClr val="7030A0"/>
              </a:solidFill>
              <a:latin typeface="Calibri"/>
              <a:ea typeface="Calibri"/>
              <a:cs typeface="Calibri"/>
              <a:sym typeface="Calibri"/>
            </a:endParaRPr>
          </a:p>
          <a:p>
            <a:pPr lvl="0">
              <a:buSzPts val="2000"/>
            </a:pPr>
            <a:r>
              <a:rPr lang="da-DK" sz="2400" dirty="0">
                <a:solidFill>
                  <a:srgbClr val="092E4B"/>
                </a:solidFill>
                <a:latin typeface="Calibri"/>
                <a:ea typeface="Calibri"/>
                <a:cs typeface="Calibri"/>
                <a:sym typeface="Calibri"/>
              </a:rPr>
              <a:t>I læringsenheden finder du en liste over aktiviteter, der sigter mod at nå de </a:t>
            </a:r>
            <a:r>
              <a:rPr lang="da-DK" sz="2400" dirty="0" err="1">
                <a:solidFill>
                  <a:srgbClr val="092E4B"/>
                </a:solidFill>
                <a:latin typeface="Calibri"/>
                <a:ea typeface="Calibri"/>
                <a:cs typeface="Calibri"/>
                <a:sym typeface="Calibri"/>
              </a:rPr>
              <a:t>LOs</a:t>
            </a:r>
            <a:r>
              <a:rPr lang="da-DK" sz="2400" dirty="0">
                <a:solidFill>
                  <a:srgbClr val="092E4B"/>
                </a:solidFill>
                <a:latin typeface="Calibri"/>
                <a:ea typeface="Calibri"/>
                <a:cs typeface="Calibri"/>
                <a:sym typeface="Calibri"/>
              </a:rPr>
              <a:t> resultater, der allerede er </a:t>
            </a:r>
            <a:r>
              <a:rPr lang="da-DK" sz="2400" dirty="0" err="1">
                <a:solidFill>
                  <a:srgbClr val="092E4B"/>
                </a:solidFill>
                <a:latin typeface="Calibri"/>
                <a:ea typeface="Calibri"/>
                <a:cs typeface="Calibri"/>
                <a:sym typeface="Calibri"/>
              </a:rPr>
              <a:t>individueret</a:t>
            </a:r>
            <a:r>
              <a:rPr lang="da-DK" sz="2400" dirty="0">
                <a:solidFill>
                  <a:srgbClr val="092E4B"/>
                </a:solidFill>
                <a:latin typeface="Calibri"/>
                <a:ea typeface="Calibri"/>
                <a:cs typeface="Calibri"/>
                <a:sym typeface="Calibri"/>
              </a:rPr>
              <a:t> i MOOC. De arbejdsbaserede læringsforløb er en lejlighed for plejepersonalet til at skifte den viden, der er erhvervet i kompetencer.</a:t>
            </a:r>
            <a:br>
              <a:rPr lang="da-DK" sz="2400" dirty="0">
                <a:solidFill>
                  <a:srgbClr val="092E4B"/>
                </a:solidFill>
                <a:latin typeface="Calibri"/>
                <a:ea typeface="Calibri"/>
                <a:cs typeface="Calibri"/>
                <a:sym typeface="Calibri"/>
              </a:rPr>
            </a:br>
            <a:r>
              <a:rPr lang="da-DK" sz="2400" dirty="0">
                <a:solidFill>
                  <a:srgbClr val="092E4B"/>
                </a:solidFill>
                <a:latin typeface="Calibri"/>
                <a:ea typeface="Calibri"/>
                <a:cs typeface="Calibri"/>
                <a:sym typeface="Calibri"/>
              </a:rPr>
              <a:t>Aktiviteterne kan naturligvis kræve en vis tilpasning i overensstemmelse med værtsorganisationens behov, de tilgængelige teknologier og faciliteter samt plejepersonalets behov og forventninger.
Før vi analyserer værtsorganisationen og undersøger dens behov, foreslår vi, at du har et stort kendskab til de foreslåede aktiviteter, da det vil hjælpe dig med bedre at forstå, hvilke der kan gennemføres eller ej.</a:t>
            </a:r>
            <a:endParaRPr sz="18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04</a:t>
            </a:r>
            <a:endParaRPr/>
          </a:p>
        </p:txBody>
      </p:sp>
      <p:sp>
        <p:nvSpPr>
          <p:cNvPr id="166" name="Google Shape;166;p6"/>
          <p:cNvSpPr txBox="1"/>
          <p:nvPr/>
        </p:nvSpPr>
        <p:spPr>
          <a:xfrm>
            <a:off x="4729655" y="1156139"/>
            <a:ext cx="7073400" cy="2077800"/>
          </a:xfrm>
          <a:prstGeom prst="rect">
            <a:avLst/>
          </a:prstGeom>
          <a:noFill/>
          <a:ln>
            <a:noFill/>
          </a:ln>
        </p:spPr>
        <p:txBody>
          <a:bodyPr spcFirstLastPara="1" wrap="square" lIns="91425" tIns="45700" rIns="91425" bIns="45700" anchor="t" anchorCtr="0">
            <a:spAutoFit/>
          </a:bodyPr>
          <a:lstStyle/>
          <a:p>
            <a:pPr lvl="0">
              <a:buSzPts val="2800"/>
            </a:pPr>
            <a:r>
              <a:rPr lang="it-IT" sz="3100" b="1" i="0" u="none" strike="noStrike" cap="none" dirty="0">
                <a:solidFill>
                  <a:srgbClr val="7F3392"/>
                </a:solidFill>
                <a:latin typeface="Calibri"/>
                <a:ea typeface="Calibri"/>
                <a:cs typeface="Calibri"/>
                <a:sym typeface="Calibri"/>
              </a:rPr>
              <a:t>SKEMA 3 CO-PLANNING </a:t>
            </a:r>
            <a:r>
              <a:rPr lang="it-IT" sz="3100" b="1" dirty="0">
                <a:solidFill>
                  <a:srgbClr val="7F3392"/>
                </a:solidFill>
                <a:latin typeface="Calibri"/>
                <a:ea typeface="Calibri"/>
                <a:cs typeface="Calibri"/>
                <a:sym typeface="Calibri"/>
              </a:rPr>
              <a:t>MED VÆRTSORGANISATIONSVÆRKTØJET</a:t>
            </a:r>
            <a:endParaRPr sz="1700" b="1" i="0" u="none" strike="noStrike" cap="none" dirty="0">
              <a:solidFill>
                <a:srgbClr val="7F339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1900" b="1" i="0" u="none" strike="noStrike" cap="none" dirty="0">
              <a:solidFill>
                <a:srgbClr val="7030A0"/>
              </a:solidFill>
              <a:latin typeface="Calibri"/>
              <a:ea typeface="Calibri"/>
              <a:cs typeface="Calibri"/>
              <a:sym typeface="Calibri"/>
            </a:endParaRPr>
          </a:p>
          <a:p>
            <a:pPr lvl="0">
              <a:buSzPts val="1800"/>
            </a:pPr>
            <a:r>
              <a:rPr lang="da-DK" sz="2400" dirty="0">
                <a:solidFill>
                  <a:schemeClr val="dk1"/>
                </a:solidFill>
                <a:latin typeface="Calibri"/>
                <a:ea typeface="Calibri"/>
                <a:cs typeface="Calibri"/>
                <a:sym typeface="Calibri"/>
              </a:rPr>
              <a:t>Værktøjet skal bruges til at profilere værtsorganisationen og indsamle følgende oplysninger:</a:t>
            </a:r>
            <a:endParaRPr sz="2000" i="0" u="none" strike="noStrike" cap="none" dirty="0">
              <a:solidFill>
                <a:srgbClr val="000000"/>
              </a:solidFill>
              <a:latin typeface="Calibri"/>
              <a:ea typeface="Calibri"/>
              <a:cs typeface="Calibri"/>
              <a:sym typeface="Calibri"/>
            </a:endParaRPr>
          </a:p>
        </p:txBody>
      </p:sp>
      <p:sp>
        <p:nvSpPr>
          <p:cNvPr id="167" name="Google Shape;167;p6"/>
          <p:cNvSpPr txBox="1"/>
          <p:nvPr/>
        </p:nvSpPr>
        <p:spPr>
          <a:xfrm>
            <a:off x="4752001" y="3327500"/>
            <a:ext cx="2201400" cy="708000"/>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2000" b="1" i="0" u="none" strike="noStrike" cap="none" dirty="0">
                <a:solidFill>
                  <a:srgbClr val="092E4B"/>
                </a:solidFill>
                <a:latin typeface="Century Gothic"/>
                <a:ea typeface="Century Gothic"/>
                <a:cs typeface="Century Gothic"/>
                <a:sym typeface="Century Gothic"/>
              </a:rPr>
              <a:t>TYPE </a:t>
            </a:r>
            <a:r>
              <a:rPr lang="it-IT" sz="2000" b="1" dirty="0">
                <a:solidFill>
                  <a:srgbClr val="092E4B"/>
                </a:solidFill>
                <a:latin typeface="Century Gothic"/>
                <a:ea typeface="Century Gothic"/>
                <a:cs typeface="Century Gothic"/>
                <a:sym typeface="Century Gothic"/>
              </a:rPr>
              <a:t>A</a:t>
            </a:r>
            <a:r>
              <a:rPr lang="it-IT" sz="2000" b="1" i="0" u="none" strike="noStrike" cap="none" dirty="0">
                <a:solidFill>
                  <a:srgbClr val="092E4B"/>
                </a:solidFill>
                <a:latin typeface="Century Gothic"/>
                <a:ea typeface="Century Gothic"/>
                <a:cs typeface="Century Gothic"/>
                <a:sym typeface="Century Gothic"/>
              </a:rPr>
              <a:t>F ORGANI</a:t>
            </a:r>
            <a:r>
              <a:rPr lang="it-IT" sz="2000" b="1" dirty="0">
                <a:solidFill>
                  <a:srgbClr val="092E4B"/>
                </a:solidFill>
                <a:latin typeface="Century Gothic"/>
                <a:ea typeface="Century Gothic"/>
                <a:cs typeface="Century Gothic"/>
                <a:sym typeface="Century Gothic"/>
              </a:rPr>
              <a:t>S</a:t>
            </a:r>
            <a:r>
              <a:rPr lang="it-IT" sz="2000" b="1" i="0" u="none" strike="noStrike" cap="none" dirty="0">
                <a:solidFill>
                  <a:srgbClr val="092E4B"/>
                </a:solidFill>
                <a:latin typeface="Century Gothic"/>
                <a:ea typeface="Century Gothic"/>
                <a:cs typeface="Century Gothic"/>
                <a:sym typeface="Century Gothic"/>
              </a:rPr>
              <a:t>ATION</a:t>
            </a:r>
            <a:endParaRPr sz="1600" b="0" i="0" u="none" strike="noStrike" cap="none" dirty="0">
              <a:solidFill>
                <a:srgbClr val="000000"/>
              </a:solidFill>
              <a:latin typeface="Arial"/>
              <a:ea typeface="Arial"/>
              <a:cs typeface="Arial"/>
              <a:sym typeface="Arial"/>
            </a:endParaRPr>
          </a:p>
        </p:txBody>
      </p:sp>
      <p:sp>
        <p:nvSpPr>
          <p:cNvPr id="168" name="Google Shape;168;p6"/>
          <p:cNvSpPr txBox="1"/>
          <p:nvPr/>
        </p:nvSpPr>
        <p:spPr>
          <a:xfrm>
            <a:off x="4752001" y="4206175"/>
            <a:ext cx="2201400" cy="1015622"/>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lvl="0" algn="ctr">
              <a:buSzPts val="1800"/>
            </a:pPr>
            <a:r>
              <a:rPr lang="it-IT" sz="2000" b="1" dirty="0">
                <a:solidFill>
                  <a:srgbClr val="092E4B"/>
                </a:solidFill>
                <a:latin typeface="Century Gothic"/>
                <a:ea typeface="Century Gothic"/>
                <a:cs typeface="Century Gothic"/>
                <a:sym typeface="Century Gothic"/>
              </a:rPr>
              <a:t>SUNDHEDSOMRÅDET, DER ARBEJDES I</a:t>
            </a:r>
            <a:endParaRPr sz="1600" b="0" i="0" u="none" strike="noStrike" cap="none" dirty="0">
              <a:solidFill>
                <a:srgbClr val="000000"/>
              </a:solidFill>
              <a:latin typeface="Arial"/>
              <a:ea typeface="Arial"/>
              <a:cs typeface="Arial"/>
              <a:sym typeface="Arial"/>
            </a:endParaRPr>
          </a:p>
        </p:txBody>
      </p:sp>
      <p:sp>
        <p:nvSpPr>
          <p:cNvPr id="169" name="Google Shape;169;p6"/>
          <p:cNvSpPr txBox="1"/>
          <p:nvPr/>
        </p:nvSpPr>
        <p:spPr>
          <a:xfrm>
            <a:off x="7152289" y="3588105"/>
            <a:ext cx="3168900" cy="1323399"/>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lvl="0">
              <a:buSzPts val="1800"/>
            </a:pPr>
            <a:r>
              <a:rPr lang="da-DK" sz="2000" b="1" dirty="0">
                <a:solidFill>
                  <a:srgbClr val="092E4B"/>
                </a:solidFill>
                <a:latin typeface="Century Gothic"/>
                <a:ea typeface="Century Gothic"/>
                <a:cs typeface="Century Gothic"/>
                <a:sym typeface="Century Gothic"/>
              </a:rPr>
              <a:t>IKT OG TEKNOLOGIER, DER FORBEDRER ARBEJDSTAGERNES PRÆSTATIONER</a:t>
            </a:r>
            <a:endParaRPr sz="1600" b="0" i="0" u="none" strike="noStrike" cap="none" dirty="0">
              <a:solidFill>
                <a:srgbClr val="000000"/>
              </a:solidFill>
              <a:latin typeface="Arial"/>
              <a:ea typeface="Arial"/>
              <a:cs typeface="Arial"/>
              <a:sym typeface="Arial"/>
            </a:endParaRPr>
          </a:p>
        </p:txBody>
      </p:sp>
      <p:sp>
        <p:nvSpPr>
          <p:cNvPr id="170" name="Google Shape;170;p6"/>
          <p:cNvSpPr txBox="1"/>
          <p:nvPr/>
        </p:nvSpPr>
        <p:spPr>
          <a:xfrm>
            <a:off x="4752001" y="5392472"/>
            <a:ext cx="2201400" cy="1015800"/>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lvl="0" algn="just">
              <a:buSzPts val="1800"/>
            </a:pPr>
            <a:r>
              <a:rPr lang="it-IT" sz="2000" b="1" dirty="0">
                <a:solidFill>
                  <a:srgbClr val="092E4B"/>
                </a:solidFill>
                <a:latin typeface="Century Gothic"/>
                <a:ea typeface="Century Gothic"/>
                <a:cs typeface="Century Gothic"/>
                <a:sym typeface="Century Gothic"/>
              </a:rPr>
              <a:t>FACILITETER OG TEKNOLOGIER TIL RÅDIGHED</a:t>
            </a:r>
            <a:endParaRPr sz="1600" b="0" i="0" u="none" strike="noStrike" cap="none" dirty="0">
              <a:solidFill>
                <a:srgbClr val="000000"/>
              </a:solidFill>
              <a:latin typeface="Arial"/>
              <a:ea typeface="Arial"/>
              <a:cs typeface="Arial"/>
              <a:sym typeface="Arial"/>
            </a:endParaRPr>
          </a:p>
        </p:txBody>
      </p:sp>
      <p:sp>
        <p:nvSpPr>
          <p:cNvPr id="171" name="Google Shape;171;p6"/>
          <p:cNvSpPr txBox="1"/>
          <p:nvPr/>
        </p:nvSpPr>
        <p:spPr>
          <a:xfrm>
            <a:off x="7152289" y="5178511"/>
            <a:ext cx="3168900" cy="1046700"/>
          </a:xfrm>
          <a:prstGeom prst="rect">
            <a:avLst/>
          </a:prstGeom>
          <a:noFill/>
          <a:ln w="25400" cap="flat" cmpd="sng">
            <a:solidFill>
              <a:srgbClr val="21B8A1"/>
            </a:solidFill>
            <a:prstDash val="solid"/>
            <a:round/>
            <a:headEnd type="none" w="sm" len="sm"/>
            <a:tailEnd type="none" w="sm" len="sm"/>
          </a:ln>
        </p:spPr>
        <p:txBody>
          <a:bodyPr spcFirstLastPara="1" wrap="square" lIns="91425" tIns="45700" rIns="91425" bIns="45700" anchor="t" anchorCtr="0">
            <a:spAutoFit/>
          </a:bodyPr>
          <a:lstStyle/>
          <a:p>
            <a:pPr lvl="0">
              <a:buSzPts val="1800"/>
            </a:pPr>
            <a:r>
              <a:rPr lang="da-DK" sz="2000" b="1" dirty="0">
                <a:solidFill>
                  <a:srgbClr val="092E4B"/>
                </a:solidFill>
                <a:latin typeface="Century Gothic"/>
                <a:ea typeface="Century Gothic"/>
                <a:cs typeface="Century Gothic"/>
                <a:sym typeface="Century Gothic"/>
              </a:rPr>
              <a:t>TYPE AKTIVITETER, DER KAN UDFØRES I ORGANISATIONEN</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0" y="0"/>
            <a:ext cx="460616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0"/>
              <a:buFont typeface="Baumans"/>
              <a:buNone/>
            </a:pPr>
            <a:r>
              <a:rPr lang="it-IT" sz="30000">
                <a:latin typeface="Baumans"/>
                <a:ea typeface="Baumans"/>
                <a:cs typeface="Baumans"/>
                <a:sym typeface="Baumans"/>
              </a:rPr>
              <a:t>05</a:t>
            </a:r>
            <a:endParaRPr/>
          </a:p>
        </p:txBody>
      </p:sp>
      <p:sp>
        <p:nvSpPr>
          <p:cNvPr id="177" name="Google Shape;177;p7"/>
          <p:cNvSpPr txBox="1"/>
          <p:nvPr/>
        </p:nvSpPr>
        <p:spPr>
          <a:xfrm>
            <a:off x="4729655" y="1156139"/>
            <a:ext cx="7073400" cy="554100"/>
          </a:xfrm>
          <a:prstGeom prst="rect">
            <a:avLst/>
          </a:prstGeom>
          <a:noFill/>
          <a:ln>
            <a:noFill/>
          </a:ln>
        </p:spPr>
        <p:txBody>
          <a:bodyPr spcFirstLastPara="1" wrap="square" lIns="91425" tIns="45700" rIns="91425" bIns="45700" anchor="t" anchorCtr="0">
            <a:spAutoFit/>
          </a:bodyPr>
          <a:lstStyle/>
          <a:p>
            <a:pPr lvl="0" algn="ctr">
              <a:buSzPts val="2800"/>
            </a:pPr>
            <a:r>
              <a:rPr lang="it-IT" sz="3000" b="1" dirty="0">
                <a:solidFill>
                  <a:srgbClr val="7F3392"/>
                </a:solidFill>
                <a:latin typeface="Calibri"/>
                <a:ea typeface="Calibri"/>
                <a:cs typeface="Calibri"/>
                <a:sym typeface="Calibri"/>
              </a:rPr>
              <a:t>SKEMA</a:t>
            </a:r>
            <a:r>
              <a:rPr lang="it-IT" sz="3000" b="1" i="0" u="none" strike="noStrike" cap="none" dirty="0">
                <a:solidFill>
                  <a:srgbClr val="7F3392"/>
                </a:solidFill>
                <a:latin typeface="Calibri"/>
                <a:ea typeface="Calibri"/>
                <a:cs typeface="Calibri"/>
                <a:sym typeface="Calibri"/>
              </a:rPr>
              <a:t> 6 </a:t>
            </a:r>
            <a:r>
              <a:rPr lang="it-IT" sz="3000" b="1" dirty="0">
                <a:solidFill>
                  <a:srgbClr val="7F3392"/>
                </a:solidFill>
                <a:latin typeface="Calibri"/>
                <a:ea typeface="Calibri"/>
                <a:cs typeface="Calibri"/>
                <a:sym typeface="Calibri"/>
              </a:rPr>
              <a:t>INDIVIDUALISERET </a:t>
            </a:r>
            <a:r>
              <a:rPr lang="it-IT" sz="3000" b="1" i="0" u="none" strike="noStrike" cap="none" dirty="0">
                <a:solidFill>
                  <a:srgbClr val="7F3392"/>
                </a:solidFill>
                <a:latin typeface="Calibri"/>
                <a:ea typeface="Calibri"/>
                <a:cs typeface="Calibri"/>
                <a:sym typeface="Calibri"/>
              </a:rPr>
              <a:t>PLAN </a:t>
            </a:r>
            <a:endParaRPr sz="1600" b="1" i="0" u="none" strike="noStrike" cap="none" dirty="0">
              <a:solidFill>
                <a:srgbClr val="7F3392"/>
              </a:solidFill>
              <a:latin typeface="Calibri"/>
              <a:ea typeface="Calibri"/>
              <a:cs typeface="Calibri"/>
              <a:sym typeface="Calibri"/>
            </a:endParaRPr>
          </a:p>
        </p:txBody>
      </p:sp>
      <p:graphicFrame>
        <p:nvGraphicFramePr>
          <p:cNvPr id="178" name="Google Shape;178;p7"/>
          <p:cNvGraphicFramePr/>
          <p:nvPr>
            <p:extLst>
              <p:ext uri="{D42A27DB-BD31-4B8C-83A1-F6EECF244321}">
                <p14:modId xmlns:p14="http://schemas.microsoft.com/office/powerpoint/2010/main" val="1772251915"/>
              </p:ext>
            </p:extLst>
          </p:nvPr>
        </p:nvGraphicFramePr>
        <p:xfrm>
          <a:off x="4889182" y="1910080"/>
          <a:ext cx="6581450" cy="4226600"/>
        </p:xfrm>
        <a:graphic>
          <a:graphicData uri="http://schemas.openxmlformats.org/drawingml/2006/table">
            <a:tbl>
              <a:tblPr>
                <a:noFill/>
                <a:tableStyleId>{7D2EBEBB-336E-40FF-A37B-5559C22703A5}</a:tableStyleId>
              </a:tblPr>
              <a:tblGrid>
                <a:gridCol w="6581450">
                  <a:extLst>
                    <a:ext uri="{9D8B030D-6E8A-4147-A177-3AD203B41FA5}">
                      <a16:colId xmlns:a16="http://schemas.microsoft.com/office/drawing/2014/main" val="20000"/>
                    </a:ext>
                  </a:extLst>
                </a:gridCol>
              </a:tblGrid>
              <a:tr h="631050">
                <a:tc>
                  <a:txBody>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21B8A1"/>
                          </a:solidFill>
                          <a:latin typeface="Century Gothic"/>
                          <a:ea typeface="Century Gothic"/>
                          <a:cs typeface="Century Gothic"/>
                          <a:sym typeface="Century Gothic"/>
                        </a:rPr>
                        <a:t>ELEVENS/PLEJEPERSONALETS EFTERNAVN</a:t>
                      </a:r>
                      <a:endParaRPr sz="1800" i="0" u="none" strike="noStrike" cap="none" dirty="0">
                        <a:solidFill>
                          <a:srgbClr val="21B8A1"/>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13800">
                <a:tc>
                  <a:txBody>
                    <a:bodyPr/>
                    <a:lstStyle/>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Deltagerens interesser og lidenskaber opstod under selvevalueringen</a:t>
                      </a:r>
                      <a:endParaRPr sz="1600" i="0" u="none" strike="noStrike" cap="none" dirty="0">
                        <a:solidFill>
                          <a:srgbClr val="092E4B"/>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highlight>
                            <a:srgbClr val="FFFF00"/>
                          </a:highlight>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2850">
                <a:tc>
                  <a:txBody>
                    <a:bodyPr/>
                    <a:lstStyle/>
                    <a:p>
                      <a:pPr marL="0" marR="0" lvl="0" indent="0" algn="ctr" rtl="0">
                        <a:lnSpc>
                          <a:spcPct val="115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Individualiserede læringsresultater</a:t>
                      </a:r>
                      <a:endParaRPr sz="1600" b="1" i="0" u="none" strike="noStrike" cap="none" dirty="0">
                        <a:solidFill>
                          <a:srgbClr val="092E4B"/>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13800">
                <a:tc>
                  <a:txBody>
                    <a:bodyPr/>
                    <a:lstStyle/>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dirty="0">
                          <a:solidFill>
                            <a:srgbClr val="092E4B"/>
                          </a:solidFill>
                          <a:latin typeface="Century Gothic"/>
                          <a:ea typeface="Century Gothic"/>
                          <a:cs typeface="Century Gothic"/>
                          <a:sym typeface="Century Gothic"/>
                        </a:rPr>
                        <a:t>Planlagte aktiviteter i værtsorganisationen - co-planning skema</a:t>
                      </a:r>
                      <a:endParaRPr sz="1600" i="0" u="none" strike="noStrike" cap="none" dirty="0">
                        <a:solidFill>
                          <a:srgbClr val="092E4B"/>
                        </a:solidFill>
                        <a:latin typeface="Century Gothic"/>
                        <a:ea typeface="Century Gothic"/>
                        <a:cs typeface="Century Gothic"/>
                        <a:sym typeface="Century Gothic"/>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1275">
                <a:tc>
                  <a:txBody>
                    <a:bodyPr/>
                    <a:lstStyle/>
                    <a:p>
                      <a:pPr marL="0" marR="0" lvl="0" indent="0" algn="ctr" rtl="0">
                        <a:lnSpc>
                          <a:spcPct val="100000"/>
                        </a:lnSpc>
                        <a:spcBef>
                          <a:spcPts val="0"/>
                        </a:spcBef>
                        <a:spcAft>
                          <a:spcPts val="0"/>
                        </a:spcAft>
                        <a:buClr>
                          <a:srgbClr val="000000"/>
                        </a:buClr>
                        <a:buSzPts val="1100"/>
                        <a:buFont typeface="Arial"/>
                        <a:buNone/>
                      </a:pPr>
                      <a:r>
                        <a:rPr lang="it-IT" sz="1100" i="1" u="none" strike="noStrike" cap="none" dirty="0">
                          <a:latin typeface="Calibri"/>
                          <a:ea typeface="Calibri"/>
                          <a:cs typeface="Calibri"/>
                          <a:sym typeface="Calibri"/>
                        </a:rPr>
                        <a:t> </a:t>
                      </a:r>
                      <a:endParaRPr sz="11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8"/>
          <p:cNvSpPr txBox="1"/>
          <p:nvPr/>
        </p:nvSpPr>
        <p:spPr>
          <a:xfrm>
            <a:off x="259050" y="3989002"/>
            <a:ext cx="11673900" cy="2555100"/>
          </a:xfrm>
          <a:prstGeom prst="rect">
            <a:avLst/>
          </a:prstGeom>
          <a:solidFill>
            <a:srgbClr val="7030A0"/>
          </a:solidFill>
          <a:ln>
            <a:noFill/>
          </a:ln>
        </p:spPr>
        <p:txBody>
          <a:bodyPr spcFirstLastPara="1" wrap="square" lIns="91425" tIns="45700" rIns="91425" bIns="45700" anchor="t" anchorCtr="0">
            <a:spAutoFit/>
          </a:bodyPr>
          <a:lstStyle/>
          <a:p>
            <a:pPr lvl="0" algn="ctr">
              <a:buSzPts val="8000"/>
            </a:pPr>
            <a:r>
              <a:rPr lang="it-IT" sz="8000" dirty="0">
                <a:solidFill>
                  <a:schemeClr val="lt1"/>
                </a:solidFill>
                <a:latin typeface="Baumans"/>
                <a:ea typeface="Baumans"/>
                <a:cs typeface="Baumans"/>
                <a:sym typeface="Baumans"/>
              </a:rPr>
              <a:t>PROFIL </a:t>
            </a:r>
            <a:r>
              <a:rPr lang="it-IT" sz="8000" b="0" i="0" u="none" strike="noStrike" cap="none" dirty="0">
                <a:solidFill>
                  <a:schemeClr val="lt1"/>
                </a:solidFill>
                <a:latin typeface="Baumans"/>
                <a:ea typeface="Baumans"/>
                <a:cs typeface="Baumans"/>
                <a:sym typeface="Baumans"/>
              </a:rPr>
              <a:t>SIMULATION </a:t>
            </a:r>
            <a:endParaRPr sz="1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0"/>
              <a:buFont typeface="Arial"/>
              <a:buNone/>
            </a:pPr>
            <a:r>
              <a:rPr lang="it-IT" sz="8000" b="0" i="0" u="none" strike="noStrike" cap="none" dirty="0">
                <a:solidFill>
                  <a:schemeClr val="lt1"/>
                </a:solidFill>
                <a:latin typeface="Baumans"/>
                <a:ea typeface="Baumans"/>
                <a:cs typeface="Baumans"/>
                <a:sym typeface="Baumans"/>
              </a:rPr>
              <a:t>WORKSHOP</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9"/>
          <p:cNvGrpSpPr/>
          <p:nvPr/>
        </p:nvGrpSpPr>
        <p:grpSpPr>
          <a:xfrm>
            <a:off x="80658" y="1479849"/>
            <a:ext cx="2216771" cy="5378151"/>
            <a:chOff x="80658" y="1479849"/>
            <a:chExt cx="2216771" cy="5378151"/>
          </a:xfrm>
        </p:grpSpPr>
        <p:sp>
          <p:nvSpPr>
            <p:cNvPr id="189" name="Google Shape;189;p9"/>
            <p:cNvSpPr/>
            <p:nvPr/>
          </p:nvSpPr>
          <p:spPr>
            <a:xfrm>
              <a:off x="80658" y="6035040"/>
              <a:ext cx="2216771" cy="822960"/>
            </a:xfrm>
            <a:prstGeom prst="rect">
              <a:avLst/>
            </a:prstGeom>
            <a:solidFill>
              <a:srgbClr val="F7CAAC"/>
            </a:solidFill>
            <a:ln w="1270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a:stretch/>
          </p:blipFill>
          <p:spPr>
            <a:xfrm>
              <a:off x="325363" y="1479849"/>
              <a:ext cx="1727359" cy="4606290"/>
            </a:xfrm>
            <a:prstGeom prst="rect">
              <a:avLst/>
            </a:prstGeom>
            <a:noFill/>
            <a:ln>
              <a:noFill/>
            </a:ln>
          </p:spPr>
        </p:pic>
        <p:sp>
          <p:nvSpPr>
            <p:cNvPr id="191" name="Google Shape;191;p9"/>
            <p:cNvSpPr txBox="1"/>
            <p:nvPr/>
          </p:nvSpPr>
          <p:spPr>
            <a:xfrm>
              <a:off x="154951" y="6261854"/>
              <a:ext cx="20681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1 - </a:t>
              </a:r>
              <a:r>
                <a:rPr lang="it-IT" sz="1800" dirty="0">
                  <a:solidFill>
                    <a:srgbClr val="092E4B"/>
                  </a:solidFill>
                  <a:latin typeface="Baumans"/>
                  <a:ea typeface="Baumans"/>
                  <a:cs typeface="Baumans"/>
                  <a:sym typeface="Baumans"/>
                </a:rPr>
                <a:t>LAV</a:t>
              </a:r>
              <a:endParaRPr sz="1400" b="0" i="0" u="none" strike="noStrike" cap="none" dirty="0">
                <a:solidFill>
                  <a:srgbClr val="000000"/>
                </a:solidFill>
                <a:latin typeface="Arial"/>
                <a:ea typeface="Arial"/>
                <a:cs typeface="Arial"/>
                <a:sym typeface="Arial"/>
              </a:endParaRPr>
            </a:p>
          </p:txBody>
        </p:sp>
      </p:grpSp>
      <p:grpSp>
        <p:nvGrpSpPr>
          <p:cNvPr id="192" name="Google Shape;192;p9"/>
          <p:cNvGrpSpPr/>
          <p:nvPr/>
        </p:nvGrpSpPr>
        <p:grpSpPr>
          <a:xfrm>
            <a:off x="4846320" y="1018088"/>
            <a:ext cx="2640330" cy="5828482"/>
            <a:chOff x="4846320" y="1018088"/>
            <a:chExt cx="2640330" cy="5828482"/>
          </a:xfrm>
        </p:grpSpPr>
        <p:sp>
          <p:nvSpPr>
            <p:cNvPr id="193" name="Google Shape;193;p9"/>
            <p:cNvSpPr/>
            <p:nvPr/>
          </p:nvSpPr>
          <p:spPr>
            <a:xfrm>
              <a:off x="4846320" y="5325708"/>
              <a:ext cx="2640330" cy="1520862"/>
            </a:xfrm>
            <a:prstGeom prst="rect">
              <a:avLst/>
            </a:prstGeom>
            <a:solidFill>
              <a:srgbClr val="FEE599"/>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p9"/>
            <p:cNvPicPr preferRelativeResize="0"/>
            <p:nvPr/>
          </p:nvPicPr>
          <p:blipFill rotWithShape="1">
            <a:blip r:embed="rId4">
              <a:alphaModFix/>
            </a:blip>
            <a:srcRect/>
            <a:stretch/>
          </p:blipFill>
          <p:spPr>
            <a:xfrm flipH="1">
              <a:off x="5371991" y="1018088"/>
              <a:ext cx="1308019" cy="4405745"/>
            </a:xfrm>
            <a:prstGeom prst="rect">
              <a:avLst/>
            </a:prstGeom>
            <a:noFill/>
            <a:ln>
              <a:noFill/>
            </a:ln>
          </p:spPr>
        </p:pic>
        <p:sp>
          <p:nvSpPr>
            <p:cNvPr id="195" name="Google Shape;195;p9"/>
            <p:cNvSpPr txBox="1"/>
            <p:nvPr/>
          </p:nvSpPr>
          <p:spPr>
            <a:xfrm>
              <a:off x="4986803" y="5852181"/>
              <a:ext cx="2359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2 – MEDIUM</a:t>
              </a:r>
              <a:endParaRPr sz="1400" b="0" i="0" u="none" strike="noStrike" cap="none" dirty="0">
                <a:solidFill>
                  <a:srgbClr val="000000"/>
                </a:solidFill>
                <a:latin typeface="Arial"/>
                <a:ea typeface="Arial"/>
                <a:cs typeface="Arial"/>
                <a:sym typeface="Arial"/>
              </a:endParaRPr>
            </a:p>
          </p:txBody>
        </p:sp>
      </p:grpSp>
      <p:grpSp>
        <p:nvGrpSpPr>
          <p:cNvPr id="196" name="Google Shape;196;p9"/>
          <p:cNvGrpSpPr/>
          <p:nvPr/>
        </p:nvGrpSpPr>
        <p:grpSpPr>
          <a:xfrm>
            <a:off x="9028663" y="206207"/>
            <a:ext cx="2503170" cy="6651793"/>
            <a:chOff x="9028663" y="206207"/>
            <a:chExt cx="2503170" cy="6651793"/>
          </a:xfrm>
        </p:grpSpPr>
        <p:sp>
          <p:nvSpPr>
            <p:cNvPr id="197" name="Google Shape;197;p9"/>
            <p:cNvSpPr/>
            <p:nvPr/>
          </p:nvSpPr>
          <p:spPr>
            <a:xfrm>
              <a:off x="9028663" y="4732020"/>
              <a:ext cx="2503170" cy="2125980"/>
            </a:xfrm>
            <a:prstGeom prst="rect">
              <a:avLst/>
            </a:prstGeom>
            <a:solidFill>
              <a:srgbClr val="21B8A1"/>
            </a:solidFill>
            <a:ln w="12700" cap="flat" cmpd="sng">
              <a:solidFill>
                <a:srgbClr val="21B8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9"/>
            <p:cNvPicPr preferRelativeResize="0"/>
            <p:nvPr/>
          </p:nvPicPr>
          <p:blipFill rotWithShape="1">
            <a:blip r:embed="rId5">
              <a:alphaModFix/>
            </a:blip>
            <a:srcRect/>
            <a:stretch/>
          </p:blipFill>
          <p:spPr>
            <a:xfrm>
              <a:off x="9481533" y="206207"/>
              <a:ext cx="1399459" cy="4514383"/>
            </a:xfrm>
            <a:prstGeom prst="rect">
              <a:avLst/>
            </a:prstGeom>
            <a:noFill/>
            <a:ln>
              <a:noFill/>
            </a:ln>
          </p:spPr>
        </p:pic>
        <p:sp>
          <p:nvSpPr>
            <p:cNvPr id="199" name="Google Shape;199;p9"/>
            <p:cNvSpPr txBox="1"/>
            <p:nvPr/>
          </p:nvSpPr>
          <p:spPr>
            <a:xfrm>
              <a:off x="9172470" y="5141042"/>
              <a:ext cx="2359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rgbClr val="092E4B"/>
                  </a:solidFill>
                  <a:latin typeface="Baumans"/>
                  <a:ea typeface="Baumans"/>
                  <a:cs typeface="Baumans"/>
                  <a:sym typeface="Baumans"/>
                </a:rPr>
                <a:t>PROFIL 3 – HØJ</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7FAC1F248E1F4F93404173F099288F" ma:contentTypeVersion="16" ma:contentTypeDescription="Opret et nyt dokument." ma:contentTypeScope="" ma:versionID="0e96e098a4a14a33e2427297f666c05b">
  <xsd:schema xmlns:xsd="http://www.w3.org/2001/XMLSchema" xmlns:xs="http://www.w3.org/2001/XMLSchema" xmlns:p="http://schemas.microsoft.com/office/2006/metadata/properties" xmlns:ns3="6855b97b-2fc4-404d-9168-286d8035c4ff" xmlns:ns4="106617ce-8ed0-4180-bc88-2584e8840c50" targetNamespace="http://schemas.microsoft.com/office/2006/metadata/properties" ma:root="true" ma:fieldsID="e55a0b4147dfd0da4086b4d7e874af9b" ns3:_="" ns4:_="">
    <xsd:import namespace="6855b97b-2fc4-404d-9168-286d8035c4ff"/>
    <xsd:import namespace="106617ce-8ed0-4180-bc88-2584e8840c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Locatio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5b97b-2fc4-404d-9168-286d8035c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6617ce-8ed0-4180-bc88-2584e8840c50"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SharingHintHash" ma:index="19"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855b97b-2fc4-404d-9168-286d8035c4ff" xsi:nil="true"/>
  </documentManagement>
</p:properties>
</file>

<file path=customXml/itemProps1.xml><?xml version="1.0" encoding="utf-8"?>
<ds:datastoreItem xmlns:ds="http://schemas.openxmlformats.org/officeDocument/2006/customXml" ds:itemID="{6686ADDB-BD8A-4B7A-9984-112AC2364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5b97b-2fc4-404d-9168-286d8035c4ff"/>
    <ds:schemaRef ds:uri="106617ce-8ed0-4180-bc88-2584e8840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999D24-479A-467F-AFA7-1ED3F5761367}">
  <ds:schemaRefs>
    <ds:schemaRef ds:uri="http://schemas.microsoft.com/sharepoint/v3/contenttype/forms"/>
  </ds:schemaRefs>
</ds:datastoreItem>
</file>

<file path=customXml/itemProps3.xml><?xml version="1.0" encoding="utf-8"?>
<ds:datastoreItem xmlns:ds="http://schemas.openxmlformats.org/officeDocument/2006/customXml" ds:itemID="{B447D8CC-62B1-4FB3-B8D2-50774925B291}">
  <ds:schemaRefs>
    <ds:schemaRef ds:uri="106617ce-8ed0-4180-bc88-2584e8840c5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855b97b-2fc4-404d-9168-286d8035c4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TotalTime>
  <Words>1000</Words>
  <Application>Microsoft Office PowerPoint</Application>
  <PresentationFormat>Widescreen</PresentationFormat>
  <Paragraphs>95</Paragraphs>
  <Slides>13</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Baumans</vt:lpstr>
      <vt:lpstr>Montserrat</vt:lpstr>
      <vt:lpstr>Century Gothic</vt:lpstr>
      <vt:lpstr>Calibri</vt:lpstr>
      <vt:lpstr>Arial</vt:lpstr>
      <vt:lpstr>Tema di Office</vt:lpstr>
      <vt:lpstr>PowerPoint-præsentation</vt:lpstr>
      <vt:lpstr>PowerPoint-præsentation</vt:lpstr>
      <vt:lpstr>PowerPoint-præsentation</vt:lpstr>
      <vt:lpstr>02</vt:lpstr>
      <vt:lpstr>03</vt:lpstr>
      <vt:lpstr>04</vt:lpstr>
      <vt:lpstr>05</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Palma Bertani</dc:creator>
  <cp:lastModifiedBy>Lisbeth Marcussen (LIMA | OJ)</cp:lastModifiedBy>
  <cp:revision>3</cp:revision>
  <dcterms:created xsi:type="dcterms:W3CDTF">2023-03-23T12:31:58Z</dcterms:created>
  <dcterms:modified xsi:type="dcterms:W3CDTF">2023-09-04T09:06:48Z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0x010100BA7FAC1F248E1F4F93404173F099288F</vt:lpwstr>
  </property>
</Properties>
</file>