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6858000" cx="12192000"/>
  <p:notesSz cx="6858000" cy="9144000"/>
  <p:embeddedFontLst>
    <p:embeddedFont>
      <p:font typeface="Montserrat"/>
      <p:regular r:id="rId55"/>
      <p:bold r:id="rId56"/>
      <p:italic r:id="rId57"/>
      <p:boldItalic r:id="rId58"/>
    </p:embeddedFont>
    <p:embeddedFont>
      <p:font typeface="Montserrat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3" roundtripDataSignature="AMtx7mg7/NUnFuP+WR6LD8fx18Oex71/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Light-boldItalic.fntdata"/><Relationship Id="rId61" Type="http://schemas.openxmlformats.org/officeDocument/2006/relationships/font" Target="fonts/MontserratLight-italic.fntdata"/><Relationship Id="rId20" Type="http://schemas.openxmlformats.org/officeDocument/2006/relationships/slide" Target="slides/slide16.xml"/><Relationship Id="rId63"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MontserratLight-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Montserrat-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Montserrat-italic.fntdata"/><Relationship Id="rId12" Type="http://schemas.openxmlformats.org/officeDocument/2006/relationships/slide" Target="slides/slide8.xml"/><Relationship Id="rId56" Type="http://schemas.openxmlformats.org/officeDocument/2006/relationships/font" Target="fonts/Montserrat-bold.fntdata"/><Relationship Id="rId15" Type="http://schemas.openxmlformats.org/officeDocument/2006/relationships/slide" Target="slides/slide11.xml"/><Relationship Id="rId59" Type="http://schemas.openxmlformats.org/officeDocument/2006/relationships/font" Target="fonts/MontserratLight-regular.fntdata"/><Relationship Id="rId14" Type="http://schemas.openxmlformats.org/officeDocument/2006/relationships/slide" Target="slides/slide10.xml"/><Relationship Id="rId58" Type="http://schemas.openxmlformats.org/officeDocument/2006/relationships/font" Target="fonts/Montserra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6" name="Google Shape;41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2" name="Google Shape;43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8" name="Google Shape;43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2" name="Google Shape;47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1" name="Google Shape;48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5" name="Google Shape;50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4" name="Google Shape;51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7" name="Google Shape;52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0" name="Google Shape;54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6" name="Google Shape;56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7" name="Google Shape;57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6" name="Google Shape;586;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6" name="Google Shape;596;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2" name="Google Shape;622;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8" name="Shape 8"/>
        <p:cNvGrpSpPr/>
        <p:nvPr/>
      </p:nvGrpSpPr>
      <p:grpSpPr>
        <a:xfrm>
          <a:off x="0" y="0"/>
          <a:ext cx="0" cy="0"/>
          <a:chOff x="0" y="0"/>
          <a:chExt cx="0" cy="0"/>
        </a:xfrm>
      </p:grpSpPr>
      <p:sp>
        <p:nvSpPr>
          <p:cNvPr id="9" name="Google Shape;9;p53"/>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10" name="Google Shape;10;p53"/>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53"/>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 name="Google Shape;12;p53"/>
          <p:cNvGrpSpPr/>
          <p:nvPr/>
        </p:nvGrpSpPr>
        <p:grpSpPr>
          <a:xfrm>
            <a:off x="162193" y="6091871"/>
            <a:ext cx="2471731" cy="613729"/>
            <a:chOff x="0" y="0"/>
            <a:chExt cx="2301694" cy="571500"/>
          </a:xfrm>
        </p:grpSpPr>
        <p:sp>
          <p:nvSpPr>
            <p:cNvPr id="13" name="Google Shape;13;p5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4" name="Google Shape;14;p53"/>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5" name="Google Shape;15;p53"/>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grpSp>
        <p:nvGrpSpPr>
          <p:cNvPr id="16" name="Google Shape;16;p53"/>
          <p:cNvGrpSpPr/>
          <p:nvPr/>
        </p:nvGrpSpPr>
        <p:grpSpPr>
          <a:xfrm>
            <a:off x="9565775" y="3574321"/>
            <a:ext cx="3525984" cy="2857223"/>
            <a:chOff x="1659400" y="1572038"/>
            <a:chExt cx="970931" cy="786778"/>
          </a:xfrm>
        </p:grpSpPr>
        <p:sp>
          <p:nvSpPr>
            <p:cNvPr id="17" name="Google Shape;17;p5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8" name="Google Shape;18;p5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19" name="Google Shape;19;p53"/>
          <p:cNvSpPr/>
          <p:nvPr>
            <p:ph idx="3" type="pic"/>
          </p:nvPr>
        </p:nvSpPr>
        <p:spPr>
          <a:xfrm>
            <a:off x="5718875" y="423474"/>
            <a:ext cx="5982506" cy="4551482"/>
          </a:xfrm>
          <a:prstGeom prst="rect">
            <a:avLst/>
          </a:prstGeom>
          <a:solidFill>
            <a:srgbClr val="F2F2F2"/>
          </a:solidFill>
          <a:ln>
            <a:noFill/>
          </a:ln>
        </p:spPr>
      </p:sp>
      <p:sp>
        <p:nvSpPr>
          <p:cNvPr id="20" name="Google Shape;20;p53"/>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21" name="Google Shape;21;p53"/>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 name="Google Shape;22;p53"/>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92" name="Shape 92"/>
        <p:cNvGrpSpPr/>
        <p:nvPr/>
      </p:nvGrpSpPr>
      <p:grpSpPr>
        <a:xfrm>
          <a:off x="0" y="0"/>
          <a:ext cx="0" cy="0"/>
          <a:chOff x="0" y="0"/>
          <a:chExt cx="0" cy="0"/>
        </a:xfrm>
      </p:grpSpPr>
      <p:sp>
        <p:nvSpPr>
          <p:cNvPr id="93" name="Google Shape;93;p62"/>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4" name="Google Shape;94;p62"/>
          <p:cNvSpPr/>
          <p:nvPr>
            <p:ph idx="2" type="pic"/>
          </p:nvPr>
        </p:nvSpPr>
        <p:spPr>
          <a:xfrm>
            <a:off x="0" y="0"/>
            <a:ext cx="12192000" cy="6858000"/>
          </a:xfrm>
          <a:prstGeom prst="rect">
            <a:avLst/>
          </a:prstGeom>
          <a:solidFill>
            <a:srgbClr val="F2F2F2"/>
          </a:solidFill>
          <a:ln>
            <a:noFill/>
          </a:ln>
        </p:spPr>
      </p:sp>
      <p:sp>
        <p:nvSpPr>
          <p:cNvPr id="95" name="Google Shape;95;p62"/>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6" name="Google Shape;96;p62"/>
          <p:cNvGrpSpPr/>
          <p:nvPr/>
        </p:nvGrpSpPr>
        <p:grpSpPr>
          <a:xfrm>
            <a:off x="-1877189" y="2648392"/>
            <a:ext cx="3525984" cy="2857223"/>
            <a:chOff x="1659400" y="1572038"/>
            <a:chExt cx="970931" cy="786778"/>
          </a:xfrm>
        </p:grpSpPr>
        <p:sp>
          <p:nvSpPr>
            <p:cNvPr id="97" name="Google Shape;97;p6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8" name="Google Shape;98;p6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99" name="Shape 99"/>
        <p:cNvGrpSpPr/>
        <p:nvPr/>
      </p:nvGrpSpPr>
      <p:grpSpPr>
        <a:xfrm>
          <a:off x="0" y="0"/>
          <a:ext cx="0" cy="0"/>
          <a:chOff x="0" y="0"/>
          <a:chExt cx="0" cy="0"/>
        </a:xfrm>
      </p:grpSpPr>
      <p:sp>
        <p:nvSpPr>
          <p:cNvPr id="100" name="Google Shape;100;p63"/>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01" name="Google Shape;101;p6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6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63"/>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63"/>
          <p:cNvSpPr/>
          <p:nvPr>
            <p:ph idx="4" type="pic"/>
          </p:nvPr>
        </p:nvSpPr>
        <p:spPr>
          <a:xfrm>
            <a:off x="-126342" y="0"/>
            <a:ext cx="3669321" cy="6858000"/>
          </a:xfrm>
          <a:prstGeom prst="rect">
            <a:avLst/>
          </a:prstGeom>
          <a:solidFill>
            <a:srgbClr val="D8D8D8"/>
          </a:solidFill>
          <a:ln>
            <a:noFill/>
          </a:ln>
        </p:spPr>
      </p:sp>
      <p:grpSp>
        <p:nvGrpSpPr>
          <p:cNvPr id="105" name="Google Shape;105;p63"/>
          <p:cNvGrpSpPr/>
          <p:nvPr/>
        </p:nvGrpSpPr>
        <p:grpSpPr>
          <a:xfrm>
            <a:off x="4054161" y="721803"/>
            <a:ext cx="7547911" cy="1674487"/>
            <a:chOff x="4061909" y="1565906"/>
            <a:chExt cx="7547911" cy="1882781"/>
          </a:xfrm>
        </p:grpSpPr>
        <p:cxnSp>
          <p:nvCxnSpPr>
            <p:cNvPr id="106" name="Google Shape;106;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7" name="Google Shape;107;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8" name="Google Shape;108;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09" name="Google Shape;109;p63"/>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0" name="Google Shape;110;p63"/>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11" name="Google Shape;111;p63"/>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63"/>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63"/>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4" name="Google Shape;114;p63"/>
          <p:cNvGrpSpPr/>
          <p:nvPr/>
        </p:nvGrpSpPr>
        <p:grpSpPr>
          <a:xfrm>
            <a:off x="4054160" y="2644936"/>
            <a:ext cx="7547911" cy="1674487"/>
            <a:chOff x="4061909" y="1565906"/>
            <a:chExt cx="7547911" cy="1882781"/>
          </a:xfrm>
        </p:grpSpPr>
        <p:cxnSp>
          <p:nvCxnSpPr>
            <p:cNvPr id="115" name="Google Shape;115;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6" name="Google Shape;116;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7" name="Google Shape;117;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18" name="Google Shape;118;p63"/>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9" name="Google Shape;119;p63"/>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20" name="Google Shape;120;p63"/>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63"/>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63"/>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3" name="Google Shape;123;p63"/>
          <p:cNvGrpSpPr/>
          <p:nvPr/>
        </p:nvGrpSpPr>
        <p:grpSpPr>
          <a:xfrm>
            <a:off x="4069658" y="4508733"/>
            <a:ext cx="7547911" cy="1674487"/>
            <a:chOff x="4061909" y="1565906"/>
            <a:chExt cx="7547911" cy="1882781"/>
          </a:xfrm>
        </p:grpSpPr>
        <p:cxnSp>
          <p:nvCxnSpPr>
            <p:cNvPr id="124" name="Google Shape;124;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5" name="Google Shape;125;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6" name="Google Shape;126;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27" name="Google Shape;127;p63"/>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8" name="Google Shape;128;p63"/>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29" name="Shape 129"/>
        <p:cNvGrpSpPr/>
        <p:nvPr/>
      </p:nvGrpSpPr>
      <p:grpSpPr>
        <a:xfrm>
          <a:off x="0" y="0"/>
          <a:ext cx="0" cy="0"/>
          <a:chOff x="0" y="0"/>
          <a:chExt cx="0" cy="0"/>
        </a:xfrm>
      </p:grpSpPr>
      <p:sp>
        <p:nvSpPr>
          <p:cNvPr id="130" name="Google Shape;130;p64"/>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31" name="Google Shape;131;p64"/>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64"/>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64"/>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134" name="Google Shape;134;p64"/>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35" name="Shape 135"/>
        <p:cNvGrpSpPr/>
        <p:nvPr/>
      </p:nvGrpSpPr>
      <p:grpSpPr>
        <a:xfrm>
          <a:off x="0" y="0"/>
          <a:ext cx="0" cy="0"/>
          <a:chOff x="0" y="0"/>
          <a:chExt cx="0" cy="0"/>
        </a:xfrm>
      </p:grpSpPr>
      <p:sp>
        <p:nvSpPr>
          <p:cNvPr id="136" name="Google Shape;136;p65"/>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p65"/>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65"/>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 name="Google Shape;139;p65"/>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0" name="Google Shape;140;p65"/>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141" name="Shape 141"/>
        <p:cNvGrpSpPr/>
        <p:nvPr/>
      </p:nvGrpSpPr>
      <p:grpSpPr>
        <a:xfrm>
          <a:off x="0" y="0"/>
          <a:ext cx="0" cy="0"/>
          <a:chOff x="0" y="0"/>
          <a:chExt cx="0" cy="0"/>
        </a:xfrm>
      </p:grpSpPr>
      <p:sp>
        <p:nvSpPr>
          <p:cNvPr id="142" name="Google Shape;142;p66"/>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3" name="Google Shape;143;p66"/>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66"/>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66"/>
          <p:cNvSpPr/>
          <p:nvPr>
            <p:ph idx="3" type="pic"/>
          </p:nvPr>
        </p:nvSpPr>
        <p:spPr>
          <a:xfrm>
            <a:off x="5888002" y="439730"/>
            <a:ext cx="5660531" cy="6045736"/>
          </a:xfrm>
          <a:prstGeom prst="rect">
            <a:avLst/>
          </a:prstGeom>
          <a:solidFill>
            <a:srgbClr val="F2F2F2"/>
          </a:solidFill>
          <a:ln>
            <a:noFill/>
          </a:ln>
        </p:spPr>
      </p:sp>
      <p:grpSp>
        <p:nvGrpSpPr>
          <p:cNvPr id="146" name="Google Shape;146;p66"/>
          <p:cNvGrpSpPr/>
          <p:nvPr/>
        </p:nvGrpSpPr>
        <p:grpSpPr>
          <a:xfrm>
            <a:off x="-2012374" y="3808246"/>
            <a:ext cx="3525984" cy="2857223"/>
            <a:chOff x="1659400" y="1572038"/>
            <a:chExt cx="970931" cy="786778"/>
          </a:xfrm>
        </p:grpSpPr>
        <p:sp>
          <p:nvSpPr>
            <p:cNvPr id="147" name="Google Shape;147;p6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8" name="Google Shape;148;p6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3" name="Shape 23"/>
        <p:cNvGrpSpPr/>
        <p:nvPr/>
      </p:nvGrpSpPr>
      <p:grpSpPr>
        <a:xfrm>
          <a:off x="0" y="0"/>
          <a:ext cx="0" cy="0"/>
          <a:chOff x="0" y="0"/>
          <a:chExt cx="0" cy="0"/>
        </a:xfrm>
      </p:grpSpPr>
      <p:sp>
        <p:nvSpPr>
          <p:cNvPr id="24" name="Google Shape;24;p54"/>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 name="Google Shape;25;p54"/>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 name="Google Shape;26;p5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5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54"/>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29" name="Shape 29"/>
        <p:cNvGrpSpPr/>
        <p:nvPr/>
      </p:nvGrpSpPr>
      <p:grpSpPr>
        <a:xfrm>
          <a:off x="0" y="0"/>
          <a:ext cx="0" cy="0"/>
          <a:chOff x="0" y="0"/>
          <a:chExt cx="0" cy="0"/>
        </a:xfrm>
      </p:grpSpPr>
      <p:sp>
        <p:nvSpPr>
          <p:cNvPr id="30" name="Google Shape;30;p55"/>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5"/>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55"/>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5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5"/>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5"/>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5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5"/>
          <p:cNvSpPr/>
          <p:nvPr/>
        </p:nvSpPr>
        <p:spPr>
          <a:xfrm>
            <a:off x="8947682" y="2543260"/>
            <a:ext cx="2531288" cy="12234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es-ES" sz="105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sp>
        <p:nvSpPr>
          <p:cNvPr id="41" name="Google Shape;41;p55"/>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 name="Google Shape;42;p5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3" name="Google Shape;43;p55"/>
          <p:cNvGrpSpPr/>
          <p:nvPr/>
        </p:nvGrpSpPr>
        <p:grpSpPr>
          <a:xfrm>
            <a:off x="8744224" y="-356297"/>
            <a:ext cx="3525984" cy="2857223"/>
            <a:chOff x="1659400" y="1572038"/>
            <a:chExt cx="970931" cy="786778"/>
          </a:xfrm>
        </p:grpSpPr>
        <p:sp>
          <p:nvSpPr>
            <p:cNvPr id="44" name="Google Shape;44;p5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5" name="Google Shape;45;p5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46" name="Shape 46"/>
        <p:cNvGrpSpPr/>
        <p:nvPr/>
      </p:nvGrpSpPr>
      <p:grpSpPr>
        <a:xfrm>
          <a:off x="0" y="0"/>
          <a:ext cx="0" cy="0"/>
          <a:chOff x="0" y="0"/>
          <a:chExt cx="0" cy="0"/>
        </a:xfrm>
      </p:grpSpPr>
      <p:sp>
        <p:nvSpPr>
          <p:cNvPr id="47" name="Google Shape;47;p56"/>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8" name="Google Shape;48;p56"/>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5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5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56"/>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2" name="Google Shape;52;p56"/>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nvGrpSpPr>
          <p:cNvPr id="53" name="Google Shape;53;p56"/>
          <p:cNvGrpSpPr/>
          <p:nvPr/>
        </p:nvGrpSpPr>
        <p:grpSpPr>
          <a:xfrm>
            <a:off x="9005185" y="0"/>
            <a:ext cx="3525984" cy="2857223"/>
            <a:chOff x="1659400" y="1572038"/>
            <a:chExt cx="970931" cy="786778"/>
          </a:xfrm>
        </p:grpSpPr>
        <p:sp>
          <p:nvSpPr>
            <p:cNvPr id="54" name="Google Shape;54;p5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5" name="Google Shape;55;p5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6" name="Shape 56"/>
        <p:cNvGrpSpPr/>
        <p:nvPr/>
      </p:nvGrpSpPr>
      <p:grpSpPr>
        <a:xfrm>
          <a:off x="0" y="0"/>
          <a:ext cx="0" cy="0"/>
          <a:chOff x="0" y="0"/>
          <a:chExt cx="0" cy="0"/>
        </a:xfrm>
      </p:grpSpPr>
      <p:sp>
        <p:nvSpPr>
          <p:cNvPr id="57" name="Google Shape;57;p57"/>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8" name="Google Shape;58;p57"/>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7"/>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60" name="Google Shape;60;p57"/>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61" name="Google Shape;61;p57"/>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62" name="Shape 62"/>
        <p:cNvGrpSpPr/>
        <p:nvPr/>
      </p:nvGrpSpPr>
      <p:grpSpPr>
        <a:xfrm>
          <a:off x="0" y="0"/>
          <a:ext cx="0" cy="0"/>
          <a:chOff x="0" y="0"/>
          <a:chExt cx="0" cy="0"/>
        </a:xfrm>
      </p:grpSpPr>
      <p:sp>
        <p:nvSpPr>
          <p:cNvPr id="63" name="Google Shape;63;p58"/>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4" name="Google Shape;64;p58"/>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5" name="Google Shape;65;p58"/>
          <p:cNvGrpSpPr/>
          <p:nvPr/>
        </p:nvGrpSpPr>
        <p:grpSpPr>
          <a:xfrm>
            <a:off x="4884044" y="3946789"/>
            <a:ext cx="3525984" cy="2857223"/>
            <a:chOff x="1659400" y="1572038"/>
            <a:chExt cx="970931" cy="786778"/>
          </a:xfrm>
        </p:grpSpPr>
        <p:sp>
          <p:nvSpPr>
            <p:cNvPr id="66" name="Google Shape;66;p5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7" name="Google Shape;67;p5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68" name="Google Shape;68;p58"/>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69" name="Shape 69"/>
        <p:cNvGrpSpPr/>
        <p:nvPr/>
      </p:nvGrpSpPr>
      <p:grpSpPr>
        <a:xfrm>
          <a:off x="0" y="0"/>
          <a:ext cx="0" cy="0"/>
          <a:chOff x="0" y="0"/>
          <a:chExt cx="0" cy="0"/>
        </a:xfrm>
      </p:grpSpPr>
      <p:sp>
        <p:nvSpPr>
          <p:cNvPr id="70" name="Google Shape;70;p59"/>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1" name="Google Shape;71;p59"/>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59"/>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73" name="Google Shape;73;p59"/>
          <p:cNvGrpSpPr/>
          <p:nvPr/>
        </p:nvGrpSpPr>
        <p:grpSpPr>
          <a:xfrm>
            <a:off x="336354" y="5927698"/>
            <a:ext cx="2735993" cy="679345"/>
            <a:chOff x="0" y="0"/>
            <a:chExt cx="2301694" cy="571500"/>
          </a:xfrm>
        </p:grpSpPr>
        <p:sp>
          <p:nvSpPr>
            <p:cNvPr id="74" name="Google Shape;74;p5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75" name="Google Shape;75;p59"/>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76" name="Google Shape;76;p59"/>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77" name="Google Shape;77;p59"/>
          <p:cNvGrpSpPr/>
          <p:nvPr/>
        </p:nvGrpSpPr>
        <p:grpSpPr>
          <a:xfrm>
            <a:off x="9565775" y="3574321"/>
            <a:ext cx="3525984" cy="2857223"/>
            <a:chOff x="1659400" y="1572038"/>
            <a:chExt cx="970931" cy="786778"/>
          </a:xfrm>
        </p:grpSpPr>
        <p:sp>
          <p:nvSpPr>
            <p:cNvPr id="78" name="Google Shape;78;p5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9" name="Google Shape;79;p5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80" name="Google Shape;80;p59"/>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81" name="Google Shape;81;p59"/>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82" name="Shape 82"/>
        <p:cNvGrpSpPr/>
        <p:nvPr/>
      </p:nvGrpSpPr>
      <p:grpSpPr>
        <a:xfrm>
          <a:off x="0" y="0"/>
          <a:ext cx="0" cy="0"/>
          <a:chOff x="0" y="0"/>
          <a:chExt cx="0" cy="0"/>
        </a:xfrm>
      </p:grpSpPr>
      <p:sp>
        <p:nvSpPr>
          <p:cNvPr id="83" name="Google Shape;83;p60"/>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 name="Google Shape;84;p60"/>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rgbClr val="FFFFFF"/>
                </a:solidFill>
                <a:latin typeface="Calibri"/>
                <a:ea typeface="Calibri"/>
                <a:cs typeface="Calibri"/>
                <a:sym typeface="Calibri"/>
              </a:rPr>
              <a:t>FONT TYPEFACE &amp; SIZE</a:t>
            </a:r>
            <a:endParaRPr b="0" i="0" sz="3600" u="none" cap="none" strike="noStrike">
              <a:solidFill>
                <a:srgbClr val="FFFFFF"/>
              </a:solidFill>
              <a:latin typeface="Calibri"/>
              <a:ea typeface="Calibri"/>
              <a:cs typeface="Calibri"/>
              <a:sym typeface="Calibri"/>
            </a:endParaRPr>
          </a:p>
        </p:txBody>
      </p:sp>
      <p:sp>
        <p:nvSpPr>
          <p:cNvPr id="85" name="Google Shape;85;p60"/>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FFFFFF"/>
                </a:solidFill>
                <a:latin typeface="Calibri"/>
                <a:ea typeface="Calibri"/>
                <a:cs typeface="Calibri"/>
                <a:sym typeface="Calibri"/>
              </a:rPr>
              <a:t>PLEASE ENSURE TO KEEP FONTS AS PER THE LAYOUT</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24 point  -  Main Text Body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p:txBody>
      </p:sp>
      <p:sp>
        <p:nvSpPr>
          <p:cNvPr id="86" name="Google Shape;86;p60"/>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s-ES" sz="2400" u="none" cap="none" strike="noStrike">
                <a:solidFill>
                  <a:srgbClr val="FFFFFF"/>
                </a:solidFill>
                <a:latin typeface="Calibri"/>
                <a:ea typeface="Calibri"/>
                <a:cs typeface="Calibri"/>
                <a:sym typeface="Calibri"/>
              </a:rPr>
              <a:t>Please ensure to keep the font sizes set as per the slide layouts. The font used throughout the </a:t>
            </a:r>
            <a:r>
              <a:rPr b="1" i="0" lang="es-ES" sz="2400" u="none" cap="none" strike="noStrike">
                <a:solidFill>
                  <a:srgbClr val="FFFFFF"/>
                </a:solidFill>
                <a:latin typeface="Calibri"/>
                <a:ea typeface="Calibri"/>
                <a:cs typeface="Calibri"/>
                <a:sym typeface="Calibri"/>
              </a:rPr>
              <a:t>Housing Care </a:t>
            </a:r>
            <a:r>
              <a:rPr b="0" i="0" lang="es-ES" sz="2400" u="none" cap="none" strike="noStrike">
                <a:solidFill>
                  <a:srgbClr val="FFFFFF"/>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2400"/>
              <a:buFont typeface="Calibri"/>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rgbClr val="FFFFFF"/>
                </a:solidFill>
                <a:latin typeface="Calibri"/>
                <a:ea typeface="Calibri"/>
                <a:cs typeface="Calibri"/>
                <a:sym typeface="Calibri"/>
              </a:rPr>
              <a:t>Calibri</a:t>
            </a:r>
            <a:endParaRPr b="0" i="0" sz="3600" u="none" cap="none" strike="noStrike">
              <a:solidFill>
                <a:srgbClr val="FFFFFF"/>
              </a:solidFill>
              <a:latin typeface="Calibri"/>
              <a:ea typeface="Calibri"/>
              <a:cs typeface="Calibri"/>
              <a:sym typeface="Calibri"/>
            </a:endParaRPr>
          </a:p>
        </p:txBody>
      </p:sp>
      <p:cxnSp>
        <p:nvCxnSpPr>
          <p:cNvPr id="87" name="Google Shape;87;p6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88" name="Google Shape;88;p60"/>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89" name="Google Shape;89;p60"/>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FFFFFF"/>
                </a:solidFill>
                <a:latin typeface="Calibri"/>
                <a:ea typeface="Calibri"/>
                <a:cs typeface="Calibri"/>
                <a:sym typeface="Calibri"/>
              </a:rPr>
              <a:t>*** </a:t>
            </a:r>
            <a:r>
              <a:rPr b="1" i="0" lang="es-ES" sz="2400" u="none" cap="none" strike="noStrike">
                <a:solidFill>
                  <a:srgbClr val="FFFFFF"/>
                </a:solidFill>
                <a:latin typeface="Calibri"/>
                <a:ea typeface="Calibri"/>
                <a:cs typeface="Calibri"/>
                <a:sym typeface="Calibri"/>
              </a:rPr>
              <a:t>PLEASE DELETE THIS INSTRUCTION SLIDE BEFORE PRESENTING FINAL PRESENTATION </a:t>
            </a:r>
            <a:r>
              <a:rPr b="0" i="0" lang="es-ES" sz="2400" u="none" cap="none" strike="noStrike">
                <a:solidFill>
                  <a:srgbClr val="FFFFFF"/>
                </a:solidFill>
                <a:latin typeface="Calibri"/>
                <a:ea typeface="Calibri"/>
                <a:cs typeface="Calibri"/>
                <a:sym typeface="Calibri"/>
              </a:rPr>
              <a:t>*** </a:t>
            </a:r>
            <a:endParaRPr b="0" i="0" sz="2400" u="none" cap="none" strike="noStrike">
              <a:solidFill>
                <a:srgbClr val="FFFFFF"/>
              </a:solidFill>
              <a:latin typeface="Calibri"/>
              <a:ea typeface="Calibri"/>
              <a:cs typeface="Calibri"/>
              <a:sym typeface="Calibri"/>
            </a:endParaRPr>
          </a:p>
        </p:txBody>
      </p:sp>
      <p:cxnSp>
        <p:nvCxnSpPr>
          <p:cNvPr id="90" name="Google Shape;90;p6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9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2"/>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7" name="Google Shape;7;p52"/>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20.png"/><Relationship Id="rId9" Type="http://schemas.openxmlformats.org/officeDocument/2006/relationships/hyperlink" Target="https://www.youtube-nocookie.com/embed/fileanA1GG8?hl=es&amp;cc_lang_pref=es&amp;cc_load_policy=1" TargetMode="External"/><Relationship Id="rId5" Type="http://schemas.openxmlformats.org/officeDocument/2006/relationships/image" Target="../media/image12.png"/><Relationship Id="rId6" Type="http://schemas.openxmlformats.org/officeDocument/2006/relationships/hyperlink" Target="https://support.apple.com/en-gb/guide/iphone/iph3e2e4367/ios" TargetMode="External"/><Relationship Id="rId7" Type="http://schemas.openxmlformats.org/officeDocument/2006/relationships/image" Target="../media/image39.png"/><Relationship Id="rId8" Type="http://schemas.openxmlformats.org/officeDocument/2006/relationships/hyperlink" Target="https://www.youtube-nocookie.com/embed/fileanA1GG8?hl=es&amp;cc_lang_pref=es&amp;cc_load_policy=1" TargetMode="External"/></Relationships>
</file>

<file path=ppt/slides/_rels/slide11.xml.rels><?xml version="1.0" encoding="UTF-8" standalone="yes"?><Relationships xmlns="http://schemas.openxmlformats.org/package/2006/relationships"><Relationship Id="rId11" Type="http://schemas.openxmlformats.org/officeDocument/2006/relationships/hyperlink" Target="https://support.google.com/accessibility/android/answer/7349565" TargetMode="External"/><Relationship Id="rId10" Type="http://schemas.openxmlformats.org/officeDocument/2006/relationships/hyperlink" Target="https://support.google.com/accessibility/android/answer/11183305#colorinversion" TargetMode="External"/><Relationship Id="rId13" Type="http://schemas.openxmlformats.org/officeDocument/2006/relationships/image" Target="../media/image19.png"/><Relationship Id="rId12" Type="http://schemas.openxmlformats.org/officeDocument/2006/relationships/image" Target="../media/image13.jp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support.google.com/accessibility/android/answer/11183305#displaysize" TargetMode="External"/><Relationship Id="rId4" Type="http://schemas.openxmlformats.org/officeDocument/2006/relationships/hyperlink" Target="https://support.google.com/accessibility/android/answer/11183305#displaysize" TargetMode="External"/><Relationship Id="rId9" Type="http://schemas.openxmlformats.org/officeDocument/2006/relationships/hyperlink" Target="https://support.google.com/accessibility/android/answer/11183305#colorinversion" TargetMode="External"/><Relationship Id="rId15" Type="http://schemas.openxmlformats.org/officeDocument/2006/relationships/hyperlink" Target="https://www.youtube-nocookie.com/embed/67N1E_AnF54?hl=es&amp;cc_lang_pref=es&amp;cc_load_policy=1" TargetMode="External"/><Relationship Id="rId14" Type="http://schemas.openxmlformats.org/officeDocument/2006/relationships/image" Target="../media/image20.png"/><Relationship Id="rId5" Type="http://schemas.openxmlformats.org/officeDocument/2006/relationships/hyperlink" Target="https://support.google.com/accessibility/android/answer/11183305#displaysize" TargetMode="External"/><Relationship Id="rId6" Type="http://schemas.openxmlformats.org/officeDocument/2006/relationships/hyperlink" Target="https://support.google.com/accessibility/android/answer/6006949" TargetMode="External"/><Relationship Id="rId7" Type="http://schemas.openxmlformats.org/officeDocument/2006/relationships/hyperlink" Target="https://support.google.com/accessibility/android/answer/11183305#highcontrast" TargetMode="External"/><Relationship Id="rId8" Type="http://schemas.openxmlformats.org/officeDocument/2006/relationships/hyperlink" Target="https://support.google.com/accessibility/android/answer/6151800"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15.jpg"/><Relationship Id="rId10" Type="http://schemas.openxmlformats.org/officeDocument/2006/relationships/image" Target="../media/image33.png"/><Relationship Id="rId13"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support.google.com/accessibility/android/answer/6006554" TargetMode="External"/><Relationship Id="rId4" Type="http://schemas.openxmlformats.org/officeDocument/2006/relationships/hyperlink" Target="https://support.google.com/accessibility/android/answer/9350862" TargetMode="External"/><Relationship Id="rId9" Type="http://schemas.openxmlformats.org/officeDocument/2006/relationships/hyperlink" Target="https://support.google.com/accessibility/android/answer/9426888" TargetMode="External"/><Relationship Id="rId14" Type="http://schemas.openxmlformats.org/officeDocument/2006/relationships/hyperlink" Target="https://www.youtube-nocookie.com/embed/M7tuspgozmY?hl=es&amp;cc_lang_pref=es&amp;cc_load_policy=1" TargetMode="External"/><Relationship Id="rId5" Type="http://schemas.openxmlformats.org/officeDocument/2006/relationships/hyperlink" Target="https://support.google.com/accessibility/android/answer/9158064" TargetMode="External"/><Relationship Id="rId6" Type="http://schemas.openxmlformats.org/officeDocument/2006/relationships/hyperlink" Target="https://support.google.com/accessibility/android/answer/9158064" TargetMode="External"/><Relationship Id="rId7" Type="http://schemas.openxmlformats.org/officeDocument/2006/relationships/hyperlink" Target="https://support.google.com/accessibility/android/answer/9042284" TargetMode="External"/><Relationship Id="rId8" Type="http://schemas.openxmlformats.org/officeDocument/2006/relationships/hyperlink" Target="https://support.google.com/accessibility/android/answer/915775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support.google.com/accessibility/android/answer/6007100" TargetMode="External"/><Relationship Id="rId4" Type="http://schemas.openxmlformats.org/officeDocument/2006/relationships/hyperlink" Target="https://support.google.com/accessibility/android/answer/9728765" TargetMode="External"/><Relationship Id="rId5" Type="http://schemas.openxmlformats.org/officeDocument/2006/relationships/image" Target="../media/image16.jpg"/><Relationship Id="rId6" Type="http://schemas.openxmlformats.org/officeDocument/2006/relationships/image" Target="../media/image24.png"/><Relationship Id="rId7" Type="http://schemas.openxmlformats.org/officeDocument/2006/relationships/image" Target="../media/image20.png"/><Relationship Id="rId8" Type="http://schemas.openxmlformats.org/officeDocument/2006/relationships/hyperlink" Target="https://www.youtube-nocookie.com/embed/nvzPIfR4ugI?hl=es&amp;cc_lang_pref=es&amp;cc_load_policy=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support.google.com/accessibility/android/answer/6151854" TargetMode="External"/><Relationship Id="rId4" Type="http://schemas.openxmlformats.org/officeDocument/2006/relationships/image" Target="../media/image31.jp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hyperlink" Target="https://www.youtube-nocookie.com/embed/fileanA1GG8?hl=es&amp;cc_lang_pref=es&amp;cc_load_policy=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26.jpg"/><Relationship Id="rId10" Type="http://schemas.openxmlformats.org/officeDocument/2006/relationships/hyperlink" Target="http://www.youtube.com/watch?v=62mdN_rA0Qg" TargetMode="External"/><Relationship Id="rId13" Type="http://schemas.openxmlformats.org/officeDocument/2006/relationships/image" Target="../media/image38.jpg"/><Relationship Id="rId12" Type="http://schemas.openxmlformats.org/officeDocument/2006/relationships/hyperlink" Target="http://www.youtube.com/watch?v=PT7TFVByKeI" TargetMode="External"/><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32.jpg"/><Relationship Id="rId15" Type="http://schemas.openxmlformats.org/officeDocument/2006/relationships/hyperlink" Target="https://youtu.be/62mdN_rA0Qg" TargetMode="External"/><Relationship Id="rId14" Type="http://schemas.openxmlformats.org/officeDocument/2006/relationships/hyperlink" Target="https://youtu.be/PT7TFVByKeI" TargetMode="External"/><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20.png"/><Relationship Id="rId8" Type="http://schemas.openxmlformats.org/officeDocument/2006/relationships/image" Target="../media/image47.jpg"/></Relationships>
</file>

<file path=ppt/slides/_rels/slide17.xml.rels><?xml version="1.0" encoding="UTF-8" standalone="yes"?><Relationships xmlns="http://schemas.openxmlformats.org/package/2006/relationships"><Relationship Id="rId11" Type="http://schemas.openxmlformats.org/officeDocument/2006/relationships/image" Target="../media/image34.jpg"/><Relationship Id="rId10" Type="http://schemas.openxmlformats.org/officeDocument/2006/relationships/hyperlink" Target="http://www.youtube.com/watch?v=jodANW3KZIg" TargetMode="External"/><Relationship Id="rId12" Type="http://schemas.openxmlformats.org/officeDocument/2006/relationships/hyperlink" Target="https://youtu.be/jodANW3KZIg"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hyperlink" Target="https://play.google.com/store/apps/details?id=com.google.android.keep&amp;hl=es_419&amp;gl=US" TargetMode="External"/><Relationship Id="rId9" Type="http://schemas.openxmlformats.org/officeDocument/2006/relationships/image" Target="../media/image28.jpg"/><Relationship Id="rId5" Type="http://schemas.openxmlformats.org/officeDocument/2006/relationships/hyperlink" Target="https://support.google.com/keep/answer/6101196?hl=es-419&amp;co=GENIE.Platform%3DDesktop" TargetMode="External"/><Relationship Id="rId6" Type="http://schemas.openxmlformats.org/officeDocument/2006/relationships/hyperlink" Target="https://support.google.com/keep/answer/6101196?hl=es-419&amp;co=GENIE.Platform%3DDesktop" TargetMode="External"/><Relationship Id="rId7" Type="http://schemas.openxmlformats.org/officeDocument/2006/relationships/hyperlink" Target="https://apps.apple.com/us/app/notes/id1110145109" TargetMode="External"/><Relationship Id="rId8" Type="http://schemas.openxmlformats.org/officeDocument/2006/relationships/hyperlink" Target="https://apps.apple.com/us/app/notes/id111014510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1" Type="http://schemas.openxmlformats.org/officeDocument/2006/relationships/hyperlink" Target="https://youtu.be/cPuvf2lzZMY" TargetMode="External"/><Relationship Id="rId10"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alendar.google.com/" TargetMode="External"/><Relationship Id="rId4" Type="http://schemas.openxmlformats.org/officeDocument/2006/relationships/hyperlink" Target="https://play.google.com/store/apps/details?id=com.google.android.calendar" TargetMode="External"/><Relationship Id="rId9" Type="http://schemas.openxmlformats.org/officeDocument/2006/relationships/hyperlink" Target="http://www.youtube.com/watch?v=cPuvf2lzZMY" TargetMode="External"/><Relationship Id="rId5" Type="http://schemas.openxmlformats.org/officeDocument/2006/relationships/hyperlink" Target="https://itunes.apple.com/ky/app/google-calendar/id909319292" TargetMode="External"/><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9.jpg"/><Relationship Id="rId4" Type="http://schemas.openxmlformats.org/officeDocument/2006/relationships/hyperlink" Target="http://www.youtube.com/watch?v=kSQAJ34B0bA" TargetMode="External"/><Relationship Id="rId5" Type="http://schemas.openxmlformats.org/officeDocument/2006/relationships/image" Target="../media/image64.jpg"/><Relationship Id="rId6" Type="http://schemas.openxmlformats.org/officeDocument/2006/relationships/hyperlink" Target="https://youtu.be/kSQAJ34B0b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1.jp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20.png"/><Relationship Id="rId6" Type="http://schemas.openxmlformats.org/officeDocument/2006/relationships/hyperlink" Target="https://blog.hubspot.com/marketing/how-to-use-faceboo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jpg"/><Relationship Id="rId4" Type="http://schemas.openxmlformats.org/officeDocument/2006/relationships/image" Target="../media/image20.png"/><Relationship Id="rId5" Type="http://schemas.openxmlformats.org/officeDocument/2006/relationships/hyperlink" Target="https://socialmedia4beginners.com/facebook-cour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hyperlink" Target="https://www.facebook.com/help/" TargetMode="External"/><Relationship Id="rId5" Type="http://schemas.openxmlformats.org/officeDocument/2006/relationships/image" Target="../media/image55.png"/><Relationship Id="rId6"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hyperlink" Target="https://www.facebook.com/help/" TargetMode="External"/><Relationship Id="rId5"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hyperlink" Target="https://www.facebook.com/help/" TargetMode="External"/><Relationship Id="rId5"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73.png"/><Relationship Id="rId5" Type="http://schemas.openxmlformats.org/officeDocument/2006/relationships/hyperlink" Target="https://support.google.com/android/answer/9319337?hl=e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xataka.com/basics/como-enviar-mensajes-automaticos-sos-samsung-tu-ubicacion-fotos" TargetMode="External"/><Relationship Id="rId4" Type="http://schemas.openxmlformats.org/officeDocument/2006/relationships/image" Target="../media/image45.jpg"/><Relationship Id="rId5" Type="http://schemas.openxmlformats.org/officeDocument/2006/relationships/hyperlink" Target="http://www.youtube.com/watch?v=A2NihdPzD8g" TargetMode="External"/><Relationship Id="rId6" Type="http://schemas.openxmlformats.org/officeDocument/2006/relationships/image" Target="../media/image72.jpg"/><Relationship Id="rId7" Type="http://schemas.openxmlformats.org/officeDocument/2006/relationships/hyperlink" Target="https://youtu.be/A2NihdPzD8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7.xml"/><Relationship Id="rId4" Type="http://schemas.openxmlformats.org/officeDocument/2006/relationships/slide" Target="/ppt/slides/slide15.xml"/><Relationship Id="rId9" Type="http://schemas.openxmlformats.org/officeDocument/2006/relationships/image" Target="../media/image7.png"/><Relationship Id="rId5" Type="http://schemas.openxmlformats.org/officeDocument/2006/relationships/slide" Target="/ppt/slides/slide18.xml"/><Relationship Id="rId6" Type="http://schemas.openxmlformats.org/officeDocument/2006/relationships/slide" Target="/ppt/slides/slide23.xml"/><Relationship Id="rId7" Type="http://schemas.openxmlformats.org/officeDocument/2006/relationships/slide" Target="/ppt/slides/slide25.xml"/><Relationship Id="rId8"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 Id="rId4" Type="http://schemas.openxmlformats.org/officeDocument/2006/relationships/hyperlink" Target="https://help.yuka.io/l/es/article/ijzgfvi1jq-como-se-evaluan-los-productos-alimentarios" TargetMode="External"/><Relationship Id="rId5" Type="http://schemas.openxmlformats.org/officeDocument/2006/relationships/hyperlink" Target="https://help.yuka.io/l/es/article/2t20ixn5y5-calificacion-productos-cosmeticos" TargetMode="External"/><Relationship Id="rId6" Type="http://schemas.openxmlformats.org/officeDocument/2006/relationships/image" Target="../media/image20.png"/><Relationship Id="rId7" Type="http://schemas.openxmlformats.org/officeDocument/2006/relationships/image" Target="../media/image66.png"/><Relationship Id="rId8"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70.png"/><Relationship Id="rId5" Type="http://schemas.openxmlformats.org/officeDocument/2006/relationships/image" Target="../media/image75.png"/><Relationship Id="rId6"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3.png"/><Relationship Id="rId4" Type="http://schemas.openxmlformats.org/officeDocument/2006/relationships/image" Target="../media/image63.png"/><Relationship Id="rId5"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3.png"/><Relationship Id="rId4" Type="http://schemas.openxmlformats.org/officeDocument/2006/relationships/image" Target="../media/image68.jpg"/><Relationship Id="rId5" Type="http://schemas.openxmlformats.org/officeDocument/2006/relationships/hyperlink" Target="http://www.youtube.com/watch?v=SPru0GChf8E" TargetMode="External"/><Relationship Id="rId6" Type="http://schemas.openxmlformats.org/officeDocument/2006/relationships/image" Target="../media/image65.jpg"/><Relationship Id="rId7" Type="http://schemas.openxmlformats.org/officeDocument/2006/relationships/hyperlink" Target="https://youtu.be/SPru0GChf8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www.youtube.com/@applesupport" TargetMode="External"/><Relationship Id="rId4" Type="http://schemas.openxmlformats.org/officeDocument/2006/relationships/hyperlink" Target="https://www.youtube.com/@applesupport" TargetMode="External"/><Relationship Id="rId5" Type="http://schemas.openxmlformats.org/officeDocument/2006/relationships/hyperlink" Target="https://support.google.com/android/?hl=es#topic=7313011" TargetMode="External"/><Relationship Id="rId6" Type="http://schemas.openxmlformats.org/officeDocument/2006/relationships/hyperlink" Target="https://www.facebook.com/help/" TargetMode="External"/><Relationship Id="rId7" Type="http://schemas.openxmlformats.org/officeDocument/2006/relationships/hyperlink" Target="https://keepass.info/help/base/index.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6.png"/><Relationship Id="rId4" Type="http://schemas.openxmlformats.org/officeDocument/2006/relationships/hyperlink" Target="https://www.facebook.com/Housing.care.project" TargetMode="External"/><Relationship Id="rId5"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3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46.xml"/><Relationship Id="rId4" Type="http://schemas.openxmlformats.org/officeDocument/2006/relationships/slide" Target="/ppt/slides/slide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idx="1" type="body"/>
          </p:nvPr>
        </p:nvSpPr>
        <p:spPr>
          <a:xfrm>
            <a:off x="490619" y="3286408"/>
            <a:ext cx="4934576" cy="1688548"/>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8850"/>
              </a:lnSpc>
              <a:spcBef>
                <a:spcPts val="0"/>
              </a:spcBef>
              <a:spcAft>
                <a:spcPts val="0"/>
              </a:spcAft>
              <a:buClr>
                <a:schemeClr val="lt1"/>
              </a:buClr>
              <a:buSzPts val="4000"/>
              <a:buFont typeface="Arial"/>
              <a:buNone/>
            </a:pPr>
            <a:r>
              <a:rPr lang="es-ES"/>
              <a:t>Tecnología Ambient Assisted Living (AAL) (Vida Diaria Asistida)</a:t>
            </a:r>
            <a:endParaRPr/>
          </a:p>
        </p:txBody>
      </p:sp>
      <p:pic>
        <p:nvPicPr>
          <p:cNvPr id="154" name="Google Shape;154;p1"/>
          <p:cNvPicPr preferRelativeResize="0"/>
          <p:nvPr>
            <p:ph idx="3" type="pic"/>
          </p:nvPr>
        </p:nvPicPr>
        <p:blipFill rotWithShape="1">
          <a:blip r:embed="rId3">
            <a:alphaModFix/>
          </a:blip>
          <a:srcRect b="0" l="7461" r="7461" t="0"/>
          <a:stretch/>
        </p:blipFill>
        <p:spPr>
          <a:xfrm>
            <a:off x="5718875" y="423474"/>
            <a:ext cx="5982506" cy="4551482"/>
          </a:xfrm>
          <a:prstGeom prst="rect">
            <a:avLst/>
          </a:prstGeom>
          <a:solidFill>
            <a:srgbClr val="F2F2F2"/>
          </a:solidFill>
          <a:ln>
            <a:noFill/>
          </a:ln>
        </p:spPr>
      </p:pic>
      <p:sp>
        <p:nvSpPr>
          <p:cNvPr id="155" name="Google Shape;155;p1"/>
          <p:cNvSpPr txBox="1"/>
          <p:nvPr>
            <p:ph idx="4" type="body"/>
          </p:nvPr>
        </p:nvSpPr>
        <p:spPr>
          <a:xfrm>
            <a:off x="6350924" y="5503025"/>
            <a:ext cx="5841076" cy="931501"/>
          </a:xfrm>
          <a:prstGeom prst="rect">
            <a:avLst/>
          </a:prstGeom>
          <a:solidFill>
            <a:schemeClr val="accent1"/>
          </a:solidFill>
          <a:ln>
            <a:noFill/>
          </a:ln>
        </p:spPr>
        <p:txBody>
          <a:bodyPr anchorCtr="0" anchor="ctr" bIns="45700" lIns="91425" spcFirstLastPara="1" rIns="91425" wrap="square" tIns="45700">
            <a:noAutofit/>
          </a:bodyPr>
          <a:lstStyle/>
          <a:p>
            <a:pPr indent="-228600" lvl="0" marL="457200" marR="0" rtl="0" algn="r">
              <a:lnSpc>
                <a:spcPct val="90000"/>
              </a:lnSpc>
              <a:spcBef>
                <a:spcPts val="1000"/>
              </a:spcBef>
              <a:spcAft>
                <a:spcPts val="0"/>
              </a:spcAft>
              <a:buClr>
                <a:schemeClr val="lt1"/>
              </a:buClr>
              <a:buSzPts val="2800"/>
              <a:buFont typeface="Arial"/>
              <a:buNone/>
            </a:pPr>
            <a:r>
              <a:rPr lang="es-ES" sz="3000"/>
              <a:t>Guía de Aprendizaje basado en el Trabajo</a:t>
            </a:r>
            <a:endParaRPr sz="3000"/>
          </a:p>
        </p:txBody>
      </p:sp>
      <p:sp>
        <p:nvSpPr>
          <p:cNvPr id="156" name="Google Shape;156;p1"/>
          <p:cNvSpPr txBox="1"/>
          <p:nvPr/>
        </p:nvSpPr>
        <p:spPr>
          <a:xfrm>
            <a:off x="2596375" y="5962700"/>
            <a:ext cx="3000000" cy="664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700"/>
              <a:buFont typeface="Arial"/>
              <a:buNone/>
            </a:pPr>
            <a:r>
              <a:rPr b="0" i="0" lang="es-ES" sz="700" u="none" cap="none" strike="noStrike">
                <a:solidFill>
                  <a:srgbClr val="000000"/>
                </a:solidFill>
                <a:latin typeface="Calibri"/>
                <a:ea typeface="Calibri"/>
                <a:cs typeface="Calibri"/>
                <a:sym typeface="Calibri"/>
              </a:rPr>
              <a:t>El apoyo de la Comisión Europea para la producción de esta publicación no constituye un respaldo de los contenidos que reflejan únicamente las opiniones de los autores, y la Comisión no se hace responsable del uso que pueda hacerse de la información contenida en ella.</a:t>
            </a:r>
            <a:endParaRPr b="0" i="0" sz="7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10" title="EU HC Accesibility Menu"/>
          <p:cNvPicPr preferRelativeResize="0"/>
          <p:nvPr/>
        </p:nvPicPr>
        <p:blipFill rotWithShape="1">
          <a:blip r:embed="rId3">
            <a:alphaModFix/>
          </a:blip>
          <a:srcRect b="0" l="0" r="0" t="0"/>
          <a:stretch/>
        </p:blipFill>
        <p:spPr>
          <a:xfrm>
            <a:off x="8103045" y="99000"/>
            <a:ext cx="3444494" cy="6660000"/>
          </a:xfrm>
          <a:prstGeom prst="rect">
            <a:avLst/>
          </a:prstGeom>
          <a:noFill/>
          <a:ln>
            <a:noFill/>
          </a:ln>
        </p:spPr>
      </p:pic>
      <p:sp>
        <p:nvSpPr>
          <p:cNvPr id="266" name="Google Shape;266;p10"/>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Localizar ajustes</a:t>
            </a:r>
            <a:endParaRPr/>
          </a:p>
          <a:p>
            <a:pPr indent="-457200" lvl="0" marL="685800" rtl="0" algn="l">
              <a:lnSpc>
                <a:spcPct val="90000"/>
              </a:lnSpc>
              <a:spcBef>
                <a:spcPts val="1000"/>
              </a:spcBef>
              <a:spcAft>
                <a:spcPts val="0"/>
              </a:spcAft>
              <a:buSzPts val="2400"/>
              <a:buFont typeface="Arial"/>
              <a:buAutoNum type="arabicPeriod"/>
            </a:pPr>
            <a:r>
              <a:rPr lang="es-ES"/>
              <a:t>Busque la palabra clave "accesibilidad</a:t>
            </a:r>
            <a:endParaRPr/>
          </a:p>
        </p:txBody>
      </p:sp>
      <p:sp>
        <p:nvSpPr>
          <p:cNvPr id="267" name="Google Shape;267;p1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Cómo controlar el menú de accesibilidad</a:t>
            </a:r>
            <a:endParaRPr/>
          </a:p>
        </p:txBody>
      </p:sp>
      <p:pic>
        <p:nvPicPr>
          <p:cNvPr id="268" name="Google Shape;268;p10"/>
          <p:cNvPicPr preferRelativeResize="0"/>
          <p:nvPr/>
        </p:nvPicPr>
        <p:blipFill rotWithShape="1">
          <a:blip r:embed="rId4">
            <a:alphaModFix/>
          </a:blip>
          <a:srcRect b="0" l="0" r="0" t="0"/>
          <a:stretch/>
        </p:blipFill>
        <p:spPr>
          <a:xfrm rot="160843">
            <a:off x="1971413" y="4383522"/>
            <a:ext cx="6937696" cy="2349466"/>
          </a:xfrm>
          <a:prstGeom prst="rect">
            <a:avLst/>
          </a:prstGeom>
          <a:noFill/>
          <a:ln>
            <a:noFill/>
          </a:ln>
        </p:spPr>
      </p:pic>
      <p:pic>
        <p:nvPicPr>
          <p:cNvPr descr="Lupa" id="269" name="Google Shape;269;p10"/>
          <p:cNvPicPr preferRelativeResize="0"/>
          <p:nvPr/>
        </p:nvPicPr>
        <p:blipFill rotWithShape="1">
          <a:blip r:embed="rId5">
            <a:alphaModFix/>
          </a:blip>
          <a:srcRect b="0" l="0" r="0" t="0"/>
          <a:stretch/>
        </p:blipFill>
        <p:spPr>
          <a:xfrm>
            <a:off x="6240361" y="3768073"/>
            <a:ext cx="655739" cy="655739"/>
          </a:xfrm>
          <a:prstGeom prst="rect">
            <a:avLst/>
          </a:prstGeom>
          <a:noFill/>
          <a:ln>
            <a:noFill/>
          </a:ln>
        </p:spPr>
      </p:pic>
      <p:sp>
        <p:nvSpPr>
          <p:cNvPr id="270" name="Google Shape;270;p10"/>
          <p:cNvSpPr txBox="1"/>
          <p:nvPr/>
        </p:nvSpPr>
        <p:spPr>
          <a:xfrm rot="160843">
            <a:off x="2906786" y="4555659"/>
            <a:ext cx="5066950"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dk1"/>
                </a:solidFill>
                <a:latin typeface="Arial"/>
                <a:ea typeface="Arial"/>
                <a:cs typeface="Arial"/>
                <a:sym typeface="Arial"/>
              </a:rPr>
              <a:t>¿Tienes Apple/iOS?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dk1"/>
                </a:solidFill>
                <a:latin typeface="Arial"/>
                <a:ea typeface="Arial"/>
                <a:cs typeface="Arial"/>
                <a:sym typeface="Arial"/>
              </a:rPr>
              <a:t>No te preocupes, sigue los mismos pasos.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chemeClr val="dk1"/>
                </a:solidFill>
                <a:latin typeface="Arial"/>
                <a:ea typeface="Arial"/>
                <a:cs typeface="Arial"/>
                <a:sym typeface="Arial"/>
                <a:hlinkClick r:id="rId6">
                  <a:extLst>
                    <a:ext uri="{A12FA001-AC4F-418D-AE19-62706E023703}">
                      <ahyp:hlinkClr val="tx"/>
                    </a:ext>
                  </a:extLst>
                </a:hlinkClick>
              </a:rPr>
              <a:t>https://support.apple.com/en-gb/guide/iphone/iph3e2e4367/ios</a:t>
            </a:r>
            <a:endParaRPr b="0" i="0" sz="2400" u="none" cap="none" strike="noStrike">
              <a:solidFill>
                <a:schemeClr val="dk1"/>
              </a:solidFill>
              <a:latin typeface="Arial"/>
              <a:ea typeface="Arial"/>
              <a:cs typeface="Arial"/>
              <a:sym typeface="Arial"/>
            </a:endParaRPr>
          </a:p>
        </p:txBody>
      </p:sp>
      <p:pic>
        <p:nvPicPr>
          <p:cNvPr id="271" name="Google Shape;271;p10"/>
          <p:cNvPicPr preferRelativeResize="0"/>
          <p:nvPr/>
        </p:nvPicPr>
        <p:blipFill rotWithShape="1">
          <a:blip r:embed="rId7">
            <a:alphaModFix/>
          </a:blip>
          <a:srcRect b="0" l="0" r="0" t="0"/>
          <a:stretch/>
        </p:blipFill>
        <p:spPr>
          <a:xfrm>
            <a:off x="8103050" y="99000"/>
            <a:ext cx="3444500" cy="6659999"/>
          </a:xfrm>
          <a:prstGeom prst="rect">
            <a:avLst/>
          </a:prstGeom>
          <a:noFill/>
          <a:ln>
            <a:noFill/>
          </a:ln>
        </p:spPr>
      </p:pic>
      <p:grpSp>
        <p:nvGrpSpPr>
          <p:cNvPr id="272" name="Google Shape;272;p10"/>
          <p:cNvGrpSpPr/>
          <p:nvPr/>
        </p:nvGrpSpPr>
        <p:grpSpPr>
          <a:xfrm>
            <a:off x="4916649" y="1814124"/>
            <a:ext cx="3880454" cy="1472479"/>
            <a:chOff x="6497774" y="1878099"/>
            <a:chExt cx="3880454" cy="1472479"/>
          </a:xfrm>
        </p:grpSpPr>
        <p:pic>
          <p:nvPicPr>
            <p:cNvPr id="273" name="Google Shape;273;p10"/>
            <p:cNvPicPr preferRelativeResize="0"/>
            <p:nvPr/>
          </p:nvPicPr>
          <p:blipFill rotWithShape="1">
            <a:blip r:embed="rId4">
              <a:alphaModFix/>
            </a:blip>
            <a:srcRect b="0" l="0" r="0" t="0"/>
            <a:stretch/>
          </p:blipFill>
          <p:spPr>
            <a:xfrm rot="160850">
              <a:off x="6525967" y="1966821"/>
              <a:ext cx="3824067" cy="1295036"/>
            </a:xfrm>
            <a:prstGeom prst="rect">
              <a:avLst/>
            </a:prstGeom>
            <a:noFill/>
            <a:ln>
              <a:noFill/>
            </a:ln>
          </p:spPr>
        </p:pic>
        <p:sp>
          <p:nvSpPr>
            <p:cNvPr id="274" name="Google Shape;274;p10"/>
            <p:cNvSpPr txBox="1"/>
            <p:nvPr/>
          </p:nvSpPr>
          <p:spPr>
            <a:xfrm>
              <a:off x="7013888" y="2130475"/>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s-ES" u="sng">
                  <a:solidFill>
                    <a:schemeClr val="hlink"/>
                  </a:solidFill>
                  <a:hlinkClick r:id="rId8"/>
                </a:rPr>
                <a:t>https://www.youtube-nocookie.com/embed/q9fS5Elq0YM?hl=es&amp;cc_lang_pref=es&amp;cc_l</a:t>
              </a:r>
              <a:r>
                <a:rPr lang="es-ES" u="sng">
                  <a:solidFill>
                    <a:schemeClr val="hlink"/>
                  </a:solidFill>
                  <a:hlinkClick r:id="rId9"/>
                </a:rPr>
                <a:t>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1"/>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Mejoras de visibilidad</a:t>
            </a:r>
            <a:endParaRPr/>
          </a:p>
        </p:txBody>
      </p:sp>
      <p:sp>
        <p:nvSpPr>
          <p:cNvPr id="280" name="Google Shape;280;p11"/>
          <p:cNvSpPr/>
          <p:nvPr>
            <p:ph idx="3" type="pic"/>
          </p:nvPr>
        </p:nvSpPr>
        <p:spPr>
          <a:xfrm>
            <a:off x="8583306" y="1246695"/>
            <a:ext cx="2444127" cy="4336988"/>
          </a:xfrm>
          <a:prstGeom prst="rect">
            <a:avLst/>
          </a:prstGeom>
          <a:solidFill>
            <a:srgbClr val="D8D8D8"/>
          </a:solidFill>
          <a:ln>
            <a:noFill/>
          </a:ln>
        </p:spPr>
      </p:sp>
      <p:sp>
        <p:nvSpPr>
          <p:cNvPr id="281" name="Google Shape;281;p11"/>
          <p:cNvSpPr txBox="1"/>
          <p:nvPr>
            <p:ph idx="1" type="body"/>
          </p:nvPr>
        </p:nvSpPr>
        <p:spPr>
          <a:xfrm>
            <a:off x="-113405" y="2602242"/>
            <a:ext cx="8127250" cy="331164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sz="2000"/>
              <a:t>Tamaño de la pantalla y de la fuente :</a:t>
            </a:r>
            <a:r>
              <a:rPr lang="es-ES" sz="2000"/>
              <a:t> Para cambiar el tamaño de los </a:t>
            </a:r>
            <a:r>
              <a:rPr lang="es-ES" sz="2000" u="sng">
                <a:solidFill>
                  <a:schemeClr val="hlink"/>
                </a:solidFill>
                <a:hlinkClick r:id="rId3"/>
              </a:rPr>
              <a:t>elementos de tu pantalla</a:t>
            </a:r>
            <a:r>
              <a:rPr lang="es-ES" sz="2000"/>
              <a:t>, ajusta el tamaño de </a:t>
            </a:r>
            <a:r>
              <a:rPr lang="es-ES" sz="2000" u="sng">
                <a:solidFill>
                  <a:schemeClr val="hlink"/>
                </a:solidFill>
                <a:hlinkClick r:id="rId4"/>
              </a:rPr>
              <a:t>visualización</a:t>
            </a:r>
            <a:r>
              <a:rPr lang="es-ES" sz="2000"/>
              <a:t> o el </a:t>
            </a:r>
            <a:r>
              <a:rPr lang="es-ES" sz="2000" u="sng">
                <a:solidFill>
                  <a:schemeClr val="hlink"/>
                </a:solidFill>
                <a:hlinkClick r:id="rId5"/>
              </a:rPr>
              <a:t>tamaño de letra</a:t>
            </a:r>
            <a:r>
              <a:rPr lang="es-ES" sz="2000"/>
              <a:t>.</a:t>
            </a:r>
            <a:endParaRPr/>
          </a:p>
          <a:p>
            <a:pPr indent="-228600" lvl="0" marL="457200" rtl="0" algn="l">
              <a:lnSpc>
                <a:spcPct val="90000"/>
              </a:lnSpc>
              <a:spcBef>
                <a:spcPts val="1000"/>
              </a:spcBef>
              <a:spcAft>
                <a:spcPts val="0"/>
              </a:spcAft>
              <a:buSzPts val="2400"/>
              <a:buNone/>
            </a:pPr>
            <a:r>
              <a:rPr b="1" lang="es-ES" sz="2000"/>
              <a:t>Magnificación:</a:t>
            </a:r>
            <a:r>
              <a:rPr lang="es-ES" sz="2000"/>
              <a:t> Para ampliar o aumentar temporalmente la pantalla, utiliza la </a:t>
            </a:r>
            <a:r>
              <a:rPr lang="es-ES" sz="2000" u="sng">
                <a:solidFill>
                  <a:schemeClr val="hlink"/>
                </a:solidFill>
                <a:hlinkClick r:id="rId6"/>
              </a:rPr>
              <a:t>ampliación.</a:t>
            </a:r>
            <a:endParaRPr sz="2000"/>
          </a:p>
          <a:p>
            <a:pPr indent="-228600" lvl="0" marL="457200" rtl="0" algn="l">
              <a:lnSpc>
                <a:spcPct val="90000"/>
              </a:lnSpc>
              <a:spcBef>
                <a:spcPts val="1000"/>
              </a:spcBef>
              <a:spcAft>
                <a:spcPts val="0"/>
              </a:spcAft>
              <a:buSzPts val="2400"/>
              <a:buNone/>
            </a:pPr>
            <a:r>
              <a:rPr b="1" lang="es-ES" sz="2000"/>
              <a:t>Opciones de contraste y color:</a:t>
            </a:r>
            <a:r>
              <a:rPr lang="es-ES" sz="2000"/>
              <a:t> Para ajustar el contraste o los colores, utiliza texto de </a:t>
            </a:r>
            <a:r>
              <a:rPr lang="es-ES" sz="2000" u="sng">
                <a:solidFill>
                  <a:schemeClr val="hlink"/>
                </a:solidFill>
                <a:hlinkClick r:id="rId7"/>
              </a:rPr>
              <a:t>alto contraste</a:t>
            </a:r>
            <a:r>
              <a:rPr lang="es-ES" sz="2000"/>
              <a:t>, </a:t>
            </a:r>
            <a:r>
              <a:rPr lang="es-ES" sz="2000" u="sng">
                <a:solidFill>
                  <a:schemeClr val="hlink"/>
                </a:solidFill>
                <a:hlinkClick r:id="rId8"/>
              </a:rPr>
              <a:t>tema oscuro</a:t>
            </a:r>
            <a:r>
              <a:rPr lang="es-ES" sz="2000"/>
              <a:t>, </a:t>
            </a:r>
            <a:r>
              <a:rPr lang="es-ES" sz="2000" u="sng">
                <a:solidFill>
                  <a:schemeClr val="hlink"/>
                </a:solidFill>
                <a:hlinkClick r:id="rId9"/>
              </a:rPr>
              <a:t>inversión del color </a:t>
            </a:r>
            <a:r>
              <a:rPr lang="es-ES" sz="2000"/>
              <a:t>o </a:t>
            </a:r>
            <a:r>
              <a:rPr lang="es-ES" sz="2000" u="sng">
                <a:solidFill>
                  <a:schemeClr val="hlink"/>
                </a:solidFill>
                <a:hlinkClick r:id="rId10"/>
              </a:rPr>
              <a:t>corrección del color</a:t>
            </a:r>
            <a:r>
              <a:rPr lang="es-ES" sz="2000"/>
              <a:t>.</a:t>
            </a:r>
            <a:endParaRPr/>
          </a:p>
          <a:p>
            <a:pPr indent="-228600" lvl="0" marL="457200" rtl="0" algn="l">
              <a:lnSpc>
                <a:spcPct val="90000"/>
              </a:lnSpc>
              <a:spcBef>
                <a:spcPts val="1000"/>
              </a:spcBef>
              <a:spcAft>
                <a:spcPts val="0"/>
              </a:spcAft>
              <a:buSzPts val="2400"/>
              <a:buNone/>
            </a:pPr>
            <a:r>
              <a:rPr b="1" lang="es-ES" sz="2000"/>
              <a:t>Seleccionar para hablar :</a:t>
            </a:r>
            <a:r>
              <a:rPr lang="es-ES" sz="2000"/>
              <a:t> Si quieres escuchar comentarios hablados en determinados momentos, puedes activar: </a:t>
            </a:r>
            <a:r>
              <a:rPr lang="es-ES" sz="2000" u="sng">
                <a:solidFill>
                  <a:schemeClr val="hlink"/>
                </a:solidFill>
                <a:hlinkClick r:id="rId11"/>
              </a:rPr>
              <a:t>Seleccionar para hablar</a:t>
            </a:r>
            <a:r>
              <a:rPr lang="es-ES" sz="2000"/>
              <a:t>. Selecciona elementos de la pantalla o apunta con la cámara a algo para oír cómo se lee o describe en voz alta.</a:t>
            </a:r>
            <a:endParaRPr sz="2000"/>
          </a:p>
        </p:txBody>
      </p:sp>
      <p:pic>
        <p:nvPicPr>
          <p:cNvPr id="282" name="Google Shape;282;p11" title="EU HC Visibility Enhancements"/>
          <p:cNvPicPr preferRelativeResize="0"/>
          <p:nvPr/>
        </p:nvPicPr>
        <p:blipFill rotWithShape="1">
          <a:blip r:embed="rId12">
            <a:alphaModFix/>
          </a:blip>
          <a:srcRect b="0" l="0" r="0" t="0"/>
          <a:stretch/>
        </p:blipFill>
        <p:spPr>
          <a:xfrm>
            <a:off x="8127250" y="85189"/>
            <a:ext cx="3356238" cy="6660000"/>
          </a:xfrm>
          <a:prstGeom prst="rect">
            <a:avLst/>
          </a:prstGeom>
          <a:noFill/>
          <a:ln>
            <a:noFill/>
          </a:ln>
        </p:spPr>
      </p:pic>
      <p:pic>
        <p:nvPicPr>
          <p:cNvPr id="283" name="Google Shape;283;p11"/>
          <p:cNvPicPr preferRelativeResize="0"/>
          <p:nvPr/>
        </p:nvPicPr>
        <p:blipFill rotWithShape="1">
          <a:blip r:embed="rId13">
            <a:alphaModFix/>
          </a:blip>
          <a:srcRect b="0" l="0" r="0" t="0"/>
          <a:stretch/>
        </p:blipFill>
        <p:spPr>
          <a:xfrm>
            <a:off x="8304791" y="98975"/>
            <a:ext cx="3001166" cy="6632412"/>
          </a:xfrm>
          <a:prstGeom prst="rect">
            <a:avLst/>
          </a:prstGeom>
          <a:noFill/>
          <a:ln>
            <a:noFill/>
          </a:ln>
        </p:spPr>
      </p:pic>
      <p:grpSp>
        <p:nvGrpSpPr>
          <p:cNvPr id="284" name="Google Shape;284;p11"/>
          <p:cNvGrpSpPr/>
          <p:nvPr/>
        </p:nvGrpSpPr>
        <p:grpSpPr>
          <a:xfrm>
            <a:off x="5401049" y="-1"/>
            <a:ext cx="3880454" cy="1472479"/>
            <a:chOff x="6497774" y="1878099"/>
            <a:chExt cx="3880454" cy="1472479"/>
          </a:xfrm>
        </p:grpSpPr>
        <p:pic>
          <p:nvPicPr>
            <p:cNvPr id="285" name="Google Shape;285;p11"/>
            <p:cNvPicPr preferRelativeResize="0"/>
            <p:nvPr/>
          </p:nvPicPr>
          <p:blipFill rotWithShape="1">
            <a:blip r:embed="rId14">
              <a:alphaModFix/>
            </a:blip>
            <a:srcRect b="0" l="0" r="0" t="0"/>
            <a:stretch/>
          </p:blipFill>
          <p:spPr>
            <a:xfrm rot="160850">
              <a:off x="6525967" y="1966821"/>
              <a:ext cx="3824067" cy="1295036"/>
            </a:xfrm>
            <a:prstGeom prst="rect">
              <a:avLst/>
            </a:prstGeom>
            <a:noFill/>
            <a:ln>
              <a:noFill/>
            </a:ln>
          </p:spPr>
        </p:pic>
        <p:sp>
          <p:nvSpPr>
            <p:cNvPr id="286" name="Google Shape;286;p11"/>
            <p:cNvSpPr txBox="1"/>
            <p:nvPr/>
          </p:nvSpPr>
          <p:spPr>
            <a:xfrm>
              <a:off x="7013888" y="2224650"/>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5"/>
                </a:rPr>
                <a:t>https://www.youtube-nocookie.com/embed/67N1E_AnF54?hl=es&amp;cc_lang_pref=es&amp;cc_load_policy=1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2"/>
          <p:cNvSpPr txBox="1"/>
          <p:nvPr>
            <p:ph idx="1" type="body"/>
          </p:nvPr>
        </p:nvSpPr>
        <p:spPr>
          <a:xfrm>
            <a:off x="-101600" y="2275775"/>
            <a:ext cx="8408400" cy="36429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sz="1900"/>
              <a:t>Puedes elegir las preferencias de </a:t>
            </a:r>
            <a:r>
              <a:rPr lang="es-ES" sz="1900" u="sng">
                <a:solidFill>
                  <a:schemeClr val="hlink"/>
                </a:solidFill>
                <a:hlinkClick r:id="rId3"/>
              </a:rPr>
              <a:t>subtítulos</a:t>
            </a:r>
            <a:r>
              <a:rPr lang="es-ES" sz="1900"/>
              <a:t> (idioma, texto y estilo) para tu dispositivo.</a:t>
            </a:r>
            <a:endParaRPr/>
          </a:p>
          <a:p>
            <a:pPr indent="-228600" lvl="0" marL="457200" marR="0" rtl="0" algn="l">
              <a:lnSpc>
                <a:spcPct val="90000"/>
              </a:lnSpc>
              <a:spcBef>
                <a:spcPts val="1000"/>
              </a:spcBef>
              <a:spcAft>
                <a:spcPts val="0"/>
              </a:spcAft>
              <a:buClr>
                <a:srgbClr val="092E4B"/>
              </a:buClr>
              <a:buSzPts val="2400"/>
              <a:buFont typeface="Arial"/>
              <a:buNone/>
            </a:pPr>
            <a:r>
              <a:rPr lang="es-ES" sz="1900" u="sng">
                <a:solidFill>
                  <a:schemeClr val="hlink"/>
                </a:solidFill>
                <a:hlinkClick r:id="rId4"/>
              </a:rPr>
              <a:t>Live Caption </a:t>
            </a:r>
            <a:r>
              <a:rPr lang="es-ES" sz="1900"/>
              <a:t>subtitula automáticamente la voz en tu dispositivo.</a:t>
            </a:r>
            <a:endParaRPr/>
          </a:p>
          <a:p>
            <a:pPr indent="-228600" lvl="0" marL="457200" marR="0" rtl="0" algn="l">
              <a:lnSpc>
                <a:spcPct val="90000"/>
              </a:lnSpc>
              <a:spcBef>
                <a:spcPts val="1000"/>
              </a:spcBef>
              <a:spcAft>
                <a:spcPts val="0"/>
              </a:spcAft>
              <a:buClr>
                <a:srgbClr val="092E4B"/>
              </a:buClr>
              <a:buSzPts val="2400"/>
              <a:buFont typeface="Arial"/>
              <a:buNone/>
            </a:pPr>
            <a:r>
              <a:rPr lang="es-ES" sz="1900" u="sng">
                <a:solidFill>
                  <a:schemeClr val="hlink"/>
                </a:solidFill>
                <a:hlinkClick r:id="rId5"/>
              </a:rPr>
              <a:t>Live Transcribe </a:t>
            </a:r>
            <a:r>
              <a:rPr lang="es-ES" sz="1900"/>
              <a:t>captura el habla y el sonido y los muestra como texto en tu pantalla</a:t>
            </a:r>
            <a:endParaRPr/>
          </a:p>
          <a:p>
            <a:pPr indent="-228600" lvl="0" marL="457200" marR="0" rtl="0" algn="l">
              <a:lnSpc>
                <a:spcPct val="90000"/>
              </a:lnSpc>
              <a:spcBef>
                <a:spcPts val="1000"/>
              </a:spcBef>
              <a:spcAft>
                <a:spcPts val="0"/>
              </a:spcAft>
              <a:buClr>
                <a:srgbClr val="092E4B"/>
              </a:buClr>
              <a:buSzPts val="2400"/>
              <a:buFont typeface="Arial"/>
              <a:buNone/>
            </a:pPr>
            <a:r>
              <a:rPr lang="es-ES" sz="1900" u="sng">
                <a:solidFill>
                  <a:schemeClr val="hlink"/>
                </a:solidFill>
                <a:hlinkClick r:id="rId6"/>
              </a:rPr>
              <a:t>Las notificaciones de voz </a:t>
            </a:r>
            <a:r>
              <a:rPr lang="es-ES" sz="1900"/>
              <a:t>le ayudan a saber qué ocurre en su casa, como cuando suena una alarma de humos o el timbre de la puerta.</a:t>
            </a:r>
            <a:endParaRPr/>
          </a:p>
          <a:p>
            <a:pPr indent="-228600" lvl="0" marL="457200" marR="0" rtl="0" algn="l">
              <a:lnSpc>
                <a:spcPct val="90000"/>
              </a:lnSpc>
              <a:spcBef>
                <a:spcPts val="1000"/>
              </a:spcBef>
              <a:spcAft>
                <a:spcPts val="0"/>
              </a:spcAft>
              <a:buClr>
                <a:srgbClr val="092E4B"/>
              </a:buClr>
              <a:buSzPts val="2400"/>
              <a:buFont typeface="Arial"/>
              <a:buNone/>
            </a:pPr>
            <a:r>
              <a:rPr lang="es-ES" sz="1900" u="sng">
                <a:solidFill>
                  <a:schemeClr val="hlink"/>
                </a:solidFill>
                <a:hlinkClick r:id="rId7"/>
              </a:rPr>
              <a:t>El texto en tiempo real (RTT) </a:t>
            </a:r>
            <a:r>
              <a:rPr lang="es-ES" sz="1900"/>
              <a:t>te permite utilizar texto para comunicarte en llamadas telefónicas.</a:t>
            </a:r>
            <a:endParaRPr/>
          </a:p>
          <a:p>
            <a:pPr indent="-228600" lvl="0" marL="457200" marR="0" rtl="0" algn="l">
              <a:lnSpc>
                <a:spcPct val="90000"/>
              </a:lnSpc>
              <a:spcBef>
                <a:spcPts val="1000"/>
              </a:spcBef>
              <a:spcAft>
                <a:spcPts val="0"/>
              </a:spcAft>
              <a:buClr>
                <a:srgbClr val="092E4B"/>
              </a:buClr>
              <a:buSzPts val="2400"/>
              <a:buFont typeface="Arial"/>
              <a:buNone/>
            </a:pPr>
            <a:r>
              <a:rPr lang="es-ES" sz="1900" u="sng">
                <a:solidFill>
                  <a:schemeClr val="hlink"/>
                </a:solidFill>
                <a:hlinkClick r:id="rId8"/>
              </a:rPr>
              <a:t>Sound Amplifier </a:t>
            </a:r>
            <a:r>
              <a:rPr lang="es-ES" sz="1900"/>
              <a:t>te permite utilizar auriculares con cable o Bluetooth para filtrar, aumentar y amplificar los sonidos de tu entorno o de tu dispositivo Android.</a:t>
            </a:r>
            <a:endParaRPr/>
          </a:p>
          <a:p>
            <a:pPr indent="-228600" lvl="0" marL="457200" marR="0" rtl="0" algn="l">
              <a:lnSpc>
                <a:spcPct val="90000"/>
              </a:lnSpc>
              <a:spcBef>
                <a:spcPts val="1000"/>
              </a:spcBef>
              <a:spcAft>
                <a:spcPts val="0"/>
              </a:spcAft>
              <a:buClr>
                <a:srgbClr val="092E4B"/>
              </a:buClr>
              <a:buSzPts val="2400"/>
              <a:buFont typeface="Arial"/>
              <a:buNone/>
            </a:pPr>
            <a:r>
              <a:rPr lang="es-ES" sz="1900" u="sng">
                <a:solidFill>
                  <a:schemeClr val="hlink"/>
                </a:solidFill>
                <a:hlinkClick r:id="rId9"/>
              </a:rPr>
              <a:t>La compatibilidad </a:t>
            </a:r>
            <a:r>
              <a:rPr lang="es-ES" sz="1900"/>
              <a:t>con audífonos te permite emparejar audífonos con tu dispositivo Android para oír con mayor claridad.</a:t>
            </a:r>
            <a:endParaRPr sz="1900"/>
          </a:p>
          <a:p>
            <a:pPr indent="-228600" lvl="0" marL="457200" marR="0" rtl="0" algn="l">
              <a:lnSpc>
                <a:spcPct val="90000"/>
              </a:lnSpc>
              <a:spcBef>
                <a:spcPts val="1000"/>
              </a:spcBef>
              <a:spcAft>
                <a:spcPts val="0"/>
              </a:spcAft>
              <a:buClr>
                <a:srgbClr val="092E4B"/>
              </a:buClr>
              <a:buSzPts val="2400"/>
              <a:buFont typeface="Arial"/>
              <a:buNone/>
            </a:pPr>
            <a:r>
              <a:t/>
            </a:r>
            <a:endParaRPr sz="1900"/>
          </a:p>
        </p:txBody>
      </p:sp>
      <p:sp>
        <p:nvSpPr>
          <p:cNvPr id="292" name="Google Shape;292;p12"/>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Mejoras auditivas</a:t>
            </a:r>
            <a:endParaRPr/>
          </a:p>
        </p:txBody>
      </p:sp>
      <p:pic>
        <p:nvPicPr>
          <p:cNvPr id="293" name="Google Shape;293;p12"/>
          <p:cNvPicPr preferRelativeResize="0"/>
          <p:nvPr>
            <p:ph idx="3" type="pic"/>
          </p:nvPr>
        </p:nvPicPr>
        <p:blipFill rotWithShape="1">
          <a:blip r:embed="rId10">
            <a:alphaModFix/>
          </a:blip>
          <a:srcRect b="0" l="36049" r="36049" t="0"/>
          <a:stretch/>
        </p:blipFill>
        <p:spPr>
          <a:xfrm>
            <a:off x="8583306" y="1246695"/>
            <a:ext cx="2444127" cy="4336988"/>
          </a:xfrm>
          <a:prstGeom prst="rect">
            <a:avLst/>
          </a:prstGeom>
          <a:solidFill>
            <a:srgbClr val="D8D8D8"/>
          </a:solidFill>
          <a:ln>
            <a:noFill/>
          </a:ln>
        </p:spPr>
      </p:pic>
      <p:pic>
        <p:nvPicPr>
          <p:cNvPr id="294" name="Google Shape;294;p12" title="EU HC Hearing Enhancements"/>
          <p:cNvPicPr preferRelativeResize="0"/>
          <p:nvPr/>
        </p:nvPicPr>
        <p:blipFill rotWithShape="1">
          <a:blip r:embed="rId11">
            <a:alphaModFix/>
          </a:blip>
          <a:srcRect b="0" l="0" r="0" t="0"/>
          <a:stretch/>
        </p:blipFill>
        <p:spPr>
          <a:xfrm>
            <a:off x="8306844" y="85176"/>
            <a:ext cx="3355200" cy="6660000"/>
          </a:xfrm>
          <a:prstGeom prst="rect">
            <a:avLst/>
          </a:prstGeom>
          <a:noFill/>
          <a:ln>
            <a:noFill/>
          </a:ln>
        </p:spPr>
      </p:pic>
      <p:pic>
        <p:nvPicPr>
          <p:cNvPr id="295" name="Google Shape;295;p12"/>
          <p:cNvPicPr preferRelativeResize="0"/>
          <p:nvPr/>
        </p:nvPicPr>
        <p:blipFill rotWithShape="1">
          <a:blip r:embed="rId12">
            <a:alphaModFix/>
          </a:blip>
          <a:srcRect b="0" l="0" r="0" t="0"/>
          <a:stretch/>
        </p:blipFill>
        <p:spPr>
          <a:xfrm>
            <a:off x="8306850" y="85175"/>
            <a:ext cx="3446803" cy="6772826"/>
          </a:xfrm>
          <a:prstGeom prst="rect">
            <a:avLst/>
          </a:prstGeom>
          <a:noFill/>
          <a:ln>
            <a:noFill/>
          </a:ln>
        </p:spPr>
      </p:pic>
      <p:grpSp>
        <p:nvGrpSpPr>
          <p:cNvPr id="296" name="Google Shape;296;p12"/>
          <p:cNvGrpSpPr/>
          <p:nvPr/>
        </p:nvGrpSpPr>
        <p:grpSpPr>
          <a:xfrm>
            <a:off x="5442374" y="883899"/>
            <a:ext cx="3880454" cy="1472479"/>
            <a:chOff x="6497774" y="1878099"/>
            <a:chExt cx="3880454" cy="1472479"/>
          </a:xfrm>
        </p:grpSpPr>
        <p:pic>
          <p:nvPicPr>
            <p:cNvPr id="297" name="Google Shape;297;p12"/>
            <p:cNvPicPr preferRelativeResize="0"/>
            <p:nvPr/>
          </p:nvPicPr>
          <p:blipFill rotWithShape="1">
            <a:blip r:embed="rId13">
              <a:alphaModFix/>
            </a:blip>
            <a:srcRect b="0" l="0" r="0" t="0"/>
            <a:stretch/>
          </p:blipFill>
          <p:spPr>
            <a:xfrm rot="160850">
              <a:off x="6525967" y="1966821"/>
              <a:ext cx="3824067" cy="1295036"/>
            </a:xfrm>
            <a:prstGeom prst="rect">
              <a:avLst/>
            </a:prstGeom>
            <a:noFill/>
            <a:ln>
              <a:noFill/>
            </a:ln>
          </p:spPr>
        </p:pic>
        <p:sp>
          <p:nvSpPr>
            <p:cNvPr id="298" name="Google Shape;298;p12"/>
            <p:cNvSpPr txBox="1"/>
            <p:nvPr/>
          </p:nvSpPr>
          <p:spPr>
            <a:xfrm>
              <a:off x="7013888" y="2090988"/>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4"/>
                </a:rPr>
                <a:t>https://www.youtube-nocookie.com/embed/M7tuspgozmY?hl=es&amp;cc_lang_pref=es&amp;cc_load_policy=1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3"/>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Para interactuar con el dispositivo de forma táctil y con la voz, puedes activar el </a:t>
            </a:r>
            <a:r>
              <a:rPr lang="es-ES" u="sng">
                <a:solidFill>
                  <a:schemeClr val="hlink"/>
                </a:solidFill>
                <a:hlinkClick r:id="rId3"/>
              </a:rPr>
              <a:t>lector de pantalla TalkBack</a:t>
            </a:r>
            <a:r>
              <a:rPr lang="es-ES"/>
              <a:t>. TalkBack describe sus acciones y le informa sobre alertas y notificaciones.</a:t>
            </a:r>
            <a:endParaRPr/>
          </a:p>
          <a:p>
            <a:pPr indent="-228600" lvl="0" marL="457200" marR="0" rtl="0" algn="l">
              <a:lnSpc>
                <a:spcPct val="90000"/>
              </a:lnSpc>
              <a:spcBef>
                <a:spcPts val="1000"/>
              </a:spcBef>
              <a:spcAft>
                <a:spcPts val="0"/>
              </a:spcAft>
              <a:buClr>
                <a:srgbClr val="092E4B"/>
              </a:buClr>
              <a:buSzPts val="2400"/>
              <a:buFont typeface="Arial"/>
              <a:buNone/>
            </a:pPr>
            <a:r>
              <a:rPr lang="es-ES"/>
              <a:t>Puede utilizar el </a:t>
            </a:r>
            <a:r>
              <a:rPr lang="es-ES" u="sng">
                <a:solidFill>
                  <a:schemeClr val="hlink"/>
                </a:solidFill>
                <a:hlinkClick r:id="rId4"/>
              </a:rPr>
              <a:t>teclado braille TalkBack </a:t>
            </a:r>
            <a:r>
              <a:rPr lang="es-ES"/>
              <a:t>para introducir braille de 6 puntos en su pantalla. El teclado braille TalkBack está disponible en braille inglés unificado, español y árabe.</a:t>
            </a:r>
            <a:endParaRPr/>
          </a:p>
        </p:txBody>
      </p:sp>
      <p:sp>
        <p:nvSpPr>
          <p:cNvPr id="304" name="Google Shape;304;p1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Talkback</a:t>
            </a:r>
            <a:endParaRPr/>
          </a:p>
        </p:txBody>
      </p:sp>
      <p:sp>
        <p:nvSpPr>
          <p:cNvPr id="305" name="Google Shape;305;p13"/>
          <p:cNvSpPr/>
          <p:nvPr>
            <p:ph idx="3" type="pic"/>
          </p:nvPr>
        </p:nvSpPr>
        <p:spPr>
          <a:xfrm>
            <a:off x="8583306" y="1246695"/>
            <a:ext cx="2444127" cy="4336988"/>
          </a:xfrm>
          <a:prstGeom prst="rect">
            <a:avLst/>
          </a:prstGeom>
          <a:solidFill>
            <a:srgbClr val="D8D8D8"/>
          </a:solidFill>
          <a:ln>
            <a:noFill/>
          </a:ln>
        </p:spPr>
      </p:sp>
      <p:pic>
        <p:nvPicPr>
          <p:cNvPr id="306" name="Google Shape;306;p13" title="EU HC Talkback"/>
          <p:cNvPicPr preferRelativeResize="0"/>
          <p:nvPr/>
        </p:nvPicPr>
        <p:blipFill rotWithShape="1">
          <a:blip r:embed="rId5">
            <a:alphaModFix/>
          </a:blip>
          <a:srcRect b="0" l="0" r="0" t="0"/>
          <a:stretch/>
        </p:blipFill>
        <p:spPr>
          <a:xfrm>
            <a:off x="8127769" y="99000"/>
            <a:ext cx="3355200" cy="6660000"/>
          </a:xfrm>
          <a:prstGeom prst="rect">
            <a:avLst/>
          </a:prstGeom>
          <a:noFill/>
          <a:ln>
            <a:noFill/>
          </a:ln>
        </p:spPr>
      </p:pic>
      <p:pic>
        <p:nvPicPr>
          <p:cNvPr id="307" name="Google Shape;307;p13"/>
          <p:cNvPicPr preferRelativeResize="0"/>
          <p:nvPr/>
        </p:nvPicPr>
        <p:blipFill rotWithShape="1">
          <a:blip r:embed="rId6">
            <a:alphaModFix/>
          </a:blip>
          <a:srcRect b="0" l="0" r="0" t="0"/>
          <a:stretch/>
        </p:blipFill>
        <p:spPr>
          <a:xfrm>
            <a:off x="8127775" y="99000"/>
            <a:ext cx="3402612" cy="6759000"/>
          </a:xfrm>
          <a:prstGeom prst="rect">
            <a:avLst/>
          </a:prstGeom>
          <a:noFill/>
          <a:ln>
            <a:noFill/>
          </a:ln>
        </p:spPr>
      </p:pic>
      <p:grpSp>
        <p:nvGrpSpPr>
          <p:cNvPr id="308" name="Google Shape;308;p13"/>
          <p:cNvGrpSpPr/>
          <p:nvPr/>
        </p:nvGrpSpPr>
        <p:grpSpPr>
          <a:xfrm>
            <a:off x="5035449" y="5195699"/>
            <a:ext cx="3880454" cy="1472479"/>
            <a:chOff x="6497774" y="1878099"/>
            <a:chExt cx="3880454" cy="1472479"/>
          </a:xfrm>
        </p:grpSpPr>
        <p:pic>
          <p:nvPicPr>
            <p:cNvPr id="309" name="Google Shape;309;p13"/>
            <p:cNvPicPr preferRelativeResize="0"/>
            <p:nvPr/>
          </p:nvPicPr>
          <p:blipFill rotWithShape="1">
            <a:blip r:embed="rId7">
              <a:alphaModFix/>
            </a:blip>
            <a:srcRect b="0" l="0" r="0" t="0"/>
            <a:stretch/>
          </p:blipFill>
          <p:spPr>
            <a:xfrm rot="160850">
              <a:off x="6525967" y="1966821"/>
              <a:ext cx="3824067" cy="1295036"/>
            </a:xfrm>
            <a:prstGeom prst="rect">
              <a:avLst/>
            </a:prstGeom>
            <a:noFill/>
            <a:ln>
              <a:noFill/>
            </a:ln>
          </p:spPr>
        </p:pic>
        <p:sp>
          <p:nvSpPr>
            <p:cNvPr id="310" name="Google Shape;310;p13"/>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8"/>
                </a:rPr>
                <a:t>https://www.youtube-nocookie.com/embed/nvzPIfR4ugI?hl=es&amp;cc_lang_pref=es&amp;cc_load_policy=1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4"/>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Acceso de voz</a:t>
            </a:r>
            <a:endParaRPr/>
          </a:p>
        </p:txBody>
      </p:sp>
      <p:sp>
        <p:nvSpPr>
          <p:cNvPr id="316" name="Google Shape;316;p14"/>
          <p:cNvSpPr/>
          <p:nvPr>
            <p:ph idx="3" type="pic"/>
          </p:nvPr>
        </p:nvSpPr>
        <p:spPr>
          <a:xfrm>
            <a:off x="8583306" y="1246695"/>
            <a:ext cx="2444127" cy="4336988"/>
          </a:xfrm>
          <a:prstGeom prst="rect">
            <a:avLst/>
          </a:prstGeom>
          <a:solidFill>
            <a:srgbClr val="D8D8D8"/>
          </a:solidFill>
          <a:ln>
            <a:noFill/>
          </a:ln>
        </p:spPr>
      </p:sp>
      <p:sp>
        <p:nvSpPr>
          <p:cNvPr id="317" name="Google Shape;317;p14"/>
          <p:cNvSpPr txBox="1"/>
          <p:nvPr>
            <p:ph idx="1" type="body"/>
          </p:nvPr>
        </p:nvSpPr>
        <p:spPr>
          <a:xfrm>
            <a:off x="203201" y="2727325"/>
            <a:ext cx="7810500" cy="3311525"/>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Abre la pantalla de notificaciones y toca Tocar para empezar.</a:t>
            </a:r>
            <a:endParaRPr/>
          </a:p>
          <a:p>
            <a:pPr indent="-457200" lvl="0" marL="685800" rtl="0" algn="l">
              <a:lnSpc>
                <a:spcPct val="90000"/>
              </a:lnSpc>
              <a:spcBef>
                <a:spcPts val="1000"/>
              </a:spcBef>
              <a:spcAft>
                <a:spcPts val="0"/>
              </a:spcAft>
              <a:buSzPts val="2400"/>
              <a:buFont typeface="Arial"/>
              <a:buAutoNum type="arabicPeriod"/>
            </a:pPr>
            <a:r>
              <a:rPr lang="es-ES"/>
              <a:t>En la pantalla de inicio, pulsa la aplicación Voice Access.</a:t>
            </a:r>
            <a:endParaRPr/>
          </a:p>
          <a:p>
            <a:pPr indent="-457200" lvl="0" marL="685800" rtl="0" algn="l">
              <a:lnSpc>
                <a:spcPct val="90000"/>
              </a:lnSpc>
              <a:spcBef>
                <a:spcPts val="1000"/>
              </a:spcBef>
              <a:spcAft>
                <a:spcPts val="0"/>
              </a:spcAft>
              <a:buSzPts val="2400"/>
              <a:buFont typeface="Arial"/>
              <a:buAutoNum type="arabicPeriod"/>
            </a:pPr>
            <a:r>
              <a:rPr lang="es-ES"/>
              <a:t>Pulse el botón de activación de Acceso por voz . (Puede configurar el botón de activación en Ajustes y luego Accesibilidad y luego Acceso por voz y luego Ajustes y luego Botón de activación).</a:t>
            </a:r>
            <a:endParaRPr/>
          </a:p>
          <a:p>
            <a:pPr indent="-457200" lvl="0" marL="685800" rtl="0" algn="l">
              <a:lnSpc>
                <a:spcPct val="90000"/>
              </a:lnSpc>
              <a:spcBef>
                <a:spcPts val="1000"/>
              </a:spcBef>
              <a:spcAft>
                <a:spcPts val="0"/>
              </a:spcAft>
              <a:buSzPts val="2400"/>
              <a:buFont typeface="Arial"/>
              <a:buAutoNum type="arabicPeriod"/>
            </a:pPr>
            <a:r>
              <a:rPr lang="es-ES"/>
              <a:t>Di un comando, como "Abrir Gmail". </a:t>
            </a:r>
            <a:r>
              <a:rPr lang="es-ES" u="sng">
                <a:solidFill>
                  <a:schemeClr val="hlink"/>
                </a:solidFill>
                <a:hlinkClick r:id="rId3"/>
              </a:rPr>
              <a:t>Más información sobre los comandos de acceso de voz</a:t>
            </a:r>
            <a:endParaRPr/>
          </a:p>
        </p:txBody>
      </p:sp>
      <p:pic>
        <p:nvPicPr>
          <p:cNvPr id="318" name="Google Shape;318;p14" title="EU HC Voice Access"/>
          <p:cNvPicPr preferRelativeResize="0"/>
          <p:nvPr/>
        </p:nvPicPr>
        <p:blipFill rotWithShape="1">
          <a:blip r:embed="rId4">
            <a:alphaModFix/>
          </a:blip>
          <a:srcRect b="0" l="0" r="0" t="0"/>
          <a:stretch/>
        </p:blipFill>
        <p:spPr>
          <a:xfrm>
            <a:off x="8127769" y="85189"/>
            <a:ext cx="3355200" cy="6660000"/>
          </a:xfrm>
          <a:prstGeom prst="rect">
            <a:avLst/>
          </a:prstGeom>
          <a:noFill/>
          <a:ln>
            <a:noFill/>
          </a:ln>
        </p:spPr>
      </p:pic>
      <p:pic>
        <p:nvPicPr>
          <p:cNvPr id="319" name="Google Shape;319;p14"/>
          <p:cNvPicPr preferRelativeResize="0"/>
          <p:nvPr/>
        </p:nvPicPr>
        <p:blipFill rotWithShape="1">
          <a:blip r:embed="rId5">
            <a:alphaModFix/>
          </a:blip>
          <a:srcRect b="0" l="0" r="0" t="0"/>
          <a:stretch/>
        </p:blipFill>
        <p:spPr>
          <a:xfrm>
            <a:off x="8127775" y="85200"/>
            <a:ext cx="3355200" cy="6664724"/>
          </a:xfrm>
          <a:prstGeom prst="rect">
            <a:avLst/>
          </a:prstGeom>
          <a:noFill/>
          <a:ln>
            <a:noFill/>
          </a:ln>
        </p:spPr>
      </p:pic>
      <p:grpSp>
        <p:nvGrpSpPr>
          <p:cNvPr id="320" name="Google Shape;320;p14"/>
          <p:cNvGrpSpPr/>
          <p:nvPr/>
        </p:nvGrpSpPr>
        <p:grpSpPr>
          <a:xfrm>
            <a:off x="5346199" y="5753224"/>
            <a:ext cx="3880454" cy="1472479"/>
            <a:chOff x="6497774" y="1878099"/>
            <a:chExt cx="3880454" cy="1472479"/>
          </a:xfrm>
        </p:grpSpPr>
        <p:pic>
          <p:nvPicPr>
            <p:cNvPr id="321" name="Google Shape;321;p14"/>
            <p:cNvPicPr preferRelativeResize="0"/>
            <p:nvPr/>
          </p:nvPicPr>
          <p:blipFill rotWithShape="1">
            <a:blip r:embed="rId6">
              <a:alphaModFix/>
            </a:blip>
            <a:srcRect b="0" l="0" r="0" t="0"/>
            <a:stretch/>
          </p:blipFill>
          <p:spPr>
            <a:xfrm rot="160850">
              <a:off x="6525967" y="1966821"/>
              <a:ext cx="3824067" cy="1295036"/>
            </a:xfrm>
            <a:prstGeom prst="rect">
              <a:avLst/>
            </a:prstGeom>
            <a:noFill/>
            <a:ln>
              <a:noFill/>
            </a:ln>
          </p:spPr>
        </p:pic>
        <p:sp>
          <p:nvSpPr>
            <p:cNvPr id="322" name="Google Shape;322;p14"/>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7"/>
                </a:rPr>
                <a:t>https://www.youtube-nocookie.com/embed/fileanA1GG8?hl=es&amp;cc_lang_pref=es&amp;cc_load_policy=1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Tomar nota y reenviarlo por correo electrónico</a:t>
            </a:r>
            <a:endParaRPr/>
          </a:p>
        </p:txBody>
      </p:sp>
      <p:sp>
        <p:nvSpPr>
          <p:cNvPr id="328" name="Google Shape;328;p1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6"/>
          <p:cNvSpPr txBox="1"/>
          <p:nvPr>
            <p:ph idx="1" type="body"/>
          </p:nvPr>
        </p:nvSpPr>
        <p:spPr>
          <a:xfrm>
            <a:off x="4924150" y="1143325"/>
            <a:ext cx="5697300" cy="5604000"/>
          </a:xfrm>
          <a:prstGeom prst="rect">
            <a:avLst/>
          </a:prstGeom>
          <a:solidFill>
            <a:srgbClr val="7F3494"/>
          </a:solidFill>
          <a:ln>
            <a:noFill/>
          </a:ln>
        </p:spPr>
        <p:txBody>
          <a:bodyPr anchorCtr="0" anchor="t" bIns="45700" lIns="91425" spcFirstLastPara="1" rIns="91425" wrap="square" tIns="45700">
            <a:noAutofit/>
          </a:bodyPr>
          <a:lstStyle/>
          <a:p>
            <a:pPr indent="-457200" lvl="0" marL="685800" marR="0" rtl="0" algn="l">
              <a:lnSpc>
                <a:spcPct val="90000"/>
              </a:lnSpc>
              <a:spcBef>
                <a:spcPts val="1000"/>
              </a:spcBef>
              <a:spcAft>
                <a:spcPts val="0"/>
              </a:spcAft>
              <a:buClr>
                <a:srgbClr val="092E4B"/>
              </a:buClr>
              <a:buSzPts val="2400"/>
              <a:buAutoNum type="arabicPeriod"/>
            </a:pPr>
            <a:r>
              <a:rPr b="1" i="0" lang="es-ES" sz="2400" u="none" cap="none" strike="noStrike">
                <a:solidFill>
                  <a:srgbClr val="24BAA2"/>
                </a:solidFill>
              </a:rPr>
              <a:t>Localizar la aplicación de notas</a:t>
            </a:r>
            <a:endParaRPr b="1" i="0" sz="2400">
              <a:solidFill>
                <a:srgbClr val="24BAA2"/>
              </a:solidFill>
            </a:endParaRPr>
          </a:p>
          <a:p>
            <a:pPr indent="-457200" lvl="0" marL="685800" marR="0" rtl="0" algn="l">
              <a:lnSpc>
                <a:spcPct val="90000"/>
              </a:lnSpc>
              <a:spcBef>
                <a:spcPts val="1000"/>
              </a:spcBef>
              <a:spcAft>
                <a:spcPts val="0"/>
              </a:spcAft>
              <a:buClr>
                <a:srgbClr val="092E4B"/>
              </a:buClr>
              <a:buSzPts val="2400"/>
              <a:buAutoNum type="arabicPeriod"/>
            </a:pPr>
            <a:r>
              <a:rPr b="1" i="0" lang="es-ES" sz="2400" u="none" cap="none" strike="noStrike">
                <a:solidFill>
                  <a:srgbClr val="24BAA2"/>
                </a:solidFill>
              </a:rPr>
              <a:t>Crear nueva nota con contenido</a:t>
            </a:r>
            <a:br>
              <a:rPr b="1" i="0" lang="es-ES" sz="2400" u="none" cap="none" strike="noStrike">
                <a:solidFill>
                  <a:srgbClr val="24BAA2"/>
                </a:solidFill>
              </a:rPr>
            </a:br>
            <a:br>
              <a:rPr b="1" i="0" lang="es-ES" sz="2400" u="none" cap="none" strike="noStrike">
                <a:solidFill>
                  <a:srgbClr val="24BAA2"/>
                </a:solidFill>
              </a:rPr>
            </a:br>
            <a:br>
              <a:rPr b="1" i="0" lang="es-ES" sz="2400" u="none" cap="none" strike="noStrike">
                <a:solidFill>
                  <a:srgbClr val="24BAA2"/>
                </a:solidFill>
              </a:rPr>
            </a:br>
            <a:endParaRPr b="1" i="0" sz="2400" u="none" cap="none" strike="noStrike">
              <a:solidFill>
                <a:srgbClr val="24BAA2"/>
              </a:solidFill>
            </a:endParaRPr>
          </a:p>
          <a:p>
            <a:pPr indent="-457200" lvl="0" marL="685800" marR="0" rtl="0" algn="l">
              <a:lnSpc>
                <a:spcPct val="90000"/>
              </a:lnSpc>
              <a:spcBef>
                <a:spcPts val="1000"/>
              </a:spcBef>
              <a:spcAft>
                <a:spcPts val="0"/>
              </a:spcAft>
              <a:buClr>
                <a:srgbClr val="092E4B"/>
              </a:buClr>
              <a:buSzPts val="2400"/>
              <a:buAutoNum type="arabicPeriod"/>
            </a:pPr>
            <a:r>
              <a:rPr b="1" i="0" lang="es-ES" sz="2400" u="none" cap="none" strike="noStrike">
                <a:solidFill>
                  <a:srgbClr val="24BAA2"/>
                </a:solidFill>
              </a:rPr>
              <a:t>Toca el icono de compartir:</a:t>
            </a:r>
            <a:endParaRPr/>
          </a:p>
          <a:p>
            <a:pPr indent="0" lvl="0" marL="228600" marR="0" rtl="0" algn="l">
              <a:lnSpc>
                <a:spcPct val="90000"/>
              </a:lnSpc>
              <a:spcBef>
                <a:spcPts val="1000"/>
              </a:spcBef>
              <a:spcAft>
                <a:spcPts val="0"/>
              </a:spcAft>
              <a:buClr>
                <a:srgbClr val="092E4B"/>
              </a:buClr>
              <a:buSzPts val="2400"/>
              <a:buNone/>
            </a:pPr>
            <a:r>
              <a:t/>
            </a:r>
            <a:endParaRPr b="1" i="0" sz="2400">
              <a:solidFill>
                <a:srgbClr val="24BAA2"/>
              </a:solidFill>
            </a:endParaRPr>
          </a:p>
          <a:p>
            <a:pPr indent="0" lvl="0" marL="228600" marR="0" rtl="0" algn="l">
              <a:lnSpc>
                <a:spcPct val="90000"/>
              </a:lnSpc>
              <a:spcBef>
                <a:spcPts val="1000"/>
              </a:spcBef>
              <a:spcAft>
                <a:spcPts val="0"/>
              </a:spcAft>
              <a:buClr>
                <a:srgbClr val="092E4B"/>
              </a:buClr>
              <a:buSzPts val="2400"/>
              <a:buNone/>
            </a:pPr>
            <a:r>
              <a:rPr b="1" i="0" lang="es-ES" sz="2400" u="none" cap="none" strike="noStrike">
                <a:solidFill>
                  <a:srgbClr val="24BAA2"/>
                </a:solidFill>
              </a:rPr>
              <a:t>iOS</a:t>
            </a:r>
            <a:endParaRPr b="1" i="0" sz="2400" u="none" cap="none" strike="noStrike">
              <a:solidFill>
                <a:srgbClr val="24BAA2"/>
              </a:solidFill>
            </a:endParaRPr>
          </a:p>
          <a:p>
            <a:pPr indent="0" lvl="0" marL="228600" marR="0" rtl="0" algn="l">
              <a:lnSpc>
                <a:spcPct val="90000"/>
              </a:lnSpc>
              <a:spcBef>
                <a:spcPts val="1000"/>
              </a:spcBef>
              <a:spcAft>
                <a:spcPts val="0"/>
              </a:spcAft>
              <a:buClr>
                <a:srgbClr val="092E4B"/>
              </a:buClr>
              <a:buSzPts val="2400"/>
              <a:buNone/>
            </a:pPr>
            <a:r>
              <a:t/>
            </a:r>
            <a:endParaRPr b="1" i="0" sz="2400">
              <a:solidFill>
                <a:srgbClr val="24BAA2"/>
              </a:solidFill>
            </a:endParaRPr>
          </a:p>
          <a:p>
            <a:pPr indent="0" lvl="0" marL="228600" marR="0" rtl="0" algn="l">
              <a:lnSpc>
                <a:spcPct val="90000"/>
              </a:lnSpc>
              <a:spcBef>
                <a:spcPts val="1000"/>
              </a:spcBef>
              <a:spcAft>
                <a:spcPts val="0"/>
              </a:spcAft>
              <a:buClr>
                <a:srgbClr val="092E4B"/>
              </a:buClr>
              <a:buSzPts val="2400"/>
              <a:buNone/>
            </a:pPr>
            <a:r>
              <a:t/>
            </a:r>
            <a:endParaRPr b="1" i="0" sz="2400">
              <a:solidFill>
                <a:srgbClr val="24BAA2"/>
              </a:solidFill>
            </a:endParaRPr>
          </a:p>
          <a:p>
            <a:pPr indent="0" lvl="0" marL="228600" marR="0" rtl="0" algn="l">
              <a:lnSpc>
                <a:spcPct val="90000"/>
              </a:lnSpc>
              <a:spcBef>
                <a:spcPts val="1000"/>
              </a:spcBef>
              <a:spcAft>
                <a:spcPts val="0"/>
              </a:spcAft>
              <a:buClr>
                <a:srgbClr val="092E4B"/>
              </a:buClr>
              <a:buSzPts val="2400"/>
              <a:buNone/>
            </a:pPr>
            <a:r>
              <a:rPr b="1" i="0" lang="es-ES" sz="2400" u="none" cap="none" strike="noStrike">
                <a:solidFill>
                  <a:srgbClr val="24BAA2"/>
                </a:solidFill>
              </a:rPr>
              <a:t>Android</a:t>
            </a:r>
            <a:endParaRPr b="1"/>
          </a:p>
        </p:txBody>
      </p:sp>
      <p:pic>
        <p:nvPicPr>
          <p:cNvPr id="334" name="Google Shape;334;p16"/>
          <p:cNvPicPr preferRelativeResize="0"/>
          <p:nvPr/>
        </p:nvPicPr>
        <p:blipFill rotWithShape="1">
          <a:blip r:embed="rId3">
            <a:alphaModFix/>
          </a:blip>
          <a:srcRect b="0" l="0" r="0" t="0"/>
          <a:stretch/>
        </p:blipFill>
        <p:spPr>
          <a:xfrm>
            <a:off x="9848985" y="998218"/>
            <a:ext cx="1814097" cy="855755"/>
          </a:xfrm>
          <a:prstGeom prst="rect">
            <a:avLst/>
          </a:prstGeom>
          <a:noFill/>
          <a:ln>
            <a:noFill/>
          </a:ln>
        </p:spPr>
      </p:pic>
      <p:pic>
        <p:nvPicPr>
          <p:cNvPr descr="File:Ei-share-apple.svg" id="335" name="Google Shape;335;p16"/>
          <p:cNvPicPr preferRelativeResize="0"/>
          <p:nvPr/>
        </p:nvPicPr>
        <p:blipFill rotWithShape="1">
          <a:blip r:embed="rId4">
            <a:alphaModFix/>
          </a:blip>
          <a:srcRect b="0" l="0" r="0" t="0"/>
          <a:stretch/>
        </p:blipFill>
        <p:spPr>
          <a:xfrm>
            <a:off x="6821139" y="3700967"/>
            <a:ext cx="1014318" cy="1014318"/>
          </a:xfrm>
          <a:prstGeom prst="rect">
            <a:avLst/>
          </a:prstGeom>
          <a:noFill/>
          <a:ln>
            <a:noFill/>
          </a:ln>
        </p:spPr>
      </p:pic>
      <p:pic>
        <p:nvPicPr>
          <p:cNvPr descr="File:Font Awesome 5 solid share-square.svg" id="336" name="Google Shape;336;p16"/>
          <p:cNvPicPr preferRelativeResize="0"/>
          <p:nvPr/>
        </p:nvPicPr>
        <p:blipFill rotWithShape="1">
          <a:blip r:embed="rId5">
            <a:alphaModFix/>
          </a:blip>
          <a:srcRect b="0" l="0" r="0" t="0"/>
          <a:stretch/>
        </p:blipFill>
        <p:spPr>
          <a:xfrm>
            <a:off x="7627546" y="5051011"/>
            <a:ext cx="810196" cy="720000"/>
          </a:xfrm>
          <a:prstGeom prst="rect">
            <a:avLst/>
          </a:prstGeom>
          <a:noFill/>
          <a:ln>
            <a:noFill/>
          </a:ln>
        </p:spPr>
      </p:pic>
      <p:pic>
        <p:nvPicPr>
          <p:cNvPr descr="File:Font Awesome 5 solid share-alt.svg" id="337" name="Google Shape;337;p16"/>
          <p:cNvPicPr preferRelativeResize="0"/>
          <p:nvPr/>
        </p:nvPicPr>
        <p:blipFill rotWithShape="1">
          <a:blip r:embed="rId6">
            <a:alphaModFix/>
          </a:blip>
          <a:srcRect b="0" l="0" r="0" t="0"/>
          <a:stretch/>
        </p:blipFill>
        <p:spPr>
          <a:xfrm>
            <a:off x="6463408" y="5067474"/>
            <a:ext cx="630154" cy="720000"/>
          </a:xfrm>
          <a:prstGeom prst="rect">
            <a:avLst/>
          </a:prstGeom>
          <a:noFill/>
          <a:ln>
            <a:noFill/>
          </a:ln>
        </p:spPr>
      </p:pic>
      <p:pic>
        <p:nvPicPr>
          <p:cNvPr id="338" name="Google Shape;338;p16"/>
          <p:cNvPicPr preferRelativeResize="0"/>
          <p:nvPr/>
        </p:nvPicPr>
        <p:blipFill rotWithShape="1">
          <a:blip r:embed="rId7">
            <a:alphaModFix/>
          </a:blip>
          <a:srcRect b="0" l="0" r="0" t="0"/>
          <a:stretch/>
        </p:blipFill>
        <p:spPr>
          <a:xfrm rot="160844">
            <a:off x="9012998" y="2474119"/>
            <a:ext cx="3216904" cy="2323708"/>
          </a:xfrm>
          <a:prstGeom prst="rect">
            <a:avLst/>
          </a:prstGeom>
          <a:noFill/>
          <a:ln>
            <a:noFill/>
          </a:ln>
        </p:spPr>
      </p:pic>
      <p:pic>
        <p:nvPicPr>
          <p:cNvPr id="339" name="Google Shape;339;p16" title="Use Dictation in Notes — Apple Support"/>
          <p:cNvPicPr preferRelativeResize="0"/>
          <p:nvPr/>
        </p:nvPicPr>
        <p:blipFill rotWithShape="1">
          <a:blip r:embed="rId8">
            <a:alphaModFix/>
          </a:blip>
          <a:srcRect b="0" l="0" r="0" t="0"/>
          <a:stretch/>
        </p:blipFill>
        <p:spPr>
          <a:xfrm>
            <a:off x="10007617" y="3482393"/>
            <a:ext cx="1803192" cy="1014300"/>
          </a:xfrm>
          <a:prstGeom prst="rect">
            <a:avLst/>
          </a:prstGeom>
          <a:noFill/>
          <a:ln>
            <a:noFill/>
          </a:ln>
        </p:spPr>
      </p:pic>
      <p:sp>
        <p:nvSpPr>
          <p:cNvPr id="340" name="Google Shape;340;p16"/>
          <p:cNvSpPr txBox="1"/>
          <p:nvPr/>
        </p:nvSpPr>
        <p:spPr>
          <a:xfrm>
            <a:off x="9432091" y="2712684"/>
            <a:ext cx="2378718"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También puedes intentar transcribir tu voz.</a:t>
            </a:r>
            <a:endParaRPr b="0" i="0" sz="1400" u="none" cap="none" strike="noStrike">
              <a:solidFill>
                <a:srgbClr val="000000"/>
              </a:solidFill>
              <a:latin typeface="Arial"/>
              <a:ea typeface="Arial"/>
              <a:cs typeface="Arial"/>
              <a:sym typeface="Arial"/>
            </a:endParaRPr>
          </a:p>
        </p:txBody>
      </p:sp>
      <p:pic>
        <p:nvPicPr>
          <p:cNvPr id="341" name="Google Shape;341;p16" title="How to Share Google Keep Notes | Android App #19"/>
          <p:cNvPicPr preferRelativeResize="0"/>
          <p:nvPr/>
        </p:nvPicPr>
        <p:blipFill rotWithShape="1">
          <a:blip r:embed="rId9">
            <a:alphaModFix/>
          </a:blip>
          <a:srcRect b="0" l="0" r="0" t="0"/>
          <a:stretch/>
        </p:blipFill>
        <p:spPr>
          <a:xfrm>
            <a:off x="127293" y="2120608"/>
            <a:ext cx="4662273" cy="2622529"/>
          </a:xfrm>
          <a:prstGeom prst="rect">
            <a:avLst/>
          </a:prstGeom>
          <a:noFill/>
          <a:ln>
            <a:noFill/>
          </a:ln>
        </p:spPr>
      </p:pic>
      <p:sp>
        <p:nvSpPr>
          <p:cNvPr id="342" name="Google Shape;342;p16"/>
          <p:cNvSpPr txBox="1"/>
          <p:nvPr/>
        </p:nvSpPr>
        <p:spPr>
          <a:xfrm>
            <a:off x="19627" y="-52606"/>
            <a:ext cx="11241600" cy="646500"/>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ES" sz="3600" u="none" cap="none" strike="noStrike">
                <a:solidFill>
                  <a:srgbClr val="24BAA2"/>
                </a:solidFill>
                <a:latin typeface="Calibri"/>
                <a:ea typeface="Calibri"/>
                <a:cs typeface="Calibri"/>
                <a:sym typeface="Calibri"/>
              </a:rPr>
              <a:t>Tomar nota y reenviarlo por correo electrónico</a:t>
            </a:r>
            <a:endParaRPr b="0" i="0" sz="1400" u="none" cap="none" strike="noStrike">
              <a:solidFill>
                <a:srgbClr val="000000"/>
              </a:solidFill>
              <a:latin typeface="Arial"/>
              <a:ea typeface="Arial"/>
              <a:cs typeface="Arial"/>
              <a:sym typeface="Arial"/>
            </a:endParaRPr>
          </a:p>
        </p:txBody>
      </p:sp>
      <p:pic>
        <p:nvPicPr>
          <p:cNvPr descr="Share Google Keep notes with other people for personal/work purposes!&#10;&#10;#googlekeep #notetakingtips #sharing &#10;&#10;Subscribe to our Channel for Short Tutorials!&#10;&#10;---&#10;Media Credits: &#10;&#10;Music: Find Yourself by SoundHills.com&#10;https://youtu.be/1sKa0f_xttc&#10;&#10;Share icons created by Aldo Cervante&#10;https://www.flaticon.com/free-icons/share" id="343" name="Google Shape;343;p16" title="How to Share Google Keep Notes | Android App #19">
            <a:hlinkClick r:id="rId10"/>
          </p:cNvPr>
          <p:cNvPicPr preferRelativeResize="0"/>
          <p:nvPr/>
        </p:nvPicPr>
        <p:blipFill rotWithShape="1">
          <a:blip r:embed="rId11">
            <a:alphaModFix/>
          </a:blip>
          <a:srcRect b="0" l="0" r="0" t="0"/>
          <a:stretch/>
        </p:blipFill>
        <p:spPr>
          <a:xfrm>
            <a:off x="127300" y="2117731"/>
            <a:ext cx="4662266" cy="2622525"/>
          </a:xfrm>
          <a:prstGeom prst="rect">
            <a:avLst/>
          </a:prstGeom>
          <a:noFill/>
          <a:ln>
            <a:noFill/>
          </a:ln>
        </p:spPr>
      </p:pic>
      <p:pic>
        <p:nvPicPr>
          <p:cNvPr descr="If your ideas are popping up faster than you can type, try dictating your thoughts into the Notes app instead. You can even add punctuation and formatting with your voice. &#10;&#10;To learn more about this topic visit the following articles:&#10;Use Dictation on your iPhone, iPad, or iPod touch: https://apple.co/2UNlj9n&#10;Dictate text on iPhone: https://apple.co/2HB7rMd&#10;Use Notes on your iPhone, iPad, and iPod touch: https://apple.co/2TmsHXt&#10;&#10;Additional Resources:&#10;Contact Apple Support for iPhone: http://apple.co/iPhone&#10;&#10;To subscribe to this channel: https://www.youtube.com/c/AppleSupport&#10;&#10;To download the Apple Support app: http://apple.co/2hFtzIv&#10;&#10;Apple Support on Twitter: https://twitter.com/AppleSupport" id="344" name="Google Shape;344;p16" title="Use Dictation in Notes — Apple Support">
            <a:hlinkClick r:id="rId12"/>
          </p:cNvPr>
          <p:cNvPicPr preferRelativeResize="0"/>
          <p:nvPr/>
        </p:nvPicPr>
        <p:blipFill rotWithShape="1">
          <a:blip r:embed="rId13">
            <a:alphaModFix/>
          </a:blip>
          <a:srcRect b="0" l="0" r="0" t="0"/>
          <a:stretch/>
        </p:blipFill>
        <p:spPr>
          <a:xfrm>
            <a:off x="10007563" y="3482387"/>
            <a:ext cx="1803292" cy="1014325"/>
          </a:xfrm>
          <a:prstGeom prst="rect">
            <a:avLst/>
          </a:prstGeom>
          <a:noFill/>
          <a:ln>
            <a:noFill/>
          </a:ln>
        </p:spPr>
      </p:pic>
      <p:sp>
        <p:nvSpPr>
          <p:cNvPr id="345" name="Google Shape;345;p16"/>
          <p:cNvSpPr txBox="1"/>
          <p:nvPr/>
        </p:nvSpPr>
        <p:spPr>
          <a:xfrm>
            <a:off x="8620025" y="4544125"/>
            <a:ext cx="494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14">
                  <a:extLst>
                    <a:ext uri="{A12FA001-AC4F-418D-AE19-62706E023703}">
                      <ahyp:hlinkClr val="tx"/>
                    </a:ext>
                  </a:extLst>
                </a:hlinkClick>
              </a:rPr>
              <a:t>https://youtu.be/PT7TFVByKeI</a:t>
            </a:r>
            <a:endParaRPr b="0" i="0" sz="1400" u="none" cap="none" strike="noStrike">
              <a:solidFill>
                <a:srgbClr val="000000"/>
              </a:solidFill>
              <a:latin typeface="Arial"/>
              <a:ea typeface="Arial"/>
              <a:cs typeface="Arial"/>
              <a:sym typeface="Arial"/>
            </a:endParaRPr>
          </a:p>
        </p:txBody>
      </p:sp>
      <p:sp>
        <p:nvSpPr>
          <p:cNvPr id="346" name="Google Shape;346;p16"/>
          <p:cNvSpPr txBox="1"/>
          <p:nvPr/>
        </p:nvSpPr>
        <p:spPr>
          <a:xfrm>
            <a:off x="676325" y="4891825"/>
            <a:ext cx="526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15">
                  <a:extLst>
                    <a:ext uri="{A12FA001-AC4F-418D-AE19-62706E023703}">
                      <ahyp:hlinkClr val="tx"/>
                    </a:ext>
                  </a:extLst>
                </a:hlinkClick>
              </a:rPr>
              <a:t>https://youtu.be/62mdN_rA0Qg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17"/>
          <p:cNvPicPr preferRelativeResize="0"/>
          <p:nvPr/>
        </p:nvPicPr>
        <p:blipFill rotWithShape="1">
          <a:blip r:embed="rId3">
            <a:alphaModFix/>
          </a:blip>
          <a:srcRect b="0" l="0" r="0" t="0"/>
          <a:stretch/>
        </p:blipFill>
        <p:spPr>
          <a:xfrm rot="160842">
            <a:off x="7880981" y="972012"/>
            <a:ext cx="4442588" cy="2974575"/>
          </a:xfrm>
          <a:prstGeom prst="rect">
            <a:avLst/>
          </a:prstGeom>
          <a:noFill/>
          <a:ln>
            <a:noFill/>
          </a:ln>
        </p:spPr>
      </p:pic>
      <p:sp>
        <p:nvSpPr>
          <p:cNvPr id="352" name="Google Shape;352;p17"/>
          <p:cNvSpPr txBox="1"/>
          <p:nvPr>
            <p:ph idx="2" type="body"/>
          </p:nvPr>
        </p:nvSpPr>
        <p:spPr>
          <a:xfrm>
            <a:off x="1" y="764246"/>
            <a:ext cx="8928100" cy="80365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SzPts val="3600"/>
              <a:buNone/>
            </a:pPr>
            <a:r>
              <a:rPr b="1" lang="es-ES" sz="3600">
                <a:solidFill>
                  <a:srgbClr val="24BAA2"/>
                </a:solidFill>
                <a:latin typeface="Calibri"/>
                <a:ea typeface="Calibri"/>
                <a:cs typeface="Calibri"/>
                <a:sym typeface="Calibri"/>
              </a:rPr>
              <a:t>Tomar nota y reenviarlo por correo electrónico</a:t>
            </a:r>
            <a:endParaRPr/>
          </a:p>
        </p:txBody>
      </p:sp>
      <p:sp>
        <p:nvSpPr>
          <p:cNvPr id="353" name="Google Shape;353;p17"/>
          <p:cNvSpPr txBox="1"/>
          <p:nvPr>
            <p:ph idx="1" type="body"/>
          </p:nvPr>
        </p:nvSpPr>
        <p:spPr>
          <a:xfrm>
            <a:off x="798513" y="2046288"/>
            <a:ext cx="10594975" cy="384968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s-ES"/>
              <a:t>Descargar aplicación Android: </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4"/>
              </a:rPr>
              <a:t>Google Keep: Notes &amp; Lists - Apps on Google Play</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Si tiene alguna duda sobre el proceso:</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5"/>
              </a:rPr>
              <a:t>Compartir notas, listas y dibujos- Android - Google Keep Help</a:t>
            </a:r>
            <a:r>
              <a:rPr lang="es-ES" u="sng">
                <a:solidFill>
                  <a:schemeClr val="hlink"/>
                </a:solidFill>
                <a:hlinkClick r:id="rId6"/>
              </a:rPr>
              <a:t>.</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Descargar aplicación iOS : </a:t>
            </a:r>
            <a:endParaRPr u="sng">
              <a:solidFill>
                <a:schemeClr val="hlink"/>
              </a:solidFill>
              <a:hlinkClick r:id="rId7"/>
            </a:endParaRPr>
          </a:p>
          <a:p>
            <a:pPr indent="-228600" lvl="0" marL="457200" marR="0" rtl="0" algn="l">
              <a:lnSpc>
                <a:spcPct val="90000"/>
              </a:lnSpc>
              <a:spcBef>
                <a:spcPts val="1000"/>
              </a:spcBef>
              <a:spcAft>
                <a:spcPts val="0"/>
              </a:spcAft>
              <a:buClr>
                <a:srgbClr val="092E4B"/>
              </a:buClr>
              <a:buSzPts val="2400"/>
              <a:buFont typeface="Arial"/>
              <a:buNone/>
            </a:pPr>
            <a:r>
              <a:rPr lang="es-ES" sz="2100" u="sng">
                <a:solidFill>
                  <a:schemeClr val="hlink"/>
                </a:solidFill>
                <a:latin typeface="Arial"/>
                <a:ea typeface="Arial"/>
                <a:cs typeface="Arial"/>
                <a:sym typeface="Arial"/>
                <a:hlinkClick r:id="rId8"/>
              </a:rPr>
              <a:t>Notes on the App Store (apple.com)</a:t>
            </a:r>
            <a:endParaRPr sz="3400"/>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354" name="Google Shape;354;p17" title="How to create a Checklist in Apple Notes (iOS)"/>
          <p:cNvPicPr preferRelativeResize="0"/>
          <p:nvPr/>
        </p:nvPicPr>
        <p:blipFill rotWithShape="1">
          <a:blip r:embed="rId9">
            <a:alphaModFix/>
          </a:blip>
          <a:srcRect b="0" l="0" r="0" t="0"/>
          <a:stretch/>
        </p:blipFill>
        <p:spPr>
          <a:xfrm>
            <a:off x="8551526" y="1567900"/>
            <a:ext cx="2842100" cy="1782800"/>
          </a:xfrm>
          <a:prstGeom prst="rect">
            <a:avLst/>
          </a:prstGeom>
          <a:noFill/>
          <a:ln>
            <a:noFill/>
          </a:ln>
        </p:spPr>
      </p:pic>
      <p:pic>
        <p:nvPicPr>
          <p:cNvPr descr="#kumwego #Apple #Notes&#10;Tired of handwriting your lists?&#10;Well in this tutorial we will show you how you can save so much time &#10;by making your checklists for FREE in Apple Notes! &#10;&#10;Apple Notes has many good features and this is only just one of them.&#10;&#10;Did you find this helpful? &#10;Let us know in the comments!&#10;&#10;FOLLOW US FOR MORE CONTENT:&#10;Instagram:https://www.instagram.com/kumwego.mac.ios/&#10;Twitter:https://twitter.com/kumwego&#10;TikTok:https://www.tiktok.com/@kumwego.mac.ios?lang=en&#10;Pinterest:https://www.pinterest.co.uk/Kumwego1/_saved/" id="355" name="Google Shape;355;p17" title="How to create a Checklist in Apple Notes (iOS)">
            <a:hlinkClick r:id="rId10"/>
          </p:cNvPr>
          <p:cNvPicPr preferRelativeResize="0"/>
          <p:nvPr/>
        </p:nvPicPr>
        <p:blipFill rotWithShape="1">
          <a:blip r:embed="rId11">
            <a:alphaModFix/>
          </a:blip>
          <a:srcRect b="0" l="0" r="0" t="0"/>
          <a:stretch/>
        </p:blipFill>
        <p:spPr>
          <a:xfrm>
            <a:off x="8448575" y="1565250"/>
            <a:ext cx="3048000" cy="1825475"/>
          </a:xfrm>
          <a:prstGeom prst="rect">
            <a:avLst/>
          </a:prstGeom>
          <a:noFill/>
          <a:ln>
            <a:noFill/>
          </a:ln>
        </p:spPr>
      </p:pic>
      <p:sp>
        <p:nvSpPr>
          <p:cNvPr id="356" name="Google Shape;356;p17"/>
          <p:cNvSpPr txBox="1"/>
          <p:nvPr/>
        </p:nvSpPr>
        <p:spPr>
          <a:xfrm>
            <a:off x="8719025" y="3865975"/>
            <a:ext cx="3189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12">
                  <a:extLst>
                    <a:ext uri="{A12FA001-AC4F-418D-AE19-62706E023703}">
                      <ahyp:hlinkClr val="tx"/>
                    </a:ext>
                  </a:extLst>
                </a:hlinkClick>
              </a:rPr>
              <a:t>https://youtu.be/jodANW3KZIg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8"/>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Conceptos básicos de Google Calendar</a:t>
            </a:r>
            <a:endParaRPr/>
          </a:p>
        </p:txBody>
      </p:sp>
      <p:sp>
        <p:nvSpPr>
          <p:cNvPr id="362" name="Google Shape;362;p18"/>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3</a:t>
            </a:r>
            <a:endParaRPr/>
          </a:p>
        </p:txBody>
      </p:sp>
      <p:pic>
        <p:nvPicPr>
          <p:cNvPr id="363" name="Google Shape;363;p18"/>
          <p:cNvPicPr preferRelativeResize="0"/>
          <p:nvPr/>
        </p:nvPicPr>
        <p:blipFill rotWithShape="1">
          <a:blip r:embed="rId3">
            <a:alphaModFix/>
          </a:blip>
          <a:srcRect b="0" l="0" r="0" t="0"/>
          <a:stretch/>
        </p:blipFill>
        <p:spPr>
          <a:xfrm>
            <a:off x="10615531" y="5022646"/>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9"/>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s-ES"/>
              <a:t>Descargar  Google Calendar</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3"/>
              </a:rPr>
              <a:t> Web (calendar.google.com)</a:t>
            </a:r>
            <a:r>
              <a:rPr lang="es-ES"/>
              <a:t>, </a:t>
            </a:r>
            <a:r>
              <a:rPr lang="es-ES" u="sng">
                <a:solidFill>
                  <a:schemeClr val="hlink"/>
                </a:solidFill>
                <a:hlinkClick r:id="rId4"/>
              </a:rPr>
              <a:t>Android</a:t>
            </a:r>
            <a:r>
              <a:rPr lang="es-ES"/>
              <a:t>, or </a:t>
            </a:r>
            <a:r>
              <a:rPr lang="es-ES" u="sng">
                <a:solidFill>
                  <a:schemeClr val="hlink"/>
                </a:solidFill>
                <a:hlinkClick r:id="rId5"/>
              </a:rPr>
              <a:t>iOS</a:t>
            </a:r>
            <a:endParaRPr/>
          </a:p>
        </p:txBody>
      </p:sp>
      <p:sp>
        <p:nvSpPr>
          <p:cNvPr id="369" name="Google Shape;369;p1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70" name="Google Shape;370;p19"/>
          <p:cNvPicPr preferRelativeResize="0"/>
          <p:nvPr/>
        </p:nvPicPr>
        <p:blipFill rotWithShape="1">
          <a:blip r:embed="rId6">
            <a:alphaModFix/>
          </a:blip>
          <a:srcRect b="0" l="0" r="0" t="0"/>
          <a:stretch/>
        </p:blipFill>
        <p:spPr>
          <a:xfrm>
            <a:off x="4646142" y="1779181"/>
            <a:ext cx="914400" cy="914400"/>
          </a:xfrm>
          <a:prstGeom prst="rect">
            <a:avLst/>
          </a:prstGeom>
          <a:noFill/>
          <a:ln>
            <a:noFill/>
          </a:ln>
        </p:spPr>
      </p:pic>
      <p:pic>
        <p:nvPicPr>
          <p:cNvPr id="371" name="Google Shape;371;p19"/>
          <p:cNvPicPr preferRelativeResize="0"/>
          <p:nvPr/>
        </p:nvPicPr>
        <p:blipFill rotWithShape="1">
          <a:blip r:embed="rId7">
            <a:alphaModFix/>
          </a:blip>
          <a:srcRect b="7037" l="59525" r="34674" t="6616"/>
          <a:stretch/>
        </p:blipFill>
        <p:spPr>
          <a:xfrm>
            <a:off x="3423685" y="4680269"/>
            <a:ext cx="198474" cy="202960"/>
          </a:xfrm>
          <a:prstGeom prst="rect">
            <a:avLst/>
          </a:prstGeom>
          <a:noFill/>
          <a:ln>
            <a:noFill/>
          </a:ln>
        </p:spPr>
      </p:pic>
      <p:pic>
        <p:nvPicPr>
          <p:cNvPr id="372" name="Google Shape;372;p19" title="Reminders in Google Calendar"/>
          <p:cNvPicPr preferRelativeResize="0"/>
          <p:nvPr/>
        </p:nvPicPr>
        <p:blipFill rotWithShape="1">
          <a:blip r:embed="rId8">
            <a:alphaModFix/>
          </a:blip>
          <a:srcRect b="0" l="0" r="0" t="0"/>
          <a:stretch/>
        </p:blipFill>
        <p:spPr>
          <a:xfrm>
            <a:off x="7088659" y="1565257"/>
            <a:ext cx="4572000" cy="2571750"/>
          </a:xfrm>
          <a:prstGeom prst="rect">
            <a:avLst/>
          </a:prstGeom>
          <a:solidFill>
            <a:schemeClr val="accent2"/>
          </a:solidFill>
          <a:ln cap="flat" cmpd="sng" w="76200">
            <a:solidFill>
              <a:schemeClr val="accent1"/>
            </a:solidFill>
            <a:prstDash val="solid"/>
            <a:round/>
            <a:headEnd len="sm" w="sm" type="none"/>
            <a:tailEnd len="sm" w="sm" type="none"/>
          </a:ln>
        </p:spPr>
      </p:pic>
      <p:sp>
        <p:nvSpPr>
          <p:cNvPr id="373" name="Google Shape;373;p19"/>
          <p:cNvSpPr txBox="1"/>
          <p:nvPr/>
        </p:nvSpPr>
        <p:spPr>
          <a:xfrm>
            <a:off x="871870" y="4621619"/>
            <a:ext cx="4798828" cy="5232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arabicPeriod"/>
            </a:pPr>
            <a:r>
              <a:rPr b="0" i="0" lang="es-ES" sz="1400" u="none" cap="none" strike="noStrike">
                <a:solidFill>
                  <a:srgbClr val="000000"/>
                </a:solidFill>
                <a:latin typeface="Arial"/>
                <a:ea typeface="Arial"/>
                <a:cs typeface="Arial"/>
                <a:sym typeface="Arial"/>
              </a:rPr>
              <a:t>Crear un evento, Click en         Crear &gt; Evento.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s-ES" sz="1400" u="none" cap="none" strike="noStrike">
                <a:solidFill>
                  <a:srgbClr val="000000"/>
                </a:solidFill>
                <a:latin typeface="Arial"/>
                <a:ea typeface="Arial"/>
                <a:cs typeface="Arial"/>
                <a:sym typeface="Arial"/>
              </a:rPr>
              <a:t>Para actualizar un evento, click en el evento &gt; editar</a:t>
            </a:r>
            <a:endParaRPr b="0" i="0" sz="1400" u="none" cap="none" strike="noStrike">
              <a:solidFill>
                <a:srgbClr val="000000"/>
              </a:solidFill>
              <a:latin typeface="Arial"/>
              <a:ea typeface="Arial"/>
              <a:cs typeface="Arial"/>
              <a:sym typeface="Arial"/>
            </a:endParaRPr>
          </a:p>
        </p:txBody>
      </p:sp>
      <p:pic>
        <p:nvPicPr>
          <p:cNvPr descr="You can now create Reminders in Google Calendar to keep track of your to-dos alongside your events. Finally, a single way to manage your day. Get the app: https://www.google.com/calendar/about" id="374" name="Google Shape;374;p19" title="Reminders in Google Calendar">
            <a:hlinkClick r:id="rId9"/>
          </p:cNvPr>
          <p:cNvPicPr preferRelativeResize="0"/>
          <p:nvPr/>
        </p:nvPicPr>
        <p:blipFill rotWithShape="1">
          <a:blip r:embed="rId10">
            <a:alphaModFix/>
          </a:blip>
          <a:srcRect b="0" l="0" r="0" t="0"/>
          <a:stretch/>
        </p:blipFill>
        <p:spPr>
          <a:xfrm>
            <a:off x="7088650" y="1565250"/>
            <a:ext cx="4572000" cy="2571750"/>
          </a:xfrm>
          <a:prstGeom prst="rect">
            <a:avLst/>
          </a:prstGeom>
          <a:noFill/>
          <a:ln>
            <a:noFill/>
          </a:ln>
        </p:spPr>
      </p:pic>
      <p:sp>
        <p:nvSpPr>
          <p:cNvPr id="375" name="Google Shape;375;p19"/>
          <p:cNvSpPr txBox="1"/>
          <p:nvPr/>
        </p:nvSpPr>
        <p:spPr>
          <a:xfrm>
            <a:off x="8088375" y="4386925"/>
            <a:ext cx="3939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11">
                  <a:extLst>
                    <a:ext uri="{A12FA001-AC4F-418D-AE19-62706E023703}">
                      <ahyp:hlinkClr val="tx"/>
                    </a:ext>
                  </a:extLst>
                </a:hlinkClick>
              </a:rPr>
              <a:t>https://youtu.be/cPuvf2lzZMY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
          <p:cNvSpPr txBox="1"/>
          <p:nvPr>
            <p:ph idx="1" type="body"/>
          </p:nvPr>
        </p:nvSpPr>
        <p:spPr>
          <a:xfrm>
            <a:off x="798379" y="1269999"/>
            <a:ext cx="10595237" cy="4727423"/>
          </a:xfrm>
          <a:prstGeom prst="rect">
            <a:avLst/>
          </a:prstGeom>
          <a:noFill/>
          <a:ln>
            <a:noFill/>
          </a:ln>
        </p:spPr>
        <p:txBody>
          <a:bodyPr anchorCtr="0" anchor="t" bIns="45700" lIns="91425" spcFirstLastPara="1" rIns="91425" wrap="square" tIns="45700">
            <a:noAutofit/>
          </a:bodyPr>
          <a:lstStyle/>
          <a:p>
            <a:pPr indent="-228600" lvl="0" marL="457200" marR="0" rtl="0" algn="just">
              <a:lnSpc>
                <a:spcPct val="90000"/>
              </a:lnSpc>
              <a:spcBef>
                <a:spcPts val="1000"/>
              </a:spcBef>
              <a:spcAft>
                <a:spcPts val="0"/>
              </a:spcAft>
              <a:buClr>
                <a:srgbClr val="092E4B"/>
              </a:buClr>
              <a:buSzPts val="2400"/>
              <a:buFont typeface="Arial"/>
              <a:buNone/>
            </a:pPr>
            <a:r>
              <a:rPr lang="es-ES"/>
              <a:t>Esta guía está diseñada para ayudarte con tareas prácticas muy específicas, puedes utilizarla como </a:t>
            </a:r>
            <a:r>
              <a:rPr b="1" lang="es-ES"/>
              <a:t>chuleta</a:t>
            </a:r>
            <a:r>
              <a:rPr lang="es-ES"/>
              <a:t> mientras navegas por los materiales creados para esta formación o en cualquier otra situación.</a:t>
            </a:r>
            <a:endParaRPr/>
          </a:p>
          <a:p>
            <a:pPr indent="-228600" lvl="0" marL="457200" marR="0" rtl="0" algn="just">
              <a:lnSpc>
                <a:spcPct val="90000"/>
              </a:lnSpc>
              <a:spcBef>
                <a:spcPts val="1000"/>
              </a:spcBef>
              <a:spcAft>
                <a:spcPts val="0"/>
              </a:spcAft>
              <a:buClr>
                <a:srgbClr val="092E4B"/>
              </a:buClr>
              <a:buSzPts val="2400"/>
              <a:buFont typeface="Arial"/>
              <a:buNone/>
            </a:pPr>
            <a:r>
              <a:rPr lang="es-ES"/>
              <a:t>Esta guía se centra en la tecnología que podrías utilizar o necesitar a diario y </a:t>
            </a:r>
            <a:r>
              <a:rPr b="1" lang="es-ES"/>
              <a:t>pretende explicar pequeñas tareas paso a paso</a:t>
            </a:r>
            <a:r>
              <a:rPr lang="es-ES"/>
              <a:t>. También ofrece documentación externa para que puedas profundizar en un tema específico y, además, queremos darte algunas sugerencias y consejos.</a:t>
            </a:r>
            <a:endParaRPr/>
          </a:p>
        </p:txBody>
      </p:sp>
      <p:sp>
        <p:nvSpPr>
          <p:cNvPr id="162" name="Google Shape;162;p2"/>
          <p:cNvSpPr txBox="1"/>
          <p:nvPr>
            <p:ph idx="2" type="body"/>
          </p:nvPr>
        </p:nvSpPr>
        <p:spPr>
          <a:xfrm>
            <a:off x="798380" y="35856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Introducción</a:t>
            </a:r>
            <a:endParaRPr/>
          </a:p>
        </p:txBody>
      </p:sp>
      <p:grpSp>
        <p:nvGrpSpPr>
          <p:cNvPr id="163" name="Google Shape;163;p2"/>
          <p:cNvGrpSpPr/>
          <p:nvPr/>
        </p:nvGrpSpPr>
        <p:grpSpPr>
          <a:xfrm rot="154827">
            <a:off x="8478417" y="4490224"/>
            <a:ext cx="3668295" cy="2081884"/>
            <a:chOff x="8766374" y="5324910"/>
            <a:chExt cx="3316358" cy="1599702"/>
          </a:xfrm>
        </p:grpSpPr>
        <p:pic>
          <p:nvPicPr>
            <p:cNvPr id="164" name="Google Shape;164;p2"/>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165" name="Google Shape;165;p2"/>
            <p:cNvSpPr txBox="1"/>
            <p:nvPr/>
          </p:nvSpPr>
          <p:spPr>
            <a:xfrm>
              <a:off x="9190882" y="5781445"/>
              <a:ext cx="2467200" cy="54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Arial"/>
                  <a:ea typeface="Arial"/>
                  <a:cs typeface="Arial"/>
                  <a:sym typeface="Arial"/>
                </a:rPr>
                <a:t>No olvide utilizar el cuaderno del curso.</a:t>
              </a:r>
              <a:endParaRPr b="0" i="0" sz="16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81" name="Google Shape;381;p20"/>
          <p:cNvPicPr preferRelativeResize="0"/>
          <p:nvPr/>
        </p:nvPicPr>
        <p:blipFill rotWithShape="1">
          <a:blip r:embed="rId3">
            <a:alphaModFix/>
          </a:blip>
          <a:srcRect b="0" l="0" r="0" t="16350"/>
          <a:stretch/>
        </p:blipFill>
        <p:spPr>
          <a:xfrm>
            <a:off x="928493" y="2293257"/>
            <a:ext cx="10465125" cy="4081702"/>
          </a:xfrm>
          <a:prstGeom prst="rect">
            <a:avLst/>
          </a:prstGeom>
          <a:noFill/>
          <a:ln>
            <a:noFill/>
          </a:ln>
        </p:spPr>
      </p:pic>
      <p:sp>
        <p:nvSpPr>
          <p:cNvPr id="382" name="Google Shape;382;p20"/>
          <p:cNvSpPr txBox="1"/>
          <p:nvPr/>
        </p:nvSpPr>
        <p:spPr>
          <a:xfrm>
            <a:off x="928492" y="1575314"/>
            <a:ext cx="1046512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000000"/>
                </a:solidFill>
                <a:latin typeface="Arial"/>
                <a:ea typeface="Arial"/>
                <a:cs typeface="Arial"/>
                <a:sym typeface="Arial"/>
              </a:rPr>
              <a:t>2. Haz click en cualquier evento de tu calendario para responder a una invitación, unirte a una reunión online o editar el mismo evento.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1"/>
          <p:cNvSpPr txBox="1"/>
          <p:nvPr>
            <p:ph idx="2" type="body"/>
          </p:nvPr>
        </p:nvSpPr>
        <p:spPr>
          <a:xfrm>
            <a:off x="798450" y="416403"/>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88" name="Google Shape;388;p21"/>
          <p:cNvPicPr preferRelativeResize="0"/>
          <p:nvPr/>
        </p:nvPicPr>
        <p:blipFill rotWithShape="1">
          <a:blip r:embed="rId3">
            <a:alphaModFix/>
          </a:blip>
          <a:srcRect b="0" l="0" r="0" t="7553"/>
          <a:stretch/>
        </p:blipFill>
        <p:spPr>
          <a:xfrm>
            <a:off x="1002417" y="1843314"/>
            <a:ext cx="8896201" cy="4520161"/>
          </a:xfrm>
          <a:prstGeom prst="rect">
            <a:avLst/>
          </a:prstGeom>
          <a:noFill/>
          <a:ln>
            <a:noFill/>
          </a:ln>
        </p:spPr>
      </p:pic>
      <p:sp>
        <p:nvSpPr>
          <p:cNvPr id="389" name="Google Shape;389;p21"/>
          <p:cNvSpPr txBox="1"/>
          <p:nvPr/>
        </p:nvSpPr>
        <p:spPr>
          <a:xfrm>
            <a:off x="1059545" y="1331653"/>
            <a:ext cx="780868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000000"/>
                </a:solidFill>
                <a:latin typeface="Arial"/>
                <a:ea typeface="Arial"/>
                <a:cs typeface="Arial"/>
                <a:sym typeface="Arial"/>
              </a:rPr>
              <a:t>3. Añadir y personalizar el calendario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2"/>
          <p:cNvSpPr txBox="1"/>
          <p:nvPr>
            <p:ph idx="1" type="body"/>
          </p:nvPr>
        </p:nvSpPr>
        <p:spPr>
          <a:xfrm>
            <a:off x="798380" y="1286134"/>
            <a:ext cx="10595100" cy="4400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Recomendaciones de configuración, preste especial atención a lo siguiente:</a:t>
            </a:r>
            <a:endParaRPr/>
          </a:p>
        </p:txBody>
      </p:sp>
      <p:sp>
        <p:nvSpPr>
          <p:cNvPr id="395" name="Google Shape;395;p22"/>
          <p:cNvSpPr txBox="1"/>
          <p:nvPr>
            <p:ph idx="2" type="body"/>
          </p:nvPr>
        </p:nvSpPr>
        <p:spPr>
          <a:xfrm>
            <a:off x="798381" y="552766"/>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96" name="Google Shape;396;p22"/>
          <p:cNvPicPr preferRelativeResize="0"/>
          <p:nvPr/>
        </p:nvPicPr>
        <p:blipFill rotWithShape="1">
          <a:blip r:embed="rId3">
            <a:alphaModFix/>
          </a:blip>
          <a:srcRect b="0" l="0" r="0" t="0"/>
          <a:stretch/>
        </p:blipFill>
        <p:spPr>
          <a:xfrm>
            <a:off x="798380" y="2079194"/>
            <a:ext cx="2247917" cy="3905279"/>
          </a:xfrm>
          <a:prstGeom prst="rect">
            <a:avLst/>
          </a:prstGeom>
          <a:noFill/>
          <a:ln cap="flat" cmpd="sng" w="76200">
            <a:solidFill>
              <a:schemeClr val="dk1"/>
            </a:solidFill>
            <a:prstDash val="solid"/>
            <a:round/>
            <a:headEnd len="sm" w="sm" type="none"/>
            <a:tailEnd len="sm" w="sm" type="none"/>
          </a:ln>
        </p:spPr>
      </p:pic>
      <p:pic>
        <p:nvPicPr>
          <p:cNvPr id="397" name="Google Shape;397;p22"/>
          <p:cNvPicPr preferRelativeResize="0"/>
          <p:nvPr/>
        </p:nvPicPr>
        <p:blipFill rotWithShape="1">
          <a:blip r:embed="rId4">
            <a:alphaModFix/>
          </a:blip>
          <a:srcRect b="0" l="0" r="0" t="0"/>
          <a:stretch/>
        </p:blipFill>
        <p:spPr>
          <a:xfrm>
            <a:off x="3686629" y="2083147"/>
            <a:ext cx="6820668" cy="2427601"/>
          </a:xfrm>
          <a:prstGeom prst="rect">
            <a:avLst/>
          </a:prstGeom>
          <a:noFill/>
          <a:ln cap="flat" cmpd="sng" w="76200">
            <a:solidFill>
              <a:schemeClr val="dk1"/>
            </a:solidFill>
            <a:prstDash val="solid"/>
            <a:round/>
            <a:headEnd len="sm" w="sm" type="none"/>
            <a:tailEnd len="sm" w="sm" type="none"/>
          </a:ln>
        </p:spPr>
      </p:pic>
      <p:pic>
        <p:nvPicPr>
          <p:cNvPr id="398" name="Google Shape;398;p22"/>
          <p:cNvPicPr preferRelativeResize="0"/>
          <p:nvPr/>
        </p:nvPicPr>
        <p:blipFill rotWithShape="1">
          <a:blip r:embed="rId5">
            <a:alphaModFix/>
          </a:blip>
          <a:srcRect b="0" l="0" r="0" t="0"/>
          <a:stretch/>
        </p:blipFill>
        <p:spPr>
          <a:xfrm>
            <a:off x="3686629" y="4701861"/>
            <a:ext cx="5812973" cy="1603371"/>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3"/>
          <p:cNvSpPr txBox="1"/>
          <p:nvPr>
            <p:ph idx="1" type="body"/>
          </p:nvPr>
        </p:nvSpPr>
        <p:spPr>
          <a:xfrm>
            <a:off x="5999945" y="3265714"/>
            <a:ext cx="6010480" cy="2496665"/>
          </a:xfrm>
          <a:prstGeom prst="rect">
            <a:avLst/>
          </a:prstGeom>
          <a:noFill/>
          <a:ln>
            <a:noFill/>
          </a:ln>
        </p:spPr>
        <p:txBody>
          <a:bodyPr anchorCtr="0" anchor="t" bIns="45700" lIns="91425" spcFirstLastPara="1" rIns="91425" wrap="square" tIns="45700">
            <a:normAutofit fontScale="92500"/>
          </a:bodyPr>
          <a:lstStyle/>
          <a:p>
            <a:pPr indent="-228600" lvl="0" marL="457200" marR="0" rtl="0" algn="l">
              <a:lnSpc>
                <a:spcPct val="90000"/>
              </a:lnSpc>
              <a:spcBef>
                <a:spcPts val="1000"/>
              </a:spcBef>
              <a:spcAft>
                <a:spcPts val="0"/>
              </a:spcAft>
              <a:buClr>
                <a:schemeClr val="lt1"/>
              </a:buClr>
              <a:buSzPct val="108108"/>
              <a:buFont typeface="Arial"/>
              <a:buNone/>
            </a:pPr>
            <a:r>
              <a:rPr lang="es-ES"/>
              <a:t>Asistencia para mapas de Google RA (Realidad Aumentada)</a:t>
            </a:r>
            <a:endParaRPr/>
          </a:p>
        </p:txBody>
      </p:sp>
      <p:sp>
        <p:nvSpPr>
          <p:cNvPr id="404" name="Google Shape;404;p2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4"/>
          <p:cNvSpPr txBox="1"/>
          <p:nvPr>
            <p:ph idx="1" type="body"/>
          </p:nvPr>
        </p:nvSpPr>
        <p:spPr>
          <a:xfrm>
            <a:off x="798381" y="2045704"/>
            <a:ext cx="4702534"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a:pPr>
            <a:r>
              <a:rPr lang="es-ES"/>
              <a:t>Establecer la ruta</a:t>
            </a:r>
            <a:br>
              <a:rPr lang="es-ES"/>
            </a:br>
            <a:endParaRPr/>
          </a:p>
          <a:p>
            <a:pPr indent="-457200" lvl="0" marL="685800" rtl="0" algn="l">
              <a:lnSpc>
                <a:spcPct val="90000"/>
              </a:lnSpc>
              <a:spcBef>
                <a:spcPts val="1000"/>
              </a:spcBef>
              <a:spcAft>
                <a:spcPts val="0"/>
              </a:spcAft>
              <a:buSzPts val="2400"/>
              <a:buAutoNum type="arabicPeriod"/>
            </a:pPr>
            <a:r>
              <a:rPr lang="es-ES"/>
              <a:t>Pulsa "Live view".</a:t>
            </a:r>
            <a:br>
              <a:rPr lang="es-ES"/>
            </a:br>
            <a:endParaRPr/>
          </a:p>
          <a:p>
            <a:pPr indent="-457200" lvl="0" marL="685800" rtl="0" algn="l">
              <a:lnSpc>
                <a:spcPct val="90000"/>
              </a:lnSpc>
              <a:spcBef>
                <a:spcPts val="1000"/>
              </a:spcBef>
              <a:spcAft>
                <a:spcPts val="0"/>
              </a:spcAft>
              <a:buSzPts val="2400"/>
              <a:buAutoNum type="arabicPeriod"/>
            </a:pPr>
            <a:r>
              <a:rPr lang="es-ES"/>
              <a:t>Escanear y seguir puntos de referencia AR (posición vertical)</a:t>
            </a:r>
            <a:br>
              <a:rPr lang="es-ES"/>
            </a:br>
            <a:endParaRPr/>
          </a:p>
          <a:p>
            <a:pPr indent="-304800" lvl="0" marL="685800" rtl="0" algn="l">
              <a:lnSpc>
                <a:spcPct val="90000"/>
              </a:lnSpc>
              <a:spcBef>
                <a:spcPts val="1000"/>
              </a:spcBef>
              <a:spcAft>
                <a:spcPts val="0"/>
              </a:spcAft>
              <a:buSzPts val="2400"/>
              <a:buNone/>
            </a:pPr>
            <a:r>
              <a:t/>
            </a:r>
            <a:endParaRPr/>
          </a:p>
          <a:p>
            <a:pPr indent="-304800" lvl="0" marL="685800" rtl="0" algn="l">
              <a:lnSpc>
                <a:spcPct val="90000"/>
              </a:lnSpc>
              <a:spcBef>
                <a:spcPts val="1000"/>
              </a:spcBef>
              <a:spcAft>
                <a:spcPts val="0"/>
              </a:spcAft>
              <a:buSzPts val="2400"/>
              <a:buNone/>
            </a:pPr>
            <a:r>
              <a:t/>
            </a:r>
            <a:endParaRPr/>
          </a:p>
        </p:txBody>
      </p:sp>
      <p:sp>
        <p:nvSpPr>
          <p:cNvPr id="410" name="Google Shape;410;p2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Asistencia para mapas de Google AR</a:t>
            </a:r>
            <a:endParaRPr/>
          </a:p>
        </p:txBody>
      </p:sp>
      <p:pic>
        <p:nvPicPr>
          <p:cNvPr id="411" name="Google Shape;411;p24" title="Google Maps Live View: Navigating with Augmented Reality"/>
          <p:cNvPicPr preferRelativeResize="0"/>
          <p:nvPr/>
        </p:nvPicPr>
        <p:blipFill rotWithShape="1">
          <a:blip r:embed="rId3">
            <a:alphaModFix/>
          </a:blip>
          <a:srcRect b="0" l="0" r="0" t="0"/>
          <a:stretch/>
        </p:blipFill>
        <p:spPr>
          <a:xfrm>
            <a:off x="5500915" y="1684274"/>
            <a:ext cx="6203470" cy="3489452"/>
          </a:xfrm>
          <a:prstGeom prst="rect">
            <a:avLst/>
          </a:prstGeom>
          <a:noFill/>
          <a:ln>
            <a:noFill/>
          </a:ln>
        </p:spPr>
      </p:pic>
      <p:pic>
        <p:nvPicPr>
          <p:cNvPr descr="Google Maps AR mode is here! Subscribe to my YouTube Channel for more content like this: https://www.youtube.com/user/TasiaCustode&#10;&#10;Google Maps is my go-to navigation app, and it just keeps getting better. Users can now take advantage of live view (or AR mode) for walking directions. Google maps uses a mix of visual positioning, street view and machine learning to accurately pinpoint your location and orientation on the map. It’s augmented reality for the real world. Remember: Keep your face out of your phone - safety first, friends!&#10;&#10;Did you find this video helpful? Have questions or comments? Leave your thoughts in the comment section below. &#10;&#10;Connect with me @tasiacustode or http://www.tasiacustode.com/&#10;&#10;MUSIC INFO:&#10;Feelin Good by Kevin MacLeod is licensed under a Creative Commons Attribution license (https://creativecommons.org/licenses/by/4.0/)&#10;Source: http://incompetech.com/music/royalty-free/index.html?isrc=USUAN1100475&#10;Artist: http://incompetech.com/&#10;&#10;If you like this video, give a like, a share, or subscribe for more tech tips, social tips, and app reviews." id="412" name="Google Shape;412;p24" title="Google Maps Live View: Navigating with Augmented Reality">
            <a:hlinkClick r:id="rId4"/>
          </p:cNvPr>
          <p:cNvPicPr preferRelativeResize="0"/>
          <p:nvPr/>
        </p:nvPicPr>
        <p:blipFill rotWithShape="1">
          <a:blip r:embed="rId5">
            <a:alphaModFix/>
          </a:blip>
          <a:srcRect b="0" l="0" r="0" t="0"/>
          <a:stretch/>
        </p:blipFill>
        <p:spPr>
          <a:xfrm>
            <a:off x="5500925" y="1684275"/>
            <a:ext cx="6203450" cy="3489441"/>
          </a:xfrm>
          <a:prstGeom prst="rect">
            <a:avLst/>
          </a:prstGeom>
          <a:noFill/>
          <a:ln>
            <a:noFill/>
          </a:ln>
        </p:spPr>
      </p:pic>
      <p:sp>
        <p:nvSpPr>
          <p:cNvPr id="413" name="Google Shape;413;p24"/>
          <p:cNvSpPr txBox="1"/>
          <p:nvPr/>
        </p:nvSpPr>
        <p:spPr>
          <a:xfrm>
            <a:off x="6726625" y="5474525"/>
            <a:ext cx="526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6">
                  <a:extLst>
                    <a:ext uri="{A12FA001-AC4F-418D-AE19-62706E023703}">
                      <ahyp:hlinkClr val="tx"/>
                    </a:ext>
                  </a:extLst>
                </a:hlinkClick>
              </a:rPr>
              <a:t>https://youtu.be/kSQAJ34B0bA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Easy Launchers</a:t>
            </a:r>
            <a:endParaRPr/>
          </a:p>
        </p:txBody>
      </p:sp>
      <p:sp>
        <p:nvSpPr>
          <p:cNvPr id="419" name="Google Shape;419;p2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6"/>
          <p:cNvSpPr txBox="1"/>
          <p:nvPr>
            <p:ph idx="1" type="body"/>
          </p:nvPr>
        </p:nvSpPr>
        <p:spPr>
          <a:xfrm>
            <a:off x="798381" y="1619971"/>
            <a:ext cx="10595100" cy="38499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Es muy recomendable adaptar los elementos visuales a las preferencias del usuario antes de enseñar a utilizar la interfaz simplificada.</a:t>
            </a:r>
            <a:endParaRPr/>
          </a:p>
        </p:txBody>
      </p:sp>
      <p:sp>
        <p:nvSpPr>
          <p:cNvPr id="425" name="Google Shape;425;p2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Easy Launchers: sencillos pero potentes</a:t>
            </a:r>
            <a:endParaRPr/>
          </a:p>
        </p:txBody>
      </p:sp>
      <p:pic>
        <p:nvPicPr>
          <p:cNvPr id="426" name="Google Shape;426;p26"/>
          <p:cNvPicPr preferRelativeResize="0"/>
          <p:nvPr/>
        </p:nvPicPr>
        <p:blipFill rotWithShape="1">
          <a:blip r:embed="rId3">
            <a:alphaModFix/>
          </a:blip>
          <a:srcRect b="0" l="0" r="0" t="0"/>
          <a:stretch/>
        </p:blipFill>
        <p:spPr>
          <a:xfrm>
            <a:off x="2757992" y="2555918"/>
            <a:ext cx="5279361" cy="3462025"/>
          </a:xfrm>
          <a:prstGeom prst="rect">
            <a:avLst/>
          </a:prstGeom>
          <a:noFill/>
          <a:ln>
            <a:noFill/>
          </a:ln>
        </p:spPr>
      </p:pic>
      <p:pic>
        <p:nvPicPr>
          <p:cNvPr id="427" name="Google Shape;427;p26"/>
          <p:cNvPicPr preferRelativeResize="0"/>
          <p:nvPr/>
        </p:nvPicPr>
        <p:blipFill rotWithShape="1">
          <a:blip r:embed="rId4">
            <a:alphaModFix/>
          </a:blip>
          <a:srcRect b="0" l="0" r="0" t="0"/>
          <a:stretch/>
        </p:blipFill>
        <p:spPr>
          <a:xfrm rot="-235609">
            <a:off x="8207758" y="3035795"/>
            <a:ext cx="3649831" cy="2744583"/>
          </a:xfrm>
          <a:prstGeom prst="rect">
            <a:avLst/>
          </a:prstGeom>
          <a:noFill/>
          <a:ln>
            <a:noFill/>
          </a:ln>
        </p:spPr>
      </p:pic>
      <p:sp>
        <p:nvSpPr>
          <p:cNvPr id="428" name="Google Shape;428;p26"/>
          <p:cNvSpPr txBox="1"/>
          <p:nvPr/>
        </p:nvSpPr>
        <p:spPr>
          <a:xfrm>
            <a:off x="8621486" y="3438575"/>
            <a:ext cx="2852706"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La aplicación de la imagen es big Launcher, pero es sólo un ejemplo, hay muchas aplicaciones similares.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Encuentra la que mejor se adapte a tu situación.</a:t>
            </a:r>
            <a:endParaRPr b="0" i="0" sz="1400" u="none" cap="none" strike="noStrike">
              <a:solidFill>
                <a:srgbClr val="000000"/>
              </a:solidFill>
              <a:latin typeface="Arial"/>
              <a:ea typeface="Arial"/>
              <a:cs typeface="Arial"/>
              <a:sym typeface="Arial"/>
            </a:endParaRPr>
          </a:p>
        </p:txBody>
      </p:sp>
      <p:sp>
        <p:nvSpPr>
          <p:cNvPr descr="لانچر اندرویدی ساده" id="429" name="Google Shape;429;p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Conceptos básicos de Facebook</a:t>
            </a:r>
            <a:endParaRPr/>
          </a:p>
        </p:txBody>
      </p:sp>
      <p:sp>
        <p:nvSpPr>
          <p:cNvPr id="435" name="Google Shape;435;p2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8"/>
          <p:cNvSpPr txBox="1"/>
          <p:nvPr>
            <p:ph idx="1" type="body"/>
          </p:nvPr>
        </p:nvSpPr>
        <p:spPr>
          <a:xfrm>
            <a:off x="283030" y="2045704"/>
            <a:ext cx="11110588"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Crear una nueva cuenta (rellenar los formularios)</a:t>
            </a:r>
            <a:br>
              <a:rPr lang="es-ES"/>
            </a:br>
            <a:br>
              <a:rPr lang="es-ES"/>
            </a:br>
            <a:endParaRPr/>
          </a:p>
          <a:p>
            <a:pPr indent="-457200" lvl="0" marL="685800" rtl="0" algn="l">
              <a:lnSpc>
                <a:spcPct val="90000"/>
              </a:lnSpc>
              <a:spcBef>
                <a:spcPts val="1000"/>
              </a:spcBef>
              <a:spcAft>
                <a:spcPts val="0"/>
              </a:spcAft>
              <a:buSzPts val="2400"/>
              <a:buFont typeface="Arial"/>
              <a:buAutoNum type="arabicPeriod"/>
            </a:pPr>
            <a:r>
              <a:rPr lang="es-ES"/>
              <a:t>Configurar la privacidad</a:t>
            </a:r>
            <a:endParaRPr/>
          </a:p>
        </p:txBody>
      </p:sp>
      <p:sp>
        <p:nvSpPr>
          <p:cNvPr id="441" name="Google Shape;441;p28"/>
          <p:cNvSpPr txBox="1"/>
          <p:nvPr>
            <p:ph idx="2" type="body"/>
          </p:nvPr>
        </p:nvSpPr>
        <p:spPr>
          <a:xfrm>
            <a:off x="391046" y="761602"/>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sz="2800"/>
              <a:t>Conceptos básicos de Facebook</a:t>
            </a:r>
            <a:endParaRPr/>
          </a:p>
        </p:txBody>
      </p:sp>
      <p:pic>
        <p:nvPicPr>
          <p:cNvPr id="442" name="Google Shape;442;p28"/>
          <p:cNvPicPr preferRelativeResize="0"/>
          <p:nvPr/>
        </p:nvPicPr>
        <p:blipFill rotWithShape="1">
          <a:blip r:embed="rId3">
            <a:alphaModFix/>
          </a:blip>
          <a:srcRect b="0" l="0" r="0" t="0"/>
          <a:stretch/>
        </p:blipFill>
        <p:spPr>
          <a:xfrm>
            <a:off x="7994151" y="471714"/>
            <a:ext cx="3806803" cy="5914571"/>
          </a:xfrm>
          <a:prstGeom prst="rect">
            <a:avLst/>
          </a:prstGeom>
          <a:noFill/>
          <a:ln cap="flat" cmpd="sng" w="57150">
            <a:solidFill>
              <a:schemeClr val="accent1"/>
            </a:solidFill>
            <a:prstDash val="solid"/>
            <a:round/>
            <a:headEnd len="sm" w="sm" type="none"/>
            <a:tailEnd len="sm" w="sm" type="none"/>
          </a:ln>
        </p:spPr>
      </p:pic>
      <p:cxnSp>
        <p:nvCxnSpPr>
          <p:cNvPr id="443" name="Google Shape;443;p28"/>
          <p:cNvCxnSpPr/>
          <p:nvPr/>
        </p:nvCxnSpPr>
        <p:spPr>
          <a:xfrm>
            <a:off x="7739714" y="2394857"/>
            <a:ext cx="1516800" cy="12600"/>
          </a:xfrm>
          <a:prstGeom prst="curvedConnector3">
            <a:avLst>
              <a:gd fmla="val 50000" name="adj1"/>
            </a:avLst>
          </a:prstGeom>
          <a:noFill/>
          <a:ln cap="flat" cmpd="sng" w="76200">
            <a:solidFill>
              <a:srgbClr val="046C6D"/>
            </a:solidFill>
            <a:prstDash val="solid"/>
            <a:round/>
            <a:headEnd len="sm" w="sm" type="none"/>
            <a:tailEnd len="med" w="med" type="triangle"/>
          </a:ln>
        </p:spPr>
      </p:cxnSp>
      <p:pic>
        <p:nvPicPr>
          <p:cNvPr id="444" name="Google Shape;444;p28"/>
          <p:cNvPicPr preferRelativeResize="0"/>
          <p:nvPr/>
        </p:nvPicPr>
        <p:blipFill rotWithShape="1">
          <a:blip r:embed="rId4">
            <a:alphaModFix/>
          </a:blip>
          <a:srcRect b="0" l="0" r="0" t="0"/>
          <a:stretch/>
        </p:blipFill>
        <p:spPr>
          <a:xfrm>
            <a:off x="4264488" y="3062366"/>
            <a:ext cx="3663019" cy="2805184"/>
          </a:xfrm>
          <a:prstGeom prst="rect">
            <a:avLst/>
          </a:prstGeom>
          <a:noFill/>
          <a:ln cap="flat" cmpd="sng" w="57150">
            <a:solidFill>
              <a:schemeClr val="accent1"/>
            </a:solidFill>
            <a:prstDash val="solid"/>
            <a:round/>
            <a:headEnd len="sm" w="sm" type="none"/>
            <a:tailEnd len="sm" w="sm" type="none"/>
          </a:ln>
        </p:spPr>
      </p:pic>
      <p:cxnSp>
        <p:nvCxnSpPr>
          <p:cNvPr id="445" name="Google Shape;445;p28"/>
          <p:cNvCxnSpPr/>
          <p:nvPr/>
        </p:nvCxnSpPr>
        <p:spPr>
          <a:xfrm>
            <a:off x="2742099" y="3701143"/>
            <a:ext cx="1522500" cy="740100"/>
          </a:xfrm>
          <a:prstGeom prst="bentConnector3">
            <a:avLst>
              <a:gd fmla="val 2807" name="adj1"/>
            </a:avLst>
          </a:prstGeom>
          <a:noFill/>
          <a:ln cap="flat" cmpd="sng" w="76200">
            <a:solidFill>
              <a:srgbClr val="046C6D"/>
            </a:solidFill>
            <a:prstDash val="solid"/>
            <a:round/>
            <a:headEnd len="sm" w="sm" type="none"/>
            <a:tailEnd len="med" w="med" type="triangle"/>
          </a:ln>
        </p:spPr>
      </p:cxnSp>
      <p:pic>
        <p:nvPicPr>
          <p:cNvPr id="446" name="Google Shape;446;p28"/>
          <p:cNvPicPr preferRelativeResize="0"/>
          <p:nvPr/>
        </p:nvPicPr>
        <p:blipFill rotWithShape="1">
          <a:blip r:embed="rId5">
            <a:alphaModFix/>
          </a:blip>
          <a:srcRect b="0" l="0" r="0" t="0"/>
          <a:stretch/>
        </p:blipFill>
        <p:spPr>
          <a:xfrm rot="293801">
            <a:off x="-129630" y="4223115"/>
            <a:ext cx="4470657" cy="2466712"/>
          </a:xfrm>
          <a:prstGeom prst="rect">
            <a:avLst/>
          </a:prstGeom>
          <a:noFill/>
          <a:ln>
            <a:noFill/>
          </a:ln>
        </p:spPr>
      </p:pic>
      <p:sp>
        <p:nvSpPr>
          <p:cNvPr id="447" name="Google Shape;447;p28"/>
          <p:cNvSpPr txBox="1"/>
          <p:nvPr/>
        </p:nvSpPr>
        <p:spPr>
          <a:xfrm>
            <a:off x="587829" y="4905829"/>
            <a:ext cx="294640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Glosario de términos de Facebook : </a:t>
            </a:r>
            <a:r>
              <a:rPr b="0" i="0" lang="es-ES" sz="1800" u="sng" cap="none" strike="noStrike">
                <a:solidFill>
                  <a:schemeClr val="dk1"/>
                </a:solidFill>
                <a:latin typeface="Arial"/>
                <a:ea typeface="Arial"/>
                <a:cs typeface="Arial"/>
                <a:sym typeface="Arial"/>
                <a:hlinkClick r:id="rId6">
                  <a:extLst>
                    <a:ext uri="{A12FA001-AC4F-418D-AE19-62706E023703}">
                      <ahyp:hlinkClr val="tx"/>
                    </a:ext>
                  </a:extLst>
                </a:hlinkClick>
              </a:rPr>
              <a:t>https://blog.hubspot.com/marketing/how-to-use-facebook</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48" name="Google Shape;448;p28"/>
          <p:cNvPicPr preferRelativeResize="0"/>
          <p:nvPr/>
        </p:nvPicPr>
        <p:blipFill rotWithShape="1">
          <a:blip r:embed="rId5">
            <a:alphaModFix/>
          </a:blip>
          <a:srcRect b="0" l="0" r="0" t="0"/>
          <a:stretch/>
        </p:blipFill>
        <p:spPr>
          <a:xfrm rot="-235609">
            <a:off x="5472204" y="-53580"/>
            <a:ext cx="3509248" cy="1630365"/>
          </a:xfrm>
          <a:prstGeom prst="rect">
            <a:avLst/>
          </a:prstGeom>
          <a:noFill/>
          <a:ln>
            <a:noFill/>
          </a:ln>
        </p:spPr>
      </p:pic>
      <p:sp>
        <p:nvSpPr>
          <p:cNvPr id="449" name="Google Shape;449;p28"/>
          <p:cNvSpPr txBox="1"/>
          <p:nvPr/>
        </p:nvSpPr>
        <p:spPr>
          <a:xfrm>
            <a:off x="5930810" y="352705"/>
            <a:ext cx="2567304"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Recuerda que también hablamos de Facebook en el Módulo 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How to update your profile and about sections on Facebook" id="454" name="Google Shape;454;p29"/>
          <p:cNvPicPr preferRelativeResize="0"/>
          <p:nvPr/>
        </p:nvPicPr>
        <p:blipFill rotWithShape="1">
          <a:blip r:embed="rId3">
            <a:alphaModFix/>
          </a:blip>
          <a:srcRect b="0" l="0" r="0" t="0"/>
          <a:stretch/>
        </p:blipFill>
        <p:spPr>
          <a:xfrm>
            <a:off x="8169649" y="639729"/>
            <a:ext cx="2857500" cy="3790950"/>
          </a:xfrm>
          <a:prstGeom prst="rect">
            <a:avLst/>
          </a:prstGeom>
          <a:noFill/>
          <a:ln cap="flat" cmpd="sng" w="57150">
            <a:solidFill>
              <a:schemeClr val="dk1"/>
            </a:solidFill>
            <a:prstDash val="solid"/>
            <a:round/>
            <a:headEnd len="sm" w="sm" type="none"/>
            <a:tailEnd len="sm" w="sm" type="none"/>
          </a:ln>
        </p:spPr>
      </p:pic>
      <p:sp>
        <p:nvSpPr>
          <p:cNvPr id="455" name="Google Shape;455;p29"/>
          <p:cNvSpPr txBox="1"/>
          <p:nvPr>
            <p:ph idx="1" type="body"/>
          </p:nvPr>
        </p:nvSpPr>
        <p:spPr>
          <a:xfrm>
            <a:off x="798380" y="1687131"/>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startAt="3"/>
            </a:pPr>
            <a:r>
              <a:rPr lang="es-ES"/>
              <a:t>Personaliza tu perfil (elige una foto)</a:t>
            </a:r>
            <a:br>
              <a:rPr lang="es-ES"/>
            </a:br>
            <a:endParaRPr/>
          </a:p>
          <a:p>
            <a:pPr indent="-457200" lvl="0" marL="685800" rtl="0" algn="l">
              <a:lnSpc>
                <a:spcPct val="90000"/>
              </a:lnSpc>
              <a:spcBef>
                <a:spcPts val="1000"/>
              </a:spcBef>
              <a:spcAft>
                <a:spcPts val="0"/>
              </a:spcAft>
              <a:buSzPts val="2400"/>
              <a:buAutoNum type="arabicPeriod" startAt="3"/>
            </a:pPr>
            <a:r>
              <a:rPr lang="es-ES"/>
              <a:t>Añadir amigos</a:t>
            </a:r>
            <a:br>
              <a:rPr lang="es-ES"/>
            </a:br>
            <a:endParaRPr/>
          </a:p>
          <a:p>
            <a:pPr indent="-457200" lvl="0" marL="685800" rtl="0" algn="l">
              <a:lnSpc>
                <a:spcPct val="90000"/>
              </a:lnSpc>
              <a:spcBef>
                <a:spcPts val="1000"/>
              </a:spcBef>
              <a:spcAft>
                <a:spcPts val="0"/>
              </a:spcAft>
              <a:buSzPts val="2400"/>
              <a:buAutoNum type="arabicPeriod" startAt="3"/>
            </a:pPr>
            <a:r>
              <a:rPr lang="es-ES"/>
              <a:t>Consulta tus noticias</a:t>
            </a:r>
            <a:br>
              <a:rPr lang="es-ES"/>
            </a:br>
            <a:endParaRPr/>
          </a:p>
          <a:p>
            <a:pPr indent="-457200" lvl="0" marL="685800" rtl="0" algn="l">
              <a:lnSpc>
                <a:spcPct val="90000"/>
              </a:lnSpc>
              <a:spcBef>
                <a:spcPts val="1000"/>
              </a:spcBef>
              <a:spcAft>
                <a:spcPts val="0"/>
              </a:spcAft>
              <a:buSzPts val="2400"/>
              <a:buAutoNum type="arabicPeriod" startAt="3"/>
            </a:pPr>
            <a:r>
              <a:rPr lang="es-ES"/>
              <a:t>Interactua! </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Me gusta</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Comenta</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Chatea </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Únete a grupos…</a:t>
            </a:r>
            <a:endParaRPr/>
          </a:p>
          <a:p>
            <a:pPr indent="-304800" lvl="0" marL="685800" rtl="0" algn="l">
              <a:lnSpc>
                <a:spcPct val="90000"/>
              </a:lnSpc>
              <a:spcBef>
                <a:spcPts val="1000"/>
              </a:spcBef>
              <a:spcAft>
                <a:spcPts val="0"/>
              </a:spcAft>
              <a:buSzPts val="2400"/>
              <a:buNone/>
            </a:pPr>
            <a:r>
              <a:t/>
            </a:r>
            <a:endParaRPr/>
          </a:p>
          <a:p>
            <a:pPr indent="0" lvl="0" marL="228600" rtl="0" algn="l">
              <a:lnSpc>
                <a:spcPct val="90000"/>
              </a:lnSpc>
              <a:spcBef>
                <a:spcPts val="1000"/>
              </a:spcBef>
              <a:spcAft>
                <a:spcPts val="0"/>
              </a:spcAft>
              <a:buSzPts val="2400"/>
              <a:buNone/>
            </a:pPr>
            <a:r>
              <a:rPr lang="es-ES"/>
              <a:t> </a:t>
            </a:r>
            <a:endParaRPr/>
          </a:p>
        </p:txBody>
      </p:sp>
      <p:sp>
        <p:nvSpPr>
          <p:cNvPr id="456" name="Google Shape;456;p2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57" name="Google Shape;457;p29"/>
          <p:cNvPicPr preferRelativeResize="0"/>
          <p:nvPr/>
        </p:nvPicPr>
        <p:blipFill rotWithShape="1">
          <a:blip r:embed="rId4">
            <a:alphaModFix/>
          </a:blip>
          <a:srcRect b="0" l="0" r="0" t="0"/>
          <a:stretch/>
        </p:blipFill>
        <p:spPr>
          <a:xfrm rot="160843">
            <a:off x="4081871" y="3947218"/>
            <a:ext cx="5768895" cy="2680177"/>
          </a:xfrm>
          <a:prstGeom prst="rect">
            <a:avLst/>
          </a:prstGeom>
          <a:noFill/>
          <a:ln>
            <a:noFill/>
          </a:ln>
        </p:spPr>
      </p:pic>
      <p:cxnSp>
        <p:nvCxnSpPr>
          <p:cNvPr id="458" name="Google Shape;458;p29"/>
          <p:cNvCxnSpPr/>
          <p:nvPr/>
        </p:nvCxnSpPr>
        <p:spPr>
          <a:xfrm>
            <a:off x="7017657" y="2393043"/>
            <a:ext cx="1030500" cy="12600"/>
          </a:xfrm>
          <a:prstGeom prst="curvedConnector3">
            <a:avLst>
              <a:gd fmla="val 50000" name="adj1"/>
            </a:avLst>
          </a:prstGeom>
          <a:noFill/>
          <a:ln cap="flat" cmpd="sng" w="76200">
            <a:solidFill>
              <a:srgbClr val="046C6D"/>
            </a:solidFill>
            <a:prstDash val="solid"/>
            <a:round/>
            <a:headEnd len="sm" w="sm" type="none"/>
            <a:tailEnd len="med" w="med" type="triangle"/>
          </a:ln>
        </p:spPr>
      </p:cxnSp>
      <p:sp>
        <p:nvSpPr>
          <p:cNvPr id="459" name="Google Shape;459;p29"/>
          <p:cNvSpPr txBox="1"/>
          <p:nvPr/>
        </p:nvSpPr>
        <p:spPr>
          <a:xfrm>
            <a:off x="4870444" y="4659087"/>
            <a:ext cx="3620414"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Aquí tienes sencillos videotutoriales para cosas más avanzadas: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5">
                  <a:extLst>
                    <a:ext uri="{A12FA001-AC4F-418D-AE19-62706E023703}">
                      <ahyp:hlinkClr val="tx"/>
                    </a:ext>
                  </a:extLst>
                </a:hlinkClick>
              </a:rPr>
              <a:t>https://socialmedia4beginners.com/facebook-course/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idx="1" type="body"/>
          </p:nvPr>
        </p:nvSpPr>
        <p:spPr>
          <a:xfrm>
            <a:off x="690927" y="1556175"/>
            <a:ext cx="6417900" cy="4835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Recuerda que en algunos casos tendrás que explicar estas tecnologías a otras personas y animarles a utilizarlas adecuadamente. Para ello, existe otra guía que te ayudará en esta tarea: </a:t>
            </a:r>
            <a:r>
              <a:rPr b="1" lang="es-ES"/>
              <a:t>"Habilidades sociales y emocionales trabajando con tecnologías“</a:t>
            </a:r>
            <a:endParaRPr/>
          </a:p>
          <a:p>
            <a:pPr indent="-228600" lvl="0" marL="457200" marR="0" rtl="0" algn="l">
              <a:lnSpc>
                <a:spcPct val="90000"/>
              </a:lnSpc>
              <a:spcBef>
                <a:spcPts val="1000"/>
              </a:spcBef>
              <a:spcAft>
                <a:spcPts val="0"/>
              </a:spcAft>
              <a:buClr>
                <a:srgbClr val="092E4B"/>
              </a:buClr>
              <a:buSzPts val="2400"/>
              <a:buFont typeface="Arial"/>
              <a:buNone/>
            </a:pPr>
            <a:r>
              <a:rPr lang="es-ES"/>
              <a:t>Está en tus manos darle un buen uso y hacerla a tu gusto, te animamos a que tomes notas y escribas otra información relevante que consideres que complementa esta guía.</a:t>
            </a:r>
            <a:endParaRPr/>
          </a:p>
        </p:txBody>
      </p:sp>
      <p:sp>
        <p:nvSpPr>
          <p:cNvPr id="171" name="Google Shape;171;p3"/>
          <p:cNvSpPr txBox="1"/>
          <p:nvPr>
            <p:ph idx="2" type="body"/>
          </p:nvPr>
        </p:nvSpPr>
        <p:spPr>
          <a:xfrm>
            <a:off x="798455" y="555539"/>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Introducción</a:t>
            </a:r>
            <a:endParaRPr/>
          </a:p>
        </p:txBody>
      </p:sp>
      <p:pic>
        <p:nvPicPr>
          <p:cNvPr id="172" name="Google Shape;172;p3"/>
          <p:cNvPicPr preferRelativeResize="0"/>
          <p:nvPr/>
        </p:nvPicPr>
        <p:blipFill rotWithShape="1">
          <a:blip r:embed="rId3">
            <a:alphaModFix/>
          </a:blip>
          <a:srcRect b="0" l="0" r="0" t="0"/>
          <a:stretch/>
        </p:blipFill>
        <p:spPr>
          <a:xfrm>
            <a:off x="7261225" y="1739775"/>
            <a:ext cx="4132326" cy="3378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0"/>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Me gusta: </a:t>
            </a:r>
            <a:endParaRPr/>
          </a:p>
          <a:p>
            <a:pPr indent="-228600" lvl="0" marL="457200" marR="0" rtl="0" algn="l">
              <a:lnSpc>
                <a:spcPct val="90000"/>
              </a:lnSpc>
              <a:spcBef>
                <a:spcPts val="1000"/>
              </a:spcBef>
              <a:spcAft>
                <a:spcPts val="0"/>
              </a:spcAft>
              <a:buClr>
                <a:srgbClr val="092E4B"/>
              </a:buClr>
              <a:buSzPts val="2400"/>
              <a:buFont typeface="Arial"/>
              <a:buNone/>
            </a:pPr>
            <a:r>
              <a:rPr lang="es-ES"/>
              <a:t>Hacer clic en </a:t>
            </a:r>
            <a:r>
              <a:rPr b="1" lang="es-ES"/>
              <a:t>"Me gusta"</a:t>
            </a:r>
            <a:r>
              <a:rPr lang="es-ES"/>
              <a:t> debajo de una publicación en Facebook es una forma de hacer saber a la gente que te gusta sin dejar un comentario. Al igual que un comentario, cualquiera que vea la publicación puede ver que te ha gustado.</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Chat:</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65" name="Google Shape;465;p3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66" name="Google Shape;466;p30"/>
          <p:cNvPicPr preferRelativeResize="0"/>
          <p:nvPr/>
        </p:nvPicPr>
        <p:blipFill rotWithShape="1">
          <a:blip r:embed="rId3">
            <a:alphaModFix/>
          </a:blip>
          <a:srcRect b="0" l="0" r="0" t="0"/>
          <a:stretch/>
        </p:blipFill>
        <p:spPr>
          <a:xfrm rot="160843">
            <a:off x="6964743" y="392578"/>
            <a:ext cx="5185745" cy="1896525"/>
          </a:xfrm>
          <a:prstGeom prst="rect">
            <a:avLst/>
          </a:prstGeom>
          <a:noFill/>
          <a:ln>
            <a:noFill/>
          </a:ln>
        </p:spPr>
      </p:pic>
      <p:sp>
        <p:nvSpPr>
          <p:cNvPr id="467" name="Google Shape;467;p30"/>
          <p:cNvSpPr txBox="1"/>
          <p:nvPr/>
        </p:nvSpPr>
        <p:spPr>
          <a:xfrm>
            <a:off x="7842974" y="879138"/>
            <a:ext cx="3429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Página oficial: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68" name="Google Shape;468;p30"/>
          <p:cNvPicPr preferRelativeResize="0"/>
          <p:nvPr/>
        </p:nvPicPr>
        <p:blipFill rotWithShape="1">
          <a:blip r:embed="rId5">
            <a:alphaModFix/>
          </a:blip>
          <a:srcRect b="0" l="0" r="0" t="0"/>
          <a:stretch/>
        </p:blipFill>
        <p:spPr>
          <a:xfrm>
            <a:off x="2520025" y="2045704"/>
            <a:ext cx="1400370" cy="609685"/>
          </a:xfrm>
          <a:prstGeom prst="rect">
            <a:avLst/>
          </a:prstGeom>
          <a:noFill/>
          <a:ln>
            <a:noFill/>
          </a:ln>
        </p:spPr>
      </p:pic>
      <p:pic>
        <p:nvPicPr>
          <p:cNvPr id="469" name="Google Shape;469;p30"/>
          <p:cNvPicPr preferRelativeResize="0"/>
          <p:nvPr/>
        </p:nvPicPr>
        <p:blipFill rotWithShape="1">
          <a:blip r:embed="rId6">
            <a:alphaModFix/>
          </a:blip>
          <a:srcRect b="0" l="0" r="0" t="0"/>
          <a:stretch/>
        </p:blipFill>
        <p:spPr>
          <a:xfrm>
            <a:off x="2175614" y="3924035"/>
            <a:ext cx="5384970" cy="24036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1"/>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Comenta:</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75" name="Google Shape;475;p3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76" name="Google Shape;476;p31"/>
          <p:cNvPicPr preferRelativeResize="0"/>
          <p:nvPr/>
        </p:nvPicPr>
        <p:blipFill rotWithShape="1">
          <a:blip r:embed="rId3">
            <a:alphaModFix/>
          </a:blip>
          <a:srcRect b="0" l="0" r="0" t="0"/>
          <a:stretch/>
        </p:blipFill>
        <p:spPr>
          <a:xfrm rot="160843">
            <a:off x="7212696" y="208017"/>
            <a:ext cx="5185746" cy="1896526"/>
          </a:xfrm>
          <a:prstGeom prst="rect">
            <a:avLst/>
          </a:prstGeom>
          <a:noFill/>
          <a:ln>
            <a:noFill/>
          </a:ln>
        </p:spPr>
      </p:pic>
      <p:sp>
        <p:nvSpPr>
          <p:cNvPr id="477" name="Google Shape;477;p31"/>
          <p:cNvSpPr txBox="1"/>
          <p:nvPr/>
        </p:nvSpPr>
        <p:spPr>
          <a:xfrm>
            <a:off x="8062685" y="805999"/>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Página oficial: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78" name="Google Shape;478;p31"/>
          <p:cNvPicPr preferRelativeResize="0"/>
          <p:nvPr/>
        </p:nvPicPr>
        <p:blipFill rotWithShape="1">
          <a:blip r:embed="rId5">
            <a:alphaModFix/>
          </a:blip>
          <a:srcRect b="0" l="0" r="0" t="0"/>
          <a:stretch/>
        </p:blipFill>
        <p:spPr>
          <a:xfrm>
            <a:off x="2896949" y="2239075"/>
            <a:ext cx="7531711" cy="40084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2"/>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Unirte a un grupo:</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84" name="Google Shape;484;p3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85" name="Google Shape;485;p32"/>
          <p:cNvPicPr preferRelativeResize="0"/>
          <p:nvPr/>
        </p:nvPicPr>
        <p:blipFill rotWithShape="1">
          <a:blip r:embed="rId3">
            <a:alphaModFix/>
          </a:blip>
          <a:srcRect b="0" l="0" r="0" t="0"/>
          <a:stretch/>
        </p:blipFill>
        <p:spPr>
          <a:xfrm rot="160843">
            <a:off x="7086140" y="271265"/>
            <a:ext cx="5185746" cy="1896526"/>
          </a:xfrm>
          <a:prstGeom prst="rect">
            <a:avLst/>
          </a:prstGeom>
          <a:noFill/>
          <a:ln>
            <a:noFill/>
          </a:ln>
        </p:spPr>
      </p:pic>
      <p:sp>
        <p:nvSpPr>
          <p:cNvPr id="486" name="Google Shape;486;p32"/>
          <p:cNvSpPr txBox="1"/>
          <p:nvPr/>
        </p:nvSpPr>
        <p:spPr>
          <a:xfrm>
            <a:off x="7964409" y="865225"/>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Página oficial: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87" name="Google Shape;487;p32"/>
          <p:cNvPicPr preferRelativeResize="0"/>
          <p:nvPr/>
        </p:nvPicPr>
        <p:blipFill rotWithShape="1">
          <a:blip r:embed="rId5">
            <a:alphaModFix/>
          </a:blip>
          <a:srcRect b="0" l="0" r="0" t="0"/>
          <a:stretch/>
        </p:blipFill>
        <p:spPr>
          <a:xfrm>
            <a:off x="1052138" y="2745065"/>
            <a:ext cx="10595237" cy="2430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Modo de seguridad de Android y Samsung Alarma</a:t>
            </a:r>
            <a:endParaRPr/>
          </a:p>
        </p:txBody>
      </p:sp>
      <p:sp>
        <p:nvSpPr>
          <p:cNvPr id="493" name="Google Shape;493;p3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34"/>
          <p:cNvPicPr preferRelativeResize="0"/>
          <p:nvPr/>
        </p:nvPicPr>
        <p:blipFill rotWithShape="1">
          <a:blip r:embed="rId3">
            <a:alphaModFix/>
          </a:blip>
          <a:srcRect b="0" l="0" r="0" t="0"/>
          <a:stretch/>
        </p:blipFill>
        <p:spPr>
          <a:xfrm rot="160843">
            <a:off x="6928051" y="1844022"/>
            <a:ext cx="5866920" cy="2974609"/>
          </a:xfrm>
          <a:prstGeom prst="rect">
            <a:avLst/>
          </a:prstGeom>
          <a:noFill/>
          <a:ln>
            <a:noFill/>
          </a:ln>
        </p:spPr>
      </p:pic>
      <p:sp>
        <p:nvSpPr>
          <p:cNvPr id="499" name="Google Shape;499;p3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Android safety mode &amp; Samsung Alarm</a:t>
            </a:r>
            <a:endParaRPr/>
          </a:p>
        </p:txBody>
      </p:sp>
      <p:sp>
        <p:nvSpPr>
          <p:cNvPr id="500" name="Google Shape;500;p34"/>
          <p:cNvSpPr txBox="1"/>
          <p:nvPr>
            <p:ph idx="2" type="body"/>
          </p:nvPr>
        </p:nvSpPr>
        <p:spPr>
          <a:xfrm>
            <a:off x="798456" y="490403"/>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4800"/>
              <a:buFont typeface="Arial"/>
              <a:buNone/>
            </a:pPr>
            <a:r>
              <a:rPr lang="es-ES"/>
              <a:t>Modo de seguridad de Android y Samsung Alarma</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id="501" name="Google Shape;501;p34"/>
          <p:cNvPicPr preferRelativeResize="0"/>
          <p:nvPr/>
        </p:nvPicPr>
        <p:blipFill rotWithShape="1">
          <a:blip r:embed="rId4">
            <a:alphaModFix/>
          </a:blip>
          <a:srcRect b="0" l="0" r="0" t="0"/>
          <a:stretch/>
        </p:blipFill>
        <p:spPr>
          <a:xfrm>
            <a:off x="662500" y="1150850"/>
            <a:ext cx="6111926" cy="5353125"/>
          </a:xfrm>
          <a:prstGeom prst="rect">
            <a:avLst/>
          </a:prstGeom>
          <a:noFill/>
          <a:ln>
            <a:noFill/>
          </a:ln>
        </p:spPr>
      </p:pic>
      <p:sp>
        <p:nvSpPr>
          <p:cNvPr id="502" name="Google Shape;502;p34"/>
          <p:cNvSpPr txBox="1"/>
          <p:nvPr/>
        </p:nvSpPr>
        <p:spPr>
          <a:xfrm>
            <a:off x="8044562" y="2792675"/>
            <a:ext cx="3633900" cy="12926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¿Necesita profundizar en la documentación?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chemeClr val="hlink"/>
                </a:solidFill>
                <a:latin typeface="Arial"/>
                <a:ea typeface="Arial"/>
                <a:cs typeface="Arial"/>
                <a:sym typeface="Arial"/>
                <a:hlinkClick r:id="rId5"/>
              </a:rPr>
              <a:t>Obtén ayuda durante una emergencia con tu teléfono Android - Ayuda Android (google.com)</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5"/>
          <p:cNvSpPr txBox="1"/>
          <p:nvPr>
            <p:ph idx="1" type="body"/>
          </p:nvPr>
        </p:nvSpPr>
        <p:spPr>
          <a:xfrm>
            <a:off x="798381" y="2045704"/>
            <a:ext cx="4905733"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Documentación de Samsung Alarm :</a:t>
            </a:r>
            <a:endParaRPr/>
          </a:p>
          <a:p>
            <a:pPr indent="-228600" lvl="0" marL="457200" marR="0" rtl="0" algn="l">
              <a:lnSpc>
                <a:spcPct val="90000"/>
              </a:lnSpc>
              <a:spcBef>
                <a:spcPts val="1000"/>
              </a:spcBef>
              <a:spcAft>
                <a:spcPts val="0"/>
              </a:spcAft>
              <a:buClr>
                <a:srgbClr val="092E4B"/>
              </a:buClr>
              <a:buSzPts val="2400"/>
              <a:buFont typeface="Arial"/>
              <a:buNone/>
            </a:pPr>
            <a:r>
              <a:rPr lang="es-ES" sz="1700" u="sng">
                <a:solidFill>
                  <a:schemeClr val="hlink"/>
                </a:solidFill>
                <a:latin typeface="Arial"/>
                <a:ea typeface="Arial"/>
                <a:cs typeface="Arial"/>
                <a:sym typeface="Arial"/>
                <a:hlinkClick r:id="rId3"/>
              </a:rPr>
              <a:t>Cómo enviar los mensajes automáticos SOS de Samsung con tu ubicación y fotos</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508" name="Google Shape;508;p3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Modo de seguridad de Android y Samsung Alarma</a:t>
            </a:r>
            <a:endParaRPr/>
          </a:p>
        </p:txBody>
      </p:sp>
      <p:pic>
        <p:nvPicPr>
          <p:cNvPr id="509" name="Google Shape;509;p35" title="How to trigger an Emergency SOS on your Galaxy smartphone"/>
          <p:cNvPicPr preferRelativeResize="0"/>
          <p:nvPr/>
        </p:nvPicPr>
        <p:blipFill rotWithShape="1">
          <a:blip r:embed="rId4">
            <a:alphaModFix/>
          </a:blip>
          <a:srcRect b="0" l="0" r="0" t="0"/>
          <a:stretch/>
        </p:blipFill>
        <p:spPr>
          <a:xfrm>
            <a:off x="5704114" y="2318845"/>
            <a:ext cx="5873130" cy="3303636"/>
          </a:xfrm>
          <a:prstGeom prst="rect">
            <a:avLst/>
          </a:prstGeom>
          <a:noFill/>
          <a:ln>
            <a:noFill/>
          </a:ln>
        </p:spPr>
      </p:pic>
      <p:pic>
        <p:nvPicPr>
          <p:cNvPr descr="For your personal safety, the latest Galaxy smartphones come with an SOS feature.&#10;For more information on the Galaxy XCover Pro, go to:&#10;https://www.samsung.com/us/business/products/mobile/phones/galaxy-xcover-pro/&#10;How to Trigger an Emergency SOS on Your Galaxy Smartphone:&#10;https://insights.samsung.com/2020/07/10/how-to-set-up-an-emergency-sos-on-your-galaxy-smartphone/&#10;- Pull down your notification bar and open Settings. &#10;- Scroll down and select Advanced features.&#10;- At the bottom of the menu, you'll find Send SOS messages.&#10;- Toggle it on and choose your emergency contacts, who will receive the message.&#10;- You can also automatically send an audio recording and photos using the front and rear cameras. &#10;- Trigger your SOS by quickly pressing on the side key three times.&#10;- When you trigger your SOS, your emergency contacts will receive your location, audio clip and photos." id="510" name="Google Shape;510;p35" title="How to trigger an Emergency SOS on your Galaxy smartphone">
            <a:hlinkClick r:id="rId5"/>
          </p:cNvPr>
          <p:cNvPicPr preferRelativeResize="0"/>
          <p:nvPr/>
        </p:nvPicPr>
        <p:blipFill rotWithShape="1">
          <a:blip r:embed="rId6">
            <a:alphaModFix/>
          </a:blip>
          <a:srcRect b="0" l="0" r="0" t="0"/>
          <a:stretch/>
        </p:blipFill>
        <p:spPr>
          <a:xfrm>
            <a:off x="5704125" y="2318850"/>
            <a:ext cx="5873125" cy="3303633"/>
          </a:xfrm>
          <a:prstGeom prst="rect">
            <a:avLst/>
          </a:prstGeom>
          <a:noFill/>
          <a:ln>
            <a:noFill/>
          </a:ln>
        </p:spPr>
      </p:pic>
      <p:sp>
        <p:nvSpPr>
          <p:cNvPr id="511" name="Google Shape;511;p35"/>
          <p:cNvSpPr txBox="1"/>
          <p:nvPr/>
        </p:nvSpPr>
        <p:spPr>
          <a:xfrm>
            <a:off x="7110475" y="5922350"/>
            <a:ext cx="509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7">
                  <a:extLst>
                    <a:ext uri="{A12FA001-AC4F-418D-AE19-62706E023703}">
                      <ahyp:hlinkClr val="tx"/>
                    </a:ext>
                  </a:extLst>
                </a:hlinkClick>
              </a:rPr>
              <a:t>https://youtu.be/A2NihdPzD8g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Asistentes de voz: Conceptos básicos de Alexa</a:t>
            </a:r>
            <a:endParaRPr/>
          </a:p>
        </p:txBody>
      </p:sp>
      <p:sp>
        <p:nvSpPr>
          <p:cNvPr id="517" name="Google Shape;517;p3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7"/>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solidFill>
                  <a:srgbClr val="141415"/>
                </a:solidFill>
                <a:latin typeface="Arial"/>
                <a:ea typeface="Arial"/>
                <a:cs typeface="Arial"/>
                <a:sym typeface="Arial"/>
              </a:rPr>
              <a:t>Alexa puede entenderte de muchas maneras, está ahí para ayudarte y responder a tus peticiones, ¡no dudes en chatear con Alexa! </a:t>
            </a:r>
            <a:endParaRPr/>
          </a:p>
          <a:p>
            <a:pPr indent="-228600" lvl="0" marL="457200" marR="0" rtl="0" algn="l">
              <a:lnSpc>
                <a:spcPct val="90000"/>
              </a:lnSpc>
              <a:spcBef>
                <a:spcPts val="1000"/>
              </a:spcBef>
              <a:spcAft>
                <a:spcPts val="0"/>
              </a:spcAft>
              <a:buClr>
                <a:srgbClr val="092E4B"/>
              </a:buClr>
              <a:buSzPts val="2400"/>
              <a:buFont typeface="Arial"/>
              <a:buNone/>
            </a:pPr>
            <a:r>
              <a:rPr lang="es-ES">
                <a:solidFill>
                  <a:srgbClr val="141415"/>
                </a:solidFill>
                <a:latin typeface="Arial"/>
                <a:ea typeface="Arial"/>
                <a:cs typeface="Arial"/>
                <a:sym typeface="Arial"/>
              </a:rPr>
              <a:t>Recuerda decir </a:t>
            </a:r>
            <a:r>
              <a:rPr b="1" lang="es-ES" sz="2800">
                <a:solidFill>
                  <a:srgbClr val="24BAA2"/>
                </a:solidFill>
              </a:rPr>
              <a:t>Alexa</a:t>
            </a:r>
            <a:r>
              <a:rPr lang="es-ES">
                <a:solidFill>
                  <a:srgbClr val="141415"/>
                </a:solidFill>
                <a:latin typeface="Arial"/>
                <a:ea typeface="Arial"/>
                <a:cs typeface="Arial"/>
                <a:sym typeface="Arial"/>
              </a:rPr>
              <a:t> antes de cada petición.</a:t>
            </a:r>
            <a:endParaRPr>
              <a:solidFill>
                <a:srgbClr val="141415"/>
              </a:solidFill>
              <a:latin typeface="Arial"/>
              <a:ea typeface="Arial"/>
              <a:cs typeface="Arial"/>
              <a:sym typeface="Arial"/>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ayuda</a:t>
            </a:r>
            <a:r>
              <a:rPr lang="es-ES">
                <a:solidFill>
                  <a:srgbClr val="141415"/>
                </a:solidFill>
                <a:latin typeface="Arial"/>
                <a:ea typeface="Arial"/>
                <a:cs typeface="Arial"/>
                <a:sym typeface="Arial"/>
              </a:rPr>
              <a:t>!</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silencia! or Alexa, desactiva el silencio!</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para or Alexa, calla!.</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pon el volumen a 5, Alexa, más alto o, Alexa, sube/baja el volumen. </a:t>
            </a:r>
            <a:endParaRPr/>
          </a:p>
        </p:txBody>
      </p:sp>
      <p:sp>
        <p:nvSpPr>
          <p:cNvPr id="523" name="Google Shape;523;p3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Asistentes de voz: Conceptos básicos de Alexa</a:t>
            </a:r>
            <a:endParaRPr/>
          </a:p>
        </p:txBody>
      </p:sp>
      <p:pic>
        <p:nvPicPr>
          <p:cNvPr descr="Pantalla inteligente con Alexa - Amazon Echo Show 5 (2ª gen, mod. 2021), HD 5,5”, 2 MP, Negro" id="524" name="Google Shape;524;p37"/>
          <p:cNvPicPr preferRelativeResize="0"/>
          <p:nvPr/>
        </p:nvPicPr>
        <p:blipFill rotWithShape="1">
          <a:blip r:embed="rId3">
            <a:alphaModFix/>
          </a:blip>
          <a:srcRect b="0" l="0" r="0" t="0"/>
          <a:stretch/>
        </p:blipFill>
        <p:spPr>
          <a:xfrm>
            <a:off x="8196349" y="2937384"/>
            <a:ext cx="2790772" cy="1900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mazon Echo Show 15 - Carcasa de silicona para Amazon Echo Show 15, color  negro : Amazon.es: Electrónica" id="529" name="Google Shape;529;p38"/>
          <p:cNvPicPr preferRelativeResize="0"/>
          <p:nvPr/>
        </p:nvPicPr>
        <p:blipFill rotWithShape="1">
          <a:blip r:embed="rId3">
            <a:alphaModFix/>
          </a:blip>
          <a:srcRect b="0" l="0" r="0" t="0"/>
          <a:stretch/>
        </p:blipFill>
        <p:spPr>
          <a:xfrm>
            <a:off x="8528043" y="1230284"/>
            <a:ext cx="2650425" cy="1265662"/>
          </a:xfrm>
          <a:prstGeom prst="rect">
            <a:avLst/>
          </a:prstGeom>
          <a:noFill/>
          <a:ln>
            <a:noFill/>
          </a:ln>
        </p:spPr>
      </p:pic>
      <p:sp>
        <p:nvSpPr>
          <p:cNvPr id="530" name="Google Shape;530;p38"/>
          <p:cNvSpPr txBox="1"/>
          <p:nvPr>
            <p:ph idx="1" type="body"/>
          </p:nvPr>
        </p:nvSpPr>
        <p:spPr>
          <a:xfrm>
            <a:off x="583368" y="1578311"/>
            <a:ext cx="10595100" cy="3849900"/>
          </a:xfrm>
          <a:prstGeom prst="rect">
            <a:avLst/>
          </a:prstGeom>
          <a:noFill/>
          <a:ln>
            <a:noFill/>
          </a:ln>
        </p:spPr>
        <p:txBody>
          <a:bodyPr anchorCtr="0" anchor="t" bIns="45700" lIns="91425" spcFirstLastPara="1" rIns="91425" wrap="square" tIns="45700">
            <a:noAutofit/>
          </a:bodyPr>
          <a:lstStyle/>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pon la música</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qué tiempo hace en (indique su ciudad)</a:t>
            </a:r>
            <a:endParaRPr/>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despiértame a las [hora]/ recuérdame que apague el horno en 45 minutos.</a:t>
            </a:r>
            <a:endParaRPr/>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 Alexa, añade huevos y patatas a mi lista de la compra. (lleva la lista en tu teléfono)</a:t>
            </a:r>
            <a:endParaRPr/>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sonidos ambientales océano</a:t>
            </a:r>
            <a:endParaRPr/>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¿cuántos años tienes?/Alexa, ¿qué es primero: el huevo o la gallina?</a:t>
            </a:r>
            <a:endParaRPr/>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llama a mi nieto.</a:t>
            </a:r>
            <a:endParaRPr/>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¿sigue abierta la farmacia?</a:t>
            </a:r>
            <a:endParaRPr/>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¿a qué distancia está el cine?/Alexa, ¿qué películas ponen?</a:t>
            </a:r>
            <a:endParaRPr b="0" i="0" sz="2300">
              <a:solidFill>
                <a:srgbClr val="141415"/>
              </a:solidFill>
              <a:latin typeface="Arial"/>
              <a:ea typeface="Arial"/>
              <a:cs typeface="Arial"/>
              <a:sym typeface="Arial"/>
            </a:endParaRPr>
          </a:p>
        </p:txBody>
      </p:sp>
      <p:sp>
        <p:nvSpPr>
          <p:cNvPr id="531" name="Google Shape;531;p38"/>
          <p:cNvSpPr txBox="1"/>
          <p:nvPr>
            <p:ph idx="2" type="body"/>
          </p:nvPr>
        </p:nvSpPr>
        <p:spPr>
          <a:xfrm>
            <a:off x="798381" y="426630"/>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Asistentes de voz: Conceptos básicos de Alexa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0"/>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Yuka APP (estilo de vida saludable)</a:t>
            </a:r>
            <a:endParaRPr/>
          </a:p>
        </p:txBody>
      </p:sp>
      <p:sp>
        <p:nvSpPr>
          <p:cNvPr id="537" name="Google Shape;537;p40"/>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178" name="Google Shape;178;p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3">
                  <a:extLst>
                    <a:ext uri="{A12FA001-AC4F-418D-AE19-62706E023703}">
                      <ahyp:hlinkClr val="tx"/>
                    </a:ext>
                  </a:extLst>
                </a:hlinkClick>
              </a:rPr>
              <a:t>Configuraciones de accesibilidad en teléfonos inteligentes</a:t>
            </a:r>
            <a:endParaRPr>
              <a:solidFill>
                <a:srgbClr val="7F3494"/>
              </a:solidFill>
            </a:endParaRPr>
          </a:p>
        </p:txBody>
      </p:sp>
      <p:sp>
        <p:nvSpPr>
          <p:cNvPr id="179" name="Google Shape;179;p4"/>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180" name="Google Shape;180;p4"/>
          <p:cNvSpPr txBox="1"/>
          <p:nvPr>
            <p:ph idx="4" type="body"/>
          </p:nvPr>
        </p:nvSpPr>
        <p:spPr>
          <a:xfrm>
            <a:off x="1400970" y="324434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4">
                  <a:extLst>
                    <a:ext uri="{A12FA001-AC4F-418D-AE19-62706E023703}">
                      <ahyp:hlinkClr val="tx"/>
                    </a:ext>
                  </a:extLst>
                </a:hlinkClick>
              </a:rPr>
              <a:t>Tomar nota y reenviarlo por correo electrónico</a:t>
            </a:r>
            <a:endParaRPr u="sng">
              <a:solidFill>
                <a:srgbClr val="7F3494"/>
              </a:solidFill>
            </a:endParaRPr>
          </a:p>
        </p:txBody>
      </p:sp>
      <p:sp>
        <p:nvSpPr>
          <p:cNvPr id="181" name="Google Shape;181;p4"/>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182" name="Google Shape;182;p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5">
                  <a:extLst>
                    <a:ext uri="{A12FA001-AC4F-418D-AE19-62706E023703}">
                      <ahyp:hlinkClr val="tx"/>
                    </a:ext>
                  </a:extLst>
                </a:hlinkClick>
              </a:rPr>
              <a:t>Conceptos básicos de Google Calendarcalendar: the basics</a:t>
            </a:r>
            <a:endParaRPr>
              <a:solidFill>
                <a:srgbClr val="7F3494"/>
              </a:solidFill>
            </a:endParaRPr>
          </a:p>
        </p:txBody>
      </p:sp>
      <p:sp>
        <p:nvSpPr>
          <p:cNvPr id="183" name="Google Shape;183;p4"/>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184" name="Google Shape;184;p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6">
                  <a:extLst>
                    <a:ext uri="{A12FA001-AC4F-418D-AE19-62706E023703}">
                      <ahyp:hlinkClr val="tx"/>
                    </a:ext>
                  </a:extLst>
                </a:hlinkClick>
              </a:rPr>
              <a:t>Asistencia para mapas de Google RA (Realidad Aumentada</a:t>
            </a:r>
            <a:endParaRPr u="sng">
              <a:solidFill>
                <a:srgbClr val="7F3494"/>
              </a:solidFill>
            </a:endParaRPr>
          </a:p>
        </p:txBody>
      </p:sp>
      <p:sp>
        <p:nvSpPr>
          <p:cNvPr id="185" name="Google Shape;185;p4"/>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186" name="Google Shape;186;p4"/>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7">
                  <a:extLst>
                    <a:ext uri="{A12FA001-AC4F-418D-AE19-62706E023703}">
                      <ahyp:hlinkClr val="tx"/>
                    </a:ext>
                  </a:extLst>
                </a:hlinkClick>
              </a:rPr>
              <a:t>Easy Launchers: sencillos pero potentes</a:t>
            </a:r>
            <a:endParaRPr>
              <a:solidFill>
                <a:srgbClr val="7F3494"/>
              </a:solidFill>
            </a:endParaRPr>
          </a:p>
        </p:txBody>
      </p:sp>
      <p:sp>
        <p:nvSpPr>
          <p:cNvPr id="187" name="Google Shape;187;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Exemplos prácticos</a:t>
            </a:r>
            <a:endParaRPr/>
          </a:p>
        </p:txBody>
      </p:sp>
      <p:pic>
        <p:nvPicPr>
          <p:cNvPr id="188" name="Google Shape;188;p4"/>
          <p:cNvPicPr preferRelativeResize="0"/>
          <p:nvPr/>
        </p:nvPicPr>
        <p:blipFill rotWithShape="1">
          <a:blip r:embed="rId8">
            <a:alphaModFix/>
          </a:blip>
          <a:srcRect b="0" l="0" r="0" t="0"/>
          <a:stretch/>
        </p:blipFill>
        <p:spPr>
          <a:xfrm rot="154897">
            <a:off x="7347381" y="3607735"/>
            <a:ext cx="4334035" cy="2090578"/>
          </a:xfrm>
          <a:prstGeom prst="rect">
            <a:avLst/>
          </a:prstGeom>
          <a:noFill/>
          <a:ln>
            <a:noFill/>
          </a:ln>
        </p:spPr>
      </p:pic>
      <p:sp>
        <p:nvSpPr>
          <p:cNvPr id="189" name="Google Shape;189;p4"/>
          <p:cNvSpPr txBox="1"/>
          <p:nvPr/>
        </p:nvSpPr>
        <p:spPr>
          <a:xfrm>
            <a:off x="8068454" y="3986508"/>
            <a:ext cx="2722576"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dk1"/>
                </a:solidFill>
                <a:latin typeface="Arial"/>
                <a:ea typeface="Arial"/>
                <a:cs typeface="Arial"/>
                <a:sym typeface="Arial"/>
              </a:rPr>
              <a:t>Haga clic para acceder directamente a estas diapositivas.</a:t>
            </a:r>
            <a:endParaRPr b="1" i="0" sz="1600" u="none" cap="none" strike="noStrike">
              <a:solidFill>
                <a:srgbClr val="000000"/>
              </a:solidFill>
              <a:latin typeface="Arial"/>
              <a:ea typeface="Arial"/>
              <a:cs typeface="Arial"/>
              <a:sym typeface="Arial"/>
            </a:endParaRPr>
          </a:p>
        </p:txBody>
      </p:sp>
      <p:pic>
        <p:nvPicPr>
          <p:cNvPr descr="Flecha lineal: curva en sentido contrario de las agujas del reloj contorno" id="190" name="Google Shape;190;p4"/>
          <p:cNvPicPr preferRelativeResize="0"/>
          <p:nvPr/>
        </p:nvPicPr>
        <p:blipFill rotWithShape="1">
          <a:blip r:embed="rId9">
            <a:alphaModFix/>
          </a:blip>
          <a:srcRect b="0" l="0" r="0" t="0"/>
          <a:stretch/>
        </p:blipFill>
        <p:spPr>
          <a:xfrm rot="-1799044">
            <a:off x="6662537" y="2731725"/>
            <a:ext cx="1611338" cy="1611338"/>
          </a:xfrm>
          <a:prstGeom prst="rect">
            <a:avLst/>
          </a:prstGeom>
          <a:noFill/>
          <a:ln>
            <a:noFill/>
          </a:ln>
        </p:spPr>
      </p:pic>
      <p:sp>
        <p:nvSpPr>
          <p:cNvPr id="191" name="Google Shape;191;p4"/>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1"/>
          <p:cNvSpPr txBox="1"/>
          <p:nvPr>
            <p:ph idx="1" type="body"/>
          </p:nvPr>
        </p:nvSpPr>
        <p:spPr>
          <a:xfrm>
            <a:off x="798380" y="2045704"/>
            <a:ext cx="3322565" cy="3849918"/>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Escanea</a:t>
            </a:r>
            <a:endParaRPr/>
          </a:p>
          <a:p>
            <a:pPr indent="-190500" lvl="0" marL="571500" rtl="0" algn="l">
              <a:lnSpc>
                <a:spcPct val="90000"/>
              </a:lnSpc>
              <a:spcBef>
                <a:spcPts val="1000"/>
              </a:spcBef>
              <a:spcAft>
                <a:spcPts val="0"/>
              </a:spcAft>
              <a:buSzPts val="2400"/>
              <a:buFont typeface="Arial"/>
              <a:buNone/>
            </a:pPr>
            <a:r>
              <a:t/>
            </a:r>
            <a:endParaRPr/>
          </a:p>
          <a:p>
            <a:pPr indent="-342900" lvl="0" marL="571500" rtl="0" algn="l">
              <a:lnSpc>
                <a:spcPct val="90000"/>
              </a:lnSpc>
              <a:spcBef>
                <a:spcPts val="1000"/>
              </a:spcBef>
              <a:spcAft>
                <a:spcPts val="0"/>
              </a:spcAft>
              <a:buSzPts val="2400"/>
              <a:buFont typeface="Arial"/>
              <a:buChar char="•"/>
            </a:pPr>
            <a:r>
              <a:rPr lang="es-ES"/>
              <a:t>Leer la puntuación nutricional o cosmética</a:t>
            </a:r>
            <a:endParaRPr/>
          </a:p>
        </p:txBody>
      </p:sp>
      <p:sp>
        <p:nvSpPr>
          <p:cNvPr id="543" name="Google Shape;543;p4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44" name="Google Shape;544;p41"/>
          <p:cNvPicPr preferRelativeResize="0"/>
          <p:nvPr/>
        </p:nvPicPr>
        <p:blipFill rotWithShape="1">
          <a:blip r:embed="rId3">
            <a:alphaModFix/>
          </a:blip>
          <a:srcRect b="0" l="0" r="0" t="0"/>
          <a:stretch/>
        </p:blipFill>
        <p:spPr>
          <a:xfrm>
            <a:off x="4434718" y="474453"/>
            <a:ext cx="3322564" cy="5909094"/>
          </a:xfrm>
          <a:prstGeom prst="rect">
            <a:avLst/>
          </a:prstGeom>
          <a:noFill/>
          <a:ln>
            <a:noFill/>
          </a:ln>
        </p:spPr>
      </p:pic>
      <p:pic>
        <p:nvPicPr>
          <p:cNvPr id="545" name="Google Shape;545;p41"/>
          <p:cNvPicPr preferRelativeResize="0"/>
          <p:nvPr/>
        </p:nvPicPr>
        <p:blipFill rotWithShape="1">
          <a:blip r:embed="rId4">
            <a:alphaModFix/>
          </a:blip>
          <a:srcRect b="0" l="0" r="0" t="0"/>
          <a:stretch/>
        </p:blipFill>
        <p:spPr>
          <a:xfrm>
            <a:off x="8155570" y="474453"/>
            <a:ext cx="3299576" cy="590909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https://yuka.io/wp-content/themes/fusion/images/v2/application/en/food.png" id="550" name="Google Shape;550;p42"/>
          <p:cNvPicPr preferRelativeResize="0"/>
          <p:nvPr/>
        </p:nvPicPr>
        <p:blipFill rotWithShape="1">
          <a:blip r:embed="rId3">
            <a:alphaModFix/>
          </a:blip>
          <a:srcRect b="0" l="0" r="0" t="0"/>
          <a:stretch/>
        </p:blipFill>
        <p:spPr>
          <a:xfrm>
            <a:off x="4408996" y="877749"/>
            <a:ext cx="2304262" cy="4858184"/>
          </a:xfrm>
          <a:prstGeom prst="rect">
            <a:avLst/>
          </a:prstGeom>
          <a:noFill/>
          <a:ln>
            <a:noFill/>
          </a:ln>
        </p:spPr>
      </p:pic>
      <p:sp>
        <p:nvSpPr>
          <p:cNvPr id="551" name="Google Shape;551;p42"/>
          <p:cNvSpPr txBox="1"/>
          <p:nvPr>
            <p:ph idx="1" type="body"/>
          </p:nvPr>
        </p:nvSpPr>
        <p:spPr>
          <a:xfrm>
            <a:off x="798380" y="2045704"/>
            <a:ext cx="5429892" cy="384991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400"/>
              <a:buNone/>
            </a:pPr>
            <a:r>
              <a:rPr b="1" lang="es-ES" u="sng">
                <a:solidFill>
                  <a:srgbClr val="7F3494"/>
                </a:solidFill>
                <a:hlinkClick r:id="rId4">
                  <a:extLst>
                    <a:ext uri="{A12FA001-AC4F-418D-AE19-62706E023703}">
                      <ahyp:hlinkClr val="tx"/>
                    </a:ext>
                  </a:extLst>
                </a:hlinkClick>
              </a:rPr>
              <a:t>Puntuación nutricional</a:t>
            </a:r>
            <a:endParaRPr b="1">
              <a:solidFill>
                <a:srgbClr val="7F3494"/>
              </a:solidFill>
            </a:endParaRPr>
          </a:p>
          <a:p>
            <a:pPr indent="0" lvl="0" marL="228600" rtl="0" algn="l">
              <a:lnSpc>
                <a:spcPct val="90000"/>
              </a:lnSpc>
              <a:spcBef>
                <a:spcPts val="1000"/>
              </a:spcBef>
              <a:spcAft>
                <a:spcPts val="0"/>
              </a:spcAft>
              <a:buSzPts val="2400"/>
              <a:buNone/>
            </a:pPr>
            <a:r>
              <a:t/>
            </a:r>
            <a:endParaRPr b="1">
              <a:solidFill>
                <a:srgbClr val="7F3494"/>
              </a:solidFill>
            </a:endParaRPr>
          </a:p>
          <a:p>
            <a:pPr indent="0" lvl="0" marL="228600" rtl="0" algn="l">
              <a:lnSpc>
                <a:spcPct val="90000"/>
              </a:lnSpc>
              <a:spcBef>
                <a:spcPts val="1000"/>
              </a:spcBef>
              <a:spcAft>
                <a:spcPts val="0"/>
              </a:spcAft>
              <a:buSzPts val="2400"/>
              <a:buNone/>
            </a:pPr>
            <a:r>
              <a:rPr b="1" lang="es-ES" u="sng">
                <a:solidFill>
                  <a:srgbClr val="7F3494"/>
                </a:solidFill>
                <a:hlinkClick r:id="rId5">
                  <a:extLst>
                    <a:ext uri="{A12FA001-AC4F-418D-AE19-62706E023703}">
                      <ahyp:hlinkClr val="tx"/>
                    </a:ext>
                  </a:extLst>
                </a:hlinkClick>
              </a:rPr>
              <a:t>Puntuación cosmética</a:t>
            </a:r>
            <a:endParaRPr b="1">
              <a:solidFill>
                <a:srgbClr val="7F3494"/>
              </a:solidFill>
            </a:endParaRPr>
          </a:p>
        </p:txBody>
      </p:sp>
      <p:sp>
        <p:nvSpPr>
          <p:cNvPr id="552" name="Google Shape;552;p4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53" name="Google Shape;553;p42"/>
          <p:cNvPicPr preferRelativeResize="0"/>
          <p:nvPr/>
        </p:nvPicPr>
        <p:blipFill rotWithShape="1">
          <a:blip r:embed="rId6">
            <a:alphaModFix/>
          </a:blip>
          <a:srcRect b="0" l="0" r="0" t="0"/>
          <a:stretch/>
        </p:blipFill>
        <p:spPr>
          <a:xfrm>
            <a:off x="-320979" y="3425761"/>
            <a:ext cx="4702380" cy="3563287"/>
          </a:xfrm>
          <a:prstGeom prst="rect">
            <a:avLst/>
          </a:prstGeom>
          <a:noFill/>
          <a:ln>
            <a:noFill/>
          </a:ln>
        </p:spPr>
      </p:pic>
      <p:sp>
        <p:nvSpPr>
          <p:cNvPr id="554" name="Google Shape;554;p42"/>
          <p:cNvSpPr txBox="1"/>
          <p:nvPr/>
        </p:nvSpPr>
        <p:spPr>
          <a:xfrm rot="-160843">
            <a:off x="449942" y="4053262"/>
            <a:ext cx="3296287"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El análisis nutricional de Yuka, basado en la Nutri-Score, sólo tiene en cuenta el contenido de azúcar y no el valor total de carbohidratos. Por tanto, no. </a:t>
            </a:r>
            <a:r>
              <a:rPr b="1" i="0" lang="es-ES" sz="1800" u="none" cap="none" strike="noStrike">
                <a:solidFill>
                  <a:schemeClr val="dk1"/>
                </a:solidFill>
                <a:latin typeface="Arial"/>
                <a:ea typeface="Arial"/>
                <a:cs typeface="Arial"/>
                <a:sym typeface="Arial"/>
              </a:rPr>
              <a:t>es una métrica adecuada para las personas diabéticas</a:t>
            </a:r>
            <a:endParaRPr b="1" i="0" sz="1800" u="none" cap="none" strike="noStrike">
              <a:solidFill>
                <a:schemeClr val="dk1"/>
              </a:solidFill>
              <a:latin typeface="Arial"/>
              <a:ea typeface="Arial"/>
              <a:cs typeface="Arial"/>
              <a:sym typeface="Arial"/>
            </a:endParaRPr>
          </a:p>
        </p:txBody>
      </p:sp>
      <p:pic>
        <p:nvPicPr>
          <p:cNvPr descr="https://yuka.io/wp-content/themes/fusion/images/v2/application/en/cosmetic.png" id="555" name="Google Shape;555;p42"/>
          <p:cNvPicPr preferRelativeResize="0"/>
          <p:nvPr/>
        </p:nvPicPr>
        <p:blipFill rotWithShape="1">
          <a:blip r:embed="rId7">
            <a:alphaModFix/>
          </a:blip>
          <a:srcRect b="0" l="0" r="0" t="0"/>
          <a:stretch/>
        </p:blipFill>
        <p:spPr>
          <a:xfrm>
            <a:off x="6845339" y="840219"/>
            <a:ext cx="2339864" cy="4933244"/>
          </a:xfrm>
          <a:prstGeom prst="rect">
            <a:avLst/>
          </a:prstGeom>
          <a:noFill/>
          <a:ln>
            <a:noFill/>
          </a:ln>
        </p:spPr>
      </p:pic>
      <p:pic>
        <p:nvPicPr>
          <p:cNvPr descr="https://yuka.io/wp-content/themes/fusion/images/v2/application/en/recommendations.png" id="556" name="Google Shape;556;p42"/>
          <p:cNvPicPr preferRelativeResize="0"/>
          <p:nvPr/>
        </p:nvPicPr>
        <p:blipFill rotWithShape="1">
          <a:blip r:embed="rId8">
            <a:alphaModFix/>
          </a:blip>
          <a:srcRect b="0" l="0" r="0" t="0"/>
          <a:stretch/>
        </p:blipFill>
        <p:spPr>
          <a:xfrm>
            <a:off x="9354356" y="840219"/>
            <a:ext cx="2339864" cy="493324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KeePass (GDPR, gestor de contraseñas sencillo y seguro)</a:t>
            </a:r>
            <a:endParaRPr/>
          </a:p>
        </p:txBody>
      </p:sp>
      <p:sp>
        <p:nvSpPr>
          <p:cNvPr id="562" name="Google Shape;562;p43"/>
          <p:cNvSpPr txBox="1"/>
          <p:nvPr>
            <p:ph idx="2" type="body"/>
          </p:nvPr>
        </p:nvSpPr>
        <p:spPr>
          <a:xfrm>
            <a:off x="891654" y="2003728"/>
            <a:ext cx="246114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10</a:t>
            </a:r>
            <a:endParaRPr/>
          </a:p>
        </p:txBody>
      </p:sp>
      <p:pic>
        <p:nvPicPr>
          <p:cNvPr descr="https://keepass.info/images/icons/keepass_322x132.png" id="563" name="Google Shape;563;p43"/>
          <p:cNvPicPr preferRelativeResize="0"/>
          <p:nvPr/>
        </p:nvPicPr>
        <p:blipFill rotWithShape="1">
          <a:blip r:embed="rId3">
            <a:alphaModFix/>
          </a:blip>
          <a:srcRect b="0" l="0" r="0" t="0"/>
          <a:stretch/>
        </p:blipFill>
        <p:spPr>
          <a:xfrm>
            <a:off x="7471660" y="2338037"/>
            <a:ext cx="3067050" cy="1257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4"/>
          <p:cNvSpPr txBox="1"/>
          <p:nvPr>
            <p:ph idx="1" type="body"/>
          </p:nvPr>
        </p:nvSpPr>
        <p:spPr>
          <a:xfrm>
            <a:off x="798374" y="2045700"/>
            <a:ext cx="60060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Una base de datos de contraseñas consiste en un único archivo que puede transferirse fácilmente de un ordenador a otro o almacenarse en la nube.</a:t>
            </a:r>
            <a:endParaRPr/>
          </a:p>
          <a:p>
            <a:pPr indent="-342900" lvl="0" marL="571500" rtl="0" algn="just">
              <a:lnSpc>
                <a:spcPct val="90000"/>
              </a:lnSpc>
              <a:spcBef>
                <a:spcPts val="1000"/>
              </a:spcBef>
              <a:spcAft>
                <a:spcPts val="0"/>
              </a:spcAft>
              <a:buSzPts val="2400"/>
              <a:buFont typeface="Arial"/>
              <a:buChar char="•"/>
            </a:pPr>
            <a:r>
              <a:rPr lang="es-ES"/>
              <a:t>Una contraseña maestra descifra toda la </a:t>
            </a:r>
            <a:r>
              <a:rPr b="1" lang="es-ES"/>
              <a:t>base de datos de credenciales </a:t>
            </a:r>
            <a:r>
              <a:rPr lang="es-ES"/>
              <a:t>(sólo tienes que recordar una contraseña segura).</a:t>
            </a:r>
            <a:endParaRPr/>
          </a:p>
        </p:txBody>
      </p:sp>
      <p:sp>
        <p:nvSpPr>
          <p:cNvPr id="569" name="Google Shape;569;p4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70" name="Google Shape;570;p44"/>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Entering the Master Key" id="571" name="Google Shape;571;p44"/>
          <p:cNvPicPr preferRelativeResize="0"/>
          <p:nvPr/>
        </p:nvPicPr>
        <p:blipFill rotWithShape="1">
          <a:blip r:embed="rId4">
            <a:alphaModFix/>
          </a:blip>
          <a:srcRect b="0" l="0" r="0" t="0"/>
          <a:stretch/>
        </p:blipFill>
        <p:spPr>
          <a:xfrm>
            <a:off x="8229601" y="4807181"/>
            <a:ext cx="2806460" cy="1560390"/>
          </a:xfrm>
          <a:prstGeom prst="rect">
            <a:avLst/>
          </a:prstGeom>
          <a:noFill/>
          <a:ln>
            <a:noFill/>
          </a:ln>
        </p:spPr>
      </p:pic>
      <p:pic>
        <p:nvPicPr>
          <p:cNvPr id="572" name="Google Shape;572;p44"/>
          <p:cNvPicPr preferRelativeResize="0"/>
          <p:nvPr/>
        </p:nvPicPr>
        <p:blipFill rotWithShape="1">
          <a:blip r:embed="rId5">
            <a:alphaModFix/>
          </a:blip>
          <a:srcRect b="0" l="0" r="0" t="0"/>
          <a:stretch/>
        </p:blipFill>
        <p:spPr>
          <a:xfrm>
            <a:off x="7263441" y="1565257"/>
            <a:ext cx="4387970" cy="3015088"/>
          </a:xfrm>
          <a:prstGeom prst="rect">
            <a:avLst/>
          </a:prstGeom>
          <a:noFill/>
          <a:ln>
            <a:noFill/>
          </a:ln>
        </p:spPr>
      </p:pic>
      <p:pic>
        <p:nvPicPr>
          <p:cNvPr id="573" name="Google Shape;573;p44"/>
          <p:cNvPicPr preferRelativeResize="0"/>
          <p:nvPr/>
        </p:nvPicPr>
        <p:blipFill rotWithShape="1">
          <a:blip r:embed="rId6">
            <a:alphaModFix/>
          </a:blip>
          <a:srcRect b="0" l="0" r="0" t="0"/>
          <a:stretch/>
        </p:blipFill>
        <p:spPr>
          <a:xfrm rot="160843">
            <a:off x="7460071" y="201688"/>
            <a:ext cx="4702380" cy="1373600"/>
          </a:xfrm>
          <a:prstGeom prst="rect">
            <a:avLst/>
          </a:prstGeom>
          <a:noFill/>
          <a:ln>
            <a:noFill/>
          </a:ln>
        </p:spPr>
      </p:pic>
      <p:sp>
        <p:nvSpPr>
          <p:cNvPr id="574" name="Google Shape;574;p44"/>
          <p:cNvSpPr txBox="1"/>
          <p:nvPr/>
        </p:nvSpPr>
        <p:spPr>
          <a:xfrm>
            <a:off x="8097328" y="257392"/>
            <a:ext cx="3296287"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Al principio puede resultar abrumador, pero enseguida te darás cuenta de que es muy fácil de configurar y utilizar.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5"/>
          <p:cNvSpPr txBox="1"/>
          <p:nvPr>
            <p:ph idx="1" type="body"/>
          </p:nvPr>
        </p:nvSpPr>
        <p:spPr>
          <a:xfrm>
            <a:off x="798380" y="2045704"/>
            <a:ext cx="7741771" cy="3849918"/>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Se pueden crear, modificar y eliminar grupos, en los que se pueden clasificar las contraseñas.</a:t>
            </a:r>
            <a:endParaRPr/>
          </a:p>
          <a:p>
            <a:pPr indent="-190500" lvl="0" marL="571500" rtl="0" algn="just">
              <a:lnSpc>
                <a:spcPct val="90000"/>
              </a:lnSpc>
              <a:spcBef>
                <a:spcPts val="1000"/>
              </a:spcBef>
              <a:spcAft>
                <a:spcPts val="0"/>
              </a:spcAft>
              <a:buSzPts val="2400"/>
              <a:buFont typeface="Arial"/>
              <a:buNone/>
            </a:pPr>
            <a:r>
              <a:t/>
            </a:r>
            <a:endParaRPr/>
          </a:p>
          <a:p>
            <a:pPr indent="-342900" lvl="0" marL="571500" rtl="0" algn="just">
              <a:lnSpc>
                <a:spcPct val="90000"/>
              </a:lnSpc>
              <a:spcBef>
                <a:spcPts val="1000"/>
              </a:spcBef>
              <a:spcAft>
                <a:spcPts val="0"/>
              </a:spcAft>
              <a:buSzPts val="2400"/>
              <a:buFont typeface="Arial"/>
              <a:buChar char="•"/>
            </a:pPr>
            <a:r>
              <a:rPr lang="es-ES"/>
              <a:t>KeePass puede minimizarse y escribir la información de la entrada actualmente seleccionada en cuadros de diálogo, formularios web, etc. Además, todos los campos (título, nombre de usuario, contraseña, URL y notas) se pueden arrastrar y soltar en otras ventanas.</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p:txBody>
      </p:sp>
      <p:sp>
        <p:nvSpPr>
          <p:cNvPr id="580" name="Google Shape;580;p4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81" name="Google Shape;581;p45"/>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https://keepass.info/screenshots/keepass_2x/pwgen_big.png" id="582" name="Google Shape;582;p45"/>
          <p:cNvPicPr preferRelativeResize="0"/>
          <p:nvPr/>
        </p:nvPicPr>
        <p:blipFill rotWithShape="1">
          <a:blip r:embed="rId4">
            <a:alphaModFix/>
          </a:blip>
          <a:srcRect b="0" l="0" r="0" t="0"/>
          <a:stretch/>
        </p:blipFill>
        <p:spPr>
          <a:xfrm>
            <a:off x="8692676" y="534780"/>
            <a:ext cx="2760746" cy="3244300"/>
          </a:xfrm>
          <a:prstGeom prst="rect">
            <a:avLst/>
          </a:prstGeom>
          <a:noFill/>
          <a:ln>
            <a:noFill/>
          </a:ln>
        </p:spPr>
      </p:pic>
      <p:pic>
        <p:nvPicPr>
          <p:cNvPr descr="Adding an Entry" id="583" name="Google Shape;583;p45"/>
          <p:cNvPicPr preferRelativeResize="0"/>
          <p:nvPr/>
        </p:nvPicPr>
        <p:blipFill rotWithShape="1">
          <a:blip r:embed="rId5">
            <a:alphaModFix/>
          </a:blip>
          <a:srcRect b="0" l="0" r="0" t="0"/>
          <a:stretch/>
        </p:blipFill>
        <p:spPr>
          <a:xfrm>
            <a:off x="8781350" y="3831977"/>
            <a:ext cx="2583398" cy="269534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6"/>
          <p:cNvSpPr txBox="1"/>
          <p:nvPr>
            <p:ph idx="1" type="body"/>
          </p:nvPr>
        </p:nvSpPr>
        <p:spPr>
          <a:xfrm>
            <a:off x="440250" y="2009875"/>
            <a:ext cx="65646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Calibri"/>
              <a:buChar char="•"/>
            </a:pPr>
            <a:r>
              <a:rPr lang="es-ES"/>
              <a:t>INTENTE CREAR SU PROPIA BASE DE DATOS</a:t>
            </a:r>
            <a:endParaRPr/>
          </a:p>
          <a:p>
            <a:pPr indent="0" lvl="0" marL="228600" rtl="0" algn="just">
              <a:lnSpc>
                <a:spcPct val="90000"/>
              </a:lnSpc>
              <a:spcBef>
                <a:spcPts val="1000"/>
              </a:spcBef>
              <a:spcAft>
                <a:spcPts val="0"/>
              </a:spcAft>
              <a:buSzPts val="2400"/>
              <a:buNone/>
            </a:pPr>
            <a:r>
              <a:rPr lang="es-ES" sz="2400">
                <a:solidFill>
                  <a:schemeClr val="dk1"/>
                </a:solidFill>
                <a:latin typeface="Calibri"/>
                <a:ea typeface="Calibri"/>
                <a:cs typeface="Calibri"/>
                <a:sym typeface="Calibri"/>
              </a:rPr>
              <a:t>Elija una contraseña segura pero fácil de recordar para la llave maestra</a:t>
            </a:r>
            <a:endParaRPr sz="1500">
              <a:solidFill>
                <a:schemeClr val="dk1"/>
              </a:solidFill>
              <a:latin typeface="Calibri"/>
              <a:ea typeface="Calibri"/>
              <a:cs typeface="Calibri"/>
              <a:sym typeface="Calibri"/>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Cree al menos:</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Tres contraseñas</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- 2 grupos</a:t>
            </a:r>
            <a:endParaRPr sz="2400">
              <a:latin typeface="Calibri"/>
              <a:ea typeface="Calibri"/>
              <a:cs typeface="Calibri"/>
              <a:sym typeface="Calibri"/>
            </a:endParaRPr>
          </a:p>
          <a:p>
            <a:pPr indent="-215900" lvl="2" marL="1485900" rtl="0" algn="just">
              <a:lnSpc>
                <a:spcPct val="90000"/>
              </a:lnSpc>
              <a:spcBef>
                <a:spcPts val="500"/>
              </a:spcBef>
              <a:spcAft>
                <a:spcPts val="0"/>
              </a:spcAft>
              <a:buSzPts val="2000"/>
              <a:buFont typeface="Montserrat Light"/>
              <a:buNone/>
            </a:pPr>
            <a:r>
              <a:t/>
            </a:r>
            <a:endParaRPr sz="1700">
              <a:solidFill>
                <a:schemeClr val="dk1"/>
              </a:solidFill>
              <a:latin typeface="Calibri"/>
              <a:ea typeface="Calibri"/>
              <a:cs typeface="Calibri"/>
              <a:sym typeface="Calibri"/>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Además, intente ejecutar la función de autotipo </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ctrl+u para navegar a la URL, </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-ctrl+v para autotipificar las credenciales).</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p:txBody>
      </p:sp>
      <p:sp>
        <p:nvSpPr>
          <p:cNvPr id="589" name="Google Shape;589;p4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90" name="Google Shape;590;p46"/>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id="591" name="Google Shape;591;p46" title="KeePass Auto-Type with Office 365 Account"/>
          <p:cNvPicPr preferRelativeResize="0"/>
          <p:nvPr/>
        </p:nvPicPr>
        <p:blipFill rotWithShape="1">
          <a:blip r:embed="rId4">
            <a:alphaModFix/>
          </a:blip>
          <a:srcRect b="0" l="0" r="0" t="0"/>
          <a:stretch/>
        </p:blipFill>
        <p:spPr>
          <a:xfrm>
            <a:off x="7398837" y="2200597"/>
            <a:ext cx="4326964" cy="3245223"/>
          </a:xfrm>
          <a:prstGeom prst="rect">
            <a:avLst/>
          </a:prstGeom>
          <a:noFill/>
          <a:ln>
            <a:noFill/>
          </a:ln>
        </p:spPr>
      </p:pic>
      <p:pic>
        <p:nvPicPr>
          <p:cNvPr id="592" name="Google Shape;592;p46" title="KeePass Auto-Type with Office 365 Account">
            <a:hlinkClick r:id="rId5"/>
          </p:cNvPr>
          <p:cNvPicPr preferRelativeResize="0"/>
          <p:nvPr/>
        </p:nvPicPr>
        <p:blipFill rotWithShape="1">
          <a:blip r:embed="rId6">
            <a:alphaModFix/>
          </a:blip>
          <a:srcRect b="0" l="0" r="0" t="0"/>
          <a:stretch/>
        </p:blipFill>
        <p:spPr>
          <a:xfrm>
            <a:off x="7127425" y="2200600"/>
            <a:ext cx="4650425" cy="3383600"/>
          </a:xfrm>
          <a:prstGeom prst="rect">
            <a:avLst/>
          </a:prstGeom>
          <a:noFill/>
          <a:ln>
            <a:noFill/>
          </a:ln>
        </p:spPr>
      </p:pic>
      <p:sp>
        <p:nvSpPr>
          <p:cNvPr id="593" name="Google Shape;593;p46"/>
          <p:cNvSpPr txBox="1"/>
          <p:nvPr/>
        </p:nvSpPr>
        <p:spPr>
          <a:xfrm>
            <a:off x="8134100" y="5849225"/>
            <a:ext cx="4076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rgbClr val="87A66E"/>
                </a:solidFill>
                <a:latin typeface="Arial"/>
                <a:ea typeface="Arial"/>
                <a:cs typeface="Arial"/>
                <a:sym typeface="Arial"/>
                <a:hlinkClick r:id="rId7">
                  <a:extLst>
                    <a:ext uri="{A12FA001-AC4F-418D-AE19-62706E023703}">
                      <ahyp:hlinkClr val="tx"/>
                    </a:ext>
                  </a:extLst>
                </a:hlinkClick>
              </a:rPr>
              <a:t>https://youtu.be/SPru0GChf8E</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Recursos útiles</a:t>
            </a:r>
            <a:endParaRPr/>
          </a:p>
        </p:txBody>
      </p:sp>
      <p:sp>
        <p:nvSpPr>
          <p:cNvPr id="599" name="Google Shape;599;p47"/>
          <p:cNvSpPr txBox="1"/>
          <p:nvPr>
            <p:ph idx="2" type="body"/>
          </p:nvPr>
        </p:nvSpPr>
        <p:spPr>
          <a:xfrm>
            <a:off x="891654" y="2003728"/>
            <a:ext cx="25244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11</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8"/>
          <p:cNvSpPr txBox="1"/>
          <p:nvPr>
            <p:ph idx="1" type="body"/>
          </p:nvPr>
        </p:nvSpPr>
        <p:spPr>
          <a:xfrm>
            <a:off x="798380" y="1565257"/>
            <a:ext cx="10595237" cy="487673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Canal oficial de soporte de Apple en Youtube :</a:t>
            </a:r>
            <a:br>
              <a:rPr lang="es-ES" u="sng">
                <a:solidFill>
                  <a:schemeClr val="hlink"/>
                </a:solidFill>
                <a:hlinkClick r:id="rId3"/>
              </a:rPr>
            </a:br>
            <a:r>
              <a:rPr lang="es-ES" u="sng">
                <a:solidFill>
                  <a:schemeClr val="hlink"/>
                </a:solidFill>
                <a:hlinkClick r:id="rId4"/>
              </a:rPr>
              <a:t> https://www.youtube.com/@applesupport</a:t>
            </a:r>
            <a:r>
              <a:rPr lang="es-ES"/>
              <a:t> </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Apoyo y asistencia oficial de Android : </a:t>
            </a:r>
            <a:r>
              <a:rPr lang="es-ES" u="sng">
                <a:solidFill>
                  <a:schemeClr val="hlink"/>
                </a:solidFill>
                <a:hlinkClick r:id="rId5"/>
              </a:rPr>
              <a:t>https://support.google.com/android/?hl=es#topic=7313011</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Pagina de ayuda oficial de Facebook:</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6"/>
              </a:rPr>
              <a:t>https://www.facebook.com/help/</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Página oficial de ayuda de KeePass :</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7"/>
              </a:rPr>
              <a:t>https://keepass.info/help/base/index.html</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605" name="Google Shape;605;p4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Recursos útiles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9"/>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Cierre</a:t>
            </a:r>
            <a:endParaRPr/>
          </a:p>
        </p:txBody>
      </p:sp>
      <p:sp>
        <p:nvSpPr>
          <p:cNvPr id="611" name="Google Shape;611;p49"/>
          <p:cNvSpPr txBox="1"/>
          <p:nvPr>
            <p:ph idx="2" type="body"/>
          </p:nvPr>
        </p:nvSpPr>
        <p:spPr>
          <a:xfrm>
            <a:off x="891653" y="2003728"/>
            <a:ext cx="2504689"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12</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50"/>
          <p:cNvPicPr preferRelativeResize="0"/>
          <p:nvPr/>
        </p:nvPicPr>
        <p:blipFill rotWithShape="1">
          <a:blip r:embed="rId3">
            <a:alphaModFix amt="38000"/>
          </a:blip>
          <a:srcRect b="59380" l="3062" r="3682" t="7964"/>
          <a:stretch/>
        </p:blipFill>
        <p:spPr>
          <a:xfrm>
            <a:off x="380632" y="3838874"/>
            <a:ext cx="11430732" cy="2677886"/>
          </a:xfrm>
          <a:prstGeom prst="rect">
            <a:avLst/>
          </a:prstGeom>
          <a:noFill/>
          <a:ln>
            <a:noFill/>
          </a:ln>
        </p:spPr>
      </p:pic>
      <p:sp>
        <p:nvSpPr>
          <p:cNvPr id="617" name="Google Shape;617;p50"/>
          <p:cNvSpPr txBox="1"/>
          <p:nvPr>
            <p:ph idx="1" type="body"/>
          </p:nvPr>
        </p:nvSpPr>
        <p:spPr>
          <a:xfrm>
            <a:off x="798380" y="1692613"/>
            <a:ext cx="10595237" cy="4203009"/>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Recuerda reflejar tus impresiones y aprendizajes en el cuadernillo de aprendizaje para que puedas repasar y consolidar la información en el futuro!</a:t>
            </a:r>
            <a:endParaRPr/>
          </a:p>
          <a:p>
            <a:pPr indent="-342900" lvl="0" marL="571500" rtl="0" algn="l">
              <a:lnSpc>
                <a:spcPct val="90000"/>
              </a:lnSpc>
              <a:spcBef>
                <a:spcPts val="1000"/>
              </a:spcBef>
              <a:spcAft>
                <a:spcPts val="0"/>
              </a:spcAft>
              <a:buSzPts val="2400"/>
              <a:buFont typeface="Arial"/>
              <a:buChar char="•"/>
            </a:pPr>
            <a:r>
              <a:rPr lang="es-ES"/>
              <a:t>Recuerda que no todos los productos tecnológicos encajan con todas las personas, tu rol puede ser muy importante para “prescribir” la tecnología adecuada a cada persona (y adaptarla!).</a:t>
            </a:r>
            <a:br>
              <a:rPr lang="es-ES"/>
            </a:br>
            <a:br>
              <a:rPr lang="es-ES"/>
            </a:br>
            <a:br>
              <a:rPr lang="es-ES"/>
            </a:br>
            <a:r>
              <a:rPr b="1" lang="es-ES" sz="3200">
                <a:solidFill>
                  <a:srgbClr val="7F3494"/>
                </a:solidFill>
              </a:rPr>
              <a:t>Quieres compartir algo con nosotros?  qué te parecería conectar a través de nuestra página de facebook? </a:t>
            </a:r>
            <a:endParaRPr>
              <a:solidFill>
                <a:srgbClr val="7F3494"/>
              </a:solidFill>
            </a:endParaRPr>
          </a:p>
        </p:txBody>
      </p:sp>
      <p:sp>
        <p:nvSpPr>
          <p:cNvPr id="618" name="Google Shape;618;p5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Enhorabuena!</a:t>
            </a:r>
            <a:endParaRPr/>
          </a:p>
        </p:txBody>
      </p:sp>
      <p:pic>
        <p:nvPicPr>
          <p:cNvPr id="619" name="Google Shape;619;p50">
            <a:hlinkClick r:id="rId4"/>
          </p:cNvPr>
          <p:cNvPicPr preferRelativeResize="0"/>
          <p:nvPr/>
        </p:nvPicPr>
        <p:blipFill rotWithShape="1">
          <a:blip r:embed="rId5">
            <a:alphaModFix/>
          </a:blip>
          <a:srcRect b="0" l="0" r="0" t="0"/>
          <a:stretch/>
        </p:blipFill>
        <p:spPr>
          <a:xfrm>
            <a:off x="3900450" y="5098100"/>
            <a:ext cx="4391093" cy="1418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5"/>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6</a:t>
            </a:r>
            <a:endParaRPr/>
          </a:p>
        </p:txBody>
      </p:sp>
      <p:sp>
        <p:nvSpPr>
          <p:cNvPr id="197" name="Google Shape;197;p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rPr>
              <a:t>Conceptos básicos de Facebook </a:t>
            </a:r>
            <a:endParaRPr>
              <a:solidFill>
                <a:srgbClr val="7F3494"/>
              </a:solidFill>
            </a:endParaRPr>
          </a:p>
        </p:txBody>
      </p:sp>
      <p:sp>
        <p:nvSpPr>
          <p:cNvPr id="198" name="Google Shape;198;p5"/>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7</a:t>
            </a:r>
            <a:endParaRPr/>
          </a:p>
        </p:txBody>
      </p:sp>
      <p:sp>
        <p:nvSpPr>
          <p:cNvPr id="199" name="Google Shape;199;p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3">
                  <a:extLst>
                    <a:ext uri="{A12FA001-AC4F-418D-AE19-62706E023703}">
                      <ahyp:hlinkClr val="tx"/>
                    </a:ext>
                  </a:extLst>
                </a:hlinkClick>
              </a:rPr>
              <a:t>Modo de seguridad de Android y Samsung Alarm</a:t>
            </a:r>
            <a:endParaRPr>
              <a:solidFill>
                <a:srgbClr val="7F3494"/>
              </a:solidFill>
            </a:endParaRPr>
          </a:p>
        </p:txBody>
      </p:sp>
      <p:sp>
        <p:nvSpPr>
          <p:cNvPr id="200" name="Google Shape;200;p5"/>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8</a:t>
            </a:r>
            <a:endParaRPr/>
          </a:p>
        </p:txBody>
      </p:sp>
      <p:sp>
        <p:nvSpPr>
          <p:cNvPr id="201" name="Google Shape;201;p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rPr>
              <a:t>Asistentes de voz: Conceptos básicos de Alexa</a:t>
            </a:r>
            <a:endParaRPr>
              <a:solidFill>
                <a:srgbClr val="7F3494"/>
              </a:solidFill>
            </a:endParaRPr>
          </a:p>
        </p:txBody>
      </p:sp>
      <p:sp>
        <p:nvSpPr>
          <p:cNvPr id="202" name="Google Shape;202;p5"/>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3" name="Google Shape;203;p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4" name="Google Shape;204;p5"/>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5" name="Google Shape;205;p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6" name="Google Shape;206;p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Practical examples</a:t>
            </a:r>
            <a:endParaRPr/>
          </a:p>
        </p:txBody>
      </p:sp>
      <p:sp>
        <p:nvSpPr>
          <p:cNvPr id="207" name="Google Shape;207;p5"/>
          <p:cNvSpPr txBox="1"/>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208" name="Google Shape;208;p5"/>
          <p:cNvSpPr txBox="1"/>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rPr>
              <a:t>Una Aplicación:  Yuka</a:t>
            </a:r>
            <a:endParaRPr b="0" i="0" sz="2200" u="none" cap="none" strike="noStrike">
              <a:solidFill>
                <a:srgbClr val="7F3494"/>
              </a:solidFill>
              <a:latin typeface="Calibri"/>
              <a:ea typeface="Calibri"/>
              <a:cs typeface="Calibri"/>
              <a:sym typeface="Calibri"/>
            </a:endParaRPr>
          </a:p>
        </p:txBody>
      </p:sp>
      <p:sp>
        <p:nvSpPr>
          <p:cNvPr id="209" name="Google Shape;209;p5"/>
          <p:cNvSpPr txBox="1"/>
          <p:nvPr/>
        </p:nvSpPr>
        <p:spPr>
          <a:xfrm>
            <a:off x="565860" y="539165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10</a:t>
            </a:r>
            <a:endParaRPr b="0" i="0" sz="1400" u="none" cap="none" strike="noStrike">
              <a:solidFill>
                <a:srgbClr val="000000"/>
              </a:solidFill>
              <a:latin typeface="Arial"/>
              <a:ea typeface="Arial"/>
              <a:cs typeface="Arial"/>
              <a:sym typeface="Arial"/>
            </a:endParaRPr>
          </a:p>
        </p:txBody>
      </p:sp>
      <p:sp>
        <p:nvSpPr>
          <p:cNvPr id="210" name="Google Shape;210;p5"/>
          <p:cNvSpPr txBox="1"/>
          <p:nvPr/>
        </p:nvSpPr>
        <p:spPr>
          <a:xfrm>
            <a:off x="1401157" y="539165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rPr>
              <a:t>Keepass</a:t>
            </a:r>
            <a:endParaRPr b="0" i="0" sz="2200" u="none" cap="none" strike="noStrike">
              <a:solidFill>
                <a:srgbClr val="7F3494"/>
              </a:solidFill>
              <a:latin typeface="Calibri"/>
              <a:ea typeface="Calibri"/>
              <a:cs typeface="Calibri"/>
              <a:sym typeface="Calibri"/>
            </a:endParaRPr>
          </a:p>
        </p:txBody>
      </p:sp>
      <p:sp>
        <p:nvSpPr>
          <p:cNvPr id="211" name="Google Shape;211;p5"/>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1"/>
          <p:cNvSpPr txBox="1"/>
          <p:nvPr>
            <p:ph idx="3" type="body"/>
          </p:nvPr>
        </p:nvSpPr>
        <p:spPr>
          <a:xfrm>
            <a:off x="3032630" y="6126894"/>
            <a:ext cx="3476700" cy="731100"/>
          </a:xfrm>
          <a:prstGeom prst="rect">
            <a:avLst/>
          </a:prstGeom>
          <a:noFill/>
          <a:ln>
            <a:noFill/>
          </a:ln>
        </p:spPr>
        <p:txBody>
          <a:bodyPr anchorCtr="0" anchor="ctr" bIns="45700" lIns="91425" spcFirstLastPara="1" rIns="91425" wrap="square" tIns="45700">
            <a:noAutofit/>
          </a:bodyPr>
          <a:lstStyle/>
          <a:p>
            <a:pPr indent="0" lvl="0" marL="0" rtl="0" algn="just">
              <a:lnSpc>
                <a:spcPct val="95000"/>
              </a:lnSpc>
              <a:spcBef>
                <a:spcPts val="0"/>
              </a:spcBef>
              <a:spcAft>
                <a:spcPts val="0"/>
              </a:spcAft>
              <a:buSzPts val="935"/>
              <a:buNone/>
            </a:pPr>
            <a:r>
              <a:rPr lang="es-ES" sz="895">
                <a:solidFill>
                  <a:srgbClr val="000000"/>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895">
              <a:solidFill>
                <a:srgbClr val="000000"/>
              </a:solidFill>
            </a:endParaRPr>
          </a:p>
          <a:p>
            <a:pPr indent="-228600" lvl="0" marL="457200" marR="0" rtl="0" algn="r">
              <a:lnSpc>
                <a:spcPct val="70000"/>
              </a:lnSpc>
              <a:spcBef>
                <a:spcPts val="1000"/>
              </a:spcBef>
              <a:spcAft>
                <a:spcPts val="0"/>
              </a:spcAft>
              <a:buClr>
                <a:schemeClr val="lt1"/>
              </a:buClr>
              <a:buSzPts val="2380"/>
              <a:buFont typeface="Arial"/>
              <a:buNone/>
            </a:pPr>
            <a:r>
              <a:t/>
            </a:r>
            <a:endParaRPr sz="268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11</a:t>
            </a:r>
            <a:endParaRPr/>
          </a:p>
        </p:txBody>
      </p:sp>
      <p:sp>
        <p:nvSpPr>
          <p:cNvPr id="217" name="Google Shape;217;p6"/>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3">
                  <a:extLst>
                    <a:ext uri="{A12FA001-AC4F-418D-AE19-62706E023703}">
                      <ahyp:hlinkClr val="tx"/>
                    </a:ext>
                  </a:extLst>
                </a:hlinkClick>
              </a:rPr>
              <a:t>Recursos generales y útiles</a:t>
            </a:r>
            <a:endParaRPr>
              <a:solidFill>
                <a:srgbClr val="7F3494"/>
              </a:solidFill>
            </a:endParaRPr>
          </a:p>
        </p:txBody>
      </p:sp>
      <p:sp>
        <p:nvSpPr>
          <p:cNvPr id="218" name="Google Shape;218;p6"/>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12</a:t>
            </a:r>
            <a:endParaRPr/>
          </a:p>
        </p:txBody>
      </p:sp>
      <p:sp>
        <p:nvSpPr>
          <p:cNvPr id="219" name="Google Shape;219;p6"/>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4">
                  <a:extLst>
                    <a:ext uri="{A12FA001-AC4F-418D-AE19-62706E023703}">
                      <ahyp:hlinkClr val="tx"/>
                    </a:ext>
                  </a:extLst>
                </a:hlinkClick>
              </a:rPr>
              <a:t>Conclusión</a:t>
            </a:r>
            <a:endParaRPr>
              <a:solidFill>
                <a:srgbClr val="7F3494"/>
              </a:solidFill>
            </a:endParaRPr>
          </a:p>
        </p:txBody>
      </p:sp>
      <p:sp>
        <p:nvSpPr>
          <p:cNvPr id="220" name="Google Shape;220;p6"/>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1" name="Google Shape;221;p6"/>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2" name="Google Shape;222;p6"/>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3" name="Google Shape;223;p6"/>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4" name="Google Shape;224;p6"/>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Practical examples</a:t>
            </a:r>
            <a:endParaRPr/>
          </a:p>
        </p:txBody>
      </p:sp>
      <p:sp>
        <p:nvSpPr>
          <p:cNvPr id="225" name="Google Shape;225;p6"/>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7"/>
          <p:cNvSpPr txBox="1"/>
          <p:nvPr>
            <p:ph idx="1" type="body"/>
          </p:nvPr>
        </p:nvSpPr>
        <p:spPr>
          <a:xfrm>
            <a:off x="5167086" y="3509336"/>
            <a:ext cx="6901543"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Configuraciones de accesibilidad</a:t>
            </a:r>
            <a:endParaRPr/>
          </a:p>
        </p:txBody>
      </p:sp>
      <p:sp>
        <p:nvSpPr>
          <p:cNvPr id="231" name="Google Shape;231;p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8"/>
          <p:cNvGrpSpPr/>
          <p:nvPr/>
        </p:nvGrpSpPr>
        <p:grpSpPr>
          <a:xfrm>
            <a:off x="9226586" y="363579"/>
            <a:ext cx="3316358" cy="1599702"/>
            <a:chOff x="8766374" y="5324910"/>
            <a:chExt cx="3316358" cy="1599702"/>
          </a:xfrm>
        </p:grpSpPr>
        <p:pic>
          <p:nvPicPr>
            <p:cNvPr id="237" name="Google Shape;237;p8"/>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238" name="Google Shape;238;p8"/>
            <p:cNvSpPr txBox="1"/>
            <p:nvPr/>
          </p:nvSpPr>
          <p:spPr>
            <a:xfrm>
              <a:off x="9190882" y="5663096"/>
              <a:ext cx="2337706"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       ¿Te suena?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Este tema está relacionado con el Módulo 1</a:t>
              </a:r>
              <a:endParaRPr b="0" i="0" sz="1400" u="none" cap="none" strike="noStrike">
                <a:solidFill>
                  <a:srgbClr val="000000"/>
                </a:solidFill>
                <a:latin typeface="Arial"/>
                <a:ea typeface="Arial"/>
                <a:cs typeface="Arial"/>
                <a:sym typeface="Arial"/>
              </a:endParaRPr>
            </a:p>
          </p:txBody>
        </p:sp>
      </p:grpSp>
      <p:sp>
        <p:nvSpPr>
          <p:cNvPr id="239" name="Google Shape;239;p8"/>
          <p:cNvSpPr txBox="1"/>
          <p:nvPr>
            <p:ph idx="1" type="body"/>
          </p:nvPr>
        </p:nvSpPr>
        <p:spPr>
          <a:xfrm>
            <a:off x="798381" y="1800237"/>
            <a:ext cx="9263077" cy="3854768"/>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Este tema cubre algunos puntos para adaptar los teléfonos inteligentes a sus necesidades o a las necesidades de la persona para la que está configurando el teléfono (su Cliente).</a:t>
            </a:r>
            <a:endParaRPr/>
          </a:p>
          <a:p>
            <a:pPr indent="-228600" lvl="0" marL="457200" rtl="0" algn="just">
              <a:lnSpc>
                <a:spcPct val="90000"/>
              </a:lnSpc>
              <a:spcBef>
                <a:spcPts val="1000"/>
              </a:spcBef>
              <a:spcAft>
                <a:spcPts val="0"/>
              </a:spcAft>
              <a:buSzPts val="2400"/>
              <a:buNone/>
            </a:pPr>
            <a:r>
              <a:rPr lang="es-ES"/>
              <a:t>Las configuraciones de accesibilidad son muy importantes, pueden ser el punto decisivo para una persona mayor a la hora de utilizar o no un dispositivo tecnológico, debemos fomentar y promover su uso y facilitar la interacción con él. </a:t>
            </a:r>
            <a:endParaRPr/>
          </a:p>
          <a:p>
            <a:pPr indent="0" lvl="0" marL="228600" rtl="0" algn="just">
              <a:lnSpc>
                <a:spcPct val="90000"/>
              </a:lnSpc>
              <a:spcBef>
                <a:spcPts val="1000"/>
              </a:spcBef>
              <a:spcAft>
                <a:spcPts val="0"/>
              </a:spcAft>
              <a:buSzPts val="2400"/>
              <a:buNone/>
            </a:pPr>
            <a:r>
              <a:rPr lang="es-ES"/>
              <a:t>Le animamos a que dedique unos minutos a comprender las necesidades y la realidad de la persona a la que asiste, es importante personalizar y adaptar su forma de interactuar con la tecnología. </a:t>
            </a:r>
            <a:endParaRPr/>
          </a:p>
          <a:p>
            <a:pPr indent="-190500" lvl="0" marL="571500" rtl="0" algn="l">
              <a:lnSpc>
                <a:spcPct val="90000"/>
              </a:lnSpc>
              <a:spcBef>
                <a:spcPts val="1000"/>
              </a:spcBef>
              <a:spcAft>
                <a:spcPts val="0"/>
              </a:spcAft>
              <a:buSzPts val="2400"/>
              <a:buFont typeface="Arial"/>
              <a:buNone/>
            </a:pPr>
            <a:r>
              <a:t/>
            </a:r>
            <a:endParaRPr/>
          </a:p>
        </p:txBody>
      </p:sp>
      <p:sp>
        <p:nvSpPr>
          <p:cNvPr id="240" name="Google Shape;240;p8"/>
          <p:cNvSpPr txBox="1"/>
          <p:nvPr>
            <p:ph idx="2" type="body"/>
          </p:nvPr>
        </p:nvSpPr>
        <p:spPr>
          <a:xfrm>
            <a:off x="847012" y="526623"/>
            <a:ext cx="8804082"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Configuraciones de accesibilidad en teléfonos inteligentes</a:t>
            </a:r>
            <a:endParaRPr/>
          </a:p>
        </p:txBody>
      </p:sp>
      <p:pic>
        <p:nvPicPr>
          <p:cNvPr descr="Preguntas" id="241" name="Google Shape;241;p8"/>
          <p:cNvPicPr preferRelativeResize="0"/>
          <p:nvPr/>
        </p:nvPicPr>
        <p:blipFill rotWithShape="1">
          <a:blip r:embed="rId4">
            <a:alphaModFix/>
          </a:blip>
          <a:srcRect b="0" l="0" r="0" t="0"/>
          <a:stretch/>
        </p:blipFill>
        <p:spPr>
          <a:xfrm>
            <a:off x="9602463" y="619342"/>
            <a:ext cx="458995" cy="458995"/>
          </a:xfrm>
          <a:prstGeom prst="rect">
            <a:avLst/>
          </a:prstGeom>
          <a:noFill/>
          <a:ln>
            <a:noFill/>
          </a:ln>
        </p:spPr>
      </p:pic>
      <p:pic>
        <p:nvPicPr>
          <p:cNvPr descr="Sala de juntas" id="242" name="Google Shape;242;p8"/>
          <p:cNvPicPr preferRelativeResize="0"/>
          <p:nvPr/>
        </p:nvPicPr>
        <p:blipFill rotWithShape="1">
          <a:blip r:embed="rId5">
            <a:alphaModFix/>
          </a:blip>
          <a:srcRect b="0" l="0" r="0" t="0"/>
          <a:stretch/>
        </p:blipFill>
        <p:spPr>
          <a:xfrm>
            <a:off x="9945303" y="5020554"/>
            <a:ext cx="1628274" cy="1628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9"/>
          <p:cNvSpPr txBox="1"/>
          <p:nvPr>
            <p:ph idx="1" type="body"/>
          </p:nvPr>
        </p:nvSpPr>
        <p:spPr>
          <a:xfrm>
            <a:off x="565673" y="254449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p:nvPr>
            <p:ph idx="2" type="body"/>
          </p:nvPr>
        </p:nvSpPr>
        <p:spPr>
          <a:xfrm>
            <a:off x="1400970" y="2544470"/>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El menú de accesibilidad</a:t>
            </a:r>
            <a:endParaRPr/>
          </a:p>
        </p:txBody>
      </p:sp>
      <p:sp>
        <p:nvSpPr>
          <p:cNvPr id="249" name="Google Shape;249;p9"/>
          <p:cNvSpPr txBox="1"/>
          <p:nvPr>
            <p:ph idx="3" type="body"/>
          </p:nvPr>
        </p:nvSpPr>
        <p:spPr>
          <a:xfrm>
            <a:off x="565673" y="325628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p:nvPr>
            <p:ph idx="4" type="body"/>
          </p:nvPr>
        </p:nvSpPr>
        <p:spPr>
          <a:xfrm>
            <a:off x="1400970" y="3256285"/>
            <a:ext cx="6874800" cy="689400"/>
          </a:xfrm>
          <a:prstGeom prst="rect">
            <a:avLst/>
          </a:prstGeom>
          <a:noFill/>
          <a:ln>
            <a:noFill/>
          </a:ln>
        </p:spPr>
        <p:txBody>
          <a:bodyPr anchorCtr="0" anchor="ctr" bIns="45700" lIns="91425" spcFirstLastPara="1" rIns="91425" wrap="square" tIns="45700">
            <a:noAutofit/>
          </a:bodyPr>
          <a:lstStyle/>
          <a:p>
            <a:pPr indent="0" lvl="0" marL="228600" rtl="0" algn="l">
              <a:lnSpc>
                <a:spcPct val="90000"/>
              </a:lnSpc>
              <a:spcBef>
                <a:spcPts val="1000"/>
              </a:spcBef>
              <a:spcAft>
                <a:spcPts val="0"/>
              </a:spcAft>
              <a:buSzPts val="2200"/>
              <a:buNone/>
            </a:pPr>
            <a:r>
              <a:rPr lang="es-ES"/>
              <a:t>Mejoras de visibilidad</a:t>
            </a:r>
            <a:endParaRPr/>
          </a:p>
        </p:txBody>
      </p:sp>
      <p:sp>
        <p:nvSpPr>
          <p:cNvPr id="251" name="Google Shape;251;p9"/>
          <p:cNvSpPr txBox="1"/>
          <p:nvPr>
            <p:ph idx="5" type="body"/>
          </p:nvPr>
        </p:nvSpPr>
        <p:spPr>
          <a:xfrm>
            <a:off x="565673" y="3968072"/>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p:nvPr>
            <p:ph idx="6" type="body"/>
          </p:nvPr>
        </p:nvSpPr>
        <p:spPr>
          <a:xfrm>
            <a:off x="1400970" y="3968072"/>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Mejoras auditivas</a:t>
            </a:r>
            <a:endParaRPr/>
          </a:p>
        </p:txBody>
      </p:sp>
      <p:sp>
        <p:nvSpPr>
          <p:cNvPr id="253" name="Google Shape;253;p9"/>
          <p:cNvSpPr txBox="1"/>
          <p:nvPr>
            <p:ph idx="7" type="body"/>
          </p:nvPr>
        </p:nvSpPr>
        <p:spPr>
          <a:xfrm>
            <a:off x="565673" y="4679864"/>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p:nvPr>
            <p:ph idx="8" type="body"/>
          </p:nvPr>
        </p:nvSpPr>
        <p:spPr>
          <a:xfrm>
            <a:off x="1400970" y="4679864"/>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Comentarios</a:t>
            </a:r>
            <a:endParaRPr/>
          </a:p>
        </p:txBody>
      </p:sp>
      <p:sp>
        <p:nvSpPr>
          <p:cNvPr id="255" name="Google Shape;255;p9"/>
          <p:cNvSpPr txBox="1"/>
          <p:nvPr>
            <p:ph idx="9" type="body"/>
          </p:nvPr>
        </p:nvSpPr>
        <p:spPr>
          <a:xfrm>
            <a:off x="565673" y="5374717"/>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p:nvPr>
            <p:ph idx="13" type="body"/>
          </p:nvPr>
        </p:nvSpPr>
        <p:spPr>
          <a:xfrm>
            <a:off x="1400970" y="5374717"/>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Acceso vocal</a:t>
            </a:r>
            <a:endParaRPr/>
          </a:p>
        </p:txBody>
      </p:sp>
      <p:sp>
        <p:nvSpPr>
          <p:cNvPr id="257" name="Google Shape;257;p9"/>
          <p:cNvSpPr txBox="1"/>
          <p:nvPr>
            <p:ph idx="14" type="body"/>
          </p:nvPr>
        </p:nvSpPr>
        <p:spPr>
          <a:xfrm>
            <a:off x="598000" y="433433"/>
            <a:ext cx="8183700" cy="7209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Configuraciones de accesibilidad en teléfonos inteligentes</a:t>
            </a:r>
            <a:endParaRPr/>
          </a:p>
        </p:txBody>
      </p:sp>
      <p:sp>
        <p:nvSpPr>
          <p:cNvPr id="258" name="Google Shape;258;p9"/>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 name="Google Shape;259;p9"/>
          <p:cNvPicPr preferRelativeResize="0"/>
          <p:nvPr/>
        </p:nvPicPr>
        <p:blipFill rotWithShape="1">
          <a:blip r:embed="rId3">
            <a:alphaModFix/>
          </a:blip>
          <a:srcRect b="0" l="0" r="0" t="0"/>
          <a:stretch/>
        </p:blipFill>
        <p:spPr>
          <a:xfrm>
            <a:off x="6433353" y="2753466"/>
            <a:ext cx="4696695" cy="3118625"/>
          </a:xfrm>
          <a:prstGeom prst="rect">
            <a:avLst/>
          </a:prstGeom>
          <a:noFill/>
          <a:ln>
            <a:noFill/>
          </a:ln>
        </p:spPr>
      </p:pic>
      <p:sp>
        <p:nvSpPr>
          <p:cNvPr id="260" name="Google Shape;260;p9"/>
          <p:cNvSpPr/>
          <p:nvPr/>
        </p:nvSpPr>
        <p:spPr>
          <a:xfrm>
            <a:off x="0" y="0"/>
            <a:ext cx="12192000" cy="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2023-03-07T15:16:20Z</dcterms:created>
  <dc:creator>00  FUN-TECSOS-Enrique Del Rio Villanueva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