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Montserrat"/>
      <p:regular r:id="rId22"/>
      <p:bold r:id="rId23"/>
      <p:italic r:id="rId24"/>
      <p:boldItalic r:id="rId25"/>
    </p:embeddedFont>
    <p:embeddedFont>
      <p:font typeface="Lato"/>
      <p:regular r:id="rId26"/>
      <p:bold r:id="rId27"/>
      <p:italic r:id="rId28"/>
      <p:boldItalic r:id="rId29"/>
    </p:embeddedFont>
    <p:embeddedFont>
      <p:font typeface="Montserrat Light"/>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jiKEfelDU93kT8hnxE1uCe96J8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Montserrat-regular.fntdata"/><Relationship Id="rId21" Type="http://schemas.openxmlformats.org/officeDocument/2006/relationships/slide" Target="slides/slide17.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regular.fntdata"/><Relationship Id="rId25" Type="http://schemas.openxmlformats.org/officeDocument/2006/relationships/font" Target="fonts/Montserrat-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bold.fntdata"/><Relationship Id="rId30" Type="http://schemas.openxmlformats.org/officeDocument/2006/relationships/font" Target="fonts/MontserratLight-regular.fntdata"/><Relationship Id="rId11" Type="http://schemas.openxmlformats.org/officeDocument/2006/relationships/slide" Target="slides/slide7.xml"/><Relationship Id="rId33" Type="http://schemas.openxmlformats.org/officeDocument/2006/relationships/font" Target="fonts/MontserratLight-boldItalic.fntdata"/><Relationship Id="rId10" Type="http://schemas.openxmlformats.org/officeDocument/2006/relationships/slide" Target="slides/slide6.xml"/><Relationship Id="rId32" Type="http://schemas.openxmlformats.org/officeDocument/2006/relationships/font" Target="fonts/MontserratLight-italic.fntdata"/><Relationship Id="rId13" Type="http://schemas.openxmlformats.org/officeDocument/2006/relationships/slide" Target="slides/slide9.xml"/><Relationship Id="rId35" Type="http://schemas.openxmlformats.org/officeDocument/2006/relationships/font" Target="fonts/OpenSans-bold.fntdata"/><Relationship Id="rId12" Type="http://schemas.openxmlformats.org/officeDocument/2006/relationships/slide" Target="slides/slide8.xml"/><Relationship Id="rId34" Type="http://schemas.openxmlformats.org/officeDocument/2006/relationships/font" Target="fonts/OpenSans-regular.fntdata"/><Relationship Id="rId15" Type="http://schemas.openxmlformats.org/officeDocument/2006/relationships/slide" Target="slides/slide11.xml"/><Relationship Id="rId37" Type="http://schemas.openxmlformats.org/officeDocument/2006/relationships/font" Target="fonts/OpenSans-boldItalic.fntdata"/><Relationship Id="rId14" Type="http://schemas.openxmlformats.org/officeDocument/2006/relationships/slide" Target="slides/slide10.xml"/><Relationship Id="rId36" Type="http://schemas.openxmlformats.org/officeDocument/2006/relationships/font" Target="fonts/OpenSans-italic.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36" name="Google Shape;23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89" name="Google Shape;28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07" name="Google Shape;30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83" name="Google Shape;1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15" name="Google Shape;21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30" name="Google Shape;23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9"/>
          <p:cNvSpPr/>
          <p:nvPr/>
        </p:nvSpPr>
        <p:spPr>
          <a:xfrm>
            <a:off x="0" y="2454512"/>
            <a:ext cx="12172692" cy="3432703"/>
          </a:xfrm>
          <a:custGeom>
            <a:rect b="b" l="l" r="r" t="t"/>
            <a:pathLst>
              <a:path extrusionOk="0" h="6806308" w="7600392">
                <a:moveTo>
                  <a:pt x="0" y="0"/>
                </a:moveTo>
                <a:lnTo>
                  <a:pt x="7600393" y="0"/>
                </a:lnTo>
                <a:lnTo>
                  <a:pt x="7600393" y="6806308"/>
                </a:lnTo>
                <a:lnTo>
                  <a:pt x="0" y="6806308"/>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alibri"/>
              <a:ea typeface="Calibri"/>
              <a:cs typeface="Calibri"/>
              <a:sym typeface="Calibri"/>
            </a:endParaRPr>
          </a:p>
        </p:txBody>
      </p:sp>
      <p:sp>
        <p:nvSpPr>
          <p:cNvPr id="14" name="Google Shape;14;p19"/>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9"/>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6" name="Google Shape;16;p19"/>
          <p:cNvGrpSpPr/>
          <p:nvPr/>
        </p:nvGrpSpPr>
        <p:grpSpPr>
          <a:xfrm>
            <a:off x="162193" y="6091871"/>
            <a:ext cx="2471731" cy="613729"/>
            <a:chOff x="0" y="0"/>
            <a:chExt cx="2301694" cy="571500"/>
          </a:xfrm>
        </p:grpSpPr>
        <p:sp>
          <p:nvSpPr>
            <p:cNvPr id="17" name="Google Shape;17;p19"/>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id="18" name="Google Shape;18;p19"/>
            <p:cNvPicPr preferRelativeResize="0"/>
            <p:nvPr/>
          </p:nvPicPr>
          <p:blipFill rotWithShape="1">
            <a:blip r:embed="rId2">
              <a:alphaModFix/>
            </a:blip>
            <a:srcRect b="0" l="0" r="44449" t="0"/>
            <a:stretch/>
          </p:blipFill>
          <p:spPr>
            <a:xfrm>
              <a:off x="312965" y="96237"/>
              <a:ext cx="1675765" cy="384810"/>
            </a:xfrm>
            <a:prstGeom prst="rect">
              <a:avLst/>
            </a:prstGeom>
            <a:noFill/>
            <a:ln>
              <a:noFill/>
            </a:ln>
          </p:spPr>
        </p:pic>
      </p:grpSp>
      <p:sp>
        <p:nvSpPr>
          <p:cNvPr id="19" name="Google Shape;19;p19"/>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alibri"/>
              <a:ea typeface="Calibri"/>
              <a:cs typeface="Calibri"/>
              <a:sym typeface="Calibri"/>
            </a:endParaRPr>
          </a:p>
        </p:txBody>
      </p:sp>
      <p:grpSp>
        <p:nvGrpSpPr>
          <p:cNvPr id="20" name="Google Shape;20;p19"/>
          <p:cNvGrpSpPr/>
          <p:nvPr/>
        </p:nvGrpSpPr>
        <p:grpSpPr>
          <a:xfrm>
            <a:off x="9565775" y="3574321"/>
            <a:ext cx="3525984" cy="2857223"/>
            <a:chOff x="1659400" y="1572038"/>
            <a:chExt cx="970931" cy="786778"/>
          </a:xfrm>
        </p:grpSpPr>
        <p:sp>
          <p:nvSpPr>
            <p:cNvPr id="21" name="Google Shape;21;p19"/>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19"/>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 name="Google Shape;23;p19"/>
          <p:cNvSpPr/>
          <p:nvPr>
            <p:ph idx="3" type="pic"/>
          </p:nvPr>
        </p:nvSpPr>
        <p:spPr>
          <a:xfrm>
            <a:off x="5718875" y="423474"/>
            <a:ext cx="5982506" cy="4551482"/>
          </a:xfrm>
          <a:prstGeom prst="rect">
            <a:avLst/>
          </a:prstGeom>
          <a:solidFill>
            <a:srgbClr val="F2F2F2"/>
          </a:solidFill>
          <a:ln>
            <a:noFill/>
          </a:ln>
        </p:spPr>
      </p:sp>
      <p:sp>
        <p:nvSpPr>
          <p:cNvPr id="24" name="Google Shape;24;p19"/>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alibri"/>
              <a:ea typeface="Calibri"/>
              <a:cs typeface="Calibri"/>
              <a:sym typeface="Calibri"/>
            </a:endParaRPr>
          </a:p>
        </p:txBody>
      </p:sp>
      <p:sp>
        <p:nvSpPr>
          <p:cNvPr id="25" name="Google Shape;25;p19"/>
          <p:cNvSpPr txBox="1"/>
          <p:nvPr>
            <p:ph idx="4"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6" name="Google Shape;26;p19"/>
          <p:cNvPicPr preferRelativeResize="0"/>
          <p:nvPr/>
        </p:nvPicPr>
        <p:blipFill rotWithShape="1">
          <a:blip r:embed="rId3">
            <a:alphaModFix/>
          </a:blip>
          <a:srcRect b="0" l="0" r="0" t="0"/>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91" name="Shape 91"/>
        <p:cNvGrpSpPr/>
        <p:nvPr/>
      </p:nvGrpSpPr>
      <p:grpSpPr>
        <a:xfrm>
          <a:off x="0" y="0"/>
          <a:ext cx="0" cy="0"/>
          <a:chOff x="0" y="0"/>
          <a:chExt cx="0" cy="0"/>
        </a:xfrm>
      </p:grpSpPr>
      <p:sp>
        <p:nvSpPr>
          <p:cNvPr id="92" name="Google Shape;92;p28"/>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28"/>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94" name="Google Shape;94;p28"/>
          <p:cNvGrpSpPr/>
          <p:nvPr/>
        </p:nvGrpSpPr>
        <p:grpSpPr>
          <a:xfrm>
            <a:off x="4884044" y="3946789"/>
            <a:ext cx="3525984" cy="2857223"/>
            <a:chOff x="1659400" y="1572038"/>
            <a:chExt cx="970931" cy="786778"/>
          </a:xfrm>
        </p:grpSpPr>
        <p:sp>
          <p:nvSpPr>
            <p:cNvPr id="95" name="Google Shape;95;p28"/>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28"/>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7" name="Google Shape;97;p28"/>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98" name="Shape 98"/>
        <p:cNvGrpSpPr/>
        <p:nvPr/>
      </p:nvGrpSpPr>
      <p:grpSpPr>
        <a:xfrm>
          <a:off x="0" y="0"/>
          <a:ext cx="0" cy="0"/>
          <a:chOff x="0" y="0"/>
          <a:chExt cx="0" cy="0"/>
        </a:xfrm>
      </p:grpSpPr>
      <p:sp>
        <p:nvSpPr>
          <p:cNvPr id="99" name="Google Shape;99;p29"/>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29"/>
          <p:cNvSpPr/>
          <p:nvPr>
            <p:ph idx="2" type="pic"/>
          </p:nvPr>
        </p:nvSpPr>
        <p:spPr>
          <a:xfrm>
            <a:off x="0" y="0"/>
            <a:ext cx="12192000" cy="6858000"/>
          </a:xfrm>
          <a:prstGeom prst="rect">
            <a:avLst/>
          </a:prstGeom>
          <a:solidFill>
            <a:srgbClr val="F2F2F2"/>
          </a:solidFill>
          <a:ln>
            <a:noFill/>
          </a:ln>
        </p:spPr>
      </p:sp>
      <p:sp>
        <p:nvSpPr>
          <p:cNvPr id="101" name="Google Shape;101;p29"/>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02" name="Google Shape;102;p29"/>
          <p:cNvGrpSpPr/>
          <p:nvPr/>
        </p:nvGrpSpPr>
        <p:grpSpPr>
          <a:xfrm>
            <a:off x="-1877189" y="2648392"/>
            <a:ext cx="3525984" cy="2857223"/>
            <a:chOff x="1659400" y="1572038"/>
            <a:chExt cx="970931" cy="786778"/>
          </a:xfrm>
        </p:grpSpPr>
        <p:sp>
          <p:nvSpPr>
            <p:cNvPr id="103" name="Google Shape;103;p29"/>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29"/>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105" name="Shape 105"/>
        <p:cNvGrpSpPr/>
        <p:nvPr/>
      </p:nvGrpSpPr>
      <p:grpSpPr>
        <a:xfrm>
          <a:off x="0" y="0"/>
          <a:ext cx="0" cy="0"/>
          <a:chOff x="0" y="0"/>
          <a:chExt cx="0" cy="0"/>
        </a:xfrm>
      </p:grpSpPr>
      <p:sp>
        <p:nvSpPr>
          <p:cNvPr id="106" name="Google Shape;106;p30"/>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30"/>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30"/>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30"/>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30"/>
          <p:cNvSpPr/>
          <p:nvPr>
            <p:ph idx="4" type="pic"/>
          </p:nvPr>
        </p:nvSpPr>
        <p:spPr>
          <a:xfrm>
            <a:off x="-126342" y="0"/>
            <a:ext cx="3669321" cy="6858000"/>
          </a:xfrm>
          <a:prstGeom prst="rect">
            <a:avLst/>
          </a:prstGeom>
          <a:solidFill>
            <a:srgbClr val="D8D8D8"/>
          </a:solidFill>
          <a:ln>
            <a:noFill/>
          </a:ln>
        </p:spPr>
      </p:sp>
      <p:grpSp>
        <p:nvGrpSpPr>
          <p:cNvPr id="111" name="Google Shape;111;p30"/>
          <p:cNvGrpSpPr/>
          <p:nvPr/>
        </p:nvGrpSpPr>
        <p:grpSpPr>
          <a:xfrm>
            <a:off x="4054161" y="721803"/>
            <a:ext cx="7547911" cy="1674487"/>
            <a:chOff x="4061909" y="1565906"/>
            <a:chExt cx="7547911" cy="1882781"/>
          </a:xfrm>
        </p:grpSpPr>
        <p:cxnSp>
          <p:nvCxnSpPr>
            <p:cNvPr id="112" name="Google Shape;112;p30"/>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3" name="Google Shape;113;p30"/>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4" name="Google Shape;114;p30"/>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115" name="Google Shape;115;p30"/>
          <p:cNvCxnSpPr/>
          <p:nvPr/>
        </p:nvCxnSpPr>
        <p:spPr>
          <a:xfrm>
            <a:off x="4054160" y="2000290"/>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6" name="Google Shape;116;p30"/>
          <p:cNvCxnSpPr/>
          <p:nvPr/>
        </p:nvCxnSpPr>
        <p:spPr>
          <a:xfrm>
            <a:off x="4069659" y="2388245"/>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
        <p:nvSpPr>
          <p:cNvPr id="117" name="Google Shape;117;p30"/>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30"/>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30"/>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20" name="Google Shape;120;p30"/>
          <p:cNvGrpSpPr/>
          <p:nvPr/>
        </p:nvGrpSpPr>
        <p:grpSpPr>
          <a:xfrm>
            <a:off x="4054160" y="2644936"/>
            <a:ext cx="7547911" cy="1674487"/>
            <a:chOff x="4061909" y="1565906"/>
            <a:chExt cx="7547911" cy="1882781"/>
          </a:xfrm>
        </p:grpSpPr>
        <p:cxnSp>
          <p:nvCxnSpPr>
            <p:cNvPr id="121" name="Google Shape;121;p30"/>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22" name="Google Shape;122;p30"/>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23" name="Google Shape;123;p30"/>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124" name="Google Shape;124;p30"/>
          <p:cNvCxnSpPr/>
          <p:nvPr/>
        </p:nvCxnSpPr>
        <p:spPr>
          <a:xfrm>
            <a:off x="4054159" y="3923423"/>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25" name="Google Shape;125;p30"/>
          <p:cNvCxnSpPr/>
          <p:nvPr/>
        </p:nvCxnSpPr>
        <p:spPr>
          <a:xfrm>
            <a:off x="4069658" y="4311378"/>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
        <p:nvSpPr>
          <p:cNvPr id="126" name="Google Shape;126;p30"/>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30"/>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30"/>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29" name="Google Shape;129;p30"/>
          <p:cNvGrpSpPr/>
          <p:nvPr/>
        </p:nvGrpSpPr>
        <p:grpSpPr>
          <a:xfrm>
            <a:off x="4069658" y="4508733"/>
            <a:ext cx="7547911" cy="1674487"/>
            <a:chOff x="4061909" y="1565906"/>
            <a:chExt cx="7547911" cy="1882781"/>
          </a:xfrm>
        </p:grpSpPr>
        <p:cxnSp>
          <p:nvCxnSpPr>
            <p:cNvPr id="130" name="Google Shape;130;p30"/>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31" name="Google Shape;131;p30"/>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32" name="Google Shape;132;p30"/>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133" name="Google Shape;133;p30"/>
          <p:cNvCxnSpPr/>
          <p:nvPr/>
        </p:nvCxnSpPr>
        <p:spPr>
          <a:xfrm>
            <a:off x="4069657" y="5787220"/>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34" name="Google Shape;134;p30"/>
          <p:cNvCxnSpPr/>
          <p:nvPr/>
        </p:nvCxnSpPr>
        <p:spPr>
          <a:xfrm>
            <a:off x="4085156" y="6175175"/>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35" name="Shape 135"/>
        <p:cNvGrpSpPr/>
        <p:nvPr/>
      </p:nvGrpSpPr>
      <p:grpSpPr>
        <a:xfrm>
          <a:off x="0" y="0"/>
          <a:ext cx="0" cy="0"/>
          <a:chOff x="0" y="0"/>
          <a:chExt cx="0" cy="0"/>
        </a:xfrm>
      </p:grpSpPr>
      <p:sp>
        <p:nvSpPr>
          <p:cNvPr id="136" name="Google Shape;136;p31"/>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31"/>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31"/>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31"/>
          <p:cNvSpPr/>
          <p:nvPr/>
        </p:nvSpPr>
        <p:spPr>
          <a:xfrm>
            <a:off x="8591" y="5357970"/>
            <a:ext cx="1359904" cy="964190"/>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31"/>
          <p:cNvSpPr/>
          <p:nvPr/>
        </p:nvSpPr>
        <p:spPr>
          <a:xfrm>
            <a:off x="0" y="4717164"/>
            <a:ext cx="871051" cy="1802168"/>
          </a:xfrm>
          <a:custGeom>
            <a:rect b="b" l="l" r="r" t="t"/>
            <a:pathLst>
              <a:path extrusionOk="0" h="1802168" w="871051">
                <a:moveTo>
                  <a:pt x="550688" y="1635332"/>
                </a:moveTo>
                <a:cubicBezTo>
                  <a:pt x="535433" y="1635332"/>
                  <a:pt x="524536" y="1639664"/>
                  <a:pt x="515819" y="1648331"/>
                </a:cubicBezTo>
                <a:cubicBezTo>
                  <a:pt x="507101" y="1656999"/>
                  <a:pt x="502742" y="1669998"/>
                  <a:pt x="502742" y="1682999"/>
                </a:cubicBezTo>
                <a:cubicBezTo>
                  <a:pt x="502742" y="1698167"/>
                  <a:pt x="507101" y="1708999"/>
                  <a:pt x="515819" y="1717667"/>
                </a:cubicBezTo>
                <a:cubicBezTo>
                  <a:pt x="524536" y="1726334"/>
                  <a:pt x="537611" y="1730666"/>
                  <a:pt x="550688" y="1730666"/>
                </a:cubicBezTo>
                <a:cubicBezTo>
                  <a:pt x="563765" y="1730666"/>
                  <a:pt x="576839" y="1726334"/>
                  <a:pt x="585557" y="1717667"/>
                </a:cubicBezTo>
                <a:cubicBezTo>
                  <a:pt x="594275" y="1708999"/>
                  <a:pt x="598634" y="1698167"/>
                  <a:pt x="598634" y="1682999"/>
                </a:cubicBezTo>
                <a:cubicBezTo>
                  <a:pt x="598634" y="1667831"/>
                  <a:pt x="594275" y="1656999"/>
                  <a:pt x="585557" y="1648331"/>
                </a:cubicBezTo>
                <a:cubicBezTo>
                  <a:pt x="576839" y="1639664"/>
                  <a:pt x="563765" y="1635332"/>
                  <a:pt x="550688" y="1635332"/>
                </a:cubicBezTo>
                <a:close/>
                <a:moveTo>
                  <a:pt x="5037" y="0"/>
                </a:moveTo>
                <a:cubicBezTo>
                  <a:pt x="13481" y="0"/>
                  <a:pt x="22199" y="2708"/>
                  <a:pt x="29826" y="8124"/>
                </a:cubicBezTo>
                <a:lnTo>
                  <a:pt x="847078" y="601805"/>
                </a:lnTo>
                <a:cubicBezTo>
                  <a:pt x="857974" y="610472"/>
                  <a:pt x="866692" y="623474"/>
                  <a:pt x="871051" y="636473"/>
                </a:cubicBezTo>
                <a:cubicBezTo>
                  <a:pt x="871051" y="660308"/>
                  <a:pt x="851437" y="677641"/>
                  <a:pt x="829642" y="677641"/>
                </a:cubicBezTo>
                <a:lnTo>
                  <a:pt x="596453" y="677641"/>
                </a:lnTo>
                <a:lnTo>
                  <a:pt x="596453" y="1149986"/>
                </a:lnTo>
                <a:lnTo>
                  <a:pt x="596453" y="1273489"/>
                </a:lnTo>
                <a:lnTo>
                  <a:pt x="596453" y="1366658"/>
                </a:lnTo>
                <a:cubicBezTo>
                  <a:pt x="598634" y="1379659"/>
                  <a:pt x="596453" y="1390491"/>
                  <a:pt x="596453" y="1379659"/>
                </a:cubicBezTo>
                <a:lnTo>
                  <a:pt x="596453" y="1572495"/>
                </a:lnTo>
                <a:cubicBezTo>
                  <a:pt x="596453" y="1574662"/>
                  <a:pt x="596453" y="1574662"/>
                  <a:pt x="596453" y="1576829"/>
                </a:cubicBezTo>
                <a:cubicBezTo>
                  <a:pt x="611709" y="1583330"/>
                  <a:pt x="626964" y="1591997"/>
                  <a:pt x="637862" y="1602831"/>
                </a:cubicBezTo>
                <a:cubicBezTo>
                  <a:pt x="659655" y="1624498"/>
                  <a:pt x="672732" y="1652665"/>
                  <a:pt x="672732" y="1685166"/>
                </a:cubicBezTo>
                <a:cubicBezTo>
                  <a:pt x="672732" y="1717667"/>
                  <a:pt x="659655" y="1745834"/>
                  <a:pt x="637862" y="1767500"/>
                </a:cubicBezTo>
                <a:cubicBezTo>
                  <a:pt x="616068" y="1789169"/>
                  <a:pt x="587738" y="1802168"/>
                  <a:pt x="555047" y="1802168"/>
                </a:cubicBezTo>
                <a:cubicBezTo>
                  <a:pt x="522356" y="1802168"/>
                  <a:pt x="494026" y="1789169"/>
                  <a:pt x="472231" y="1767500"/>
                </a:cubicBezTo>
                <a:cubicBezTo>
                  <a:pt x="450439" y="1745834"/>
                  <a:pt x="437362" y="1717667"/>
                  <a:pt x="437362" y="1685166"/>
                </a:cubicBezTo>
                <a:cubicBezTo>
                  <a:pt x="437362" y="1652665"/>
                  <a:pt x="450439" y="1624498"/>
                  <a:pt x="472231" y="1602831"/>
                </a:cubicBezTo>
                <a:cubicBezTo>
                  <a:pt x="483130" y="1591997"/>
                  <a:pt x="498385" y="1583330"/>
                  <a:pt x="513640" y="1576829"/>
                </a:cubicBezTo>
                <a:cubicBezTo>
                  <a:pt x="513640" y="1574662"/>
                  <a:pt x="513640" y="1574662"/>
                  <a:pt x="513640" y="1572495"/>
                </a:cubicBezTo>
                <a:lnTo>
                  <a:pt x="513640" y="1273489"/>
                </a:lnTo>
                <a:lnTo>
                  <a:pt x="513640" y="1149986"/>
                </a:lnTo>
                <a:lnTo>
                  <a:pt x="513640" y="636473"/>
                </a:lnTo>
                <a:cubicBezTo>
                  <a:pt x="513640" y="612639"/>
                  <a:pt x="533254" y="595307"/>
                  <a:pt x="555047" y="595307"/>
                </a:cubicBezTo>
                <a:lnTo>
                  <a:pt x="703242" y="595307"/>
                </a:lnTo>
                <a:lnTo>
                  <a:pt x="8034" y="90461"/>
                </a:lnTo>
                <a:lnTo>
                  <a:pt x="0" y="96295"/>
                </a:lnTo>
                <a:lnTo>
                  <a:pt x="0" y="1767"/>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41" name="Shape 141"/>
        <p:cNvGrpSpPr/>
        <p:nvPr/>
      </p:nvGrpSpPr>
      <p:grpSpPr>
        <a:xfrm>
          <a:off x="0" y="0"/>
          <a:ext cx="0" cy="0"/>
          <a:chOff x="0" y="0"/>
          <a:chExt cx="0" cy="0"/>
        </a:xfrm>
      </p:grpSpPr>
      <p:sp>
        <p:nvSpPr>
          <p:cNvPr id="142" name="Google Shape;142;p32"/>
          <p:cNvSpPr/>
          <p:nvPr/>
        </p:nvSpPr>
        <p:spPr>
          <a:xfrm>
            <a:off x="4605868" y="1"/>
            <a:ext cx="6891866"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32"/>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 name="Google Shape;144;p32"/>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5" name="Google Shape;145;p32"/>
          <p:cNvPicPr preferRelativeResize="0"/>
          <p:nvPr/>
        </p:nvPicPr>
        <p:blipFill rotWithShape="1">
          <a:blip r:embed="rId2">
            <a:alphaModFix/>
          </a:blip>
          <a:srcRect b="11083" l="-18315" r="29196" t="15976"/>
          <a:stretch/>
        </p:blipFill>
        <p:spPr>
          <a:xfrm flipH="1">
            <a:off x="0" y="1639691"/>
            <a:ext cx="8439100" cy="5375657"/>
          </a:xfrm>
          <a:prstGeom prst="rect">
            <a:avLst/>
          </a:prstGeom>
          <a:noFill/>
          <a:ln>
            <a:noFill/>
          </a:ln>
        </p:spPr>
      </p:pic>
      <p:sp>
        <p:nvSpPr>
          <p:cNvPr id="146" name="Google Shape;146;p32"/>
          <p:cNvSpPr/>
          <p:nvPr>
            <p:ph idx="3" type="pic"/>
          </p:nvPr>
        </p:nvSpPr>
        <p:spPr>
          <a:xfrm>
            <a:off x="0" y="1866787"/>
            <a:ext cx="5130800" cy="3913188"/>
          </a:xfrm>
          <a:prstGeom prst="rect">
            <a:avLst/>
          </a:prstGeom>
          <a:solidFill>
            <a:srgbClr val="D8D8D8"/>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47" name="Shape 147"/>
        <p:cNvGrpSpPr/>
        <p:nvPr/>
      </p:nvGrpSpPr>
      <p:grpSpPr>
        <a:xfrm>
          <a:off x="0" y="0"/>
          <a:ext cx="0" cy="0"/>
          <a:chOff x="0" y="0"/>
          <a:chExt cx="0" cy="0"/>
        </a:xfrm>
      </p:grpSpPr>
      <p:sp>
        <p:nvSpPr>
          <p:cNvPr id="148" name="Google Shape;148;p33"/>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33"/>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 name="Google Shape;150;p33"/>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51" name="Google Shape;151;p33"/>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52" name="Google Shape;152;p33"/>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53" name="Shape 153"/>
        <p:cNvGrpSpPr/>
        <p:nvPr/>
      </p:nvGrpSpPr>
      <p:grpSpPr>
        <a:xfrm>
          <a:off x="0" y="0"/>
          <a:ext cx="0" cy="0"/>
          <a:chOff x="0" y="0"/>
          <a:chExt cx="0" cy="0"/>
        </a:xfrm>
      </p:grpSpPr>
      <p:sp>
        <p:nvSpPr>
          <p:cNvPr id="154" name="Google Shape;154;p34"/>
          <p:cNvSpPr/>
          <p:nvPr/>
        </p:nvSpPr>
        <p:spPr>
          <a:xfrm>
            <a:off x="-32399" y="3350405"/>
            <a:ext cx="12194195" cy="2415624"/>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34"/>
          <p:cNvSpPr txBox="1"/>
          <p:nvPr>
            <p:ph idx="1" type="body"/>
          </p:nvPr>
        </p:nvSpPr>
        <p:spPr>
          <a:xfrm>
            <a:off x="690953" y="4549217"/>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34"/>
          <p:cNvSpPr txBox="1"/>
          <p:nvPr>
            <p:ph idx="2" type="body"/>
          </p:nvPr>
        </p:nvSpPr>
        <p:spPr>
          <a:xfrm>
            <a:off x="690953" y="3739641"/>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24BAA2"/>
              </a:buClr>
              <a:buSzPts val="5000"/>
              <a:buFont typeface="Arial"/>
              <a:buNone/>
              <a:defRPr b="1" i="0" sz="50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57" name="Google Shape;157;p34"/>
          <p:cNvGrpSpPr/>
          <p:nvPr/>
        </p:nvGrpSpPr>
        <p:grpSpPr>
          <a:xfrm>
            <a:off x="336354" y="5927698"/>
            <a:ext cx="2735993" cy="679345"/>
            <a:chOff x="0" y="0"/>
            <a:chExt cx="2301694" cy="571500"/>
          </a:xfrm>
        </p:grpSpPr>
        <p:sp>
          <p:nvSpPr>
            <p:cNvPr id="158" name="Google Shape;158;p34"/>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id="159" name="Google Shape;159;p34"/>
            <p:cNvPicPr preferRelativeResize="0"/>
            <p:nvPr/>
          </p:nvPicPr>
          <p:blipFill rotWithShape="1">
            <a:blip r:embed="rId2">
              <a:alphaModFix/>
            </a:blip>
            <a:srcRect b="0" l="0" r="44449" t="0"/>
            <a:stretch/>
          </p:blipFill>
          <p:spPr>
            <a:xfrm>
              <a:off x="312965" y="96237"/>
              <a:ext cx="1675765" cy="384810"/>
            </a:xfrm>
            <a:prstGeom prst="rect">
              <a:avLst/>
            </a:prstGeom>
            <a:noFill/>
            <a:ln>
              <a:noFill/>
            </a:ln>
          </p:spPr>
        </p:pic>
      </p:grpSp>
      <p:pic>
        <p:nvPicPr>
          <p:cNvPr id="160" name="Google Shape;160;p34"/>
          <p:cNvPicPr preferRelativeResize="0"/>
          <p:nvPr/>
        </p:nvPicPr>
        <p:blipFill rotWithShape="1">
          <a:blip r:embed="rId3">
            <a:alphaModFix/>
          </a:blip>
          <a:srcRect b="0" l="0" r="0" t="0"/>
          <a:stretch/>
        </p:blipFill>
        <p:spPr>
          <a:xfrm>
            <a:off x="336354" y="587665"/>
            <a:ext cx="5189566" cy="1979955"/>
          </a:xfrm>
          <a:prstGeom prst="rect">
            <a:avLst/>
          </a:prstGeom>
          <a:noFill/>
          <a:ln>
            <a:noFill/>
          </a:ln>
        </p:spPr>
      </p:pic>
      <p:grpSp>
        <p:nvGrpSpPr>
          <p:cNvPr id="161" name="Google Shape;161;p34"/>
          <p:cNvGrpSpPr/>
          <p:nvPr/>
        </p:nvGrpSpPr>
        <p:grpSpPr>
          <a:xfrm>
            <a:off x="9565775" y="3574321"/>
            <a:ext cx="3525984" cy="2857223"/>
            <a:chOff x="1659400" y="1572038"/>
            <a:chExt cx="970931" cy="786778"/>
          </a:xfrm>
        </p:grpSpPr>
        <p:sp>
          <p:nvSpPr>
            <p:cNvPr id="162" name="Google Shape;162;p34"/>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34"/>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4" name="Google Shape;164;p34"/>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alibri"/>
              <a:ea typeface="Calibri"/>
              <a:cs typeface="Calibri"/>
              <a:sym typeface="Calibri"/>
            </a:endParaRPr>
          </a:p>
        </p:txBody>
      </p:sp>
      <p:sp>
        <p:nvSpPr>
          <p:cNvPr id="165" name="Google Shape;165;p34"/>
          <p:cNvSpPr txBox="1"/>
          <p:nvPr>
            <p:ph idx="3"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27" name="Shape 27"/>
        <p:cNvGrpSpPr/>
        <p:nvPr/>
      </p:nvGrpSpPr>
      <p:grpSpPr>
        <a:xfrm>
          <a:off x="0" y="0"/>
          <a:ext cx="0" cy="0"/>
          <a:chOff x="0" y="0"/>
          <a:chExt cx="0" cy="0"/>
        </a:xfrm>
      </p:grpSpPr>
      <p:sp>
        <p:nvSpPr>
          <p:cNvPr id="28" name="Google Shape;28;p20"/>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 name="Google Shape;29;p20"/>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 name="Google Shape;30;p20"/>
          <p:cNvSpPr txBox="1"/>
          <p:nvPr>
            <p:ph idx="1" type="body"/>
          </p:nvPr>
        </p:nvSpPr>
        <p:spPr>
          <a:xfrm>
            <a:off x="5999945" y="3509336"/>
            <a:ext cx="6010480"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20"/>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13000"/>
              <a:buFont typeface="Arial"/>
              <a:buNone/>
              <a:defRPr b="0" i="0" sz="130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0"/>
          <p:cNvSpPr/>
          <p:nvPr/>
        </p:nvSpPr>
        <p:spPr>
          <a:xfrm>
            <a:off x="0" y="38757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24BAA2"/>
          </a:solidFill>
          <a:ln cap="flat" cmpd="sng" w="9525">
            <a:solidFill>
              <a:srgbClr val="24BAA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 name="Google Shape;33;p20"/>
          <p:cNvSpPr/>
          <p:nvPr/>
        </p:nvSpPr>
        <p:spPr>
          <a:xfrm>
            <a:off x="5040000" y="3812439"/>
            <a:ext cx="394105" cy="198697"/>
          </a:xfrm>
          <a:custGeom>
            <a:rect b="b" l="l" r="r" t="t"/>
            <a:pathLst>
              <a:path extrusionOk="0" h="101214" w="200753">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4" name="Google Shape;34;p20"/>
          <p:cNvGrpSpPr/>
          <p:nvPr/>
        </p:nvGrpSpPr>
        <p:grpSpPr>
          <a:xfrm>
            <a:off x="9005185" y="0"/>
            <a:ext cx="3525984" cy="2857223"/>
            <a:chOff x="1659400" y="1572038"/>
            <a:chExt cx="970931" cy="786778"/>
          </a:xfrm>
        </p:grpSpPr>
        <p:sp>
          <p:nvSpPr>
            <p:cNvPr id="35" name="Google Shape;35;p20"/>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 name="Google Shape;36;p20"/>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1_Text Slide 1">
    <p:spTree>
      <p:nvGrpSpPr>
        <p:cNvPr id="37" name="Shape 37"/>
        <p:cNvGrpSpPr/>
        <p:nvPr/>
      </p:nvGrpSpPr>
      <p:grpSpPr>
        <a:xfrm>
          <a:off x="0" y="0"/>
          <a:ext cx="0" cy="0"/>
          <a:chOff x="0" y="0"/>
          <a:chExt cx="0" cy="0"/>
        </a:xfrm>
      </p:grpSpPr>
      <p:sp>
        <p:nvSpPr>
          <p:cNvPr id="38" name="Google Shape;38;p21"/>
          <p:cNvSpPr/>
          <p:nvPr/>
        </p:nvSpPr>
        <p:spPr>
          <a:xfrm>
            <a:off x="0" y="0"/>
            <a:ext cx="12192000" cy="6858000"/>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21"/>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21"/>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21"/>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21"/>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43" name="Shape 43"/>
        <p:cNvGrpSpPr/>
        <p:nvPr/>
      </p:nvGrpSpPr>
      <p:grpSpPr>
        <a:xfrm>
          <a:off x="0" y="0"/>
          <a:ext cx="0" cy="0"/>
          <a:chOff x="0" y="0"/>
          <a:chExt cx="0" cy="0"/>
        </a:xfrm>
      </p:grpSpPr>
      <p:sp>
        <p:nvSpPr>
          <p:cNvPr id="44" name="Google Shape;44;p22"/>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 name="Google Shape;45;p22"/>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22"/>
          <p:cNvSpPr txBox="1"/>
          <p:nvPr>
            <p:ph idx="2"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22"/>
          <p:cNvSpPr/>
          <p:nvPr>
            <p:ph idx="3" type="pic"/>
          </p:nvPr>
        </p:nvSpPr>
        <p:spPr>
          <a:xfrm>
            <a:off x="5888002" y="439730"/>
            <a:ext cx="5660531" cy="6045736"/>
          </a:xfrm>
          <a:prstGeom prst="rect">
            <a:avLst/>
          </a:prstGeom>
          <a:solidFill>
            <a:srgbClr val="F2F2F2"/>
          </a:solidFill>
          <a:ln>
            <a:noFill/>
          </a:ln>
        </p:spPr>
      </p:sp>
      <p:grpSp>
        <p:nvGrpSpPr>
          <p:cNvPr id="48" name="Google Shape;48;p22"/>
          <p:cNvGrpSpPr/>
          <p:nvPr/>
        </p:nvGrpSpPr>
        <p:grpSpPr>
          <a:xfrm>
            <a:off x="-2012374" y="3808246"/>
            <a:ext cx="3525984" cy="2857223"/>
            <a:chOff x="1659400" y="1572038"/>
            <a:chExt cx="970931" cy="786778"/>
          </a:xfrm>
        </p:grpSpPr>
        <p:sp>
          <p:nvSpPr>
            <p:cNvPr id="49" name="Google Shape;49;p22"/>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 name="Google Shape;50;p22"/>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51" name="Shape 51"/>
        <p:cNvGrpSpPr/>
        <p:nvPr/>
      </p:nvGrpSpPr>
      <p:grpSpPr>
        <a:xfrm>
          <a:off x="0" y="0"/>
          <a:ext cx="0" cy="0"/>
          <a:chOff x="0" y="0"/>
          <a:chExt cx="0" cy="0"/>
        </a:xfrm>
      </p:grpSpPr>
      <p:sp>
        <p:nvSpPr>
          <p:cNvPr id="52" name="Google Shape;52;p23"/>
          <p:cNvSpPr/>
          <p:nvPr/>
        </p:nvSpPr>
        <p:spPr>
          <a:xfrm>
            <a:off x="0" y="0"/>
            <a:ext cx="12192000" cy="6858000"/>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 name="Google Shape;53;p23"/>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 name="Google Shape;54;p23"/>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23"/>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23"/>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1_Quote Slide 2">
    <p:spTree>
      <p:nvGrpSpPr>
        <p:cNvPr id="57" name="Shape 57"/>
        <p:cNvGrpSpPr/>
        <p:nvPr/>
      </p:nvGrpSpPr>
      <p:grpSpPr>
        <a:xfrm>
          <a:off x="0" y="0"/>
          <a:ext cx="0" cy="0"/>
          <a:chOff x="0" y="0"/>
          <a:chExt cx="0" cy="0"/>
        </a:xfrm>
      </p:grpSpPr>
      <p:sp>
        <p:nvSpPr>
          <p:cNvPr id="58" name="Google Shape;58;p24"/>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 name="Google Shape;59;p24"/>
          <p:cNvSpPr/>
          <p:nvPr>
            <p:ph idx="2" type="pic"/>
          </p:nvPr>
        </p:nvSpPr>
        <p:spPr>
          <a:xfrm>
            <a:off x="0" y="0"/>
            <a:ext cx="12192000" cy="6858000"/>
          </a:xfrm>
          <a:prstGeom prst="rect">
            <a:avLst/>
          </a:prstGeom>
          <a:solidFill>
            <a:srgbClr val="F2F2F2"/>
          </a:solidFill>
          <a:ln>
            <a:noFill/>
          </a:ln>
        </p:spPr>
      </p:sp>
      <p:sp>
        <p:nvSpPr>
          <p:cNvPr id="60" name="Google Shape;60;p24"/>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61" name="Google Shape;61;p24"/>
          <p:cNvGrpSpPr/>
          <p:nvPr/>
        </p:nvGrpSpPr>
        <p:grpSpPr>
          <a:xfrm>
            <a:off x="-1877189" y="2648392"/>
            <a:ext cx="3525984" cy="2857223"/>
            <a:chOff x="1659400" y="1572038"/>
            <a:chExt cx="970931" cy="786778"/>
          </a:xfrm>
        </p:grpSpPr>
        <p:sp>
          <p:nvSpPr>
            <p:cNvPr id="62" name="Google Shape;62;p24"/>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 name="Google Shape;63;p24"/>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64" name="Shape 64"/>
        <p:cNvGrpSpPr/>
        <p:nvPr/>
      </p:nvGrpSpPr>
      <p:grpSpPr>
        <a:xfrm>
          <a:off x="0" y="0"/>
          <a:ext cx="0" cy="0"/>
          <a:chOff x="0" y="0"/>
          <a:chExt cx="0" cy="0"/>
        </a:xfrm>
      </p:grpSpPr>
      <p:sp>
        <p:nvSpPr>
          <p:cNvPr id="65" name="Google Shape;65;p25"/>
          <p:cNvSpPr/>
          <p:nvPr/>
        </p:nvSpPr>
        <p:spPr>
          <a:xfrm>
            <a:off x="0" y="0"/>
            <a:ext cx="12192000" cy="6858001"/>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25"/>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67" name="Google Shape;67;p25"/>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3000" u="none" strike="noStrike">
                <a:solidFill>
                  <a:schemeClr val="lt1"/>
                </a:solidFill>
                <a:latin typeface="Calibri"/>
                <a:ea typeface="Calibri"/>
                <a:cs typeface="Calibri"/>
                <a:sym typeface="Calibri"/>
              </a:rPr>
              <a:t>PLEASE</a:t>
            </a:r>
            <a:r>
              <a:rPr b="0" i="0" lang="es-ES"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s-ES" sz="3000" u="none" strike="noStrike">
                <a:solidFill>
                  <a:schemeClr val="lt1"/>
                </a:solidFill>
                <a:latin typeface="Calibri"/>
                <a:ea typeface="Calibri"/>
                <a:cs typeface="Calibri"/>
                <a:sym typeface="Calibri"/>
              </a:rPr>
              <a:t>48 point </a:t>
            </a:r>
            <a:r>
              <a:rPr b="0" i="0" lang="es-ES" sz="3000" u="none" strike="noStrike">
                <a:solidFill>
                  <a:schemeClr val="lt1"/>
                </a:solidFill>
                <a:latin typeface="Calibri"/>
                <a:ea typeface="Calibri"/>
                <a:cs typeface="Calibri"/>
                <a:sym typeface="Calibri"/>
              </a:rPr>
              <a:t> -  </a:t>
            </a:r>
            <a:r>
              <a:rPr b="0" i="0" lang="es-ES" sz="3000" u="none" strike="noStrike">
                <a:solidFill>
                  <a:schemeClr val="lt1"/>
                </a:solidFill>
                <a:latin typeface="Calibri"/>
                <a:ea typeface="Calibri"/>
                <a:cs typeface="Calibri"/>
                <a:sym typeface="Calibri"/>
              </a:rPr>
              <a:t>Divider</a:t>
            </a:r>
            <a:r>
              <a:rPr b="0" i="0" lang="es-ES"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s-ES" sz="3000" u="none" strike="noStrike">
                <a:solidFill>
                  <a:schemeClr val="lt1"/>
                </a:solidFill>
                <a:latin typeface="Calibri"/>
                <a:ea typeface="Calibri"/>
                <a:cs typeface="Calibri"/>
                <a:sym typeface="Calibri"/>
              </a:rPr>
              <a:t>36 point</a:t>
            </a:r>
            <a:r>
              <a:rPr b="0" i="0" lang="es-ES" sz="3000" u="none" strike="noStrike">
                <a:solidFill>
                  <a:schemeClr val="lt1"/>
                </a:solidFill>
                <a:latin typeface="Calibri"/>
                <a:ea typeface="Calibri"/>
                <a:cs typeface="Calibri"/>
                <a:sym typeface="Calibri"/>
              </a:rPr>
              <a:t>  -  </a:t>
            </a:r>
            <a:r>
              <a:rPr b="0" i="0" lang="es-ES"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s-ES" sz="3000" u="none" strike="noStrike">
                <a:solidFill>
                  <a:schemeClr val="lt1"/>
                </a:solidFill>
                <a:latin typeface="Calibri"/>
                <a:ea typeface="Calibri"/>
                <a:cs typeface="Calibri"/>
                <a:sym typeface="Calibri"/>
              </a:rPr>
              <a:t>30 point</a:t>
            </a:r>
            <a:r>
              <a:rPr b="0" i="0" lang="es-ES" sz="3000" u="none" strike="noStrike">
                <a:solidFill>
                  <a:schemeClr val="lt1"/>
                </a:solidFill>
                <a:latin typeface="Calibri"/>
                <a:ea typeface="Calibri"/>
                <a:cs typeface="Calibri"/>
                <a:sym typeface="Calibri"/>
              </a:rPr>
              <a:t>  -  </a:t>
            </a:r>
            <a:r>
              <a:rPr b="0" i="0" lang="es-ES"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s-ES" sz="3000" u="none" strike="noStrike">
                <a:solidFill>
                  <a:schemeClr val="lt1"/>
                </a:solidFill>
                <a:latin typeface="Calibri"/>
                <a:ea typeface="Calibri"/>
                <a:cs typeface="Calibri"/>
                <a:sym typeface="Calibri"/>
              </a:rPr>
              <a:t>	</a:t>
            </a:r>
            <a:r>
              <a:rPr b="0" i="0" lang="es-ES" sz="3000" u="none" strike="noStrike">
                <a:solidFill>
                  <a:schemeClr val="lt1"/>
                </a:solidFill>
                <a:latin typeface="Calibri"/>
                <a:ea typeface="Calibri"/>
                <a:cs typeface="Calibri"/>
                <a:sym typeface="Calibri"/>
              </a:rPr>
              <a:t>       </a:t>
            </a:r>
            <a:r>
              <a:rPr b="0" i="0" lang="es-ES"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s-ES" sz="3000" u="none" strike="noStrike">
                <a:solidFill>
                  <a:schemeClr val="lt1"/>
                </a:solidFill>
                <a:latin typeface="Calibri"/>
                <a:ea typeface="Calibri"/>
                <a:cs typeface="Calibri"/>
                <a:sym typeface="Calibri"/>
              </a:rPr>
              <a:t>24 point</a:t>
            </a:r>
            <a:r>
              <a:rPr b="0" i="0" lang="es-ES" sz="3000" u="none" strike="noStrike">
                <a:solidFill>
                  <a:schemeClr val="lt1"/>
                </a:solidFill>
                <a:latin typeface="Calibri"/>
                <a:ea typeface="Calibri"/>
                <a:cs typeface="Calibri"/>
                <a:sym typeface="Calibri"/>
              </a:rPr>
              <a:t>  -  Main </a:t>
            </a:r>
            <a:r>
              <a:rPr b="0" i="0" lang="es-ES" sz="3000" u="none" strike="noStrike">
                <a:solidFill>
                  <a:schemeClr val="lt1"/>
                </a:solidFill>
                <a:latin typeface="Calibri"/>
                <a:ea typeface="Calibri"/>
                <a:cs typeface="Calibri"/>
                <a:sym typeface="Calibri"/>
              </a:rPr>
              <a:t>Text Body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68" name="Google Shape;68;p25"/>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s-ES"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s-ES" sz="2400" u="none" strike="noStrike">
                <a:solidFill>
                  <a:schemeClr val="lt1"/>
                </a:solidFill>
                <a:latin typeface="Calibri"/>
                <a:ea typeface="Calibri"/>
                <a:cs typeface="Calibri"/>
                <a:sym typeface="Calibri"/>
              </a:rPr>
              <a:t>Housing Care </a:t>
            </a:r>
            <a:r>
              <a:rPr b="0" i="0" lang="es-ES" sz="2400" u="none" strike="noStrike">
                <a:solidFill>
                  <a:schemeClr val="lt1"/>
                </a:solidFill>
                <a:latin typeface="Calibri"/>
                <a:ea typeface="Calibri"/>
                <a:cs typeface="Calibri"/>
                <a:sym typeface="Calibri"/>
              </a:rPr>
              <a:t>PowerPoint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s-ES"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69" name="Google Shape;69;p25"/>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70" name="Google Shape;70;p25"/>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71" name="Google Shape;71;p25"/>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2400">
                <a:solidFill>
                  <a:schemeClr val="lt1"/>
                </a:solidFill>
                <a:latin typeface="Calibri"/>
                <a:ea typeface="Calibri"/>
                <a:cs typeface="Calibri"/>
                <a:sym typeface="Calibri"/>
              </a:rPr>
              <a:t>*** </a:t>
            </a:r>
            <a:r>
              <a:rPr b="1" lang="es-ES" sz="2400">
                <a:solidFill>
                  <a:schemeClr val="lt1"/>
                </a:solidFill>
                <a:latin typeface="Calibri"/>
                <a:ea typeface="Calibri"/>
                <a:cs typeface="Calibri"/>
                <a:sym typeface="Calibri"/>
              </a:rPr>
              <a:t>PLEASE DELETE THIS INSTRUCTION SLIDE BEFORE PRESENTING FINAL PRESENTATION </a:t>
            </a:r>
            <a:r>
              <a:rPr lang="es-E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72" name="Google Shape;72;p25"/>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73" name="Shape 7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74" name="Shape 74"/>
        <p:cNvGrpSpPr/>
        <p:nvPr/>
      </p:nvGrpSpPr>
      <p:grpSpPr>
        <a:xfrm>
          <a:off x="0" y="0"/>
          <a:ext cx="0" cy="0"/>
          <a:chOff x="0" y="0"/>
          <a:chExt cx="0" cy="0"/>
        </a:xfrm>
      </p:grpSpPr>
      <p:sp>
        <p:nvSpPr>
          <p:cNvPr id="75" name="Google Shape;75;p27"/>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27"/>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27"/>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27"/>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27"/>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p27"/>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27"/>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27"/>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27"/>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27"/>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27"/>
          <p:cNvSpPr/>
          <p:nvPr/>
        </p:nvSpPr>
        <p:spPr>
          <a:xfrm>
            <a:off x="8947682" y="2543260"/>
            <a:ext cx="2531288" cy="12234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92E4B"/>
              </a:buClr>
              <a:buSzPts val="1050"/>
              <a:buFont typeface="Calibri"/>
              <a:buNone/>
            </a:pPr>
            <a:r>
              <a:rPr b="0" i="0" lang="es-ES" sz="1050">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a:p>
        </p:txBody>
      </p:sp>
      <p:sp>
        <p:nvSpPr>
          <p:cNvPr id="86" name="Google Shape;86;p27"/>
          <p:cNvSpPr/>
          <p:nvPr/>
        </p:nvSpPr>
        <p:spPr>
          <a:xfrm rot="10800000">
            <a:off x="12799" y="5622"/>
            <a:ext cx="12189954" cy="1762217"/>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Calibri"/>
              <a:ea typeface="Calibri"/>
              <a:cs typeface="Calibri"/>
              <a:sym typeface="Calibri"/>
            </a:endParaRPr>
          </a:p>
        </p:txBody>
      </p:sp>
      <p:sp>
        <p:nvSpPr>
          <p:cNvPr id="87" name="Google Shape;87;p27"/>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88" name="Google Shape;88;p27"/>
          <p:cNvGrpSpPr/>
          <p:nvPr/>
        </p:nvGrpSpPr>
        <p:grpSpPr>
          <a:xfrm>
            <a:off x="8744224" y="-356297"/>
            <a:ext cx="3525984" cy="2857223"/>
            <a:chOff x="1659400" y="1572038"/>
            <a:chExt cx="970931" cy="786778"/>
          </a:xfrm>
        </p:grpSpPr>
        <p:sp>
          <p:nvSpPr>
            <p:cNvPr id="89" name="Google Shape;89;p27"/>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27"/>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000" u="none" cap="none" strike="noStrike">
                <a:solidFill>
                  <a:srgbClr val="092E4B"/>
                </a:solidFill>
                <a:latin typeface="Calibri"/>
                <a:ea typeface="Calibri"/>
                <a:cs typeface="Calibri"/>
                <a:sym typeface="Calibri"/>
              </a:rPr>
              <a:t>Reframing Skills for Senior Carers</a:t>
            </a:r>
            <a:endParaRPr b="0" i="0" sz="1000">
              <a:solidFill>
                <a:srgbClr val="092E4B"/>
              </a:solidFill>
              <a:latin typeface="Calibri"/>
              <a:ea typeface="Calibri"/>
              <a:cs typeface="Calibri"/>
              <a:sym typeface="Calibri"/>
            </a:endParaRPr>
          </a:p>
        </p:txBody>
      </p:sp>
      <p:cxnSp>
        <p:nvCxnSpPr>
          <p:cNvPr id="11" name="Google Shape;11;p18"/>
          <p:cNvCxnSpPr/>
          <p:nvPr/>
        </p:nvCxnSpPr>
        <p:spPr>
          <a:xfrm rot="10800000">
            <a:off x="11791088" y="6608548"/>
            <a:ext cx="224149" cy="0"/>
          </a:xfrm>
          <a:prstGeom prst="straightConnector1">
            <a:avLst/>
          </a:prstGeom>
          <a:noFill/>
          <a:ln cap="flat" cmpd="sng" w="9525">
            <a:solidFill>
              <a:srgbClr val="24BAA2"/>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23.png"/><Relationship Id="rId5" Type="http://schemas.openxmlformats.org/officeDocument/2006/relationships/image" Target="../media/image7.png"/><Relationship Id="rId6" Type="http://schemas.openxmlformats.org/officeDocument/2006/relationships/image" Target="../media/image20.png"/><Relationship Id="rId7"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27.png"/><Relationship Id="rId6"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21.png"/><Relationship Id="rId5" Type="http://schemas.openxmlformats.org/officeDocument/2006/relationships/image" Target="../media/image17.png"/><Relationship Id="rId6" Type="http://schemas.openxmlformats.org/officeDocument/2006/relationships/image" Target="../media/image5.png"/><Relationship Id="rId7"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Clr>
                <a:schemeClr val="lt1"/>
              </a:buClr>
              <a:buSzPts val="4000"/>
              <a:buNone/>
            </a:pPr>
            <a:r>
              <a:rPr lang="es-ES"/>
              <a:t>Nuestro MOOC</a:t>
            </a:r>
            <a:endParaRPr b="0"/>
          </a:p>
        </p:txBody>
      </p:sp>
      <p:sp>
        <p:nvSpPr>
          <p:cNvPr id="172" name="Google Shape;172;p1"/>
          <p:cNvSpPr txBox="1"/>
          <p:nvPr>
            <p:ph idx="2" type="body"/>
          </p:nvPr>
        </p:nvSpPr>
        <p:spPr>
          <a:xfrm>
            <a:off x="618012" y="3232383"/>
            <a:ext cx="3953988" cy="5331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es-ES"/>
              <a:t>Una introducción a</a:t>
            </a:r>
            <a:endParaRPr/>
          </a:p>
        </p:txBody>
      </p:sp>
      <p:pic>
        <p:nvPicPr>
          <p:cNvPr id="173" name="Google Shape;173;p1"/>
          <p:cNvPicPr preferRelativeResize="0"/>
          <p:nvPr>
            <p:ph idx="3" type="pic"/>
          </p:nvPr>
        </p:nvPicPr>
        <p:blipFill rotWithShape="1">
          <a:blip r:embed="rId3">
            <a:alphaModFix/>
          </a:blip>
          <a:srcRect b="0" l="6180" r="6180" t="0"/>
          <a:stretch/>
        </p:blipFill>
        <p:spPr>
          <a:xfrm>
            <a:off x="5718875" y="423474"/>
            <a:ext cx="5982506" cy="4551482"/>
          </a:xfrm>
          <a:prstGeom prst="rect">
            <a:avLst/>
          </a:prstGeom>
          <a:solidFill>
            <a:srgbClr val="F2F2F2"/>
          </a:solidFill>
          <a:ln>
            <a:noFill/>
          </a:ln>
        </p:spPr>
      </p:pic>
      <p:sp>
        <p:nvSpPr>
          <p:cNvPr id="174" name="Google Shape;174;p1"/>
          <p:cNvSpPr txBox="1"/>
          <p:nvPr>
            <p:ph idx="4" type="body"/>
          </p:nvPr>
        </p:nvSpPr>
        <p:spPr>
          <a:xfrm>
            <a:off x="7918315" y="5611394"/>
            <a:ext cx="3622504"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lang="es-ES"/>
              <a:t>﻿www.housingcare.net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0"/>
          <p:cNvSpPr txBox="1"/>
          <p:nvPr>
            <p:ph idx="1" type="body"/>
          </p:nvPr>
        </p:nvSpPr>
        <p:spPr>
          <a:xfrm>
            <a:off x="733066" y="1369315"/>
            <a:ext cx="10595237" cy="492302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400"/>
              <a:buNone/>
            </a:pPr>
            <a:r>
              <a:rPr lang="es-ES"/>
              <a:t>En este MOOC que hemos preparado, entenderás que hay muchas formas de cuidar y que cada una se puede alcanzar de mil maneras diferentes.</a:t>
            </a:r>
            <a:endParaRPr/>
          </a:p>
        </p:txBody>
      </p:sp>
      <p:sp>
        <p:nvSpPr>
          <p:cNvPr id="239" name="Google Shape;239;p10"/>
          <p:cNvSpPr txBox="1"/>
          <p:nvPr>
            <p:ph idx="2" type="body"/>
          </p:nvPr>
        </p:nvSpPr>
        <p:spPr>
          <a:xfrm>
            <a:off x="733065" y="423421"/>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s-ES" sz="3600">
                <a:latin typeface="Calibri"/>
                <a:ea typeface="Calibri"/>
                <a:cs typeface="Calibri"/>
                <a:sym typeface="Calibri"/>
              </a:rPr>
              <a:t> </a:t>
            </a:r>
            <a:endParaRPr/>
          </a:p>
        </p:txBody>
      </p:sp>
      <p:sp>
        <p:nvSpPr>
          <p:cNvPr id="240" name="Google Shape;240;p10"/>
          <p:cNvSpPr txBox="1"/>
          <p:nvPr/>
        </p:nvSpPr>
        <p:spPr>
          <a:xfrm>
            <a:off x="304994" y="423421"/>
            <a:ext cx="11597833"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b="1" i="0" lang="es-ES" sz="3600" u="none" cap="none" strike="noStrike">
                <a:solidFill>
                  <a:srgbClr val="24BAA2"/>
                </a:solidFill>
                <a:latin typeface="Calibri"/>
                <a:ea typeface="Calibri"/>
                <a:cs typeface="Calibri"/>
                <a:sym typeface="Calibri"/>
              </a:rPr>
              <a:t>Cuidar a los demás... Un viaje de muchos caminos posibles</a:t>
            </a:r>
            <a:endParaRPr b="1" i="0" sz="3600" u="none" cap="none" strike="noStrike">
              <a:solidFill>
                <a:srgbClr val="24BAA2"/>
              </a:solidFill>
              <a:latin typeface="Calibri"/>
              <a:ea typeface="Calibri"/>
              <a:cs typeface="Calibri"/>
              <a:sym typeface="Calibri"/>
            </a:endParaRPr>
          </a:p>
        </p:txBody>
      </p:sp>
      <p:sp>
        <p:nvSpPr>
          <p:cNvPr id="241" name="Google Shape;241;p10"/>
          <p:cNvSpPr/>
          <p:nvPr/>
        </p:nvSpPr>
        <p:spPr>
          <a:xfrm>
            <a:off x="1406264" y="3668381"/>
            <a:ext cx="1022002" cy="1073842"/>
          </a:xfrm>
          <a:custGeom>
            <a:rect b="b" l="l" r="r" t="t"/>
            <a:pathLst>
              <a:path extrusionOk="0"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cap="flat" cmpd="sng" w="19050">
            <a:solidFill>
              <a:schemeClr val="accent1"/>
            </a:solidFill>
            <a:prstDash val="dot"/>
            <a:miter lim="800000"/>
            <a:headEnd len="sm" w="sm" type="none"/>
            <a:tailEnd len="sm" w="sm" type="none"/>
          </a:ln>
        </p:spPr>
        <p:txBody>
          <a:bodyPr anchorCtr="0" anchor="ctr" bIns="210675" lIns="243825" spcFirstLastPara="1" rIns="210675" wrap="square" tIns="243825">
            <a:noAutofit/>
          </a:bodyPr>
          <a:lstStyle/>
          <a:p>
            <a:pPr indent="0" lvl="0" marL="0" marR="0" rtl="0" algn="ctr">
              <a:lnSpc>
                <a:spcPct val="90000"/>
              </a:lnSpc>
              <a:spcBef>
                <a:spcPts val="0"/>
              </a:spcBef>
              <a:spcAft>
                <a:spcPts val="0"/>
              </a:spcAft>
              <a:buNone/>
            </a:pPr>
            <a:r>
              <a:t/>
            </a:r>
            <a:endParaRPr sz="4800">
              <a:solidFill>
                <a:schemeClr val="accent1"/>
              </a:solidFill>
              <a:latin typeface="Arial"/>
              <a:ea typeface="Arial"/>
              <a:cs typeface="Arial"/>
              <a:sym typeface="Arial"/>
            </a:endParaRPr>
          </a:p>
        </p:txBody>
      </p:sp>
      <p:sp>
        <p:nvSpPr>
          <p:cNvPr id="242" name="Google Shape;242;p10"/>
          <p:cNvSpPr/>
          <p:nvPr/>
        </p:nvSpPr>
        <p:spPr>
          <a:xfrm>
            <a:off x="3485065" y="4018249"/>
            <a:ext cx="1023786" cy="1049908"/>
          </a:xfrm>
          <a:custGeom>
            <a:rect b="b" l="l" r="r" t="t"/>
            <a:pathLst>
              <a:path extrusionOk="0"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cap="flat" cmpd="sng" w="19050">
            <a:solidFill>
              <a:schemeClr val="accent2"/>
            </a:solidFill>
            <a:prstDash val="dot"/>
            <a:miter lim="800000"/>
            <a:headEnd len="sm" w="sm" type="none"/>
            <a:tailEnd len="sm" w="sm" type="none"/>
          </a:ln>
        </p:spPr>
        <p:txBody>
          <a:bodyPr anchorCtr="0" anchor="ctr" bIns="210675" lIns="243825" spcFirstLastPara="1" rIns="210675" wrap="square" tIns="243825">
            <a:noAutofit/>
          </a:bodyPr>
          <a:lstStyle/>
          <a:p>
            <a:pPr indent="0" lvl="0" marL="0" marR="0" rtl="0" algn="ctr">
              <a:lnSpc>
                <a:spcPct val="90000"/>
              </a:lnSpc>
              <a:spcBef>
                <a:spcPts val="0"/>
              </a:spcBef>
              <a:spcAft>
                <a:spcPts val="0"/>
              </a:spcAft>
              <a:buNone/>
            </a:pPr>
            <a:r>
              <a:t/>
            </a:r>
            <a:endParaRPr sz="4800">
              <a:solidFill>
                <a:schemeClr val="accent1"/>
              </a:solidFill>
              <a:latin typeface="Arial"/>
              <a:ea typeface="Arial"/>
              <a:cs typeface="Arial"/>
              <a:sym typeface="Arial"/>
            </a:endParaRPr>
          </a:p>
        </p:txBody>
      </p:sp>
      <p:sp>
        <p:nvSpPr>
          <p:cNvPr id="243" name="Google Shape;243;p10"/>
          <p:cNvSpPr/>
          <p:nvPr/>
        </p:nvSpPr>
        <p:spPr>
          <a:xfrm>
            <a:off x="5560768" y="3728335"/>
            <a:ext cx="1086287" cy="1049908"/>
          </a:xfrm>
          <a:custGeom>
            <a:rect b="b" l="l" r="r" t="t"/>
            <a:pathLst>
              <a:path extrusionOk="0"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cap="flat" cmpd="sng" w="19050">
            <a:solidFill>
              <a:schemeClr val="accent3"/>
            </a:solidFill>
            <a:prstDash val="dot"/>
            <a:miter lim="800000"/>
            <a:headEnd len="sm" w="sm" type="none"/>
            <a:tailEnd len="sm" w="sm" type="none"/>
          </a:ln>
        </p:spPr>
        <p:txBody>
          <a:bodyPr anchorCtr="0" anchor="ctr" bIns="210675" lIns="243825" spcFirstLastPara="1" rIns="210675" wrap="square" tIns="243825">
            <a:noAutofit/>
          </a:bodyPr>
          <a:lstStyle/>
          <a:p>
            <a:pPr indent="0" lvl="0" marL="0" marR="0" rtl="0" algn="ctr">
              <a:lnSpc>
                <a:spcPct val="90000"/>
              </a:lnSpc>
              <a:spcBef>
                <a:spcPts val="0"/>
              </a:spcBef>
              <a:spcAft>
                <a:spcPts val="0"/>
              </a:spcAft>
              <a:buNone/>
            </a:pPr>
            <a:r>
              <a:t/>
            </a:r>
            <a:endParaRPr sz="4800">
              <a:solidFill>
                <a:schemeClr val="accent1"/>
              </a:solidFill>
              <a:latin typeface="Arial"/>
              <a:ea typeface="Arial"/>
              <a:cs typeface="Arial"/>
              <a:sym typeface="Arial"/>
            </a:endParaRPr>
          </a:p>
        </p:txBody>
      </p:sp>
      <p:sp>
        <p:nvSpPr>
          <p:cNvPr id="244" name="Google Shape;244;p10"/>
          <p:cNvSpPr/>
          <p:nvPr/>
        </p:nvSpPr>
        <p:spPr>
          <a:xfrm>
            <a:off x="9686524" y="3719890"/>
            <a:ext cx="1115270" cy="1101341"/>
          </a:xfrm>
          <a:custGeom>
            <a:rect b="b" l="l" r="r" t="t"/>
            <a:pathLst>
              <a:path extrusionOk="0"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cap="flat" cmpd="sng" w="19050">
            <a:solidFill>
              <a:schemeClr val="accent5"/>
            </a:solidFill>
            <a:prstDash val="dot"/>
            <a:miter lim="800000"/>
            <a:headEnd len="sm" w="sm" type="none"/>
            <a:tailEnd len="sm" w="sm" type="none"/>
          </a:ln>
        </p:spPr>
        <p:txBody>
          <a:bodyPr anchorCtr="0" anchor="ctr" bIns="210675" lIns="243825" spcFirstLastPara="1" rIns="210675" wrap="square" tIns="243825">
            <a:noAutofit/>
          </a:bodyPr>
          <a:lstStyle/>
          <a:p>
            <a:pPr indent="0" lvl="0" marL="0" marR="0" rtl="0" algn="ctr">
              <a:lnSpc>
                <a:spcPct val="90000"/>
              </a:lnSpc>
              <a:spcBef>
                <a:spcPts val="0"/>
              </a:spcBef>
              <a:spcAft>
                <a:spcPts val="0"/>
              </a:spcAft>
              <a:buNone/>
            </a:pPr>
            <a:r>
              <a:t/>
            </a:r>
            <a:endParaRPr sz="4800">
              <a:solidFill>
                <a:schemeClr val="accent1"/>
              </a:solidFill>
              <a:latin typeface="Arial"/>
              <a:ea typeface="Arial"/>
              <a:cs typeface="Arial"/>
              <a:sym typeface="Arial"/>
            </a:endParaRPr>
          </a:p>
        </p:txBody>
      </p:sp>
      <p:sp>
        <p:nvSpPr>
          <p:cNvPr id="245" name="Google Shape;245;p10"/>
          <p:cNvSpPr/>
          <p:nvPr/>
        </p:nvSpPr>
        <p:spPr>
          <a:xfrm>
            <a:off x="7619879" y="3913338"/>
            <a:ext cx="1115270" cy="1068736"/>
          </a:xfrm>
          <a:custGeom>
            <a:rect b="b" l="l" r="r" t="t"/>
            <a:pathLst>
              <a:path extrusionOk="0"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cap="flat" cmpd="sng" w="19050">
            <a:solidFill>
              <a:schemeClr val="accent4"/>
            </a:solidFill>
            <a:prstDash val="dot"/>
            <a:miter lim="800000"/>
            <a:headEnd len="sm" w="sm" type="none"/>
            <a:tailEnd len="sm" w="sm" type="none"/>
          </a:ln>
        </p:spPr>
        <p:txBody>
          <a:bodyPr anchorCtr="0" anchor="ctr" bIns="210675" lIns="243825" spcFirstLastPara="1" rIns="210675" wrap="square" tIns="243825">
            <a:noAutofit/>
          </a:bodyPr>
          <a:lstStyle/>
          <a:p>
            <a:pPr indent="0" lvl="0" marL="0" marR="0" rtl="0" algn="ctr">
              <a:lnSpc>
                <a:spcPct val="90000"/>
              </a:lnSpc>
              <a:spcBef>
                <a:spcPts val="0"/>
              </a:spcBef>
              <a:spcAft>
                <a:spcPts val="0"/>
              </a:spcAft>
              <a:buNone/>
            </a:pPr>
            <a:r>
              <a:t/>
            </a:r>
            <a:endParaRPr sz="4800">
              <a:solidFill>
                <a:schemeClr val="accent1"/>
              </a:solidFill>
              <a:latin typeface="Arial"/>
              <a:ea typeface="Arial"/>
              <a:cs typeface="Arial"/>
              <a:sym typeface="Arial"/>
            </a:endParaRPr>
          </a:p>
        </p:txBody>
      </p:sp>
      <p:grpSp>
        <p:nvGrpSpPr>
          <p:cNvPr id="246" name="Google Shape;246;p10"/>
          <p:cNvGrpSpPr/>
          <p:nvPr/>
        </p:nvGrpSpPr>
        <p:grpSpPr>
          <a:xfrm>
            <a:off x="733064" y="3270438"/>
            <a:ext cx="10851232" cy="2354538"/>
            <a:chOff x="736989" y="2636741"/>
            <a:chExt cx="10851232" cy="2354538"/>
          </a:xfrm>
        </p:grpSpPr>
        <p:grpSp>
          <p:nvGrpSpPr>
            <p:cNvPr id="247" name="Google Shape;247;p10"/>
            <p:cNvGrpSpPr/>
            <p:nvPr/>
          </p:nvGrpSpPr>
          <p:grpSpPr>
            <a:xfrm>
              <a:off x="736989" y="2636741"/>
              <a:ext cx="10718021" cy="2354538"/>
              <a:chOff x="736989" y="2298598"/>
              <a:chExt cx="10718021" cy="2354538"/>
            </a:xfrm>
          </p:grpSpPr>
          <p:sp>
            <p:nvSpPr>
              <p:cNvPr id="248" name="Google Shape;248;p10"/>
              <p:cNvSpPr/>
              <p:nvPr/>
            </p:nvSpPr>
            <p:spPr>
              <a:xfrm rot="10800000">
                <a:off x="6993307" y="2298599"/>
                <a:ext cx="2376264" cy="2354537"/>
              </a:xfrm>
              <a:prstGeom prst="blockArc">
                <a:avLst>
                  <a:gd fmla="val 10800000" name="adj1"/>
                  <a:gd fmla="val 21562961" name="adj2"/>
                  <a:gd fmla="val 12434" name="adj3"/>
                </a:avLst>
              </a:prstGeom>
              <a:solidFill>
                <a:srgbClr val="24BA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10"/>
              <p:cNvSpPr/>
              <p:nvPr/>
            </p:nvSpPr>
            <p:spPr>
              <a:xfrm>
                <a:off x="9078746" y="2298599"/>
                <a:ext cx="2376264" cy="2354537"/>
              </a:xfrm>
              <a:prstGeom prst="blockArc">
                <a:avLst>
                  <a:gd fmla="val 10800000" name="adj1"/>
                  <a:gd fmla="val 78694" name="adj2"/>
                  <a:gd fmla="val 12426" name="adj3"/>
                </a:avLst>
              </a:prstGeom>
              <a:solidFill>
                <a:srgbClr val="7F34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10"/>
              <p:cNvSpPr/>
              <p:nvPr/>
            </p:nvSpPr>
            <p:spPr>
              <a:xfrm>
                <a:off x="4907868" y="2298598"/>
                <a:ext cx="2376264" cy="2354537"/>
              </a:xfrm>
              <a:prstGeom prst="blockArc">
                <a:avLst>
                  <a:gd fmla="val 10800000" name="adj1"/>
                  <a:gd fmla="val 78694" name="adj2"/>
                  <a:gd fmla="val 12426" name="adj3"/>
                </a:avLst>
              </a:prstGeom>
              <a:solidFill>
                <a:srgbClr val="7F34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10"/>
              <p:cNvSpPr/>
              <p:nvPr/>
            </p:nvSpPr>
            <p:spPr>
              <a:xfrm rot="10800000">
                <a:off x="2822429" y="2298598"/>
                <a:ext cx="2376264" cy="2354537"/>
              </a:xfrm>
              <a:prstGeom prst="blockArc">
                <a:avLst>
                  <a:gd fmla="val 10800000" name="adj1"/>
                  <a:gd fmla="val 21562961" name="adj2"/>
                  <a:gd fmla="val 12434" name="adj3"/>
                </a:avLst>
              </a:prstGeom>
              <a:solidFill>
                <a:srgbClr val="24BA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10"/>
              <p:cNvSpPr/>
              <p:nvPr/>
            </p:nvSpPr>
            <p:spPr>
              <a:xfrm>
                <a:off x="736989" y="2298598"/>
                <a:ext cx="2376264" cy="2354537"/>
              </a:xfrm>
              <a:prstGeom prst="blockArc">
                <a:avLst>
                  <a:gd fmla="val 10800000" name="adj1"/>
                  <a:gd fmla="val 78694" name="adj2"/>
                  <a:gd fmla="val 12426" name="adj3"/>
                </a:avLst>
              </a:prstGeom>
              <a:solidFill>
                <a:srgbClr val="7F34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3" name="Google Shape;253;p10"/>
            <p:cNvSpPr/>
            <p:nvPr/>
          </p:nvSpPr>
          <p:spPr>
            <a:xfrm rot="10800000">
              <a:off x="11028169" y="3814010"/>
              <a:ext cx="560052" cy="359376"/>
            </a:xfrm>
            <a:prstGeom prst="triangle">
              <a:avLst>
                <a:gd fmla="val 50000" name="adj"/>
              </a:avLst>
            </a:prstGeom>
            <a:solidFill>
              <a:srgbClr val="7F34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4" name="Google Shape;254;p10"/>
          <p:cNvSpPr/>
          <p:nvPr/>
        </p:nvSpPr>
        <p:spPr>
          <a:xfrm>
            <a:off x="863697" y="5165519"/>
            <a:ext cx="221942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500">
                <a:solidFill>
                  <a:schemeClr val="dk1"/>
                </a:solidFill>
                <a:latin typeface="Calibri"/>
                <a:ea typeface="Calibri"/>
                <a:cs typeface="Calibri"/>
                <a:sym typeface="Calibri"/>
              </a:rPr>
              <a:t>Entendido como la forma tradicional de cuidado básico, como el cuidado de heridas.</a:t>
            </a:r>
            <a:endParaRPr b="1" sz="1500">
              <a:solidFill>
                <a:schemeClr val="dk1"/>
              </a:solidFill>
              <a:latin typeface="Calibri"/>
              <a:ea typeface="Calibri"/>
              <a:cs typeface="Calibri"/>
              <a:sym typeface="Calibri"/>
            </a:endParaRPr>
          </a:p>
        </p:txBody>
      </p:sp>
      <p:sp>
        <p:nvSpPr>
          <p:cNvPr id="255" name="Google Shape;255;p10"/>
          <p:cNvSpPr txBox="1"/>
          <p:nvPr/>
        </p:nvSpPr>
        <p:spPr>
          <a:xfrm>
            <a:off x="1620014" y="4807084"/>
            <a:ext cx="65652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BFBFBF"/>
                </a:solidFill>
                <a:latin typeface="Calibri"/>
                <a:ea typeface="Calibri"/>
                <a:cs typeface="Calibri"/>
                <a:sym typeface="Calibri"/>
              </a:rPr>
              <a:t>Físico</a:t>
            </a:r>
            <a:endParaRPr b="1" sz="1600">
              <a:solidFill>
                <a:srgbClr val="BFBFBF"/>
              </a:solidFill>
              <a:latin typeface="Calibri"/>
              <a:ea typeface="Calibri"/>
              <a:cs typeface="Calibri"/>
              <a:sym typeface="Calibri"/>
            </a:endParaRPr>
          </a:p>
        </p:txBody>
      </p:sp>
      <p:sp>
        <p:nvSpPr>
          <p:cNvPr id="256" name="Google Shape;256;p10"/>
          <p:cNvSpPr/>
          <p:nvPr/>
        </p:nvSpPr>
        <p:spPr>
          <a:xfrm>
            <a:off x="4484038" y="5289386"/>
            <a:ext cx="3166247" cy="12464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500">
                <a:solidFill>
                  <a:schemeClr val="dk1"/>
                </a:solidFill>
                <a:latin typeface="Calibri"/>
                <a:ea typeface="Calibri"/>
                <a:cs typeface="Calibri"/>
                <a:sym typeface="Calibri"/>
              </a:rPr>
              <a:t>Las personas dependientes pueden sufrir muchos problemas emocionales, y si no se cuida este aspecto, puede derivar en problemas más graves como la depresión.</a:t>
            </a:r>
            <a:endParaRPr b="1" sz="1500">
              <a:solidFill>
                <a:schemeClr val="dk1"/>
              </a:solidFill>
              <a:latin typeface="Calibri"/>
              <a:ea typeface="Calibri"/>
              <a:cs typeface="Calibri"/>
              <a:sym typeface="Calibri"/>
            </a:endParaRPr>
          </a:p>
        </p:txBody>
      </p:sp>
      <p:sp>
        <p:nvSpPr>
          <p:cNvPr id="257" name="Google Shape;257;p10"/>
          <p:cNvSpPr txBox="1"/>
          <p:nvPr/>
        </p:nvSpPr>
        <p:spPr>
          <a:xfrm>
            <a:off x="5546301" y="4807084"/>
            <a:ext cx="106952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BFBFBF"/>
                </a:solidFill>
                <a:latin typeface="Calibri"/>
                <a:ea typeface="Calibri"/>
                <a:cs typeface="Calibri"/>
                <a:sym typeface="Calibri"/>
              </a:rPr>
              <a:t>Emocional</a:t>
            </a:r>
            <a:endParaRPr b="1" sz="1600">
              <a:solidFill>
                <a:srgbClr val="BFBFBF"/>
              </a:solidFill>
              <a:latin typeface="Calibri"/>
              <a:ea typeface="Calibri"/>
              <a:cs typeface="Calibri"/>
              <a:sym typeface="Calibri"/>
            </a:endParaRPr>
          </a:p>
        </p:txBody>
      </p:sp>
      <p:sp>
        <p:nvSpPr>
          <p:cNvPr id="258" name="Google Shape;258;p10"/>
          <p:cNvSpPr/>
          <p:nvPr/>
        </p:nvSpPr>
        <p:spPr>
          <a:xfrm>
            <a:off x="8862511" y="5157528"/>
            <a:ext cx="3166248"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500">
                <a:solidFill>
                  <a:schemeClr val="dk1"/>
                </a:solidFill>
                <a:latin typeface="Calibri"/>
                <a:ea typeface="Calibri"/>
                <a:cs typeface="Calibri"/>
                <a:sym typeface="Calibri"/>
              </a:rPr>
              <a:t>El hecho de que las personas que cuidamos sean dependientes no significa que no puedan aprender cosas nuevas. Enseñarles y darles nuevas herramientas no es solo cuidar, es un derecho.</a:t>
            </a:r>
            <a:endParaRPr b="1" sz="1500">
              <a:solidFill>
                <a:schemeClr val="dk1"/>
              </a:solidFill>
              <a:latin typeface="Calibri"/>
              <a:ea typeface="Calibri"/>
              <a:cs typeface="Calibri"/>
              <a:sym typeface="Calibri"/>
            </a:endParaRPr>
          </a:p>
        </p:txBody>
      </p:sp>
      <p:sp>
        <p:nvSpPr>
          <p:cNvPr id="259" name="Google Shape;259;p10"/>
          <p:cNvSpPr txBox="1"/>
          <p:nvPr/>
        </p:nvSpPr>
        <p:spPr>
          <a:xfrm>
            <a:off x="9662531" y="4857041"/>
            <a:ext cx="120084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BFBFBF"/>
                </a:solidFill>
                <a:latin typeface="Calibri"/>
                <a:ea typeface="Calibri"/>
                <a:cs typeface="Calibri"/>
                <a:sym typeface="Calibri"/>
              </a:rPr>
              <a:t>Aprendizaje</a:t>
            </a:r>
            <a:endParaRPr b="1" sz="1600">
              <a:solidFill>
                <a:srgbClr val="BFBFBF"/>
              </a:solidFill>
              <a:latin typeface="Calibri"/>
              <a:ea typeface="Calibri"/>
              <a:cs typeface="Calibri"/>
              <a:sym typeface="Calibri"/>
            </a:endParaRPr>
          </a:p>
        </p:txBody>
      </p:sp>
      <p:sp>
        <p:nvSpPr>
          <p:cNvPr id="260" name="Google Shape;260;p10"/>
          <p:cNvSpPr/>
          <p:nvPr/>
        </p:nvSpPr>
        <p:spPr>
          <a:xfrm>
            <a:off x="2814537" y="2233903"/>
            <a:ext cx="2523781"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500">
                <a:solidFill>
                  <a:schemeClr val="dk1"/>
                </a:solidFill>
                <a:latin typeface="Calibri"/>
                <a:ea typeface="Calibri"/>
                <a:cs typeface="Calibri"/>
                <a:sym typeface="Calibri"/>
              </a:rPr>
              <a:t>Las personas dependientes, especialmente las personas mayores, requieren que trabajemos con ellas en aspectos como la memoria, las funciones ejecutivas...</a:t>
            </a:r>
            <a:endParaRPr b="1" sz="1500">
              <a:solidFill>
                <a:schemeClr val="dk1"/>
              </a:solidFill>
              <a:latin typeface="Calibri"/>
              <a:ea typeface="Calibri"/>
              <a:cs typeface="Calibri"/>
              <a:sym typeface="Calibri"/>
            </a:endParaRPr>
          </a:p>
        </p:txBody>
      </p:sp>
      <p:sp>
        <p:nvSpPr>
          <p:cNvPr id="261" name="Google Shape;261;p10"/>
          <p:cNvSpPr txBox="1"/>
          <p:nvPr/>
        </p:nvSpPr>
        <p:spPr>
          <a:xfrm>
            <a:off x="3506439" y="3641910"/>
            <a:ext cx="98103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BFBFBF"/>
                </a:solidFill>
                <a:latin typeface="Calibri"/>
                <a:ea typeface="Calibri"/>
                <a:cs typeface="Calibri"/>
                <a:sym typeface="Calibri"/>
              </a:rPr>
              <a:t>Cognitivo</a:t>
            </a:r>
            <a:endParaRPr b="1" sz="1600">
              <a:solidFill>
                <a:srgbClr val="BFBFBF"/>
              </a:solidFill>
              <a:latin typeface="Calibri"/>
              <a:ea typeface="Calibri"/>
              <a:cs typeface="Calibri"/>
              <a:sym typeface="Calibri"/>
            </a:endParaRPr>
          </a:p>
        </p:txBody>
      </p:sp>
      <p:sp>
        <p:nvSpPr>
          <p:cNvPr id="262" name="Google Shape;262;p10"/>
          <p:cNvSpPr/>
          <p:nvPr/>
        </p:nvSpPr>
        <p:spPr>
          <a:xfrm>
            <a:off x="6962153" y="2316466"/>
            <a:ext cx="2430721" cy="12464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500">
                <a:solidFill>
                  <a:schemeClr val="dk1"/>
                </a:solidFill>
                <a:latin typeface="Calibri"/>
                <a:ea typeface="Calibri"/>
                <a:cs typeface="Calibri"/>
                <a:sym typeface="Calibri"/>
              </a:rPr>
              <a:t>Puede ser una de las intervenciones más sencillas y una de las más efectivas, solo falta trabajar en la escucha activa.</a:t>
            </a:r>
            <a:endParaRPr b="1" sz="1500">
              <a:solidFill>
                <a:schemeClr val="dk1"/>
              </a:solidFill>
              <a:latin typeface="Calibri"/>
              <a:ea typeface="Calibri"/>
              <a:cs typeface="Calibri"/>
              <a:sym typeface="Calibri"/>
            </a:endParaRPr>
          </a:p>
        </p:txBody>
      </p:sp>
      <p:sp>
        <p:nvSpPr>
          <p:cNvPr id="263" name="Google Shape;263;p10"/>
          <p:cNvSpPr txBox="1"/>
          <p:nvPr/>
        </p:nvSpPr>
        <p:spPr>
          <a:xfrm>
            <a:off x="7683809" y="3541954"/>
            <a:ext cx="104387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BFBFBF"/>
                </a:solidFill>
                <a:latin typeface="Calibri"/>
                <a:ea typeface="Calibri"/>
                <a:cs typeface="Calibri"/>
                <a:sym typeface="Calibri"/>
              </a:rPr>
              <a:t>Compañía</a:t>
            </a:r>
            <a:endParaRPr b="1" sz="1600">
              <a:solidFill>
                <a:srgbClr val="BFBFBF"/>
              </a:solidFill>
              <a:latin typeface="Calibri"/>
              <a:ea typeface="Calibri"/>
              <a:cs typeface="Calibri"/>
              <a:sym typeface="Calibri"/>
            </a:endParaRPr>
          </a:p>
        </p:txBody>
      </p:sp>
      <p:pic>
        <p:nvPicPr>
          <p:cNvPr id="264" name="Google Shape;264;p10"/>
          <p:cNvPicPr preferRelativeResize="0"/>
          <p:nvPr/>
        </p:nvPicPr>
        <p:blipFill rotWithShape="1">
          <a:blip r:embed="rId3">
            <a:alphaModFix/>
          </a:blip>
          <a:srcRect b="0" l="0" r="0" t="0"/>
          <a:stretch/>
        </p:blipFill>
        <p:spPr>
          <a:xfrm>
            <a:off x="1559142" y="3819601"/>
            <a:ext cx="723602" cy="723602"/>
          </a:xfrm>
          <a:prstGeom prst="rect">
            <a:avLst/>
          </a:prstGeom>
          <a:noFill/>
          <a:ln>
            <a:noFill/>
          </a:ln>
        </p:spPr>
      </p:pic>
      <p:pic>
        <p:nvPicPr>
          <p:cNvPr id="265" name="Google Shape;265;p10"/>
          <p:cNvPicPr preferRelativeResize="0"/>
          <p:nvPr/>
        </p:nvPicPr>
        <p:blipFill rotWithShape="1">
          <a:blip r:embed="rId4">
            <a:alphaModFix/>
          </a:blip>
          <a:srcRect b="0" l="0" r="0" t="0"/>
          <a:stretch/>
        </p:blipFill>
        <p:spPr>
          <a:xfrm>
            <a:off x="3631186" y="4205302"/>
            <a:ext cx="693494" cy="693494"/>
          </a:xfrm>
          <a:prstGeom prst="rect">
            <a:avLst/>
          </a:prstGeom>
          <a:noFill/>
          <a:ln>
            <a:noFill/>
          </a:ln>
        </p:spPr>
      </p:pic>
      <p:pic>
        <p:nvPicPr>
          <p:cNvPr id="266" name="Google Shape;266;p10"/>
          <p:cNvPicPr preferRelativeResize="0"/>
          <p:nvPr/>
        </p:nvPicPr>
        <p:blipFill rotWithShape="1">
          <a:blip r:embed="rId5">
            <a:alphaModFix/>
          </a:blip>
          <a:srcRect b="0" l="0" r="0" t="0"/>
          <a:stretch/>
        </p:blipFill>
        <p:spPr>
          <a:xfrm>
            <a:off x="5687998" y="3900504"/>
            <a:ext cx="802212" cy="802212"/>
          </a:xfrm>
          <a:prstGeom prst="rect">
            <a:avLst/>
          </a:prstGeom>
          <a:noFill/>
          <a:ln>
            <a:noFill/>
          </a:ln>
        </p:spPr>
      </p:pic>
      <p:pic>
        <p:nvPicPr>
          <p:cNvPr id="267" name="Google Shape;267;p10"/>
          <p:cNvPicPr preferRelativeResize="0"/>
          <p:nvPr/>
        </p:nvPicPr>
        <p:blipFill rotWithShape="1">
          <a:blip r:embed="rId6">
            <a:alphaModFix/>
          </a:blip>
          <a:srcRect b="0" l="0" r="0" t="0"/>
          <a:stretch/>
        </p:blipFill>
        <p:spPr>
          <a:xfrm>
            <a:off x="7847050" y="4074018"/>
            <a:ext cx="717394" cy="717394"/>
          </a:xfrm>
          <a:prstGeom prst="rect">
            <a:avLst/>
          </a:prstGeom>
          <a:noFill/>
          <a:ln>
            <a:noFill/>
          </a:ln>
        </p:spPr>
      </p:pic>
      <p:pic>
        <p:nvPicPr>
          <p:cNvPr id="268" name="Google Shape;268;p10"/>
          <p:cNvPicPr preferRelativeResize="0"/>
          <p:nvPr/>
        </p:nvPicPr>
        <p:blipFill rotWithShape="1">
          <a:blip r:embed="rId7">
            <a:alphaModFix/>
          </a:blip>
          <a:srcRect b="0" l="0" r="0" t="0"/>
          <a:stretch/>
        </p:blipFill>
        <p:spPr>
          <a:xfrm>
            <a:off x="9843698" y="3870099"/>
            <a:ext cx="800921" cy="8009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500"/>
                                        <p:tgtEl>
                                          <p:spTgt spid="241"/>
                                        </p:tgtEl>
                                        <p:attrNameLst>
                                          <p:attrName>ppt_w</p:attrName>
                                        </p:attrNameLst>
                                      </p:cBhvr>
                                      <p:tavLst>
                                        <p:tav fmla="" tm="0">
                                          <p:val>
                                            <p:strVal val="0"/>
                                          </p:val>
                                        </p:tav>
                                        <p:tav fmla="" tm="100000">
                                          <p:val>
                                            <p:strVal val="#ppt_w"/>
                                          </p:val>
                                        </p:tav>
                                      </p:tavLst>
                                    </p:anim>
                                    <p:anim calcmode="lin" valueType="num">
                                      <p:cBhvr additive="base">
                                        <p:cTn dur="500"/>
                                        <p:tgtEl>
                                          <p:spTgt spid="241"/>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500"/>
                                        <p:tgtEl>
                                          <p:spTgt spid="242"/>
                                        </p:tgtEl>
                                        <p:attrNameLst>
                                          <p:attrName>ppt_w</p:attrName>
                                        </p:attrNameLst>
                                      </p:cBhvr>
                                      <p:tavLst>
                                        <p:tav fmla="" tm="0">
                                          <p:val>
                                            <p:strVal val="0"/>
                                          </p:val>
                                        </p:tav>
                                        <p:tav fmla="" tm="100000">
                                          <p:val>
                                            <p:strVal val="#ppt_w"/>
                                          </p:val>
                                        </p:tav>
                                      </p:tavLst>
                                    </p:anim>
                                    <p:anim calcmode="lin" valueType="num">
                                      <p:cBhvr additive="base">
                                        <p:cTn dur="500"/>
                                        <p:tgtEl>
                                          <p:spTgt spid="242"/>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500"/>
                                        <p:tgtEl>
                                          <p:spTgt spid="243"/>
                                        </p:tgtEl>
                                        <p:attrNameLst>
                                          <p:attrName>ppt_w</p:attrName>
                                        </p:attrNameLst>
                                      </p:cBhvr>
                                      <p:tavLst>
                                        <p:tav fmla="" tm="0">
                                          <p:val>
                                            <p:strVal val="0"/>
                                          </p:val>
                                        </p:tav>
                                        <p:tav fmla="" tm="100000">
                                          <p:val>
                                            <p:strVal val="#ppt_w"/>
                                          </p:val>
                                        </p:tav>
                                      </p:tavLst>
                                    </p:anim>
                                    <p:anim calcmode="lin" valueType="num">
                                      <p:cBhvr additive="base">
                                        <p:cTn dur="500"/>
                                        <p:tgtEl>
                                          <p:spTgt spid="243"/>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ppt_w</p:attrName>
                                        </p:attrNameLst>
                                      </p:cBhvr>
                                      <p:tavLst>
                                        <p:tav fmla="" tm="0">
                                          <p:val>
                                            <p:strVal val="0"/>
                                          </p:val>
                                        </p:tav>
                                        <p:tav fmla="" tm="100000">
                                          <p:val>
                                            <p:strVal val="#ppt_w"/>
                                          </p:val>
                                        </p:tav>
                                      </p:tavLst>
                                    </p:anim>
                                    <p:anim calcmode="lin" valueType="num">
                                      <p:cBhvr additive="base">
                                        <p:cTn dur="500"/>
                                        <p:tgtEl>
                                          <p:spTgt spid="244"/>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500"/>
                                        <p:tgtEl>
                                          <p:spTgt spid="245"/>
                                        </p:tgtEl>
                                        <p:attrNameLst>
                                          <p:attrName>ppt_w</p:attrName>
                                        </p:attrNameLst>
                                      </p:cBhvr>
                                      <p:tavLst>
                                        <p:tav fmla="" tm="0">
                                          <p:val>
                                            <p:strVal val="0"/>
                                          </p:val>
                                        </p:tav>
                                        <p:tav fmla="" tm="100000">
                                          <p:val>
                                            <p:strVal val="#ppt_w"/>
                                          </p:val>
                                        </p:tav>
                                      </p:tavLst>
                                    </p:anim>
                                    <p:anim calcmode="lin" valueType="num">
                                      <p:cBhvr additive="base">
                                        <p:cTn dur="500"/>
                                        <p:tgtEl>
                                          <p:spTgt spid="24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1"/>
          <p:cNvSpPr/>
          <p:nvPr/>
        </p:nvSpPr>
        <p:spPr>
          <a:xfrm>
            <a:off x="365760" y="264161"/>
            <a:ext cx="11460480" cy="1209040"/>
          </a:xfrm>
          <a:prstGeom prst="rect">
            <a:avLst/>
          </a:prstGeom>
          <a:solidFill>
            <a:srgbClr val="7F3494"/>
          </a:solidFill>
          <a:ln cap="flat" cmpd="sng" w="12700">
            <a:solidFill>
              <a:srgbClr val="7F349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1"/>
          <p:cNvSpPr txBox="1"/>
          <p:nvPr>
            <p:ph idx="1" type="body"/>
          </p:nvPr>
        </p:nvSpPr>
        <p:spPr>
          <a:xfrm>
            <a:off x="579120" y="1725139"/>
            <a:ext cx="10814498" cy="3637280"/>
          </a:xfrm>
          <a:prstGeom prst="rect">
            <a:avLst/>
          </a:prstGeom>
          <a:noFill/>
          <a:ln>
            <a:noFill/>
          </a:ln>
        </p:spPr>
        <p:txBody>
          <a:bodyPr anchorCtr="0" anchor="t" bIns="45700" lIns="91425" spcFirstLastPara="1" rIns="91425" wrap="square" tIns="45700">
            <a:noAutofit/>
          </a:bodyPr>
          <a:lstStyle/>
          <a:p>
            <a:pPr indent="-342900" lvl="0" marL="571500" rtl="0" algn="just">
              <a:lnSpc>
                <a:spcPct val="90000"/>
              </a:lnSpc>
              <a:spcBef>
                <a:spcPts val="1000"/>
              </a:spcBef>
              <a:spcAft>
                <a:spcPts val="0"/>
              </a:spcAft>
              <a:buSzPts val="2400"/>
              <a:buFont typeface="Arial"/>
              <a:buChar char="•"/>
            </a:pPr>
            <a:r>
              <a:rPr lang="es-ES"/>
              <a:t>El Covid-19 ha EMPEORADO LAS CONDICIONES LABORALES DE LOS CUIDADORES en todo el mundo, debido a la escasez de equipos de bioseguridad, la escasez de sistemas de control de infecciones, la falta de programas de reconocimiento e incentivos laborales, y finalmente el abuso físico y psicológico y la discriminación por parte de los pacientes, lo que tiene un impacto en su salud mental. </a:t>
            </a:r>
            <a:br>
              <a:rPr lang="es-ES"/>
            </a:br>
            <a:r>
              <a:rPr lang="es-ES"/>
              <a:t>Según la American Healthcare Association (AHCA) y el National Center for Assisted Living (NCAL), los centros de atención a largo plazo se enfrentan a la peor crisis laboral de cualquier sector de atención médica en la actualidad. </a:t>
            </a:r>
            <a:br>
              <a:rPr lang="es-ES"/>
            </a:br>
            <a:r>
              <a:rPr lang="es-ES"/>
              <a:t>Y los datos de la Oficina de Estadísticas Laborales de noviembre de 2021 muestran que LOS CENTROS DE ENFERMERÍA Y ATENCIÓN RESIDENCIAL PERDIERON MÁS DE 11,000 EMPLEOS.</a:t>
            </a:r>
            <a:endParaRPr/>
          </a:p>
        </p:txBody>
      </p:sp>
      <p:sp>
        <p:nvSpPr>
          <p:cNvPr id="275" name="Google Shape;275;p11"/>
          <p:cNvSpPr txBox="1"/>
          <p:nvPr>
            <p:ph idx="2" type="body"/>
          </p:nvPr>
        </p:nvSpPr>
        <p:spPr>
          <a:xfrm>
            <a:off x="798381" y="387831"/>
            <a:ext cx="10595237" cy="803654"/>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3600"/>
              <a:buNone/>
            </a:pPr>
            <a:r>
              <a:rPr lang="es-ES">
                <a:latin typeface="Open Sans"/>
                <a:ea typeface="Open Sans"/>
                <a:cs typeface="Open Sans"/>
                <a:sym typeface="Open Sans"/>
              </a:rPr>
              <a:t>La situación de los cuidadores</a:t>
            </a:r>
            <a:endParaRPr/>
          </a:p>
        </p:txBody>
      </p:sp>
      <p:pic>
        <p:nvPicPr>
          <p:cNvPr descr="23,404 Drawing Of Healthcare Workers Illustrations &amp; Clip ..." id="276" name="Google Shape;276;p11"/>
          <p:cNvPicPr preferRelativeResize="0"/>
          <p:nvPr/>
        </p:nvPicPr>
        <p:blipFill rotWithShape="1">
          <a:blip r:embed="rId3">
            <a:alphaModFix/>
          </a:blip>
          <a:srcRect b="10465" l="7161" r="9235" t="11754"/>
          <a:stretch/>
        </p:blipFill>
        <p:spPr>
          <a:xfrm>
            <a:off x="9815332" y="5427597"/>
            <a:ext cx="1868668" cy="1042571"/>
          </a:xfrm>
          <a:prstGeom prst="rect">
            <a:avLst/>
          </a:prstGeom>
          <a:noFill/>
          <a:ln>
            <a:noFill/>
          </a:ln>
        </p:spPr>
      </p:pic>
      <p:pic>
        <p:nvPicPr>
          <p:cNvPr id="277" name="Google Shape;277;p11"/>
          <p:cNvPicPr preferRelativeResize="0"/>
          <p:nvPr/>
        </p:nvPicPr>
        <p:blipFill rotWithShape="1">
          <a:blip r:embed="rId4">
            <a:alphaModFix/>
          </a:blip>
          <a:srcRect b="54074" l="60500" r="22749" t="25630"/>
          <a:stretch/>
        </p:blipFill>
        <p:spPr>
          <a:xfrm>
            <a:off x="11061709" y="42704"/>
            <a:ext cx="1096439" cy="7473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2"/>
          <p:cNvSpPr/>
          <p:nvPr/>
        </p:nvSpPr>
        <p:spPr>
          <a:xfrm>
            <a:off x="365760" y="264161"/>
            <a:ext cx="11460480" cy="1239520"/>
          </a:xfrm>
          <a:prstGeom prst="rect">
            <a:avLst/>
          </a:prstGeom>
          <a:solidFill>
            <a:srgbClr val="7F3494"/>
          </a:solidFill>
          <a:ln cap="flat" cmpd="sng" w="12700">
            <a:solidFill>
              <a:srgbClr val="7F349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2"/>
          <p:cNvSpPr txBox="1"/>
          <p:nvPr>
            <p:ph idx="1" type="body"/>
          </p:nvPr>
        </p:nvSpPr>
        <p:spPr>
          <a:xfrm>
            <a:off x="688749" y="1503681"/>
            <a:ext cx="10814498" cy="747324"/>
          </a:xfrm>
          <a:prstGeom prst="rect">
            <a:avLst/>
          </a:prstGeom>
          <a:noFill/>
          <a:ln>
            <a:noFill/>
          </a:ln>
        </p:spPr>
        <p:txBody>
          <a:bodyPr anchorCtr="0" anchor="t" bIns="45700" lIns="91425" spcFirstLastPara="1" rIns="91425" wrap="square" tIns="45700">
            <a:noAutofit/>
          </a:bodyPr>
          <a:lstStyle/>
          <a:p>
            <a:pPr indent="0" lvl="0" marL="228600" rtl="0" algn="ctr">
              <a:lnSpc>
                <a:spcPct val="90000"/>
              </a:lnSpc>
              <a:spcBef>
                <a:spcPts val="1000"/>
              </a:spcBef>
              <a:spcAft>
                <a:spcPts val="0"/>
              </a:spcAft>
              <a:buSzPts val="2400"/>
              <a:buNone/>
            </a:pPr>
            <a:r>
              <a:rPr b="1" lang="es-ES" sz="3600"/>
              <a:t>Educación</a:t>
            </a:r>
            <a:endParaRPr/>
          </a:p>
        </p:txBody>
      </p:sp>
      <p:sp>
        <p:nvSpPr>
          <p:cNvPr id="284" name="Google Shape;284;p12"/>
          <p:cNvSpPr txBox="1"/>
          <p:nvPr>
            <p:ph idx="2" type="body"/>
          </p:nvPr>
        </p:nvSpPr>
        <p:spPr>
          <a:xfrm>
            <a:off x="798380" y="140489"/>
            <a:ext cx="10595237" cy="803654"/>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3600"/>
              <a:buNone/>
            </a:pPr>
            <a:r>
              <a:rPr lang="es-ES">
                <a:latin typeface="Open Sans"/>
                <a:ea typeface="Open Sans"/>
                <a:cs typeface="Open Sans"/>
                <a:sym typeface="Open Sans"/>
              </a:rPr>
              <a:t>¿Cómo puede la tecnología ayudar a las personas cuidadoras?</a:t>
            </a:r>
            <a:endParaRPr/>
          </a:p>
        </p:txBody>
      </p:sp>
      <p:sp>
        <p:nvSpPr>
          <p:cNvPr id="285" name="Google Shape;285;p12"/>
          <p:cNvSpPr txBox="1"/>
          <p:nvPr/>
        </p:nvSpPr>
        <p:spPr>
          <a:xfrm>
            <a:off x="477519" y="2183663"/>
            <a:ext cx="11025728" cy="4034257"/>
          </a:xfrm>
          <a:prstGeom prst="rect">
            <a:avLst/>
          </a:prstGeom>
          <a:noFill/>
          <a:ln>
            <a:noFill/>
          </a:ln>
        </p:spPr>
        <p:txBody>
          <a:bodyPr anchorCtr="0" anchor="t" bIns="45700" lIns="91425" spcFirstLastPara="1" rIns="91425" wrap="square" tIns="45700">
            <a:noAutofit/>
          </a:bodyPr>
          <a:lstStyle/>
          <a:p>
            <a:pPr indent="0" lvl="0" marL="228600" marR="0" rtl="0" algn="just">
              <a:lnSpc>
                <a:spcPct val="90000"/>
              </a:lnSpc>
              <a:spcBef>
                <a:spcPts val="1000"/>
              </a:spcBef>
              <a:spcAft>
                <a:spcPts val="0"/>
              </a:spcAft>
              <a:buClr>
                <a:srgbClr val="092E4B"/>
              </a:buClr>
              <a:buSzPts val="2400"/>
              <a:buFont typeface="Arial"/>
              <a:buNone/>
            </a:pPr>
            <a:r>
              <a:rPr lang="es-ES" sz="2400">
                <a:solidFill>
                  <a:srgbClr val="092E4B"/>
                </a:solidFill>
                <a:latin typeface="Calibri"/>
                <a:ea typeface="Calibri"/>
                <a:cs typeface="Calibri"/>
                <a:sym typeface="Calibri"/>
              </a:rPr>
              <a:t>Cómo puede ayudar Housing Care... la generación de líderes en salud, vivienda y cuidados necesita apoyo para seguir desarrollándose a sí mismos y, por tanto, a sus equipos y servicios.</a:t>
            </a:r>
            <a:endParaRPr sz="2400">
              <a:solidFill>
                <a:srgbClr val="092E4B"/>
              </a:solidFill>
              <a:latin typeface="Calibri"/>
              <a:ea typeface="Calibri"/>
              <a:cs typeface="Calibri"/>
              <a:sym typeface="Calibri"/>
            </a:endParaRPr>
          </a:p>
          <a:p>
            <a:pPr indent="0" lvl="0" marL="228600" marR="0" rtl="0" algn="just">
              <a:lnSpc>
                <a:spcPct val="90000"/>
              </a:lnSpc>
              <a:spcBef>
                <a:spcPts val="1000"/>
              </a:spcBef>
              <a:spcAft>
                <a:spcPts val="0"/>
              </a:spcAft>
              <a:buClr>
                <a:srgbClr val="092E4B"/>
              </a:buClr>
              <a:buSzPts val="2400"/>
              <a:buFont typeface="Arial"/>
              <a:buNone/>
            </a:pPr>
            <a:r>
              <a:rPr lang="es-ES" sz="2400">
                <a:solidFill>
                  <a:srgbClr val="092E4B"/>
                </a:solidFill>
                <a:latin typeface="Calibri"/>
                <a:ea typeface="Calibri"/>
                <a:cs typeface="Calibri"/>
                <a:sym typeface="Calibri"/>
              </a:rPr>
              <a:t>La educación de los profesionales dentro de estos sectores es crucial para permitir un cambio cultural para que el personal comprenda el valor y el uso de la tecnología, y cómo puede ayudarlos a brindar cuidados efectivos, así como mejorar la calidad de vida de las personas atendidas.</a:t>
            </a:r>
            <a:endParaRPr sz="2400">
              <a:solidFill>
                <a:srgbClr val="092E4B"/>
              </a:solidFill>
              <a:latin typeface="Calibri"/>
              <a:ea typeface="Calibri"/>
              <a:cs typeface="Calibri"/>
              <a:sym typeface="Calibri"/>
            </a:endParaRPr>
          </a:p>
          <a:p>
            <a:pPr indent="0" lvl="0" marL="228600" marR="0" rtl="0" algn="just">
              <a:lnSpc>
                <a:spcPct val="90000"/>
              </a:lnSpc>
              <a:spcBef>
                <a:spcPts val="1000"/>
              </a:spcBef>
              <a:spcAft>
                <a:spcPts val="0"/>
              </a:spcAft>
              <a:buClr>
                <a:srgbClr val="092E4B"/>
              </a:buClr>
              <a:buSzPts val="2400"/>
              <a:buFont typeface="Arial"/>
              <a:buNone/>
            </a:pPr>
            <a:r>
              <a:rPr lang="es-ES" sz="2400">
                <a:solidFill>
                  <a:srgbClr val="092E4B"/>
                </a:solidFill>
                <a:latin typeface="Calibri"/>
                <a:ea typeface="Calibri"/>
                <a:cs typeface="Calibri"/>
                <a:sym typeface="Calibri"/>
              </a:rPr>
              <a:t>Proporcionándoles la tecnología adecuada pudiendo opinar cada semana o mes para saber cómo se han sentido mientras trabajan, cómo creen que pueden mejorar sus habilidades…</a:t>
            </a:r>
            <a:endParaRPr sz="2400">
              <a:solidFill>
                <a:srgbClr val="092E4B"/>
              </a:solidFill>
              <a:latin typeface="Calibri"/>
              <a:ea typeface="Calibri"/>
              <a:cs typeface="Calibri"/>
              <a:sym typeface="Calibri"/>
            </a:endParaRPr>
          </a:p>
          <a:p>
            <a:pPr indent="0" lvl="0" marL="228600" marR="0" rtl="0" algn="just">
              <a:lnSpc>
                <a:spcPct val="90000"/>
              </a:lnSpc>
              <a:spcBef>
                <a:spcPts val="1000"/>
              </a:spcBef>
              <a:spcAft>
                <a:spcPts val="0"/>
              </a:spcAft>
              <a:buClr>
                <a:srgbClr val="092E4B"/>
              </a:buClr>
              <a:buSzPts val="2400"/>
              <a:buFont typeface="Arial"/>
              <a:buNone/>
            </a:pPr>
            <a:r>
              <a:t/>
            </a:r>
            <a:endParaRPr b="0" i="0" sz="2400" u="none" cap="none" strike="noStrike">
              <a:solidFill>
                <a:srgbClr val="092E4B"/>
              </a:solidFill>
              <a:latin typeface="Calibri"/>
              <a:ea typeface="Calibri"/>
              <a:cs typeface="Calibri"/>
              <a:sym typeface="Calibri"/>
            </a:endParaRPr>
          </a:p>
          <a:p>
            <a:pPr indent="0" lvl="0" marL="228600" marR="0" rtl="0" algn="just">
              <a:lnSpc>
                <a:spcPct val="90000"/>
              </a:lnSpc>
              <a:spcBef>
                <a:spcPts val="1000"/>
              </a:spcBef>
              <a:spcAft>
                <a:spcPts val="0"/>
              </a:spcAft>
              <a:buClr>
                <a:srgbClr val="092E4B"/>
              </a:buClr>
              <a:buSzPts val="2400"/>
              <a:buFont typeface="Arial"/>
              <a:buNone/>
            </a:pPr>
            <a:r>
              <a:t/>
            </a:r>
            <a:endParaRPr b="0" i="0" sz="2400" u="none" cap="none" strike="noStrike">
              <a:solidFill>
                <a:srgbClr val="092E4B"/>
              </a:solidFill>
              <a:latin typeface="Calibri"/>
              <a:ea typeface="Calibri"/>
              <a:cs typeface="Calibri"/>
              <a:sym typeface="Calibri"/>
            </a:endParaRPr>
          </a:p>
          <a:p>
            <a:pPr indent="0" lvl="0" marL="228600" marR="0" rtl="0" algn="just">
              <a:lnSpc>
                <a:spcPct val="90000"/>
              </a:lnSpc>
              <a:spcBef>
                <a:spcPts val="1000"/>
              </a:spcBef>
              <a:spcAft>
                <a:spcPts val="0"/>
              </a:spcAft>
              <a:buClr>
                <a:srgbClr val="092E4B"/>
              </a:buClr>
              <a:buSzPts val="2400"/>
              <a:buFont typeface="Arial"/>
              <a:buNone/>
            </a:pPr>
            <a:r>
              <a:t/>
            </a:r>
            <a:endParaRPr b="0" i="0" sz="2400" u="none" cap="none" strike="noStrike">
              <a:solidFill>
                <a:srgbClr val="092E4B"/>
              </a:solidFill>
              <a:latin typeface="Calibri"/>
              <a:ea typeface="Calibri"/>
              <a:cs typeface="Calibri"/>
              <a:sym typeface="Calibri"/>
            </a:endParaRPr>
          </a:p>
        </p:txBody>
      </p:sp>
      <p:pic>
        <p:nvPicPr>
          <p:cNvPr id="286" name="Google Shape;286;p12"/>
          <p:cNvPicPr preferRelativeResize="0"/>
          <p:nvPr/>
        </p:nvPicPr>
        <p:blipFill rotWithShape="1">
          <a:blip r:embed="rId3">
            <a:alphaModFix/>
          </a:blip>
          <a:srcRect b="54074" l="60500" r="22749" t="25630"/>
          <a:stretch/>
        </p:blipFill>
        <p:spPr>
          <a:xfrm>
            <a:off x="11061709" y="42704"/>
            <a:ext cx="1096439" cy="7473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3"/>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000"/>
              <a:buNone/>
            </a:pPr>
            <a:r>
              <a:rPr lang="es-ES"/>
              <a:t>let the beauty of what                                                                            you love be what you do.</a:t>
            </a:r>
            <a:endParaRPr/>
          </a:p>
        </p:txBody>
      </p:sp>
      <p:sp>
        <p:nvSpPr>
          <p:cNvPr id="292" name="Google Shape;292;p13"/>
          <p:cNvSpPr txBox="1"/>
          <p:nvPr/>
        </p:nvSpPr>
        <p:spPr>
          <a:xfrm>
            <a:off x="0" y="4103398"/>
            <a:ext cx="6095999" cy="153265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200"/>
              <a:buFont typeface="Arial"/>
              <a:buNone/>
            </a:pPr>
            <a:r>
              <a:rPr b="1" i="0" lang="es-ES" sz="2200" u="none" cap="none" strike="noStrike">
                <a:solidFill>
                  <a:schemeClr val="lt1"/>
                </a:solidFill>
                <a:latin typeface="Calibri"/>
                <a:ea typeface="Calibri"/>
                <a:cs typeface="Calibri"/>
                <a:sym typeface="Calibri"/>
              </a:rPr>
              <a:t>RUMI</a:t>
            </a:r>
            <a:endParaRPr b="0" i="0" sz="1400" u="none" cap="none" strike="noStrike">
              <a:solidFill>
                <a:srgbClr val="000000"/>
              </a:solidFill>
              <a:latin typeface="Arial"/>
              <a:ea typeface="Arial"/>
              <a:cs typeface="Arial"/>
              <a:sym typeface="Arial"/>
            </a:endParaRPr>
          </a:p>
        </p:txBody>
      </p:sp>
      <p:sp>
        <p:nvSpPr>
          <p:cNvPr id="293" name="Google Shape;293;p13"/>
          <p:cNvSpPr txBox="1"/>
          <p:nvPr/>
        </p:nvSpPr>
        <p:spPr>
          <a:xfrm>
            <a:off x="1005840" y="2295878"/>
            <a:ext cx="429768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600">
                <a:solidFill>
                  <a:schemeClr val="lt2"/>
                </a:solidFill>
                <a:latin typeface="Calibri"/>
                <a:ea typeface="Calibri"/>
                <a:cs typeface="Calibri"/>
                <a:sym typeface="Calibri"/>
              </a:rPr>
              <a:t>El cambio es siempre el resultado final de todo verdadero aprendizaje</a:t>
            </a:r>
            <a:endParaRPr/>
          </a:p>
        </p:txBody>
      </p:sp>
      <p:pic>
        <p:nvPicPr>
          <p:cNvPr descr="Características generales del envejecimiento y las personas mayores" id="294" name="Google Shape;294;p13"/>
          <p:cNvPicPr preferRelativeResize="0"/>
          <p:nvPr>
            <p:ph idx="2" type="pic"/>
          </p:nvPr>
        </p:nvPicPr>
        <p:blipFill rotWithShape="1">
          <a:blip r:embed="rId3">
            <a:alphaModFix/>
          </a:blip>
          <a:srcRect b="9283" l="0" r="0" t="9283"/>
          <a:stretch/>
        </p:blipFill>
        <p:spPr>
          <a:xfrm>
            <a:off x="0" y="0"/>
            <a:ext cx="12192000" cy="6858000"/>
          </a:xfrm>
          <a:prstGeom prst="rect">
            <a:avLst/>
          </a:prstGeom>
          <a:noFill/>
          <a:ln>
            <a:noFill/>
          </a:ln>
        </p:spPr>
      </p:pic>
      <p:sp>
        <p:nvSpPr>
          <p:cNvPr id="295" name="Google Shape;295;p13"/>
          <p:cNvSpPr txBox="1"/>
          <p:nvPr/>
        </p:nvSpPr>
        <p:spPr>
          <a:xfrm>
            <a:off x="346390" y="429742"/>
            <a:ext cx="3859850" cy="50783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5400">
                <a:solidFill>
                  <a:schemeClr val="lt2"/>
                </a:solidFill>
                <a:latin typeface="Calibri"/>
                <a:ea typeface="Calibri"/>
                <a:cs typeface="Calibri"/>
                <a:sym typeface="Calibri"/>
              </a:rPr>
              <a:t>El cambio es siempre el resultado de todo verdadero aprendizaje.</a:t>
            </a:r>
            <a:endParaRPr b="1" sz="5400">
              <a:solidFill>
                <a:schemeClr val="lt2"/>
              </a:solidFill>
              <a:latin typeface="Calibri"/>
              <a:ea typeface="Calibri"/>
              <a:cs typeface="Calibri"/>
              <a:sym typeface="Calibri"/>
            </a:endParaRPr>
          </a:p>
        </p:txBody>
      </p:sp>
      <p:sp>
        <p:nvSpPr>
          <p:cNvPr id="296" name="Google Shape;296;p13"/>
          <p:cNvSpPr txBox="1"/>
          <p:nvPr/>
        </p:nvSpPr>
        <p:spPr>
          <a:xfrm>
            <a:off x="1426518" y="5571411"/>
            <a:ext cx="296672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ES" sz="3200">
                <a:solidFill>
                  <a:schemeClr val="lt2"/>
                </a:solidFill>
                <a:latin typeface="Calibri"/>
                <a:ea typeface="Calibri"/>
                <a:cs typeface="Calibri"/>
                <a:sym typeface="Calibri"/>
              </a:rPr>
              <a:t>Leo Buscaglia</a:t>
            </a:r>
            <a:endParaRPr b="1" i="1" sz="3200">
              <a:solidFill>
                <a:schemeClr val="lt2"/>
              </a:solidFill>
              <a:latin typeface="Calibri"/>
              <a:ea typeface="Calibri"/>
              <a:cs typeface="Calibri"/>
              <a:sym typeface="Calibri"/>
            </a:endParaRPr>
          </a:p>
        </p:txBody>
      </p:sp>
      <p:sp>
        <p:nvSpPr>
          <p:cNvPr id="297" name="Google Shape;297;p13"/>
          <p:cNvSpPr/>
          <p:nvPr/>
        </p:nvSpPr>
        <p:spPr>
          <a:xfrm rot="10800000">
            <a:off x="4182943" y="4640850"/>
            <a:ext cx="656254" cy="428492"/>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8" name="Google Shape;298;p13"/>
          <p:cNvSpPr/>
          <p:nvPr/>
        </p:nvSpPr>
        <p:spPr>
          <a:xfrm>
            <a:off x="167795" y="178848"/>
            <a:ext cx="519750" cy="379828"/>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4"/>
          <p:cNvSpPr txBox="1"/>
          <p:nvPr>
            <p:ph idx="1" type="body"/>
          </p:nvPr>
        </p:nvSpPr>
        <p:spPr>
          <a:xfrm>
            <a:off x="712320" y="1210049"/>
            <a:ext cx="10595237" cy="485508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92E4B"/>
              </a:buClr>
              <a:buSzPts val="2000"/>
              <a:buNone/>
            </a:pPr>
            <a:r>
              <a:rPr lang="es-ES" sz="2000"/>
              <a:t>La vida asistida por el ambiente (AAL) es un enfoque en la atención médica que utiliza la tecnología para apoyar a las personas en su vida diaria, especialmente a las personas mayores o con afecciones crónicas, para mejorar su calidad de vida, independencia y resultados generales de salud. AAL tiene como objetivo ayudar a las personas a permanecer en sus propios hogares o centros de vida asistida, en lugar de en hospitales o centros de atención a tiempo completo.</a:t>
            </a:r>
            <a:endParaRPr/>
          </a:p>
          <a:p>
            <a:pPr indent="-228600" lvl="0" marL="228600" rtl="0" algn="l">
              <a:lnSpc>
                <a:spcPct val="90000"/>
              </a:lnSpc>
              <a:spcBef>
                <a:spcPts val="1000"/>
              </a:spcBef>
              <a:spcAft>
                <a:spcPts val="0"/>
              </a:spcAft>
              <a:buClr>
                <a:srgbClr val="092E4B"/>
              </a:buClr>
              <a:buSzPts val="2000"/>
              <a:buNone/>
            </a:pPr>
            <a:br>
              <a:rPr lang="es-ES" sz="2000"/>
            </a:br>
            <a:r>
              <a:rPr lang="es-ES" sz="2000"/>
              <a:t>La tecnología AAL se puede integrar en la vida de los usuarios a través de sistemas domésticos inteligentes, sensores, alarmas o dispositivos portátiles, y puede monitorear el estado de salud, el comportamiento y los patrones de actividad de un individuo.</a:t>
            </a:r>
            <a:endParaRPr/>
          </a:p>
          <a:p>
            <a:pPr indent="-228600" lvl="0" marL="228600" rtl="0" algn="l">
              <a:lnSpc>
                <a:spcPct val="90000"/>
              </a:lnSpc>
              <a:spcBef>
                <a:spcPts val="1000"/>
              </a:spcBef>
              <a:spcAft>
                <a:spcPts val="0"/>
              </a:spcAft>
              <a:buClr>
                <a:srgbClr val="092E4B"/>
              </a:buClr>
              <a:buSzPts val="2000"/>
              <a:buNone/>
            </a:pPr>
            <a:br>
              <a:rPr lang="es-ES" sz="2000"/>
            </a:br>
            <a:r>
              <a:rPr lang="es-ES" sz="2000"/>
              <a:t>Las soluciones AAL también pueden promover la interacción social, la estimulación cognitiva y la actividad física, que son esenciales para mantener un estilo de vida saludable y activo.</a:t>
            </a:r>
            <a:endParaRPr/>
          </a:p>
          <a:p>
            <a:pPr indent="-228600" lvl="0" marL="228600" rtl="0" algn="l">
              <a:lnSpc>
                <a:spcPct val="90000"/>
              </a:lnSpc>
              <a:spcBef>
                <a:spcPts val="1000"/>
              </a:spcBef>
              <a:spcAft>
                <a:spcPts val="0"/>
              </a:spcAft>
              <a:buClr>
                <a:srgbClr val="092E4B"/>
              </a:buClr>
              <a:buSzPts val="2000"/>
              <a:buNone/>
            </a:pPr>
            <a:br>
              <a:rPr lang="es-ES" sz="2000"/>
            </a:br>
            <a:r>
              <a:rPr lang="es-ES" sz="2000"/>
              <a:t>En general, AAL ofrece un enfoque innovador y práctico para apoyar a las personas en el manejo de su salud y la vida independiente, al tiempo que reduce la carga de los cuidadores y proveedores de atención médica.</a:t>
            </a:r>
            <a:endParaRPr/>
          </a:p>
        </p:txBody>
      </p:sp>
      <p:sp>
        <p:nvSpPr>
          <p:cNvPr id="304" name="Google Shape;304;p14"/>
          <p:cNvSpPr txBox="1"/>
          <p:nvPr>
            <p:ph idx="2" type="body"/>
          </p:nvPr>
        </p:nvSpPr>
        <p:spPr>
          <a:xfrm>
            <a:off x="712320" y="524935"/>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s-ES"/>
              <a:t>¿Qué es la vida asistida por el ambiente (AAL)?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5"/>
          <p:cNvSpPr txBox="1"/>
          <p:nvPr>
            <p:ph idx="2" type="body"/>
          </p:nvPr>
        </p:nvSpPr>
        <p:spPr>
          <a:xfrm>
            <a:off x="643812" y="459517"/>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800"/>
              <a:buNone/>
            </a:pPr>
            <a:r>
              <a:rPr lang="es-ES"/>
              <a:t>MOOC de Cuidado de personas mayores</a:t>
            </a:r>
            <a:endParaRPr/>
          </a:p>
        </p:txBody>
      </p:sp>
      <p:sp>
        <p:nvSpPr>
          <p:cNvPr id="310" name="Google Shape;310;p15"/>
          <p:cNvSpPr txBox="1"/>
          <p:nvPr/>
        </p:nvSpPr>
        <p:spPr>
          <a:xfrm>
            <a:off x="643812" y="1108057"/>
            <a:ext cx="10679213"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400">
                <a:solidFill>
                  <a:schemeClr val="dk1"/>
                </a:solidFill>
                <a:latin typeface="Calibri"/>
                <a:ea typeface="Calibri"/>
                <a:cs typeface="Calibri"/>
                <a:sym typeface="Calibri"/>
              </a:rPr>
              <a:t>El resultado del proyecto es un curso de desarrollo profesional en modo MOOC que proporciona a los cuidadores las habilidades básicas para ayudar y cuidar a las personas mayores también a través de tecnologías de vida asistida por el entorno (AAL). </a:t>
            </a:r>
            <a:br>
              <a:rPr lang="es-ES" sz="2400">
                <a:solidFill>
                  <a:schemeClr val="dk1"/>
                </a:solidFill>
                <a:latin typeface="Calibri"/>
                <a:ea typeface="Calibri"/>
                <a:cs typeface="Calibri"/>
                <a:sym typeface="Calibri"/>
              </a:rPr>
            </a:br>
            <a:r>
              <a:rPr lang="es-ES" sz="2400">
                <a:solidFill>
                  <a:schemeClr val="dk1"/>
                </a:solidFill>
                <a:latin typeface="Calibri"/>
                <a:ea typeface="Calibri"/>
                <a:cs typeface="Calibri"/>
                <a:sym typeface="Calibri"/>
              </a:rPr>
              <a:t>Los cuidadores, al final del MOOC podrán:</a:t>
            </a:r>
            <a:endParaRPr sz="2400">
              <a:solidFill>
                <a:schemeClr val="dk1"/>
              </a:solidFill>
              <a:latin typeface="Calibri"/>
              <a:ea typeface="Calibri"/>
              <a:cs typeface="Calibri"/>
              <a:sym typeface="Calibri"/>
            </a:endParaRPr>
          </a:p>
        </p:txBody>
      </p:sp>
      <p:sp>
        <p:nvSpPr>
          <p:cNvPr id="311" name="Google Shape;311;p15"/>
          <p:cNvSpPr txBox="1"/>
          <p:nvPr/>
        </p:nvSpPr>
        <p:spPr>
          <a:xfrm>
            <a:off x="1744824" y="3167015"/>
            <a:ext cx="9442579"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400">
                <a:solidFill>
                  <a:schemeClr val="dk1"/>
                </a:solidFill>
                <a:latin typeface="Calibri"/>
                <a:ea typeface="Calibri"/>
                <a:cs typeface="Calibri"/>
                <a:sym typeface="Calibri"/>
              </a:rPr>
              <a:t>Probar dispositivos AAL para ayudar y cuidar a adultos mayores;</a:t>
            </a:r>
            <a:endParaRPr/>
          </a:p>
          <a:p>
            <a:pPr indent="0" lvl="0" marL="0" marR="0" rtl="0" algn="just">
              <a:spcBef>
                <a:spcPts val="0"/>
              </a:spcBef>
              <a:spcAft>
                <a:spcPts val="0"/>
              </a:spcAft>
              <a:buNone/>
            </a:pPr>
            <a:br>
              <a:rPr lang="es-ES" sz="2400">
                <a:solidFill>
                  <a:schemeClr val="dk1"/>
                </a:solidFill>
                <a:latin typeface="Calibri"/>
                <a:ea typeface="Calibri"/>
                <a:cs typeface="Calibri"/>
                <a:sym typeface="Calibri"/>
              </a:rPr>
            </a:br>
            <a:r>
              <a:rPr lang="es-ES" sz="2400">
                <a:solidFill>
                  <a:schemeClr val="dk1"/>
                </a:solidFill>
                <a:latin typeface="Calibri"/>
                <a:ea typeface="Calibri"/>
                <a:cs typeface="Calibri"/>
                <a:sym typeface="Calibri"/>
              </a:rPr>
              <a:t>Brindar intervenciones de atención y tratamiento mediante el uso de tecnologías AAL, con un fuerte componente humanizado;</a:t>
            </a:r>
            <a:endParaRPr/>
          </a:p>
          <a:p>
            <a:pPr indent="0" lvl="0" marL="0" marR="0" rtl="0" algn="just">
              <a:spcBef>
                <a:spcPts val="0"/>
              </a:spcBef>
              <a:spcAft>
                <a:spcPts val="0"/>
              </a:spcAft>
              <a:buNone/>
            </a:pPr>
            <a:br>
              <a:rPr lang="es-ES" sz="2400">
                <a:solidFill>
                  <a:schemeClr val="dk1"/>
                </a:solidFill>
                <a:latin typeface="Calibri"/>
                <a:ea typeface="Calibri"/>
                <a:cs typeface="Calibri"/>
                <a:sym typeface="Calibri"/>
              </a:rPr>
            </a:br>
            <a:r>
              <a:rPr lang="es-ES" sz="2400">
                <a:solidFill>
                  <a:schemeClr val="dk1"/>
                </a:solidFill>
                <a:latin typeface="Calibri"/>
                <a:ea typeface="Calibri"/>
                <a:cs typeface="Calibri"/>
                <a:sym typeface="Calibri"/>
              </a:rPr>
              <a:t>Gestionar a nivel básico la multifuncionalidad de los dispositivos;</a:t>
            </a:r>
            <a:endParaRPr/>
          </a:p>
          <a:p>
            <a:pPr indent="0" lvl="0" marL="0" marR="0" rtl="0" algn="just">
              <a:spcBef>
                <a:spcPts val="0"/>
              </a:spcBef>
              <a:spcAft>
                <a:spcPts val="0"/>
              </a:spcAft>
              <a:buNone/>
            </a:pPr>
            <a:br>
              <a:rPr lang="es-ES" sz="2400">
                <a:solidFill>
                  <a:schemeClr val="dk1"/>
                </a:solidFill>
                <a:latin typeface="Calibri"/>
                <a:ea typeface="Calibri"/>
                <a:cs typeface="Calibri"/>
                <a:sym typeface="Calibri"/>
              </a:rPr>
            </a:br>
            <a:r>
              <a:rPr lang="es-ES" sz="2400">
                <a:solidFill>
                  <a:schemeClr val="dk1"/>
                </a:solidFill>
                <a:latin typeface="Calibri"/>
                <a:ea typeface="Calibri"/>
                <a:cs typeface="Calibri"/>
                <a:sym typeface="Calibri"/>
              </a:rPr>
              <a:t>Comprender y utilizar algunos de los datos producidos por las tecnologías.</a:t>
            </a:r>
            <a:endParaRPr sz="1800">
              <a:solidFill>
                <a:schemeClr val="dk1"/>
              </a:solidFill>
              <a:latin typeface="Calibri"/>
              <a:ea typeface="Calibri"/>
              <a:cs typeface="Calibri"/>
              <a:sym typeface="Calibri"/>
            </a:endParaRPr>
          </a:p>
        </p:txBody>
      </p:sp>
      <p:pic>
        <p:nvPicPr>
          <p:cNvPr id="312" name="Google Shape;312;p15"/>
          <p:cNvPicPr preferRelativeResize="0"/>
          <p:nvPr/>
        </p:nvPicPr>
        <p:blipFill rotWithShape="1">
          <a:blip r:embed="rId3">
            <a:alphaModFix/>
          </a:blip>
          <a:srcRect b="0" l="0" r="0" t="0"/>
          <a:stretch/>
        </p:blipFill>
        <p:spPr>
          <a:xfrm>
            <a:off x="1142141" y="3044432"/>
            <a:ext cx="567612" cy="567612"/>
          </a:xfrm>
          <a:prstGeom prst="rect">
            <a:avLst/>
          </a:prstGeom>
          <a:noFill/>
          <a:ln>
            <a:noFill/>
          </a:ln>
        </p:spPr>
      </p:pic>
      <p:pic>
        <p:nvPicPr>
          <p:cNvPr id="313" name="Google Shape;313;p15"/>
          <p:cNvPicPr preferRelativeResize="0"/>
          <p:nvPr/>
        </p:nvPicPr>
        <p:blipFill rotWithShape="1">
          <a:blip r:embed="rId4">
            <a:alphaModFix/>
          </a:blip>
          <a:srcRect b="0" l="0" r="0" t="0"/>
          <a:stretch/>
        </p:blipFill>
        <p:spPr>
          <a:xfrm>
            <a:off x="1108624" y="3914227"/>
            <a:ext cx="567612" cy="567612"/>
          </a:xfrm>
          <a:prstGeom prst="rect">
            <a:avLst/>
          </a:prstGeom>
          <a:noFill/>
          <a:ln>
            <a:noFill/>
          </a:ln>
        </p:spPr>
      </p:pic>
      <p:pic>
        <p:nvPicPr>
          <p:cNvPr id="314" name="Google Shape;314;p15"/>
          <p:cNvPicPr preferRelativeResize="0"/>
          <p:nvPr/>
        </p:nvPicPr>
        <p:blipFill rotWithShape="1">
          <a:blip r:embed="rId5">
            <a:alphaModFix/>
          </a:blip>
          <a:srcRect b="0" l="0" r="0" t="0"/>
          <a:stretch/>
        </p:blipFill>
        <p:spPr>
          <a:xfrm>
            <a:off x="1108624" y="4836751"/>
            <a:ext cx="567612" cy="567612"/>
          </a:xfrm>
          <a:prstGeom prst="rect">
            <a:avLst/>
          </a:prstGeom>
          <a:noFill/>
          <a:ln>
            <a:noFill/>
          </a:ln>
        </p:spPr>
      </p:pic>
      <p:pic>
        <p:nvPicPr>
          <p:cNvPr id="315" name="Google Shape;315;p15"/>
          <p:cNvPicPr preferRelativeResize="0"/>
          <p:nvPr/>
        </p:nvPicPr>
        <p:blipFill rotWithShape="1">
          <a:blip r:embed="rId6">
            <a:alphaModFix/>
          </a:blip>
          <a:srcRect b="0" l="0" r="0" t="0"/>
          <a:stretch/>
        </p:blipFill>
        <p:spPr>
          <a:xfrm>
            <a:off x="1108624" y="5647946"/>
            <a:ext cx="566057" cy="5660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6"/>
          <p:cNvSpPr txBox="1"/>
          <p:nvPr>
            <p:ph idx="2" type="body"/>
          </p:nvPr>
        </p:nvSpPr>
        <p:spPr>
          <a:xfrm>
            <a:off x="856964" y="726388"/>
            <a:ext cx="4422752" cy="803654"/>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3600"/>
              <a:buNone/>
            </a:pPr>
            <a:r>
              <a:rPr lang="es-ES"/>
              <a:t>El MOOC está compuesto por:</a:t>
            </a:r>
            <a:endParaRPr/>
          </a:p>
        </p:txBody>
      </p:sp>
      <p:grpSp>
        <p:nvGrpSpPr>
          <p:cNvPr id="321" name="Google Shape;321;p16"/>
          <p:cNvGrpSpPr/>
          <p:nvPr/>
        </p:nvGrpSpPr>
        <p:grpSpPr>
          <a:xfrm>
            <a:off x="5490358" y="998339"/>
            <a:ext cx="5881565" cy="4693570"/>
            <a:chOff x="5646839" y="2084286"/>
            <a:chExt cx="5881565" cy="4693570"/>
          </a:xfrm>
        </p:grpSpPr>
        <p:sp>
          <p:nvSpPr>
            <p:cNvPr id="322" name="Google Shape;322;p16"/>
            <p:cNvSpPr/>
            <p:nvPr/>
          </p:nvSpPr>
          <p:spPr>
            <a:xfrm>
              <a:off x="7540059" y="2084286"/>
              <a:ext cx="952312" cy="962903"/>
            </a:xfrm>
            <a:custGeom>
              <a:rect b="b" l="l" r="r" t="t"/>
              <a:pathLst>
                <a:path extrusionOk="0" h="500" w="457">
                  <a:moveTo>
                    <a:pt x="0" y="250"/>
                  </a:moveTo>
                  <a:cubicBezTo>
                    <a:pt x="0" y="388"/>
                    <a:pt x="102" y="500"/>
                    <a:pt x="228" y="500"/>
                  </a:cubicBezTo>
                  <a:cubicBezTo>
                    <a:pt x="354" y="500"/>
                    <a:pt x="457" y="388"/>
                    <a:pt x="457" y="250"/>
                  </a:cubicBezTo>
                  <a:cubicBezTo>
                    <a:pt x="457" y="112"/>
                    <a:pt x="354"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16"/>
            <p:cNvSpPr/>
            <p:nvPr/>
          </p:nvSpPr>
          <p:spPr>
            <a:xfrm>
              <a:off x="7264711" y="2355560"/>
              <a:ext cx="369846" cy="424427"/>
            </a:xfrm>
            <a:custGeom>
              <a:rect b="b" l="l" r="r" t="t"/>
              <a:pathLst>
                <a:path extrusionOk="0" h="220" w="192">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16"/>
            <p:cNvSpPr/>
            <p:nvPr/>
          </p:nvSpPr>
          <p:spPr>
            <a:xfrm>
              <a:off x="5646839" y="2502195"/>
              <a:ext cx="1756361" cy="146635"/>
            </a:xfrm>
            <a:custGeom>
              <a:rect b="b" l="l" r="r" t="t"/>
              <a:pathLst>
                <a:path extrusionOk="0" h="76" w="912">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16"/>
            <p:cNvSpPr/>
            <p:nvPr/>
          </p:nvSpPr>
          <p:spPr>
            <a:xfrm>
              <a:off x="6224418" y="2455761"/>
              <a:ext cx="92054" cy="262314"/>
            </a:xfrm>
            <a:custGeom>
              <a:rect b="b" l="l" r="r" t="t"/>
              <a:pathLst>
                <a:path extrusionOk="0" h="136" w="48">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16"/>
            <p:cNvSpPr/>
            <p:nvPr/>
          </p:nvSpPr>
          <p:spPr>
            <a:xfrm>
              <a:off x="5761703" y="2617874"/>
              <a:ext cx="331558" cy="323411"/>
            </a:xfrm>
            <a:custGeom>
              <a:rect b="b" l="l" r="r" t="t"/>
              <a:pathLst>
                <a:path extrusionOk="0" h="168" w="172">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5"/>
                    <a:pt x="0" y="139"/>
                    <a:pt x="0" y="121"/>
                  </a:cubicBezTo>
                  <a:cubicBezTo>
                    <a:pt x="0" y="42"/>
                    <a:pt x="0" y="42"/>
                    <a:pt x="0" y="42"/>
                  </a:cubicBezTo>
                  <a:cubicBezTo>
                    <a:pt x="0" y="17"/>
                    <a:pt x="20" y="0"/>
                    <a:pt x="4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16"/>
            <p:cNvSpPr/>
            <p:nvPr/>
          </p:nvSpPr>
          <p:spPr>
            <a:xfrm rot="165895">
              <a:off x="7402684" y="3452662"/>
              <a:ext cx="1107103" cy="3300413"/>
            </a:xfrm>
            <a:custGeom>
              <a:rect b="b" l="l" r="r" t="t"/>
              <a:pathLst>
                <a:path extrusionOk="0" h="1524" w="616">
                  <a:moveTo>
                    <a:pt x="191" y="76"/>
                  </a:moveTo>
                  <a:cubicBezTo>
                    <a:pt x="198" y="30"/>
                    <a:pt x="240" y="0"/>
                    <a:pt x="287" y="7"/>
                  </a:cubicBezTo>
                  <a:cubicBezTo>
                    <a:pt x="538" y="42"/>
                    <a:pt x="538" y="42"/>
                    <a:pt x="538" y="42"/>
                  </a:cubicBezTo>
                  <a:cubicBezTo>
                    <a:pt x="584" y="49"/>
                    <a:pt x="616" y="89"/>
                    <a:pt x="610" y="135"/>
                  </a:cubicBezTo>
                  <a:cubicBezTo>
                    <a:pt x="425" y="1445"/>
                    <a:pt x="425" y="1445"/>
                    <a:pt x="425" y="1445"/>
                  </a:cubicBezTo>
                  <a:cubicBezTo>
                    <a:pt x="419" y="1492"/>
                    <a:pt x="376" y="1524"/>
                    <a:pt x="329" y="1517"/>
                  </a:cubicBezTo>
                  <a:cubicBezTo>
                    <a:pt x="79" y="1482"/>
                    <a:pt x="79" y="1482"/>
                    <a:pt x="79" y="1482"/>
                  </a:cubicBezTo>
                  <a:cubicBezTo>
                    <a:pt x="32" y="1475"/>
                    <a:pt x="0" y="1433"/>
                    <a:pt x="6" y="1386"/>
                  </a:cubicBezTo>
                  <a:lnTo>
                    <a:pt x="191" y="76"/>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16"/>
            <p:cNvSpPr/>
            <p:nvPr/>
          </p:nvSpPr>
          <p:spPr>
            <a:xfrm>
              <a:off x="7886281" y="3592996"/>
              <a:ext cx="250909" cy="250094"/>
            </a:xfrm>
            <a:custGeom>
              <a:rect b="b" l="l" r="r" t="t"/>
              <a:pathLst>
                <a:path extrusionOk="0" h="130" w="130">
                  <a:moveTo>
                    <a:pt x="118" y="43"/>
                  </a:moveTo>
                  <a:cubicBezTo>
                    <a:pt x="106" y="14"/>
                    <a:pt x="73" y="0"/>
                    <a:pt x="43" y="12"/>
                  </a:cubicBezTo>
                  <a:cubicBezTo>
                    <a:pt x="14" y="24"/>
                    <a:pt x="0" y="57"/>
                    <a:pt x="12" y="86"/>
                  </a:cubicBezTo>
                  <a:cubicBezTo>
                    <a:pt x="24" y="116"/>
                    <a:pt x="57" y="130"/>
                    <a:pt x="86" y="118"/>
                  </a:cubicBezTo>
                  <a:cubicBezTo>
                    <a:pt x="116" y="106"/>
                    <a:pt x="130" y="73"/>
                    <a:pt x="118" y="4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16"/>
            <p:cNvSpPr/>
            <p:nvPr/>
          </p:nvSpPr>
          <p:spPr>
            <a:xfrm>
              <a:off x="7886281" y="3600328"/>
              <a:ext cx="188996" cy="225655"/>
            </a:xfrm>
            <a:custGeom>
              <a:rect b="b" l="l" r="r" t="t"/>
              <a:pathLst>
                <a:path extrusionOk="0" h="117" w="98">
                  <a:moveTo>
                    <a:pt x="66" y="17"/>
                  </a:moveTo>
                  <a:cubicBezTo>
                    <a:pt x="77" y="13"/>
                    <a:pt x="88" y="12"/>
                    <a:pt x="98" y="14"/>
                  </a:cubicBezTo>
                  <a:cubicBezTo>
                    <a:pt x="83" y="3"/>
                    <a:pt x="62" y="0"/>
                    <a:pt x="43" y="8"/>
                  </a:cubicBezTo>
                  <a:cubicBezTo>
                    <a:pt x="14" y="20"/>
                    <a:pt x="0" y="53"/>
                    <a:pt x="12" y="82"/>
                  </a:cubicBezTo>
                  <a:cubicBezTo>
                    <a:pt x="19" y="101"/>
                    <a:pt x="36" y="114"/>
                    <a:pt x="54" y="117"/>
                  </a:cubicBezTo>
                  <a:cubicBezTo>
                    <a:pt x="46" y="111"/>
                    <a:pt x="39" y="102"/>
                    <a:pt x="35" y="92"/>
                  </a:cubicBezTo>
                  <a:cubicBezTo>
                    <a:pt x="23" y="63"/>
                    <a:pt x="37" y="29"/>
                    <a:pt x="66" y="17"/>
                  </a:cubicBezTo>
                  <a:close/>
                </a:path>
              </a:pathLst>
            </a:custGeom>
            <a:solidFill>
              <a:srgbClr val="1335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16"/>
            <p:cNvSpPr/>
            <p:nvPr/>
          </p:nvSpPr>
          <p:spPr>
            <a:xfrm>
              <a:off x="8165702" y="3361639"/>
              <a:ext cx="1466350" cy="2946547"/>
            </a:xfrm>
            <a:custGeom>
              <a:rect b="b" l="l" r="r" t="t"/>
              <a:pathLst>
                <a:path extrusionOk="0" h="1529" w="761">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5"/>
                  </a:cubicBezTo>
                  <a:cubicBezTo>
                    <a:pt x="443" y="1518"/>
                    <a:pt x="443" y="1518"/>
                    <a:pt x="443" y="1518"/>
                  </a:cubicBezTo>
                  <a:cubicBezTo>
                    <a:pt x="398" y="1529"/>
                    <a:pt x="352" y="1502"/>
                    <a:pt x="340" y="1457"/>
                  </a:cubicBezTo>
                  <a:lnTo>
                    <a:pt x="12" y="175"/>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16"/>
            <p:cNvSpPr/>
            <p:nvPr/>
          </p:nvSpPr>
          <p:spPr>
            <a:xfrm>
              <a:off x="8419869" y="3562040"/>
              <a:ext cx="242762" cy="242762"/>
            </a:xfrm>
            <a:custGeom>
              <a:rect b="b" l="l" r="r" t="t"/>
              <a:pathLst>
                <a:path extrusionOk="0" h="126" w="126">
                  <a:moveTo>
                    <a:pt x="104" y="23"/>
                  </a:moveTo>
                  <a:cubicBezTo>
                    <a:pt x="82" y="1"/>
                    <a:pt x="45" y="0"/>
                    <a:pt x="23" y="22"/>
                  </a:cubicBezTo>
                  <a:cubicBezTo>
                    <a:pt x="0" y="44"/>
                    <a:pt x="0" y="81"/>
                    <a:pt x="22" y="103"/>
                  </a:cubicBezTo>
                  <a:cubicBezTo>
                    <a:pt x="44" y="126"/>
                    <a:pt x="80" y="126"/>
                    <a:pt x="103" y="104"/>
                  </a:cubicBezTo>
                  <a:cubicBezTo>
                    <a:pt x="126" y="82"/>
                    <a:pt x="126" y="46"/>
                    <a:pt x="104" y="2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16"/>
            <p:cNvSpPr/>
            <p:nvPr/>
          </p:nvSpPr>
          <p:spPr>
            <a:xfrm>
              <a:off x="8419869" y="3567742"/>
              <a:ext cx="146635" cy="231357"/>
            </a:xfrm>
            <a:custGeom>
              <a:rect b="b" l="l" r="r" t="t"/>
              <a:pathLst>
                <a:path extrusionOk="0" h="120" w="76">
                  <a:moveTo>
                    <a:pt x="48" y="20"/>
                  </a:moveTo>
                  <a:cubicBezTo>
                    <a:pt x="56" y="12"/>
                    <a:pt x="66" y="7"/>
                    <a:pt x="76" y="4"/>
                  </a:cubicBezTo>
                  <a:cubicBezTo>
                    <a:pt x="58" y="0"/>
                    <a:pt x="37" y="5"/>
                    <a:pt x="23" y="19"/>
                  </a:cubicBezTo>
                  <a:cubicBezTo>
                    <a:pt x="0" y="41"/>
                    <a:pt x="0" y="78"/>
                    <a:pt x="22" y="100"/>
                  </a:cubicBezTo>
                  <a:cubicBezTo>
                    <a:pt x="36" y="115"/>
                    <a:pt x="56" y="120"/>
                    <a:pt x="75" y="116"/>
                  </a:cubicBezTo>
                  <a:cubicBezTo>
                    <a:pt x="65" y="114"/>
                    <a:pt x="55" y="109"/>
                    <a:pt x="47" y="100"/>
                  </a:cubicBezTo>
                  <a:cubicBezTo>
                    <a:pt x="25" y="78"/>
                    <a:pt x="25" y="42"/>
                    <a:pt x="48" y="20"/>
                  </a:cubicBezTo>
                  <a:close/>
                </a:path>
              </a:pathLst>
            </a:custGeom>
            <a:solidFill>
              <a:srgbClr val="1335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16"/>
            <p:cNvSpPr/>
            <p:nvPr/>
          </p:nvSpPr>
          <p:spPr>
            <a:xfrm>
              <a:off x="8643893" y="3028451"/>
              <a:ext cx="2884511" cy="3358755"/>
            </a:xfrm>
            <a:custGeom>
              <a:rect b="b" l="l" r="r" t="t"/>
              <a:pathLst>
                <a:path extrusionOk="0" h="1401" w="1187">
                  <a:moveTo>
                    <a:pt x="28" y="296"/>
                  </a:moveTo>
                  <a:cubicBezTo>
                    <a:pt x="0" y="259"/>
                    <a:pt x="10" y="208"/>
                    <a:pt x="47" y="180"/>
                  </a:cubicBezTo>
                  <a:cubicBezTo>
                    <a:pt x="250" y="28"/>
                    <a:pt x="250" y="28"/>
                    <a:pt x="250" y="28"/>
                  </a:cubicBezTo>
                  <a:cubicBezTo>
                    <a:pt x="287" y="0"/>
                    <a:pt x="339" y="6"/>
                    <a:pt x="367" y="43"/>
                  </a:cubicBezTo>
                  <a:cubicBezTo>
                    <a:pt x="1159" y="1103"/>
                    <a:pt x="1159" y="1103"/>
                    <a:pt x="1159" y="1103"/>
                  </a:cubicBezTo>
                  <a:cubicBezTo>
                    <a:pt x="1187" y="1140"/>
                    <a:pt x="1179" y="1193"/>
                    <a:pt x="1142" y="1221"/>
                  </a:cubicBezTo>
                  <a:cubicBezTo>
                    <a:pt x="939" y="1373"/>
                    <a:pt x="939" y="1373"/>
                    <a:pt x="939" y="1373"/>
                  </a:cubicBezTo>
                  <a:cubicBezTo>
                    <a:pt x="902" y="1401"/>
                    <a:pt x="848" y="1393"/>
                    <a:pt x="821" y="1356"/>
                  </a:cubicBezTo>
                  <a:lnTo>
                    <a:pt x="28" y="296"/>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16"/>
            <p:cNvSpPr/>
            <p:nvPr/>
          </p:nvSpPr>
          <p:spPr>
            <a:xfrm>
              <a:off x="8893989" y="3324980"/>
              <a:ext cx="250094" cy="250909"/>
            </a:xfrm>
            <a:custGeom>
              <a:rect b="b" l="l" r="r" t="t"/>
              <a:pathLst>
                <a:path extrusionOk="0" h="130" w="130">
                  <a:moveTo>
                    <a:pt x="87" y="12"/>
                  </a:moveTo>
                  <a:cubicBezTo>
                    <a:pt x="58" y="0"/>
                    <a:pt x="24" y="13"/>
                    <a:pt x="12" y="42"/>
                  </a:cubicBezTo>
                  <a:cubicBezTo>
                    <a:pt x="0" y="71"/>
                    <a:pt x="13" y="105"/>
                    <a:pt x="42" y="118"/>
                  </a:cubicBezTo>
                  <a:cubicBezTo>
                    <a:pt x="71" y="130"/>
                    <a:pt x="105" y="117"/>
                    <a:pt x="117" y="88"/>
                  </a:cubicBezTo>
                  <a:cubicBezTo>
                    <a:pt x="130" y="58"/>
                    <a:pt x="116" y="25"/>
                    <a:pt x="87" y="12"/>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16"/>
            <p:cNvSpPr/>
            <p:nvPr/>
          </p:nvSpPr>
          <p:spPr>
            <a:xfrm>
              <a:off x="8893989" y="3342087"/>
              <a:ext cx="186552" cy="225655"/>
            </a:xfrm>
            <a:custGeom>
              <a:rect b="b" l="l" r="r" t="t"/>
              <a:pathLst>
                <a:path extrusionOk="0" h="117" w="97">
                  <a:moveTo>
                    <a:pt x="35" y="24"/>
                  </a:moveTo>
                  <a:cubicBezTo>
                    <a:pt x="40" y="14"/>
                    <a:pt x="47" y="5"/>
                    <a:pt x="55" y="0"/>
                  </a:cubicBezTo>
                  <a:cubicBezTo>
                    <a:pt x="37" y="3"/>
                    <a:pt x="20" y="15"/>
                    <a:pt x="12" y="33"/>
                  </a:cubicBezTo>
                  <a:cubicBezTo>
                    <a:pt x="0" y="62"/>
                    <a:pt x="13" y="96"/>
                    <a:pt x="42" y="109"/>
                  </a:cubicBezTo>
                  <a:cubicBezTo>
                    <a:pt x="61" y="117"/>
                    <a:pt x="81" y="114"/>
                    <a:pt x="97" y="103"/>
                  </a:cubicBezTo>
                  <a:cubicBezTo>
                    <a:pt x="87" y="105"/>
                    <a:pt x="76" y="104"/>
                    <a:pt x="65" y="99"/>
                  </a:cubicBezTo>
                  <a:cubicBezTo>
                    <a:pt x="36" y="87"/>
                    <a:pt x="23" y="53"/>
                    <a:pt x="35" y="24"/>
                  </a:cubicBezTo>
                  <a:close/>
                </a:path>
              </a:pathLst>
            </a:custGeom>
            <a:solidFill>
              <a:srgbClr val="1335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16"/>
            <p:cNvSpPr/>
            <p:nvPr/>
          </p:nvSpPr>
          <p:spPr>
            <a:xfrm>
              <a:off x="7936788" y="2837826"/>
              <a:ext cx="132786" cy="801604"/>
            </a:xfrm>
            <a:custGeom>
              <a:rect b="b" l="l" r="r" t="t"/>
              <a:pathLst>
                <a:path extrusionOk="0" h="416" w="69">
                  <a:moveTo>
                    <a:pt x="45" y="416"/>
                  </a:moveTo>
                  <a:cubicBezTo>
                    <a:pt x="43" y="416"/>
                    <a:pt x="38" y="415"/>
                    <a:pt x="31" y="410"/>
                  </a:cubicBezTo>
                  <a:cubicBezTo>
                    <a:pt x="16" y="395"/>
                    <a:pt x="8" y="359"/>
                    <a:pt x="9" y="306"/>
                  </a:cubicBezTo>
                  <a:cubicBezTo>
                    <a:pt x="9" y="277"/>
                    <a:pt x="8" y="243"/>
                    <a:pt x="6" y="207"/>
                  </a:cubicBezTo>
                  <a:cubicBezTo>
                    <a:pt x="1" y="87"/>
                    <a:pt x="0" y="13"/>
                    <a:pt x="32" y="4"/>
                  </a:cubicBezTo>
                  <a:cubicBezTo>
                    <a:pt x="42" y="0"/>
                    <a:pt x="50" y="1"/>
                    <a:pt x="57" y="6"/>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5" y="16"/>
                  </a:cubicBezTo>
                  <a:cubicBezTo>
                    <a:pt x="35" y="16"/>
                    <a:pt x="35" y="16"/>
                    <a:pt x="35" y="16"/>
                  </a:cubicBezTo>
                  <a:cubicBezTo>
                    <a:pt x="11" y="22"/>
                    <a:pt x="15" y="125"/>
                    <a:pt x="18" y="207"/>
                  </a:cubicBezTo>
                  <a:cubicBezTo>
                    <a:pt x="20" y="243"/>
                    <a:pt x="21" y="277"/>
                    <a:pt x="21" y="306"/>
                  </a:cubicBezTo>
                  <a:cubicBezTo>
                    <a:pt x="20" y="372"/>
                    <a:pt x="32" y="394"/>
                    <a:pt x="39" y="401"/>
                  </a:cubicBezTo>
                  <a:cubicBezTo>
                    <a:pt x="43" y="404"/>
                    <a:pt x="45" y="404"/>
                    <a:pt x="45" y="404"/>
                  </a:cubicBezTo>
                  <a:cubicBezTo>
                    <a:pt x="45" y="404"/>
                    <a:pt x="45" y="404"/>
                    <a:pt x="45" y="404"/>
                  </a:cubicBezTo>
                  <a:cubicBezTo>
                    <a:pt x="49" y="404"/>
                    <a:pt x="51" y="406"/>
                    <a:pt x="52" y="410"/>
                  </a:cubicBezTo>
                  <a:cubicBezTo>
                    <a:pt x="52" y="413"/>
                    <a:pt x="49" y="416"/>
                    <a:pt x="46" y="416"/>
                  </a:cubicBezTo>
                  <a:cubicBezTo>
                    <a:pt x="46" y="416"/>
                    <a:pt x="46" y="416"/>
                    <a:pt x="45" y="416"/>
                  </a:cubicBezTo>
                  <a:close/>
                </a:path>
              </a:pathLst>
            </a:custGeom>
            <a:solidFill>
              <a:srgbClr val="CCD9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16"/>
            <p:cNvSpPr/>
            <p:nvPr/>
          </p:nvSpPr>
          <p:spPr>
            <a:xfrm>
              <a:off x="8058169" y="3034154"/>
              <a:ext cx="53766" cy="470046"/>
            </a:xfrm>
            <a:custGeom>
              <a:rect b="b" l="l" r="r" t="t"/>
              <a:pathLst>
                <a:path extrusionOk="0" h="244" w="28">
                  <a:moveTo>
                    <a:pt x="12" y="244"/>
                  </a:moveTo>
                  <a:cubicBezTo>
                    <a:pt x="11" y="244"/>
                    <a:pt x="11" y="244"/>
                    <a:pt x="11" y="244"/>
                  </a:cubicBezTo>
                  <a:cubicBezTo>
                    <a:pt x="8" y="244"/>
                    <a:pt x="5" y="241"/>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rgbClr val="CCD9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16"/>
            <p:cNvSpPr/>
            <p:nvPr/>
          </p:nvSpPr>
          <p:spPr>
            <a:xfrm>
              <a:off x="8058490" y="2811090"/>
              <a:ext cx="468417" cy="834190"/>
            </a:xfrm>
            <a:custGeom>
              <a:rect b="b" l="l" r="r" t="t"/>
              <a:pathLst>
                <a:path extrusionOk="0" h="433" w="243">
                  <a:moveTo>
                    <a:pt x="238" y="431"/>
                  </a:moveTo>
                  <a:cubicBezTo>
                    <a:pt x="236" y="432"/>
                    <a:pt x="231" y="433"/>
                    <a:pt x="222" y="430"/>
                  </a:cubicBezTo>
                  <a:cubicBezTo>
                    <a:pt x="201" y="422"/>
                    <a:pt x="177" y="388"/>
                    <a:pt x="151" y="333"/>
                  </a:cubicBezTo>
                  <a:cubicBezTo>
                    <a:pt x="137" y="302"/>
                    <a:pt x="119" y="268"/>
                    <a:pt x="100" y="232"/>
                  </a:cubicBezTo>
                  <a:cubicBezTo>
                    <a:pt x="37" y="110"/>
                    <a:pt x="0" y="34"/>
                    <a:pt x="23" y="11"/>
                  </a:cubicBezTo>
                  <a:cubicBezTo>
                    <a:pt x="31" y="3"/>
                    <a:pt x="39" y="0"/>
                    <a:pt x="47" y="1"/>
                  </a:cubicBezTo>
                  <a:cubicBezTo>
                    <a:pt x="62" y="5"/>
                    <a:pt x="71" y="23"/>
                    <a:pt x="72" y="25"/>
                  </a:cubicBezTo>
                  <a:cubicBezTo>
                    <a:pt x="73" y="28"/>
                    <a:pt x="72" y="32"/>
                    <a:pt x="69" y="34"/>
                  </a:cubicBezTo>
                  <a:cubicBezTo>
                    <a:pt x="66" y="35"/>
                    <a:pt x="63" y="34"/>
                    <a:pt x="61" y="30"/>
                  </a:cubicBezTo>
                  <a:cubicBezTo>
                    <a:pt x="59" y="26"/>
                    <a:pt x="53" y="16"/>
                    <a:pt x="46" y="15"/>
                  </a:cubicBezTo>
                  <a:cubicBezTo>
                    <a:pt x="42" y="14"/>
                    <a:pt x="37" y="16"/>
                    <a:pt x="33" y="21"/>
                  </a:cubicBezTo>
                  <a:cubicBezTo>
                    <a:pt x="32" y="21"/>
                    <a:pt x="32" y="21"/>
                    <a:pt x="32" y="22"/>
                  </a:cubicBezTo>
                  <a:cubicBezTo>
                    <a:pt x="13" y="39"/>
                    <a:pt x="67" y="143"/>
                    <a:pt x="111" y="226"/>
                  </a:cubicBezTo>
                  <a:cubicBezTo>
                    <a:pt x="130" y="263"/>
                    <a:pt x="148" y="297"/>
                    <a:pt x="162" y="328"/>
                  </a:cubicBezTo>
                  <a:cubicBezTo>
                    <a:pt x="194" y="397"/>
                    <a:pt x="215" y="413"/>
                    <a:pt x="225" y="417"/>
                  </a:cubicBezTo>
                  <a:cubicBezTo>
                    <a:pt x="230" y="419"/>
                    <a:pt x="232" y="418"/>
                    <a:pt x="232" y="418"/>
                  </a:cubicBezTo>
                  <a:cubicBezTo>
                    <a:pt x="232" y="418"/>
                    <a:pt x="232" y="418"/>
                    <a:pt x="232" y="418"/>
                  </a:cubicBezTo>
                  <a:cubicBezTo>
                    <a:pt x="235" y="417"/>
                    <a:pt x="239" y="418"/>
                    <a:pt x="241" y="421"/>
                  </a:cubicBezTo>
                  <a:cubicBezTo>
                    <a:pt x="243" y="425"/>
                    <a:pt x="242" y="429"/>
                    <a:pt x="239" y="430"/>
                  </a:cubicBezTo>
                  <a:cubicBezTo>
                    <a:pt x="239" y="430"/>
                    <a:pt x="239" y="430"/>
                    <a:pt x="238" y="431"/>
                  </a:cubicBezTo>
                  <a:close/>
                </a:path>
              </a:pathLst>
            </a:custGeom>
            <a:solidFill>
              <a:srgbClr val="CCD9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16"/>
            <p:cNvSpPr/>
            <p:nvPr/>
          </p:nvSpPr>
          <p:spPr>
            <a:xfrm>
              <a:off x="8257354" y="2972242"/>
              <a:ext cx="265572" cy="509149"/>
            </a:xfrm>
            <a:custGeom>
              <a:rect b="b" l="l" r="r" t="t"/>
              <a:pathLst>
                <a:path extrusionOk="0" h="264" w="138">
                  <a:moveTo>
                    <a:pt x="134" y="263"/>
                  </a:moveTo>
                  <a:cubicBezTo>
                    <a:pt x="133" y="263"/>
                    <a:pt x="133" y="263"/>
                    <a:pt x="133" y="263"/>
                  </a:cubicBezTo>
                  <a:cubicBezTo>
                    <a:pt x="130" y="264"/>
                    <a:pt x="126" y="262"/>
                    <a:pt x="125" y="258"/>
                  </a:cubicBezTo>
                  <a:cubicBezTo>
                    <a:pt x="94" y="171"/>
                    <a:pt x="3" y="12"/>
                    <a:pt x="2" y="11"/>
                  </a:cubicBezTo>
                  <a:cubicBezTo>
                    <a:pt x="0" y="7"/>
                    <a:pt x="0" y="3"/>
                    <a:pt x="3" y="1"/>
                  </a:cubicBezTo>
                  <a:cubicBezTo>
                    <a:pt x="6" y="0"/>
                    <a:pt x="10" y="1"/>
                    <a:pt x="12" y="4"/>
                  </a:cubicBezTo>
                  <a:cubicBezTo>
                    <a:pt x="16" y="11"/>
                    <a:pt x="105" y="166"/>
                    <a:pt x="136" y="254"/>
                  </a:cubicBezTo>
                  <a:cubicBezTo>
                    <a:pt x="138" y="258"/>
                    <a:pt x="136" y="261"/>
                    <a:pt x="134" y="263"/>
                  </a:cubicBezTo>
                  <a:close/>
                </a:path>
              </a:pathLst>
            </a:custGeom>
            <a:solidFill>
              <a:srgbClr val="CCD9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16"/>
            <p:cNvSpPr/>
            <p:nvPr/>
          </p:nvSpPr>
          <p:spPr>
            <a:xfrm>
              <a:off x="8175315" y="2721194"/>
              <a:ext cx="859444" cy="745394"/>
            </a:xfrm>
            <a:custGeom>
              <a:rect b="b" l="l" r="r" t="t"/>
              <a:pathLst>
                <a:path extrusionOk="0" h="387" w="446">
                  <a:moveTo>
                    <a:pt x="444" y="382"/>
                  </a:moveTo>
                  <a:cubicBezTo>
                    <a:pt x="442" y="383"/>
                    <a:pt x="438" y="387"/>
                    <a:pt x="428" y="386"/>
                  </a:cubicBezTo>
                  <a:cubicBezTo>
                    <a:pt x="403" y="385"/>
                    <a:pt x="361" y="358"/>
                    <a:pt x="306" y="310"/>
                  </a:cubicBezTo>
                  <a:cubicBezTo>
                    <a:pt x="277" y="283"/>
                    <a:pt x="241" y="254"/>
                    <a:pt x="204" y="222"/>
                  </a:cubicBezTo>
                  <a:cubicBezTo>
                    <a:pt x="77" y="117"/>
                    <a:pt x="0" y="51"/>
                    <a:pt x="12" y="19"/>
                  </a:cubicBezTo>
                  <a:cubicBezTo>
                    <a:pt x="15" y="8"/>
                    <a:pt x="21" y="2"/>
                    <a:pt x="30" y="1"/>
                  </a:cubicBezTo>
                  <a:cubicBezTo>
                    <a:pt x="47" y="0"/>
                    <a:pt x="65" y="16"/>
                    <a:pt x="67" y="17"/>
                  </a:cubicBezTo>
                  <a:cubicBezTo>
                    <a:pt x="70" y="20"/>
                    <a:pt x="71" y="25"/>
                    <a:pt x="69" y="27"/>
                  </a:cubicBezTo>
                  <a:cubicBezTo>
                    <a:pt x="67" y="30"/>
                    <a:pt x="62" y="29"/>
                    <a:pt x="59" y="26"/>
                  </a:cubicBezTo>
                  <a:cubicBezTo>
                    <a:pt x="55" y="23"/>
                    <a:pt x="44" y="15"/>
                    <a:pt x="36" y="15"/>
                  </a:cubicBezTo>
                  <a:cubicBezTo>
                    <a:pt x="31" y="16"/>
                    <a:pt x="28" y="20"/>
                    <a:pt x="26" y="27"/>
                  </a:cubicBezTo>
                  <a:cubicBezTo>
                    <a:pt x="26" y="27"/>
                    <a:pt x="26" y="27"/>
                    <a:pt x="26" y="27"/>
                  </a:cubicBezTo>
                  <a:cubicBezTo>
                    <a:pt x="17" y="51"/>
                    <a:pt x="124" y="141"/>
                    <a:pt x="211" y="213"/>
                  </a:cubicBezTo>
                  <a:cubicBezTo>
                    <a:pt x="249" y="244"/>
                    <a:pt x="285" y="274"/>
                    <a:pt x="315" y="301"/>
                  </a:cubicBezTo>
                  <a:cubicBezTo>
                    <a:pt x="382" y="361"/>
                    <a:pt x="412" y="372"/>
                    <a:pt x="424" y="372"/>
                  </a:cubicBezTo>
                  <a:cubicBezTo>
                    <a:pt x="429" y="373"/>
                    <a:pt x="431" y="371"/>
                    <a:pt x="431" y="371"/>
                  </a:cubicBezTo>
                  <a:cubicBezTo>
                    <a:pt x="431" y="371"/>
                    <a:pt x="431" y="371"/>
                    <a:pt x="431" y="371"/>
                  </a:cubicBezTo>
                  <a:cubicBezTo>
                    <a:pt x="433" y="368"/>
                    <a:pt x="438" y="368"/>
                    <a:pt x="441" y="371"/>
                  </a:cubicBezTo>
                  <a:cubicBezTo>
                    <a:pt x="445" y="374"/>
                    <a:pt x="446" y="378"/>
                    <a:pt x="444" y="381"/>
                  </a:cubicBezTo>
                  <a:cubicBezTo>
                    <a:pt x="444" y="381"/>
                    <a:pt x="444" y="381"/>
                    <a:pt x="444" y="382"/>
                  </a:cubicBezTo>
                  <a:close/>
                </a:path>
              </a:pathLst>
            </a:custGeom>
            <a:solidFill>
              <a:srgbClr val="CCD9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16"/>
            <p:cNvSpPr/>
            <p:nvPr/>
          </p:nvSpPr>
          <p:spPr>
            <a:xfrm>
              <a:off x="8413363" y="2817226"/>
              <a:ext cx="549066" cy="468417"/>
            </a:xfrm>
            <a:custGeom>
              <a:rect b="b" l="l" r="r" t="t"/>
              <a:pathLst>
                <a:path extrusionOk="0" h="243" w="285">
                  <a:moveTo>
                    <a:pt x="283" y="241"/>
                  </a:moveTo>
                  <a:cubicBezTo>
                    <a:pt x="283" y="241"/>
                    <a:pt x="283" y="241"/>
                    <a:pt x="283" y="241"/>
                  </a:cubicBezTo>
                  <a:cubicBezTo>
                    <a:pt x="280" y="243"/>
                    <a:pt x="275" y="242"/>
                    <a:pt x="272" y="238"/>
                  </a:cubicBezTo>
                  <a:cubicBezTo>
                    <a:pt x="191" y="155"/>
                    <a:pt x="8" y="15"/>
                    <a:pt x="6" y="14"/>
                  </a:cubicBezTo>
                  <a:cubicBezTo>
                    <a:pt x="2" y="11"/>
                    <a:pt x="0" y="6"/>
                    <a:pt x="2" y="3"/>
                  </a:cubicBezTo>
                  <a:cubicBezTo>
                    <a:pt x="4" y="0"/>
                    <a:pt x="9" y="0"/>
                    <a:pt x="13" y="3"/>
                  </a:cubicBezTo>
                  <a:cubicBezTo>
                    <a:pt x="20" y="9"/>
                    <a:pt x="199" y="146"/>
                    <a:pt x="281" y="231"/>
                  </a:cubicBezTo>
                  <a:cubicBezTo>
                    <a:pt x="285" y="234"/>
                    <a:pt x="285" y="238"/>
                    <a:pt x="283" y="241"/>
                  </a:cubicBezTo>
                  <a:close/>
                </a:path>
              </a:pathLst>
            </a:custGeom>
            <a:solidFill>
              <a:srgbClr val="CCD9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16"/>
            <p:cNvSpPr txBox="1"/>
            <p:nvPr/>
          </p:nvSpPr>
          <p:spPr>
            <a:xfrm rot="-4881759">
              <a:off x="6759606" y="5028511"/>
              <a:ext cx="217266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400">
                  <a:solidFill>
                    <a:schemeClr val="lt1"/>
                  </a:solidFill>
                  <a:latin typeface="Calibri"/>
                  <a:ea typeface="Calibri"/>
                  <a:cs typeface="Calibri"/>
                  <a:sym typeface="Calibri"/>
                </a:rPr>
                <a:t>Entorno de aprendizaje</a:t>
              </a:r>
              <a:endParaRPr b="1" sz="2400">
                <a:solidFill>
                  <a:schemeClr val="lt1"/>
                </a:solidFill>
                <a:latin typeface="Calibri"/>
                <a:ea typeface="Calibri"/>
                <a:cs typeface="Calibri"/>
                <a:sym typeface="Calibri"/>
              </a:endParaRPr>
            </a:p>
          </p:txBody>
        </p:sp>
        <p:sp>
          <p:nvSpPr>
            <p:cNvPr id="343" name="Google Shape;343;p16"/>
            <p:cNvSpPr txBox="1"/>
            <p:nvPr/>
          </p:nvSpPr>
          <p:spPr>
            <a:xfrm rot="4520413">
              <a:off x="8057949" y="4858126"/>
              <a:ext cx="183024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lt1"/>
                  </a:solidFill>
                  <a:latin typeface="Calibri"/>
                  <a:ea typeface="Calibri"/>
                  <a:cs typeface="Calibri"/>
                  <a:sym typeface="Calibri"/>
                </a:rPr>
                <a:t>Herramientas</a:t>
              </a:r>
              <a:endParaRPr b="1" sz="2400">
                <a:solidFill>
                  <a:schemeClr val="lt1"/>
                </a:solidFill>
                <a:latin typeface="Calibri"/>
                <a:ea typeface="Calibri"/>
                <a:cs typeface="Calibri"/>
                <a:sym typeface="Calibri"/>
              </a:endParaRPr>
            </a:p>
          </p:txBody>
        </p:sp>
        <p:sp>
          <p:nvSpPr>
            <p:cNvPr id="344" name="Google Shape;344;p16"/>
            <p:cNvSpPr txBox="1"/>
            <p:nvPr/>
          </p:nvSpPr>
          <p:spPr>
            <a:xfrm rot="3201610">
              <a:off x="8356097" y="4290962"/>
              <a:ext cx="343099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400">
                  <a:solidFill>
                    <a:schemeClr val="lt1"/>
                  </a:solidFill>
                  <a:latin typeface="Calibri"/>
                  <a:ea typeface="Calibri"/>
                  <a:cs typeface="Calibri"/>
                  <a:sym typeface="Calibri"/>
                </a:rPr>
                <a:t>Área de contenido de capacitación</a:t>
              </a:r>
              <a:endParaRPr b="1" sz="2400">
                <a:solidFill>
                  <a:schemeClr val="lt1"/>
                </a:solidFill>
                <a:latin typeface="Calibri"/>
                <a:ea typeface="Calibri"/>
                <a:cs typeface="Calibri"/>
                <a:sym typeface="Calibri"/>
              </a:endParaRPr>
            </a:p>
          </p:txBody>
        </p:sp>
      </p:grpSp>
      <p:sp>
        <p:nvSpPr>
          <p:cNvPr id="345" name="Google Shape;345;p16"/>
          <p:cNvSpPr txBox="1"/>
          <p:nvPr/>
        </p:nvSpPr>
        <p:spPr>
          <a:xfrm>
            <a:off x="1664780" y="2213743"/>
            <a:ext cx="384669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rgbClr val="24BAA2"/>
                </a:solidFill>
                <a:latin typeface="Calibri"/>
                <a:ea typeface="Calibri"/>
                <a:cs typeface="Calibri"/>
                <a:sym typeface="Calibri"/>
              </a:rPr>
              <a:t>Área de contenido de capacitación</a:t>
            </a:r>
            <a:endParaRPr b="1" sz="2000">
              <a:solidFill>
                <a:srgbClr val="24BAA2"/>
              </a:solidFill>
              <a:latin typeface="Calibri"/>
              <a:ea typeface="Calibri"/>
              <a:cs typeface="Calibri"/>
              <a:sym typeface="Calibri"/>
            </a:endParaRPr>
          </a:p>
        </p:txBody>
      </p:sp>
      <p:sp>
        <p:nvSpPr>
          <p:cNvPr id="346" name="Google Shape;346;p16"/>
          <p:cNvSpPr txBox="1"/>
          <p:nvPr/>
        </p:nvSpPr>
        <p:spPr>
          <a:xfrm>
            <a:off x="1643862" y="2563534"/>
            <a:ext cx="5739716"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800">
                <a:solidFill>
                  <a:schemeClr val="dk1"/>
                </a:solidFill>
                <a:latin typeface="Calibri"/>
                <a:ea typeface="Calibri"/>
                <a:cs typeface="Calibri"/>
                <a:sym typeface="Calibri"/>
              </a:rPr>
              <a:t>Estructurado en 3 módulos diferentes, profundiza en las nuevas tecnologías y su aplicación en el sector asistencial a través de una metodología teórica y práctica.</a:t>
            </a:r>
            <a:endParaRPr b="1" sz="1800">
              <a:solidFill>
                <a:srgbClr val="7030A0"/>
              </a:solidFill>
              <a:latin typeface="Calibri"/>
              <a:ea typeface="Calibri"/>
              <a:cs typeface="Calibri"/>
              <a:sym typeface="Calibri"/>
            </a:endParaRPr>
          </a:p>
        </p:txBody>
      </p:sp>
      <p:sp>
        <p:nvSpPr>
          <p:cNvPr id="347" name="Google Shape;347;p16"/>
          <p:cNvSpPr txBox="1"/>
          <p:nvPr/>
        </p:nvSpPr>
        <p:spPr>
          <a:xfrm>
            <a:off x="1663536" y="3583116"/>
            <a:ext cx="281209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rgbClr val="24BAA2"/>
                </a:solidFill>
                <a:latin typeface="Calibri"/>
                <a:ea typeface="Calibri"/>
                <a:cs typeface="Calibri"/>
                <a:sym typeface="Calibri"/>
              </a:rPr>
              <a:t>Herramientas</a:t>
            </a:r>
            <a:endParaRPr b="1" sz="2000">
              <a:solidFill>
                <a:srgbClr val="24BAA2"/>
              </a:solidFill>
              <a:latin typeface="Calibri"/>
              <a:ea typeface="Calibri"/>
              <a:cs typeface="Calibri"/>
              <a:sym typeface="Calibri"/>
            </a:endParaRPr>
          </a:p>
        </p:txBody>
      </p:sp>
      <p:sp>
        <p:nvSpPr>
          <p:cNvPr id="348" name="Google Shape;348;p16"/>
          <p:cNvSpPr txBox="1"/>
          <p:nvPr/>
        </p:nvSpPr>
        <p:spPr>
          <a:xfrm>
            <a:off x="1663535" y="3852304"/>
            <a:ext cx="5300846"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800">
                <a:solidFill>
                  <a:schemeClr val="dk1"/>
                </a:solidFill>
                <a:latin typeface="Calibri"/>
                <a:ea typeface="Calibri"/>
                <a:cs typeface="Calibri"/>
                <a:sym typeface="Calibri"/>
              </a:rPr>
              <a:t>El curso proporciona todo tipo de herramientas (videos, infografías, manuales) para facilitar el aprendizaje al estudiante.</a:t>
            </a:r>
            <a:endParaRPr b="1" sz="1800">
              <a:solidFill>
                <a:schemeClr val="dk1"/>
              </a:solidFill>
              <a:latin typeface="Calibri"/>
              <a:ea typeface="Calibri"/>
              <a:cs typeface="Calibri"/>
              <a:sym typeface="Calibri"/>
            </a:endParaRPr>
          </a:p>
        </p:txBody>
      </p:sp>
      <p:sp>
        <p:nvSpPr>
          <p:cNvPr id="349" name="Google Shape;349;p16"/>
          <p:cNvSpPr txBox="1"/>
          <p:nvPr/>
        </p:nvSpPr>
        <p:spPr>
          <a:xfrm>
            <a:off x="1663536" y="4981545"/>
            <a:ext cx="216514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rgbClr val="24BAA2"/>
                </a:solidFill>
                <a:latin typeface="Calibri"/>
                <a:ea typeface="Calibri"/>
                <a:cs typeface="Calibri"/>
                <a:sym typeface="Calibri"/>
              </a:rPr>
              <a:t>Entorno de aprendizaje</a:t>
            </a:r>
            <a:endParaRPr b="1" sz="1600">
              <a:solidFill>
                <a:srgbClr val="24BAA2"/>
              </a:solidFill>
              <a:latin typeface="Calibri"/>
              <a:ea typeface="Calibri"/>
              <a:cs typeface="Calibri"/>
              <a:sym typeface="Calibri"/>
            </a:endParaRPr>
          </a:p>
        </p:txBody>
      </p:sp>
      <p:sp>
        <p:nvSpPr>
          <p:cNvPr id="350" name="Google Shape;350;p16"/>
          <p:cNvSpPr txBox="1"/>
          <p:nvPr/>
        </p:nvSpPr>
        <p:spPr>
          <a:xfrm>
            <a:off x="1663534" y="5250733"/>
            <a:ext cx="517708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Calibri"/>
                <a:ea typeface="Calibri"/>
                <a:cs typeface="Calibri"/>
                <a:sym typeface="Calibri"/>
              </a:rPr>
              <a:t>Se ha creado una plataforma de aprendizaje profesional para hacerla más accesible a cualquier tipo de cuidador.</a:t>
            </a:r>
            <a:endParaRPr b="1" sz="1800">
              <a:solidFill>
                <a:srgbClr val="7030A0"/>
              </a:solidFill>
              <a:latin typeface="Calibri"/>
              <a:ea typeface="Calibri"/>
              <a:cs typeface="Calibri"/>
              <a:sym typeface="Calibri"/>
            </a:endParaRPr>
          </a:p>
        </p:txBody>
      </p:sp>
      <p:grpSp>
        <p:nvGrpSpPr>
          <p:cNvPr id="351" name="Google Shape;351;p16"/>
          <p:cNvGrpSpPr/>
          <p:nvPr/>
        </p:nvGrpSpPr>
        <p:grpSpPr>
          <a:xfrm>
            <a:off x="858765" y="2274483"/>
            <a:ext cx="731330" cy="731330"/>
            <a:chOff x="858765" y="2076520"/>
            <a:chExt cx="731330" cy="731330"/>
          </a:xfrm>
        </p:grpSpPr>
        <p:sp>
          <p:nvSpPr>
            <p:cNvPr id="352" name="Google Shape;352;p16"/>
            <p:cNvSpPr/>
            <p:nvPr/>
          </p:nvSpPr>
          <p:spPr>
            <a:xfrm>
              <a:off x="858765" y="2076520"/>
              <a:ext cx="731330" cy="731330"/>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53" name="Google Shape;353;p16"/>
            <p:cNvGrpSpPr/>
            <p:nvPr/>
          </p:nvGrpSpPr>
          <p:grpSpPr>
            <a:xfrm>
              <a:off x="962086" y="2183481"/>
              <a:ext cx="517408" cy="517408"/>
              <a:chOff x="5978526" y="4030663"/>
              <a:chExt cx="239713" cy="239713"/>
            </a:xfrm>
          </p:grpSpPr>
          <p:sp>
            <p:nvSpPr>
              <p:cNvPr id="354" name="Google Shape;354;p16"/>
              <p:cNvSpPr/>
              <p:nvPr/>
            </p:nvSpPr>
            <p:spPr>
              <a:xfrm>
                <a:off x="6015038" y="4056063"/>
                <a:ext cx="26988" cy="26988"/>
              </a:xfrm>
              <a:custGeom>
                <a:rect b="b" l="l" r="r" t="t"/>
                <a:pathLst>
                  <a:path extrusionOk="0" h="7" w="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16"/>
              <p:cNvSpPr/>
              <p:nvPr/>
            </p:nvSpPr>
            <p:spPr>
              <a:xfrm>
                <a:off x="5978526" y="4135438"/>
                <a:ext cx="28575" cy="14288"/>
              </a:xfrm>
              <a:custGeom>
                <a:rect b="b" l="l" r="r" t="t"/>
                <a:pathLst>
                  <a:path extrusionOk="0" h="4" w="8">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p16"/>
              <p:cNvSpPr/>
              <p:nvPr/>
            </p:nvSpPr>
            <p:spPr>
              <a:xfrm>
                <a:off x="6188076" y="4149725"/>
                <a:ext cx="30163" cy="15875"/>
              </a:xfrm>
              <a:custGeom>
                <a:rect b="b" l="l" r="r" t="t"/>
                <a:pathLst>
                  <a:path extrusionOk="0" h="4" w="8">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16"/>
              <p:cNvSpPr/>
              <p:nvPr/>
            </p:nvSpPr>
            <p:spPr>
              <a:xfrm>
                <a:off x="6165851" y="4067175"/>
                <a:ext cx="25400" cy="26988"/>
              </a:xfrm>
              <a:custGeom>
                <a:rect b="b" l="l" r="r" t="t"/>
                <a:pathLst>
                  <a:path extrusionOk="0" h="7" w="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16"/>
              <p:cNvSpPr/>
              <p:nvPr/>
            </p:nvSpPr>
            <p:spPr>
              <a:xfrm>
                <a:off x="6097588" y="4030663"/>
                <a:ext cx="15875" cy="28575"/>
              </a:xfrm>
              <a:custGeom>
                <a:rect b="b" l="l" r="r" t="t"/>
                <a:pathLst>
                  <a:path extrusionOk="0" h="8" w="4">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16"/>
              <p:cNvSpPr/>
              <p:nvPr/>
            </p:nvSpPr>
            <p:spPr>
              <a:xfrm>
                <a:off x="6037263" y="4089400"/>
                <a:ext cx="120650" cy="136525"/>
              </a:xfrm>
              <a:custGeom>
                <a:rect b="b" l="l" r="r" t="t"/>
                <a:pathLst>
                  <a:path extrusionOk="0" h="36" w="32">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16"/>
              <p:cNvSpPr/>
              <p:nvPr/>
            </p:nvSpPr>
            <p:spPr>
              <a:xfrm>
                <a:off x="6067426" y="4240213"/>
                <a:ext cx="60325" cy="30163"/>
              </a:xfrm>
              <a:custGeom>
                <a:rect b="b" l="l" r="r" t="t"/>
                <a:pathLst>
                  <a:path extrusionOk="0" h="8" w="16">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61" name="Google Shape;361;p16"/>
          <p:cNvGrpSpPr/>
          <p:nvPr/>
        </p:nvGrpSpPr>
        <p:grpSpPr>
          <a:xfrm>
            <a:off x="856963" y="5005847"/>
            <a:ext cx="731330" cy="731330"/>
            <a:chOff x="856963" y="4807884"/>
            <a:chExt cx="731330" cy="731330"/>
          </a:xfrm>
        </p:grpSpPr>
        <p:sp>
          <p:nvSpPr>
            <p:cNvPr id="362" name="Google Shape;362;p16"/>
            <p:cNvSpPr/>
            <p:nvPr/>
          </p:nvSpPr>
          <p:spPr>
            <a:xfrm>
              <a:off x="856963" y="4807884"/>
              <a:ext cx="731330" cy="731330"/>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63" name="Google Shape;363;p16"/>
            <p:cNvGrpSpPr/>
            <p:nvPr/>
          </p:nvGrpSpPr>
          <p:grpSpPr>
            <a:xfrm rot="2700000">
              <a:off x="1073865" y="4925675"/>
              <a:ext cx="287901" cy="501715"/>
              <a:chOff x="4732338" y="4783138"/>
              <a:chExt cx="703263" cy="1225551"/>
            </a:xfrm>
          </p:grpSpPr>
          <p:sp>
            <p:nvSpPr>
              <p:cNvPr id="364" name="Google Shape;364;p16"/>
              <p:cNvSpPr/>
              <p:nvPr/>
            </p:nvSpPr>
            <p:spPr>
              <a:xfrm>
                <a:off x="4732338" y="4783138"/>
                <a:ext cx="703263" cy="1173163"/>
              </a:xfrm>
              <a:custGeom>
                <a:rect b="b" l="l" r="r" t="t"/>
                <a:pathLst>
                  <a:path extrusionOk="0" h="310" w="184">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16"/>
              <p:cNvSpPr/>
              <p:nvPr/>
            </p:nvSpPr>
            <p:spPr>
              <a:xfrm>
                <a:off x="4960938" y="5127626"/>
                <a:ext cx="244475" cy="241300"/>
              </a:xfrm>
              <a:custGeom>
                <a:rect b="b" l="l" r="r" t="t"/>
                <a:pathLst>
                  <a:path extrusionOk="0" h="64" w="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16"/>
              <p:cNvSpPr/>
              <p:nvPr/>
            </p:nvSpPr>
            <p:spPr>
              <a:xfrm>
                <a:off x="4973641" y="5649914"/>
                <a:ext cx="225425" cy="358775"/>
              </a:xfrm>
              <a:custGeom>
                <a:rect b="b" l="l" r="r" t="t"/>
                <a:pathLst>
                  <a:path extrusionOk="0" h="95" w="59">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67" name="Google Shape;367;p16"/>
          <p:cNvGrpSpPr/>
          <p:nvPr/>
        </p:nvGrpSpPr>
        <p:grpSpPr>
          <a:xfrm>
            <a:off x="856963" y="3640165"/>
            <a:ext cx="731330" cy="731330"/>
            <a:chOff x="856963" y="3442202"/>
            <a:chExt cx="731330" cy="731330"/>
          </a:xfrm>
        </p:grpSpPr>
        <p:sp>
          <p:nvSpPr>
            <p:cNvPr id="368" name="Google Shape;368;p16"/>
            <p:cNvSpPr/>
            <p:nvPr/>
          </p:nvSpPr>
          <p:spPr>
            <a:xfrm>
              <a:off x="856963" y="3442202"/>
              <a:ext cx="731330" cy="731330"/>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69" name="Google Shape;369;p16"/>
            <p:cNvGrpSpPr/>
            <p:nvPr/>
          </p:nvGrpSpPr>
          <p:grpSpPr>
            <a:xfrm>
              <a:off x="1011116" y="3561803"/>
              <a:ext cx="417024" cy="475193"/>
              <a:chOff x="4616451" y="1741488"/>
              <a:chExt cx="2959100" cy="3371850"/>
            </a:xfrm>
          </p:grpSpPr>
          <p:sp>
            <p:nvSpPr>
              <p:cNvPr id="370" name="Google Shape;370;p16"/>
              <p:cNvSpPr/>
              <p:nvPr/>
            </p:nvSpPr>
            <p:spPr>
              <a:xfrm>
                <a:off x="4616451" y="1741488"/>
                <a:ext cx="2959100" cy="3371850"/>
              </a:xfrm>
              <a:custGeom>
                <a:rect b="b" l="l" r="r" t="t"/>
                <a:pathLst>
                  <a:path extrusionOk="0" h="896" w="786">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16"/>
              <p:cNvSpPr/>
              <p:nvPr/>
            </p:nvSpPr>
            <p:spPr>
              <a:xfrm>
                <a:off x="5184776" y="2062163"/>
                <a:ext cx="2085975" cy="1700213"/>
              </a:xfrm>
              <a:custGeom>
                <a:rect b="b" l="l" r="r" t="t"/>
                <a:pathLst>
                  <a:path extrusionOk="0" h="452" w="554">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500"/>
                                        <p:tgtEl>
                                          <p:spTgt spid="351"/>
                                        </p:tgtEl>
                                        <p:attrNameLst>
                                          <p:attrName>ppt_w</p:attrName>
                                        </p:attrNameLst>
                                      </p:cBhvr>
                                      <p:tavLst>
                                        <p:tav fmla="" tm="0">
                                          <p:val>
                                            <p:strVal val="0"/>
                                          </p:val>
                                        </p:tav>
                                        <p:tav fmla="" tm="100000">
                                          <p:val>
                                            <p:strVal val="#ppt_w"/>
                                          </p:val>
                                        </p:tav>
                                      </p:tavLst>
                                    </p:anim>
                                    <p:anim calcmode="lin" valueType="num">
                                      <p:cBhvr additive="base">
                                        <p:cTn dur="500"/>
                                        <p:tgtEl>
                                          <p:spTgt spid="35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500"/>
                                        <p:tgtEl>
                                          <p:spTgt spid="367"/>
                                        </p:tgtEl>
                                        <p:attrNameLst>
                                          <p:attrName>ppt_w</p:attrName>
                                        </p:attrNameLst>
                                      </p:cBhvr>
                                      <p:tavLst>
                                        <p:tav fmla="" tm="0">
                                          <p:val>
                                            <p:strVal val="0"/>
                                          </p:val>
                                        </p:tav>
                                        <p:tav fmla="" tm="100000">
                                          <p:val>
                                            <p:strVal val="#ppt_w"/>
                                          </p:val>
                                        </p:tav>
                                      </p:tavLst>
                                    </p:anim>
                                    <p:anim calcmode="lin" valueType="num">
                                      <p:cBhvr additive="base">
                                        <p:cTn dur="500"/>
                                        <p:tgtEl>
                                          <p:spTgt spid="36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500"/>
                                        <p:tgtEl>
                                          <p:spTgt spid="361"/>
                                        </p:tgtEl>
                                        <p:attrNameLst>
                                          <p:attrName>ppt_w</p:attrName>
                                        </p:attrNameLst>
                                      </p:cBhvr>
                                      <p:tavLst>
                                        <p:tav fmla="" tm="0">
                                          <p:val>
                                            <p:strVal val="0"/>
                                          </p:val>
                                        </p:tav>
                                        <p:tav fmla="" tm="100000">
                                          <p:val>
                                            <p:strVal val="#ppt_w"/>
                                          </p:val>
                                        </p:tav>
                                      </p:tavLst>
                                    </p:anim>
                                    <p:anim calcmode="lin" valueType="num">
                                      <p:cBhvr additive="base">
                                        <p:cTn dur="500"/>
                                        <p:tgtEl>
                                          <p:spTgt spid="36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17"/>
          <p:cNvSpPr txBox="1"/>
          <p:nvPr>
            <p:ph idx="2" type="body"/>
          </p:nvPr>
        </p:nvSpPr>
        <p:spPr>
          <a:xfrm>
            <a:off x="278738" y="257832"/>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s-ES"/>
              <a:t>La estructura del Mooc</a:t>
            </a:r>
            <a:endParaRPr/>
          </a:p>
        </p:txBody>
      </p:sp>
      <p:grpSp>
        <p:nvGrpSpPr>
          <p:cNvPr id="377" name="Google Shape;377;p17"/>
          <p:cNvGrpSpPr/>
          <p:nvPr/>
        </p:nvGrpSpPr>
        <p:grpSpPr>
          <a:xfrm flipH="1" rot="10800000">
            <a:off x="612949" y="3603719"/>
            <a:ext cx="950735" cy="362788"/>
            <a:chOff x="3110481" y="1725182"/>
            <a:chExt cx="608475" cy="232186"/>
          </a:xfrm>
        </p:grpSpPr>
        <p:sp>
          <p:nvSpPr>
            <p:cNvPr id="378" name="Google Shape;378;p17"/>
            <p:cNvSpPr/>
            <p:nvPr/>
          </p:nvSpPr>
          <p:spPr>
            <a:xfrm rot="-2700000">
              <a:off x="3144483" y="1759187"/>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17"/>
            <p:cNvSpPr/>
            <p:nvPr/>
          </p:nvSpPr>
          <p:spPr>
            <a:xfrm rot="-2700000">
              <a:off x="3332629" y="1759186"/>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17"/>
            <p:cNvSpPr/>
            <p:nvPr/>
          </p:nvSpPr>
          <p:spPr>
            <a:xfrm rot="-2700000">
              <a:off x="3520775" y="1759184"/>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81" name="Google Shape;381;p17"/>
          <p:cNvGrpSpPr/>
          <p:nvPr/>
        </p:nvGrpSpPr>
        <p:grpSpPr>
          <a:xfrm>
            <a:off x="957489" y="1066477"/>
            <a:ext cx="10394266" cy="5363891"/>
            <a:chOff x="1435" y="1011"/>
            <a:chExt cx="6015" cy="3104"/>
          </a:xfrm>
        </p:grpSpPr>
        <p:sp>
          <p:nvSpPr>
            <p:cNvPr id="382" name="Google Shape;382;p17"/>
            <p:cNvSpPr/>
            <p:nvPr/>
          </p:nvSpPr>
          <p:spPr>
            <a:xfrm>
              <a:off x="5614" y="2773"/>
              <a:ext cx="1786" cy="1001"/>
            </a:xfrm>
            <a:custGeom>
              <a:rect b="b" l="l" r="r" t="t"/>
              <a:pathLst>
                <a:path extrusionOk="0" h="722" w="587">
                  <a:moveTo>
                    <a:pt x="587" y="60"/>
                  </a:moveTo>
                  <a:cubicBezTo>
                    <a:pt x="587" y="662"/>
                    <a:pt x="587" y="662"/>
                    <a:pt x="587" y="662"/>
                  </a:cubicBezTo>
                  <a:cubicBezTo>
                    <a:pt x="587" y="695"/>
                    <a:pt x="560" y="722"/>
                    <a:pt x="527" y="722"/>
                  </a:cubicBezTo>
                  <a:cubicBezTo>
                    <a:pt x="60" y="722"/>
                    <a:pt x="60" y="722"/>
                    <a:pt x="60" y="722"/>
                  </a:cubicBezTo>
                  <a:cubicBezTo>
                    <a:pt x="26" y="722"/>
                    <a:pt x="0" y="695"/>
                    <a:pt x="0" y="662"/>
                  </a:cubicBezTo>
                  <a:cubicBezTo>
                    <a:pt x="0" y="388"/>
                    <a:pt x="0" y="388"/>
                    <a:pt x="0" y="388"/>
                  </a:cubicBezTo>
                  <a:cubicBezTo>
                    <a:pt x="33" y="388"/>
                    <a:pt x="33" y="388"/>
                    <a:pt x="33" y="388"/>
                  </a:cubicBezTo>
                  <a:cubicBezTo>
                    <a:pt x="33" y="649"/>
                    <a:pt x="33" y="649"/>
                    <a:pt x="33" y="649"/>
                  </a:cubicBezTo>
                  <a:cubicBezTo>
                    <a:pt x="33" y="671"/>
                    <a:pt x="51" y="689"/>
                    <a:pt x="73" y="689"/>
                  </a:cubicBezTo>
                  <a:cubicBezTo>
                    <a:pt x="514" y="689"/>
                    <a:pt x="514" y="689"/>
                    <a:pt x="514" y="689"/>
                  </a:cubicBezTo>
                  <a:cubicBezTo>
                    <a:pt x="536" y="689"/>
                    <a:pt x="554" y="671"/>
                    <a:pt x="554" y="649"/>
                  </a:cubicBezTo>
                  <a:cubicBezTo>
                    <a:pt x="554" y="74"/>
                    <a:pt x="554" y="74"/>
                    <a:pt x="554" y="74"/>
                  </a:cubicBezTo>
                  <a:cubicBezTo>
                    <a:pt x="554" y="51"/>
                    <a:pt x="536" y="34"/>
                    <a:pt x="514" y="34"/>
                  </a:cubicBezTo>
                  <a:cubicBezTo>
                    <a:pt x="73" y="34"/>
                    <a:pt x="73" y="34"/>
                    <a:pt x="73" y="34"/>
                  </a:cubicBezTo>
                  <a:cubicBezTo>
                    <a:pt x="51" y="34"/>
                    <a:pt x="33" y="51"/>
                    <a:pt x="33" y="74"/>
                  </a:cubicBezTo>
                  <a:cubicBezTo>
                    <a:pt x="33" y="268"/>
                    <a:pt x="33" y="268"/>
                    <a:pt x="33" y="268"/>
                  </a:cubicBezTo>
                  <a:cubicBezTo>
                    <a:pt x="0" y="268"/>
                    <a:pt x="0" y="268"/>
                    <a:pt x="0" y="268"/>
                  </a:cubicBezTo>
                  <a:cubicBezTo>
                    <a:pt x="0" y="60"/>
                    <a:pt x="0" y="60"/>
                    <a:pt x="0" y="60"/>
                  </a:cubicBezTo>
                  <a:cubicBezTo>
                    <a:pt x="0" y="27"/>
                    <a:pt x="26" y="0"/>
                    <a:pt x="60" y="0"/>
                  </a:cubicBezTo>
                  <a:cubicBezTo>
                    <a:pt x="527" y="0"/>
                    <a:pt x="527" y="0"/>
                    <a:pt x="527" y="0"/>
                  </a:cubicBezTo>
                  <a:cubicBezTo>
                    <a:pt x="560" y="0"/>
                    <a:pt x="587" y="27"/>
                    <a:pt x="587" y="60"/>
                  </a:cubicBezTo>
                  <a:close/>
                </a:path>
              </a:pathLst>
            </a:custGeom>
            <a:solidFill>
              <a:srgbClr val="7F349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3" name="Google Shape;383;p17"/>
            <p:cNvSpPr/>
            <p:nvPr/>
          </p:nvSpPr>
          <p:spPr>
            <a:xfrm>
              <a:off x="5596" y="3084"/>
              <a:ext cx="116" cy="273"/>
            </a:xfrm>
            <a:prstGeom prst="rect">
              <a:avLst/>
            </a:prstGeom>
            <a:solidFill>
              <a:srgbClr val="7F349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17"/>
            <p:cNvSpPr/>
            <p:nvPr/>
          </p:nvSpPr>
          <p:spPr>
            <a:xfrm>
              <a:off x="4617" y="2444"/>
              <a:ext cx="997" cy="671"/>
            </a:xfrm>
            <a:custGeom>
              <a:rect b="b" l="l" r="r" t="t"/>
              <a:pathLst>
                <a:path extrusionOk="0" h="457" w="561">
                  <a:moveTo>
                    <a:pt x="561" y="337"/>
                  </a:moveTo>
                  <a:cubicBezTo>
                    <a:pt x="561" y="457"/>
                    <a:pt x="561" y="457"/>
                    <a:pt x="561" y="457"/>
                  </a:cubicBezTo>
                  <a:cubicBezTo>
                    <a:pt x="60" y="457"/>
                    <a:pt x="60" y="457"/>
                    <a:pt x="60" y="457"/>
                  </a:cubicBezTo>
                  <a:cubicBezTo>
                    <a:pt x="27" y="457"/>
                    <a:pt x="0" y="430"/>
                    <a:pt x="0" y="397"/>
                  </a:cubicBezTo>
                  <a:cubicBezTo>
                    <a:pt x="0" y="0"/>
                    <a:pt x="0" y="0"/>
                    <a:pt x="0" y="0"/>
                  </a:cubicBezTo>
                  <a:cubicBezTo>
                    <a:pt x="120" y="0"/>
                    <a:pt x="120" y="0"/>
                    <a:pt x="120" y="0"/>
                  </a:cubicBezTo>
                  <a:cubicBezTo>
                    <a:pt x="120" y="337"/>
                    <a:pt x="120" y="337"/>
                    <a:pt x="120" y="337"/>
                  </a:cubicBezTo>
                  <a:lnTo>
                    <a:pt x="561" y="337"/>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17"/>
            <p:cNvSpPr/>
            <p:nvPr/>
          </p:nvSpPr>
          <p:spPr>
            <a:xfrm>
              <a:off x="4027" y="1011"/>
              <a:ext cx="1169" cy="1437"/>
            </a:xfrm>
            <a:custGeom>
              <a:rect b="b" l="l" r="r" t="t"/>
              <a:pathLst>
                <a:path extrusionOk="0" h="722" w="588">
                  <a:moveTo>
                    <a:pt x="588" y="60"/>
                  </a:moveTo>
                  <a:cubicBezTo>
                    <a:pt x="588" y="662"/>
                    <a:pt x="588" y="662"/>
                    <a:pt x="588" y="662"/>
                  </a:cubicBezTo>
                  <a:cubicBezTo>
                    <a:pt x="588" y="695"/>
                    <a:pt x="561" y="722"/>
                    <a:pt x="528" y="722"/>
                  </a:cubicBezTo>
                  <a:cubicBezTo>
                    <a:pt x="389" y="722"/>
                    <a:pt x="389" y="722"/>
                    <a:pt x="389" y="722"/>
                  </a:cubicBezTo>
                  <a:cubicBezTo>
                    <a:pt x="389" y="689"/>
                    <a:pt x="389" y="689"/>
                    <a:pt x="389" y="689"/>
                  </a:cubicBezTo>
                  <a:cubicBezTo>
                    <a:pt x="515" y="689"/>
                    <a:pt x="515" y="689"/>
                    <a:pt x="515" y="689"/>
                  </a:cubicBezTo>
                  <a:cubicBezTo>
                    <a:pt x="537" y="689"/>
                    <a:pt x="555" y="671"/>
                    <a:pt x="555" y="649"/>
                  </a:cubicBezTo>
                  <a:cubicBezTo>
                    <a:pt x="555" y="73"/>
                    <a:pt x="555" y="73"/>
                    <a:pt x="555" y="73"/>
                  </a:cubicBezTo>
                  <a:cubicBezTo>
                    <a:pt x="555" y="51"/>
                    <a:pt x="537" y="33"/>
                    <a:pt x="515" y="33"/>
                  </a:cubicBezTo>
                  <a:cubicBezTo>
                    <a:pt x="74" y="33"/>
                    <a:pt x="74" y="33"/>
                    <a:pt x="74" y="33"/>
                  </a:cubicBezTo>
                  <a:cubicBezTo>
                    <a:pt x="52" y="33"/>
                    <a:pt x="34" y="51"/>
                    <a:pt x="34" y="73"/>
                  </a:cubicBezTo>
                  <a:cubicBezTo>
                    <a:pt x="34" y="301"/>
                    <a:pt x="34" y="301"/>
                    <a:pt x="34" y="301"/>
                  </a:cubicBezTo>
                  <a:cubicBezTo>
                    <a:pt x="0" y="301"/>
                    <a:pt x="0" y="301"/>
                    <a:pt x="0" y="301"/>
                  </a:cubicBezTo>
                  <a:cubicBezTo>
                    <a:pt x="0" y="60"/>
                    <a:pt x="0" y="60"/>
                    <a:pt x="0" y="60"/>
                  </a:cubicBezTo>
                  <a:cubicBezTo>
                    <a:pt x="0" y="27"/>
                    <a:pt x="27" y="0"/>
                    <a:pt x="60" y="0"/>
                  </a:cubicBezTo>
                  <a:cubicBezTo>
                    <a:pt x="528" y="0"/>
                    <a:pt x="528" y="0"/>
                    <a:pt x="528" y="0"/>
                  </a:cubicBezTo>
                  <a:cubicBezTo>
                    <a:pt x="561" y="0"/>
                    <a:pt x="588" y="27"/>
                    <a:pt x="588" y="60"/>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17"/>
            <p:cNvSpPr/>
            <p:nvPr/>
          </p:nvSpPr>
          <p:spPr>
            <a:xfrm>
              <a:off x="4095" y="1077"/>
              <a:ext cx="1036" cy="1305"/>
            </a:xfrm>
            <a:custGeom>
              <a:rect b="b" l="l" r="r" t="t"/>
              <a:pathLst>
                <a:path extrusionOk="0" h="656" w="521">
                  <a:moveTo>
                    <a:pt x="521" y="40"/>
                  </a:moveTo>
                  <a:cubicBezTo>
                    <a:pt x="521" y="616"/>
                    <a:pt x="521" y="616"/>
                    <a:pt x="521" y="616"/>
                  </a:cubicBezTo>
                  <a:cubicBezTo>
                    <a:pt x="521" y="638"/>
                    <a:pt x="503" y="656"/>
                    <a:pt x="481" y="656"/>
                  </a:cubicBezTo>
                  <a:cubicBezTo>
                    <a:pt x="355" y="656"/>
                    <a:pt x="355" y="656"/>
                    <a:pt x="355" y="656"/>
                  </a:cubicBezTo>
                  <a:cubicBezTo>
                    <a:pt x="355" y="328"/>
                    <a:pt x="355" y="328"/>
                    <a:pt x="355" y="328"/>
                  </a:cubicBezTo>
                  <a:cubicBezTo>
                    <a:pt x="355" y="295"/>
                    <a:pt x="328" y="268"/>
                    <a:pt x="295" y="268"/>
                  </a:cubicBezTo>
                  <a:cubicBezTo>
                    <a:pt x="0" y="268"/>
                    <a:pt x="0" y="268"/>
                    <a:pt x="0" y="268"/>
                  </a:cubicBezTo>
                  <a:cubicBezTo>
                    <a:pt x="0" y="40"/>
                    <a:pt x="0" y="40"/>
                    <a:pt x="0" y="40"/>
                  </a:cubicBezTo>
                  <a:cubicBezTo>
                    <a:pt x="0" y="18"/>
                    <a:pt x="18" y="0"/>
                    <a:pt x="40" y="0"/>
                  </a:cubicBezTo>
                  <a:cubicBezTo>
                    <a:pt x="481" y="0"/>
                    <a:pt x="481" y="0"/>
                    <a:pt x="481" y="0"/>
                  </a:cubicBezTo>
                  <a:cubicBezTo>
                    <a:pt x="503" y="0"/>
                    <a:pt x="521" y="18"/>
                    <a:pt x="521" y="40"/>
                  </a:cubicBezTo>
                  <a:close/>
                </a:path>
              </a:pathLst>
            </a:custGeom>
            <a:solidFill>
              <a:srgbClr val="F4F4F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17"/>
            <p:cNvSpPr/>
            <p:nvPr/>
          </p:nvSpPr>
          <p:spPr>
            <a:xfrm>
              <a:off x="4562" y="2382"/>
              <a:ext cx="239" cy="66"/>
            </a:xfrm>
            <a:prstGeom prst="rect">
              <a:avLst/>
            </a:pr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17"/>
            <p:cNvSpPr/>
            <p:nvPr/>
          </p:nvSpPr>
          <p:spPr>
            <a:xfrm>
              <a:off x="4095" y="1610"/>
              <a:ext cx="706" cy="772"/>
            </a:xfrm>
            <a:custGeom>
              <a:rect b="b" l="l" r="r" t="t"/>
              <a:pathLst>
                <a:path extrusionOk="0" h="388" w="355">
                  <a:moveTo>
                    <a:pt x="355" y="60"/>
                  </a:moveTo>
                  <a:cubicBezTo>
                    <a:pt x="355" y="388"/>
                    <a:pt x="355" y="388"/>
                    <a:pt x="355" y="388"/>
                  </a:cubicBezTo>
                  <a:cubicBezTo>
                    <a:pt x="235" y="388"/>
                    <a:pt x="235" y="388"/>
                    <a:pt x="235" y="388"/>
                  </a:cubicBezTo>
                  <a:cubicBezTo>
                    <a:pt x="235" y="120"/>
                    <a:pt x="235" y="120"/>
                    <a:pt x="235" y="120"/>
                  </a:cubicBezTo>
                  <a:cubicBezTo>
                    <a:pt x="0" y="120"/>
                    <a:pt x="0" y="120"/>
                    <a:pt x="0" y="120"/>
                  </a:cubicBezTo>
                  <a:cubicBezTo>
                    <a:pt x="0" y="0"/>
                    <a:pt x="0" y="0"/>
                    <a:pt x="0" y="0"/>
                  </a:cubicBezTo>
                  <a:cubicBezTo>
                    <a:pt x="295" y="0"/>
                    <a:pt x="295" y="0"/>
                    <a:pt x="295" y="0"/>
                  </a:cubicBezTo>
                  <a:cubicBezTo>
                    <a:pt x="328" y="0"/>
                    <a:pt x="355" y="27"/>
                    <a:pt x="355" y="60"/>
                  </a:cubicBezTo>
                  <a:close/>
                </a:path>
              </a:pathLst>
            </a:custGeom>
            <a:solidFill>
              <a:srgbClr val="F4F4F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17"/>
            <p:cNvSpPr/>
            <p:nvPr/>
          </p:nvSpPr>
          <p:spPr>
            <a:xfrm>
              <a:off x="4027" y="1849"/>
              <a:ext cx="535" cy="599"/>
            </a:xfrm>
            <a:custGeom>
              <a:rect b="b" l="l" r="r" t="t"/>
              <a:pathLst>
                <a:path extrusionOk="0" h="301" w="269">
                  <a:moveTo>
                    <a:pt x="269" y="268"/>
                  </a:moveTo>
                  <a:cubicBezTo>
                    <a:pt x="269" y="301"/>
                    <a:pt x="269" y="301"/>
                    <a:pt x="269" y="301"/>
                  </a:cubicBezTo>
                  <a:cubicBezTo>
                    <a:pt x="60" y="301"/>
                    <a:pt x="60" y="301"/>
                    <a:pt x="60" y="301"/>
                  </a:cubicBezTo>
                  <a:cubicBezTo>
                    <a:pt x="27" y="301"/>
                    <a:pt x="0" y="274"/>
                    <a:pt x="0" y="241"/>
                  </a:cubicBezTo>
                  <a:cubicBezTo>
                    <a:pt x="0" y="0"/>
                    <a:pt x="0" y="0"/>
                    <a:pt x="0" y="0"/>
                  </a:cubicBezTo>
                  <a:cubicBezTo>
                    <a:pt x="34" y="0"/>
                    <a:pt x="34" y="0"/>
                    <a:pt x="34" y="0"/>
                  </a:cubicBezTo>
                  <a:cubicBezTo>
                    <a:pt x="34" y="228"/>
                    <a:pt x="34" y="228"/>
                    <a:pt x="34" y="228"/>
                  </a:cubicBezTo>
                  <a:cubicBezTo>
                    <a:pt x="34" y="250"/>
                    <a:pt x="52" y="268"/>
                    <a:pt x="74" y="268"/>
                  </a:cubicBezTo>
                  <a:lnTo>
                    <a:pt x="269" y="268"/>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17"/>
            <p:cNvSpPr/>
            <p:nvPr/>
          </p:nvSpPr>
          <p:spPr>
            <a:xfrm>
              <a:off x="4095" y="1849"/>
              <a:ext cx="467" cy="533"/>
            </a:xfrm>
            <a:custGeom>
              <a:rect b="b" l="l" r="r" t="t"/>
              <a:pathLst>
                <a:path extrusionOk="0" h="268" w="235">
                  <a:moveTo>
                    <a:pt x="235" y="0"/>
                  </a:moveTo>
                  <a:cubicBezTo>
                    <a:pt x="235" y="268"/>
                    <a:pt x="235" y="268"/>
                    <a:pt x="235" y="268"/>
                  </a:cubicBezTo>
                  <a:cubicBezTo>
                    <a:pt x="40" y="268"/>
                    <a:pt x="40" y="268"/>
                    <a:pt x="40" y="268"/>
                  </a:cubicBezTo>
                  <a:cubicBezTo>
                    <a:pt x="18" y="268"/>
                    <a:pt x="0" y="250"/>
                    <a:pt x="0" y="228"/>
                  </a:cubicBezTo>
                  <a:cubicBezTo>
                    <a:pt x="0" y="0"/>
                    <a:pt x="0" y="0"/>
                    <a:pt x="0" y="0"/>
                  </a:cubicBezTo>
                  <a:lnTo>
                    <a:pt x="235" y="0"/>
                  </a:lnTo>
                  <a:close/>
                </a:path>
              </a:pathLst>
            </a:custGeom>
            <a:solidFill>
              <a:srgbClr val="F4F4F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17"/>
            <p:cNvSpPr/>
            <p:nvPr/>
          </p:nvSpPr>
          <p:spPr>
            <a:xfrm>
              <a:off x="4027" y="1610"/>
              <a:ext cx="68" cy="239"/>
            </a:xfrm>
            <a:prstGeom prst="rect">
              <a:avLst/>
            </a:pr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17"/>
            <p:cNvSpPr/>
            <p:nvPr/>
          </p:nvSpPr>
          <p:spPr>
            <a:xfrm>
              <a:off x="3222" y="1610"/>
              <a:ext cx="805" cy="1025"/>
            </a:xfrm>
            <a:custGeom>
              <a:rect b="b" l="l" r="r" t="t"/>
              <a:pathLst>
                <a:path extrusionOk="0" h="497" w="405">
                  <a:moveTo>
                    <a:pt x="405" y="0"/>
                  </a:moveTo>
                  <a:cubicBezTo>
                    <a:pt x="405" y="120"/>
                    <a:pt x="405" y="120"/>
                    <a:pt x="405" y="120"/>
                  </a:cubicBezTo>
                  <a:cubicBezTo>
                    <a:pt x="120" y="120"/>
                    <a:pt x="120" y="120"/>
                    <a:pt x="120" y="120"/>
                  </a:cubicBezTo>
                  <a:cubicBezTo>
                    <a:pt x="120" y="497"/>
                    <a:pt x="120" y="497"/>
                    <a:pt x="120" y="497"/>
                  </a:cubicBezTo>
                  <a:cubicBezTo>
                    <a:pt x="0" y="497"/>
                    <a:pt x="0" y="497"/>
                    <a:pt x="0" y="497"/>
                  </a:cubicBezTo>
                  <a:cubicBezTo>
                    <a:pt x="0" y="60"/>
                    <a:pt x="0" y="60"/>
                    <a:pt x="0" y="60"/>
                  </a:cubicBezTo>
                  <a:cubicBezTo>
                    <a:pt x="0" y="27"/>
                    <a:pt x="27" y="0"/>
                    <a:pt x="60" y="0"/>
                  </a:cubicBezTo>
                  <a:lnTo>
                    <a:pt x="405" y="0"/>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17"/>
            <p:cNvSpPr/>
            <p:nvPr/>
          </p:nvSpPr>
          <p:spPr>
            <a:xfrm>
              <a:off x="3514" y="3596"/>
              <a:ext cx="519" cy="519"/>
            </a:xfrm>
            <a:custGeom>
              <a:rect b="b" l="l" r="r" t="t"/>
              <a:pathLst>
                <a:path extrusionOk="0" h="261" w="261">
                  <a:moveTo>
                    <a:pt x="229" y="104"/>
                  </a:moveTo>
                  <a:cubicBezTo>
                    <a:pt x="229" y="79"/>
                    <a:pt x="222" y="56"/>
                    <a:pt x="209" y="36"/>
                  </a:cubicBezTo>
                  <a:cubicBezTo>
                    <a:pt x="221" y="0"/>
                    <a:pt x="221" y="0"/>
                    <a:pt x="221" y="0"/>
                  </a:cubicBezTo>
                  <a:cubicBezTo>
                    <a:pt x="246" y="28"/>
                    <a:pt x="261" y="64"/>
                    <a:pt x="261" y="104"/>
                  </a:cubicBezTo>
                  <a:cubicBezTo>
                    <a:pt x="261" y="190"/>
                    <a:pt x="190" y="261"/>
                    <a:pt x="104" y="261"/>
                  </a:cubicBezTo>
                  <a:cubicBezTo>
                    <a:pt x="64" y="261"/>
                    <a:pt x="28" y="246"/>
                    <a:pt x="0" y="221"/>
                  </a:cubicBezTo>
                  <a:cubicBezTo>
                    <a:pt x="59" y="221"/>
                    <a:pt x="59" y="221"/>
                    <a:pt x="59" y="221"/>
                  </a:cubicBezTo>
                  <a:cubicBezTo>
                    <a:pt x="73" y="226"/>
                    <a:pt x="88" y="229"/>
                    <a:pt x="104" y="229"/>
                  </a:cubicBezTo>
                  <a:cubicBezTo>
                    <a:pt x="173" y="229"/>
                    <a:pt x="229" y="173"/>
                    <a:pt x="229" y="104"/>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17"/>
            <p:cNvSpPr/>
            <p:nvPr/>
          </p:nvSpPr>
          <p:spPr>
            <a:xfrm>
              <a:off x="3902" y="3548"/>
              <a:ext cx="26" cy="30"/>
            </a:xfrm>
            <a:custGeom>
              <a:rect b="b" l="l" r="r" t="t"/>
              <a:pathLst>
                <a:path extrusionOk="0" h="15" w="13">
                  <a:moveTo>
                    <a:pt x="13" y="10"/>
                  </a:moveTo>
                  <a:cubicBezTo>
                    <a:pt x="0" y="15"/>
                    <a:pt x="0" y="15"/>
                    <a:pt x="0" y="15"/>
                  </a:cubicBezTo>
                  <a:cubicBezTo>
                    <a:pt x="0" y="0"/>
                    <a:pt x="0" y="0"/>
                    <a:pt x="0" y="0"/>
                  </a:cubicBezTo>
                  <a:cubicBezTo>
                    <a:pt x="4" y="4"/>
                    <a:pt x="9" y="7"/>
                    <a:pt x="13" y="10"/>
                  </a:cubicBezTo>
                  <a:close/>
                </a:path>
              </a:pathLst>
            </a:custGeom>
            <a:solidFill>
              <a:srgbClr val="FB22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17"/>
            <p:cNvSpPr/>
            <p:nvPr/>
          </p:nvSpPr>
          <p:spPr>
            <a:xfrm>
              <a:off x="3837" y="3512"/>
              <a:ext cx="65" cy="82"/>
            </a:xfrm>
            <a:custGeom>
              <a:rect b="b" l="l" r="r" t="t"/>
              <a:pathLst>
                <a:path extrusionOk="0" h="41" w="33">
                  <a:moveTo>
                    <a:pt x="33" y="18"/>
                  </a:moveTo>
                  <a:cubicBezTo>
                    <a:pt x="33" y="33"/>
                    <a:pt x="33" y="33"/>
                    <a:pt x="33" y="33"/>
                  </a:cubicBezTo>
                  <a:cubicBezTo>
                    <a:pt x="10" y="41"/>
                    <a:pt x="10" y="41"/>
                    <a:pt x="10" y="41"/>
                  </a:cubicBezTo>
                  <a:cubicBezTo>
                    <a:pt x="7" y="39"/>
                    <a:pt x="3" y="37"/>
                    <a:pt x="0" y="35"/>
                  </a:cubicBezTo>
                  <a:cubicBezTo>
                    <a:pt x="0" y="0"/>
                    <a:pt x="0" y="0"/>
                    <a:pt x="0" y="0"/>
                  </a:cubicBezTo>
                  <a:cubicBezTo>
                    <a:pt x="12" y="5"/>
                    <a:pt x="23" y="11"/>
                    <a:pt x="33" y="18"/>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17"/>
            <p:cNvSpPr/>
            <p:nvPr/>
          </p:nvSpPr>
          <p:spPr>
            <a:xfrm>
              <a:off x="3461" y="2599"/>
              <a:ext cx="441" cy="949"/>
            </a:xfrm>
            <a:custGeom>
              <a:rect b="b" l="l" r="r" t="t"/>
              <a:pathLst>
                <a:path extrusionOk="0" h="477" w="222">
                  <a:moveTo>
                    <a:pt x="222" y="60"/>
                  </a:moveTo>
                  <a:cubicBezTo>
                    <a:pt x="222" y="477"/>
                    <a:pt x="222" y="477"/>
                    <a:pt x="222" y="477"/>
                  </a:cubicBezTo>
                  <a:cubicBezTo>
                    <a:pt x="212" y="470"/>
                    <a:pt x="201" y="464"/>
                    <a:pt x="189" y="459"/>
                  </a:cubicBezTo>
                  <a:cubicBezTo>
                    <a:pt x="189" y="73"/>
                    <a:pt x="189" y="73"/>
                    <a:pt x="189" y="73"/>
                  </a:cubicBezTo>
                  <a:cubicBezTo>
                    <a:pt x="189" y="51"/>
                    <a:pt x="171" y="33"/>
                    <a:pt x="149" y="33"/>
                  </a:cubicBezTo>
                  <a:cubicBezTo>
                    <a:pt x="0" y="33"/>
                    <a:pt x="0" y="33"/>
                    <a:pt x="0" y="33"/>
                  </a:cubicBezTo>
                  <a:cubicBezTo>
                    <a:pt x="0" y="0"/>
                    <a:pt x="0" y="0"/>
                    <a:pt x="0" y="0"/>
                  </a:cubicBezTo>
                  <a:cubicBezTo>
                    <a:pt x="162" y="0"/>
                    <a:pt x="162" y="0"/>
                    <a:pt x="162" y="0"/>
                  </a:cubicBezTo>
                  <a:cubicBezTo>
                    <a:pt x="195" y="0"/>
                    <a:pt x="222" y="27"/>
                    <a:pt x="222" y="60"/>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17"/>
            <p:cNvSpPr/>
            <p:nvPr/>
          </p:nvSpPr>
          <p:spPr>
            <a:xfrm>
              <a:off x="3409" y="3490"/>
              <a:ext cx="428" cy="480"/>
            </a:xfrm>
            <a:custGeom>
              <a:rect b="b" l="l" r="r" t="t"/>
              <a:pathLst>
                <a:path extrusionOk="0" h="241" w="215">
                  <a:moveTo>
                    <a:pt x="215" y="11"/>
                  </a:moveTo>
                  <a:cubicBezTo>
                    <a:pt x="215" y="46"/>
                    <a:pt x="215" y="46"/>
                    <a:pt x="215" y="46"/>
                  </a:cubicBezTo>
                  <a:cubicBezTo>
                    <a:pt x="197" y="37"/>
                    <a:pt x="178" y="32"/>
                    <a:pt x="157" y="32"/>
                  </a:cubicBezTo>
                  <a:cubicBezTo>
                    <a:pt x="88" y="32"/>
                    <a:pt x="32" y="88"/>
                    <a:pt x="32" y="157"/>
                  </a:cubicBezTo>
                  <a:cubicBezTo>
                    <a:pt x="32" y="189"/>
                    <a:pt x="44" y="219"/>
                    <a:pt x="64" y="241"/>
                  </a:cubicBezTo>
                  <a:cubicBezTo>
                    <a:pt x="25" y="241"/>
                    <a:pt x="25" y="241"/>
                    <a:pt x="25" y="241"/>
                  </a:cubicBezTo>
                  <a:cubicBezTo>
                    <a:pt x="9" y="217"/>
                    <a:pt x="0" y="188"/>
                    <a:pt x="0" y="157"/>
                  </a:cubicBezTo>
                  <a:cubicBezTo>
                    <a:pt x="0" y="71"/>
                    <a:pt x="71" y="0"/>
                    <a:pt x="157" y="0"/>
                  </a:cubicBezTo>
                  <a:cubicBezTo>
                    <a:pt x="177" y="0"/>
                    <a:pt x="197" y="4"/>
                    <a:pt x="215" y="11"/>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17"/>
            <p:cNvSpPr/>
            <p:nvPr/>
          </p:nvSpPr>
          <p:spPr>
            <a:xfrm>
              <a:off x="2799" y="2665"/>
              <a:ext cx="1038" cy="1305"/>
            </a:xfrm>
            <a:custGeom>
              <a:rect b="b" l="l" r="r" t="t"/>
              <a:pathLst>
                <a:path extrusionOk="0" h="656" w="522">
                  <a:moveTo>
                    <a:pt x="522" y="40"/>
                  </a:moveTo>
                  <a:cubicBezTo>
                    <a:pt x="522" y="426"/>
                    <a:pt x="522" y="426"/>
                    <a:pt x="522" y="426"/>
                  </a:cubicBezTo>
                  <a:cubicBezTo>
                    <a:pt x="504" y="419"/>
                    <a:pt x="484" y="415"/>
                    <a:pt x="464" y="415"/>
                  </a:cubicBezTo>
                  <a:cubicBezTo>
                    <a:pt x="378" y="415"/>
                    <a:pt x="307" y="486"/>
                    <a:pt x="307" y="572"/>
                  </a:cubicBezTo>
                  <a:cubicBezTo>
                    <a:pt x="307" y="603"/>
                    <a:pt x="316" y="632"/>
                    <a:pt x="332" y="656"/>
                  </a:cubicBezTo>
                  <a:cubicBezTo>
                    <a:pt x="40" y="656"/>
                    <a:pt x="40" y="656"/>
                    <a:pt x="40" y="656"/>
                  </a:cubicBezTo>
                  <a:cubicBezTo>
                    <a:pt x="18" y="656"/>
                    <a:pt x="0" y="638"/>
                    <a:pt x="0" y="616"/>
                  </a:cubicBezTo>
                  <a:cubicBezTo>
                    <a:pt x="0" y="348"/>
                    <a:pt x="0" y="348"/>
                    <a:pt x="0" y="348"/>
                  </a:cubicBezTo>
                  <a:cubicBezTo>
                    <a:pt x="273" y="348"/>
                    <a:pt x="273" y="348"/>
                    <a:pt x="273" y="348"/>
                  </a:cubicBezTo>
                  <a:cubicBezTo>
                    <a:pt x="306" y="348"/>
                    <a:pt x="333" y="321"/>
                    <a:pt x="333" y="288"/>
                  </a:cubicBezTo>
                  <a:cubicBezTo>
                    <a:pt x="333" y="0"/>
                    <a:pt x="333" y="0"/>
                    <a:pt x="333" y="0"/>
                  </a:cubicBezTo>
                  <a:cubicBezTo>
                    <a:pt x="482" y="0"/>
                    <a:pt x="482" y="0"/>
                    <a:pt x="482" y="0"/>
                  </a:cubicBezTo>
                  <a:cubicBezTo>
                    <a:pt x="504" y="0"/>
                    <a:pt x="522" y="18"/>
                    <a:pt x="522" y="40"/>
                  </a:cubicBezTo>
                  <a:close/>
                </a:path>
              </a:pathLst>
            </a:custGeom>
            <a:solidFill>
              <a:srgbClr val="F4F4F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17"/>
            <p:cNvSpPr/>
            <p:nvPr/>
          </p:nvSpPr>
          <p:spPr>
            <a:xfrm>
              <a:off x="3459" y="3970"/>
              <a:ext cx="173" cy="65"/>
            </a:xfrm>
            <a:custGeom>
              <a:rect b="b" l="l" r="r" t="t"/>
              <a:pathLst>
                <a:path extrusionOk="0" h="33" w="87">
                  <a:moveTo>
                    <a:pt x="87" y="33"/>
                  </a:moveTo>
                  <a:cubicBezTo>
                    <a:pt x="28" y="33"/>
                    <a:pt x="28" y="33"/>
                    <a:pt x="28" y="33"/>
                  </a:cubicBezTo>
                  <a:cubicBezTo>
                    <a:pt x="17" y="23"/>
                    <a:pt x="7" y="12"/>
                    <a:pt x="0" y="0"/>
                  </a:cubicBezTo>
                  <a:cubicBezTo>
                    <a:pt x="39" y="0"/>
                    <a:pt x="39" y="0"/>
                    <a:pt x="39" y="0"/>
                  </a:cubicBezTo>
                  <a:cubicBezTo>
                    <a:pt x="52" y="14"/>
                    <a:pt x="68" y="26"/>
                    <a:pt x="87" y="33"/>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17"/>
            <p:cNvSpPr/>
            <p:nvPr/>
          </p:nvSpPr>
          <p:spPr>
            <a:xfrm>
              <a:off x="2733" y="3357"/>
              <a:ext cx="781" cy="678"/>
            </a:xfrm>
            <a:custGeom>
              <a:rect b="b" l="l" r="r" t="t"/>
              <a:pathLst>
                <a:path extrusionOk="0" h="341" w="393">
                  <a:moveTo>
                    <a:pt x="393" y="341"/>
                  </a:moveTo>
                  <a:cubicBezTo>
                    <a:pt x="60" y="341"/>
                    <a:pt x="60" y="341"/>
                    <a:pt x="60" y="341"/>
                  </a:cubicBezTo>
                  <a:cubicBezTo>
                    <a:pt x="27" y="341"/>
                    <a:pt x="0" y="314"/>
                    <a:pt x="0" y="281"/>
                  </a:cubicBezTo>
                  <a:cubicBezTo>
                    <a:pt x="0" y="0"/>
                    <a:pt x="0" y="0"/>
                    <a:pt x="0" y="0"/>
                  </a:cubicBezTo>
                  <a:cubicBezTo>
                    <a:pt x="33" y="0"/>
                    <a:pt x="33" y="0"/>
                    <a:pt x="33" y="0"/>
                  </a:cubicBezTo>
                  <a:cubicBezTo>
                    <a:pt x="33" y="268"/>
                    <a:pt x="33" y="268"/>
                    <a:pt x="33" y="268"/>
                  </a:cubicBezTo>
                  <a:cubicBezTo>
                    <a:pt x="33" y="290"/>
                    <a:pt x="51" y="308"/>
                    <a:pt x="73" y="308"/>
                  </a:cubicBezTo>
                  <a:cubicBezTo>
                    <a:pt x="365" y="308"/>
                    <a:pt x="365" y="308"/>
                    <a:pt x="365" y="308"/>
                  </a:cubicBezTo>
                  <a:cubicBezTo>
                    <a:pt x="372" y="320"/>
                    <a:pt x="382" y="331"/>
                    <a:pt x="393" y="341"/>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17"/>
            <p:cNvSpPr/>
            <p:nvPr/>
          </p:nvSpPr>
          <p:spPr>
            <a:xfrm>
              <a:off x="2799" y="2665"/>
              <a:ext cx="662" cy="692"/>
            </a:xfrm>
            <a:custGeom>
              <a:rect b="b" l="l" r="r" t="t"/>
              <a:pathLst>
                <a:path extrusionOk="0" h="348" w="333">
                  <a:moveTo>
                    <a:pt x="333" y="0"/>
                  </a:moveTo>
                  <a:cubicBezTo>
                    <a:pt x="333" y="288"/>
                    <a:pt x="333" y="288"/>
                    <a:pt x="333" y="288"/>
                  </a:cubicBezTo>
                  <a:cubicBezTo>
                    <a:pt x="333" y="321"/>
                    <a:pt x="306" y="348"/>
                    <a:pt x="273" y="348"/>
                  </a:cubicBezTo>
                  <a:cubicBezTo>
                    <a:pt x="0" y="348"/>
                    <a:pt x="0" y="348"/>
                    <a:pt x="0" y="348"/>
                  </a:cubicBezTo>
                  <a:cubicBezTo>
                    <a:pt x="0" y="228"/>
                    <a:pt x="0" y="228"/>
                    <a:pt x="0" y="228"/>
                  </a:cubicBezTo>
                  <a:cubicBezTo>
                    <a:pt x="213" y="228"/>
                    <a:pt x="213" y="228"/>
                    <a:pt x="213" y="228"/>
                  </a:cubicBezTo>
                  <a:cubicBezTo>
                    <a:pt x="213" y="0"/>
                    <a:pt x="213" y="0"/>
                    <a:pt x="213" y="0"/>
                  </a:cubicBezTo>
                  <a:lnTo>
                    <a:pt x="333" y="0"/>
                  </a:lnTo>
                  <a:close/>
                </a:path>
              </a:pathLst>
            </a:custGeom>
            <a:solidFill>
              <a:srgbClr val="F4F4F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17"/>
            <p:cNvSpPr/>
            <p:nvPr/>
          </p:nvSpPr>
          <p:spPr>
            <a:xfrm>
              <a:off x="3222" y="2599"/>
              <a:ext cx="239" cy="66"/>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17"/>
            <p:cNvSpPr/>
            <p:nvPr/>
          </p:nvSpPr>
          <p:spPr>
            <a:xfrm>
              <a:off x="2799" y="2665"/>
              <a:ext cx="423" cy="453"/>
            </a:xfrm>
            <a:custGeom>
              <a:rect b="b" l="l" r="r" t="t"/>
              <a:pathLst>
                <a:path extrusionOk="0" h="228" w="213">
                  <a:moveTo>
                    <a:pt x="213" y="0"/>
                  </a:moveTo>
                  <a:cubicBezTo>
                    <a:pt x="213" y="228"/>
                    <a:pt x="213" y="228"/>
                    <a:pt x="213" y="228"/>
                  </a:cubicBezTo>
                  <a:cubicBezTo>
                    <a:pt x="0" y="228"/>
                    <a:pt x="0" y="228"/>
                    <a:pt x="0" y="228"/>
                  </a:cubicBezTo>
                  <a:cubicBezTo>
                    <a:pt x="0" y="40"/>
                    <a:pt x="0" y="40"/>
                    <a:pt x="0" y="40"/>
                  </a:cubicBezTo>
                  <a:cubicBezTo>
                    <a:pt x="0" y="18"/>
                    <a:pt x="18" y="0"/>
                    <a:pt x="40" y="0"/>
                  </a:cubicBezTo>
                  <a:lnTo>
                    <a:pt x="213" y="0"/>
                  </a:lnTo>
                  <a:close/>
                </a:path>
              </a:pathLst>
            </a:custGeom>
            <a:solidFill>
              <a:srgbClr val="F4F4F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17"/>
            <p:cNvSpPr/>
            <p:nvPr/>
          </p:nvSpPr>
          <p:spPr>
            <a:xfrm>
              <a:off x="2733" y="2599"/>
              <a:ext cx="489" cy="519"/>
            </a:xfrm>
            <a:custGeom>
              <a:rect b="b" l="l" r="r" t="t"/>
              <a:pathLst>
                <a:path extrusionOk="0" h="261" w="246">
                  <a:moveTo>
                    <a:pt x="246" y="0"/>
                  </a:moveTo>
                  <a:cubicBezTo>
                    <a:pt x="246" y="33"/>
                    <a:pt x="246" y="33"/>
                    <a:pt x="246" y="33"/>
                  </a:cubicBezTo>
                  <a:cubicBezTo>
                    <a:pt x="73" y="33"/>
                    <a:pt x="73" y="33"/>
                    <a:pt x="73" y="33"/>
                  </a:cubicBezTo>
                  <a:cubicBezTo>
                    <a:pt x="51" y="33"/>
                    <a:pt x="33" y="51"/>
                    <a:pt x="33" y="73"/>
                  </a:cubicBezTo>
                  <a:cubicBezTo>
                    <a:pt x="33" y="261"/>
                    <a:pt x="33" y="261"/>
                    <a:pt x="33" y="261"/>
                  </a:cubicBezTo>
                  <a:cubicBezTo>
                    <a:pt x="0" y="261"/>
                    <a:pt x="0" y="261"/>
                    <a:pt x="0" y="261"/>
                  </a:cubicBezTo>
                  <a:cubicBezTo>
                    <a:pt x="0" y="60"/>
                    <a:pt x="0" y="60"/>
                    <a:pt x="0" y="60"/>
                  </a:cubicBezTo>
                  <a:cubicBezTo>
                    <a:pt x="0" y="27"/>
                    <a:pt x="27" y="0"/>
                    <a:pt x="60" y="0"/>
                  </a:cubicBezTo>
                  <a:lnTo>
                    <a:pt x="246" y="0"/>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17"/>
            <p:cNvSpPr/>
            <p:nvPr/>
          </p:nvSpPr>
          <p:spPr>
            <a:xfrm>
              <a:off x="2733" y="3118"/>
              <a:ext cx="66" cy="239"/>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17"/>
            <p:cNvSpPr/>
            <p:nvPr/>
          </p:nvSpPr>
          <p:spPr>
            <a:xfrm>
              <a:off x="1900" y="2448"/>
              <a:ext cx="833" cy="909"/>
            </a:xfrm>
            <a:custGeom>
              <a:rect b="b" l="l" r="r" t="t"/>
              <a:pathLst>
                <a:path extrusionOk="0" h="457" w="419">
                  <a:moveTo>
                    <a:pt x="419" y="337"/>
                  </a:moveTo>
                  <a:cubicBezTo>
                    <a:pt x="419" y="457"/>
                    <a:pt x="419" y="457"/>
                    <a:pt x="419" y="457"/>
                  </a:cubicBezTo>
                  <a:cubicBezTo>
                    <a:pt x="60" y="457"/>
                    <a:pt x="60" y="457"/>
                    <a:pt x="60" y="457"/>
                  </a:cubicBezTo>
                  <a:cubicBezTo>
                    <a:pt x="27" y="457"/>
                    <a:pt x="0" y="430"/>
                    <a:pt x="0" y="397"/>
                  </a:cubicBezTo>
                  <a:cubicBezTo>
                    <a:pt x="0" y="0"/>
                    <a:pt x="0" y="0"/>
                    <a:pt x="0" y="0"/>
                  </a:cubicBezTo>
                  <a:cubicBezTo>
                    <a:pt x="120" y="0"/>
                    <a:pt x="120" y="0"/>
                    <a:pt x="120" y="0"/>
                  </a:cubicBezTo>
                  <a:cubicBezTo>
                    <a:pt x="120" y="337"/>
                    <a:pt x="120" y="337"/>
                    <a:pt x="120" y="337"/>
                  </a:cubicBezTo>
                  <a:lnTo>
                    <a:pt x="419" y="337"/>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17"/>
            <p:cNvSpPr/>
            <p:nvPr/>
          </p:nvSpPr>
          <p:spPr>
            <a:xfrm>
              <a:off x="1435" y="1011"/>
              <a:ext cx="1169" cy="1437"/>
            </a:xfrm>
            <a:custGeom>
              <a:rect b="b" l="l" r="r" t="t"/>
              <a:pathLst>
                <a:path extrusionOk="0" h="722" w="588">
                  <a:moveTo>
                    <a:pt x="588" y="60"/>
                  </a:moveTo>
                  <a:cubicBezTo>
                    <a:pt x="588" y="662"/>
                    <a:pt x="588" y="662"/>
                    <a:pt x="588" y="662"/>
                  </a:cubicBezTo>
                  <a:cubicBezTo>
                    <a:pt x="588" y="695"/>
                    <a:pt x="561" y="722"/>
                    <a:pt x="528" y="722"/>
                  </a:cubicBezTo>
                  <a:cubicBezTo>
                    <a:pt x="354" y="722"/>
                    <a:pt x="354" y="722"/>
                    <a:pt x="354" y="722"/>
                  </a:cubicBezTo>
                  <a:cubicBezTo>
                    <a:pt x="354" y="689"/>
                    <a:pt x="354" y="689"/>
                    <a:pt x="354" y="689"/>
                  </a:cubicBezTo>
                  <a:cubicBezTo>
                    <a:pt x="514" y="689"/>
                    <a:pt x="514" y="689"/>
                    <a:pt x="514" y="689"/>
                  </a:cubicBezTo>
                  <a:cubicBezTo>
                    <a:pt x="536" y="689"/>
                    <a:pt x="554" y="671"/>
                    <a:pt x="554" y="649"/>
                  </a:cubicBezTo>
                  <a:cubicBezTo>
                    <a:pt x="554" y="73"/>
                    <a:pt x="554" y="73"/>
                    <a:pt x="554" y="73"/>
                  </a:cubicBezTo>
                  <a:cubicBezTo>
                    <a:pt x="554" y="51"/>
                    <a:pt x="536" y="33"/>
                    <a:pt x="514" y="33"/>
                  </a:cubicBezTo>
                  <a:cubicBezTo>
                    <a:pt x="73" y="33"/>
                    <a:pt x="73" y="33"/>
                    <a:pt x="73" y="33"/>
                  </a:cubicBezTo>
                  <a:cubicBezTo>
                    <a:pt x="51" y="33"/>
                    <a:pt x="33" y="51"/>
                    <a:pt x="33" y="73"/>
                  </a:cubicBezTo>
                  <a:cubicBezTo>
                    <a:pt x="33" y="649"/>
                    <a:pt x="33" y="649"/>
                    <a:pt x="33" y="649"/>
                  </a:cubicBezTo>
                  <a:cubicBezTo>
                    <a:pt x="33" y="671"/>
                    <a:pt x="51" y="689"/>
                    <a:pt x="73" y="689"/>
                  </a:cubicBezTo>
                  <a:cubicBezTo>
                    <a:pt x="234" y="689"/>
                    <a:pt x="234" y="689"/>
                    <a:pt x="234" y="689"/>
                  </a:cubicBezTo>
                  <a:cubicBezTo>
                    <a:pt x="234" y="722"/>
                    <a:pt x="234" y="722"/>
                    <a:pt x="234" y="722"/>
                  </a:cubicBezTo>
                  <a:cubicBezTo>
                    <a:pt x="60" y="722"/>
                    <a:pt x="60" y="722"/>
                    <a:pt x="60" y="722"/>
                  </a:cubicBezTo>
                  <a:cubicBezTo>
                    <a:pt x="27" y="722"/>
                    <a:pt x="0" y="695"/>
                    <a:pt x="0" y="662"/>
                  </a:cubicBezTo>
                  <a:cubicBezTo>
                    <a:pt x="0" y="60"/>
                    <a:pt x="0" y="60"/>
                    <a:pt x="0" y="60"/>
                  </a:cubicBezTo>
                  <a:cubicBezTo>
                    <a:pt x="0" y="27"/>
                    <a:pt x="27" y="0"/>
                    <a:pt x="60" y="0"/>
                  </a:cubicBezTo>
                  <a:cubicBezTo>
                    <a:pt x="528" y="0"/>
                    <a:pt x="528" y="0"/>
                    <a:pt x="528" y="0"/>
                  </a:cubicBezTo>
                  <a:cubicBezTo>
                    <a:pt x="561" y="0"/>
                    <a:pt x="588" y="27"/>
                    <a:pt x="588" y="60"/>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17"/>
            <p:cNvSpPr/>
            <p:nvPr/>
          </p:nvSpPr>
          <p:spPr>
            <a:xfrm>
              <a:off x="1501" y="1077"/>
              <a:ext cx="1035" cy="1305"/>
            </a:xfrm>
            <a:custGeom>
              <a:rect b="b" l="l" r="r" t="t"/>
              <a:pathLst>
                <a:path extrusionOk="0" h="656" w="521">
                  <a:moveTo>
                    <a:pt x="521" y="40"/>
                  </a:moveTo>
                  <a:cubicBezTo>
                    <a:pt x="521" y="616"/>
                    <a:pt x="521" y="616"/>
                    <a:pt x="521" y="616"/>
                  </a:cubicBezTo>
                  <a:cubicBezTo>
                    <a:pt x="521" y="638"/>
                    <a:pt x="503" y="656"/>
                    <a:pt x="481" y="656"/>
                  </a:cubicBezTo>
                  <a:cubicBezTo>
                    <a:pt x="321" y="656"/>
                    <a:pt x="321" y="656"/>
                    <a:pt x="321" y="656"/>
                  </a:cubicBezTo>
                  <a:cubicBezTo>
                    <a:pt x="321" y="328"/>
                    <a:pt x="321" y="328"/>
                    <a:pt x="321" y="328"/>
                  </a:cubicBezTo>
                  <a:cubicBezTo>
                    <a:pt x="321" y="295"/>
                    <a:pt x="294" y="268"/>
                    <a:pt x="261" y="268"/>
                  </a:cubicBezTo>
                  <a:cubicBezTo>
                    <a:pt x="228" y="268"/>
                    <a:pt x="201" y="295"/>
                    <a:pt x="201" y="328"/>
                  </a:cubicBezTo>
                  <a:cubicBezTo>
                    <a:pt x="201" y="656"/>
                    <a:pt x="201" y="656"/>
                    <a:pt x="201" y="656"/>
                  </a:cubicBezTo>
                  <a:cubicBezTo>
                    <a:pt x="40" y="656"/>
                    <a:pt x="40" y="656"/>
                    <a:pt x="40" y="656"/>
                  </a:cubicBezTo>
                  <a:cubicBezTo>
                    <a:pt x="18" y="656"/>
                    <a:pt x="0" y="638"/>
                    <a:pt x="0" y="616"/>
                  </a:cubicBezTo>
                  <a:cubicBezTo>
                    <a:pt x="0" y="40"/>
                    <a:pt x="0" y="40"/>
                    <a:pt x="0" y="40"/>
                  </a:cubicBezTo>
                  <a:cubicBezTo>
                    <a:pt x="0" y="18"/>
                    <a:pt x="18" y="0"/>
                    <a:pt x="40" y="0"/>
                  </a:cubicBezTo>
                  <a:cubicBezTo>
                    <a:pt x="481" y="0"/>
                    <a:pt x="481" y="0"/>
                    <a:pt x="481" y="0"/>
                  </a:cubicBezTo>
                  <a:cubicBezTo>
                    <a:pt x="503" y="0"/>
                    <a:pt x="521" y="18"/>
                    <a:pt x="521" y="40"/>
                  </a:cubicBezTo>
                  <a:close/>
                </a:path>
              </a:pathLst>
            </a:custGeom>
            <a:solidFill>
              <a:srgbClr val="F4F4F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17"/>
            <p:cNvSpPr/>
            <p:nvPr/>
          </p:nvSpPr>
          <p:spPr>
            <a:xfrm>
              <a:off x="1900" y="2382"/>
              <a:ext cx="239" cy="66"/>
            </a:xfrm>
            <a:prstGeom prst="rect">
              <a:avLst/>
            </a:pr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17"/>
            <p:cNvSpPr/>
            <p:nvPr/>
          </p:nvSpPr>
          <p:spPr>
            <a:xfrm>
              <a:off x="1900" y="1610"/>
              <a:ext cx="239" cy="772"/>
            </a:xfrm>
            <a:custGeom>
              <a:rect b="b" l="l" r="r" t="t"/>
              <a:pathLst>
                <a:path extrusionOk="0" h="388" w="120">
                  <a:moveTo>
                    <a:pt x="120" y="60"/>
                  </a:moveTo>
                  <a:cubicBezTo>
                    <a:pt x="120" y="388"/>
                    <a:pt x="120" y="388"/>
                    <a:pt x="120" y="388"/>
                  </a:cubicBezTo>
                  <a:cubicBezTo>
                    <a:pt x="0" y="388"/>
                    <a:pt x="0" y="388"/>
                    <a:pt x="0" y="388"/>
                  </a:cubicBezTo>
                  <a:cubicBezTo>
                    <a:pt x="0" y="60"/>
                    <a:pt x="0" y="60"/>
                    <a:pt x="0" y="60"/>
                  </a:cubicBezTo>
                  <a:cubicBezTo>
                    <a:pt x="0" y="27"/>
                    <a:pt x="27" y="0"/>
                    <a:pt x="60" y="0"/>
                  </a:cubicBezTo>
                  <a:cubicBezTo>
                    <a:pt x="93" y="0"/>
                    <a:pt x="120" y="27"/>
                    <a:pt x="120" y="60"/>
                  </a:cubicBezTo>
                  <a:close/>
                </a:path>
              </a:pathLst>
            </a:custGeom>
            <a:solidFill>
              <a:srgbClr val="F4F4F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17"/>
            <p:cNvSpPr/>
            <p:nvPr/>
          </p:nvSpPr>
          <p:spPr>
            <a:xfrm>
              <a:off x="2103" y="1902"/>
              <a:ext cx="622" cy="625"/>
            </a:xfrm>
            <a:prstGeom prst="ellipse">
              <a:avLst/>
            </a:pr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17"/>
            <p:cNvSpPr/>
            <p:nvPr/>
          </p:nvSpPr>
          <p:spPr>
            <a:xfrm>
              <a:off x="2172" y="1966"/>
              <a:ext cx="499" cy="498"/>
            </a:xfrm>
            <a:custGeom>
              <a:rect b="b" l="l" r="r" t="t"/>
              <a:pathLst>
                <a:path extrusionOk="0" h="250" w="251">
                  <a:moveTo>
                    <a:pt x="231" y="193"/>
                  </a:moveTo>
                  <a:cubicBezTo>
                    <a:pt x="244" y="173"/>
                    <a:pt x="251" y="150"/>
                    <a:pt x="251" y="125"/>
                  </a:cubicBezTo>
                  <a:cubicBezTo>
                    <a:pt x="251" y="56"/>
                    <a:pt x="195" y="0"/>
                    <a:pt x="126" y="0"/>
                  </a:cubicBezTo>
                  <a:cubicBezTo>
                    <a:pt x="56" y="0"/>
                    <a:pt x="0" y="56"/>
                    <a:pt x="0" y="125"/>
                  </a:cubicBezTo>
                  <a:cubicBezTo>
                    <a:pt x="0" y="194"/>
                    <a:pt x="56" y="250"/>
                    <a:pt x="126" y="250"/>
                  </a:cubicBezTo>
                  <a:cubicBezTo>
                    <a:pt x="151" y="250"/>
                    <a:pt x="174" y="243"/>
                    <a:pt x="194" y="230"/>
                  </a:cubicBezTo>
                  <a:cubicBezTo>
                    <a:pt x="250" y="250"/>
                    <a:pt x="250" y="250"/>
                    <a:pt x="250" y="250"/>
                  </a:cubicBezTo>
                  <a:lnTo>
                    <a:pt x="231" y="193"/>
                  </a:lnTo>
                  <a:close/>
                </a:path>
              </a:pathLst>
            </a:custGeom>
            <a:solidFill>
              <a:schemeClr val="lt1"/>
            </a:solidFill>
            <a:ln>
              <a:noFill/>
            </a:ln>
            <a:effectLst>
              <a:outerShdw blurRad="50800" rotWithShape="0" algn="t" dir="54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17"/>
            <p:cNvSpPr/>
            <p:nvPr/>
          </p:nvSpPr>
          <p:spPr>
            <a:xfrm>
              <a:off x="4695" y="1902"/>
              <a:ext cx="625" cy="625"/>
            </a:xfrm>
            <a:prstGeom prst="ellipse">
              <a:avLst/>
            </a:pr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17"/>
            <p:cNvSpPr/>
            <p:nvPr/>
          </p:nvSpPr>
          <p:spPr>
            <a:xfrm>
              <a:off x="4759" y="1966"/>
              <a:ext cx="497" cy="498"/>
            </a:xfrm>
            <a:custGeom>
              <a:rect b="b" l="l" r="r" t="t"/>
              <a:pathLst>
                <a:path extrusionOk="0" h="250" w="250">
                  <a:moveTo>
                    <a:pt x="230" y="193"/>
                  </a:moveTo>
                  <a:cubicBezTo>
                    <a:pt x="243" y="173"/>
                    <a:pt x="250" y="150"/>
                    <a:pt x="250" y="125"/>
                  </a:cubicBezTo>
                  <a:cubicBezTo>
                    <a:pt x="250" y="56"/>
                    <a:pt x="194" y="0"/>
                    <a:pt x="125" y="0"/>
                  </a:cubicBezTo>
                  <a:cubicBezTo>
                    <a:pt x="56" y="0"/>
                    <a:pt x="0" y="56"/>
                    <a:pt x="0" y="125"/>
                  </a:cubicBezTo>
                  <a:cubicBezTo>
                    <a:pt x="0" y="194"/>
                    <a:pt x="56" y="250"/>
                    <a:pt x="125" y="250"/>
                  </a:cubicBezTo>
                  <a:cubicBezTo>
                    <a:pt x="150" y="250"/>
                    <a:pt x="173" y="243"/>
                    <a:pt x="193" y="230"/>
                  </a:cubicBezTo>
                  <a:cubicBezTo>
                    <a:pt x="250" y="250"/>
                    <a:pt x="250" y="250"/>
                    <a:pt x="250" y="250"/>
                  </a:cubicBezTo>
                  <a:lnTo>
                    <a:pt x="230" y="193"/>
                  </a:ln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17"/>
            <p:cNvSpPr/>
            <p:nvPr/>
          </p:nvSpPr>
          <p:spPr>
            <a:xfrm>
              <a:off x="6945" y="3568"/>
              <a:ext cx="505" cy="503"/>
            </a:xfrm>
            <a:prstGeom prst="ellipse">
              <a:avLst/>
            </a:prstGeom>
            <a:solidFill>
              <a:srgbClr val="7F349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6" name="Google Shape;416;p17"/>
          <p:cNvSpPr/>
          <p:nvPr/>
        </p:nvSpPr>
        <p:spPr>
          <a:xfrm rot="-5400000">
            <a:off x="4519290" y="5524438"/>
            <a:ext cx="792162" cy="790575"/>
          </a:xfrm>
          <a:custGeom>
            <a:rect b="b" l="l" r="r" t="t"/>
            <a:pathLst>
              <a:path extrusionOk="0" h="250" w="251">
                <a:moveTo>
                  <a:pt x="231" y="193"/>
                </a:moveTo>
                <a:cubicBezTo>
                  <a:pt x="244" y="173"/>
                  <a:pt x="251" y="150"/>
                  <a:pt x="251" y="125"/>
                </a:cubicBezTo>
                <a:cubicBezTo>
                  <a:pt x="251" y="56"/>
                  <a:pt x="195" y="0"/>
                  <a:pt x="126" y="0"/>
                </a:cubicBezTo>
                <a:cubicBezTo>
                  <a:pt x="56" y="0"/>
                  <a:pt x="0" y="56"/>
                  <a:pt x="0" y="125"/>
                </a:cubicBezTo>
                <a:cubicBezTo>
                  <a:pt x="0" y="194"/>
                  <a:pt x="56" y="250"/>
                  <a:pt x="126" y="250"/>
                </a:cubicBezTo>
                <a:cubicBezTo>
                  <a:pt x="151" y="250"/>
                  <a:pt x="174" y="243"/>
                  <a:pt x="194" y="230"/>
                </a:cubicBezTo>
                <a:cubicBezTo>
                  <a:pt x="250" y="250"/>
                  <a:pt x="250" y="250"/>
                  <a:pt x="250" y="250"/>
                </a:cubicBezTo>
                <a:lnTo>
                  <a:pt x="231" y="193"/>
                </a:lnTo>
                <a:close/>
              </a:path>
            </a:pathLst>
          </a:custGeom>
          <a:solidFill>
            <a:schemeClr val="lt1"/>
          </a:solidFill>
          <a:ln>
            <a:noFill/>
          </a:ln>
          <a:effectLst>
            <a:outerShdw blurRad="50800" rotWithShape="0" algn="t" dir="54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17"/>
          <p:cNvSpPr/>
          <p:nvPr/>
        </p:nvSpPr>
        <p:spPr>
          <a:xfrm>
            <a:off x="10600955" y="5600647"/>
            <a:ext cx="702872" cy="700089"/>
          </a:xfrm>
          <a:prstGeom prst="ellipse">
            <a:avLst/>
          </a:prstGeom>
          <a:solidFill>
            <a:srgbClr val="D0CECE"/>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18" name="Google Shape;418;p17"/>
          <p:cNvGrpSpPr/>
          <p:nvPr/>
        </p:nvGrpSpPr>
        <p:grpSpPr>
          <a:xfrm flipH="1" rot="10800000">
            <a:off x="3243559" y="1555277"/>
            <a:ext cx="950735" cy="362788"/>
            <a:chOff x="3110481" y="1725182"/>
            <a:chExt cx="608475" cy="232186"/>
          </a:xfrm>
        </p:grpSpPr>
        <p:sp>
          <p:nvSpPr>
            <p:cNvPr id="419" name="Google Shape;419;p17"/>
            <p:cNvSpPr/>
            <p:nvPr/>
          </p:nvSpPr>
          <p:spPr>
            <a:xfrm rot="-2700000">
              <a:off x="3144483" y="1759187"/>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17"/>
            <p:cNvSpPr/>
            <p:nvPr/>
          </p:nvSpPr>
          <p:spPr>
            <a:xfrm rot="-2700000">
              <a:off x="3332629" y="1759186"/>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F34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17"/>
            <p:cNvSpPr/>
            <p:nvPr/>
          </p:nvSpPr>
          <p:spPr>
            <a:xfrm rot="-2700000">
              <a:off x="3520775" y="1759184"/>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22" name="Google Shape;422;p17"/>
          <p:cNvSpPr txBox="1"/>
          <p:nvPr/>
        </p:nvSpPr>
        <p:spPr>
          <a:xfrm>
            <a:off x="1104665" y="1195549"/>
            <a:ext cx="1777221" cy="502702"/>
          </a:xfrm>
          <a:prstGeom prst="rect">
            <a:avLst/>
          </a:prstGeom>
          <a:noFill/>
          <a:ln>
            <a:noFill/>
          </a:ln>
        </p:spPr>
        <p:txBody>
          <a:bodyPr anchorCtr="0" anchor="t" bIns="45700" lIns="91425" spcFirstLastPara="1" rIns="91425" wrap="square" tIns="45700">
            <a:spAutoFit/>
          </a:bodyPr>
          <a:lstStyle/>
          <a:p>
            <a:pPr indent="0" lvl="0" marL="0" marR="0" rtl="0" algn="l">
              <a:lnSpc>
                <a:spcPct val="114285"/>
              </a:lnSpc>
              <a:spcBef>
                <a:spcPts val="0"/>
              </a:spcBef>
              <a:spcAft>
                <a:spcPts val="0"/>
              </a:spcAft>
              <a:buNone/>
            </a:pPr>
            <a:r>
              <a:rPr b="1" lang="es-ES" sz="2800">
                <a:solidFill>
                  <a:srgbClr val="7F7F7F"/>
                </a:solidFill>
                <a:latin typeface="Calibri"/>
                <a:ea typeface="Calibri"/>
                <a:cs typeface="Calibri"/>
                <a:sym typeface="Calibri"/>
              </a:rPr>
              <a:t>Módulo 1</a:t>
            </a:r>
            <a:endParaRPr b="1" sz="3600">
              <a:solidFill>
                <a:srgbClr val="7F7F7F"/>
              </a:solidFill>
              <a:latin typeface="Calibri"/>
              <a:ea typeface="Calibri"/>
              <a:cs typeface="Calibri"/>
              <a:sym typeface="Calibri"/>
            </a:endParaRPr>
          </a:p>
        </p:txBody>
      </p:sp>
      <p:sp>
        <p:nvSpPr>
          <p:cNvPr id="423" name="Google Shape;423;p17"/>
          <p:cNvSpPr txBox="1"/>
          <p:nvPr/>
        </p:nvSpPr>
        <p:spPr>
          <a:xfrm>
            <a:off x="3378219" y="3951575"/>
            <a:ext cx="1859668" cy="502702"/>
          </a:xfrm>
          <a:prstGeom prst="rect">
            <a:avLst/>
          </a:prstGeom>
          <a:noFill/>
          <a:ln>
            <a:noFill/>
          </a:ln>
        </p:spPr>
        <p:txBody>
          <a:bodyPr anchorCtr="0" anchor="t" bIns="45700" lIns="91425" spcFirstLastPara="1" rIns="91425" wrap="square" tIns="45700">
            <a:spAutoFit/>
          </a:bodyPr>
          <a:lstStyle/>
          <a:p>
            <a:pPr indent="0" lvl="0" marL="0" marR="0" rtl="0" algn="l">
              <a:lnSpc>
                <a:spcPct val="114285"/>
              </a:lnSpc>
              <a:spcBef>
                <a:spcPts val="0"/>
              </a:spcBef>
              <a:spcAft>
                <a:spcPts val="0"/>
              </a:spcAft>
              <a:buNone/>
            </a:pPr>
            <a:r>
              <a:rPr b="1" lang="es-ES" sz="2800">
                <a:solidFill>
                  <a:srgbClr val="7F7F7F"/>
                </a:solidFill>
                <a:latin typeface="Calibri"/>
                <a:ea typeface="Calibri"/>
                <a:cs typeface="Calibri"/>
                <a:sym typeface="Calibri"/>
              </a:rPr>
              <a:t>Módulo 2</a:t>
            </a:r>
            <a:endParaRPr b="1" sz="3600">
              <a:solidFill>
                <a:srgbClr val="7F7F7F"/>
              </a:solidFill>
              <a:latin typeface="Calibri"/>
              <a:ea typeface="Calibri"/>
              <a:cs typeface="Calibri"/>
              <a:sym typeface="Calibri"/>
            </a:endParaRPr>
          </a:p>
        </p:txBody>
      </p:sp>
      <p:sp>
        <p:nvSpPr>
          <p:cNvPr id="424" name="Google Shape;424;p17"/>
          <p:cNvSpPr txBox="1"/>
          <p:nvPr/>
        </p:nvSpPr>
        <p:spPr>
          <a:xfrm>
            <a:off x="5656362" y="1129175"/>
            <a:ext cx="1620957" cy="502702"/>
          </a:xfrm>
          <a:prstGeom prst="rect">
            <a:avLst/>
          </a:prstGeom>
          <a:noFill/>
          <a:ln>
            <a:noFill/>
          </a:ln>
        </p:spPr>
        <p:txBody>
          <a:bodyPr anchorCtr="0" anchor="t" bIns="45700" lIns="91425" spcFirstLastPara="1" rIns="91425" wrap="square" tIns="45700">
            <a:spAutoFit/>
          </a:bodyPr>
          <a:lstStyle/>
          <a:p>
            <a:pPr indent="0" lvl="0" marL="0" marR="0" rtl="0" algn="l">
              <a:lnSpc>
                <a:spcPct val="114285"/>
              </a:lnSpc>
              <a:spcBef>
                <a:spcPts val="0"/>
              </a:spcBef>
              <a:spcAft>
                <a:spcPts val="0"/>
              </a:spcAft>
              <a:buNone/>
            </a:pPr>
            <a:r>
              <a:rPr b="1" lang="es-ES" sz="2800">
                <a:solidFill>
                  <a:srgbClr val="7F7F7F"/>
                </a:solidFill>
                <a:latin typeface="Calibri"/>
                <a:ea typeface="Calibri"/>
                <a:cs typeface="Calibri"/>
                <a:sym typeface="Calibri"/>
              </a:rPr>
              <a:t>Módulo 3</a:t>
            </a:r>
            <a:endParaRPr b="1" sz="3600">
              <a:solidFill>
                <a:srgbClr val="7F7F7F"/>
              </a:solidFill>
              <a:latin typeface="Calibri"/>
              <a:ea typeface="Calibri"/>
              <a:cs typeface="Calibri"/>
              <a:sym typeface="Calibri"/>
            </a:endParaRPr>
          </a:p>
        </p:txBody>
      </p:sp>
      <p:sp>
        <p:nvSpPr>
          <p:cNvPr id="425" name="Google Shape;425;p17"/>
          <p:cNvSpPr txBox="1"/>
          <p:nvPr/>
        </p:nvSpPr>
        <p:spPr>
          <a:xfrm>
            <a:off x="1005385" y="1670926"/>
            <a:ext cx="1897917" cy="842054"/>
          </a:xfrm>
          <a:prstGeom prst="rect">
            <a:avLst/>
          </a:prstGeom>
          <a:noFill/>
          <a:ln>
            <a:noFill/>
          </a:ln>
        </p:spPr>
        <p:txBody>
          <a:bodyPr anchorCtr="0" anchor="t" bIns="91400" lIns="182825" spcFirstLastPara="1" rIns="182825" wrap="square" tIns="91400">
            <a:spAutoFit/>
          </a:bodyPr>
          <a:lstStyle/>
          <a:p>
            <a:pPr indent="0" lvl="0" marL="0" marR="0" rtl="0" algn="ctr">
              <a:lnSpc>
                <a:spcPct val="110000"/>
              </a:lnSpc>
              <a:spcBef>
                <a:spcPts val="0"/>
              </a:spcBef>
              <a:spcAft>
                <a:spcPts val="0"/>
              </a:spcAft>
              <a:buNone/>
            </a:pPr>
            <a:r>
              <a:rPr b="1" lang="es-ES" sz="2000">
                <a:solidFill>
                  <a:schemeClr val="dk1"/>
                </a:solidFill>
                <a:latin typeface="Calibri"/>
                <a:ea typeface="Calibri"/>
                <a:cs typeface="Calibri"/>
                <a:sym typeface="Calibri"/>
              </a:rPr>
              <a:t>Alfabetización digital</a:t>
            </a:r>
            <a:endParaRPr sz="2000">
              <a:solidFill>
                <a:schemeClr val="dk1"/>
              </a:solidFill>
              <a:latin typeface="Lato"/>
              <a:ea typeface="Lato"/>
              <a:cs typeface="Lato"/>
              <a:sym typeface="Lato"/>
            </a:endParaRPr>
          </a:p>
        </p:txBody>
      </p:sp>
      <p:sp>
        <p:nvSpPr>
          <p:cNvPr id="426" name="Google Shape;426;p17"/>
          <p:cNvSpPr txBox="1"/>
          <p:nvPr/>
        </p:nvSpPr>
        <p:spPr>
          <a:xfrm>
            <a:off x="3385147" y="4382274"/>
            <a:ext cx="1730244" cy="1157973"/>
          </a:xfrm>
          <a:prstGeom prst="rect">
            <a:avLst/>
          </a:prstGeom>
          <a:noFill/>
          <a:ln>
            <a:noFill/>
          </a:ln>
        </p:spPr>
        <p:txBody>
          <a:bodyPr anchorCtr="0" anchor="t" bIns="91400" lIns="182825" spcFirstLastPara="1" rIns="182825" wrap="square" tIns="91400">
            <a:spAutoFit/>
          </a:bodyPr>
          <a:lstStyle/>
          <a:p>
            <a:pPr indent="0" lvl="0" marL="0" marR="0" rtl="0" algn="ctr">
              <a:lnSpc>
                <a:spcPct val="107000"/>
              </a:lnSpc>
              <a:spcBef>
                <a:spcPts val="0"/>
              </a:spcBef>
              <a:spcAft>
                <a:spcPts val="0"/>
              </a:spcAft>
              <a:buNone/>
            </a:pPr>
            <a:r>
              <a:rPr b="1" lang="es-ES" sz="2000">
                <a:solidFill>
                  <a:schemeClr val="dk1"/>
                </a:solidFill>
                <a:latin typeface="Calibri"/>
                <a:ea typeface="Calibri"/>
                <a:cs typeface="Calibri"/>
                <a:sym typeface="Calibri"/>
              </a:rPr>
              <a:t>Habilidades digitales humanas</a:t>
            </a:r>
            <a:endParaRPr b="1" sz="2000">
              <a:solidFill>
                <a:schemeClr val="dk1"/>
              </a:solidFill>
              <a:latin typeface="Calibri"/>
              <a:ea typeface="Calibri"/>
              <a:cs typeface="Calibri"/>
              <a:sym typeface="Calibri"/>
            </a:endParaRPr>
          </a:p>
        </p:txBody>
      </p:sp>
      <p:sp>
        <p:nvSpPr>
          <p:cNvPr id="427" name="Google Shape;427;p17"/>
          <p:cNvSpPr txBox="1"/>
          <p:nvPr/>
        </p:nvSpPr>
        <p:spPr>
          <a:xfrm>
            <a:off x="5410263" y="1522618"/>
            <a:ext cx="1754108" cy="1571392"/>
          </a:xfrm>
          <a:prstGeom prst="rect">
            <a:avLst/>
          </a:prstGeom>
          <a:noFill/>
          <a:ln>
            <a:noFill/>
          </a:ln>
        </p:spPr>
        <p:txBody>
          <a:bodyPr anchorCtr="0" anchor="t" bIns="91400" lIns="182825" spcFirstLastPara="1" rIns="182825" wrap="square" tIns="91400">
            <a:spAutoFit/>
          </a:bodyPr>
          <a:lstStyle/>
          <a:p>
            <a:pPr indent="0" lvl="0" marL="0" marR="0" rtl="0" algn="ctr">
              <a:lnSpc>
                <a:spcPct val="110000"/>
              </a:lnSpc>
              <a:spcBef>
                <a:spcPts val="0"/>
              </a:spcBef>
              <a:spcAft>
                <a:spcPts val="0"/>
              </a:spcAft>
              <a:buNone/>
            </a:pPr>
            <a:r>
              <a:rPr b="1" lang="es-ES" sz="2000">
                <a:solidFill>
                  <a:schemeClr val="dk1"/>
                </a:solidFill>
                <a:latin typeface="Calibri"/>
                <a:ea typeface="Calibri"/>
                <a:cs typeface="Calibri"/>
                <a:sym typeface="Calibri"/>
              </a:rPr>
              <a:t>Tecnologías digitales en el ámbito sanitario</a:t>
            </a:r>
            <a:endParaRPr b="1" sz="2000">
              <a:solidFill>
                <a:schemeClr val="dk1"/>
              </a:solidFill>
              <a:latin typeface="Calibri"/>
              <a:ea typeface="Calibri"/>
              <a:cs typeface="Calibri"/>
              <a:sym typeface="Calibri"/>
            </a:endParaRPr>
          </a:p>
        </p:txBody>
      </p:sp>
      <p:grpSp>
        <p:nvGrpSpPr>
          <p:cNvPr id="428" name="Google Shape;428;p17"/>
          <p:cNvGrpSpPr/>
          <p:nvPr/>
        </p:nvGrpSpPr>
        <p:grpSpPr>
          <a:xfrm>
            <a:off x="2480746" y="2850591"/>
            <a:ext cx="390525" cy="575088"/>
            <a:chOff x="2323" y="1983"/>
            <a:chExt cx="292" cy="430"/>
          </a:xfrm>
        </p:grpSpPr>
        <p:sp>
          <p:nvSpPr>
            <p:cNvPr id="429" name="Google Shape;429;p17"/>
            <p:cNvSpPr/>
            <p:nvPr/>
          </p:nvSpPr>
          <p:spPr>
            <a:xfrm>
              <a:off x="2401" y="2306"/>
              <a:ext cx="134" cy="32"/>
            </a:xfrm>
            <a:custGeom>
              <a:rect b="b" l="l" r="r" t="t"/>
              <a:pathLst>
                <a:path extrusionOk="0" h="13" w="55">
                  <a:moveTo>
                    <a:pt x="49" y="13"/>
                  </a:moveTo>
                  <a:cubicBezTo>
                    <a:pt x="7" y="13"/>
                    <a:pt x="7" y="13"/>
                    <a:pt x="7" y="13"/>
                  </a:cubicBezTo>
                  <a:cubicBezTo>
                    <a:pt x="3" y="13"/>
                    <a:pt x="0" y="10"/>
                    <a:pt x="0" y="7"/>
                  </a:cubicBezTo>
                  <a:cubicBezTo>
                    <a:pt x="0" y="7"/>
                    <a:pt x="0" y="7"/>
                    <a:pt x="0" y="7"/>
                  </a:cubicBezTo>
                  <a:cubicBezTo>
                    <a:pt x="0" y="3"/>
                    <a:pt x="3" y="0"/>
                    <a:pt x="7" y="0"/>
                  </a:cubicBezTo>
                  <a:cubicBezTo>
                    <a:pt x="49" y="0"/>
                    <a:pt x="49" y="0"/>
                    <a:pt x="49" y="0"/>
                  </a:cubicBezTo>
                  <a:cubicBezTo>
                    <a:pt x="52" y="0"/>
                    <a:pt x="55" y="3"/>
                    <a:pt x="55" y="7"/>
                  </a:cubicBezTo>
                  <a:cubicBezTo>
                    <a:pt x="55" y="7"/>
                    <a:pt x="55" y="7"/>
                    <a:pt x="55" y="7"/>
                  </a:cubicBezTo>
                  <a:cubicBezTo>
                    <a:pt x="55" y="10"/>
                    <a:pt x="52" y="13"/>
                    <a:pt x="49" y="13"/>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17"/>
            <p:cNvSpPr/>
            <p:nvPr/>
          </p:nvSpPr>
          <p:spPr>
            <a:xfrm>
              <a:off x="2401" y="2350"/>
              <a:ext cx="134" cy="34"/>
            </a:xfrm>
            <a:custGeom>
              <a:rect b="b" l="l" r="r" t="t"/>
              <a:pathLst>
                <a:path extrusionOk="0" h="14" w="55">
                  <a:moveTo>
                    <a:pt x="49" y="14"/>
                  </a:moveTo>
                  <a:cubicBezTo>
                    <a:pt x="7" y="14"/>
                    <a:pt x="7" y="14"/>
                    <a:pt x="7" y="14"/>
                  </a:cubicBezTo>
                  <a:cubicBezTo>
                    <a:pt x="3" y="14"/>
                    <a:pt x="0" y="11"/>
                    <a:pt x="0" y="7"/>
                  </a:cubicBezTo>
                  <a:cubicBezTo>
                    <a:pt x="0" y="7"/>
                    <a:pt x="0" y="7"/>
                    <a:pt x="0" y="7"/>
                  </a:cubicBezTo>
                  <a:cubicBezTo>
                    <a:pt x="0" y="3"/>
                    <a:pt x="3" y="0"/>
                    <a:pt x="7" y="0"/>
                  </a:cubicBezTo>
                  <a:cubicBezTo>
                    <a:pt x="49" y="0"/>
                    <a:pt x="49" y="0"/>
                    <a:pt x="49" y="0"/>
                  </a:cubicBezTo>
                  <a:cubicBezTo>
                    <a:pt x="52" y="0"/>
                    <a:pt x="55" y="3"/>
                    <a:pt x="55" y="7"/>
                  </a:cubicBezTo>
                  <a:cubicBezTo>
                    <a:pt x="55" y="7"/>
                    <a:pt x="55" y="7"/>
                    <a:pt x="55" y="7"/>
                  </a:cubicBezTo>
                  <a:cubicBezTo>
                    <a:pt x="55" y="11"/>
                    <a:pt x="52" y="14"/>
                    <a:pt x="49" y="14"/>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17"/>
            <p:cNvSpPr/>
            <p:nvPr/>
          </p:nvSpPr>
          <p:spPr>
            <a:xfrm>
              <a:off x="2452" y="2396"/>
              <a:ext cx="34" cy="17"/>
            </a:xfrm>
            <a:custGeom>
              <a:rect b="b" l="l" r="r" t="t"/>
              <a:pathLst>
                <a:path extrusionOk="0" h="7" w="14">
                  <a:moveTo>
                    <a:pt x="0" y="0"/>
                  </a:moveTo>
                  <a:cubicBezTo>
                    <a:pt x="0" y="4"/>
                    <a:pt x="3" y="7"/>
                    <a:pt x="7" y="7"/>
                  </a:cubicBezTo>
                  <a:cubicBezTo>
                    <a:pt x="11" y="7"/>
                    <a:pt x="14" y="4"/>
                    <a:pt x="14" y="0"/>
                  </a:cubicBezTo>
                  <a:lnTo>
                    <a:pt x="0" y="0"/>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17"/>
            <p:cNvSpPr/>
            <p:nvPr/>
          </p:nvSpPr>
          <p:spPr>
            <a:xfrm>
              <a:off x="2323" y="1983"/>
              <a:ext cx="292" cy="311"/>
            </a:xfrm>
            <a:custGeom>
              <a:rect b="b" l="l" r="r" t="t"/>
              <a:pathLst>
                <a:path extrusionOk="0" h="129" w="120">
                  <a:moveTo>
                    <a:pt x="60" y="0"/>
                  </a:moveTo>
                  <a:cubicBezTo>
                    <a:pt x="27" y="0"/>
                    <a:pt x="0" y="27"/>
                    <a:pt x="0" y="60"/>
                  </a:cubicBezTo>
                  <a:cubicBezTo>
                    <a:pt x="0" y="84"/>
                    <a:pt x="13" y="113"/>
                    <a:pt x="32" y="129"/>
                  </a:cubicBezTo>
                  <a:cubicBezTo>
                    <a:pt x="48" y="129"/>
                    <a:pt x="48" y="129"/>
                    <a:pt x="48" y="129"/>
                  </a:cubicBezTo>
                  <a:cubicBezTo>
                    <a:pt x="48" y="90"/>
                    <a:pt x="48" y="90"/>
                    <a:pt x="48" y="90"/>
                  </a:cubicBezTo>
                  <a:cubicBezTo>
                    <a:pt x="45" y="89"/>
                    <a:pt x="43" y="87"/>
                    <a:pt x="43" y="84"/>
                  </a:cubicBezTo>
                  <a:cubicBezTo>
                    <a:pt x="43" y="80"/>
                    <a:pt x="46" y="77"/>
                    <a:pt x="50" y="77"/>
                  </a:cubicBezTo>
                  <a:cubicBezTo>
                    <a:pt x="54" y="77"/>
                    <a:pt x="58" y="80"/>
                    <a:pt x="58" y="84"/>
                  </a:cubicBezTo>
                  <a:cubicBezTo>
                    <a:pt x="58" y="87"/>
                    <a:pt x="56" y="89"/>
                    <a:pt x="53" y="90"/>
                  </a:cubicBezTo>
                  <a:cubicBezTo>
                    <a:pt x="53" y="129"/>
                    <a:pt x="53" y="129"/>
                    <a:pt x="53" y="129"/>
                  </a:cubicBezTo>
                  <a:cubicBezTo>
                    <a:pt x="67" y="129"/>
                    <a:pt x="67" y="129"/>
                    <a:pt x="67" y="129"/>
                  </a:cubicBezTo>
                  <a:cubicBezTo>
                    <a:pt x="67" y="74"/>
                    <a:pt x="67" y="74"/>
                    <a:pt x="67" y="74"/>
                  </a:cubicBezTo>
                  <a:cubicBezTo>
                    <a:pt x="64" y="73"/>
                    <a:pt x="62" y="70"/>
                    <a:pt x="62" y="67"/>
                  </a:cubicBezTo>
                  <a:cubicBezTo>
                    <a:pt x="62" y="63"/>
                    <a:pt x="65" y="60"/>
                    <a:pt x="69" y="60"/>
                  </a:cubicBezTo>
                  <a:cubicBezTo>
                    <a:pt x="73" y="60"/>
                    <a:pt x="76" y="63"/>
                    <a:pt x="76" y="67"/>
                  </a:cubicBezTo>
                  <a:cubicBezTo>
                    <a:pt x="76" y="70"/>
                    <a:pt x="74" y="73"/>
                    <a:pt x="72" y="74"/>
                  </a:cubicBezTo>
                  <a:cubicBezTo>
                    <a:pt x="72" y="129"/>
                    <a:pt x="72" y="129"/>
                    <a:pt x="72" y="129"/>
                  </a:cubicBezTo>
                  <a:cubicBezTo>
                    <a:pt x="87" y="129"/>
                    <a:pt x="87" y="129"/>
                    <a:pt x="87" y="129"/>
                  </a:cubicBezTo>
                  <a:cubicBezTo>
                    <a:pt x="107" y="113"/>
                    <a:pt x="120" y="84"/>
                    <a:pt x="120" y="60"/>
                  </a:cubicBezTo>
                  <a:cubicBezTo>
                    <a:pt x="120" y="27"/>
                    <a:pt x="93" y="0"/>
                    <a:pt x="60" y="0"/>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3" name="Google Shape;433;p17"/>
          <p:cNvGrpSpPr/>
          <p:nvPr/>
        </p:nvGrpSpPr>
        <p:grpSpPr>
          <a:xfrm>
            <a:off x="4687221" y="5582458"/>
            <a:ext cx="474663" cy="596677"/>
            <a:chOff x="6619890" y="5067524"/>
            <a:chExt cx="474663" cy="596677"/>
          </a:xfrm>
        </p:grpSpPr>
        <p:sp>
          <p:nvSpPr>
            <p:cNvPr id="434" name="Google Shape;434;p17"/>
            <p:cNvSpPr/>
            <p:nvPr/>
          </p:nvSpPr>
          <p:spPr>
            <a:xfrm>
              <a:off x="6619890" y="5537723"/>
              <a:ext cx="471687" cy="126478"/>
            </a:xfrm>
            <a:custGeom>
              <a:rect b="b" l="l" r="r" t="t"/>
              <a:pathLst>
                <a:path extrusionOk="0" h="38" w="141">
                  <a:moveTo>
                    <a:pt x="71" y="28"/>
                  </a:moveTo>
                  <a:cubicBezTo>
                    <a:pt x="47" y="28"/>
                    <a:pt x="26" y="17"/>
                    <a:pt x="12" y="0"/>
                  </a:cubicBezTo>
                  <a:cubicBezTo>
                    <a:pt x="6" y="8"/>
                    <a:pt x="2" y="18"/>
                    <a:pt x="1" y="29"/>
                  </a:cubicBezTo>
                  <a:cubicBezTo>
                    <a:pt x="0" y="34"/>
                    <a:pt x="4" y="38"/>
                    <a:pt x="9" y="38"/>
                  </a:cubicBezTo>
                  <a:cubicBezTo>
                    <a:pt x="133" y="38"/>
                    <a:pt x="133" y="38"/>
                    <a:pt x="133" y="38"/>
                  </a:cubicBezTo>
                  <a:cubicBezTo>
                    <a:pt x="138" y="38"/>
                    <a:pt x="141" y="34"/>
                    <a:pt x="141" y="29"/>
                  </a:cubicBezTo>
                  <a:cubicBezTo>
                    <a:pt x="139" y="18"/>
                    <a:pt x="136" y="8"/>
                    <a:pt x="130" y="0"/>
                  </a:cubicBezTo>
                  <a:cubicBezTo>
                    <a:pt x="116" y="17"/>
                    <a:pt x="95" y="28"/>
                    <a:pt x="71" y="28"/>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17"/>
            <p:cNvSpPr/>
            <p:nvPr/>
          </p:nvSpPr>
          <p:spPr>
            <a:xfrm>
              <a:off x="6619890" y="5067524"/>
              <a:ext cx="474663" cy="547574"/>
            </a:xfrm>
            <a:custGeom>
              <a:rect b="b" l="l" r="r" t="t"/>
              <a:pathLst>
                <a:path extrusionOk="0" h="164" w="142">
                  <a:moveTo>
                    <a:pt x="76" y="23"/>
                  </a:moveTo>
                  <a:cubicBezTo>
                    <a:pt x="76" y="13"/>
                    <a:pt x="76" y="13"/>
                    <a:pt x="76" y="13"/>
                  </a:cubicBezTo>
                  <a:cubicBezTo>
                    <a:pt x="79" y="13"/>
                    <a:pt x="79" y="13"/>
                    <a:pt x="79" y="13"/>
                  </a:cubicBezTo>
                  <a:cubicBezTo>
                    <a:pt x="80" y="13"/>
                    <a:pt x="82" y="12"/>
                    <a:pt x="82" y="10"/>
                  </a:cubicBezTo>
                  <a:cubicBezTo>
                    <a:pt x="82" y="8"/>
                    <a:pt x="80" y="7"/>
                    <a:pt x="79" y="7"/>
                  </a:cubicBezTo>
                  <a:cubicBezTo>
                    <a:pt x="78" y="7"/>
                    <a:pt x="78" y="7"/>
                    <a:pt x="78" y="7"/>
                  </a:cubicBezTo>
                  <a:cubicBezTo>
                    <a:pt x="78" y="3"/>
                    <a:pt x="75" y="0"/>
                    <a:pt x="71" y="0"/>
                  </a:cubicBezTo>
                  <a:cubicBezTo>
                    <a:pt x="67" y="0"/>
                    <a:pt x="64" y="3"/>
                    <a:pt x="64" y="7"/>
                  </a:cubicBezTo>
                  <a:cubicBezTo>
                    <a:pt x="63" y="7"/>
                    <a:pt x="63" y="7"/>
                    <a:pt x="63" y="7"/>
                  </a:cubicBezTo>
                  <a:cubicBezTo>
                    <a:pt x="62" y="7"/>
                    <a:pt x="60" y="8"/>
                    <a:pt x="60" y="10"/>
                  </a:cubicBezTo>
                  <a:cubicBezTo>
                    <a:pt x="60" y="12"/>
                    <a:pt x="62" y="13"/>
                    <a:pt x="63" y="13"/>
                  </a:cubicBezTo>
                  <a:cubicBezTo>
                    <a:pt x="66" y="13"/>
                    <a:pt x="66" y="13"/>
                    <a:pt x="66" y="13"/>
                  </a:cubicBezTo>
                  <a:cubicBezTo>
                    <a:pt x="66" y="23"/>
                    <a:pt x="66" y="23"/>
                    <a:pt x="66" y="23"/>
                  </a:cubicBezTo>
                  <a:cubicBezTo>
                    <a:pt x="29" y="25"/>
                    <a:pt x="0" y="56"/>
                    <a:pt x="0" y="93"/>
                  </a:cubicBezTo>
                  <a:cubicBezTo>
                    <a:pt x="0" y="133"/>
                    <a:pt x="32" y="164"/>
                    <a:pt x="71" y="164"/>
                  </a:cubicBezTo>
                  <a:cubicBezTo>
                    <a:pt x="110" y="164"/>
                    <a:pt x="142" y="133"/>
                    <a:pt x="142" y="93"/>
                  </a:cubicBezTo>
                  <a:cubicBezTo>
                    <a:pt x="142" y="56"/>
                    <a:pt x="112" y="25"/>
                    <a:pt x="76" y="23"/>
                  </a:cubicBezTo>
                  <a:close/>
                  <a:moveTo>
                    <a:pt x="71" y="157"/>
                  </a:moveTo>
                  <a:cubicBezTo>
                    <a:pt x="36" y="157"/>
                    <a:pt x="7" y="129"/>
                    <a:pt x="7" y="93"/>
                  </a:cubicBezTo>
                  <a:cubicBezTo>
                    <a:pt x="7" y="58"/>
                    <a:pt x="36" y="30"/>
                    <a:pt x="71" y="30"/>
                  </a:cubicBezTo>
                  <a:cubicBezTo>
                    <a:pt x="106" y="30"/>
                    <a:pt x="135" y="58"/>
                    <a:pt x="135" y="93"/>
                  </a:cubicBezTo>
                  <a:cubicBezTo>
                    <a:pt x="135" y="129"/>
                    <a:pt x="106" y="157"/>
                    <a:pt x="71" y="157"/>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17"/>
            <p:cNvSpPr/>
            <p:nvPr/>
          </p:nvSpPr>
          <p:spPr>
            <a:xfrm>
              <a:off x="6660065" y="5180610"/>
              <a:ext cx="394313" cy="397289"/>
            </a:xfrm>
            <a:custGeom>
              <a:rect b="b" l="l" r="r" t="t"/>
              <a:pathLst>
                <a:path extrusionOk="0" h="119" w="118">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73" y="64"/>
                  </a:moveTo>
                  <a:cubicBezTo>
                    <a:pt x="66" y="62"/>
                    <a:pt x="66" y="62"/>
                    <a:pt x="66" y="62"/>
                  </a:cubicBezTo>
                  <a:cubicBezTo>
                    <a:pt x="65" y="64"/>
                    <a:pt x="62" y="67"/>
                    <a:pt x="59" y="67"/>
                  </a:cubicBezTo>
                  <a:cubicBezTo>
                    <a:pt x="55" y="67"/>
                    <a:pt x="52" y="63"/>
                    <a:pt x="52" y="59"/>
                  </a:cubicBezTo>
                  <a:cubicBezTo>
                    <a:pt x="52" y="56"/>
                    <a:pt x="54" y="54"/>
                    <a:pt x="57" y="53"/>
                  </a:cubicBezTo>
                  <a:cubicBezTo>
                    <a:pt x="55" y="46"/>
                    <a:pt x="55" y="46"/>
                    <a:pt x="55" y="46"/>
                  </a:cubicBezTo>
                  <a:cubicBezTo>
                    <a:pt x="59" y="24"/>
                    <a:pt x="59" y="24"/>
                    <a:pt x="59" y="24"/>
                  </a:cubicBezTo>
                  <a:cubicBezTo>
                    <a:pt x="63" y="46"/>
                    <a:pt x="63" y="46"/>
                    <a:pt x="63" y="46"/>
                  </a:cubicBezTo>
                  <a:cubicBezTo>
                    <a:pt x="61" y="53"/>
                    <a:pt x="61" y="53"/>
                    <a:pt x="61" y="53"/>
                  </a:cubicBezTo>
                  <a:cubicBezTo>
                    <a:pt x="63" y="53"/>
                    <a:pt x="65" y="55"/>
                    <a:pt x="66" y="57"/>
                  </a:cubicBezTo>
                  <a:cubicBezTo>
                    <a:pt x="73" y="55"/>
                    <a:pt x="73" y="55"/>
                    <a:pt x="73" y="55"/>
                  </a:cubicBezTo>
                  <a:cubicBezTo>
                    <a:pt x="107" y="59"/>
                    <a:pt x="107" y="59"/>
                    <a:pt x="107" y="59"/>
                  </a:cubicBezTo>
                  <a:lnTo>
                    <a:pt x="73" y="64"/>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7" name="Google Shape;437;p17"/>
          <p:cNvGrpSpPr/>
          <p:nvPr/>
        </p:nvGrpSpPr>
        <p:grpSpPr>
          <a:xfrm>
            <a:off x="6893714" y="2932085"/>
            <a:ext cx="490537" cy="460375"/>
            <a:chOff x="4833" y="2118"/>
            <a:chExt cx="309" cy="290"/>
          </a:xfrm>
        </p:grpSpPr>
        <p:sp>
          <p:nvSpPr>
            <p:cNvPr id="438" name="Google Shape;438;p17"/>
            <p:cNvSpPr/>
            <p:nvPr/>
          </p:nvSpPr>
          <p:spPr>
            <a:xfrm>
              <a:off x="4833" y="2118"/>
              <a:ext cx="309" cy="290"/>
            </a:xfrm>
            <a:custGeom>
              <a:rect b="b" l="l" r="r" t="t"/>
              <a:pathLst>
                <a:path extrusionOk="0" h="153" w="163">
                  <a:moveTo>
                    <a:pt x="157" y="0"/>
                  </a:moveTo>
                  <a:cubicBezTo>
                    <a:pt x="5" y="0"/>
                    <a:pt x="5" y="0"/>
                    <a:pt x="5" y="0"/>
                  </a:cubicBezTo>
                  <a:cubicBezTo>
                    <a:pt x="2" y="0"/>
                    <a:pt x="0" y="3"/>
                    <a:pt x="0" y="6"/>
                  </a:cubicBezTo>
                  <a:cubicBezTo>
                    <a:pt x="0" y="100"/>
                    <a:pt x="0" y="100"/>
                    <a:pt x="0" y="100"/>
                  </a:cubicBezTo>
                  <a:cubicBezTo>
                    <a:pt x="0" y="103"/>
                    <a:pt x="2" y="106"/>
                    <a:pt x="5" y="106"/>
                  </a:cubicBezTo>
                  <a:cubicBezTo>
                    <a:pt x="71" y="106"/>
                    <a:pt x="71" y="106"/>
                    <a:pt x="71" y="106"/>
                  </a:cubicBezTo>
                  <a:cubicBezTo>
                    <a:pt x="71" y="140"/>
                    <a:pt x="71" y="140"/>
                    <a:pt x="71" y="140"/>
                  </a:cubicBezTo>
                  <a:cubicBezTo>
                    <a:pt x="41" y="140"/>
                    <a:pt x="41" y="140"/>
                    <a:pt x="41" y="140"/>
                  </a:cubicBezTo>
                  <a:cubicBezTo>
                    <a:pt x="38" y="140"/>
                    <a:pt x="35" y="143"/>
                    <a:pt x="35" y="146"/>
                  </a:cubicBezTo>
                  <a:cubicBezTo>
                    <a:pt x="35" y="150"/>
                    <a:pt x="38" y="153"/>
                    <a:pt x="41" y="153"/>
                  </a:cubicBezTo>
                  <a:cubicBezTo>
                    <a:pt x="121" y="153"/>
                    <a:pt x="121" y="153"/>
                    <a:pt x="121" y="153"/>
                  </a:cubicBezTo>
                  <a:cubicBezTo>
                    <a:pt x="125" y="153"/>
                    <a:pt x="128" y="150"/>
                    <a:pt x="128" y="146"/>
                  </a:cubicBezTo>
                  <a:cubicBezTo>
                    <a:pt x="128" y="143"/>
                    <a:pt x="125" y="140"/>
                    <a:pt x="121" y="140"/>
                  </a:cubicBezTo>
                  <a:cubicBezTo>
                    <a:pt x="91" y="140"/>
                    <a:pt x="91" y="140"/>
                    <a:pt x="91" y="140"/>
                  </a:cubicBezTo>
                  <a:cubicBezTo>
                    <a:pt x="91" y="106"/>
                    <a:pt x="91" y="106"/>
                    <a:pt x="91" y="106"/>
                  </a:cubicBezTo>
                  <a:cubicBezTo>
                    <a:pt x="157" y="106"/>
                    <a:pt x="157" y="106"/>
                    <a:pt x="157" y="106"/>
                  </a:cubicBezTo>
                  <a:cubicBezTo>
                    <a:pt x="160" y="106"/>
                    <a:pt x="163" y="103"/>
                    <a:pt x="163" y="100"/>
                  </a:cubicBezTo>
                  <a:cubicBezTo>
                    <a:pt x="163" y="6"/>
                    <a:pt x="163" y="6"/>
                    <a:pt x="163" y="6"/>
                  </a:cubicBezTo>
                  <a:cubicBezTo>
                    <a:pt x="163" y="3"/>
                    <a:pt x="160" y="0"/>
                    <a:pt x="157" y="0"/>
                  </a:cubicBezTo>
                  <a:close/>
                  <a:moveTo>
                    <a:pt x="153" y="92"/>
                  </a:moveTo>
                  <a:cubicBezTo>
                    <a:pt x="153" y="95"/>
                    <a:pt x="150" y="97"/>
                    <a:pt x="147" y="97"/>
                  </a:cubicBezTo>
                  <a:cubicBezTo>
                    <a:pt x="15" y="97"/>
                    <a:pt x="15" y="97"/>
                    <a:pt x="15" y="97"/>
                  </a:cubicBezTo>
                  <a:cubicBezTo>
                    <a:pt x="12" y="97"/>
                    <a:pt x="9" y="95"/>
                    <a:pt x="9" y="92"/>
                  </a:cubicBezTo>
                  <a:cubicBezTo>
                    <a:pt x="9" y="15"/>
                    <a:pt x="9" y="15"/>
                    <a:pt x="9" y="15"/>
                  </a:cubicBezTo>
                  <a:cubicBezTo>
                    <a:pt x="9" y="11"/>
                    <a:pt x="12" y="9"/>
                    <a:pt x="15" y="9"/>
                  </a:cubicBezTo>
                  <a:cubicBezTo>
                    <a:pt x="147" y="9"/>
                    <a:pt x="147" y="9"/>
                    <a:pt x="147" y="9"/>
                  </a:cubicBezTo>
                  <a:cubicBezTo>
                    <a:pt x="150" y="9"/>
                    <a:pt x="153" y="11"/>
                    <a:pt x="153" y="15"/>
                  </a:cubicBezTo>
                  <a:lnTo>
                    <a:pt x="153" y="92"/>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17"/>
            <p:cNvSpPr/>
            <p:nvPr/>
          </p:nvSpPr>
          <p:spPr>
            <a:xfrm>
              <a:off x="4981" y="2234"/>
              <a:ext cx="9" cy="5"/>
            </a:xfrm>
            <a:custGeom>
              <a:rect b="b" l="l" r="r" t="t"/>
              <a:pathLst>
                <a:path extrusionOk="0" h="3" w="5">
                  <a:moveTo>
                    <a:pt x="5" y="1"/>
                  </a:moveTo>
                  <a:cubicBezTo>
                    <a:pt x="4" y="0"/>
                    <a:pt x="3" y="0"/>
                    <a:pt x="2" y="0"/>
                  </a:cubicBezTo>
                  <a:cubicBezTo>
                    <a:pt x="2" y="0"/>
                    <a:pt x="1" y="0"/>
                    <a:pt x="0" y="1"/>
                  </a:cubicBezTo>
                  <a:cubicBezTo>
                    <a:pt x="3" y="3"/>
                    <a:pt x="3" y="3"/>
                    <a:pt x="3" y="3"/>
                  </a:cubicBezTo>
                  <a:lnTo>
                    <a:pt x="5" y="1"/>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17"/>
            <p:cNvSpPr/>
            <p:nvPr/>
          </p:nvSpPr>
          <p:spPr>
            <a:xfrm>
              <a:off x="4975" y="2239"/>
              <a:ext cx="19" cy="14"/>
            </a:xfrm>
            <a:custGeom>
              <a:rect b="b" l="l" r="r" t="t"/>
              <a:pathLst>
                <a:path extrusionOk="0" h="7" w="10">
                  <a:moveTo>
                    <a:pt x="6" y="3"/>
                  </a:moveTo>
                  <a:cubicBezTo>
                    <a:pt x="6" y="3"/>
                    <a:pt x="6" y="3"/>
                    <a:pt x="6" y="3"/>
                  </a:cubicBezTo>
                  <a:cubicBezTo>
                    <a:pt x="5" y="3"/>
                    <a:pt x="5" y="3"/>
                    <a:pt x="5" y="3"/>
                  </a:cubicBezTo>
                  <a:cubicBezTo>
                    <a:pt x="1" y="0"/>
                    <a:pt x="1" y="0"/>
                    <a:pt x="1" y="0"/>
                  </a:cubicBezTo>
                  <a:cubicBezTo>
                    <a:pt x="1" y="0"/>
                    <a:pt x="0" y="1"/>
                    <a:pt x="0" y="2"/>
                  </a:cubicBezTo>
                  <a:cubicBezTo>
                    <a:pt x="0" y="5"/>
                    <a:pt x="3" y="7"/>
                    <a:pt x="5" y="7"/>
                  </a:cubicBezTo>
                  <a:cubicBezTo>
                    <a:pt x="8" y="7"/>
                    <a:pt x="10" y="5"/>
                    <a:pt x="10" y="2"/>
                  </a:cubicBezTo>
                  <a:cubicBezTo>
                    <a:pt x="10" y="1"/>
                    <a:pt x="10" y="0"/>
                    <a:pt x="10" y="0"/>
                  </a:cubicBezTo>
                  <a:lnTo>
                    <a:pt x="6" y="3"/>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1" name="Google Shape;441;p17"/>
            <p:cNvSpPr/>
            <p:nvPr/>
          </p:nvSpPr>
          <p:spPr>
            <a:xfrm>
              <a:off x="4937" y="2196"/>
              <a:ext cx="17" cy="13"/>
            </a:xfrm>
            <a:custGeom>
              <a:rect b="b" l="l" r="r" t="t"/>
              <a:pathLst>
                <a:path extrusionOk="0" h="7" w="9">
                  <a:moveTo>
                    <a:pt x="5" y="0"/>
                  </a:moveTo>
                  <a:cubicBezTo>
                    <a:pt x="2" y="0"/>
                    <a:pt x="0" y="2"/>
                    <a:pt x="0" y="5"/>
                  </a:cubicBezTo>
                  <a:cubicBezTo>
                    <a:pt x="0" y="6"/>
                    <a:pt x="0" y="6"/>
                    <a:pt x="0" y="7"/>
                  </a:cubicBezTo>
                  <a:cubicBezTo>
                    <a:pt x="4" y="3"/>
                    <a:pt x="4" y="3"/>
                    <a:pt x="4" y="3"/>
                  </a:cubicBezTo>
                  <a:cubicBezTo>
                    <a:pt x="4" y="3"/>
                    <a:pt x="5" y="3"/>
                    <a:pt x="6" y="3"/>
                  </a:cubicBezTo>
                  <a:cubicBezTo>
                    <a:pt x="9" y="7"/>
                    <a:pt x="9" y="7"/>
                    <a:pt x="9" y="7"/>
                  </a:cubicBezTo>
                  <a:cubicBezTo>
                    <a:pt x="9" y="6"/>
                    <a:pt x="9" y="6"/>
                    <a:pt x="9" y="5"/>
                  </a:cubicBezTo>
                  <a:cubicBezTo>
                    <a:pt x="9" y="2"/>
                    <a:pt x="7" y="0"/>
                    <a:pt x="5" y="0"/>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17"/>
            <p:cNvSpPr/>
            <p:nvPr/>
          </p:nvSpPr>
          <p:spPr>
            <a:xfrm>
              <a:off x="4890" y="2241"/>
              <a:ext cx="19" cy="19"/>
            </a:xfrm>
            <a:custGeom>
              <a:rect b="b" l="l" r="r" t="t"/>
              <a:pathLst>
                <a:path extrusionOk="0" h="10" w="10">
                  <a:moveTo>
                    <a:pt x="5" y="0"/>
                  </a:moveTo>
                  <a:cubicBezTo>
                    <a:pt x="2" y="0"/>
                    <a:pt x="0" y="2"/>
                    <a:pt x="0" y="5"/>
                  </a:cubicBezTo>
                  <a:cubicBezTo>
                    <a:pt x="0" y="8"/>
                    <a:pt x="2" y="10"/>
                    <a:pt x="5" y="10"/>
                  </a:cubicBezTo>
                  <a:cubicBezTo>
                    <a:pt x="8" y="10"/>
                    <a:pt x="10" y="8"/>
                    <a:pt x="10" y="5"/>
                  </a:cubicBezTo>
                  <a:cubicBezTo>
                    <a:pt x="10" y="2"/>
                    <a:pt x="8" y="0"/>
                    <a:pt x="5" y="0"/>
                  </a:cubicBezTo>
                  <a:close/>
                  <a:moveTo>
                    <a:pt x="5" y="9"/>
                  </a:moveTo>
                  <a:cubicBezTo>
                    <a:pt x="3" y="9"/>
                    <a:pt x="1" y="7"/>
                    <a:pt x="1" y="5"/>
                  </a:cubicBezTo>
                  <a:cubicBezTo>
                    <a:pt x="1" y="3"/>
                    <a:pt x="3" y="1"/>
                    <a:pt x="5" y="1"/>
                  </a:cubicBezTo>
                  <a:cubicBezTo>
                    <a:pt x="7" y="1"/>
                    <a:pt x="9" y="3"/>
                    <a:pt x="9" y="5"/>
                  </a:cubicBezTo>
                  <a:cubicBezTo>
                    <a:pt x="9" y="7"/>
                    <a:pt x="7" y="9"/>
                    <a:pt x="5" y="9"/>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17"/>
            <p:cNvSpPr/>
            <p:nvPr/>
          </p:nvSpPr>
          <p:spPr>
            <a:xfrm>
              <a:off x="5019" y="2207"/>
              <a:ext cx="11" cy="8"/>
            </a:xfrm>
            <a:custGeom>
              <a:rect b="b" l="l" r="r" t="t"/>
              <a:pathLst>
                <a:path extrusionOk="0" h="4" w="6">
                  <a:moveTo>
                    <a:pt x="0" y="3"/>
                  </a:moveTo>
                  <a:cubicBezTo>
                    <a:pt x="1" y="4"/>
                    <a:pt x="2" y="4"/>
                    <a:pt x="3" y="4"/>
                  </a:cubicBezTo>
                  <a:cubicBezTo>
                    <a:pt x="4" y="4"/>
                    <a:pt x="5" y="4"/>
                    <a:pt x="6" y="3"/>
                  </a:cubicBezTo>
                  <a:cubicBezTo>
                    <a:pt x="3" y="0"/>
                    <a:pt x="3" y="0"/>
                    <a:pt x="3" y="0"/>
                  </a:cubicBezTo>
                  <a:lnTo>
                    <a:pt x="0" y="3"/>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17"/>
            <p:cNvSpPr/>
            <p:nvPr/>
          </p:nvSpPr>
          <p:spPr>
            <a:xfrm>
              <a:off x="4941" y="2207"/>
              <a:ext cx="11" cy="8"/>
            </a:xfrm>
            <a:custGeom>
              <a:rect b="b" l="l" r="r" t="t"/>
              <a:pathLst>
                <a:path extrusionOk="0" h="4" w="6">
                  <a:moveTo>
                    <a:pt x="0" y="3"/>
                  </a:moveTo>
                  <a:cubicBezTo>
                    <a:pt x="1" y="4"/>
                    <a:pt x="2" y="4"/>
                    <a:pt x="3" y="4"/>
                  </a:cubicBezTo>
                  <a:cubicBezTo>
                    <a:pt x="4" y="4"/>
                    <a:pt x="5" y="3"/>
                    <a:pt x="6" y="3"/>
                  </a:cubicBezTo>
                  <a:cubicBezTo>
                    <a:pt x="3" y="0"/>
                    <a:pt x="3" y="0"/>
                    <a:pt x="3" y="0"/>
                  </a:cubicBezTo>
                  <a:lnTo>
                    <a:pt x="0" y="3"/>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17"/>
            <p:cNvSpPr/>
            <p:nvPr/>
          </p:nvSpPr>
          <p:spPr>
            <a:xfrm>
              <a:off x="5064" y="2177"/>
              <a:ext cx="19" cy="19"/>
            </a:xfrm>
            <a:custGeom>
              <a:rect b="b" l="l" r="r" t="t"/>
              <a:pathLst>
                <a:path extrusionOk="0" h="10" w="10">
                  <a:moveTo>
                    <a:pt x="5" y="0"/>
                  </a:moveTo>
                  <a:cubicBezTo>
                    <a:pt x="3" y="0"/>
                    <a:pt x="0" y="2"/>
                    <a:pt x="0" y="5"/>
                  </a:cubicBezTo>
                  <a:cubicBezTo>
                    <a:pt x="0" y="6"/>
                    <a:pt x="1" y="7"/>
                    <a:pt x="1" y="8"/>
                  </a:cubicBezTo>
                  <a:cubicBezTo>
                    <a:pt x="2" y="8"/>
                    <a:pt x="2" y="8"/>
                    <a:pt x="2" y="8"/>
                  </a:cubicBezTo>
                  <a:cubicBezTo>
                    <a:pt x="2" y="8"/>
                    <a:pt x="2" y="9"/>
                    <a:pt x="2" y="9"/>
                  </a:cubicBezTo>
                  <a:cubicBezTo>
                    <a:pt x="3" y="9"/>
                    <a:pt x="4" y="10"/>
                    <a:pt x="5" y="10"/>
                  </a:cubicBezTo>
                  <a:cubicBezTo>
                    <a:pt x="8" y="10"/>
                    <a:pt x="10" y="8"/>
                    <a:pt x="10" y="5"/>
                  </a:cubicBezTo>
                  <a:cubicBezTo>
                    <a:pt x="10" y="2"/>
                    <a:pt x="8" y="0"/>
                    <a:pt x="5" y="0"/>
                  </a:cubicBezTo>
                  <a:close/>
                  <a:moveTo>
                    <a:pt x="5" y="9"/>
                  </a:moveTo>
                  <a:cubicBezTo>
                    <a:pt x="3" y="9"/>
                    <a:pt x="1" y="7"/>
                    <a:pt x="1" y="5"/>
                  </a:cubicBezTo>
                  <a:cubicBezTo>
                    <a:pt x="1" y="3"/>
                    <a:pt x="3" y="1"/>
                    <a:pt x="5" y="1"/>
                  </a:cubicBezTo>
                  <a:cubicBezTo>
                    <a:pt x="7" y="1"/>
                    <a:pt x="9" y="3"/>
                    <a:pt x="9" y="5"/>
                  </a:cubicBezTo>
                  <a:cubicBezTo>
                    <a:pt x="9" y="7"/>
                    <a:pt x="7" y="9"/>
                    <a:pt x="5" y="9"/>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17"/>
            <p:cNvSpPr/>
            <p:nvPr/>
          </p:nvSpPr>
          <p:spPr>
            <a:xfrm>
              <a:off x="5015" y="2196"/>
              <a:ext cx="19" cy="13"/>
            </a:xfrm>
            <a:custGeom>
              <a:rect b="b" l="l" r="r" t="t"/>
              <a:pathLst>
                <a:path extrusionOk="0" h="7" w="10">
                  <a:moveTo>
                    <a:pt x="5" y="0"/>
                  </a:moveTo>
                  <a:cubicBezTo>
                    <a:pt x="2" y="0"/>
                    <a:pt x="0" y="2"/>
                    <a:pt x="0" y="5"/>
                  </a:cubicBezTo>
                  <a:cubicBezTo>
                    <a:pt x="0" y="6"/>
                    <a:pt x="0" y="6"/>
                    <a:pt x="1" y="7"/>
                  </a:cubicBezTo>
                  <a:cubicBezTo>
                    <a:pt x="4" y="3"/>
                    <a:pt x="4" y="3"/>
                    <a:pt x="4" y="3"/>
                  </a:cubicBezTo>
                  <a:cubicBezTo>
                    <a:pt x="5" y="3"/>
                    <a:pt x="6" y="3"/>
                    <a:pt x="6" y="3"/>
                  </a:cubicBezTo>
                  <a:cubicBezTo>
                    <a:pt x="10" y="7"/>
                    <a:pt x="10" y="7"/>
                    <a:pt x="10" y="7"/>
                  </a:cubicBezTo>
                  <a:cubicBezTo>
                    <a:pt x="10" y="6"/>
                    <a:pt x="10" y="6"/>
                    <a:pt x="10" y="5"/>
                  </a:cubicBezTo>
                  <a:cubicBezTo>
                    <a:pt x="10" y="2"/>
                    <a:pt x="8" y="0"/>
                    <a:pt x="5" y="0"/>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7" name="Google Shape;447;p17"/>
            <p:cNvSpPr/>
            <p:nvPr/>
          </p:nvSpPr>
          <p:spPr>
            <a:xfrm>
              <a:off x="4863" y="2147"/>
              <a:ext cx="249" cy="144"/>
            </a:xfrm>
            <a:custGeom>
              <a:rect b="b" l="l" r="r" t="t"/>
              <a:pathLst>
                <a:path extrusionOk="0" h="76" w="131">
                  <a:moveTo>
                    <a:pt x="128" y="0"/>
                  </a:moveTo>
                  <a:cubicBezTo>
                    <a:pt x="2" y="0"/>
                    <a:pt x="2" y="0"/>
                    <a:pt x="2" y="0"/>
                  </a:cubicBezTo>
                  <a:cubicBezTo>
                    <a:pt x="1" y="0"/>
                    <a:pt x="0" y="1"/>
                    <a:pt x="0" y="3"/>
                  </a:cubicBezTo>
                  <a:cubicBezTo>
                    <a:pt x="0" y="74"/>
                    <a:pt x="0" y="74"/>
                    <a:pt x="0" y="74"/>
                  </a:cubicBezTo>
                  <a:cubicBezTo>
                    <a:pt x="0" y="75"/>
                    <a:pt x="1" y="76"/>
                    <a:pt x="2" y="76"/>
                  </a:cubicBezTo>
                  <a:cubicBezTo>
                    <a:pt x="128" y="76"/>
                    <a:pt x="128" y="76"/>
                    <a:pt x="128" y="76"/>
                  </a:cubicBezTo>
                  <a:cubicBezTo>
                    <a:pt x="130" y="76"/>
                    <a:pt x="131" y="75"/>
                    <a:pt x="131" y="74"/>
                  </a:cubicBezTo>
                  <a:cubicBezTo>
                    <a:pt x="131" y="3"/>
                    <a:pt x="131" y="3"/>
                    <a:pt x="131" y="3"/>
                  </a:cubicBezTo>
                  <a:cubicBezTo>
                    <a:pt x="131" y="1"/>
                    <a:pt x="130" y="0"/>
                    <a:pt x="128" y="0"/>
                  </a:cubicBezTo>
                  <a:close/>
                  <a:moveTo>
                    <a:pt x="111" y="28"/>
                  </a:moveTo>
                  <a:cubicBezTo>
                    <a:pt x="110" y="28"/>
                    <a:pt x="108" y="28"/>
                    <a:pt x="107" y="27"/>
                  </a:cubicBezTo>
                  <a:cubicBezTo>
                    <a:pt x="94" y="40"/>
                    <a:pt x="94" y="40"/>
                    <a:pt x="94" y="40"/>
                  </a:cubicBezTo>
                  <a:cubicBezTo>
                    <a:pt x="94" y="40"/>
                    <a:pt x="93" y="40"/>
                    <a:pt x="93" y="40"/>
                  </a:cubicBezTo>
                  <a:cubicBezTo>
                    <a:pt x="90" y="37"/>
                    <a:pt x="90" y="37"/>
                    <a:pt x="90" y="37"/>
                  </a:cubicBezTo>
                  <a:cubicBezTo>
                    <a:pt x="88" y="38"/>
                    <a:pt x="87" y="38"/>
                    <a:pt x="85" y="38"/>
                  </a:cubicBezTo>
                  <a:cubicBezTo>
                    <a:pt x="83" y="38"/>
                    <a:pt x="82" y="38"/>
                    <a:pt x="80" y="37"/>
                  </a:cubicBezTo>
                  <a:cubicBezTo>
                    <a:pt x="71" y="47"/>
                    <a:pt x="71" y="47"/>
                    <a:pt x="71" y="47"/>
                  </a:cubicBezTo>
                  <a:cubicBezTo>
                    <a:pt x="71" y="48"/>
                    <a:pt x="72" y="49"/>
                    <a:pt x="72" y="51"/>
                  </a:cubicBezTo>
                  <a:cubicBezTo>
                    <a:pt x="72" y="55"/>
                    <a:pt x="68" y="59"/>
                    <a:pt x="64" y="59"/>
                  </a:cubicBezTo>
                  <a:cubicBezTo>
                    <a:pt x="60" y="59"/>
                    <a:pt x="57" y="55"/>
                    <a:pt x="57" y="51"/>
                  </a:cubicBezTo>
                  <a:cubicBezTo>
                    <a:pt x="57" y="49"/>
                    <a:pt x="57" y="48"/>
                    <a:pt x="58" y="47"/>
                  </a:cubicBezTo>
                  <a:cubicBezTo>
                    <a:pt x="48" y="37"/>
                    <a:pt x="48" y="37"/>
                    <a:pt x="48" y="37"/>
                  </a:cubicBezTo>
                  <a:cubicBezTo>
                    <a:pt x="47" y="38"/>
                    <a:pt x="45" y="38"/>
                    <a:pt x="44" y="38"/>
                  </a:cubicBezTo>
                  <a:cubicBezTo>
                    <a:pt x="42" y="38"/>
                    <a:pt x="40" y="38"/>
                    <a:pt x="39" y="37"/>
                  </a:cubicBezTo>
                  <a:cubicBezTo>
                    <a:pt x="25" y="51"/>
                    <a:pt x="25" y="51"/>
                    <a:pt x="25" y="51"/>
                  </a:cubicBezTo>
                  <a:cubicBezTo>
                    <a:pt x="26" y="52"/>
                    <a:pt x="26" y="54"/>
                    <a:pt x="26" y="55"/>
                  </a:cubicBezTo>
                  <a:cubicBezTo>
                    <a:pt x="26" y="59"/>
                    <a:pt x="23" y="63"/>
                    <a:pt x="19" y="63"/>
                  </a:cubicBezTo>
                  <a:cubicBezTo>
                    <a:pt x="15" y="63"/>
                    <a:pt x="11" y="59"/>
                    <a:pt x="11" y="55"/>
                  </a:cubicBezTo>
                  <a:cubicBezTo>
                    <a:pt x="11" y="51"/>
                    <a:pt x="15" y="48"/>
                    <a:pt x="19" y="48"/>
                  </a:cubicBezTo>
                  <a:cubicBezTo>
                    <a:pt x="20" y="48"/>
                    <a:pt x="22" y="48"/>
                    <a:pt x="23" y="49"/>
                  </a:cubicBezTo>
                  <a:cubicBezTo>
                    <a:pt x="37" y="35"/>
                    <a:pt x="37" y="35"/>
                    <a:pt x="37" y="35"/>
                  </a:cubicBezTo>
                  <a:cubicBezTo>
                    <a:pt x="36" y="34"/>
                    <a:pt x="36" y="32"/>
                    <a:pt x="36" y="31"/>
                  </a:cubicBezTo>
                  <a:cubicBezTo>
                    <a:pt x="36" y="27"/>
                    <a:pt x="39" y="23"/>
                    <a:pt x="44" y="23"/>
                  </a:cubicBezTo>
                  <a:cubicBezTo>
                    <a:pt x="48" y="23"/>
                    <a:pt x="51" y="27"/>
                    <a:pt x="51" y="31"/>
                  </a:cubicBezTo>
                  <a:cubicBezTo>
                    <a:pt x="51" y="32"/>
                    <a:pt x="51" y="34"/>
                    <a:pt x="50" y="35"/>
                  </a:cubicBezTo>
                  <a:cubicBezTo>
                    <a:pt x="60" y="45"/>
                    <a:pt x="60" y="45"/>
                    <a:pt x="60" y="45"/>
                  </a:cubicBezTo>
                  <a:cubicBezTo>
                    <a:pt x="61" y="44"/>
                    <a:pt x="63" y="44"/>
                    <a:pt x="64" y="44"/>
                  </a:cubicBezTo>
                  <a:cubicBezTo>
                    <a:pt x="66" y="44"/>
                    <a:pt x="68" y="44"/>
                    <a:pt x="69" y="45"/>
                  </a:cubicBezTo>
                  <a:cubicBezTo>
                    <a:pt x="79" y="35"/>
                    <a:pt x="79" y="35"/>
                    <a:pt x="79" y="35"/>
                  </a:cubicBezTo>
                  <a:cubicBezTo>
                    <a:pt x="78" y="34"/>
                    <a:pt x="77" y="32"/>
                    <a:pt x="77" y="31"/>
                  </a:cubicBezTo>
                  <a:cubicBezTo>
                    <a:pt x="77" y="27"/>
                    <a:pt x="81" y="23"/>
                    <a:pt x="85" y="23"/>
                  </a:cubicBezTo>
                  <a:cubicBezTo>
                    <a:pt x="89" y="23"/>
                    <a:pt x="93" y="27"/>
                    <a:pt x="93" y="31"/>
                  </a:cubicBezTo>
                  <a:cubicBezTo>
                    <a:pt x="93" y="32"/>
                    <a:pt x="92" y="34"/>
                    <a:pt x="91" y="35"/>
                  </a:cubicBezTo>
                  <a:cubicBezTo>
                    <a:pt x="94" y="37"/>
                    <a:pt x="94" y="37"/>
                    <a:pt x="94" y="37"/>
                  </a:cubicBezTo>
                  <a:cubicBezTo>
                    <a:pt x="105" y="25"/>
                    <a:pt x="105" y="25"/>
                    <a:pt x="105" y="25"/>
                  </a:cubicBezTo>
                  <a:cubicBezTo>
                    <a:pt x="104" y="24"/>
                    <a:pt x="104" y="23"/>
                    <a:pt x="104" y="21"/>
                  </a:cubicBezTo>
                  <a:cubicBezTo>
                    <a:pt x="104" y="17"/>
                    <a:pt x="107" y="13"/>
                    <a:pt x="111" y="13"/>
                  </a:cubicBezTo>
                  <a:cubicBezTo>
                    <a:pt x="115" y="13"/>
                    <a:pt x="119" y="17"/>
                    <a:pt x="119" y="21"/>
                  </a:cubicBezTo>
                  <a:cubicBezTo>
                    <a:pt x="119" y="25"/>
                    <a:pt x="115" y="28"/>
                    <a:pt x="111" y="28"/>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8" name="Google Shape;448;p17"/>
          <p:cNvGrpSpPr/>
          <p:nvPr/>
        </p:nvGrpSpPr>
        <p:grpSpPr>
          <a:xfrm>
            <a:off x="10748398" y="5680771"/>
            <a:ext cx="421086" cy="448874"/>
            <a:chOff x="6544" y="3536"/>
            <a:chExt cx="394" cy="420"/>
          </a:xfrm>
        </p:grpSpPr>
        <p:sp>
          <p:nvSpPr>
            <p:cNvPr id="449" name="Google Shape;449;p17"/>
            <p:cNvSpPr/>
            <p:nvPr/>
          </p:nvSpPr>
          <p:spPr>
            <a:xfrm>
              <a:off x="6544" y="3736"/>
              <a:ext cx="394" cy="220"/>
            </a:xfrm>
            <a:custGeom>
              <a:rect b="b" l="l" r="r" t="t"/>
              <a:pathLst>
                <a:path extrusionOk="0" h="91" w="163">
                  <a:moveTo>
                    <a:pt x="116" y="0"/>
                  </a:moveTo>
                  <a:cubicBezTo>
                    <a:pt x="116" y="0"/>
                    <a:pt x="116" y="0"/>
                    <a:pt x="116" y="0"/>
                  </a:cubicBezTo>
                  <a:cubicBezTo>
                    <a:pt x="107" y="9"/>
                    <a:pt x="95" y="14"/>
                    <a:pt x="81" y="14"/>
                  </a:cubicBezTo>
                  <a:cubicBezTo>
                    <a:pt x="68" y="14"/>
                    <a:pt x="56" y="9"/>
                    <a:pt x="47" y="0"/>
                  </a:cubicBezTo>
                  <a:cubicBezTo>
                    <a:pt x="47" y="0"/>
                    <a:pt x="47" y="0"/>
                    <a:pt x="47" y="0"/>
                  </a:cubicBezTo>
                  <a:cubicBezTo>
                    <a:pt x="21" y="0"/>
                    <a:pt x="0" y="21"/>
                    <a:pt x="0" y="47"/>
                  </a:cubicBezTo>
                  <a:cubicBezTo>
                    <a:pt x="0" y="67"/>
                    <a:pt x="0" y="67"/>
                    <a:pt x="0" y="67"/>
                  </a:cubicBezTo>
                  <a:cubicBezTo>
                    <a:pt x="0" y="80"/>
                    <a:pt x="10" y="91"/>
                    <a:pt x="23" y="91"/>
                  </a:cubicBezTo>
                  <a:cubicBezTo>
                    <a:pt x="81" y="91"/>
                    <a:pt x="81" y="91"/>
                    <a:pt x="81" y="91"/>
                  </a:cubicBezTo>
                  <a:cubicBezTo>
                    <a:pt x="67" y="58"/>
                    <a:pt x="67" y="58"/>
                    <a:pt x="67" y="58"/>
                  </a:cubicBezTo>
                  <a:cubicBezTo>
                    <a:pt x="65" y="55"/>
                    <a:pt x="65" y="52"/>
                    <a:pt x="67" y="49"/>
                  </a:cubicBezTo>
                  <a:cubicBezTo>
                    <a:pt x="76" y="32"/>
                    <a:pt x="76" y="32"/>
                    <a:pt x="76" y="32"/>
                  </a:cubicBezTo>
                  <a:cubicBezTo>
                    <a:pt x="72" y="32"/>
                    <a:pt x="68" y="29"/>
                    <a:pt x="68" y="25"/>
                  </a:cubicBezTo>
                  <a:cubicBezTo>
                    <a:pt x="68" y="21"/>
                    <a:pt x="68" y="21"/>
                    <a:pt x="68" y="21"/>
                  </a:cubicBezTo>
                  <a:cubicBezTo>
                    <a:pt x="72" y="22"/>
                    <a:pt x="77" y="22"/>
                    <a:pt x="81" y="22"/>
                  </a:cubicBezTo>
                  <a:cubicBezTo>
                    <a:pt x="86" y="22"/>
                    <a:pt x="91" y="22"/>
                    <a:pt x="95" y="21"/>
                  </a:cubicBezTo>
                  <a:cubicBezTo>
                    <a:pt x="95" y="25"/>
                    <a:pt x="95" y="25"/>
                    <a:pt x="95" y="25"/>
                  </a:cubicBezTo>
                  <a:cubicBezTo>
                    <a:pt x="95" y="29"/>
                    <a:pt x="91" y="32"/>
                    <a:pt x="87" y="32"/>
                  </a:cubicBezTo>
                  <a:cubicBezTo>
                    <a:pt x="96" y="49"/>
                    <a:pt x="96" y="49"/>
                    <a:pt x="96" y="49"/>
                  </a:cubicBezTo>
                  <a:cubicBezTo>
                    <a:pt x="98" y="52"/>
                    <a:pt x="98" y="55"/>
                    <a:pt x="96" y="58"/>
                  </a:cubicBezTo>
                  <a:cubicBezTo>
                    <a:pt x="81" y="91"/>
                    <a:pt x="81" y="91"/>
                    <a:pt x="81" y="91"/>
                  </a:cubicBezTo>
                  <a:cubicBezTo>
                    <a:pt x="139" y="91"/>
                    <a:pt x="139" y="91"/>
                    <a:pt x="139" y="91"/>
                  </a:cubicBezTo>
                  <a:cubicBezTo>
                    <a:pt x="153" y="91"/>
                    <a:pt x="163" y="80"/>
                    <a:pt x="163" y="67"/>
                  </a:cubicBezTo>
                  <a:cubicBezTo>
                    <a:pt x="163" y="47"/>
                    <a:pt x="163" y="47"/>
                    <a:pt x="163" y="47"/>
                  </a:cubicBezTo>
                  <a:cubicBezTo>
                    <a:pt x="163" y="21"/>
                    <a:pt x="142" y="0"/>
                    <a:pt x="116" y="0"/>
                  </a:cubicBezTo>
                  <a:close/>
                </a:path>
              </a:pathLst>
            </a:custGeom>
            <a:solidFill>
              <a:srgbClr val="7F349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0" name="Google Shape;450;p17"/>
            <p:cNvSpPr/>
            <p:nvPr/>
          </p:nvSpPr>
          <p:spPr>
            <a:xfrm>
              <a:off x="6692" y="3536"/>
              <a:ext cx="162" cy="118"/>
            </a:xfrm>
            <a:custGeom>
              <a:rect b="b" l="l" r="r" t="t"/>
              <a:pathLst>
                <a:path extrusionOk="0" h="49" w="67">
                  <a:moveTo>
                    <a:pt x="67" y="49"/>
                  </a:moveTo>
                  <a:cubicBezTo>
                    <a:pt x="67" y="48"/>
                    <a:pt x="67" y="48"/>
                    <a:pt x="67" y="47"/>
                  </a:cubicBezTo>
                  <a:cubicBezTo>
                    <a:pt x="67" y="21"/>
                    <a:pt x="46" y="0"/>
                    <a:pt x="20" y="0"/>
                  </a:cubicBezTo>
                  <a:cubicBezTo>
                    <a:pt x="13" y="0"/>
                    <a:pt x="6" y="2"/>
                    <a:pt x="0" y="5"/>
                  </a:cubicBezTo>
                  <a:cubicBezTo>
                    <a:pt x="3" y="17"/>
                    <a:pt x="15" y="47"/>
                    <a:pt x="67" y="49"/>
                  </a:cubicBezTo>
                  <a:close/>
                </a:path>
              </a:pathLst>
            </a:custGeom>
            <a:solidFill>
              <a:srgbClr val="7F349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17"/>
            <p:cNvSpPr/>
            <p:nvPr/>
          </p:nvSpPr>
          <p:spPr>
            <a:xfrm>
              <a:off x="6629" y="3555"/>
              <a:ext cx="65" cy="80"/>
            </a:xfrm>
            <a:custGeom>
              <a:rect b="b" l="l" r="r" t="t"/>
              <a:pathLst>
                <a:path extrusionOk="0" h="33" w="27">
                  <a:moveTo>
                    <a:pt x="27" y="14"/>
                  </a:moveTo>
                  <a:cubicBezTo>
                    <a:pt x="24" y="9"/>
                    <a:pt x="22" y="4"/>
                    <a:pt x="21" y="0"/>
                  </a:cubicBezTo>
                  <a:cubicBezTo>
                    <a:pt x="10" y="7"/>
                    <a:pt x="2" y="19"/>
                    <a:pt x="0" y="33"/>
                  </a:cubicBezTo>
                  <a:cubicBezTo>
                    <a:pt x="16" y="32"/>
                    <a:pt x="25" y="19"/>
                    <a:pt x="27" y="14"/>
                  </a:cubicBezTo>
                  <a:close/>
                </a:path>
              </a:pathLst>
            </a:custGeom>
            <a:solidFill>
              <a:srgbClr val="7F349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p17"/>
            <p:cNvSpPr/>
            <p:nvPr/>
          </p:nvSpPr>
          <p:spPr>
            <a:xfrm>
              <a:off x="6629" y="3604"/>
              <a:ext cx="225" cy="159"/>
            </a:xfrm>
            <a:custGeom>
              <a:rect b="b" l="l" r="r" t="t"/>
              <a:pathLst>
                <a:path extrusionOk="0" h="66" w="93">
                  <a:moveTo>
                    <a:pt x="31" y="0"/>
                  </a:moveTo>
                  <a:cubicBezTo>
                    <a:pt x="26" y="6"/>
                    <a:pt x="16" y="19"/>
                    <a:pt x="0" y="20"/>
                  </a:cubicBezTo>
                  <a:cubicBezTo>
                    <a:pt x="0" y="45"/>
                    <a:pt x="21" y="66"/>
                    <a:pt x="46" y="66"/>
                  </a:cubicBezTo>
                  <a:cubicBezTo>
                    <a:pt x="70" y="66"/>
                    <a:pt x="89" y="49"/>
                    <a:pt x="93" y="27"/>
                  </a:cubicBezTo>
                  <a:cubicBezTo>
                    <a:pt x="59" y="26"/>
                    <a:pt x="41" y="13"/>
                    <a:pt x="31" y="0"/>
                  </a:cubicBezTo>
                  <a:close/>
                </a:path>
              </a:pathLst>
            </a:custGeom>
            <a:solidFill>
              <a:srgbClr val="7F349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53" name="Google Shape;453;p17"/>
          <p:cNvSpPr/>
          <p:nvPr/>
        </p:nvSpPr>
        <p:spPr>
          <a:xfrm>
            <a:off x="8154526" y="2177448"/>
            <a:ext cx="3130550" cy="1662113"/>
          </a:xfrm>
          <a:custGeom>
            <a:rect b="b" l="l" r="r" t="t"/>
            <a:pathLst>
              <a:path extrusionOk="0" h="722" w="587">
                <a:moveTo>
                  <a:pt x="587" y="60"/>
                </a:moveTo>
                <a:cubicBezTo>
                  <a:pt x="587" y="662"/>
                  <a:pt x="587" y="662"/>
                  <a:pt x="587" y="662"/>
                </a:cubicBezTo>
                <a:cubicBezTo>
                  <a:pt x="587" y="695"/>
                  <a:pt x="560" y="722"/>
                  <a:pt x="527" y="722"/>
                </a:cubicBezTo>
                <a:cubicBezTo>
                  <a:pt x="60" y="722"/>
                  <a:pt x="60" y="722"/>
                  <a:pt x="60" y="722"/>
                </a:cubicBezTo>
                <a:cubicBezTo>
                  <a:pt x="26" y="722"/>
                  <a:pt x="0" y="695"/>
                  <a:pt x="0" y="662"/>
                </a:cubicBezTo>
                <a:cubicBezTo>
                  <a:pt x="0" y="388"/>
                  <a:pt x="0" y="388"/>
                  <a:pt x="0" y="388"/>
                </a:cubicBezTo>
                <a:cubicBezTo>
                  <a:pt x="33" y="388"/>
                  <a:pt x="33" y="388"/>
                  <a:pt x="33" y="388"/>
                </a:cubicBezTo>
                <a:cubicBezTo>
                  <a:pt x="33" y="649"/>
                  <a:pt x="33" y="649"/>
                  <a:pt x="33" y="649"/>
                </a:cubicBezTo>
                <a:cubicBezTo>
                  <a:pt x="33" y="671"/>
                  <a:pt x="51" y="689"/>
                  <a:pt x="73" y="689"/>
                </a:cubicBezTo>
                <a:cubicBezTo>
                  <a:pt x="514" y="689"/>
                  <a:pt x="514" y="689"/>
                  <a:pt x="514" y="689"/>
                </a:cubicBezTo>
                <a:cubicBezTo>
                  <a:pt x="536" y="689"/>
                  <a:pt x="554" y="671"/>
                  <a:pt x="554" y="649"/>
                </a:cubicBezTo>
                <a:cubicBezTo>
                  <a:pt x="554" y="74"/>
                  <a:pt x="554" y="74"/>
                  <a:pt x="554" y="74"/>
                </a:cubicBezTo>
                <a:cubicBezTo>
                  <a:pt x="554" y="51"/>
                  <a:pt x="536" y="34"/>
                  <a:pt x="514" y="34"/>
                </a:cubicBezTo>
                <a:cubicBezTo>
                  <a:pt x="73" y="34"/>
                  <a:pt x="73" y="34"/>
                  <a:pt x="73" y="34"/>
                </a:cubicBezTo>
                <a:cubicBezTo>
                  <a:pt x="51" y="34"/>
                  <a:pt x="33" y="51"/>
                  <a:pt x="33" y="74"/>
                </a:cubicBezTo>
                <a:cubicBezTo>
                  <a:pt x="33" y="268"/>
                  <a:pt x="33" y="268"/>
                  <a:pt x="33" y="268"/>
                </a:cubicBezTo>
                <a:cubicBezTo>
                  <a:pt x="0" y="268"/>
                  <a:pt x="0" y="268"/>
                  <a:pt x="0" y="268"/>
                </a:cubicBezTo>
                <a:cubicBezTo>
                  <a:pt x="0" y="60"/>
                  <a:pt x="0" y="60"/>
                  <a:pt x="0" y="60"/>
                </a:cubicBezTo>
                <a:cubicBezTo>
                  <a:pt x="0" y="27"/>
                  <a:pt x="26" y="0"/>
                  <a:pt x="60" y="0"/>
                </a:cubicBezTo>
                <a:cubicBezTo>
                  <a:pt x="527" y="0"/>
                  <a:pt x="527" y="0"/>
                  <a:pt x="527" y="0"/>
                </a:cubicBezTo>
                <a:cubicBezTo>
                  <a:pt x="560" y="0"/>
                  <a:pt x="587" y="27"/>
                  <a:pt x="587" y="60"/>
                </a:cubicBezTo>
                <a:close/>
              </a:path>
            </a:pathLst>
          </a:custGeom>
          <a:solidFill>
            <a:srgbClr val="7F349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17"/>
          <p:cNvSpPr/>
          <p:nvPr/>
        </p:nvSpPr>
        <p:spPr>
          <a:xfrm>
            <a:off x="8147893" y="407391"/>
            <a:ext cx="3130550" cy="1662113"/>
          </a:xfrm>
          <a:custGeom>
            <a:rect b="b" l="l" r="r" t="t"/>
            <a:pathLst>
              <a:path extrusionOk="0" h="722" w="587">
                <a:moveTo>
                  <a:pt x="587" y="60"/>
                </a:moveTo>
                <a:cubicBezTo>
                  <a:pt x="587" y="662"/>
                  <a:pt x="587" y="662"/>
                  <a:pt x="587" y="662"/>
                </a:cubicBezTo>
                <a:cubicBezTo>
                  <a:pt x="587" y="695"/>
                  <a:pt x="560" y="722"/>
                  <a:pt x="527" y="722"/>
                </a:cubicBezTo>
                <a:cubicBezTo>
                  <a:pt x="60" y="722"/>
                  <a:pt x="60" y="722"/>
                  <a:pt x="60" y="722"/>
                </a:cubicBezTo>
                <a:cubicBezTo>
                  <a:pt x="26" y="722"/>
                  <a:pt x="0" y="695"/>
                  <a:pt x="0" y="662"/>
                </a:cubicBezTo>
                <a:cubicBezTo>
                  <a:pt x="0" y="388"/>
                  <a:pt x="0" y="388"/>
                  <a:pt x="0" y="388"/>
                </a:cubicBezTo>
                <a:cubicBezTo>
                  <a:pt x="33" y="388"/>
                  <a:pt x="33" y="388"/>
                  <a:pt x="33" y="388"/>
                </a:cubicBezTo>
                <a:cubicBezTo>
                  <a:pt x="33" y="649"/>
                  <a:pt x="33" y="649"/>
                  <a:pt x="33" y="649"/>
                </a:cubicBezTo>
                <a:cubicBezTo>
                  <a:pt x="33" y="671"/>
                  <a:pt x="51" y="689"/>
                  <a:pt x="73" y="689"/>
                </a:cubicBezTo>
                <a:cubicBezTo>
                  <a:pt x="514" y="689"/>
                  <a:pt x="514" y="689"/>
                  <a:pt x="514" y="689"/>
                </a:cubicBezTo>
                <a:cubicBezTo>
                  <a:pt x="536" y="689"/>
                  <a:pt x="554" y="671"/>
                  <a:pt x="554" y="649"/>
                </a:cubicBezTo>
                <a:cubicBezTo>
                  <a:pt x="554" y="74"/>
                  <a:pt x="554" y="74"/>
                  <a:pt x="554" y="74"/>
                </a:cubicBezTo>
                <a:cubicBezTo>
                  <a:pt x="554" y="51"/>
                  <a:pt x="536" y="34"/>
                  <a:pt x="514" y="34"/>
                </a:cubicBezTo>
                <a:cubicBezTo>
                  <a:pt x="73" y="34"/>
                  <a:pt x="73" y="34"/>
                  <a:pt x="73" y="34"/>
                </a:cubicBezTo>
                <a:cubicBezTo>
                  <a:pt x="51" y="34"/>
                  <a:pt x="33" y="51"/>
                  <a:pt x="33" y="74"/>
                </a:cubicBezTo>
                <a:cubicBezTo>
                  <a:pt x="33" y="268"/>
                  <a:pt x="33" y="268"/>
                  <a:pt x="33" y="268"/>
                </a:cubicBezTo>
                <a:cubicBezTo>
                  <a:pt x="0" y="268"/>
                  <a:pt x="0" y="268"/>
                  <a:pt x="0" y="268"/>
                </a:cubicBezTo>
                <a:cubicBezTo>
                  <a:pt x="0" y="60"/>
                  <a:pt x="0" y="60"/>
                  <a:pt x="0" y="60"/>
                </a:cubicBezTo>
                <a:cubicBezTo>
                  <a:pt x="0" y="27"/>
                  <a:pt x="26" y="0"/>
                  <a:pt x="60" y="0"/>
                </a:cubicBezTo>
                <a:cubicBezTo>
                  <a:pt x="527" y="0"/>
                  <a:pt x="527" y="0"/>
                  <a:pt x="527" y="0"/>
                </a:cubicBezTo>
                <a:cubicBezTo>
                  <a:pt x="560" y="0"/>
                  <a:pt x="587" y="27"/>
                  <a:pt x="587" y="60"/>
                </a:cubicBezTo>
                <a:close/>
              </a:path>
            </a:pathLst>
          </a:custGeom>
          <a:solidFill>
            <a:srgbClr val="7F349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17"/>
          <p:cNvSpPr/>
          <p:nvPr/>
        </p:nvSpPr>
        <p:spPr>
          <a:xfrm>
            <a:off x="8150389" y="2763811"/>
            <a:ext cx="182562" cy="393700"/>
          </a:xfrm>
          <a:prstGeom prst="rect">
            <a:avLst/>
          </a:prstGeom>
          <a:solidFill>
            <a:srgbClr val="7F349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17"/>
          <p:cNvSpPr/>
          <p:nvPr/>
        </p:nvSpPr>
        <p:spPr>
          <a:xfrm>
            <a:off x="8141830" y="927780"/>
            <a:ext cx="182562" cy="393700"/>
          </a:xfrm>
          <a:prstGeom prst="rect">
            <a:avLst/>
          </a:prstGeom>
          <a:solidFill>
            <a:srgbClr val="7F349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17"/>
          <p:cNvSpPr/>
          <p:nvPr/>
        </p:nvSpPr>
        <p:spPr>
          <a:xfrm flipH="1" rot="10800000">
            <a:off x="6869186" y="619777"/>
            <a:ext cx="1272643" cy="446697"/>
          </a:xfrm>
          <a:custGeom>
            <a:rect b="b" l="l" r="r" t="t"/>
            <a:pathLst>
              <a:path extrusionOk="0" h="457" w="561">
                <a:moveTo>
                  <a:pt x="561" y="337"/>
                </a:moveTo>
                <a:cubicBezTo>
                  <a:pt x="561" y="457"/>
                  <a:pt x="561" y="457"/>
                  <a:pt x="561" y="457"/>
                </a:cubicBezTo>
                <a:cubicBezTo>
                  <a:pt x="60" y="457"/>
                  <a:pt x="60" y="457"/>
                  <a:pt x="60" y="457"/>
                </a:cubicBezTo>
                <a:cubicBezTo>
                  <a:pt x="27" y="457"/>
                  <a:pt x="0" y="430"/>
                  <a:pt x="0" y="397"/>
                </a:cubicBezTo>
                <a:cubicBezTo>
                  <a:pt x="0" y="0"/>
                  <a:pt x="0" y="0"/>
                  <a:pt x="0" y="0"/>
                </a:cubicBezTo>
                <a:cubicBezTo>
                  <a:pt x="120" y="0"/>
                  <a:pt x="120" y="0"/>
                  <a:pt x="120" y="0"/>
                </a:cubicBezTo>
                <a:cubicBezTo>
                  <a:pt x="120" y="337"/>
                  <a:pt x="120" y="337"/>
                  <a:pt x="120" y="337"/>
                </a:cubicBezTo>
                <a:lnTo>
                  <a:pt x="561" y="337"/>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17"/>
          <p:cNvSpPr/>
          <p:nvPr/>
        </p:nvSpPr>
        <p:spPr>
          <a:xfrm>
            <a:off x="7456712" y="2367223"/>
            <a:ext cx="693833" cy="321899"/>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17"/>
          <p:cNvSpPr txBox="1"/>
          <p:nvPr/>
        </p:nvSpPr>
        <p:spPr>
          <a:xfrm>
            <a:off x="8408874" y="2341258"/>
            <a:ext cx="2620096" cy="1521919"/>
          </a:xfrm>
          <a:prstGeom prst="rect">
            <a:avLst/>
          </a:prstGeom>
          <a:noFill/>
          <a:ln>
            <a:noFill/>
          </a:ln>
        </p:spPr>
        <p:txBody>
          <a:bodyPr anchorCtr="0" anchor="t" bIns="91400" lIns="182825" spcFirstLastPara="1" rIns="182825" wrap="square" tIns="91400">
            <a:spAutoFit/>
          </a:bodyPr>
          <a:lstStyle/>
          <a:p>
            <a:pPr indent="0" lvl="0" marL="0" marR="0" rtl="0" algn="ctr">
              <a:lnSpc>
                <a:spcPct val="110000"/>
              </a:lnSpc>
              <a:spcBef>
                <a:spcPts val="0"/>
              </a:spcBef>
              <a:spcAft>
                <a:spcPts val="0"/>
              </a:spcAft>
              <a:buNone/>
            </a:pPr>
            <a:r>
              <a:rPr b="1" lang="es-ES" sz="2000">
                <a:solidFill>
                  <a:schemeClr val="dk1"/>
                </a:solidFill>
                <a:latin typeface="Calibri"/>
                <a:ea typeface="Calibri"/>
                <a:cs typeface="Calibri"/>
                <a:sym typeface="Calibri"/>
              </a:rPr>
              <a:t>Aplicación de hidratación equilibrada para personas mayores</a:t>
            </a:r>
            <a:endParaRPr b="1" sz="2000">
              <a:solidFill>
                <a:schemeClr val="dk1"/>
              </a:solidFill>
              <a:latin typeface="Calibri"/>
              <a:ea typeface="Calibri"/>
              <a:cs typeface="Calibri"/>
              <a:sym typeface="Calibri"/>
            </a:endParaRPr>
          </a:p>
        </p:txBody>
      </p:sp>
      <p:sp>
        <p:nvSpPr>
          <p:cNvPr id="460" name="Google Shape;460;p17"/>
          <p:cNvSpPr txBox="1"/>
          <p:nvPr/>
        </p:nvSpPr>
        <p:spPr>
          <a:xfrm>
            <a:off x="8471519" y="787067"/>
            <a:ext cx="2557450" cy="1183365"/>
          </a:xfrm>
          <a:prstGeom prst="rect">
            <a:avLst/>
          </a:prstGeom>
          <a:noFill/>
          <a:ln>
            <a:noFill/>
          </a:ln>
        </p:spPr>
        <p:txBody>
          <a:bodyPr anchorCtr="0" anchor="t" bIns="91400" lIns="182825" spcFirstLastPara="1" rIns="182825" wrap="square" tIns="91400">
            <a:spAutoFit/>
          </a:bodyPr>
          <a:lstStyle/>
          <a:p>
            <a:pPr indent="0" lvl="0" marL="0" marR="0" rtl="0" algn="ctr">
              <a:lnSpc>
                <a:spcPct val="110000"/>
              </a:lnSpc>
              <a:spcBef>
                <a:spcPts val="0"/>
              </a:spcBef>
              <a:spcAft>
                <a:spcPts val="0"/>
              </a:spcAft>
              <a:buNone/>
            </a:pPr>
            <a:r>
              <a:rPr b="1" lang="es-ES" sz="2000">
                <a:solidFill>
                  <a:schemeClr val="dk1"/>
                </a:solidFill>
                <a:latin typeface="Calibri"/>
                <a:ea typeface="Calibri"/>
                <a:cs typeface="Calibri"/>
                <a:sym typeface="Calibri"/>
              </a:rPr>
              <a:t>Aplicaciones de administración de atención médica</a:t>
            </a:r>
            <a:endParaRPr b="1" sz="2000">
              <a:solidFill>
                <a:schemeClr val="dk1"/>
              </a:solidFill>
              <a:latin typeface="Calibri"/>
              <a:ea typeface="Calibri"/>
              <a:cs typeface="Calibri"/>
              <a:sym typeface="Calibri"/>
            </a:endParaRPr>
          </a:p>
        </p:txBody>
      </p:sp>
      <p:sp>
        <p:nvSpPr>
          <p:cNvPr id="461" name="Google Shape;461;p17"/>
          <p:cNvSpPr txBox="1"/>
          <p:nvPr/>
        </p:nvSpPr>
        <p:spPr>
          <a:xfrm>
            <a:off x="8472509" y="4407129"/>
            <a:ext cx="2400589" cy="1183365"/>
          </a:xfrm>
          <a:prstGeom prst="rect">
            <a:avLst/>
          </a:prstGeom>
          <a:noFill/>
          <a:ln>
            <a:noFill/>
          </a:ln>
        </p:spPr>
        <p:txBody>
          <a:bodyPr anchorCtr="0" anchor="t" bIns="91400" lIns="182825" spcFirstLastPara="1" rIns="182825" wrap="square" tIns="91400">
            <a:spAutoFit/>
          </a:bodyPr>
          <a:lstStyle/>
          <a:p>
            <a:pPr indent="0" lvl="0" marL="0" marR="0" rtl="0" algn="ctr">
              <a:lnSpc>
                <a:spcPct val="110000"/>
              </a:lnSpc>
              <a:spcBef>
                <a:spcPts val="0"/>
              </a:spcBef>
              <a:spcAft>
                <a:spcPts val="0"/>
              </a:spcAft>
              <a:buNone/>
            </a:pPr>
            <a:r>
              <a:rPr b="1" lang="es-ES" sz="2000">
                <a:solidFill>
                  <a:schemeClr val="dk1"/>
                </a:solidFill>
                <a:latin typeface="Calibri"/>
                <a:ea typeface="Calibri"/>
                <a:cs typeface="Calibri"/>
                <a:sym typeface="Calibri"/>
              </a:rPr>
              <a:t>Aplicaciones de actividades sociales</a:t>
            </a:r>
            <a:endParaRPr b="1" sz="2000">
              <a:solidFill>
                <a:schemeClr val="dk1"/>
              </a:solidFill>
              <a:latin typeface="Calibri"/>
              <a:ea typeface="Calibri"/>
              <a:cs typeface="Calibri"/>
              <a:sym typeface="Calibri"/>
            </a:endParaRPr>
          </a:p>
        </p:txBody>
      </p:sp>
      <p:grpSp>
        <p:nvGrpSpPr>
          <p:cNvPr id="462" name="Google Shape;462;p17"/>
          <p:cNvGrpSpPr/>
          <p:nvPr/>
        </p:nvGrpSpPr>
        <p:grpSpPr>
          <a:xfrm flipH="1" rot="10800000">
            <a:off x="5742187" y="586130"/>
            <a:ext cx="950735" cy="362788"/>
            <a:chOff x="3110481" y="1725182"/>
            <a:chExt cx="608475" cy="232186"/>
          </a:xfrm>
        </p:grpSpPr>
        <p:sp>
          <p:nvSpPr>
            <p:cNvPr id="463" name="Google Shape;463;p17"/>
            <p:cNvSpPr/>
            <p:nvPr/>
          </p:nvSpPr>
          <p:spPr>
            <a:xfrm rot="-2700000">
              <a:off x="3144483" y="1759187"/>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17"/>
            <p:cNvSpPr/>
            <p:nvPr/>
          </p:nvSpPr>
          <p:spPr>
            <a:xfrm rot="-2700000">
              <a:off x="3332629" y="1759186"/>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17"/>
            <p:cNvSpPr/>
            <p:nvPr/>
          </p:nvSpPr>
          <p:spPr>
            <a:xfrm rot="-2700000">
              <a:off x="3520775" y="1759184"/>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66" name="Google Shape;466;p17"/>
          <p:cNvGrpSpPr/>
          <p:nvPr/>
        </p:nvGrpSpPr>
        <p:grpSpPr>
          <a:xfrm flipH="1" rot="10800000">
            <a:off x="5341765" y="4939106"/>
            <a:ext cx="950735" cy="362788"/>
            <a:chOff x="3110481" y="1725182"/>
            <a:chExt cx="608475" cy="232186"/>
          </a:xfrm>
        </p:grpSpPr>
        <p:sp>
          <p:nvSpPr>
            <p:cNvPr id="467" name="Google Shape;467;p17"/>
            <p:cNvSpPr/>
            <p:nvPr/>
          </p:nvSpPr>
          <p:spPr>
            <a:xfrm rot="-2700000">
              <a:off x="3144483" y="1759187"/>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17"/>
            <p:cNvSpPr/>
            <p:nvPr/>
          </p:nvSpPr>
          <p:spPr>
            <a:xfrm rot="-2700000">
              <a:off x="3332629" y="1759186"/>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F34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17"/>
            <p:cNvSpPr/>
            <p:nvPr/>
          </p:nvSpPr>
          <p:spPr>
            <a:xfrm rot="-2700000">
              <a:off x="3520775" y="1759184"/>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
          <p:cNvSpPr txBox="1"/>
          <p:nvPr>
            <p:ph idx="1" type="body"/>
          </p:nvPr>
        </p:nvSpPr>
        <p:spPr>
          <a:xfrm>
            <a:off x="5643484" y="3602326"/>
            <a:ext cx="6010480" cy="22530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es-ES"/>
              <a:t>Bienvenido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
          <p:cNvSpPr txBox="1"/>
          <p:nvPr>
            <p:ph idx="1" type="body"/>
          </p:nvPr>
        </p:nvSpPr>
        <p:spPr>
          <a:xfrm>
            <a:off x="733066" y="1369315"/>
            <a:ext cx="10595237" cy="4923024"/>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SzPts val="2400"/>
              <a:buFont typeface="Arial"/>
              <a:buChar char="•"/>
            </a:pPr>
            <a:r>
              <a:rPr b="1" i="1" lang="es-ES"/>
              <a:t>Cuidado de vivienda: uso de habilidades reformuladas para cuidadores mayores,</a:t>
            </a:r>
            <a:r>
              <a:rPr lang="es-ES"/>
              <a:t> surge con la intención de mejorar la calidad de vida de las personas mayores dependientes, a través de la actualización y formación en nuevas tecnologías de sus cuidadores.</a:t>
            </a:r>
            <a:endParaRPr/>
          </a:p>
          <a:p>
            <a:pPr indent="-190500" lvl="0" marL="342900" rtl="0" algn="just">
              <a:lnSpc>
                <a:spcPct val="90000"/>
              </a:lnSpc>
              <a:spcBef>
                <a:spcPts val="0"/>
              </a:spcBef>
              <a:spcAft>
                <a:spcPts val="0"/>
              </a:spcAft>
              <a:buSzPts val="2400"/>
              <a:buFont typeface="Arial"/>
              <a:buNone/>
            </a:pPr>
            <a:r>
              <a:t/>
            </a:r>
            <a:endParaRPr/>
          </a:p>
          <a:p>
            <a:pPr indent="-342900" lvl="0" marL="342900" rtl="0" algn="just">
              <a:lnSpc>
                <a:spcPct val="90000"/>
              </a:lnSpc>
              <a:spcBef>
                <a:spcPts val="0"/>
              </a:spcBef>
              <a:spcAft>
                <a:spcPts val="0"/>
              </a:spcAft>
              <a:buSzPts val="2400"/>
              <a:buFont typeface="Arial"/>
              <a:buChar char="•"/>
            </a:pPr>
            <a:r>
              <a:rPr lang="es-ES"/>
              <a:t>A medida que pasen los años, este sector de atención a las personas mayores se hará más grande, como muestran los datos, la población de más de </a:t>
            </a:r>
            <a:r>
              <a:rPr b="1" lang="es-ES"/>
              <a:t>65 años de edad va a aumentar dramáticamente.</a:t>
            </a:r>
            <a:r>
              <a:rPr lang="es-ES"/>
              <a:t> Y por tanto, también aumentará el porcentaje de personas que necesitan cuidados personales especializados, adaptados a la situación social actual.</a:t>
            </a:r>
            <a:endParaRPr/>
          </a:p>
          <a:p>
            <a:pPr indent="-190500" lvl="0" marL="342900" rtl="0" algn="just">
              <a:lnSpc>
                <a:spcPct val="90000"/>
              </a:lnSpc>
              <a:spcBef>
                <a:spcPts val="0"/>
              </a:spcBef>
              <a:spcAft>
                <a:spcPts val="0"/>
              </a:spcAft>
              <a:buSzPts val="2400"/>
              <a:buFont typeface="Arial"/>
              <a:buNone/>
            </a:pPr>
            <a:r>
              <a:t/>
            </a:r>
            <a:endParaRPr/>
          </a:p>
          <a:p>
            <a:pPr indent="-342900" lvl="0" marL="342900" rtl="0" algn="just">
              <a:lnSpc>
                <a:spcPct val="90000"/>
              </a:lnSpc>
              <a:spcBef>
                <a:spcPts val="0"/>
              </a:spcBef>
              <a:spcAft>
                <a:spcPts val="0"/>
              </a:spcAft>
              <a:buSzPts val="2400"/>
              <a:buFont typeface="Arial"/>
              <a:buChar char="•"/>
            </a:pPr>
            <a:r>
              <a:rPr lang="es-ES"/>
              <a:t>El Proyecto Housing Care </a:t>
            </a:r>
            <a:r>
              <a:rPr b="1" lang="es-ES"/>
              <a:t>tiene como objetivo ofrecer una nueva perspectiva sobre el cuidado,</a:t>
            </a:r>
            <a:r>
              <a:rPr lang="es-ES"/>
              <a:t> adaptados a la actualidad y cuyo principal motor de cambio es la adaptación de las nuevas tecnologías tanto dentro como fuera del hogar de las PERSONAS MAYORES.</a:t>
            </a:r>
            <a:endParaRPr/>
          </a:p>
        </p:txBody>
      </p:sp>
      <p:sp>
        <p:nvSpPr>
          <p:cNvPr id="186" name="Google Shape;186;p3"/>
          <p:cNvSpPr txBox="1"/>
          <p:nvPr>
            <p:ph idx="2" type="body"/>
          </p:nvPr>
        </p:nvSpPr>
        <p:spPr>
          <a:xfrm>
            <a:off x="798381" y="565661"/>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s-ES"/>
              <a:t>El Proyecto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
          <p:cNvSpPr txBox="1"/>
          <p:nvPr>
            <p:ph idx="2" type="body"/>
          </p:nvPr>
        </p:nvSpPr>
        <p:spPr>
          <a:xfrm>
            <a:off x="769266" y="1600246"/>
            <a:ext cx="4757375"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s-ES"/>
              <a:t>Para alcanzar nuestro objetivo de proyecto hemos diseñado 2 resultados de proyecto... el primer RP1 implica el desarrollo de un </a:t>
            </a:r>
            <a:r>
              <a:rPr lang="es-ES" sz="4800"/>
              <a:t>MOOC</a:t>
            </a:r>
            <a:endParaRPr/>
          </a:p>
        </p:txBody>
      </p:sp>
      <p:pic>
        <p:nvPicPr>
          <p:cNvPr descr="Pretty home office desk" id="192" name="Google Shape;192;p4"/>
          <p:cNvPicPr preferRelativeResize="0"/>
          <p:nvPr>
            <p:ph idx="3" type="pic"/>
          </p:nvPr>
        </p:nvPicPr>
        <p:blipFill rotWithShape="1">
          <a:blip r:embed="rId3">
            <a:alphaModFix/>
          </a:blip>
          <a:srcRect b="0" l="18751" r="18751" t="0"/>
          <a:stretch/>
        </p:blipFill>
        <p:spPr>
          <a:xfrm>
            <a:off x="5888002" y="439730"/>
            <a:ext cx="5660531" cy="6045736"/>
          </a:xfrm>
          <a:prstGeom prst="rect">
            <a:avLst/>
          </a:prstGeom>
          <a:solidFill>
            <a:srgbClr val="F2F2F2"/>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5"/>
          <p:cNvSpPr txBox="1"/>
          <p:nvPr>
            <p:ph idx="1" type="body"/>
          </p:nvPr>
        </p:nvSpPr>
        <p:spPr>
          <a:xfrm>
            <a:off x="504090" y="1178220"/>
            <a:ext cx="11330558" cy="3849918"/>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0"/>
              </a:spcBef>
              <a:spcAft>
                <a:spcPts val="0"/>
              </a:spcAft>
              <a:buClr>
                <a:srgbClr val="092E4B"/>
              </a:buClr>
              <a:buSzPts val="3600"/>
              <a:buNone/>
            </a:pPr>
            <a:r>
              <a:rPr b="1" lang="es-ES" sz="3600"/>
              <a:t>Un MOOC = Un curso masivo abierto en línea (del inglés)</a:t>
            </a:r>
            <a:endParaRPr/>
          </a:p>
          <a:p>
            <a:pPr indent="0" lvl="0" marL="228600" rtl="0" algn="l">
              <a:lnSpc>
                <a:spcPct val="90000"/>
              </a:lnSpc>
              <a:spcBef>
                <a:spcPts val="1000"/>
              </a:spcBef>
              <a:spcAft>
                <a:spcPts val="0"/>
              </a:spcAft>
              <a:buClr>
                <a:srgbClr val="092E4B"/>
              </a:buClr>
              <a:buSzPts val="2400"/>
              <a:buNone/>
            </a:pPr>
            <a:r>
              <a:rPr lang="es-ES"/>
              <a:t>Por lo tanto, un MOOC es un curso en línea que está diseñado para estar abierto a un gran número de participantes. Los MOOC suelen ser ofrecidos por instituciones educativas y pueden cubrir una amplia gama de temas.</a:t>
            </a:r>
            <a:endParaRPr/>
          </a:p>
          <a:p>
            <a:pPr indent="0" lvl="0" marL="228600" rtl="0" algn="l">
              <a:lnSpc>
                <a:spcPct val="90000"/>
              </a:lnSpc>
              <a:spcBef>
                <a:spcPts val="1000"/>
              </a:spcBef>
              <a:spcAft>
                <a:spcPts val="0"/>
              </a:spcAft>
              <a:buClr>
                <a:srgbClr val="092E4B"/>
              </a:buClr>
              <a:buSzPts val="2400"/>
              <a:buNone/>
            </a:pPr>
            <a:r>
              <a:rPr lang="es-ES"/>
              <a:t>A menudo son GRATUITOS o de bajo costo y son ACCESIBLES para cualquier persona con conexión a Internet. </a:t>
            </a:r>
            <a:endParaRPr/>
          </a:p>
          <a:p>
            <a:pPr indent="-342900" lvl="0" marL="571500" rtl="0" algn="l">
              <a:lnSpc>
                <a:spcPct val="90000"/>
              </a:lnSpc>
              <a:spcBef>
                <a:spcPts val="1000"/>
              </a:spcBef>
              <a:spcAft>
                <a:spcPts val="0"/>
              </a:spcAft>
              <a:buClr>
                <a:srgbClr val="092E4B"/>
              </a:buClr>
              <a:buSzPts val="2400"/>
              <a:buFont typeface="Arial"/>
              <a:buChar char="•"/>
            </a:pPr>
            <a:r>
              <a:rPr lang="es-ES"/>
              <a:t>Pueden incluir videoconferencias, cuestionarios, foros de discusión y tareas. </a:t>
            </a:r>
            <a:br>
              <a:rPr lang="es-ES"/>
            </a:br>
            <a:r>
              <a:rPr lang="es-ES"/>
              <a:t>Los MOOC también pueden ofrecer varios niveles de certificación o crédito, dependiendo de la institución.</a:t>
            </a:r>
            <a:br>
              <a:rPr lang="es-ES"/>
            </a:br>
            <a:r>
              <a:rPr lang="es-ES"/>
              <a:t>Los MOOC tienen la capacidad de llegar a una audiencia grande y diversa, que puede incluir estudiantes de todo el mundo. </a:t>
            </a:r>
            <a:br>
              <a:rPr lang="es-ES"/>
            </a:br>
            <a:r>
              <a:rPr lang="es-ES"/>
              <a:t>Son una forma de proporcionar educación a personas que de otro modo no tendrían acceso a las formas tradicionales de educación.</a:t>
            </a:r>
            <a:endParaRPr/>
          </a:p>
        </p:txBody>
      </p:sp>
      <p:sp>
        <p:nvSpPr>
          <p:cNvPr id="198" name="Google Shape;198;p5"/>
          <p:cNvSpPr txBox="1"/>
          <p:nvPr>
            <p:ph idx="2" type="body"/>
          </p:nvPr>
        </p:nvSpPr>
        <p:spPr>
          <a:xfrm>
            <a:off x="640726" y="422445"/>
            <a:ext cx="10595237" cy="4470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4800"/>
              <a:buNone/>
            </a:pPr>
            <a:r>
              <a:rPr lang="es-ES" sz="4800"/>
              <a:t>Pero, ¿qué es un MOOC?</a:t>
            </a:r>
            <a:endParaRPr sz="4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6"/>
          <p:cNvSpPr/>
          <p:nvPr/>
        </p:nvSpPr>
        <p:spPr>
          <a:xfrm>
            <a:off x="362808" y="176212"/>
            <a:ext cx="5581651" cy="6505575"/>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6"/>
          <p:cNvSpPr txBox="1"/>
          <p:nvPr>
            <p:ph idx="2" type="body"/>
          </p:nvPr>
        </p:nvSpPr>
        <p:spPr>
          <a:xfrm>
            <a:off x="466725" y="705664"/>
            <a:ext cx="5126168" cy="803654"/>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3600"/>
              <a:buNone/>
            </a:pPr>
            <a:r>
              <a:rPr lang="es-ES"/>
              <a:t>Objetivos MOOC</a:t>
            </a:r>
            <a:endParaRPr/>
          </a:p>
        </p:txBody>
      </p:sp>
      <p:sp>
        <p:nvSpPr>
          <p:cNvPr id="205" name="Google Shape;205;p6"/>
          <p:cNvSpPr txBox="1"/>
          <p:nvPr>
            <p:ph idx="1" type="body"/>
          </p:nvPr>
        </p:nvSpPr>
        <p:spPr>
          <a:xfrm>
            <a:off x="247650" y="1729494"/>
            <a:ext cx="5345243" cy="3849918"/>
          </a:xfrm>
          <a:prstGeom prst="rect">
            <a:avLst/>
          </a:prstGeom>
          <a:noFill/>
          <a:ln>
            <a:noFill/>
          </a:ln>
        </p:spPr>
        <p:txBody>
          <a:bodyPr anchorCtr="0" anchor="t" bIns="45700" lIns="91425" spcFirstLastPara="1" rIns="91425" wrap="square" tIns="45700">
            <a:noAutofit/>
          </a:bodyPr>
          <a:lstStyle/>
          <a:p>
            <a:pPr indent="0" lvl="0" marL="457200" rtl="0" algn="ctr">
              <a:lnSpc>
                <a:spcPct val="90000"/>
              </a:lnSpc>
              <a:spcBef>
                <a:spcPts val="1000"/>
              </a:spcBef>
              <a:spcAft>
                <a:spcPts val="0"/>
              </a:spcAft>
              <a:buSzPts val="2400"/>
              <a:buNone/>
            </a:pPr>
            <a:r>
              <a:rPr lang="es-ES">
                <a:solidFill>
                  <a:schemeClr val="lt2"/>
                </a:solidFill>
              </a:rPr>
              <a:t>A través de este MOOC, queremos dotar a los cuidadores de las herramientas actualizadas y habilidades adecuadas para que puedan desarrollar su profesión de manera eficiente, con la única intención de mejorar su bienestar, así como el de sus clientes o pacientes. </a:t>
            </a:r>
            <a:br>
              <a:rPr lang="es-ES">
                <a:solidFill>
                  <a:schemeClr val="lt2"/>
                </a:solidFill>
              </a:rPr>
            </a:br>
            <a:r>
              <a:rPr lang="es-ES">
                <a:solidFill>
                  <a:schemeClr val="lt2"/>
                </a:solidFill>
              </a:rPr>
              <a:t>Hacemos esto mostrando las últimas técnicas educativas, ofreciendo una variedad de contenido de plataforma y proporcionando recursos que se pueden utilizar en el día a día.</a:t>
            </a:r>
            <a:endParaRPr/>
          </a:p>
        </p:txBody>
      </p:sp>
      <p:pic>
        <p:nvPicPr>
          <p:cNvPr id="206" name="Google Shape;206;p6"/>
          <p:cNvPicPr preferRelativeResize="0"/>
          <p:nvPr/>
        </p:nvPicPr>
        <p:blipFill rotWithShape="1">
          <a:blip r:embed="rId3">
            <a:alphaModFix/>
          </a:blip>
          <a:srcRect b="54048" l="87109" r="3593" t="22340"/>
          <a:stretch/>
        </p:blipFill>
        <p:spPr>
          <a:xfrm>
            <a:off x="0" y="36126"/>
            <a:ext cx="1349599" cy="963999"/>
          </a:xfrm>
          <a:prstGeom prst="rect">
            <a:avLst/>
          </a:prstGeom>
          <a:noFill/>
          <a:ln>
            <a:noFill/>
          </a:ln>
        </p:spPr>
      </p:pic>
      <p:sp>
        <p:nvSpPr>
          <p:cNvPr id="207" name="Google Shape;207;p6"/>
          <p:cNvSpPr txBox="1"/>
          <p:nvPr/>
        </p:nvSpPr>
        <p:spPr>
          <a:xfrm>
            <a:off x="6247543" y="485494"/>
            <a:ext cx="5286132" cy="13622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2400" u="none" cap="none" strike="noStrike">
                <a:solidFill>
                  <a:srgbClr val="092E4B"/>
                </a:solidFill>
                <a:latin typeface="Calibri"/>
                <a:ea typeface="Calibri"/>
                <a:cs typeface="Calibri"/>
                <a:sym typeface="Calibri"/>
              </a:rPr>
              <a:t> </a:t>
            </a:r>
            <a:r>
              <a:rPr b="1" i="0" lang="es-ES" sz="2400" u="none" cap="none" strike="noStrike">
                <a:solidFill>
                  <a:srgbClr val="092E4B"/>
                </a:solidFill>
                <a:latin typeface="Calibri"/>
                <a:ea typeface="Calibri"/>
                <a:cs typeface="Calibri"/>
                <a:sym typeface="Calibri"/>
              </a:rPr>
              <a:t>Las personas cuidadoras</a:t>
            </a:r>
            <a:r>
              <a:rPr b="1" i="0" lang="es-ES" sz="2400" u="none" cap="none" strike="noStrike">
                <a:solidFill>
                  <a:srgbClr val="092E4B"/>
                </a:solidFill>
                <a:latin typeface="Arial"/>
                <a:ea typeface="Arial"/>
                <a:cs typeface="Arial"/>
                <a:sym typeface="Arial"/>
              </a:rPr>
              <a:t>, al final del MOOC podrán</a:t>
            </a:r>
            <a:endParaRPr b="1" i="0" sz="2400" u="none" cap="none" strike="noStrike">
              <a:solidFill>
                <a:srgbClr val="092E4B"/>
              </a:solidFill>
              <a:latin typeface="Calibri"/>
              <a:ea typeface="Calibri"/>
              <a:cs typeface="Calibri"/>
              <a:sym typeface="Calibri"/>
            </a:endParaRPr>
          </a:p>
        </p:txBody>
      </p:sp>
      <p:sp>
        <p:nvSpPr>
          <p:cNvPr id="208" name="Google Shape;208;p6"/>
          <p:cNvSpPr txBox="1"/>
          <p:nvPr/>
        </p:nvSpPr>
        <p:spPr>
          <a:xfrm>
            <a:off x="6587173" y="1748457"/>
            <a:ext cx="5345243" cy="384991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092E4B"/>
              </a:buClr>
              <a:buSzPts val="2400"/>
              <a:buFont typeface="Arial"/>
              <a:buNone/>
            </a:pPr>
            <a:r>
              <a:rPr b="1" i="0" lang="es-ES" sz="2400" u="none" cap="none" strike="noStrike">
                <a:solidFill>
                  <a:srgbClr val="24BAA2"/>
                </a:solidFill>
                <a:latin typeface="Calibri"/>
                <a:ea typeface="Calibri"/>
                <a:cs typeface="Calibri"/>
                <a:sym typeface="Calibri"/>
              </a:rPr>
              <a:t>Pruebe los dispositivos de vida y salud electrónica de asistencia ambiental para ayudar y cuidar a las personas mayores</a:t>
            </a:r>
            <a:br>
              <a:rPr b="1" i="0" lang="es-ES" sz="2400" u="none" cap="none" strike="noStrike">
                <a:solidFill>
                  <a:srgbClr val="24BAA2"/>
                </a:solidFill>
                <a:latin typeface="Calibri"/>
                <a:ea typeface="Calibri"/>
                <a:cs typeface="Calibri"/>
                <a:sym typeface="Calibri"/>
              </a:rPr>
            </a:br>
            <a:r>
              <a:rPr b="1" i="0" lang="es-ES" sz="2400" u="none" cap="none" strike="noStrike">
                <a:solidFill>
                  <a:srgbClr val="24BAA2"/>
                </a:solidFill>
                <a:latin typeface="Calibri"/>
                <a:ea typeface="Calibri"/>
                <a:cs typeface="Calibri"/>
                <a:sym typeface="Calibri"/>
              </a:rPr>
              <a:t>Practicar intervenciones asistenciales y asistenciales utilizando tecnologías nuevas y disponibles, integradas con un fuerte elemento humanizado</a:t>
            </a:r>
            <a:br>
              <a:rPr b="1" i="0" lang="es-ES" sz="2400" u="none" cap="none" strike="noStrike">
                <a:solidFill>
                  <a:srgbClr val="24BAA2"/>
                </a:solidFill>
                <a:latin typeface="Calibri"/>
                <a:ea typeface="Calibri"/>
                <a:cs typeface="Calibri"/>
                <a:sym typeface="Calibri"/>
              </a:rPr>
            </a:br>
            <a:r>
              <a:rPr b="1" i="0" lang="es-ES" sz="2400" u="none" cap="none" strike="noStrike">
                <a:solidFill>
                  <a:srgbClr val="24BAA2"/>
                </a:solidFill>
                <a:latin typeface="Calibri"/>
                <a:ea typeface="Calibri"/>
                <a:cs typeface="Calibri"/>
                <a:sym typeface="Calibri"/>
              </a:rPr>
              <a:t>Gestionar la multifuncionalidad de los dispositivos a un nivel básico;</a:t>
            </a:r>
            <a:br>
              <a:rPr b="1" i="0" lang="es-ES" sz="2400" u="none" cap="none" strike="noStrike">
                <a:solidFill>
                  <a:srgbClr val="24BAA2"/>
                </a:solidFill>
                <a:latin typeface="Calibri"/>
                <a:ea typeface="Calibri"/>
                <a:cs typeface="Calibri"/>
                <a:sym typeface="Calibri"/>
              </a:rPr>
            </a:br>
            <a:r>
              <a:rPr b="1" i="0" lang="es-ES" sz="2400" u="none" cap="none" strike="noStrike">
                <a:solidFill>
                  <a:srgbClr val="24BAA2"/>
                </a:solidFill>
                <a:latin typeface="Calibri"/>
                <a:ea typeface="Calibri"/>
                <a:cs typeface="Calibri"/>
                <a:sym typeface="Calibri"/>
              </a:rPr>
              <a:t>Comprender y utilizar algunos de los datos producidos por las tecnologías.</a:t>
            </a:r>
            <a:endParaRPr b="0" i="0" sz="2400" u="none" cap="none" strike="noStrike">
              <a:solidFill>
                <a:srgbClr val="092E4B"/>
              </a:solidFill>
              <a:latin typeface="Calibri"/>
              <a:ea typeface="Calibri"/>
              <a:cs typeface="Calibri"/>
              <a:sym typeface="Calibri"/>
            </a:endParaRPr>
          </a:p>
        </p:txBody>
      </p:sp>
      <p:pic>
        <p:nvPicPr>
          <p:cNvPr id="209" name="Google Shape;209;p6"/>
          <p:cNvPicPr preferRelativeResize="0"/>
          <p:nvPr/>
        </p:nvPicPr>
        <p:blipFill rotWithShape="1">
          <a:blip r:embed="rId4">
            <a:alphaModFix/>
          </a:blip>
          <a:srcRect b="0" l="0" r="0" t="0"/>
          <a:stretch/>
        </p:blipFill>
        <p:spPr>
          <a:xfrm>
            <a:off x="6082476" y="2074511"/>
            <a:ext cx="449581" cy="449581"/>
          </a:xfrm>
          <a:prstGeom prst="rect">
            <a:avLst/>
          </a:prstGeom>
          <a:noFill/>
          <a:ln>
            <a:noFill/>
          </a:ln>
        </p:spPr>
      </p:pic>
      <p:pic>
        <p:nvPicPr>
          <p:cNvPr id="210" name="Google Shape;210;p6"/>
          <p:cNvPicPr preferRelativeResize="0"/>
          <p:nvPr/>
        </p:nvPicPr>
        <p:blipFill rotWithShape="1">
          <a:blip r:embed="rId5">
            <a:alphaModFix/>
          </a:blip>
          <a:srcRect b="0" l="0" r="0" t="0"/>
          <a:stretch/>
        </p:blipFill>
        <p:spPr>
          <a:xfrm>
            <a:off x="6096000" y="3296470"/>
            <a:ext cx="491173" cy="491173"/>
          </a:xfrm>
          <a:prstGeom prst="rect">
            <a:avLst/>
          </a:prstGeom>
          <a:noFill/>
          <a:ln>
            <a:noFill/>
          </a:ln>
        </p:spPr>
      </p:pic>
      <p:pic>
        <p:nvPicPr>
          <p:cNvPr id="211" name="Google Shape;211;p6"/>
          <p:cNvPicPr preferRelativeResize="0"/>
          <p:nvPr/>
        </p:nvPicPr>
        <p:blipFill rotWithShape="1">
          <a:blip r:embed="rId6">
            <a:alphaModFix/>
          </a:blip>
          <a:srcRect b="0" l="0" r="0" t="0"/>
          <a:stretch/>
        </p:blipFill>
        <p:spPr>
          <a:xfrm>
            <a:off x="6116001" y="4496608"/>
            <a:ext cx="449581" cy="449581"/>
          </a:xfrm>
          <a:prstGeom prst="rect">
            <a:avLst/>
          </a:prstGeom>
          <a:noFill/>
          <a:ln>
            <a:noFill/>
          </a:ln>
        </p:spPr>
      </p:pic>
      <p:pic>
        <p:nvPicPr>
          <p:cNvPr id="212" name="Google Shape;212;p6"/>
          <p:cNvPicPr preferRelativeResize="0"/>
          <p:nvPr/>
        </p:nvPicPr>
        <p:blipFill rotWithShape="1">
          <a:blip r:embed="rId7">
            <a:alphaModFix/>
          </a:blip>
          <a:srcRect b="0" l="0" r="0" t="0"/>
          <a:stretch/>
        </p:blipFill>
        <p:spPr>
          <a:xfrm>
            <a:off x="6139194" y="5346247"/>
            <a:ext cx="459913" cy="4599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7"/>
          <p:cNvSpPr txBox="1"/>
          <p:nvPr>
            <p:ph idx="1" type="body"/>
          </p:nvPr>
        </p:nvSpPr>
        <p:spPr>
          <a:xfrm>
            <a:off x="3247698" y="637795"/>
            <a:ext cx="8391502" cy="4923024"/>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SzPts val="2400"/>
              <a:buNone/>
            </a:pPr>
            <a:r>
              <a:rPr b="1" lang="es-ES">
                <a:solidFill>
                  <a:srgbClr val="7F3494"/>
                </a:solidFill>
              </a:rPr>
              <a:t>Clasificamos a los trabajadores de atención por su nivel de experiencia y PREGUNTAMOS ...</a:t>
            </a:r>
            <a:endParaRPr/>
          </a:p>
          <a:p>
            <a:pPr indent="0" lvl="0" marL="0" rtl="0" algn="just">
              <a:lnSpc>
                <a:spcPct val="90000"/>
              </a:lnSpc>
              <a:spcBef>
                <a:spcPts val="0"/>
              </a:spcBef>
              <a:spcAft>
                <a:spcPts val="0"/>
              </a:spcAft>
              <a:buSzPts val="2400"/>
              <a:buNone/>
            </a:pPr>
            <a:r>
              <a:t/>
            </a:r>
            <a:endParaRPr/>
          </a:p>
          <a:p>
            <a:pPr indent="-457200" lvl="0" marL="457200" rtl="0" algn="just">
              <a:lnSpc>
                <a:spcPct val="90000"/>
              </a:lnSpc>
              <a:spcBef>
                <a:spcPts val="0"/>
              </a:spcBef>
              <a:spcAft>
                <a:spcPts val="0"/>
              </a:spcAft>
              <a:buSzPts val="2400"/>
              <a:buAutoNum type="arabicParenR"/>
            </a:pPr>
            <a:r>
              <a:rPr b="1" lang="es-ES"/>
              <a:t>Si tienes más de 15-20 años de experiencia...</a:t>
            </a:r>
            <a:endParaRPr/>
          </a:p>
          <a:p>
            <a:pPr indent="-304800" lvl="0" marL="457200" rtl="0" algn="just">
              <a:lnSpc>
                <a:spcPct val="90000"/>
              </a:lnSpc>
              <a:spcBef>
                <a:spcPts val="0"/>
              </a:spcBef>
              <a:spcAft>
                <a:spcPts val="0"/>
              </a:spcAft>
              <a:buSzPts val="2400"/>
              <a:buNone/>
            </a:pPr>
            <a:r>
              <a:t/>
            </a:r>
            <a:endParaRPr/>
          </a:p>
          <a:p>
            <a:pPr indent="-342900" lvl="0" marL="342900" rtl="0" algn="just">
              <a:lnSpc>
                <a:spcPct val="90000"/>
              </a:lnSpc>
              <a:spcBef>
                <a:spcPts val="0"/>
              </a:spcBef>
              <a:spcAft>
                <a:spcPts val="0"/>
              </a:spcAft>
              <a:buSzPts val="2400"/>
              <a:buFont typeface="Calibri"/>
              <a:buChar char="-"/>
            </a:pPr>
            <a:r>
              <a:rPr lang="es-ES"/>
              <a:t>¿Cómo ha cambiado la forma de trabajar desde que empezaste?</a:t>
            </a:r>
            <a:br>
              <a:rPr lang="es-ES"/>
            </a:br>
            <a:r>
              <a:rPr lang="es-ES"/>
              <a:t>¿La tecnología lo hace más simple?</a:t>
            </a:r>
            <a:endParaRPr/>
          </a:p>
          <a:p>
            <a:pPr indent="-190500" lvl="0" marL="342900" rtl="0" algn="just">
              <a:lnSpc>
                <a:spcPct val="90000"/>
              </a:lnSpc>
              <a:spcBef>
                <a:spcPts val="0"/>
              </a:spcBef>
              <a:spcAft>
                <a:spcPts val="0"/>
              </a:spcAft>
              <a:buSzPts val="2400"/>
              <a:buFont typeface="Calibri"/>
              <a:buNone/>
            </a:pPr>
            <a:r>
              <a:t/>
            </a:r>
            <a:endParaRPr/>
          </a:p>
          <a:p>
            <a:pPr indent="0" lvl="0" marL="0" rtl="0" algn="just">
              <a:lnSpc>
                <a:spcPct val="90000"/>
              </a:lnSpc>
              <a:spcBef>
                <a:spcPts val="0"/>
              </a:spcBef>
              <a:spcAft>
                <a:spcPts val="0"/>
              </a:spcAft>
              <a:buSzPts val="2400"/>
              <a:buNone/>
            </a:pPr>
            <a:r>
              <a:rPr b="1" lang="es-ES"/>
              <a:t>2) Si tiene menos de 10 – 15 años de experiencia...</a:t>
            </a:r>
            <a:endParaRPr b="1"/>
          </a:p>
          <a:p>
            <a:pPr indent="0" lvl="0" marL="0" rtl="0" algn="just">
              <a:lnSpc>
                <a:spcPct val="90000"/>
              </a:lnSpc>
              <a:spcBef>
                <a:spcPts val="0"/>
              </a:spcBef>
              <a:spcAft>
                <a:spcPts val="0"/>
              </a:spcAft>
              <a:buClr>
                <a:srgbClr val="092E4B"/>
              </a:buClr>
              <a:buSzPts val="2400"/>
              <a:buNone/>
            </a:pPr>
            <a:r>
              <a:t/>
            </a:r>
            <a:endParaRPr/>
          </a:p>
          <a:p>
            <a:pPr indent="-342900" lvl="0" marL="342900" rtl="0" algn="just">
              <a:lnSpc>
                <a:spcPct val="90000"/>
              </a:lnSpc>
              <a:spcBef>
                <a:spcPts val="0"/>
              </a:spcBef>
              <a:spcAft>
                <a:spcPts val="0"/>
              </a:spcAft>
              <a:buSzPts val="2400"/>
              <a:buFont typeface="Calibri"/>
              <a:buChar char="-"/>
            </a:pPr>
            <a:r>
              <a:rPr lang="es-ES"/>
              <a:t>¿Crees que la tecnología es necesaria para llevar a cabo tu trabajo?</a:t>
            </a:r>
            <a:br>
              <a:rPr lang="es-ES"/>
            </a:br>
            <a:r>
              <a:rPr lang="es-ES"/>
              <a:t>¿Qué tipo de tecnología necesitas en tu trabajo?</a:t>
            </a:r>
            <a:endParaRPr/>
          </a:p>
        </p:txBody>
      </p:sp>
      <p:pic>
        <p:nvPicPr>
          <p:cNvPr id="218" name="Google Shape;218;p7"/>
          <p:cNvPicPr preferRelativeResize="0"/>
          <p:nvPr/>
        </p:nvPicPr>
        <p:blipFill rotWithShape="1">
          <a:blip r:embed="rId3">
            <a:alphaModFix/>
          </a:blip>
          <a:srcRect b="0" l="0" r="0" t="0"/>
          <a:stretch/>
        </p:blipFill>
        <p:spPr>
          <a:xfrm>
            <a:off x="713487" y="4269487"/>
            <a:ext cx="1770379" cy="1770379"/>
          </a:xfrm>
          <a:prstGeom prst="rect">
            <a:avLst/>
          </a:prstGeom>
          <a:noFill/>
          <a:ln>
            <a:noFill/>
          </a:ln>
        </p:spPr>
      </p:pic>
      <p:pic>
        <p:nvPicPr>
          <p:cNvPr id="219" name="Google Shape;219;p7"/>
          <p:cNvPicPr preferRelativeResize="0"/>
          <p:nvPr/>
        </p:nvPicPr>
        <p:blipFill rotWithShape="1">
          <a:blip r:embed="rId4">
            <a:alphaModFix/>
          </a:blip>
          <a:srcRect b="0" l="0" r="0" t="0"/>
          <a:stretch/>
        </p:blipFill>
        <p:spPr>
          <a:xfrm>
            <a:off x="1639570" y="2615607"/>
            <a:ext cx="1395984" cy="1395984"/>
          </a:xfrm>
          <a:prstGeom prst="rect">
            <a:avLst/>
          </a:prstGeom>
          <a:noFill/>
          <a:ln>
            <a:noFill/>
          </a:ln>
        </p:spPr>
      </p:pic>
      <p:pic>
        <p:nvPicPr>
          <p:cNvPr id="220" name="Google Shape;220;p7"/>
          <p:cNvPicPr preferRelativeResize="0"/>
          <p:nvPr/>
        </p:nvPicPr>
        <p:blipFill rotWithShape="1">
          <a:blip r:embed="rId5">
            <a:alphaModFix/>
          </a:blip>
          <a:srcRect b="0" l="0" r="0" t="0"/>
          <a:stretch/>
        </p:blipFill>
        <p:spPr>
          <a:xfrm rot="1397357">
            <a:off x="1387962" y="3724280"/>
            <a:ext cx="471245" cy="4712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8"/>
          <p:cNvSpPr/>
          <p:nvPr/>
        </p:nvSpPr>
        <p:spPr>
          <a:xfrm>
            <a:off x="365760" y="956791"/>
            <a:ext cx="11460480" cy="803654"/>
          </a:xfrm>
          <a:prstGeom prst="rect">
            <a:avLst/>
          </a:prstGeom>
          <a:solidFill>
            <a:srgbClr val="7F3494"/>
          </a:solidFill>
          <a:ln cap="flat" cmpd="sng" w="12700">
            <a:solidFill>
              <a:srgbClr val="7F349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8"/>
          <p:cNvSpPr txBox="1"/>
          <p:nvPr>
            <p:ph idx="1" type="body"/>
          </p:nvPr>
        </p:nvSpPr>
        <p:spPr>
          <a:xfrm>
            <a:off x="617627" y="2002035"/>
            <a:ext cx="10814498" cy="4016022"/>
          </a:xfrm>
          <a:prstGeom prst="rect">
            <a:avLst/>
          </a:prstGeom>
          <a:noFill/>
          <a:ln>
            <a:noFill/>
          </a:ln>
        </p:spPr>
        <p:txBody>
          <a:bodyPr anchorCtr="0" anchor="t" bIns="45700" lIns="91425" spcFirstLastPara="1" rIns="91425" wrap="square" tIns="45700">
            <a:noAutofit/>
          </a:bodyPr>
          <a:lstStyle/>
          <a:p>
            <a:pPr indent="-342900" lvl="0" marL="571500" rtl="0" algn="just">
              <a:lnSpc>
                <a:spcPct val="90000"/>
              </a:lnSpc>
              <a:spcBef>
                <a:spcPts val="1000"/>
              </a:spcBef>
              <a:spcAft>
                <a:spcPts val="0"/>
              </a:spcAft>
              <a:buSzPts val="2400"/>
              <a:buFont typeface="Arial"/>
              <a:buChar char="•"/>
            </a:pPr>
            <a:r>
              <a:rPr lang="es-ES"/>
              <a:t>En los últimos años se ha producido un gran salto en la calidad de la tecnología dedicada al cuidado de personas dependientes.</a:t>
            </a:r>
            <a:endParaRPr/>
          </a:p>
          <a:p>
            <a:pPr indent="-190500" lvl="0" marL="571500" rtl="0" algn="just">
              <a:lnSpc>
                <a:spcPct val="90000"/>
              </a:lnSpc>
              <a:spcBef>
                <a:spcPts val="1000"/>
              </a:spcBef>
              <a:spcAft>
                <a:spcPts val="0"/>
              </a:spcAft>
              <a:buSzPts val="2400"/>
              <a:buFont typeface="Arial"/>
              <a:buNone/>
            </a:pPr>
            <a:r>
              <a:t/>
            </a:r>
            <a:endParaRPr/>
          </a:p>
          <a:p>
            <a:pPr indent="-342900" lvl="0" marL="571500" rtl="0" algn="just">
              <a:lnSpc>
                <a:spcPct val="90000"/>
              </a:lnSpc>
              <a:spcBef>
                <a:spcPts val="1000"/>
              </a:spcBef>
              <a:spcAft>
                <a:spcPts val="0"/>
              </a:spcAft>
              <a:buSzPts val="2400"/>
              <a:buFont typeface="Arial"/>
              <a:buChar char="•"/>
            </a:pPr>
            <a:r>
              <a:rPr lang="es-ES"/>
              <a:t>Para muchos trabajadores, lidiar con la tecnología en el lugar de trabajo puede ser un verdadero desafío, y muchas veces se considera una barrera para desarrollar su trabajo de manera eficiente (Andersson et al., 2016), y una de las principales causas de estrés.</a:t>
            </a:r>
            <a:br>
              <a:rPr lang="es-ES"/>
            </a:br>
            <a:endParaRPr/>
          </a:p>
          <a:p>
            <a:pPr indent="-342900" lvl="0" marL="571500" rtl="0" algn="just">
              <a:lnSpc>
                <a:spcPct val="90000"/>
              </a:lnSpc>
              <a:spcBef>
                <a:spcPts val="1000"/>
              </a:spcBef>
              <a:spcAft>
                <a:spcPts val="0"/>
              </a:spcAft>
              <a:buSzPts val="2400"/>
              <a:buFont typeface="Arial"/>
              <a:buChar char="•"/>
            </a:pPr>
            <a:r>
              <a:rPr lang="es-ES"/>
              <a:t>Uno de los principales problemas es que los cuidadores a menudo están mal capacitados con respecto a las nuevas tecnologías y las opciones disponibles para ellos.</a:t>
            </a:r>
            <a:endParaRPr/>
          </a:p>
        </p:txBody>
      </p:sp>
      <p:sp>
        <p:nvSpPr>
          <p:cNvPr id="227" name="Google Shape;227;p8"/>
          <p:cNvSpPr txBox="1"/>
          <p:nvPr>
            <p:ph idx="2" type="body"/>
          </p:nvPr>
        </p:nvSpPr>
        <p:spPr>
          <a:xfrm>
            <a:off x="727257" y="956791"/>
            <a:ext cx="10595237" cy="803654"/>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3600"/>
              <a:buNone/>
            </a:pPr>
            <a:r>
              <a:rPr lang="es-ES"/>
              <a:t>2 preguntas cada una pero muchas respuestas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9"/>
          <p:cNvSpPr txBox="1"/>
          <p:nvPr>
            <p:ph idx="1" type="body"/>
          </p:nvPr>
        </p:nvSpPr>
        <p:spPr>
          <a:xfrm>
            <a:off x="733066" y="1369315"/>
            <a:ext cx="10595237" cy="4923024"/>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SzPts val="2400"/>
              <a:buNone/>
            </a:pPr>
            <a:r>
              <a:rPr lang="es-ES"/>
              <a:t>CREEMOS que la respuesta a esta pregunta es.... ¡Claro!</a:t>
            </a:r>
            <a:endParaRPr/>
          </a:p>
          <a:p>
            <a:pPr indent="0" lvl="0" marL="0" rtl="0" algn="just">
              <a:lnSpc>
                <a:spcPct val="90000"/>
              </a:lnSpc>
              <a:spcBef>
                <a:spcPts val="0"/>
              </a:spcBef>
              <a:spcAft>
                <a:spcPts val="0"/>
              </a:spcAft>
              <a:buSzPts val="2400"/>
              <a:buNone/>
            </a:pPr>
            <a:r>
              <a:t/>
            </a:r>
            <a:endParaRPr/>
          </a:p>
          <a:p>
            <a:pPr indent="-342900" lvl="0" marL="342900" rtl="0" algn="just">
              <a:lnSpc>
                <a:spcPct val="90000"/>
              </a:lnSpc>
              <a:spcBef>
                <a:spcPts val="0"/>
              </a:spcBef>
              <a:spcAft>
                <a:spcPts val="0"/>
              </a:spcAft>
              <a:buSzPts val="2400"/>
              <a:buFont typeface="Arial"/>
              <a:buChar char="•"/>
            </a:pPr>
            <a:r>
              <a:rPr lang="es-ES"/>
              <a:t>Por ejemplo, algunos estudios han encontrado que el monitoreo digital positivo simple en el hogar evitaría viajes para controlar a las personas mayores, permitiría el mantenimiento requerido del hogar y facilitaría el monitoreo por parte de profesionales (por ejemplo, médicos).</a:t>
            </a:r>
            <a:endParaRPr/>
          </a:p>
          <a:p>
            <a:pPr indent="-190500" lvl="0" marL="342900" rtl="0" algn="just">
              <a:lnSpc>
                <a:spcPct val="90000"/>
              </a:lnSpc>
              <a:spcBef>
                <a:spcPts val="0"/>
              </a:spcBef>
              <a:spcAft>
                <a:spcPts val="0"/>
              </a:spcAft>
              <a:buSzPts val="2400"/>
              <a:buFont typeface="Arial"/>
              <a:buNone/>
            </a:pPr>
            <a:r>
              <a:t/>
            </a:r>
            <a:endParaRPr/>
          </a:p>
          <a:p>
            <a:pPr indent="-342900" lvl="0" marL="342900" rtl="0" algn="just">
              <a:lnSpc>
                <a:spcPct val="90000"/>
              </a:lnSpc>
              <a:spcBef>
                <a:spcPts val="0"/>
              </a:spcBef>
              <a:spcAft>
                <a:spcPts val="0"/>
              </a:spcAft>
              <a:buSzPts val="2400"/>
              <a:buFont typeface="Arial"/>
              <a:buChar char="•"/>
            </a:pPr>
            <a:r>
              <a:rPr lang="es-ES"/>
              <a:t>Por otro lado, los trabajadores de atención domiciliaria tienen la posibilidad de reducir el tiempo dedicado al papeleo diario y dedicarlo a prestar más atención al cliente.</a:t>
            </a:r>
            <a:endParaRPr/>
          </a:p>
          <a:p>
            <a:pPr indent="-342900" lvl="0" marL="342900" rtl="0" algn="just">
              <a:lnSpc>
                <a:spcPct val="90000"/>
              </a:lnSpc>
              <a:spcBef>
                <a:spcPts val="0"/>
              </a:spcBef>
              <a:spcAft>
                <a:spcPts val="0"/>
              </a:spcAft>
              <a:buSzPts val="2400"/>
              <a:buFont typeface="Arial"/>
              <a:buChar char="•"/>
            </a:pPr>
            <a:br>
              <a:rPr lang="es-ES"/>
            </a:br>
            <a:r>
              <a:rPr lang="es-ES"/>
              <a:t>Otros estudios han demostrado que el uso de la tecnología aumenta la responsabilidad del cliente por su salud, reduce su ansiedad y mejora su estado físico y emocional general. También mejora la comunicación entre el cuidador y el usuario.</a:t>
            </a:r>
            <a:endParaRPr/>
          </a:p>
        </p:txBody>
      </p:sp>
      <p:sp>
        <p:nvSpPr>
          <p:cNvPr id="233" name="Google Shape;233;p9"/>
          <p:cNvSpPr txBox="1"/>
          <p:nvPr>
            <p:ph idx="2" type="body"/>
          </p:nvPr>
        </p:nvSpPr>
        <p:spPr>
          <a:xfrm>
            <a:off x="733065" y="423421"/>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s-ES" sz="3600">
                <a:latin typeface="Calibri"/>
                <a:ea typeface="Calibri"/>
                <a:cs typeface="Calibri"/>
                <a:sym typeface="Calibri"/>
              </a:rPr>
              <a:t> </a:t>
            </a:r>
            <a:r>
              <a:rPr lang="es-ES">
                <a:latin typeface="Calibri"/>
                <a:ea typeface="Calibri"/>
                <a:cs typeface="Calibri"/>
                <a:sym typeface="Calibri"/>
              </a:rPr>
              <a:t>¿Es posible cuidar a través de la tecnología?</a:t>
            </a:r>
            <a:endParaRPr sz="36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