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Lst>
  <p:sldSz cy="6858000" cx="12192000"/>
  <p:notesSz cx="6858000" cy="9144000"/>
  <p:embeddedFontLst>
    <p:embeddedFont>
      <p:font typeface="Montserrat"/>
      <p:regular r:id="rId23"/>
      <p:bold r:id="rId24"/>
      <p:italic r:id="rId25"/>
      <p:boldItalic r:id="rId26"/>
    </p:embeddedFont>
    <p:embeddedFont>
      <p:font typeface="Montserrat Light"/>
      <p:regular r:id="rId27"/>
      <p:bold r:id="rId28"/>
      <p:italic r:id="rId29"/>
      <p:boldItalic r:id="rId3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1" roundtripDataSignature="AMtx7mj/JcliV6WFkL3HoIKYBHi7YkL6q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font" Target="fonts/Montserrat-bold.fntdata"/><Relationship Id="rId23" Type="http://schemas.openxmlformats.org/officeDocument/2006/relationships/font" Target="fonts/Montserrat-regular.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font" Target="fonts/Montserrat-boldItalic.fntdata"/><Relationship Id="rId25" Type="http://schemas.openxmlformats.org/officeDocument/2006/relationships/font" Target="fonts/Montserrat-italic.fntdata"/><Relationship Id="rId28" Type="http://schemas.openxmlformats.org/officeDocument/2006/relationships/font" Target="fonts/MontserratLight-bold.fntdata"/><Relationship Id="rId27" Type="http://schemas.openxmlformats.org/officeDocument/2006/relationships/font" Target="fonts/MontserratLight-regular.fntdata"/><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MontserratLight-italic.fntdata"/><Relationship Id="rId7" Type="http://schemas.openxmlformats.org/officeDocument/2006/relationships/slide" Target="slides/slide3.xml"/><Relationship Id="rId8" Type="http://schemas.openxmlformats.org/officeDocument/2006/relationships/slide" Target="slides/slide4.xml"/><Relationship Id="rId31" Type="http://customschemas.google.com/relationships/presentationmetadata" Target="metadata"/><Relationship Id="rId30" Type="http://schemas.openxmlformats.org/officeDocument/2006/relationships/font" Target="fonts/MontserratLight-boldItalic.fntdata"/><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2" name="Google Shape;132;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3" name="Google Shape;133;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1" name="Google Shape;211;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7" name="Google Shape;217;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3" name="Google Shape;223;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9" name="Google Shape;229;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p3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5" name="Google Shape;235;p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p3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1" name="Google Shape;241;p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p3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7" name="Google Shape;247;p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p3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3" name="Google Shape;253;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p3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9" name="Google Shape;259;p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g136ea598341_1_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1" name="Google Shape;141;g136ea598341_1_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2" name="Google Shape;142;g136ea598341_1_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8" name="Google Shape;148;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9" name="Google Shape;149;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3" name="Google Shape;163;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9" name="Google Shape;169;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7" name="Google Shape;187;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3" name="Google Shape;193;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9" name="Google Shape;199;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5" name="Google Shape;205;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 showMasterSp="0">
  <p:cSld name="Cover Slide ">
    <p:spTree>
      <p:nvGrpSpPr>
        <p:cNvPr id="12" name="Shape 12"/>
        <p:cNvGrpSpPr/>
        <p:nvPr/>
      </p:nvGrpSpPr>
      <p:grpSpPr>
        <a:xfrm>
          <a:off x="0" y="0"/>
          <a:ext cx="0" cy="0"/>
          <a:chOff x="0" y="0"/>
          <a:chExt cx="0" cy="0"/>
        </a:xfrm>
      </p:grpSpPr>
      <p:sp>
        <p:nvSpPr>
          <p:cNvPr id="13" name="Google Shape;13;p20"/>
          <p:cNvSpPr/>
          <p:nvPr/>
        </p:nvSpPr>
        <p:spPr>
          <a:xfrm>
            <a:off x="0" y="2454512"/>
            <a:ext cx="12172692" cy="3432703"/>
          </a:xfrm>
          <a:custGeom>
            <a:rect b="b" l="l" r="r" t="t"/>
            <a:pathLst>
              <a:path extrusionOk="0" h="6806308" w="7600392">
                <a:moveTo>
                  <a:pt x="0" y="0"/>
                </a:moveTo>
                <a:lnTo>
                  <a:pt x="7600393" y="0"/>
                </a:lnTo>
                <a:lnTo>
                  <a:pt x="7600393" y="6806308"/>
                </a:lnTo>
                <a:lnTo>
                  <a:pt x="0" y="6806308"/>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14" name="Google Shape;14;p20"/>
          <p:cNvSpPr txBox="1"/>
          <p:nvPr>
            <p:ph idx="1" type="body"/>
          </p:nvPr>
        </p:nvSpPr>
        <p:spPr>
          <a:xfrm>
            <a:off x="575887" y="3922846"/>
            <a:ext cx="3354126" cy="100839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8850"/>
              </a:lnSpc>
              <a:spcBef>
                <a:spcPts val="0"/>
              </a:spcBef>
              <a:spcAft>
                <a:spcPts val="0"/>
              </a:spcAft>
              <a:buClr>
                <a:schemeClr val="lt1"/>
              </a:buClr>
              <a:buSzPts val="4000"/>
              <a:buFont typeface="Arial"/>
              <a:buNone/>
              <a:defRPr b="0" i="0" sz="40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 name="Google Shape;15;p20"/>
          <p:cNvSpPr txBox="1"/>
          <p:nvPr>
            <p:ph idx="2" type="body"/>
          </p:nvPr>
        </p:nvSpPr>
        <p:spPr>
          <a:xfrm>
            <a:off x="618012" y="3232383"/>
            <a:ext cx="3311988" cy="53318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3200"/>
              <a:buFont typeface="Arial"/>
              <a:buNone/>
              <a:defRPr b="0" i="0" sz="32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16" name="Google Shape;16;p20"/>
          <p:cNvGrpSpPr/>
          <p:nvPr/>
        </p:nvGrpSpPr>
        <p:grpSpPr>
          <a:xfrm>
            <a:off x="162193" y="6091871"/>
            <a:ext cx="2471731" cy="613729"/>
            <a:chOff x="0" y="0"/>
            <a:chExt cx="2301694" cy="571500"/>
          </a:xfrm>
        </p:grpSpPr>
        <p:sp>
          <p:nvSpPr>
            <p:cNvPr id="17" name="Google Shape;17;p20"/>
            <p:cNvSpPr/>
            <p:nvPr/>
          </p:nvSpPr>
          <p:spPr>
            <a:xfrm>
              <a:off x="0" y="0"/>
              <a:ext cx="2301694" cy="571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18" name="Google Shape;18;p20"/>
            <p:cNvPicPr preferRelativeResize="0"/>
            <p:nvPr/>
          </p:nvPicPr>
          <p:blipFill rotWithShape="1">
            <a:blip r:embed="rId2">
              <a:alphaModFix/>
            </a:blip>
            <a:srcRect b="0" l="0" r="44449" t="0"/>
            <a:stretch/>
          </p:blipFill>
          <p:spPr>
            <a:xfrm>
              <a:off x="312965" y="96237"/>
              <a:ext cx="1675765" cy="384810"/>
            </a:xfrm>
            <a:prstGeom prst="rect">
              <a:avLst/>
            </a:prstGeom>
            <a:noFill/>
            <a:ln>
              <a:noFill/>
            </a:ln>
          </p:spPr>
        </p:pic>
      </p:grpSp>
      <p:sp>
        <p:nvSpPr>
          <p:cNvPr id="19" name="Google Shape;19;p20"/>
          <p:cNvSpPr/>
          <p:nvPr/>
        </p:nvSpPr>
        <p:spPr>
          <a:xfrm>
            <a:off x="12192000" y="153500"/>
            <a:ext cx="3690980" cy="7687732"/>
          </a:xfrm>
          <a:custGeom>
            <a:rect b="b" l="l" r="r" t="t"/>
            <a:pathLst>
              <a:path extrusionOk="0" h="6806308" w="7600392">
                <a:moveTo>
                  <a:pt x="0" y="0"/>
                </a:moveTo>
                <a:lnTo>
                  <a:pt x="7600393" y="0"/>
                </a:lnTo>
                <a:lnTo>
                  <a:pt x="7600393" y="6806308"/>
                </a:lnTo>
                <a:lnTo>
                  <a:pt x="0" y="6806308"/>
                </a:lnTo>
                <a:close/>
              </a:path>
            </a:pathLst>
          </a:custGeom>
          <a:solidFill>
            <a:srgbClr val="EBEBE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grpSp>
        <p:nvGrpSpPr>
          <p:cNvPr id="20" name="Google Shape;20;p20"/>
          <p:cNvGrpSpPr/>
          <p:nvPr/>
        </p:nvGrpSpPr>
        <p:grpSpPr>
          <a:xfrm>
            <a:off x="9565775" y="3574321"/>
            <a:ext cx="3525984" cy="2857223"/>
            <a:chOff x="1659400" y="1572038"/>
            <a:chExt cx="970931" cy="786778"/>
          </a:xfrm>
        </p:grpSpPr>
        <p:sp>
          <p:nvSpPr>
            <p:cNvPr id="21" name="Google Shape;21;p20"/>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156"/>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 name="Google Shape;22;p20"/>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156"/>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23" name="Google Shape;23;p20"/>
          <p:cNvSpPr/>
          <p:nvPr>
            <p:ph idx="3" type="pic"/>
          </p:nvPr>
        </p:nvSpPr>
        <p:spPr>
          <a:xfrm>
            <a:off x="5718875" y="423474"/>
            <a:ext cx="5982506" cy="4551482"/>
          </a:xfrm>
          <a:prstGeom prst="rect">
            <a:avLst/>
          </a:prstGeom>
          <a:solidFill>
            <a:srgbClr val="F2F2F2"/>
          </a:solidFill>
          <a:ln>
            <a:noFill/>
          </a:ln>
        </p:spPr>
      </p:sp>
      <p:sp>
        <p:nvSpPr>
          <p:cNvPr id="24" name="Google Shape;24;p20"/>
          <p:cNvSpPr/>
          <p:nvPr/>
        </p:nvSpPr>
        <p:spPr>
          <a:xfrm>
            <a:off x="6903719" y="5585903"/>
            <a:ext cx="5257377" cy="756631"/>
          </a:xfrm>
          <a:custGeom>
            <a:rect b="b" l="l" r="r" t="t"/>
            <a:pathLst>
              <a:path extrusionOk="0" h="6806308" w="7600392">
                <a:moveTo>
                  <a:pt x="0" y="0"/>
                </a:moveTo>
                <a:lnTo>
                  <a:pt x="7600393" y="0"/>
                </a:lnTo>
                <a:lnTo>
                  <a:pt x="7600393" y="6806308"/>
                </a:lnTo>
                <a:lnTo>
                  <a:pt x="0" y="6806308"/>
                </a:ln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25" name="Google Shape;25;p20"/>
          <p:cNvSpPr txBox="1"/>
          <p:nvPr>
            <p:ph idx="4" type="body"/>
          </p:nvPr>
        </p:nvSpPr>
        <p:spPr>
          <a:xfrm>
            <a:off x="8064230" y="5611394"/>
            <a:ext cx="3476589" cy="731140"/>
          </a:xfrm>
          <a:prstGeom prst="rect">
            <a:avLst/>
          </a:prstGeom>
          <a:noFill/>
          <a:ln>
            <a:noFill/>
          </a:ln>
        </p:spPr>
        <p:txBody>
          <a:bodyPr anchorCtr="0" anchor="ctr" bIns="45700" lIns="91425" spcFirstLastPara="1" rIns="91425" wrap="square" tIns="45700">
            <a:normAutofit/>
          </a:bodyPr>
          <a:lstStyle>
            <a:lvl1pPr indent="-228600" lvl="0" marL="457200" marR="0" rtl="0" algn="r">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26" name="Google Shape;26;p20"/>
          <p:cNvPicPr preferRelativeResize="0"/>
          <p:nvPr/>
        </p:nvPicPr>
        <p:blipFill rotWithShape="1">
          <a:blip r:embed="rId3">
            <a:alphaModFix/>
          </a:blip>
          <a:srcRect b="0" l="0" r="0" t="0"/>
          <a:stretch/>
        </p:blipFill>
        <p:spPr>
          <a:xfrm>
            <a:off x="431403" y="569217"/>
            <a:ext cx="4405042" cy="1680639"/>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ne Slide">
  <p:cSld name="Phone Slide">
    <p:spTree>
      <p:nvGrpSpPr>
        <p:cNvPr id="110" name="Shape 110"/>
        <p:cNvGrpSpPr/>
        <p:nvPr/>
      </p:nvGrpSpPr>
      <p:grpSpPr>
        <a:xfrm>
          <a:off x="0" y="0"/>
          <a:ext cx="0" cy="0"/>
          <a:chOff x="0" y="0"/>
          <a:chExt cx="0" cy="0"/>
        </a:xfrm>
      </p:grpSpPr>
      <p:sp>
        <p:nvSpPr>
          <p:cNvPr id="111" name="Google Shape;111;p28"/>
          <p:cNvSpPr/>
          <p:nvPr/>
        </p:nvSpPr>
        <p:spPr>
          <a:xfrm>
            <a:off x="0" y="882027"/>
            <a:ext cx="12192000" cy="1437274"/>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2" name="Google Shape;112;p28"/>
          <p:cNvSpPr txBox="1"/>
          <p:nvPr>
            <p:ph idx="1" type="body"/>
          </p:nvPr>
        </p:nvSpPr>
        <p:spPr>
          <a:xfrm>
            <a:off x="835671" y="2727702"/>
            <a:ext cx="7178174" cy="331164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400"/>
              <a:buFont typeface="Arial"/>
              <a:buNone/>
              <a:defRPr b="0" i="0" sz="2400" u="none" cap="none" strike="noStrike">
                <a:solidFill>
                  <a:srgbClr val="092E4B"/>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3" name="Google Shape;113;p28"/>
          <p:cNvSpPr txBox="1"/>
          <p:nvPr>
            <p:ph idx="2" type="body"/>
          </p:nvPr>
        </p:nvSpPr>
        <p:spPr>
          <a:xfrm>
            <a:off x="835671" y="1104337"/>
            <a:ext cx="7178174" cy="103162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4BAA2"/>
              </a:buClr>
              <a:buSzPts val="3600"/>
              <a:buFont typeface="Arial"/>
              <a:buNone/>
              <a:defRPr b="1" i="0" sz="36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descr="iPhone6_mockup_front_white.png" id="114" name="Google Shape;114;p28"/>
          <p:cNvPicPr preferRelativeResize="0"/>
          <p:nvPr/>
        </p:nvPicPr>
        <p:blipFill rotWithShape="1">
          <a:blip r:embed="rId2">
            <a:alphaModFix/>
          </a:blip>
          <a:srcRect b="0" l="0" r="0" t="0"/>
          <a:stretch/>
        </p:blipFill>
        <p:spPr>
          <a:xfrm>
            <a:off x="7768850" y="226918"/>
            <a:ext cx="4094254" cy="6404164"/>
          </a:xfrm>
          <a:prstGeom prst="rect">
            <a:avLst/>
          </a:prstGeom>
          <a:noFill/>
          <a:ln>
            <a:noFill/>
          </a:ln>
        </p:spPr>
      </p:pic>
      <p:sp>
        <p:nvSpPr>
          <p:cNvPr id="115" name="Google Shape;115;p28"/>
          <p:cNvSpPr/>
          <p:nvPr>
            <p:ph idx="3" type="pic"/>
          </p:nvPr>
        </p:nvSpPr>
        <p:spPr>
          <a:xfrm>
            <a:off x="8583306" y="1246695"/>
            <a:ext cx="2444127" cy="4336988"/>
          </a:xfrm>
          <a:prstGeom prst="rect">
            <a:avLst/>
          </a:prstGeom>
          <a:solidFill>
            <a:srgbClr val="D8D8D8"/>
          </a:solidFill>
          <a:ln>
            <a:no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2">
  <p:cSld name="Text Slide 2">
    <p:spTree>
      <p:nvGrpSpPr>
        <p:cNvPr id="116" name="Shape 116"/>
        <p:cNvGrpSpPr/>
        <p:nvPr/>
      </p:nvGrpSpPr>
      <p:grpSpPr>
        <a:xfrm>
          <a:off x="0" y="0"/>
          <a:ext cx="0" cy="0"/>
          <a:chOff x="0" y="0"/>
          <a:chExt cx="0" cy="0"/>
        </a:xfrm>
      </p:grpSpPr>
      <p:sp>
        <p:nvSpPr>
          <p:cNvPr id="117" name="Google Shape;117;p29"/>
          <p:cNvSpPr txBox="1"/>
          <p:nvPr>
            <p:ph idx="1" type="body"/>
          </p:nvPr>
        </p:nvSpPr>
        <p:spPr>
          <a:xfrm>
            <a:off x="1553583" y="1623405"/>
            <a:ext cx="9778140" cy="489592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400"/>
              <a:buFont typeface="Arial"/>
              <a:buNone/>
              <a:defRPr b="0" i="0" sz="2400" u="none" cap="none" strike="noStrike">
                <a:solidFill>
                  <a:srgbClr val="092E4B"/>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8" name="Google Shape;118;p29"/>
          <p:cNvSpPr txBox="1"/>
          <p:nvPr>
            <p:ph idx="2" type="body"/>
          </p:nvPr>
        </p:nvSpPr>
        <p:spPr>
          <a:xfrm>
            <a:off x="1503336" y="604434"/>
            <a:ext cx="9886397" cy="101897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4BAA2"/>
              </a:buClr>
              <a:buSzPts val="3600"/>
              <a:buFont typeface="Arial"/>
              <a:buNone/>
              <a:defRPr b="1" i="0" sz="36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9" name="Google Shape;119;p29"/>
          <p:cNvSpPr/>
          <p:nvPr/>
        </p:nvSpPr>
        <p:spPr>
          <a:xfrm>
            <a:off x="12192000" y="-287867"/>
            <a:ext cx="1185333" cy="7145867"/>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20" name="Google Shape;120;p29"/>
          <p:cNvSpPr/>
          <p:nvPr/>
        </p:nvSpPr>
        <p:spPr>
          <a:xfrm>
            <a:off x="8591" y="5357970"/>
            <a:ext cx="1359904" cy="964190"/>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1" name="Google Shape;121;p29"/>
          <p:cNvSpPr/>
          <p:nvPr/>
        </p:nvSpPr>
        <p:spPr>
          <a:xfrm>
            <a:off x="0" y="4717164"/>
            <a:ext cx="871051" cy="1802168"/>
          </a:xfrm>
          <a:custGeom>
            <a:rect b="b" l="l" r="r" t="t"/>
            <a:pathLst>
              <a:path extrusionOk="0" h="1802168" w="871051">
                <a:moveTo>
                  <a:pt x="550688" y="1635332"/>
                </a:moveTo>
                <a:cubicBezTo>
                  <a:pt x="535433" y="1635332"/>
                  <a:pt x="524536" y="1639664"/>
                  <a:pt x="515819" y="1648331"/>
                </a:cubicBezTo>
                <a:cubicBezTo>
                  <a:pt x="507101" y="1656999"/>
                  <a:pt x="502742" y="1669998"/>
                  <a:pt x="502742" y="1682999"/>
                </a:cubicBezTo>
                <a:cubicBezTo>
                  <a:pt x="502742" y="1698167"/>
                  <a:pt x="507101" y="1708999"/>
                  <a:pt x="515819" y="1717667"/>
                </a:cubicBezTo>
                <a:cubicBezTo>
                  <a:pt x="524536" y="1726334"/>
                  <a:pt x="537611" y="1730666"/>
                  <a:pt x="550688" y="1730666"/>
                </a:cubicBezTo>
                <a:cubicBezTo>
                  <a:pt x="563765" y="1730666"/>
                  <a:pt x="576839" y="1726334"/>
                  <a:pt x="585557" y="1717667"/>
                </a:cubicBezTo>
                <a:cubicBezTo>
                  <a:pt x="594275" y="1708999"/>
                  <a:pt x="598634" y="1698167"/>
                  <a:pt x="598634" y="1682999"/>
                </a:cubicBezTo>
                <a:cubicBezTo>
                  <a:pt x="598634" y="1667831"/>
                  <a:pt x="594275" y="1656999"/>
                  <a:pt x="585557" y="1648331"/>
                </a:cubicBezTo>
                <a:cubicBezTo>
                  <a:pt x="576839" y="1639664"/>
                  <a:pt x="563765" y="1635332"/>
                  <a:pt x="550688" y="1635332"/>
                </a:cubicBezTo>
                <a:close/>
                <a:moveTo>
                  <a:pt x="5037" y="0"/>
                </a:moveTo>
                <a:cubicBezTo>
                  <a:pt x="13481" y="0"/>
                  <a:pt x="22199" y="2708"/>
                  <a:pt x="29826" y="8124"/>
                </a:cubicBezTo>
                <a:lnTo>
                  <a:pt x="847078" y="601805"/>
                </a:lnTo>
                <a:cubicBezTo>
                  <a:pt x="857974" y="610472"/>
                  <a:pt x="866692" y="623474"/>
                  <a:pt x="871051" y="636473"/>
                </a:cubicBezTo>
                <a:cubicBezTo>
                  <a:pt x="871051" y="660308"/>
                  <a:pt x="851437" y="677641"/>
                  <a:pt x="829642" y="677641"/>
                </a:cubicBezTo>
                <a:lnTo>
                  <a:pt x="596453" y="677641"/>
                </a:lnTo>
                <a:lnTo>
                  <a:pt x="596453" y="1149986"/>
                </a:lnTo>
                <a:lnTo>
                  <a:pt x="596453" y="1273489"/>
                </a:lnTo>
                <a:lnTo>
                  <a:pt x="596453" y="1366658"/>
                </a:lnTo>
                <a:cubicBezTo>
                  <a:pt x="598634" y="1379659"/>
                  <a:pt x="596453" y="1390491"/>
                  <a:pt x="596453" y="1379659"/>
                </a:cubicBezTo>
                <a:lnTo>
                  <a:pt x="596453" y="1572495"/>
                </a:lnTo>
                <a:cubicBezTo>
                  <a:pt x="596453" y="1574662"/>
                  <a:pt x="596453" y="1574662"/>
                  <a:pt x="596453" y="1576829"/>
                </a:cubicBezTo>
                <a:cubicBezTo>
                  <a:pt x="611709" y="1583330"/>
                  <a:pt x="626964" y="1591997"/>
                  <a:pt x="637862" y="1602831"/>
                </a:cubicBezTo>
                <a:cubicBezTo>
                  <a:pt x="659655" y="1624498"/>
                  <a:pt x="672732" y="1652665"/>
                  <a:pt x="672732" y="1685166"/>
                </a:cubicBezTo>
                <a:cubicBezTo>
                  <a:pt x="672732" y="1717667"/>
                  <a:pt x="659655" y="1745834"/>
                  <a:pt x="637862" y="1767500"/>
                </a:cubicBezTo>
                <a:cubicBezTo>
                  <a:pt x="616068" y="1789169"/>
                  <a:pt x="587738" y="1802168"/>
                  <a:pt x="555047" y="1802168"/>
                </a:cubicBezTo>
                <a:cubicBezTo>
                  <a:pt x="522356" y="1802168"/>
                  <a:pt x="494026" y="1789169"/>
                  <a:pt x="472231" y="1767500"/>
                </a:cubicBezTo>
                <a:cubicBezTo>
                  <a:pt x="450439" y="1745834"/>
                  <a:pt x="437362" y="1717667"/>
                  <a:pt x="437362" y="1685166"/>
                </a:cubicBezTo>
                <a:cubicBezTo>
                  <a:pt x="437362" y="1652665"/>
                  <a:pt x="450439" y="1624498"/>
                  <a:pt x="472231" y="1602831"/>
                </a:cubicBezTo>
                <a:cubicBezTo>
                  <a:pt x="483130" y="1591997"/>
                  <a:pt x="498385" y="1583330"/>
                  <a:pt x="513640" y="1576829"/>
                </a:cubicBezTo>
                <a:cubicBezTo>
                  <a:pt x="513640" y="1574662"/>
                  <a:pt x="513640" y="1574662"/>
                  <a:pt x="513640" y="1572495"/>
                </a:cubicBezTo>
                <a:lnTo>
                  <a:pt x="513640" y="1273489"/>
                </a:lnTo>
                <a:lnTo>
                  <a:pt x="513640" y="1149986"/>
                </a:lnTo>
                <a:lnTo>
                  <a:pt x="513640" y="636473"/>
                </a:lnTo>
                <a:cubicBezTo>
                  <a:pt x="513640" y="612639"/>
                  <a:pt x="533254" y="595307"/>
                  <a:pt x="555047" y="595307"/>
                </a:cubicBezTo>
                <a:lnTo>
                  <a:pt x="703242" y="595307"/>
                </a:lnTo>
                <a:lnTo>
                  <a:pt x="8034" y="90461"/>
                </a:lnTo>
                <a:lnTo>
                  <a:pt x="0" y="96295"/>
                </a:lnTo>
                <a:lnTo>
                  <a:pt x="0" y="1767"/>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lide">
  <p:cSld name="Photo Slide">
    <p:spTree>
      <p:nvGrpSpPr>
        <p:cNvPr id="122" name="Shape 122"/>
        <p:cNvGrpSpPr/>
        <p:nvPr/>
      </p:nvGrpSpPr>
      <p:grpSpPr>
        <a:xfrm>
          <a:off x="0" y="0"/>
          <a:ext cx="0" cy="0"/>
          <a:chOff x="0" y="0"/>
          <a:chExt cx="0" cy="0"/>
        </a:xfrm>
      </p:grpSpPr>
      <p:sp>
        <p:nvSpPr>
          <p:cNvPr id="123" name="Google Shape;123;p30"/>
          <p:cNvSpPr/>
          <p:nvPr/>
        </p:nvSpPr>
        <p:spPr>
          <a:xfrm>
            <a:off x="0" y="0"/>
            <a:ext cx="6417733" cy="6858000"/>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4" name="Google Shape;124;p30"/>
          <p:cNvSpPr txBox="1"/>
          <p:nvPr>
            <p:ph idx="1" type="body"/>
          </p:nvPr>
        </p:nvSpPr>
        <p:spPr>
          <a:xfrm>
            <a:off x="898358" y="2107770"/>
            <a:ext cx="4639192" cy="437769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5" name="Google Shape;125;p30"/>
          <p:cNvSpPr txBox="1"/>
          <p:nvPr>
            <p:ph idx="2" type="body"/>
          </p:nvPr>
        </p:nvSpPr>
        <p:spPr>
          <a:xfrm>
            <a:off x="898358" y="890242"/>
            <a:ext cx="4757375"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4BAA2"/>
              </a:buClr>
              <a:buSzPts val="3600"/>
              <a:buFont typeface="Arial"/>
              <a:buNone/>
              <a:defRPr b="1" i="0" sz="36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6" name="Google Shape;126;p30"/>
          <p:cNvSpPr/>
          <p:nvPr>
            <p:ph idx="3" type="pic"/>
          </p:nvPr>
        </p:nvSpPr>
        <p:spPr>
          <a:xfrm>
            <a:off x="5888002" y="439730"/>
            <a:ext cx="5660531" cy="6045736"/>
          </a:xfrm>
          <a:prstGeom prst="rect">
            <a:avLst/>
          </a:prstGeom>
          <a:solidFill>
            <a:srgbClr val="F2F2F2"/>
          </a:solidFill>
          <a:ln>
            <a:noFill/>
          </a:ln>
        </p:spPr>
      </p:sp>
      <p:grpSp>
        <p:nvGrpSpPr>
          <p:cNvPr id="127" name="Google Shape;127;p30"/>
          <p:cNvGrpSpPr/>
          <p:nvPr/>
        </p:nvGrpSpPr>
        <p:grpSpPr>
          <a:xfrm>
            <a:off x="-2012374" y="3808246"/>
            <a:ext cx="3525984" cy="2857223"/>
            <a:chOff x="1659400" y="1572038"/>
            <a:chExt cx="970931" cy="786778"/>
          </a:xfrm>
        </p:grpSpPr>
        <p:sp>
          <p:nvSpPr>
            <p:cNvPr id="128" name="Google Shape;128;p30"/>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156"/>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9" name="Google Shape;129;p30"/>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156"/>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1">
  <p:cSld name="Text Slide 1">
    <p:spTree>
      <p:nvGrpSpPr>
        <p:cNvPr id="27" name="Shape 27"/>
        <p:cNvGrpSpPr/>
        <p:nvPr/>
      </p:nvGrpSpPr>
      <p:grpSpPr>
        <a:xfrm>
          <a:off x="0" y="0"/>
          <a:ext cx="0" cy="0"/>
          <a:chOff x="0" y="0"/>
          <a:chExt cx="0" cy="0"/>
        </a:xfrm>
      </p:grpSpPr>
      <p:sp>
        <p:nvSpPr>
          <p:cNvPr id="28" name="Google Shape;28;p23"/>
          <p:cNvSpPr/>
          <p:nvPr/>
        </p:nvSpPr>
        <p:spPr>
          <a:xfrm>
            <a:off x="0" y="0"/>
            <a:ext cx="12192000" cy="6858000"/>
          </a:xfrm>
          <a:prstGeom prst="rect">
            <a:avLst/>
          </a:prstGeom>
          <a:solidFill>
            <a:srgbClr val="7F349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9" name="Google Shape;29;p23"/>
          <p:cNvSpPr/>
          <p:nvPr/>
        </p:nvSpPr>
        <p:spPr>
          <a:xfrm>
            <a:off x="370688" y="323520"/>
            <a:ext cx="11450624" cy="621096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0" name="Google Shape;30;p23"/>
          <p:cNvSpPr txBox="1"/>
          <p:nvPr>
            <p:ph idx="1" type="body"/>
          </p:nvPr>
        </p:nvSpPr>
        <p:spPr>
          <a:xfrm>
            <a:off x="798380" y="2045704"/>
            <a:ext cx="10595237" cy="384991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400"/>
              <a:buFont typeface="Arial"/>
              <a:buNone/>
              <a:defRPr b="0" i="0" sz="2400" u="none" cap="none" strike="noStrike">
                <a:solidFill>
                  <a:srgbClr val="092E4B"/>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1" name="Google Shape;31;p23"/>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4BAA2"/>
              </a:buClr>
              <a:buSzPts val="3600"/>
              <a:buFont typeface="Arial"/>
              <a:buNone/>
              <a:defRPr b="1" i="0" sz="36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2" name="Google Shape;32;p23"/>
          <p:cNvSpPr/>
          <p:nvPr/>
        </p:nvSpPr>
        <p:spPr>
          <a:xfrm>
            <a:off x="12192000" y="-287867"/>
            <a:ext cx="1185333" cy="7145867"/>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verview/Content Slide">
  <p:cSld name="Overview/Content Slide">
    <p:spTree>
      <p:nvGrpSpPr>
        <p:cNvPr id="33" name="Shape 33"/>
        <p:cNvGrpSpPr/>
        <p:nvPr/>
      </p:nvGrpSpPr>
      <p:grpSpPr>
        <a:xfrm>
          <a:off x="0" y="0"/>
          <a:ext cx="0" cy="0"/>
          <a:chOff x="0" y="0"/>
          <a:chExt cx="0" cy="0"/>
        </a:xfrm>
      </p:grpSpPr>
      <p:sp>
        <p:nvSpPr>
          <p:cNvPr id="34" name="Google Shape;34;p21"/>
          <p:cNvSpPr txBox="1"/>
          <p:nvPr>
            <p:ph idx="1" type="body"/>
          </p:nvPr>
        </p:nvSpPr>
        <p:spPr>
          <a:xfrm>
            <a:off x="565673" y="2544495"/>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4BAA2"/>
              </a:buClr>
              <a:buSzPts val="3200"/>
              <a:buFont typeface="Arial"/>
              <a:buNone/>
              <a:defRPr b="1" i="0" sz="3200" u="none" cap="none" strike="noStrike">
                <a:solidFill>
                  <a:srgbClr val="24BAA2"/>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5" name="Google Shape;35;p21"/>
          <p:cNvSpPr txBox="1"/>
          <p:nvPr>
            <p:ph idx="2" type="body"/>
          </p:nvPr>
        </p:nvSpPr>
        <p:spPr>
          <a:xfrm>
            <a:off x="1400970" y="2544495"/>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6" name="Google Shape;36;p21"/>
          <p:cNvSpPr txBox="1"/>
          <p:nvPr>
            <p:ph idx="3" type="body"/>
          </p:nvPr>
        </p:nvSpPr>
        <p:spPr>
          <a:xfrm>
            <a:off x="565673" y="3256285"/>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4BAA2"/>
              </a:buClr>
              <a:buSzPts val="3200"/>
              <a:buFont typeface="Arial"/>
              <a:buNone/>
              <a:defRPr b="1" i="0" sz="3200" u="none" cap="none" strike="noStrike">
                <a:solidFill>
                  <a:srgbClr val="24BAA2"/>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7" name="Google Shape;37;p21"/>
          <p:cNvSpPr txBox="1"/>
          <p:nvPr>
            <p:ph idx="4" type="body"/>
          </p:nvPr>
        </p:nvSpPr>
        <p:spPr>
          <a:xfrm>
            <a:off x="1400970" y="3256285"/>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8" name="Google Shape;38;p21"/>
          <p:cNvSpPr txBox="1"/>
          <p:nvPr>
            <p:ph idx="5" type="body"/>
          </p:nvPr>
        </p:nvSpPr>
        <p:spPr>
          <a:xfrm>
            <a:off x="565673" y="3968072"/>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4BAA2"/>
              </a:buClr>
              <a:buSzPts val="3200"/>
              <a:buFont typeface="Arial"/>
              <a:buNone/>
              <a:defRPr b="1" i="0" sz="3200" u="none" cap="none" strike="noStrike">
                <a:solidFill>
                  <a:srgbClr val="24BAA2"/>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9" name="Google Shape;39;p21"/>
          <p:cNvSpPr txBox="1"/>
          <p:nvPr>
            <p:ph idx="6" type="body"/>
          </p:nvPr>
        </p:nvSpPr>
        <p:spPr>
          <a:xfrm>
            <a:off x="1400970" y="3968072"/>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0" name="Google Shape;40;p21"/>
          <p:cNvSpPr txBox="1"/>
          <p:nvPr>
            <p:ph idx="7" type="body"/>
          </p:nvPr>
        </p:nvSpPr>
        <p:spPr>
          <a:xfrm>
            <a:off x="565673" y="4679864"/>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4BAA2"/>
              </a:buClr>
              <a:buSzPts val="3200"/>
              <a:buFont typeface="Arial"/>
              <a:buNone/>
              <a:defRPr b="1" i="0" sz="3200" u="none" cap="none" strike="noStrike">
                <a:solidFill>
                  <a:srgbClr val="24BAA2"/>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1" name="Google Shape;41;p21"/>
          <p:cNvSpPr txBox="1"/>
          <p:nvPr>
            <p:ph idx="8" type="body"/>
          </p:nvPr>
        </p:nvSpPr>
        <p:spPr>
          <a:xfrm>
            <a:off x="1400970" y="4679864"/>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2" name="Google Shape;42;p21"/>
          <p:cNvSpPr txBox="1"/>
          <p:nvPr>
            <p:ph idx="9" type="body"/>
          </p:nvPr>
        </p:nvSpPr>
        <p:spPr>
          <a:xfrm>
            <a:off x="565673" y="5374717"/>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4BAA2"/>
              </a:buClr>
              <a:buSzPts val="3200"/>
              <a:buFont typeface="Arial"/>
              <a:buNone/>
              <a:defRPr b="1" i="0" sz="3200" u="none" cap="none" strike="noStrike">
                <a:solidFill>
                  <a:srgbClr val="24BAA2"/>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3" name="Google Shape;43;p21"/>
          <p:cNvSpPr txBox="1"/>
          <p:nvPr>
            <p:ph idx="13" type="body"/>
          </p:nvPr>
        </p:nvSpPr>
        <p:spPr>
          <a:xfrm>
            <a:off x="1400970" y="5374717"/>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4" name="Google Shape;44;p21"/>
          <p:cNvSpPr/>
          <p:nvPr/>
        </p:nvSpPr>
        <p:spPr>
          <a:xfrm>
            <a:off x="8947682" y="2543260"/>
            <a:ext cx="2531288" cy="1223412"/>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92E4B"/>
              </a:buClr>
              <a:buSzPts val="1050"/>
              <a:buFont typeface="Calibri"/>
              <a:buNone/>
            </a:pPr>
            <a:r>
              <a:rPr b="0" i="0" lang="en-US" sz="1050" u="none" cap="none" strike="noStrike">
                <a:solidFill>
                  <a:srgbClr val="092E4B"/>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endParaRPr b="0" i="0" sz="1400" u="none" cap="none" strike="noStrike">
              <a:solidFill>
                <a:srgbClr val="000000"/>
              </a:solidFill>
              <a:latin typeface="Arial"/>
              <a:ea typeface="Arial"/>
              <a:cs typeface="Arial"/>
              <a:sym typeface="Arial"/>
            </a:endParaRPr>
          </a:p>
        </p:txBody>
      </p:sp>
      <p:sp>
        <p:nvSpPr>
          <p:cNvPr id="45" name="Google Shape;45;p21"/>
          <p:cNvSpPr/>
          <p:nvPr/>
        </p:nvSpPr>
        <p:spPr>
          <a:xfrm rot="10800000">
            <a:off x="12799" y="5622"/>
            <a:ext cx="12189954" cy="1762217"/>
          </a:xfrm>
          <a:prstGeom prst="rect">
            <a:avLst/>
          </a:prstGeom>
          <a:solidFill>
            <a:srgbClr val="7F349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6" name="Google Shape;46;p21"/>
          <p:cNvSpPr txBox="1"/>
          <p:nvPr>
            <p:ph idx="14" type="body"/>
          </p:nvPr>
        </p:nvSpPr>
        <p:spPr>
          <a:xfrm>
            <a:off x="565673" y="659662"/>
            <a:ext cx="5041923" cy="720752"/>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3600"/>
              <a:buFont typeface="Arial"/>
              <a:buNone/>
              <a:defRPr b="0" i="0" sz="36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47" name="Google Shape;47;p21"/>
          <p:cNvGrpSpPr/>
          <p:nvPr/>
        </p:nvGrpSpPr>
        <p:grpSpPr>
          <a:xfrm>
            <a:off x="8744224" y="-356297"/>
            <a:ext cx="3525984" cy="2857223"/>
            <a:chOff x="1659400" y="1572038"/>
            <a:chExt cx="970931" cy="786778"/>
          </a:xfrm>
        </p:grpSpPr>
        <p:sp>
          <p:nvSpPr>
            <p:cNvPr id="48" name="Google Shape;48;p21"/>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156"/>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9" name="Google Shape;49;p21"/>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156"/>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nt Typecae &amp; Size">
  <p:cSld name="Font Typecae &amp; Size">
    <p:spTree>
      <p:nvGrpSpPr>
        <p:cNvPr id="50" name="Shape 50"/>
        <p:cNvGrpSpPr/>
        <p:nvPr/>
      </p:nvGrpSpPr>
      <p:grpSpPr>
        <a:xfrm>
          <a:off x="0" y="0"/>
          <a:ext cx="0" cy="0"/>
          <a:chOff x="0" y="0"/>
          <a:chExt cx="0" cy="0"/>
        </a:xfrm>
      </p:grpSpPr>
      <p:sp>
        <p:nvSpPr>
          <p:cNvPr id="51" name="Google Shape;51;p18"/>
          <p:cNvSpPr/>
          <p:nvPr/>
        </p:nvSpPr>
        <p:spPr>
          <a:xfrm>
            <a:off x="0" y="0"/>
            <a:ext cx="12192000" cy="6858001"/>
          </a:xfrm>
          <a:prstGeom prst="rect">
            <a:avLst/>
          </a:prstGeom>
          <a:solidFill>
            <a:srgbClr val="7F349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2" name="Google Shape;52;p18"/>
          <p:cNvSpPr/>
          <p:nvPr/>
        </p:nvSpPr>
        <p:spPr>
          <a:xfrm>
            <a:off x="424669" y="528535"/>
            <a:ext cx="6498645" cy="76944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400"/>
              <a:buFont typeface="Arial"/>
              <a:buNone/>
            </a:pPr>
            <a:r>
              <a:rPr b="0" i="0" lang="en-US" sz="4400" u="none" cap="none" strike="noStrike">
                <a:solidFill>
                  <a:schemeClr val="lt1"/>
                </a:solidFill>
                <a:latin typeface="Calibri"/>
                <a:ea typeface="Calibri"/>
                <a:cs typeface="Calibri"/>
                <a:sym typeface="Calibri"/>
              </a:rPr>
              <a:t>FONT TYPEFACE &amp; SIZE</a:t>
            </a:r>
            <a:endParaRPr b="0" i="0" sz="3600" u="none" cap="none" strike="noStrike">
              <a:solidFill>
                <a:schemeClr val="lt1"/>
              </a:solidFill>
              <a:latin typeface="Calibri"/>
              <a:ea typeface="Calibri"/>
              <a:cs typeface="Calibri"/>
              <a:sym typeface="Calibri"/>
            </a:endParaRPr>
          </a:p>
        </p:txBody>
      </p:sp>
      <p:sp>
        <p:nvSpPr>
          <p:cNvPr id="53" name="Google Shape;53;p18"/>
          <p:cNvSpPr/>
          <p:nvPr/>
        </p:nvSpPr>
        <p:spPr>
          <a:xfrm>
            <a:off x="7347983" y="564843"/>
            <a:ext cx="4589207" cy="470898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000"/>
              <a:buFont typeface="Arial"/>
              <a:buNone/>
            </a:pPr>
            <a:r>
              <a:rPr b="0" i="0" lang="en-US" sz="3000" u="none" cap="none" strike="noStrike">
                <a:solidFill>
                  <a:schemeClr val="lt1"/>
                </a:solidFill>
                <a:latin typeface="Calibri"/>
                <a:ea typeface="Calibri"/>
                <a:cs typeface="Calibri"/>
                <a:sym typeface="Calibri"/>
              </a:rPr>
              <a:t>PLEASE ENSURE TO KEEP FONTS AS PER THE LAYOUT</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US" sz="3000" u="none" cap="none" strike="noStrike">
                <a:solidFill>
                  <a:schemeClr val="lt1"/>
                </a:solidFill>
                <a:latin typeface="Calibri"/>
                <a:ea typeface="Calibri"/>
                <a:cs typeface="Calibri"/>
                <a:sym typeface="Calibri"/>
              </a:rPr>
              <a:t>48 point  -  Divider Slides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1"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US" sz="3000" u="none" cap="none" strike="noStrike">
                <a:solidFill>
                  <a:schemeClr val="lt1"/>
                </a:solidFill>
                <a:latin typeface="Calibri"/>
                <a:ea typeface="Calibri"/>
                <a:cs typeface="Calibri"/>
                <a:sym typeface="Calibri"/>
              </a:rPr>
              <a:t>36 point  -  Title Heading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0"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US" sz="3000" u="none" cap="none" strike="noStrike">
                <a:solidFill>
                  <a:schemeClr val="lt1"/>
                </a:solidFill>
                <a:latin typeface="Calibri"/>
                <a:ea typeface="Calibri"/>
                <a:cs typeface="Calibri"/>
                <a:sym typeface="Calibri"/>
              </a:rPr>
              <a:t>30 point  -  Sub-Titles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rPr b="0" i="0" lang="en-US" sz="3000" u="none" cap="none" strike="noStrike">
                <a:solidFill>
                  <a:schemeClr val="lt1"/>
                </a:solidFill>
                <a:latin typeface="Calibri"/>
                <a:ea typeface="Calibri"/>
                <a:cs typeface="Calibri"/>
                <a:sym typeface="Calibri"/>
              </a:rPr>
              <a:t>	       - Quotes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0"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US" sz="3000" u="none" cap="none" strike="noStrike">
                <a:solidFill>
                  <a:schemeClr val="lt1"/>
                </a:solidFill>
                <a:latin typeface="Calibri"/>
                <a:ea typeface="Calibri"/>
                <a:cs typeface="Calibri"/>
                <a:sym typeface="Calibri"/>
              </a:rPr>
              <a:t>24 point  -  Main Text Body </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chemeClr val="lt1"/>
              </a:solidFill>
              <a:latin typeface="Calibri"/>
              <a:ea typeface="Calibri"/>
              <a:cs typeface="Calibri"/>
              <a:sym typeface="Calibri"/>
            </a:endParaRPr>
          </a:p>
        </p:txBody>
      </p:sp>
      <p:sp>
        <p:nvSpPr>
          <p:cNvPr id="54" name="Google Shape;54;p18"/>
          <p:cNvSpPr/>
          <p:nvPr/>
        </p:nvSpPr>
        <p:spPr>
          <a:xfrm>
            <a:off x="424669" y="2014904"/>
            <a:ext cx="5845501" cy="249299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lt1"/>
              </a:buClr>
              <a:buSzPts val="2400"/>
              <a:buFont typeface="Calibri"/>
              <a:buNone/>
            </a:pPr>
            <a:r>
              <a:rPr b="0" i="0" lang="en-US" sz="2400" u="none" cap="none" strike="noStrike">
                <a:solidFill>
                  <a:schemeClr val="lt1"/>
                </a:solidFill>
                <a:latin typeface="Calibri"/>
                <a:ea typeface="Calibri"/>
                <a:cs typeface="Calibri"/>
                <a:sym typeface="Calibri"/>
              </a:rPr>
              <a:t>Please ensure to keep the font sizes set as per the slide layouts. The font used throughout the </a:t>
            </a:r>
            <a:r>
              <a:rPr b="1" i="0" lang="en-US" sz="2400" u="none" cap="none" strike="noStrike">
                <a:solidFill>
                  <a:schemeClr val="lt1"/>
                </a:solidFill>
                <a:latin typeface="Calibri"/>
                <a:ea typeface="Calibri"/>
                <a:cs typeface="Calibri"/>
                <a:sym typeface="Calibri"/>
              </a:rPr>
              <a:t>Housing Care </a:t>
            </a:r>
            <a:r>
              <a:rPr b="0" i="0" lang="en-US" sz="2400" u="none" cap="none" strike="noStrike">
                <a:solidFill>
                  <a:schemeClr val="lt1"/>
                </a:solidFill>
                <a:latin typeface="Calibri"/>
                <a:ea typeface="Calibri"/>
                <a:cs typeface="Calibri"/>
                <a:sym typeface="Calibri"/>
              </a:rPr>
              <a:t>PowerPoint is….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2400"/>
              <a:buFont typeface="Calibri"/>
              <a:buNone/>
            </a:pPr>
            <a:r>
              <a:t/>
            </a:r>
            <a:endParaRPr b="0" i="0" sz="24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600"/>
              <a:buFont typeface="Arial"/>
              <a:buNone/>
            </a:pPr>
            <a:r>
              <a:rPr b="1" i="1" lang="en-US" sz="3600" u="none" cap="none" strike="noStrike">
                <a:solidFill>
                  <a:schemeClr val="lt1"/>
                </a:solidFill>
                <a:latin typeface="Calibri"/>
                <a:ea typeface="Calibri"/>
                <a:cs typeface="Calibri"/>
                <a:sym typeface="Calibri"/>
              </a:rPr>
              <a:t>Calibri</a:t>
            </a:r>
            <a:endParaRPr b="0" i="0" sz="3600" u="none" cap="none" strike="noStrike">
              <a:solidFill>
                <a:schemeClr val="lt1"/>
              </a:solidFill>
              <a:latin typeface="Calibri"/>
              <a:ea typeface="Calibri"/>
              <a:cs typeface="Calibri"/>
              <a:sym typeface="Calibri"/>
            </a:endParaRPr>
          </a:p>
        </p:txBody>
      </p:sp>
      <p:cxnSp>
        <p:nvCxnSpPr>
          <p:cNvPr id="55" name="Google Shape;55;p18"/>
          <p:cNvCxnSpPr/>
          <p:nvPr/>
        </p:nvCxnSpPr>
        <p:spPr>
          <a:xfrm>
            <a:off x="7098716" y="-1"/>
            <a:ext cx="0" cy="5540408"/>
          </a:xfrm>
          <a:prstGeom prst="straightConnector1">
            <a:avLst/>
          </a:prstGeom>
          <a:noFill/>
          <a:ln cap="flat" cmpd="sng" w="9525">
            <a:solidFill>
              <a:schemeClr val="lt1"/>
            </a:solidFill>
            <a:prstDash val="solid"/>
            <a:miter lim="800000"/>
            <a:headEnd len="sm" w="sm" type="none"/>
            <a:tailEnd len="sm" w="sm" type="none"/>
          </a:ln>
        </p:spPr>
      </p:cxnSp>
      <p:cxnSp>
        <p:nvCxnSpPr>
          <p:cNvPr id="56" name="Google Shape;56;p18"/>
          <p:cNvCxnSpPr/>
          <p:nvPr/>
        </p:nvCxnSpPr>
        <p:spPr>
          <a:xfrm rot="10800000">
            <a:off x="1" y="1620217"/>
            <a:ext cx="7098715" cy="0"/>
          </a:xfrm>
          <a:prstGeom prst="straightConnector1">
            <a:avLst/>
          </a:prstGeom>
          <a:noFill/>
          <a:ln cap="flat" cmpd="sng" w="9525">
            <a:solidFill>
              <a:schemeClr val="lt1"/>
            </a:solidFill>
            <a:prstDash val="solid"/>
            <a:miter lim="800000"/>
            <a:headEnd len="sm" w="sm" type="none"/>
            <a:tailEnd len="sm" w="sm" type="none"/>
          </a:ln>
        </p:spPr>
      </p:cxnSp>
      <p:sp>
        <p:nvSpPr>
          <p:cNvPr id="57" name="Google Shape;57;p18"/>
          <p:cNvSpPr/>
          <p:nvPr/>
        </p:nvSpPr>
        <p:spPr>
          <a:xfrm>
            <a:off x="0" y="5968370"/>
            <a:ext cx="12192000" cy="46166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0" i="0" lang="en-US" sz="2400" u="none" cap="none" strike="noStrike">
                <a:solidFill>
                  <a:schemeClr val="lt1"/>
                </a:solidFill>
                <a:latin typeface="Calibri"/>
                <a:ea typeface="Calibri"/>
                <a:cs typeface="Calibri"/>
                <a:sym typeface="Calibri"/>
              </a:rPr>
              <a:t>*** </a:t>
            </a:r>
            <a:r>
              <a:rPr b="1" i="0" lang="en-US" sz="2400" u="none" cap="none" strike="noStrike">
                <a:solidFill>
                  <a:schemeClr val="lt1"/>
                </a:solidFill>
                <a:latin typeface="Calibri"/>
                <a:ea typeface="Calibri"/>
                <a:cs typeface="Calibri"/>
                <a:sym typeface="Calibri"/>
              </a:rPr>
              <a:t>PLEASE DELETE THIS INSTRUCTION SLIDE BEFORE PRESENTING FINAL PRESENTATION </a:t>
            </a:r>
            <a:r>
              <a:rPr b="0" i="0" lang="en-US" sz="2400" u="none" cap="none" strike="noStrike">
                <a:solidFill>
                  <a:schemeClr val="lt1"/>
                </a:solidFill>
                <a:latin typeface="Calibri"/>
                <a:ea typeface="Calibri"/>
                <a:cs typeface="Calibri"/>
                <a:sym typeface="Calibri"/>
              </a:rPr>
              <a:t>*** </a:t>
            </a:r>
            <a:endParaRPr b="0" i="0" sz="2400" u="none" cap="none" strike="noStrike">
              <a:solidFill>
                <a:schemeClr val="lt1"/>
              </a:solidFill>
              <a:latin typeface="Calibri"/>
              <a:ea typeface="Calibri"/>
              <a:cs typeface="Calibri"/>
              <a:sym typeface="Calibri"/>
            </a:endParaRPr>
          </a:p>
        </p:txBody>
      </p:sp>
      <p:cxnSp>
        <p:nvCxnSpPr>
          <p:cNvPr id="58" name="Google Shape;58;p18"/>
          <p:cNvCxnSpPr/>
          <p:nvPr/>
        </p:nvCxnSpPr>
        <p:spPr>
          <a:xfrm rot="10800000">
            <a:off x="2" y="5540407"/>
            <a:ext cx="12191998" cy="0"/>
          </a:xfrm>
          <a:prstGeom prst="straightConnector1">
            <a:avLst/>
          </a:prstGeom>
          <a:noFill/>
          <a:ln cap="flat" cmpd="sng" w="9525">
            <a:solidFill>
              <a:schemeClr val="lt1"/>
            </a:solidFill>
            <a:prstDash val="solid"/>
            <a:miter lim="800000"/>
            <a:headEnd len="sm" w="sm" type="none"/>
            <a:tailEnd len="sm" w="sm" type="none"/>
          </a:ln>
        </p:spPr>
      </p:cxn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ons">
  <p:cSld name="Icons">
    <p:spTree>
      <p:nvGrpSpPr>
        <p:cNvPr id="59" name="Shape 59"/>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2" showMasterSp="0">
  <p:cSld name="Quote Slide 2">
    <p:spTree>
      <p:nvGrpSpPr>
        <p:cNvPr id="60" name="Shape 60"/>
        <p:cNvGrpSpPr/>
        <p:nvPr/>
      </p:nvGrpSpPr>
      <p:grpSpPr>
        <a:xfrm>
          <a:off x="0" y="0"/>
          <a:ext cx="0" cy="0"/>
          <a:chOff x="0" y="0"/>
          <a:chExt cx="0" cy="0"/>
        </a:xfrm>
      </p:grpSpPr>
      <p:sp>
        <p:nvSpPr>
          <p:cNvPr id="61" name="Google Shape;61;p24"/>
          <p:cNvSpPr/>
          <p:nvPr/>
        </p:nvSpPr>
        <p:spPr>
          <a:xfrm>
            <a:off x="0" y="1352385"/>
            <a:ext cx="6096000" cy="4388015"/>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2" name="Google Shape;62;p24"/>
          <p:cNvSpPr/>
          <p:nvPr>
            <p:ph idx="2" type="pic"/>
          </p:nvPr>
        </p:nvSpPr>
        <p:spPr>
          <a:xfrm>
            <a:off x="0" y="0"/>
            <a:ext cx="12192000" cy="6858000"/>
          </a:xfrm>
          <a:prstGeom prst="rect">
            <a:avLst/>
          </a:prstGeom>
          <a:solidFill>
            <a:srgbClr val="F2F2F2"/>
          </a:solidFill>
          <a:ln>
            <a:noFill/>
          </a:ln>
        </p:spPr>
      </p:sp>
      <p:sp>
        <p:nvSpPr>
          <p:cNvPr id="63" name="Google Shape;63;p24"/>
          <p:cNvSpPr txBox="1"/>
          <p:nvPr>
            <p:ph idx="1" type="body"/>
          </p:nvPr>
        </p:nvSpPr>
        <p:spPr>
          <a:xfrm>
            <a:off x="427670" y="1747126"/>
            <a:ext cx="5126463" cy="3565651"/>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90000"/>
              </a:lnSpc>
              <a:spcBef>
                <a:spcPts val="1000"/>
              </a:spcBef>
              <a:spcAft>
                <a:spcPts val="0"/>
              </a:spcAft>
              <a:buClr>
                <a:schemeClr val="lt1"/>
              </a:buClr>
              <a:buSzPts val="3000"/>
              <a:buFont typeface="Arial"/>
              <a:buNone/>
              <a:defRPr b="0" i="1" sz="30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64" name="Google Shape;64;p24"/>
          <p:cNvGrpSpPr/>
          <p:nvPr/>
        </p:nvGrpSpPr>
        <p:grpSpPr>
          <a:xfrm>
            <a:off x="-1877189" y="2648392"/>
            <a:ext cx="3525984" cy="2857223"/>
            <a:chOff x="1659400" y="1572038"/>
            <a:chExt cx="970931" cy="786778"/>
          </a:xfrm>
        </p:grpSpPr>
        <p:sp>
          <p:nvSpPr>
            <p:cNvPr id="65" name="Google Shape;65;p24"/>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156"/>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6" name="Google Shape;66;p24"/>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156"/>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 Point x3 slide with photo">
  <p:cSld name="Bullet Point x3 slide with photo">
    <p:spTree>
      <p:nvGrpSpPr>
        <p:cNvPr id="67" name="Shape 67"/>
        <p:cNvGrpSpPr/>
        <p:nvPr/>
      </p:nvGrpSpPr>
      <p:grpSpPr>
        <a:xfrm>
          <a:off x="0" y="0"/>
          <a:ext cx="0" cy="0"/>
          <a:chOff x="0" y="0"/>
          <a:chExt cx="0" cy="0"/>
        </a:xfrm>
      </p:grpSpPr>
      <p:sp>
        <p:nvSpPr>
          <p:cNvPr id="68" name="Google Shape;68;p25"/>
          <p:cNvSpPr/>
          <p:nvPr/>
        </p:nvSpPr>
        <p:spPr>
          <a:xfrm>
            <a:off x="-110112" y="-776"/>
            <a:ext cx="4885857" cy="6858776"/>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9" name="Google Shape;69;p25"/>
          <p:cNvSpPr txBox="1"/>
          <p:nvPr>
            <p:ph idx="1" type="body"/>
          </p:nvPr>
        </p:nvSpPr>
        <p:spPr>
          <a:xfrm>
            <a:off x="4912293" y="846903"/>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4BAA2"/>
              </a:buClr>
              <a:buSzPts val="2400"/>
              <a:buFont typeface="Arial"/>
              <a:buNone/>
              <a:defRPr b="1" i="0" sz="24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0" name="Google Shape;70;p25"/>
          <p:cNvSpPr txBox="1"/>
          <p:nvPr>
            <p:ph idx="2" type="body"/>
          </p:nvPr>
        </p:nvSpPr>
        <p:spPr>
          <a:xfrm>
            <a:off x="4912294" y="1345616"/>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1" name="Google Shape;71;p25"/>
          <p:cNvSpPr txBox="1"/>
          <p:nvPr>
            <p:ph idx="3" type="body"/>
          </p:nvPr>
        </p:nvSpPr>
        <p:spPr>
          <a:xfrm>
            <a:off x="3431555" y="986640"/>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2" name="Google Shape;72;p25"/>
          <p:cNvSpPr/>
          <p:nvPr>
            <p:ph idx="4" type="pic"/>
          </p:nvPr>
        </p:nvSpPr>
        <p:spPr>
          <a:xfrm>
            <a:off x="-126342" y="0"/>
            <a:ext cx="3669321" cy="6858000"/>
          </a:xfrm>
          <a:prstGeom prst="rect">
            <a:avLst/>
          </a:prstGeom>
          <a:solidFill>
            <a:srgbClr val="D8D8D8"/>
          </a:solidFill>
          <a:ln>
            <a:noFill/>
          </a:ln>
        </p:spPr>
      </p:sp>
      <p:grpSp>
        <p:nvGrpSpPr>
          <p:cNvPr id="73" name="Google Shape;73;p25"/>
          <p:cNvGrpSpPr/>
          <p:nvPr/>
        </p:nvGrpSpPr>
        <p:grpSpPr>
          <a:xfrm>
            <a:off x="4054161" y="721803"/>
            <a:ext cx="7547911" cy="1674487"/>
            <a:chOff x="4061909" y="1565906"/>
            <a:chExt cx="7547911" cy="1882781"/>
          </a:xfrm>
        </p:grpSpPr>
        <p:cxnSp>
          <p:nvCxnSpPr>
            <p:cNvPr id="74" name="Google Shape;74;p25"/>
            <p:cNvCxnSpPr/>
            <p:nvPr/>
          </p:nvCxnSpPr>
          <p:spPr>
            <a:xfrm>
              <a:off x="11609820" y="1582845"/>
              <a:ext cx="0" cy="1865842"/>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75" name="Google Shape;75;p25"/>
            <p:cNvCxnSpPr/>
            <p:nvPr/>
          </p:nvCxnSpPr>
          <p:spPr>
            <a:xfrm>
              <a:off x="4061909" y="1577903"/>
              <a:ext cx="7547911" cy="0"/>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76" name="Google Shape;76;p25"/>
            <p:cNvCxnSpPr/>
            <p:nvPr/>
          </p:nvCxnSpPr>
          <p:spPr>
            <a:xfrm>
              <a:off x="4061909" y="1565906"/>
              <a:ext cx="0" cy="445260"/>
            </a:xfrm>
            <a:prstGeom prst="straightConnector1">
              <a:avLst/>
            </a:prstGeom>
            <a:solidFill>
              <a:srgbClr val="0AA3A4"/>
            </a:solidFill>
            <a:ln cap="flat" cmpd="sng" w="28575">
              <a:solidFill>
                <a:srgbClr val="24BAA2"/>
              </a:solidFill>
              <a:prstDash val="solid"/>
              <a:miter lim="800000"/>
              <a:headEnd len="sm" w="sm" type="none"/>
              <a:tailEnd len="sm" w="sm" type="none"/>
            </a:ln>
          </p:spPr>
        </p:cxnSp>
      </p:grpSp>
      <p:cxnSp>
        <p:nvCxnSpPr>
          <p:cNvPr id="77" name="Google Shape;77;p25"/>
          <p:cNvCxnSpPr/>
          <p:nvPr/>
        </p:nvCxnSpPr>
        <p:spPr>
          <a:xfrm>
            <a:off x="4054160" y="2000290"/>
            <a:ext cx="0" cy="396000"/>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78" name="Google Shape;78;p25"/>
          <p:cNvCxnSpPr/>
          <p:nvPr/>
        </p:nvCxnSpPr>
        <p:spPr>
          <a:xfrm>
            <a:off x="4069659" y="2388245"/>
            <a:ext cx="7547911" cy="0"/>
          </a:xfrm>
          <a:prstGeom prst="straightConnector1">
            <a:avLst/>
          </a:prstGeom>
          <a:solidFill>
            <a:srgbClr val="0AA3A4"/>
          </a:solidFill>
          <a:ln cap="flat" cmpd="sng" w="28575">
            <a:solidFill>
              <a:srgbClr val="24BAA2"/>
            </a:solidFill>
            <a:prstDash val="solid"/>
            <a:miter lim="800000"/>
            <a:headEnd len="sm" w="sm" type="none"/>
            <a:tailEnd len="sm" w="sm" type="none"/>
          </a:ln>
        </p:spPr>
      </p:cxnSp>
      <p:sp>
        <p:nvSpPr>
          <p:cNvPr id="79" name="Google Shape;79;p25"/>
          <p:cNvSpPr txBox="1"/>
          <p:nvPr>
            <p:ph idx="5" type="body"/>
          </p:nvPr>
        </p:nvSpPr>
        <p:spPr>
          <a:xfrm>
            <a:off x="4912292" y="2770036"/>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4BAA2"/>
              </a:buClr>
              <a:buSzPts val="2400"/>
              <a:buFont typeface="Arial"/>
              <a:buNone/>
              <a:defRPr b="1" i="0" sz="24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0" name="Google Shape;80;p25"/>
          <p:cNvSpPr txBox="1"/>
          <p:nvPr>
            <p:ph idx="6" type="body"/>
          </p:nvPr>
        </p:nvSpPr>
        <p:spPr>
          <a:xfrm>
            <a:off x="4912293" y="3268749"/>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1" name="Google Shape;81;p25"/>
          <p:cNvSpPr txBox="1"/>
          <p:nvPr>
            <p:ph idx="7" type="body"/>
          </p:nvPr>
        </p:nvSpPr>
        <p:spPr>
          <a:xfrm>
            <a:off x="3431554" y="2940769"/>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82" name="Google Shape;82;p25"/>
          <p:cNvGrpSpPr/>
          <p:nvPr/>
        </p:nvGrpSpPr>
        <p:grpSpPr>
          <a:xfrm>
            <a:off x="4054160" y="2644936"/>
            <a:ext cx="7547911" cy="1674487"/>
            <a:chOff x="4061909" y="1565906"/>
            <a:chExt cx="7547911" cy="1882781"/>
          </a:xfrm>
        </p:grpSpPr>
        <p:cxnSp>
          <p:nvCxnSpPr>
            <p:cNvPr id="83" name="Google Shape;83;p25"/>
            <p:cNvCxnSpPr/>
            <p:nvPr/>
          </p:nvCxnSpPr>
          <p:spPr>
            <a:xfrm>
              <a:off x="11609820" y="1582845"/>
              <a:ext cx="0" cy="1865842"/>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84" name="Google Shape;84;p25"/>
            <p:cNvCxnSpPr/>
            <p:nvPr/>
          </p:nvCxnSpPr>
          <p:spPr>
            <a:xfrm>
              <a:off x="4061909" y="1577903"/>
              <a:ext cx="7547911" cy="0"/>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85" name="Google Shape;85;p25"/>
            <p:cNvCxnSpPr/>
            <p:nvPr/>
          </p:nvCxnSpPr>
          <p:spPr>
            <a:xfrm>
              <a:off x="4061909" y="1565906"/>
              <a:ext cx="0" cy="445260"/>
            </a:xfrm>
            <a:prstGeom prst="straightConnector1">
              <a:avLst/>
            </a:prstGeom>
            <a:solidFill>
              <a:srgbClr val="0AA3A4"/>
            </a:solidFill>
            <a:ln cap="flat" cmpd="sng" w="28575">
              <a:solidFill>
                <a:srgbClr val="24BAA2"/>
              </a:solidFill>
              <a:prstDash val="solid"/>
              <a:miter lim="800000"/>
              <a:headEnd len="sm" w="sm" type="none"/>
              <a:tailEnd len="sm" w="sm" type="none"/>
            </a:ln>
          </p:spPr>
        </p:cxnSp>
      </p:grpSp>
      <p:cxnSp>
        <p:nvCxnSpPr>
          <p:cNvPr id="86" name="Google Shape;86;p25"/>
          <p:cNvCxnSpPr/>
          <p:nvPr/>
        </p:nvCxnSpPr>
        <p:spPr>
          <a:xfrm>
            <a:off x="4054159" y="3923423"/>
            <a:ext cx="0" cy="396000"/>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87" name="Google Shape;87;p25"/>
          <p:cNvCxnSpPr/>
          <p:nvPr/>
        </p:nvCxnSpPr>
        <p:spPr>
          <a:xfrm>
            <a:off x="4069658" y="4311378"/>
            <a:ext cx="7547911" cy="0"/>
          </a:xfrm>
          <a:prstGeom prst="straightConnector1">
            <a:avLst/>
          </a:prstGeom>
          <a:solidFill>
            <a:srgbClr val="0AA3A4"/>
          </a:solidFill>
          <a:ln cap="flat" cmpd="sng" w="28575">
            <a:solidFill>
              <a:srgbClr val="24BAA2"/>
            </a:solidFill>
            <a:prstDash val="solid"/>
            <a:miter lim="800000"/>
            <a:headEnd len="sm" w="sm" type="none"/>
            <a:tailEnd len="sm" w="sm" type="none"/>
          </a:ln>
        </p:spPr>
      </p:cxnSp>
      <p:sp>
        <p:nvSpPr>
          <p:cNvPr id="88" name="Google Shape;88;p25"/>
          <p:cNvSpPr txBox="1"/>
          <p:nvPr>
            <p:ph idx="8" type="body"/>
          </p:nvPr>
        </p:nvSpPr>
        <p:spPr>
          <a:xfrm>
            <a:off x="4927790" y="4633833"/>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4BAA2"/>
              </a:buClr>
              <a:buSzPts val="2400"/>
              <a:buFont typeface="Arial"/>
              <a:buNone/>
              <a:defRPr b="1" i="0" sz="24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9" name="Google Shape;89;p25"/>
          <p:cNvSpPr txBox="1"/>
          <p:nvPr>
            <p:ph idx="9" type="body"/>
          </p:nvPr>
        </p:nvSpPr>
        <p:spPr>
          <a:xfrm>
            <a:off x="4927791" y="5132546"/>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0" name="Google Shape;90;p25"/>
          <p:cNvSpPr txBox="1"/>
          <p:nvPr>
            <p:ph idx="13" type="body"/>
          </p:nvPr>
        </p:nvSpPr>
        <p:spPr>
          <a:xfrm>
            <a:off x="3447052" y="4804566"/>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91" name="Google Shape;91;p25"/>
          <p:cNvGrpSpPr/>
          <p:nvPr/>
        </p:nvGrpSpPr>
        <p:grpSpPr>
          <a:xfrm>
            <a:off x="4069658" y="4508733"/>
            <a:ext cx="7547911" cy="1674487"/>
            <a:chOff x="4061909" y="1565906"/>
            <a:chExt cx="7547911" cy="1882781"/>
          </a:xfrm>
        </p:grpSpPr>
        <p:cxnSp>
          <p:nvCxnSpPr>
            <p:cNvPr id="92" name="Google Shape;92;p25"/>
            <p:cNvCxnSpPr/>
            <p:nvPr/>
          </p:nvCxnSpPr>
          <p:spPr>
            <a:xfrm>
              <a:off x="11609820" y="1582845"/>
              <a:ext cx="0" cy="1865842"/>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93" name="Google Shape;93;p25"/>
            <p:cNvCxnSpPr/>
            <p:nvPr/>
          </p:nvCxnSpPr>
          <p:spPr>
            <a:xfrm>
              <a:off x="4061909" y="1577903"/>
              <a:ext cx="7547911" cy="0"/>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94" name="Google Shape;94;p25"/>
            <p:cNvCxnSpPr/>
            <p:nvPr/>
          </p:nvCxnSpPr>
          <p:spPr>
            <a:xfrm>
              <a:off x="4061909" y="1565906"/>
              <a:ext cx="0" cy="445260"/>
            </a:xfrm>
            <a:prstGeom prst="straightConnector1">
              <a:avLst/>
            </a:prstGeom>
            <a:solidFill>
              <a:srgbClr val="0AA3A4"/>
            </a:solidFill>
            <a:ln cap="flat" cmpd="sng" w="28575">
              <a:solidFill>
                <a:srgbClr val="24BAA2"/>
              </a:solidFill>
              <a:prstDash val="solid"/>
              <a:miter lim="800000"/>
              <a:headEnd len="sm" w="sm" type="none"/>
              <a:tailEnd len="sm" w="sm" type="none"/>
            </a:ln>
          </p:spPr>
        </p:cxnSp>
      </p:grpSp>
      <p:cxnSp>
        <p:nvCxnSpPr>
          <p:cNvPr id="95" name="Google Shape;95;p25"/>
          <p:cNvCxnSpPr/>
          <p:nvPr/>
        </p:nvCxnSpPr>
        <p:spPr>
          <a:xfrm>
            <a:off x="4069657" y="5787220"/>
            <a:ext cx="0" cy="396000"/>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96" name="Google Shape;96;p25"/>
          <p:cNvCxnSpPr/>
          <p:nvPr/>
        </p:nvCxnSpPr>
        <p:spPr>
          <a:xfrm>
            <a:off x="4085156" y="6175175"/>
            <a:ext cx="7547911" cy="0"/>
          </a:xfrm>
          <a:prstGeom prst="straightConnector1">
            <a:avLst/>
          </a:prstGeom>
          <a:solidFill>
            <a:srgbClr val="0AA3A4"/>
          </a:solidFill>
          <a:ln cap="flat" cmpd="sng" w="28575">
            <a:solidFill>
              <a:srgbClr val="24BAA2"/>
            </a:solidFill>
            <a:prstDash val="solid"/>
            <a:miter lim="800000"/>
            <a:headEnd len="sm" w="sm" type="none"/>
            <a:tailEnd len="sm" w="sm" type="none"/>
          </a:ln>
        </p:spPr>
      </p:cxn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p:cSld name="Quote Slide">
    <p:spTree>
      <p:nvGrpSpPr>
        <p:cNvPr id="97" name="Shape 97"/>
        <p:cNvGrpSpPr/>
        <p:nvPr/>
      </p:nvGrpSpPr>
      <p:grpSpPr>
        <a:xfrm>
          <a:off x="0" y="0"/>
          <a:ext cx="0" cy="0"/>
          <a:chOff x="0" y="0"/>
          <a:chExt cx="0" cy="0"/>
        </a:xfrm>
      </p:grpSpPr>
      <p:sp>
        <p:nvSpPr>
          <p:cNvPr id="98" name="Google Shape;98;p26"/>
          <p:cNvSpPr/>
          <p:nvPr/>
        </p:nvSpPr>
        <p:spPr>
          <a:xfrm>
            <a:off x="4884044" y="0"/>
            <a:ext cx="6417733" cy="6858000"/>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99" name="Google Shape;99;p26"/>
          <p:cNvSpPr txBox="1"/>
          <p:nvPr>
            <p:ph idx="1" type="body"/>
          </p:nvPr>
        </p:nvSpPr>
        <p:spPr>
          <a:xfrm>
            <a:off x="6096001" y="593579"/>
            <a:ext cx="4724400" cy="5604021"/>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90000"/>
              </a:lnSpc>
              <a:spcBef>
                <a:spcPts val="1000"/>
              </a:spcBef>
              <a:spcAft>
                <a:spcPts val="0"/>
              </a:spcAft>
              <a:buClr>
                <a:schemeClr val="lt1"/>
              </a:buClr>
              <a:buSzPts val="3000"/>
              <a:buFont typeface="Arial"/>
              <a:buNone/>
              <a:defRPr b="0" i="1" sz="30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100" name="Google Shape;100;p26"/>
          <p:cNvGrpSpPr/>
          <p:nvPr/>
        </p:nvGrpSpPr>
        <p:grpSpPr>
          <a:xfrm>
            <a:off x="4884044" y="3946789"/>
            <a:ext cx="3525984" cy="2857223"/>
            <a:chOff x="1659400" y="1572038"/>
            <a:chExt cx="970931" cy="786778"/>
          </a:xfrm>
        </p:grpSpPr>
        <p:sp>
          <p:nvSpPr>
            <p:cNvPr id="101" name="Google Shape;101;p26"/>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156"/>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2" name="Google Shape;102;p26"/>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156"/>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103" name="Google Shape;103;p26"/>
          <p:cNvSpPr/>
          <p:nvPr>
            <p:ph idx="2" type="pic"/>
          </p:nvPr>
        </p:nvSpPr>
        <p:spPr>
          <a:xfrm>
            <a:off x="414116" y="352414"/>
            <a:ext cx="5497412" cy="6099184"/>
          </a:xfrm>
          <a:prstGeom prst="rect">
            <a:avLst/>
          </a:prstGeom>
          <a:solidFill>
            <a:srgbClr val="F2F2F2"/>
          </a:solidFill>
          <a:ln>
            <a:no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ptop Slide">
  <p:cSld name="Laptop Slide">
    <p:spTree>
      <p:nvGrpSpPr>
        <p:cNvPr id="104" name="Shape 104"/>
        <p:cNvGrpSpPr/>
        <p:nvPr/>
      </p:nvGrpSpPr>
      <p:grpSpPr>
        <a:xfrm>
          <a:off x="0" y="0"/>
          <a:ext cx="0" cy="0"/>
          <a:chOff x="0" y="0"/>
          <a:chExt cx="0" cy="0"/>
        </a:xfrm>
      </p:grpSpPr>
      <p:sp>
        <p:nvSpPr>
          <p:cNvPr id="105" name="Google Shape;105;p27"/>
          <p:cNvSpPr/>
          <p:nvPr/>
        </p:nvSpPr>
        <p:spPr>
          <a:xfrm>
            <a:off x="4605868" y="1"/>
            <a:ext cx="6891866" cy="6858000"/>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6" name="Google Shape;106;p27"/>
          <p:cNvSpPr txBox="1"/>
          <p:nvPr>
            <p:ph idx="1" type="body"/>
          </p:nvPr>
        </p:nvSpPr>
        <p:spPr>
          <a:xfrm>
            <a:off x="5943600" y="2076098"/>
            <a:ext cx="4867011" cy="391318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7" name="Google Shape;107;p27"/>
          <p:cNvSpPr txBox="1"/>
          <p:nvPr>
            <p:ph idx="2" type="body"/>
          </p:nvPr>
        </p:nvSpPr>
        <p:spPr>
          <a:xfrm>
            <a:off x="5943601" y="647039"/>
            <a:ext cx="4990998"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4BAA2"/>
              </a:buClr>
              <a:buSzPts val="3600"/>
              <a:buFont typeface="Arial"/>
              <a:buNone/>
              <a:defRPr b="1" i="0" sz="36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08" name="Google Shape;108;p27"/>
          <p:cNvPicPr preferRelativeResize="0"/>
          <p:nvPr/>
        </p:nvPicPr>
        <p:blipFill rotWithShape="1">
          <a:blip r:embed="rId2">
            <a:alphaModFix/>
          </a:blip>
          <a:srcRect b="11083" l="-18315" r="29196" t="15976"/>
          <a:stretch/>
        </p:blipFill>
        <p:spPr>
          <a:xfrm flipH="1">
            <a:off x="0" y="1639691"/>
            <a:ext cx="8439100" cy="5375657"/>
          </a:xfrm>
          <a:prstGeom prst="rect">
            <a:avLst/>
          </a:prstGeom>
          <a:noFill/>
          <a:ln>
            <a:noFill/>
          </a:ln>
        </p:spPr>
      </p:pic>
      <p:sp>
        <p:nvSpPr>
          <p:cNvPr id="109" name="Google Shape;109;p27"/>
          <p:cNvSpPr/>
          <p:nvPr>
            <p:ph idx="3" type="pic"/>
          </p:nvPr>
        </p:nvSpPr>
        <p:spPr>
          <a:xfrm>
            <a:off x="0" y="1866787"/>
            <a:ext cx="5130800" cy="3913188"/>
          </a:xfrm>
          <a:prstGeom prst="rect">
            <a:avLst/>
          </a:prstGeom>
          <a:solidFill>
            <a:srgbClr val="D8D8D8"/>
          </a:solidFill>
          <a:ln>
            <a:noFill/>
          </a:ln>
        </p:spPr>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2.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7"/>
          <p:cNvSpPr/>
          <p:nvPr/>
        </p:nvSpPr>
        <p:spPr>
          <a:xfrm rot="-5400000">
            <a:off x="10313073" y="4835824"/>
            <a:ext cx="3173496"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0" i="0" lang="en-US" sz="1000" u="none" cap="none" strike="noStrike">
                <a:solidFill>
                  <a:srgbClr val="092E4B"/>
                </a:solidFill>
                <a:latin typeface="Calibri"/>
                <a:ea typeface="Calibri"/>
                <a:cs typeface="Calibri"/>
                <a:sym typeface="Calibri"/>
              </a:rPr>
              <a:t>Reframing Skills for Senior Carers</a:t>
            </a:r>
            <a:endParaRPr b="0" i="0" sz="1000" u="none" cap="none" strike="noStrike">
              <a:solidFill>
                <a:srgbClr val="092E4B"/>
              </a:solidFill>
              <a:latin typeface="Calibri"/>
              <a:ea typeface="Calibri"/>
              <a:cs typeface="Calibri"/>
              <a:sym typeface="Calibri"/>
            </a:endParaRPr>
          </a:p>
        </p:txBody>
      </p:sp>
      <p:cxnSp>
        <p:nvCxnSpPr>
          <p:cNvPr id="11" name="Google Shape;11;p17"/>
          <p:cNvCxnSpPr/>
          <p:nvPr/>
        </p:nvCxnSpPr>
        <p:spPr>
          <a:xfrm rot="10800000">
            <a:off x="11791088" y="6608548"/>
            <a:ext cx="224149" cy="0"/>
          </a:xfrm>
          <a:prstGeom prst="straightConnector1">
            <a:avLst/>
          </a:prstGeom>
          <a:noFill/>
          <a:ln cap="flat" cmpd="sng" w="9525">
            <a:solidFill>
              <a:srgbClr val="24BAA2"/>
            </a:solidFill>
            <a:prstDash val="solid"/>
            <a:miter lim="400000"/>
            <a:headEnd len="sm" w="sm" type="none"/>
            <a:tailEnd len="sm" w="sm" type="none"/>
          </a:ln>
        </p:spPr>
      </p:cxn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p3"/>
          <p:cNvSpPr txBox="1"/>
          <p:nvPr>
            <p:ph idx="1" type="body"/>
          </p:nvPr>
        </p:nvSpPr>
        <p:spPr>
          <a:xfrm>
            <a:off x="575886" y="3922846"/>
            <a:ext cx="3659229" cy="1008300"/>
          </a:xfrm>
          <a:prstGeom prst="rect">
            <a:avLst/>
          </a:prstGeom>
          <a:noFill/>
          <a:ln>
            <a:noFill/>
          </a:ln>
        </p:spPr>
        <p:txBody>
          <a:bodyPr anchorCtr="0" anchor="t" bIns="45700" lIns="91425" spcFirstLastPara="1" rIns="91425" wrap="square" tIns="45700">
            <a:noAutofit/>
          </a:bodyPr>
          <a:lstStyle/>
          <a:p>
            <a:pPr indent="0" lvl="0" marL="0" rtl="0" algn="l">
              <a:lnSpc>
                <a:spcPct val="98850"/>
              </a:lnSpc>
              <a:spcBef>
                <a:spcPts val="0"/>
              </a:spcBef>
              <a:spcAft>
                <a:spcPts val="0"/>
              </a:spcAft>
              <a:buClr>
                <a:schemeClr val="lt1"/>
              </a:buClr>
              <a:buSzPts val="4000"/>
              <a:buNone/>
            </a:pPr>
            <a:r>
              <a:t/>
            </a:r>
            <a:endParaRPr/>
          </a:p>
          <a:p>
            <a:pPr indent="0" lvl="0" marL="0" rtl="0" algn="l">
              <a:lnSpc>
                <a:spcPct val="98850"/>
              </a:lnSpc>
              <a:spcBef>
                <a:spcPts val="0"/>
              </a:spcBef>
              <a:spcAft>
                <a:spcPts val="0"/>
              </a:spcAft>
              <a:buClr>
                <a:schemeClr val="lt1"/>
              </a:buClr>
              <a:buSzPts val="4000"/>
              <a:buNone/>
            </a:pPr>
            <a:r>
              <a:rPr lang="en-US" sz="2400"/>
              <a:t>LTTA Madrid, Marzo 2023</a:t>
            </a:r>
            <a:endParaRPr sz="2400"/>
          </a:p>
        </p:txBody>
      </p:sp>
      <p:sp>
        <p:nvSpPr>
          <p:cNvPr id="136" name="Google Shape;136;p3"/>
          <p:cNvSpPr txBox="1"/>
          <p:nvPr>
            <p:ph idx="2" type="body"/>
          </p:nvPr>
        </p:nvSpPr>
        <p:spPr>
          <a:xfrm>
            <a:off x="340225" y="3097725"/>
            <a:ext cx="5647200" cy="1361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3200"/>
              <a:buNone/>
            </a:pPr>
            <a:r>
              <a:rPr lang="en-US"/>
              <a:t>Housing Care Project</a:t>
            </a:r>
            <a:endParaRPr/>
          </a:p>
          <a:p>
            <a:pPr indent="0" lvl="0" marL="0" rtl="0" algn="l">
              <a:lnSpc>
                <a:spcPct val="100000"/>
              </a:lnSpc>
              <a:spcBef>
                <a:spcPts val="0"/>
              </a:spcBef>
              <a:spcAft>
                <a:spcPts val="0"/>
              </a:spcAft>
              <a:buClr>
                <a:schemeClr val="lt1"/>
              </a:buClr>
              <a:buSzPts val="3200"/>
              <a:buNone/>
            </a:pPr>
            <a:r>
              <a:t/>
            </a:r>
            <a:endParaRPr/>
          </a:p>
        </p:txBody>
      </p:sp>
      <p:pic>
        <p:nvPicPr>
          <p:cNvPr id="137" name="Google Shape;137;p3"/>
          <p:cNvPicPr preferRelativeResize="0"/>
          <p:nvPr>
            <p:ph idx="3" type="pic"/>
          </p:nvPr>
        </p:nvPicPr>
        <p:blipFill rotWithShape="1">
          <a:blip r:embed="rId3">
            <a:alphaModFix/>
          </a:blip>
          <a:srcRect b="0" l="6180" r="6180" t="0"/>
          <a:stretch/>
        </p:blipFill>
        <p:spPr>
          <a:xfrm>
            <a:off x="5718875" y="423474"/>
            <a:ext cx="5982504" cy="4551483"/>
          </a:xfrm>
          <a:prstGeom prst="rect">
            <a:avLst/>
          </a:prstGeom>
          <a:solidFill>
            <a:srgbClr val="F2F2F2"/>
          </a:solidFill>
          <a:ln>
            <a:noFill/>
          </a:ln>
        </p:spPr>
      </p:pic>
      <p:sp>
        <p:nvSpPr>
          <p:cNvPr id="138" name="Google Shape;138;p3"/>
          <p:cNvSpPr txBox="1"/>
          <p:nvPr>
            <p:ph idx="4" type="body"/>
          </p:nvPr>
        </p:nvSpPr>
        <p:spPr>
          <a:xfrm>
            <a:off x="7918315" y="5611394"/>
            <a:ext cx="3622500" cy="731100"/>
          </a:xfrm>
          <a:prstGeom prst="rect">
            <a:avLst/>
          </a:prstGeom>
          <a:noFill/>
          <a:ln>
            <a:noFill/>
          </a:ln>
        </p:spPr>
        <p:txBody>
          <a:bodyPr anchorCtr="0" anchor="ctr" bIns="45700" lIns="91425" spcFirstLastPara="1" rIns="91425" wrap="square" tIns="45700">
            <a:normAutofit/>
          </a:bodyPr>
          <a:lstStyle/>
          <a:p>
            <a:pPr indent="0" lvl="0" marL="0" rtl="0" algn="r">
              <a:lnSpc>
                <a:spcPct val="90000"/>
              </a:lnSpc>
              <a:spcBef>
                <a:spcPts val="0"/>
              </a:spcBef>
              <a:spcAft>
                <a:spcPts val="0"/>
              </a:spcAft>
              <a:buClr>
                <a:schemeClr val="lt1"/>
              </a:buClr>
              <a:buSzPts val="2800"/>
              <a:buNone/>
            </a:pPr>
            <a:r>
              <a:rPr lang="en-US"/>
              <a:t>﻿www.housingcare.net</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sp>
        <p:nvSpPr>
          <p:cNvPr id="213" name="Google Shape;213;p12"/>
          <p:cNvSpPr txBox="1"/>
          <p:nvPr>
            <p:ph idx="1" type="body"/>
          </p:nvPr>
        </p:nvSpPr>
        <p:spPr>
          <a:xfrm>
            <a:off x="798380" y="2045704"/>
            <a:ext cx="10595237" cy="3849918"/>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2400"/>
              <a:buNone/>
            </a:pPr>
            <a:r>
              <a:rPr lang="en-US"/>
              <a:t>El profesor entiende diferentes procesos de aprendizaje (1:2)</a:t>
            </a:r>
            <a:endParaRPr/>
          </a:p>
          <a:p>
            <a:pPr indent="-228600" lvl="0" marL="457200" rtl="0" algn="l">
              <a:lnSpc>
                <a:spcPct val="90000"/>
              </a:lnSpc>
              <a:spcBef>
                <a:spcPts val="1000"/>
              </a:spcBef>
              <a:spcAft>
                <a:spcPts val="0"/>
              </a:spcAft>
              <a:buSzPts val="2400"/>
              <a:buNone/>
            </a:pPr>
            <a:br>
              <a:rPr lang="en-US"/>
            </a:br>
            <a:r>
              <a:rPr lang="en-US"/>
              <a:t>Para poder planificar un proceso de aprendizaje, el profesor debe ser consciente de las competencias relacionadas con los diferentes roles de enseñanza. </a:t>
            </a:r>
            <a:br>
              <a:rPr lang="en-US"/>
            </a:br>
            <a:r>
              <a:rPr lang="en-US"/>
              <a:t>• Las condiciones de aprendizaje del alumno es un aspecto importante, con respecto a la comprensión de los diferentes procesos de aprendizaje </a:t>
            </a:r>
            <a:br>
              <a:rPr lang="en-US"/>
            </a:br>
            <a:r>
              <a:rPr lang="en-US"/>
              <a:t>• Una teoría didáctica relaciona los seis aspectos más importantes al planificar un curso o proceso de aprendizaje – ver siguiente diapositiva</a:t>
            </a:r>
            <a:endParaRPr/>
          </a:p>
        </p:txBody>
      </p:sp>
      <p:sp>
        <p:nvSpPr>
          <p:cNvPr id="214" name="Google Shape;214;p12"/>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3600"/>
              <a:buNone/>
            </a:pPr>
            <a:r>
              <a:rPr lang="en-US"/>
              <a:t>Aspecto psicológico</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 name="Shape 218"/>
        <p:cNvGrpSpPr/>
        <p:nvPr/>
      </p:nvGrpSpPr>
      <p:grpSpPr>
        <a:xfrm>
          <a:off x="0" y="0"/>
          <a:ext cx="0" cy="0"/>
          <a:chOff x="0" y="0"/>
          <a:chExt cx="0" cy="0"/>
        </a:xfrm>
      </p:grpSpPr>
      <p:sp>
        <p:nvSpPr>
          <p:cNvPr id="219" name="Google Shape;219;p13"/>
          <p:cNvSpPr txBox="1"/>
          <p:nvPr>
            <p:ph idx="1" type="body"/>
          </p:nvPr>
        </p:nvSpPr>
        <p:spPr>
          <a:xfrm>
            <a:off x="798380" y="1565257"/>
            <a:ext cx="10595237" cy="4330365"/>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2400"/>
              <a:buNone/>
            </a:pPr>
            <a:r>
              <a:rPr lang="en-US"/>
              <a:t>El profesor entiende diferentes procesos de aprendizaje (2:2)</a:t>
            </a:r>
            <a:br>
              <a:rPr lang="en-US"/>
            </a:br>
            <a:r>
              <a:rPr lang="en-US"/>
              <a:t>Las preguntas para hacer sobre las condiciones de aprendizaje del alumno incluyen:   </a:t>
            </a:r>
            <a:br>
              <a:rPr lang="en-US"/>
            </a:br>
            <a:r>
              <a:rPr lang="en-US"/>
              <a:t> • ¿Qué habilidades profesionales u otras habilidades relevantes tiene el alumno? </a:t>
            </a:r>
            <a:br>
              <a:rPr lang="en-US"/>
            </a:br>
            <a:r>
              <a:rPr lang="en-US"/>
              <a:t>• ¿Qué habilidades de comunicación tiene el alumno?</a:t>
            </a:r>
            <a:br>
              <a:rPr lang="en-US"/>
            </a:br>
            <a:r>
              <a:rPr lang="en-US"/>
              <a:t>• ¿Qué habilidades de colaboración tiene el alumno? </a:t>
            </a:r>
            <a:br>
              <a:rPr lang="en-US"/>
            </a:br>
            <a:r>
              <a:rPr lang="en-US"/>
              <a:t>• ¿Está motivado el alumno para seguir el tema? </a:t>
            </a:r>
            <a:br>
              <a:rPr lang="en-US"/>
            </a:br>
            <a:r>
              <a:rPr lang="en-US"/>
              <a:t>• ¿El alumno tiene algún problema especial o necesidad de recursos relacionados con el curso? </a:t>
            </a:r>
            <a:br>
              <a:rPr lang="en-US"/>
            </a:br>
            <a:r>
              <a:rPr lang="en-US"/>
              <a:t>• ¿Cómo aprende el alumno?</a:t>
            </a:r>
            <a:endParaRPr/>
          </a:p>
        </p:txBody>
      </p:sp>
      <p:sp>
        <p:nvSpPr>
          <p:cNvPr id="220" name="Google Shape;220;p13"/>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3600"/>
              <a:buNone/>
            </a:pPr>
            <a:r>
              <a:rPr lang="en-US"/>
              <a:t>Aspecto técnico</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sp>
        <p:nvSpPr>
          <p:cNvPr id="225" name="Google Shape;225;p14"/>
          <p:cNvSpPr txBox="1"/>
          <p:nvPr>
            <p:ph idx="1" type="body"/>
          </p:nvPr>
        </p:nvSpPr>
        <p:spPr>
          <a:xfrm>
            <a:off x="798380" y="1565257"/>
            <a:ext cx="10595237" cy="4330365"/>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2400"/>
              <a:buNone/>
            </a:pPr>
            <a:r>
              <a:rPr b="1" lang="en-US"/>
              <a:t>Retención de memoria</a:t>
            </a:r>
            <a:br>
              <a:rPr lang="en-US"/>
            </a:br>
            <a:r>
              <a:rPr lang="en-US"/>
              <a:t>• Con la edad sigue un deterioro natural de la función cerebral, causando un debilitamiento progresivo de la concentración, la memoria y la flexibilidad mental</a:t>
            </a:r>
            <a:endParaRPr/>
          </a:p>
          <a:p>
            <a:pPr indent="-228600" lvl="0" marL="457200" rtl="0" algn="l">
              <a:lnSpc>
                <a:spcPct val="90000"/>
              </a:lnSpc>
              <a:spcBef>
                <a:spcPts val="1000"/>
              </a:spcBef>
              <a:spcAft>
                <a:spcPts val="0"/>
              </a:spcAft>
              <a:buSzPts val="2400"/>
              <a:buNone/>
            </a:pPr>
            <a:r>
              <a:rPr lang="en-US"/>
              <a:t> • Planificación de un curso el profesor debe tener en cuenta los factores anteriores </a:t>
            </a:r>
            <a:br>
              <a:rPr lang="en-US"/>
            </a:br>
            <a:r>
              <a:rPr lang="en-US"/>
              <a:t>• En cuanto a la retención de la memoria, los siguientes aspectos son importantes:</a:t>
            </a:r>
            <a:br>
              <a:rPr lang="en-US"/>
            </a:br>
            <a:r>
              <a:rPr lang="en-US"/>
              <a:t>	–Paso</a:t>
            </a:r>
            <a:br>
              <a:rPr lang="en-US"/>
            </a:br>
            <a:r>
              <a:rPr lang="en-US"/>
              <a:t>	–Repetición</a:t>
            </a:r>
            <a:br>
              <a:rPr lang="en-US"/>
            </a:br>
            <a:r>
              <a:rPr lang="en-US"/>
              <a:t>	– Pasos sencillos</a:t>
            </a:r>
            <a:endParaRPr/>
          </a:p>
        </p:txBody>
      </p:sp>
      <p:sp>
        <p:nvSpPr>
          <p:cNvPr id="226" name="Google Shape;226;p14"/>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3600"/>
              <a:buNone/>
            </a:pPr>
            <a:r>
              <a:rPr lang="en-US"/>
              <a:t>Aspecto técnico</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 name="Shape 230"/>
        <p:cNvGrpSpPr/>
        <p:nvPr/>
      </p:nvGrpSpPr>
      <p:grpSpPr>
        <a:xfrm>
          <a:off x="0" y="0"/>
          <a:ext cx="0" cy="0"/>
          <a:chOff x="0" y="0"/>
          <a:chExt cx="0" cy="0"/>
        </a:xfrm>
      </p:grpSpPr>
      <p:sp>
        <p:nvSpPr>
          <p:cNvPr id="231" name="Google Shape;231;p15"/>
          <p:cNvSpPr txBox="1"/>
          <p:nvPr>
            <p:ph idx="1" type="body"/>
          </p:nvPr>
        </p:nvSpPr>
        <p:spPr>
          <a:xfrm>
            <a:off x="798380" y="2045704"/>
            <a:ext cx="10595237" cy="3849918"/>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2400"/>
              <a:buNone/>
            </a:pPr>
            <a:r>
              <a:rPr b="1" lang="en-US"/>
              <a:t>Repetición</a:t>
            </a:r>
            <a:br>
              <a:rPr lang="en-US"/>
            </a:br>
            <a:r>
              <a:rPr lang="en-US"/>
              <a:t>• Desarrollar una cierta habilidad técnica puede requerir varios intentos de práctica</a:t>
            </a:r>
            <a:br>
              <a:rPr lang="en-US"/>
            </a:br>
            <a:r>
              <a:rPr lang="en-US"/>
              <a:t>• Por lo tanto, repetir diferentes pasos en el proceso de aprendizaje es esencial, cuando se enseña a las personas mayores</a:t>
            </a:r>
            <a:br>
              <a:rPr lang="en-US"/>
            </a:br>
            <a:r>
              <a:rPr lang="en-US"/>
              <a:t>• El maestro debe considerar la mejor manera de proporcionar instrucción y retroalimentación, dando tiempo para la repetición del alumno</a:t>
            </a:r>
            <a:endParaRPr/>
          </a:p>
        </p:txBody>
      </p:sp>
      <p:sp>
        <p:nvSpPr>
          <p:cNvPr id="232" name="Google Shape;232;p15"/>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3600"/>
              <a:buNone/>
            </a:pPr>
            <a:r>
              <a:rPr lang="en-US"/>
              <a:t>Aspecto técnico</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 name="Shape 236"/>
        <p:cNvGrpSpPr/>
        <p:nvPr/>
      </p:nvGrpSpPr>
      <p:grpSpPr>
        <a:xfrm>
          <a:off x="0" y="0"/>
          <a:ext cx="0" cy="0"/>
          <a:chOff x="0" y="0"/>
          <a:chExt cx="0" cy="0"/>
        </a:xfrm>
      </p:grpSpPr>
      <p:sp>
        <p:nvSpPr>
          <p:cNvPr id="237" name="Google Shape;237;p32"/>
          <p:cNvSpPr txBox="1"/>
          <p:nvPr>
            <p:ph idx="1" type="body"/>
          </p:nvPr>
        </p:nvSpPr>
        <p:spPr>
          <a:xfrm>
            <a:off x="798380" y="2045704"/>
            <a:ext cx="10595237" cy="3849918"/>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2400"/>
              <a:buNone/>
            </a:pPr>
            <a:r>
              <a:rPr b="1" lang="en-US"/>
              <a:t>Pasos sencillos</a:t>
            </a:r>
            <a:br>
              <a:rPr lang="en-US"/>
            </a:br>
            <a:r>
              <a:rPr lang="en-US"/>
              <a:t>• Enseñar a las personas mayores que el maestro puede encontrar útil la regla KISS (Keep It Simple, Stupid), transmitiendo conocimientos básicos de TI.</a:t>
            </a:r>
            <a:br>
              <a:rPr lang="en-US"/>
            </a:br>
            <a:r>
              <a:rPr lang="en-US"/>
              <a:t>• Los profesores tienen que conocer a los alumnos a su propio nivel; La enseñanza basada en pasos simples es, por lo tanto, un factor importante</a:t>
            </a:r>
            <a:br>
              <a:rPr lang="en-US"/>
            </a:br>
            <a:r>
              <a:rPr lang="en-US"/>
              <a:t>• Las preguntas abiertas que guían a las personas mayores a la resolución simple de problemas pueden motivar al alumno a buscar más información </a:t>
            </a:r>
            <a:br>
              <a:rPr lang="en-US"/>
            </a:br>
            <a:r>
              <a:rPr lang="en-US"/>
              <a:t>• De esta manera, el alumno alcanza un mayor nivel de conocimiento o habilidad, encontrando las respuestas por sí mismo.</a:t>
            </a:r>
            <a:endParaRPr/>
          </a:p>
        </p:txBody>
      </p:sp>
      <p:sp>
        <p:nvSpPr>
          <p:cNvPr id="238" name="Google Shape;238;p32"/>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3600"/>
              <a:buNone/>
            </a:pPr>
            <a:r>
              <a:rPr lang="en-US"/>
              <a:t>Aspecto técnico</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sp>
        <p:nvSpPr>
          <p:cNvPr id="243" name="Google Shape;243;p33"/>
          <p:cNvSpPr txBox="1"/>
          <p:nvPr>
            <p:ph idx="1" type="body"/>
          </p:nvPr>
        </p:nvSpPr>
        <p:spPr>
          <a:xfrm>
            <a:off x="798380" y="2045704"/>
            <a:ext cx="10595237" cy="3849918"/>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2400"/>
              <a:buNone/>
            </a:pPr>
            <a:r>
              <a:rPr b="1" lang="en-US"/>
              <a:t>Evitar la jerga de TI</a:t>
            </a:r>
            <a:br>
              <a:rPr lang="en-US"/>
            </a:br>
            <a:r>
              <a:rPr lang="en-US"/>
              <a:t>El vocabulario digital es un reto para muchas personas mayores, por lo tanto:</a:t>
            </a:r>
            <a:br>
              <a:rPr lang="en-US"/>
            </a:br>
            <a:r>
              <a:rPr lang="en-US"/>
              <a:t>– El uso de la jerga informática debe mantenerse al mínimo </a:t>
            </a:r>
            <a:br>
              <a:rPr lang="en-US"/>
            </a:br>
            <a:r>
              <a:rPr lang="en-US"/>
              <a:t>– Algunas expresiones pueden necesitar ser explicadas o "traducidas"</a:t>
            </a:r>
            <a:endParaRPr/>
          </a:p>
        </p:txBody>
      </p:sp>
      <p:sp>
        <p:nvSpPr>
          <p:cNvPr id="244" name="Google Shape;244;p33"/>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3600"/>
              <a:buNone/>
            </a:pPr>
            <a:r>
              <a:rPr lang="en-US"/>
              <a:t>Aspecto técnico</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sp>
        <p:nvSpPr>
          <p:cNvPr id="249" name="Google Shape;249;p34"/>
          <p:cNvSpPr txBox="1"/>
          <p:nvPr>
            <p:ph idx="1" type="body"/>
          </p:nvPr>
        </p:nvSpPr>
        <p:spPr>
          <a:xfrm>
            <a:off x="798380" y="2045704"/>
            <a:ext cx="10595237" cy="3849918"/>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2400"/>
              <a:buNone/>
            </a:pPr>
            <a:r>
              <a:rPr b="1" lang="en-US"/>
              <a:t>Establecer límites</a:t>
            </a:r>
            <a:br>
              <a:rPr lang="en-US"/>
            </a:br>
            <a:r>
              <a:rPr lang="en-US"/>
              <a:t>• Establecer límites, en términos de qué tipo de información es accesible o visible para el maestro u otros, es importante </a:t>
            </a:r>
            <a:br>
              <a:rPr lang="en-US"/>
            </a:br>
            <a:r>
              <a:rPr lang="en-US"/>
              <a:t>• Los límites deben quedar claros para los alumnos al comienzo del curso </a:t>
            </a:r>
            <a:br>
              <a:rPr lang="en-US"/>
            </a:br>
            <a:r>
              <a:rPr lang="en-US"/>
              <a:t>• Cuando se trata de servicios digitales, requiere conciencia de la ética de la privacidad</a:t>
            </a:r>
            <a:endParaRPr/>
          </a:p>
        </p:txBody>
      </p:sp>
      <p:sp>
        <p:nvSpPr>
          <p:cNvPr id="250" name="Google Shape;250;p34"/>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3600"/>
              <a:buNone/>
            </a:pPr>
            <a:r>
              <a:rPr lang="en-US"/>
              <a:t>Aspecto ético</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 name="Shape 254"/>
        <p:cNvGrpSpPr/>
        <p:nvPr/>
      </p:nvGrpSpPr>
      <p:grpSpPr>
        <a:xfrm>
          <a:off x="0" y="0"/>
          <a:ext cx="0" cy="0"/>
          <a:chOff x="0" y="0"/>
          <a:chExt cx="0" cy="0"/>
        </a:xfrm>
      </p:grpSpPr>
      <p:sp>
        <p:nvSpPr>
          <p:cNvPr id="255" name="Google Shape;255;p35"/>
          <p:cNvSpPr txBox="1"/>
          <p:nvPr>
            <p:ph idx="1" type="body"/>
          </p:nvPr>
        </p:nvSpPr>
        <p:spPr>
          <a:xfrm>
            <a:off x="798380" y="2045704"/>
            <a:ext cx="10595237" cy="3849918"/>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2400"/>
              <a:buNone/>
            </a:pPr>
            <a:r>
              <a:rPr b="1" lang="en-US"/>
              <a:t>Ética</a:t>
            </a:r>
            <a:br>
              <a:rPr lang="en-US"/>
            </a:br>
            <a:r>
              <a:rPr lang="en-US"/>
              <a:t>• La ética de la privacidad varía dependiendo de la relación entre el profesor y el alumno</a:t>
            </a:r>
            <a:br>
              <a:rPr lang="en-US"/>
            </a:br>
            <a:r>
              <a:rPr lang="en-US"/>
              <a:t>• Los trabajadores profesionales y voluntarios deben ser muy conscientes de su responsabilidad con respecto al acceso a la información personal </a:t>
            </a:r>
            <a:br>
              <a:rPr lang="en-US"/>
            </a:br>
            <a:r>
              <a:rPr lang="en-US"/>
              <a:t>• Dentro del rol docente está la responsabilidad de aplicar una buena ética en la enseñanza </a:t>
            </a:r>
            <a:br>
              <a:rPr lang="en-US"/>
            </a:br>
            <a:r>
              <a:rPr lang="en-US"/>
              <a:t>• Una buena ética con respecto a los servicios digitales podría ser una actitud útil con consejos sobre cómo crear contraseñas seguras, pero NO para obtener conocimiento de las contraseñas</a:t>
            </a:r>
            <a:endParaRPr/>
          </a:p>
        </p:txBody>
      </p:sp>
      <p:sp>
        <p:nvSpPr>
          <p:cNvPr id="256" name="Google Shape;256;p35"/>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3600"/>
              <a:buNone/>
            </a:pPr>
            <a:r>
              <a:rPr lang="en-US"/>
              <a:t>Aspecto ético</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 name="Shape 260"/>
        <p:cNvGrpSpPr/>
        <p:nvPr/>
      </p:nvGrpSpPr>
      <p:grpSpPr>
        <a:xfrm>
          <a:off x="0" y="0"/>
          <a:ext cx="0" cy="0"/>
          <a:chOff x="0" y="0"/>
          <a:chExt cx="0" cy="0"/>
        </a:xfrm>
      </p:grpSpPr>
      <p:sp>
        <p:nvSpPr>
          <p:cNvPr id="261" name="Google Shape;261;p36"/>
          <p:cNvSpPr txBox="1"/>
          <p:nvPr>
            <p:ph idx="1" type="body"/>
          </p:nvPr>
        </p:nvSpPr>
        <p:spPr>
          <a:xfrm>
            <a:off x="798380" y="2045704"/>
            <a:ext cx="10595237" cy="3849918"/>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2400"/>
              <a:buNone/>
            </a:pPr>
            <a:r>
              <a:rPr b="1" lang="en-US"/>
              <a:t>Protección de la privacidad</a:t>
            </a:r>
            <a:br>
              <a:rPr lang="en-US"/>
            </a:br>
            <a:r>
              <a:rPr lang="en-US"/>
              <a:t>• Los cuidadores y voluntarios tienen la obligación de guardar el secreto en contacto con los asuntos privados del alumno</a:t>
            </a:r>
            <a:br>
              <a:rPr lang="en-US"/>
            </a:br>
            <a:r>
              <a:rPr lang="en-US"/>
              <a:t>• Al enseñar diferentes habilidades de TI, el maestro tiene acceso a información diversa de la cual está obligado a observar el secreto. </a:t>
            </a:r>
            <a:br>
              <a:rPr lang="en-US"/>
            </a:br>
            <a:r>
              <a:rPr lang="en-US"/>
              <a:t>• Eso significa que el profesor no puede compartir ninguna información privada del alumno con otros, ni utilizar ninguna información privada del alumno para su propio beneficio.</a:t>
            </a:r>
            <a:endParaRPr/>
          </a:p>
        </p:txBody>
      </p:sp>
      <p:sp>
        <p:nvSpPr>
          <p:cNvPr id="262" name="Google Shape;262;p36"/>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3600"/>
              <a:buNone/>
            </a:pPr>
            <a:r>
              <a:rPr lang="en-US"/>
              <a:t>Aspecto ético</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sp>
        <p:nvSpPr>
          <p:cNvPr id="144" name="Google Shape;144;g136ea598341_1_12"/>
          <p:cNvSpPr txBox="1"/>
          <p:nvPr>
            <p:ph idx="1" type="body"/>
          </p:nvPr>
        </p:nvSpPr>
        <p:spPr>
          <a:xfrm>
            <a:off x="798380" y="2045704"/>
            <a:ext cx="10595100" cy="38499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2400"/>
              <a:buNone/>
            </a:pPr>
            <a:r>
              <a:rPr b="1" lang="en-US" sz="2000"/>
              <a:t>El alumno; </a:t>
            </a:r>
            <a:endParaRPr/>
          </a:p>
          <a:p>
            <a:pPr indent="0" lvl="0" marL="0" rtl="0" algn="l">
              <a:lnSpc>
                <a:spcPct val="90000"/>
              </a:lnSpc>
              <a:spcBef>
                <a:spcPts val="1000"/>
              </a:spcBef>
              <a:spcAft>
                <a:spcPts val="0"/>
              </a:spcAft>
              <a:buSzPts val="2400"/>
              <a:buNone/>
            </a:pPr>
            <a:r>
              <a:rPr lang="en-US" sz="2000"/>
              <a:t>• Es capaz de identificar lo que funciona para ayudar a la retención de información del alumno y aplicar las herramientas pedagógicas necesarias para permitir que las personas mayores aprendan tecnología de TI </a:t>
            </a:r>
            <a:endParaRPr/>
          </a:p>
          <a:p>
            <a:pPr indent="0" lvl="0" marL="0" rtl="0" algn="l">
              <a:lnSpc>
                <a:spcPct val="90000"/>
              </a:lnSpc>
              <a:spcBef>
                <a:spcPts val="1000"/>
              </a:spcBef>
              <a:spcAft>
                <a:spcPts val="0"/>
              </a:spcAft>
              <a:buSzPts val="2400"/>
              <a:buNone/>
            </a:pPr>
            <a:br>
              <a:rPr lang="en-US" sz="2000"/>
            </a:br>
            <a:r>
              <a:rPr lang="en-US" sz="2000"/>
              <a:t>• Comprende los diferentes procesos de aprendizaje de las personas mayores </a:t>
            </a:r>
            <a:endParaRPr/>
          </a:p>
          <a:p>
            <a:pPr indent="0" lvl="0" marL="0" rtl="0" algn="l">
              <a:lnSpc>
                <a:spcPct val="90000"/>
              </a:lnSpc>
              <a:spcBef>
                <a:spcPts val="1000"/>
              </a:spcBef>
              <a:spcAft>
                <a:spcPts val="0"/>
              </a:spcAft>
              <a:buSzPts val="2400"/>
              <a:buNone/>
            </a:pPr>
            <a:br>
              <a:rPr lang="en-US" sz="2000"/>
            </a:br>
            <a:r>
              <a:rPr lang="en-US" sz="2000"/>
              <a:t>• Es capaz de aplicar una actitud positiva y empática al entrenamiento </a:t>
            </a:r>
            <a:endParaRPr/>
          </a:p>
          <a:p>
            <a:pPr indent="0" lvl="0" marL="0" rtl="0" algn="l">
              <a:lnSpc>
                <a:spcPct val="90000"/>
              </a:lnSpc>
              <a:spcBef>
                <a:spcPts val="1000"/>
              </a:spcBef>
              <a:spcAft>
                <a:spcPts val="0"/>
              </a:spcAft>
              <a:buSzPts val="2400"/>
              <a:buNone/>
            </a:pPr>
            <a:br>
              <a:rPr lang="en-US" sz="2000"/>
            </a:br>
            <a:r>
              <a:rPr lang="en-US" sz="2000"/>
              <a:t>• Es capaz de proporcionar conocimientos de ética de seguridad digital para proteger a la persona mayor</a:t>
            </a:r>
            <a:endParaRPr sz="2100">
              <a:solidFill>
                <a:srgbClr val="000000"/>
              </a:solidFill>
              <a:latin typeface="Arial"/>
              <a:ea typeface="Arial"/>
              <a:cs typeface="Arial"/>
              <a:sym typeface="Arial"/>
            </a:endParaRPr>
          </a:p>
          <a:p>
            <a:pPr indent="0" lvl="0" marL="0" rtl="0" algn="l">
              <a:lnSpc>
                <a:spcPct val="100000"/>
              </a:lnSpc>
              <a:spcBef>
                <a:spcPts val="0"/>
              </a:spcBef>
              <a:spcAft>
                <a:spcPts val="0"/>
              </a:spcAft>
              <a:buSzPts val="2400"/>
              <a:buNone/>
            </a:pPr>
            <a:r>
              <a:t/>
            </a:r>
            <a:endParaRPr sz="2500">
              <a:solidFill>
                <a:srgbClr val="000000"/>
              </a:solidFill>
              <a:latin typeface="Arial"/>
              <a:ea typeface="Arial"/>
              <a:cs typeface="Arial"/>
              <a:sym typeface="Arial"/>
            </a:endParaRPr>
          </a:p>
          <a:p>
            <a:pPr indent="0" lvl="0" marL="0" rtl="0" algn="l">
              <a:lnSpc>
                <a:spcPct val="90000"/>
              </a:lnSpc>
              <a:spcBef>
                <a:spcPts val="1000"/>
              </a:spcBef>
              <a:spcAft>
                <a:spcPts val="0"/>
              </a:spcAft>
              <a:buSzPts val="2400"/>
              <a:buNone/>
            </a:pPr>
            <a:r>
              <a:t/>
            </a:r>
            <a:endParaRPr/>
          </a:p>
        </p:txBody>
      </p:sp>
      <p:sp>
        <p:nvSpPr>
          <p:cNvPr id="145" name="Google Shape;145;g136ea598341_1_12"/>
          <p:cNvSpPr txBox="1"/>
          <p:nvPr>
            <p:ph idx="2" type="body"/>
          </p:nvPr>
        </p:nvSpPr>
        <p:spPr>
          <a:xfrm>
            <a:off x="798380" y="772278"/>
            <a:ext cx="10595100" cy="803700"/>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SzPts val="3600"/>
              <a:buNone/>
            </a:pPr>
            <a:r>
              <a:rPr lang="en-US" sz="5400"/>
              <a:t>Resultados del aprendizaje</a:t>
            </a:r>
            <a:endParaRPr sz="520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sp>
        <p:nvSpPr>
          <p:cNvPr id="151" name="Google Shape;151;p4"/>
          <p:cNvSpPr txBox="1"/>
          <p:nvPr>
            <p:ph idx="1" type="body"/>
          </p:nvPr>
        </p:nvSpPr>
        <p:spPr>
          <a:xfrm>
            <a:off x="565673" y="2544495"/>
            <a:ext cx="700387" cy="68951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24BAA2"/>
              </a:buClr>
              <a:buSzPts val="3200"/>
              <a:buNone/>
            </a:pPr>
            <a:r>
              <a:rPr lang="en-US"/>
              <a:t>01</a:t>
            </a:r>
            <a:endParaRPr/>
          </a:p>
        </p:txBody>
      </p:sp>
      <p:sp>
        <p:nvSpPr>
          <p:cNvPr id="152" name="Google Shape;152;p4"/>
          <p:cNvSpPr txBox="1"/>
          <p:nvPr>
            <p:ph idx="5" type="body"/>
          </p:nvPr>
        </p:nvSpPr>
        <p:spPr>
          <a:xfrm>
            <a:off x="565671" y="5441277"/>
            <a:ext cx="700387" cy="68951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24BAA2"/>
              </a:buClr>
              <a:buSzPts val="3200"/>
              <a:buNone/>
            </a:pPr>
            <a:r>
              <a:rPr lang="en-US"/>
              <a:t>03</a:t>
            </a:r>
            <a:endParaRPr/>
          </a:p>
        </p:txBody>
      </p:sp>
      <p:sp>
        <p:nvSpPr>
          <p:cNvPr id="153" name="Google Shape;153;p4"/>
          <p:cNvSpPr txBox="1"/>
          <p:nvPr>
            <p:ph idx="6" type="body"/>
          </p:nvPr>
        </p:nvSpPr>
        <p:spPr>
          <a:xfrm>
            <a:off x="1266058" y="3837106"/>
            <a:ext cx="7491528" cy="1266786"/>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200"/>
              <a:buFont typeface="Arial"/>
              <a:buNone/>
            </a:pPr>
            <a:r>
              <a:rPr b="1" lang="en-US"/>
              <a:t>Aspecto técnico;</a:t>
            </a:r>
            <a:br>
              <a:rPr b="1" lang="en-US"/>
            </a:br>
            <a:r>
              <a:rPr lang="en-US"/>
              <a:t>El profesor entiende diferentes procesos de aprendizaje - Retención de memoria - Repetir - Pasos simples - Evitar la jerga informática</a:t>
            </a:r>
            <a:endParaRPr/>
          </a:p>
        </p:txBody>
      </p:sp>
      <p:sp>
        <p:nvSpPr>
          <p:cNvPr id="154" name="Google Shape;154;p4"/>
          <p:cNvSpPr txBox="1"/>
          <p:nvPr>
            <p:ph idx="14" type="body"/>
          </p:nvPr>
        </p:nvSpPr>
        <p:spPr>
          <a:xfrm>
            <a:off x="565673" y="659662"/>
            <a:ext cx="5041923" cy="720752"/>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3600"/>
              <a:buNone/>
            </a:pPr>
            <a:r>
              <a:rPr lang="en-US"/>
              <a:t>contenido</a:t>
            </a:r>
            <a:endParaRPr/>
          </a:p>
        </p:txBody>
      </p:sp>
      <p:sp>
        <p:nvSpPr>
          <p:cNvPr id="155" name="Google Shape;155;p4"/>
          <p:cNvSpPr txBox="1"/>
          <p:nvPr>
            <p:ph idx="2" type="body"/>
          </p:nvPr>
        </p:nvSpPr>
        <p:spPr>
          <a:xfrm>
            <a:off x="1319877" y="1909782"/>
            <a:ext cx="7491529" cy="1726443"/>
          </a:xfrm>
          <a:prstGeom prst="rect">
            <a:avLst/>
          </a:prstGeom>
          <a:noFill/>
          <a:ln>
            <a:noFill/>
          </a:ln>
        </p:spPr>
        <p:txBody>
          <a:bodyPr anchorCtr="0" anchor="ctr" bIns="45700" lIns="91425" spcFirstLastPara="1" rIns="91425" wrap="square" tIns="45700">
            <a:noAutofit/>
          </a:bodyPr>
          <a:lstStyle/>
          <a:p>
            <a:pPr indent="-228600" lvl="0" marL="457200" rtl="0" algn="l">
              <a:lnSpc>
                <a:spcPct val="90000"/>
              </a:lnSpc>
              <a:spcBef>
                <a:spcPts val="1000"/>
              </a:spcBef>
              <a:spcAft>
                <a:spcPts val="0"/>
              </a:spcAft>
              <a:buSzPts val="2200"/>
              <a:buNone/>
            </a:pPr>
            <a:r>
              <a:rPr b="1" lang="en-US"/>
              <a:t>Aspecto psicológico; </a:t>
            </a:r>
            <a:br>
              <a:rPr b="1" lang="en-US"/>
            </a:br>
            <a:r>
              <a:rPr lang="en-US"/>
              <a:t>Conocimiento del envejecimiento en relación con la retención y las capacidades cognitivas - Motivación - Escucha activa - Retroalimentación positiva - Enfoque empático - Paciencia/velocidad</a:t>
            </a:r>
            <a:endParaRPr/>
          </a:p>
        </p:txBody>
      </p:sp>
      <p:sp>
        <p:nvSpPr>
          <p:cNvPr id="156" name="Google Shape;156;p4"/>
          <p:cNvSpPr txBox="1"/>
          <p:nvPr/>
        </p:nvSpPr>
        <p:spPr>
          <a:xfrm>
            <a:off x="565672" y="3968073"/>
            <a:ext cx="700387" cy="689518"/>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24BAA2"/>
              </a:buClr>
              <a:buSzPts val="3200"/>
              <a:buFont typeface="Arial"/>
              <a:buNone/>
            </a:pPr>
            <a:r>
              <a:rPr b="1" i="0" lang="en-US" sz="3200" u="none" cap="none" strike="noStrike">
                <a:solidFill>
                  <a:srgbClr val="24BAA2"/>
                </a:solidFill>
                <a:latin typeface="Calibri"/>
                <a:ea typeface="Calibri"/>
                <a:cs typeface="Calibri"/>
                <a:sym typeface="Calibri"/>
              </a:rPr>
              <a:t>02</a:t>
            </a:r>
            <a:endParaRPr b="0" i="0" sz="1400" u="none" cap="none" strike="noStrike">
              <a:solidFill>
                <a:srgbClr val="000000"/>
              </a:solidFill>
              <a:latin typeface="Arial"/>
              <a:ea typeface="Arial"/>
              <a:cs typeface="Arial"/>
              <a:sym typeface="Arial"/>
            </a:endParaRPr>
          </a:p>
        </p:txBody>
      </p:sp>
      <p:sp>
        <p:nvSpPr>
          <p:cNvPr id="157" name="Google Shape;157;p4"/>
          <p:cNvSpPr/>
          <p:nvPr/>
        </p:nvSpPr>
        <p:spPr>
          <a:xfrm>
            <a:off x="1420062" y="5441277"/>
            <a:ext cx="7491528" cy="769401"/>
          </a:xfrm>
          <a:prstGeom prst="rect">
            <a:avLst/>
          </a:prstGeom>
          <a:noFill/>
          <a:ln>
            <a:noFill/>
          </a:ln>
        </p:spPr>
        <p:txBody>
          <a:bodyPr anchorCtr="0" anchor="t" bIns="45700" lIns="91425" spcFirstLastPara="1" rIns="91425" wrap="square" tIns="45700">
            <a:spAutoFit/>
          </a:bodyPr>
          <a:lstStyle/>
          <a:p>
            <a:pPr indent="0" lvl="6" marL="0" marR="0" rtl="0" algn="l">
              <a:lnSpc>
                <a:spcPct val="100000"/>
              </a:lnSpc>
              <a:spcBef>
                <a:spcPts val="0"/>
              </a:spcBef>
              <a:spcAft>
                <a:spcPts val="0"/>
              </a:spcAft>
              <a:buNone/>
            </a:pPr>
            <a:r>
              <a:rPr b="1" i="0" lang="en-US" sz="2200" u="none" cap="none" strike="noStrike">
                <a:solidFill>
                  <a:srgbClr val="092E4B"/>
                </a:solidFill>
                <a:latin typeface="Calibri"/>
                <a:ea typeface="Calibri"/>
                <a:cs typeface="Calibri"/>
                <a:sym typeface="Calibri"/>
              </a:rPr>
              <a:t>Ética de la privacidad;</a:t>
            </a:r>
            <a:br>
              <a:rPr b="0" i="0" lang="en-US" sz="2200" u="none" cap="none" strike="noStrike">
                <a:solidFill>
                  <a:srgbClr val="092E4B"/>
                </a:solidFill>
                <a:latin typeface="Calibri"/>
                <a:ea typeface="Calibri"/>
                <a:cs typeface="Calibri"/>
                <a:sym typeface="Calibri"/>
              </a:rPr>
            </a:br>
            <a:r>
              <a:rPr b="0" i="0" lang="en-US" sz="2200" u="none" cap="none" strike="noStrike">
                <a:solidFill>
                  <a:srgbClr val="092E4B"/>
                </a:solidFill>
                <a:latin typeface="Calibri"/>
                <a:ea typeface="Calibri"/>
                <a:cs typeface="Calibri"/>
                <a:sym typeface="Calibri"/>
              </a:rPr>
              <a:t>Establecer límites - Ética - Protección de la privacidad</a:t>
            </a:r>
            <a:endParaRPr b="0" i="0" sz="2200" u="none" cap="none" strike="noStrike">
              <a:solidFill>
                <a:srgbClr val="092E4B"/>
              </a:solidFill>
              <a:latin typeface="Calibri"/>
              <a:ea typeface="Calibri"/>
              <a:cs typeface="Calibri"/>
              <a:sym typeface="Calibri"/>
            </a:endParaRPr>
          </a:p>
        </p:txBody>
      </p:sp>
      <p:grpSp>
        <p:nvGrpSpPr>
          <p:cNvPr id="158" name="Google Shape;158;p4"/>
          <p:cNvGrpSpPr/>
          <p:nvPr/>
        </p:nvGrpSpPr>
        <p:grpSpPr>
          <a:xfrm>
            <a:off x="8988550" y="2544500"/>
            <a:ext cx="2448600" cy="1279200"/>
            <a:chOff x="9065600" y="4434975"/>
            <a:chExt cx="2448600" cy="1279200"/>
          </a:xfrm>
        </p:grpSpPr>
        <p:sp>
          <p:nvSpPr>
            <p:cNvPr id="159" name="Google Shape;159;p4"/>
            <p:cNvSpPr/>
            <p:nvPr/>
          </p:nvSpPr>
          <p:spPr>
            <a:xfrm>
              <a:off x="9065600" y="4441125"/>
              <a:ext cx="2448600" cy="12669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p4"/>
            <p:cNvSpPr txBox="1"/>
            <p:nvPr/>
          </p:nvSpPr>
          <p:spPr>
            <a:xfrm>
              <a:off x="9139400" y="4434975"/>
              <a:ext cx="2153100" cy="1279200"/>
            </a:xfrm>
            <a:prstGeom prst="rect">
              <a:avLst/>
            </a:prstGeom>
            <a:noFill/>
            <a:ln>
              <a:noFill/>
            </a:ln>
          </p:spPr>
          <p:txBody>
            <a:bodyPr anchorCtr="0" anchor="t" bIns="91425" lIns="91425" spcFirstLastPara="1" rIns="91425" wrap="square" tIns="91425">
              <a:spAutoFit/>
            </a:bodyPr>
            <a:lstStyle/>
            <a:p>
              <a:pPr indent="0" lvl="0" marL="0" marR="0" rtl="0" algn="just">
                <a:lnSpc>
                  <a:spcPct val="115000"/>
                </a:lnSpc>
                <a:spcBef>
                  <a:spcPts val="0"/>
                </a:spcBef>
                <a:spcAft>
                  <a:spcPts val="0"/>
                </a:spcAft>
                <a:buClr>
                  <a:srgbClr val="000000"/>
                </a:buClr>
                <a:buSzPts val="700"/>
                <a:buFont typeface="Arial"/>
                <a:buNone/>
              </a:pPr>
              <a:r>
                <a:rPr lang="en-US" sz="900">
                  <a:latin typeface="Calibri"/>
                  <a:ea typeface="Calibri"/>
                  <a:cs typeface="Calibri"/>
                  <a:sym typeface="Calibri"/>
                </a:rPr>
                <a:t>El apoyo de la Comisión Europea para la producción de esta publicación no constituye un respaldo de los contenidos que reflejan únicamente las opiniones de los autores, y la Comisión no se hace responsable del uso que pueda hacerse de la información contenida en ella.</a:t>
              </a:r>
              <a:endParaRPr b="0" i="0" sz="900" u="none" cap="none" strike="noStrike">
                <a:solidFill>
                  <a:srgbClr val="000000"/>
                </a:solidFill>
                <a:latin typeface="Calibri"/>
                <a:ea typeface="Calibri"/>
                <a:cs typeface="Calibri"/>
                <a:sym typeface="Calibri"/>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 name="Shape 164"/>
        <p:cNvGrpSpPr/>
        <p:nvPr/>
      </p:nvGrpSpPr>
      <p:grpSpPr>
        <a:xfrm>
          <a:off x="0" y="0"/>
          <a:ext cx="0" cy="0"/>
          <a:chOff x="0" y="0"/>
          <a:chExt cx="0" cy="0"/>
        </a:xfrm>
      </p:grpSpPr>
      <p:sp>
        <p:nvSpPr>
          <p:cNvPr id="165" name="Google Shape;165;p1"/>
          <p:cNvSpPr txBox="1"/>
          <p:nvPr>
            <p:ph idx="1" type="body"/>
          </p:nvPr>
        </p:nvSpPr>
        <p:spPr>
          <a:xfrm>
            <a:off x="798380" y="1565257"/>
            <a:ext cx="10595237" cy="3849918"/>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2400"/>
              <a:buNone/>
            </a:pPr>
            <a:r>
              <a:rPr lang="en-US"/>
              <a:t>Conocimiento del envejecimiento en relación con la retención y las capacidades cognitivas</a:t>
            </a:r>
            <a:br>
              <a:rPr lang="en-US"/>
            </a:br>
            <a:r>
              <a:rPr lang="en-US"/>
              <a:t>La demanda de habilidades básicas de TI ha evolucionado tras el creciente número de soluciones digitales oficiales en muchos países.</a:t>
            </a:r>
            <a:br>
              <a:rPr lang="en-US"/>
            </a:br>
            <a:r>
              <a:rPr b="1" lang="en-US"/>
              <a:t>Hay algunos obstáculos para el aprendizaje en una edad madura: </a:t>
            </a:r>
            <a:br>
              <a:rPr lang="en-US"/>
            </a:br>
            <a:r>
              <a:rPr lang="en-US"/>
              <a:t>– Deterioro natural de la función cerebral – debilitamiento de la concentración – debilitamiento de la memoria y flexibilidad mental</a:t>
            </a:r>
            <a:br>
              <a:rPr lang="en-US"/>
            </a:br>
            <a:r>
              <a:rPr lang="en-US"/>
              <a:t>El cerebro es plástico en todas las etapas de la vida:</a:t>
            </a:r>
            <a:br>
              <a:rPr lang="en-US"/>
            </a:br>
            <a:r>
              <a:rPr lang="en-US"/>
              <a:t>Es posible mantener la funcionalidad del cerebro para aprender, incluso en la vejez si las personas mayores involucran su cerebro en nuevas tareas desafiantes; por ejemplo, aprender TI</a:t>
            </a:r>
            <a:endParaRPr/>
          </a:p>
        </p:txBody>
      </p:sp>
      <p:sp>
        <p:nvSpPr>
          <p:cNvPr id="166" name="Google Shape;166;p1"/>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3600"/>
              <a:buNone/>
            </a:pPr>
            <a:r>
              <a:rPr lang="en-US"/>
              <a:t>Aspecto psicológico</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sp>
        <p:nvSpPr>
          <p:cNvPr id="171" name="Google Shape;171;p2"/>
          <p:cNvSpPr txBox="1"/>
          <p:nvPr>
            <p:ph idx="1" type="body"/>
          </p:nvPr>
        </p:nvSpPr>
        <p:spPr>
          <a:xfrm>
            <a:off x="577516" y="1504041"/>
            <a:ext cx="11040177" cy="4800506"/>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2400"/>
              <a:buNone/>
            </a:pPr>
            <a:r>
              <a:rPr lang="en-US"/>
              <a:t>Motivación</a:t>
            </a:r>
            <a:br>
              <a:rPr lang="en-US"/>
            </a:br>
            <a:r>
              <a:rPr lang="en-US"/>
              <a:t>Durante la enseñanza y la formación es importante mantenerse al día y promover la motivación de los ancianos:</a:t>
            </a:r>
            <a:endParaRPr/>
          </a:p>
          <a:p>
            <a:pPr indent="-228600" lvl="0" marL="457200" rtl="0" algn="l">
              <a:lnSpc>
                <a:spcPct val="90000"/>
              </a:lnSpc>
              <a:spcBef>
                <a:spcPts val="1000"/>
              </a:spcBef>
              <a:spcAft>
                <a:spcPts val="0"/>
              </a:spcAft>
              <a:buSzPts val="2400"/>
              <a:buNone/>
            </a:pPr>
            <a:r>
              <a:t/>
            </a:r>
            <a:endParaRPr/>
          </a:p>
          <a:p>
            <a:pPr indent="-228600" lvl="0" marL="457200" rtl="0" algn="l">
              <a:lnSpc>
                <a:spcPct val="90000"/>
              </a:lnSpc>
              <a:spcBef>
                <a:spcPts val="1000"/>
              </a:spcBef>
              <a:spcAft>
                <a:spcPts val="0"/>
              </a:spcAft>
              <a:buSzPts val="2400"/>
              <a:buNone/>
            </a:pPr>
            <a:r>
              <a:t/>
            </a:r>
            <a:endParaRPr/>
          </a:p>
          <a:p>
            <a:pPr indent="-228600" lvl="0" marL="457200" rtl="0" algn="l">
              <a:lnSpc>
                <a:spcPct val="90000"/>
              </a:lnSpc>
              <a:spcBef>
                <a:spcPts val="1000"/>
              </a:spcBef>
              <a:spcAft>
                <a:spcPts val="0"/>
              </a:spcAft>
              <a:buSzPts val="2400"/>
              <a:buNone/>
            </a:pPr>
            <a:r>
              <a:t/>
            </a:r>
            <a:endParaRPr/>
          </a:p>
          <a:p>
            <a:pPr indent="-228600" lvl="0" marL="457200" rtl="0" algn="l">
              <a:lnSpc>
                <a:spcPct val="90000"/>
              </a:lnSpc>
              <a:spcBef>
                <a:spcPts val="1000"/>
              </a:spcBef>
              <a:spcAft>
                <a:spcPts val="0"/>
              </a:spcAft>
              <a:buSzPts val="2400"/>
              <a:buNone/>
            </a:pPr>
            <a:r>
              <a:t/>
            </a:r>
            <a:endParaRPr/>
          </a:p>
          <a:p>
            <a:pPr indent="-228600" lvl="0" marL="457200" rtl="0" algn="l">
              <a:lnSpc>
                <a:spcPct val="90000"/>
              </a:lnSpc>
              <a:spcBef>
                <a:spcPts val="1000"/>
              </a:spcBef>
              <a:spcAft>
                <a:spcPts val="0"/>
              </a:spcAft>
              <a:buSzPts val="2400"/>
              <a:buNone/>
            </a:pPr>
            <a:r>
              <a:rPr lang="en-US"/>
              <a:t>Para mantener la motivación de los mayores, el maestro debe: </a:t>
            </a:r>
            <a:endParaRPr/>
          </a:p>
          <a:p>
            <a:pPr indent="-342900" lvl="0" marL="571500" rtl="0" algn="l">
              <a:lnSpc>
                <a:spcPct val="90000"/>
              </a:lnSpc>
              <a:spcBef>
                <a:spcPts val="1000"/>
              </a:spcBef>
              <a:spcAft>
                <a:spcPts val="0"/>
              </a:spcAft>
              <a:buSzPts val="2400"/>
              <a:buFont typeface="Arial"/>
              <a:buChar char="•"/>
            </a:pPr>
            <a:r>
              <a:rPr lang="en-US"/>
              <a:t>Establecer objetivos intermedios </a:t>
            </a:r>
            <a:br>
              <a:rPr lang="en-US"/>
            </a:br>
            <a:r>
              <a:rPr lang="en-US"/>
              <a:t>Dar retroalimentación positiva cada vez que el anciano alcance el objetivo intermedio</a:t>
            </a:r>
            <a:endParaRPr/>
          </a:p>
        </p:txBody>
      </p:sp>
      <p:sp>
        <p:nvSpPr>
          <p:cNvPr id="172" name="Google Shape;172;p2"/>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3600"/>
              <a:buNone/>
            </a:pPr>
            <a:r>
              <a:rPr lang="en-US"/>
              <a:t>Aspecto psicológico</a:t>
            </a:r>
            <a:endParaRPr/>
          </a:p>
        </p:txBody>
      </p:sp>
      <p:grpSp>
        <p:nvGrpSpPr>
          <p:cNvPr id="173" name="Google Shape;173;p2"/>
          <p:cNvGrpSpPr/>
          <p:nvPr/>
        </p:nvGrpSpPr>
        <p:grpSpPr>
          <a:xfrm>
            <a:off x="2480140" y="2701284"/>
            <a:ext cx="5369305" cy="2467235"/>
            <a:chOff x="79830" y="-30654"/>
            <a:chExt cx="5369305" cy="2467235"/>
          </a:xfrm>
        </p:grpSpPr>
        <p:sp>
          <p:nvSpPr>
            <p:cNvPr id="174" name="Google Shape;174;p2"/>
            <p:cNvSpPr/>
            <p:nvPr/>
          </p:nvSpPr>
          <p:spPr>
            <a:xfrm rot="5400000">
              <a:off x="410457" y="630044"/>
              <a:ext cx="995897" cy="1657151"/>
            </a:xfrm>
            <a:prstGeom prst="corner">
              <a:avLst>
                <a:gd fmla="val 16120" name="adj1"/>
                <a:gd fmla="val 16110" name="adj2"/>
              </a:avLst>
            </a:prstGeom>
            <a:solidFill>
              <a:srgbClr val="056C6E"/>
            </a:solidFill>
            <a:ln cap="flat" cmpd="sng" w="25400">
              <a:solidFill>
                <a:srgbClr val="056C6E"/>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5" name="Google Shape;175;p2"/>
            <p:cNvSpPr/>
            <p:nvPr/>
          </p:nvSpPr>
          <p:spPr>
            <a:xfrm>
              <a:off x="244217" y="1125175"/>
              <a:ext cx="1496085" cy="1311406"/>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6" name="Google Shape;176;p2"/>
            <p:cNvSpPr txBox="1"/>
            <p:nvPr/>
          </p:nvSpPr>
          <p:spPr>
            <a:xfrm>
              <a:off x="244217" y="1125175"/>
              <a:ext cx="1496085" cy="1311406"/>
            </a:xfrm>
            <a:prstGeom prst="rect">
              <a:avLst/>
            </a:prstGeom>
            <a:noFill/>
            <a:ln>
              <a:noFill/>
            </a:ln>
          </p:spPr>
          <p:txBody>
            <a:bodyPr anchorCtr="0" anchor="t" bIns="72375" lIns="72375" spcFirstLastPara="1" rIns="72375" wrap="square" tIns="72375">
              <a:noAutofit/>
            </a:bodyPr>
            <a:lstStyle/>
            <a:p>
              <a:pPr indent="0" lvl="0" marL="0" marR="0" rtl="0" algn="l">
                <a:lnSpc>
                  <a:spcPct val="90000"/>
                </a:lnSpc>
                <a:spcBef>
                  <a:spcPts val="0"/>
                </a:spcBef>
                <a:spcAft>
                  <a:spcPts val="0"/>
                </a:spcAft>
                <a:buNone/>
              </a:pPr>
              <a:r>
                <a:rPr b="0" i="0" lang="en-US" sz="1900" u="none" cap="none" strike="noStrike">
                  <a:solidFill>
                    <a:srgbClr val="000000"/>
                  </a:solidFill>
                  <a:latin typeface="Arial"/>
                  <a:ea typeface="Arial"/>
                  <a:cs typeface="Arial"/>
                  <a:sym typeface="Arial"/>
                </a:rPr>
                <a:t>1. Objetivo intermedio</a:t>
              </a:r>
              <a:endParaRPr b="0" i="0" sz="1900" u="none" cap="none" strike="noStrike">
                <a:solidFill>
                  <a:srgbClr val="000000"/>
                </a:solidFill>
                <a:latin typeface="Arial"/>
                <a:ea typeface="Arial"/>
                <a:cs typeface="Arial"/>
                <a:sym typeface="Arial"/>
              </a:endParaRPr>
            </a:p>
          </p:txBody>
        </p:sp>
        <p:sp>
          <p:nvSpPr>
            <p:cNvPr id="177" name="Google Shape;177;p2"/>
            <p:cNvSpPr/>
            <p:nvPr/>
          </p:nvSpPr>
          <p:spPr>
            <a:xfrm>
              <a:off x="1458023" y="508042"/>
              <a:ext cx="282280" cy="282280"/>
            </a:xfrm>
            <a:prstGeom prst="triangle">
              <a:avLst>
                <a:gd fmla="val 100000" name="adj"/>
              </a:avLst>
            </a:prstGeom>
            <a:solidFill>
              <a:srgbClr val="056C6E"/>
            </a:solidFill>
            <a:ln cap="flat" cmpd="sng" w="25400">
              <a:solidFill>
                <a:srgbClr val="056C6E"/>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8" name="Google Shape;178;p2"/>
            <p:cNvSpPr/>
            <p:nvPr/>
          </p:nvSpPr>
          <p:spPr>
            <a:xfrm rot="5400000">
              <a:off x="2241959" y="176837"/>
              <a:ext cx="995897" cy="1657151"/>
            </a:xfrm>
            <a:prstGeom prst="corner">
              <a:avLst>
                <a:gd fmla="val 16120" name="adj1"/>
                <a:gd fmla="val 16110" name="adj2"/>
              </a:avLst>
            </a:prstGeom>
            <a:solidFill>
              <a:srgbClr val="056C6E"/>
            </a:solidFill>
            <a:ln cap="flat" cmpd="sng" w="25400">
              <a:solidFill>
                <a:srgbClr val="056C6E"/>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9" name="Google Shape;179;p2"/>
            <p:cNvSpPr/>
            <p:nvPr/>
          </p:nvSpPr>
          <p:spPr>
            <a:xfrm>
              <a:off x="2203365" y="640114"/>
              <a:ext cx="1496085" cy="1311406"/>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0" name="Google Shape;180;p2"/>
            <p:cNvSpPr txBox="1"/>
            <p:nvPr/>
          </p:nvSpPr>
          <p:spPr>
            <a:xfrm>
              <a:off x="2203365" y="640114"/>
              <a:ext cx="1496085" cy="1311406"/>
            </a:xfrm>
            <a:prstGeom prst="rect">
              <a:avLst/>
            </a:prstGeom>
            <a:noFill/>
            <a:ln>
              <a:noFill/>
            </a:ln>
          </p:spPr>
          <p:txBody>
            <a:bodyPr anchorCtr="0" anchor="t" bIns="72375" lIns="72375" spcFirstLastPara="1" rIns="72375" wrap="square" tIns="72375">
              <a:noAutofit/>
            </a:bodyPr>
            <a:lstStyle/>
            <a:p>
              <a:pPr indent="0" lvl="0" marL="0" marR="0" rtl="0" algn="l">
                <a:lnSpc>
                  <a:spcPct val="90000"/>
                </a:lnSpc>
                <a:spcBef>
                  <a:spcPts val="0"/>
                </a:spcBef>
                <a:spcAft>
                  <a:spcPts val="0"/>
                </a:spcAft>
                <a:buNone/>
              </a:pPr>
              <a:r>
                <a:rPr b="0" i="0" lang="en-US" sz="1900" u="none" cap="none" strike="noStrike">
                  <a:solidFill>
                    <a:srgbClr val="000000"/>
                  </a:solidFill>
                  <a:latin typeface="Arial"/>
                  <a:ea typeface="Arial"/>
                  <a:cs typeface="Arial"/>
                  <a:sym typeface="Arial"/>
                </a:rPr>
                <a:t>2. Objetivo intermedio</a:t>
              </a:r>
              <a:endParaRPr b="0" i="0" sz="1900" u="none" cap="none" strike="noStrike">
                <a:solidFill>
                  <a:srgbClr val="000000"/>
                </a:solidFill>
                <a:latin typeface="Arial"/>
                <a:ea typeface="Arial"/>
                <a:cs typeface="Arial"/>
                <a:sym typeface="Arial"/>
              </a:endParaRPr>
            </a:p>
          </p:txBody>
        </p:sp>
        <p:sp>
          <p:nvSpPr>
            <p:cNvPr id="181" name="Google Shape;181;p2"/>
            <p:cNvSpPr/>
            <p:nvPr/>
          </p:nvSpPr>
          <p:spPr>
            <a:xfrm>
              <a:off x="3198692" y="39111"/>
              <a:ext cx="421004" cy="387850"/>
            </a:xfrm>
            <a:prstGeom prst="triangle">
              <a:avLst>
                <a:gd fmla="val 100000" name="adj"/>
              </a:avLst>
            </a:prstGeom>
            <a:solidFill>
              <a:srgbClr val="056C6E"/>
            </a:solidFill>
            <a:ln cap="flat" cmpd="sng" w="25400">
              <a:solidFill>
                <a:srgbClr val="056C6E"/>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2" name="Google Shape;182;p2"/>
            <p:cNvSpPr/>
            <p:nvPr/>
          </p:nvSpPr>
          <p:spPr>
            <a:xfrm rot="5400000">
              <a:off x="4076600" y="-407292"/>
              <a:ext cx="995897" cy="1749173"/>
            </a:xfrm>
            <a:prstGeom prst="corner">
              <a:avLst>
                <a:gd fmla="val 16120" name="adj1"/>
                <a:gd fmla="val 16110" name="adj2"/>
              </a:avLst>
            </a:prstGeom>
            <a:solidFill>
              <a:srgbClr val="056C6E"/>
            </a:solidFill>
            <a:ln cap="flat" cmpd="sng" w="25400">
              <a:solidFill>
                <a:srgbClr val="056C6E"/>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3" name="Google Shape;183;p2"/>
            <p:cNvSpPr/>
            <p:nvPr/>
          </p:nvSpPr>
          <p:spPr>
            <a:xfrm>
              <a:off x="3862254" y="164626"/>
              <a:ext cx="1496085" cy="1311406"/>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4" name="Google Shape;184;p2"/>
            <p:cNvSpPr txBox="1"/>
            <p:nvPr/>
          </p:nvSpPr>
          <p:spPr>
            <a:xfrm>
              <a:off x="3862254" y="164626"/>
              <a:ext cx="1496085" cy="1311406"/>
            </a:xfrm>
            <a:prstGeom prst="rect">
              <a:avLst/>
            </a:prstGeom>
            <a:noFill/>
            <a:ln>
              <a:noFill/>
            </a:ln>
          </p:spPr>
          <p:txBody>
            <a:bodyPr anchorCtr="0" anchor="t" bIns="72375" lIns="72375" spcFirstLastPara="1" rIns="72375" wrap="square" tIns="72375">
              <a:noAutofit/>
            </a:bodyPr>
            <a:lstStyle/>
            <a:p>
              <a:pPr indent="0" lvl="0" marL="0" marR="0" rtl="0" algn="l">
                <a:lnSpc>
                  <a:spcPct val="90000"/>
                </a:lnSpc>
                <a:spcBef>
                  <a:spcPts val="0"/>
                </a:spcBef>
                <a:spcAft>
                  <a:spcPts val="0"/>
                </a:spcAft>
                <a:buNone/>
              </a:pPr>
              <a:r>
                <a:rPr b="0" i="0" lang="en-US" sz="1900" u="none" cap="none" strike="noStrike">
                  <a:solidFill>
                    <a:srgbClr val="000000"/>
                  </a:solidFill>
                  <a:latin typeface="Arial"/>
                  <a:ea typeface="Arial"/>
                  <a:cs typeface="Arial"/>
                  <a:sym typeface="Arial"/>
                </a:rPr>
                <a:t>3.Objetivos de aprendizaje</a:t>
              </a:r>
              <a:endParaRPr b="0" i="0" sz="1900" u="none" cap="none" strike="noStrike">
                <a:solidFill>
                  <a:srgbClr val="000000"/>
                </a:solidFill>
                <a:latin typeface="Arial"/>
                <a:ea typeface="Arial"/>
                <a:cs typeface="Arial"/>
                <a:sym typeface="Arial"/>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 name="Shape 188"/>
        <p:cNvGrpSpPr/>
        <p:nvPr/>
      </p:nvGrpSpPr>
      <p:grpSpPr>
        <a:xfrm>
          <a:off x="0" y="0"/>
          <a:ext cx="0" cy="0"/>
          <a:chOff x="0" y="0"/>
          <a:chExt cx="0" cy="0"/>
        </a:xfrm>
      </p:grpSpPr>
      <p:sp>
        <p:nvSpPr>
          <p:cNvPr id="189" name="Google Shape;189;p7"/>
          <p:cNvSpPr txBox="1"/>
          <p:nvPr>
            <p:ph idx="1" type="body"/>
          </p:nvPr>
        </p:nvSpPr>
        <p:spPr>
          <a:xfrm>
            <a:off x="798380" y="2045704"/>
            <a:ext cx="10595237" cy="3849918"/>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2400"/>
              <a:buNone/>
            </a:pPr>
            <a:r>
              <a:rPr b="1" lang="en-US"/>
              <a:t>Escucha activa</a:t>
            </a:r>
            <a:endParaRPr/>
          </a:p>
          <a:p>
            <a:pPr indent="0" lvl="0" marL="0" rtl="0" algn="l">
              <a:lnSpc>
                <a:spcPct val="90000"/>
              </a:lnSpc>
              <a:spcBef>
                <a:spcPts val="1000"/>
              </a:spcBef>
              <a:spcAft>
                <a:spcPts val="0"/>
              </a:spcAft>
              <a:buSzPts val="2400"/>
              <a:buNone/>
            </a:pPr>
            <a:br>
              <a:rPr lang="en-US"/>
            </a:br>
            <a:r>
              <a:rPr lang="en-US"/>
              <a:t>El profesor debe estar interesado en las necesidades y problemas de los alumnos</a:t>
            </a:r>
            <a:endParaRPr/>
          </a:p>
          <a:p>
            <a:pPr indent="0" lvl="0" marL="0" rtl="0" algn="l">
              <a:lnSpc>
                <a:spcPct val="90000"/>
              </a:lnSpc>
              <a:spcBef>
                <a:spcPts val="1000"/>
              </a:spcBef>
              <a:spcAft>
                <a:spcPts val="0"/>
              </a:spcAft>
              <a:buSzPts val="2400"/>
              <a:buNone/>
            </a:pPr>
            <a:br>
              <a:rPr lang="en-US"/>
            </a:br>
            <a:r>
              <a:rPr lang="en-US"/>
              <a:t>• El profesor necesita adaptar un enfoque situacional y no un enfoque teórico </a:t>
            </a:r>
            <a:endParaRPr/>
          </a:p>
          <a:p>
            <a:pPr indent="0" lvl="0" marL="0" rtl="0" algn="l">
              <a:lnSpc>
                <a:spcPct val="90000"/>
              </a:lnSpc>
              <a:spcBef>
                <a:spcPts val="1000"/>
              </a:spcBef>
              <a:spcAft>
                <a:spcPts val="0"/>
              </a:spcAft>
              <a:buSzPts val="2400"/>
              <a:buNone/>
            </a:pPr>
            <a:br>
              <a:rPr lang="en-US"/>
            </a:br>
            <a:r>
              <a:rPr lang="en-US"/>
              <a:t>• El esfuerzo de aprendizaje mejora, cuando se orienta hacia experiencias conectadas a la vida real, útiles en la práctica diaria</a:t>
            </a:r>
            <a:endParaRPr/>
          </a:p>
        </p:txBody>
      </p:sp>
      <p:sp>
        <p:nvSpPr>
          <p:cNvPr id="190" name="Google Shape;190;p7"/>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3600"/>
              <a:buNone/>
            </a:pPr>
            <a:r>
              <a:rPr lang="en-US"/>
              <a:t>Aspecto psicológico</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 name="Shape 194"/>
        <p:cNvGrpSpPr/>
        <p:nvPr/>
      </p:nvGrpSpPr>
      <p:grpSpPr>
        <a:xfrm>
          <a:off x="0" y="0"/>
          <a:ext cx="0" cy="0"/>
          <a:chOff x="0" y="0"/>
          <a:chExt cx="0" cy="0"/>
        </a:xfrm>
      </p:grpSpPr>
      <p:sp>
        <p:nvSpPr>
          <p:cNvPr id="195" name="Google Shape;195;p8"/>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3600"/>
              <a:buNone/>
            </a:pPr>
            <a:r>
              <a:rPr lang="en-US"/>
              <a:t>Aspecto psicológico</a:t>
            </a:r>
            <a:endParaRPr/>
          </a:p>
        </p:txBody>
      </p:sp>
      <p:sp>
        <p:nvSpPr>
          <p:cNvPr id="196" name="Google Shape;196;p8"/>
          <p:cNvSpPr txBox="1"/>
          <p:nvPr/>
        </p:nvSpPr>
        <p:spPr>
          <a:xfrm>
            <a:off x="878018" y="2118588"/>
            <a:ext cx="10515600" cy="4351338"/>
          </a:xfrm>
          <a:prstGeom prst="rect">
            <a:avLst/>
          </a:prstGeom>
          <a:noFill/>
          <a:ln>
            <a:noFill/>
          </a:ln>
        </p:spPr>
        <p:txBody>
          <a:bodyPr anchorCtr="0" anchor="t" bIns="45700" lIns="91425" spcFirstLastPara="1" rIns="91425" wrap="square" tIns="45700">
            <a:noAutofit/>
          </a:bodyPr>
          <a:lstStyle/>
          <a:p>
            <a:pPr indent="0" lvl="0" marL="228600" marR="0" rtl="0" algn="l">
              <a:lnSpc>
                <a:spcPct val="90000"/>
              </a:lnSpc>
              <a:spcBef>
                <a:spcPts val="1000"/>
              </a:spcBef>
              <a:spcAft>
                <a:spcPts val="0"/>
              </a:spcAft>
              <a:buNone/>
            </a:pPr>
            <a:r>
              <a:rPr b="1" i="0" lang="en-US" sz="2400" u="none" cap="none" strike="noStrike">
                <a:solidFill>
                  <a:srgbClr val="092E4B"/>
                </a:solidFill>
                <a:latin typeface="Calibri"/>
                <a:ea typeface="Calibri"/>
                <a:cs typeface="Calibri"/>
                <a:sym typeface="Calibri"/>
              </a:rPr>
              <a:t>Comentarios positivos</a:t>
            </a:r>
            <a:endParaRPr/>
          </a:p>
          <a:p>
            <a:pPr indent="0" lvl="0" marL="228600" marR="0" rtl="0" algn="l">
              <a:lnSpc>
                <a:spcPct val="90000"/>
              </a:lnSpc>
              <a:spcBef>
                <a:spcPts val="1000"/>
              </a:spcBef>
              <a:spcAft>
                <a:spcPts val="0"/>
              </a:spcAft>
              <a:buNone/>
            </a:pPr>
            <a:r>
              <a:t/>
            </a:r>
            <a:endParaRPr b="1" i="0" sz="2400" u="none" cap="none" strike="noStrike">
              <a:solidFill>
                <a:srgbClr val="092E4B"/>
              </a:solidFill>
              <a:latin typeface="Calibri"/>
              <a:ea typeface="Calibri"/>
              <a:cs typeface="Calibri"/>
              <a:sym typeface="Calibri"/>
            </a:endParaRPr>
          </a:p>
          <a:p>
            <a:pPr indent="-342900" lvl="0" marL="571500" marR="0" rtl="0" algn="l">
              <a:lnSpc>
                <a:spcPct val="90000"/>
              </a:lnSpc>
              <a:spcBef>
                <a:spcPts val="1000"/>
              </a:spcBef>
              <a:spcAft>
                <a:spcPts val="0"/>
              </a:spcAft>
              <a:buClr>
                <a:srgbClr val="092E4B"/>
              </a:buClr>
              <a:buSzPts val="2400"/>
              <a:buFont typeface="Arial"/>
              <a:buChar char="•"/>
            </a:pPr>
            <a:r>
              <a:rPr b="0" i="0" lang="en-US" sz="2400" u="none" cap="none" strike="noStrike">
                <a:solidFill>
                  <a:srgbClr val="092E4B"/>
                </a:solidFill>
                <a:latin typeface="Calibri"/>
                <a:ea typeface="Calibri"/>
                <a:cs typeface="Calibri"/>
                <a:sym typeface="Calibri"/>
              </a:rPr>
              <a:t>La retroalimentación positiva durante el aprendizaje es esencial para la experiencia de aprendizaje y el progreso del aprendizaje </a:t>
            </a:r>
            <a:endParaRPr/>
          </a:p>
          <a:p>
            <a:pPr indent="-342900" lvl="0" marL="571500" marR="0" rtl="0" algn="l">
              <a:lnSpc>
                <a:spcPct val="90000"/>
              </a:lnSpc>
              <a:spcBef>
                <a:spcPts val="1000"/>
              </a:spcBef>
              <a:spcAft>
                <a:spcPts val="0"/>
              </a:spcAft>
              <a:buClr>
                <a:srgbClr val="092E4B"/>
              </a:buClr>
              <a:buSzPts val="2400"/>
              <a:buFont typeface="Arial"/>
              <a:buChar char="•"/>
            </a:pPr>
            <a:r>
              <a:rPr b="0" i="0" lang="en-US" sz="2400" u="none" cap="none" strike="noStrike">
                <a:solidFill>
                  <a:srgbClr val="092E4B"/>
                </a:solidFill>
                <a:latin typeface="Calibri"/>
                <a:ea typeface="Calibri"/>
                <a:cs typeface="Calibri"/>
                <a:sym typeface="Calibri"/>
              </a:rPr>
              <a:t>La retroalimentación positiva puede mejorar las habilidades mentales de los ancianos, facilitando el proceso de aprendizaje </a:t>
            </a:r>
            <a:br>
              <a:rPr b="0" i="0" lang="en-US" sz="2400" u="none" cap="none" strike="noStrike">
                <a:solidFill>
                  <a:srgbClr val="092E4B"/>
                </a:solidFill>
                <a:latin typeface="Calibri"/>
                <a:ea typeface="Calibri"/>
                <a:cs typeface="Calibri"/>
                <a:sym typeface="Calibri"/>
              </a:rPr>
            </a:br>
            <a:r>
              <a:rPr b="0" i="0" lang="en-US" sz="2400" u="none" cap="none" strike="noStrike">
                <a:solidFill>
                  <a:srgbClr val="092E4B"/>
                </a:solidFill>
                <a:latin typeface="Calibri"/>
                <a:ea typeface="Calibri"/>
                <a:cs typeface="Calibri"/>
                <a:sym typeface="Calibri"/>
              </a:rPr>
              <a:t>La confianza del alumno puede aumentar debido a una experiencia exitosa</a:t>
            </a:r>
            <a:endParaRPr b="0" i="0" sz="2400" u="none" cap="none" strike="noStrike">
              <a:solidFill>
                <a:srgbClr val="092E4B"/>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 name="Shape 200"/>
        <p:cNvGrpSpPr/>
        <p:nvPr/>
      </p:nvGrpSpPr>
      <p:grpSpPr>
        <a:xfrm>
          <a:off x="0" y="0"/>
          <a:ext cx="0" cy="0"/>
          <a:chOff x="0" y="0"/>
          <a:chExt cx="0" cy="0"/>
        </a:xfrm>
      </p:grpSpPr>
      <p:sp>
        <p:nvSpPr>
          <p:cNvPr id="201" name="Google Shape;201;p9"/>
          <p:cNvSpPr txBox="1"/>
          <p:nvPr>
            <p:ph idx="1" type="body"/>
          </p:nvPr>
        </p:nvSpPr>
        <p:spPr>
          <a:xfrm>
            <a:off x="798380" y="2045704"/>
            <a:ext cx="10595237" cy="3849918"/>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2400"/>
              <a:buNone/>
            </a:pPr>
            <a:r>
              <a:rPr b="1" lang="en-US"/>
              <a:t>Enfoque empático</a:t>
            </a:r>
            <a:endParaRPr/>
          </a:p>
          <a:p>
            <a:pPr indent="-228600" lvl="0" marL="457200" rtl="0" algn="l">
              <a:lnSpc>
                <a:spcPct val="90000"/>
              </a:lnSpc>
              <a:spcBef>
                <a:spcPts val="1000"/>
              </a:spcBef>
              <a:spcAft>
                <a:spcPts val="0"/>
              </a:spcAft>
              <a:buSzPts val="2400"/>
              <a:buNone/>
            </a:pPr>
            <a:br>
              <a:rPr lang="en-US"/>
            </a:br>
            <a:r>
              <a:rPr lang="en-US"/>
              <a:t>• Es importante conectar el contenido del curso con las necesidades personales y los motivos del alumno </a:t>
            </a:r>
            <a:br>
              <a:rPr lang="en-US"/>
            </a:br>
            <a:r>
              <a:rPr lang="en-US"/>
              <a:t>• El maestro debe conocer a los mayores con un enfoque empático para mantener la motivación, la atención y la curiosidad de los alumnos</a:t>
            </a:r>
            <a:br>
              <a:rPr lang="en-US"/>
            </a:br>
            <a:r>
              <a:rPr lang="en-US"/>
              <a:t> • El profesor debe interesarse realmente en las necesidades, competencias y requisitos del alumno</a:t>
            </a:r>
            <a:endParaRPr/>
          </a:p>
        </p:txBody>
      </p:sp>
      <p:sp>
        <p:nvSpPr>
          <p:cNvPr id="202" name="Google Shape;202;p9"/>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3600"/>
              <a:buNone/>
            </a:pPr>
            <a:r>
              <a:rPr lang="en-US"/>
              <a:t>Aspecto psicológico</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 name="Shape 206"/>
        <p:cNvGrpSpPr/>
        <p:nvPr/>
      </p:nvGrpSpPr>
      <p:grpSpPr>
        <a:xfrm>
          <a:off x="0" y="0"/>
          <a:ext cx="0" cy="0"/>
          <a:chOff x="0" y="0"/>
          <a:chExt cx="0" cy="0"/>
        </a:xfrm>
      </p:grpSpPr>
      <p:sp>
        <p:nvSpPr>
          <p:cNvPr id="207" name="Google Shape;207;p10"/>
          <p:cNvSpPr txBox="1"/>
          <p:nvPr>
            <p:ph idx="1" type="body"/>
          </p:nvPr>
        </p:nvSpPr>
        <p:spPr>
          <a:xfrm>
            <a:off x="798380" y="2045704"/>
            <a:ext cx="10595237" cy="3849918"/>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2400"/>
              <a:buNone/>
            </a:pPr>
            <a:r>
              <a:rPr b="1" lang="en-US"/>
              <a:t>Paciencia/velocidad </a:t>
            </a:r>
            <a:endParaRPr/>
          </a:p>
          <a:p>
            <a:pPr indent="-228600" lvl="0" marL="457200" rtl="0" algn="l">
              <a:lnSpc>
                <a:spcPct val="90000"/>
              </a:lnSpc>
              <a:spcBef>
                <a:spcPts val="1000"/>
              </a:spcBef>
              <a:spcAft>
                <a:spcPts val="0"/>
              </a:spcAft>
              <a:buSzPts val="2400"/>
              <a:buNone/>
            </a:pPr>
            <a:br>
              <a:rPr lang="en-US"/>
            </a:br>
            <a:r>
              <a:rPr lang="en-US"/>
              <a:t>• Las funciones cognitivas, incluido el aprendizaje, son más lentas con la edad, debido al deterioro natural de la función cerebral </a:t>
            </a:r>
            <a:br>
              <a:rPr lang="en-US"/>
            </a:br>
            <a:r>
              <a:rPr lang="en-US"/>
              <a:t>• El diseño del curso debe permitir a los ancianos progresar a una velocidad lenta </a:t>
            </a:r>
            <a:br>
              <a:rPr lang="en-US"/>
            </a:br>
            <a:r>
              <a:rPr lang="en-US"/>
              <a:t>• La paciencia del maestro es importante, animando a los mayores a avanzar paso a paso a su propio ritmo</a:t>
            </a:r>
            <a:endParaRPr/>
          </a:p>
        </p:txBody>
      </p:sp>
      <p:sp>
        <p:nvSpPr>
          <p:cNvPr id="208" name="Google Shape;208;p10"/>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3600"/>
              <a:buNone/>
            </a:pPr>
            <a:r>
              <a:rPr lang="en-US"/>
              <a:t>Aspecto psicológico</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2020-10-14T13:32:04Z</dcterms:created>
  <dc:creator>Gillian Keane</dc:creator>
</cp:coreProperties>
</file>