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Montserrat"/>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JcliV6WFkL3HoIKYBHi7YkL6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MontserratLigh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6ea598341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136ea598341_1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g136ea598341_1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0"/>
          <p:cNvSpPr/>
          <p:nvPr/>
        </p:nvSpPr>
        <p:spPr>
          <a:xfrm>
            <a:off x="0" y="2454512"/>
            <a:ext cx="12172692" cy="3432703"/>
          </a:xfrm>
          <a:custGeom>
            <a:rect b="b" l="l" r="r" t="t"/>
            <a:pathLst>
              <a:path extrusionOk="0" h="6806308" w="7600392">
                <a:moveTo>
                  <a:pt x="0" y="0"/>
                </a:moveTo>
                <a:lnTo>
                  <a:pt x="7600393" y="0"/>
                </a:lnTo>
                <a:lnTo>
                  <a:pt x="7600393" y="6806308"/>
                </a:lnTo>
                <a:lnTo>
                  <a:pt x="0" y="6806308"/>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20"/>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0"/>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6" name="Google Shape;16;p20"/>
          <p:cNvGrpSpPr/>
          <p:nvPr/>
        </p:nvGrpSpPr>
        <p:grpSpPr>
          <a:xfrm>
            <a:off x="162193" y="6091871"/>
            <a:ext cx="2471731" cy="613729"/>
            <a:chOff x="0" y="0"/>
            <a:chExt cx="2301694" cy="571500"/>
          </a:xfrm>
        </p:grpSpPr>
        <p:sp>
          <p:nvSpPr>
            <p:cNvPr id="17" name="Google Shape;17;p20"/>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 name="Google Shape;18;p20"/>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sp>
        <p:nvSpPr>
          <p:cNvPr id="19" name="Google Shape;19;p20"/>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grpSp>
        <p:nvGrpSpPr>
          <p:cNvPr id="20" name="Google Shape;20;p20"/>
          <p:cNvGrpSpPr/>
          <p:nvPr/>
        </p:nvGrpSpPr>
        <p:grpSpPr>
          <a:xfrm>
            <a:off x="9565775" y="3574321"/>
            <a:ext cx="3525984" cy="2857223"/>
            <a:chOff x="1659400" y="1572038"/>
            <a:chExt cx="970931" cy="786778"/>
          </a:xfrm>
        </p:grpSpPr>
        <p:sp>
          <p:nvSpPr>
            <p:cNvPr id="21" name="Google Shape;21;p20"/>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20"/>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 name="Google Shape;23;p20"/>
          <p:cNvSpPr/>
          <p:nvPr>
            <p:ph idx="3" type="pic"/>
          </p:nvPr>
        </p:nvSpPr>
        <p:spPr>
          <a:xfrm>
            <a:off x="5718875" y="423474"/>
            <a:ext cx="5982506" cy="4551482"/>
          </a:xfrm>
          <a:prstGeom prst="rect">
            <a:avLst/>
          </a:prstGeom>
          <a:solidFill>
            <a:srgbClr val="F2F2F2"/>
          </a:solidFill>
          <a:ln>
            <a:noFill/>
          </a:ln>
        </p:spPr>
      </p:sp>
      <p:sp>
        <p:nvSpPr>
          <p:cNvPr id="24" name="Google Shape;24;p20"/>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25" name="Google Shape;25;p20"/>
          <p:cNvSpPr txBox="1"/>
          <p:nvPr>
            <p:ph idx="4"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 name="Google Shape;26;p20"/>
          <p:cNvPicPr preferRelativeResize="0"/>
          <p:nvPr/>
        </p:nvPicPr>
        <p:blipFill rotWithShape="1">
          <a:blip r:embed="rId3">
            <a:alphaModFix/>
          </a:blip>
          <a:srcRect b="0" l="0" r="0" t="0"/>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10" name="Shape 110"/>
        <p:cNvGrpSpPr/>
        <p:nvPr/>
      </p:nvGrpSpPr>
      <p:grpSpPr>
        <a:xfrm>
          <a:off x="0" y="0"/>
          <a:ext cx="0" cy="0"/>
          <a:chOff x="0" y="0"/>
          <a:chExt cx="0" cy="0"/>
        </a:xfrm>
      </p:grpSpPr>
      <p:sp>
        <p:nvSpPr>
          <p:cNvPr id="111" name="Google Shape;111;p28"/>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 name="Google Shape;112;p28"/>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28"/>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14" name="Google Shape;114;p28"/>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15" name="Google Shape;115;p28"/>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16" name="Shape 116"/>
        <p:cNvGrpSpPr/>
        <p:nvPr/>
      </p:nvGrpSpPr>
      <p:grpSpPr>
        <a:xfrm>
          <a:off x="0" y="0"/>
          <a:ext cx="0" cy="0"/>
          <a:chOff x="0" y="0"/>
          <a:chExt cx="0" cy="0"/>
        </a:xfrm>
      </p:grpSpPr>
      <p:sp>
        <p:nvSpPr>
          <p:cNvPr id="117" name="Google Shape;117;p29"/>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29"/>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29"/>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29"/>
          <p:cNvSpPr/>
          <p:nvPr/>
        </p:nvSpPr>
        <p:spPr>
          <a:xfrm>
            <a:off x="8591" y="5357970"/>
            <a:ext cx="1359904" cy="964190"/>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 name="Google Shape;121;p29"/>
          <p:cNvSpPr/>
          <p:nvPr/>
        </p:nvSpPr>
        <p:spPr>
          <a:xfrm>
            <a:off x="0" y="4717164"/>
            <a:ext cx="871051" cy="1802168"/>
          </a:xfrm>
          <a:custGeom>
            <a:rect b="b" l="l" r="r" t="t"/>
            <a:pathLst>
              <a:path extrusionOk="0" h="1802168" w="871051">
                <a:moveTo>
                  <a:pt x="550688" y="1635332"/>
                </a:moveTo>
                <a:cubicBezTo>
                  <a:pt x="535433" y="1635332"/>
                  <a:pt x="524536" y="1639664"/>
                  <a:pt x="515819" y="1648331"/>
                </a:cubicBezTo>
                <a:cubicBezTo>
                  <a:pt x="507101" y="1656999"/>
                  <a:pt x="502742" y="1669998"/>
                  <a:pt x="502742" y="1682999"/>
                </a:cubicBezTo>
                <a:cubicBezTo>
                  <a:pt x="502742" y="1698167"/>
                  <a:pt x="507101" y="1708999"/>
                  <a:pt x="515819" y="1717667"/>
                </a:cubicBezTo>
                <a:cubicBezTo>
                  <a:pt x="524536" y="1726334"/>
                  <a:pt x="537611" y="1730666"/>
                  <a:pt x="550688" y="1730666"/>
                </a:cubicBezTo>
                <a:cubicBezTo>
                  <a:pt x="563765" y="1730666"/>
                  <a:pt x="576839" y="1726334"/>
                  <a:pt x="585557" y="1717667"/>
                </a:cubicBezTo>
                <a:cubicBezTo>
                  <a:pt x="594275" y="1708999"/>
                  <a:pt x="598634" y="1698167"/>
                  <a:pt x="598634" y="1682999"/>
                </a:cubicBezTo>
                <a:cubicBezTo>
                  <a:pt x="598634" y="1667831"/>
                  <a:pt x="594275" y="1656999"/>
                  <a:pt x="585557" y="1648331"/>
                </a:cubicBezTo>
                <a:cubicBezTo>
                  <a:pt x="576839" y="1639664"/>
                  <a:pt x="563765" y="1635332"/>
                  <a:pt x="550688" y="1635332"/>
                </a:cubicBezTo>
                <a:close/>
                <a:moveTo>
                  <a:pt x="5037" y="0"/>
                </a:moveTo>
                <a:cubicBezTo>
                  <a:pt x="13481" y="0"/>
                  <a:pt x="22199" y="2708"/>
                  <a:pt x="29826" y="8124"/>
                </a:cubicBezTo>
                <a:lnTo>
                  <a:pt x="847078" y="601805"/>
                </a:lnTo>
                <a:cubicBezTo>
                  <a:pt x="857974" y="610472"/>
                  <a:pt x="866692" y="623474"/>
                  <a:pt x="871051" y="636473"/>
                </a:cubicBezTo>
                <a:cubicBezTo>
                  <a:pt x="871051" y="660308"/>
                  <a:pt x="851437" y="677641"/>
                  <a:pt x="829642" y="677641"/>
                </a:cubicBezTo>
                <a:lnTo>
                  <a:pt x="596453" y="677641"/>
                </a:lnTo>
                <a:lnTo>
                  <a:pt x="596453" y="1149986"/>
                </a:lnTo>
                <a:lnTo>
                  <a:pt x="596453" y="1273489"/>
                </a:lnTo>
                <a:lnTo>
                  <a:pt x="596453" y="1366658"/>
                </a:lnTo>
                <a:cubicBezTo>
                  <a:pt x="598634" y="1379659"/>
                  <a:pt x="596453" y="1390491"/>
                  <a:pt x="596453" y="1379659"/>
                </a:cubicBezTo>
                <a:lnTo>
                  <a:pt x="596453" y="1572495"/>
                </a:lnTo>
                <a:cubicBezTo>
                  <a:pt x="596453" y="1574662"/>
                  <a:pt x="596453" y="1574662"/>
                  <a:pt x="596453" y="1576829"/>
                </a:cubicBezTo>
                <a:cubicBezTo>
                  <a:pt x="611709" y="1583330"/>
                  <a:pt x="626964" y="1591997"/>
                  <a:pt x="637862" y="1602831"/>
                </a:cubicBezTo>
                <a:cubicBezTo>
                  <a:pt x="659655" y="1624498"/>
                  <a:pt x="672732" y="1652665"/>
                  <a:pt x="672732" y="1685166"/>
                </a:cubicBezTo>
                <a:cubicBezTo>
                  <a:pt x="672732" y="1717667"/>
                  <a:pt x="659655" y="1745834"/>
                  <a:pt x="637862" y="1767500"/>
                </a:cubicBezTo>
                <a:cubicBezTo>
                  <a:pt x="616068" y="1789169"/>
                  <a:pt x="587738" y="1802168"/>
                  <a:pt x="555047" y="1802168"/>
                </a:cubicBezTo>
                <a:cubicBezTo>
                  <a:pt x="522356" y="1802168"/>
                  <a:pt x="494026" y="1789169"/>
                  <a:pt x="472231" y="1767500"/>
                </a:cubicBezTo>
                <a:cubicBezTo>
                  <a:pt x="450439" y="1745834"/>
                  <a:pt x="437362" y="1717667"/>
                  <a:pt x="437362" y="1685166"/>
                </a:cubicBezTo>
                <a:cubicBezTo>
                  <a:pt x="437362" y="1652665"/>
                  <a:pt x="450439" y="1624498"/>
                  <a:pt x="472231" y="1602831"/>
                </a:cubicBezTo>
                <a:cubicBezTo>
                  <a:pt x="483130" y="1591997"/>
                  <a:pt x="498385" y="1583330"/>
                  <a:pt x="513640" y="1576829"/>
                </a:cubicBezTo>
                <a:cubicBezTo>
                  <a:pt x="513640" y="1574662"/>
                  <a:pt x="513640" y="1574662"/>
                  <a:pt x="513640" y="1572495"/>
                </a:cubicBezTo>
                <a:lnTo>
                  <a:pt x="513640" y="1273489"/>
                </a:lnTo>
                <a:lnTo>
                  <a:pt x="513640" y="1149986"/>
                </a:lnTo>
                <a:lnTo>
                  <a:pt x="513640" y="636473"/>
                </a:lnTo>
                <a:cubicBezTo>
                  <a:pt x="513640" y="612639"/>
                  <a:pt x="533254" y="595307"/>
                  <a:pt x="555047" y="595307"/>
                </a:cubicBezTo>
                <a:lnTo>
                  <a:pt x="703242" y="595307"/>
                </a:lnTo>
                <a:lnTo>
                  <a:pt x="8034" y="90461"/>
                </a:lnTo>
                <a:lnTo>
                  <a:pt x="0" y="96295"/>
                </a:lnTo>
                <a:lnTo>
                  <a:pt x="0" y="1767"/>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122" name="Shape 122"/>
        <p:cNvGrpSpPr/>
        <p:nvPr/>
      </p:nvGrpSpPr>
      <p:grpSpPr>
        <a:xfrm>
          <a:off x="0" y="0"/>
          <a:ext cx="0" cy="0"/>
          <a:chOff x="0" y="0"/>
          <a:chExt cx="0" cy="0"/>
        </a:xfrm>
      </p:grpSpPr>
      <p:sp>
        <p:nvSpPr>
          <p:cNvPr id="123" name="Google Shape;123;p30"/>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 name="Google Shape;124;p30"/>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30"/>
          <p:cNvSpPr txBox="1"/>
          <p:nvPr>
            <p:ph idx="2"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30"/>
          <p:cNvSpPr/>
          <p:nvPr>
            <p:ph idx="3" type="pic"/>
          </p:nvPr>
        </p:nvSpPr>
        <p:spPr>
          <a:xfrm>
            <a:off x="5888002" y="439730"/>
            <a:ext cx="5660531" cy="6045736"/>
          </a:xfrm>
          <a:prstGeom prst="rect">
            <a:avLst/>
          </a:prstGeom>
          <a:solidFill>
            <a:srgbClr val="F2F2F2"/>
          </a:solidFill>
          <a:ln>
            <a:noFill/>
          </a:ln>
        </p:spPr>
      </p:sp>
      <p:grpSp>
        <p:nvGrpSpPr>
          <p:cNvPr id="127" name="Google Shape;127;p30"/>
          <p:cNvGrpSpPr/>
          <p:nvPr/>
        </p:nvGrpSpPr>
        <p:grpSpPr>
          <a:xfrm>
            <a:off x="-2012374" y="3808246"/>
            <a:ext cx="3525984" cy="2857223"/>
            <a:chOff x="1659400" y="1572038"/>
            <a:chExt cx="970931" cy="786778"/>
          </a:xfrm>
        </p:grpSpPr>
        <p:sp>
          <p:nvSpPr>
            <p:cNvPr id="128" name="Google Shape;128;p30"/>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 name="Google Shape;129;p30"/>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7" name="Shape 27"/>
        <p:cNvGrpSpPr/>
        <p:nvPr/>
      </p:nvGrpSpPr>
      <p:grpSpPr>
        <a:xfrm>
          <a:off x="0" y="0"/>
          <a:ext cx="0" cy="0"/>
          <a:chOff x="0" y="0"/>
          <a:chExt cx="0" cy="0"/>
        </a:xfrm>
      </p:grpSpPr>
      <p:sp>
        <p:nvSpPr>
          <p:cNvPr id="28" name="Google Shape;28;p23"/>
          <p:cNvSpPr/>
          <p:nvPr/>
        </p:nvSpPr>
        <p:spPr>
          <a:xfrm>
            <a:off x="0" y="0"/>
            <a:ext cx="12192000" cy="6858000"/>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23"/>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23"/>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23"/>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3"/>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33" name="Shape 33"/>
        <p:cNvGrpSpPr/>
        <p:nvPr/>
      </p:nvGrpSpPr>
      <p:grpSpPr>
        <a:xfrm>
          <a:off x="0" y="0"/>
          <a:ext cx="0" cy="0"/>
          <a:chOff x="0" y="0"/>
          <a:chExt cx="0" cy="0"/>
        </a:xfrm>
      </p:grpSpPr>
      <p:sp>
        <p:nvSpPr>
          <p:cNvPr id="34" name="Google Shape;34;p21"/>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1"/>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21"/>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21"/>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21"/>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21"/>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21"/>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21"/>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21"/>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21"/>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21"/>
          <p:cNvSpPr/>
          <p:nvPr/>
        </p:nvSpPr>
        <p:spPr>
          <a:xfrm>
            <a:off x="8947682" y="2543260"/>
            <a:ext cx="2531288" cy="12234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92E4B"/>
              </a:buClr>
              <a:buSzPts val="1050"/>
              <a:buFont typeface="Calibri"/>
              <a:buNone/>
            </a:pPr>
            <a:r>
              <a:rPr b="0" i="0" lang="en-US" sz="1050" u="none" cap="none" strike="noStrik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sp>
        <p:nvSpPr>
          <p:cNvPr id="45" name="Google Shape;45;p21"/>
          <p:cNvSpPr/>
          <p:nvPr/>
        </p:nvSpPr>
        <p:spPr>
          <a:xfrm rot="10800000">
            <a:off x="12799" y="5622"/>
            <a:ext cx="12189954" cy="1762217"/>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21"/>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7" name="Google Shape;47;p21"/>
          <p:cNvGrpSpPr/>
          <p:nvPr/>
        </p:nvGrpSpPr>
        <p:grpSpPr>
          <a:xfrm>
            <a:off x="8744224" y="-356297"/>
            <a:ext cx="3525984" cy="2857223"/>
            <a:chOff x="1659400" y="1572038"/>
            <a:chExt cx="970931" cy="786778"/>
          </a:xfrm>
        </p:grpSpPr>
        <p:sp>
          <p:nvSpPr>
            <p:cNvPr id="48" name="Google Shape;48;p21"/>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 name="Google Shape;49;p21"/>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50" name="Shape 50"/>
        <p:cNvGrpSpPr/>
        <p:nvPr/>
      </p:nvGrpSpPr>
      <p:grpSpPr>
        <a:xfrm>
          <a:off x="0" y="0"/>
          <a:ext cx="0" cy="0"/>
          <a:chOff x="0" y="0"/>
          <a:chExt cx="0" cy="0"/>
        </a:xfrm>
      </p:grpSpPr>
      <p:sp>
        <p:nvSpPr>
          <p:cNvPr id="51" name="Google Shape;51;p18"/>
          <p:cNvSpPr/>
          <p:nvPr/>
        </p:nvSpPr>
        <p:spPr>
          <a:xfrm>
            <a:off x="0" y="0"/>
            <a:ext cx="12192000" cy="6858001"/>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p18"/>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53" name="Google Shape;53;p18"/>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54" name="Google Shape;54;p18"/>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US" sz="2400" u="none" cap="none" strike="noStrike">
                <a:solidFill>
                  <a:schemeClr val="lt1"/>
                </a:solidFill>
                <a:latin typeface="Calibri"/>
                <a:ea typeface="Calibri"/>
                <a:cs typeface="Calibri"/>
                <a:sym typeface="Calibri"/>
              </a:rPr>
              <a:t>Housing Care </a:t>
            </a:r>
            <a:r>
              <a:rPr b="0" i="0" lang="en-US"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US"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55" name="Google Shape;55;p18"/>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56" name="Google Shape;56;p18"/>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57" name="Google Shape;57;p18"/>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r>
              <a:rPr b="1" i="0" lang="en-US" sz="2400" u="none" cap="none" strike="noStrike">
                <a:solidFill>
                  <a:schemeClr val="lt1"/>
                </a:solidFill>
                <a:latin typeface="Calibri"/>
                <a:ea typeface="Calibri"/>
                <a:cs typeface="Calibri"/>
                <a:sym typeface="Calibri"/>
              </a:rPr>
              <a:t>PLEASE DELETE THIS INSTRUCTION SLIDE BEFORE PRESENTING FINAL PRESENTATION </a:t>
            </a: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58" name="Google Shape;58;p18"/>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59" name="Shape 5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60" name="Shape 60"/>
        <p:cNvGrpSpPr/>
        <p:nvPr/>
      </p:nvGrpSpPr>
      <p:grpSpPr>
        <a:xfrm>
          <a:off x="0" y="0"/>
          <a:ext cx="0" cy="0"/>
          <a:chOff x="0" y="0"/>
          <a:chExt cx="0" cy="0"/>
        </a:xfrm>
      </p:grpSpPr>
      <p:sp>
        <p:nvSpPr>
          <p:cNvPr id="61" name="Google Shape;61;p24"/>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24"/>
          <p:cNvSpPr/>
          <p:nvPr>
            <p:ph idx="2" type="pic"/>
          </p:nvPr>
        </p:nvSpPr>
        <p:spPr>
          <a:xfrm>
            <a:off x="0" y="0"/>
            <a:ext cx="12192000" cy="6858000"/>
          </a:xfrm>
          <a:prstGeom prst="rect">
            <a:avLst/>
          </a:prstGeom>
          <a:solidFill>
            <a:srgbClr val="F2F2F2"/>
          </a:solidFill>
          <a:ln>
            <a:noFill/>
          </a:ln>
        </p:spPr>
      </p:sp>
      <p:sp>
        <p:nvSpPr>
          <p:cNvPr id="63" name="Google Shape;63;p24"/>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64" name="Google Shape;64;p24"/>
          <p:cNvGrpSpPr/>
          <p:nvPr/>
        </p:nvGrpSpPr>
        <p:grpSpPr>
          <a:xfrm>
            <a:off x="-1877189" y="2648392"/>
            <a:ext cx="3525984" cy="2857223"/>
            <a:chOff x="1659400" y="1572038"/>
            <a:chExt cx="970931" cy="786778"/>
          </a:xfrm>
        </p:grpSpPr>
        <p:sp>
          <p:nvSpPr>
            <p:cNvPr id="65" name="Google Shape;65;p24"/>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 name="Google Shape;66;p24"/>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67" name="Shape 67"/>
        <p:cNvGrpSpPr/>
        <p:nvPr/>
      </p:nvGrpSpPr>
      <p:grpSpPr>
        <a:xfrm>
          <a:off x="0" y="0"/>
          <a:ext cx="0" cy="0"/>
          <a:chOff x="0" y="0"/>
          <a:chExt cx="0" cy="0"/>
        </a:xfrm>
      </p:grpSpPr>
      <p:sp>
        <p:nvSpPr>
          <p:cNvPr id="68" name="Google Shape;68;p25"/>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 name="Google Shape;69;p25"/>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25"/>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25"/>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25"/>
          <p:cNvSpPr/>
          <p:nvPr>
            <p:ph idx="4" type="pic"/>
          </p:nvPr>
        </p:nvSpPr>
        <p:spPr>
          <a:xfrm>
            <a:off x="-126342" y="0"/>
            <a:ext cx="3669321" cy="6858000"/>
          </a:xfrm>
          <a:prstGeom prst="rect">
            <a:avLst/>
          </a:prstGeom>
          <a:solidFill>
            <a:srgbClr val="D8D8D8"/>
          </a:solidFill>
          <a:ln>
            <a:noFill/>
          </a:ln>
        </p:spPr>
      </p:sp>
      <p:grpSp>
        <p:nvGrpSpPr>
          <p:cNvPr id="73" name="Google Shape;73;p25"/>
          <p:cNvGrpSpPr/>
          <p:nvPr/>
        </p:nvGrpSpPr>
        <p:grpSpPr>
          <a:xfrm>
            <a:off x="4054161" y="721803"/>
            <a:ext cx="7547911" cy="1674487"/>
            <a:chOff x="4061909" y="1565906"/>
            <a:chExt cx="7547911" cy="1882781"/>
          </a:xfrm>
        </p:grpSpPr>
        <p:cxnSp>
          <p:nvCxnSpPr>
            <p:cNvPr id="74" name="Google Shape;74;p25"/>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75" name="Google Shape;75;p25"/>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76" name="Google Shape;76;p25"/>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77" name="Google Shape;77;p25"/>
          <p:cNvCxnSpPr/>
          <p:nvPr/>
        </p:nvCxnSpPr>
        <p:spPr>
          <a:xfrm>
            <a:off x="4054160" y="2000290"/>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78" name="Google Shape;78;p25"/>
          <p:cNvCxnSpPr/>
          <p:nvPr/>
        </p:nvCxnSpPr>
        <p:spPr>
          <a:xfrm>
            <a:off x="4069659" y="2388245"/>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
        <p:nvSpPr>
          <p:cNvPr id="79" name="Google Shape;79;p25"/>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25"/>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25"/>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82" name="Google Shape;82;p25"/>
          <p:cNvGrpSpPr/>
          <p:nvPr/>
        </p:nvGrpSpPr>
        <p:grpSpPr>
          <a:xfrm>
            <a:off x="4054160" y="2644936"/>
            <a:ext cx="7547911" cy="1674487"/>
            <a:chOff x="4061909" y="1565906"/>
            <a:chExt cx="7547911" cy="1882781"/>
          </a:xfrm>
        </p:grpSpPr>
        <p:cxnSp>
          <p:nvCxnSpPr>
            <p:cNvPr id="83" name="Google Shape;83;p25"/>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84" name="Google Shape;84;p25"/>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85" name="Google Shape;85;p25"/>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86" name="Google Shape;86;p25"/>
          <p:cNvCxnSpPr/>
          <p:nvPr/>
        </p:nvCxnSpPr>
        <p:spPr>
          <a:xfrm>
            <a:off x="4054159" y="3923423"/>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87" name="Google Shape;87;p25"/>
          <p:cNvCxnSpPr/>
          <p:nvPr/>
        </p:nvCxnSpPr>
        <p:spPr>
          <a:xfrm>
            <a:off x="4069658" y="4311378"/>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
        <p:nvSpPr>
          <p:cNvPr id="88" name="Google Shape;88;p25"/>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25"/>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25"/>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91" name="Google Shape;91;p25"/>
          <p:cNvGrpSpPr/>
          <p:nvPr/>
        </p:nvGrpSpPr>
        <p:grpSpPr>
          <a:xfrm>
            <a:off x="4069658" y="4508733"/>
            <a:ext cx="7547911" cy="1674487"/>
            <a:chOff x="4061909" y="1565906"/>
            <a:chExt cx="7547911" cy="1882781"/>
          </a:xfrm>
        </p:grpSpPr>
        <p:cxnSp>
          <p:nvCxnSpPr>
            <p:cNvPr id="92" name="Google Shape;92;p25"/>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93" name="Google Shape;93;p25"/>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94" name="Google Shape;94;p25"/>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95" name="Google Shape;95;p25"/>
          <p:cNvCxnSpPr/>
          <p:nvPr/>
        </p:nvCxnSpPr>
        <p:spPr>
          <a:xfrm>
            <a:off x="4069657" y="5787220"/>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96" name="Google Shape;96;p25"/>
          <p:cNvCxnSpPr/>
          <p:nvPr/>
        </p:nvCxnSpPr>
        <p:spPr>
          <a:xfrm>
            <a:off x="4085156" y="6175175"/>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97" name="Shape 97"/>
        <p:cNvGrpSpPr/>
        <p:nvPr/>
      </p:nvGrpSpPr>
      <p:grpSpPr>
        <a:xfrm>
          <a:off x="0" y="0"/>
          <a:ext cx="0" cy="0"/>
          <a:chOff x="0" y="0"/>
          <a:chExt cx="0" cy="0"/>
        </a:xfrm>
      </p:grpSpPr>
      <p:sp>
        <p:nvSpPr>
          <p:cNvPr id="98" name="Google Shape;98;p26"/>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26"/>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00" name="Google Shape;100;p26"/>
          <p:cNvGrpSpPr/>
          <p:nvPr/>
        </p:nvGrpSpPr>
        <p:grpSpPr>
          <a:xfrm>
            <a:off x="4884044" y="3946789"/>
            <a:ext cx="3525984" cy="2857223"/>
            <a:chOff x="1659400" y="1572038"/>
            <a:chExt cx="970931" cy="786778"/>
          </a:xfrm>
        </p:grpSpPr>
        <p:sp>
          <p:nvSpPr>
            <p:cNvPr id="101" name="Google Shape;101;p26"/>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26"/>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3" name="Google Shape;103;p26"/>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04" name="Shape 104"/>
        <p:cNvGrpSpPr/>
        <p:nvPr/>
      </p:nvGrpSpPr>
      <p:grpSpPr>
        <a:xfrm>
          <a:off x="0" y="0"/>
          <a:ext cx="0" cy="0"/>
          <a:chOff x="0" y="0"/>
          <a:chExt cx="0" cy="0"/>
        </a:xfrm>
      </p:grpSpPr>
      <p:sp>
        <p:nvSpPr>
          <p:cNvPr id="105" name="Google Shape;105;p27"/>
          <p:cNvSpPr/>
          <p:nvPr/>
        </p:nvSpPr>
        <p:spPr>
          <a:xfrm>
            <a:off x="4605868" y="1"/>
            <a:ext cx="6891866"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27"/>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27"/>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8" name="Google Shape;108;p27"/>
          <p:cNvPicPr preferRelativeResize="0"/>
          <p:nvPr/>
        </p:nvPicPr>
        <p:blipFill rotWithShape="1">
          <a:blip r:embed="rId2">
            <a:alphaModFix/>
          </a:blip>
          <a:srcRect b="11083" l="-18315" r="29196" t="15976"/>
          <a:stretch/>
        </p:blipFill>
        <p:spPr>
          <a:xfrm flipH="1">
            <a:off x="0" y="1639691"/>
            <a:ext cx="8439100" cy="5375657"/>
          </a:xfrm>
          <a:prstGeom prst="rect">
            <a:avLst/>
          </a:prstGeom>
          <a:noFill/>
          <a:ln>
            <a:noFill/>
          </a:ln>
        </p:spPr>
      </p:pic>
      <p:sp>
        <p:nvSpPr>
          <p:cNvPr id="109" name="Google Shape;109;p27"/>
          <p:cNvSpPr/>
          <p:nvPr>
            <p:ph idx="3" type="pic"/>
          </p:nvPr>
        </p:nvSpPr>
        <p:spPr>
          <a:xfrm>
            <a:off x="0" y="1866787"/>
            <a:ext cx="5130800" cy="3913188"/>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92E4B"/>
                </a:solidFill>
                <a:latin typeface="Calibri"/>
                <a:ea typeface="Calibri"/>
                <a:cs typeface="Calibri"/>
                <a:sym typeface="Calibri"/>
              </a:rPr>
              <a:t>Reframing Skills for Senior Carers</a:t>
            </a:r>
            <a:endParaRPr b="0" i="0" sz="1000" u="none" cap="none" strike="noStrike">
              <a:solidFill>
                <a:srgbClr val="092E4B"/>
              </a:solidFill>
              <a:latin typeface="Calibri"/>
              <a:ea typeface="Calibri"/>
              <a:cs typeface="Calibri"/>
              <a:sym typeface="Calibri"/>
            </a:endParaRPr>
          </a:p>
        </p:txBody>
      </p:sp>
      <p:cxnSp>
        <p:nvCxnSpPr>
          <p:cNvPr id="11" name="Google Shape;11;p17"/>
          <p:cNvCxnSpPr/>
          <p:nvPr/>
        </p:nvCxnSpPr>
        <p:spPr>
          <a:xfrm rot="10800000">
            <a:off x="11791088" y="6608548"/>
            <a:ext cx="224149" cy="0"/>
          </a:xfrm>
          <a:prstGeom prst="straightConnector1">
            <a:avLst/>
          </a:prstGeom>
          <a:noFill/>
          <a:ln cap="flat" cmpd="sng" w="9525">
            <a:solidFill>
              <a:srgbClr val="24BAA2"/>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txBox="1"/>
          <p:nvPr>
            <p:ph idx="1" type="body"/>
          </p:nvPr>
        </p:nvSpPr>
        <p:spPr>
          <a:xfrm>
            <a:off x="575886" y="3922846"/>
            <a:ext cx="3659229" cy="1008300"/>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Clr>
                <a:schemeClr val="lt1"/>
              </a:buClr>
              <a:buSzPts val="4000"/>
              <a:buNone/>
            </a:pPr>
            <a:r>
              <a:t/>
            </a:r>
            <a:endParaRPr/>
          </a:p>
          <a:p>
            <a:pPr indent="0" lvl="0" marL="0" rtl="0" algn="l">
              <a:lnSpc>
                <a:spcPct val="98850"/>
              </a:lnSpc>
              <a:spcBef>
                <a:spcPts val="0"/>
              </a:spcBef>
              <a:spcAft>
                <a:spcPts val="0"/>
              </a:spcAft>
              <a:buClr>
                <a:schemeClr val="lt1"/>
              </a:buClr>
              <a:buSzPts val="4000"/>
              <a:buNone/>
            </a:pPr>
            <a:r>
              <a:rPr lang="en-US" sz="2400"/>
              <a:t>LTTA Madrid, Marzo 2023</a:t>
            </a:r>
            <a:endParaRPr sz="2400"/>
          </a:p>
        </p:txBody>
      </p:sp>
      <p:sp>
        <p:nvSpPr>
          <p:cNvPr id="136" name="Google Shape;136;p3"/>
          <p:cNvSpPr txBox="1"/>
          <p:nvPr>
            <p:ph idx="2" type="body"/>
          </p:nvPr>
        </p:nvSpPr>
        <p:spPr>
          <a:xfrm>
            <a:off x="340225" y="3097725"/>
            <a:ext cx="5647200" cy="136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lang="en-US"/>
              <a:t>Housing Care Project</a:t>
            </a:r>
            <a:endParaRPr/>
          </a:p>
          <a:p>
            <a:pPr indent="0" lvl="0" marL="0" rtl="0" algn="l">
              <a:lnSpc>
                <a:spcPct val="100000"/>
              </a:lnSpc>
              <a:spcBef>
                <a:spcPts val="0"/>
              </a:spcBef>
              <a:spcAft>
                <a:spcPts val="0"/>
              </a:spcAft>
              <a:buClr>
                <a:schemeClr val="lt1"/>
              </a:buClr>
              <a:buSzPts val="3200"/>
              <a:buNone/>
            </a:pPr>
            <a:r>
              <a:t/>
            </a:r>
            <a:endParaRPr/>
          </a:p>
        </p:txBody>
      </p:sp>
      <p:pic>
        <p:nvPicPr>
          <p:cNvPr id="137" name="Google Shape;137;p3"/>
          <p:cNvPicPr preferRelativeResize="0"/>
          <p:nvPr>
            <p:ph idx="3" type="pic"/>
          </p:nvPr>
        </p:nvPicPr>
        <p:blipFill rotWithShape="1">
          <a:blip r:embed="rId3">
            <a:alphaModFix/>
          </a:blip>
          <a:srcRect b="0" l="6180" r="6180" t="0"/>
          <a:stretch/>
        </p:blipFill>
        <p:spPr>
          <a:xfrm>
            <a:off x="5718875" y="423474"/>
            <a:ext cx="5982504" cy="4551483"/>
          </a:xfrm>
          <a:prstGeom prst="rect">
            <a:avLst/>
          </a:prstGeom>
          <a:solidFill>
            <a:srgbClr val="F2F2F2"/>
          </a:solidFill>
          <a:ln>
            <a:noFill/>
          </a:ln>
        </p:spPr>
      </p:pic>
      <p:sp>
        <p:nvSpPr>
          <p:cNvPr id="138" name="Google Shape;138;p3"/>
          <p:cNvSpPr txBox="1"/>
          <p:nvPr>
            <p:ph idx="4" type="body"/>
          </p:nvPr>
        </p:nvSpPr>
        <p:spPr>
          <a:xfrm>
            <a:off x="7918315" y="5611394"/>
            <a:ext cx="3622500" cy="731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lang="en-US"/>
              <a:t>﻿www.housingcare.net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2"/>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lang="en-US"/>
              <a:t>El profesor entiende diferentes procesos de aprendizaje (1:2)</a:t>
            </a:r>
            <a:endParaRPr/>
          </a:p>
          <a:p>
            <a:pPr indent="-228600" lvl="0" marL="457200" rtl="0" algn="l">
              <a:lnSpc>
                <a:spcPct val="90000"/>
              </a:lnSpc>
              <a:spcBef>
                <a:spcPts val="1000"/>
              </a:spcBef>
              <a:spcAft>
                <a:spcPts val="0"/>
              </a:spcAft>
              <a:buSzPts val="2400"/>
              <a:buNone/>
            </a:pPr>
            <a:br>
              <a:rPr lang="en-US"/>
            </a:br>
            <a:r>
              <a:rPr lang="en-US"/>
              <a:t>Para poder planificar un proceso de aprendizaje, el profesor debe ser consciente de las competencias relacionadas con los diferentes roles de enseñanza. </a:t>
            </a:r>
            <a:br>
              <a:rPr lang="en-US"/>
            </a:br>
            <a:r>
              <a:rPr lang="en-US"/>
              <a:t>• Las condiciones de aprendizaje del alumno es un aspecto importante, con respecto a la comprensión de los diferentes procesos de aprendizaje </a:t>
            </a:r>
            <a:br>
              <a:rPr lang="en-US"/>
            </a:br>
            <a:r>
              <a:rPr lang="en-US"/>
              <a:t>• Una teoría didáctica relaciona los seis aspectos más importantes al planificar un curso o proceso de aprendizaje – ver siguiente diapositiva</a:t>
            </a:r>
            <a:endParaRPr/>
          </a:p>
        </p:txBody>
      </p:sp>
      <p:sp>
        <p:nvSpPr>
          <p:cNvPr id="214" name="Google Shape;214;p12"/>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Aspecto psicológico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3"/>
          <p:cNvSpPr txBox="1"/>
          <p:nvPr>
            <p:ph idx="1" type="body"/>
          </p:nvPr>
        </p:nvSpPr>
        <p:spPr>
          <a:xfrm>
            <a:off x="798380" y="1565257"/>
            <a:ext cx="10595237" cy="4330365"/>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lang="en-US"/>
              <a:t>El profesor entiende diferentes procesos de aprendizaje (2:2)</a:t>
            </a:r>
            <a:br>
              <a:rPr lang="en-US"/>
            </a:br>
            <a:r>
              <a:rPr lang="en-US"/>
              <a:t>Las preguntas para hacer sobre las condiciones de aprendizaje del alumno incluyen:   </a:t>
            </a:r>
            <a:br>
              <a:rPr lang="en-US"/>
            </a:br>
            <a:r>
              <a:rPr lang="en-US"/>
              <a:t> • ¿Qué habilidades profesionales u otras habilidades relevantes tiene el alumno? </a:t>
            </a:r>
            <a:br>
              <a:rPr lang="en-US"/>
            </a:br>
            <a:r>
              <a:rPr lang="en-US"/>
              <a:t>• ¿Qué habilidades de comunicación tiene el alumno?</a:t>
            </a:r>
            <a:br>
              <a:rPr lang="en-US"/>
            </a:br>
            <a:r>
              <a:rPr lang="en-US"/>
              <a:t>• ¿Qué habilidades de colaboración tiene el alumno? </a:t>
            </a:r>
            <a:br>
              <a:rPr lang="en-US"/>
            </a:br>
            <a:r>
              <a:rPr lang="en-US"/>
              <a:t>• ¿Está motivado el alumno para seguir el tema? </a:t>
            </a:r>
            <a:br>
              <a:rPr lang="en-US"/>
            </a:br>
            <a:r>
              <a:rPr lang="en-US"/>
              <a:t>• ¿El alumno tiene algún problema especial o necesidad de recursos relacionados con el curso? </a:t>
            </a:r>
            <a:br>
              <a:rPr lang="en-US"/>
            </a:br>
            <a:r>
              <a:rPr lang="en-US"/>
              <a:t>• ¿Cómo aprende el alumno?</a:t>
            </a:r>
            <a:endParaRPr/>
          </a:p>
        </p:txBody>
      </p:sp>
      <p:sp>
        <p:nvSpPr>
          <p:cNvPr id="220" name="Google Shape;220;p13"/>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Aspecto técnico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4"/>
          <p:cNvSpPr txBox="1"/>
          <p:nvPr>
            <p:ph idx="1" type="body"/>
          </p:nvPr>
        </p:nvSpPr>
        <p:spPr>
          <a:xfrm>
            <a:off x="798380" y="1565257"/>
            <a:ext cx="10595237" cy="4330365"/>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b="1" lang="en-US"/>
              <a:t>Retención de memoria</a:t>
            </a:r>
            <a:br>
              <a:rPr lang="en-US"/>
            </a:br>
            <a:r>
              <a:rPr lang="en-US"/>
              <a:t>• Con la edad sigue un deterioro natural de la función cerebral, causando un debilitamiento progresivo de la concentración, la memoria y la flexibilidad mental</a:t>
            </a:r>
            <a:endParaRPr/>
          </a:p>
          <a:p>
            <a:pPr indent="-228600" lvl="0" marL="457200" rtl="0" algn="l">
              <a:lnSpc>
                <a:spcPct val="90000"/>
              </a:lnSpc>
              <a:spcBef>
                <a:spcPts val="1000"/>
              </a:spcBef>
              <a:spcAft>
                <a:spcPts val="0"/>
              </a:spcAft>
              <a:buSzPts val="2400"/>
              <a:buNone/>
            </a:pPr>
            <a:r>
              <a:rPr lang="en-US"/>
              <a:t> • Planificación de un curso el profesor debe tener en cuenta los factores anteriores </a:t>
            </a:r>
            <a:br>
              <a:rPr lang="en-US"/>
            </a:br>
            <a:r>
              <a:rPr lang="en-US"/>
              <a:t>• En cuanto a la retención de la memoria, los siguientes aspectos son importantes:</a:t>
            </a:r>
            <a:br>
              <a:rPr lang="en-US"/>
            </a:br>
            <a:r>
              <a:rPr lang="en-US"/>
              <a:t>	–Paso</a:t>
            </a:r>
            <a:br>
              <a:rPr lang="en-US"/>
            </a:br>
            <a:r>
              <a:rPr lang="en-US"/>
              <a:t>	–Repetición</a:t>
            </a:r>
            <a:br>
              <a:rPr lang="en-US"/>
            </a:br>
            <a:r>
              <a:rPr lang="en-US"/>
              <a:t>	– Pasos sencillos</a:t>
            </a:r>
            <a:endParaRPr/>
          </a:p>
        </p:txBody>
      </p:sp>
      <p:sp>
        <p:nvSpPr>
          <p:cNvPr id="226" name="Google Shape;226;p14"/>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Aspecto técnico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5"/>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b="1" lang="en-US"/>
              <a:t>Repetición</a:t>
            </a:r>
            <a:br>
              <a:rPr lang="en-US"/>
            </a:br>
            <a:r>
              <a:rPr lang="en-US"/>
              <a:t>• Desarrollar una cierta habilidad técnica puede requerir varios intentos de práctica</a:t>
            </a:r>
            <a:br>
              <a:rPr lang="en-US"/>
            </a:br>
            <a:r>
              <a:rPr lang="en-US"/>
              <a:t>• Por lo tanto, repetir diferentes pasos en el proceso de aprendizaje es esencial, cuando se enseña a las personas mayores</a:t>
            </a:r>
            <a:br>
              <a:rPr lang="en-US"/>
            </a:br>
            <a:r>
              <a:rPr lang="en-US"/>
              <a:t>• El maestro debe considerar la mejor manera de proporcionar instrucción y retroalimentación, dando tiempo para la repetición del alumno</a:t>
            </a:r>
            <a:endParaRPr/>
          </a:p>
        </p:txBody>
      </p:sp>
      <p:sp>
        <p:nvSpPr>
          <p:cNvPr id="232" name="Google Shape;232;p15"/>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Aspecto técnico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2"/>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b="1" lang="en-US"/>
              <a:t>Pasos sencillos</a:t>
            </a:r>
            <a:br>
              <a:rPr lang="en-US"/>
            </a:br>
            <a:r>
              <a:rPr lang="en-US"/>
              <a:t>• Enseñar a las personas mayores que el maestro puede encontrar útil la regla KISS (Keep It Simple, Stupid), transmitiendo conocimientos básicos de TI.</a:t>
            </a:r>
            <a:br>
              <a:rPr lang="en-US"/>
            </a:br>
            <a:r>
              <a:rPr lang="en-US"/>
              <a:t>• Los profesores tienen que conocer a los alumnos a su propio nivel; La enseñanza basada en pasos simples es, por lo tanto, un factor importante</a:t>
            </a:r>
            <a:br>
              <a:rPr lang="en-US"/>
            </a:br>
            <a:r>
              <a:rPr lang="en-US"/>
              <a:t>• Las preguntas abiertas que guían a las personas mayores a la resolución simple de problemas pueden motivar al alumno a buscar más información </a:t>
            </a:r>
            <a:br>
              <a:rPr lang="en-US"/>
            </a:br>
            <a:r>
              <a:rPr lang="en-US"/>
              <a:t>• De esta manera, el alumno alcanza un mayor nivel de conocimiento o habilidad, encontrando las respuestas por sí mismo.</a:t>
            </a:r>
            <a:endParaRPr/>
          </a:p>
        </p:txBody>
      </p:sp>
      <p:sp>
        <p:nvSpPr>
          <p:cNvPr id="238" name="Google Shape;238;p32"/>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Aspecto técnico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3"/>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400"/>
              <a:buNone/>
            </a:pPr>
            <a:r>
              <a:rPr b="1" lang="en-US"/>
              <a:t>Evitar la jerga de TI</a:t>
            </a:r>
            <a:br>
              <a:rPr lang="en-US"/>
            </a:br>
            <a:r>
              <a:rPr lang="en-US"/>
              <a:t>El vocabulario digital es un reto para muchas personas mayores, por lo tanto:</a:t>
            </a:r>
            <a:br>
              <a:rPr lang="en-US"/>
            </a:br>
            <a:r>
              <a:rPr lang="en-US"/>
              <a:t>– El uso de la jerga informática debe mantenerse al mínimo </a:t>
            </a:r>
            <a:br>
              <a:rPr lang="en-US"/>
            </a:br>
            <a:r>
              <a:rPr lang="en-US"/>
              <a:t>– Algunas expresiones pueden necesitar ser explicadas o "traducidas"</a:t>
            </a:r>
            <a:endParaRPr/>
          </a:p>
        </p:txBody>
      </p:sp>
      <p:sp>
        <p:nvSpPr>
          <p:cNvPr id="244" name="Google Shape;244;p33"/>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Aspecto técnico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4"/>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b="1" lang="en-US"/>
              <a:t>Establecer límites</a:t>
            </a:r>
            <a:br>
              <a:rPr lang="en-US"/>
            </a:br>
            <a:r>
              <a:rPr lang="en-US"/>
              <a:t>• Establecer límites, en términos de qué tipo de información es accesible o visible para el maestro u otros, es importante </a:t>
            </a:r>
            <a:br>
              <a:rPr lang="en-US"/>
            </a:br>
            <a:r>
              <a:rPr lang="en-US"/>
              <a:t>• Los límites deben quedar claros para los alumnos al comienzo del curso </a:t>
            </a:r>
            <a:br>
              <a:rPr lang="en-US"/>
            </a:br>
            <a:r>
              <a:rPr lang="en-US"/>
              <a:t>• Cuando se trata de servicios digitales, requiere conciencia de la ética de la privacidad</a:t>
            </a:r>
            <a:endParaRPr/>
          </a:p>
        </p:txBody>
      </p:sp>
      <p:sp>
        <p:nvSpPr>
          <p:cNvPr id="250" name="Google Shape;250;p34"/>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Aspecto ético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5"/>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b="1" lang="en-US"/>
              <a:t>Ética</a:t>
            </a:r>
            <a:br>
              <a:rPr lang="en-US"/>
            </a:br>
            <a:r>
              <a:rPr lang="en-US"/>
              <a:t>• La ética de la privacidad varía dependiendo de la relación entre el profesor y el alumno</a:t>
            </a:r>
            <a:br>
              <a:rPr lang="en-US"/>
            </a:br>
            <a:r>
              <a:rPr lang="en-US"/>
              <a:t>• Los trabajadores profesionales y voluntarios deben ser muy conscientes de su responsabilidad con respecto al acceso a la información personal </a:t>
            </a:r>
            <a:br>
              <a:rPr lang="en-US"/>
            </a:br>
            <a:r>
              <a:rPr lang="en-US"/>
              <a:t>• Dentro del rol docente está la responsabilidad de aplicar una buena ética en la enseñanza </a:t>
            </a:r>
            <a:br>
              <a:rPr lang="en-US"/>
            </a:br>
            <a:r>
              <a:rPr lang="en-US"/>
              <a:t>• Una buena ética con respecto a los servicios digitales podría ser una actitud útil con consejos sobre cómo crear contraseñas seguras, pero NO para obtener conocimiento de las contraseñas</a:t>
            </a:r>
            <a:endParaRPr/>
          </a:p>
        </p:txBody>
      </p:sp>
      <p:sp>
        <p:nvSpPr>
          <p:cNvPr id="256" name="Google Shape;256;p35"/>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Aspecto ético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b="1" lang="en-US"/>
              <a:t>Protección de la privacidad</a:t>
            </a:r>
            <a:br>
              <a:rPr lang="en-US"/>
            </a:br>
            <a:r>
              <a:rPr lang="en-US"/>
              <a:t>• Los cuidadores y voluntarios tienen la obligación de guardar el secreto en contacto con los asuntos privados del alumno</a:t>
            </a:r>
            <a:br>
              <a:rPr lang="en-US"/>
            </a:br>
            <a:r>
              <a:rPr lang="en-US"/>
              <a:t>• Al enseñar diferentes habilidades de TI, el maestro tiene acceso a información diversa de la cual está obligado a observar el secreto. </a:t>
            </a:r>
            <a:br>
              <a:rPr lang="en-US"/>
            </a:br>
            <a:r>
              <a:rPr lang="en-US"/>
              <a:t>• Eso significa que el profesor no puede compartir ninguna información privada del alumno con otros, ni utilizar ninguna información privada del alumno para su propio beneficio.</a:t>
            </a:r>
            <a:endParaRPr/>
          </a:p>
        </p:txBody>
      </p:sp>
      <p:sp>
        <p:nvSpPr>
          <p:cNvPr id="262" name="Google Shape;262;p36"/>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Aspecto ético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36ea598341_1_12"/>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400"/>
              <a:buNone/>
            </a:pPr>
            <a:r>
              <a:rPr b="1" lang="en-US" sz="2000"/>
              <a:t>El alumno; </a:t>
            </a:r>
            <a:endParaRPr/>
          </a:p>
          <a:p>
            <a:pPr indent="0" lvl="0" marL="0" rtl="0" algn="l">
              <a:lnSpc>
                <a:spcPct val="90000"/>
              </a:lnSpc>
              <a:spcBef>
                <a:spcPts val="1000"/>
              </a:spcBef>
              <a:spcAft>
                <a:spcPts val="0"/>
              </a:spcAft>
              <a:buSzPts val="2400"/>
              <a:buNone/>
            </a:pPr>
            <a:r>
              <a:rPr lang="en-US" sz="2000"/>
              <a:t>• Es capaz de identificar lo que funciona para ayudar a la retención de información del alumno y aplicar las herramientas pedagógicas necesarias para permitir que las personas mayores aprendan tecnología de TI </a:t>
            </a:r>
            <a:endParaRPr/>
          </a:p>
          <a:p>
            <a:pPr indent="0" lvl="0" marL="0" rtl="0" algn="l">
              <a:lnSpc>
                <a:spcPct val="90000"/>
              </a:lnSpc>
              <a:spcBef>
                <a:spcPts val="1000"/>
              </a:spcBef>
              <a:spcAft>
                <a:spcPts val="0"/>
              </a:spcAft>
              <a:buSzPts val="2400"/>
              <a:buNone/>
            </a:pPr>
            <a:br>
              <a:rPr lang="en-US" sz="2000"/>
            </a:br>
            <a:r>
              <a:rPr lang="en-US" sz="2000"/>
              <a:t>• Comprende los diferentes procesos de aprendizaje de las personas mayores </a:t>
            </a:r>
            <a:endParaRPr/>
          </a:p>
          <a:p>
            <a:pPr indent="0" lvl="0" marL="0" rtl="0" algn="l">
              <a:lnSpc>
                <a:spcPct val="90000"/>
              </a:lnSpc>
              <a:spcBef>
                <a:spcPts val="1000"/>
              </a:spcBef>
              <a:spcAft>
                <a:spcPts val="0"/>
              </a:spcAft>
              <a:buSzPts val="2400"/>
              <a:buNone/>
            </a:pPr>
            <a:br>
              <a:rPr lang="en-US" sz="2000"/>
            </a:br>
            <a:r>
              <a:rPr lang="en-US" sz="2000"/>
              <a:t>• Es capaz de aplicar una actitud positiva y empática al entrenamiento </a:t>
            </a:r>
            <a:endParaRPr/>
          </a:p>
          <a:p>
            <a:pPr indent="0" lvl="0" marL="0" rtl="0" algn="l">
              <a:lnSpc>
                <a:spcPct val="90000"/>
              </a:lnSpc>
              <a:spcBef>
                <a:spcPts val="1000"/>
              </a:spcBef>
              <a:spcAft>
                <a:spcPts val="0"/>
              </a:spcAft>
              <a:buSzPts val="2400"/>
              <a:buNone/>
            </a:pPr>
            <a:br>
              <a:rPr lang="en-US" sz="2000"/>
            </a:br>
            <a:r>
              <a:rPr lang="en-US" sz="2000"/>
              <a:t>• Es capaz de proporcionar conocimientos de ética de seguridad digital para proteger a la persona mayor</a:t>
            </a:r>
            <a:endParaRPr sz="2100">
              <a:solidFill>
                <a:srgbClr val="000000"/>
              </a:solidFill>
              <a:latin typeface="Arial"/>
              <a:ea typeface="Arial"/>
              <a:cs typeface="Arial"/>
              <a:sym typeface="Arial"/>
            </a:endParaRPr>
          </a:p>
          <a:p>
            <a:pPr indent="0" lvl="0" marL="0" rtl="0" algn="l">
              <a:lnSpc>
                <a:spcPct val="100000"/>
              </a:lnSpc>
              <a:spcBef>
                <a:spcPts val="0"/>
              </a:spcBef>
              <a:spcAft>
                <a:spcPts val="0"/>
              </a:spcAft>
              <a:buSzPts val="2400"/>
              <a:buNone/>
            </a:pPr>
            <a:r>
              <a:t/>
            </a:r>
            <a:endParaRPr sz="2500">
              <a:solidFill>
                <a:srgbClr val="000000"/>
              </a:solidFill>
              <a:latin typeface="Arial"/>
              <a:ea typeface="Arial"/>
              <a:cs typeface="Arial"/>
              <a:sym typeface="Arial"/>
            </a:endParaRPr>
          </a:p>
          <a:p>
            <a:pPr indent="0" lvl="0" marL="0" rtl="0" algn="l">
              <a:lnSpc>
                <a:spcPct val="90000"/>
              </a:lnSpc>
              <a:spcBef>
                <a:spcPts val="1000"/>
              </a:spcBef>
              <a:spcAft>
                <a:spcPts val="0"/>
              </a:spcAft>
              <a:buSzPts val="2400"/>
              <a:buNone/>
            </a:pPr>
            <a:r>
              <a:t/>
            </a:r>
            <a:endParaRPr/>
          </a:p>
        </p:txBody>
      </p:sp>
      <p:sp>
        <p:nvSpPr>
          <p:cNvPr id="145" name="Google Shape;145;g136ea598341_1_12"/>
          <p:cNvSpPr txBox="1"/>
          <p:nvPr>
            <p:ph idx="2" type="body"/>
          </p:nvPr>
        </p:nvSpPr>
        <p:spPr>
          <a:xfrm>
            <a:off x="798380" y="772278"/>
            <a:ext cx="10595100" cy="803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sz="5400"/>
              <a:t>Resultados del aprendizaje</a:t>
            </a:r>
            <a:endParaRPr sz="5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4"/>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01</a:t>
            </a:r>
            <a:endParaRPr/>
          </a:p>
        </p:txBody>
      </p:sp>
      <p:sp>
        <p:nvSpPr>
          <p:cNvPr id="152" name="Google Shape;152;p4"/>
          <p:cNvSpPr txBox="1"/>
          <p:nvPr>
            <p:ph idx="5" type="body"/>
          </p:nvPr>
        </p:nvSpPr>
        <p:spPr>
          <a:xfrm>
            <a:off x="565671" y="5441277"/>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03</a:t>
            </a:r>
            <a:endParaRPr/>
          </a:p>
        </p:txBody>
      </p:sp>
      <p:sp>
        <p:nvSpPr>
          <p:cNvPr id="153" name="Google Shape;153;p4"/>
          <p:cNvSpPr txBox="1"/>
          <p:nvPr>
            <p:ph idx="6" type="body"/>
          </p:nvPr>
        </p:nvSpPr>
        <p:spPr>
          <a:xfrm>
            <a:off x="1266058" y="3837106"/>
            <a:ext cx="7491528" cy="1266786"/>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200"/>
              <a:buFont typeface="Arial"/>
              <a:buNone/>
            </a:pPr>
            <a:r>
              <a:rPr b="1" lang="en-US"/>
              <a:t>Aspecto técnico;</a:t>
            </a:r>
            <a:br>
              <a:rPr b="1" lang="en-US"/>
            </a:br>
            <a:r>
              <a:rPr lang="en-US"/>
              <a:t>El profesor entiende diferentes procesos de aprendizaje - Retención de memoria - Repetir - Pasos simples - Evitar la jerga informática</a:t>
            </a:r>
            <a:endParaRPr/>
          </a:p>
        </p:txBody>
      </p:sp>
      <p:sp>
        <p:nvSpPr>
          <p:cNvPr id="154" name="Google Shape;154;p4"/>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contenido</a:t>
            </a:r>
            <a:endParaRPr/>
          </a:p>
        </p:txBody>
      </p:sp>
      <p:sp>
        <p:nvSpPr>
          <p:cNvPr id="155" name="Google Shape;155;p4"/>
          <p:cNvSpPr txBox="1"/>
          <p:nvPr>
            <p:ph idx="2" type="body"/>
          </p:nvPr>
        </p:nvSpPr>
        <p:spPr>
          <a:xfrm>
            <a:off x="1319877" y="1909782"/>
            <a:ext cx="7491529" cy="1726443"/>
          </a:xfrm>
          <a:prstGeom prst="rect">
            <a:avLst/>
          </a:prstGeom>
          <a:noFill/>
          <a:ln>
            <a:noFill/>
          </a:ln>
        </p:spPr>
        <p:txBody>
          <a:bodyPr anchorCtr="0" anchor="ctr" bIns="45700" lIns="91425" spcFirstLastPara="1" rIns="91425" wrap="square" tIns="45700">
            <a:noAutofit/>
          </a:bodyPr>
          <a:lstStyle/>
          <a:p>
            <a:pPr indent="-228600" lvl="0" marL="457200" rtl="0" algn="l">
              <a:lnSpc>
                <a:spcPct val="90000"/>
              </a:lnSpc>
              <a:spcBef>
                <a:spcPts val="1000"/>
              </a:spcBef>
              <a:spcAft>
                <a:spcPts val="0"/>
              </a:spcAft>
              <a:buSzPts val="2200"/>
              <a:buNone/>
            </a:pPr>
            <a:r>
              <a:rPr b="1" lang="en-US"/>
              <a:t>Aspecto psicológico; </a:t>
            </a:r>
            <a:br>
              <a:rPr b="1" lang="en-US"/>
            </a:br>
            <a:r>
              <a:rPr lang="en-US"/>
              <a:t>Conocimiento del envejecimiento en relación con la retención y las capacidades cognitivas - Motivación - Escucha activa - Retroalimentación positiva - Enfoque empático - Paciencia/velocidad</a:t>
            </a:r>
            <a:endParaRPr/>
          </a:p>
        </p:txBody>
      </p:sp>
      <p:sp>
        <p:nvSpPr>
          <p:cNvPr id="156" name="Google Shape;156;p4"/>
          <p:cNvSpPr txBox="1"/>
          <p:nvPr/>
        </p:nvSpPr>
        <p:spPr>
          <a:xfrm>
            <a:off x="565672" y="3968073"/>
            <a:ext cx="700387" cy="68951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24BAA2"/>
              </a:buClr>
              <a:buSzPts val="3200"/>
              <a:buFont typeface="Arial"/>
              <a:buNone/>
            </a:pPr>
            <a:r>
              <a:rPr b="1" i="0" lang="en-US" sz="3200" u="none" cap="none" strike="noStrike">
                <a:solidFill>
                  <a:srgbClr val="24BAA2"/>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157" name="Google Shape;157;p4"/>
          <p:cNvSpPr/>
          <p:nvPr/>
        </p:nvSpPr>
        <p:spPr>
          <a:xfrm>
            <a:off x="1420062" y="5441277"/>
            <a:ext cx="7491528" cy="769401"/>
          </a:xfrm>
          <a:prstGeom prst="rect">
            <a:avLst/>
          </a:prstGeom>
          <a:noFill/>
          <a:ln>
            <a:noFill/>
          </a:ln>
        </p:spPr>
        <p:txBody>
          <a:bodyPr anchorCtr="0" anchor="t" bIns="45700" lIns="91425" spcFirstLastPara="1" rIns="91425" wrap="square" tIns="45700">
            <a:spAutoFit/>
          </a:bodyPr>
          <a:lstStyle/>
          <a:p>
            <a:pPr indent="0" lvl="6" marL="0" marR="0" rtl="0" algn="l">
              <a:lnSpc>
                <a:spcPct val="100000"/>
              </a:lnSpc>
              <a:spcBef>
                <a:spcPts val="0"/>
              </a:spcBef>
              <a:spcAft>
                <a:spcPts val="0"/>
              </a:spcAft>
              <a:buNone/>
            </a:pPr>
            <a:r>
              <a:rPr b="1" i="0" lang="en-US" sz="2200" u="none" cap="none" strike="noStrike">
                <a:solidFill>
                  <a:srgbClr val="092E4B"/>
                </a:solidFill>
                <a:latin typeface="Calibri"/>
                <a:ea typeface="Calibri"/>
                <a:cs typeface="Calibri"/>
                <a:sym typeface="Calibri"/>
              </a:rPr>
              <a:t>Ética de la privacidad;</a:t>
            </a:r>
            <a:br>
              <a:rPr b="0" i="0" lang="en-US" sz="2200" u="none" cap="none" strike="noStrike">
                <a:solidFill>
                  <a:srgbClr val="092E4B"/>
                </a:solidFill>
                <a:latin typeface="Calibri"/>
                <a:ea typeface="Calibri"/>
                <a:cs typeface="Calibri"/>
                <a:sym typeface="Calibri"/>
              </a:rPr>
            </a:br>
            <a:r>
              <a:rPr b="0" i="0" lang="en-US" sz="2200" u="none" cap="none" strike="noStrike">
                <a:solidFill>
                  <a:srgbClr val="092E4B"/>
                </a:solidFill>
                <a:latin typeface="Calibri"/>
                <a:ea typeface="Calibri"/>
                <a:cs typeface="Calibri"/>
                <a:sym typeface="Calibri"/>
              </a:rPr>
              <a:t>Establecer límites - Ética - Protección de la privacidad</a:t>
            </a:r>
            <a:endParaRPr b="0" i="0" sz="2200" u="none" cap="none" strike="noStrike">
              <a:solidFill>
                <a:srgbClr val="092E4B"/>
              </a:solidFill>
              <a:latin typeface="Calibri"/>
              <a:ea typeface="Calibri"/>
              <a:cs typeface="Calibri"/>
              <a:sym typeface="Calibri"/>
            </a:endParaRPr>
          </a:p>
        </p:txBody>
      </p:sp>
      <p:grpSp>
        <p:nvGrpSpPr>
          <p:cNvPr id="158" name="Google Shape;158;p4"/>
          <p:cNvGrpSpPr/>
          <p:nvPr/>
        </p:nvGrpSpPr>
        <p:grpSpPr>
          <a:xfrm>
            <a:off x="8988550" y="2544500"/>
            <a:ext cx="2448600" cy="1279200"/>
            <a:chOff x="9065600" y="4434975"/>
            <a:chExt cx="2448600" cy="1279200"/>
          </a:xfrm>
        </p:grpSpPr>
        <p:sp>
          <p:nvSpPr>
            <p:cNvPr id="159" name="Google Shape;159;p4"/>
            <p:cNvSpPr/>
            <p:nvPr/>
          </p:nvSpPr>
          <p:spPr>
            <a:xfrm>
              <a:off x="9065600" y="4441125"/>
              <a:ext cx="2448600" cy="1266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txBox="1"/>
            <p:nvPr/>
          </p:nvSpPr>
          <p:spPr>
            <a:xfrm>
              <a:off x="9139400" y="4434975"/>
              <a:ext cx="2153100" cy="1279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700"/>
                <a:buFont typeface="Arial"/>
                <a:buNone/>
              </a:pPr>
              <a:r>
                <a:rPr lang="en-US" sz="900">
                  <a:latin typeface="Calibri"/>
                  <a:ea typeface="Calibri"/>
                  <a:cs typeface="Calibri"/>
                  <a:sym typeface="Calibri"/>
                </a:rPr>
                <a:t>El apoyo de la Comisión Europea para la producción de esta publicación no constituye un respaldo de los contenidos que reflejan únicamente las opiniones de los autores, y la Comisión no se hace responsable del uso que pueda hacerse de la información contenida en ella.</a:t>
              </a:r>
              <a:endParaRPr b="0" i="0" sz="900" u="none" cap="none" strike="noStrike">
                <a:solidFill>
                  <a:srgbClr val="000000"/>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
          <p:cNvSpPr txBox="1"/>
          <p:nvPr>
            <p:ph idx="1" type="body"/>
          </p:nvPr>
        </p:nvSpPr>
        <p:spPr>
          <a:xfrm>
            <a:off x="798380" y="1565257"/>
            <a:ext cx="10595237" cy="38499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400"/>
              <a:buNone/>
            </a:pPr>
            <a:r>
              <a:rPr lang="en-US"/>
              <a:t>Conocimiento del envejecimiento en relación con la retención y las capacidades cognitivas</a:t>
            </a:r>
            <a:br>
              <a:rPr lang="en-US"/>
            </a:br>
            <a:r>
              <a:rPr lang="en-US"/>
              <a:t>La demanda de habilidades básicas de TI ha evolucionado tras el creciente número de soluciones digitales oficiales en muchos países.</a:t>
            </a:r>
            <a:br>
              <a:rPr lang="en-US"/>
            </a:br>
            <a:r>
              <a:rPr b="1" lang="en-US"/>
              <a:t>Hay algunos obstáculos para el aprendizaje en una edad madura: </a:t>
            </a:r>
            <a:br>
              <a:rPr lang="en-US"/>
            </a:br>
            <a:r>
              <a:rPr lang="en-US"/>
              <a:t>– Deterioro natural de la función cerebral – debilitamiento de la concentración – debilitamiento de la memoria y flexibilidad mental</a:t>
            </a:r>
            <a:br>
              <a:rPr lang="en-US"/>
            </a:br>
            <a:r>
              <a:rPr lang="en-US"/>
              <a:t>El cerebro es plástico en todas las etapas de la vida:</a:t>
            </a:r>
            <a:br>
              <a:rPr lang="en-US"/>
            </a:br>
            <a:r>
              <a:rPr lang="en-US"/>
              <a:t>Es posible mantener la funcionalidad del cerebro para aprender, incluso en la vejez si las personas mayores involucran su cerebro en nuevas tareas desafiantes; por ejemplo, aprender TI</a:t>
            </a:r>
            <a:endParaRPr/>
          </a:p>
        </p:txBody>
      </p:sp>
      <p:sp>
        <p:nvSpPr>
          <p:cNvPr id="166" name="Google Shape;166;p1"/>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Aspecto psicológico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
          <p:cNvSpPr txBox="1"/>
          <p:nvPr>
            <p:ph idx="1" type="body"/>
          </p:nvPr>
        </p:nvSpPr>
        <p:spPr>
          <a:xfrm>
            <a:off x="577516" y="1504041"/>
            <a:ext cx="11040177" cy="4800506"/>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lang="en-US"/>
              <a:t>Motivación</a:t>
            </a:r>
            <a:br>
              <a:rPr lang="en-US"/>
            </a:br>
            <a:r>
              <a:rPr lang="en-US"/>
              <a:t>Durante la enseñanza y la formación es importante mantenerse al día y promover la motivación de los ancianos:</a:t>
            </a:r>
            <a:endParaRPr/>
          </a:p>
          <a:p>
            <a:pPr indent="-228600" lvl="0" marL="457200" rtl="0" algn="l">
              <a:lnSpc>
                <a:spcPct val="90000"/>
              </a:lnSpc>
              <a:spcBef>
                <a:spcPts val="1000"/>
              </a:spcBef>
              <a:spcAft>
                <a:spcPts val="0"/>
              </a:spcAft>
              <a:buSzPts val="2400"/>
              <a:buNone/>
            </a:pPr>
            <a:r>
              <a:t/>
            </a:r>
            <a:endParaRPr/>
          </a:p>
          <a:p>
            <a:pPr indent="-228600" lvl="0" marL="457200" rtl="0" algn="l">
              <a:lnSpc>
                <a:spcPct val="90000"/>
              </a:lnSpc>
              <a:spcBef>
                <a:spcPts val="1000"/>
              </a:spcBef>
              <a:spcAft>
                <a:spcPts val="0"/>
              </a:spcAft>
              <a:buSzPts val="2400"/>
              <a:buNone/>
            </a:pPr>
            <a:r>
              <a:t/>
            </a:r>
            <a:endParaRPr/>
          </a:p>
          <a:p>
            <a:pPr indent="-228600" lvl="0" marL="457200" rtl="0" algn="l">
              <a:lnSpc>
                <a:spcPct val="90000"/>
              </a:lnSpc>
              <a:spcBef>
                <a:spcPts val="1000"/>
              </a:spcBef>
              <a:spcAft>
                <a:spcPts val="0"/>
              </a:spcAft>
              <a:buSzPts val="2400"/>
              <a:buNone/>
            </a:pPr>
            <a:r>
              <a:t/>
            </a:r>
            <a:endParaRPr/>
          </a:p>
          <a:p>
            <a:pPr indent="-228600" lvl="0" marL="457200" rtl="0" algn="l">
              <a:lnSpc>
                <a:spcPct val="90000"/>
              </a:lnSpc>
              <a:spcBef>
                <a:spcPts val="1000"/>
              </a:spcBef>
              <a:spcAft>
                <a:spcPts val="0"/>
              </a:spcAft>
              <a:buSzPts val="2400"/>
              <a:buNone/>
            </a:pPr>
            <a:r>
              <a:t/>
            </a:r>
            <a:endParaRPr/>
          </a:p>
          <a:p>
            <a:pPr indent="-228600" lvl="0" marL="457200" rtl="0" algn="l">
              <a:lnSpc>
                <a:spcPct val="90000"/>
              </a:lnSpc>
              <a:spcBef>
                <a:spcPts val="1000"/>
              </a:spcBef>
              <a:spcAft>
                <a:spcPts val="0"/>
              </a:spcAft>
              <a:buSzPts val="2400"/>
              <a:buNone/>
            </a:pPr>
            <a:r>
              <a:rPr lang="en-US"/>
              <a:t>Para mantener la motivación de los mayores, el maestro debe: </a:t>
            </a:r>
            <a:endParaRPr/>
          </a:p>
          <a:p>
            <a:pPr indent="-342900" lvl="0" marL="571500" rtl="0" algn="l">
              <a:lnSpc>
                <a:spcPct val="90000"/>
              </a:lnSpc>
              <a:spcBef>
                <a:spcPts val="1000"/>
              </a:spcBef>
              <a:spcAft>
                <a:spcPts val="0"/>
              </a:spcAft>
              <a:buSzPts val="2400"/>
              <a:buFont typeface="Arial"/>
              <a:buChar char="•"/>
            </a:pPr>
            <a:r>
              <a:rPr lang="en-US"/>
              <a:t>Establecer objetivos intermedios </a:t>
            </a:r>
            <a:br>
              <a:rPr lang="en-US"/>
            </a:br>
            <a:r>
              <a:rPr lang="en-US"/>
              <a:t>Dar retroalimentación positiva cada vez que el anciano alcance el objetivo intermedio</a:t>
            </a:r>
            <a:endParaRPr/>
          </a:p>
        </p:txBody>
      </p:sp>
      <p:sp>
        <p:nvSpPr>
          <p:cNvPr id="172" name="Google Shape;172;p2"/>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Aspecto psicológico</a:t>
            </a:r>
            <a:endParaRPr/>
          </a:p>
        </p:txBody>
      </p:sp>
      <p:grpSp>
        <p:nvGrpSpPr>
          <p:cNvPr id="173" name="Google Shape;173;p2"/>
          <p:cNvGrpSpPr/>
          <p:nvPr/>
        </p:nvGrpSpPr>
        <p:grpSpPr>
          <a:xfrm>
            <a:off x="2480140" y="2701284"/>
            <a:ext cx="5369305" cy="2467235"/>
            <a:chOff x="79830" y="-30654"/>
            <a:chExt cx="5369305" cy="2467235"/>
          </a:xfrm>
        </p:grpSpPr>
        <p:sp>
          <p:nvSpPr>
            <p:cNvPr id="174" name="Google Shape;174;p2"/>
            <p:cNvSpPr/>
            <p:nvPr/>
          </p:nvSpPr>
          <p:spPr>
            <a:xfrm rot="5400000">
              <a:off x="410457" y="630044"/>
              <a:ext cx="995897" cy="1657151"/>
            </a:xfrm>
            <a:prstGeom prst="corner">
              <a:avLst>
                <a:gd fmla="val 16120" name="adj1"/>
                <a:gd fmla="val 16110" name="adj2"/>
              </a:avLst>
            </a:prstGeom>
            <a:solidFill>
              <a:srgbClr val="056C6E"/>
            </a:solidFill>
            <a:ln cap="flat" cmpd="sng" w="25400">
              <a:solidFill>
                <a:srgbClr val="056C6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
            <p:cNvSpPr/>
            <p:nvPr/>
          </p:nvSpPr>
          <p:spPr>
            <a:xfrm>
              <a:off x="244217" y="1125175"/>
              <a:ext cx="1496085" cy="131140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
            <p:cNvSpPr txBox="1"/>
            <p:nvPr/>
          </p:nvSpPr>
          <p:spPr>
            <a:xfrm>
              <a:off x="244217" y="1125175"/>
              <a:ext cx="1496085" cy="1311406"/>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0" i="0" lang="en-US" sz="1900" u="none" cap="none" strike="noStrike">
                  <a:solidFill>
                    <a:srgbClr val="000000"/>
                  </a:solidFill>
                  <a:latin typeface="Arial"/>
                  <a:ea typeface="Arial"/>
                  <a:cs typeface="Arial"/>
                  <a:sym typeface="Arial"/>
                </a:rPr>
                <a:t>1. Objetivo intermedio</a:t>
              </a:r>
              <a:endParaRPr b="0" i="0" sz="1900" u="none" cap="none" strike="noStrike">
                <a:solidFill>
                  <a:srgbClr val="000000"/>
                </a:solidFill>
                <a:latin typeface="Arial"/>
                <a:ea typeface="Arial"/>
                <a:cs typeface="Arial"/>
                <a:sym typeface="Arial"/>
              </a:endParaRPr>
            </a:p>
          </p:txBody>
        </p:sp>
        <p:sp>
          <p:nvSpPr>
            <p:cNvPr id="177" name="Google Shape;177;p2"/>
            <p:cNvSpPr/>
            <p:nvPr/>
          </p:nvSpPr>
          <p:spPr>
            <a:xfrm>
              <a:off x="1458023" y="508042"/>
              <a:ext cx="282280" cy="282280"/>
            </a:xfrm>
            <a:prstGeom prst="triangle">
              <a:avLst>
                <a:gd fmla="val 100000" name="adj"/>
              </a:avLst>
            </a:prstGeom>
            <a:solidFill>
              <a:srgbClr val="056C6E"/>
            </a:solidFill>
            <a:ln cap="flat" cmpd="sng" w="25400">
              <a:solidFill>
                <a:srgbClr val="056C6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
            <p:cNvSpPr/>
            <p:nvPr/>
          </p:nvSpPr>
          <p:spPr>
            <a:xfrm rot="5400000">
              <a:off x="2241959" y="176837"/>
              <a:ext cx="995897" cy="1657151"/>
            </a:xfrm>
            <a:prstGeom prst="corner">
              <a:avLst>
                <a:gd fmla="val 16120" name="adj1"/>
                <a:gd fmla="val 16110" name="adj2"/>
              </a:avLst>
            </a:prstGeom>
            <a:solidFill>
              <a:srgbClr val="056C6E"/>
            </a:solidFill>
            <a:ln cap="flat" cmpd="sng" w="25400">
              <a:solidFill>
                <a:srgbClr val="056C6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
            <p:cNvSpPr/>
            <p:nvPr/>
          </p:nvSpPr>
          <p:spPr>
            <a:xfrm>
              <a:off x="2203365" y="640114"/>
              <a:ext cx="1496085" cy="131140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
            <p:cNvSpPr txBox="1"/>
            <p:nvPr/>
          </p:nvSpPr>
          <p:spPr>
            <a:xfrm>
              <a:off x="2203365" y="640114"/>
              <a:ext cx="1496085" cy="1311406"/>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0" i="0" lang="en-US" sz="1900" u="none" cap="none" strike="noStrike">
                  <a:solidFill>
                    <a:srgbClr val="000000"/>
                  </a:solidFill>
                  <a:latin typeface="Arial"/>
                  <a:ea typeface="Arial"/>
                  <a:cs typeface="Arial"/>
                  <a:sym typeface="Arial"/>
                </a:rPr>
                <a:t>2. Objetivo intermedio</a:t>
              </a:r>
              <a:endParaRPr b="0" i="0" sz="1900" u="none" cap="none" strike="noStrike">
                <a:solidFill>
                  <a:srgbClr val="000000"/>
                </a:solidFill>
                <a:latin typeface="Arial"/>
                <a:ea typeface="Arial"/>
                <a:cs typeface="Arial"/>
                <a:sym typeface="Arial"/>
              </a:endParaRPr>
            </a:p>
          </p:txBody>
        </p:sp>
        <p:sp>
          <p:nvSpPr>
            <p:cNvPr id="181" name="Google Shape;181;p2"/>
            <p:cNvSpPr/>
            <p:nvPr/>
          </p:nvSpPr>
          <p:spPr>
            <a:xfrm>
              <a:off x="3198692" y="39111"/>
              <a:ext cx="421004" cy="387850"/>
            </a:xfrm>
            <a:prstGeom prst="triangle">
              <a:avLst>
                <a:gd fmla="val 100000" name="adj"/>
              </a:avLst>
            </a:prstGeom>
            <a:solidFill>
              <a:srgbClr val="056C6E"/>
            </a:solidFill>
            <a:ln cap="flat" cmpd="sng" w="25400">
              <a:solidFill>
                <a:srgbClr val="056C6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
            <p:cNvSpPr/>
            <p:nvPr/>
          </p:nvSpPr>
          <p:spPr>
            <a:xfrm rot="5400000">
              <a:off x="4076600" y="-407292"/>
              <a:ext cx="995897" cy="1749173"/>
            </a:xfrm>
            <a:prstGeom prst="corner">
              <a:avLst>
                <a:gd fmla="val 16120" name="adj1"/>
                <a:gd fmla="val 16110" name="adj2"/>
              </a:avLst>
            </a:prstGeom>
            <a:solidFill>
              <a:srgbClr val="056C6E"/>
            </a:solidFill>
            <a:ln cap="flat" cmpd="sng" w="25400">
              <a:solidFill>
                <a:srgbClr val="056C6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
            <p:cNvSpPr/>
            <p:nvPr/>
          </p:nvSpPr>
          <p:spPr>
            <a:xfrm>
              <a:off x="3862254" y="164626"/>
              <a:ext cx="1496085" cy="131140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
            <p:cNvSpPr txBox="1"/>
            <p:nvPr/>
          </p:nvSpPr>
          <p:spPr>
            <a:xfrm>
              <a:off x="3862254" y="164626"/>
              <a:ext cx="1496085" cy="1311406"/>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0" i="0" lang="en-US" sz="1900" u="none" cap="none" strike="noStrike">
                  <a:solidFill>
                    <a:srgbClr val="000000"/>
                  </a:solidFill>
                  <a:latin typeface="Arial"/>
                  <a:ea typeface="Arial"/>
                  <a:cs typeface="Arial"/>
                  <a:sym typeface="Arial"/>
                </a:rPr>
                <a:t>3.Objetivos de aprendizaje</a:t>
              </a:r>
              <a:endParaRPr b="0" i="0" sz="19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7"/>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400"/>
              <a:buNone/>
            </a:pPr>
            <a:r>
              <a:rPr b="1" lang="en-US"/>
              <a:t>Escucha activa</a:t>
            </a:r>
            <a:endParaRPr/>
          </a:p>
          <a:p>
            <a:pPr indent="0" lvl="0" marL="0" rtl="0" algn="l">
              <a:lnSpc>
                <a:spcPct val="90000"/>
              </a:lnSpc>
              <a:spcBef>
                <a:spcPts val="1000"/>
              </a:spcBef>
              <a:spcAft>
                <a:spcPts val="0"/>
              </a:spcAft>
              <a:buSzPts val="2400"/>
              <a:buNone/>
            </a:pPr>
            <a:br>
              <a:rPr lang="en-US"/>
            </a:br>
            <a:r>
              <a:rPr lang="en-US"/>
              <a:t>El profesor debe estar interesado en las necesidades y problemas de los alumnos</a:t>
            </a:r>
            <a:endParaRPr/>
          </a:p>
          <a:p>
            <a:pPr indent="0" lvl="0" marL="0" rtl="0" algn="l">
              <a:lnSpc>
                <a:spcPct val="90000"/>
              </a:lnSpc>
              <a:spcBef>
                <a:spcPts val="1000"/>
              </a:spcBef>
              <a:spcAft>
                <a:spcPts val="0"/>
              </a:spcAft>
              <a:buSzPts val="2400"/>
              <a:buNone/>
            </a:pPr>
            <a:br>
              <a:rPr lang="en-US"/>
            </a:br>
            <a:r>
              <a:rPr lang="en-US"/>
              <a:t>• El profesor necesita adaptar un enfoque situacional y no un enfoque teórico </a:t>
            </a:r>
            <a:endParaRPr/>
          </a:p>
          <a:p>
            <a:pPr indent="0" lvl="0" marL="0" rtl="0" algn="l">
              <a:lnSpc>
                <a:spcPct val="90000"/>
              </a:lnSpc>
              <a:spcBef>
                <a:spcPts val="1000"/>
              </a:spcBef>
              <a:spcAft>
                <a:spcPts val="0"/>
              </a:spcAft>
              <a:buSzPts val="2400"/>
              <a:buNone/>
            </a:pPr>
            <a:br>
              <a:rPr lang="en-US"/>
            </a:br>
            <a:r>
              <a:rPr lang="en-US"/>
              <a:t>• El esfuerzo de aprendizaje mejora, cuando se orienta hacia experiencias conectadas a la vida real, útiles en la práctica diaria</a:t>
            </a:r>
            <a:endParaRPr/>
          </a:p>
        </p:txBody>
      </p:sp>
      <p:sp>
        <p:nvSpPr>
          <p:cNvPr id="190" name="Google Shape;190;p7"/>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Aspecto psicológico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8"/>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Aspecto psicológico</a:t>
            </a:r>
            <a:endParaRPr/>
          </a:p>
        </p:txBody>
      </p:sp>
      <p:sp>
        <p:nvSpPr>
          <p:cNvPr id="196" name="Google Shape;196;p8"/>
          <p:cNvSpPr txBox="1"/>
          <p:nvPr/>
        </p:nvSpPr>
        <p:spPr>
          <a:xfrm>
            <a:off x="878018" y="2118588"/>
            <a:ext cx="10515600" cy="4351338"/>
          </a:xfrm>
          <a:prstGeom prst="rect">
            <a:avLst/>
          </a:prstGeom>
          <a:noFill/>
          <a:ln>
            <a:noFill/>
          </a:ln>
        </p:spPr>
        <p:txBody>
          <a:bodyPr anchorCtr="0" anchor="t" bIns="45700" lIns="91425" spcFirstLastPara="1" rIns="91425" wrap="square" tIns="45700">
            <a:noAutofit/>
          </a:bodyPr>
          <a:lstStyle/>
          <a:p>
            <a:pPr indent="0" lvl="0" marL="228600" marR="0" rtl="0" algn="l">
              <a:lnSpc>
                <a:spcPct val="90000"/>
              </a:lnSpc>
              <a:spcBef>
                <a:spcPts val="1000"/>
              </a:spcBef>
              <a:spcAft>
                <a:spcPts val="0"/>
              </a:spcAft>
              <a:buNone/>
            </a:pPr>
            <a:r>
              <a:rPr b="1" i="0" lang="en-US" sz="2400" u="none" cap="none" strike="noStrike">
                <a:solidFill>
                  <a:srgbClr val="092E4B"/>
                </a:solidFill>
                <a:latin typeface="Calibri"/>
                <a:ea typeface="Calibri"/>
                <a:cs typeface="Calibri"/>
                <a:sym typeface="Calibri"/>
              </a:rPr>
              <a:t>Comentarios positivos</a:t>
            </a:r>
            <a:endParaRPr/>
          </a:p>
          <a:p>
            <a:pPr indent="0" lvl="0" marL="228600" marR="0" rtl="0" algn="l">
              <a:lnSpc>
                <a:spcPct val="90000"/>
              </a:lnSpc>
              <a:spcBef>
                <a:spcPts val="1000"/>
              </a:spcBef>
              <a:spcAft>
                <a:spcPts val="0"/>
              </a:spcAft>
              <a:buNone/>
            </a:pPr>
            <a:r>
              <a:t/>
            </a:r>
            <a:endParaRPr b="1" i="0" sz="2400" u="none" cap="none" strike="noStrike">
              <a:solidFill>
                <a:srgbClr val="092E4B"/>
              </a:solidFill>
              <a:latin typeface="Calibri"/>
              <a:ea typeface="Calibri"/>
              <a:cs typeface="Calibri"/>
              <a:sym typeface="Calibri"/>
            </a:endParaRPr>
          </a:p>
          <a:p>
            <a:pPr indent="-342900" lvl="0" marL="5715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La retroalimentación positiva durante el aprendizaje es esencial para la experiencia de aprendizaje y el progreso del aprendizaje </a:t>
            </a:r>
            <a:endParaRPr/>
          </a:p>
          <a:p>
            <a:pPr indent="-342900" lvl="0" marL="5715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La retroalimentación positiva puede mejorar las habilidades mentales de los ancianos, facilitando el proceso de aprendizaje </a:t>
            </a:r>
            <a:br>
              <a:rPr b="0" i="0" lang="en-US" sz="2400" u="none" cap="none" strike="noStrike">
                <a:solidFill>
                  <a:srgbClr val="092E4B"/>
                </a:solidFill>
                <a:latin typeface="Calibri"/>
                <a:ea typeface="Calibri"/>
                <a:cs typeface="Calibri"/>
                <a:sym typeface="Calibri"/>
              </a:rPr>
            </a:br>
            <a:r>
              <a:rPr b="0" i="0" lang="en-US" sz="2400" u="none" cap="none" strike="noStrike">
                <a:solidFill>
                  <a:srgbClr val="092E4B"/>
                </a:solidFill>
                <a:latin typeface="Calibri"/>
                <a:ea typeface="Calibri"/>
                <a:cs typeface="Calibri"/>
                <a:sym typeface="Calibri"/>
              </a:rPr>
              <a:t>La confianza del alumno puede aumentar debido a una experiencia exitosa</a:t>
            </a:r>
            <a:endParaRPr b="0" i="0" sz="2400" u="none" cap="none" strike="noStrike">
              <a:solidFill>
                <a:srgbClr val="092E4B"/>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9"/>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b="1" lang="en-US"/>
              <a:t>Enfoque empático</a:t>
            </a:r>
            <a:endParaRPr/>
          </a:p>
          <a:p>
            <a:pPr indent="-228600" lvl="0" marL="457200" rtl="0" algn="l">
              <a:lnSpc>
                <a:spcPct val="90000"/>
              </a:lnSpc>
              <a:spcBef>
                <a:spcPts val="1000"/>
              </a:spcBef>
              <a:spcAft>
                <a:spcPts val="0"/>
              </a:spcAft>
              <a:buSzPts val="2400"/>
              <a:buNone/>
            </a:pPr>
            <a:br>
              <a:rPr lang="en-US"/>
            </a:br>
            <a:r>
              <a:rPr lang="en-US"/>
              <a:t>• Es importante conectar el contenido del curso con las necesidades personales y los motivos del alumno </a:t>
            </a:r>
            <a:br>
              <a:rPr lang="en-US"/>
            </a:br>
            <a:r>
              <a:rPr lang="en-US"/>
              <a:t>• El maestro debe conocer a los mayores con un enfoque empático para mantener la motivación, la atención y la curiosidad de los alumnos</a:t>
            </a:r>
            <a:br>
              <a:rPr lang="en-US"/>
            </a:br>
            <a:r>
              <a:rPr lang="en-US"/>
              <a:t> • El profesor debe interesarse realmente en las necesidades, competencias y requisitos del alumno</a:t>
            </a:r>
            <a:endParaRPr/>
          </a:p>
        </p:txBody>
      </p:sp>
      <p:sp>
        <p:nvSpPr>
          <p:cNvPr id="202" name="Google Shape;202;p9"/>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Aspecto psicológico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0"/>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2400"/>
              <a:buNone/>
            </a:pPr>
            <a:r>
              <a:rPr b="1" lang="en-US"/>
              <a:t>Paciencia/velocidad </a:t>
            </a:r>
            <a:endParaRPr/>
          </a:p>
          <a:p>
            <a:pPr indent="-228600" lvl="0" marL="457200" rtl="0" algn="l">
              <a:lnSpc>
                <a:spcPct val="90000"/>
              </a:lnSpc>
              <a:spcBef>
                <a:spcPts val="1000"/>
              </a:spcBef>
              <a:spcAft>
                <a:spcPts val="0"/>
              </a:spcAft>
              <a:buSzPts val="2400"/>
              <a:buNone/>
            </a:pPr>
            <a:br>
              <a:rPr lang="en-US"/>
            </a:br>
            <a:r>
              <a:rPr lang="en-US"/>
              <a:t>• Las funciones cognitivas, incluido el aprendizaje, son más lentas con la edad, debido al deterioro natural de la función cerebral </a:t>
            </a:r>
            <a:br>
              <a:rPr lang="en-US"/>
            </a:br>
            <a:r>
              <a:rPr lang="en-US"/>
              <a:t>• El diseño del curso debe permitir a los ancianos progresar a una velocidad lenta </a:t>
            </a:r>
            <a:br>
              <a:rPr lang="en-US"/>
            </a:br>
            <a:r>
              <a:rPr lang="en-US"/>
              <a:t>• La paciencia del maestro es importante, animando a los mayores a avanzar paso a paso a su propio ritmo</a:t>
            </a:r>
            <a:endParaRPr/>
          </a:p>
        </p:txBody>
      </p:sp>
      <p:sp>
        <p:nvSpPr>
          <p:cNvPr id="208" name="Google Shape;208;p10"/>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3600"/>
              <a:buNone/>
            </a:pPr>
            <a:r>
              <a:rPr lang="en-US"/>
              <a:t>Aspecto psicológico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