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9925050" cy="6792900"/>
  <p:embeddedFontLst>
    <p:embeddedFont>
      <p:font typeface="Montserrat"/>
      <p:regular r:id="rId33"/>
      <p:bold r:id="rId34"/>
      <p:italic r:id="rId35"/>
      <p:boldItalic r:id="rId36"/>
    </p:embeddedFont>
    <p:embeddedFont>
      <p:font typeface="Montserrat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YKvSQNgSqovGsA96EdSDsih/7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5BD540-5EC2-4EE4-93B8-0467536A2E5D}">
  <a:tblStyle styleId="{E05BD540-5EC2-4EE4-93B8-0467536A2E5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7120C3CD-DA15-4692-8F77-E977672722EC}" styleName="Table_1">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AEA"/>
          </a:solidFill>
        </a:fill>
      </a:tcStyle>
    </a:band1H>
    <a:band2H>
      <a:tcTxStyle b="off" i="off"/>
    </a:band2H>
    <a:band1V>
      <a:tcTxStyle b="off" i="off"/>
      <a:tcStyle>
        <a:fill>
          <a:solidFill>
            <a:srgbClr val="E6EAEA"/>
          </a:solidFill>
        </a:fill>
      </a:tcStyle>
    </a:band1V>
    <a:band2V>
      <a:tcTxStyle b="off" i="off"/>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dk1"/>
          </a:solidFill>
        </a:fill>
      </a:tcStyle>
    </a:firstRow>
    <a:neCell>
      <a:tcTxStyle b="off" i="off"/>
    </a:neCell>
    <a:nwCell>
      <a:tcTxStyle b="off" i="off"/>
    </a:nwCell>
  </a:tblStyle>
  <a:tblStyle styleId="{12F6331C-1E1D-4B2E-9619-B54DE602DFF7}" styleName="Table_2">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40000"/>
            </a:schemeClr>
          </a:solidFill>
        </a:fill>
      </a:tcStyle>
    </a:band1H>
    <a:band2H>
      <a:tcTxStyle b="off" i="off"/>
    </a:band2H>
    <a:band1V>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b="off" i="off"/>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MontserratLight-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MontserratLight-italic.fntdata"/><Relationship Id="rId16" Type="http://schemas.openxmlformats.org/officeDocument/2006/relationships/slide" Target="slides/slide11.xml"/><Relationship Id="rId38" Type="http://schemas.openxmlformats.org/officeDocument/2006/relationships/font" Target="fonts/Montserrat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4300855" cy="340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1898" y="1"/>
            <a:ext cx="4300855" cy="340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52089"/>
            <a:ext cx="4300855" cy="34082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3: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3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7: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7: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8: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38: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9: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39: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0: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40: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1: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41: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4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4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4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44: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4: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4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4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6: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46: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46: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7: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47: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8: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48: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48: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9: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49: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50: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50: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1: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51: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5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2: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2: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3: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3: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3: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4: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34: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5:notes"/>
          <p:cNvSpPr/>
          <p:nvPr>
            <p:ph idx="2" type="sldImg"/>
          </p:nvPr>
        </p:nvSpPr>
        <p:spPr>
          <a:xfrm>
            <a:off x="2924175" y="849313"/>
            <a:ext cx="4076700"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5:notes"/>
          <p:cNvSpPr txBox="1"/>
          <p:nvPr>
            <p:ph idx="1" type="body"/>
          </p:nvPr>
        </p:nvSpPr>
        <p:spPr>
          <a:xfrm>
            <a:off x="992505" y="3269089"/>
            <a:ext cx="7940040" cy="2674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35:notes"/>
          <p:cNvSpPr txBox="1"/>
          <p:nvPr>
            <p:ph idx="12" type="sldNum"/>
          </p:nvPr>
        </p:nvSpPr>
        <p:spPr>
          <a:xfrm>
            <a:off x="5621898" y="6452089"/>
            <a:ext cx="4300855" cy="34082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7" name="Shape 27"/>
        <p:cNvGrpSpPr/>
        <p:nvPr/>
      </p:nvGrpSpPr>
      <p:grpSpPr>
        <a:xfrm>
          <a:off x="0" y="0"/>
          <a:ext cx="0" cy="0"/>
          <a:chOff x="0" y="0"/>
          <a:chExt cx="0" cy="0"/>
        </a:xfrm>
      </p:grpSpPr>
      <p:sp>
        <p:nvSpPr>
          <p:cNvPr id="28" name="Google Shape;28;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4" name="Shape 44"/>
        <p:cNvGrpSpPr/>
        <p:nvPr/>
      </p:nvGrpSpPr>
      <p:grpSpPr>
        <a:xfrm>
          <a:off x="0" y="0"/>
          <a:ext cx="0" cy="0"/>
          <a:chOff x="0" y="0"/>
          <a:chExt cx="0" cy="0"/>
        </a:xfrm>
      </p:grpSpPr>
      <p:sp>
        <p:nvSpPr>
          <p:cNvPr id="45" name="Google Shape;45;p22"/>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2"/>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22"/>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4"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60"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idx="1" type="body"/>
          </p:nvPr>
        </p:nvSpPr>
        <p:spPr>
          <a:xfrm>
            <a:off x="400774" y="3895717"/>
            <a:ext cx="4511694"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SzPts val="4000"/>
              <a:buNone/>
            </a:pPr>
            <a:r>
              <a:rPr lang="en-US"/>
              <a:t>Gestión y seguimiento</a:t>
            </a:r>
            <a:endParaRPr/>
          </a:p>
        </p:txBody>
      </p:sp>
      <p:pic>
        <p:nvPicPr>
          <p:cNvPr id="67" name="Google Shape;67;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68" name="Google Shape;68;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69" name="Google Shape;69;p3"/>
          <p:cNvSpPr txBox="1"/>
          <p:nvPr/>
        </p:nvSpPr>
        <p:spPr>
          <a:xfrm>
            <a:off x="490621" y="2924850"/>
            <a:ext cx="4511694" cy="1008300"/>
          </a:xfrm>
          <a:prstGeom prst="rect">
            <a:avLst/>
          </a:prstGeom>
          <a:noFill/>
          <a:ln>
            <a:noFill/>
          </a:ln>
        </p:spPr>
        <p:txBody>
          <a:bodyPr anchorCtr="0" anchor="t" bIns="45700" lIns="91425" spcFirstLastPara="1" rIns="91425" wrap="square" tIns="45700">
            <a:noAutofit/>
          </a:bodyPr>
          <a:lstStyle/>
          <a:p>
            <a:pPr indent="0" lvl="0" marL="0" marR="0" rtl="0" algn="l">
              <a:lnSpc>
                <a:spcPct val="98850"/>
              </a:lnSpc>
              <a:spcBef>
                <a:spcPts val="0"/>
              </a:spcBef>
              <a:spcAft>
                <a:spcPts val="0"/>
              </a:spcAft>
              <a:buClr>
                <a:schemeClr val="lt1"/>
              </a:buClr>
              <a:buSzPts val="4000"/>
              <a:buFont typeface="Arial"/>
              <a:buNone/>
            </a:pPr>
            <a:r>
              <a:rPr b="0" i="0" lang="en-US" sz="4000" u="none" cap="none" strike="noStrike">
                <a:solidFill>
                  <a:schemeClr val="lt1"/>
                </a:solidFill>
                <a:latin typeface="Calibri"/>
                <a:ea typeface="Calibri"/>
                <a:cs typeface="Calibri"/>
                <a:sym typeface="Calibri"/>
              </a:rPr>
              <a:t>LTTA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6"/>
          <p:cNvSpPr txBox="1"/>
          <p:nvPr>
            <p:ph idx="1" type="body"/>
          </p:nvPr>
        </p:nvSpPr>
        <p:spPr>
          <a:xfrm>
            <a:off x="770623" y="1420428"/>
            <a:ext cx="10851370" cy="216615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SzPts val="2400"/>
              <a:buFont typeface="Arial"/>
              <a:buChar char="•"/>
            </a:pPr>
            <a:r>
              <a:rPr lang="en-US"/>
              <a:t>La herramienta de esta cuadrícula se compone de </a:t>
            </a:r>
            <a:r>
              <a:rPr b="1" lang="en-US">
                <a:solidFill>
                  <a:srgbClr val="7F3494"/>
                </a:solidFill>
              </a:rPr>
              <a:t>7 different parts</a:t>
            </a:r>
            <a:r>
              <a:rPr lang="en-US"/>
              <a:t>. </a:t>
            </a:r>
            <a:endParaRPr/>
          </a:p>
          <a:p>
            <a:pPr indent="-342900" lvl="0" marL="342900" rtl="0" algn="l">
              <a:lnSpc>
                <a:spcPct val="90000"/>
              </a:lnSpc>
              <a:spcBef>
                <a:spcPts val="1000"/>
              </a:spcBef>
              <a:spcAft>
                <a:spcPts val="0"/>
              </a:spcAft>
              <a:buSzPts val="2400"/>
              <a:buFont typeface="Arial"/>
              <a:buChar char="•"/>
            </a:pPr>
            <a:r>
              <a:rPr lang="en-US"/>
              <a:t>Cada una de las secciones contiene una serie de preguntas abiertas orientadas a observar el proceso del trabajador en las diferentes competencias que se espera que adquiera durante el WBL.</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190500" lvl="0" marL="342900" rtl="0" algn="l">
              <a:lnSpc>
                <a:spcPct val="90000"/>
              </a:lnSpc>
              <a:spcBef>
                <a:spcPts val="1000"/>
              </a:spcBef>
              <a:spcAft>
                <a:spcPts val="0"/>
              </a:spcAft>
              <a:buClr>
                <a:srgbClr val="092E4B"/>
              </a:buClr>
              <a:buSzPts val="2400"/>
              <a:buFont typeface="Arial"/>
              <a:buNone/>
            </a:pPr>
            <a:r>
              <a:t/>
            </a:r>
            <a:endParaRPr/>
          </a:p>
        </p:txBody>
      </p:sp>
      <p:sp>
        <p:nvSpPr>
          <p:cNvPr id="143" name="Google Shape;143;p36"/>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¿Qué?</a:t>
            </a:r>
            <a:endParaRPr/>
          </a:p>
        </p:txBody>
      </p:sp>
      <p:graphicFrame>
        <p:nvGraphicFramePr>
          <p:cNvPr id="144" name="Google Shape;144;p36"/>
          <p:cNvGraphicFramePr/>
          <p:nvPr/>
        </p:nvGraphicFramePr>
        <p:xfrm>
          <a:off x="770623" y="3826278"/>
          <a:ext cx="3000000" cy="3000000"/>
        </p:xfrm>
        <a:graphic>
          <a:graphicData uri="http://schemas.openxmlformats.org/drawingml/2006/table">
            <a:tbl>
              <a:tblPr bandRow="1" firstRow="1">
                <a:noFill/>
                <a:tableStyleId>{E05BD540-5EC2-4EE4-93B8-0467536A2E5D}</a:tableStyleId>
              </a:tblPr>
              <a:tblGrid>
                <a:gridCol w="1333275"/>
                <a:gridCol w="1356675"/>
                <a:gridCol w="1457675"/>
                <a:gridCol w="1312150"/>
                <a:gridCol w="1774750"/>
                <a:gridCol w="2035500"/>
                <a:gridCol w="1500325"/>
              </a:tblGrid>
              <a:tr h="102860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1</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2</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3</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4</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5</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6</a:t>
                      </a:r>
                      <a:endParaRPr sz="1600" u="none" cap="none" strike="noStrike">
                        <a:latin typeface="Calibri"/>
                        <a:ea typeface="Calibri"/>
                        <a:cs typeface="Calibri"/>
                        <a:sym typeface="Calibri"/>
                      </a:endParaRPr>
                    </a:p>
                  </a:txBody>
                  <a:tcPr marT="45725" marB="45725" marR="91450" marL="91450" anchor="ctr">
                    <a:solidFill>
                      <a:srgbClr val="7F3494"/>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7</a:t>
                      </a:r>
                      <a:endParaRPr sz="1600" u="none" cap="none" strike="noStrike">
                        <a:latin typeface="Calibri"/>
                        <a:ea typeface="Calibri"/>
                        <a:cs typeface="Calibri"/>
                        <a:sym typeface="Calibri"/>
                      </a:endParaRPr>
                    </a:p>
                  </a:txBody>
                  <a:tcPr marT="45725" marB="45725" marR="91450" marL="91450" anchor="ctr">
                    <a:solidFill>
                      <a:srgbClr val="7F3494"/>
                    </a:solidFill>
                  </a:tcPr>
                </a:tc>
              </a:tr>
              <a:tr h="1083075">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Desempeño general del alumno/cuidador</a:t>
                      </a:r>
                      <a:endParaRPr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Actividades y tareas avanzadas</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Actividades y tareas pendientes</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Dificultades</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Recomendaciones del alumno/cuidador</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Recomendaciones del tutor de WBL</a:t>
                      </a:r>
                      <a:endParaRPr b="1" i="0" sz="1600" u="none" cap="none" strike="noStrike">
                        <a:solidFill>
                          <a:srgbClr val="092E4B"/>
                        </a:solidFill>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92E4B"/>
                          </a:solidFill>
                          <a:latin typeface="Calibri"/>
                          <a:ea typeface="Calibri"/>
                          <a:cs typeface="Calibri"/>
                          <a:sym typeface="Calibri"/>
                        </a:rPr>
                        <a:t>Compromiso en el seguimiento</a:t>
                      </a:r>
                      <a:endParaRPr b="1" i="0" sz="1600" u="none" cap="none" strike="noStrike">
                        <a:solidFill>
                          <a:srgbClr val="092E4B"/>
                        </a:solidFill>
                        <a:latin typeface="Calibri"/>
                        <a:ea typeface="Calibri"/>
                        <a:cs typeface="Calibri"/>
                        <a:sym typeface="Calibri"/>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7"/>
          <p:cNvSpPr txBox="1"/>
          <p:nvPr>
            <p:ph idx="1" type="body"/>
          </p:nvPr>
        </p:nvSpPr>
        <p:spPr>
          <a:xfrm>
            <a:off x="770623" y="1589103"/>
            <a:ext cx="10851370" cy="21661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El desempeño de los trabajadores se medirá sobre la base de la motivación subjetiva (del propio cuidador) y la motivación subjetiva percibida por los tutores a partir de las preguntas y comentarios realizados. Algunas preguntas que puede hacer durante el tratamiento con respecto a este tema son:</a:t>
            </a:r>
            <a:endParaRPr/>
          </a:p>
          <a:p>
            <a:pPr indent="-190500" lvl="0" marL="342900" rtl="0" algn="l">
              <a:lnSpc>
                <a:spcPct val="90000"/>
              </a:lnSpc>
              <a:spcBef>
                <a:spcPts val="1000"/>
              </a:spcBef>
              <a:spcAft>
                <a:spcPts val="0"/>
              </a:spcAft>
              <a:buClr>
                <a:srgbClr val="092E4B"/>
              </a:buClr>
              <a:buSzPts val="2400"/>
              <a:buFont typeface="Arial"/>
              <a:buNone/>
            </a:pPr>
            <a:r>
              <a:t/>
            </a:r>
            <a:endParaRPr/>
          </a:p>
        </p:txBody>
      </p:sp>
      <p:sp>
        <p:nvSpPr>
          <p:cNvPr id="150" name="Google Shape;150;p37"/>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Desempeño general del alumno/cuidador</a:t>
            </a:r>
            <a:endParaRPr/>
          </a:p>
        </p:txBody>
      </p:sp>
      <p:sp>
        <p:nvSpPr>
          <p:cNvPr id="151" name="Google Shape;151;p37"/>
          <p:cNvSpPr txBox="1"/>
          <p:nvPr/>
        </p:nvSpPr>
        <p:spPr>
          <a:xfrm>
            <a:off x="690238" y="3260324"/>
            <a:ext cx="8240700" cy="3170700"/>
          </a:xfrm>
          <a:prstGeom prst="rect">
            <a:avLst/>
          </a:prstGeom>
          <a:noFill/>
          <a:ln>
            <a:noFill/>
          </a:ln>
        </p:spPr>
        <p:txBody>
          <a:bodyPr anchorCtr="0" anchor="t" bIns="45700" lIns="91425" spcFirstLastPara="1" rIns="91425" wrap="square" tIns="45700">
            <a:spAutoFit/>
          </a:bodyPr>
          <a:lstStyle/>
          <a:p>
            <a:pPr indent="-298450" lvl="1" marL="742950" marR="179070" rtl="0" algn="just">
              <a:lnSpc>
                <a:spcPct val="100000"/>
              </a:lnSpc>
              <a:spcBef>
                <a:spcPts val="0"/>
              </a:spcBef>
              <a:spcAft>
                <a:spcPts val="0"/>
              </a:spcAft>
              <a:buClr>
                <a:srgbClr val="000000"/>
              </a:buClr>
              <a:buSzPts val="2000"/>
              <a:buFont typeface="Arial"/>
              <a:buAutoNum type="alphaLcPeriod"/>
            </a:pPr>
            <a:r>
              <a:rPr b="1" i="0" lang="en-US" sz="2000" u="none" cap="none" strike="noStrike">
                <a:solidFill>
                  <a:srgbClr val="7F3494"/>
                </a:solidFill>
                <a:latin typeface="Calibri"/>
                <a:ea typeface="Calibri"/>
                <a:cs typeface="Calibri"/>
                <a:sym typeface="Calibri"/>
              </a:rPr>
              <a:t>¿Crees que este WBL te proporciona conocimientos útiles para tu trabajo? </a:t>
            </a:r>
            <a:br>
              <a:rPr b="1" i="0" lang="en-US" sz="2000" u="none" cap="none" strike="noStrike">
                <a:solidFill>
                  <a:srgbClr val="7F3494"/>
                </a:solidFill>
                <a:latin typeface="Calibri"/>
                <a:ea typeface="Calibri"/>
                <a:cs typeface="Calibri"/>
                <a:sym typeface="Calibri"/>
              </a:rPr>
            </a:br>
            <a:r>
              <a:rPr b="1" i="0" lang="en-US" sz="2000" u="none" cap="none" strike="noStrike">
                <a:solidFill>
                  <a:srgbClr val="7F3494"/>
                </a:solidFill>
                <a:latin typeface="Calibri"/>
                <a:ea typeface="Calibri"/>
                <a:cs typeface="Calibri"/>
                <a:sym typeface="Calibri"/>
              </a:rPr>
              <a:t>¿Cuánto tiempo pasas todos los días practicando las cosas aprendidas en este WBL?</a:t>
            </a:r>
            <a:br>
              <a:rPr b="1" i="0" lang="en-US" sz="2000" u="none" cap="none" strike="noStrike">
                <a:solidFill>
                  <a:srgbClr val="7F3494"/>
                </a:solidFill>
                <a:latin typeface="Calibri"/>
                <a:ea typeface="Calibri"/>
                <a:cs typeface="Calibri"/>
                <a:sym typeface="Calibri"/>
              </a:rPr>
            </a:br>
            <a:r>
              <a:rPr b="1" i="0" lang="en-US" sz="2000" u="none" cap="none" strike="noStrike">
                <a:solidFill>
                  <a:srgbClr val="7F3494"/>
                </a:solidFill>
                <a:latin typeface="Calibri"/>
                <a:ea typeface="Calibri"/>
                <a:cs typeface="Calibri"/>
                <a:sym typeface="Calibri"/>
              </a:rPr>
              <a:t>¿Qué te motiva a aprender más sobre la tecnología y el cuidado de la salud?</a:t>
            </a:r>
            <a:br>
              <a:rPr b="1" i="0" lang="en-US" sz="2000" u="none" cap="none" strike="noStrike">
                <a:solidFill>
                  <a:srgbClr val="7F3494"/>
                </a:solidFill>
                <a:latin typeface="Calibri"/>
                <a:ea typeface="Calibri"/>
                <a:cs typeface="Calibri"/>
                <a:sym typeface="Calibri"/>
              </a:rPr>
            </a:br>
            <a:r>
              <a:rPr b="1" i="0" lang="en-US" sz="2000" u="none" cap="none" strike="noStrike">
                <a:solidFill>
                  <a:srgbClr val="7F3494"/>
                </a:solidFill>
                <a:latin typeface="Calibri"/>
                <a:ea typeface="Calibri"/>
                <a:cs typeface="Calibri"/>
                <a:sym typeface="Calibri"/>
              </a:rPr>
              <a:t>¿Qué actividades lo hacías hasta ahora que más disfrutas?</a:t>
            </a:r>
            <a:br>
              <a:rPr b="1" i="0" lang="en-US" sz="2000" u="none" cap="none" strike="noStrike">
                <a:solidFill>
                  <a:srgbClr val="7F3494"/>
                </a:solidFill>
                <a:latin typeface="Calibri"/>
                <a:ea typeface="Calibri"/>
                <a:cs typeface="Calibri"/>
                <a:sym typeface="Calibri"/>
              </a:rPr>
            </a:br>
            <a:r>
              <a:rPr b="1" i="0" lang="en-US" sz="2000" u="none" cap="none" strike="noStrike">
                <a:solidFill>
                  <a:srgbClr val="7F3494"/>
                </a:solidFill>
                <a:latin typeface="Calibri"/>
                <a:ea typeface="Calibri"/>
                <a:cs typeface="Calibri"/>
                <a:sym typeface="Calibri"/>
              </a:rPr>
              <a:t>¿Cuáles son algunos de los logros de los que estás orgulloso?</a:t>
            </a:r>
            <a:br>
              <a:rPr b="1" i="0" lang="en-US" sz="2000" u="none" cap="none" strike="noStrike">
                <a:solidFill>
                  <a:srgbClr val="7F3494"/>
                </a:solidFill>
                <a:latin typeface="Calibri"/>
                <a:ea typeface="Calibri"/>
                <a:cs typeface="Calibri"/>
                <a:sym typeface="Calibri"/>
              </a:rPr>
            </a:br>
            <a:r>
              <a:rPr b="1" i="0" lang="en-US" sz="2000" u="none" cap="none" strike="noStrike">
                <a:solidFill>
                  <a:srgbClr val="7F3494"/>
                </a:solidFill>
                <a:latin typeface="Calibri"/>
                <a:ea typeface="Calibri"/>
                <a:cs typeface="Calibri"/>
                <a:sym typeface="Calibri"/>
              </a:rPr>
              <a:t>Hasta ahora, ¿cómo evaluarías la experiencia académica general que tuviste con este WBL?</a:t>
            </a:r>
            <a:endParaRPr b="0" i="0" sz="2000" u="none" cap="none" strike="noStrike">
              <a:solidFill>
                <a:srgbClr val="7F3494"/>
              </a:solidFill>
              <a:latin typeface="Calibri"/>
              <a:ea typeface="Calibri"/>
              <a:cs typeface="Calibri"/>
              <a:sym typeface="Calibri"/>
            </a:endParaRPr>
          </a:p>
        </p:txBody>
      </p:sp>
      <p:pic>
        <p:nvPicPr>
          <p:cNvPr id="152" name="Google Shape;152;p37"/>
          <p:cNvPicPr preferRelativeResize="0"/>
          <p:nvPr/>
        </p:nvPicPr>
        <p:blipFill rotWithShape="1">
          <a:blip r:embed="rId3">
            <a:alphaModFix/>
          </a:blip>
          <a:srcRect b="0" l="0" r="0" t="0"/>
          <a:stretch/>
        </p:blipFill>
        <p:spPr>
          <a:xfrm>
            <a:off x="9057264" y="3076983"/>
            <a:ext cx="2438400" cy="24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8"/>
          <p:cNvPicPr preferRelativeResize="0"/>
          <p:nvPr/>
        </p:nvPicPr>
        <p:blipFill rotWithShape="1">
          <a:blip r:embed="rId3">
            <a:alphaModFix/>
          </a:blip>
          <a:srcRect b="0" l="0" r="0" t="0"/>
          <a:stretch/>
        </p:blipFill>
        <p:spPr>
          <a:xfrm>
            <a:off x="8404640" y="3879525"/>
            <a:ext cx="1503235" cy="1503235"/>
          </a:xfrm>
          <a:prstGeom prst="rect">
            <a:avLst/>
          </a:prstGeom>
          <a:noFill/>
          <a:ln>
            <a:noFill/>
          </a:ln>
        </p:spPr>
      </p:pic>
      <p:sp>
        <p:nvSpPr>
          <p:cNvPr id="158" name="Google Shape;158;p38"/>
          <p:cNvSpPr txBox="1"/>
          <p:nvPr>
            <p:ph idx="1" type="body"/>
          </p:nvPr>
        </p:nvSpPr>
        <p:spPr>
          <a:xfrm>
            <a:off x="770623" y="1447060"/>
            <a:ext cx="10851370" cy="21661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En esta parte queremos observar qué tipo de actividades han llevado a cabo los alumnos entre el inicio del WBL y el momento del seguimiento para conocer su motivación. En este sentido vamos a pedir las siguientes actividades o tarea</a:t>
            </a:r>
            <a:endParaRPr/>
          </a:p>
        </p:txBody>
      </p:sp>
      <p:sp>
        <p:nvSpPr>
          <p:cNvPr id="159" name="Google Shape;159;p38"/>
          <p:cNvSpPr txBox="1"/>
          <p:nvPr>
            <p:ph idx="2" type="body"/>
          </p:nvPr>
        </p:nvSpPr>
        <p:spPr>
          <a:xfrm>
            <a:off x="770623" y="733612"/>
            <a:ext cx="1059523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Actividades y tareas avanzadas</a:t>
            </a:r>
            <a:endParaRPr/>
          </a:p>
        </p:txBody>
      </p:sp>
      <p:sp>
        <p:nvSpPr>
          <p:cNvPr id="160" name="Google Shape;160;p38"/>
          <p:cNvSpPr txBox="1"/>
          <p:nvPr/>
        </p:nvSpPr>
        <p:spPr>
          <a:xfrm>
            <a:off x="529087" y="2990397"/>
            <a:ext cx="8240700" cy="1446900"/>
          </a:xfrm>
          <a:prstGeom prst="rect">
            <a:avLst/>
          </a:prstGeom>
          <a:noFill/>
          <a:ln>
            <a:noFill/>
          </a:ln>
        </p:spPr>
        <p:txBody>
          <a:bodyPr anchorCtr="0" anchor="t" bIns="45700" lIns="91425" spcFirstLastPara="1" rIns="91425" wrap="square" tIns="45700">
            <a:spAutoFit/>
          </a:bodyPr>
          <a:lstStyle/>
          <a:p>
            <a:pPr indent="-311150" lvl="1" marL="742950" marR="179070" rtl="0" algn="just">
              <a:lnSpc>
                <a:spcPct val="100000"/>
              </a:lnSpc>
              <a:spcBef>
                <a:spcPts val="0"/>
              </a:spcBef>
              <a:spcAft>
                <a:spcPts val="0"/>
              </a:spcAft>
              <a:buClr>
                <a:srgbClr val="000000"/>
              </a:buClr>
              <a:buSzPts val="2200"/>
              <a:buFont typeface="Arial"/>
              <a:buAutoNum type="alphaLcPeriod"/>
            </a:pPr>
            <a:r>
              <a:rPr b="1" i="0" lang="en-US" sz="2200" u="none" cap="none" strike="noStrike">
                <a:solidFill>
                  <a:srgbClr val="7F3494"/>
                </a:solidFill>
                <a:latin typeface="Calibri"/>
                <a:ea typeface="Calibri"/>
                <a:cs typeface="Calibri"/>
                <a:sym typeface="Calibri"/>
              </a:rPr>
              <a:t>¿Qué tipo de tecnología utilizaron incluida en el curso MOOC? </a:t>
            </a:r>
            <a:br>
              <a:rPr b="1" i="0" lang="en-US" sz="2200" u="none" cap="none" strike="noStrike">
                <a:solidFill>
                  <a:srgbClr val="7F3494"/>
                </a:solidFill>
                <a:latin typeface="Calibri"/>
                <a:ea typeface="Calibri"/>
                <a:cs typeface="Calibri"/>
                <a:sym typeface="Calibri"/>
              </a:rPr>
            </a:br>
            <a:r>
              <a:rPr b="1" i="0" lang="en-US" sz="2200" u="none" cap="none" strike="noStrike">
                <a:solidFill>
                  <a:srgbClr val="7F3494"/>
                </a:solidFill>
                <a:latin typeface="Calibri"/>
                <a:ea typeface="Calibri"/>
                <a:cs typeface="Calibri"/>
                <a:sym typeface="Calibri"/>
              </a:rPr>
              <a:t>¿Qué tipo de actividades y ejercicios prácticos incluidos en el curso MOOC han llevado a cabo los alumnos/cuidadores?</a:t>
            </a:r>
            <a:endParaRPr b="0" i="0" sz="1800" u="none" cap="none" strike="noStrike">
              <a:solidFill>
                <a:srgbClr val="000000"/>
              </a:solidFill>
              <a:latin typeface="Arial"/>
              <a:ea typeface="Arial"/>
              <a:cs typeface="Arial"/>
              <a:sym typeface="Arial"/>
            </a:endParaRPr>
          </a:p>
        </p:txBody>
      </p:sp>
      <p:pic>
        <p:nvPicPr>
          <p:cNvPr id="161" name="Google Shape;161;p38"/>
          <p:cNvPicPr preferRelativeResize="0"/>
          <p:nvPr/>
        </p:nvPicPr>
        <p:blipFill rotWithShape="1">
          <a:blip r:embed="rId4">
            <a:alphaModFix/>
          </a:blip>
          <a:srcRect b="0" l="0" r="0" t="0"/>
          <a:stretch/>
        </p:blipFill>
        <p:spPr>
          <a:xfrm>
            <a:off x="9363835" y="4437297"/>
            <a:ext cx="1712652" cy="1712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9"/>
          <p:cNvSpPr txBox="1"/>
          <p:nvPr>
            <p:ph idx="1" type="body"/>
          </p:nvPr>
        </p:nvSpPr>
        <p:spPr>
          <a:xfrm>
            <a:off x="4749553" y="1666043"/>
            <a:ext cx="6933461" cy="230227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Esta sección tiene como objetivo observar qué tipo de aplicaciones, tecnologías, actividades y tareas no se han llevado a cabo hasta el momento de la evaluación, por qué (no en línea con la realidad, falta de tiempo, demasiado difícil ... por ejemplo). </a:t>
            </a:r>
            <a:br>
              <a:rPr lang="en-US"/>
            </a:br>
            <a:r>
              <a:rPr lang="en-US"/>
              <a:t>Esto hará más fácil ver lo que falta para alcanzar el objetivo final.</a:t>
            </a:r>
            <a:br>
              <a:rPr lang="en-US"/>
            </a:br>
            <a:r>
              <a:rPr b="1" lang="en-US">
                <a:solidFill>
                  <a:srgbClr val="7F3494"/>
                </a:solidFill>
              </a:rPr>
              <a:t>En esta sección no habría preguntas específicas. </a:t>
            </a:r>
            <a:r>
              <a:rPr lang="en-US"/>
              <a:t>Por ello, es tan importante que el tutor conozca perfectamente la asignatura, para que sepa lo que se ha hecho hasta ahora y lo que queda por hacer.</a:t>
            </a:r>
            <a:endParaRPr/>
          </a:p>
        </p:txBody>
      </p:sp>
      <p:sp>
        <p:nvSpPr>
          <p:cNvPr id="167" name="Google Shape;167;p39"/>
          <p:cNvSpPr txBox="1"/>
          <p:nvPr>
            <p:ph idx="2" type="body"/>
          </p:nvPr>
        </p:nvSpPr>
        <p:spPr>
          <a:xfrm>
            <a:off x="4641287" y="786878"/>
            <a:ext cx="7041727"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Actividades y tareas pendientes</a:t>
            </a:r>
            <a:endParaRPr/>
          </a:p>
        </p:txBody>
      </p:sp>
      <p:pic>
        <p:nvPicPr>
          <p:cNvPr descr="PLAN DE ACTIVIDADES EXTRAORDINARIAS 2022 - Blog DomusVi" id="168" name="Google Shape;168;p39"/>
          <p:cNvPicPr preferRelativeResize="0"/>
          <p:nvPr/>
        </p:nvPicPr>
        <p:blipFill rotWithShape="1">
          <a:blip r:embed="rId3">
            <a:alphaModFix/>
          </a:blip>
          <a:srcRect b="0" l="0" r="0" t="0"/>
          <a:stretch/>
        </p:blipFill>
        <p:spPr>
          <a:xfrm>
            <a:off x="534854" y="1666043"/>
            <a:ext cx="4106433" cy="38489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0"/>
          <p:cNvSpPr txBox="1"/>
          <p:nvPr>
            <p:ph idx="1" type="body"/>
          </p:nvPr>
        </p:nvSpPr>
        <p:spPr>
          <a:xfrm>
            <a:off x="656949" y="1666043"/>
            <a:ext cx="5849789" cy="230227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Es muy importante saber qué dificultades han enfrentado los cuidadores durante el desarrollo del WBL y qué se puede hacer para resolverlas. Algunas preguntas que puede utilizar en esta sección son:</a:t>
            </a:r>
            <a:endParaRPr/>
          </a:p>
        </p:txBody>
      </p:sp>
      <p:sp>
        <p:nvSpPr>
          <p:cNvPr id="174" name="Google Shape;174;p40"/>
          <p:cNvSpPr txBox="1"/>
          <p:nvPr>
            <p:ph idx="2" type="body"/>
          </p:nvPr>
        </p:nvSpPr>
        <p:spPr>
          <a:xfrm>
            <a:off x="2277735" y="771213"/>
            <a:ext cx="2968033" cy="4471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Dificultades</a:t>
            </a:r>
            <a:endParaRPr/>
          </a:p>
        </p:txBody>
      </p:sp>
      <p:sp>
        <p:nvSpPr>
          <p:cNvPr id="175" name="Google Shape;175;p40"/>
          <p:cNvSpPr txBox="1"/>
          <p:nvPr/>
        </p:nvSpPr>
        <p:spPr>
          <a:xfrm>
            <a:off x="421050" y="3524625"/>
            <a:ext cx="6058800" cy="3000781"/>
          </a:xfrm>
          <a:prstGeom prst="rect">
            <a:avLst/>
          </a:prstGeom>
          <a:noFill/>
          <a:ln>
            <a:noFill/>
          </a:ln>
        </p:spPr>
        <p:txBody>
          <a:bodyPr anchorCtr="0" anchor="t" bIns="45700" lIns="91425" spcFirstLastPara="1" rIns="91425" wrap="square" tIns="45700">
            <a:spAutoFit/>
          </a:bodyPr>
          <a:lstStyle/>
          <a:p>
            <a:pPr indent="-304800" lvl="1" marL="742950" marR="179070" rtl="0" algn="just">
              <a:lnSpc>
                <a:spcPct val="100000"/>
              </a:lnSpc>
              <a:spcBef>
                <a:spcPts val="0"/>
              </a:spcBef>
              <a:spcAft>
                <a:spcPts val="0"/>
              </a:spcAft>
              <a:buClr>
                <a:srgbClr val="000000"/>
              </a:buClr>
              <a:buSzPts val="2100"/>
              <a:buFont typeface="Arial"/>
              <a:buAutoNum type="alphaLcPeriod"/>
            </a:pPr>
            <a:r>
              <a:rPr b="1" i="0" lang="en-US" sz="2100" u="none" cap="none" strike="noStrike">
                <a:solidFill>
                  <a:srgbClr val="7F3494"/>
                </a:solidFill>
                <a:latin typeface="Calibri"/>
                <a:ea typeface="Calibri"/>
                <a:cs typeface="Calibri"/>
                <a:sym typeface="Calibri"/>
              </a:rPr>
              <a:t>¿Ha encontrado muchas dificultades durante su aprendizaje en el WBL hasta ahora?</a:t>
            </a:r>
            <a:br>
              <a:rPr b="1" i="0" lang="en-US" sz="2100" u="none" cap="none" strike="noStrike">
                <a:solidFill>
                  <a:srgbClr val="7F3494"/>
                </a:solidFill>
                <a:latin typeface="Calibri"/>
                <a:ea typeface="Calibri"/>
                <a:cs typeface="Calibri"/>
                <a:sym typeface="Calibri"/>
              </a:rPr>
            </a:br>
            <a:r>
              <a:rPr b="1" i="0" lang="en-US" sz="2100" u="none" cap="none" strike="noStrike">
                <a:solidFill>
                  <a:srgbClr val="7F3494"/>
                </a:solidFill>
                <a:latin typeface="Calibri"/>
                <a:ea typeface="Calibri"/>
                <a:cs typeface="Calibri"/>
                <a:sym typeface="Calibri"/>
              </a:rPr>
              <a:t>¿Qué tipo de dificultades ha encontrado en la realización de las actividades de la WBL?</a:t>
            </a:r>
            <a:br>
              <a:rPr b="1" i="0" lang="en-US" sz="2100" u="none" cap="none" strike="noStrike">
                <a:solidFill>
                  <a:srgbClr val="7F3494"/>
                </a:solidFill>
                <a:latin typeface="Calibri"/>
                <a:ea typeface="Calibri"/>
                <a:cs typeface="Calibri"/>
                <a:sym typeface="Calibri"/>
              </a:rPr>
            </a:br>
            <a:r>
              <a:rPr b="1" i="0" lang="en-US" sz="2100" u="none" cap="none" strike="noStrike">
                <a:solidFill>
                  <a:srgbClr val="7F3494"/>
                </a:solidFill>
                <a:latin typeface="Calibri"/>
                <a:ea typeface="Calibri"/>
                <a:cs typeface="Calibri"/>
                <a:sym typeface="Calibri"/>
              </a:rPr>
              <a:t>¿Estas dificultades estaban más relacionadas con la tecnología, la falta de información, la falta de tiempo...?</a:t>
            </a:r>
            <a:endParaRPr b="1" i="0" sz="2100" u="none" cap="none" strike="noStrike">
              <a:solidFill>
                <a:srgbClr val="7F3494"/>
              </a:solidFill>
              <a:latin typeface="Calibri"/>
              <a:ea typeface="Calibri"/>
              <a:cs typeface="Calibri"/>
              <a:sym typeface="Calibri"/>
            </a:endParaRPr>
          </a:p>
          <a:p>
            <a:pPr indent="-171450" lvl="1" marL="742950" marR="179070" rtl="0" algn="just">
              <a:lnSpc>
                <a:spcPct val="100000"/>
              </a:lnSpc>
              <a:spcBef>
                <a:spcPts val="0"/>
              </a:spcBef>
              <a:spcAft>
                <a:spcPts val="0"/>
              </a:spcAft>
              <a:buClr>
                <a:srgbClr val="000000"/>
              </a:buClr>
              <a:buSzPts val="1800"/>
              <a:buFont typeface="Arial"/>
              <a:buNone/>
            </a:pPr>
            <a:r>
              <a:t/>
            </a:r>
            <a:endParaRPr b="0" i="0" sz="2100" u="none" cap="none" strike="noStrike">
              <a:solidFill>
                <a:srgbClr val="7F3494"/>
              </a:solidFill>
              <a:latin typeface="Calibri"/>
              <a:ea typeface="Calibri"/>
              <a:cs typeface="Calibri"/>
              <a:sym typeface="Calibri"/>
            </a:endParaRPr>
          </a:p>
        </p:txBody>
      </p:sp>
      <p:pic>
        <p:nvPicPr>
          <p:cNvPr descr="Dificultades de aprendizaje en adultos - espacioLogopedico" id="176" name="Google Shape;176;p40"/>
          <p:cNvPicPr preferRelativeResize="0"/>
          <p:nvPr/>
        </p:nvPicPr>
        <p:blipFill rotWithShape="1">
          <a:blip r:embed="rId3">
            <a:alphaModFix/>
          </a:blip>
          <a:srcRect b="0" l="0" r="0" t="0"/>
          <a:stretch/>
        </p:blipFill>
        <p:spPr>
          <a:xfrm>
            <a:off x="6621497" y="1289352"/>
            <a:ext cx="5007653" cy="5007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idx="1" type="body"/>
          </p:nvPr>
        </p:nvSpPr>
        <p:spPr>
          <a:xfrm>
            <a:off x="618477" y="1902041"/>
            <a:ext cx="10955044" cy="152695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En base a su propia experiencia y a las últimas preguntas mencionadas, es importante conocer sus pensamientos e ideas sobre la calidad y desarrollo de este WBL. En esta sección queremos </a:t>
            </a:r>
            <a:r>
              <a:rPr b="1" lang="en-US">
                <a:solidFill>
                  <a:srgbClr val="7F3494"/>
                </a:solidFill>
              </a:rPr>
              <a:t>observar las mejoras que debemos llevar a cabo </a:t>
            </a:r>
            <a:r>
              <a:rPr lang="en-US"/>
              <a:t>en el WBL de cada alumno/cuidador.</a:t>
            </a:r>
            <a:endParaRPr/>
          </a:p>
        </p:txBody>
      </p:sp>
      <p:sp>
        <p:nvSpPr>
          <p:cNvPr id="182" name="Google Shape;182;p41"/>
          <p:cNvSpPr txBox="1"/>
          <p:nvPr>
            <p:ph idx="2" type="body"/>
          </p:nvPr>
        </p:nvSpPr>
        <p:spPr>
          <a:xfrm>
            <a:off x="2804910" y="673558"/>
            <a:ext cx="6582180" cy="4471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600"/>
              <a:buNone/>
            </a:pPr>
            <a:r>
              <a:rPr lang="en-US"/>
              <a:t>Recomendaciones del alumno/cuidador</a:t>
            </a:r>
            <a:endParaRPr/>
          </a:p>
        </p:txBody>
      </p:sp>
      <p:pic>
        <p:nvPicPr>
          <p:cNvPr descr="8 Consejos para mejorar tus habilidades | Personalities Lab" id="183" name="Google Shape;183;p41"/>
          <p:cNvPicPr preferRelativeResize="0"/>
          <p:nvPr/>
        </p:nvPicPr>
        <p:blipFill rotWithShape="1">
          <a:blip r:embed="rId3">
            <a:alphaModFix/>
          </a:blip>
          <a:srcRect b="48358" l="0" r="0" t="14282"/>
          <a:stretch/>
        </p:blipFill>
        <p:spPr>
          <a:xfrm>
            <a:off x="364701" y="3691021"/>
            <a:ext cx="11462597" cy="2857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2"/>
          <p:cNvSpPr txBox="1"/>
          <p:nvPr>
            <p:ph idx="1" type="body"/>
          </p:nvPr>
        </p:nvSpPr>
        <p:spPr>
          <a:xfrm>
            <a:off x="618477" y="1751121"/>
            <a:ext cx="10955044" cy="152695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De la misma manera, la experiencia de todos los tutores de WBL es importante para hacer las modificaciones correctas y estar seguros del correcto desarrollo y </a:t>
            </a:r>
            <a:r>
              <a:rPr b="1" lang="en-US">
                <a:solidFill>
                  <a:srgbClr val="7F3494"/>
                </a:solidFill>
              </a:rPr>
              <a:t>progreso del trabajador en su aprendizaje. </a:t>
            </a:r>
            <a:r>
              <a:rPr lang="en-US"/>
              <a:t>En esta parte, debe tener su propia idea personal y profesional, basada también en la respuesta dada por los cuidadores.</a:t>
            </a:r>
            <a:endParaRPr/>
          </a:p>
        </p:txBody>
      </p:sp>
      <p:sp>
        <p:nvSpPr>
          <p:cNvPr id="189" name="Google Shape;189;p42"/>
          <p:cNvSpPr txBox="1"/>
          <p:nvPr>
            <p:ph idx="2" type="body"/>
          </p:nvPr>
        </p:nvSpPr>
        <p:spPr>
          <a:xfrm>
            <a:off x="2001300" y="655650"/>
            <a:ext cx="8189400" cy="447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600"/>
              <a:buNone/>
            </a:pPr>
            <a:r>
              <a:rPr lang="en-US"/>
              <a:t>Recomendaciones del tutor de WBL</a:t>
            </a:r>
            <a:endParaRPr/>
          </a:p>
        </p:txBody>
      </p:sp>
      <p:pic>
        <p:nvPicPr>
          <p:cNvPr descr="8 Consejos para mejorar tus habilidades | Personalities Lab" id="190" name="Google Shape;190;p42"/>
          <p:cNvPicPr preferRelativeResize="0"/>
          <p:nvPr/>
        </p:nvPicPr>
        <p:blipFill rotWithShape="1">
          <a:blip r:embed="rId3">
            <a:alphaModFix/>
          </a:blip>
          <a:srcRect b="48358" l="0" r="0" t="14282"/>
          <a:stretch/>
        </p:blipFill>
        <p:spPr>
          <a:xfrm>
            <a:off x="364701" y="3691021"/>
            <a:ext cx="11462597" cy="28574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3"/>
          <p:cNvSpPr txBox="1"/>
          <p:nvPr>
            <p:ph idx="1" type="body"/>
          </p:nvPr>
        </p:nvSpPr>
        <p:spPr>
          <a:xfrm>
            <a:off x="618477" y="3577701"/>
            <a:ext cx="10955044" cy="205074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El compromiso con el seguimiento significa que estamos preparados para implementar las tareas y actividades aprendidas, y que podemos hacerlo con determinación.</a:t>
            </a:r>
            <a:br>
              <a:rPr lang="en-US"/>
            </a:br>
            <a:r>
              <a:rPr lang="en-US"/>
              <a:t>Desde una perspectiva más subjetiva, en esta sección el coach debe mirar la motivación de sus empleados. No hay preguntas específicas para esta sección, pero en base a las preguntas formuladas anteriormente, se extraerá la determinación y el entusiasmo con el que los aprendices enfrentan el WBL.</a:t>
            </a:r>
            <a:endParaRPr/>
          </a:p>
        </p:txBody>
      </p:sp>
      <p:sp>
        <p:nvSpPr>
          <p:cNvPr id="196" name="Google Shape;196;p43"/>
          <p:cNvSpPr txBox="1"/>
          <p:nvPr>
            <p:ph idx="2" type="body"/>
          </p:nvPr>
        </p:nvSpPr>
        <p:spPr>
          <a:xfrm>
            <a:off x="2804909" y="2981882"/>
            <a:ext cx="6582180" cy="4471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600"/>
              <a:buNone/>
            </a:pPr>
            <a:r>
              <a:rPr lang="en-US"/>
              <a:t>Compromiso en el seguimiento</a:t>
            </a:r>
            <a:endParaRPr/>
          </a:p>
        </p:txBody>
      </p:sp>
      <p:pic>
        <p:nvPicPr>
          <p:cNvPr descr="8 estrategias de compromiso de los empleados que funcionan|IMC" id="197" name="Google Shape;197;p43"/>
          <p:cNvPicPr preferRelativeResize="0"/>
          <p:nvPr/>
        </p:nvPicPr>
        <p:blipFill rotWithShape="1">
          <a:blip r:embed="rId3">
            <a:alphaModFix/>
          </a:blip>
          <a:srcRect b="32037" l="0" r="0" t="36167"/>
          <a:stretch/>
        </p:blipFill>
        <p:spPr>
          <a:xfrm>
            <a:off x="354366" y="292962"/>
            <a:ext cx="11483266" cy="2432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Actividad: Revisión de la cuadrícula.</a:t>
            </a:r>
            <a:endParaRPr/>
          </a:p>
        </p:txBody>
      </p:sp>
      <p:sp>
        <p:nvSpPr>
          <p:cNvPr id="203" name="Google Shape;203;p6"/>
          <p:cNvSpPr txBox="1"/>
          <p:nvPr/>
        </p:nvSpPr>
        <p:spPr>
          <a:xfrm>
            <a:off x="727969" y="2024106"/>
            <a:ext cx="10665600" cy="341627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Descripción:</a:t>
            </a:r>
            <a:r>
              <a:rPr b="0" i="0" lang="en-US" sz="2400" u="none" cap="none" strike="noStrike">
                <a:solidFill>
                  <a:srgbClr val="092E4B"/>
                </a:solidFill>
                <a:latin typeface="Calibri"/>
                <a:ea typeface="Calibri"/>
                <a:cs typeface="Calibri"/>
                <a:sym typeface="Calibri"/>
              </a:rPr>
              <a:t>Con esta actividad, nuestro objetivo es crear una plantilla de monitoreo que garantice que los aspectos más importantes de la práctica de WBL se recopilarán de manera eficiente.</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Metodología:</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92E4B"/>
                </a:solidFill>
                <a:latin typeface="Calibri"/>
                <a:ea typeface="Calibri"/>
                <a:cs typeface="Calibri"/>
                <a:sym typeface="Calibri"/>
              </a:rPr>
              <a:t>Crea grupos de 3-4 personas. Tendrán que discutir lo que debe agregarse y / o eliminarse.</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7F3494"/>
                </a:solidFill>
                <a:latin typeface="Calibri"/>
                <a:ea typeface="Calibri"/>
                <a:cs typeface="Calibri"/>
                <a:sym typeface="Calibri"/>
              </a:rPr>
              <a:t>Hora:</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92E4B"/>
                </a:solidFill>
                <a:latin typeface="Calibri"/>
                <a:ea typeface="Calibri"/>
                <a:cs typeface="Calibri"/>
                <a:sym typeface="Calibri"/>
              </a:rPr>
              <a:t>10 minutos.</a:t>
            </a:r>
            <a:endParaRPr b="0" i="0" sz="2400" u="none" cap="none" strike="noStrike">
              <a:solidFill>
                <a:srgbClr val="092E4B"/>
              </a:solidFill>
              <a:latin typeface="Calibri"/>
              <a:ea typeface="Calibri"/>
              <a:cs typeface="Calibri"/>
              <a:sym typeface="Calibri"/>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4"/>
          <p:cNvSpPr txBox="1"/>
          <p:nvPr>
            <p:ph idx="1" type="body"/>
          </p:nvPr>
        </p:nvSpPr>
        <p:spPr>
          <a:xfrm>
            <a:off x="490621" y="3919942"/>
            <a:ext cx="4511694"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SzPts val="4000"/>
              <a:buNone/>
            </a:pPr>
            <a:r>
              <a:rPr lang="en-US"/>
              <a:t>Evaluación del aprendizaje</a:t>
            </a:r>
            <a:endParaRPr/>
          </a:p>
        </p:txBody>
      </p:sp>
      <p:pic>
        <p:nvPicPr>
          <p:cNvPr id="210" name="Google Shape;210;p44"/>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211" name="Google Shape;211;p44"/>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212" name="Google Shape;212;p44"/>
          <p:cNvSpPr txBox="1"/>
          <p:nvPr/>
        </p:nvSpPr>
        <p:spPr>
          <a:xfrm>
            <a:off x="490621" y="2924850"/>
            <a:ext cx="4511694" cy="1008300"/>
          </a:xfrm>
          <a:prstGeom prst="rect">
            <a:avLst/>
          </a:prstGeom>
          <a:noFill/>
          <a:ln>
            <a:noFill/>
          </a:ln>
        </p:spPr>
        <p:txBody>
          <a:bodyPr anchorCtr="0" anchor="t" bIns="45700" lIns="91425" spcFirstLastPara="1" rIns="91425" wrap="square" tIns="45700">
            <a:noAutofit/>
          </a:bodyPr>
          <a:lstStyle/>
          <a:p>
            <a:pPr indent="0" lvl="0" marL="0" marR="0" rtl="0" algn="l">
              <a:lnSpc>
                <a:spcPct val="98850"/>
              </a:lnSpc>
              <a:spcBef>
                <a:spcPts val="0"/>
              </a:spcBef>
              <a:spcAft>
                <a:spcPts val="0"/>
              </a:spcAft>
              <a:buClr>
                <a:schemeClr val="lt1"/>
              </a:buClr>
              <a:buSzPts val="4000"/>
              <a:buFont typeface="Arial"/>
              <a:buNone/>
            </a:pPr>
            <a:r>
              <a:rPr b="0" i="0" lang="en-US" sz="4000" u="none" cap="none" strike="noStrike">
                <a:solidFill>
                  <a:schemeClr val="lt1"/>
                </a:solidFill>
                <a:latin typeface="Calibri"/>
                <a:ea typeface="Calibri"/>
                <a:cs typeface="Calibri"/>
                <a:sym typeface="Calibri"/>
              </a:rPr>
              <a:t>LTTA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76" name="Google Shape;76;p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¿Por qué?</a:t>
            </a:r>
            <a:endParaRPr/>
          </a:p>
        </p:txBody>
      </p:sp>
      <p:sp>
        <p:nvSpPr>
          <p:cNvPr id="77" name="Google Shape;77;p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78" name="Google Shape;78;p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¿Quién?</a:t>
            </a:r>
            <a:endParaRPr/>
          </a:p>
        </p:txBody>
      </p:sp>
      <p:sp>
        <p:nvSpPr>
          <p:cNvPr id="79" name="Google Shape;79;p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80" name="Google Shape;80;p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¿Cuando?</a:t>
            </a:r>
            <a:endParaRPr/>
          </a:p>
        </p:txBody>
      </p:sp>
      <p:sp>
        <p:nvSpPr>
          <p:cNvPr id="81" name="Google Shape;81;p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82" name="Google Shape;82;p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¿Qué?</a:t>
            </a:r>
            <a:endParaRPr/>
          </a:p>
        </p:txBody>
      </p:sp>
      <p:sp>
        <p:nvSpPr>
          <p:cNvPr id="83" name="Google Shape;83;p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05</a:t>
            </a:r>
            <a:endParaRPr/>
          </a:p>
        </p:txBody>
      </p:sp>
      <p:sp>
        <p:nvSpPr>
          <p:cNvPr id="84" name="Google Shape;84;p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sz="2000"/>
              <a:t>Actividad: Revisión, sugerencias y modificaciones</a:t>
            </a:r>
            <a:endParaRPr sz="2000"/>
          </a:p>
        </p:txBody>
      </p:sp>
      <p:sp>
        <p:nvSpPr>
          <p:cNvPr id="85" name="Google Shape;85;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Contenido</a:t>
            </a:r>
            <a:endParaRPr/>
          </a:p>
        </p:txBody>
      </p:sp>
      <p:grpSp>
        <p:nvGrpSpPr>
          <p:cNvPr id="86" name="Google Shape;86;p4"/>
          <p:cNvGrpSpPr/>
          <p:nvPr/>
        </p:nvGrpSpPr>
        <p:grpSpPr>
          <a:xfrm>
            <a:off x="8988550" y="2544500"/>
            <a:ext cx="2448600" cy="1279200"/>
            <a:chOff x="9065600" y="4434975"/>
            <a:chExt cx="2448600" cy="1279200"/>
          </a:xfrm>
        </p:grpSpPr>
        <p:sp>
          <p:nvSpPr>
            <p:cNvPr id="87" name="Google Shape;87;p4"/>
            <p:cNvSpPr/>
            <p:nvPr/>
          </p:nvSpPr>
          <p:spPr>
            <a:xfrm>
              <a:off x="9065600" y="4441125"/>
              <a:ext cx="2448600" cy="126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txBox="1"/>
            <p:nvPr/>
          </p:nvSpPr>
          <p:spPr>
            <a:xfrm>
              <a:off x="9139400" y="4434975"/>
              <a:ext cx="2153100" cy="1279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700"/>
                <a:buFont typeface="Arial"/>
                <a:buNone/>
              </a:pPr>
              <a:r>
                <a:rPr lang="en-US" sz="900">
                  <a:latin typeface="Calibri"/>
                  <a:ea typeface="Calibri"/>
                  <a:cs typeface="Calibri"/>
                  <a:sym typeface="Calibri"/>
                </a:rPr>
                <a:t>El apoyo de la Comisión Europea para la producción de esta publicación no constituye un respaldo de los contenidos que reflejan únicamente las opiniones de los autores, y la Comisión no se hace responsable del uso que pueda hacerse de la información contenida en ella.</a:t>
              </a:r>
              <a:endParaRPr b="0" i="0" sz="900" u="none" cap="none" strike="noStrik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219" name="Google Shape;219;p4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Plan de evaluación</a:t>
            </a:r>
            <a:endParaRPr/>
          </a:p>
        </p:txBody>
      </p:sp>
      <p:sp>
        <p:nvSpPr>
          <p:cNvPr id="220" name="Google Shape;220;p4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221" name="Google Shape;221;p4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Evaluación formativa (Tutores)</a:t>
            </a:r>
            <a:endParaRPr/>
          </a:p>
        </p:txBody>
      </p:sp>
      <p:sp>
        <p:nvSpPr>
          <p:cNvPr id="222" name="Google Shape;222;p4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223" name="Google Shape;223;p4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Evaluación formativa (cuidadores)</a:t>
            </a:r>
            <a:endParaRPr/>
          </a:p>
        </p:txBody>
      </p:sp>
      <p:sp>
        <p:nvSpPr>
          <p:cNvPr id="224" name="Google Shape;224;p4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225" name="Google Shape;225;p4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a:t>Evaluación sumativa</a:t>
            </a:r>
            <a:endParaRPr/>
          </a:p>
        </p:txBody>
      </p:sp>
      <p:sp>
        <p:nvSpPr>
          <p:cNvPr id="226" name="Google Shape;226;p4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Contenido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Plan de evaluación</a:t>
            </a:r>
            <a:endParaRPr/>
          </a:p>
        </p:txBody>
      </p:sp>
      <p:sp>
        <p:nvSpPr>
          <p:cNvPr id="233" name="Google Shape;233;p46"/>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
        <p:nvSpPr>
          <p:cNvPr id="234" name="Google Shape;234;p46"/>
          <p:cNvSpPr/>
          <p:nvPr/>
        </p:nvSpPr>
        <p:spPr>
          <a:xfrm>
            <a:off x="0" y="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46"/>
          <p:cNvSpPr/>
          <p:nvPr/>
        </p:nvSpPr>
        <p:spPr>
          <a:xfrm>
            <a:off x="152400" y="15240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47"/>
          <p:cNvGraphicFramePr/>
          <p:nvPr/>
        </p:nvGraphicFramePr>
        <p:xfrm>
          <a:off x="224590" y="144381"/>
          <a:ext cx="3000000" cy="3000000"/>
        </p:xfrm>
        <a:graphic>
          <a:graphicData uri="http://schemas.openxmlformats.org/drawingml/2006/table">
            <a:tbl>
              <a:tblPr bandRow="1" firstCol="1" firstRow="1">
                <a:noFill/>
                <a:tableStyleId>{7120C3CD-DA15-4692-8F77-E977672722EC}</a:tableStyleId>
              </a:tblPr>
              <a:tblGrid>
                <a:gridCol w="1608300"/>
                <a:gridCol w="1596325"/>
                <a:gridCol w="1597925"/>
                <a:gridCol w="1595525"/>
                <a:gridCol w="1629825"/>
                <a:gridCol w="2145725"/>
                <a:gridCol w="1569225"/>
              </a:tblGrid>
              <a:tr h="616475">
                <a:tc>
                  <a:txBody>
                    <a:bodyPr/>
                    <a:lstStyle/>
                    <a:p>
                      <a:pPr indent="0" lvl="0" marL="0" marR="0" rtl="0" algn="l">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gridSpan="5">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rPr>
                        <a:t>Horas por día</a:t>
                      </a:r>
                      <a:endParaRPr b="1" sz="12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c hMerge="1"/>
                <a:tc hMerge="1"/>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r>
              <a:tr h="616475">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Semana</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L</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M</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X</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J</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V</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Total de horas</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1</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1h - Monitoreo</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16475">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2</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2h - Evaluación Formativa - (Cuidador)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3</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1h - Monitoreo</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2160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4</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2h - Evaluación Formativa - (Tutor)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5</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1h - Monitoreo</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616475">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6</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2h - Evaluación Formativa - (Cuidador)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6,5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7</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 </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1h - Monitoreo</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5,5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lt1"/>
                          </a:solidFill>
                        </a:rPr>
                        <a:t>8</a:t>
                      </a:r>
                      <a:endParaRPr b="1" sz="1100" u="none" cap="none" strike="noStrike">
                        <a:solidFill>
                          <a:schemeClr val="lt1"/>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b="1" i="0" sz="900" u="none" cap="none" strike="noStrike">
                        <a:solidFill>
                          <a:srgbClr val="000000"/>
                        </a:solidFill>
                        <a:latin typeface="Arial"/>
                        <a:ea typeface="Arial"/>
                        <a:cs typeface="Arial"/>
                        <a:sym typeface="Arial"/>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9E5B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2h - Evaluación Formativa - (Tutor)</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2h – Evaluación sumativa</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8,5</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chemeClr val="lt1"/>
                    </a:solidFill>
                  </a:tcPr>
                </a:tc>
              </a:tr>
              <a:tr h="581150">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Total de horas</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16</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4</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8</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6</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12</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rgbClr val="000000"/>
                          </a:solidFill>
                        </a:rPr>
                        <a:t>50</a:t>
                      </a:r>
                      <a:endParaRPr b="1" sz="1100" u="none" cap="none" strike="noStrike">
                        <a:solidFill>
                          <a:srgbClr val="000000"/>
                        </a:solidFill>
                        <a:latin typeface="Calibri"/>
                        <a:ea typeface="Calibri"/>
                        <a:cs typeface="Calibri"/>
                        <a:sym typeface="Calibri"/>
                      </a:endParaRPr>
                    </a:p>
                  </a:txBody>
                  <a:tcPr marT="0" marB="0" marR="68575" marL="6857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8"/>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Evaluación formativa</a:t>
            </a:r>
            <a:endParaRPr/>
          </a:p>
        </p:txBody>
      </p:sp>
      <p:sp>
        <p:nvSpPr>
          <p:cNvPr id="247" name="Google Shape;247;p48"/>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
        <p:nvSpPr>
          <p:cNvPr id="248" name="Google Shape;248;p48"/>
          <p:cNvSpPr/>
          <p:nvPr/>
        </p:nvSpPr>
        <p:spPr>
          <a:xfrm>
            <a:off x="0" y="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48"/>
          <p:cNvSpPr/>
          <p:nvPr/>
        </p:nvSpPr>
        <p:spPr>
          <a:xfrm>
            <a:off x="152400" y="152400"/>
            <a:ext cx="12192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¿Qué es la Evaluación Formativa?</a:t>
            </a:r>
            <a:endParaRPr/>
          </a:p>
        </p:txBody>
      </p:sp>
      <p:sp>
        <p:nvSpPr>
          <p:cNvPr id="255" name="Google Shape;255;p49"/>
          <p:cNvSpPr txBox="1"/>
          <p:nvPr/>
        </p:nvSpPr>
        <p:spPr>
          <a:xfrm>
            <a:off x="727969" y="1565257"/>
            <a:ext cx="10665600" cy="452427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92E4B"/>
                </a:solidFill>
                <a:latin typeface="Calibri"/>
                <a:ea typeface="Calibri"/>
                <a:cs typeface="Calibri"/>
                <a:sym typeface="Calibri"/>
              </a:rPr>
              <a:t>El objetivo de la evaluación formativa es monitorear el aprendizaje de los estudiantes para proporcionar retroalimentación continua que pueda ser utilizada por</a:t>
            </a:r>
            <a:r>
              <a:rPr b="0" i="0" lang="en-US" sz="2400" u="none" cap="none" strike="noStrike">
                <a:solidFill>
                  <a:srgbClr val="000000"/>
                </a:solidFill>
                <a:latin typeface="Calibri"/>
                <a:ea typeface="Calibri"/>
                <a:cs typeface="Calibri"/>
                <a:sym typeface="Calibri"/>
              </a:rPr>
              <a:t> </a:t>
            </a:r>
            <a:r>
              <a:rPr b="1" i="0" lang="en-US" sz="2400" u="none" cap="none" strike="noStrike">
                <a:solidFill>
                  <a:srgbClr val="7F3494"/>
                </a:solidFill>
                <a:latin typeface="Calibri"/>
                <a:ea typeface="Calibri"/>
                <a:cs typeface="Calibri"/>
                <a:sym typeface="Calibri"/>
              </a:rPr>
              <a:t>tutores para mejorar su enseñanza y guía, </a:t>
            </a:r>
            <a:r>
              <a:rPr b="0" i="0" lang="en-US" sz="2400" u="none" cap="none" strike="noStrike">
                <a:solidFill>
                  <a:srgbClr val="000000"/>
                </a:solidFill>
                <a:latin typeface="Calibri"/>
                <a:ea typeface="Calibri"/>
                <a:cs typeface="Calibri"/>
                <a:sym typeface="Calibri"/>
              </a:rPr>
              <a:t>también por </a:t>
            </a:r>
            <a:r>
              <a:rPr b="1" i="0" lang="en-US" sz="2400" u="none" cap="none" strike="noStrike">
                <a:solidFill>
                  <a:srgbClr val="7F3494"/>
                </a:solidFill>
                <a:latin typeface="Calibri"/>
                <a:ea typeface="Calibri"/>
                <a:cs typeface="Calibri"/>
                <a:sym typeface="Calibri"/>
              </a:rPr>
              <a:t>estudiantes para mejorar su aprendizaje.</a:t>
            </a:r>
            <a:endParaRPr b="0" i="0" sz="1400" u="none" cap="none" strike="noStrike">
              <a:solidFill>
                <a:srgbClr val="000000"/>
              </a:solidFill>
              <a:latin typeface="Calibri"/>
              <a:ea typeface="Calibri"/>
              <a:cs typeface="Calibri"/>
              <a:sym typeface="Calibri"/>
            </a:endParaRPr>
          </a:p>
          <a:p>
            <a:pPr indent="-190500" lvl="0" marL="3429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92E4B"/>
              </a:buClr>
              <a:buSzPts val="2400"/>
              <a:buFont typeface="Calibri"/>
              <a:buChar char="•"/>
            </a:pPr>
            <a:r>
              <a:rPr b="0" i="0" lang="en-US" sz="2400" u="none" cap="none" strike="noStrike">
                <a:solidFill>
                  <a:srgbClr val="092E4B"/>
                </a:solidFill>
                <a:latin typeface="Calibri"/>
                <a:ea typeface="Calibri"/>
                <a:cs typeface="Calibri"/>
                <a:sym typeface="Calibri"/>
              </a:rPr>
              <a:t>Objetivo:</a:t>
            </a:r>
            <a:endParaRPr/>
          </a:p>
          <a:p>
            <a:pPr indent="-190500" lvl="0" marL="342900" marR="0" rtl="0" algn="just">
              <a:lnSpc>
                <a:spcPct val="100000"/>
              </a:lnSpc>
              <a:spcBef>
                <a:spcPts val="0"/>
              </a:spcBef>
              <a:spcAft>
                <a:spcPts val="0"/>
              </a:spcAft>
              <a:buClr>
                <a:srgbClr val="092E4B"/>
              </a:buClr>
              <a:buSzPts val="2400"/>
              <a:buFont typeface="Calibri"/>
              <a:buNone/>
            </a:pPr>
            <a:r>
              <a:t/>
            </a:r>
            <a:endParaRPr b="0" i="0" sz="2400" u="none" cap="none" strike="noStrike">
              <a:solidFill>
                <a:srgbClr val="092E4B"/>
              </a:solidFill>
              <a:latin typeface="Calibri"/>
              <a:ea typeface="Calibri"/>
              <a:cs typeface="Calibri"/>
              <a:sym typeface="Calibri"/>
            </a:endParaRPr>
          </a:p>
          <a:p>
            <a:pPr indent="-457200" lvl="3" marL="457200" marR="0" rtl="0" algn="just">
              <a:lnSpc>
                <a:spcPct val="100000"/>
              </a:lnSpc>
              <a:spcBef>
                <a:spcPts val="0"/>
              </a:spcBef>
              <a:spcAft>
                <a:spcPts val="0"/>
              </a:spcAft>
              <a:buClr>
                <a:srgbClr val="000000"/>
              </a:buClr>
              <a:buSzPts val="2400"/>
              <a:buFont typeface="Arial"/>
              <a:buAutoNum type="arabicPeriod"/>
            </a:pPr>
            <a:r>
              <a:rPr b="0" i="0" lang="en-US" sz="2400" u="none" cap="none" strike="noStrike">
                <a:solidFill>
                  <a:srgbClr val="092E4B"/>
                </a:solidFill>
                <a:latin typeface="Calibri"/>
                <a:ea typeface="Calibri"/>
                <a:cs typeface="Calibri"/>
                <a:sym typeface="Calibri"/>
              </a:rPr>
              <a:t>Ayudar a los trabajadores de atención a identificar sus </a:t>
            </a:r>
            <a:r>
              <a:rPr b="1" i="0" lang="en-US" sz="2400" u="none" cap="none" strike="noStrike">
                <a:solidFill>
                  <a:srgbClr val="7F3494"/>
                </a:solidFill>
                <a:latin typeface="Calibri"/>
                <a:ea typeface="Calibri"/>
                <a:cs typeface="Calibri"/>
                <a:sym typeface="Calibri"/>
              </a:rPr>
              <a:t>fortalezas y debilidades </a:t>
            </a:r>
            <a:r>
              <a:rPr b="0" i="0" lang="en-US" sz="2400" u="none" cap="none" strike="noStrike">
                <a:solidFill>
                  <a:srgbClr val="092E4B"/>
                </a:solidFill>
                <a:latin typeface="Calibri"/>
                <a:ea typeface="Calibri"/>
                <a:cs typeface="Calibri"/>
                <a:sym typeface="Calibri"/>
              </a:rPr>
              <a:t>y enfocarse en las áreas que necesitan trabajo</a:t>
            </a:r>
            <a:endParaRPr/>
          </a:p>
          <a:p>
            <a:pPr indent="-304800" lvl="3" marL="45720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92E4B"/>
              </a:solidFill>
              <a:latin typeface="Calibri"/>
              <a:ea typeface="Calibri"/>
              <a:cs typeface="Calibri"/>
              <a:sym typeface="Calibri"/>
            </a:endParaRPr>
          </a:p>
          <a:p>
            <a:pPr indent="-457200" lvl="3" marL="457200" marR="0" rtl="0" algn="just">
              <a:lnSpc>
                <a:spcPct val="100000"/>
              </a:lnSpc>
              <a:spcBef>
                <a:spcPts val="0"/>
              </a:spcBef>
              <a:spcAft>
                <a:spcPts val="0"/>
              </a:spcAft>
              <a:buClr>
                <a:srgbClr val="000000"/>
              </a:buClr>
              <a:buSzPts val="2400"/>
              <a:buFont typeface="Arial"/>
              <a:buAutoNum type="arabicPeriod"/>
            </a:pPr>
            <a:r>
              <a:rPr b="0" i="0" lang="en-US" sz="2400" u="none" cap="none" strike="noStrike">
                <a:solidFill>
                  <a:srgbClr val="092E4B"/>
                </a:solidFill>
                <a:latin typeface="Calibri"/>
                <a:ea typeface="Calibri"/>
                <a:cs typeface="Calibri"/>
                <a:sym typeface="Calibri"/>
              </a:rPr>
              <a:t>Ayudar a los tutores a reconocer dónde están teniendo problemas las personas cuidadoras</a:t>
            </a:r>
            <a:r>
              <a:rPr b="1" i="0" lang="en-US" sz="2400" u="none" cap="none" strike="noStrike">
                <a:solidFill>
                  <a:srgbClr val="7F3494"/>
                </a:solidFill>
                <a:latin typeface="Calibri"/>
                <a:ea typeface="Calibri"/>
                <a:cs typeface="Calibri"/>
                <a:sym typeface="Calibri"/>
              </a:rPr>
              <a:t> y abordar los problemas de inmediato.</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0"/>
          <p:cNvSpPr txBox="1"/>
          <p:nvPr>
            <p:ph idx="2" type="body"/>
          </p:nvPr>
        </p:nvSpPr>
        <p:spPr>
          <a:xfrm>
            <a:off x="798379" y="7491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Evaluación Formativa</a:t>
            </a:r>
            <a:endParaRPr/>
          </a:p>
        </p:txBody>
      </p:sp>
      <p:sp>
        <p:nvSpPr>
          <p:cNvPr id="261" name="Google Shape;261;p50"/>
          <p:cNvSpPr txBox="1"/>
          <p:nvPr/>
        </p:nvSpPr>
        <p:spPr>
          <a:xfrm>
            <a:off x="3749964" y="1748575"/>
            <a:ext cx="436490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Tenemos dos tipos de cuadrículas</a:t>
            </a:r>
            <a:endParaRPr b="0" i="0" sz="2400" u="none" cap="none" strike="noStrike">
              <a:solidFill>
                <a:srgbClr val="000000"/>
              </a:solidFill>
              <a:latin typeface="Arial"/>
              <a:ea typeface="Arial"/>
              <a:cs typeface="Arial"/>
              <a:sym typeface="Arial"/>
            </a:endParaRPr>
          </a:p>
        </p:txBody>
      </p:sp>
      <p:pic>
        <p:nvPicPr>
          <p:cNvPr id="262" name="Google Shape;262;p50"/>
          <p:cNvPicPr preferRelativeResize="0"/>
          <p:nvPr/>
        </p:nvPicPr>
        <p:blipFill rotWithShape="1">
          <a:blip r:embed="rId3">
            <a:alphaModFix/>
          </a:blip>
          <a:srcRect b="0" l="0" r="0" t="0"/>
          <a:stretch/>
        </p:blipFill>
        <p:spPr>
          <a:xfrm>
            <a:off x="2310062" y="2781264"/>
            <a:ext cx="2149643" cy="2149643"/>
          </a:xfrm>
          <a:prstGeom prst="rect">
            <a:avLst/>
          </a:prstGeom>
          <a:noFill/>
          <a:ln>
            <a:noFill/>
          </a:ln>
        </p:spPr>
      </p:pic>
      <p:pic>
        <p:nvPicPr>
          <p:cNvPr id="263" name="Google Shape;263;p50"/>
          <p:cNvPicPr preferRelativeResize="0"/>
          <p:nvPr/>
        </p:nvPicPr>
        <p:blipFill rotWithShape="1">
          <a:blip r:embed="rId4">
            <a:alphaModFix/>
          </a:blip>
          <a:srcRect b="0" l="0" r="0" t="0"/>
          <a:stretch/>
        </p:blipFill>
        <p:spPr>
          <a:xfrm>
            <a:off x="7732297" y="2781264"/>
            <a:ext cx="2149644" cy="2149644"/>
          </a:xfrm>
          <a:prstGeom prst="rect">
            <a:avLst/>
          </a:prstGeom>
          <a:noFill/>
          <a:ln>
            <a:noFill/>
          </a:ln>
        </p:spPr>
      </p:pic>
      <p:sp>
        <p:nvSpPr>
          <p:cNvPr id="264" name="Google Shape;264;p50"/>
          <p:cNvSpPr txBox="1"/>
          <p:nvPr/>
        </p:nvSpPr>
        <p:spPr>
          <a:xfrm>
            <a:off x="1227218" y="5315953"/>
            <a:ext cx="407469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Cuidador</a:t>
            </a:r>
            <a:endParaRPr b="0" i="0" sz="2400" u="none" cap="none" strike="noStrike">
              <a:solidFill>
                <a:srgbClr val="000000"/>
              </a:solidFill>
              <a:latin typeface="Arial"/>
              <a:ea typeface="Arial"/>
              <a:cs typeface="Arial"/>
              <a:sym typeface="Arial"/>
            </a:endParaRPr>
          </a:p>
        </p:txBody>
      </p:sp>
      <p:sp>
        <p:nvSpPr>
          <p:cNvPr id="265" name="Google Shape;265;p50"/>
          <p:cNvSpPr txBox="1"/>
          <p:nvPr/>
        </p:nvSpPr>
        <p:spPr>
          <a:xfrm>
            <a:off x="6769771" y="5277889"/>
            <a:ext cx="407469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Tutores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1"/>
          <p:cNvSpPr txBox="1"/>
          <p:nvPr>
            <p:ph idx="2" type="body"/>
          </p:nvPr>
        </p:nvSpPr>
        <p:spPr>
          <a:xfrm>
            <a:off x="798379" y="7491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Evaluación Formativa</a:t>
            </a:r>
            <a:endParaRPr/>
          </a:p>
        </p:txBody>
      </p:sp>
      <p:sp>
        <p:nvSpPr>
          <p:cNvPr id="271" name="Google Shape;271;p51"/>
          <p:cNvSpPr txBox="1"/>
          <p:nvPr/>
        </p:nvSpPr>
        <p:spPr>
          <a:xfrm>
            <a:off x="3352795" y="1588220"/>
            <a:ext cx="548640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Aspectos a evaluar (para ambos)</a:t>
            </a:r>
            <a:endParaRPr b="0" i="0" sz="1400" u="none" cap="none" strike="noStrike">
              <a:solidFill>
                <a:srgbClr val="000000"/>
              </a:solidFill>
              <a:latin typeface="Arial"/>
              <a:ea typeface="Arial"/>
              <a:cs typeface="Arial"/>
              <a:sym typeface="Arial"/>
            </a:endParaRPr>
          </a:p>
        </p:txBody>
      </p:sp>
      <p:sp>
        <p:nvSpPr>
          <p:cNvPr id="272" name="Google Shape;272;p51"/>
          <p:cNvSpPr txBox="1"/>
          <p:nvPr/>
        </p:nvSpPr>
        <p:spPr>
          <a:xfrm>
            <a:off x="1183390" y="3558322"/>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Resultados del alumno/cuidador</a:t>
            </a:r>
            <a:endParaRPr b="0" i="0" sz="2400" u="none" cap="none" strike="noStrike">
              <a:solidFill>
                <a:srgbClr val="000000"/>
              </a:solidFill>
              <a:latin typeface="Arial"/>
              <a:ea typeface="Arial"/>
              <a:cs typeface="Arial"/>
              <a:sym typeface="Arial"/>
            </a:endParaRPr>
          </a:p>
        </p:txBody>
      </p:sp>
      <p:sp>
        <p:nvSpPr>
          <p:cNvPr id="273" name="Google Shape;273;p51"/>
          <p:cNvSpPr txBox="1"/>
          <p:nvPr/>
        </p:nvSpPr>
        <p:spPr>
          <a:xfrm>
            <a:off x="6933917" y="3558805"/>
            <a:ext cx="4074695"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Proceso de aprendizaje</a:t>
            </a:r>
            <a:endParaRPr b="0" i="0" sz="2400" u="none" cap="none" strike="noStrike">
              <a:solidFill>
                <a:srgbClr val="000000"/>
              </a:solidFill>
              <a:latin typeface="Arial"/>
              <a:ea typeface="Arial"/>
              <a:cs typeface="Arial"/>
              <a:sym typeface="Arial"/>
            </a:endParaRPr>
          </a:p>
        </p:txBody>
      </p:sp>
      <p:sp>
        <p:nvSpPr>
          <p:cNvPr id="274" name="Google Shape;274;p51"/>
          <p:cNvSpPr txBox="1"/>
          <p:nvPr/>
        </p:nvSpPr>
        <p:spPr>
          <a:xfrm>
            <a:off x="4215348" y="5117720"/>
            <a:ext cx="407469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7F3494"/>
                </a:solidFill>
                <a:latin typeface="Arial"/>
                <a:ea typeface="Arial"/>
                <a:cs typeface="Arial"/>
                <a:sym typeface="Arial"/>
              </a:rPr>
              <a:t>Autoevaluación y autoaprendizaje</a:t>
            </a:r>
            <a:endParaRPr b="0" i="0" sz="2400" u="none" cap="none" strike="noStrike">
              <a:solidFill>
                <a:srgbClr val="000000"/>
              </a:solidFill>
              <a:latin typeface="Arial"/>
              <a:ea typeface="Arial"/>
              <a:cs typeface="Arial"/>
              <a:sym typeface="Arial"/>
            </a:endParaRPr>
          </a:p>
        </p:txBody>
      </p:sp>
      <p:pic>
        <p:nvPicPr>
          <p:cNvPr id="275" name="Google Shape;275;p51"/>
          <p:cNvPicPr preferRelativeResize="0"/>
          <p:nvPr/>
        </p:nvPicPr>
        <p:blipFill rotWithShape="1">
          <a:blip r:embed="rId3">
            <a:alphaModFix/>
          </a:blip>
          <a:srcRect b="0" l="0" r="0" t="0"/>
          <a:stretch/>
        </p:blipFill>
        <p:spPr>
          <a:xfrm>
            <a:off x="2630484" y="2346020"/>
            <a:ext cx="1180506" cy="1180506"/>
          </a:xfrm>
          <a:prstGeom prst="rect">
            <a:avLst/>
          </a:prstGeom>
          <a:noFill/>
          <a:ln>
            <a:noFill/>
          </a:ln>
        </p:spPr>
      </p:pic>
      <p:pic>
        <p:nvPicPr>
          <p:cNvPr id="276" name="Google Shape;276;p51"/>
          <p:cNvPicPr preferRelativeResize="0"/>
          <p:nvPr/>
        </p:nvPicPr>
        <p:blipFill rotWithShape="1">
          <a:blip r:embed="rId4">
            <a:alphaModFix/>
          </a:blip>
          <a:srcRect b="0" l="0" r="0" t="0"/>
          <a:stretch/>
        </p:blipFill>
        <p:spPr>
          <a:xfrm>
            <a:off x="8239624" y="2359175"/>
            <a:ext cx="1199147" cy="1199147"/>
          </a:xfrm>
          <a:prstGeom prst="rect">
            <a:avLst/>
          </a:prstGeom>
          <a:noFill/>
          <a:ln>
            <a:noFill/>
          </a:ln>
        </p:spPr>
      </p:pic>
      <p:pic>
        <p:nvPicPr>
          <p:cNvPr id="277" name="Google Shape;277;p51"/>
          <p:cNvPicPr preferRelativeResize="0"/>
          <p:nvPr/>
        </p:nvPicPr>
        <p:blipFill rotWithShape="1">
          <a:blip r:embed="rId5">
            <a:alphaModFix/>
          </a:blip>
          <a:srcRect b="0" l="0" r="0" t="0"/>
          <a:stretch/>
        </p:blipFill>
        <p:spPr>
          <a:xfrm>
            <a:off x="5568348" y="3799066"/>
            <a:ext cx="1180506" cy="1180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2"/>
          <p:cNvSpPr txBox="1"/>
          <p:nvPr>
            <p:ph idx="2" type="body"/>
          </p:nvPr>
        </p:nvSpPr>
        <p:spPr>
          <a:xfrm>
            <a:off x="798376" y="583389"/>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Actividad: Revisión de las cuadrículas.</a:t>
            </a:r>
            <a:endParaRPr/>
          </a:p>
        </p:txBody>
      </p:sp>
      <p:sp>
        <p:nvSpPr>
          <p:cNvPr id="283" name="Google Shape;283;p52"/>
          <p:cNvSpPr txBox="1"/>
          <p:nvPr/>
        </p:nvSpPr>
        <p:spPr>
          <a:xfrm>
            <a:off x="628675" y="1420617"/>
            <a:ext cx="10934700" cy="923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7F3494"/>
                </a:solidFill>
                <a:latin typeface="Calibri"/>
                <a:ea typeface="Calibri"/>
                <a:cs typeface="Calibri"/>
                <a:sym typeface="Calibri"/>
              </a:rPr>
              <a:t>Descripción:</a:t>
            </a:r>
            <a:r>
              <a:rPr b="0" i="0" lang="en-US" sz="1800" u="none" cap="none" strike="noStrike">
                <a:solidFill>
                  <a:srgbClr val="000000"/>
                </a:solidFill>
                <a:latin typeface="Calibri"/>
                <a:ea typeface="Calibri"/>
                <a:cs typeface="Calibri"/>
                <a:sym typeface="Calibri"/>
              </a:rPr>
              <a:t> Con esta actividad pretendemos crear una evaluación formativa (para tutores y cuidadores) que asegure que los aspectos más importantes de la práctica de WBL se recopilen de manera eficiente.</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7F3494"/>
                </a:solidFill>
                <a:latin typeface="Calibri"/>
                <a:ea typeface="Calibri"/>
                <a:cs typeface="Calibri"/>
                <a:sym typeface="Calibri"/>
              </a:rPr>
              <a:t>Hora:</a:t>
            </a:r>
            <a:r>
              <a:rPr b="0" i="0" lang="en-US" sz="1800" u="none" cap="none" strike="noStrike">
                <a:solidFill>
                  <a:srgbClr val="000000"/>
                </a:solidFill>
                <a:latin typeface="Calibri"/>
                <a:ea typeface="Calibri"/>
                <a:cs typeface="Calibri"/>
                <a:sym typeface="Calibri"/>
              </a:rPr>
              <a:t>10 minutos.</a:t>
            </a:r>
            <a:endParaRPr b="0" i="0" sz="1800" u="none" cap="none" strike="noStrike">
              <a:solidFill>
                <a:srgbClr val="000000"/>
              </a:solidFill>
              <a:latin typeface="Calibri"/>
              <a:ea typeface="Calibri"/>
              <a:cs typeface="Calibri"/>
              <a:sym typeface="Calibri"/>
            </a:endParaRPr>
          </a:p>
        </p:txBody>
      </p:sp>
      <p:graphicFrame>
        <p:nvGraphicFramePr>
          <p:cNvPr id="284" name="Google Shape;284;p52"/>
          <p:cNvGraphicFramePr/>
          <p:nvPr/>
        </p:nvGraphicFramePr>
        <p:xfrm>
          <a:off x="464730" y="2794128"/>
          <a:ext cx="3000000" cy="3000000"/>
        </p:xfrm>
        <a:graphic>
          <a:graphicData uri="http://schemas.openxmlformats.org/drawingml/2006/table">
            <a:tbl>
              <a:tblPr bandRow="1" firstRow="1">
                <a:gradFill>
                  <a:gsLst>
                    <a:gs pos="0">
                      <a:srgbClr val="ADD4D4"/>
                    </a:gs>
                    <a:gs pos="35000">
                      <a:srgbClr val="C7DFDF"/>
                    </a:gs>
                    <a:gs pos="100000">
                      <a:srgbClr val="E9F3F3"/>
                    </a:gs>
                  </a:gsLst>
                  <a:lin ang="16200000" scaled="0"/>
                </a:gradFill>
                <a:tableStyleId>{12F6331C-1E1D-4B2E-9619-B54DE602DFF7}</a:tableStyleId>
              </a:tblPr>
              <a:tblGrid>
                <a:gridCol w="1825225"/>
                <a:gridCol w="1825225"/>
                <a:gridCol w="1825225"/>
              </a:tblGrid>
              <a:tr h="177800">
                <a:tc gridSpan="3">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Evaluación Formativa (versión Tutores)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r>
              <a:tr h="83560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7F3494"/>
                          </a:solidFill>
                          <a:latin typeface="Arial"/>
                          <a:ea typeface="Arial"/>
                          <a:cs typeface="Arial"/>
                          <a:sym typeface="Arial"/>
                        </a:rPr>
                        <a:t>Resultados del alumno/cuidador</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7F3494"/>
                          </a:solidFill>
                          <a:latin typeface="Arial"/>
                          <a:ea typeface="Arial"/>
                          <a:cs typeface="Arial"/>
                          <a:sym typeface="Arial"/>
                        </a:rPr>
                        <a:t>Proceso de aprendizaje</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7F3494"/>
                          </a:solidFill>
                        </a:rPr>
                        <a:t>Autoevaluación y autoaprendizaje</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069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85" name="Google Shape;285;p52"/>
          <p:cNvPicPr preferRelativeResize="0"/>
          <p:nvPr/>
        </p:nvPicPr>
        <p:blipFill rotWithShape="1">
          <a:blip r:embed="rId3">
            <a:alphaModFix/>
          </a:blip>
          <a:srcRect b="0" l="0" r="0" t="0"/>
          <a:stretch/>
        </p:blipFill>
        <p:spPr>
          <a:xfrm>
            <a:off x="756240" y="4238723"/>
            <a:ext cx="406400" cy="406400"/>
          </a:xfrm>
          <a:prstGeom prst="rect">
            <a:avLst/>
          </a:prstGeom>
          <a:noFill/>
          <a:ln>
            <a:noFill/>
          </a:ln>
        </p:spPr>
      </p:pic>
      <p:pic>
        <p:nvPicPr>
          <p:cNvPr id="286" name="Google Shape;286;p52"/>
          <p:cNvPicPr preferRelativeResize="0"/>
          <p:nvPr/>
        </p:nvPicPr>
        <p:blipFill rotWithShape="1">
          <a:blip r:embed="rId4">
            <a:alphaModFix/>
          </a:blip>
          <a:srcRect b="0" l="0" r="0" t="0"/>
          <a:stretch/>
        </p:blipFill>
        <p:spPr>
          <a:xfrm>
            <a:off x="1110214" y="4238723"/>
            <a:ext cx="406400" cy="406400"/>
          </a:xfrm>
          <a:prstGeom prst="rect">
            <a:avLst/>
          </a:prstGeom>
          <a:noFill/>
          <a:ln>
            <a:noFill/>
          </a:ln>
        </p:spPr>
      </p:pic>
      <p:pic>
        <p:nvPicPr>
          <p:cNvPr id="287" name="Google Shape;287;p52"/>
          <p:cNvPicPr preferRelativeResize="0"/>
          <p:nvPr/>
        </p:nvPicPr>
        <p:blipFill rotWithShape="1">
          <a:blip r:embed="rId4">
            <a:alphaModFix/>
          </a:blip>
          <a:srcRect b="0" l="0" r="0" t="0"/>
          <a:stretch/>
        </p:blipFill>
        <p:spPr>
          <a:xfrm>
            <a:off x="1464187" y="4238723"/>
            <a:ext cx="406400" cy="406400"/>
          </a:xfrm>
          <a:prstGeom prst="rect">
            <a:avLst/>
          </a:prstGeom>
          <a:noFill/>
          <a:ln>
            <a:noFill/>
          </a:ln>
        </p:spPr>
      </p:pic>
      <p:graphicFrame>
        <p:nvGraphicFramePr>
          <p:cNvPr id="288" name="Google Shape;288;p52"/>
          <p:cNvGraphicFramePr/>
          <p:nvPr/>
        </p:nvGraphicFramePr>
        <p:xfrm>
          <a:off x="6227909" y="2794128"/>
          <a:ext cx="3000000" cy="3000000"/>
        </p:xfrm>
        <a:graphic>
          <a:graphicData uri="http://schemas.openxmlformats.org/drawingml/2006/table">
            <a:tbl>
              <a:tblPr bandRow="1" firstRow="1">
                <a:noFill/>
                <a:tableStyleId>{12F6331C-1E1D-4B2E-9619-B54DE602DFF7}</a:tableStyleId>
              </a:tblPr>
              <a:tblGrid>
                <a:gridCol w="1825225"/>
                <a:gridCol w="1825225"/>
                <a:gridCol w="1825225"/>
              </a:tblGrid>
              <a:tr h="177800">
                <a:tc gridSpan="3">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Evaluación formativa (versión cuidadora)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7F3494"/>
                    </a:solidFill>
                  </a:tcPr>
                </a:tc>
                <a:tc hMerge="1"/>
                <a:tc hMerge="1"/>
              </a:tr>
              <a:tr h="835600">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7F3494"/>
                          </a:solidFill>
                          <a:latin typeface="Arial"/>
                          <a:ea typeface="Arial"/>
                          <a:cs typeface="Arial"/>
                          <a:sym typeface="Arial"/>
                        </a:rPr>
                        <a:t>Resultados del alumno/cuidador</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7F3494"/>
                          </a:solidFill>
                          <a:latin typeface="Arial"/>
                          <a:ea typeface="Arial"/>
                          <a:cs typeface="Arial"/>
                          <a:sym typeface="Arial"/>
                        </a:rPr>
                        <a:t>Proceso de aprendizaje</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7F3494"/>
                          </a:solidFill>
                        </a:rPr>
                        <a:t>Autoevaluación y autoaprendizaje</a:t>
                      </a:r>
                      <a:endParaRPr b="1"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069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89" name="Google Shape;289;p52"/>
          <p:cNvPicPr preferRelativeResize="0"/>
          <p:nvPr/>
        </p:nvPicPr>
        <p:blipFill rotWithShape="1">
          <a:blip r:embed="rId3">
            <a:alphaModFix/>
          </a:blip>
          <a:srcRect b="0" l="0" r="0" t="0"/>
          <a:stretch/>
        </p:blipFill>
        <p:spPr>
          <a:xfrm>
            <a:off x="2640390" y="4238723"/>
            <a:ext cx="406400" cy="406400"/>
          </a:xfrm>
          <a:prstGeom prst="rect">
            <a:avLst/>
          </a:prstGeom>
          <a:noFill/>
          <a:ln>
            <a:noFill/>
          </a:ln>
        </p:spPr>
      </p:pic>
      <p:pic>
        <p:nvPicPr>
          <p:cNvPr id="290" name="Google Shape;290;p52"/>
          <p:cNvPicPr preferRelativeResize="0"/>
          <p:nvPr/>
        </p:nvPicPr>
        <p:blipFill rotWithShape="1">
          <a:blip r:embed="rId4">
            <a:alphaModFix/>
          </a:blip>
          <a:srcRect b="0" l="0" r="0" t="0"/>
          <a:stretch/>
        </p:blipFill>
        <p:spPr>
          <a:xfrm>
            <a:off x="2994364" y="4238723"/>
            <a:ext cx="406400" cy="406400"/>
          </a:xfrm>
          <a:prstGeom prst="rect">
            <a:avLst/>
          </a:prstGeom>
          <a:noFill/>
          <a:ln>
            <a:noFill/>
          </a:ln>
        </p:spPr>
      </p:pic>
      <p:pic>
        <p:nvPicPr>
          <p:cNvPr id="291" name="Google Shape;291;p52"/>
          <p:cNvPicPr preferRelativeResize="0"/>
          <p:nvPr/>
        </p:nvPicPr>
        <p:blipFill rotWithShape="1">
          <a:blip r:embed="rId4">
            <a:alphaModFix/>
          </a:blip>
          <a:srcRect b="0" l="0" r="0" t="0"/>
          <a:stretch/>
        </p:blipFill>
        <p:spPr>
          <a:xfrm>
            <a:off x="3348337" y="4238723"/>
            <a:ext cx="406400" cy="406400"/>
          </a:xfrm>
          <a:prstGeom prst="rect">
            <a:avLst/>
          </a:prstGeom>
          <a:noFill/>
          <a:ln>
            <a:noFill/>
          </a:ln>
        </p:spPr>
      </p:pic>
      <p:pic>
        <p:nvPicPr>
          <p:cNvPr id="292" name="Google Shape;292;p52"/>
          <p:cNvPicPr preferRelativeResize="0"/>
          <p:nvPr/>
        </p:nvPicPr>
        <p:blipFill rotWithShape="1">
          <a:blip r:embed="rId3">
            <a:alphaModFix/>
          </a:blip>
          <a:srcRect b="0" l="0" r="0" t="0"/>
          <a:stretch/>
        </p:blipFill>
        <p:spPr>
          <a:xfrm>
            <a:off x="4445901" y="4238723"/>
            <a:ext cx="406400" cy="406400"/>
          </a:xfrm>
          <a:prstGeom prst="rect">
            <a:avLst/>
          </a:prstGeom>
          <a:noFill/>
          <a:ln>
            <a:noFill/>
          </a:ln>
        </p:spPr>
      </p:pic>
      <p:pic>
        <p:nvPicPr>
          <p:cNvPr id="293" name="Google Shape;293;p52"/>
          <p:cNvPicPr preferRelativeResize="0"/>
          <p:nvPr/>
        </p:nvPicPr>
        <p:blipFill rotWithShape="1">
          <a:blip r:embed="rId4">
            <a:alphaModFix/>
          </a:blip>
          <a:srcRect b="0" l="0" r="0" t="0"/>
          <a:stretch/>
        </p:blipFill>
        <p:spPr>
          <a:xfrm>
            <a:off x="4799875" y="4238723"/>
            <a:ext cx="406400" cy="406400"/>
          </a:xfrm>
          <a:prstGeom prst="rect">
            <a:avLst/>
          </a:prstGeom>
          <a:noFill/>
          <a:ln>
            <a:noFill/>
          </a:ln>
        </p:spPr>
      </p:pic>
      <p:pic>
        <p:nvPicPr>
          <p:cNvPr id="294" name="Google Shape;294;p52"/>
          <p:cNvPicPr preferRelativeResize="0"/>
          <p:nvPr/>
        </p:nvPicPr>
        <p:blipFill rotWithShape="1">
          <a:blip r:embed="rId4">
            <a:alphaModFix/>
          </a:blip>
          <a:srcRect b="0" l="0" r="0" t="0"/>
          <a:stretch/>
        </p:blipFill>
        <p:spPr>
          <a:xfrm>
            <a:off x="5153848" y="4238723"/>
            <a:ext cx="406400" cy="406400"/>
          </a:xfrm>
          <a:prstGeom prst="rect">
            <a:avLst/>
          </a:prstGeom>
          <a:noFill/>
          <a:ln>
            <a:noFill/>
          </a:ln>
        </p:spPr>
      </p:pic>
      <p:pic>
        <p:nvPicPr>
          <p:cNvPr id="295" name="Google Shape;295;p52"/>
          <p:cNvPicPr preferRelativeResize="0"/>
          <p:nvPr/>
        </p:nvPicPr>
        <p:blipFill rotWithShape="1">
          <a:blip r:embed="rId3">
            <a:alphaModFix/>
          </a:blip>
          <a:srcRect b="0" l="0" r="0" t="0"/>
          <a:stretch/>
        </p:blipFill>
        <p:spPr>
          <a:xfrm>
            <a:off x="6574883" y="4238723"/>
            <a:ext cx="406400" cy="406400"/>
          </a:xfrm>
          <a:prstGeom prst="rect">
            <a:avLst/>
          </a:prstGeom>
          <a:noFill/>
          <a:ln>
            <a:noFill/>
          </a:ln>
        </p:spPr>
      </p:pic>
      <p:pic>
        <p:nvPicPr>
          <p:cNvPr id="296" name="Google Shape;296;p52"/>
          <p:cNvPicPr preferRelativeResize="0"/>
          <p:nvPr/>
        </p:nvPicPr>
        <p:blipFill rotWithShape="1">
          <a:blip r:embed="rId4">
            <a:alphaModFix/>
          </a:blip>
          <a:srcRect b="0" l="0" r="0" t="0"/>
          <a:stretch/>
        </p:blipFill>
        <p:spPr>
          <a:xfrm>
            <a:off x="6928857" y="4238723"/>
            <a:ext cx="406400" cy="406400"/>
          </a:xfrm>
          <a:prstGeom prst="rect">
            <a:avLst/>
          </a:prstGeom>
          <a:noFill/>
          <a:ln>
            <a:noFill/>
          </a:ln>
        </p:spPr>
      </p:pic>
      <p:pic>
        <p:nvPicPr>
          <p:cNvPr id="297" name="Google Shape;297;p52"/>
          <p:cNvPicPr preferRelativeResize="0"/>
          <p:nvPr/>
        </p:nvPicPr>
        <p:blipFill rotWithShape="1">
          <a:blip r:embed="rId4">
            <a:alphaModFix/>
          </a:blip>
          <a:srcRect b="0" l="0" r="0" t="0"/>
          <a:stretch/>
        </p:blipFill>
        <p:spPr>
          <a:xfrm>
            <a:off x="7282830" y="4238723"/>
            <a:ext cx="406400" cy="406400"/>
          </a:xfrm>
          <a:prstGeom prst="rect">
            <a:avLst/>
          </a:prstGeom>
          <a:noFill/>
          <a:ln>
            <a:noFill/>
          </a:ln>
        </p:spPr>
      </p:pic>
      <p:pic>
        <p:nvPicPr>
          <p:cNvPr id="298" name="Google Shape;298;p52"/>
          <p:cNvPicPr preferRelativeResize="0"/>
          <p:nvPr/>
        </p:nvPicPr>
        <p:blipFill rotWithShape="1">
          <a:blip r:embed="rId3">
            <a:alphaModFix/>
          </a:blip>
          <a:srcRect b="0" l="0" r="0" t="0"/>
          <a:stretch/>
        </p:blipFill>
        <p:spPr>
          <a:xfrm>
            <a:off x="8431301" y="4254025"/>
            <a:ext cx="406400" cy="406400"/>
          </a:xfrm>
          <a:prstGeom prst="rect">
            <a:avLst/>
          </a:prstGeom>
          <a:noFill/>
          <a:ln>
            <a:noFill/>
          </a:ln>
        </p:spPr>
      </p:pic>
      <p:pic>
        <p:nvPicPr>
          <p:cNvPr id="299" name="Google Shape;299;p52"/>
          <p:cNvPicPr preferRelativeResize="0"/>
          <p:nvPr/>
        </p:nvPicPr>
        <p:blipFill rotWithShape="1">
          <a:blip r:embed="rId4">
            <a:alphaModFix/>
          </a:blip>
          <a:srcRect b="0" l="0" r="0" t="0"/>
          <a:stretch/>
        </p:blipFill>
        <p:spPr>
          <a:xfrm>
            <a:off x="8785275" y="4254025"/>
            <a:ext cx="406400" cy="406400"/>
          </a:xfrm>
          <a:prstGeom prst="rect">
            <a:avLst/>
          </a:prstGeom>
          <a:noFill/>
          <a:ln>
            <a:noFill/>
          </a:ln>
        </p:spPr>
      </p:pic>
      <p:pic>
        <p:nvPicPr>
          <p:cNvPr id="300" name="Google Shape;300;p52"/>
          <p:cNvPicPr preferRelativeResize="0"/>
          <p:nvPr/>
        </p:nvPicPr>
        <p:blipFill rotWithShape="1">
          <a:blip r:embed="rId4">
            <a:alphaModFix/>
          </a:blip>
          <a:srcRect b="0" l="0" r="0" t="0"/>
          <a:stretch/>
        </p:blipFill>
        <p:spPr>
          <a:xfrm>
            <a:off x="9139248" y="4254025"/>
            <a:ext cx="406400" cy="406400"/>
          </a:xfrm>
          <a:prstGeom prst="rect">
            <a:avLst/>
          </a:prstGeom>
          <a:noFill/>
          <a:ln>
            <a:noFill/>
          </a:ln>
        </p:spPr>
      </p:pic>
      <p:pic>
        <p:nvPicPr>
          <p:cNvPr id="301" name="Google Shape;301;p52"/>
          <p:cNvPicPr preferRelativeResize="0"/>
          <p:nvPr/>
        </p:nvPicPr>
        <p:blipFill rotWithShape="1">
          <a:blip r:embed="rId3">
            <a:alphaModFix/>
          </a:blip>
          <a:srcRect b="0" l="0" r="0" t="0"/>
          <a:stretch/>
        </p:blipFill>
        <p:spPr>
          <a:xfrm>
            <a:off x="10209080" y="4238723"/>
            <a:ext cx="406400" cy="406400"/>
          </a:xfrm>
          <a:prstGeom prst="rect">
            <a:avLst/>
          </a:prstGeom>
          <a:noFill/>
          <a:ln>
            <a:noFill/>
          </a:ln>
        </p:spPr>
      </p:pic>
      <p:pic>
        <p:nvPicPr>
          <p:cNvPr id="302" name="Google Shape;302;p52"/>
          <p:cNvPicPr preferRelativeResize="0"/>
          <p:nvPr/>
        </p:nvPicPr>
        <p:blipFill rotWithShape="1">
          <a:blip r:embed="rId4">
            <a:alphaModFix/>
          </a:blip>
          <a:srcRect b="0" l="0" r="0" t="0"/>
          <a:stretch/>
        </p:blipFill>
        <p:spPr>
          <a:xfrm>
            <a:off x="10563054" y="4238723"/>
            <a:ext cx="406400" cy="406400"/>
          </a:xfrm>
          <a:prstGeom prst="rect">
            <a:avLst/>
          </a:prstGeom>
          <a:noFill/>
          <a:ln>
            <a:noFill/>
          </a:ln>
        </p:spPr>
      </p:pic>
      <p:pic>
        <p:nvPicPr>
          <p:cNvPr id="303" name="Google Shape;303;p52"/>
          <p:cNvPicPr preferRelativeResize="0"/>
          <p:nvPr/>
        </p:nvPicPr>
        <p:blipFill rotWithShape="1">
          <a:blip r:embed="rId4">
            <a:alphaModFix/>
          </a:blip>
          <a:srcRect b="0" l="0" r="0" t="0"/>
          <a:stretch/>
        </p:blipFill>
        <p:spPr>
          <a:xfrm>
            <a:off x="10917027" y="4238723"/>
            <a:ext cx="406400" cy="406400"/>
          </a:xfrm>
          <a:prstGeom prst="rect">
            <a:avLst/>
          </a:prstGeom>
          <a:noFill/>
          <a:ln>
            <a:noFill/>
          </a:ln>
        </p:spPr>
      </p:pic>
      <p:sp>
        <p:nvSpPr>
          <p:cNvPr id="304" name="Google Shape;304;p52"/>
          <p:cNvSpPr txBox="1"/>
          <p:nvPr/>
        </p:nvSpPr>
        <p:spPr>
          <a:xfrm>
            <a:off x="4058646" y="2331709"/>
            <a:ext cx="407469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7F3494"/>
                </a:solidFill>
                <a:latin typeface="Calibri"/>
                <a:ea typeface="Calibri"/>
                <a:cs typeface="Calibri"/>
                <a:sym typeface="Calibri"/>
              </a:rPr>
              <a:t>Distribución</a:t>
            </a:r>
            <a:endParaRPr b="0" i="0" sz="1800" u="none" cap="none" strike="noStrike">
              <a:solidFill>
                <a:srgbClr val="000000"/>
              </a:solidFill>
              <a:latin typeface="Calibri"/>
              <a:ea typeface="Calibri"/>
              <a:cs typeface="Calibri"/>
              <a:sym typeface="Calibri"/>
            </a:endParaRPr>
          </a:p>
        </p:txBody>
      </p:sp>
      <p:sp>
        <p:nvSpPr>
          <p:cNvPr id="305" name="Google Shape;305;p52"/>
          <p:cNvSpPr txBox="1"/>
          <p:nvPr/>
        </p:nvSpPr>
        <p:spPr>
          <a:xfrm>
            <a:off x="567907" y="5013865"/>
            <a:ext cx="10934700" cy="92328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92E4B"/>
              </a:buClr>
              <a:buSzPts val="1900"/>
              <a:buFont typeface="Calibri"/>
              <a:buChar char="•"/>
            </a:pPr>
            <a:r>
              <a:rPr b="0" i="0" lang="en-US" sz="1800" u="none" cap="none" strike="noStrike">
                <a:solidFill>
                  <a:srgbClr val="000000"/>
                </a:solidFill>
                <a:latin typeface="Calibri"/>
                <a:ea typeface="Calibri"/>
                <a:cs typeface="Calibri"/>
                <a:sym typeface="Calibri"/>
              </a:rPr>
              <a:t>Agregue o elimine cualquier pregunta que considere.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Piensa si la escala de respuesta es correcta o deberíamos poner otra escala.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¿Crees que es positivo desarrollar una</a:t>
            </a:r>
            <a:r>
              <a:rPr b="1" i="0" lang="en-US" sz="1800" u="none" cap="none" strike="noStrike">
                <a:solidFill>
                  <a:srgbClr val="7F3494"/>
                </a:solidFill>
                <a:latin typeface="Calibri"/>
                <a:ea typeface="Calibri"/>
                <a:cs typeface="Calibri"/>
                <a:sym typeface="Calibri"/>
              </a:rPr>
              <a:t> </a:t>
            </a:r>
            <a:r>
              <a:rPr b="1" i="0" lang="en-US" sz="1400" u="none" cap="none" strike="noStrike">
                <a:solidFill>
                  <a:srgbClr val="7F3494"/>
                </a:solidFill>
                <a:latin typeface="Arial"/>
                <a:ea typeface="Arial"/>
                <a:cs typeface="Arial"/>
                <a:sym typeface="Arial"/>
              </a:rPr>
              <a:t>Entrevista semiestructurada?</a:t>
            </a:r>
            <a:endParaRPr b="1" i="0" sz="1400" u="none" cap="none" strike="noStrike">
              <a:solidFill>
                <a:srgbClr val="7F349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¿Por qué?</a:t>
            </a:r>
            <a:endParaRPr/>
          </a:p>
        </p:txBody>
      </p:sp>
      <p:sp>
        <p:nvSpPr>
          <p:cNvPr id="95" name="Google Shape;95;p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2"/>
          <p:cNvSpPr txBox="1"/>
          <p:nvPr>
            <p:ph idx="1" type="body"/>
          </p:nvPr>
        </p:nvSpPr>
        <p:spPr>
          <a:xfrm>
            <a:off x="742875" y="904775"/>
            <a:ext cx="11088300" cy="22211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SzPts val="2400"/>
              <a:buFont typeface="Arial"/>
              <a:buChar char="•"/>
            </a:pPr>
            <a:r>
              <a:rPr lang="en-US"/>
              <a:t>Para establecer que los procesos WBL que se están llevando a cabo correctamente, se debe llevar a cabo un monitoreo regular de su desarrollo.</a:t>
            </a:r>
            <a:br>
              <a:rPr lang="en-US"/>
            </a:br>
            <a:r>
              <a:rPr lang="en-US"/>
              <a:t>Este seguimiento nos ayudará a poder realizar las modificaciones oportunas en el momento en que se consideren necesarias.</a:t>
            </a:r>
            <a:br>
              <a:rPr lang="en-US"/>
            </a:br>
            <a:r>
              <a:rPr lang="en-US"/>
              <a:t>El monitoreo garantiza experiencias de aprendizaje seguras y de calidad que cumplen con las políticas del aprendizaje basado en el aprendizaje (WBL).</a:t>
            </a:r>
            <a:endParaRPr/>
          </a:p>
        </p:txBody>
      </p:sp>
      <p:sp>
        <p:nvSpPr>
          <p:cNvPr id="101" name="Google Shape;101;p12"/>
          <p:cNvSpPr txBox="1"/>
          <p:nvPr>
            <p:ph idx="2" type="body"/>
          </p:nvPr>
        </p:nvSpPr>
        <p:spPr>
          <a:xfrm>
            <a:off x="798380" y="6123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¿Por qué?</a:t>
            </a:r>
            <a:endParaRPr/>
          </a:p>
        </p:txBody>
      </p:sp>
      <p:pic>
        <p:nvPicPr>
          <p:cNvPr descr="Consideraciones clave para elegir un software de monitoreo de red" id="102" name="Google Shape;102;p12"/>
          <p:cNvPicPr preferRelativeResize="0"/>
          <p:nvPr/>
        </p:nvPicPr>
        <p:blipFill rotWithShape="1">
          <a:blip r:embed="rId3">
            <a:alphaModFix/>
          </a:blip>
          <a:srcRect b="7946" l="3138" r="3112" t="26062"/>
          <a:stretch/>
        </p:blipFill>
        <p:spPr>
          <a:xfrm>
            <a:off x="363894" y="3429000"/>
            <a:ext cx="11467322" cy="31024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¿Quién?</a:t>
            </a:r>
            <a:endParaRPr/>
          </a:p>
        </p:txBody>
      </p:sp>
      <p:sp>
        <p:nvSpPr>
          <p:cNvPr id="109" name="Google Shape;109;p2"/>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2"/>
          <p:cNvSpPr txBox="1"/>
          <p:nvPr>
            <p:ph idx="1" type="body"/>
          </p:nvPr>
        </p:nvSpPr>
        <p:spPr>
          <a:xfrm>
            <a:off x="742867" y="1325611"/>
            <a:ext cx="5216285" cy="504719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SzPts val="2400"/>
              <a:buFont typeface="Arial"/>
              <a:buChar char="•"/>
            </a:pPr>
            <a:r>
              <a:rPr lang="en-US"/>
              <a:t>El seguimiento es llevado a cabo por el </a:t>
            </a:r>
            <a:r>
              <a:rPr b="1" lang="en-US">
                <a:solidFill>
                  <a:srgbClr val="7F3494"/>
                </a:solidFill>
              </a:rPr>
              <a:t>tutor</a:t>
            </a:r>
            <a:r>
              <a:rPr b="1" lang="en-US"/>
              <a:t>.</a:t>
            </a:r>
            <a:endParaRPr/>
          </a:p>
          <a:p>
            <a:pPr indent="-342900" lvl="0" marL="342900" rtl="0" algn="l">
              <a:lnSpc>
                <a:spcPct val="90000"/>
              </a:lnSpc>
              <a:spcBef>
                <a:spcPts val="1000"/>
              </a:spcBef>
              <a:spcAft>
                <a:spcPts val="0"/>
              </a:spcAft>
              <a:buSzPts val="2400"/>
              <a:buFont typeface="Arial"/>
              <a:buChar char="•"/>
            </a:pPr>
            <a:r>
              <a:rPr lang="en-US"/>
              <a:t>Se desarrolla un plan de seguimiento para cada </a:t>
            </a:r>
            <a:r>
              <a:rPr b="1" lang="en-US">
                <a:solidFill>
                  <a:srgbClr val="7F3494"/>
                </a:solidFill>
              </a:rPr>
              <a:t>alumno/cuidador </a:t>
            </a:r>
            <a:r>
              <a:rPr b="1" lang="en-US" sz="1100"/>
              <a:t>(Lo mismo para cada uno).</a:t>
            </a:r>
            <a:endParaRPr/>
          </a:p>
          <a:p>
            <a:pPr indent="0" lvl="0" marL="0" rtl="0" algn="l">
              <a:lnSpc>
                <a:spcPct val="90000"/>
              </a:lnSpc>
              <a:spcBef>
                <a:spcPts val="1000"/>
              </a:spcBef>
              <a:spcAft>
                <a:spcPts val="0"/>
              </a:spcAft>
              <a:buClr>
                <a:srgbClr val="092E4B"/>
              </a:buClr>
              <a:buSzPts val="2400"/>
              <a:buNone/>
            </a:pPr>
            <a:r>
              <a:rPr lang="en-US"/>
              <a:t> </a:t>
            </a:r>
            <a:endParaRPr/>
          </a:p>
          <a:p>
            <a:pPr indent="-342900" lvl="0" marL="342900" rtl="0" algn="l">
              <a:lnSpc>
                <a:spcPct val="90000"/>
              </a:lnSpc>
              <a:spcBef>
                <a:spcPts val="1000"/>
              </a:spcBef>
              <a:spcAft>
                <a:spcPts val="0"/>
              </a:spcAft>
              <a:buSzPts val="2400"/>
              <a:buFont typeface="Arial"/>
              <a:buChar char="•"/>
            </a:pPr>
            <a:r>
              <a:rPr lang="en-US"/>
              <a:t>El tutor puede organizar el encuentro de dos maneras:</a:t>
            </a:r>
            <a:endParaRPr/>
          </a:p>
          <a:p>
            <a:pPr indent="-342900" lvl="1" marL="800100" rtl="0" algn="l">
              <a:lnSpc>
                <a:spcPct val="90000"/>
              </a:lnSpc>
              <a:spcBef>
                <a:spcPts val="500"/>
              </a:spcBef>
              <a:spcAft>
                <a:spcPts val="0"/>
              </a:spcAft>
              <a:buSzPts val="2000"/>
              <a:buFont typeface="Arial"/>
              <a:buChar char="•"/>
            </a:pPr>
            <a:r>
              <a:rPr b="1" lang="en-US" sz="2400">
                <a:solidFill>
                  <a:srgbClr val="7F3494"/>
                </a:solidFill>
                <a:latin typeface="Calibri"/>
                <a:ea typeface="Calibri"/>
                <a:cs typeface="Calibri"/>
                <a:sym typeface="Calibri"/>
              </a:rPr>
              <a:t>Presencialmente </a:t>
            </a:r>
            <a:r>
              <a:rPr lang="en-US" sz="2400">
                <a:solidFill>
                  <a:srgbClr val="092E4B"/>
                </a:solidFill>
                <a:latin typeface="Calibri"/>
                <a:ea typeface="Calibri"/>
                <a:cs typeface="Calibri"/>
                <a:sym typeface="Calibri"/>
              </a:rPr>
              <a:t>en el lugar de trabajo</a:t>
            </a:r>
            <a:endParaRPr/>
          </a:p>
          <a:p>
            <a:pPr indent="-342900" lvl="1" marL="800100" rtl="0" algn="l">
              <a:lnSpc>
                <a:spcPct val="90000"/>
              </a:lnSpc>
              <a:spcBef>
                <a:spcPts val="500"/>
              </a:spcBef>
              <a:spcAft>
                <a:spcPts val="0"/>
              </a:spcAft>
              <a:buSzPts val="2000"/>
              <a:buFont typeface="Arial"/>
              <a:buChar char="•"/>
            </a:pPr>
            <a:r>
              <a:rPr lang="en-US" sz="2400">
                <a:solidFill>
                  <a:srgbClr val="092E4B"/>
                </a:solidFill>
                <a:latin typeface="Calibri"/>
                <a:ea typeface="Calibri"/>
                <a:cs typeface="Calibri"/>
                <a:sym typeface="Calibri"/>
              </a:rPr>
              <a:t>En línea mediante una </a:t>
            </a:r>
            <a:r>
              <a:rPr b="1" lang="en-US" sz="2400">
                <a:solidFill>
                  <a:srgbClr val="7F3494"/>
                </a:solidFill>
                <a:latin typeface="Calibri"/>
                <a:ea typeface="Calibri"/>
                <a:cs typeface="Calibri"/>
                <a:sym typeface="Calibri"/>
              </a:rPr>
              <a:t>Videollamada.</a:t>
            </a:r>
            <a:endParaRPr sz="2400"/>
          </a:p>
          <a:p>
            <a:pPr indent="-190500" lvl="1" marL="800100" rtl="0" algn="l">
              <a:lnSpc>
                <a:spcPct val="90000"/>
              </a:lnSpc>
              <a:spcBef>
                <a:spcPts val="1000"/>
              </a:spcBef>
              <a:spcAft>
                <a:spcPts val="0"/>
              </a:spcAft>
              <a:buClr>
                <a:srgbClr val="092E4B"/>
              </a:buClr>
              <a:buSzPts val="2400"/>
              <a:buFont typeface="Arial"/>
              <a:buNone/>
            </a:pPr>
            <a:r>
              <a:t/>
            </a:r>
            <a:endParaRPr/>
          </a:p>
          <a:p>
            <a:pPr indent="-190500" lvl="1" marL="800100" rtl="0" algn="l">
              <a:lnSpc>
                <a:spcPct val="90000"/>
              </a:lnSpc>
              <a:spcBef>
                <a:spcPts val="1000"/>
              </a:spcBef>
              <a:spcAft>
                <a:spcPts val="0"/>
              </a:spcAft>
              <a:buClr>
                <a:srgbClr val="092E4B"/>
              </a:buClr>
              <a:buSzPts val="2400"/>
              <a:buFont typeface="Arial"/>
              <a:buNone/>
            </a:pPr>
            <a:r>
              <a:t/>
            </a:r>
            <a:endParaRPr b="1"/>
          </a:p>
        </p:txBody>
      </p:sp>
      <p:sp>
        <p:nvSpPr>
          <p:cNvPr id="115" name="Google Shape;115;p32"/>
          <p:cNvSpPr txBox="1"/>
          <p:nvPr>
            <p:ph idx="2" type="body"/>
          </p:nvPr>
        </p:nvSpPr>
        <p:spPr>
          <a:xfrm>
            <a:off x="798380" y="612314"/>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¿Quién?</a:t>
            </a:r>
            <a:endParaRPr/>
          </a:p>
        </p:txBody>
      </p:sp>
      <p:pic>
        <p:nvPicPr>
          <p:cNvPr descr="Recomendaciones para afrontar con éxito una entrevista de trabajo" id="116" name="Google Shape;116;p32"/>
          <p:cNvPicPr preferRelativeResize="0"/>
          <p:nvPr/>
        </p:nvPicPr>
        <p:blipFill rotWithShape="1">
          <a:blip r:embed="rId3">
            <a:alphaModFix/>
          </a:blip>
          <a:srcRect b="0" l="11858" r="27457" t="0"/>
          <a:stretch/>
        </p:blipFill>
        <p:spPr>
          <a:xfrm>
            <a:off x="6232849" y="307651"/>
            <a:ext cx="5682343" cy="62426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3"/>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¿Cuando?</a:t>
            </a:r>
            <a:endParaRPr/>
          </a:p>
        </p:txBody>
      </p:sp>
      <p:sp>
        <p:nvSpPr>
          <p:cNvPr id="123" name="Google Shape;123;p33"/>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4"/>
          <p:cNvSpPr txBox="1"/>
          <p:nvPr>
            <p:ph idx="1" type="body"/>
          </p:nvPr>
        </p:nvSpPr>
        <p:spPr>
          <a:xfrm>
            <a:off x="742867" y="1415968"/>
            <a:ext cx="5461990" cy="495684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1000"/>
              </a:spcBef>
              <a:spcAft>
                <a:spcPts val="0"/>
              </a:spcAft>
              <a:buSzPts val="2400"/>
              <a:buFont typeface="Arial"/>
              <a:buChar char="•"/>
            </a:pPr>
            <a:r>
              <a:rPr lang="en-US"/>
              <a:t>El plan de monitoreo es el mismo para cada persona cuidadora.</a:t>
            </a:r>
            <a:endParaRPr/>
          </a:p>
          <a:p>
            <a:pPr indent="-190500" lvl="0" marL="342900" rtl="0" algn="l">
              <a:lnSpc>
                <a:spcPct val="90000"/>
              </a:lnSpc>
              <a:spcBef>
                <a:spcPts val="1000"/>
              </a:spcBef>
              <a:spcAft>
                <a:spcPts val="0"/>
              </a:spcAft>
              <a:buSzPts val="2400"/>
              <a:buFont typeface="Arial"/>
              <a:buNone/>
            </a:pPr>
            <a:r>
              <a:t/>
            </a:r>
            <a:endParaRPr b="1"/>
          </a:p>
          <a:p>
            <a:pPr indent="-342900" lvl="0" marL="342900" rtl="0" algn="l">
              <a:lnSpc>
                <a:spcPct val="90000"/>
              </a:lnSpc>
              <a:spcBef>
                <a:spcPts val="1000"/>
              </a:spcBef>
              <a:spcAft>
                <a:spcPts val="0"/>
              </a:spcAft>
              <a:buSzPts val="2400"/>
              <a:buFont typeface="Arial"/>
              <a:buChar char="•"/>
            </a:pPr>
            <a:r>
              <a:rPr lang="en-US"/>
              <a:t>Se ha </a:t>
            </a:r>
            <a:r>
              <a:rPr b="1" lang="en-US">
                <a:solidFill>
                  <a:srgbClr val="7F3494"/>
                </a:solidFill>
              </a:rPr>
              <a:t>establecido que cada semana, una hora </a:t>
            </a:r>
            <a:r>
              <a:rPr lang="en-US"/>
              <a:t>del WBL se dedicará al monitoreo.</a:t>
            </a:r>
            <a:endParaRPr/>
          </a:p>
          <a:p>
            <a:pPr indent="-190500" lvl="0" marL="342900" rtl="0" algn="l">
              <a:lnSpc>
                <a:spcPct val="90000"/>
              </a:lnSpc>
              <a:spcBef>
                <a:spcPts val="1000"/>
              </a:spcBef>
              <a:spcAft>
                <a:spcPts val="0"/>
              </a:spcAft>
              <a:buClr>
                <a:srgbClr val="092E4B"/>
              </a:buClr>
              <a:buSzPts val="2400"/>
              <a:buFont typeface="Arial"/>
              <a:buNone/>
            </a:pPr>
            <a:r>
              <a:t/>
            </a:r>
            <a:endParaRPr/>
          </a:p>
          <a:p>
            <a:pPr indent="-342900" lvl="0" marL="342900" rtl="0" algn="l">
              <a:lnSpc>
                <a:spcPct val="90000"/>
              </a:lnSpc>
              <a:spcBef>
                <a:spcPts val="1000"/>
              </a:spcBef>
              <a:spcAft>
                <a:spcPts val="0"/>
              </a:spcAft>
              <a:buSzPts val="2400"/>
              <a:buFont typeface="Arial"/>
              <a:buChar char="•"/>
            </a:pPr>
            <a:r>
              <a:rPr lang="en-US"/>
              <a:t>Recomendamos que se realice un seguimiento </a:t>
            </a:r>
            <a:r>
              <a:rPr b="1" lang="en-US">
                <a:solidFill>
                  <a:srgbClr val="7F3494"/>
                </a:solidFill>
              </a:rPr>
              <a:t>cada dos semanas </a:t>
            </a:r>
            <a:r>
              <a:rPr lang="en-US"/>
              <a:t>(jueves o viernes).</a:t>
            </a:r>
            <a:endParaRPr/>
          </a:p>
        </p:txBody>
      </p:sp>
      <p:sp>
        <p:nvSpPr>
          <p:cNvPr id="129" name="Google Shape;129;p34"/>
          <p:cNvSpPr txBox="1"/>
          <p:nvPr>
            <p:ph idx="2" type="body"/>
          </p:nvPr>
        </p:nvSpPr>
        <p:spPr>
          <a:xfrm>
            <a:off x="770623" y="733612"/>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¿Cuando?</a:t>
            </a:r>
            <a:endParaRPr/>
          </a:p>
        </p:txBody>
      </p:sp>
      <p:pic>
        <p:nvPicPr>
          <p:cNvPr descr="Cómo crear un calendario de contenidos para Instagram adaptado a tu negocio  – Socialchef" id="130" name="Google Shape;130;p34"/>
          <p:cNvPicPr preferRelativeResize="0"/>
          <p:nvPr/>
        </p:nvPicPr>
        <p:blipFill rotWithShape="1">
          <a:blip r:embed="rId3">
            <a:alphaModFix/>
          </a:blip>
          <a:srcRect b="0" l="26387" r="26810" t="0"/>
          <a:stretch/>
        </p:blipFill>
        <p:spPr>
          <a:xfrm>
            <a:off x="6428792" y="774457"/>
            <a:ext cx="4814597"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5"/>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en-US"/>
              <a:t>¿Qué?</a:t>
            </a:r>
            <a:endParaRPr/>
          </a:p>
        </p:txBody>
      </p:sp>
      <p:sp>
        <p:nvSpPr>
          <p:cNvPr id="137" name="Google Shape;137;p35"/>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