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6858000" cx="12192000"/>
  <p:notesSz cx="6858000" cy="9144000"/>
  <p:embeddedFontLst>
    <p:embeddedFont>
      <p:font typeface="Montserrat"/>
      <p:regular r:id="rId63"/>
      <p:bold r:id="rId64"/>
      <p:italic r:id="rId65"/>
      <p:boldItalic r:id="rId66"/>
    </p:embeddedFont>
    <p:embeddedFont>
      <p:font typeface="Montserrat Light"/>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1" roundtripDataSignature="AMtx7mgxmSPG4w6v4grdD6NQoO6U+CQF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76DD67-EEF9-46D6-81AC-048E5FD4AB33}">
  <a:tblStyle styleId="{3176DD67-EEF9-46D6-81AC-048E5FD4AB3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33FAEFE-75C6-4DBA-AF81-921023C7AED5}"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EA"/>
          </a:solidFill>
        </a:fill>
      </a:tcStyle>
    </a:wholeTbl>
    <a:band1H>
      <a:tcTxStyle b="off" i="off"/>
      <a:tcStyle>
        <a:fill>
          <a:solidFill>
            <a:srgbClr val="CAD3D4"/>
          </a:solidFill>
        </a:fill>
      </a:tcStyle>
    </a:band1H>
    <a:band2H>
      <a:tcTxStyle b="off" i="off"/>
    </a:band2H>
    <a:band1V>
      <a:tcTxStyle b="off" i="off"/>
      <a:tcStyle>
        <a:fill>
          <a:solidFill>
            <a:srgbClr val="CAD3D4"/>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customschemas.google.com/relationships/presentationmetadata" Target="metadata"/><Relationship Id="rId70" Type="http://schemas.openxmlformats.org/officeDocument/2006/relationships/font" Target="fonts/MontserratLight-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Montserrat-bold.fntdata"/><Relationship Id="rId63" Type="http://schemas.openxmlformats.org/officeDocument/2006/relationships/font" Target="fonts/Montserrat-regular.fntdata"/><Relationship Id="rId22" Type="http://schemas.openxmlformats.org/officeDocument/2006/relationships/slide" Target="slides/slide17.xml"/><Relationship Id="rId66" Type="http://schemas.openxmlformats.org/officeDocument/2006/relationships/font" Target="fonts/Montserrat-boldItalic.fntdata"/><Relationship Id="rId21" Type="http://schemas.openxmlformats.org/officeDocument/2006/relationships/slide" Target="slides/slide16.xml"/><Relationship Id="rId65" Type="http://schemas.openxmlformats.org/officeDocument/2006/relationships/font" Target="fonts/Montserrat-italic.fntdata"/><Relationship Id="rId24" Type="http://schemas.openxmlformats.org/officeDocument/2006/relationships/slide" Target="slides/slide19.xml"/><Relationship Id="rId68" Type="http://schemas.openxmlformats.org/officeDocument/2006/relationships/font" Target="fonts/MontserratLight-bold.fntdata"/><Relationship Id="rId23" Type="http://schemas.openxmlformats.org/officeDocument/2006/relationships/slide" Target="slides/slide18.xml"/><Relationship Id="rId67" Type="http://schemas.openxmlformats.org/officeDocument/2006/relationships/font" Target="fonts/MontserratLight-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ontserratLight-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36ea598341_1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136ea598341_1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g136ea598341_1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36ea598341_1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g136ea598341_1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g136ea598341_1_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0" name="Google Shape;49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p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 name="Google Shape;504;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0" name="Google Shape;51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 name="Google Shape;51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523" name="Google Shape;523;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36ea598341_1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136ea598341_1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136ea598341_1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531" name="Google Shape;531;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9" name="Google Shape;539;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7" name="Google Shape;547;p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p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569" name="Google Shape;569;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5" name="Google Shape;575;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2" name="Google Shape;58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36ea598341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136ea598341_1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136ea598341_1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36ea598341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136ea598341_1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136ea598341_1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0"/>
          <p:cNvSpPr/>
          <p:nvPr/>
        </p:nvSpPr>
        <p:spPr>
          <a:xfrm>
            <a:off x="0" y="2454512"/>
            <a:ext cx="12172692" cy="3432703"/>
          </a:xfrm>
          <a:custGeom>
            <a:rect b="b" l="l" r="r" t="t"/>
            <a:pathLst>
              <a:path extrusionOk="0" h="6806308" w="7600392">
                <a:moveTo>
                  <a:pt x="0" y="0"/>
                </a:moveTo>
                <a:lnTo>
                  <a:pt x="7600393" y="0"/>
                </a:lnTo>
                <a:lnTo>
                  <a:pt x="7600393" y="6806308"/>
                </a:lnTo>
                <a:lnTo>
                  <a:pt x="0" y="68063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0"/>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0"/>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6" name="Google Shape;16;p20"/>
          <p:cNvGrpSpPr/>
          <p:nvPr/>
        </p:nvGrpSpPr>
        <p:grpSpPr>
          <a:xfrm>
            <a:off x="162193" y="6091871"/>
            <a:ext cx="2471731" cy="613729"/>
            <a:chOff x="0" y="0"/>
            <a:chExt cx="2301694" cy="571500"/>
          </a:xfrm>
        </p:grpSpPr>
        <p:sp>
          <p:nvSpPr>
            <p:cNvPr id="17" name="Google Shape;17;p20"/>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 name="Google Shape;18;p20"/>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sp>
        <p:nvSpPr>
          <p:cNvPr id="19" name="Google Shape;19;p20"/>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grpSp>
        <p:nvGrpSpPr>
          <p:cNvPr id="20" name="Google Shape;20;p20"/>
          <p:cNvGrpSpPr/>
          <p:nvPr/>
        </p:nvGrpSpPr>
        <p:grpSpPr>
          <a:xfrm>
            <a:off x="9565775" y="3574321"/>
            <a:ext cx="3525984" cy="2857223"/>
            <a:chOff x="1659400" y="1572038"/>
            <a:chExt cx="970931" cy="786778"/>
          </a:xfrm>
        </p:grpSpPr>
        <p:sp>
          <p:nvSpPr>
            <p:cNvPr id="21" name="Google Shape;21;p2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2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 name="Google Shape;23;p20"/>
          <p:cNvSpPr/>
          <p:nvPr>
            <p:ph idx="3" type="pic"/>
          </p:nvPr>
        </p:nvSpPr>
        <p:spPr>
          <a:xfrm>
            <a:off x="5718875" y="423474"/>
            <a:ext cx="5982506" cy="4551482"/>
          </a:xfrm>
          <a:prstGeom prst="rect">
            <a:avLst/>
          </a:prstGeom>
          <a:solidFill>
            <a:srgbClr val="F2F2F2"/>
          </a:solidFill>
          <a:ln>
            <a:noFill/>
          </a:ln>
        </p:spPr>
      </p:sp>
      <p:sp>
        <p:nvSpPr>
          <p:cNvPr id="24" name="Google Shape;24;p20"/>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25" name="Google Shape;25;p20"/>
          <p:cNvSpPr txBox="1"/>
          <p:nvPr>
            <p:ph idx="4"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 name="Google Shape;26;p20"/>
          <p:cNvPicPr preferRelativeResize="0"/>
          <p:nvPr/>
        </p:nvPicPr>
        <p:blipFill rotWithShape="1">
          <a:blip r:embed="rId3">
            <a:alphaModFix/>
          </a:blip>
          <a:srcRect b="0" l="0" r="0" t="0"/>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20" name="Shape 120"/>
        <p:cNvGrpSpPr/>
        <p:nvPr/>
      </p:nvGrpSpPr>
      <p:grpSpPr>
        <a:xfrm>
          <a:off x="0" y="0"/>
          <a:ext cx="0" cy="0"/>
          <a:chOff x="0" y="0"/>
          <a:chExt cx="0" cy="0"/>
        </a:xfrm>
      </p:grpSpPr>
      <p:sp>
        <p:nvSpPr>
          <p:cNvPr id="121" name="Google Shape;121;p26"/>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 name="Google Shape;122;p26"/>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23" name="Google Shape;123;p26"/>
          <p:cNvGrpSpPr/>
          <p:nvPr/>
        </p:nvGrpSpPr>
        <p:grpSpPr>
          <a:xfrm>
            <a:off x="4884044" y="3946789"/>
            <a:ext cx="3525984" cy="2857223"/>
            <a:chOff x="1659400" y="1572038"/>
            <a:chExt cx="970931" cy="786778"/>
          </a:xfrm>
        </p:grpSpPr>
        <p:sp>
          <p:nvSpPr>
            <p:cNvPr id="124" name="Google Shape;124;p26"/>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26"/>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6" name="Google Shape;126;p26"/>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27" name="Shape 127"/>
        <p:cNvGrpSpPr/>
        <p:nvPr/>
      </p:nvGrpSpPr>
      <p:grpSpPr>
        <a:xfrm>
          <a:off x="0" y="0"/>
          <a:ext cx="0" cy="0"/>
          <a:chOff x="0" y="0"/>
          <a:chExt cx="0" cy="0"/>
        </a:xfrm>
      </p:grpSpPr>
      <p:sp>
        <p:nvSpPr>
          <p:cNvPr id="128" name="Google Shape;128;p27"/>
          <p:cNvSpPr/>
          <p:nvPr/>
        </p:nvSpPr>
        <p:spPr>
          <a:xfrm>
            <a:off x="4605868" y="1"/>
            <a:ext cx="6891866"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27"/>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27"/>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1" name="Google Shape;131;p27"/>
          <p:cNvPicPr preferRelativeResize="0"/>
          <p:nvPr/>
        </p:nvPicPr>
        <p:blipFill rotWithShape="1">
          <a:blip r:embed="rId2">
            <a:alphaModFix/>
          </a:blip>
          <a:srcRect b="11083" l="-18315" r="29196" t="15976"/>
          <a:stretch/>
        </p:blipFill>
        <p:spPr>
          <a:xfrm flipH="1">
            <a:off x="0" y="1639691"/>
            <a:ext cx="8439100" cy="5375657"/>
          </a:xfrm>
          <a:prstGeom prst="rect">
            <a:avLst/>
          </a:prstGeom>
          <a:noFill/>
          <a:ln>
            <a:noFill/>
          </a:ln>
        </p:spPr>
      </p:pic>
      <p:sp>
        <p:nvSpPr>
          <p:cNvPr id="132" name="Google Shape;132;p27"/>
          <p:cNvSpPr/>
          <p:nvPr>
            <p:ph idx="3" type="pic"/>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33" name="Shape 133"/>
        <p:cNvGrpSpPr/>
        <p:nvPr/>
      </p:nvGrpSpPr>
      <p:grpSpPr>
        <a:xfrm>
          <a:off x="0" y="0"/>
          <a:ext cx="0" cy="0"/>
          <a:chOff x="0" y="0"/>
          <a:chExt cx="0" cy="0"/>
        </a:xfrm>
      </p:grpSpPr>
      <p:sp>
        <p:nvSpPr>
          <p:cNvPr id="134" name="Google Shape;134;p28"/>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28"/>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8"/>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37" name="Google Shape;137;p28"/>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38" name="Google Shape;138;p28"/>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39" name="Shape 139"/>
        <p:cNvGrpSpPr/>
        <p:nvPr/>
      </p:nvGrpSpPr>
      <p:grpSpPr>
        <a:xfrm>
          <a:off x="0" y="0"/>
          <a:ext cx="0" cy="0"/>
          <a:chOff x="0" y="0"/>
          <a:chExt cx="0" cy="0"/>
        </a:xfrm>
      </p:grpSpPr>
      <p:sp>
        <p:nvSpPr>
          <p:cNvPr id="140" name="Google Shape;140;p29"/>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29"/>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 name="Google Shape;142;p2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29"/>
          <p:cNvSpPr/>
          <p:nvPr/>
        </p:nvSpPr>
        <p:spPr>
          <a:xfrm>
            <a:off x="8591" y="5357970"/>
            <a:ext cx="1359904" cy="964190"/>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29"/>
          <p:cNvSpPr/>
          <p:nvPr/>
        </p:nvSpPr>
        <p:spPr>
          <a:xfrm>
            <a:off x="0" y="4717164"/>
            <a:ext cx="871051" cy="1802168"/>
          </a:xfrm>
          <a:custGeom>
            <a:rect b="b" l="l" r="r" t="t"/>
            <a:pathLst>
              <a:path extrusionOk="0" h="1802168" w="871051">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145" name="Shape 145"/>
        <p:cNvGrpSpPr/>
        <p:nvPr/>
      </p:nvGrpSpPr>
      <p:grpSpPr>
        <a:xfrm>
          <a:off x="0" y="0"/>
          <a:ext cx="0" cy="0"/>
          <a:chOff x="0" y="0"/>
          <a:chExt cx="0" cy="0"/>
        </a:xfrm>
      </p:grpSpPr>
      <p:sp>
        <p:nvSpPr>
          <p:cNvPr id="146" name="Google Shape;146;p30"/>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30"/>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 name="Google Shape;148;p30"/>
          <p:cNvSpPr txBox="1"/>
          <p:nvPr>
            <p:ph idx="2"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 name="Google Shape;149;p30"/>
          <p:cNvSpPr/>
          <p:nvPr>
            <p:ph idx="3" type="pic"/>
          </p:nvPr>
        </p:nvSpPr>
        <p:spPr>
          <a:xfrm>
            <a:off x="5888002" y="439730"/>
            <a:ext cx="5660531" cy="6045736"/>
          </a:xfrm>
          <a:prstGeom prst="rect">
            <a:avLst/>
          </a:prstGeom>
          <a:solidFill>
            <a:srgbClr val="F2F2F2"/>
          </a:solidFill>
          <a:ln>
            <a:noFill/>
          </a:ln>
        </p:spPr>
      </p:sp>
      <p:grpSp>
        <p:nvGrpSpPr>
          <p:cNvPr id="150" name="Google Shape;150;p30"/>
          <p:cNvGrpSpPr/>
          <p:nvPr/>
        </p:nvGrpSpPr>
        <p:grpSpPr>
          <a:xfrm>
            <a:off x="-2012374" y="3808246"/>
            <a:ext cx="3525984" cy="2857223"/>
            <a:chOff x="1659400" y="1572038"/>
            <a:chExt cx="970931" cy="786778"/>
          </a:xfrm>
        </p:grpSpPr>
        <p:sp>
          <p:nvSpPr>
            <p:cNvPr id="151" name="Google Shape;151;p3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3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27" name="Shape 27"/>
        <p:cNvGrpSpPr/>
        <p:nvPr/>
      </p:nvGrpSpPr>
      <p:grpSpPr>
        <a:xfrm>
          <a:off x="0" y="0"/>
          <a:ext cx="0" cy="0"/>
          <a:chOff x="0" y="0"/>
          <a:chExt cx="0" cy="0"/>
        </a:xfrm>
      </p:grpSpPr>
      <p:sp>
        <p:nvSpPr>
          <p:cNvPr id="28" name="Google Shape;28;p21"/>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1"/>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1"/>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21"/>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1"/>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1"/>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1"/>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1"/>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1"/>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21"/>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21"/>
          <p:cNvSpPr/>
          <p:nvPr/>
        </p:nvSpPr>
        <p:spPr>
          <a:xfrm>
            <a:off x="8947682" y="2543260"/>
            <a:ext cx="2531288" cy="12234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1050"/>
              <a:buFont typeface="Calibri"/>
              <a:buNone/>
            </a:pPr>
            <a:r>
              <a:rPr b="0" i="0" lang="en-US" sz="1050" u="none" cap="none" strike="noStrike">
                <a:solidFill>
                  <a:srgbClr val="092E4B"/>
                </a:solidFill>
                <a:latin typeface="Calibri"/>
                <a:ea typeface="Calibri"/>
                <a:cs typeface="Calibri"/>
                <a:sym typeface="Calibri"/>
              </a:rPr>
              <a:t>El apoyo de la Comisión Europea a la producción de esta publicación no constituye una aprobación del contenido que refleja únicamente las opiniones de los autores, y la Comisión no se hace responsable del uso que pueda hacerse de la información contenida en ella.</a:t>
            </a:r>
            <a:endParaRPr b="0" i="0" sz="1400" u="none" cap="none" strike="noStrike">
              <a:solidFill>
                <a:srgbClr val="000000"/>
              </a:solidFill>
              <a:latin typeface="Arial"/>
              <a:ea typeface="Arial"/>
              <a:cs typeface="Arial"/>
              <a:sym typeface="Arial"/>
            </a:endParaRPr>
          </a:p>
        </p:txBody>
      </p:sp>
      <p:sp>
        <p:nvSpPr>
          <p:cNvPr id="39" name="Google Shape;39;p21"/>
          <p:cNvSpPr/>
          <p:nvPr/>
        </p:nvSpPr>
        <p:spPr>
          <a:xfrm rot="10800000">
            <a:off x="12799" y="5622"/>
            <a:ext cx="12189954" cy="1762217"/>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1"/>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1" name="Google Shape;41;p21"/>
          <p:cNvGrpSpPr/>
          <p:nvPr/>
        </p:nvGrpSpPr>
        <p:grpSpPr>
          <a:xfrm>
            <a:off x="8744224" y="-356297"/>
            <a:ext cx="3525984" cy="2857223"/>
            <a:chOff x="1659400" y="1572038"/>
            <a:chExt cx="970931" cy="786778"/>
          </a:xfrm>
        </p:grpSpPr>
        <p:sp>
          <p:nvSpPr>
            <p:cNvPr id="42" name="Google Shape;42;p21"/>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 name="Google Shape;43;p21"/>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44" name="Shape 44"/>
        <p:cNvGrpSpPr/>
        <p:nvPr/>
      </p:nvGrpSpPr>
      <p:grpSpPr>
        <a:xfrm>
          <a:off x="0" y="0"/>
          <a:ext cx="0" cy="0"/>
          <a:chOff x="0" y="0"/>
          <a:chExt cx="0" cy="0"/>
        </a:xfrm>
      </p:grpSpPr>
      <p:sp>
        <p:nvSpPr>
          <p:cNvPr id="45" name="Google Shape;45;p22"/>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22"/>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22"/>
          <p:cNvSpPr txBox="1"/>
          <p:nvPr>
            <p:ph idx="1" type="body"/>
          </p:nvPr>
        </p:nvSpPr>
        <p:spPr>
          <a:xfrm>
            <a:off x="5999945" y="3509336"/>
            <a:ext cx="6010480"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22"/>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13000"/>
              <a:buFont typeface="Arial"/>
              <a:buNone/>
              <a:defRPr b="0" i="0" sz="13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22"/>
          <p:cNvSpPr/>
          <p:nvPr/>
        </p:nvSpPr>
        <p:spPr>
          <a:xfrm>
            <a:off x="0" y="38757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24BAA2"/>
          </a:solidFill>
          <a:ln cap="flat" cmpd="sng" w="9525">
            <a:solidFill>
              <a:srgbClr val="24BAA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22"/>
          <p:cNvSpPr/>
          <p:nvPr/>
        </p:nvSpPr>
        <p:spPr>
          <a:xfrm>
            <a:off x="5040000" y="3812439"/>
            <a:ext cx="394105" cy="198697"/>
          </a:xfrm>
          <a:custGeom>
            <a:rect b="b" l="l" r="r" t="t"/>
            <a:pathLst>
              <a:path extrusionOk="0" h="101214" w="200753">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1" name="Google Shape;51;p22"/>
          <p:cNvGrpSpPr/>
          <p:nvPr/>
        </p:nvGrpSpPr>
        <p:grpSpPr>
          <a:xfrm>
            <a:off x="9005185" y="0"/>
            <a:ext cx="3525984" cy="2857223"/>
            <a:chOff x="1659400" y="1572038"/>
            <a:chExt cx="970931" cy="786778"/>
          </a:xfrm>
        </p:grpSpPr>
        <p:sp>
          <p:nvSpPr>
            <p:cNvPr id="52" name="Google Shape;52;p22"/>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 name="Google Shape;53;p22"/>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4" name="Shape 54"/>
        <p:cNvGrpSpPr/>
        <p:nvPr/>
      </p:nvGrpSpPr>
      <p:grpSpPr>
        <a:xfrm>
          <a:off x="0" y="0"/>
          <a:ext cx="0" cy="0"/>
          <a:chOff x="0" y="0"/>
          <a:chExt cx="0" cy="0"/>
        </a:xfrm>
      </p:grpSpPr>
      <p:sp>
        <p:nvSpPr>
          <p:cNvPr id="55" name="Google Shape;55;p23"/>
          <p:cNvSpPr/>
          <p:nvPr/>
        </p:nvSpPr>
        <p:spPr>
          <a:xfrm>
            <a:off x="0" y="0"/>
            <a:ext cx="12192000" cy="6858000"/>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23"/>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2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2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23"/>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60" name="Shape 60"/>
        <p:cNvGrpSpPr/>
        <p:nvPr/>
      </p:nvGrpSpPr>
      <p:grpSpPr>
        <a:xfrm>
          <a:off x="0" y="0"/>
          <a:ext cx="0" cy="0"/>
          <a:chOff x="0" y="0"/>
          <a:chExt cx="0" cy="0"/>
        </a:xfrm>
      </p:grpSpPr>
      <p:sp>
        <p:nvSpPr>
          <p:cNvPr id="61" name="Google Shape;61;p31"/>
          <p:cNvSpPr/>
          <p:nvPr/>
        </p:nvSpPr>
        <p:spPr>
          <a:xfrm>
            <a:off x="-32399" y="3350405"/>
            <a:ext cx="12194195" cy="241562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31"/>
          <p:cNvSpPr txBox="1"/>
          <p:nvPr>
            <p:ph idx="1" type="body"/>
          </p:nvPr>
        </p:nvSpPr>
        <p:spPr>
          <a:xfrm>
            <a:off x="690953" y="4549217"/>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31"/>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24BAA2"/>
              </a:buClr>
              <a:buSzPts val="5000"/>
              <a:buFont typeface="Arial"/>
              <a:buNone/>
              <a:defRPr b="1" i="0" sz="5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64" name="Google Shape;64;p31"/>
          <p:cNvGrpSpPr/>
          <p:nvPr/>
        </p:nvGrpSpPr>
        <p:grpSpPr>
          <a:xfrm>
            <a:off x="336354" y="5927698"/>
            <a:ext cx="2735993" cy="679345"/>
            <a:chOff x="0" y="0"/>
            <a:chExt cx="2301694" cy="571500"/>
          </a:xfrm>
        </p:grpSpPr>
        <p:sp>
          <p:nvSpPr>
            <p:cNvPr id="65" name="Google Shape;65;p31"/>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6" name="Google Shape;66;p31"/>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pic>
        <p:nvPicPr>
          <p:cNvPr id="67" name="Google Shape;67;p31"/>
          <p:cNvPicPr preferRelativeResize="0"/>
          <p:nvPr/>
        </p:nvPicPr>
        <p:blipFill rotWithShape="1">
          <a:blip r:embed="rId3">
            <a:alphaModFix/>
          </a:blip>
          <a:srcRect b="0" l="0" r="0" t="0"/>
          <a:stretch/>
        </p:blipFill>
        <p:spPr>
          <a:xfrm>
            <a:off x="336354" y="587665"/>
            <a:ext cx="5189566" cy="1979955"/>
          </a:xfrm>
          <a:prstGeom prst="rect">
            <a:avLst/>
          </a:prstGeom>
          <a:noFill/>
          <a:ln>
            <a:noFill/>
          </a:ln>
        </p:spPr>
      </p:pic>
      <p:grpSp>
        <p:nvGrpSpPr>
          <p:cNvPr id="68" name="Google Shape;68;p31"/>
          <p:cNvGrpSpPr/>
          <p:nvPr/>
        </p:nvGrpSpPr>
        <p:grpSpPr>
          <a:xfrm>
            <a:off x="9565775" y="3574321"/>
            <a:ext cx="3525984" cy="2857223"/>
            <a:chOff x="1659400" y="1572038"/>
            <a:chExt cx="970931" cy="786778"/>
          </a:xfrm>
        </p:grpSpPr>
        <p:sp>
          <p:nvSpPr>
            <p:cNvPr id="69" name="Google Shape;69;p31"/>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 name="Google Shape;70;p31"/>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1" name="Google Shape;71;p31"/>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72" name="Google Shape;72;p31"/>
          <p:cNvSpPr txBox="1"/>
          <p:nvPr>
            <p:ph idx="3"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73" name="Shape 73"/>
        <p:cNvGrpSpPr/>
        <p:nvPr/>
      </p:nvGrpSpPr>
      <p:grpSpPr>
        <a:xfrm>
          <a:off x="0" y="0"/>
          <a:ext cx="0" cy="0"/>
          <a:chOff x="0" y="0"/>
          <a:chExt cx="0" cy="0"/>
        </a:xfrm>
      </p:grpSpPr>
      <p:sp>
        <p:nvSpPr>
          <p:cNvPr id="74" name="Google Shape;74;p18"/>
          <p:cNvSpPr/>
          <p:nvPr/>
        </p:nvSpPr>
        <p:spPr>
          <a:xfrm>
            <a:off x="0" y="0"/>
            <a:ext cx="12192000" cy="6858001"/>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18"/>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76" name="Google Shape;76;p18"/>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77" name="Google Shape;77;p18"/>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cap="none" strike="noStrike">
                <a:solidFill>
                  <a:schemeClr val="lt1"/>
                </a:solidFill>
                <a:latin typeface="Calibri"/>
                <a:ea typeface="Calibri"/>
                <a:cs typeface="Calibri"/>
                <a:sym typeface="Calibri"/>
              </a:rPr>
              <a:t>Housing Care </a:t>
            </a:r>
            <a:r>
              <a:rPr b="0" i="0" lang="en-US"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78" name="Google Shape;78;p18"/>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79" name="Google Shape;79;p18"/>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80" name="Google Shape;80;p18"/>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81" name="Google Shape;81;p18"/>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82" name="Shape 8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83" name="Shape 83"/>
        <p:cNvGrpSpPr/>
        <p:nvPr/>
      </p:nvGrpSpPr>
      <p:grpSpPr>
        <a:xfrm>
          <a:off x="0" y="0"/>
          <a:ext cx="0" cy="0"/>
          <a:chOff x="0" y="0"/>
          <a:chExt cx="0" cy="0"/>
        </a:xfrm>
      </p:grpSpPr>
      <p:sp>
        <p:nvSpPr>
          <p:cNvPr id="84" name="Google Shape;84;p24"/>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24"/>
          <p:cNvSpPr/>
          <p:nvPr>
            <p:ph idx="2" type="pic"/>
          </p:nvPr>
        </p:nvSpPr>
        <p:spPr>
          <a:xfrm>
            <a:off x="0" y="0"/>
            <a:ext cx="12192000" cy="6858000"/>
          </a:xfrm>
          <a:prstGeom prst="rect">
            <a:avLst/>
          </a:prstGeom>
          <a:solidFill>
            <a:srgbClr val="F2F2F2"/>
          </a:solidFill>
          <a:ln>
            <a:noFill/>
          </a:ln>
        </p:spPr>
      </p:sp>
      <p:sp>
        <p:nvSpPr>
          <p:cNvPr id="86" name="Google Shape;86;p24"/>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87" name="Google Shape;87;p24"/>
          <p:cNvGrpSpPr/>
          <p:nvPr/>
        </p:nvGrpSpPr>
        <p:grpSpPr>
          <a:xfrm>
            <a:off x="-1877189" y="2648392"/>
            <a:ext cx="3525984" cy="2857223"/>
            <a:chOff x="1659400" y="1572038"/>
            <a:chExt cx="970931" cy="786778"/>
          </a:xfrm>
        </p:grpSpPr>
        <p:sp>
          <p:nvSpPr>
            <p:cNvPr id="88" name="Google Shape;88;p24"/>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24"/>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90" name="Shape 90"/>
        <p:cNvGrpSpPr/>
        <p:nvPr/>
      </p:nvGrpSpPr>
      <p:grpSpPr>
        <a:xfrm>
          <a:off x="0" y="0"/>
          <a:ext cx="0" cy="0"/>
          <a:chOff x="0" y="0"/>
          <a:chExt cx="0" cy="0"/>
        </a:xfrm>
      </p:grpSpPr>
      <p:sp>
        <p:nvSpPr>
          <p:cNvPr id="91" name="Google Shape;91;p25"/>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 name="Google Shape;92;p25"/>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25"/>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25"/>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25"/>
          <p:cNvSpPr/>
          <p:nvPr>
            <p:ph idx="4" type="pic"/>
          </p:nvPr>
        </p:nvSpPr>
        <p:spPr>
          <a:xfrm>
            <a:off x="-126342" y="0"/>
            <a:ext cx="3669321" cy="6858000"/>
          </a:xfrm>
          <a:prstGeom prst="rect">
            <a:avLst/>
          </a:prstGeom>
          <a:solidFill>
            <a:srgbClr val="D8D8D8"/>
          </a:solidFill>
          <a:ln>
            <a:noFill/>
          </a:ln>
        </p:spPr>
      </p:sp>
      <p:grpSp>
        <p:nvGrpSpPr>
          <p:cNvPr id="96" name="Google Shape;96;p25"/>
          <p:cNvGrpSpPr/>
          <p:nvPr/>
        </p:nvGrpSpPr>
        <p:grpSpPr>
          <a:xfrm>
            <a:off x="4054161" y="721803"/>
            <a:ext cx="7547911" cy="1674487"/>
            <a:chOff x="4061909" y="1565906"/>
            <a:chExt cx="7547911" cy="1882781"/>
          </a:xfrm>
        </p:grpSpPr>
        <p:cxnSp>
          <p:nvCxnSpPr>
            <p:cNvPr id="97" name="Google Shape;97;p25"/>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98" name="Google Shape;98;p25"/>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99" name="Google Shape;99;p25"/>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00" name="Google Shape;100;p25"/>
          <p:cNvCxnSpPr/>
          <p:nvPr/>
        </p:nvCxnSpPr>
        <p:spPr>
          <a:xfrm>
            <a:off x="4054160" y="200029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1" name="Google Shape;101;p25"/>
          <p:cNvCxnSpPr/>
          <p:nvPr/>
        </p:nvCxnSpPr>
        <p:spPr>
          <a:xfrm>
            <a:off x="4069659" y="238824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102" name="Google Shape;102;p25"/>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25"/>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25"/>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05" name="Google Shape;105;p25"/>
          <p:cNvGrpSpPr/>
          <p:nvPr/>
        </p:nvGrpSpPr>
        <p:grpSpPr>
          <a:xfrm>
            <a:off x="4054160" y="2644936"/>
            <a:ext cx="7547911" cy="1674487"/>
            <a:chOff x="4061909" y="1565906"/>
            <a:chExt cx="7547911" cy="1882781"/>
          </a:xfrm>
        </p:grpSpPr>
        <p:cxnSp>
          <p:nvCxnSpPr>
            <p:cNvPr id="106" name="Google Shape;106;p25"/>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7" name="Google Shape;107;p25"/>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8" name="Google Shape;108;p25"/>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09" name="Google Shape;109;p25"/>
          <p:cNvCxnSpPr/>
          <p:nvPr/>
        </p:nvCxnSpPr>
        <p:spPr>
          <a:xfrm>
            <a:off x="4054159" y="3923423"/>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0" name="Google Shape;110;p25"/>
          <p:cNvCxnSpPr/>
          <p:nvPr/>
        </p:nvCxnSpPr>
        <p:spPr>
          <a:xfrm>
            <a:off x="4069658" y="4311378"/>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111" name="Google Shape;111;p25"/>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25"/>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25"/>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4" name="Google Shape;114;p25"/>
          <p:cNvGrpSpPr/>
          <p:nvPr/>
        </p:nvGrpSpPr>
        <p:grpSpPr>
          <a:xfrm>
            <a:off x="4069658" y="4508733"/>
            <a:ext cx="7547911" cy="1674487"/>
            <a:chOff x="4061909" y="1565906"/>
            <a:chExt cx="7547911" cy="1882781"/>
          </a:xfrm>
        </p:grpSpPr>
        <p:cxnSp>
          <p:nvCxnSpPr>
            <p:cNvPr id="115" name="Google Shape;115;p25"/>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6" name="Google Shape;116;p25"/>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7" name="Google Shape;117;p25"/>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18" name="Google Shape;118;p25"/>
          <p:cNvCxnSpPr/>
          <p:nvPr/>
        </p:nvCxnSpPr>
        <p:spPr>
          <a:xfrm>
            <a:off x="4069657" y="578722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9" name="Google Shape;119;p25"/>
          <p:cNvCxnSpPr/>
          <p:nvPr/>
        </p:nvCxnSpPr>
        <p:spPr>
          <a:xfrm>
            <a:off x="4085156" y="617517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92E4B"/>
                </a:solidFill>
                <a:latin typeface="Calibri"/>
                <a:ea typeface="Calibri"/>
                <a:cs typeface="Calibri"/>
                <a:sym typeface="Calibri"/>
              </a:rPr>
              <a:t>Reframing Skills for Senior Carers</a:t>
            </a:r>
            <a:endParaRPr b="0" i="0" sz="1000" u="none" cap="none" strike="noStrike">
              <a:solidFill>
                <a:srgbClr val="092E4B"/>
              </a:solidFill>
              <a:latin typeface="Calibri"/>
              <a:ea typeface="Calibri"/>
              <a:cs typeface="Calibri"/>
              <a:sym typeface="Calibri"/>
            </a:endParaRPr>
          </a:p>
        </p:txBody>
      </p:sp>
      <p:cxnSp>
        <p:nvCxnSpPr>
          <p:cNvPr id="11" name="Google Shape;11;p17"/>
          <p:cNvCxnSpPr/>
          <p:nvPr/>
        </p:nvCxnSpPr>
        <p:spPr>
          <a:xfrm rot="10800000">
            <a:off x="11791088" y="6608548"/>
            <a:ext cx="224149" cy="0"/>
          </a:xfrm>
          <a:prstGeom prst="straightConnector1">
            <a:avLst/>
          </a:prstGeom>
          <a:noFill/>
          <a:ln cap="flat" cmpd="sng" w="9525">
            <a:solidFill>
              <a:srgbClr val="24BAA2"/>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20.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25.pn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
          <p:cNvSpPr txBox="1"/>
          <p:nvPr>
            <p:ph idx="2" type="body"/>
          </p:nvPr>
        </p:nvSpPr>
        <p:spPr>
          <a:xfrm>
            <a:off x="273550" y="2819651"/>
            <a:ext cx="5445325" cy="2697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en-US"/>
              <a:t>RP2</a:t>
            </a:r>
            <a:endParaRPr/>
          </a:p>
          <a:p>
            <a:pPr indent="0" lvl="0" marL="0" rtl="0" algn="l">
              <a:lnSpc>
                <a:spcPct val="100000"/>
              </a:lnSpc>
              <a:spcBef>
                <a:spcPts val="0"/>
              </a:spcBef>
              <a:spcAft>
                <a:spcPts val="0"/>
              </a:spcAft>
              <a:buClr>
                <a:schemeClr val="lt1"/>
              </a:buClr>
              <a:buSzPts val="3200"/>
              <a:buNone/>
            </a:pPr>
            <a:r>
              <a:rPr b="1" lang="en-US"/>
              <a:t>Kit herramientas aprendizaje humano-digital.</a:t>
            </a:r>
            <a:endParaRPr/>
          </a:p>
          <a:p>
            <a:pPr indent="0" lvl="0" marL="0" rtl="0" algn="l">
              <a:lnSpc>
                <a:spcPct val="100000"/>
              </a:lnSpc>
              <a:spcBef>
                <a:spcPts val="0"/>
              </a:spcBef>
              <a:spcAft>
                <a:spcPts val="0"/>
              </a:spcAft>
              <a:buClr>
                <a:schemeClr val="lt1"/>
              </a:buClr>
              <a:buSzPts val="3200"/>
              <a:buNone/>
            </a:pPr>
            <a:r>
              <a:t/>
            </a:r>
            <a:endParaRPr b="1"/>
          </a:p>
          <a:p>
            <a:pPr indent="0" lvl="0" marL="0" rtl="0" algn="l">
              <a:lnSpc>
                <a:spcPct val="100000"/>
              </a:lnSpc>
              <a:spcBef>
                <a:spcPts val="0"/>
              </a:spcBef>
              <a:spcAft>
                <a:spcPts val="0"/>
              </a:spcAft>
              <a:buClr>
                <a:schemeClr val="lt1"/>
              </a:buClr>
              <a:buSzPts val="3200"/>
              <a:buNone/>
            </a:pPr>
            <a:r>
              <a:t/>
            </a:r>
            <a:endParaRPr/>
          </a:p>
          <a:p>
            <a:pPr indent="0" lvl="0" marL="0" rtl="0" algn="l">
              <a:lnSpc>
                <a:spcPct val="100000"/>
              </a:lnSpc>
              <a:spcBef>
                <a:spcPts val="0"/>
              </a:spcBef>
              <a:spcAft>
                <a:spcPts val="0"/>
              </a:spcAft>
              <a:buClr>
                <a:schemeClr val="lt1"/>
              </a:buClr>
              <a:buSzPts val="3200"/>
              <a:buNone/>
            </a:pPr>
            <a:r>
              <a:rPr b="1" lang="en-US" sz="1600"/>
              <a:t>Second TM – Carrick on Shannon (IR)– October 11</a:t>
            </a:r>
            <a:r>
              <a:rPr b="1" baseline="30000" lang="en-US" sz="1600"/>
              <a:t>th</a:t>
            </a:r>
            <a:r>
              <a:rPr b="1" lang="en-US" sz="1600"/>
              <a:t> – 12</a:t>
            </a:r>
            <a:r>
              <a:rPr b="1" baseline="30000" lang="en-US" sz="1600"/>
              <a:t>th</a:t>
            </a:r>
            <a:r>
              <a:rPr b="1" lang="en-US" sz="1600"/>
              <a:t> 2022</a:t>
            </a:r>
            <a:endParaRPr b="1" sz="1600"/>
          </a:p>
        </p:txBody>
      </p:sp>
      <p:sp>
        <p:nvSpPr>
          <p:cNvPr id="159" name="Google Shape;159;p3"/>
          <p:cNvSpPr txBox="1"/>
          <p:nvPr>
            <p:ph idx="1" type="body"/>
          </p:nvPr>
        </p:nvSpPr>
        <p:spPr>
          <a:xfrm>
            <a:off x="1460226" y="4447777"/>
            <a:ext cx="3949814" cy="894347"/>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b="0" lang="en-US"/>
              <a:t>Contenidos</a:t>
            </a:r>
            <a:endParaRPr/>
          </a:p>
        </p:txBody>
      </p:sp>
      <p:pic>
        <p:nvPicPr>
          <p:cNvPr id="160" name="Google Shape;160;p3"/>
          <p:cNvPicPr preferRelativeResize="0"/>
          <p:nvPr>
            <p:ph idx="3" type="pic"/>
          </p:nvPr>
        </p:nvPicPr>
        <p:blipFill rotWithShape="1">
          <a:blip r:embed="rId3">
            <a:alphaModFix/>
          </a:blip>
          <a:srcRect b="0" l="6180" r="6180" t="0"/>
          <a:stretch/>
        </p:blipFill>
        <p:spPr>
          <a:xfrm>
            <a:off x="5718875" y="423474"/>
            <a:ext cx="5982504" cy="4551483"/>
          </a:xfrm>
          <a:prstGeom prst="rect">
            <a:avLst/>
          </a:prstGeom>
          <a:solidFill>
            <a:srgbClr val="F2F2F2"/>
          </a:solidFill>
          <a:ln>
            <a:noFill/>
          </a:ln>
        </p:spPr>
      </p:pic>
      <p:sp>
        <p:nvSpPr>
          <p:cNvPr id="161" name="Google Shape;161;p3"/>
          <p:cNvSpPr txBox="1"/>
          <p:nvPr>
            <p:ph idx="4" type="body"/>
          </p:nvPr>
        </p:nvSpPr>
        <p:spPr>
          <a:xfrm>
            <a:off x="7918315" y="5611394"/>
            <a:ext cx="3622500" cy="731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n-US"/>
              <a:t>﻿www.housingcare.net</a:t>
            </a:r>
            <a:endParaRPr/>
          </a:p>
        </p:txBody>
      </p:sp>
      <p:pic>
        <p:nvPicPr>
          <p:cNvPr id="162" name="Google Shape;162;p3"/>
          <p:cNvPicPr preferRelativeResize="0"/>
          <p:nvPr/>
        </p:nvPicPr>
        <p:blipFill rotWithShape="1">
          <a:blip r:embed="rId4">
            <a:alphaModFix/>
          </a:blip>
          <a:srcRect b="0" l="0" r="0" t="0"/>
          <a:stretch/>
        </p:blipFill>
        <p:spPr>
          <a:xfrm>
            <a:off x="3030240" y="5895320"/>
            <a:ext cx="3577387" cy="8943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7"/>
          <p:cNvSpPr/>
          <p:nvPr/>
        </p:nvSpPr>
        <p:spPr>
          <a:xfrm>
            <a:off x="449833" y="1196592"/>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None/>
            </a:pPr>
            <a:r>
              <a:rPr b="0" i="0" lang="en-US" sz="2000" u="none" cap="none" strike="noStrike">
                <a:solidFill>
                  <a:schemeClr val="lt1"/>
                </a:solidFill>
                <a:latin typeface="Calibri"/>
                <a:ea typeface="Calibri"/>
                <a:cs typeface="Calibri"/>
                <a:sym typeface="Calibri"/>
              </a:rPr>
              <a:t>Una unidad de aprendizaje basada en el trabajo para cuidadores</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8"/>
          <p:cNvSpPr txBox="1"/>
          <p:nvPr>
            <p:ph idx="2" type="body"/>
          </p:nvPr>
        </p:nvSpPr>
        <p:spPr>
          <a:xfrm>
            <a:off x="1112706" y="247247"/>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Unidades de aprendizaje basadas en el trabajo para cuidadores</a:t>
            </a:r>
            <a:endParaRPr/>
          </a:p>
        </p:txBody>
      </p:sp>
      <p:graphicFrame>
        <p:nvGraphicFramePr>
          <p:cNvPr id="262" name="Google Shape;262;p8"/>
          <p:cNvGraphicFramePr/>
          <p:nvPr/>
        </p:nvGraphicFramePr>
        <p:xfrm>
          <a:off x="838200" y="908024"/>
          <a:ext cx="3000000" cy="3000000"/>
        </p:xfrm>
        <a:graphic>
          <a:graphicData uri="http://schemas.openxmlformats.org/drawingml/2006/table">
            <a:tbl>
              <a:tblPr>
                <a:noFill/>
                <a:tableStyleId>{3176DD67-EEF9-46D6-81AC-048E5FD4AB33}</a:tableStyleId>
              </a:tblPr>
              <a:tblGrid>
                <a:gridCol w="3728825"/>
                <a:gridCol w="6786775"/>
              </a:tblGrid>
              <a:tr h="405650">
                <a:tc gridSpan="2">
                  <a:txBody>
                    <a:bodyPr/>
                    <a:lstStyle/>
                    <a:p>
                      <a:pPr indent="0" lvl="0" marL="0" marR="179070" rtl="0" algn="ctr">
                        <a:lnSpc>
                          <a:spcPct val="100000"/>
                        </a:lnSpc>
                        <a:spcBef>
                          <a:spcPts val="0"/>
                        </a:spcBef>
                        <a:spcAft>
                          <a:spcPts val="0"/>
                        </a:spcAft>
                        <a:buClr>
                          <a:srgbClr val="000000"/>
                        </a:buClr>
                        <a:buSzPts val="2400"/>
                        <a:buFont typeface="Arial"/>
                        <a:buNone/>
                      </a:pPr>
                      <a:r>
                        <a:rPr b="1" lang="en-US" sz="2400" u="none" cap="none" strike="noStrike">
                          <a:solidFill>
                            <a:srgbClr val="000000"/>
                          </a:solidFill>
                          <a:latin typeface="Calibri"/>
                          <a:ea typeface="Calibri"/>
                          <a:cs typeface="Calibri"/>
                          <a:sym typeface="Calibri"/>
                        </a:rPr>
                        <a:t>Unidad de aprendizaje</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r>
              <a:tr h="321725">
                <a:tc>
                  <a:txBody>
                    <a:bodyPr/>
                    <a:lstStyle/>
                    <a:p>
                      <a:pPr indent="0" lvl="0" marL="0" marR="179070" rtl="0" algn="ctr">
                        <a:lnSpc>
                          <a:spcPct val="100000"/>
                        </a:lnSpc>
                        <a:spcBef>
                          <a:spcPts val="0"/>
                        </a:spcBef>
                        <a:spcAft>
                          <a:spcPts val="0"/>
                        </a:spcAft>
                        <a:buClr>
                          <a:srgbClr val="000000"/>
                        </a:buClr>
                        <a:buSzPts val="1800"/>
                        <a:buFont typeface="Arial"/>
                        <a:buNone/>
                      </a:pPr>
                      <a:r>
                        <a:rPr b="1" i="1" lang="en-US" sz="1800" u="none" cap="none" strike="noStrike">
                          <a:solidFill>
                            <a:srgbClr val="000000"/>
                          </a:solidFill>
                          <a:latin typeface="Calibri"/>
                          <a:ea typeface="Calibri"/>
                          <a:cs typeface="Calibri"/>
                          <a:sym typeface="Calibri"/>
                        </a:rPr>
                        <a:t>Título</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3500">
                <a:tc>
                  <a:txBody>
                    <a:bodyPr/>
                    <a:lstStyle/>
                    <a:p>
                      <a:pPr indent="0" lvl="0" marL="0" marR="179070" rtl="0" algn="ctr">
                        <a:lnSpc>
                          <a:spcPct val="100000"/>
                        </a:lnSpc>
                        <a:spcBef>
                          <a:spcPts val="0"/>
                        </a:spcBef>
                        <a:spcAft>
                          <a:spcPts val="0"/>
                        </a:spcAft>
                        <a:buClr>
                          <a:srgbClr val="000000"/>
                        </a:buClr>
                        <a:buSzPts val="1800"/>
                        <a:buFont typeface="Arial"/>
                        <a:buNone/>
                      </a:pPr>
                      <a:r>
                        <a:rPr b="1" i="1" lang="en-US" sz="1800" u="none" cap="none" strike="noStrike">
                          <a:solidFill>
                            <a:srgbClr val="000000"/>
                          </a:solidFill>
                          <a:latin typeface="Calibri"/>
                          <a:ea typeface="Calibri"/>
                          <a:cs typeface="Calibri"/>
                          <a:sym typeface="Calibri"/>
                        </a:rPr>
                        <a:t>Rendimiento del servicio</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Informe el rendimiento del servicio que el alumno/trabajador de cuidado tiene que proporcionar</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3500">
                <a:tc>
                  <a:txBody>
                    <a:bodyPr/>
                    <a:lstStyle/>
                    <a:p>
                      <a:pPr indent="0" lvl="0" marL="0" marR="179070" rtl="0" algn="ctr">
                        <a:lnSpc>
                          <a:spcPct val="100000"/>
                        </a:lnSpc>
                        <a:spcBef>
                          <a:spcPts val="0"/>
                        </a:spcBef>
                        <a:spcAft>
                          <a:spcPts val="0"/>
                        </a:spcAft>
                        <a:buClr>
                          <a:srgbClr val="000000"/>
                        </a:buClr>
                        <a:buSzPts val="1800"/>
                        <a:buFont typeface="Arial"/>
                        <a:buNone/>
                      </a:pPr>
                      <a:r>
                        <a:rPr b="1" i="1" lang="en-US" sz="1800" u="none" cap="none" strike="noStrike">
                          <a:solidFill>
                            <a:srgbClr val="000000"/>
                          </a:solidFill>
                          <a:latin typeface="Calibri"/>
                          <a:ea typeface="Calibri"/>
                          <a:cs typeface="Calibri"/>
                          <a:sym typeface="Calibri"/>
                        </a:rPr>
                        <a:t>Resultados de aprendizaje medibles y específicos</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Clr>
                          <a:srgbClr val="000000"/>
                        </a:buClr>
                        <a:buSzPts val="1800"/>
                        <a:buFont typeface="Arial"/>
                        <a:buNone/>
                      </a:pPr>
                      <a:r>
                        <a:rPr lang="en-US" sz="1800" u="none" cap="none" strike="noStrike">
                          <a:solidFill>
                            <a:srgbClr val="212121"/>
                          </a:solidFill>
                          <a:latin typeface="Calibri"/>
                          <a:ea typeface="Calibri"/>
                          <a:cs typeface="Calibri"/>
                          <a:sym typeface="Calibri"/>
                        </a:rPr>
                        <a:t>Informe de los resultados del aprendizaje (paso 1)</a:t>
                      </a:r>
                      <a:r>
                        <a:rPr lang="en-US"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25275">
                <a:tc>
                  <a:txBody>
                    <a:bodyPr/>
                    <a:lstStyle/>
                    <a:p>
                      <a:pPr indent="0" lvl="0" marL="0" marR="179070" rtl="0" algn="ctr">
                        <a:lnSpc>
                          <a:spcPct val="100000"/>
                        </a:lnSpc>
                        <a:spcBef>
                          <a:spcPts val="0"/>
                        </a:spcBef>
                        <a:spcAft>
                          <a:spcPts val="0"/>
                        </a:spcAft>
                        <a:buClr>
                          <a:srgbClr val="000000"/>
                        </a:buClr>
                        <a:buSzPts val="1800"/>
                        <a:buFont typeface="Arial"/>
                        <a:buNone/>
                      </a:pPr>
                      <a:r>
                        <a:rPr b="1" lang="en-US" sz="1800" u="none" cap="none" strike="noStrike">
                          <a:solidFill>
                            <a:srgbClr val="212121"/>
                          </a:solidFill>
                          <a:latin typeface="Calibri"/>
                          <a:ea typeface="Calibri"/>
                          <a:cs typeface="Calibri"/>
                          <a:sym typeface="Calibri"/>
                        </a:rPr>
                        <a:t>Competencias específicas y esperadas alineadas con los resultados del aprendizaje</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Informar las competencias específicas y esperadas alineadas con los resultados del aprendizaje (pasos 2)</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1725">
                <a:tc>
                  <a:txBody>
                    <a:bodyPr/>
                    <a:lstStyle/>
                    <a:p>
                      <a:pPr indent="0" lvl="0" marL="0" marR="179070" rtl="0" algn="ctr">
                        <a:lnSpc>
                          <a:spcPct val="100000"/>
                        </a:lnSpc>
                        <a:spcBef>
                          <a:spcPts val="0"/>
                        </a:spcBef>
                        <a:spcAft>
                          <a:spcPts val="0"/>
                        </a:spcAft>
                        <a:buClr>
                          <a:srgbClr val="000000"/>
                        </a:buClr>
                        <a:buSzPts val="1800"/>
                        <a:buFont typeface="Arial"/>
                        <a:buNone/>
                      </a:pPr>
                      <a:r>
                        <a:rPr b="1" i="1" lang="en-US" sz="1800" u="none" cap="none" strike="noStrike">
                          <a:solidFill>
                            <a:srgbClr val="000000"/>
                          </a:solidFill>
                          <a:latin typeface="Calibri"/>
                          <a:ea typeface="Calibri"/>
                          <a:cs typeface="Calibri"/>
                          <a:sym typeface="Calibri"/>
                        </a:rPr>
                        <a:t>Work Based Learning Experiences</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Informar las principales actividades de aprendizaje (paso 3)</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80600">
                <a:tc>
                  <a:txBody>
                    <a:bodyPr/>
                    <a:lstStyle/>
                    <a:p>
                      <a:pPr indent="0" lvl="0" marL="0" marR="179070" rtl="0" algn="ctr">
                        <a:lnSpc>
                          <a:spcPct val="100000"/>
                        </a:lnSpc>
                        <a:spcBef>
                          <a:spcPts val="0"/>
                        </a:spcBef>
                        <a:spcAft>
                          <a:spcPts val="0"/>
                        </a:spcAft>
                        <a:buClr>
                          <a:srgbClr val="000000"/>
                        </a:buClr>
                        <a:buSzPts val="1800"/>
                        <a:buFont typeface="Arial"/>
                        <a:buNone/>
                      </a:pPr>
                      <a:r>
                        <a:rPr b="1" i="1" lang="en-US" sz="1800" u="none" cap="none" strike="noStrike">
                          <a:solidFill>
                            <a:srgbClr val="000000"/>
                          </a:solidFill>
                          <a:latin typeface="Calibri"/>
                          <a:ea typeface="Calibri"/>
                          <a:cs typeface="Calibri"/>
                          <a:sym typeface="Calibri"/>
                        </a:rPr>
                        <a:t>Monitorización</a:t>
                      </a:r>
                      <a:br>
                        <a:rPr b="1" i="1" lang="en-US" sz="1800" u="none" cap="none" strike="noStrike">
                          <a:solidFill>
                            <a:srgbClr val="000000"/>
                          </a:solidFill>
                          <a:latin typeface="Calibri"/>
                          <a:ea typeface="Calibri"/>
                          <a:cs typeface="Calibri"/>
                          <a:sym typeface="Calibri"/>
                        </a:rPr>
                      </a:br>
                      <a:r>
                        <a:rPr b="1" i="1" lang="en-US" sz="1800" u="none" cap="none" strike="noStrike">
                          <a:solidFill>
                            <a:srgbClr val="000000"/>
                          </a:solidFill>
                          <a:latin typeface="Calibri"/>
                          <a:ea typeface="Calibri"/>
                          <a:cs typeface="Calibri"/>
                          <a:sym typeface="Calibri"/>
                        </a:rPr>
                        <a:t>Evaluación</a:t>
                      </a:r>
                      <a:br>
                        <a:rPr b="1" i="1" lang="en-US" sz="1800" u="none" cap="none" strike="noStrike">
                          <a:solidFill>
                            <a:srgbClr val="000000"/>
                          </a:solidFill>
                          <a:latin typeface="Calibri"/>
                          <a:ea typeface="Calibri"/>
                          <a:cs typeface="Calibri"/>
                          <a:sym typeface="Calibri"/>
                        </a:rPr>
                      </a:br>
                      <a:br>
                        <a:rPr b="1" i="1"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Lo que se evaluará ya se ha definido parcialmente en los resultados del aprendizaje.</a:t>
                      </a:r>
                      <a:endParaRPr b="0" i="0"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Herramientas de planificación y seguimiento (véase el apartado 3.3 del seguimiento)</a:t>
                      </a:r>
                      <a:br>
                        <a:rPr lang="en-US" sz="1800" u="none" cap="none" strike="noStrike">
                          <a:latin typeface="Calibri"/>
                          <a:ea typeface="Calibri"/>
                          <a:cs typeface="Calibri"/>
                          <a:sym typeface="Calibri"/>
                        </a:rPr>
                      </a:br>
                      <a:r>
                        <a:rPr lang="en-US" sz="1800" u="none" cap="none" strike="noStrike">
                          <a:latin typeface="Calibri"/>
                          <a:ea typeface="Calibri"/>
                          <a:cs typeface="Calibri"/>
                          <a:sym typeface="Calibri"/>
                        </a:rPr>
                        <a:t>Informe de las tareas de evaluación paso 4 y se refiere a los pasos y herramientas (véase el párrafo 3.4 de la evaluación)</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81275">
                <a:tc>
                  <a:txBody>
                    <a:bodyPr/>
                    <a:lstStyle/>
                    <a:p>
                      <a:pPr indent="0" lvl="0" marL="0" marR="179070" rtl="0" algn="ctr">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Plantilla – Cuadrícula de planificación conjunta</a:t>
            </a:r>
            <a:endParaRPr/>
          </a:p>
        </p:txBody>
      </p:sp>
      <p:pic>
        <p:nvPicPr>
          <p:cNvPr id="268" name="Google Shape;268;p9"/>
          <p:cNvPicPr preferRelativeResize="0"/>
          <p:nvPr/>
        </p:nvPicPr>
        <p:blipFill rotWithShape="1">
          <a:blip r:embed="rId3">
            <a:alphaModFix/>
          </a:blip>
          <a:srcRect b="0" l="0" r="0" t="0"/>
          <a:stretch/>
        </p:blipFill>
        <p:spPr>
          <a:xfrm>
            <a:off x="533399" y="1845796"/>
            <a:ext cx="5391152" cy="3785278"/>
          </a:xfrm>
          <a:prstGeom prst="rect">
            <a:avLst/>
          </a:prstGeom>
          <a:noFill/>
          <a:ln>
            <a:noFill/>
          </a:ln>
        </p:spPr>
      </p:pic>
      <p:pic>
        <p:nvPicPr>
          <p:cNvPr id="269" name="Google Shape;269;p9"/>
          <p:cNvPicPr preferRelativeResize="0"/>
          <p:nvPr/>
        </p:nvPicPr>
        <p:blipFill rotWithShape="1">
          <a:blip r:embed="rId4">
            <a:alphaModFix/>
          </a:blip>
          <a:srcRect b="0" l="0" r="0" t="0"/>
          <a:stretch/>
        </p:blipFill>
        <p:spPr>
          <a:xfrm>
            <a:off x="6573503" y="1565257"/>
            <a:ext cx="4607594" cy="4715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0"/>
          <p:cNvSpPr txBox="1"/>
          <p:nvPr>
            <p:ph idx="2" type="body"/>
          </p:nvPr>
        </p:nvSpPr>
        <p:spPr>
          <a:xfrm>
            <a:off x="2215888" y="293680"/>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Plantilla – Guía sobre la visita de estudio</a:t>
            </a:r>
            <a:endParaRPr/>
          </a:p>
        </p:txBody>
      </p:sp>
      <p:sp>
        <p:nvSpPr>
          <p:cNvPr id="275" name="Google Shape;275;p10"/>
          <p:cNvSpPr txBox="1"/>
          <p:nvPr>
            <p:ph idx="1" type="body"/>
          </p:nvPr>
        </p:nvSpPr>
        <p:spPr>
          <a:xfrm>
            <a:off x="400050" y="871517"/>
            <a:ext cx="6381750" cy="5538808"/>
          </a:xfrm>
          <a:prstGeom prst="rect">
            <a:avLst/>
          </a:prstGeom>
          <a:noFill/>
          <a:ln>
            <a:noFill/>
          </a:ln>
        </p:spPr>
        <p:txBody>
          <a:bodyPr anchorCtr="0" anchor="t" bIns="45700" lIns="91425" spcFirstLastPara="1" rIns="91425" wrap="square" tIns="45700">
            <a:noAutofit/>
          </a:bodyPr>
          <a:lstStyle/>
          <a:p>
            <a:pPr indent="-228600" lvl="0" marL="457200" marR="179070" rtl="0" algn="l">
              <a:lnSpc>
                <a:spcPct val="90000"/>
              </a:lnSpc>
              <a:spcBef>
                <a:spcPts val="0"/>
              </a:spcBef>
              <a:spcAft>
                <a:spcPts val="0"/>
              </a:spcAft>
              <a:buSzPts val="2400"/>
              <a:buNone/>
            </a:pPr>
            <a:r>
              <a:rPr b="1" i="1" lang="en-US" sz="1800">
                <a:solidFill>
                  <a:srgbClr val="404040"/>
                </a:solidFill>
              </a:rPr>
              <a:t>Antes de la reunion:</a:t>
            </a:r>
            <a:endParaRPr/>
          </a:p>
          <a:p>
            <a:pPr indent="0" lvl="0" marL="228600" marR="179070" rtl="0" algn="l">
              <a:lnSpc>
                <a:spcPct val="90000"/>
              </a:lnSpc>
              <a:spcBef>
                <a:spcPts val="0"/>
              </a:spcBef>
              <a:spcAft>
                <a:spcPts val="0"/>
              </a:spcAft>
              <a:buSzPts val="2400"/>
              <a:buNone/>
            </a:pPr>
            <a:r>
              <a:t/>
            </a:r>
            <a:endParaRPr b="1" i="1" sz="1800">
              <a:solidFill>
                <a:srgbClr val="404040"/>
              </a:solidFill>
            </a:endParaRPr>
          </a:p>
          <a:p>
            <a:pPr indent="-342900" lvl="0" marL="342900" marR="179070" rtl="0" algn="just">
              <a:lnSpc>
                <a:spcPct val="115000"/>
              </a:lnSpc>
              <a:spcBef>
                <a:spcPts val="0"/>
              </a:spcBef>
              <a:spcAft>
                <a:spcPts val="0"/>
              </a:spcAft>
              <a:buSzPts val="1400"/>
              <a:buFont typeface="Arial"/>
              <a:buAutoNum type="arabicPeriod"/>
            </a:pPr>
            <a:r>
              <a:rPr i="1" lang="en-US" sz="1400">
                <a:solidFill>
                  <a:srgbClr val="404040"/>
                </a:solidFill>
              </a:rPr>
              <a:t>Evalúe cómo la visita de estudio puede ayudarlo a alcanzar los objetivos de su tutor Asegúrese de que la reunión ayudará al alumno / cuidador a comprender el contexto en el que será desafiado, actuando como una herramienta valiosa para aplicar los conceptos académicos aprendidos a través del MOOC para trabajar situaciones reales.</a:t>
            </a:r>
            <a:endParaRPr/>
          </a:p>
          <a:p>
            <a:pPr indent="-342900" lvl="0" marL="342900" marR="179070" rtl="0" algn="just">
              <a:lnSpc>
                <a:spcPct val="115000"/>
              </a:lnSpc>
              <a:spcBef>
                <a:spcPts val="0"/>
              </a:spcBef>
              <a:spcAft>
                <a:spcPts val="0"/>
              </a:spcAft>
              <a:buSzPts val="1400"/>
              <a:buFont typeface="Arial"/>
              <a:buAutoNum type="arabicPeriod"/>
            </a:pPr>
            <a:r>
              <a:rPr i="1" lang="en-US" sz="1400">
                <a:solidFill>
                  <a:srgbClr val="404040"/>
                </a:solidFill>
              </a:rPr>
              <a:t>Seleccione la organización anfitriona adecuada para la experiencia de aprendizaje basada en el trabajo. Asegúrese de que sean organizaciones apropiadas capaces de vincular el aprendizaje académico adquirido a través del MOOC con el mundo del trabajo.</a:t>
            </a:r>
            <a:endParaRPr/>
          </a:p>
          <a:p>
            <a:pPr indent="-342900" lvl="0" marL="342900" marR="179070" rtl="0" algn="just">
              <a:lnSpc>
                <a:spcPct val="115000"/>
              </a:lnSpc>
              <a:spcBef>
                <a:spcPts val="0"/>
              </a:spcBef>
              <a:spcAft>
                <a:spcPts val="0"/>
              </a:spcAft>
              <a:buSzPts val="1400"/>
              <a:buFont typeface="Arial"/>
              <a:buAutoNum type="arabicPeriod"/>
            </a:pPr>
            <a:r>
              <a:rPr i="1" lang="en-US" sz="1400">
                <a:solidFill>
                  <a:srgbClr val="404040"/>
                </a:solidFill>
              </a:rPr>
              <a:t>Organizar en detalle la parte logística de la visita</a:t>
            </a:r>
            <a:endParaRPr/>
          </a:p>
          <a:p>
            <a:pPr indent="-342900" lvl="0" marL="342900" marR="179070" rtl="0" algn="just">
              <a:lnSpc>
                <a:spcPct val="115000"/>
              </a:lnSpc>
              <a:spcBef>
                <a:spcPts val="0"/>
              </a:spcBef>
              <a:spcAft>
                <a:spcPts val="0"/>
              </a:spcAft>
              <a:buSzPts val="1400"/>
              <a:buFont typeface="Arial"/>
              <a:buAutoNum type="arabicPeriod"/>
            </a:pPr>
            <a:r>
              <a:rPr i="1" lang="en-US" sz="1400">
                <a:solidFill>
                  <a:srgbClr val="404040"/>
                </a:solidFill>
              </a:rPr>
              <a:t>Preparar al alumno/cuidador para maximizar mejor su aprendizaje:</a:t>
            </a:r>
            <a:endParaRPr/>
          </a:p>
          <a:p>
            <a:pPr indent="0" lvl="0" marL="0" marR="179070" rtl="0" algn="just">
              <a:lnSpc>
                <a:spcPct val="115000"/>
              </a:lnSpc>
              <a:spcBef>
                <a:spcPts val="0"/>
              </a:spcBef>
              <a:spcAft>
                <a:spcPts val="0"/>
              </a:spcAft>
              <a:buSzPts val="1400"/>
              <a:buNone/>
            </a:pPr>
            <a:r>
              <a:rPr i="1" lang="en-US" sz="1200">
                <a:solidFill>
                  <a:srgbClr val="404040"/>
                </a:solidFill>
              </a:rPr>
              <a:t>Discuta con ellos sobre sus expectativas sobre la reunión que están a punto de lograr y lo que esperan aprender</a:t>
            </a:r>
            <a:endParaRPr/>
          </a:p>
          <a:p>
            <a:pPr indent="0" lvl="1" marL="457200" marR="179070" rtl="0" algn="just">
              <a:lnSpc>
                <a:spcPct val="115000"/>
              </a:lnSpc>
              <a:spcBef>
                <a:spcPts val="0"/>
              </a:spcBef>
              <a:spcAft>
                <a:spcPts val="0"/>
              </a:spcAft>
              <a:buSzPts val="1400"/>
              <a:buNone/>
            </a:pPr>
            <a:r>
              <a:rPr i="1" lang="en-US" sz="1200">
                <a:solidFill>
                  <a:srgbClr val="404040"/>
                </a:solidFill>
                <a:latin typeface="Calibri"/>
                <a:ea typeface="Calibri"/>
                <a:cs typeface="Calibri"/>
                <a:sym typeface="Calibri"/>
              </a:rPr>
              <a:t>Pida al alumno/trabajador de cuidado que prepare una lista de preguntas y metas de aprendizaje que le gustaría lograr durante la reunión.</a:t>
            </a:r>
            <a:endParaRPr/>
          </a:p>
          <a:p>
            <a:pPr indent="0" lvl="1" marL="457200" marR="179070" rtl="0" algn="just">
              <a:lnSpc>
                <a:spcPct val="115000"/>
              </a:lnSpc>
              <a:spcBef>
                <a:spcPts val="0"/>
              </a:spcBef>
              <a:spcAft>
                <a:spcPts val="0"/>
              </a:spcAft>
              <a:buSzPts val="1400"/>
              <a:buNone/>
            </a:pPr>
            <a:r>
              <a:rPr i="1" lang="en-US" sz="1200">
                <a:solidFill>
                  <a:srgbClr val="404040"/>
                </a:solidFill>
                <a:latin typeface="Calibri"/>
                <a:ea typeface="Calibri"/>
                <a:cs typeface="Calibri"/>
                <a:sym typeface="Calibri"/>
              </a:rPr>
              <a:t>Sugiera a los educandos/trabajadores de cuidado las siguientes preguntas que podrían hacer durante la reunión:</a:t>
            </a:r>
            <a:endParaRPr/>
          </a:p>
          <a:p>
            <a:pPr indent="-171450" lvl="1" marL="628650" marR="179070" rtl="0" algn="just">
              <a:lnSpc>
                <a:spcPct val="115000"/>
              </a:lnSpc>
              <a:spcBef>
                <a:spcPts val="0"/>
              </a:spcBef>
              <a:spcAft>
                <a:spcPts val="0"/>
              </a:spcAft>
              <a:buSzPts val="1400"/>
              <a:buFont typeface="Arial"/>
              <a:buChar char="•"/>
            </a:pPr>
            <a:r>
              <a:rPr lang="en-US" sz="1200">
                <a:solidFill>
                  <a:srgbClr val="212121"/>
                </a:solidFill>
                <a:latin typeface="Calibri"/>
                <a:ea typeface="Calibri"/>
                <a:cs typeface="Calibri"/>
                <a:sym typeface="Calibri"/>
              </a:rPr>
              <a:t>¿Cuáles son las principales necesidades del senior que tengo que apoyar?</a:t>
            </a:r>
            <a:endParaRPr/>
          </a:p>
          <a:p>
            <a:pPr indent="-171450" lvl="1" marL="628650" marR="179070" rtl="0" algn="just">
              <a:lnSpc>
                <a:spcPct val="115000"/>
              </a:lnSpc>
              <a:spcBef>
                <a:spcPts val="0"/>
              </a:spcBef>
              <a:spcAft>
                <a:spcPts val="0"/>
              </a:spcAft>
              <a:buSzPts val="1400"/>
              <a:buFont typeface="Arial"/>
              <a:buChar char="•"/>
            </a:pPr>
            <a:r>
              <a:rPr lang="en-US" sz="1200">
                <a:solidFill>
                  <a:srgbClr val="212121"/>
                </a:solidFill>
                <a:latin typeface="Calibri"/>
                <a:ea typeface="Calibri"/>
                <a:cs typeface="Calibri"/>
                <a:sym typeface="Calibri"/>
              </a:rPr>
              <a:t>¿Cuáles son las tareas que tendré que realizar durante mi experiencia?</a:t>
            </a:r>
            <a:br>
              <a:rPr lang="en-US" sz="1200">
                <a:solidFill>
                  <a:srgbClr val="212121"/>
                </a:solidFill>
                <a:latin typeface="Calibri"/>
                <a:ea typeface="Calibri"/>
                <a:cs typeface="Calibri"/>
                <a:sym typeface="Calibri"/>
              </a:rPr>
            </a:br>
            <a:r>
              <a:rPr lang="en-US" sz="1200">
                <a:solidFill>
                  <a:srgbClr val="212121"/>
                </a:solidFill>
                <a:latin typeface="Calibri"/>
                <a:ea typeface="Calibri"/>
                <a:cs typeface="Calibri"/>
                <a:sym typeface="Calibri"/>
              </a:rPr>
              <a:t>¿Qué es lo más importante que debo aprender tan pronto como empiezo a trabajar allí?</a:t>
            </a:r>
            <a:br>
              <a:rPr lang="en-US" sz="1200">
                <a:solidFill>
                  <a:srgbClr val="212121"/>
                </a:solidFill>
                <a:latin typeface="Calibri"/>
                <a:ea typeface="Calibri"/>
                <a:cs typeface="Calibri"/>
                <a:sym typeface="Calibri"/>
              </a:rPr>
            </a:br>
            <a:r>
              <a:rPr lang="en-US" sz="1200">
                <a:solidFill>
                  <a:srgbClr val="212121"/>
                </a:solidFill>
                <a:latin typeface="Calibri"/>
                <a:ea typeface="Calibri"/>
                <a:cs typeface="Calibri"/>
                <a:sym typeface="Calibri"/>
              </a:rPr>
              <a:t>Cuando termine mi experiencia WBL allí, ¿qué esperas haber aprendido / podré hacer?</a:t>
            </a:r>
            <a:endParaRPr/>
          </a:p>
        </p:txBody>
      </p:sp>
      <p:sp>
        <p:nvSpPr>
          <p:cNvPr id="276" name="Google Shape;276;p10"/>
          <p:cNvSpPr txBox="1"/>
          <p:nvPr/>
        </p:nvSpPr>
        <p:spPr>
          <a:xfrm>
            <a:off x="6619875" y="938192"/>
            <a:ext cx="4962525" cy="5538808"/>
          </a:xfrm>
          <a:prstGeom prst="rect">
            <a:avLst/>
          </a:prstGeom>
          <a:noFill/>
          <a:ln>
            <a:noFill/>
          </a:ln>
        </p:spPr>
        <p:txBody>
          <a:bodyPr anchorCtr="0" anchor="t" bIns="45700" lIns="91425" spcFirstLastPara="1" rIns="91425" wrap="square" tIns="45700">
            <a:noAutofit/>
          </a:bodyPr>
          <a:lstStyle/>
          <a:p>
            <a:pPr indent="-228600" lvl="0" marL="457200" marR="179070" rtl="0" algn="l">
              <a:lnSpc>
                <a:spcPct val="90000"/>
              </a:lnSpc>
              <a:spcBef>
                <a:spcPts val="1000"/>
              </a:spcBef>
              <a:spcAft>
                <a:spcPts val="0"/>
              </a:spcAft>
              <a:buNone/>
            </a:pPr>
            <a:r>
              <a:rPr b="1" i="1" lang="en-US" sz="1800" u="none" cap="none" strike="noStrike">
                <a:solidFill>
                  <a:srgbClr val="404040"/>
                </a:solidFill>
                <a:latin typeface="Calibri"/>
                <a:ea typeface="Calibri"/>
                <a:cs typeface="Calibri"/>
                <a:sym typeface="Calibri"/>
              </a:rPr>
              <a:t>Durante la reunion</a:t>
            </a:r>
            <a:endParaRPr/>
          </a:p>
          <a:p>
            <a:pPr indent="-285750" lvl="0" marL="514350" marR="179070" rtl="0" algn="l">
              <a:lnSpc>
                <a:spcPct val="90000"/>
              </a:lnSpc>
              <a:spcBef>
                <a:spcPts val="1000"/>
              </a:spcBef>
              <a:spcAft>
                <a:spcPts val="0"/>
              </a:spcAft>
              <a:buClr>
                <a:srgbClr val="092E4B"/>
              </a:buClr>
              <a:buSzPts val="2400"/>
              <a:buFont typeface="Arial"/>
              <a:buChar char="•"/>
            </a:pPr>
            <a:r>
              <a:rPr b="0" i="1" lang="en-US" sz="1400" u="none" cap="none" strike="noStrike">
                <a:solidFill>
                  <a:srgbClr val="404040"/>
                </a:solidFill>
                <a:latin typeface="Calibri"/>
                <a:ea typeface="Calibri"/>
                <a:cs typeface="Calibri"/>
                <a:sym typeface="Calibri"/>
              </a:rPr>
              <a:t>Asegúrese de que los educandos/cuidadores reciban información sobre las actividades de aprendizaje que pueden realizar en el contexto de la organización de acogida.</a:t>
            </a:r>
            <a:endParaRPr/>
          </a:p>
          <a:p>
            <a:pPr indent="-285750" lvl="0" marL="514350" marR="179070" rtl="0" algn="l">
              <a:lnSpc>
                <a:spcPct val="90000"/>
              </a:lnSpc>
              <a:spcBef>
                <a:spcPts val="1000"/>
              </a:spcBef>
              <a:spcAft>
                <a:spcPts val="0"/>
              </a:spcAft>
              <a:buClr>
                <a:srgbClr val="092E4B"/>
              </a:buClr>
              <a:buSzPts val="2400"/>
              <a:buFont typeface="Arial"/>
              <a:buChar char="•"/>
            </a:pPr>
            <a:r>
              <a:rPr b="0" i="1" lang="en-US" sz="1400" u="none" cap="none" strike="noStrike">
                <a:solidFill>
                  <a:srgbClr val="404040"/>
                </a:solidFill>
                <a:latin typeface="Calibri"/>
                <a:ea typeface="Calibri"/>
                <a:cs typeface="Calibri"/>
                <a:sym typeface="Calibri"/>
              </a:rPr>
              <a:t>Asegúrese de que los educandos/trabajadores de cuidado reciban instrucciones de seguridad en el lugar de trabajo.</a:t>
            </a:r>
            <a:endParaRPr/>
          </a:p>
          <a:p>
            <a:pPr indent="-285750" lvl="0" marL="514350" marR="179070" rtl="0" algn="l">
              <a:lnSpc>
                <a:spcPct val="90000"/>
              </a:lnSpc>
              <a:spcBef>
                <a:spcPts val="1000"/>
              </a:spcBef>
              <a:spcAft>
                <a:spcPts val="0"/>
              </a:spcAft>
              <a:buClr>
                <a:srgbClr val="092E4B"/>
              </a:buClr>
              <a:buSzPts val="2400"/>
              <a:buFont typeface="Arial"/>
              <a:buChar char="•"/>
            </a:pPr>
            <a:r>
              <a:rPr b="0" i="1" lang="en-US" sz="1400" u="none" cap="none" strike="noStrike">
                <a:solidFill>
                  <a:srgbClr val="404040"/>
                </a:solidFill>
                <a:latin typeface="Calibri"/>
                <a:ea typeface="Calibri"/>
                <a:cs typeface="Calibri"/>
                <a:sym typeface="Calibri"/>
              </a:rPr>
              <a:t>Asegúrese de que los estudiantes / trabajadores de atención entren en contacto con todos los aspectos / entornos de la organización anfitriona.</a:t>
            </a:r>
            <a:endParaRPr/>
          </a:p>
          <a:p>
            <a:pPr indent="0" lvl="0" marL="228600" marR="179070" rtl="0" algn="l">
              <a:lnSpc>
                <a:spcPct val="90000"/>
              </a:lnSpc>
              <a:spcBef>
                <a:spcPts val="1000"/>
              </a:spcBef>
              <a:spcAft>
                <a:spcPts val="0"/>
              </a:spcAft>
              <a:buNone/>
            </a:pPr>
            <a:r>
              <a:rPr b="1" i="1" lang="en-US" sz="1800" u="none" cap="none" strike="noStrike">
                <a:solidFill>
                  <a:srgbClr val="404040"/>
                </a:solidFill>
                <a:latin typeface="Calibri"/>
                <a:ea typeface="Calibri"/>
                <a:cs typeface="Calibri"/>
                <a:sym typeface="Calibri"/>
              </a:rPr>
              <a:t>Después de la reunion</a:t>
            </a:r>
            <a:endParaRPr/>
          </a:p>
          <a:p>
            <a:pPr indent="-285750" lvl="0" marL="514350" marR="179070" rtl="0" algn="l">
              <a:lnSpc>
                <a:spcPct val="90000"/>
              </a:lnSpc>
              <a:spcBef>
                <a:spcPts val="1000"/>
              </a:spcBef>
              <a:spcAft>
                <a:spcPts val="0"/>
              </a:spcAft>
              <a:buClr>
                <a:srgbClr val="092E4B"/>
              </a:buClr>
              <a:buSzPts val="2400"/>
              <a:buFont typeface="Arial"/>
              <a:buChar char="•"/>
            </a:pPr>
            <a:r>
              <a:rPr b="0" i="1" lang="en-US" sz="1400" u="none" cap="none" strike="noStrike">
                <a:solidFill>
                  <a:srgbClr val="212121"/>
                </a:solidFill>
                <a:latin typeface="Calibri"/>
                <a:ea typeface="Calibri"/>
                <a:cs typeface="Calibri"/>
                <a:sym typeface="Calibri"/>
              </a:rPr>
              <a:t>Ayude a los estudiantes / trabajadores de atención a comprender y determinar los próximos pasos para aprender su camino. La reunión permite a los estudiantes / cuidadores descubrir otros elementos para el desarrollo de sus carreras.</a:t>
            </a:r>
            <a:br>
              <a:rPr b="0" i="1" lang="en-US" sz="1400" u="none" cap="none" strike="noStrike">
                <a:solidFill>
                  <a:srgbClr val="212121"/>
                </a:solidFill>
                <a:latin typeface="Calibri"/>
                <a:ea typeface="Calibri"/>
                <a:cs typeface="Calibri"/>
                <a:sym typeface="Calibri"/>
              </a:rPr>
            </a:br>
            <a:r>
              <a:rPr b="0" i="1" lang="en-US" sz="1400" u="none" cap="none" strike="noStrike">
                <a:solidFill>
                  <a:srgbClr val="212121"/>
                </a:solidFill>
                <a:latin typeface="Calibri"/>
                <a:ea typeface="Calibri"/>
                <a:cs typeface="Calibri"/>
                <a:sym typeface="Calibri"/>
              </a:rPr>
              <a:t>Utilizar los comentarios de las organizaciones anfitrionas y de los alumnos/trabajadores de atención para la mejora continua de la organización de las visitas de estudio.</a:t>
            </a:r>
            <a:endParaRPr b="0" i="0" sz="1400" u="none" cap="none" strike="noStrike">
              <a:solidFill>
                <a:srgbClr val="092E4B"/>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2"/>
          <p:cNvSpPr txBox="1"/>
          <p:nvPr>
            <p:ph idx="1" type="body"/>
          </p:nvPr>
        </p:nvSpPr>
        <p:spPr>
          <a:xfrm>
            <a:off x="798381" y="1364559"/>
            <a:ext cx="4610528" cy="541663"/>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1000"/>
              </a:spcBef>
              <a:spcAft>
                <a:spcPts val="0"/>
              </a:spcAft>
              <a:buSzPts val="2400"/>
              <a:buNone/>
            </a:pPr>
            <a:r>
              <a:rPr b="1" lang="en-US" sz="1800">
                <a:solidFill>
                  <a:srgbClr val="212121"/>
                </a:solidFill>
                <a:latin typeface="Calibri"/>
                <a:ea typeface="Calibri"/>
                <a:cs typeface="Calibri"/>
                <a:sym typeface="Calibri"/>
              </a:rPr>
              <a:t>Cuadrícula - </a:t>
            </a:r>
            <a:r>
              <a:rPr b="1" lang="en-US" sz="1800">
                <a:solidFill>
                  <a:srgbClr val="212121"/>
                </a:solidFill>
              </a:rPr>
              <a:t>Entrevista tutor-organización anfitriona</a:t>
            </a:r>
            <a:endParaRPr sz="1800">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282" name="Google Shape;282;p1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Hipótesis de plantilla – Vía WBL individualizada</a:t>
            </a:r>
            <a:endParaRPr/>
          </a:p>
        </p:txBody>
      </p:sp>
      <p:sp>
        <p:nvSpPr>
          <p:cNvPr id="283" name="Google Shape;283;p12"/>
          <p:cNvSpPr txBox="1"/>
          <p:nvPr/>
        </p:nvSpPr>
        <p:spPr>
          <a:xfrm>
            <a:off x="7126635" y="1364559"/>
            <a:ext cx="4610528" cy="541663"/>
          </a:xfrm>
          <a:prstGeom prst="rect">
            <a:avLst/>
          </a:prstGeom>
          <a:noFill/>
          <a:ln>
            <a:noFill/>
          </a:ln>
        </p:spPr>
        <p:txBody>
          <a:bodyPr anchorCtr="0" anchor="t" bIns="45700" lIns="91425" spcFirstLastPara="1" rIns="91425" wrap="square" tIns="45700">
            <a:noAutofit/>
          </a:bodyPr>
          <a:lstStyle/>
          <a:p>
            <a:pPr indent="0" lvl="0" marL="228600" marR="0" rtl="0" algn="l">
              <a:lnSpc>
                <a:spcPct val="90000"/>
              </a:lnSpc>
              <a:spcBef>
                <a:spcPts val="1000"/>
              </a:spcBef>
              <a:spcAft>
                <a:spcPts val="0"/>
              </a:spcAft>
              <a:buNone/>
            </a:pPr>
            <a:r>
              <a:rPr b="1" i="0" lang="en-US" sz="1800" u="none" cap="none" strike="noStrike">
                <a:solidFill>
                  <a:srgbClr val="212121"/>
                </a:solidFill>
                <a:latin typeface="Calibri"/>
                <a:ea typeface="Calibri"/>
                <a:cs typeface="Calibri"/>
                <a:sym typeface="Calibri"/>
              </a:rPr>
              <a:t>Cuadrícula - Plan individualizado</a:t>
            </a:r>
            <a:endParaRPr b="0" i="0" sz="2400" u="none" cap="none" strike="noStrike">
              <a:solidFill>
                <a:srgbClr val="092E4B"/>
              </a:solidFill>
              <a:latin typeface="Calibri"/>
              <a:ea typeface="Calibri"/>
              <a:cs typeface="Calibri"/>
              <a:sym typeface="Calibri"/>
            </a:endParaRPr>
          </a:p>
        </p:txBody>
      </p:sp>
      <p:pic>
        <p:nvPicPr>
          <p:cNvPr id="284" name="Google Shape;284;p12"/>
          <p:cNvPicPr preferRelativeResize="0"/>
          <p:nvPr/>
        </p:nvPicPr>
        <p:blipFill rotWithShape="1">
          <a:blip r:embed="rId3">
            <a:alphaModFix/>
          </a:blip>
          <a:srcRect b="0" l="0" r="0" t="0"/>
          <a:stretch/>
        </p:blipFill>
        <p:spPr>
          <a:xfrm>
            <a:off x="5783207" y="1906222"/>
            <a:ext cx="5953956" cy="3467584"/>
          </a:xfrm>
          <a:prstGeom prst="rect">
            <a:avLst/>
          </a:prstGeom>
          <a:noFill/>
          <a:ln>
            <a:noFill/>
          </a:ln>
        </p:spPr>
      </p:pic>
      <p:pic>
        <p:nvPicPr>
          <p:cNvPr id="285" name="Google Shape;285;p12"/>
          <p:cNvPicPr preferRelativeResize="0"/>
          <p:nvPr/>
        </p:nvPicPr>
        <p:blipFill rotWithShape="1">
          <a:blip r:embed="rId4">
            <a:alphaModFix/>
          </a:blip>
          <a:srcRect b="0" l="0" r="0" t="0"/>
          <a:stretch/>
        </p:blipFill>
        <p:spPr>
          <a:xfrm>
            <a:off x="798381" y="2046588"/>
            <a:ext cx="4533898" cy="42888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3"/>
          <p:cNvSpPr/>
          <p:nvPr/>
        </p:nvSpPr>
        <p:spPr>
          <a:xfrm>
            <a:off x="458134" y="1187889"/>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None/>
            </a:pPr>
            <a:r>
              <a:rPr b="1" i="0" lang="en-US" sz="2000" u="none" cap="none" strike="noStrike">
                <a:solidFill>
                  <a:schemeClr val="lt1"/>
                </a:solidFill>
                <a:latin typeface="Calibri"/>
                <a:ea typeface="Calibri"/>
                <a:cs typeface="Calibri"/>
                <a:sym typeface="Calibri"/>
              </a:rPr>
              <a:t>Herramienta de autoevaluación</a:t>
            </a:r>
            <a:r>
              <a:rPr b="0" i="0" lang="en-US" sz="2000" u="none" cap="none" strike="noStrike">
                <a:solidFill>
                  <a:schemeClr val="lt1"/>
                </a:solidFill>
                <a:latin typeface="Calibri"/>
                <a:ea typeface="Calibri"/>
                <a:cs typeface="Calibri"/>
                <a:sym typeface="Calibri"/>
              </a:rPr>
              <a:t>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4"/>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2400"/>
              <a:buFont typeface="Calibri"/>
              <a:buChar char="-"/>
            </a:pPr>
            <a:r>
              <a:rPr lang="en-US"/>
              <a:t>Herramienta de autoevaluación a través de la cual los cuidadores pueden evaluar su nivel inicial y final de dominio</a:t>
            </a:r>
            <a:br>
              <a:rPr lang="en-US"/>
            </a:br>
            <a:r>
              <a:rPr lang="en-US"/>
              <a:t>Podría usarse como una guía útil para elegir el mejor lugar donde hacer el itinerario de aprendizaje basado en el trabajo.</a:t>
            </a:r>
            <a:br>
              <a:rPr lang="en-US"/>
            </a:br>
            <a:r>
              <a:rPr lang="en-US"/>
              <a:t>La herramienta será presentada por Momentum</a:t>
            </a:r>
            <a:endParaRPr/>
          </a:p>
        </p:txBody>
      </p:sp>
      <p:sp>
        <p:nvSpPr>
          <p:cNvPr id="296" name="Google Shape;296;p1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2 Herramienta de autoevaluación</a:t>
            </a:r>
            <a:endParaRPr b="1" sz="36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5"/>
          <p:cNvSpPr/>
          <p:nvPr/>
        </p:nvSpPr>
        <p:spPr>
          <a:xfrm>
            <a:off x="447874" y="1194010"/>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Dos guías prácticas para cuidadores</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2"/>
          <p:cNvSpPr txBox="1"/>
          <p:nvPr>
            <p:ph idx="1" type="body"/>
          </p:nvPr>
        </p:nvSpPr>
        <p:spPr>
          <a:xfrm>
            <a:off x="798380" y="1447800"/>
            <a:ext cx="10595237" cy="4447822"/>
          </a:xfrm>
          <a:prstGeom prst="rect">
            <a:avLst/>
          </a:prstGeom>
          <a:noFill/>
          <a:ln>
            <a:noFill/>
          </a:ln>
        </p:spPr>
        <p:txBody>
          <a:bodyPr anchorCtr="0" anchor="t" bIns="45700" lIns="91425" spcFirstLastPara="1" rIns="91425" wrap="square" tIns="45700">
            <a:noAutofit/>
          </a:bodyPr>
          <a:lstStyle/>
          <a:p>
            <a:pPr indent="-342900" lvl="0" marL="342900" rtl="0" algn="l">
              <a:lnSpc>
                <a:spcPct val="107000"/>
              </a:lnSpc>
              <a:spcBef>
                <a:spcPts val="1000"/>
              </a:spcBef>
              <a:spcAft>
                <a:spcPts val="0"/>
              </a:spcAft>
              <a:buSzPts val="2400"/>
              <a:buFont typeface="Arial"/>
              <a:buAutoNum type="alphaUcPeriod"/>
            </a:pPr>
            <a:r>
              <a:rPr lang="en-US">
                <a:solidFill>
                  <a:srgbClr val="333333"/>
                </a:solidFill>
              </a:rPr>
              <a:t>Guía práctica sobre el uso de tecnologías Smart y Ambient Assisted Living, sobre el uso de dispositivos innovadores y amigables conectados a IoT, para ser utilizados en la atención domiciliaria, por ejemplo, robot aspirador, robot virtual, aplicaciones para estimular las habilidades cognitivas, pero también plataformas y dispositivos de salud electrónica para monitorear parámetros vitales, etc. (TECSOS)</a:t>
            </a:r>
            <a:endParaRPr/>
          </a:p>
          <a:p>
            <a:pPr indent="-342900" lvl="0" marL="342900" rtl="0" algn="l">
              <a:lnSpc>
                <a:spcPct val="107000"/>
              </a:lnSpc>
              <a:spcBef>
                <a:spcPts val="1000"/>
              </a:spcBef>
              <a:spcAft>
                <a:spcPts val="0"/>
              </a:spcAft>
              <a:buSzPts val="2400"/>
              <a:buFont typeface="Arial"/>
              <a:buAutoNum type="alphaUcPeriod"/>
            </a:pPr>
            <a:r>
              <a:rPr lang="en-US">
                <a:solidFill>
                  <a:srgbClr val="333333"/>
                </a:solidFill>
              </a:rPr>
              <a:t>Guía práctica sobre Habilidades Sociales y Emocionales integradas con Competencias Tecnológicas. Será una herramienta sencilla y práctica que contendrá una serie de consejos y sugerencias sobre los mejores comportamientos y actitudes a adoptar en determinadas situaciones de uso de la tecnología. Está conectado con la mentalidad de cuidado humano ya aprendida en el MOOC (SOSU)</a:t>
            </a:r>
            <a:endParaRPr sz="3200"/>
          </a:p>
        </p:txBody>
      </p:sp>
      <p:sp>
        <p:nvSpPr>
          <p:cNvPr id="307" name="Google Shape;307;p3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3 Dos guías prácticas para cuidadores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3"/>
          <p:cNvSpPr/>
          <p:nvPr/>
        </p:nvSpPr>
        <p:spPr>
          <a:xfrm>
            <a:off x="439083" y="1190800"/>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Pautas de tutoría</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
          <p:cNvSpPr txBox="1"/>
          <p:nvPr>
            <p:ph idx="1" type="body"/>
          </p:nvPr>
        </p:nvSpPr>
        <p:spPr>
          <a:xfrm>
            <a:off x="565673" y="2544495"/>
            <a:ext cx="700500" cy="68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01</a:t>
            </a:r>
            <a:endParaRPr/>
          </a:p>
        </p:txBody>
      </p:sp>
      <p:sp>
        <p:nvSpPr>
          <p:cNvPr id="169" name="Google Shape;169;p4"/>
          <p:cNvSpPr txBox="1"/>
          <p:nvPr>
            <p:ph idx="2" type="body"/>
          </p:nvPr>
        </p:nvSpPr>
        <p:spPr>
          <a:xfrm>
            <a:off x="1400970" y="2544495"/>
            <a:ext cx="6874800" cy="68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a:t>Objetivos del resultado del proyecto</a:t>
            </a:r>
            <a:endParaRPr/>
          </a:p>
        </p:txBody>
      </p:sp>
      <p:sp>
        <p:nvSpPr>
          <p:cNvPr id="170" name="Google Shape;170;p4"/>
          <p:cNvSpPr txBox="1"/>
          <p:nvPr>
            <p:ph idx="3" type="body"/>
          </p:nvPr>
        </p:nvSpPr>
        <p:spPr>
          <a:xfrm>
            <a:off x="565673" y="3256285"/>
            <a:ext cx="700500" cy="68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02</a:t>
            </a:r>
            <a:endParaRPr/>
          </a:p>
        </p:txBody>
      </p:sp>
      <p:sp>
        <p:nvSpPr>
          <p:cNvPr id="171" name="Google Shape;171;p4"/>
          <p:cNvSpPr txBox="1"/>
          <p:nvPr>
            <p:ph idx="4" type="body"/>
          </p:nvPr>
        </p:nvSpPr>
        <p:spPr>
          <a:xfrm>
            <a:off x="1400970" y="3256285"/>
            <a:ext cx="6874800" cy="68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a:t>¿Qué es el kit de herramientas?</a:t>
            </a:r>
            <a:endParaRPr/>
          </a:p>
        </p:txBody>
      </p:sp>
      <p:sp>
        <p:nvSpPr>
          <p:cNvPr id="172" name="Google Shape;172;p4"/>
          <p:cNvSpPr txBox="1"/>
          <p:nvPr>
            <p:ph idx="5" type="body"/>
          </p:nvPr>
        </p:nvSpPr>
        <p:spPr>
          <a:xfrm>
            <a:off x="565673" y="3968072"/>
            <a:ext cx="700500" cy="68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03</a:t>
            </a:r>
            <a:endParaRPr/>
          </a:p>
        </p:txBody>
      </p:sp>
      <p:sp>
        <p:nvSpPr>
          <p:cNvPr id="173" name="Google Shape;173;p4"/>
          <p:cNvSpPr txBox="1"/>
          <p:nvPr>
            <p:ph idx="7" type="body"/>
          </p:nvPr>
        </p:nvSpPr>
        <p:spPr>
          <a:xfrm>
            <a:off x="565673" y="4679864"/>
            <a:ext cx="700500" cy="68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04</a:t>
            </a:r>
            <a:endParaRPr/>
          </a:p>
        </p:txBody>
      </p:sp>
      <p:sp>
        <p:nvSpPr>
          <p:cNvPr id="174" name="Google Shape;174;p4"/>
          <p:cNvSpPr txBox="1"/>
          <p:nvPr>
            <p:ph idx="8" type="body"/>
          </p:nvPr>
        </p:nvSpPr>
        <p:spPr>
          <a:xfrm>
            <a:off x="1400970" y="4679864"/>
            <a:ext cx="6874800" cy="68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a:t>Grupo de trabajo</a:t>
            </a:r>
            <a:endParaRPr/>
          </a:p>
        </p:txBody>
      </p:sp>
      <p:sp>
        <p:nvSpPr>
          <p:cNvPr id="175" name="Google Shape;175;p4"/>
          <p:cNvSpPr txBox="1"/>
          <p:nvPr>
            <p:ph idx="9" type="body"/>
          </p:nvPr>
        </p:nvSpPr>
        <p:spPr>
          <a:xfrm>
            <a:off x="565673" y="5374717"/>
            <a:ext cx="700500" cy="68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05</a:t>
            </a:r>
            <a:endParaRPr/>
          </a:p>
        </p:txBody>
      </p:sp>
      <p:sp>
        <p:nvSpPr>
          <p:cNvPr id="176" name="Google Shape;176;p4"/>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contenido</a:t>
            </a:r>
            <a:endParaRPr/>
          </a:p>
        </p:txBody>
      </p:sp>
      <p:sp>
        <p:nvSpPr>
          <p:cNvPr id="177" name="Google Shape;177;p4"/>
          <p:cNvSpPr txBox="1"/>
          <p:nvPr>
            <p:ph idx="6" type="body"/>
          </p:nvPr>
        </p:nvSpPr>
        <p:spPr>
          <a:xfrm>
            <a:off x="1400970" y="3968072"/>
            <a:ext cx="6874800" cy="68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2200"/>
              <a:buNone/>
            </a:pPr>
            <a:r>
              <a:rPr lang="en-US"/>
              <a:t>Lo que ya tenemos</a:t>
            </a:r>
            <a:endParaRPr/>
          </a:p>
        </p:txBody>
      </p:sp>
      <p:sp>
        <p:nvSpPr>
          <p:cNvPr id="178" name="Google Shape;178;p4"/>
          <p:cNvSpPr txBox="1"/>
          <p:nvPr>
            <p:ph idx="13" type="body"/>
          </p:nvPr>
        </p:nvSpPr>
        <p:spPr>
          <a:xfrm>
            <a:off x="1400970" y="5374717"/>
            <a:ext cx="6874800" cy="6894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4"/>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1000"/>
              </a:spcBef>
              <a:spcAft>
                <a:spcPts val="0"/>
              </a:spcAft>
              <a:buSzPts val="2400"/>
              <a:buNone/>
            </a:pPr>
            <a:r>
              <a:rPr lang="en-US"/>
              <a:t>Debe incluir:</a:t>
            </a:r>
            <a:endParaRPr/>
          </a:p>
          <a:p>
            <a:pPr indent="0" lvl="0" marL="228600" rtl="0" algn="l">
              <a:lnSpc>
                <a:spcPct val="90000"/>
              </a:lnSpc>
              <a:spcBef>
                <a:spcPts val="1000"/>
              </a:spcBef>
              <a:spcAft>
                <a:spcPts val="0"/>
              </a:spcAft>
              <a:buSzPts val="2400"/>
              <a:buNone/>
            </a:pPr>
            <a:br>
              <a:rPr lang="en-US"/>
            </a:br>
            <a:r>
              <a:rPr lang="en-US"/>
              <a:t>Proceso de tutoría</a:t>
            </a:r>
            <a:br>
              <a:rPr lang="en-US"/>
            </a:br>
            <a:r>
              <a:rPr lang="en-US"/>
              <a:t>Herramientas de diseño de aprendizaje WBL</a:t>
            </a:r>
            <a:br>
              <a:rPr lang="en-US"/>
            </a:br>
            <a:r>
              <a:rPr lang="en-US"/>
              <a:t>Herramientas de seguimiento y soporte, </a:t>
            </a:r>
            <a:br>
              <a:rPr lang="en-US"/>
            </a:br>
            <a:r>
              <a:rPr lang="en-US"/>
              <a:t>Evaluación</a:t>
            </a:r>
            <a:br>
              <a:rPr lang="en-US"/>
            </a:br>
            <a:r>
              <a:rPr lang="en-US"/>
              <a:t>Procedimientos y herramientas de evaluación de la calidad</a:t>
            </a:r>
            <a:endParaRPr/>
          </a:p>
        </p:txBody>
      </p:sp>
      <p:sp>
        <p:nvSpPr>
          <p:cNvPr id="318" name="Google Shape;318;p3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sz="3600">
                <a:latin typeface="Calibri"/>
                <a:ea typeface="Calibri"/>
                <a:cs typeface="Calibri"/>
                <a:sym typeface="Calibri"/>
              </a:rPr>
              <a:t>4 </a:t>
            </a:r>
            <a:r>
              <a:rPr lang="en-US"/>
              <a:t>Pautas de tutoría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5"/>
          <p:cNvSpPr txBox="1"/>
          <p:nvPr>
            <p:ph idx="2" type="body"/>
          </p:nvPr>
        </p:nvSpPr>
        <p:spPr>
          <a:xfrm>
            <a:off x="469901" y="436065"/>
            <a:ext cx="11397776" cy="966423"/>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Algunas plantillas – Monitoreo visita la cuadrícula del lugar de trabajo de WBL</a:t>
            </a:r>
            <a:endParaRPr/>
          </a:p>
        </p:txBody>
      </p:sp>
      <p:sp>
        <p:nvSpPr>
          <p:cNvPr id="324" name="Google Shape;324;p35"/>
          <p:cNvSpPr txBox="1"/>
          <p:nvPr/>
        </p:nvSpPr>
        <p:spPr>
          <a:xfrm>
            <a:off x="3838779" y="1467597"/>
            <a:ext cx="5476315" cy="340053"/>
          </a:xfrm>
          <a:prstGeom prst="rect">
            <a:avLst/>
          </a:prstGeom>
          <a:noFill/>
          <a:ln>
            <a:noFill/>
          </a:ln>
        </p:spPr>
        <p:txBody>
          <a:bodyPr anchorCtr="0" anchor="t" bIns="45700" lIns="91425" spcFirstLastPara="1" rIns="91425" wrap="square" tIns="45700">
            <a:spAutoFit/>
          </a:bodyPr>
          <a:lstStyle/>
          <a:p>
            <a:pPr indent="0" lvl="0" marL="0" marR="179070" rtl="0" algn="just">
              <a:lnSpc>
                <a:spcPct val="115000"/>
              </a:lnSpc>
              <a:spcBef>
                <a:spcPts val="0"/>
              </a:spcBef>
              <a:spcAft>
                <a:spcPts val="0"/>
              </a:spcAft>
              <a:buNone/>
            </a:pPr>
            <a:r>
              <a:rPr b="1" i="0" lang="en-US" sz="1400" u="none" cap="none" strike="noStrike">
                <a:solidFill>
                  <a:srgbClr val="212121"/>
                </a:solidFill>
                <a:latin typeface="Calibri"/>
                <a:ea typeface="Calibri"/>
                <a:cs typeface="Calibri"/>
                <a:sym typeface="Calibri"/>
              </a:rPr>
              <a:t>Grid - Monitoreo visita la cuadrícula del lugar de trabajo de WBL</a:t>
            </a:r>
            <a:endParaRPr b="0" i="0" sz="1200" u="none" cap="none" strike="noStrike">
              <a:solidFill>
                <a:srgbClr val="000000"/>
              </a:solidFill>
              <a:latin typeface="Calibri"/>
              <a:ea typeface="Calibri"/>
              <a:cs typeface="Calibri"/>
              <a:sym typeface="Calibri"/>
            </a:endParaRPr>
          </a:p>
        </p:txBody>
      </p:sp>
      <p:pic>
        <p:nvPicPr>
          <p:cNvPr id="325" name="Google Shape;325;p35"/>
          <p:cNvPicPr preferRelativeResize="0"/>
          <p:nvPr/>
        </p:nvPicPr>
        <p:blipFill rotWithShape="1">
          <a:blip r:embed="rId3">
            <a:alphaModFix/>
          </a:blip>
          <a:srcRect b="0" l="0" r="0" t="0"/>
          <a:stretch/>
        </p:blipFill>
        <p:spPr>
          <a:xfrm>
            <a:off x="489156" y="1805337"/>
            <a:ext cx="5476315" cy="4291060"/>
          </a:xfrm>
          <a:prstGeom prst="rect">
            <a:avLst/>
          </a:prstGeom>
          <a:noFill/>
          <a:ln>
            <a:noFill/>
          </a:ln>
        </p:spPr>
      </p:pic>
      <p:pic>
        <p:nvPicPr>
          <p:cNvPr id="326" name="Google Shape;326;p35"/>
          <p:cNvPicPr preferRelativeResize="0"/>
          <p:nvPr/>
        </p:nvPicPr>
        <p:blipFill rotWithShape="1">
          <a:blip r:embed="rId4">
            <a:alphaModFix/>
          </a:blip>
          <a:srcRect b="0" l="0" r="0" t="0"/>
          <a:stretch/>
        </p:blipFill>
        <p:spPr>
          <a:xfrm>
            <a:off x="6177300" y="2789364"/>
            <a:ext cx="5690377" cy="33070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6"/>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lang="en-US"/>
              <a:t>Las herramientas serán presentadas por Ageing Lab</a:t>
            </a:r>
            <a:endParaRPr/>
          </a:p>
        </p:txBody>
      </p:sp>
      <p:sp>
        <p:nvSpPr>
          <p:cNvPr id="332" name="Google Shape;332;p3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Evaluación – retroalimentación formativa</a:t>
            </a:r>
            <a:endParaRPr/>
          </a:p>
        </p:txBody>
      </p:sp>
      <p:sp>
        <p:nvSpPr>
          <p:cNvPr id="333" name="Google Shape;333;p36"/>
          <p:cNvSpPr txBox="1"/>
          <p:nvPr/>
        </p:nvSpPr>
        <p:spPr>
          <a:xfrm>
            <a:off x="2606675" y="1565257"/>
            <a:ext cx="66865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8496B0"/>
                </a:solidFill>
                <a:latin typeface="Calibri"/>
                <a:ea typeface="Calibri"/>
                <a:cs typeface="Calibri"/>
                <a:sym typeface="Calibri"/>
              </a:rPr>
              <a:t>Ageing Lab tool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7"/>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lang="en-US"/>
              <a:t>La herramienta será presentada por Momentum</a:t>
            </a:r>
            <a:endParaRPr/>
          </a:p>
        </p:txBody>
      </p:sp>
      <p:sp>
        <p:nvSpPr>
          <p:cNvPr id="339" name="Google Shape;339;p37"/>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Evaluación sumativa – Formulario de evaluación</a:t>
            </a:r>
            <a:endParaRPr/>
          </a:p>
        </p:txBody>
      </p:sp>
      <p:sp>
        <p:nvSpPr>
          <p:cNvPr id="340" name="Google Shape;340;p37"/>
          <p:cNvSpPr txBox="1"/>
          <p:nvPr/>
        </p:nvSpPr>
        <p:spPr>
          <a:xfrm>
            <a:off x="4564743" y="1565257"/>
            <a:ext cx="1923143" cy="33611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1" i="0" lang="en-US" sz="1400" u="none" cap="none" strike="noStrike">
                <a:solidFill>
                  <a:srgbClr val="4472C4"/>
                </a:solidFill>
                <a:latin typeface="Calibri"/>
                <a:ea typeface="Calibri"/>
                <a:cs typeface="Calibri"/>
                <a:sym typeface="Calibri"/>
              </a:rPr>
              <a:t>Momentum tool</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8"/>
          <p:cNvSpPr/>
          <p:nvPr/>
        </p:nvSpPr>
        <p:spPr>
          <a:xfrm>
            <a:off x="455895" y="1188541"/>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Currículo de formación de tutores</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9"/>
          <p:cNvSpPr txBox="1"/>
          <p:nvPr>
            <p:ph idx="1" type="body"/>
          </p:nvPr>
        </p:nvSpPr>
        <p:spPr>
          <a:xfrm>
            <a:off x="798380" y="2061746"/>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lang="en-US"/>
              <a:t>Es el plan de estudios destinado a capacitar a los tutores que apoyarán a los trabajadores de cuidado durante el camino WBL</a:t>
            </a:r>
            <a:br>
              <a:rPr lang="en-US"/>
            </a:br>
            <a:r>
              <a:rPr lang="en-US"/>
              <a:t>Es el plan de estudios de la LTTA actual</a:t>
            </a:r>
            <a:br>
              <a:rPr lang="en-US"/>
            </a:br>
            <a:r>
              <a:rPr lang="en-US"/>
              <a:t>Incluye todo el contenido de capacitación útil sobre procesos y herramientas destinadas a:</a:t>
            </a:r>
            <a:br>
              <a:rPr lang="en-US"/>
            </a:br>
            <a:r>
              <a:rPr lang="en-US"/>
              <a:t>diseñar la vía WBL, </a:t>
            </a:r>
            <a:br>
              <a:rPr lang="en-US"/>
            </a:br>
            <a:r>
              <a:rPr lang="en-US"/>
              <a:t>apoyar a los cuidadores durante la implementación, </a:t>
            </a:r>
            <a:br>
              <a:rPr lang="en-US"/>
            </a:br>
            <a:r>
              <a:rPr lang="en-US"/>
              <a:t>Evaluar y certificar las habilidades desarrolladas</a:t>
            </a:r>
            <a:br>
              <a:rPr lang="en-US"/>
            </a:br>
            <a:r>
              <a:rPr lang="en-US"/>
              <a:t>Parte del currículo está incluido en el Learning Agreement</a:t>
            </a:r>
            <a:endParaRPr/>
          </a:p>
        </p:txBody>
      </p:sp>
      <p:sp>
        <p:nvSpPr>
          <p:cNvPr id="351" name="Google Shape;351;p3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b="1" lang="en-US" sz="3600">
                <a:latin typeface="Calibri"/>
                <a:ea typeface="Calibri"/>
                <a:cs typeface="Calibri"/>
                <a:sym typeface="Calibri"/>
              </a:rPr>
              <a:t>5 </a:t>
            </a:r>
            <a:r>
              <a:rPr lang="en-US"/>
              <a:t>Currículo de formación de tutores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0"/>
          <p:cNvSpPr/>
          <p:nvPr/>
        </p:nvSpPr>
        <p:spPr>
          <a:xfrm>
            <a:off x="446908" y="1194011"/>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Materiales de formación para formar a los tutores</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1"/>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lang="en-US"/>
              <a:t>Los materiales de capacitación están relacionados con todas las herramientas que se incluirán en el kit de herramientas</a:t>
            </a:r>
            <a:br>
              <a:rPr lang="en-US"/>
            </a:br>
            <a:r>
              <a:rPr lang="en-US"/>
              <a:t>Este material de capacitación se utilizará durante el LTTA</a:t>
            </a:r>
            <a:br>
              <a:rPr lang="en-US"/>
            </a:br>
            <a:r>
              <a:rPr lang="en-US"/>
              <a:t>Cada socio desarrollará los materiales de capacitación relacionados con la parte del kit de herramientas que diseñará y desarrollará</a:t>
            </a:r>
            <a:br>
              <a:rPr lang="en-US"/>
            </a:br>
            <a:r>
              <a:rPr lang="en-US"/>
              <a:t>Los materiales de capacitación pueden ser diferentes:</a:t>
            </a:r>
            <a:br>
              <a:rPr lang="en-US"/>
            </a:br>
            <a:r>
              <a:rPr lang="en-US"/>
              <a:t>Presentaciones</a:t>
            </a:r>
            <a:br>
              <a:rPr lang="en-US"/>
            </a:br>
            <a:r>
              <a:rPr lang="en-US"/>
              <a:t>vídeo</a:t>
            </a:r>
            <a:br>
              <a:rPr lang="en-US"/>
            </a:br>
            <a:r>
              <a:rPr lang="en-US"/>
              <a:t>Guías </a:t>
            </a:r>
            <a:br>
              <a:rPr lang="en-US"/>
            </a:br>
            <a:r>
              <a:rPr lang="en-US"/>
              <a:t>etc</a:t>
            </a:r>
            <a:endParaRPr/>
          </a:p>
        </p:txBody>
      </p:sp>
      <p:sp>
        <p:nvSpPr>
          <p:cNvPr id="362" name="Google Shape;362;p41"/>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6 Materiales de formación para formar a los tutores</a:t>
            </a:r>
            <a:endParaRPr sz="3600"/>
          </a:p>
          <a:p>
            <a:pPr indent="-228600" lvl="0" marL="457200" marR="0" rtl="0" algn="l">
              <a:lnSpc>
                <a:spcPct val="90000"/>
              </a:lnSpc>
              <a:spcBef>
                <a:spcPts val="1000"/>
              </a:spcBef>
              <a:spcAft>
                <a:spcPts val="0"/>
              </a:spcAft>
              <a:buClr>
                <a:srgbClr val="24BAA2"/>
              </a:buClr>
              <a:buSzPts val="3600"/>
              <a:buFont typeface="Arial"/>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2"/>
          <p:cNvSpPr/>
          <p:nvPr/>
        </p:nvSpPr>
        <p:spPr>
          <a:xfrm>
            <a:off x="444596" y="1260561"/>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Directrices EQAVET+</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2400"/>
              <a:buFont typeface="Calibri"/>
              <a:buChar char="-"/>
            </a:pPr>
            <a:r>
              <a:rPr lang="en-US"/>
              <a:t>Directrices sobre evaluación de la calidad y autoevaluación en consonancia con el marco actualizado de EQAVET+</a:t>
            </a:r>
            <a:br>
              <a:rPr lang="en-US"/>
            </a:br>
            <a:r>
              <a:rPr lang="en-US"/>
              <a:t>Será una herramienta fácil que guiará, en el futuro, a otras organizaciones en la implementación de la vía CVET WBL en línea con los principios del marco de calidad EQAVET +</a:t>
            </a:r>
            <a:br>
              <a:rPr lang="en-US"/>
            </a:br>
            <a:r>
              <a:rPr lang="en-US"/>
              <a:t>También podría ser una especie de lista de verificación</a:t>
            </a:r>
            <a:endParaRPr/>
          </a:p>
        </p:txBody>
      </p:sp>
      <p:sp>
        <p:nvSpPr>
          <p:cNvPr id="373" name="Google Shape;373;p4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b="1" lang="en-US" sz="3600">
                <a:latin typeface="Calibri"/>
                <a:ea typeface="Calibri"/>
                <a:cs typeface="Calibri"/>
                <a:sym typeface="Calibri"/>
              </a:rPr>
              <a:t>7 </a:t>
            </a:r>
            <a:r>
              <a:rPr lang="en-US"/>
              <a:t>Directrices EQAVET+</a:t>
            </a:r>
            <a:endParaRPr b="1" sz="36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txBox="1"/>
          <p:nvPr>
            <p:ph idx="1" type="body"/>
          </p:nvPr>
        </p:nvSpPr>
        <p:spPr>
          <a:xfrm>
            <a:off x="5497150" y="3602325"/>
            <a:ext cx="6156900" cy="225300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SzPct val="108108"/>
              <a:buNone/>
            </a:pPr>
            <a:r>
              <a:rPr lang="en-US"/>
              <a:t>Kit de herramientas WBL de humanos-digitales y su prueba piloto</a:t>
            </a:r>
            <a:endParaRPr/>
          </a:p>
        </p:txBody>
      </p:sp>
      <p:sp>
        <p:nvSpPr>
          <p:cNvPr id="185" name="Google Shape;185;p5"/>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01</a:t>
            </a:r>
            <a:endParaRPr/>
          </a:p>
        </p:txBody>
      </p:sp>
      <p:sp>
        <p:nvSpPr>
          <p:cNvPr id="186" name="Google Shape;186;p5"/>
          <p:cNvSpPr txBox="1"/>
          <p:nvPr/>
        </p:nvSpPr>
        <p:spPr>
          <a:xfrm>
            <a:off x="5497200" y="2752725"/>
            <a:ext cx="66948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en-US" sz="4800" u="none" cap="none" strike="noStrike">
                <a:solidFill>
                  <a:schemeClr val="lt1"/>
                </a:solidFill>
                <a:latin typeface="Calibri"/>
                <a:ea typeface="Calibri"/>
                <a:cs typeface="Calibri"/>
                <a:sym typeface="Calibri"/>
              </a:rPr>
              <a:t>Objetivos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4"/>
          <p:cNvSpPr txBox="1"/>
          <p:nvPr>
            <p:ph idx="2" type="body"/>
          </p:nvPr>
        </p:nvSpPr>
        <p:spPr>
          <a:xfrm rot="-5400000">
            <a:off x="-1846647" y="2653174"/>
            <a:ext cx="6334995" cy="168356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Referencias de las directrices EQAVET+ (marzo de 2022)</a:t>
            </a:r>
            <a:endParaRPr/>
          </a:p>
        </p:txBody>
      </p:sp>
      <p:pic>
        <p:nvPicPr>
          <p:cNvPr id="379" name="Google Shape;379;p44"/>
          <p:cNvPicPr preferRelativeResize="0"/>
          <p:nvPr/>
        </p:nvPicPr>
        <p:blipFill rotWithShape="1">
          <a:blip r:embed="rId3">
            <a:alphaModFix/>
          </a:blip>
          <a:srcRect b="0" l="0" r="0" t="0"/>
          <a:stretch/>
        </p:blipFill>
        <p:spPr>
          <a:xfrm>
            <a:off x="2481943" y="329290"/>
            <a:ext cx="9058018" cy="616566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5"/>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Posible herramienta: la lista de verificación</a:t>
            </a:r>
            <a:endParaRPr/>
          </a:p>
        </p:txBody>
      </p:sp>
      <p:sp>
        <p:nvSpPr>
          <p:cNvPr id="385" name="Google Shape;385;p45"/>
          <p:cNvSpPr txBox="1"/>
          <p:nvPr/>
        </p:nvSpPr>
        <p:spPr>
          <a:xfrm>
            <a:off x="2924629" y="1402488"/>
            <a:ext cx="6691084" cy="340053"/>
          </a:xfrm>
          <a:prstGeom prst="rect">
            <a:avLst/>
          </a:prstGeom>
          <a:noFill/>
          <a:ln>
            <a:noFill/>
          </a:ln>
        </p:spPr>
        <p:txBody>
          <a:bodyPr anchorCtr="0" anchor="t" bIns="45700" lIns="91425" spcFirstLastPara="1" rIns="91425" wrap="square" tIns="45700">
            <a:spAutoFit/>
          </a:bodyPr>
          <a:lstStyle/>
          <a:p>
            <a:pPr indent="0" lvl="0" marL="0" marR="179070" rtl="0" algn="l">
              <a:lnSpc>
                <a:spcPct val="115000"/>
              </a:lnSpc>
              <a:spcBef>
                <a:spcPts val="0"/>
              </a:spcBef>
              <a:spcAft>
                <a:spcPts val="0"/>
              </a:spcAft>
              <a:buNone/>
            </a:pPr>
            <a:r>
              <a:rPr b="1" i="0" lang="en-US" sz="1400" u="none" cap="none" strike="noStrike">
                <a:solidFill>
                  <a:srgbClr val="4472C4"/>
                </a:solidFill>
                <a:latin typeface="Calibri"/>
                <a:ea typeface="Calibri"/>
                <a:cs typeface="Calibri"/>
                <a:sym typeface="Calibri"/>
              </a:rPr>
              <a:t>Lista de verificación - Procedimientos de calidad antes, durante y después del WBL</a:t>
            </a:r>
            <a:endParaRPr b="0" i="0" sz="1100" u="none" cap="none" strike="noStrike">
              <a:solidFill>
                <a:srgbClr val="000000"/>
              </a:solidFill>
              <a:latin typeface="Calibri"/>
              <a:ea typeface="Calibri"/>
              <a:cs typeface="Calibri"/>
              <a:sym typeface="Calibri"/>
            </a:endParaRPr>
          </a:p>
        </p:txBody>
      </p:sp>
      <p:pic>
        <p:nvPicPr>
          <p:cNvPr id="386" name="Google Shape;386;p45"/>
          <p:cNvPicPr preferRelativeResize="0"/>
          <p:nvPr/>
        </p:nvPicPr>
        <p:blipFill rotWithShape="1">
          <a:blip r:embed="rId3">
            <a:alphaModFix/>
          </a:blip>
          <a:srcRect b="5403" l="0" r="7792" t="0"/>
          <a:stretch/>
        </p:blipFill>
        <p:spPr>
          <a:xfrm>
            <a:off x="680206" y="1728026"/>
            <a:ext cx="3721664" cy="4745345"/>
          </a:xfrm>
          <a:prstGeom prst="rect">
            <a:avLst/>
          </a:prstGeom>
          <a:noFill/>
          <a:ln cap="flat" cmpd="sng" w="9525">
            <a:solidFill>
              <a:srgbClr val="080808"/>
            </a:solidFill>
            <a:prstDash val="solid"/>
            <a:round/>
            <a:headEnd len="sm" w="sm" type="none"/>
            <a:tailEnd len="sm" w="sm" type="none"/>
          </a:ln>
        </p:spPr>
      </p:pic>
      <p:pic>
        <p:nvPicPr>
          <p:cNvPr id="387" name="Google Shape;387;p45"/>
          <p:cNvPicPr preferRelativeResize="0"/>
          <p:nvPr/>
        </p:nvPicPr>
        <p:blipFill rotWithShape="1">
          <a:blip r:embed="rId4">
            <a:alphaModFix/>
          </a:blip>
          <a:srcRect b="0" l="0" r="0" t="0"/>
          <a:stretch/>
        </p:blipFill>
        <p:spPr>
          <a:xfrm>
            <a:off x="4569628" y="1728026"/>
            <a:ext cx="3282856" cy="4745345"/>
          </a:xfrm>
          <a:prstGeom prst="rect">
            <a:avLst/>
          </a:prstGeom>
          <a:noFill/>
          <a:ln cap="flat" cmpd="sng" w="9525">
            <a:solidFill>
              <a:srgbClr val="080808"/>
            </a:solidFill>
            <a:prstDash val="solid"/>
            <a:round/>
            <a:headEnd len="sm" w="sm" type="none"/>
            <a:tailEnd len="sm" w="sm" type="none"/>
          </a:ln>
        </p:spPr>
      </p:pic>
      <p:pic>
        <p:nvPicPr>
          <p:cNvPr id="388" name="Google Shape;388;p45"/>
          <p:cNvPicPr preferRelativeResize="0"/>
          <p:nvPr/>
        </p:nvPicPr>
        <p:blipFill rotWithShape="1">
          <a:blip r:embed="rId5">
            <a:alphaModFix/>
          </a:blip>
          <a:srcRect b="7078" l="0" r="5995" t="0"/>
          <a:stretch/>
        </p:blipFill>
        <p:spPr>
          <a:xfrm>
            <a:off x="8134297" y="1747098"/>
            <a:ext cx="3607664" cy="2190831"/>
          </a:xfrm>
          <a:prstGeom prst="rect">
            <a:avLst/>
          </a:prstGeom>
          <a:noFill/>
          <a:ln cap="flat" cmpd="sng" w="9525">
            <a:solidFill>
              <a:srgbClr val="080808"/>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136ea598341_1_43"/>
          <p:cNvSpPr txBox="1"/>
          <p:nvPr>
            <p:ph idx="1" type="body"/>
          </p:nvPr>
        </p:nvSpPr>
        <p:spPr>
          <a:xfrm>
            <a:off x="5497150" y="3602325"/>
            <a:ext cx="627575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lang="en-US"/>
              <a:t>y lo que podemos hacer</a:t>
            </a:r>
            <a:endParaRPr/>
          </a:p>
        </p:txBody>
      </p:sp>
      <p:sp>
        <p:nvSpPr>
          <p:cNvPr id="395" name="Google Shape;395;g136ea598341_1_43"/>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03</a:t>
            </a:r>
            <a:endParaRPr/>
          </a:p>
        </p:txBody>
      </p:sp>
      <p:sp>
        <p:nvSpPr>
          <p:cNvPr id="396" name="Google Shape;396;g136ea598341_1_43"/>
          <p:cNvSpPr txBox="1"/>
          <p:nvPr/>
        </p:nvSpPr>
        <p:spPr>
          <a:xfrm>
            <a:off x="5497200" y="2752725"/>
            <a:ext cx="66948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en-US" sz="4800" u="none" cap="none" strike="noStrike">
                <a:solidFill>
                  <a:schemeClr val="lt1"/>
                </a:solidFill>
                <a:latin typeface="Calibri"/>
                <a:ea typeface="Calibri"/>
                <a:cs typeface="Calibri"/>
                <a:sym typeface="Calibri"/>
              </a:rPr>
              <a:t>Lo que ya tenemos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6"/>
          <p:cNvSpPr txBox="1"/>
          <p:nvPr>
            <p:ph idx="2" type="body"/>
          </p:nvPr>
        </p:nvSpPr>
        <p:spPr>
          <a:xfrm>
            <a:off x="798450" y="392893"/>
            <a:ext cx="10595100" cy="803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a:t>Las herramientas</a:t>
            </a:r>
            <a:endParaRPr/>
          </a:p>
        </p:txBody>
      </p:sp>
      <p:sp>
        <p:nvSpPr>
          <p:cNvPr id="403" name="Google Shape;403;p46"/>
          <p:cNvSpPr/>
          <p:nvPr/>
        </p:nvSpPr>
        <p:spPr>
          <a:xfrm>
            <a:off x="3946828" y="2567108"/>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Calibri"/>
                <a:ea typeface="Calibri"/>
                <a:cs typeface="Calibri"/>
                <a:sym typeface="Calibri"/>
              </a:rPr>
              <a:t>3</a:t>
            </a:r>
            <a:br>
              <a:rPr b="0" i="0" lang="en-US" sz="1400" u="none" cap="none" strike="noStrike">
                <a:solidFill>
                  <a:schemeClr val="lt1"/>
                </a:solidFill>
                <a:latin typeface="Calibri"/>
                <a:ea typeface="Calibri"/>
                <a:cs typeface="Calibri"/>
                <a:sym typeface="Calibri"/>
              </a:rPr>
            </a:br>
            <a:r>
              <a:rPr b="0" i="0" lang="en-US" sz="1400" u="none" cap="none" strike="noStrike">
                <a:solidFill>
                  <a:schemeClr val="lt1"/>
                </a:solidFill>
                <a:latin typeface="Calibri"/>
                <a:ea typeface="Calibri"/>
                <a:cs typeface="Calibri"/>
                <a:sym typeface="Calibri"/>
              </a:rPr>
              <a:t>Dos guías prácticas para cuidadores</a:t>
            </a:r>
            <a:endParaRPr b="0" i="0" sz="700" u="none" cap="none" strike="noStrike">
              <a:solidFill>
                <a:schemeClr val="lt1"/>
              </a:solidFill>
              <a:latin typeface="Arial"/>
              <a:ea typeface="Arial"/>
              <a:cs typeface="Arial"/>
              <a:sym typeface="Arial"/>
            </a:endParaRPr>
          </a:p>
        </p:txBody>
      </p:sp>
      <p:sp>
        <p:nvSpPr>
          <p:cNvPr id="404" name="Google Shape;404;p46"/>
          <p:cNvSpPr/>
          <p:nvPr/>
        </p:nvSpPr>
        <p:spPr>
          <a:xfrm>
            <a:off x="467343" y="2592840"/>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None/>
            </a:pPr>
            <a:r>
              <a:rPr b="0" i="0" lang="en-US" sz="1200" u="none" cap="none" strike="noStrike">
                <a:solidFill>
                  <a:schemeClr val="lt1"/>
                </a:solidFill>
                <a:latin typeface="Calibri"/>
                <a:ea typeface="Calibri"/>
                <a:cs typeface="Calibri"/>
                <a:sym typeface="Calibri"/>
              </a:rPr>
              <a:t>Una unidad de aprendizaje basada en el trabajo para cuidadores</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405" name="Google Shape;405;p46"/>
          <p:cNvSpPr/>
          <p:nvPr/>
        </p:nvSpPr>
        <p:spPr>
          <a:xfrm>
            <a:off x="3952818" y="3830557"/>
            <a:ext cx="125025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None/>
            </a:pPr>
            <a:r>
              <a:rPr b="1" i="0" lang="en-US" sz="1200" u="none" cap="none" strike="noStrike">
                <a:solidFill>
                  <a:schemeClr val="lt1"/>
                </a:solidFill>
                <a:latin typeface="Calibri"/>
                <a:ea typeface="Calibri"/>
                <a:cs typeface="Calibri"/>
                <a:sym typeface="Calibri"/>
              </a:rPr>
              <a:t>Herramienta de autoevaluación</a:t>
            </a:r>
            <a:r>
              <a:rPr b="0" i="0" lang="en-US" sz="1200" u="none" cap="none" strike="noStrike">
                <a:solidFill>
                  <a:schemeClr val="lt1"/>
                </a:solidFill>
                <a:latin typeface="Calibri"/>
                <a:ea typeface="Calibri"/>
                <a:cs typeface="Calibri"/>
                <a:sym typeface="Calibri"/>
              </a:rPr>
              <a:t>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406" name="Google Shape;406;p46"/>
          <p:cNvSpPr/>
          <p:nvPr/>
        </p:nvSpPr>
        <p:spPr>
          <a:xfrm>
            <a:off x="3946828" y="5094012"/>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Pautas de tutoría</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407" name="Google Shape;407;p46"/>
          <p:cNvSpPr/>
          <p:nvPr/>
        </p:nvSpPr>
        <p:spPr>
          <a:xfrm>
            <a:off x="467343" y="3840070"/>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Calibri"/>
                <a:ea typeface="Calibri"/>
                <a:cs typeface="Calibri"/>
                <a:sym typeface="Calibri"/>
              </a:rPr>
              <a:t>5</a:t>
            </a:r>
            <a:br>
              <a:rPr b="0" i="0" lang="en-US" sz="1400" u="none" cap="none" strike="noStrike">
                <a:solidFill>
                  <a:schemeClr val="lt1"/>
                </a:solidFill>
                <a:latin typeface="Calibri"/>
                <a:ea typeface="Calibri"/>
                <a:cs typeface="Calibri"/>
                <a:sym typeface="Calibri"/>
              </a:rPr>
            </a:br>
            <a:r>
              <a:rPr b="0" i="0" lang="en-US" sz="1400" u="none" cap="none" strike="noStrike">
                <a:solidFill>
                  <a:schemeClr val="lt1"/>
                </a:solidFill>
                <a:latin typeface="Calibri"/>
                <a:ea typeface="Calibri"/>
                <a:cs typeface="Calibri"/>
                <a:sym typeface="Calibri"/>
              </a:rPr>
              <a:t>Currículo de formación de tutores</a:t>
            </a:r>
            <a:endParaRPr b="0" i="0" sz="700" u="none" cap="none" strike="noStrike">
              <a:solidFill>
                <a:schemeClr val="lt1"/>
              </a:solidFill>
              <a:latin typeface="Arial"/>
              <a:ea typeface="Arial"/>
              <a:cs typeface="Arial"/>
              <a:sym typeface="Arial"/>
            </a:endParaRPr>
          </a:p>
        </p:txBody>
      </p:sp>
      <p:sp>
        <p:nvSpPr>
          <p:cNvPr id="408" name="Google Shape;408;p46"/>
          <p:cNvSpPr/>
          <p:nvPr/>
        </p:nvSpPr>
        <p:spPr>
          <a:xfrm>
            <a:off x="467343" y="5117356"/>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6</a:t>
            </a:r>
            <a:br>
              <a:rPr b="0" i="0" lang="en-US" sz="1200" u="none" cap="none" strike="noStrike">
                <a:solidFill>
                  <a:schemeClr val="lt1"/>
                </a:solidFill>
                <a:latin typeface="Calibri"/>
                <a:ea typeface="Calibri"/>
                <a:cs typeface="Calibri"/>
                <a:sym typeface="Calibri"/>
              </a:rPr>
            </a:br>
            <a:r>
              <a:rPr b="0" i="0" lang="en-US" sz="1200" u="none" cap="none" strike="noStrike">
                <a:solidFill>
                  <a:schemeClr val="lt1"/>
                </a:solidFill>
                <a:latin typeface="Calibri"/>
                <a:ea typeface="Calibri"/>
                <a:cs typeface="Calibri"/>
                <a:sym typeface="Calibri"/>
              </a:rPr>
              <a:t>Materiales de formación para formar a los tutores</a:t>
            </a:r>
            <a:endParaRPr b="0" i="0" sz="600" u="none" cap="none" strike="noStrike">
              <a:solidFill>
                <a:schemeClr val="lt1"/>
              </a:solidFill>
              <a:latin typeface="Arial"/>
              <a:ea typeface="Arial"/>
              <a:cs typeface="Arial"/>
              <a:sym typeface="Arial"/>
            </a:endParaRPr>
          </a:p>
        </p:txBody>
      </p:sp>
      <p:sp>
        <p:nvSpPr>
          <p:cNvPr id="409" name="Google Shape;409;p46"/>
          <p:cNvSpPr/>
          <p:nvPr/>
        </p:nvSpPr>
        <p:spPr>
          <a:xfrm>
            <a:off x="7410053" y="2580140"/>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Calibri"/>
                <a:ea typeface="Calibri"/>
                <a:cs typeface="Calibri"/>
                <a:sym typeface="Calibri"/>
              </a:rPr>
              <a:t>7</a:t>
            </a:r>
            <a:br>
              <a:rPr b="0" i="0" lang="en-US" sz="1400" u="none" cap="none" strike="noStrike">
                <a:solidFill>
                  <a:schemeClr val="lt1"/>
                </a:solidFill>
                <a:latin typeface="Calibri"/>
                <a:ea typeface="Calibri"/>
                <a:cs typeface="Calibri"/>
                <a:sym typeface="Calibri"/>
              </a:rPr>
            </a:br>
            <a:r>
              <a:rPr b="0" i="0" lang="en-US" sz="1400" u="none" cap="none" strike="noStrike">
                <a:solidFill>
                  <a:schemeClr val="lt1"/>
                </a:solidFill>
                <a:latin typeface="Calibri"/>
                <a:ea typeface="Calibri"/>
                <a:cs typeface="Calibri"/>
                <a:sym typeface="Calibri"/>
              </a:rPr>
              <a:t>Directrices EQAVET+</a:t>
            </a:r>
            <a:endParaRPr b="0" i="0" sz="700" u="none" cap="none" strike="noStrike">
              <a:solidFill>
                <a:schemeClr val="lt1"/>
              </a:solidFill>
              <a:latin typeface="Arial"/>
              <a:ea typeface="Arial"/>
              <a:cs typeface="Arial"/>
              <a:sym typeface="Arial"/>
            </a:endParaRPr>
          </a:p>
        </p:txBody>
      </p:sp>
      <p:sp>
        <p:nvSpPr>
          <p:cNvPr id="410" name="Google Shape;410;p46"/>
          <p:cNvSpPr/>
          <p:nvPr/>
        </p:nvSpPr>
        <p:spPr>
          <a:xfrm>
            <a:off x="9905999" y="2580140"/>
            <a:ext cx="1827867" cy="3716708"/>
          </a:xfrm>
          <a:prstGeom prst="rect">
            <a:avLst/>
          </a:prstGeom>
          <a:no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11" name="Google Shape;411;p46"/>
          <p:cNvGrpSpPr/>
          <p:nvPr/>
        </p:nvGrpSpPr>
        <p:grpSpPr>
          <a:xfrm>
            <a:off x="294844" y="1043584"/>
            <a:ext cx="11602311" cy="1195171"/>
            <a:chOff x="4613" y="248841"/>
            <a:chExt cx="11602311" cy="1195171"/>
          </a:xfrm>
        </p:grpSpPr>
        <p:sp>
          <p:nvSpPr>
            <p:cNvPr id="412" name="Google Shape;412;p46"/>
            <p:cNvSpPr/>
            <p:nvPr/>
          </p:nvSpPr>
          <p:spPr>
            <a:xfrm>
              <a:off x="4613" y="248841"/>
              <a:ext cx="3829331" cy="1195171"/>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46"/>
            <p:cNvSpPr txBox="1"/>
            <p:nvPr/>
          </p:nvSpPr>
          <p:spPr>
            <a:xfrm>
              <a:off x="602199" y="248841"/>
              <a:ext cx="2634160" cy="1195171"/>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Planning</a:t>
              </a:r>
              <a:endParaRPr b="0" i="0" sz="1400" u="none" cap="none" strike="noStrike">
                <a:solidFill>
                  <a:srgbClr val="000000"/>
                </a:solidFill>
                <a:latin typeface="Arial"/>
                <a:ea typeface="Arial"/>
                <a:cs typeface="Arial"/>
                <a:sym typeface="Arial"/>
              </a:endParaRPr>
            </a:p>
          </p:txBody>
        </p:sp>
        <p:sp>
          <p:nvSpPr>
            <p:cNvPr id="414" name="Google Shape;414;p46"/>
            <p:cNvSpPr/>
            <p:nvPr/>
          </p:nvSpPr>
          <p:spPr>
            <a:xfrm>
              <a:off x="3535151" y="248841"/>
              <a:ext cx="3523874" cy="1195171"/>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46"/>
            <p:cNvSpPr txBox="1"/>
            <p:nvPr/>
          </p:nvSpPr>
          <p:spPr>
            <a:xfrm>
              <a:off x="4132737" y="248841"/>
              <a:ext cx="2328703" cy="1195171"/>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Implementation</a:t>
              </a:r>
              <a:endParaRPr b="0" i="0" sz="2000" u="none" cap="none" strike="noStrike">
                <a:solidFill>
                  <a:schemeClr val="lt1"/>
                </a:solidFill>
                <a:latin typeface="Arial"/>
                <a:ea typeface="Arial"/>
                <a:cs typeface="Arial"/>
                <a:sym typeface="Arial"/>
              </a:endParaRPr>
            </a:p>
          </p:txBody>
        </p:sp>
        <p:sp>
          <p:nvSpPr>
            <p:cNvPr id="416" name="Google Shape;416;p46"/>
            <p:cNvSpPr/>
            <p:nvPr/>
          </p:nvSpPr>
          <p:spPr>
            <a:xfrm>
              <a:off x="6760233" y="248841"/>
              <a:ext cx="2987929" cy="1195171"/>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6"/>
            <p:cNvSpPr txBox="1"/>
            <p:nvPr/>
          </p:nvSpPr>
          <p:spPr>
            <a:xfrm>
              <a:off x="7357819" y="248841"/>
              <a:ext cx="1792758" cy="1195171"/>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Check</a:t>
              </a:r>
              <a:endParaRPr b="0" i="0" sz="1400" u="none" cap="none" strike="noStrike">
                <a:solidFill>
                  <a:srgbClr val="000000"/>
                </a:solidFill>
                <a:latin typeface="Arial"/>
                <a:ea typeface="Arial"/>
                <a:cs typeface="Arial"/>
                <a:sym typeface="Arial"/>
              </a:endParaRPr>
            </a:p>
          </p:txBody>
        </p:sp>
        <p:sp>
          <p:nvSpPr>
            <p:cNvPr id="418" name="Google Shape;418;p46"/>
            <p:cNvSpPr/>
            <p:nvPr/>
          </p:nvSpPr>
          <p:spPr>
            <a:xfrm>
              <a:off x="9449370" y="248841"/>
              <a:ext cx="2157554" cy="1195171"/>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6"/>
            <p:cNvSpPr txBox="1"/>
            <p:nvPr/>
          </p:nvSpPr>
          <p:spPr>
            <a:xfrm>
              <a:off x="10046956" y="248841"/>
              <a:ext cx="962383" cy="1195171"/>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Review</a:t>
              </a:r>
              <a:endParaRPr b="0" i="0" sz="1400" u="none" cap="none" strike="noStrike">
                <a:solidFill>
                  <a:srgbClr val="000000"/>
                </a:solidFill>
                <a:latin typeface="Arial"/>
                <a:ea typeface="Arial"/>
                <a:cs typeface="Arial"/>
                <a:sym typeface="Arial"/>
              </a:endParaRPr>
            </a:p>
          </p:txBody>
        </p:sp>
      </p:grpSp>
      <p:sp>
        <p:nvSpPr>
          <p:cNvPr id="420" name="Google Shape;420;p46"/>
          <p:cNvSpPr/>
          <p:nvPr/>
        </p:nvSpPr>
        <p:spPr>
          <a:xfrm>
            <a:off x="1627414" y="2592840"/>
            <a:ext cx="2205114" cy="1142159"/>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7000"/>
              </a:lnSpc>
              <a:spcBef>
                <a:spcPts val="0"/>
              </a:spcBef>
              <a:spcAft>
                <a:spcPts val="0"/>
              </a:spcAft>
              <a:buClr>
                <a:srgbClr val="000000"/>
              </a:buClr>
              <a:buSzPts val="1200"/>
              <a:buFont typeface="Arial"/>
              <a:buChar char="-"/>
            </a:pPr>
            <a:r>
              <a:rPr b="0" i="0" lang="en-US" sz="900" u="none" cap="none" strike="noStrike">
                <a:solidFill>
                  <a:srgbClr val="033637"/>
                </a:solidFill>
                <a:latin typeface="Calibri"/>
                <a:ea typeface="Calibri"/>
                <a:cs typeface="Calibri"/>
                <a:sym typeface="Calibri"/>
              </a:rPr>
              <a:t>Unidad de aprendizaje PLANTILLA</a:t>
            </a:r>
            <a:br>
              <a:rPr b="0" i="0" lang="en-US" sz="900" u="none" cap="none" strike="noStrike">
                <a:solidFill>
                  <a:srgbClr val="033637"/>
                </a:solidFill>
                <a:latin typeface="Calibri"/>
                <a:ea typeface="Calibri"/>
                <a:cs typeface="Calibri"/>
                <a:sym typeface="Calibri"/>
              </a:rPr>
            </a:br>
            <a:r>
              <a:rPr b="0" i="0" lang="en-US" sz="900" u="none" cap="none" strike="noStrike">
                <a:solidFill>
                  <a:srgbClr val="033637"/>
                </a:solidFill>
                <a:latin typeface="Calibri"/>
                <a:ea typeface="Calibri"/>
                <a:cs typeface="Calibri"/>
                <a:sym typeface="Calibri"/>
              </a:rPr>
              <a:t>Cuadrícula de planificación conjunta</a:t>
            </a:r>
            <a:br>
              <a:rPr b="0" i="0" lang="en-US" sz="900" u="none" cap="none" strike="noStrike">
                <a:solidFill>
                  <a:srgbClr val="033637"/>
                </a:solidFill>
                <a:latin typeface="Calibri"/>
                <a:ea typeface="Calibri"/>
                <a:cs typeface="Calibri"/>
                <a:sym typeface="Calibri"/>
              </a:rPr>
            </a:br>
            <a:r>
              <a:rPr b="0" i="0" lang="en-US" sz="900" u="none" cap="none" strike="noStrike">
                <a:solidFill>
                  <a:srgbClr val="033637"/>
                </a:solidFill>
                <a:latin typeface="Calibri"/>
                <a:ea typeface="Calibri"/>
                <a:cs typeface="Calibri"/>
                <a:sym typeface="Calibri"/>
              </a:rPr>
              <a:t>Individualización de la cuadrícula de aprendizaje</a:t>
            </a:r>
            <a:br>
              <a:rPr b="0" i="0" lang="en-US" sz="900" u="none" cap="none" strike="noStrike">
                <a:solidFill>
                  <a:srgbClr val="033637"/>
                </a:solidFill>
                <a:latin typeface="Calibri"/>
                <a:ea typeface="Calibri"/>
                <a:cs typeface="Calibri"/>
                <a:sym typeface="Calibri"/>
              </a:rPr>
            </a:br>
            <a:r>
              <a:rPr b="0" i="0" lang="en-US" sz="900" u="none" cap="none" strike="noStrike">
                <a:solidFill>
                  <a:srgbClr val="033637"/>
                </a:solidFill>
                <a:latin typeface="Calibri"/>
                <a:ea typeface="Calibri"/>
                <a:cs typeface="Calibri"/>
                <a:sym typeface="Calibri"/>
              </a:rPr>
              <a:t>Guía para visitar el lugar de trabajo</a:t>
            </a:r>
            <a:br>
              <a:rPr b="0" i="0" lang="en-US" sz="900" u="none" cap="none" strike="noStrike">
                <a:solidFill>
                  <a:srgbClr val="033637"/>
                </a:solidFill>
                <a:latin typeface="Calibri"/>
                <a:ea typeface="Calibri"/>
                <a:cs typeface="Calibri"/>
                <a:sym typeface="Calibri"/>
              </a:rPr>
            </a:br>
            <a:r>
              <a:rPr b="0" i="0" lang="en-US" sz="900" u="none" cap="none" strike="noStrike">
                <a:solidFill>
                  <a:srgbClr val="033637"/>
                </a:solidFill>
                <a:latin typeface="Calibri"/>
                <a:ea typeface="Calibri"/>
                <a:cs typeface="Calibri"/>
                <a:sym typeface="Calibri"/>
              </a:rPr>
              <a:t>(Guías para crear todas las herramientas)</a:t>
            </a:r>
            <a:endParaRPr b="0" i="0" sz="1400" u="none" cap="none" strike="noStrike">
              <a:solidFill>
                <a:srgbClr val="000000"/>
              </a:solidFill>
              <a:latin typeface="Arial"/>
              <a:ea typeface="Arial"/>
              <a:cs typeface="Arial"/>
              <a:sym typeface="Arial"/>
            </a:endParaRPr>
          </a:p>
        </p:txBody>
      </p:sp>
      <p:sp>
        <p:nvSpPr>
          <p:cNvPr id="421" name="Google Shape;421;p46"/>
          <p:cNvSpPr/>
          <p:nvPr/>
        </p:nvSpPr>
        <p:spPr>
          <a:xfrm>
            <a:off x="1640114" y="3840070"/>
            <a:ext cx="2205114" cy="1151846"/>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None/>
            </a:pPr>
            <a:r>
              <a:rPr b="1" i="0" lang="en-US" sz="1200" u="none" cap="none" strike="noStrike">
                <a:solidFill>
                  <a:srgbClr val="033637"/>
                </a:solidFill>
                <a:latin typeface="Calibri"/>
                <a:ea typeface="Calibri"/>
                <a:cs typeface="Calibri"/>
                <a:sym typeface="Calibri"/>
              </a:rPr>
              <a:t>Sabemos lo que los diseñadores de formación y los tutores tienen que aprender</a:t>
            </a:r>
            <a:br>
              <a:rPr b="1" i="0" lang="en-US" sz="1200" u="none" cap="none" strike="noStrike">
                <a:solidFill>
                  <a:srgbClr val="033637"/>
                </a:solidFill>
                <a:latin typeface="Calibri"/>
                <a:ea typeface="Calibri"/>
                <a:cs typeface="Calibri"/>
                <a:sym typeface="Calibri"/>
              </a:rPr>
            </a:br>
            <a:r>
              <a:rPr b="1" i="0" lang="en-US" sz="1200" u="none" cap="none" strike="noStrike">
                <a:solidFill>
                  <a:srgbClr val="033637"/>
                </a:solidFill>
                <a:latin typeface="Calibri"/>
                <a:ea typeface="Calibri"/>
                <a:cs typeface="Calibri"/>
                <a:sym typeface="Calibri"/>
              </a:rPr>
              <a:t>Lo finalizamos al final de LTTA</a:t>
            </a:r>
            <a:endParaRPr b="0" i="0" sz="1400" u="none" cap="none" strike="noStrike">
              <a:solidFill>
                <a:srgbClr val="000000"/>
              </a:solidFill>
              <a:latin typeface="Arial"/>
              <a:ea typeface="Arial"/>
              <a:cs typeface="Arial"/>
              <a:sym typeface="Arial"/>
            </a:endParaRPr>
          </a:p>
        </p:txBody>
      </p:sp>
      <p:sp>
        <p:nvSpPr>
          <p:cNvPr id="422" name="Google Shape;422;p46"/>
          <p:cNvSpPr/>
          <p:nvPr/>
        </p:nvSpPr>
        <p:spPr>
          <a:xfrm>
            <a:off x="1640114" y="5133118"/>
            <a:ext cx="2205114" cy="1151846"/>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None/>
            </a:pPr>
            <a:r>
              <a:rPr b="1" i="0" lang="en-US" sz="1200" u="none" cap="none" strike="noStrike">
                <a:solidFill>
                  <a:srgbClr val="033637"/>
                </a:solidFill>
                <a:latin typeface="Calibri"/>
                <a:ea typeface="Calibri"/>
                <a:cs typeface="Calibri"/>
                <a:sym typeface="Calibri"/>
              </a:rPr>
              <a:t>Cada socio crea materiales de capacitación sobre las herramientas que desarrollaron</a:t>
            </a:r>
            <a:endParaRPr b="0" i="0" sz="1400" u="none" cap="none" strike="noStrike">
              <a:solidFill>
                <a:srgbClr val="000000"/>
              </a:solidFill>
              <a:latin typeface="Arial"/>
              <a:ea typeface="Arial"/>
              <a:cs typeface="Arial"/>
              <a:sym typeface="Arial"/>
            </a:endParaRPr>
          </a:p>
        </p:txBody>
      </p:sp>
      <p:sp>
        <p:nvSpPr>
          <p:cNvPr id="423" name="Google Shape;423;p46"/>
          <p:cNvSpPr/>
          <p:nvPr/>
        </p:nvSpPr>
        <p:spPr>
          <a:xfrm>
            <a:off x="5108489" y="2567108"/>
            <a:ext cx="2205114" cy="1151846"/>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7000"/>
              </a:lnSpc>
              <a:spcBef>
                <a:spcPts val="0"/>
              </a:spcBef>
              <a:spcAft>
                <a:spcPts val="0"/>
              </a:spcAft>
              <a:buClr>
                <a:srgbClr val="000000"/>
              </a:buClr>
              <a:buSzPts val="1200"/>
              <a:buFont typeface="Arial"/>
              <a:buChar char="-"/>
            </a:pPr>
            <a:r>
              <a:rPr b="1" i="0" lang="en-US" sz="1200" u="none" cap="none" strike="noStrike">
                <a:solidFill>
                  <a:srgbClr val="033637"/>
                </a:solidFill>
                <a:latin typeface="Calibri"/>
                <a:ea typeface="Calibri"/>
                <a:cs typeface="Calibri"/>
                <a:sym typeface="Calibri"/>
              </a:rPr>
              <a:t>Creamos dos guías prácticas</a:t>
            </a:r>
            <a:endParaRPr b="0" i="0" sz="1200" u="none" cap="none" strike="noStrike">
              <a:solidFill>
                <a:srgbClr val="033637"/>
              </a:solidFill>
              <a:latin typeface="Calibri"/>
              <a:ea typeface="Calibri"/>
              <a:cs typeface="Calibri"/>
              <a:sym typeface="Calibri"/>
            </a:endParaRPr>
          </a:p>
        </p:txBody>
      </p:sp>
      <p:sp>
        <p:nvSpPr>
          <p:cNvPr id="424" name="Google Shape;424;p46"/>
          <p:cNvSpPr/>
          <p:nvPr/>
        </p:nvSpPr>
        <p:spPr>
          <a:xfrm>
            <a:off x="5084053" y="3827757"/>
            <a:ext cx="2205114" cy="1151846"/>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7000"/>
              </a:lnSpc>
              <a:spcBef>
                <a:spcPts val="0"/>
              </a:spcBef>
              <a:spcAft>
                <a:spcPts val="0"/>
              </a:spcAft>
              <a:buClr>
                <a:srgbClr val="000000"/>
              </a:buClr>
              <a:buSzPts val="1200"/>
              <a:buFont typeface="Arial"/>
              <a:buChar char="-"/>
            </a:pPr>
            <a:r>
              <a:rPr b="1" i="0" lang="en-US" sz="1200" u="none" cap="none" strike="noStrike">
                <a:solidFill>
                  <a:srgbClr val="033637"/>
                </a:solidFill>
                <a:latin typeface="Calibri"/>
                <a:ea typeface="Calibri"/>
                <a:cs typeface="Calibri"/>
                <a:sym typeface="Calibri"/>
              </a:rPr>
              <a:t>Creamos uno nuevo</a:t>
            </a:r>
            <a:endParaRPr b="0" i="0" sz="1200" u="none" cap="none" strike="noStrike">
              <a:solidFill>
                <a:srgbClr val="033637"/>
              </a:solidFill>
              <a:latin typeface="Calibri"/>
              <a:ea typeface="Calibri"/>
              <a:cs typeface="Calibri"/>
              <a:sym typeface="Calibri"/>
            </a:endParaRPr>
          </a:p>
        </p:txBody>
      </p:sp>
      <p:sp>
        <p:nvSpPr>
          <p:cNvPr id="425" name="Google Shape;425;p46"/>
          <p:cNvSpPr/>
          <p:nvPr/>
        </p:nvSpPr>
        <p:spPr>
          <a:xfrm>
            <a:off x="5084053" y="5091212"/>
            <a:ext cx="2205114" cy="1151846"/>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33637"/>
                </a:solidFill>
                <a:latin typeface="Calibri"/>
                <a:ea typeface="Calibri"/>
                <a:cs typeface="Calibri"/>
                <a:sym typeface="Calibri"/>
              </a:rPr>
              <a:t>Herramientas de monitoreo</a:t>
            </a:r>
            <a:br>
              <a:rPr b="0" i="0" lang="en-US" sz="1200" u="none" cap="none" strike="noStrike">
                <a:solidFill>
                  <a:srgbClr val="033637"/>
                </a:solidFill>
                <a:latin typeface="Calibri"/>
                <a:ea typeface="Calibri"/>
                <a:cs typeface="Calibri"/>
                <a:sym typeface="Calibri"/>
              </a:rPr>
            </a:br>
            <a:r>
              <a:rPr b="0" i="0" lang="en-US" sz="1200" u="none" cap="none" strike="noStrike">
                <a:solidFill>
                  <a:srgbClr val="033637"/>
                </a:solidFill>
                <a:latin typeface="Calibri"/>
                <a:ea typeface="Calibri"/>
                <a:cs typeface="Calibri"/>
                <a:sym typeface="Calibri"/>
              </a:rPr>
              <a:t>Herramienta de evaluación formativa</a:t>
            </a:r>
            <a:br>
              <a:rPr b="0" i="0" lang="en-US" sz="1200" u="none" cap="none" strike="noStrike">
                <a:solidFill>
                  <a:srgbClr val="033637"/>
                </a:solidFill>
                <a:latin typeface="Calibri"/>
                <a:ea typeface="Calibri"/>
                <a:cs typeface="Calibri"/>
                <a:sym typeface="Calibri"/>
              </a:rPr>
            </a:br>
            <a:r>
              <a:rPr b="0" i="0" lang="en-US" sz="1200" u="none" cap="none" strike="noStrike">
                <a:solidFill>
                  <a:srgbClr val="033637"/>
                </a:solidFill>
                <a:latin typeface="Calibri"/>
                <a:ea typeface="Calibri"/>
                <a:cs typeface="Calibri"/>
                <a:sym typeface="Calibri"/>
              </a:rPr>
              <a:t>Herramienta de evaluación sumativa</a:t>
            </a:r>
            <a:endParaRPr b="0" i="0" sz="1400" u="none" cap="none" strike="noStrike">
              <a:solidFill>
                <a:srgbClr val="000000"/>
              </a:solidFill>
              <a:latin typeface="Arial"/>
              <a:ea typeface="Arial"/>
              <a:cs typeface="Arial"/>
              <a:sym typeface="Arial"/>
            </a:endParaRPr>
          </a:p>
        </p:txBody>
      </p:sp>
      <p:sp>
        <p:nvSpPr>
          <p:cNvPr id="426" name="Google Shape;426;p46"/>
          <p:cNvSpPr/>
          <p:nvPr/>
        </p:nvSpPr>
        <p:spPr>
          <a:xfrm>
            <a:off x="8536168" y="2580140"/>
            <a:ext cx="1262789" cy="1151846"/>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33637"/>
                </a:solidFill>
                <a:latin typeface="Calibri"/>
                <a:ea typeface="Calibri"/>
                <a:cs typeface="Calibri"/>
                <a:sym typeface="Calibri"/>
              </a:rPr>
              <a:t>Lista de comprobación </a:t>
            </a:r>
            <a:br>
              <a:rPr b="0" i="0" lang="en-US" sz="1200" u="none" cap="none" strike="noStrike">
                <a:solidFill>
                  <a:srgbClr val="033637"/>
                </a:solidFill>
                <a:latin typeface="Calibri"/>
                <a:ea typeface="Calibri"/>
                <a:cs typeface="Calibri"/>
                <a:sym typeface="Calibri"/>
              </a:rPr>
            </a:br>
            <a:r>
              <a:rPr b="0" i="0" lang="en-US" sz="1200" u="none" cap="none" strike="noStrike">
                <a:solidFill>
                  <a:srgbClr val="033637"/>
                </a:solidFill>
                <a:latin typeface="Calibri"/>
                <a:ea typeface="Calibri"/>
                <a:cs typeface="Calibri"/>
                <a:sym typeface="Calibri"/>
              </a:rPr>
              <a:t>Directrices de la lista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136ea598341_1_62"/>
          <p:cNvSpPr txBox="1"/>
          <p:nvPr>
            <p:ph idx="1" type="body"/>
          </p:nvPr>
        </p:nvSpPr>
        <p:spPr>
          <a:xfrm>
            <a:off x="5497150" y="3602325"/>
            <a:ext cx="615690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t/>
            </a:r>
            <a:endParaRPr/>
          </a:p>
        </p:txBody>
      </p:sp>
      <p:sp>
        <p:nvSpPr>
          <p:cNvPr id="433" name="Google Shape;433;g136ea598341_1_62"/>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04</a:t>
            </a:r>
            <a:endParaRPr/>
          </a:p>
        </p:txBody>
      </p:sp>
      <p:sp>
        <p:nvSpPr>
          <p:cNvPr id="434" name="Google Shape;434;g136ea598341_1_62"/>
          <p:cNvSpPr txBox="1"/>
          <p:nvPr/>
        </p:nvSpPr>
        <p:spPr>
          <a:xfrm>
            <a:off x="5497200" y="2752725"/>
            <a:ext cx="66948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en-US" sz="4800" u="none" cap="none" strike="noStrike">
                <a:solidFill>
                  <a:schemeClr val="lt1"/>
                </a:solidFill>
                <a:latin typeface="Calibri"/>
                <a:ea typeface="Calibri"/>
                <a:cs typeface="Calibri"/>
                <a:sym typeface="Calibri"/>
              </a:rPr>
              <a:t>Unidad de Aprendizaje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graphicFrame>
        <p:nvGraphicFramePr>
          <p:cNvPr id="439" name="Google Shape;439;p47"/>
          <p:cNvGraphicFramePr/>
          <p:nvPr/>
        </p:nvGraphicFramePr>
        <p:xfrm>
          <a:off x="838200" y="512573"/>
          <a:ext cx="3000000" cy="3000000"/>
        </p:xfrm>
        <a:graphic>
          <a:graphicData uri="http://schemas.openxmlformats.org/drawingml/2006/table">
            <a:tbl>
              <a:tblPr>
                <a:noFill/>
                <a:tableStyleId>{B33FAEFE-75C6-4DBA-AF81-921023C7AED5}</a:tableStyleId>
              </a:tblPr>
              <a:tblGrid>
                <a:gridCol w="2425700"/>
                <a:gridCol w="8089900"/>
              </a:tblGrid>
              <a:tr h="522050">
                <a:tc gridSpan="2">
                  <a:txBody>
                    <a:bodyPr/>
                    <a:lstStyle/>
                    <a:p>
                      <a:pPr indent="0" lvl="0" marL="0" marR="179070" rtl="0" algn="ctr">
                        <a:lnSpc>
                          <a:spcPct val="100000"/>
                        </a:lnSpc>
                        <a:spcBef>
                          <a:spcPts val="0"/>
                        </a:spcBef>
                        <a:spcAft>
                          <a:spcPts val="0"/>
                        </a:spcAft>
                        <a:buClr>
                          <a:srgbClr val="000000"/>
                        </a:buClr>
                        <a:buSzPts val="2800"/>
                        <a:buFont typeface="Arial"/>
                        <a:buNone/>
                      </a:pPr>
                      <a:r>
                        <a:rPr b="1" lang="en-US" sz="2800" u="none" cap="none" strike="noStrike"/>
                        <a:t>Unidad de aprendizaje</a:t>
                      </a:r>
                      <a:endParaRPr b="1" sz="2000" u="none" cap="none" strike="noStrike">
                        <a:latin typeface="Calibri"/>
                        <a:ea typeface="Calibri"/>
                        <a:cs typeface="Calibri"/>
                        <a:sym typeface="Calibri"/>
                      </a:endParaRPr>
                    </a:p>
                  </a:txBody>
                  <a:tcPr marT="12700" marB="63500" marR="50800" marL="50800" anchor="ctr"/>
                </a:tc>
                <a:tc hMerge="1"/>
              </a:tr>
              <a:tr h="648600">
                <a:tc>
                  <a:txBody>
                    <a:bodyPr/>
                    <a:lstStyle/>
                    <a:p>
                      <a:pPr indent="0" lvl="0" marL="0" marR="179070" rtl="0" algn="ctr">
                        <a:lnSpc>
                          <a:spcPct val="100000"/>
                        </a:lnSpc>
                        <a:spcBef>
                          <a:spcPts val="0"/>
                        </a:spcBef>
                        <a:spcAft>
                          <a:spcPts val="0"/>
                        </a:spcAft>
                        <a:buClr>
                          <a:srgbClr val="000000"/>
                        </a:buClr>
                        <a:buSzPts val="1400"/>
                        <a:buFont typeface="Arial"/>
                        <a:buNone/>
                      </a:pPr>
                      <a:r>
                        <a:rPr b="1" lang="en-US" sz="1400" u="none" cap="none" strike="noStrike"/>
                        <a:t>Título</a:t>
                      </a:r>
                      <a:endParaRPr b="1" sz="1400" u="none" cap="none" strike="noStrike">
                        <a:latin typeface="Calibri"/>
                        <a:ea typeface="Calibri"/>
                        <a:cs typeface="Calibri"/>
                        <a:sym typeface="Calibri"/>
                      </a:endParaRPr>
                    </a:p>
                  </a:txBody>
                  <a:tcPr marT="12700" marB="63500" marR="50800" marL="50800" anchor="ctr"/>
                </a:tc>
                <a:tc>
                  <a:txBody>
                    <a:bodyPr/>
                    <a:lstStyle/>
                    <a:p>
                      <a:pPr indent="0" lvl="0" marL="0" marR="179070" rtl="0" algn="ctr">
                        <a:lnSpc>
                          <a:spcPct val="100000"/>
                        </a:lnSpc>
                        <a:spcBef>
                          <a:spcPts val="0"/>
                        </a:spcBef>
                        <a:spcAft>
                          <a:spcPts val="0"/>
                        </a:spcAft>
                        <a:buClr>
                          <a:srgbClr val="000000"/>
                        </a:buClr>
                        <a:buSzPts val="1800"/>
                        <a:buFont typeface="Arial"/>
                        <a:buNone/>
                      </a:pPr>
                      <a:r>
                        <a:rPr lang="en-US" sz="1800" u="none" cap="none" strike="noStrike"/>
                        <a:t>Aprendizaje basado en el trabajo de atención de personas mayores de dedos humanos</a:t>
                      </a:r>
                      <a:endParaRPr sz="1800" u="none" cap="none" strike="noStrike">
                        <a:latin typeface="Calibri"/>
                        <a:ea typeface="Calibri"/>
                        <a:cs typeface="Calibri"/>
                        <a:sym typeface="Calibri"/>
                      </a:endParaRPr>
                    </a:p>
                  </a:txBody>
                  <a:tcPr marT="12700" marB="63500" marR="50800" marL="50800" anchor="ctr"/>
                </a:tc>
              </a:tr>
              <a:tr h="585325">
                <a:tc>
                  <a:txBody>
                    <a:bodyPr/>
                    <a:lstStyle/>
                    <a:p>
                      <a:pPr indent="0" lvl="0" marL="0" marR="179070" rtl="0" algn="ctr">
                        <a:lnSpc>
                          <a:spcPct val="100000"/>
                        </a:lnSpc>
                        <a:spcBef>
                          <a:spcPts val="0"/>
                        </a:spcBef>
                        <a:spcAft>
                          <a:spcPts val="0"/>
                        </a:spcAft>
                        <a:buClr>
                          <a:srgbClr val="000000"/>
                        </a:buClr>
                        <a:buSzPts val="1400"/>
                        <a:buFont typeface="Arial"/>
                        <a:buNone/>
                      </a:pPr>
                      <a:r>
                        <a:rPr b="1" lang="en-US" sz="1400" u="none" cap="none" strike="noStrike"/>
                        <a:t>Rendimiento del servicio</a:t>
                      </a:r>
                      <a:endParaRPr b="1" sz="1400" u="none" cap="none" strike="noStrike">
                        <a:latin typeface="Calibri"/>
                        <a:ea typeface="Calibri"/>
                        <a:cs typeface="Calibri"/>
                        <a:sym typeface="Calibri"/>
                      </a:endParaRPr>
                    </a:p>
                  </a:txBody>
                  <a:tcPr marT="12700" marB="63500" marR="50800" marL="50800" anchor="ctr"/>
                </a:tc>
                <a:tc>
                  <a:txBody>
                    <a:bodyPr/>
                    <a:lstStyle/>
                    <a:p>
                      <a:pPr indent="0" lvl="0" marL="0" marR="179070" rtl="0" algn="ctr">
                        <a:lnSpc>
                          <a:spcPct val="100000"/>
                        </a:lnSpc>
                        <a:spcBef>
                          <a:spcPts val="0"/>
                        </a:spcBef>
                        <a:spcAft>
                          <a:spcPts val="0"/>
                        </a:spcAft>
                        <a:buClr>
                          <a:srgbClr val="000000"/>
                        </a:buClr>
                        <a:buSzPts val="1600"/>
                        <a:buFont typeface="Arial"/>
                        <a:buNone/>
                      </a:pPr>
                      <a:r>
                        <a:rPr lang="en-US" sz="1600" u="none" cap="none" strike="noStrike"/>
                        <a:t>Informe el rendimiento del servicio que el alumno/trabajador de cuidado tiene que proporcionar</a:t>
                      </a:r>
                      <a:endParaRPr sz="1600" u="none" cap="none" strike="noStrike">
                        <a:latin typeface="Calibri"/>
                        <a:ea typeface="Calibri"/>
                        <a:cs typeface="Calibri"/>
                        <a:sym typeface="Calibri"/>
                      </a:endParaRPr>
                    </a:p>
                  </a:txBody>
                  <a:tcPr marT="12700" marB="63500" marR="50800" marL="50800" anchor="ctr"/>
                </a:tc>
              </a:tr>
              <a:tr h="4065600">
                <a:tc>
                  <a:txBody>
                    <a:bodyPr/>
                    <a:lstStyle/>
                    <a:p>
                      <a:pPr indent="0" lvl="0" marL="0" marR="179070" rtl="0" algn="ctr">
                        <a:lnSpc>
                          <a:spcPct val="100000"/>
                        </a:lnSpc>
                        <a:spcBef>
                          <a:spcPts val="0"/>
                        </a:spcBef>
                        <a:spcAft>
                          <a:spcPts val="0"/>
                        </a:spcAft>
                        <a:buClr>
                          <a:srgbClr val="000000"/>
                        </a:buClr>
                        <a:buSzPts val="1400"/>
                        <a:buFont typeface="Arial"/>
                        <a:buNone/>
                      </a:pPr>
                      <a:r>
                        <a:rPr b="1" lang="en-US" sz="1400" u="none" cap="none" strike="noStrike"/>
                        <a:t>Resultados de aprendizaje medibles y específicos</a:t>
                      </a:r>
                      <a:endParaRPr b="1" sz="1400" u="none" cap="none" strike="noStrike">
                        <a:latin typeface="Calibri"/>
                        <a:ea typeface="Calibri"/>
                        <a:cs typeface="Calibri"/>
                        <a:sym typeface="Calibri"/>
                      </a:endParaRPr>
                    </a:p>
                  </a:txBody>
                  <a:tcPr marT="12700" marB="63500" marR="50800" marL="50800" anchor="ctr"/>
                </a:tc>
                <a:tc>
                  <a:txBody>
                    <a:bodyPr/>
                    <a:lstStyle/>
                    <a:p>
                      <a:pPr indent="0" lvl="0" marL="0" marR="0" rtl="0" algn="just">
                        <a:lnSpc>
                          <a:spcPct val="100000"/>
                        </a:lnSpc>
                        <a:spcBef>
                          <a:spcPts val="0"/>
                        </a:spcBef>
                        <a:spcAft>
                          <a:spcPts val="0"/>
                        </a:spcAft>
                        <a:buClr>
                          <a:srgbClr val="000000"/>
                        </a:buClr>
                        <a:buSzPts val="1400"/>
                        <a:buFont typeface="Arial"/>
                        <a:buNone/>
                      </a:pPr>
                      <a:r>
                        <a:rPr lang="en-US" sz="1400" u="none" cap="none" strike="noStrike"/>
                        <a:t>Al final del itinerario de aprendizaje basado en el trabajo, el cuidador podrá</a:t>
                      </a:r>
                      <a:br>
                        <a:rPr lang="en-US" sz="1400" u="none" cap="none" strike="noStrike"/>
                      </a:br>
                      <a:r>
                        <a:rPr lang="en-US" sz="1400" u="none" cap="none" strike="noStrike"/>
                        <a:t>Dominar el uso de dispositivos tecnológicos relevantes y aplicaciones sobre envejecimiento activo y saludable útiles para cuidar a las personas mayores durante su servicio de cuidado</a:t>
                      </a:r>
                      <a:br>
                        <a:rPr lang="en-US" sz="1400" u="none" cap="none" strike="noStrike"/>
                      </a:br>
                      <a:r>
                        <a:rPr lang="en-US" sz="1400" u="none" cap="none" strike="noStrike"/>
                        <a:t>Individualizar los beneficios, las oportunidades y las funcionalidades potenciales de las tecnologías y aplicaciones y seleccionar las más adecuadas para satisfacer las necesidades de las personas mayores durante su servicio de atención.</a:t>
                      </a:r>
                      <a:br>
                        <a:rPr lang="en-US" sz="1400" u="none" cap="none" strike="noStrike"/>
                      </a:br>
                      <a:r>
                        <a:rPr lang="en-US" sz="1400" u="none" cap="none" strike="noStrike"/>
                        <a:t>para actualizar y realizar descargas según sea necesario durante el servicio de salud y asistencia social</a:t>
                      </a:r>
                      <a:br>
                        <a:rPr lang="en-US" sz="1400" u="none" cap="none" strike="noStrike"/>
                      </a:br>
                      <a:r>
                        <a:rPr lang="en-US" sz="1400" u="none" cap="none" strike="noStrike"/>
                        <a:t>para mantener sus tecnologías actualizadas </a:t>
                      </a:r>
                      <a:br>
                        <a:rPr lang="en-US" sz="1400" u="none" cap="none" strike="noStrike"/>
                      </a:br>
                      <a:r>
                        <a:rPr lang="en-US" sz="1400" u="none" cap="none" strike="noStrike"/>
                        <a:t>para tratar con GDPR / confidencialidad de la persona mayor que utiliza las tecnologías / aplicaciones</a:t>
                      </a:r>
                      <a:br>
                        <a:rPr lang="en-US" sz="1400" u="none" cap="none" strike="noStrike"/>
                      </a:br>
                      <a:r>
                        <a:rPr lang="en-US" sz="1400" u="none" cap="none" strike="noStrike"/>
                        <a:t>para establecer conexiones adecuadas y comunicarse con eficacia con las personas mayores </a:t>
                      </a:r>
                      <a:br>
                        <a:rPr lang="en-US" sz="1400" u="none" cap="none" strike="noStrike"/>
                      </a:br>
                      <a:r>
                        <a:rPr lang="en-US" sz="1400" u="none" cap="none" strike="noStrike"/>
                        <a:t>Comunicarse eficazmente en un entorno virtual con los familiares mayores, amigos, personal de salud, etc.</a:t>
                      </a:r>
                      <a:br>
                        <a:rPr lang="en-US" sz="1400" u="none" cap="none" strike="noStrike"/>
                      </a:br>
                      <a:r>
                        <a:rPr lang="en-US" sz="1400" u="none" cap="none" strike="noStrike"/>
                        <a:t>utilizar aplicaciones específicas que le permitan dar importancia al autocuidado y mejorar su propia salud y bienestar durante la prestación del servicio de atención </a:t>
                      </a:r>
                      <a:br>
                        <a:rPr lang="en-US" sz="1400" u="none" cap="none" strike="noStrike"/>
                      </a:br>
                      <a:r>
                        <a:rPr lang="en-US" sz="1400" u="none" cap="none" strike="noStrike"/>
                        <a:t>gestionar la accesibilidad en dispositivos digitales con el fin de garantizar la seguridad de los datos de las personas mayores </a:t>
                      </a:r>
                      <a:endParaRPr sz="1200" u="none" cap="none" strike="noStrike">
                        <a:latin typeface="Calibri"/>
                        <a:ea typeface="Calibri"/>
                        <a:cs typeface="Calibri"/>
                        <a:sym typeface="Calibri"/>
                      </a:endParaRPr>
                    </a:p>
                  </a:txBody>
                  <a:tcPr marT="12700" marB="63500" marR="50800" marL="50800" anchor="ct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graphicFrame>
        <p:nvGraphicFramePr>
          <p:cNvPr id="444" name="Google Shape;444;p48"/>
          <p:cNvGraphicFramePr/>
          <p:nvPr/>
        </p:nvGraphicFramePr>
        <p:xfrm>
          <a:off x="679450" y="620715"/>
          <a:ext cx="3000000" cy="3000000"/>
        </p:xfrm>
        <a:graphic>
          <a:graphicData uri="http://schemas.openxmlformats.org/drawingml/2006/table">
            <a:tbl>
              <a:tblPr>
                <a:noFill/>
                <a:tableStyleId>{B33FAEFE-75C6-4DBA-AF81-921023C7AED5}</a:tableStyleId>
              </a:tblPr>
              <a:tblGrid>
                <a:gridCol w="3728825"/>
                <a:gridCol w="6786775"/>
              </a:tblGrid>
              <a:tr h="1151250">
                <a:tc gridSpan="2">
                  <a:txBody>
                    <a:bodyPr/>
                    <a:lstStyle/>
                    <a:p>
                      <a:pPr indent="0" lvl="0" marL="0" marR="179070" rtl="0" algn="ctr">
                        <a:lnSpc>
                          <a:spcPct val="100000"/>
                        </a:lnSpc>
                        <a:spcBef>
                          <a:spcPts val="0"/>
                        </a:spcBef>
                        <a:spcAft>
                          <a:spcPts val="0"/>
                        </a:spcAft>
                        <a:buClr>
                          <a:srgbClr val="000000"/>
                        </a:buClr>
                        <a:buSzPts val="2800"/>
                        <a:buFont typeface="Arial"/>
                        <a:buNone/>
                      </a:pPr>
                      <a:r>
                        <a:rPr lang="en-US" sz="2800" u="none" cap="none" strike="noStrike"/>
                        <a:t> </a:t>
                      </a:r>
                      <a:r>
                        <a:rPr b="1" lang="en-US" sz="2800" u="none" cap="none" strike="noStrike"/>
                        <a:t>…… Unidad de aprendizaje</a:t>
                      </a:r>
                      <a:endParaRPr b="1" sz="2000" u="none" cap="none" strike="noStrike">
                        <a:latin typeface="Calibri"/>
                        <a:ea typeface="Calibri"/>
                        <a:cs typeface="Calibri"/>
                        <a:sym typeface="Calibri"/>
                      </a:endParaRPr>
                    </a:p>
                  </a:txBody>
                  <a:tcPr marT="12700" marB="63500" marR="50800" marL="50800" anchor="ctr"/>
                </a:tc>
                <a:tc hMerge="1"/>
              </a:tr>
              <a:tr h="1151250">
                <a:tc>
                  <a:txBody>
                    <a:bodyPr/>
                    <a:lstStyle/>
                    <a:p>
                      <a:pPr indent="0" lvl="0" marL="0" marR="179070" rtl="0" algn="ctr">
                        <a:lnSpc>
                          <a:spcPct val="100000"/>
                        </a:lnSpc>
                        <a:spcBef>
                          <a:spcPts val="0"/>
                        </a:spcBef>
                        <a:spcAft>
                          <a:spcPts val="0"/>
                        </a:spcAft>
                        <a:buClr>
                          <a:srgbClr val="000000"/>
                        </a:buClr>
                        <a:buSzPts val="1600"/>
                        <a:buFont typeface="Arial"/>
                        <a:buNone/>
                      </a:pPr>
                      <a:r>
                        <a:rPr b="1" lang="en-US" sz="1600" u="none" cap="none" strike="noStrike"/>
                        <a:t>Competencias específicas y esperadas alineadas con los resultados del aprendizaje</a:t>
                      </a:r>
                      <a:endParaRPr b="1" sz="1600" u="none" cap="none" strike="noStrike">
                        <a:latin typeface="Calibri"/>
                        <a:ea typeface="Calibri"/>
                        <a:cs typeface="Calibri"/>
                        <a:sym typeface="Calibri"/>
                      </a:endParaRPr>
                    </a:p>
                  </a:txBody>
                  <a:tcPr marT="12700" marB="63500" marR="50800" marL="50800" anchor="ctr"/>
                </a:tc>
                <a:tc>
                  <a:txBody>
                    <a:bodyPr/>
                    <a:lstStyle/>
                    <a:p>
                      <a:pPr indent="-342900" lvl="0" marL="342900" marR="179070" rtl="0" algn="just">
                        <a:lnSpc>
                          <a:spcPct val="100000"/>
                        </a:lnSpc>
                        <a:spcBef>
                          <a:spcPts val="0"/>
                        </a:spcBef>
                        <a:spcAft>
                          <a:spcPts val="0"/>
                        </a:spcAft>
                        <a:buClr>
                          <a:srgbClr val="000000"/>
                        </a:buClr>
                        <a:buSzPts val="1600"/>
                        <a:buFont typeface="Arial"/>
                        <a:buAutoNum type="arabicPeriod"/>
                      </a:pPr>
                      <a:r>
                        <a:rPr b="1" lang="en-US" sz="1600" u="none" cap="none" strike="noStrike"/>
                        <a:t>A partir del conocimiento de los beneficios y funcionalidades de los dispositivos tecnológicos y las aplicaciones sobre el envejecimiento activo y saludable, el cuidador puede seleccionar aquellos dispositivos y aplicaciones que se adapten a las necesidades de las personas mayores, para dominar su uso manteniéndolos actualizados. </a:t>
                      </a:r>
                      <a:br>
                        <a:rPr b="1" lang="en-US" sz="1600" u="none" cap="none" strike="noStrike"/>
                      </a:br>
                      <a:r>
                        <a:rPr b="1" lang="en-US" sz="1600" u="none" cap="none" strike="noStrike"/>
                        <a:t>Comenzando con el conocimiento sobre las relaciones de ayuda efectivas, el cuidador puede establecer conexiones adecuadas con las personas mayores y una comunicación efectiva con él, el familiar, los amigos, el personal de salud también utilizando aplicaciones de comunicación virtual y tratando con su GDPR / confidencialidad mientras usa las tecnologías / aplicaciones</a:t>
                      </a:r>
                      <a:br>
                        <a:rPr b="1" lang="en-US" sz="1600" u="none" cap="none" strike="noStrike"/>
                      </a:br>
                      <a:r>
                        <a:rPr b="1" lang="en-US" sz="1600" u="none" cap="none" strike="noStrike"/>
                        <a:t>Basado en la importancia del propio bienestar y el servicio de atención efectivo, el trabajador de atención puede usar aplicaciones específicas que le permiten cuidarse a sí mismo, autogestionarse y mejorar su propia salud y bienestar durante la prestación del servicio de atención.</a:t>
                      </a:r>
                      <a:endParaRPr b="1" sz="1600" u="none" cap="none" strike="noStrike">
                        <a:latin typeface="Calibri"/>
                        <a:ea typeface="Calibri"/>
                        <a:cs typeface="Calibri"/>
                        <a:sym typeface="Calibri"/>
                      </a:endParaRPr>
                    </a:p>
                  </a:txBody>
                  <a:tcPr marT="12700" marB="63500" marR="50800" marL="50800" anchor="ct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graphicFrame>
        <p:nvGraphicFramePr>
          <p:cNvPr id="449" name="Google Shape;449;p49"/>
          <p:cNvGraphicFramePr/>
          <p:nvPr/>
        </p:nvGraphicFramePr>
        <p:xfrm>
          <a:off x="1650999" y="570890"/>
          <a:ext cx="3000000" cy="3000000"/>
        </p:xfrm>
        <a:graphic>
          <a:graphicData uri="http://schemas.openxmlformats.org/drawingml/2006/table">
            <a:tbl>
              <a:tblPr>
                <a:noFill/>
                <a:tableStyleId>{B33FAEFE-75C6-4DBA-AF81-921023C7AED5}</a:tableStyleId>
              </a:tblPr>
              <a:tblGrid>
                <a:gridCol w="2853000"/>
                <a:gridCol w="6611675"/>
              </a:tblGrid>
              <a:tr h="435800">
                <a:tc gridSpan="2">
                  <a:txBody>
                    <a:bodyPr/>
                    <a:lstStyle/>
                    <a:p>
                      <a:pPr indent="0" lvl="0" marL="0" marR="179070" rtl="0" algn="ctr">
                        <a:lnSpc>
                          <a:spcPct val="100000"/>
                        </a:lnSpc>
                        <a:spcBef>
                          <a:spcPts val="0"/>
                        </a:spcBef>
                        <a:spcAft>
                          <a:spcPts val="0"/>
                        </a:spcAft>
                        <a:buClr>
                          <a:srgbClr val="000000"/>
                        </a:buClr>
                        <a:buSzPts val="2800"/>
                        <a:buFont typeface="Arial"/>
                        <a:buNone/>
                      </a:pPr>
                      <a:r>
                        <a:rPr b="1" lang="en-US" sz="2800" u="none" cap="none" strike="noStrike"/>
                        <a:t>…… Unidad de aprendizaje</a:t>
                      </a:r>
                      <a:endParaRPr b="1" sz="1600" u="none" cap="none" strike="noStrike">
                        <a:latin typeface="Calibri"/>
                        <a:ea typeface="Calibri"/>
                        <a:cs typeface="Calibri"/>
                        <a:sym typeface="Calibri"/>
                      </a:endParaRPr>
                    </a:p>
                  </a:txBody>
                  <a:tcPr marT="4500" marB="22475" marR="17975" marL="17975" anchor="ctr"/>
                </a:tc>
                <a:tc hMerge="1"/>
              </a:tr>
              <a:tr h="4498150">
                <a:tc>
                  <a:txBody>
                    <a:bodyPr/>
                    <a:lstStyle/>
                    <a:p>
                      <a:pPr indent="0" lvl="0" marL="0" marR="179070" rtl="0" algn="ctr">
                        <a:lnSpc>
                          <a:spcPct val="100000"/>
                        </a:lnSpc>
                        <a:spcBef>
                          <a:spcPts val="0"/>
                        </a:spcBef>
                        <a:spcAft>
                          <a:spcPts val="0"/>
                        </a:spcAft>
                        <a:buClr>
                          <a:srgbClr val="000000"/>
                        </a:buClr>
                        <a:buSzPts val="1600"/>
                        <a:buFont typeface="Arial"/>
                        <a:buNone/>
                      </a:pPr>
                      <a:r>
                        <a:rPr b="0" lang="en-US" sz="1600" u="none" cap="none" strike="noStrike"/>
                        <a:t>Experiencias de aprendizaje basadas en el trabajo (1/2)</a:t>
                      </a:r>
                      <a:br>
                        <a:rPr b="0" lang="en-US" sz="1600" u="none" cap="none" strike="noStrike"/>
                      </a:br>
                      <a:r>
                        <a:rPr b="0" lang="en-US" sz="1600" u="none" cap="none" strike="noStrike"/>
                        <a:t>Tecnologías digitales para el ámbito de la salud (áreas de experiencia)</a:t>
                      </a:r>
                      <a:br>
                        <a:rPr b="0" lang="en-US" sz="1600" u="none" cap="none" strike="noStrike"/>
                      </a:br>
                      <a:r>
                        <a:rPr b="0" lang="en-US" sz="1600" u="none" cap="none" strike="noStrike"/>
                        <a:t> </a:t>
                      </a:r>
                      <a:br>
                        <a:rPr b="0" lang="en-US" sz="1600" u="none" cap="none" strike="noStrike"/>
                      </a:br>
                      <a:r>
                        <a:rPr b="0" lang="en-US" sz="1600" u="none" cap="none" strike="noStrike"/>
                        <a:t>1. Gestión de la atención sanitaria de las personas mayores mediante aplicaciones</a:t>
                      </a:r>
                      <a:br>
                        <a:rPr b="0" lang="en-US" sz="1600" u="none" cap="none" strike="noStrike"/>
                      </a:br>
                      <a:r>
                        <a:rPr b="0" lang="en-US" sz="1600" u="none" cap="none" strike="noStrike"/>
                        <a:t> .</a:t>
                      </a:r>
                      <a:br>
                        <a:rPr b="0" lang="en-US" sz="1600" u="none" cap="none" strike="noStrike"/>
                      </a:br>
                      <a:br>
                        <a:rPr b="0" lang="en-US" sz="1600" u="none" cap="none" strike="noStrike"/>
                      </a:br>
                      <a:r>
                        <a:rPr b="0" lang="en-US" sz="1600" u="none" cap="none" strike="noStrike"/>
                        <a:t>2. Gestionar la actividad física, el estilo de vida saludable y la prevención del deterioro cognitivo en las personas mayores [LO conectadas: (a) + (b)]</a:t>
                      </a:r>
                      <a:br>
                        <a:rPr b="0" lang="en-US" sz="1600" u="none" cap="none" strike="noStrike"/>
                      </a:br>
                      <a:r>
                        <a:rPr b="0" lang="en-US" sz="1600" u="none" cap="none" strike="noStrike"/>
                        <a:t>3. Apoyar y facilitar las actividades sociales de la persona mayor</a:t>
                      </a:r>
                      <a:endParaRPr b="0" sz="1600" u="none" cap="none" strike="noStrike">
                        <a:latin typeface="Calibri"/>
                        <a:ea typeface="Calibri"/>
                        <a:cs typeface="Calibri"/>
                        <a:sym typeface="Calibri"/>
                      </a:endParaRPr>
                    </a:p>
                  </a:txBody>
                  <a:tcPr marT="4500" marB="22475" marR="17975" marL="17975" anchor="ct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Experiencias de aprendizaje basadas en el trabajo (1/2)</a:t>
                      </a:r>
                      <a:br>
                        <a:rPr b="1"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Tecnologías digitales para el ámbito de la salud (áreas de experiencia)</a:t>
                      </a:r>
                      <a:br>
                        <a:rPr b="1"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 </a:t>
                      </a:r>
                      <a:br>
                        <a:rPr b="1"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1. Gestión de la atención sanitaria de las personas mayores mediante aplicaciones</a:t>
                      </a:r>
                      <a:br>
                        <a:rPr b="1"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 .</a:t>
                      </a:r>
                      <a:br>
                        <a:rPr b="1" i="0" lang="en-US" sz="1800" u="none" cap="none" strike="noStrike">
                          <a:solidFill>
                            <a:schemeClr val="dk1"/>
                          </a:solidFill>
                          <a:latin typeface="Arial"/>
                          <a:ea typeface="Arial"/>
                          <a:cs typeface="Arial"/>
                          <a:sym typeface="Arial"/>
                        </a:rPr>
                      </a:br>
                      <a:br>
                        <a:rPr b="1"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2. Gestionar la actividad física, el estilo de vida saludable y la prevención del deterioro cognitivo en las personas mayores [LO conectadas: (a) + (b)]</a:t>
                      </a:r>
                      <a:br>
                        <a:rPr b="1"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 .</a:t>
                      </a:r>
                      <a:br>
                        <a:rPr b="1" i="0" lang="en-US" sz="1800" u="none" cap="none" strike="noStrike">
                          <a:solidFill>
                            <a:schemeClr val="dk1"/>
                          </a:solidFill>
                          <a:latin typeface="Arial"/>
                          <a:ea typeface="Arial"/>
                          <a:cs typeface="Arial"/>
                          <a:sym typeface="Arial"/>
                        </a:rPr>
                      </a:br>
                      <a:br>
                        <a:rPr b="1"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 </a:t>
                      </a:r>
                      <a:br>
                        <a:rPr b="1"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3. Apoyar y facilitar las actividades sociales de la persona mayor</a:t>
                      </a:r>
                      <a:br>
                        <a:rPr b="1"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 </a:t>
                      </a:r>
                      <a:endParaRPr b="0" sz="1400" u="none" cap="none" strike="noStrike"/>
                    </a:p>
                  </a:txBody>
                  <a:tcPr marT="4500" marB="22475" marR="17975" marL="17975" anchor="ct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graphicFrame>
        <p:nvGraphicFramePr>
          <p:cNvPr id="454" name="Google Shape;454;p50"/>
          <p:cNvGraphicFramePr/>
          <p:nvPr/>
        </p:nvGraphicFramePr>
        <p:xfrm>
          <a:off x="1787769" y="610847"/>
          <a:ext cx="3000000" cy="3000000"/>
        </p:xfrm>
        <a:graphic>
          <a:graphicData uri="http://schemas.openxmlformats.org/drawingml/2006/table">
            <a:tbl>
              <a:tblPr>
                <a:noFill/>
                <a:tableStyleId>{B33FAEFE-75C6-4DBA-AF81-921023C7AED5}</a:tableStyleId>
              </a:tblPr>
              <a:tblGrid>
                <a:gridCol w="2828150"/>
                <a:gridCol w="5147450"/>
              </a:tblGrid>
              <a:tr h="574675">
                <a:tc gridSpan="2">
                  <a:txBody>
                    <a:bodyPr/>
                    <a:lstStyle/>
                    <a:p>
                      <a:pPr indent="0" lvl="0" marL="0" marR="179070" rtl="0" algn="ctr">
                        <a:lnSpc>
                          <a:spcPct val="100000"/>
                        </a:lnSpc>
                        <a:spcBef>
                          <a:spcPts val="0"/>
                        </a:spcBef>
                        <a:spcAft>
                          <a:spcPts val="0"/>
                        </a:spcAft>
                        <a:buClr>
                          <a:srgbClr val="000000"/>
                        </a:buClr>
                        <a:buSzPts val="2800"/>
                        <a:buFont typeface="Arial"/>
                        <a:buNone/>
                      </a:pPr>
                      <a:r>
                        <a:rPr lang="en-US" sz="2800" u="none" cap="none" strike="noStrike"/>
                        <a:t>…… Unidad de aprendizaje</a:t>
                      </a:r>
                      <a:endParaRPr sz="2800" u="none" cap="none" strike="noStrike">
                        <a:latin typeface="Calibri"/>
                        <a:ea typeface="Calibri"/>
                        <a:cs typeface="Calibri"/>
                        <a:sym typeface="Calibri"/>
                      </a:endParaRPr>
                    </a:p>
                  </a:txBody>
                  <a:tcPr marT="4500" marB="22475" marR="17975" marL="17975" anchor="ctr"/>
                </a:tc>
                <a:tc hMerge="1"/>
              </a:tr>
              <a:tr h="4351350">
                <a:tc>
                  <a:txBody>
                    <a:bodyPr/>
                    <a:lstStyle/>
                    <a:p>
                      <a:pPr indent="0" lvl="0" marL="0" marR="179070" rtl="0" algn="ctr">
                        <a:lnSpc>
                          <a:spcPct val="100000"/>
                        </a:lnSpc>
                        <a:spcBef>
                          <a:spcPts val="0"/>
                        </a:spcBef>
                        <a:spcAft>
                          <a:spcPts val="0"/>
                        </a:spcAft>
                        <a:buClr>
                          <a:srgbClr val="000000"/>
                        </a:buClr>
                        <a:buSzPts val="1600"/>
                        <a:buFont typeface="Arial"/>
                        <a:buNone/>
                      </a:pPr>
                      <a:r>
                        <a:rPr lang="en-US" sz="1600" u="none" cap="none" strike="noStrike"/>
                        <a:t>Experiencias de aprendizaje basadas en el trabajo (2/2)</a:t>
                      </a:r>
                      <a:endParaRPr sz="1600" u="none" cap="none" strike="noStrike">
                        <a:latin typeface="Calibri"/>
                        <a:ea typeface="Calibri"/>
                        <a:cs typeface="Calibri"/>
                        <a:sym typeface="Calibri"/>
                      </a:endParaRPr>
                    </a:p>
                  </a:txBody>
                  <a:tcPr marT="4500" marB="22475" marR="17975" marL="17975" anchor="ct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Competencias «Digi-humanas» (áreas de experiencia)</a:t>
                      </a:r>
                      <a:endParaRPr/>
                    </a:p>
                    <a:p>
                      <a:pPr indent="0" lvl="0" marL="0" marR="0" rtl="0" algn="l">
                        <a:lnSpc>
                          <a:spcPct val="100000"/>
                        </a:lnSpc>
                        <a:spcBef>
                          <a:spcPts val="0"/>
                        </a:spcBef>
                        <a:spcAft>
                          <a:spcPts val="0"/>
                        </a:spcAft>
                        <a:buClr>
                          <a:srgbClr val="000000"/>
                        </a:buClr>
                        <a:buSzPts val="1800"/>
                        <a:buFont typeface="Arial"/>
                        <a:buNone/>
                      </a:pP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4. Implementar actividades que promuevan el equilibrio entre el trabajo y la vida personal y aumenten la calidad de vida.</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5. Practicar la competencia de empatía en la comunicación digital y cooperar en el entorno de trabajo</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 .</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6. Organizar y llevar a cabo actividades para educar a las personas mayores en tecnología</a:t>
                      </a:r>
                      <a:r>
                        <a:rPr b="0" i="0" lang="en-US" sz="1400" u="none" cap="none" strike="noStrike">
                          <a:solidFill>
                            <a:schemeClr val="dk1"/>
                          </a:solidFill>
                          <a:latin typeface="Arial"/>
                          <a:ea typeface="Arial"/>
                          <a:cs typeface="Arial"/>
                          <a:sym typeface="Arial"/>
                        </a:rPr>
                        <a:t>.</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sz="1400" u="none" cap="none" strike="noStrike"/>
                    </a:p>
                  </a:txBody>
                  <a:tcPr marT="4500" marB="22475" marR="17975" marL="17975"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graphicFrame>
        <p:nvGraphicFramePr>
          <p:cNvPr id="459" name="Google Shape;459;p51"/>
          <p:cNvGraphicFramePr/>
          <p:nvPr/>
        </p:nvGraphicFramePr>
        <p:xfrm>
          <a:off x="1752600" y="911225"/>
          <a:ext cx="3000000" cy="3000000"/>
        </p:xfrm>
        <a:graphic>
          <a:graphicData uri="http://schemas.openxmlformats.org/drawingml/2006/table">
            <a:tbl>
              <a:tblPr>
                <a:noFill/>
                <a:tableStyleId>{B33FAEFE-75C6-4DBA-AF81-921023C7AED5}</a:tableStyleId>
              </a:tblPr>
              <a:tblGrid>
                <a:gridCol w="2552700"/>
                <a:gridCol w="5422900"/>
              </a:tblGrid>
              <a:tr h="294550">
                <a:tc gridSpan="2">
                  <a:txBody>
                    <a:bodyPr/>
                    <a:lstStyle/>
                    <a:p>
                      <a:pPr indent="0" lvl="0" marL="0" marR="179070" rtl="0" algn="ctr">
                        <a:lnSpc>
                          <a:spcPct val="100000"/>
                        </a:lnSpc>
                        <a:spcBef>
                          <a:spcPts val="0"/>
                        </a:spcBef>
                        <a:spcAft>
                          <a:spcPts val="0"/>
                        </a:spcAft>
                        <a:buClr>
                          <a:srgbClr val="000000"/>
                        </a:buClr>
                        <a:buSzPts val="2800"/>
                        <a:buFont typeface="Arial"/>
                        <a:buNone/>
                      </a:pPr>
                      <a:r>
                        <a:rPr lang="en-US" sz="2800" u="none" cap="none" strike="noStrike"/>
                        <a:t>…… Unidad de aprendizaje</a:t>
                      </a:r>
                      <a:endParaRPr sz="2800" u="none" cap="none" strike="noStrike">
                        <a:latin typeface="Calibri"/>
                        <a:ea typeface="Calibri"/>
                        <a:cs typeface="Calibri"/>
                        <a:sym typeface="Calibri"/>
                      </a:endParaRPr>
                    </a:p>
                  </a:txBody>
                  <a:tcPr marT="4500" marB="22475" marR="17975" marL="17975" anchor="ctr"/>
                </a:tc>
                <a:tc hMerge="1"/>
              </a:tr>
              <a:tr h="946500">
                <a:tc>
                  <a:txBody>
                    <a:bodyPr/>
                    <a:lstStyle/>
                    <a:p>
                      <a:pPr indent="0" lvl="0" marL="0" marR="179070" rtl="0" algn="ctr">
                        <a:lnSpc>
                          <a:spcPct val="100000"/>
                        </a:lnSpc>
                        <a:spcBef>
                          <a:spcPts val="0"/>
                        </a:spcBef>
                        <a:spcAft>
                          <a:spcPts val="0"/>
                        </a:spcAft>
                        <a:buClr>
                          <a:srgbClr val="000000"/>
                        </a:buClr>
                        <a:buSzPts val="1600"/>
                        <a:buFont typeface="Arial"/>
                        <a:buNone/>
                      </a:pPr>
                      <a:r>
                        <a:rPr b="1" i="1" lang="en-US" sz="1600" u="none" cap="none" strike="noStrike">
                          <a:solidFill>
                            <a:srgbClr val="000000"/>
                          </a:solidFill>
                          <a:latin typeface="Arial"/>
                          <a:ea typeface="Arial"/>
                          <a:cs typeface="Arial"/>
                          <a:sym typeface="Arial"/>
                        </a:rPr>
                        <a:t>Monitorización</a:t>
                      </a:r>
                      <a:endParaRPr sz="1600" u="none" cap="none" strike="noStrike">
                        <a:latin typeface="Arial"/>
                        <a:ea typeface="Arial"/>
                        <a:cs typeface="Arial"/>
                        <a:sym typeface="Arial"/>
                      </a:endParaRPr>
                    </a:p>
                  </a:txBody>
                  <a:tcPr marT="12700" marB="63500" marR="50800" marL="50800" anchor="ctr"/>
                </a:tc>
                <a:tc>
                  <a:txBody>
                    <a:bodyPr/>
                    <a:lstStyle/>
                    <a:p>
                      <a:pPr indent="0" lvl="0" marL="0" marR="179070" rtl="0" algn="ctr">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Herramientas de planificación y seguimiento (véase el apartado 3.3 del seguimiento)</a:t>
                      </a:r>
                      <a:endParaRPr sz="1600" u="none" cap="none" strike="noStrike">
                        <a:latin typeface="Arial"/>
                        <a:ea typeface="Arial"/>
                        <a:cs typeface="Arial"/>
                        <a:sym typeface="Arial"/>
                      </a:endParaRPr>
                    </a:p>
                  </a:txBody>
                  <a:tcPr marT="12700" marB="63500" marR="50800" marL="50800" anchor="ctr"/>
                </a:tc>
              </a:tr>
              <a:tr h="2043400">
                <a:tc>
                  <a:txBody>
                    <a:bodyPr/>
                    <a:lstStyle/>
                    <a:p>
                      <a:pPr indent="0" lvl="0" marL="0" marR="179070" rtl="0" algn="ctr">
                        <a:lnSpc>
                          <a:spcPct val="100000"/>
                        </a:lnSpc>
                        <a:spcBef>
                          <a:spcPts val="0"/>
                        </a:spcBef>
                        <a:spcAft>
                          <a:spcPts val="0"/>
                        </a:spcAft>
                        <a:buClr>
                          <a:srgbClr val="000000"/>
                        </a:buClr>
                        <a:buSzPts val="1600"/>
                        <a:buFont typeface="Arial"/>
                        <a:buNone/>
                      </a:pPr>
                      <a:r>
                        <a:rPr b="1" i="1" lang="en-US" sz="1600" u="none" cap="none" strike="noStrike">
                          <a:solidFill>
                            <a:srgbClr val="000000"/>
                          </a:solidFill>
                          <a:latin typeface="Arial"/>
                          <a:ea typeface="Arial"/>
                          <a:cs typeface="Arial"/>
                          <a:sym typeface="Arial"/>
                        </a:rPr>
                        <a:t>Evaluación</a:t>
                      </a:r>
                      <a:endParaRPr b="1" i="1" sz="1600" u="none" cap="none" strike="noStrike">
                        <a:solidFill>
                          <a:srgbClr val="000000"/>
                        </a:solidFill>
                        <a:latin typeface="Arial"/>
                        <a:ea typeface="Arial"/>
                        <a:cs typeface="Arial"/>
                        <a:sym typeface="Arial"/>
                      </a:endParaRPr>
                    </a:p>
                    <a:p>
                      <a:pPr indent="0" lvl="0" marL="0" marR="179070" rtl="0" algn="ctr">
                        <a:lnSpc>
                          <a:spcPct val="100000"/>
                        </a:lnSpc>
                        <a:spcBef>
                          <a:spcPts val="0"/>
                        </a:spcBef>
                        <a:spcAft>
                          <a:spcPts val="0"/>
                        </a:spcAft>
                        <a:buClr>
                          <a:srgbClr val="000000"/>
                        </a:buClr>
                        <a:buSzPts val="1600"/>
                        <a:buFont typeface="Arial"/>
                        <a:buNone/>
                      </a:pPr>
                      <a:br>
                        <a:rPr lang="en-US" sz="1600" u="none" cap="none" strike="noStrike">
                          <a:solidFill>
                            <a:srgbClr val="000000"/>
                          </a:solidFill>
                          <a:latin typeface="Arial"/>
                          <a:ea typeface="Arial"/>
                          <a:cs typeface="Arial"/>
                          <a:sym typeface="Arial"/>
                        </a:rPr>
                      </a:br>
                      <a:r>
                        <a:rPr lang="en-US" sz="1600" u="none" cap="none" strike="noStrike">
                          <a:solidFill>
                            <a:srgbClr val="212121"/>
                          </a:solidFill>
                          <a:latin typeface="Arial"/>
                          <a:ea typeface="Arial"/>
                          <a:cs typeface="Arial"/>
                          <a:sym typeface="Arial"/>
                        </a:rPr>
                        <a:t>Lo que se evaluará ya se ha definido parcialmente en los resultados del aprendizaje.</a:t>
                      </a:r>
                      <a:endParaRPr sz="1600" u="none" cap="none" strike="noStrike">
                        <a:latin typeface="Arial"/>
                        <a:ea typeface="Arial"/>
                        <a:cs typeface="Arial"/>
                        <a:sym typeface="Arial"/>
                      </a:endParaRPr>
                    </a:p>
                  </a:txBody>
                  <a:tcPr marT="12700" marB="63500" marR="50800" marL="50800" anchor="ctr"/>
                </a:tc>
                <a:tc>
                  <a:txBody>
                    <a:bodyPr/>
                    <a:lstStyle/>
                    <a:p>
                      <a:pPr indent="0" lvl="0" marL="0" marR="179070" rtl="0" algn="ctr">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Proceso y herramientas de evaluación de informes</a:t>
                      </a:r>
                      <a:endParaRPr sz="1600" u="none" cap="none" strike="noStrike">
                        <a:latin typeface="Arial"/>
                        <a:ea typeface="Arial"/>
                        <a:cs typeface="Arial"/>
                        <a:sym typeface="Arial"/>
                      </a:endParaRPr>
                    </a:p>
                  </a:txBody>
                  <a:tcPr marT="12700" marB="63500" marR="50800" marL="50800"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6"/>
          <p:cNvSpPr txBox="1"/>
          <p:nvPr>
            <p:ph idx="1" type="body"/>
          </p:nvPr>
        </p:nvSpPr>
        <p:spPr>
          <a:xfrm>
            <a:off x="798381" y="1342103"/>
            <a:ext cx="10429018" cy="475429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92E4B"/>
              </a:buClr>
              <a:buSzPts val="2400"/>
              <a:buNone/>
            </a:pPr>
            <a:r>
              <a:t/>
            </a:r>
            <a:endParaRPr sz="2800"/>
          </a:p>
          <a:p>
            <a:pPr indent="-342900" lvl="0" marL="342900" rtl="0" algn="just">
              <a:lnSpc>
                <a:spcPct val="107000"/>
              </a:lnSpc>
              <a:spcBef>
                <a:spcPts val="1000"/>
              </a:spcBef>
              <a:spcAft>
                <a:spcPts val="0"/>
              </a:spcAft>
              <a:buSzPts val="2400"/>
              <a:buFont typeface="Arial"/>
              <a:buAutoNum type="alphaLcParenR"/>
            </a:pPr>
            <a:r>
              <a:rPr lang="en-US">
                <a:solidFill>
                  <a:srgbClr val="333333"/>
                </a:solidFill>
              </a:rPr>
              <a:t>Desarrollar niveles adecuados de conocimiento y habilidades en el uso humanizado (centrado en la persona) de las tecnologías AAL o E-Health por parte de los trabajadores de la salud;</a:t>
            </a:r>
            <a:endParaRPr/>
          </a:p>
          <a:p>
            <a:pPr indent="-190500" lvl="0" marL="342900" rtl="0" algn="just">
              <a:lnSpc>
                <a:spcPct val="107000"/>
              </a:lnSpc>
              <a:spcBef>
                <a:spcPts val="1000"/>
              </a:spcBef>
              <a:spcAft>
                <a:spcPts val="0"/>
              </a:spcAft>
              <a:buSzPts val="2400"/>
              <a:buFont typeface="Arial"/>
              <a:buNone/>
            </a:pPr>
            <a:r>
              <a:t/>
            </a:r>
            <a:endParaRPr>
              <a:solidFill>
                <a:srgbClr val="333333"/>
              </a:solidFill>
              <a:latin typeface="Calibri"/>
              <a:ea typeface="Calibri"/>
              <a:cs typeface="Calibri"/>
              <a:sym typeface="Calibri"/>
            </a:endParaRPr>
          </a:p>
          <a:p>
            <a:pPr indent="-342900" lvl="0" marL="342900" rtl="0" algn="just">
              <a:lnSpc>
                <a:spcPct val="107000"/>
              </a:lnSpc>
              <a:spcBef>
                <a:spcPts val="1000"/>
              </a:spcBef>
              <a:spcAft>
                <a:spcPts val="0"/>
              </a:spcAft>
              <a:buSzPts val="2400"/>
              <a:buFont typeface="Arial"/>
              <a:buAutoNum type="alphaLcParenR"/>
            </a:pPr>
            <a:r>
              <a:rPr lang="en-US">
                <a:solidFill>
                  <a:srgbClr val="333333"/>
                </a:solidFill>
              </a:rPr>
              <a:t>Actualización de las competencias de los cuidadores a las necesidades cambiantes de su trabajo.</a:t>
            </a:r>
            <a:endParaRPr/>
          </a:p>
          <a:p>
            <a:pPr indent="-190500" lvl="0" marL="342900" rtl="0" algn="just">
              <a:lnSpc>
                <a:spcPct val="107000"/>
              </a:lnSpc>
              <a:spcBef>
                <a:spcPts val="1000"/>
              </a:spcBef>
              <a:spcAft>
                <a:spcPts val="0"/>
              </a:spcAft>
              <a:buSzPts val="2400"/>
              <a:buFont typeface="Arial"/>
              <a:buNone/>
            </a:pPr>
            <a:r>
              <a:t/>
            </a:r>
            <a:endParaRPr>
              <a:solidFill>
                <a:srgbClr val="333333"/>
              </a:solidFill>
              <a:latin typeface="Calibri"/>
              <a:ea typeface="Calibri"/>
              <a:cs typeface="Calibri"/>
              <a:sym typeface="Calibri"/>
            </a:endParaRPr>
          </a:p>
          <a:p>
            <a:pPr indent="-342900" lvl="0" marL="342900" rtl="0" algn="just">
              <a:lnSpc>
                <a:spcPct val="107000"/>
              </a:lnSpc>
              <a:spcBef>
                <a:spcPts val="1000"/>
              </a:spcBef>
              <a:spcAft>
                <a:spcPts val="0"/>
              </a:spcAft>
              <a:buSzPts val="2400"/>
              <a:buFont typeface="Arial"/>
              <a:buAutoNum type="alphaLcParenR"/>
            </a:pPr>
            <a:r>
              <a:rPr lang="en-US">
                <a:solidFill>
                  <a:srgbClr val="333333"/>
                </a:solidFill>
              </a:rPr>
              <a:t>Los socios proveedores de EFP han desarrollado la capacidad de implementar capacitación orgánica sobre el uso de tecnologías humanizadas de AAL o E-Health que sean apropiadas y atractivas para las trabajadoras;</a:t>
            </a:r>
            <a:endParaRPr>
              <a:latin typeface="Calibri"/>
              <a:ea typeface="Calibri"/>
              <a:cs typeface="Calibri"/>
              <a:sym typeface="Calibri"/>
            </a:endParaRPr>
          </a:p>
        </p:txBody>
      </p:sp>
      <p:sp>
        <p:nvSpPr>
          <p:cNvPr id="192" name="Google Shape;192;p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Objetivos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2"/>
          <p:cNvSpPr txBox="1"/>
          <p:nvPr>
            <p:ph idx="1" type="body"/>
          </p:nvPr>
        </p:nvSpPr>
        <p:spPr>
          <a:xfrm>
            <a:off x="5497150" y="3602325"/>
            <a:ext cx="615690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lang="en-US"/>
              <a:t>Unidad de Aprendizaje</a:t>
            </a:r>
            <a:endParaRPr/>
          </a:p>
        </p:txBody>
      </p:sp>
      <p:sp>
        <p:nvSpPr>
          <p:cNvPr id="466" name="Google Shape;466;p52"/>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05</a:t>
            </a:r>
            <a:endParaRPr/>
          </a:p>
        </p:txBody>
      </p:sp>
      <p:sp>
        <p:nvSpPr>
          <p:cNvPr id="467" name="Google Shape;467;p52"/>
          <p:cNvSpPr txBox="1"/>
          <p:nvPr/>
        </p:nvSpPr>
        <p:spPr>
          <a:xfrm>
            <a:off x="5421000" y="1741445"/>
            <a:ext cx="6694800" cy="151423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en-US" sz="4800" u="none" cap="none" strike="noStrike">
                <a:solidFill>
                  <a:schemeClr val="lt1"/>
                </a:solidFill>
                <a:latin typeface="Calibri"/>
                <a:ea typeface="Calibri"/>
                <a:cs typeface="Calibri"/>
                <a:sym typeface="Calibri"/>
              </a:rPr>
              <a:t>Sesiones de trabajo en grupo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3"/>
          <p:cNvSpPr txBox="1"/>
          <p:nvPr>
            <p:ph idx="1" type="body"/>
          </p:nvPr>
        </p:nvSpPr>
        <p:spPr>
          <a:xfrm>
            <a:off x="798381" y="1297580"/>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lang="en-US"/>
              <a:t>OBJETIVO</a:t>
            </a:r>
            <a:endParaRPr/>
          </a:p>
          <a:p>
            <a:pPr indent="-342900" lvl="0" marL="571500" rtl="0" algn="l">
              <a:lnSpc>
                <a:spcPct val="90000"/>
              </a:lnSpc>
              <a:spcBef>
                <a:spcPts val="1000"/>
              </a:spcBef>
              <a:spcAft>
                <a:spcPts val="0"/>
              </a:spcAft>
              <a:buSzPts val="2400"/>
              <a:buFont typeface="Arial"/>
              <a:buChar char="•"/>
            </a:pPr>
            <a:r>
              <a:rPr lang="en-US"/>
              <a:t>El objetivo del trabajo en grupo es concebir en la medida de lo posible Experiencias/actividades de Aprendizaje Basado en el Trabajo en las diferentes áreas indicadas que permitan a los cuidadores alcanzar los resultados de aprendizaje.</a:t>
            </a:r>
            <a:br>
              <a:rPr lang="en-US"/>
            </a:br>
            <a:r>
              <a:rPr lang="en-US"/>
              <a:t>Nos ayuda a crear una Unidad de Macro-Aprendizaje que ya contiene hipotéticas Experiencias/actividades de Aprendizaje Basado en el Trabajo </a:t>
            </a:r>
            <a:br>
              <a:rPr lang="en-US"/>
            </a:br>
            <a:r>
              <a:rPr lang="en-US"/>
              <a:t>La Unidad de Macroaprendizaje es una referencia útil para co-diseñar e individualizar itinerarios específicos de Aprendizaje Basado en el Trabajo</a:t>
            </a:r>
            <a:endParaRPr/>
          </a:p>
        </p:txBody>
      </p:sp>
      <p:sp>
        <p:nvSpPr>
          <p:cNvPr id="473" name="Google Shape;473;p53"/>
          <p:cNvSpPr txBox="1"/>
          <p:nvPr>
            <p:ph idx="2" type="body"/>
          </p:nvPr>
        </p:nvSpPr>
        <p:spPr>
          <a:xfrm>
            <a:off x="798381" y="4822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Unidad de aprendizaje Trabajo en grupo</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4"/>
          <p:cNvSpPr txBox="1"/>
          <p:nvPr>
            <p:ph idx="1" type="body"/>
          </p:nvPr>
        </p:nvSpPr>
        <p:spPr>
          <a:xfrm>
            <a:off x="625642" y="1565257"/>
            <a:ext cx="7090611" cy="4330365"/>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2400"/>
              <a:buFont typeface="Arial"/>
              <a:buChar char="•"/>
            </a:pPr>
            <a:r>
              <a:rPr lang="en-US"/>
              <a:t>Utilizamos el proceso Word Cafe</a:t>
            </a:r>
            <a:br>
              <a:rPr lang="en-US"/>
            </a:br>
            <a:r>
              <a:rPr lang="en-US"/>
              <a:t>Trabajamos en dos sesiones </a:t>
            </a:r>
            <a:br>
              <a:rPr lang="en-US"/>
            </a:br>
            <a:r>
              <a:rPr lang="en-US"/>
              <a:t>Primera sesión Tecnologías digitales para el ámbito de la salud (áreas de experiencia)</a:t>
            </a:r>
            <a:br>
              <a:rPr lang="en-US"/>
            </a:br>
            <a:r>
              <a:rPr lang="en-US"/>
              <a:t>Descanso 15 min.</a:t>
            </a:r>
            <a:br>
              <a:rPr lang="en-US"/>
            </a:br>
            <a:r>
              <a:rPr lang="en-US"/>
              <a:t>Segunda sesión: Competencias «Digi-humanas» (áreas de experiencia)</a:t>
            </a:r>
            <a:br>
              <a:rPr lang="en-US"/>
            </a:br>
            <a:r>
              <a:rPr lang="en-US"/>
              <a:t>3 grupos en la primera y segunda sesión</a:t>
            </a:r>
            <a:br>
              <a:rPr lang="en-US"/>
            </a:br>
            <a:r>
              <a:rPr lang="en-US"/>
              <a:t>En cada tabla es posible trabajar en un "área de experiencia" específica durante 15 minutos. Luego, cada grupo se mueve a otra mesa</a:t>
            </a:r>
            <a:endParaRPr/>
          </a:p>
        </p:txBody>
      </p:sp>
      <p:sp>
        <p:nvSpPr>
          <p:cNvPr id="479" name="Google Shape;479;p5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CÓMO TRABAJAR</a:t>
            </a:r>
            <a:endParaRPr/>
          </a:p>
        </p:txBody>
      </p:sp>
      <p:pic>
        <p:nvPicPr>
          <p:cNvPr descr="Manag'Educ" id="480" name="Google Shape;480;p54"/>
          <p:cNvPicPr preferRelativeResize="0"/>
          <p:nvPr/>
        </p:nvPicPr>
        <p:blipFill rotWithShape="1">
          <a:blip r:embed="rId3">
            <a:alphaModFix/>
          </a:blip>
          <a:srcRect b="0" l="6959" r="7079" t="0"/>
          <a:stretch/>
        </p:blipFill>
        <p:spPr>
          <a:xfrm>
            <a:off x="7587914" y="2015939"/>
            <a:ext cx="4170948" cy="3429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5"/>
          <p:cNvSpPr txBox="1"/>
          <p:nvPr>
            <p:ph idx="1" type="body"/>
          </p:nvPr>
        </p:nvSpPr>
        <p:spPr>
          <a:xfrm>
            <a:off x="569780" y="1565257"/>
            <a:ext cx="11269795"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lang="en-US"/>
              <a:t>Para cada área de experiencia, cada grupo debe:</a:t>
            </a:r>
            <a:br>
              <a:rPr lang="en-US"/>
            </a:br>
            <a:r>
              <a:rPr lang="en-US"/>
              <a:t>Concebir y describir algunas actividades de aprendizaje basadas en el trabajo. Significa actividades prácticas destinadas a aplicar los conocimientos adquiridos (a través del MOOC) para desarrollar las habilidades relevantes relacionadas con los aprendizajes.</a:t>
            </a:r>
            <a:br>
              <a:rPr lang="en-US"/>
            </a:br>
            <a:r>
              <a:rPr lang="en-US"/>
              <a:t>Describir los rendimientos medibles que deben completarse a través de cada actividad</a:t>
            </a:r>
            <a:endParaRPr/>
          </a:p>
        </p:txBody>
      </p:sp>
      <p:sp>
        <p:nvSpPr>
          <p:cNvPr id="486" name="Google Shape;486;p55"/>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CÓMO TRABAJAR</a:t>
            </a:r>
            <a:endParaRPr/>
          </a:p>
        </p:txBody>
      </p:sp>
      <p:graphicFrame>
        <p:nvGraphicFramePr>
          <p:cNvPr id="487" name="Google Shape;487;p55"/>
          <p:cNvGraphicFramePr/>
          <p:nvPr/>
        </p:nvGraphicFramePr>
        <p:xfrm>
          <a:off x="2105927" y="3838414"/>
          <a:ext cx="3000000" cy="3000000"/>
        </p:xfrm>
        <a:graphic>
          <a:graphicData uri="http://schemas.openxmlformats.org/drawingml/2006/table">
            <a:tbl>
              <a:tblPr bandRow="1" firstRow="1">
                <a:noFill/>
                <a:tableStyleId>{B33FAEFE-75C6-4DBA-AF81-921023C7AED5}</a:tableStyleId>
              </a:tblPr>
              <a:tblGrid>
                <a:gridCol w="4098750"/>
                <a:gridCol w="4098750"/>
              </a:tblGrid>
              <a:tr h="304625">
                <a:tc gridSpan="2">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Área de Experiencia - _____</a:t>
                      </a:r>
                      <a:endParaRPr sz="1400" u="none" cap="none" strike="noStrike"/>
                    </a:p>
                  </a:txBody>
                  <a:tcPr marT="45725" marB="45725" marR="91450" marL="91450"/>
                </a:tc>
                <a:tc hMerge="1"/>
              </a:tr>
              <a:tr h="42562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Resultados de aprendizaje conectados</a:t>
                      </a:r>
                      <a:endParaRPr b="1"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a:t>
                      </a:r>
                      <a:endParaRPr sz="1400" u="none" cap="none" strike="noStrike"/>
                    </a:p>
                  </a:txBody>
                  <a:tcPr marT="45725" marB="45725" marR="91450" marL="91450"/>
                </a:tc>
              </a:tr>
              <a:tr h="42562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96E6C"/>
                          </a:solidFill>
                        </a:rPr>
                        <a:t>Actividades de aprendizaje basadas en el trabajo ___</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Rendimiento esperado</a:t>
                      </a:r>
                      <a:endParaRPr sz="1400" u="none" cap="none" strike="noStrike"/>
                    </a:p>
                  </a:txBody>
                  <a:tcPr marT="45725" marB="45725" marR="91450" marL="91450"/>
                </a:tc>
              </a:tr>
              <a:tr h="3046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046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046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046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6"/>
          <p:cNvSpPr txBox="1"/>
          <p:nvPr>
            <p:ph idx="1" type="body"/>
          </p:nvPr>
        </p:nvSpPr>
        <p:spPr>
          <a:xfrm>
            <a:off x="798380" y="1821116"/>
            <a:ext cx="10595237" cy="3849918"/>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2400"/>
              <a:buFont typeface="Arial"/>
              <a:buChar char="•"/>
            </a:pPr>
            <a:r>
              <a:rPr lang="en-US"/>
              <a:t>Manejo de condiciones de salud mediante el uso de aplicaciones para la diabetes</a:t>
            </a:r>
            <a:br>
              <a:rPr lang="en-US"/>
            </a:br>
            <a:r>
              <a:rPr lang="en-US"/>
              <a:t>Buscar, seleccionar y usar aplicaciones para condiciones de salud específicas</a:t>
            </a:r>
            <a:br>
              <a:rPr lang="en-US"/>
            </a:br>
            <a:r>
              <a:rPr lang="en-US"/>
              <a:t>Fomentar el control del balance hídrico de las personas mayores utilizando la aplicación WaterMinder</a:t>
            </a:r>
            <a:br>
              <a:rPr lang="en-US"/>
            </a:br>
            <a:r>
              <a:rPr lang="en-US"/>
              <a:t>Planificar las propias actividades asistenciales utilizando Apps de autogestión</a:t>
            </a:r>
            <a:br>
              <a:rPr lang="en-US"/>
            </a:br>
            <a:r>
              <a:rPr lang="en-US"/>
              <a:t>Comunicar escribiendo correos electrónicos y mensajes con un enfoque altamente empático</a:t>
            </a:r>
            <a:endParaRPr/>
          </a:p>
        </p:txBody>
      </p:sp>
      <p:sp>
        <p:nvSpPr>
          <p:cNvPr id="493" name="Google Shape;493;p56"/>
          <p:cNvSpPr txBox="1"/>
          <p:nvPr>
            <p:ph idx="2" type="body"/>
          </p:nvPr>
        </p:nvSpPr>
        <p:spPr>
          <a:xfrm>
            <a:off x="400051" y="761603"/>
            <a:ext cx="11563350"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Ejemplos de actividades de aprendizaje basadas en el trabajo</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7"/>
          <p:cNvSpPr txBox="1"/>
          <p:nvPr>
            <p:ph idx="1" type="body"/>
          </p:nvPr>
        </p:nvSpPr>
        <p:spPr>
          <a:xfrm>
            <a:off x="5497150" y="3602325"/>
            <a:ext cx="615690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lang="en-US"/>
              <a:t>Cuadrícula de planificación conjunta</a:t>
            </a:r>
            <a:endParaRPr/>
          </a:p>
        </p:txBody>
      </p:sp>
      <p:sp>
        <p:nvSpPr>
          <p:cNvPr id="500" name="Google Shape;500;p57"/>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06</a:t>
            </a:r>
            <a:endParaRPr/>
          </a:p>
        </p:txBody>
      </p:sp>
      <p:sp>
        <p:nvSpPr>
          <p:cNvPr id="501" name="Google Shape;501;p57"/>
          <p:cNvSpPr txBox="1"/>
          <p:nvPr/>
        </p:nvSpPr>
        <p:spPr>
          <a:xfrm>
            <a:off x="5497200" y="1914770"/>
            <a:ext cx="6694800" cy="151423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en-US" sz="4800" u="none" cap="none" strike="noStrike">
                <a:solidFill>
                  <a:schemeClr val="lt1"/>
                </a:solidFill>
                <a:latin typeface="Calibri"/>
                <a:ea typeface="Calibri"/>
                <a:cs typeface="Calibri"/>
                <a:sym typeface="Calibri"/>
              </a:rPr>
              <a:t>Sesiones de juego de roles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8"/>
          <p:cNvSpPr txBox="1"/>
          <p:nvPr>
            <p:ph idx="1" type="body"/>
          </p:nvPr>
        </p:nvSpPr>
        <p:spPr>
          <a:xfrm>
            <a:off x="798379" y="1390147"/>
            <a:ext cx="10595237" cy="3849918"/>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2400"/>
              <a:buFont typeface="Arial"/>
              <a:buChar char="•"/>
            </a:pPr>
            <a:r>
              <a:rPr lang="en-US"/>
              <a:t>Objetivo</a:t>
            </a:r>
            <a:br>
              <a:rPr lang="en-US"/>
            </a:br>
            <a:r>
              <a:rPr lang="en-US"/>
              <a:t>Describir las posibles experiencias/actividades de WBL relacionadas con la organización anfitriona para los trabajadores de cuidado. Estas posibles experiencias/actividades de WBL tienen que ser más específicas.</a:t>
            </a:r>
            <a:br>
              <a:rPr lang="en-US"/>
            </a:br>
            <a:r>
              <a:rPr lang="en-US"/>
              <a:t>Cada experiencia/actividad de WBL debe estar conectada con una o más oficinas de enlace y el rendimiento específico.</a:t>
            </a:r>
            <a:br>
              <a:rPr lang="en-US"/>
            </a:br>
            <a:r>
              <a:rPr lang="en-US"/>
              <a:t>Aquí hay que ser más específico, hay que concebir coherente con el arquetipo elegido</a:t>
            </a:r>
            <a:endParaRPr>
              <a:solidFill>
                <a:srgbClr val="002060"/>
              </a:solidFill>
              <a:latin typeface="Arial"/>
              <a:ea typeface="Arial"/>
              <a:cs typeface="Arial"/>
              <a:sym typeface="Arial"/>
            </a:endParaRPr>
          </a:p>
        </p:txBody>
      </p:sp>
      <p:sp>
        <p:nvSpPr>
          <p:cNvPr id="507" name="Google Shape;507;p58"/>
          <p:cNvSpPr txBox="1"/>
          <p:nvPr>
            <p:ph idx="2" type="body"/>
          </p:nvPr>
        </p:nvSpPr>
        <p:spPr>
          <a:xfrm>
            <a:off x="798379" y="304406"/>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Sesión de juego de roles en la cuadrícula de co-planificación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9"/>
          <p:cNvSpPr txBox="1"/>
          <p:nvPr>
            <p:ph idx="1" type="body"/>
          </p:nvPr>
        </p:nvSpPr>
        <p:spPr>
          <a:xfrm>
            <a:off x="798379" y="805112"/>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lang="en-US"/>
              <a:t>Por favor, cree grupos de 3 o 4 miembros</a:t>
            </a:r>
            <a:br>
              <a:rPr lang="en-US"/>
            </a:br>
            <a:r>
              <a:rPr lang="en-US" sz="2000"/>
              <a:t>1 tiene el papel de tutor</a:t>
            </a:r>
            <a:br>
              <a:rPr lang="en-US" sz="2000"/>
            </a:br>
            <a:r>
              <a:rPr lang="en-US" sz="2000"/>
              <a:t>1 tiene el rol de miembro de la organización anfitriona</a:t>
            </a:r>
            <a:br>
              <a:rPr lang="en-US" sz="2000"/>
            </a:br>
            <a:r>
              <a:rPr lang="en-US" sz="2000"/>
              <a:t>1 o 2 tienen el papel de observador</a:t>
            </a:r>
            <a:br>
              <a:rPr lang="en-US"/>
            </a:br>
            <a:r>
              <a:rPr lang="en-US"/>
              <a:t>Antes de comenzar, el miembro de la organización anfitriona elige uno de los arquetipos de hogar de cuidado residencial o familias; Luego lea las características del arquetipo elegido</a:t>
            </a:r>
            <a:br>
              <a:rPr lang="en-US"/>
            </a:br>
            <a:r>
              <a:rPr lang="en-US"/>
              <a:t>El tutor, dialogando con el representante de la organización anfitriona, tiene que rellenar la cuadrícula utilizando también la unidad de aprendizaje macro. </a:t>
            </a:r>
            <a:br>
              <a:rPr lang="en-US"/>
            </a:br>
            <a:r>
              <a:rPr lang="en-US"/>
              <a:t>El observador tiene que tomar nota de algo que debe hacer de mejor manera</a:t>
            </a:r>
            <a:br>
              <a:rPr lang="en-US"/>
            </a:br>
            <a:r>
              <a:rPr lang="en-US"/>
              <a:t>Al final de la primera cuadrícula, los dos observadores se convertirán en el tutor y el representante de la organización anfitriona, los anteriores se convertirán en los observadores.</a:t>
            </a:r>
            <a:endParaRPr>
              <a:solidFill>
                <a:srgbClr val="002060"/>
              </a:solidFill>
              <a:latin typeface="Calibri"/>
              <a:ea typeface="Calibri"/>
              <a:cs typeface="Calibri"/>
              <a:sym typeface="Calibri"/>
            </a:endParaRPr>
          </a:p>
        </p:txBody>
      </p:sp>
      <p:sp>
        <p:nvSpPr>
          <p:cNvPr id="513" name="Google Shape;513;p59"/>
          <p:cNvSpPr txBox="1"/>
          <p:nvPr>
            <p:ph idx="2" type="body"/>
          </p:nvPr>
        </p:nvSpPr>
        <p:spPr>
          <a:xfrm>
            <a:off x="103054" y="285356"/>
            <a:ext cx="11803196"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Sesión de juego de roles en la cuadrícula de co-planificación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0"/>
          <p:cNvSpPr txBox="1"/>
          <p:nvPr>
            <p:ph idx="1" type="body"/>
          </p:nvPr>
        </p:nvSpPr>
        <p:spPr>
          <a:xfrm>
            <a:off x="798381" y="1223048"/>
            <a:ext cx="10479220" cy="5225377"/>
          </a:xfrm>
          <a:prstGeom prst="rect">
            <a:avLst/>
          </a:prstGeom>
          <a:solidFill>
            <a:srgbClr val="D8D8D8">
              <a:alpha val="49411"/>
            </a:srgbClr>
          </a:solid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b="1" lang="en-US">
                <a:solidFill>
                  <a:srgbClr val="000000"/>
                </a:solidFill>
                <a:latin typeface="Calibri"/>
                <a:ea typeface="Calibri"/>
                <a:cs typeface="Calibri"/>
                <a:sym typeface="Calibri"/>
              </a:rPr>
              <a:t>1. </a:t>
            </a:r>
            <a:r>
              <a:rPr b="1" lang="en-US">
                <a:solidFill>
                  <a:srgbClr val="000000"/>
                </a:solidFill>
              </a:rPr>
              <a:t>Residencia para ancianos ALTA TECNOLOGÍA</a:t>
            </a:r>
            <a:endParaRPr/>
          </a:p>
          <a:p>
            <a:pPr indent="-9525" lvl="0" marL="238125" rtl="0" algn="l">
              <a:lnSpc>
                <a:spcPct val="90000"/>
              </a:lnSpc>
              <a:spcBef>
                <a:spcPts val="1000"/>
              </a:spcBef>
              <a:spcAft>
                <a:spcPts val="0"/>
              </a:spcAft>
              <a:buSzPts val="2400"/>
              <a:buNone/>
            </a:pPr>
            <a:r>
              <a:rPr lang="en-US" sz="1800">
                <a:solidFill>
                  <a:srgbClr val="000000"/>
                </a:solidFill>
              </a:rPr>
              <a:t>En esta residencia de cuidados están disponibles diferentes tipos de tecnologías:</a:t>
            </a:r>
            <a:endParaRPr/>
          </a:p>
          <a:p>
            <a:pPr indent="-285750" lvl="0" marL="514350" rtl="0" algn="l">
              <a:lnSpc>
                <a:spcPct val="90000"/>
              </a:lnSpc>
              <a:spcBef>
                <a:spcPts val="1000"/>
              </a:spcBef>
              <a:spcAft>
                <a:spcPts val="0"/>
              </a:spcAft>
              <a:buSzPts val="2400"/>
              <a:buFont typeface="Arial"/>
              <a:buChar char="•"/>
            </a:pPr>
            <a:r>
              <a:rPr lang="en-US" sz="1800">
                <a:solidFill>
                  <a:srgbClr val="000000"/>
                </a:solidFill>
              </a:rPr>
              <a:t>Tipo 1: Sistemas de monitoreo para funciones y parámetros vitales</a:t>
            </a:r>
            <a:endParaRPr/>
          </a:p>
          <a:p>
            <a:pPr indent="-285750" lvl="0" marL="514350" rtl="0" algn="l">
              <a:lnSpc>
                <a:spcPct val="90000"/>
              </a:lnSpc>
              <a:spcBef>
                <a:spcPts val="1000"/>
              </a:spcBef>
              <a:spcAft>
                <a:spcPts val="0"/>
              </a:spcAft>
              <a:buSzPts val="2400"/>
              <a:buFont typeface="Arial"/>
              <a:buChar char="•"/>
            </a:pPr>
            <a:r>
              <a:rPr lang="en-US" sz="1800">
                <a:solidFill>
                  <a:srgbClr val="000000"/>
                </a:solidFill>
              </a:rPr>
              <a:t>Tipo 2: Tecnologías de sistemas de llamadas de enfermeras/trabajadores de atención</a:t>
            </a:r>
            <a:endParaRPr/>
          </a:p>
          <a:p>
            <a:pPr indent="-285750" lvl="0" marL="514350" rtl="0" algn="l">
              <a:lnSpc>
                <a:spcPct val="90000"/>
              </a:lnSpc>
              <a:spcBef>
                <a:spcPts val="1000"/>
              </a:spcBef>
              <a:spcAft>
                <a:spcPts val="0"/>
              </a:spcAft>
              <a:buSzPts val="2400"/>
              <a:buFont typeface="Arial"/>
              <a:buChar char="•"/>
            </a:pPr>
            <a:r>
              <a:rPr lang="en-US" sz="1800">
                <a:solidFill>
                  <a:srgbClr val="000000"/>
                </a:solidFill>
              </a:rPr>
              <a:t>Tipo 3: Software que registra llamadas, tiempos de intervención, el intervalo entre la toma de control y el final de la intervención.</a:t>
            </a:r>
            <a:endParaRPr/>
          </a:p>
          <a:p>
            <a:pPr indent="-285750" lvl="0" marL="514350" rtl="0" algn="l">
              <a:lnSpc>
                <a:spcPct val="90000"/>
              </a:lnSpc>
              <a:spcBef>
                <a:spcPts val="1000"/>
              </a:spcBef>
              <a:spcAft>
                <a:spcPts val="0"/>
              </a:spcAft>
              <a:buSzPts val="2400"/>
              <a:buFont typeface="Arial"/>
              <a:buChar char="•"/>
            </a:pPr>
            <a:r>
              <a:rPr lang="en-US" sz="1800">
                <a:solidFill>
                  <a:srgbClr val="000000"/>
                </a:solidFill>
              </a:rPr>
              <a:t>Tipo 4 Un sistema de monitorización digital que permite mejorar la atención de los numerosos pacientes mediante modernos dispositivos electrónicos (wearables), capaces de detectar información sobre el comportamiento y el espacio. Es posible monitorear de manera constante y precisa a cada huésped anciano en la instalación, identificando riesgos, peligros, situaciones de emergencia y necesidades en tiempo real. La transmisión de las señales de alerta en una plataforma web específica permite al personal intervenir con prontitud, recibiendo notificaciones sobre caídas, salidas prolongadas de los huéspedes, estados de agitación o situaciones urgentes. Esto garantiza la seguridad y la independencia de las personas mayores.</a:t>
            </a:r>
            <a:endParaRPr/>
          </a:p>
          <a:p>
            <a:pPr indent="-285750" lvl="0" marL="514350" rtl="0" algn="l">
              <a:lnSpc>
                <a:spcPct val="90000"/>
              </a:lnSpc>
              <a:spcBef>
                <a:spcPts val="1000"/>
              </a:spcBef>
              <a:spcAft>
                <a:spcPts val="0"/>
              </a:spcAft>
              <a:buSzPts val="2400"/>
              <a:buFont typeface="Arial"/>
              <a:buChar char="•"/>
            </a:pPr>
            <a:r>
              <a:rPr lang="en-US" sz="1800">
                <a:solidFill>
                  <a:srgbClr val="000000"/>
                </a:solidFill>
              </a:rPr>
              <a:t>Tipo 5 Ayudas prospectivas para la memoria. Dispositivos de inteligencia artificial que entregan recordatorios u orientación de procedimiento según sea necesario para el usuario para completar la tarea. Ejemplos Mensajes de recordatorio; relojes y calendarios; Dispensadores automáticos de pastillas</a:t>
            </a:r>
            <a:endParaRPr/>
          </a:p>
        </p:txBody>
      </p:sp>
      <p:sp>
        <p:nvSpPr>
          <p:cNvPr id="519" name="Google Shape;519;p60"/>
          <p:cNvSpPr txBox="1"/>
          <p:nvPr>
            <p:ph idx="2" type="body"/>
          </p:nvPr>
        </p:nvSpPr>
        <p:spPr>
          <a:xfrm>
            <a:off x="798381" y="488887"/>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Arquetipos de la residencia</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61"/>
          <p:cNvSpPr txBox="1"/>
          <p:nvPr>
            <p:ph idx="1" type="body"/>
          </p:nvPr>
        </p:nvSpPr>
        <p:spPr>
          <a:xfrm>
            <a:off x="798381" y="1404023"/>
            <a:ext cx="5297620" cy="4563639"/>
          </a:xfrm>
          <a:prstGeom prst="rect">
            <a:avLst/>
          </a:prstGeom>
          <a:solidFill>
            <a:srgbClr val="D8D8D8">
              <a:alpha val="49411"/>
            </a:srgbClr>
          </a:solidFill>
          <a:ln>
            <a:noFill/>
          </a:ln>
        </p:spPr>
        <p:txBody>
          <a:bodyPr anchorCtr="0" anchor="t" bIns="45700" lIns="91425" spcFirstLastPara="1" rIns="91425" wrap="square" tIns="45700">
            <a:noAutofit/>
          </a:bodyPr>
          <a:lstStyle/>
          <a:p>
            <a:pPr indent="-9525" lvl="0" marL="238125" rtl="0" algn="l">
              <a:lnSpc>
                <a:spcPct val="90000"/>
              </a:lnSpc>
              <a:spcBef>
                <a:spcPts val="1000"/>
              </a:spcBef>
              <a:spcAft>
                <a:spcPts val="0"/>
              </a:spcAft>
              <a:buSzPts val="2400"/>
              <a:buNone/>
            </a:pPr>
            <a:r>
              <a:rPr b="1" lang="en-US">
                <a:solidFill>
                  <a:srgbClr val="000000"/>
                </a:solidFill>
                <a:latin typeface="Calibri"/>
                <a:ea typeface="Calibri"/>
                <a:cs typeface="Calibri"/>
                <a:sym typeface="Calibri"/>
              </a:rPr>
              <a:t>2. </a:t>
            </a:r>
            <a:r>
              <a:rPr b="1" lang="en-US">
                <a:solidFill>
                  <a:srgbClr val="000000"/>
                </a:solidFill>
              </a:rPr>
              <a:t>Residencia de ancianos TECNOLOGÍA MEDIA</a:t>
            </a:r>
            <a:endParaRPr sz="3200"/>
          </a:p>
          <a:p>
            <a:pPr indent="-9525" lvl="0" marL="238125" rtl="0" algn="l">
              <a:lnSpc>
                <a:spcPct val="90000"/>
              </a:lnSpc>
              <a:spcBef>
                <a:spcPts val="1000"/>
              </a:spcBef>
              <a:spcAft>
                <a:spcPts val="0"/>
              </a:spcAft>
              <a:buSzPts val="2400"/>
              <a:buNone/>
            </a:pPr>
            <a:r>
              <a:rPr lang="en-US" sz="1800">
                <a:solidFill>
                  <a:srgbClr val="000000"/>
                </a:solidFill>
              </a:rPr>
              <a:t>En esta residencia de ancianos, hay un nivel mínimo de tecnología:</a:t>
            </a:r>
            <a:endParaRPr/>
          </a:p>
          <a:p>
            <a:pPr indent="-285750" lvl="0" marL="514350" rtl="0" algn="l">
              <a:lnSpc>
                <a:spcPct val="90000"/>
              </a:lnSpc>
              <a:spcBef>
                <a:spcPts val="1000"/>
              </a:spcBef>
              <a:spcAft>
                <a:spcPts val="0"/>
              </a:spcAft>
              <a:buSzPts val="2400"/>
              <a:buFont typeface="Arial"/>
              <a:buChar char="•"/>
            </a:pPr>
            <a:r>
              <a:rPr lang="en-US" sz="1800">
                <a:solidFill>
                  <a:srgbClr val="000000"/>
                </a:solidFill>
              </a:rPr>
              <a:t>Tipo 1: Sistemas de monitoreo para funciones y parámetros vitales </a:t>
            </a:r>
            <a:br>
              <a:rPr lang="en-US" sz="1800">
                <a:solidFill>
                  <a:srgbClr val="000000"/>
                </a:solidFill>
              </a:rPr>
            </a:br>
            <a:r>
              <a:rPr lang="en-US" sz="1800">
                <a:solidFill>
                  <a:srgbClr val="000000"/>
                </a:solidFill>
              </a:rPr>
              <a:t> </a:t>
            </a:r>
            <a:br>
              <a:rPr lang="en-US" sz="1800">
                <a:solidFill>
                  <a:srgbClr val="000000"/>
                </a:solidFill>
              </a:rPr>
            </a:br>
            <a:r>
              <a:rPr lang="en-US" sz="1800">
                <a:solidFill>
                  <a:srgbClr val="000000"/>
                </a:solidFill>
              </a:rPr>
              <a:t>Tipo 2: Tecnologías de sistemas de llamadas de enfermeras/trabajadores de atención</a:t>
            </a:r>
            <a:br>
              <a:rPr lang="en-US" sz="1800">
                <a:solidFill>
                  <a:srgbClr val="000000"/>
                </a:solidFill>
              </a:rPr>
            </a:br>
            <a:r>
              <a:rPr lang="en-US" sz="1800">
                <a:solidFill>
                  <a:srgbClr val="000000"/>
                </a:solidFill>
              </a:rPr>
              <a:t> </a:t>
            </a:r>
            <a:br>
              <a:rPr lang="en-US" sz="1800">
                <a:solidFill>
                  <a:srgbClr val="000000"/>
                </a:solidFill>
              </a:rPr>
            </a:br>
            <a:r>
              <a:rPr lang="en-US" sz="1800">
                <a:solidFill>
                  <a:srgbClr val="000000"/>
                </a:solidFill>
              </a:rPr>
              <a:t>Tipo 3: Software que registra llamadas, tiempos de intervención, el intervalo entre la toma de control y el final de la intervención</a:t>
            </a:r>
            <a:endParaRPr/>
          </a:p>
        </p:txBody>
      </p:sp>
      <p:sp>
        <p:nvSpPr>
          <p:cNvPr id="526" name="Google Shape;526;p61"/>
          <p:cNvSpPr txBox="1"/>
          <p:nvPr>
            <p:ph idx="2" type="body"/>
          </p:nvPr>
        </p:nvSpPr>
        <p:spPr>
          <a:xfrm>
            <a:off x="798381" y="488887"/>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Arquetipos de la residencia</a:t>
            </a:r>
            <a:endParaRPr/>
          </a:p>
        </p:txBody>
      </p:sp>
      <p:sp>
        <p:nvSpPr>
          <p:cNvPr id="527" name="Google Shape;527;p61"/>
          <p:cNvSpPr txBox="1"/>
          <p:nvPr/>
        </p:nvSpPr>
        <p:spPr>
          <a:xfrm>
            <a:off x="6308844" y="1404023"/>
            <a:ext cx="5297620" cy="4563639"/>
          </a:xfrm>
          <a:prstGeom prst="rect">
            <a:avLst/>
          </a:prstGeom>
          <a:solidFill>
            <a:srgbClr val="D8D8D8">
              <a:alpha val="49411"/>
            </a:srgbClr>
          </a:solidFill>
          <a:ln>
            <a:noFill/>
          </a:ln>
        </p:spPr>
        <p:txBody>
          <a:bodyPr anchorCtr="0" anchor="t" bIns="45700" lIns="91425" spcFirstLastPara="1" rIns="91425" wrap="square" tIns="45700">
            <a:noAutofit/>
          </a:bodyPr>
          <a:lstStyle/>
          <a:p>
            <a:pPr indent="-9525" lvl="0" marL="238125" marR="0" rtl="0" algn="l">
              <a:lnSpc>
                <a:spcPct val="90000"/>
              </a:lnSpc>
              <a:spcBef>
                <a:spcPts val="1000"/>
              </a:spcBef>
              <a:spcAft>
                <a:spcPts val="0"/>
              </a:spcAft>
              <a:buNone/>
            </a:pPr>
            <a:r>
              <a:rPr b="1" i="0" lang="en-US" sz="2400" u="none" cap="none" strike="noStrike">
                <a:solidFill>
                  <a:srgbClr val="000000"/>
                </a:solidFill>
                <a:latin typeface="Calibri"/>
                <a:ea typeface="Calibri"/>
                <a:cs typeface="Calibri"/>
                <a:sym typeface="Calibri"/>
              </a:rPr>
              <a:t>3. Residencia para ancianos TECNOLOGÍA BÁSICA</a:t>
            </a:r>
            <a:endParaRPr/>
          </a:p>
          <a:p>
            <a:pPr indent="-9525" lvl="0" marL="238125" marR="0" rtl="0" algn="l">
              <a:lnSpc>
                <a:spcPct val="90000"/>
              </a:lnSpc>
              <a:spcBef>
                <a:spcPts val="1000"/>
              </a:spcBef>
              <a:spcAft>
                <a:spcPts val="0"/>
              </a:spcAft>
              <a:buNone/>
            </a:pPr>
            <a:r>
              <a:rPr b="0" i="0" lang="en-US" sz="1800" u="none" cap="none" strike="noStrike">
                <a:solidFill>
                  <a:srgbClr val="000000"/>
                </a:solidFill>
                <a:latin typeface="Calibri"/>
                <a:ea typeface="Calibri"/>
                <a:cs typeface="Calibri"/>
                <a:sym typeface="Calibri"/>
              </a:rPr>
              <a:t>En esta residencia de ancianos, hay un nivel mínimo de tecnología: </a:t>
            </a:r>
            <a:endParaRPr b="0" i="0" sz="1800" u="none" cap="none" strike="noStrike">
              <a:solidFill>
                <a:srgbClr val="092E4B"/>
              </a:solidFill>
              <a:latin typeface="Calibri"/>
              <a:ea typeface="Calibri"/>
              <a:cs typeface="Calibri"/>
              <a:sym typeface="Calibri"/>
            </a:endParaRPr>
          </a:p>
          <a:p>
            <a:pPr indent="-285750" lvl="0" marL="514350" marR="0" rtl="0" algn="l">
              <a:lnSpc>
                <a:spcPct val="90000"/>
              </a:lnSpc>
              <a:spcBef>
                <a:spcPts val="1000"/>
              </a:spcBef>
              <a:spcAft>
                <a:spcPts val="0"/>
              </a:spcAft>
              <a:buClr>
                <a:srgbClr val="092E4B"/>
              </a:buClr>
              <a:buSzPts val="2400"/>
              <a:buFont typeface="Arial"/>
              <a:buChar char="•"/>
            </a:pPr>
            <a:r>
              <a:rPr b="0" i="0" lang="en-US" sz="1800" u="none" cap="none" strike="noStrike">
                <a:solidFill>
                  <a:srgbClr val="000000"/>
                </a:solidFill>
                <a:latin typeface="Calibri"/>
                <a:ea typeface="Calibri"/>
                <a:cs typeface="Calibri"/>
                <a:sym typeface="Calibri"/>
              </a:rPr>
              <a:t>Tipo 1: Sistemas de monitoreo para funciones y parámetros vitales </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 </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Tipo 2: Tecnologías de sistemas de llamadas de enfermeras/trabajadores de atención</a:t>
            </a:r>
            <a:endParaRPr b="0" i="0" sz="1800" u="none" cap="none" strike="noStrike">
              <a:solidFill>
                <a:srgbClr val="092E4B"/>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36ea598341_1_30"/>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02</a:t>
            </a:r>
            <a:endParaRPr/>
          </a:p>
        </p:txBody>
      </p:sp>
      <p:sp>
        <p:nvSpPr>
          <p:cNvPr id="199" name="Google Shape;199;g136ea598341_1_30"/>
          <p:cNvSpPr txBox="1"/>
          <p:nvPr/>
        </p:nvSpPr>
        <p:spPr>
          <a:xfrm>
            <a:off x="5497200" y="2752725"/>
            <a:ext cx="6694800" cy="2372927"/>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en-US" sz="4800" u="none" cap="none" strike="noStrike">
                <a:solidFill>
                  <a:schemeClr val="lt1"/>
                </a:solidFill>
                <a:latin typeface="Calibri"/>
                <a:ea typeface="Calibri"/>
                <a:cs typeface="Calibri"/>
                <a:sym typeface="Calibri"/>
              </a:rPr>
              <a:t>¿Qué es el kit de herramientas WBL de humanos digitales?</a:t>
            </a:r>
            <a:endParaRPr/>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2"/>
          <p:cNvSpPr txBox="1"/>
          <p:nvPr>
            <p:ph idx="1" type="body"/>
          </p:nvPr>
        </p:nvSpPr>
        <p:spPr>
          <a:xfrm>
            <a:off x="461499" y="1275687"/>
            <a:ext cx="3842084" cy="5141156"/>
          </a:xfrm>
          <a:prstGeom prst="rect">
            <a:avLst/>
          </a:prstGeom>
          <a:solidFill>
            <a:srgbClr val="D8D8D8">
              <a:alpha val="49411"/>
            </a:srgbClr>
          </a:solidFill>
          <a:ln>
            <a:noFill/>
          </a:ln>
        </p:spPr>
        <p:txBody>
          <a:bodyPr anchorCtr="0" anchor="t" bIns="45700" lIns="91425" spcFirstLastPara="1" rIns="91425" wrap="square" tIns="45700">
            <a:noAutofit/>
          </a:bodyPr>
          <a:lstStyle/>
          <a:p>
            <a:pPr indent="-457200" lvl="0" marL="685800" rtl="0" algn="l">
              <a:lnSpc>
                <a:spcPct val="90000"/>
              </a:lnSpc>
              <a:spcBef>
                <a:spcPts val="1000"/>
              </a:spcBef>
              <a:spcAft>
                <a:spcPts val="0"/>
              </a:spcAft>
              <a:buSzPts val="2400"/>
              <a:buAutoNum type="arabicPeriod"/>
            </a:pPr>
            <a:r>
              <a:rPr b="1" lang="en-US">
                <a:solidFill>
                  <a:srgbClr val="000000"/>
                </a:solidFill>
              </a:rPr>
              <a:t>Family ALTA TECNOLOGÍA</a:t>
            </a:r>
            <a:endParaRPr/>
          </a:p>
          <a:p>
            <a:pPr indent="0" lvl="0" marL="228600" rtl="0" algn="l">
              <a:lnSpc>
                <a:spcPct val="90000"/>
              </a:lnSpc>
              <a:spcBef>
                <a:spcPts val="1000"/>
              </a:spcBef>
              <a:spcAft>
                <a:spcPts val="0"/>
              </a:spcAft>
              <a:buSzPts val="2400"/>
              <a:buNone/>
            </a:pPr>
            <a:r>
              <a:rPr lang="en-US" sz="1800">
                <a:solidFill>
                  <a:srgbClr val="000000"/>
                </a:solidFill>
              </a:rPr>
              <a:t>En esta familia hay un nivel mínimo de tecnología:</a:t>
            </a:r>
            <a:endParaRPr/>
          </a:p>
          <a:p>
            <a:pPr indent="0" lvl="0" marL="228600" rtl="0" algn="l">
              <a:lnSpc>
                <a:spcPct val="90000"/>
              </a:lnSpc>
              <a:spcBef>
                <a:spcPts val="1000"/>
              </a:spcBef>
              <a:spcAft>
                <a:spcPts val="0"/>
              </a:spcAft>
              <a:buSzPts val="2400"/>
              <a:buNone/>
            </a:pPr>
            <a:r>
              <a:rPr lang="en-US" sz="1600">
                <a:solidFill>
                  <a:srgbClr val="000000"/>
                </a:solidFill>
              </a:rPr>
              <a:t>Tipo 1: Dispositivos de monitoreo para funciones y parámetros vitales </a:t>
            </a:r>
            <a:br>
              <a:rPr lang="en-US" sz="1600">
                <a:solidFill>
                  <a:srgbClr val="000000"/>
                </a:solidFill>
              </a:rPr>
            </a:br>
            <a:r>
              <a:rPr lang="en-US" sz="1600">
                <a:solidFill>
                  <a:srgbClr val="000000"/>
                </a:solidFill>
              </a:rPr>
              <a:t>Tipo 2: Teléfono inteligente / tableta </a:t>
            </a:r>
            <a:br>
              <a:rPr lang="en-US" sz="1600">
                <a:solidFill>
                  <a:srgbClr val="000000"/>
                </a:solidFill>
              </a:rPr>
            </a:br>
            <a:r>
              <a:rPr lang="en-US" sz="1600">
                <a:solidFill>
                  <a:srgbClr val="000000"/>
                </a:solidFill>
              </a:rPr>
              <a:t>Tipo 3: Conexión a Internet</a:t>
            </a:r>
            <a:br>
              <a:rPr lang="en-US" sz="1600">
                <a:solidFill>
                  <a:srgbClr val="000000"/>
                </a:solidFill>
              </a:rPr>
            </a:br>
            <a:r>
              <a:rPr lang="en-US" sz="1600">
                <a:solidFill>
                  <a:srgbClr val="000000"/>
                </a:solidFill>
              </a:rPr>
              <a:t>Tipo 4: Un sistema de monitoreo digital conectado con dispositivos electrónicos modernos (wearables), capaz de detectar información sobre el comportamiento y el espacio. Las señales de alerta en el teléfono inteligente del cuidador le permiten intervenir con prontitud, recibiendo notificaciones sobre caídas, salidas prolongadas del anciano, estados de agitación o situaciones urgentes</a:t>
            </a:r>
            <a:endParaRPr sz="1800">
              <a:latin typeface="Calibri"/>
              <a:ea typeface="Calibri"/>
              <a:cs typeface="Calibri"/>
              <a:sym typeface="Calibri"/>
            </a:endParaRPr>
          </a:p>
        </p:txBody>
      </p:sp>
      <p:sp>
        <p:nvSpPr>
          <p:cNvPr id="534" name="Google Shape;534;p62"/>
          <p:cNvSpPr txBox="1"/>
          <p:nvPr>
            <p:ph idx="2" type="body"/>
          </p:nvPr>
        </p:nvSpPr>
        <p:spPr>
          <a:xfrm>
            <a:off x="798381" y="488887"/>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Archetypes of Families</a:t>
            </a:r>
            <a:endParaRPr/>
          </a:p>
        </p:txBody>
      </p:sp>
      <p:sp>
        <p:nvSpPr>
          <p:cNvPr id="535" name="Google Shape;535;p62"/>
          <p:cNvSpPr txBox="1"/>
          <p:nvPr/>
        </p:nvSpPr>
        <p:spPr>
          <a:xfrm>
            <a:off x="4383793" y="1272489"/>
            <a:ext cx="3645282" cy="5123151"/>
          </a:xfrm>
          <a:prstGeom prst="rect">
            <a:avLst/>
          </a:prstGeom>
          <a:solidFill>
            <a:srgbClr val="D8D8D8">
              <a:alpha val="49411"/>
            </a:srgbClr>
          </a:solidFill>
          <a:ln>
            <a:noFill/>
          </a:ln>
        </p:spPr>
        <p:txBody>
          <a:bodyPr anchorCtr="0" anchor="t" bIns="45700" lIns="91425" spcFirstLastPara="1" rIns="91425" wrap="square" tIns="45700">
            <a:noAutofit/>
          </a:bodyPr>
          <a:lstStyle/>
          <a:p>
            <a:pPr indent="-9525" lvl="0" marL="238125" marR="0" rtl="0" algn="l">
              <a:lnSpc>
                <a:spcPct val="90000"/>
              </a:lnSpc>
              <a:spcBef>
                <a:spcPts val="1000"/>
              </a:spcBef>
              <a:spcAft>
                <a:spcPts val="0"/>
              </a:spcAft>
              <a:buNone/>
            </a:pPr>
            <a:r>
              <a:rPr b="1" i="0" lang="en-US" sz="2400" u="none" cap="none" strike="noStrike">
                <a:solidFill>
                  <a:srgbClr val="000000"/>
                </a:solidFill>
                <a:latin typeface="Calibri"/>
                <a:ea typeface="Calibri"/>
                <a:cs typeface="Calibri"/>
                <a:sym typeface="Calibri"/>
              </a:rPr>
              <a:t>2. Family TECNOLOGÍA BAJA</a:t>
            </a:r>
            <a:endParaRPr/>
          </a:p>
          <a:p>
            <a:pPr indent="-9525" lvl="0" marL="238125" marR="0" rtl="0" algn="l">
              <a:lnSpc>
                <a:spcPct val="90000"/>
              </a:lnSpc>
              <a:spcBef>
                <a:spcPts val="1000"/>
              </a:spcBef>
              <a:spcAft>
                <a:spcPts val="0"/>
              </a:spcAft>
              <a:buNone/>
            </a:pPr>
            <a:r>
              <a:rPr b="0" i="0" lang="en-US" sz="1800" u="none" cap="none" strike="noStrike">
                <a:solidFill>
                  <a:srgbClr val="000000"/>
                </a:solidFill>
                <a:latin typeface="Calibri"/>
                <a:ea typeface="Calibri"/>
                <a:cs typeface="Calibri"/>
                <a:sym typeface="Calibri"/>
              </a:rPr>
              <a:t>En esta familia hay un nivel mínimo de tecnología:</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 </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Tipo 1: Dispositivos de monitoreo para funciones y parámetros vitales </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 </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Tipo 2: Teléfono inteligente / tableta </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 </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Tipo 3: Conexión a Internet</a:t>
            </a:r>
            <a:endParaRPr b="0" i="0" sz="1800" u="none" cap="none" strike="noStrike">
              <a:solidFill>
                <a:srgbClr val="092E4B"/>
              </a:solidFill>
              <a:latin typeface="Calibri"/>
              <a:ea typeface="Calibri"/>
              <a:cs typeface="Calibri"/>
              <a:sym typeface="Calibri"/>
            </a:endParaRPr>
          </a:p>
        </p:txBody>
      </p:sp>
      <p:sp>
        <p:nvSpPr>
          <p:cNvPr id="536" name="Google Shape;536;p62"/>
          <p:cNvSpPr txBox="1"/>
          <p:nvPr/>
        </p:nvSpPr>
        <p:spPr>
          <a:xfrm>
            <a:off x="8133347" y="1293692"/>
            <a:ext cx="3643064" cy="5123151"/>
          </a:xfrm>
          <a:prstGeom prst="rect">
            <a:avLst/>
          </a:prstGeom>
          <a:solidFill>
            <a:srgbClr val="D8D8D8">
              <a:alpha val="49411"/>
            </a:srgbClr>
          </a:solidFill>
          <a:ln>
            <a:noFill/>
          </a:ln>
        </p:spPr>
        <p:txBody>
          <a:bodyPr anchorCtr="0" anchor="t" bIns="45700" lIns="91425" spcFirstLastPara="1" rIns="91425" wrap="square" tIns="45700">
            <a:noAutofit/>
          </a:bodyPr>
          <a:lstStyle/>
          <a:p>
            <a:pPr indent="-9525" lvl="0" marL="238125" marR="0" rtl="0" algn="l">
              <a:lnSpc>
                <a:spcPct val="90000"/>
              </a:lnSpc>
              <a:spcBef>
                <a:spcPts val="1000"/>
              </a:spcBef>
              <a:spcAft>
                <a:spcPts val="0"/>
              </a:spcAft>
              <a:buNone/>
            </a:pPr>
            <a:r>
              <a:rPr b="1" i="0" lang="en-US" sz="2400" u="none" cap="none" strike="noStrike">
                <a:solidFill>
                  <a:srgbClr val="000000"/>
                </a:solidFill>
                <a:latin typeface="Calibri"/>
                <a:ea typeface="Calibri"/>
                <a:cs typeface="Calibri"/>
                <a:sym typeface="Calibri"/>
              </a:rPr>
              <a:t>3. Family SIN TECNOLOGÍA</a:t>
            </a:r>
            <a:endParaRPr/>
          </a:p>
          <a:p>
            <a:pPr indent="-9525" lvl="0" marL="238125" marR="0" rtl="0" algn="l">
              <a:lnSpc>
                <a:spcPct val="90000"/>
              </a:lnSpc>
              <a:spcBef>
                <a:spcPts val="1000"/>
              </a:spcBef>
              <a:spcAft>
                <a:spcPts val="0"/>
              </a:spcAft>
              <a:buNone/>
            </a:pPr>
            <a:r>
              <a:rPr b="0" i="0" lang="en-US" sz="1800" u="none" cap="none" strike="noStrike">
                <a:solidFill>
                  <a:srgbClr val="000000"/>
                </a:solidFill>
                <a:latin typeface="Calibri"/>
                <a:ea typeface="Calibri"/>
                <a:cs typeface="Calibri"/>
                <a:sym typeface="Calibri"/>
              </a:rPr>
              <a:t>En esta familia no hay tecnologías disponibles. El cuidador puede usar: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Type 1: </a:t>
            </a:r>
            <a:r>
              <a:rPr b="1" i="0" lang="en-US" sz="1800" u="none" cap="none" strike="noStrike">
                <a:solidFill>
                  <a:srgbClr val="000000"/>
                </a:solidFill>
                <a:latin typeface="Calibri"/>
                <a:ea typeface="Calibri"/>
                <a:cs typeface="Calibri"/>
                <a:sym typeface="Calibri"/>
              </a:rPr>
              <a:t>TV</a:t>
            </a:r>
            <a:r>
              <a:rPr b="0"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Type 2: </a:t>
            </a:r>
            <a:r>
              <a:rPr b="1" i="0" lang="en-US" sz="1800" u="none" cap="none" strike="noStrike">
                <a:solidFill>
                  <a:srgbClr val="000000"/>
                </a:solidFill>
                <a:latin typeface="Calibri"/>
                <a:ea typeface="Calibri"/>
                <a:cs typeface="Calibri"/>
                <a:sym typeface="Calibri"/>
              </a:rPr>
              <a:t>Own Smartphone/Tablet</a:t>
            </a:r>
            <a:r>
              <a:rPr b="0"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1"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t/>
            </a:r>
            <a:endParaRPr b="0" i="0" sz="1800" u="none" cap="none" strike="noStrike">
              <a:solidFill>
                <a:srgbClr val="092E4B"/>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pic>
        <p:nvPicPr>
          <p:cNvPr id="541" name="Google Shape;541;p63"/>
          <p:cNvPicPr preferRelativeResize="0"/>
          <p:nvPr/>
        </p:nvPicPr>
        <p:blipFill rotWithShape="1">
          <a:blip r:embed="rId3">
            <a:alphaModFix/>
          </a:blip>
          <a:srcRect b="-2812" l="0" r="4233" t="-1"/>
          <a:stretch/>
        </p:blipFill>
        <p:spPr>
          <a:xfrm>
            <a:off x="548951" y="1845795"/>
            <a:ext cx="5230460" cy="4090547"/>
          </a:xfrm>
          <a:prstGeom prst="rect">
            <a:avLst/>
          </a:prstGeom>
          <a:noFill/>
          <a:ln cap="flat" cmpd="sng" w="9525">
            <a:solidFill>
              <a:srgbClr val="080808"/>
            </a:solidFill>
            <a:prstDash val="solid"/>
            <a:round/>
            <a:headEnd len="sm" w="sm" type="none"/>
            <a:tailEnd len="sm" w="sm" type="none"/>
          </a:ln>
        </p:spPr>
      </p:pic>
      <p:pic>
        <p:nvPicPr>
          <p:cNvPr id="542" name="Google Shape;542;p63"/>
          <p:cNvPicPr preferRelativeResize="0"/>
          <p:nvPr/>
        </p:nvPicPr>
        <p:blipFill rotWithShape="1">
          <a:blip r:embed="rId4">
            <a:alphaModFix/>
          </a:blip>
          <a:srcRect b="7520" l="0" r="5774" t="0"/>
          <a:stretch/>
        </p:blipFill>
        <p:spPr>
          <a:xfrm>
            <a:off x="6096000" y="1845796"/>
            <a:ext cx="5124835" cy="4090546"/>
          </a:xfrm>
          <a:prstGeom prst="rect">
            <a:avLst/>
          </a:prstGeom>
          <a:noFill/>
          <a:ln cap="flat" cmpd="sng" w="9525">
            <a:solidFill>
              <a:srgbClr val="080808"/>
            </a:solidFill>
            <a:prstDash val="solid"/>
            <a:round/>
            <a:headEnd len="sm" w="sm" type="none"/>
            <a:tailEnd len="sm" w="sm" type="none"/>
          </a:ln>
        </p:spPr>
      </p:pic>
      <p:sp>
        <p:nvSpPr>
          <p:cNvPr id="543" name="Google Shape;543;p63"/>
          <p:cNvSpPr txBox="1"/>
          <p:nvPr>
            <p:ph idx="2" type="body"/>
          </p:nvPr>
        </p:nvSpPr>
        <p:spPr>
          <a:xfrm>
            <a:off x="371476" y="519831"/>
            <a:ext cx="12230099"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sz="3200"/>
              <a:t>Cuadrícula n. 3 Co-planificación con la Organización Anfitriona</a:t>
            </a:r>
            <a:endParaRPr sz="32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4"/>
          <p:cNvSpPr txBox="1"/>
          <p:nvPr>
            <p:ph idx="1" type="body"/>
          </p:nvPr>
        </p:nvSpPr>
        <p:spPr>
          <a:xfrm>
            <a:off x="5497150" y="3602325"/>
            <a:ext cx="615690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lang="en-US"/>
              <a:t>Recorrido individualizado WBL </a:t>
            </a:r>
            <a:br>
              <a:rPr lang="en-US"/>
            </a:br>
            <a:r>
              <a:rPr lang="en-US" sz="3500"/>
              <a:t>Por Italia Salute srl</a:t>
            </a:r>
            <a:endParaRPr sz="2200"/>
          </a:p>
        </p:txBody>
      </p:sp>
      <p:sp>
        <p:nvSpPr>
          <p:cNvPr id="550" name="Google Shape;550;p64"/>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07</a:t>
            </a:r>
            <a:endParaRPr/>
          </a:p>
        </p:txBody>
      </p:sp>
      <p:sp>
        <p:nvSpPr>
          <p:cNvPr id="551" name="Google Shape;551;p64"/>
          <p:cNvSpPr txBox="1"/>
          <p:nvPr/>
        </p:nvSpPr>
        <p:spPr>
          <a:xfrm>
            <a:off x="5497150" y="1741445"/>
            <a:ext cx="6694800" cy="151423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en-US" sz="4800" u="none" cap="none" strike="noStrike">
                <a:solidFill>
                  <a:schemeClr val="lt1"/>
                </a:solidFill>
                <a:latin typeface="Calibri"/>
                <a:ea typeface="Calibri"/>
                <a:cs typeface="Calibri"/>
                <a:sym typeface="Calibri"/>
              </a:rPr>
              <a:t>Sesiones de juego de roles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5"/>
          <p:cNvSpPr txBox="1"/>
          <p:nvPr>
            <p:ph idx="1" type="body"/>
          </p:nvPr>
        </p:nvSpPr>
        <p:spPr>
          <a:xfrm>
            <a:off x="5497150" y="3602325"/>
            <a:ext cx="615690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lang="en-US"/>
              <a:t>Procesos</a:t>
            </a:r>
            <a:endParaRPr/>
          </a:p>
        </p:txBody>
      </p:sp>
      <p:sp>
        <p:nvSpPr>
          <p:cNvPr id="558" name="Google Shape;558;p65"/>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08</a:t>
            </a:r>
            <a:endParaRPr/>
          </a:p>
        </p:txBody>
      </p:sp>
      <p:sp>
        <p:nvSpPr>
          <p:cNvPr id="559" name="Google Shape;559;p65"/>
          <p:cNvSpPr txBox="1"/>
          <p:nvPr/>
        </p:nvSpPr>
        <p:spPr>
          <a:xfrm>
            <a:off x="5497200" y="2752725"/>
            <a:ext cx="6694800" cy="84943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en-US" sz="4800" u="none" cap="none" strike="noStrike">
                <a:solidFill>
                  <a:schemeClr val="lt1"/>
                </a:solidFill>
                <a:latin typeface="Calibri"/>
                <a:ea typeface="Calibri"/>
                <a:cs typeface="Calibri"/>
                <a:sym typeface="Calibri"/>
              </a:rPr>
              <a:t>Trabajo en grupo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66"/>
          <p:cNvSpPr txBox="1"/>
          <p:nvPr>
            <p:ph idx="2" type="body"/>
          </p:nvPr>
        </p:nvSpPr>
        <p:spPr>
          <a:xfrm>
            <a:off x="798381" y="426527"/>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Procesos de trabajo en grupo – Diseño WBL</a:t>
            </a:r>
            <a:endParaRPr/>
          </a:p>
        </p:txBody>
      </p:sp>
      <p:pic>
        <p:nvPicPr>
          <p:cNvPr id="565" name="Google Shape;565;p66"/>
          <p:cNvPicPr preferRelativeResize="0"/>
          <p:nvPr/>
        </p:nvPicPr>
        <p:blipFill rotWithShape="1">
          <a:blip r:embed="rId3">
            <a:alphaModFix/>
          </a:blip>
          <a:srcRect b="0" l="0" r="0" t="0"/>
          <a:stretch/>
        </p:blipFill>
        <p:spPr>
          <a:xfrm>
            <a:off x="1834015" y="1056827"/>
            <a:ext cx="7743122" cy="545485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67"/>
          <p:cNvSpPr txBox="1"/>
          <p:nvPr>
            <p:ph idx="2" type="body"/>
          </p:nvPr>
        </p:nvSpPr>
        <p:spPr>
          <a:xfrm>
            <a:off x="798381" y="330275"/>
            <a:ext cx="10880272"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Procesos de trabajo en grupo – Gestión y seguimiento</a:t>
            </a:r>
            <a:endParaRPr/>
          </a:p>
        </p:txBody>
      </p:sp>
      <p:pic>
        <p:nvPicPr>
          <p:cNvPr id="572" name="Google Shape;572;p67"/>
          <p:cNvPicPr preferRelativeResize="0"/>
          <p:nvPr/>
        </p:nvPicPr>
        <p:blipFill rotWithShape="1">
          <a:blip r:embed="rId3">
            <a:alphaModFix/>
          </a:blip>
          <a:srcRect b="0" l="0" r="0" t="0"/>
          <a:stretch/>
        </p:blipFill>
        <p:spPr>
          <a:xfrm>
            <a:off x="2567354" y="1057886"/>
            <a:ext cx="6958623" cy="536293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68"/>
          <p:cNvSpPr txBox="1"/>
          <p:nvPr>
            <p:ph idx="1" type="body"/>
          </p:nvPr>
        </p:nvSpPr>
        <p:spPr>
          <a:xfrm>
            <a:off x="798380" y="1682291"/>
            <a:ext cx="10595237" cy="4575634"/>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2400"/>
              <a:buFont typeface="Arial"/>
              <a:buChar char="•"/>
            </a:pPr>
            <a:r>
              <a:rPr lang="en-US"/>
              <a:t>Crear dos grupos</a:t>
            </a:r>
            <a:endParaRPr/>
          </a:p>
          <a:p>
            <a:pPr indent="-342900" lvl="0" marL="571500" rtl="0" algn="l">
              <a:lnSpc>
                <a:spcPct val="90000"/>
              </a:lnSpc>
              <a:spcBef>
                <a:spcPts val="1000"/>
              </a:spcBef>
              <a:spcAft>
                <a:spcPts val="0"/>
              </a:spcAft>
              <a:buSzPts val="2400"/>
              <a:buFont typeface="Arial"/>
              <a:buChar char="•"/>
            </a:pPr>
            <a:r>
              <a:rPr lang="en-US"/>
              <a:t>El primer grupo trabajará en el proceso de «diseño WBL» y el segundo grupo trabajará en el proceso de «Gestión y seguimiento»</a:t>
            </a:r>
            <a:endParaRPr/>
          </a:p>
          <a:p>
            <a:pPr indent="-342900" lvl="0" marL="571500" rtl="0" algn="l">
              <a:lnSpc>
                <a:spcPct val="90000"/>
              </a:lnSpc>
              <a:spcBef>
                <a:spcPts val="1000"/>
              </a:spcBef>
              <a:spcAft>
                <a:spcPts val="0"/>
              </a:spcAft>
              <a:buSzPts val="2400"/>
              <a:buFont typeface="Arial"/>
              <a:buChar char="•"/>
            </a:pPr>
            <a:r>
              <a:rPr lang="en-US"/>
              <a:t>Le proponemos trabajar de acuerdo con los siguientes pasos:</a:t>
            </a:r>
            <a:endParaRPr/>
          </a:p>
          <a:p>
            <a:pPr indent="-457200" lvl="1" marL="1143000" rtl="0" algn="l">
              <a:lnSpc>
                <a:spcPct val="90000"/>
              </a:lnSpc>
              <a:spcBef>
                <a:spcPts val="500"/>
              </a:spcBef>
              <a:spcAft>
                <a:spcPts val="0"/>
              </a:spcAft>
              <a:buClr>
                <a:srgbClr val="064947"/>
              </a:buClr>
              <a:buSzPts val="2000"/>
              <a:buFont typeface="Arial"/>
              <a:buAutoNum type="alphaLcParenR"/>
            </a:pPr>
            <a:r>
              <a:rPr lang="en-US" sz="2400">
                <a:solidFill>
                  <a:srgbClr val="080808"/>
                </a:solidFill>
                <a:latin typeface="Calibri"/>
                <a:ea typeface="Calibri"/>
                <a:cs typeface="Calibri"/>
                <a:sym typeface="Calibri"/>
              </a:rPr>
              <a:t>Agregue actividades / tareas que en su opinión faltan</a:t>
            </a:r>
            <a:br>
              <a:rPr lang="en-US" sz="2400">
                <a:solidFill>
                  <a:srgbClr val="080808"/>
                </a:solidFill>
                <a:latin typeface="Calibri"/>
                <a:ea typeface="Calibri"/>
                <a:cs typeface="Calibri"/>
                <a:sym typeface="Calibri"/>
              </a:rPr>
            </a:br>
            <a:r>
              <a:rPr lang="en-US" sz="2400">
                <a:solidFill>
                  <a:srgbClr val="080808"/>
                </a:solidFill>
                <a:latin typeface="Calibri"/>
                <a:ea typeface="Calibri"/>
                <a:cs typeface="Calibri"/>
                <a:sym typeface="Calibri"/>
              </a:rPr>
              <a:t>Describir el resultado final del proceso</a:t>
            </a:r>
            <a:br>
              <a:rPr lang="en-US" sz="2400">
                <a:solidFill>
                  <a:srgbClr val="080808"/>
                </a:solidFill>
                <a:latin typeface="Calibri"/>
                <a:ea typeface="Calibri"/>
                <a:cs typeface="Calibri"/>
                <a:sym typeface="Calibri"/>
              </a:rPr>
            </a:br>
            <a:r>
              <a:rPr lang="en-US" sz="2400">
                <a:solidFill>
                  <a:srgbClr val="080808"/>
                </a:solidFill>
                <a:latin typeface="Calibri"/>
                <a:ea typeface="Calibri"/>
                <a:cs typeface="Calibri"/>
                <a:sym typeface="Calibri"/>
              </a:rPr>
              <a:t>Describa más en detalle cada actividad/tarea enumerada</a:t>
            </a:r>
            <a:br>
              <a:rPr lang="en-US" sz="2400">
                <a:solidFill>
                  <a:srgbClr val="080808"/>
                </a:solidFill>
                <a:latin typeface="Calibri"/>
                <a:ea typeface="Calibri"/>
                <a:cs typeface="Calibri"/>
                <a:sym typeface="Calibri"/>
              </a:rPr>
            </a:br>
            <a:r>
              <a:rPr lang="en-US" sz="2400">
                <a:solidFill>
                  <a:srgbClr val="080808"/>
                </a:solidFill>
                <a:latin typeface="Calibri"/>
                <a:ea typeface="Calibri"/>
                <a:cs typeface="Calibri"/>
                <a:sym typeface="Calibri"/>
              </a:rPr>
              <a:t>Conecta los módulos y las herramientas que presentamos a cada actividad/tarea.</a:t>
            </a:r>
            <a:endParaRPr/>
          </a:p>
          <a:p>
            <a:pPr indent="-228600" lvl="0" marL="457200" rtl="0" algn="l">
              <a:lnSpc>
                <a:spcPct val="90000"/>
              </a:lnSpc>
              <a:spcBef>
                <a:spcPts val="1000"/>
              </a:spcBef>
              <a:spcAft>
                <a:spcPts val="0"/>
              </a:spcAft>
              <a:buSzPts val="2400"/>
              <a:buNone/>
            </a:pPr>
            <a:r>
              <a:rPr i="1" lang="en-US"/>
              <a:t>Por favor, trabaje directamente en documentos de Excel</a:t>
            </a:r>
            <a:br>
              <a:rPr i="1" lang="en-US"/>
            </a:br>
            <a:r>
              <a:rPr i="1" lang="en-US"/>
              <a:t>Duración: 60 minutos</a:t>
            </a:r>
            <a:endParaRPr/>
          </a:p>
        </p:txBody>
      </p:sp>
      <p:sp>
        <p:nvSpPr>
          <p:cNvPr id="578" name="Google Shape;578;p68"/>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Trabajo en grupo sobre el proceso</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16"/>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000"/>
              <a:buNone/>
            </a:pPr>
            <a:r>
              <a:rPr lang="en-US"/>
              <a:t>Gracias</a:t>
            </a:r>
            <a:endParaRPr/>
          </a:p>
        </p:txBody>
      </p:sp>
      <p:sp>
        <p:nvSpPr>
          <p:cNvPr id="585" name="Google Shape;585;p16"/>
          <p:cNvSpPr txBox="1"/>
          <p:nvPr>
            <p:ph idx="1" type="body"/>
          </p:nvPr>
        </p:nvSpPr>
        <p:spPr>
          <a:xfrm>
            <a:off x="7665396" y="5611394"/>
            <a:ext cx="3875423" cy="73114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﻿www.housingcare.net</a:t>
            </a:r>
            <a:endParaRPr/>
          </a:p>
        </p:txBody>
      </p:sp>
      <p:grpSp>
        <p:nvGrpSpPr>
          <p:cNvPr id="586" name="Google Shape;586;p16"/>
          <p:cNvGrpSpPr/>
          <p:nvPr/>
        </p:nvGrpSpPr>
        <p:grpSpPr>
          <a:xfrm>
            <a:off x="11054594" y="2625849"/>
            <a:ext cx="280634" cy="280634"/>
            <a:chOff x="1950027" y="2499889"/>
            <a:chExt cx="850463" cy="850463"/>
          </a:xfrm>
        </p:grpSpPr>
        <p:sp>
          <p:nvSpPr>
            <p:cNvPr id="587" name="Google Shape;587;p16"/>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88" name="Google Shape;588;p16"/>
            <p:cNvGrpSpPr/>
            <p:nvPr/>
          </p:nvGrpSpPr>
          <p:grpSpPr>
            <a:xfrm>
              <a:off x="2107521" y="2657382"/>
              <a:ext cx="535476" cy="535477"/>
              <a:chOff x="2107521" y="2657382"/>
              <a:chExt cx="535476" cy="535477"/>
            </a:xfrm>
          </p:grpSpPr>
          <p:sp>
            <p:nvSpPr>
              <p:cNvPr id="589" name="Google Shape;589;p16"/>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0" name="Google Shape;590;p16"/>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1" name="Google Shape;591;p16"/>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592" name="Google Shape;592;p16"/>
          <p:cNvGrpSpPr/>
          <p:nvPr/>
        </p:nvGrpSpPr>
        <p:grpSpPr>
          <a:xfrm>
            <a:off x="10362363" y="2625849"/>
            <a:ext cx="280634" cy="280634"/>
            <a:chOff x="-147782" y="2499889"/>
            <a:chExt cx="850463" cy="850463"/>
          </a:xfrm>
        </p:grpSpPr>
        <p:sp>
          <p:nvSpPr>
            <p:cNvPr id="593" name="Google Shape;593;p16"/>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4" name="Google Shape;594;p16"/>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5" name="Google Shape;595;p16"/>
          <p:cNvGrpSpPr/>
          <p:nvPr/>
        </p:nvGrpSpPr>
        <p:grpSpPr>
          <a:xfrm>
            <a:off x="11400502" y="2625849"/>
            <a:ext cx="280634" cy="280634"/>
            <a:chOff x="2998302" y="2499889"/>
            <a:chExt cx="850463" cy="850463"/>
          </a:xfrm>
        </p:grpSpPr>
        <p:sp>
          <p:nvSpPr>
            <p:cNvPr id="596" name="Google Shape;596;p16"/>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7" name="Google Shape;597;p16"/>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8" name="Google Shape;598;p16"/>
          <p:cNvGrpSpPr/>
          <p:nvPr/>
        </p:nvGrpSpPr>
        <p:grpSpPr>
          <a:xfrm>
            <a:off x="10016456" y="2625849"/>
            <a:ext cx="280634" cy="280842"/>
            <a:chOff x="-1196056" y="2499889"/>
            <a:chExt cx="850463" cy="851092"/>
          </a:xfrm>
        </p:grpSpPr>
        <p:sp>
          <p:nvSpPr>
            <p:cNvPr id="599" name="Google Shape;599;p16"/>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0" name="Google Shape;600;p16"/>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01" name="Google Shape;601;p16"/>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602" name="Google Shape;602;p16"/>
          <p:cNvPicPr preferRelativeResize="0"/>
          <p:nvPr/>
        </p:nvPicPr>
        <p:blipFill rotWithShape="1">
          <a:blip r:embed="rId3">
            <a:alphaModFix/>
          </a:blip>
          <a:srcRect b="0" l="0" r="0" t="0"/>
          <a:stretch/>
        </p:blipFill>
        <p:spPr>
          <a:xfrm>
            <a:off x="10727019" y="2639589"/>
            <a:ext cx="246077" cy="246077"/>
          </a:xfrm>
          <a:prstGeom prst="rect">
            <a:avLst/>
          </a:prstGeom>
          <a:noFill/>
          <a:ln>
            <a:noFill/>
          </a:ln>
        </p:spPr>
      </p:pic>
      <p:pic>
        <p:nvPicPr>
          <p:cNvPr id="603" name="Google Shape;603;p16"/>
          <p:cNvPicPr preferRelativeResize="0"/>
          <p:nvPr/>
        </p:nvPicPr>
        <p:blipFill rotWithShape="1">
          <a:blip r:embed="rId4">
            <a:alphaModFix/>
          </a:blip>
          <a:srcRect b="0" l="0" r="0" t="0"/>
          <a:stretch/>
        </p:blipFill>
        <p:spPr>
          <a:xfrm>
            <a:off x="7285863" y="845635"/>
            <a:ext cx="4634487" cy="1158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36ea598341_1_3"/>
          <p:cNvSpPr txBox="1"/>
          <p:nvPr>
            <p:ph idx="2" type="body"/>
          </p:nvPr>
        </p:nvSpPr>
        <p:spPr>
          <a:xfrm>
            <a:off x="269508" y="403973"/>
            <a:ext cx="11588816" cy="130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3000"/>
              <a:buNone/>
            </a:pPr>
            <a:r>
              <a:rPr lang="en-US" sz="6000"/>
              <a:t>Ciclo de garantía de calidad EQAVET</a:t>
            </a:r>
            <a:endParaRPr b="1" sz="5400"/>
          </a:p>
        </p:txBody>
      </p:sp>
      <p:sp>
        <p:nvSpPr>
          <p:cNvPr id="206" name="Google Shape;206;g136ea598341_1_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t/>
            </a:r>
            <a:endParaRPr/>
          </a:p>
        </p:txBody>
      </p:sp>
      <p:pic>
        <p:nvPicPr>
          <p:cNvPr descr="https://www.qc-vet.eu/images/pdca_cycle_es2.jpg" id="207" name="Google Shape;207;g136ea598341_1_3"/>
          <p:cNvPicPr preferRelativeResize="0"/>
          <p:nvPr/>
        </p:nvPicPr>
        <p:blipFill rotWithShape="1">
          <a:blip r:embed="rId3">
            <a:alphaModFix/>
          </a:blip>
          <a:srcRect b="0" l="0" r="0" t="0"/>
          <a:stretch/>
        </p:blipFill>
        <p:spPr>
          <a:xfrm>
            <a:off x="4100919" y="1704173"/>
            <a:ext cx="4286250" cy="4286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
          <p:cNvSpPr txBox="1"/>
          <p:nvPr>
            <p:ph idx="1" type="body"/>
          </p:nvPr>
        </p:nvSpPr>
        <p:spPr>
          <a:xfrm>
            <a:off x="798380" y="2045703"/>
            <a:ext cx="10595100" cy="4148619"/>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lt1"/>
              </a:buClr>
              <a:buSzPct val="200000"/>
              <a:buNone/>
            </a:pPr>
            <a:r>
              <a:t/>
            </a:r>
            <a:endParaRPr/>
          </a:p>
          <a:p>
            <a:pPr indent="0" lvl="0" marL="0" rtl="0" algn="l">
              <a:lnSpc>
                <a:spcPct val="90000"/>
              </a:lnSpc>
              <a:spcBef>
                <a:spcPts val="0"/>
              </a:spcBef>
              <a:spcAft>
                <a:spcPts val="0"/>
              </a:spcAft>
              <a:buClr>
                <a:schemeClr val="lt1"/>
              </a:buClr>
              <a:buSzPct val="200000"/>
              <a:buNone/>
            </a:pPr>
            <a:r>
              <a:t/>
            </a:r>
            <a:endParaRPr/>
          </a:p>
          <a:p>
            <a:pPr indent="0" lvl="0" marL="0" rtl="0" algn="l">
              <a:lnSpc>
                <a:spcPct val="90000"/>
              </a:lnSpc>
              <a:spcBef>
                <a:spcPts val="0"/>
              </a:spcBef>
              <a:spcAft>
                <a:spcPts val="0"/>
              </a:spcAft>
              <a:buClr>
                <a:schemeClr val="lt1"/>
              </a:buClr>
              <a:buSzPct val="200000"/>
              <a:buNone/>
            </a:pPr>
            <a:r>
              <a:rPr lang="en-US"/>
              <a:t>Un conjunto de herramientas útiles para diseñar e implementar actividades de aprendizaje práctico dirigidas a los cuidadores que se implementarán en un itinerario basado en el trabajo.</a:t>
            </a:r>
            <a:endParaRPr/>
          </a:p>
          <a:p>
            <a:pPr indent="0" lvl="0" marL="0" rtl="0" algn="l">
              <a:lnSpc>
                <a:spcPct val="90000"/>
              </a:lnSpc>
              <a:spcBef>
                <a:spcPts val="0"/>
              </a:spcBef>
              <a:spcAft>
                <a:spcPts val="0"/>
              </a:spcAft>
              <a:buClr>
                <a:schemeClr val="lt1"/>
              </a:buClr>
              <a:buSzPct val="200000"/>
              <a:buNone/>
            </a:pPr>
            <a:r>
              <a:t/>
            </a:r>
            <a:endParaRPr/>
          </a:p>
          <a:p>
            <a:pPr indent="0" lvl="0" marL="0" rtl="0" algn="l">
              <a:lnSpc>
                <a:spcPct val="100000"/>
              </a:lnSpc>
              <a:spcBef>
                <a:spcPts val="0"/>
              </a:spcBef>
              <a:spcAft>
                <a:spcPts val="0"/>
              </a:spcAft>
              <a:buClr>
                <a:schemeClr val="lt1"/>
              </a:buClr>
              <a:buSzPct val="200000"/>
              <a:buNone/>
            </a:pPr>
            <a:r>
              <a:rPr lang="en-US"/>
              <a:t>Incluye contenido, actividades y herramientas para gestionar las experiencias de aprendizaje basadas en el trabajo de los alumnos / cuidadores</a:t>
            </a:r>
            <a:endParaRPr/>
          </a:p>
          <a:p>
            <a:pPr indent="0" lvl="0" marL="0" rtl="0" algn="l">
              <a:lnSpc>
                <a:spcPct val="100000"/>
              </a:lnSpc>
              <a:spcBef>
                <a:spcPts val="0"/>
              </a:spcBef>
              <a:spcAft>
                <a:spcPts val="0"/>
              </a:spcAft>
              <a:buClr>
                <a:schemeClr val="lt1"/>
              </a:buClr>
              <a:buSzPct val="200000"/>
              <a:buNone/>
            </a:pPr>
            <a:br>
              <a:rPr lang="en-US"/>
            </a:br>
            <a:r>
              <a:rPr lang="en-US"/>
              <a:t>El kit de herramientas está dirigido a los formadores/tutores que apoyarán a los cuidadores en la experiencia de aprendizaje basado en el trabajo y a los alumnos/cuidadores</a:t>
            </a:r>
            <a:endParaRPr/>
          </a:p>
          <a:p>
            <a:pPr indent="0" lvl="0" marL="0" rtl="0" algn="l">
              <a:lnSpc>
                <a:spcPct val="100000"/>
              </a:lnSpc>
              <a:spcBef>
                <a:spcPts val="0"/>
              </a:spcBef>
              <a:spcAft>
                <a:spcPts val="0"/>
              </a:spcAft>
              <a:buClr>
                <a:schemeClr val="lt1"/>
              </a:buClr>
              <a:buSzPct val="200000"/>
              <a:buNone/>
            </a:pPr>
            <a:br>
              <a:rPr lang="en-US"/>
            </a:br>
            <a:r>
              <a:rPr lang="en-US"/>
              <a:t>Incluye también materiales de capacitación para capacitar a los tutores de WBL</a:t>
            </a:r>
            <a:br>
              <a:rPr lang="en-US"/>
            </a:br>
            <a:r>
              <a:rPr lang="en-US"/>
              <a:t> </a:t>
            </a:r>
            <a:br>
              <a:rPr lang="en-US"/>
            </a:br>
            <a:r>
              <a:rPr lang="en-US"/>
              <a:t>Se desarrollará de acuerdo con los principios EQAVET+</a:t>
            </a:r>
            <a:endParaRPr/>
          </a:p>
        </p:txBody>
      </p:sp>
      <p:sp>
        <p:nvSpPr>
          <p:cNvPr id="214" name="Google Shape;214;p1"/>
          <p:cNvSpPr txBox="1"/>
          <p:nvPr>
            <p:ph idx="2" type="body"/>
          </p:nvPr>
        </p:nvSpPr>
        <p:spPr>
          <a:xfrm>
            <a:off x="798375" y="403973"/>
            <a:ext cx="10595100" cy="130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3000"/>
              <a:buNone/>
            </a:pPr>
            <a:r>
              <a:rPr lang="en-US" sz="6000"/>
              <a:t>El kit de herramientas WBL de dígitos humanos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136ea598341_1_24"/>
          <p:cNvSpPr txBox="1"/>
          <p:nvPr>
            <p:ph idx="2" type="body"/>
          </p:nvPr>
        </p:nvSpPr>
        <p:spPr>
          <a:xfrm>
            <a:off x="798450" y="392893"/>
            <a:ext cx="10595100" cy="803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a:t>Componentes del kit de herramientas</a:t>
            </a:r>
            <a:endParaRPr/>
          </a:p>
        </p:txBody>
      </p:sp>
      <p:sp>
        <p:nvSpPr>
          <p:cNvPr id="221" name="Google Shape;221;g136ea598341_1_24"/>
          <p:cNvSpPr/>
          <p:nvPr/>
        </p:nvSpPr>
        <p:spPr>
          <a:xfrm>
            <a:off x="3293691" y="1196593"/>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Dos guías prácticas para cuidadores</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2" name="Google Shape;222;g136ea598341_1_24"/>
          <p:cNvSpPr/>
          <p:nvPr/>
        </p:nvSpPr>
        <p:spPr>
          <a:xfrm>
            <a:off x="449833" y="1196592"/>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None/>
            </a:pPr>
            <a:r>
              <a:rPr b="0" i="0" lang="en-US" sz="2000" u="none" cap="none" strike="noStrike">
                <a:solidFill>
                  <a:schemeClr val="lt1"/>
                </a:solidFill>
                <a:latin typeface="Calibri"/>
                <a:ea typeface="Calibri"/>
                <a:cs typeface="Calibri"/>
                <a:sym typeface="Calibri"/>
              </a:rPr>
              <a:t>Una unidad de aprendizaje basada en el trabajo para cuidadores</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3" name="Google Shape;223;g136ea598341_1_24"/>
          <p:cNvSpPr/>
          <p:nvPr/>
        </p:nvSpPr>
        <p:spPr>
          <a:xfrm>
            <a:off x="449833" y="3844220"/>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None/>
            </a:pPr>
            <a:r>
              <a:rPr b="1" i="0" lang="en-US" sz="2000" u="none" cap="none" strike="noStrike">
                <a:solidFill>
                  <a:schemeClr val="lt1"/>
                </a:solidFill>
                <a:latin typeface="Calibri"/>
                <a:ea typeface="Calibri"/>
                <a:cs typeface="Calibri"/>
                <a:sym typeface="Calibri"/>
              </a:rPr>
              <a:t>Herramienta de autoevaluación</a:t>
            </a:r>
            <a:r>
              <a:rPr b="0" i="0" lang="en-US" sz="2000" u="none" cap="none" strike="noStrike">
                <a:solidFill>
                  <a:schemeClr val="lt1"/>
                </a:solidFill>
                <a:latin typeface="Calibri"/>
                <a:ea typeface="Calibri"/>
                <a:cs typeface="Calibri"/>
                <a:sym typeface="Calibri"/>
              </a:rPr>
              <a:t>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4" name="Google Shape;224;g136ea598341_1_24"/>
          <p:cNvSpPr/>
          <p:nvPr/>
        </p:nvSpPr>
        <p:spPr>
          <a:xfrm>
            <a:off x="3293691" y="3844220"/>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Pautas de tutoría</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5" name="Google Shape;225;g136ea598341_1_24"/>
          <p:cNvSpPr/>
          <p:nvPr/>
        </p:nvSpPr>
        <p:spPr>
          <a:xfrm>
            <a:off x="6142786" y="1196591"/>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Currículo de formación de tutores</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6" name="Google Shape;226;g136ea598341_1_24"/>
          <p:cNvSpPr/>
          <p:nvPr/>
        </p:nvSpPr>
        <p:spPr>
          <a:xfrm>
            <a:off x="6142786" y="3860359"/>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Materiales de formación para formar a los tutores</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7" name="Google Shape;227;g136ea598341_1_24"/>
          <p:cNvSpPr/>
          <p:nvPr/>
        </p:nvSpPr>
        <p:spPr>
          <a:xfrm>
            <a:off x="9007383" y="1194011"/>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Directrices EQAVET+</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8" name="Google Shape;228;g136ea598341_1_24"/>
          <p:cNvSpPr/>
          <p:nvPr/>
        </p:nvSpPr>
        <p:spPr>
          <a:xfrm>
            <a:off x="9007383" y="3857779"/>
            <a:ext cx="2726484" cy="2439069"/>
          </a:xfrm>
          <a:prstGeom prst="rect">
            <a:avLst/>
          </a:prstGeom>
          <a:no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
          <p:cNvSpPr txBox="1"/>
          <p:nvPr>
            <p:ph idx="2" type="body"/>
          </p:nvPr>
        </p:nvSpPr>
        <p:spPr>
          <a:xfrm>
            <a:off x="798450" y="392893"/>
            <a:ext cx="10595100" cy="803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a:t>The toolkit into the Quality cycle</a:t>
            </a:r>
            <a:endParaRPr/>
          </a:p>
        </p:txBody>
      </p:sp>
      <p:sp>
        <p:nvSpPr>
          <p:cNvPr id="235" name="Google Shape;235;p2"/>
          <p:cNvSpPr/>
          <p:nvPr/>
        </p:nvSpPr>
        <p:spPr>
          <a:xfrm>
            <a:off x="3758146" y="2567108"/>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Two </a:t>
            </a:r>
            <a:r>
              <a:rPr b="1" i="0" lang="en-US" sz="1200" u="none" cap="none" strike="noStrike">
                <a:solidFill>
                  <a:schemeClr val="lt1"/>
                </a:solidFill>
                <a:latin typeface="Calibri"/>
                <a:ea typeface="Calibri"/>
                <a:cs typeface="Calibri"/>
                <a:sym typeface="Calibri"/>
              </a:rPr>
              <a:t>Practical Guides </a:t>
            </a:r>
            <a:r>
              <a:rPr b="0" i="0" lang="en-US" sz="1200" u="none" cap="none" strike="noStrike">
                <a:solidFill>
                  <a:schemeClr val="lt1"/>
                </a:solidFill>
                <a:latin typeface="Calibri"/>
                <a:ea typeface="Calibri"/>
                <a:cs typeface="Calibri"/>
                <a:sym typeface="Calibri"/>
              </a:rPr>
              <a:t>for Care Workers</a:t>
            </a:r>
            <a:endParaRPr b="1"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36" name="Google Shape;236;p2"/>
          <p:cNvSpPr/>
          <p:nvPr/>
        </p:nvSpPr>
        <p:spPr>
          <a:xfrm>
            <a:off x="1105969" y="2592840"/>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One </a:t>
            </a:r>
            <a:r>
              <a:rPr b="1" i="0" lang="en-US" sz="1200" u="none" cap="none" strike="noStrike">
                <a:solidFill>
                  <a:schemeClr val="lt1"/>
                </a:solidFill>
                <a:latin typeface="Calibri"/>
                <a:ea typeface="Calibri"/>
                <a:cs typeface="Calibri"/>
                <a:sym typeface="Calibri"/>
              </a:rPr>
              <a:t>work based learning units </a:t>
            </a:r>
            <a:r>
              <a:rPr b="0" i="0" lang="en-US" sz="1200" u="none" cap="none" strike="noStrike">
                <a:solidFill>
                  <a:schemeClr val="lt1"/>
                </a:solidFill>
                <a:latin typeface="Calibri"/>
                <a:ea typeface="Calibri"/>
                <a:cs typeface="Calibri"/>
                <a:sym typeface="Calibri"/>
              </a:rPr>
              <a:t>for Care Worker</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37" name="Google Shape;237;p2"/>
          <p:cNvSpPr/>
          <p:nvPr/>
        </p:nvSpPr>
        <p:spPr>
          <a:xfrm>
            <a:off x="3764136" y="3830557"/>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Self-assessment </a:t>
            </a:r>
            <a:r>
              <a:rPr b="0" i="0" lang="en-US" sz="1200" u="none" cap="none" strike="noStrike">
                <a:solidFill>
                  <a:schemeClr val="lt1"/>
                </a:solidFill>
                <a:latin typeface="Calibri"/>
                <a:ea typeface="Calibri"/>
                <a:cs typeface="Calibri"/>
                <a:sym typeface="Calibri"/>
              </a:rPr>
              <a:t>tool</a:t>
            </a:r>
            <a:endParaRPr b="1" i="0" sz="1200" u="none" cap="none" strike="noStrike">
              <a:solidFill>
                <a:schemeClr val="lt1"/>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38" name="Google Shape;238;p2"/>
          <p:cNvSpPr/>
          <p:nvPr/>
        </p:nvSpPr>
        <p:spPr>
          <a:xfrm>
            <a:off x="3758146" y="5094012"/>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Tutoring </a:t>
            </a:r>
            <a:r>
              <a:rPr b="1" i="0" lang="en-US" sz="1200" u="none" cap="none" strike="noStrike">
                <a:solidFill>
                  <a:schemeClr val="lt1"/>
                </a:solidFill>
                <a:latin typeface="Calibri"/>
                <a:ea typeface="Calibri"/>
                <a:cs typeface="Calibri"/>
                <a:sym typeface="Calibri"/>
              </a:rPr>
              <a:t>guidelines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39" name="Google Shape;239;p2"/>
          <p:cNvSpPr/>
          <p:nvPr/>
        </p:nvSpPr>
        <p:spPr>
          <a:xfrm>
            <a:off x="1105969" y="3840070"/>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Tutor training curriculo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40" name="Google Shape;240;p2"/>
          <p:cNvSpPr/>
          <p:nvPr/>
        </p:nvSpPr>
        <p:spPr>
          <a:xfrm>
            <a:off x="1105969" y="5117356"/>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Training Materials </a:t>
            </a:r>
            <a:r>
              <a:rPr b="0" i="0" lang="en-US" sz="1200" u="none" cap="none" strike="noStrike">
                <a:solidFill>
                  <a:schemeClr val="lt1"/>
                </a:solidFill>
                <a:latin typeface="Calibri"/>
                <a:ea typeface="Calibri"/>
                <a:cs typeface="Calibri"/>
                <a:sym typeface="Calibri"/>
              </a:rPr>
              <a:t>to train the tutors</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41" name="Google Shape;241;p2"/>
          <p:cNvSpPr/>
          <p:nvPr/>
        </p:nvSpPr>
        <p:spPr>
          <a:xfrm>
            <a:off x="6728639" y="2592840"/>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EQAVET+ </a:t>
            </a:r>
            <a:r>
              <a:rPr b="0" i="0" lang="en-US" sz="1200" u="none" cap="none" strike="noStrike">
                <a:solidFill>
                  <a:schemeClr val="lt1"/>
                </a:solidFill>
                <a:latin typeface="Calibri"/>
                <a:ea typeface="Calibri"/>
                <a:cs typeface="Calibri"/>
                <a:sym typeface="Calibri"/>
              </a:rPr>
              <a:t>guidelines</a:t>
            </a:r>
            <a:endParaRPr b="1"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42" name="Google Shape;242;p2"/>
          <p:cNvSpPr/>
          <p:nvPr/>
        </p:nvSpPr>
        <p:spPr>
          <a:xfrm>
            <a:off x="9007383" y="2487597"/>
            <a:ext cx="2726484" cy="3809251"/>
          </a:xfrm>
          <a:prstGeom prst="rect">
            <a:avLst/>
          </a:prstGeom>
          <a:no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43" name="Google Shape;243;p2"/>
          <p:cNvGrpSpPr/>
          <p:nvPr/>
        </p:nvGrpSpPr>
        <p:grpSpPr>
          <a:xfrm>
            <a:off x="295617" y="1014101"/>
            <a:ext cx="11600765" cy="1254136"/>
            <a:chOff x="5386" y="219358"/>
            <a:chExt cx="11600765" cy="1254136"/>
          </a:xfrm>
        </p:grpSpPr>
        <p:sp>
          <p:nvSpPr>
            <p:cNvPr id="244" name="Google Shape;244;p2"/>
            <p:cNvSpPr/>
            <p:nvPr/>
          </p:nvSpPr>
          <p:spPr>
            <a:xfrm>
              <a:off x="5386" y="219358"/>
              <a:ext cx="3135342" cy="1254136"/>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
            <p:cNvSpPr txBox="1"/>
            <p:nvPr/>
          </p:nvSpPr>
          <p:spPr>
            <a:xfrm>
              <a:off x="632454" y="219358"/>
              <a:ext cx="1881206" cy="1254136"/>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Planning</a:t>
              </a:r>
              <a:endParaRPr b="0" i="0" sz="1400" u="none" cap="none" strike="noStrike">
                <a:solidFill>
                  <a:srgbClr val="000000"/>
                </a:solidFill>
                <a:latin typeface="Arial"/>
                <a:ea typeface="Arial"/>
                <a:cs typeface="Arial"/>
                <a:sym typeface="Arial"/>
              </a:endParaRPr>
            </a:p>
          </p:txBody>
        </p:sp>
        <p:sp>
          <p:nvSpPr>
            <p:cNvPr id="246" name="Google Shape;246;p2"/>
            <p:cNvSpPr/>
            <p:nvPr/>
          </p:nvSpPr>
          <p:spPr>
            <a:xfrm>
              <a:off x="2827194" y="219358"/>
              <a:ext cx="3135342" cy="1254136"/>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
            <p:cNvSpPr txBox="1"/>
            <p:nvPr/>
          </p:nvSpPr>
          <p:spPr>
            <a:xfrm>
              <a:off x="3454262" y="219358"/>
              <a:ext cx="1881206" cy="1254136"/>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Implementation</a:t>
              </a:r>
              <a:endParaRPr b="0" i="0" sz="2000" u="none" cap="none" strike="noStrike">
                <a:solidFill>
                  <a:schemeClr val="lt1"/>
                </a:solidFill>
                <a:latin typeface="Arial"/>
                <a:ea typeface="Arial"/>
                <a:cs typeface="Arial"/>
                <a:sym typeface="Arial"/>
              </a:endParaRPr>
            </a:p>
          </p:txBody>
        </p:sp>
        <p:sp>
          <p:nvSpPr>
            <p:cNvPr id="248" name="Google Shape;248;p2"/>
            <p:cNvSpPr/>
            <p:nvPr/>
          </p:nvSpPr>
          <p:spPr>
            <a:xfrm>
              <a:off x="5649001" y="219358"/>
              <a:ext cx="3135342" cy="1254136"/>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
            <p:cNvSpPr txBox="1"/>
            <p:nvPr/>
          </p:nvSpPr>
          <p:spPr>
            <a:xfrm>
              <a:off x="6276069" y="219358"/>
              <a:ext cx="1881206" cy="1254136"/>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Check</a:t>
              </a:r>
              <a:endParaRPr b="0" i="0" sz="1400" u="none" cap="none" strike="noStrike">
                <a:solidFill>
                  <a:srgbClr val="000000"/>
                </a:solidFill>
                <a:latin typeface="Arial"/>
                <a:ea typeface="Arial"/>
                <a:cs typeface="Arial"/>
                <a:sym typeface="Arial"/>
              </a:endParaRPr>
            </a:p>
          </p:txBody>
        </p:sp>
        <p:sp>
          <p:nvSpPr>
            <p:cNvPr id="250" name="Google Shape;250;p2"/>
            <p:cNvSpPr/>
            <p:nvPr/>
          </p:nvSpPr>
          <p:spPr>
            <a:xfrm>
              <a:off x="8470809" y="219358"/>
              <a:ext cx="3135342" cy="1254136"/>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
            <p:cNvSpPr txBox="1"/>
            <p:nvPr/>
          </p:nvSpPr>
          <p:spPr>
            <a:xfrm>
              <a:off x="9097877" y="219358"/>
              <a:ext cx="1881206" cy="1254136"/>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Review</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