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6858000" cx="12192000"/>
  <p:notesSz cx="6858000" cy="9144000"/>
  <p:embeddedFontLst>
    <p:embeddedFont>
      <p:font typeface="Montserrat"/>
      <p:regular r:id="rId19"/>
      <p:bold r:id="rId20"/>
      <p:italic r:id="rId21"/>
      <p:boldItalic r:id="rId22"/>
    </p:embeddedFont>
    <p:embeddedFont>
      <p:font typeface="Baumans"/>
      <p:regular r:id="rId23"/>
    </p:embeddedFont>
    <p:embeddedFont>
      <p:font typeface="Century Gothic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8" roundtripDataSignature="AMtx7miwpvH/vgxrbbGP/PGxqC8See341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3F4D4C66-B3F5-4C0C-905A-6C8E7C89609A}">
  <a:tblStyle styleId="{3F4D4C66-B3F5-4C0C-905A-6C8E7C89609A}" styleName="Table_0">
    <a:wholeTbl>
      <a:tcTxStyle b="off" i="off">
        <a:font>
          <a:latin typeface="Arial"/>
          <a:ea typeface="Arial"/>
          <a:cs typeface="Arial"/>
        </a:font>
        <a:srgbClr val="000000"/>
      </a:tcTx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bold.fntdata"/><Relationship Id="rId22" Type="http://schemas.openxmlformats.org/officeDocument/2006/relationships/font" Target="fonts/Montserrat-boldItalic.fntdata"/><Relationship Id="rId21" Type="http://schemas.openxmlformats.org/officeDocument/2006/relationships/font" Target="fonts/Montserrat-italic.fntdata"/><Relationship Id="rId24" Type="http://schemas.openxmlformats.org/officeDocument/2006/relationships/font" Target="fonts/CenturyGothic-regular.fntdata"/><Relationship Id="rId23" Type="http://schemas.openxmlformats.org/officeDocument/2006/relationships/font" Target="fonts/Baumans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CenturyGothic-italic.fntdata"/><Relationship Id="rId25" Type="http://schemas.openxmlformats.org/officeDocument/2006/relationships/font" Target="fonts/CenturyGothic-bold.fntdata"/><Relationship Id="rId28" Type="http://customschemas.google.com/relationships/presentationmetadata" Target="metadata"/><Relationship Id="rId27" Type="http://schemas.openxmlformats.org/officeDocument/2006/relationships/font" Target="fonts/CenturyGothic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Montserrat-regular.fntdata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4" name="Google Shape;104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5" name="Google Shape;105;p2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it-IT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2" name="Google Shape;202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11" name="Google Shape;211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20" name="Google Shape;220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9" name="Google Shape;229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30" name="Google Shape;230;p2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it-IT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4" name="Google Shape;114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3" name="Google Shape;133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1" name="Google Shape;151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7" name="Google Shape;157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3" name="Google Shape;163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4" name="Google Shape;174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1" name="Google Shape;181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6" name="Google Shape;186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9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9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Slide " showMasterSp="0">
  <p:cSld name="Cover Slide 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7"/>
          <p:cNvSpPr/>
          <p:nvPr/>
        </p:nvSpPr>
        <p:spPr>
          <a:xfrm>
            <a:off x="0" y="2454512"/>
            <a:ext cx="12172692" cy="3432703"/>
          </a:xfrm>
          <a:custGeom>
            <a:rect b="b" l="l" r="r" t="t"/>
            <a:pathLst>
              <a:path extrusionOk="0" h="6806308" w="7600392">
                <a:moveTo>
                  <a:pt x="0" y="0"/>
                </a:moveTo>
                <a:lnTo>
                  <a:pt x="7600393" y="0"/>
                </a:lnTo>
                <a:lnTo>
                  <a:pt x="7600393" y="6806308"/>
                </a:lnTo>
                <a:lnTo>
                  <a:pt x="0" y="6806308"/>
                </a:lnTo>
                <a:close/>
              </a:path>
            </a:pathLst>
          </a:custGeom>
          <a:solidFill>
            <a:srgbClr val="7F34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69"/>
              <a:buFont typeface="Arial"/>
              <a:buNone/>
            </a:pPr>
            <a:r>
              <a:t/>
            </a:r>
            <a:endParaRPr b="0" i="0" sz="2069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27"/>
          <p:cNvSpPr txBox="1"/>
          <p:nvPr>
            <p:ph idx="1" type="body"/>
          </p:nvPr>
        </p:nvSpPr>
        <p:spPr>
          <a:xfrm>
            <a:off x="575887" y="3922846"/>
            <a:ext cx="3354126" cy="10083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9885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E3B"/>
              </a:buClr>
              <a:buSzPts val="5161"/>
              <a:buFont typeface="Arial"/>
              <a:buNone/>
              <a:defRPr b="0" i="0" sz="5161" u="none" cap="none" strike="noStrike">
                <a:solidFill>
                  <a:srgbClr val="011E3B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E3B"/>
              </a:buClr>
              <a:buSzPts val="5161"/>
              <a:buFont typeface="Arial"/>
              <a:buNone/>
              <a:defRPr b="0" i="0" sz="5161" u="none" cap="none" strike="noStrike">
                <a:solidFill>
                  <a:srgbClr val="011E3B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E3B"/>
              </a:buClr>
              <a:buSzPts val="5161"/>
              <a:buFont typeface="Arial"/>
              <a:buNone/>
              <a:defRPr b="0" i="0" sz="5161" u="none" cap="none" strike="noStrike">
                <a:solidFill>
                  <a:srgbClr val="011E3B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E3B"/>
              </a:buClr>
              <a:buSzPts val="5161"/>
              <a:buFont typeface="Arial"/>
              <a:buNone/>
              <a:defRPr b="0" i="0" sz="5161" u="none" cap="none" strike="noStrike">
                <a:solidFill>
                  <a:srgbClr val="011E3B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7"/>
          <p:cNvSpPr txBox="1"/>
          <p:nvPr>
            <p:ph idx="2" type="body"/>
          </p:nvPr>
        </p:nvSpPr>
        <p:spPr>
          <a:xfrm>
            <a:off x="618012" y="3232383"/>
            <a:ext cx="3311988" cy="533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E3B"/>
              </a:buClr>
              <a:buSzPts val="5161"/>
              <a:buFont typeface="Arial"/>
              <a:buNone/>
              <a:defRPr b="0" i="0" sz="5161" u="none" cap="none" strike="noStrike">
                <a:solidFill>
                  <a:srgbClr val="011E3B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E3B"/>
              </a:buClr>
              <a:buSzPts val="5161"/>
              <a:buFont typeface="Arial"/>
              <a:buNone/>
              <a:defRPr b="0" i="0" sz="5161" u="none" cap="none" strike="noStrike">
                <a:solidFill>
                  <a:srgbClr val="011E3B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E3B"/>
              </a:buClr>
              <a:buSzPts val="5161"/>
              <a:buFont typeface="Arial"/>
              <a:buNone/>
              <a:defRPr b="0" i="0" sz="5161" u="none" cap="none" strike="noStrike">
                <a:solidFill>
                  <a:srgbClr val="011E3B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E3B"/>
              </a:buClr>
              <a:buSzPts val="5161"/>
              <a:buFont typeface="Arial"/>
              <a:buNone/>
              <a:defRPr b="0" i="0" sz="5161" u="none" cap="none" strike="noStrike">
                <a:solidFill>
                  <a:srgbClr val="011E3B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5" name="Google Shape;15;p27"/>
          <p:cNvGrpSpPr/>
          <p:nvPr/>
        </p:nvGrpSpPr>
        <p:grpSpPr>
          <a:xfrm>
            <a:off x="162193" y="6091871"/>
            <a:ext cx="2471731" cy="613729"/>
            <a:chOff x="0" y="0"/>
            <a:chExt cx="2301694" cy="571500"/>
          </a:xfrm>
        </p:grpSpPr>
        <p:sp>
          <p:nvSpPr>
            <p:cNvPr id="16" name="Google Shape;16;p27"/>
            <p:cNvSpPr/>
            <p:nvPr/>
          </p:nvSpPr>
          <p:spPr>
            <a:xfrm>
              <a:off x="0" y="0"/>
              <a:ext cx="2301694" cy="5715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7" name="Google Shape;17;p27"/>
            <p:cNvPicPr preferRelativeResize="0"/>
            <p:nvPr/>
          </p:nvPicPr>
          <p:blipFill rotWithShape="1">
            <a:blip r:embed="rId2">
              <a:alphaModFix/>
            </a:blip>
            <a:srcRect b="0" l="0" r="44449" t="0"/>
            <a:stretch/>
          </p:blipFill>
          <p:spPr>
            <a:xfrm>
              <a:off x="312965" y="96237"/>
              <a:ext cx="1675765" cy="38481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" name="Google Shape;18;p27"/>
          <p:cNvSpPr/>
          <p:nvPr/>
        </p:nvSpPr>
        <p:spPr>
          <a:xfrm>
            <a:off x="12192000" y="153500"/>
            <a:ext cx="3690980" cy="7687732"/>
          </a:xfrm>
          <a:custGeom>
            <a:rect b="b" l="l" r="r" t="t"/>
            <a:pathLst>
              <a:path extrusionOk="0" h="6806308" w="7600392">
                <a:moveTo>
                  <a:pt x="0" y="0"/>
                </a:moveTo>
                <a:lnTo>
                  <a:pt x="7600393" y="0"/>
                </a:lnTo>
                <a:lnTo>
                  <a:pt x="7600393" y="6806308"/>
                </a:lnTo>
                <a:lnTo>
                  <a:pt x="0" y="6806308"/>
                </a:lnTo>
                <a:close/>
              </a:path>
            </a:pathLst>
          </a:custGeom>
          <a:solidFill>
            <a:srgbClr val="EBEBE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69"/>
              <a:buFont typeface="Arial"/>
              <a:buNone/>
            </a:pPr>
            <a:r>
              <a:t/>
            </a:r>
            <a:endParaRPr b="0" i="0" sz="2069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" name="Google Shape;19;p27"/>
          <p:cNvGrpSpPr/>
          <p:nvPr/>
        </p:nvGrpSpPr>
        <p:grpSpPr>
          <a:xfrm>
            <a:off x="9565775" y="3574321"/>
            <a:ext cx="3525984" cy="2857223"/>
            <a:chOff x="1659400" y="1572038"/>
            <a:chExt cx="970931" cy="786778"/>
          </a:xfrm>
        </p:grpSpPr>
        <p:sp>
          <p:nvSpPr>
            <p:cNvPr id="20" name="Google Shape;20;p27"/>
            <p:cNvSpPr/>
            <p:nvPr/>
          </p:nvSpPr>
          <p:spPr>
            <a:xfrm>
              <a:off x="2036634" y="1851797"/>
              <a:ext cx="593697" cy="420939"/>
            </a:xfrm>
            <a:custGeom>
              <a:rect b="b" l="l" r="r" t="t"/>
              <a:pathLst>
                <a:path extrusionOk="0" h="420939" w="593697">
                  <a:moveTo>
                    <a:pt x="578474" y="334860"/>
                  </a:moveTo>
                  <a:lnTo>
                    <a:pt x="578474" y="334860"/>
                  </a:lnTo>
                  <a:lnTo>
                    <a:pt x="578474" y="334860"/>
                  </a:lnTo>
                  <a:cubicBezTo>
                    <a:pt x="568960" y="325400"/>
                    <a:pt x="556591" y="319725"/>
                    <a:pt x="542320" y="319725"/>
                  </a:cubicBezTo>
                  <a:cubicBezTo>
                    <a:pt x="528048" y="319725"/>
                    <a:pt x="515679" y="325400"/>
                    <a:pt x="506165" y="334860"/>
                  </a:cubicBezTo>
                  <a:lnTo>
                    <a:pt x="506165" y="334860"/>
                  </a:lnTo>
                  <a:lnTo>
                    <a:pt x="506165" y="334860"/>
                  </a:lnTo>
                  <a:cubicBezTo>
                    <a:pt x="501408" y="339589"/>
                    <a:pt x="497602" y="345265"/>
                    <a:pt x="494748" y="351886"/>
                  </a:cubicBezTo>
                  <a:lnTo>
                    <a:pt x="71358" y="351886"/>
                  </a:lnTo>
                  <a:lnTo>
                    <a:pt x="71358" y="227023"/>
                  </a:lnTo>
                  <a:lnTo>
                    <a:pt x="71358" y="105944"/>
                  </a:lnTo>
                  <a:cubicBezTo>
                    <a:pt x="71358" y="103107"/>
                    <a:pt x="71358" y="100269"/>
                    <a:pt x="70406" y="98377"/>
                  </a:cubicBezTo>
                  <a:cubicBezTo>
                    <a:pt x="77066" y="95539"/>
                    <a:pt x="82775" y="91755"/>
                    <a:pt x="87532" y="87026"/>
                  </a:cubicBezTo>
                  <a:lnTo>
                    <a:pt x="87532" y="87026"/>
                  </a:lnTo>
                  <a:lnTo>
                    <a:pt x="87532" y="87026"/>
                  </a:lnTo>
                  <a:cubicBezTo>
                    <a:pt x="97047" y="77566"/>
                    <a:pt x="102755" y="65269"/>
                    <a:pt x="102755" y="51080"/>
                  </a:cubicBezTo>
                  <a:cubicBezTo>
                    <a:pt x="102755" y="36891"/>
                    <a:pt x="97047" y="24594"/>
                    <a:pt x="87532" y="15135"/>
                  </a:cubicBezTo>
                  <a:lnTo>
                    <a:pt x="87532" y="15135"/>
                  </a:lnTo>
                  <a:lnTo>
                    <a:pt x="87532" y="15135"/>
                  </a:lnTo>
                  <a:cubicBezTo>
                    <a:pt x="78018" y="5676"/>
                    <a:pt x="65649" y="0"/>
                    <a:pt x="51378" y="0"/>
                  </a:cubicBezTo>
                  <a:cubicBezTo>
                    <a:pt x="37106" y="0"/>
                    <a:pt x="24737" y="5676"/>
                    <a:pt x="15223" y="15135"/>
                  </a:cubicBezTo>
                  <a:lnTo>
                    <a:pt x="15223" y="15135"/>
                  </a:lnTo>
                  <a:lnTo>
                    <a:pt x="15223" y="15135"/>
                  </a:lnTo>
                  <a:cubicBezTo>
                    <a:pt x="5709" y="24594"/>
                    <a:pt x="0" y="36891"/>
                    <a:pt x="0" y="51080"/>
                  </a:cubicBezTo>
                  <a:cubicBezTo>
                    <a:pt x="0" y="65269"/>
                    <a:pt x="5709" y="77566"/>
                    <a:pt x="15223" y="87026"/>
                  </a:cubicBezTo>
                  <a:lnTo>
                    <a:pt x="15223" y="87026"/>
                  </a:lnTo>
                  <a:lnTo>
                    <a:pt x="15223" y="87026"/>
                  </a:lnTo>
                  <a:cubicBezTo>
                    <a:pt x="19980" y="91755"/>
                    <a:pt x="25689" y="95539"/>
                    <a:pt x="32349" y="98377"/>
                  </a:cubicBezTo>
                  <a:cubicBezTo>
                    <a:pt x="32349" y="101215"/>
                    <a:pt x="31397" y="104052"/>
                    <a:pt x="31397" y="105944"/>
                  </a:cubicBezTo>
                  <a:lnTo>
                    <a:pt x="31397" y="227023"/>
                  </a:lnTo>
                  <a:lnTo>
                    <a:pt x="31397" y="356616"/>
                  </a:lnTo>
                  <a:lnTo>
                    <a:pt x="31397" y="370805"/>
                  </a:lnTo>
                  <a:cubicBezTo>
                    <a:pt x="31397" y="381210"/>
                    <a:pt x="39960" y="390670"/>
                    <a:pt x="51378" y="390670"/>
                  </a:cubicBezTo>
                  <a:lnTo>
                    <a:pt x="495699" y="390670"/>
                  </a:lnTo>
                  <a:cubicBezTo>
                    <a:pt x="498554" y="396345"/>
                    <a:pt x="501408" y="402021"/>
                    <a:pt x="506165" y="405804"/>
                  </a:cubicBezTo>
                  <a:lnTo>
                    <a:pt x="506165" y="405804"/>
                  </a:lnTo>
                  <a:lnTo>
                    <a:pt x="506165" y="405804"/>
                  </a:lnTo>
                  <a:cubicBezTo>
                    <a:pt x="515679" y="415264"/>
                    <a:pt x="528048" y="420939"/>
                    <a:pt x="542320" y="420939"/>
                  </a:cubicBezTo>
                  <a:cubicBezTo>
                    <a:pt x="556591" y="420939"/>
                    <a:pt x="568960" y="415264"/>
                    <a:pt x="578474" y="405804"/>
                  </a:cubicBezTo>
                  <a:lnTo>
                    <a:pt x="578474" y="405804"/>
                  </a:lnTo>
                  <a:lnTo>
                    <a:pt x="578474" y="405804"/>
                  </a:lnTo>
                  <a:cubicBezTo>
                    <a:pt x="587989" y="396345"/>
                    <a:pt x="593697" y="384048"/>
                    <a:pt x="593697" y="369859"/>
                  </a:cubicBezTo>
                  <a:cubicBezTo>
                    <a:pt x="592746" y="356616"/>
                    <a:pt x="587037" y="344319"/>
                    <a:pt x="578474" y="334860"/>
                  </a:cubicBezTo>
                  <a:close/>
                  <a:moveTo>
                    <a:pt x="37106" y="35945"/>
                  </a:moveTo>
                  <a:lnTo>
                    <a:pt x="37106" y="35945"/>
                  </a:lnTo>
                  <a:cubicBezTo>
                    <a:pt x="40912" y="32162"/>
                    <a:pt x="45669" y="30270"/>
                    <a:pt x="52329" y="30270"/>
                  </a:cubicBezTo>
                  <a:cubicBezTo>
                    <a:pt x="58038" y="30270"/>
                    <a:pt x="63746" y="32162"/>
                    <a:pt x="67552" y="35945"/>
                  </a:cubicBezTo>
                  <a:lnTo>
                    <a:pt x="67552" y="35945"/>
                  </a:lnTo>
                  <a:cubicBezTo>
                    <a:pt x="71358" y="39729"/>
                    <a:pt x="73261" y="44459"/>
                    <a:pt x="73261" y="51080"/>
                  </a:cubicBezTo>
                  <a:cubicBezTo>
                    <a:pt x="73261" y="56756"/>
                    <a:pt x="71358" y="62431"/>
                    <a:pt x="67552" y="66215"/>
                  </a:cubicBezTo>
                  <a:lnTo>
                    <a:pt x="67552" y="66215"/>
                  </a:lnTo>
                  <a:cubicBezTo>
                    <a:pt x="63746" y="69999"/>
                    <a:pt x="58989" y="71891"/>
                    <a:pt x="52329" y="71891"/>
                  </a:cubicBezTo>
                  <a:cubicBezTo>
                    <a:pt x="46620" y="71891"/>
                    <a:pt x="40912" y="69999"/>
                    <a:pt x="37106" y="66215"/>
                  </a:cubicBezTo>
                  <a:lnTo>
                    <a:pt x="37106" y="66215"/>
                  </a:lnTo>
                  <a:cubicBezTo>
                    <a:pt x="33300" y="62431"/>
                    <a:pt x="31397" y="57702"/>
                    <a:pt x="31397" y="51080"/>
                  </a:cubicBezTo>
                  <a:cubicBezTo>
                    <a:pt x="30446" y="45405"/>
                    <a:pt x="33300" y="39729"/>
                    <a:pt x="37106" y="35945"/>
                  </a:cubicBezTo>
                  <a:close/>
                  <a:moveTo>
                    <a:pt x="556591" y="385940"/>
                  </a:moveTo>
                  <a:lnTo>
                    <a:pt x="556591" y="385940"/>
                  </a:lnTo>
                  <a:cubicBezTo>
                    <a:pt x="552786" y="389724"/>
                    <a:pt x="547077" y="391615"/>
                    <a:pt x="541368" y="391615"/>
                  </a:cubicBezTo>
                  <a:cubicBezTo>
                    <a:pt x="535660" y="391615"/>
                    <a:pt x="529951" y="389724"/>
                    <a:pt x="526145" y="385940"/>
                  </a:cubicBezTo>
                  <a:lnTo>
                    <a:pt x="526145" y="385940"/>
                  </a:lnTo>
                  <a:cubicBezTo>
                    <a:pt x="522340" y="382156"/>
                    <a:pt x="520437" y="377427"/>
                    <a:pt x="520437" y="370805"/>
                  </a:cubicBezTo>
                  <a:cubicBezTo>
                    <a:pt x="520437" y="365129"/>
                    <a:pt x="522340" y="359454"/>
                    <a:pt x="526145" y="355670"/>
                  </a:cubicBezTo>
                  <a:lnTo>
                    <a:pt x="526145" y="355670"/>
                  </a:lnTo>
                  <a:cubicBezTo>
                    <a:pt x="529951" y="351886"/>
                    <a:pt x="534708" y="349994"/>
                    <a:pt x="541368" y="349994"/>
                  </a:cubicBezTo>
                  <a:cubicBezTo>
                    <a:pt x="547077" y="349994"/>
                    <a:pt x="552786" y="351886"/>
                    <a:pt x="556591" y="355670"/>
                  </a:cubicBezTo>
                  <a:lnTo>
                    <a:pt x="556591" y="355670"/>
                  </a:lnTo>
                  <a:cubicBezTo>
                    <a:pt x="560397" y="359454"/>
                    <a:pt x="562300" y="364183"/>
                    <a:pt x="562300" y="370805"/>
                  </a:cubicBezTo>
                  <a:cubicBezTo>
                    <a:pt x="563251" y="376481"/>
                    <a:pt x="560397" y="382156"/>
                    <a:pt x="556591" y="385940"/>
                  </a:cubicBezTo>
                  <a:close/>
                </a:path>
              </a:pathLst>
            </a:custGeom>
            <a:solidFill>
              <a:schemeClr val="lt1">
                <a:alpha val="12156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1;p27"/>
            <p:cNvSpPr/>
            <p:nvPr/>
          </p:nvSpPr>
          <p:spPr>
            <a:xfrm>
              <a:off x="1659400" y="1572038"/>
              <a:ext cx="753052" cy="786778"/>
            </a:xfrm>
            <a:custGeom>
              <a:rect b="b" l="l" r="r" t="t"/>
              <a:pathLst>
                <a:path extrusionOk="0" h="786778" w="753052">
                  <a:moveTo>
                    <a:pt x="742587" y="262732"/>
                  </a:moveTo>
                  <a:lnTo>
                    <a:pt x="385797" y="3547"/>
                  </a:lnTo>
                  <a:cubicBezTo>
                    <a:pt x="379137" y="-1182"/>
                    <a:pt x="370574" y="-1182"/>
                    <a:pt x="364866" y="3547"/>
                  </a:cubicBezTo>
                  <a:lnTo>
                    <a:pt x="7125" y="263678"/>
                  </a:lnTo>
                  <a:cubicBezTo>
                    <a:pt x="-487" y="269354"/>
                    <a:pt x="-2389" y="280705"/>
                    <a:pt x="3319" y="288273"/>
                  </a:cubicBezTo>
                  <a:cubicBezTo>
                    <a:pt x="7125" y="293002"/>
                    <a:pt x="11882" y="295840"/>
                    <a:pt x="17591" y="295840"/>
                  </a:cubicBezTo>
                  <a:lnTo>
                    <a:pt x="17591" y="295840"/>
                  </a:lnTo>
                  <a:lnTo>
                    <a:pt x="136521" y="295840"/>
                  </a:lnTo>
                  <a:lnTo>
                    <a:pt x="136521" y="295840"/>
                  </a:lnTo>
                  <a:lnTo>
                    <a:pt x="272576" y="295840"/>
                  </a:lnTo>
                  <a:lnTo>
                    <a:pt x="272576" y="403676"/>
                  </a:lnTo>
                  <a:cubicBezTo>
                    <a:pt x="265916" y="406514"/>
                    <a:pt x="259256" y="410298"/>
                    <a:pt x="254499" y="415027"/>
                  </a:cubicBezTo>
                  <a:lnTo>
                    <a:pt x="254499" y="415027"/>
                  </a:lnTo>
                  <a:lnTo>
                    <a:pt x="254499" y="415027"/>
                  </a:lnTo>
                  <a:cubicBezTo>
                    <a:pt x="244985" y="424487"/>
                    <a:pt x="239276" y="436784"/>
                    <a:pt x="239276" y="450973"/>
                  </a:cubicBezTo>
                  <a:cubicBezTo>
                    <a:pt x="239276" y="465162"/>
                    <a:pt x="244985" y="477459"/>
                    <a:pt x="254499" y="486918"/>
                  </a:cubicBezTo>
                  <a:lnTo>
                    <a:pt x="254499" y="486918"/>
                  </a:lnTo>
                  <a:lnTo>
                    <a:pt x="254499" y="486918"/>
                  </a:lnTo>
                  <a:cubicBezTo>
                    <a:pt x="264013" y="496377"/>
                    <a:pt x="276382" y="502053"/>
                    <a:pt x="290654" y="502053"/>
                  </a:cubicBezTo>
                  <a:cubicBezTo>
                    <a:pt x="304925" y="502053"/>
                    <a:pt x="317294" y="496377"/>
                    <a:pt x="326808" y="486918"/>
                  </a:cubicBezTo>
                  <a:lnTo>
                    <a:pt x="326808" y="486918"/>
                  </a:lnTo>
                  <a:lnTo>
                    <a:pt x="326808" y="486918"/>
                  </a:lnTo>
                  <a:cubicBezTo>
                    <a:pt x="336323" y="477459"/>
                    <a:pt x="342031" y="465162"/>
                    <a:pt x="342031" y="450973"/>
                  </a:cubicBezTo>
                  <a:cubicBezTo>
                    <a:pt x="342031" y="436784"/>
                    <a:pt x="336323" y="424487"/>
                    <a:pt x="326808" y="415027"/>
                  </a:cubicBezTo>
                  <a:lnTo>
                    <a:pt x="326808" y="415027"/>
                  </a:lnTo>
                  <a:lnTo>
                    <a:pt x="326808" y="415027"/>
                  </a:lnTo>
                  <a:cubicBezTo>
                    <a:pt x="322051" y="410298"/>
                    <a:pt x="315391" y="406514"/>
                    <a:pt x="308731" y="403676"/>
                  </a:cubicBezTo>
                  <a:lnTo>
                    <a:pt x="308731" y="277867"/>
                  </a:lnTo>
                  <a:cubicBezTo>
                    <a:pt x="308731" y="268408"/>
                    <a:pt x="301119" y="259895"/>
                    <a:pt x="290654" y="259895"/>
                  </a:cubicBezTo>
                  <a:lnTo>
                    <a:pt x="137472" y="259895"/>
                  </a:lnTo>
                  <a:cubicBezTo>
                    <a:pt x="137472" y="259895"/>
                    <a:pt x="137472" y="259895"/>
                    <a:pt x="137472" y="259895"/>
                  </a:cubicBezTo>
                  <a:lnTo>
                    <a:pt x="72774" y="259895"/>
                  </a:lnTo>
                  <a:lnTo>
                    <a:pt x="376283" y="39493"/>
                  </a:lnTo>
                  <a:lnTo>
                    <a:pt x="679792" y="259895"/>
                  </a:lnTo>
                  <a:lnTo>
                    <a:pt x="615094" y="259895"/>
                  </a:lnTo>
                  <a:cubicBezTo>
                    <a:pt x="605580" y="259895"/>
                    <a:pt x="597017" y="267462"/>
                    <a:pt x="597017" y="277867"/>
                  </a:cubicBezTo>
                  <a:lnTo>
                    <a:pt x="597017" y="502053"/>
                  </a:lnTo>
                  <a:lnTo>
                    <a:pt x="597017" y="555971"/>
                  </a:lnTo>
                  <a:cubicBezTo>
                    <a:pt x="597017" y="555971"/>
                    <a:pt x="597017" y="555971"/>
                    <a:pt x="597017" y="555971"/>
                  </a:cubicBezTo>
                  <a:lnTo>
                    <a:pt x="597017" y="686509"/>
                  </a:lnTo>
                  <a:cubicBezTo>
                    <a:pt x="597017" y="687455"/>
                    <a:pt x="597017" y="687455"/>
                    <a:pt x="597017" y="688401"/>
                  </a:cubicBezTo>
                  <a:cubicBezTo>
                    <a:pt x="590357" y="691239"/>
                    <a:pt x="583697" y="695023"/>
                    <a:pt x="578939" y="699753"/>
                  </a:cubicBezTo>
                  <a:lnTo>
                    <a:pt x="578939" y="699753"/>
                  </a:lnTo>
                  <a:lnTo>
                    <a:pt x="578939" y="699753"/>
                  </a:lnTo>
                  <a:cubicBezTo>
                    <a:pt x="569425" y="709212"/>
                    <a:pt x="563716" y="721509"/>
                    <a:pt x="563716" y="735698"/>
                  </a:cubicBezTo>
                  <a:cubicBezTo>
                    <a:pt x="563716" y="749887"/>
                    <a:pt x="569425" y="762184"/>
                    <a:pt x="578939" y="771643"/>
                  </a:cubicBezTo>
                  <a:lnTo>
                    <a:pt x="578939" y="771643"/>
                  </a:lnTo>
                  <a:lnTo>
                    <a:pt x="578939" y="771643"/>
                  </a:lnTo>
                  <a:cubicBezTo>
                    <a:pt x="588454" y="781103"/>
                    <a:pt x="600822" y="786778"/>
                    <a:pt x="615094" y="786778"/>
                  </a:cubicBezTo>
                  <a:cubicBezTo>
                    <a:pt x="629366" y="786778"/>
                    <a:pt x="641734" y="781103"/>
                    <a:pt x="651249" y="771643"/>
                  </a:cubicBezTo>
                  <a:lnTo>
                    <a:pt x="651249" y="771643"/>
                  </a:lnTo>
                  <a:lnTo>
                    <a:pt x="651249" y="771643"/>
                  </a:lnTo>
                  <a:cubicBezTo>
                    <a:pt x="660763" y="762184"/>
                    <a:pt x="666472" y="749887"/>
                    <a:pt x="666472" y="735698"/>
                  </a:cubicBezTo>
                  <a:cubicBezTo>
                    <a:pt x="666472" y="721509"/>
                    <a:pt x="660763" y="709212"/>
                    <a:pt x="651249" y="699753"/>
                  </a:cubicBezTo>
                  <a:lnTo>
                    <a:pt x="651249" y="699753"/>
                  </a:lnTo>
                  <a:lnTo>
                    <a:pt x="651249" y="699753"/>
                  </a:lnTo>
                  <a:cubicBezTo>
                    <a:pt x="646491" y="695023"/>
                    <a:pt x="639831" y="691239"/>
                    <a:pt x="633171" y="688401"/>
                  </a:cubicBezTo>
                  <a:cubicBezTo>
                    <a:pt x="633171" y="687455"/>
                    <a:pt x="633171" y="687455"/>
                    <a:pt x="633171" y="686509"/>
                  </a:cubicBezTo>
                  <a:lnTo>
                    <a:pt x="633171" y="602322"/>
                  </a:lnTo>
                  <a:cubicBezTo>
                    <a:pt x="633171" y="607051"/>
                    <a:pt x="634123" y="602322"/>
                    <a:pt x="633171" y="596646"/>
                  </a:cubicBezTo>
                  <a:lnTo>
                    <a:pt x="633171" y="555971"/>
                  </a:lnTo>
                  <a:cubicBezTo>
                    <a:pt x="633171" y="555971"/>
                    <a:pt x="633171" y="555971"/>
                    <a:pt x="633171" y="555971"/>
                  </a:cubicBezTo>
                  <a:lnTo>
                    <a:pt x="633171" y="502053"/>
                  </a:lnTo>
                  <a:lnTo>
                    <a:pt x="633171" y="295840"/>
                  </a:lnTo>
                  <a:lnTo>
                    <a:pt x="734975" y="295840"/>
                  </a:lnTo>
                  <a:cubicBezTo>
                    <a:pt x="744490" y="295840"/>
                    <a:pt x="753053" y="288273"/>
                    <a:pt x="753053" y="277867"/>
                  </a:cubicBezTo>
                  <a:cubicBezTo>
                    <a:pt x="751150" y="272192"/>
                    <a:pt x="747344" y="266516"/>
                    <a:pt x="742587" y="262732"/>
                  </a:cubicBezTo>
                  <a:close/>
                  <a:moveTo>
                    <a:pt x="305877" y="465162"/>
                  </a:moveTo>
                  <a:lnTo>
                    <a:pt x="305877" y="465162"/>
                  </a:lnTo>
                  <a:cubicBezTo>
                    <a:pt x="302071" y="468945"/>
                    <a:pt x="296362" y="470837"/>
                    <a:pt x="290654" y="470837"/>
                  </a:cubicBezTo>
                  <a:cubicBezTo>
                    <a:pt x="284945" y="470837"/>
                    <a:pt x="279236" y="468945"/>
                    <a:pt x="275431" y="465162"/>
                  </a:cubicBezTo>
                  <a:lnTo>
                    <a:pt x="275431" y="465162"/>
                  </a:lnTo>
                  <a:cubicBezTo>
                    <a:pt x="271625" y="461378"/>
                    <a:pt x="269722" y="456648"/>
                    <a:pt x="269722" y="450027"/>
                  </a:cubicBezTo>
                  <a:cubicBezTo>
                    <a:pt x="269722" y="444351"/>
                    <a:pt x="271625" y="438676"/>
                    <a:pt x="275431" y="434892"/>
                  </a:cubicBezTo>
                  <a:lnTo>
                    <a:pt x="275431" y="434892"/>
                  </a:lnTo>
                  <a:cubicBezTo>
                    <a:pt x="279236" y="431108"/>
                    <a:pt x="283994" y="429216"/>
                    <a:pt x="290654" y="429216"/>
                  </a:cubicBezTo>
                  <a:cubicBezTo>
                    <a:pt x="296362" y="429216"/>
                    <a:pt x="302071" y="431108"/>
                    <a:pt x="305877" y="434892"/>
                  </a:cubicBezTo>
                  <a:lnTo>
                    <a:pt x="305877" y="434892"/>
                  </a:lnTo>
                  <a:cubicBezTo>
                    <a:pt x="309682" y="438676"/>
                    <a:pt x="311585" y="443405"/>
                    <a:pt x="311585" y="450027"/>
                  </a:cubicBezTo>
                  <a:cubicBezTo>
                    <a:pt x="311585" y="456648"/>
                    <a:pt x="309682" y="461378"/>
                    <a:pt x="305877" y="465162"/>
                  </a:cubicBezTo>
                  <a:close/>
                  <a:moveTo>
                    <a:pt x="628414" y="749887"/>
                  </a:moveTo>
                  <a:lnTo>
                    <a:pt x="628414" y="749887"/>
                  </a:lnTo>
                  <a:cubicBezTo>
                    <a:pt x="624608" y="753671"/>
                    <a:pt x="618900" y="755562"/>
                    <a:pt x="613191" y="755562"/>
                  </a:cubicBezTo>
                  <a:cubicBezTo>
                    <a:pt x="607482" y="755562"/>
                    <a:pt x="601774" y="753671"/>
                    <a:pt x="597968" y="749887"/>
                  </a:cubicBezTo>
                  <a:lnTo>
                    <a:pt x="597968" y="749887"/>
                  </a:lnTo>
                  <a:cubicBezTo>
                    <a:pt x="594162" y="746103"/>
                    <a:pt x="592259" y="741374"/>
                    <a:pt x="592259" y="734752"/>
                  </a:cubicBezTo>
                  <a:cubicBezTo>
                    <a:pt x="592259" y="729076"/>
                    <a:pt x="594162" y="723401"/>
                    <a:pt x="597968" y="719617"/>
                  </a:cubicBezTo>
                  <a:lnTo>
                    <a:pt x="597968" y="719617"/>
                  </a:lnTo>
                  <a:cubicBezTo>
                    <a:pt x="601774" y="715833"/>
                    <a:pt x="606531" y="713942"/>
                    <a:pt x="613191" y="713942"/>
                  </a:cubicBezTo>
                  <a:cubicBezTo>
                    <a:pt x="618900" y="713942"/>
                    <a:pt x="624608" y="715833"/>
                    <a:pt x="628414" y="719617"/>
                  </a:cubicBezTo>
                  <a:lnTo>
                    <a:pt x="628414" y="719617"/>
                  </a:lnTo>
                  <a:cubicBezTo>
                    <a:pt x="632220" y="723401"/>
                    <a:pt x="634123" y="728130"/>
                    <a:pt x="634123" y="734752"/>
                  </a:cubicBezTo>
                  <a:cubicBezTo>
                    <a:pt x="634123" y="741374"/>
                    <a:pt x="632220" y="746103"/>
                    <a:pt x="628414" y="749887"/>
                  </a:cubicBezTo>
                  <a:close/>
                </a:path>
              </a:pathLst>
            </a:custGeom>
            <a:solidFill>
              <a:schemeClr val="lt1">
                <a:alpha val="12156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" name="Google Shape;22;p27"/>
          <p:cNvSpPr/>
          <p:nvPr>
            <p:ph idx="3" type="pic"/>
          </p:nvPr>
        </p:nvSpPr>
        <p:spPr>
          <a:xfrm>
            <a:off x="5718875" y="423474"/>
            <a:ext cx="5982506" cy="4551482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3" name="Google Shape;23;p27"/>
          <p:cNvSpPr/>
          <p:nvPr/>
        </p:nvSpPr>
        <p:spPr>
          <a:xfrm>
            <a:off x="6903719" y="5585903"/>
            <a:ext cx="5257377" cy="756631"/>
          </a:xfrm>
          <a:custGeom>
            <a:rect b="b" l="l" r="r" t="t"/>
            <a:pathLst>
              <a:path extrusionOk="0" h="6806308" w="7600392">
                <a:moveTo>
                  <a:pt x="0" y="0"/>
                </a:moveTo>
                <a:lnTo>
                  <a:pt x="7600393" y="0"/>
                </a:lnTo>
                <a:lnTo>
                  <a:pt x="7600393" y="6806308"/>
                </a:lnTo>
                <a:lnTo>
                  <a:pt x="0" y="6806308"/>
                </a:lnTo>
                <a:close/>
              </a:path>
            </a:pathLst>
          </a:custGeom>
          <a:solidFill>
            <a:srgbClr val="24BAA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69"/>
              <a:buFont typeface="Arial"/>
              <a:buNone/>
            </a:pPr>
            <a:r>
              <a:t/>
            </a:r>
            <a:endParaRPr b="0" i="0" sz="2069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27"/>
          <p:cNvSpPr txBox="1"/>
          <p:nvPr>
            <p:ph idx="4" type="body"/>
          </p:nvPr>
        </p:nvSpPr>
        <p:spPr>
          <a:xfrm>
            <a:off x="8064230" y="5611394"/>
            <a:ext cx="3476589" cy="7311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5" name="Google Shape;25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1403" y="569217"/>
            <a:ext cx="4405042" cy="16806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magine con didascalia" type="picTx">
  <p:cSld name="PICTURE_WITH_CAPTION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22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86" name="Google Shape;86;p22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87" name="Google Shape;87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testo verticale" type="vertTx">
  <p:cSld name="VERTICAL_TEXT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23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3" name="Google Shape;93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olo e testo verticale" type="vertTitleAndTx">
  <p:cSld name="VERTICAL_TITLE_AND_VERTICAL_TEXT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4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24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9" name="Google Shape;99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contenuto" type="obj">
  <p:cSld name="OBJEC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" name="Google Shape;29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uota" type="blank">
  <p:cSld name="BLANK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nal Slide" showMasterSp="0">
  <p:cSld name="Final Slide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8"/>
          <p:cNvSpPr/>
          <p:nvPr/>
        </p:nvSpPr>
        <p:spPr>
          <a:xfrm>
            <a:off x="-32399" y="3350405"/>
            <a:ext cx="12194195" cy="2415624"/>
          </a:xfrm>
          <a:custGeom>
            <a:rect b="b" l="l" r="r" t="t"/>
            <a:pathLst>
              <a:path extrusionOk="0" h="961650" w="852645">
                <a:moveTo>
                  <a:pt x="0" y="0"/>
                </a:moveTo>
                <a:lnTo>
                  <a:pt x="852646" y="0"/>
                </a:lnTo>
                <a:lnTo>
                  <a:pt x="852646" y="961651"/>
                </a:lnTo>
                <a:lnTo>
                  <a:pt x="0" y="961651"/>
                </a:lnTo>
                <a:close/>
              </a:path>
            </a:pathLst>
          </a:custGeom>
          <a:solidFill>
            <a:srgbClr val="7F34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28"/>
          <p:cNvSpPr txBox="1"/>
          <p:nvPr>
            <p:ph idx="1" type="body"/>
          </p:nvPr>
        </p:nvSpPr>
        <p:spPr>
          <a:xfrm>
            <a:off x="690953" y="4549217"/>
            <a:ext cx="3195486" cy="7311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Google Shape;39;p28"/>
          <p:cNvSpPr txBox="1"/>
          <p:nvPr>
            <p:ph idx="2" type="body"/>
          </p:nvPr>
        </p:nvSpPr>
        <p:spPr>
          <a:xfrm>
            <a:off x="690953" y="3739641"/>
            <a:ext cx="3195485" cy="83725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4BAA2"/>
              </a:buClr>
              <a:buSzPts val="5000"/>
              <a:buFont typeface="Arial"/>
              <a:buNone/>
              <a:defRPr b="1" i="0" sz="5000" u="none" cap="none" strike="noStrike">
                <a:solidFill>
                  <a:srgbClr val="24BAA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40" name="Google Shape;40;p28"/>
          <p:cNvGrpSpPr/>
          <p:nvPr/>
        </p:nvGrpSpPr>
        <p:grpSpPr>
          <a:xfrm>
            <a:off x="336354" y="5927698"/>
            <a:ext cx="2735993" cy="679345"/>
            <a:chOff x="0" y="0"/>
            <a:chExt cx="2301694" cy="571500"/>
          </a:xfrm>
        </p:grpSpPr>
        <p:sp>
          <p:nvSpPr>
            <p:cNvPr id="41" name="Google Shape;41;p28"/>
            <p:cNvSpPr/>
            <p:nvPr/>
          </p:nvSpPr>
          <p:spPr>
            <a:xfrm>
              <a:off x="0" y="0"/>
              <a:ext cx="2301694" cy="5715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2" name="Google Shape;42;p28"/>
            <p:cNvPicPr preferRelativeResize="0"/>
            <p:nvPr/>
          </p:nvPicPr>
          <p:blipFill rotWithShape="1">
            <a:blip r:embed="rId2">
              <a:alphaModFix/>
            </a:blip>
            <a:srcRect b="0" l="0" r="44449" t="0"/>
            <a:stretch/>
          </p:blipFill>
          <p:spPr>
            <a:xfrm>
              <a:off x="312965" y="96237"/>
              <a:ext cx="1675765" cy="38481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3" name="Google Shape;43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6354" y="587665"/>
            <a:ext cx="5189566" cy="197995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4" name="Google Shape;44;p28"/>
          <p:cNvGrpSpPr/>
          <p:nvPr/>
        </p:nvGrpSpPr>
        <p:grpSpPr>
          <a:xfrm>
            <a:off x="9565775" y="3574321"/>
            <a:ext cx="3525984" cy="2857223"/>
            <a:chOff x="1659400" y="1572038"/>
            <a:chExt cx="970931" cy="786778"/>
          </a:xfrm>
        </p:grpSpPr>
        <p:sp>
          <p:nvSpPr>
            <p:cNvPr id="45" name="Google Shape;45;p28"/>
            <p:cNvSpPr/>
            <p:nvPr/>
          </p:nvSpPr>
          <p:spPr>
            <a:xfrm>
              <a:off x="2036634" y="1851797"/>
              <a:ext cx="593697" cy="420939"/>
            </a:xfrm>
            <a:custGeom>
              <a:rect b="b" l="l" r="r" t="t"/>
              <a:pathLst>
                <a:path extrusionOk="0" h="420939" w="593697">
                  <a:moveTo>
                    <a:pt x="578474" y="334860"/>
                  </a:moveTo>
                  <a:lnTo>
                    <a:pt x="578474" y="334860"/>
                  </a:lnTo>
                  <a:lnTo>
                    <a:pt x="578474" y="334860"/>
                  </a:lnTo>
                  <a:cubicBezTo>
                    <a:pt x="568960" y="325400"/>
                    <a:pt x="556591" y="319725"/>
                    <a:pt x="542320" y="319725"/>
                  </a:cubicBezTo>
                  <a:cubicBezTo>
                    <a:pt x="528048" y="319725"/>
                    <a:pt x="515679" y="325400"/>
                    <a:pt x="506165" y="334860"/>
                  </a:cubicBezTo>
                  <a:lnTo>
                    <a:pt x="506165" y="334860"/>
                  </a:lnTo>
                  <a:lnTo>
                    <a:pt x="506165" y="334860"/>
                  </a:lnTo>
                  <a:cubicBezTo>
                    <a:pt x="501408" y="339589"/>
                    <a:pt x="497602" y="345265"/>
                    <a:pt x="494748" y="351886"/>
                  </a:cubicBezTo>
                  <a:lnTo>
                    <a:pt x="71358" y="351886"/>
                  </a:lnTo>
                  <a:lnTo>
                    <a:pt x="71358" y="227023"/>
                  </a:lnTo>
                  <a:lnTo>
                    <a:pt x="71358" y="105944"/>
                  </a:lnTo>
                  <a:cubicBezTo>
                    <a:pt x="71358" y="103107"/>
                    <a:pt x="71358" y="100269"/>
                    <a:pt x="70406" y="98377"/>
                  </a:cubicBezTo>
                  <a:cubicBezTo>
                    <a:pt x="77066" y="95539"/>
                    <a:pt x="82775" y="91755"/>
                    <a:pt x="87532" y="87026"/>
                  </a:cubicBezTo>
                  <a:lnTo>
                    <a:pt x="87532" y="87026"/>
                  </a:lnTo>
                  <a:lnTo>
                    <a:pt x="87532" y="87026"/>
                  </a:lnTo>
                  <a:cubicBezTo>
                    <a:pt x="97047" y="77566"/>
                    <a:pt x="102755" y="65269"/>
                    <a:pt x="102755" y="51080"/>
                  </a:cubicBezTo>
                  <a:cubicBezTo>
                    <a:pt x="102755" y="36891"/>
                    <a:pt x="97047" y="24594"/>
                    <a:pt x="87532" y="15135"/>
                  </a:cubicBezTo>
                  <a:lnTo>
                    <a:pt x="87532" y="15135"/>
                  </a:lnTo>
                  <a:lnTo>
                    <a:pt x="87532" y="15135"/>
                  </a:lnTo>
                  <a:cubicBezTo>
                    <a:pt x="78018" y="5676"/>
                    <a:pt x="65649" y="0"/>
                    <a:pt x="51378" y="0"/>
                  </a:cubicBezTo>
                  <a:cubicBezTo>
                    <a:pt x="37106" y="0"/>
                    <a:pt x="24737" y="5676"/>
                    <a:pt x="15223" y="15135"/>
                  </a:cubicBezTo>
                  <a:lnTo>
                    <a:pt x="15223" y="15135"/>
                  </a:lnTo>
                  <a:lnTo>
                    <a:pt x="15223" y="15135"/>
                  </a:lnTo>
                  <a:cubicBezTo>
                    <a:pt x="5709" y="24594"/>
                    <a:pt x="0" y="36891"/>
                    <a:pt x="0" y="51080"/>
                  </a:cubicBezTo>
                  <a:cubicBezTo>
                    <a:pt x="0" y="65269"/>
                    <a:pt x="5709" y="77566"/>
                    <a:pt x="15223" y="87026"/>
                  </a:cubicBezTo>
                  <a:lnTo>
                    <a:pt x="15223" y="87026"/>
                  </a:lnTo>
                  <a:lnTo>
                    <a:pt x="15223" y="87026"/>
                  </a:lnTo>
                  <a:cubicBezTo>
                    <a:pt x="19980" y="91755"/>
                    <a:pt x="25689" y="95539"/>
                    <a:pt x="32349" y="98377"/>
                  </a:cubicBezTo>
                  <a:cubicBezTo>
                    <a:pt x="32349" y="101215"/>
                    <a:pt x="31397" y="104052"/>
                    <a:pt x="31397" y="105944"/>
                  </a:cubicBezTo>
                  <a:lnTo>
                    <a:pt x="31397" y="227023"/>
                  </a:lnTo>
                  <a:lnTo>
                    <a:pt x="31397" y="356616"/>
                  </a:lnTo>
                  <a:lnTo>
                    <a:pt x="31397" y="370805"/>
                  </a:lnTo>
                  <a:cubicBezTo>
                    <a:pt x="31397" y="381210"/>
                    <a:pt x="39960" y="390670"/>
                    <a:pt x="51378" y="390670"/>
                  </a:cubicBezTo>
                  <a:lnTo>
                    <a:pt x="495699" y="390670"/>
                  </a:lnTo>
                  <a:cubicBezTo>
                    <a:pt x="498554" y="396345"/>
                    <a:pt x="501408" y="402021"/>
                    <a:pt x="506165" y="405804"/>
                  </a:cubicBezTo>
                  <a:lnTo>
                    <a:pt x="506165" y="405804"/>
                  </a:lnTo>
                  <a:lnTo>
                    <a:pt x="506165" y="405804"/>
                  </a:lnTo>
                  <a:cubicBezTo>
                    <a:pt x="515679" y="415264"/>
                    <a:pt x="528048" y="420939"/>
                    <a:pt x="542320" y="420939"/>
                  </a:cubicBezTo>
                  <a:cubicBezTo>
                    <a:pt x="556591" y="420939"/>
                    <a:pt x="568960" y="415264"/>
                    <a:pt x="578474" y="405804"/>
                  </a:cubicBezTo>
                  <a:lnTo>
                    <a:pt x="578474" y="405804"/>
                  </a:lnTo>
                  <a:lnTo>
                    <a:pt x="578474" y="405804"/>
                  </a:lnTo>
                  <a:cubicBezTo>
                    <a:pt x="587989" y="396345"/>
                    <a:pt x="593697" y="384048"/>
                    <a:pt x="593697" y="369859"/>
                  </a:cubicBezTo>
                  <a:cubicBezTo>
                    <a:pt x="592746" y="356616"/>
                    <a:pt x="587037" y="344319"/>
                    <a:pt x="578474" y="334860"/>
                  </a:cubicBezTo>
                  <a:close/>
                  <a:moveTo>
                    <a:pt x="37106" y="35945"/>
                  </a:moveTo>
                  <a:lnTo>
                    <a:pt x="37106" y="35945"/>
                  </a:lnTo>
                  <a:cubicBezTo>
                    <a:pt x="40912" y="32162"/>
                    <a:pt x="45669" y="30270"/>
                    <a:pt x="52329" y="30270"/>
                  </a:cubicBezTo>
                  <a:cubicBezTo>
                    <a:pt x="58038" y="30270"/>
                    <a:pt x="63746" y="32162"/>
                    <a:pt x="67552" y="35945"/>
                  </a:cubicBezTo>
                  <a:lnTo>
                    <a:pt x="67552" y="35945"/>
                  </a:lnTo>
                  <a:cubicBezTo>
                    <a:pt x="71358" y="39729"/>
                    <a:pt x="73261" y="44459"/>
                    <a:pt x="73261" y="51080"/>
                  </a:cubicBezTo>
                  <a:cubicBezTo>
                    <a:pt x="73261" y="56756"/>
                    <a:pt x="71358" y="62431"/>
                    <a:pt x="67552" y="66215"/>
                  </a:cubicBezTo>
                  <a:lnTo>
                    <a:pt x="67552" y="66215"/>
                  </a:lnTo>
                  <a:cubicBezTo>
                    <a:pt x="63746" y="69999"/>
                    <a:pt x="58989" y="71891"/>
                    <a:pt x="52329" y="71891"/>
                  </a:cubicBezTo>
                  <a:cubicBezTo>
                    <a:pt x="46620" y="71891"/>
                    <a:pt x="40912" y="69999"/>
                    <a:pt x="37106" y="66215"/>
                  </a:cubicBezTo>
                  <a:lnTo>
                    <a:pt x="37106" y="66215"/>
                  </a:lnTo>
                  <a:cubicBezTo>
                    <a:pt x="33300" y="62431"/>
                    <a:pt x="31397" y="57702"/>
                    <a:pt x="31397" y="51080"/>
                  </a:cubicBezTo>
                  <a:cubicBezTo>
                    <a:pt x="30446" y="45405"/>
                    <a:pt x="33300" y="39729"/>
                    <a:pt x="37106" y="35945"/>
                  </a:cubicBezTo>
                  <a:close/>
                  <a:moveTo>
                    <a:pt x="556591" y="385940"/>
                  </a:moveTo>
                  <a:lnTo>
                    <a:pt x="556591" y="385940"/>
                  </a:lnTo>
                  <a:cubicBezTo>
                    <a:pt x="552786" y="389724"/>
                    <a:pt x="547077" y="391615"/>
                    <a:pt x="541368" y="391615"/>
                  </a:cubicBezTo>
                  <a:cubicBezTo>
                    <a:pt x="535660" y="391615"/>
                    <a:pt x="529951" y="389724"/>
                    <a:pt x="526145" y="385940"/>
                  </a:cubicBezTo>
                  <a:lnTo>
                    <a:pt x="526145" y="385940"/>
                  </a:lnTo>
                  <a:cubicBezTo>
                    <a:pt x="522340" y="382156"/>
                    <a:pt x="520437" y="377427"/>
                    <a:pt x="520437" y="370805"/>
                  </a:cubicBezTo>
                  <a:cubicBezTo>
                    <a:pt x="520437" y="365129"/>
                    <a:pt x="522340" y="359454"/>
                    <a:pt x="526145" y="355670"/>
                  </a:cubicBezTo>
                  <a:lnTo>
                    <a:pt x="526145" y="355670"/>
                  </a:lnTo>
                  <a:cubicBezTo>
                    <a:pt x="529951" y="351886"/>
                    <a:pt x="534708" y="349994"/>
                    <a:pt x="541368" y="349994"/>
                  </a:cubicBezTo>
                  <a:cubicBezTo>
                    <a:pt x="547077" y="349994"/>
                    <a:pt x="552786" y="351886"/>
                    <a:pt x="556591" y="355670"/>
                  </a:cubicBezTo>
                  <a:lnTo>
                    <a:pt x="556591" y="355670"/>
                  </a:lnTo>
                  <a:cubicBezTo>
                    <a:pt x="560397" y="359454"/>
                    <a:pt x="562300" y="364183"/>
                    <a:pt x="562300" y="370805"/>
                  </a:cubicBezTo>
                  <a:cubicBezTo>
                    <a:pt x="563251" y="376481"/>
                    <a:pt x="560397" y="382156"/>
                    <a:pt x="556591" y="385940"/>
                  </a:cubicBezTo>
                  <a:close/>
                </a:path>
              </a:pathLst>
            </a:custGeom>
            <a:solidFill>
              <a:schemeClr val="lt1">
                <a:alpha val="12156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46;p28"/>
            <p:cNvSpPr/>
            <p:nvPr/>
          </p:nvSpPr>
          <p:spPr>
            <a:xfrm>
              <a:off x="1659400" y="1572038"/>
              <a:ext cx="753052" cy="786778"/>
            </a:xfrm>
            <a:custGeom>
              <a:rect b="b" l="l" r="r" t="t"/>
              <a:pathLst>
                <a:path extrusionOk="0" h="786778" w="753052">
                  <a:moveTo>
                    <a:pt x="742587" y="262732"/>
                  </a:moveTo>
                  <a:lnTo>
                    <a:pt x="385797" y="3547"/>
                  </a:lnTo>
                  <a:cubicBezTo>
                    <a:pt x="379137" y="-1182"/>
                    <a:pt x="370574" y="-1182"/>
                    <a:pt x="364866" y="3547"/>
                  </a:cubicBezTo>
                  <a:lnTo>
                    <a:pt x="7125" y="263678"/>
                  </a:lnTo>
                  <a:cubicBezTo>
                    <a:pt x="-487" y="269354"/>
                    <a:pt x="-2389" y="280705"/>
                    <a:pt x="3319" y="288273"/>
                  </a:cubicBezTo>
                  <a:cubicBezTo>
                    <a:pt x="7125" y="293002"/>
                    <a:pt x="11882" y="295840"/>
                    <a:pt x="17591" y="295840"/>
                  </a:cubicBezTo>
                  <a:lnTo>
                    <a:pt x="17591" y="295840"/>
                  </a:lnTo>
                  <a:lnTo>
                    <a:pt x="136521" y="295840"/>
                  </a:lnTo>
                  <a:lnTo>
                    <a:pt x="136521" y="295840"/>
                  </a:lnTo>
                  <a:lnTo>
                    <a:pt x="272576" y="295840"/>
                  </a:lnTo>
                  <a:lnTo>
                    <a:pt x="272576" y="403676"/>
                  </a:lnTo>
                  <a:cubicBezTo>
                    <a:pt x="265916" y="406514"/>
                    <a:pt x="259256" y="410298"/>
                    <a:pt x="254499" y="415027"/>
                  </a:cubicBezTo>
                  <a:lnTo>
                    <a:pt x="254499" y="415027"/>
                  </a:lnTo>
                  <a:lnTo>
                    <a:pt x="254499" y="415027"/>
                  </a:lnTo>
                  <a:cubicBezTo>
                    <a:pt x="244985" y="424487"/>
                    <a:pt x="239276" y="436784"/>
                    <a:pt x="239276" y="450973"/>
                  </a:cubicBezTo>
                  <a:cubicBezTo>
                    <a:pt x="239276" y="465162"/>
                    <a:pt x="244985" y="477459"/>
                    <a:pt x="254499" y="486918"/>
                  </a:cubicBezTo>
                  <a:lnTo>
                    <a:pt x="254499" y="486918"/>
                  </a:lnTo>
                  <a:lnTo>
                    <a:pt x="254499" y="486918"/>
                  </a:lnTo>
                  <a:cubicBezTo>
                    <a:pt x="264013" y="496377"/>
                    <a:pt x="276382" y="502053"/>
                    <a:pt x="290654" y="502053"/>
                  </a:cubicBezTo>
                  <a:cubicBezTo>
                    <a:pt x="304925" y="502053"/>
                    <a:pt x="317294" y="496377"/>
                    <a:pt x="326808" y="486918"/>
                  </a:cubicBezTo>
                  <a:lnTo>
                    <a:pt x="326808" y="486918"/>
                  </a:lnTo>
                  <a:lnTo>
                    <a:pt x="326808" y="486918"/>
                  </a:lnTo>
                  <a:cubicBezTo>
                    <a:pt x="336323" y="477459"/>
                    <a:pt x="342031" y="465162"/>
                    <a:pt x="342031" y="450973"/>
                  </a:cubicBezTo>
                  <a:cubicBezTo>
                    <a:pt x="342031" y="436784"/>
                    <a:pt x="336323" y="424487"/>
                    <a:pt x="326808" y="415027"/>
                  </a:cubicBezTo>
                  <a:lnTo>
                    <a:pt x="326808" y="415027"/>
                  </a:lnTo>
                  <a:lnTo>
                    <a:pt x="326808" y="415027"/>
                  </a:lnTo>
                  <a:cubicBezTo>
                    <a:pt x="322051" y="410298"/>
                    <a:pt x="315391" y="406514"/>
                    <a:pt x="308731" y="403676"/>
                  </a:cubicBezTo>
                  <a:lnTo>
                    <a:pt x="308731" y="277867"/>
                  </a:lnTo>
                  <a:cubicBezTo>
                    <a:pt x="308731" y="268408"/>
                    <a:pt x="301119" y="259895"/>
                    <a:pt x="290654" y="259895"/>
                  </a:cubicBezTo>
                  <a:lnTo>
                    <a:pt x="137472" y="259895"/>
                  </a:lnTo>
                  <a:cubicBezTo>
                    <a:pt x="137472" y="259895"/>
                    <a:pt x="137472" y="259895"/>
                    <a:pt x="137472" y="259895"/>
                  </a:cubicBezTo>
                  <a:lnTo>
                    <a:pt x="72774" y="259895"/>
                  </a:lnTo>
                  <a:lnTo>
                    <a:pt x="376283" y="39493"/>
                  </a:lnTo>
                  <a:lnTo>
                    <a:pt x="679792" y="259895"/>
                  </a:lnTo>
                  <a:lnTo>
                    <a:pt x="615094" y="259895"/>
                  </a:lnTo>
                  <a:cubicBezTo>
                    <a:pt x="605580" y="259895"/>
                    <a:pt x="597017" y="267462"/>
                    <a:pt x="597017" y="277867"/>
                  </a:cubicBezTo>
                  <a:lnTo>
                    <a:pt x="597017" y="502053"/>
                  </a:lnTo>
                  <a:lnTo>
                    <a:pt x="597017" y="555971"/>
                  </a:lnTo>
                  <a:cubicBezTo>
                    <a:pt x="597017" y="555971"/>
                    <a:pt x="597017" y="555971"/>
                    <a:pt x="597017" y="555971"/>
                  </a:cubicBezTo>
                  <a:lnTo>
                    <a:pt x="597017" y="686509"/>
                  </a:lnTo>
                  <a:cubicBezTo>
                    <a:pt x="597017" y="687455"/>
                    <a:pt x="597017" y="687455"/>
                    <a:pt x="597017" y="688401"/>
                  </a:cubicBezTo>
                  <a:cubicBezTo>
                    <a:pt x="590357" y="691239"/>
                    <a:pt x="583697" y="695023"/>
                    <a:pt x="578939" y="699753"/>
                  </a:cubicBezTo>
                  <a:lnTo>
                    <a:pt x="578939" y="699753"/>
                  </a:lnTo>
                  <a:lnTo>
                    <a:pt x="578939" y="699753"/>
                  </a:lnTo>
                  <a:cubicBezTo>
                    <a:pt x="569425" y="709212"/>
                    <a:pt x="563716" y="721509"/>
                    <a:pt x="563716" y="735698"/>
                  </a:cubicBezTo>
                  <a:cubicBezTo>
                    <a:pt x="563716" y="749887"/>
                    <a:pt x="569425" y="762184"/>
                    <a:pt x="578939" y="771643"/>
                  </a:cubicBezTo>
                  <a:lnTo>
                    <a:pt x="578939" y="771643"/>
                  </a:lnTo>
                  <a:lnTo>
                    <a:pt x="578939" y="771643"/>
                  </a:lnTo>
                  <a:cubicBezTo>
                    <a:pt x="588454" y="781103"/>
                    <a:pt x="600822" y="786778"/>
                    <a:pt x="615094" y="786778"/>
                  </a:cubicBezTo>
                  <a:cubicBezTo>
                    <a:pt x="629366" y="786778"/>
                    <a:pt x="641734" y="781103"/>
                    <a:pt x="651249" y="771643"/>
                  </a:cubicBezTo>
                  <a:lnTo>
                    <a:pt x="651249" y="771643"/>
                  </a:lnTo>
                  <a:lnTo>
                    <a:pt x="651249" y="771643"/>
                  </a:lnTo>
                  <a:cubicBezTo>
                    <a:pt x="660763" y="762184"/>
                    <a:pt x="666472" y="749887"/>
                    <a:pt x="666472" y="735698"/>
                  </a:cubicBezTo>
                  <a:cubicBezTo>
                    <a:pt x="666472" y="721509"/>
                    <a:pt x="660763" y="709212"/>
                    <a:pt x="651249" y="699753"/>
                  </a:cubicBezTo>
                  <a:lnTo>
                    <a:pt x="651249" y="699753"/>
                  </a:lnTo>
                  <a:lnTo>
                    <a:pt x="651249" y="699753"/>
                  </a:lnTo>
                  <a:cubicBezTo>
                    <a:pt x="646491" y="695023"/>
                    <a:pt x="639831" y="691239"/>
                    <a:pt x="633171" y="688401"/>
                  </a:cubicBezTo>
                  <a:cubicBezTo>
                    <a:pt x="633171" y="687455"/>
                    <a:pt x="633171" y="687455"/>
                    <a:pt x="633171" y="686509"/>
                  </a:cubicBezTo>
                  <a:lnTo>
                    <a:pt x="633171" y="602322"/>
                  </a:lnTo>
                  <a:cubicBezTo>
                    <a:pt x="633171" y="607051"/>
                    <a:pt x="634123" y="602322"/>
                    <a:pt x="633171" y="596646"/>
                  </a:cubicBezTo>
                  <a:lnTo>
                    <a:pt x="633171" y="555971"/>
                  </a:lnTo>
                  <a:cubicBezTo>
                    <a:pt x="633171" y="555971"/>
                    <a:pt x="633171" y="555971"/>
                    <a:pt x="633171" y="555971"/>
                  </a:cubicBezTo>
                  <a:lnTo>
                    <a:pt x="633171" y="502053"/>
                  </a:lnTo>
                  <a:lnTo>
                    <a:pt x="633171" y="295840"/>
                  </a:lnTo>
                  <a:lnTo>
                    <a:pt x="734975" y="295840"/>
                  </a:lnTo>
                  <a:cubicBezTo>
                    <a:pt x="744490" y="295840"/>
                    <a:pt x="753053" y="288273"/>
                    <a:pt x="753053" y="277867"/>
                  </a:cubicBezTo>
                  <a:cubicBezTo>
                    <a:pt x="751150" y="272192"/>
                    <a:pt x="747344" y="266516"/>
                    <a:pt x="742587" y="262732"/>
                  </a:cubicBezTo>
                  <a:close/>
                  <a:moveTo>
                    <a:pt x="305877" y="465162"/>
                  </a:moveTo>
                  <a:lnTo>
                    <a:pt x="305877" y="465162"/>
                  </a:lnTo>
                  <a:cubicBezTo>
                    <a:pt x="302071" y="468945"/>
                    <a:pt x="296362" y="470837"/>
                    <a:pt x="290654" y="470837"/>
                  </a:cubicBezTo>
                  <a:cubicBezTo>
                    <a:pt x="284945" y="470837"/>
                    <a:pt x="279236" y="468945"/>
                    <a:pt x="275431" y="465162"/>
                  </a:cubicBezTo>
                  <a:lnTo>
                    <a:pt x="275431" y="465162"/>
                  </a:lnTo>
                  <a:cubicBezTo>
                    <a:pt x="271625" y="461378"/>
                    <a:pt x="269722" y="456648"/>
                    <a:pt x="269722" y="450027"/>
                  </a:cubicBezTo>
                  <a:cubicBezTo>
                    <a:pt x="269722" y="444351"/>
                    <a:pt x="271625" y="438676"/>
                    <a:pt x="275431" y="434892"/>
                  </a:cubicBezTo>
                  <a:lnTo>
                    <a:pt x="275431" y="434892"/>
                  </a:lnTo>
                  <a:cubicBezTo>
                    <a:pt x="279236" y="431108"/>
                    <a:pt x="283994" y="429216"/>
                    <a:pt x="290654" y="429216"/>
                  </a:cubicBezTo>
                  <a:cubicBezTo>
                    <a:pt x="296362" y="429216"/>
                    <a:pt x="302071" y="431108"/>
                    <a:pt x="305877" y="434892"/>
                  </a:cubicBezTo>
                  <a:lnTo>
                    <a:pt x="305877" y="434892"/>
                  </a:lnTo>
                  <a:cubicBezTo>
                    <a:pt x="309682" y="438676"/>
                    <a:pt x="311585" y="443405"/>
                    <a:pt x="311585" y="450027"/>
                  </a:cubicBezTo>
                  <a:cubicBezTo>
                    <a:pt x="311585" y="456648"/>
                    <a:pt x="309682" y="461378"/>
                    <a:pt x="305877" y="465162"/>
                  </a:cubicBezTo>
                  <a:close/>
                  <a:moveTo>
                    <a:pt x="628414" y="749887"/>
                  </a:moveTo>
                  <a:lnTo>
                    <a:pt x="628414" y="749887"/>
                  </a:lnTo>
                  <a:cubicBezTo>
                    <a:pt x="624608" y="753671"/>
                    <a:pt x="618900" y="755562"/>
                    <a:pt x="613191" y="755562"/>
                  </a:cubicBezTo>
                  <a:cubicBezTo>
                    <a:pt x="607482" y="755562"/>
                    <a:pt x="601774" y="753671"/>
                    <a:pt x="597968" y="749887"/>
                  </a:cubicBezTo>
                  <a:lnTo>
                    <a:pt x="597968" y="749887"/>
                  </a:lnTo>
                  <a:cubicBezTo>
                    <a:pt x="594162" y="746103"/>
                    <a:pt x="592259" y="741374"/>
                    <a:pt x="592259" y="734752"/>
                  </a:cubicBezTo>
                  <a:cubicBezTo>
                    <a:pt x="592259" y="729076"/>
                    <a:pt x="594162" y="723401"/>
                    <a:pt x="597968" y="719617"/>
                  </a:cubicBezTo>
                  <a:lnTo>
                    <a:pt x="597968" y="719617"/>
                  </a:lnTo>
                  <a:cubicBezTo>
                    <a:pt x="601774" y="715833"/>
                    <a:pt x="606531" y="713942"/>
                    <a:pt x="613191" y="713942"/>
                  </a:cubicBezTo>
                  <a:cubicBezTo>
                    <a:pt x="618900" y="713942"/>
                    <a:pt x="624608" y="715833"/>
                    <a:pt x="628414" y="719617"/>
                  </a:cubicBezTo>
                  <a:lnTo>
                    <a:pt x="628414" y="719617"/>
                  </a:lnTo>
                  <a:cubicBezTo>
                    <a:pt x="632220" y="723401"/>
                    <a:pt x="634123" y="728130"/>
                    <a:pt x="634123" y="734752"/>
                  </a:cubicBezTo>
                  <a:cubicBezTo>
                    <a:pt x="634123" y="741374"/>
                    <a:pt x="632220" y="746103"/>
                    <a:pt x="628414" y="749887"/>
                  </a:cubicBezTo>
                  <a:close/>
                </a:path>
              </a:pathLst>
            </a:custGeom>
            <a:solidFill>
              <a:schemeClr val="lt1">
                <a:alpha val="12156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7" name="Google Shape;47;p28"/>
          <p:cNvSpPr/>
          <p:nvPr/>
        </p:nvSpPr>
        <p:spPr>
          <a:xfrm>
            <a:off x="6903719" y="5585903"/>
            <a:ext cx="5257377" cy="756631"/>
          </a:xfrm>
          <a:custGeom>
            <a:rect b="b" l="l" r="r" t="t"/>
            <a:pathLst>
              <a:path extrusionOk="0" h="6806308" w="7600392">
                <a:moveTo>
                  <a:pt x="0" y="0"/>
                </a:moveTo>
                <a:lnTo>
                  <a:pt x="7600393" y="0"/>
                </a:lnTo>
                <a:lnTo>
                  <a:pt x="7600393" y="6806308"/>
                </a:lnTo>
                <a:lnTo>
                  <a:pt x="0" y="6806308"/>
                </a:lnTo>
                <a:close/>
              </a:path>
            </a:pathLst>
          </a:custGeom>
          <a:solidFill>
            <a:srgbClr val="24BAA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69"/>
              <a:buFont typeface="Arial"/>
              <a:buNone/>
            </a:pPr>
            <a:r>
              <a:t/>
            </a:r>
            <a:endParaRPr b="0" i="0" sz="2069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28"/>
          <p:cNvSpPr txBox="1"/>
          <p:nvPr>
            <p:ph idx="3" type="body"/>
          </p:nvPr>
        </p:nvSpPr>
        <p:spPr>
          <a:xfrm>
            <a:off x="8064230" y="5611394"/>
            <a:ext cx="3476589" cy="7311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stazione sezione" type="secHead">
  <p:cSld name="SECTION_HEAD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7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7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2" name="Google Shape;52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e contenuti" type="twoObj">
  <p:cSld name="TWO_OBJECTS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8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8" name="Google Shape;58;p18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" name="Google Shape;59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fronto" type="twoTxTwoObj">
  <p:cSld name="TWO_OBJECTS_WITH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9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9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5" name="Google Shape;65;p19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6" name="Google Shape;66;p19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7" name="Google Shape;67;p19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8" name="Google Shape;68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titolo" type="titleOnly">
  <p:cSld name="TITLE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to con didascalia" type="objTx">
  <p:cSld name="OBJECT_WITH_CAPTION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1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79" name="Google Shape;79;p21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80" name="Google Shape;80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6.png"/><Relationship Id="rId4" Type="http://schemas.openxmlformats.org/officeDocument/2006/relationships/image" Target="../media/image4.gif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Relationship Id="rId4" Type="http://schemas.openxmlformats.org/officeDocument/2006/relationships/image" Target="../media/image4.gif"/><Relationship Id="rId5" Type="http://schemas.openxmlformats.org/officeDocument/2006/relationships/image" Target="../media/image1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Relationship Id="rId4" Type="http://schemas.openxmlformats.org/officeDocument/2006/relationships/image" Target="../media/image14.png"/><Relationship Id="rId5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5"/>
          <p:cNvSpPr txBox="1"/>
          <p:nvPr>
            <p:ph idx="1" type="body"/>
          </p:nvPr>
        </p:nvSpPr>
        <p:spPr>
          <a:xfrm>
            <a:off x="472449" y="4534226"/>
            <a:ext cx="5124900" cy="13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885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it-IT" sz="3000"/>
              <a:t>CÓMO CO-PLANEAR EL RECORRIDO DE APRENDIZAJE BASADO EN EL TRABAJO</a:t>
            </a:r>
            <a:endParaRPr sz="3000">
              <a:solidFill>
                <a:schemeClr val="lt1"/>
              </a:solidFill>
            </a:endParaRPr>
          </a:p>
        </p:txBody>
      </p:sp>
      <p:sp>
        <p:nvSpPr>
          <p:cNvPr id="108" name="Google Shape;108;p25"/>
          <p:cNvSpPr txBox="1"/>
          <p:nvPr>
            <p:ph idx="2" type="body"/>
          </p:nvPr>
        </p:nvSpPr>
        <p:spPr>
          <a:xfrm>
            <a:off x="472446" y="2870971"/>
            <a:ext cx="5647200" cy="13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b="1" lang="it-IT"/>
              <a:t>RP</a:t>
            </a:r>
            <a:r>
              <a:rPr b="1" lang="it-IT"/>
              <a:t>2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b="1" lang="it-IT"/>
              <a:t>Aprendizaje Humano y Digital basado en el trabajo.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b="1" lang="it-IT" sz="1600"/>
              <a:t>Materiales prácticos</a:t>
            </a:r>
            <a:endParaRPr b="1" sz="1600"/>
          </a:p>
        </p:txBody>
      </p:sp>
      <p:pic>
        <p:nvPicPr>
          <p:cNvPr id="109" name="Google Shape;109;p25"/>
          <p:cNvPicPr preferRelativeResize="0"/>
          <p:nvPr>
            <p:ph idx="3" type="pic"/>
          </p:nvPr>
        </p:nvPicPr>
        <p:blipFill rotWithShape="1">
          <a:blip r:embed="rId3">
            <a:alphaModFix/>
          </a:blip>
          <a:srcRect b="0" l="6180" r="6180" t="0"/>
          <a:stretch/>
        </p:blipFill>
        <p:spPr>
          <a:xfrm>
            <a:off x="5718875" y="423474"/>
            <a:ext cx="5982504" cy="4551483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sp>
        <p:nvSpPr>
          <p:cNvPr id="110" name="Google Shape;110;p25"/>
          <p:cNvSpPr txBox="1"/>
          <p:nvPr>
            <p:ph idx="4" type="body"/>
          </p:nvPr>
        </p:nvSpPr>
        <p:spPr>
          <a:xfrm>
            <a:off x="7918315" y="5611394"/>
            <a:ext cx="3622500" cy="73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it-IT"/>
              <a:t>﻿www.housingcare.net</a:t>
            </a:r>
            <a:endParaRPr/>
          </a:p>
        </p:txBody>
      </p:sp>
      <p:pic>
        <p:nvPicPr>
          <p:cNvPr id="111" name="Google Shape;111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30240" y="5895320"/>
            <a:ext cx="3577387" cy="8943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" name="Google Shape;204;p10"/>
          <p:cNvGrpSpPr/>
          <p:nvPr/>
        </p:nvGrpSpPr>
        <p:grpSpPr>
          <a:xfrm>
            <a:off x="80658" y="331471"/>
            <a:ext cx="2685402" cy="6526530"/>
            <a:chOff x="80658" y="1479849"/>
            <a:chExt cx="2216771" cy="5378151"/>
          </a:xfrm>
        </p:grpSpPr>
        <p:sp>
          <p:nvSpPr>
            <p:cNvPr id="205" name="Google Shape;205;p10"/>
            <p:cNvSpPr/>
            <p:nvPr/>
          </p:nvSpPr>
          <p:spPr>
            <a:xfrm>
              <a:off x="80658" y="6035040"/>
              <a:ext cx="2216771" cy="822960"/>
            </a:xfrm>
            <a:prstGeom prst="rect">
              <a:avLst/>
            </a:prstGeom>
            <a:solidFill>
              <a:srgbClr val="F7CAAC"/>
            </a:solidFill>
            <a:ln cap="flat" cmpd="sng" w="12700">
              <a:solidFill>
                <a:srgbClr val="F7CAA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06" name="Google Shape;206;p1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25363" y="1479849"/>
              <a:ext cx="1727359" cy="460629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7" name="Google Shape;207;p10"/>
          <p:cNvSpPr txBox="1"/>
          <p:nvPr/>
        </p:nvSpPr>
        <p:spPr>
          <a:xfrm>
            <a:off x="2936700" y="-1"/>
            <a:ext cx="9255300" cy="71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Este perfil de cuidadores generalmente tienen un origen migrante y/o desfavorecido desde el principio, por lo que no tienen normalmente un perfil educativo alto. Trabaja en el sector asistencial realizando tareas puramente de seguimiento y cuidado de las personas mayores, pero no tiene todas las habilidades formales necesarias. Digitalmente, tiene un bajo nivel de alfabetización.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it-IT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trabajador de cuidados identificable en el PERFIL “BAJO” tiene las siguientes características:</a:t>
            </a:r>
            <a:endParaRPr b="1"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Char char="-"/>
            </a:pPr>
            <a:r>
              <a:rPr lang="it-IT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dispositivo tecnológico que utiliza con mayor frecuencia es el teléfono celular, y es el que mejor conoce. Tiene pocos conocimientos sobre el uso de otros dispositivos de uso común como los televisores inteligentes.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Char char="-"/>
            </a:pPr>
            <a:r>
              <a:rPr lang="it-IT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Utiliza el teléfono celular casualmente por lo que sabe sobre comunicación y el uso de aplicaciones de interacción social y entretenimiento.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Char char="-"/>
            </a:pPr>
            <a:r>
              <a:rPr lang="it-IT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Tiene poco conocimiento de otras aplicaciones de uso común relacionadas con la gestión, la planificación del trabajo y el intercambio de tareas y documentos.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Char char="-"/>
            </a:pPr>
            <a:r>
              <a:rPr lang="it-IT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Tiene poca percepción de lo que la tecnología puede hacer si se implementa e integra adecuadamente en su trabajo, pero está dispuesto a aprender.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it-IT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el contexto de la salud:</a:t>
            </a:r>
            <a:endParaRPr b="1"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Char char="-"/>
            </a:pPr>
            <a:r>
              <a:rPr lang="it-IT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Está familiarizado con aplicaciones de uso común como aplicaciones de control de peso, rehidratación o ejercicio, pero no sabe cómo aplicarlas en su contexto laboral.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Char char="-"/>
            </a:pPr>
            <a:r>
              <a:rPr lang="it-IT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conoce apps o herramientas de prevención más avanzadas o sofisticadas.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Char char="-"/>
            </a:pPr>
            <a:r>
              <a:rPr lang="it-IT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Sabe de la existencia de aplicaciones y herramientas para ayudar a monitorear el estado patológico de un paciente, pero desconoce cómo funcionan.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10"/>
          <p:cNvSpPr txBox="1"/>
          <p:nvPr/>
        </p:nvSpPr>
        <p:spPr>
          <a:xfrm>
            <a:off x="389251" y="6114704"/>
            <a:ext cx="2068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800">
                <a:solidFill>
                  <a:srgbClr val="092E4B"/>
                </a:solidFill>
                <a:latin typeface="Baumans"/>
                <a:ea typeface="Baumans"/>
                <a:cs typeface="Baumans"/>
                <a:sym typeface="Baumans"/>
              </a:rPr>
              <a:t>PERFIL 1</a:t>
            </a:r>
            <a:r>
              <a:rPr b="0" i="0" lang="it-IT" sz="1800" u="none" cap="none" strike="noStrike">
                <a:solidFill>
                  <a:srgbClr val="092E4B"/>
                </a:solidFill>
                <a:latin typeface="Baumans"/>
                <a:ea typeface="Baumans"/>
                <a:cs typeface="Baumans"/>
                <a:sym typeface="Baumans"/>
              </a:rPr>
              <a:t> - </a:t>
            </a:r>
            <a:r>
              <a:rPr lang="it-IT" sz="1800">
                <a:solidFill>
                  <a:srgbClr val="092E4B"/>
                </a:solidFill>
                <a:latin typeface="Baumans"/>
                <a:ea typeface="Baumans"/>
                <a:cs typeface="Baumans"/>
                <a:sym typeface="Baumans"/>
              </a:rPr>
              <a:t>“BAJO”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3" name="Google Shape;213;p11"/>
          <p:cNvGrpSpPr/>
          <p:nvPr/>
        </p:nvGrpSpPr>
        <p:grpSpPr>
          <a:xfrm>
            <a:off x="0" y="182880"/>
            <a:ext cx="2777490" cy="6675120"/>
            <a:chOff x="4846320" y="1018088"/>
            <a:chExt cx="2640330" cy="5828482"/>
          </a:xfrm>
        </p:grpSpPr>
        <p:sp>
          <p:nvSpPr>
            <p:cNvPr id="214" name="Google Shape;214;p11"/>
            <p:cNvSpPr/>
            <p:nvPr/>
          </p:nvSpPr>
          <p:spPr>
            <a:xfrm>
              <a:off x="4846320" y="5325708"/>
              <a:ext cx="2640330" cy="1520862"/>
            </a:xfrm>
            <a:prstGeom prst="rect">
              <a:avLst/>
            </a:prstGeom>
            <a:solidFill>
              <a:srgbClr val="FEE599"/>
            </a:solidFill>
            <a:ln cap="flat" cmpd="sng" w="12700">
              <a:solidFill>
                <a:srgbClr val="FFD96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15" name="Google Shape;215;p1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flipH="1">
              <a:off x="5371991" y="1018088"/>
              <a:ext cx="1308019" cy="440574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6" name="Google Shape;216;p11"/>
          <p:cNvSpPr txBox="1"/>
          <p:nvPr/>
        </p:nvSpPr>
        <p:spPr>
          <a:xfrm>
            <a:off x="2925275" y="0"/>
            <a:ext cx="8927700" cy="652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Este perfil de cuidador trabaja en el sector para mantenerse mientras estudia o busca un empleo más adecuado a sus cualificaciones. Ha realizado un curso para poder realizar el trabajo, por lo que tiene los conocimientos básicos tanto de las tecnologías como de las técnicas de socialización a adoptar.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perfil medio del trabajador asistencial presenta las siguientes características:</a:t>
            </a:r>
            <a:endParaRPr b="1"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Char char="•"/>
            </a:pPr>
            <a:r>
              <a:rPr lang="it-IT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Tiene un excelente conocimiento de las tecnologías cotidianas, como teléfonos móviles, PC, tabletas y televisores inteligentes.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Char char="•"/>
            </a:pPr>
            <a:r>
              <a:rPr lang="it-IT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Tiene un excelente conocimiento de su uso tanto con fines de comunicación, intervención, gestión de tareas, producción e intercambio de documentos y contenidos.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Char char="•"/>
            </a:pPr>
            <a:r>
              <a:rPr lang="it-IT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Conoce el potencial del uso de la tecnología en su trabajo y utiliza algunas herramientas para apoyarlo, carece de motivación para fortalecer sus conocimientos al respecto.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el sector salud:</a:t>
            </a:r>
            <a:endParaRPr b="1"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Char char="•"/>
            </a:pPr>
            <a:r>
              <a:rPr lang="it-IT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Conoce las aplicaciones de seguimiento y prevención más populares, como las de ejercicio, hidratación y conteo de calorías, pero las utiliza principalmente para uso personal y no las integra en su propio trabajo.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Char char="•"/>
            </a:pPr>
            <a:r>
              <a:rPr lang="it-IT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Conoce algunas tecnologías más específicas como monitorización de cuidados y sensores de emergencia, sabe operarlas pero no las utiliza ni las tiene disponibles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Char char="•"/>
            </a:pPr>
            <a:r>
              <a:rPr lang="it-IT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conoce las tecnologías relacionadas con la e-salud o la telemedicina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11"/>
          <p:cNvSpPr txBox="1"/>
          <p:nvPr/>
        </p:nvSpPr>
        <p:spPr>
          <a:xfrm>
            <a:off x="208703" y="5881606"/>
            <a:ext cx="2359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800">
                <a:solidFill>
                  <a:srgbClr val="092E4B"/>
                </a:solidFill>
                <a:latin typeface="Baumans"/>
                <a:ea typeface="Baumans"/>
                <a:cs typeface="Baumans"/>
                <a:sym typeface="Baumans"/>
              </a:rPr>
              <a:t>PERFIL </a:t>
            </a:r>
            <a:r>
              <a:rPr b="0" i="0" lang="it-IT" sz="1800" u="none" cap="none" strike="noStrike">
                <a:solidFill>
                  <a:srgbClr val="092E4B"/>
                </a:solidFill>
                <a:latin typeface="Baumans"/>
                <a:ea typeface="Baumans"/>
                <a:cs typeface="Baumans"/>
                <a:sym typeface="Baumans"/>
              </a:rPr>
              <a:t>2 – </a:t>
            </a:r>
            <a:r>
              <a:rPr lang="it-IT" sz="1800">
                <a:solidFill>
                  <a:srgbClr val="092E4B"/>
                </a:solidFill>
                <a:latin typeface="Baumans"/>
                <a:ea typeface="Baumans"/>
                <a:cs typeface="Baumans"/>
                <a:sym typeface="Baumans"/>
              </a:rPr>
              <a:t>“MEDIO”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2" name="Google Shape;222;p12"/>
          <p:cNvGrpSpPr/>
          <p:nvPr/>
        </p:nvGrpSpPr>
        <p:grpSpPr>
          <a:xfrm>
            <a:off x="0" y="206207"/>
            <a:ext cx="2503170" cy="6651793"/>
            <a:chOff x="9028663" y="206207"/>
            <a:chExt cx="2503170" cy="6651793"/>
          </a:xfrm>
        </p:grpSpPr>
        <p:sp>
          <p:nvSpPr>
            <p:cNvPr id="223" name="Google Shape;223;p12"/>
            <p:cNvSpPr/>
            <p:nvPr/>
          </p:nvSpPr>
          <p:spPr>
            <a:xfrm>
              <a:off x="9028663" y="4732020"/>
              <a:ext cx="2503170" cy="2125980"/>
            </a:xfrm>
            <a:prstGeom prst="rect">
              <a:avLst/>
            </a:prstGeom>
            <a:solidFill>
              <a:srgbClr val="21B8A1"/>
            </a:solidFill>
            <a:ln cap="flat" cmpd="sng" w="12700">
              <a:solidFill>
                <a:srgbClr val="21B8A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24" name="Google Shape;224;p1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481533" y="206207"/>
              <a:ext cx="1399459" cy="451438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5" name="Google Shape;225;p12"/>
          <p:cNvSpPr txBox="1"/>
          <p:nvPr/>
        </p:nvSpPr>
        <p:spPr>
          <a:xfrm>
            <a:off x="2877646" y="19647"/>
            <a:ext cx="8927700" cy="681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Este perfil de persona cuidadora decidió trabajar en el campo del cuidado porque le apasiona el tema de la salud y tiene propensión a ayudar a los demás, por lo que eligió esta carrera. Ha obtenido las calificaciones para desempeñar su función y está motivado a mejorar para avanzar en su carrera.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trabajador de cuidados de alto perfil tiene las siguientes características:</a:t>
            </a:r>
            <a:endParaRPr b="1"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Char char="•"/>
            </a:pPr>
            <a:r>
              <a:rPr lang="it-IT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Tiene un excelente conocimiento de las tecnologías cotidianas como teléfonos celulares, PC y menos que televisores inteligentes.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Char char="•"/>
            </a:pPr>
            <a:r>
              <a:rPr lang="it-IT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Tiene un excelente conocimiento del uso de estas herramientas para la comunicación, entretenimiento, gestión del trabajo, producción e intercambio de documentos y contenidos.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Char char="•"/>
            </a:pPr>
            <a:r>
              <a:rPr lang="it-IT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 consciente de que la tecnología puede contribuir al desempeño de sus funciones y está dispuesto a aprenderlas para superarse.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el ámbito de la salud:</a:t>
            </a:r>
            <a:endParaRPr b="1"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Char char="•"/>
            </a:pPr>
            <a:r>
              <a:rPr lang="it-IT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Está familiarizado con aplicaciones para control de peso, hidratación, conteo de calorías y actividad física, y utiliza algunas de ellas en su trabajo, pero no de manera sistemática.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Char char="•"/>
            </a:pPr>
            <a:r>
              <a:rPr lang="it-IT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Conoce algunas tecnologías avanzadas como llamadas de emergencia, sensores y aplicaciones para monitorear y prevenir algunas enfermedades, pero no sabe cómo usarlas adecuadamente.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Char char="•"/>
            </a:pPr>
            <a:r>
              <a:rPr lang="it-IT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Conoce algunas herramientas de e-salud y telemedicina pero no sabe cómo utilizarlas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12"/>
          <p:cNvSpPr txBox="1"/>
          <p:nvPr/>
        </p:nvSpPr>
        <p:spPr>
          <a:xfrm>
            <a:off x="71833" y="5611967"/>
            <a:ext cx="2359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t-IT" sz="1800" u="none" cap="none" strike="noStrike">
                <a:solidFill>
                  <a:srgbClr val="092E4B"/>
                </a:solidFill>
                <a:latin typeface="Baumans"/>
                <a:ea typeface="Baumans"/>
                <a:cs typeface="Baumans"/>
                <a:sym typeface="Baumans"/>
              </a:rPr>
              <a:t>P</a:t>
            </a:r>
            <a:r>
              <a:rPr lang="it-IT" sz="1800">
                <a:solidFill>
                  <a:srgbClr val="092E4B"/>
                </a:solidFill>
                <a:latin typeface="Baumans"/>
                <a:ea typeface="Baumans"/>
                <a:cs typeface="Baumans"/>
                <a:sym typeface="Baumans"/>
              </a:rPr>
              <a:t>ERFIL</a:t>
            </a:r>
            <a:r>
              <a:rPr b="0" i="0" lang="it-IT" sz="1800" u="none" cap="none" strike="noStrike">
                <a:solidFill>
                  <a:srgbClr val="092E4B"/>
                </a:solidFill>
                <a:latin typeface="Baumans"/>
                <a:ea typeface="Baumans"/>
                <a:cs typeface="Baumans"/>
                <a:sym typeface="Baumans"/>
              </a:rPr>
              <a:t> 3 – </a:t>
            </a:r>
            <a:r>
              <a:rPr lang="it-IT" sz="1800">
                <a:solidFill>
                  <a:srgbClr val="092E4B"/>
                </a:solidFill>
                <a:latin typeface="Baumans"/>
                <a:ea typeface="Baumans"/>
                <a:cs typeface="Baumans"/>
                <a:sym typeface="Baumans"/>
              </a:rPr>
              <a:t>“ALTO”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6"/>
          <p:cNvSpPr txBox="1"/>
          <p:nvPr>
            <p:ph idx="2" type="body"/>
          </p:nvPr>
        </p:nvSpPr>
        <p:spPr>
          <a:xfrm>
            <a:off x="690953" y="3739641"/>
            <a:ext cx="3195485" cy="83725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4BAA2"/>
              </a:buClr>
              <a:buSzPts val="5000"/>
              <a:buNone/>
            </a:pPr>
            <a:r>
              <a:rPr lang="it-IT"/>
              <a:t>Gracias</a:t>
            </a:r>
            <a:endParaRPr/>
          </a:p>
        </p:txBody>
      </p:sp>
      <p:sp>
        <p:nvSpPr>
          <p:cNvPr id="233" name="Google Shape;233;p26"/>
          <p:cNvSpPr txBox="1"/>
          <p:nvPr>
            <p:ph idx="1" type="body"/>
          </p:nvPr>
        </p:nvSpPr>
        <p:spPr>
          <a:xfrm>
            <a:off x="7285876" y="5684150"/>
            <a:ext cx="4254900" cy="7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it-IT" sz="2800"/>
              <a:t>www.housingcare.net</a:t>
            </a:r>
            <a:endParaRPr b="1"/>
          </a:p>
        </p:txBody>
      </p:sp>
      <p:grpSp>
        <p:nvGrpSpPr>
          <p:cNvPr id="234" name="Google Shape;234;p26"/>
          <p:cNvGrpSpPr/>
          <p:nvPr/>
        </p:nvGrpSpPr>
        <p:grpSpPr>
          <a:xfrm>
            <a:off x="10362363" y="2625849"/>
            <a:ext cx="280634" cy="280634"/>
            <a:chOff x="-147782" y="2499889"/>
            <a:chExt cx="850463" cy="850463"/>
          </a:xfrm>
        </p:grpSpPr>
        <p:sp>
          <p:nvSpPr>
            <p:cNvPr id="235" name="Google Shape;235;p26"/>
            <p:cNvSpPr/>
            <p:nvPr/>
          </p:nvSpPr>
          <p:spPr>
            <a:xfrm>
              <a:off x="-147782" y="2499889"/>
              <a:ext cx="850463" cy="850463"/>
            </a:xfrm>
            <a:custGeom>
              <a:rect b="b" l="l" r="r" t="t"/>
              <a:pathLst>
                <a:path extrusionOk="0" h="850463" w="850463">
                  <a:moveTo>
                    <a:pt x="850464" y="425232"/>
                  </a:moveTo>
                  <a:cubicBezTo>
                    <a:pt x="850464" y="660081"/>
                    <a:pt x="660081" y="850464"/>
                    <a:pt x="425232" y="850464"/>
                  </a:cubicBezTo>
                  <a:cubicBezTo>
                    <a:pt x="190383" y="850464"/>
                    <a:pt x="0" y="660081"/>
                    <a:pt x="0" y="425232"/>
                  </a:cubicBezTo>
                  <a:cubicBezTo>
                    <a:pt x="0" y="190383"/>
                    <a:pt x="190383" y="0"/>
                    <a:pt x="425232" y="0"/>
                  </a:cubicBezTo>
                  <a:cubicBezTo>
                    <a:pt x="660081" y="0"/>
                    <a:pt x="850464" y="190383"/>
                    <a:pt x="850464" y="425232"/>
                  </a:cubicBezTo>
                  <a:close/>
                </a:path>
              </a:pathLst>
            </a:custGeom>
            <a:solidFill>
              <a:srgbClr val="24BAA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" name="Google Shape;236;p26"/>
            <p:cNvSpPr/>
            <p:nvPr/>
          </p:nvSpPr>
          <p:spPr>
            <a:xfrm>
              <a:off x="18530" y="2722899"/>
              <a:ext cx="549966" cy="447280"/>
            </a:xfrm>
            <a:custGeom>
              <a:rect b="b" l="l" r="r" t="t"/>
              <a:pathLst>
                <a:path extrusionOk="0" h="447280" w="549966">
                  <a:moveTo>
                    <a:pt x="173243" y="447281"/>
                  </a:moveTo>
                  <a:cubicBezTo>
                    <a:pt x="381134" y="447281"/>
                    <a:pt x="494529" y="275298"/>
                    <a:pt x="494529" y="125995"/>
                  </a:cubicBezTo>
                  <a:cubicBezTo>
                    <a:pt x="494529" y="120955"/>
                    <a:pt x="494529" y="116545"/>
                    <a:pt x="493899" y="111505"/>
                  </a:cubicBezTo>
                  <a:cubicBezTo>
                    <a:pt x="515948" y="95756"/>
                    <a:pt x="534847" y="75597"/>
                    <a:pt x="549966" y="52918"/>
                  </a:cubicBezTo>
                  <a:cubicBezTo>
                    <a:pt x="529807" y="61737"/>
                    <a:pt x="507758" y="68037"/>
                    <a:pt x="485079" y="70557"/>
                  </a:cubicBezTo>
                  <a:cubicBezTo>
                    <a:pt x="508388" y="56698"/>
                    <a:pt x="526027" y="34649"/>
                    <a:pt x="534847" y="8190"/>
                  </a:cubicBezTo>
                  <a:cubicBezTo>
                    <a:pt x="512798" y="21419"/>
                    <a:pt x="488859" y="30239"/>
                    <a:pt x="463030" y="35908"/>
                  </a:cubicBezTo>
                  <a:cubicBezTo>
                    <a:pt x="442241" y="13859"/>
                    <a:pt x="413262" y="0"/>
                    <a:pt x="380504" y="0"/>
                  </a:cubicBezTo>
                  <a:cubicBezTo>
                    <a:pt x="318136" y="0"/>
                    <a:pt x="267739" y="50398"/>
                    <a:pt x="267739" y="112765"/>
                  </a:cubicBezTo>
                  <a:cubicBezTo>
                    <a:pt x="267739" y="121585"/>
                    <a:pt x="268998" y="130404"/>
                    <a:pt x="270888" y="138594"/>
                  </a:cubicBezTo>
                  <a:cubicBezTo>
                    <a:pt x="177022" y="134184"/>
                    <a:pt x="93866" y="88826"/>
                    <a:pt x="38428" y="20789"/>
                  </a:cubicBezTo>
                  <a:cubicBezTo>
                    <a:pt x="28979" y="37168"/>
                    <a:pt x="23309" y="56698"/>
                    <a:pt x="23309" y="77487"/>
                  </a:cubicBezTo>
                  <a:cubicBezTo>
                    <a:pt x="23309" y="116545"/>
                    <a:pt x="43468" y="151194"/>
                    <a:pt x="73707" y="171353"/>
                  </a:cubicBezTo>
                  <a:cubicBezTo>
                    <a:pt x="55438" y="170723"/>
                    <a:pt x="37798" y="165683"/>
                    <a:pt x="22679" y="157493"/>
                  </a:cubicBezTo>
                  <a:cubicBezTo>
                    <a:pt x="22679" y="158123"/>
                    <a:pt x="22679" y="158123"/>
                    <a:pt x="22679" y="158753"/>
                  </a:cubicBezTo>
                  <a:cubicBezTo>
                    <a:pt x="22679" y="213561"/>
                    <a:pt x="61737" y="258919"/>
                    <a:pt x="113395" y="269628"/>
                  </a:cubicBezTo>
                  <a:cubicBezTo>
                    <a:pt x="103946" y="272148"/>
                    <a:pt x="93866" y="273408"/>
                    <a:pt x="83786" y="273408"/>
                  </a:cubicBezTo>
                  <a:cubicBezTo>
                    <a:pt x="76227" y="273408"/>
                    <a:pt x="69297" y="272778"/>
                    <a:pt x="62367" y="271518"/>
                  </a:cubicBezTo>
                  <a:cubicBezTo>
                    <a:pt x="76857" y="316246"/>
                    <a:pt x="118435" y="349005"/>
                    <a:pt x="167573" y="349635"/>
                  </a:cubicBezTo>
                  <a:cubicBezTo>
                    <a:pt x="129144" y="379874"/>
                    <a:pt x="80006" y="398143"/>
                    <a:pt x="27089" y="398143"/>
                  </a:cubicBezTo>
                  <a:cubicBezTo>
                    <a:pt x="18269" y="398143"/>
                    <a:pt x="8820" y="397513"/>
                    <a:pt x="0" y="396883"/>
                  </a:cubicBezTo>
                  <a:cubicBezTo>
                    <a:pt x="50398" y="428382"/>
                    <a:pt x="109615" y="447281"/>
                    <a:pt x="173243" y="44728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7" name="Google Shape;237;p26"/>
          <p:cNvGrpSpPr/>
          <p:nvPr/>
        </p:nvGrpSpPr>
        <p:grpSpPr>
          <a:xfrm>
            <a:off x="10016456" y="2625849"/>
            <a:ext cx="280634" cy="280842"/>
            <a:chOff x="-1196056" y="2499889"/>
            <a:chExt cx="850463" cy="851092"/>
          </a:xfrm>
        </p:grpSpPr>
        <p:sp>
          <p:nvSpPr>
            <p:cNvPr id="238" name="Google Shape;238;p26"/>
            <p:cNvSpPr/>
            <p:nvPr/>
          </p:nvSpPr>
          <p:spPr>
            <a:xfrm>
              <a:off x="-1196056" y="2499889"/>
              <a:ext cx="850463" cy="845423"/>
            </a:xfrm>
            <a:custGeom>
              <a:rect b="b" l="l" r="r" t="t"/>
              <a:pathLst>
                <a:path extrusionOk="0" h="845423" w="850463">
                  <a:moveTo>
                    <a:pt x="850463" y="425232"/>
                  </a:moveTo>
                  <a:cubicBezTo>
                    <a:pt x="850463" y="190252"/>
                    <a:pt x="660212" y="0"/>
                    <a:pt x="425232" y="0"/>
                  </a:cubicBezTo>
                  <a:cubicBezTo>
                    <a:pt x="190252" y="0"/>
                    <a:pt x="0" y="190252"/>
                    <a:pt x="0" y="425232"/>
                  </a:cubicBezTo>
                  <a:cubicBezTo>
                    <a:pt x="0" y="637533"/>
                    <a:pt x="155603" y="813295"/>
                    <a:pt x="359085" y="845424"/>
                  </a:cubicBezTo>
                  <a:lnTo>
                    <a:pt x="359085" y="548076"/>
                  </a:lnTo>
                  <a:lnTo>
                    <a:pt x="251359" y="548076"/>
                  </a:lnTo>
                  <a:lnTo>
                    <a:pt x="251359" y="425232"/>
                  </a:lnTo>
                  <a:lnTo>
                    <a:pt x="359085" y="425232"/>
                  </a:lnTo>
                  <a:lnTo>
                    <a:pt x="359085" y="331996"/>
                  </a:lnTo>
                  <a:cubicBezTo>
                    <a:pt x="359085" y="225530"/>
                    <a:pt x="422712" y="166313"/>
                    <a:pt x="519728" y="166313"/>
                  </a:cubicBezTo>
                  <a:cubicBezTo>
                    <a:pt x="566346" y="166313"/>
                    <a:pt x="614854" y="174503"/>
                    <a:pt x="614854" y="174503"/>
                  </a:cubicBezTo>
                  <a:lnTo>
                    <a:pt x="614854" y="279078"/>
                  </a:lnTo>
                  <a:lnTo>
                    <a:pt x="561306" y="279078"/>
                  </a:lnTo>
                  <a:cubicBezTo>
                    <a:pt x="508388" y="279078"/>
                    <a:pt x="492009" y="311837"/>
                    <a:pt x="492009" y="345225"/>
                  </a:cubicBezTo>
                  <a:lnTo>
                    <a:pt x="492009" y="425232"/>
                  </a:lnTo>
                  <a:lnTo>
                    <a:pt x="609184" y="425232"/>
                  </a:lnTo>
                  <a:lnTo>
                    <a:pt x="590285" y="548076"/>
                  </a:lnTo>
                  <a:lnTo>
                    <a:pt x="491379" y="548076"/>
                  </a:lnTo>
                  <a:lnTo>
                    <a:pt x="491379" y="845424"/>
                  </a:lnTo>
                  <a:cubicBezTo>
                    <a:pt x="694860" y="813925"/>
                    <a:pt x="850463" y="637533"/>
                    <a:pt x="850463" y="425232"/>
                  </a:cubicBezTo>
                  <a:close/>
                </a:path>
              </a:pathLst>
            </a:custGeom>
            <a:solidFill>
              <a:srgbClr val="24BAA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" name="Google Shape;239;p26"/>
            <p:cNvSpPr/>
            <p:nvPr/>
          </p:nvSpPr>
          <p:spPr>
            <a:xfrm>
              <a:off x="-945327" y="2666201"/>
              <a:ext cx="363494" cy="684780"/>
            </a:xfrm>
            <a:custGeom>
              <a:rect b="b" l="l" r="r" t="t"/>
              <a:pathLst>
                <a:path extrusionOk="0" h="684780" w="363494">
                  <a:moveTo>
                    <a:pt x="339555" y="381764"/>
                  </a:moveTo>
                  <a:lnTo>
                    <a:pt x="358455" y="258919"/>
                  </a:lnTo>
                  <a:lnTo>
                    <a:pt x="240650" y="258919"/>
                  </a:lnTo>
                  <a:lnTo>
                    <a:pt x="240650" y="179542"/>
                  </a:lnTo>
                  <a:cubicBezTo>
                    <a:pt x="240650" y="146154"/>
                    <a:pt x="257029" y="113395"/>
                    <a:pt x="309947" y="113395"/>
                  </a:cubicBezTo>
                  <a:lnTo>
                    <a:pt x="363494" y="113395"/>
                  </a:lnTo>
                  <a:lnTo>
                    <a:pt x="363494" y="8190"/>
                  </a:lnTo>
                  <a:cubicBezTo>
                    <a:pt x="363494" y="8190"/>
                    <a:pt x="314987" y="0"/>
                    <a:pt x="268368" y="0"/>
                  </a:cubicBezTo>
                  <a:cubicBezTo>
                    <a:pt x="171353" y="0"/>
                    <a:pt x="107725" y="58588"/>
                    <a:pt x="107725" y="165683"/>
                  </a:cubicBezTo>
                  <a:lnTo>
                    <a:pt x="107725" y="259549"/>
                  </a:lnTo>
                  <a:lnTo>
                    <a:pt x="0" y="259549"/>
                  </a:lnTo>
                  <a:lnTo>
                    <a:pt x="0" y="382394"/>
                  </a:lnTo>
                  <a:lnTo>
                    <a:pt x="107725" y="382394"/>
                  </a:lnTo>
                  <a:lnTo>
                    <a:pt x="107725" y="679741"/>
                  </a:lnTo>
                  <a:cubicBezTo>
                    <a:pt x="129144" y="682891"/>
                    <a:pt x="151823" y="684781"/>
                    <a:pt x="173873" y="684781"/>
                  </a:cubicBezTo>
                  <a:cubicBezTo>
                    <a:pt x="195922" y="684781"/>
                    <a:pt x="218601" y="682891"/>
                    <a:pt x="240020" y="679741"/>
                  </a:cubicBezTo>
                  <a:lnTo>
                    <a:pt x="240020" y="382394"/>
                  </a:lnTo>
                  <a:lnTo>
                    <a:pt x="339555" y="3823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0" name="Google Shape;240;p26"/>
          <p:cNvSpPr/>
          <p:nvPr/>
        </p:nvSpPr>
        <p:spPr>
          <a:xfrm>
            <a:off x="10708479" y="2625849"/>
            <a:ext cx="280634" cy="280634"/>
          </a:xfrm>
          <a:custGeom>
            <a:rect b="b" l="l" r="r" t="t"/>
            <a:pathLst>
              <a:path extrusionOk="0" h="850463" w="850463">
                <a:moveTo>
                  <a:pt x="850464" y="425232"/>
                </a:moveTo>
                <a:cubicBezTo>
                  <a:pt x="850464" y="660081"/>
                  <a:pt x="660081" y="850464"/>
                  <a:pt x="425232" y="850464"/>
                </a:cubicBezTo>
                <a:cubicBezTo>
                  <a:pt x="190383" y="850464"/>
                  <a:pt x="0" y="660081"/>
                  <a:pt x="0" y="425232"/>
                </a:cubicBezTo>
                <a:cubicBezTo>
                  <a:pt x="0" y="190383"/>
                  <a:pt x="190383" y="0"/>
                  <a:pt x="425232" y="0"/>
                </a:cubicBezTo>
                <a:cubicBezTo>
                  <a:pt x="660081" y="0"/>
                  <a:pt x="850464" y="190383"/>
                  <a:pt x="850464" y="425232"/>
                </a:cubicBezTo>
                <a:close/>
              </a:path>
            </a:pathLst>
          </a:custGeom>
          <a:solidFill>
            <a:srgbClr val="24BAA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World with solid fill" id="241" name="Google Shape;241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27019" y="2639589"/>
            <a:ext cx="246077" cy="246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85863" y="845635"/>
            <a:ext cx="4634487" cy="11586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710575" y="5909850"/>
            <a:ext cx="3947948" cy="73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1B8A1">
            <a:alpha val="41176"/>
          </a:srgbClr>
        </a:solid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" name="Google Shape;116;p2"/>
          <p:cNvGrpSpPr/>
          <p:nvPr/>
        </p:nvGrpSpPr>
        <p:grpSpPr>
          <a:xfrm>
            <a:off x="-156975" y="0"/>
            <a:ext cx="3341100" cy="6858000"/>
            <a:chOff x="-156975" y="0"/>
            <a:chExt cx="3341100" cy="6858000"/>
          </a:xfrm>
        </p:grpSpPr>
        <p:sp>
          <p:nvSpPr>
            <p:cNvPr id="117" name="Google Shape;117;p2"/>
            <p:cNvSpPr/>
            <p:nvPr/>
          </p:nvSpPr>
          <p:spPr>
            <a:xfrm>
              <a:off x="0" y="0"/>
              <a:ext cx="3159760" cy="6858000"/>
            </a:xfrm>
            <a:prstGeom prst="rect">
              <a:avLst/>
            </a:prstGeom>
            <a:solidFill>
              <a:srgbClr val="092E4B"/>
            </a:solidFill>
            <a:ln cap="flat" cmpd="sng" w="12700">
              <a:solidFill>
                <a:srgbClr val="31538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18;p2"/>
            <p:cNvSpPr txBox="1"/>
            <p:nvPr/>
          </p:nvSpPr>
          <p:spPr>
            <a:xfrm>
              <a:off x="-156975" y="1786750"/>
              <a:ext cx="3341100" cy="258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400"/>
                <a:buFont typeface="Arial"/>
                <a:buNone/>
              </a:pPr>
              <a:r>
                <a:rPr lang="it-IT" sz="5400">
                  <a:solidFill>
                    <a:srgbClr val="21B8A1"/>
                  </a:solidFill>
                  <a:latin typeface="Baumans"/>
                  <a:ea typeface="Baumans"/>
                  <a:cs typeface="Baumans"/>
                  <a:sym typeface="Baumans"/>
                </a:rPr>
                <a:t>QUÉ NECESITAS</a:t>
              </a:r>
              <a:r>
                <a:rPr b="0" i="0" lang="it-IT" sz="5400" u="none" cap="none" strike="noStrike">
                  <a:solidFill>
                    <a:srgbClr val="21B8A1"/>
                  </a:solidFill>
                  <a:latin typeface="Baumans"/>
                  <a:ea typeface="Baumans"/>
                  <a:cs typeface="Baumans"/>
                  <a:sym typeface="Baumans"/>
                </a:rPr>
                <a:t>?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9" name="Google Shape;119;p2"/>
          <p:cNvGrpSpPr/>
          <p:nvPr/>
        </p:nvGrpSpPr>
        <p:grpSpPr>
          <a:xfrm>
            <a:off x="3184023" y="-5080"/>
            <a:ext cx="3159760" cy="6858000"/>
            <a:chOff x="3164709" y="0"/>
            <a:chExt cx="3159760" cy="6858000"/>
          </a:xfrm>
        </p:grpSpPr>
        <p:sp>
          <p:nvSpPr>
            <p:cNvPr id="120" name="Google Shape;120;p2"/>
            <p:cNvSpPr/>
            <p:nvPr/>
          </p:nvSpPr>
          <p:spPr>
            <a:xfrm>
              <a:off x="3164709" y="0"/>
              <a:ext cx="3159760" cy="6858000"/>
            </a:xfrm>
            <a:prstGeom prst="rect">
              <a:avLst/>
            </a:prstGeom>
            <a:solidFill>
              <a:srgbClr val="D8E2F3">
                <a:alpha val="70980"/>
              </a:srgbClr>
            </a:solidFill>
            <a:ln cap="flat" cmpd="sng" w="12700">
              <a:solidFill>
                <a:srgbClr val="31538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2"/>
            <p:cNvSpPr txBox="1"/>
            <p:nvPr/>
          </p:nvSpPr>
          <p:spPr>
            <a:xfrm>
              <a:off x="3907395" y="1282260"/>
              <a:ext cx="1608083" cy="12003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200"/>
                <a:buFont typeface="Arial"/>
                <a:buNone/>
              </a:pPr>
              <a:r>
                <a:rPr b="0" i="0" lang="it-IT" sz="7200" u="none" cap="none" strike="noStrike">
                  <a:solidFill>
                    <a:srgbClr val="8DA9DB"/>
                  </a:solidFill>
                  <a:latin typeface="Baumans"/>
                  <a:ea typeface="Baumans"/>
                  <a:cs typeface="Baumans"/>
                  <a:sym typeface="Baumans"/>
                </a:rPr>
                <a:t>01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2"/>
            <p:cNvSpPr txBox="1"/>
            <p:nvPr/>
          </p:nvSpPr>
          <p:spPr>
            <a:xfrm>
              <a:off x="3203811" y="3083405"/>
              <a:ext cx="3057900" cy="1200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1" lang="it-IT" sz="2400">
                  <a:solidFill>
                    <a:srgbClr val="7F3392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RESULTADOS DEL CUESTIONARIO DE AUTOEVALUACIÓN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3" name="Google Shape;123;p2"/>
          <p:cNvGrpSpPr/>
          <p:nvPr/>
        </p:nvGrpSpPr>
        <p:grpSpPr>
          <a:xfrm>
            <a:off x="6341548" y="5080"/>
            <a:ext cx="3159760" cy="6858000"/>
            <a:chOff x="6341548" y="5080"/>
            <a:chExt cx="3159760" cy="6858000"/>
          </a:xfrm>
        </p:grpSpPr>
        <p:sp>
          <p:nvSpPr>
            <p:cNvPr id="124" name="Google Shape;124;p2"/>
            <p:cNvSpPr/>
            <p:nvPr/>
          </p:nvSpPr>
          <p:spPr>
            <a:xfrm>
              <a:off x="6341548" y="5080"/>
              <a:ext cx="3159760" cy="6858000"/>
            </a:xfrm>
            <a:prstGeom prst="rect">
              <a:avLst/>
            </a:prstGeom>
            <a:solidFill>
              <a:srgbClr val="B3C6E7">
                <a:alpha val="34117"/>
              </a:srgbClr>
            </a:solidFill>
            <a:ln cap="flat" cmpd="sng" w="12700">
              <a:solidFill>
                <a:srgbClr val="31538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2"/>
            <p:cNvSpPr txBox="1"/>
            <p:nvPr/>
          </p:nvSpPr>
          <p:spPr>
            <a:xfrm>
              <a:off x="7115153" y="1282261"/>
              <a:ext cx="1608083" cy="12003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200"/>
                <a:buFont typeface="Arial"/>
                <a:buNone/>
              </a:pPr>
              <a:r>
                <a:rPr b="0" i="0" lang="it-IT" sz="7200" u="none" cap="none" strike="noStrike">
                  <a:solidFill>
                    <a:srgbClr val="8DA9DB"/>
                  </a:solidFill>
                  <a:latin typeface="Baumans"/>
                  <a:ea typeface="Baumans"/>
                  <a:cs typeface="Baumans"/>
                  <a:sym typeface="Baumans"/>
                </a:rPr>
                <a:t>02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2"/>
            <p:cNvSpPr txBox="1"/>
            <p:nvPr/>
          </p:nvSpPr>
          <p:spPr>
            <a:xfrm>
              <a:off x="6533143" y="3083403"/>
              <a:ext cx="2722500" cy="2678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1" lang="it-IT" sz="2400">
                  <a:solidFill>
                    <a:srgbClr val="7F3392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RESULTADOS DE LA CONVERSACIÓN CON LA PERSONA CUIDADORA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lang="it-IT" sz="1200">
                  <a:solidFill>
                    <a:srgbClr val="7F3392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VER MATERIAL</a:t>
              </a:r>
              <a:r>
                <a:rPr b="1" i="0" lang="it-IT" sz="1200" u="none" cap="none" strike="noStrike">
                  <a:solidFill>
                    <a:srgbClr val="7F3392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N.4 «</a:t>
              </a:r>
              <a:r>
                <a:rPr b="1" lang="it-IT" sz="1200">
                  <a:solidFill>
                    <a:srgbClr val="7F3392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CÓMO ORGANIZAR UNA REUNIÓN</a:t>
              </a:r>
              <a:r>
                <a:rPr b="1" i="0" lang="it-IT" sz="1200" u="none" cap="none" strike="noStrike">
                  <a:solidFill>
                    <a:srgbClr val="7F3392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»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7" name="Google Shape;127;p2"/>
          <p:cNvGrpSpPr/>
          <p:nvPr/>
        </p:nvGrpSpPr>
        <p:grpSpPr>
          <a:xfrm>
            <a:off x="9518387" y="5080"/>
            <a:ext cx="2901963" cy="6858000"/>
            <a:chOff x="9518387" y="5080"/>
            <a:chExt cx="2901963" cy="6858000"/>
          </a:xfrm>
        </p:grpSpPr>
        <p:sp>
          <p:nvSpPr>
            <p:cNvPr id="128" name="Google Shape;128;p2"/>
            <p:cNvSpPr/>
            <p:nvPr/>
          </p:nvSpPr>
          <p:spPr>
            <a:xfrm>
              <a:off x="9518387" y="5080"/>
              <a:ext cx="2712720" cy="6858000"/>
            </a:xfrm>
            <a:prstGeom prst="rect">
              <a:avLst/>
            </a:prstGeom>
            <a:solidFill>
              <a:srgbClr val="8DA9DB">
                <a:alpha val="47058"/>
              </a:srgbClr>
            </a:solidFill>
            <a:ln cap="flat" cmpd="sng" w="12700">
              <a:solidFill>
                <a:srgbClr val="31538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2"/>
            <p:cNvSpPr txBox="1"/>
            <p:nvPr/>
          </p:nvSpPr>
          <p:spPr>
            <a:xfrm>
              <a:off x="10255118" y="1282261"/>
              <a:ext cx="1608083" cy="12003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200"/>
                <a:buFont typeface="Arial"/>
                <a:buNone/>
              </a:pPr>
              <a:r>
                <a:rPr b="0" i="0" lang="it-IT" sz="7200" u="none" cap="none" strike="noStrike">
                  <a:solidFill>
                    <a:srgbClr val="8DA9DB"/>
                  </a:solidFill>
                  <a:latin typeface="Baumans"/>
                  <a:ea typeface="Baumans"/>
                  <a:cs typeface="Baumans"/>
                  <a:sym typeface="Baumans"/>
                </a:rPr>
                <a:t>03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2"/>
            <p:cNvSpPr txBox="1"/>
            <p:nvPr/>
          </p:nvSpPr>
          <p:spPr>
            <a:xfrm>
              <a:off x="9697850" y="3083403"/>
              <a:ext cx="2722500" cy="1569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1" lang="it-IT" sz="2400">
                  <a:solidFill>
                    <a:srgbClr val="7F3392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CUADRÍCULA</a:t>
              </a:r>
              <a:r>
                <a:rPr b="1" i="0" lang="it-IT" sz="2400" u="none" cap="none" strike="noStrike">
                  <a:solidFill>
                    <a:srgbClr val="7F3392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. 2 </a:t>
              </a:r>
              <a:r>
                <a:rPr b="1" lang="it-IT" sz="2400">
                  <a:solidFill>
                    <a:srgbClr val="7F3392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MODELO DE UNIDAD DE APRENDIZAJE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9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1B8A1">
            <a:alpha val="41176"/>
          </a:srgbClr>
        </a:solid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"/>
          <p:cNvSpPr/>
          <p:nvPr/>
        </p:nvSpPr>
        <p:spPr>
          <a:xfrm>
            <a:off x="0" y="0"/>
            <a:ext cx="3159760" cy="6858000"/>
          </a:xfrm>
          <a:prstGeom prst="rect">
            <a:avLst/>
          </a:prstGeom>
          <a:solidFill>
            <a:srgbClr val="092E4B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6" name="Google Shape;136;p3"/>
          <p:cNvGrpSpPr/>
          <p:nvPr/>
        </p:nvGrpSpPr>
        <p:grpSpPr>
          <a:xfrm>
            <a:off x="6317899" y="0"/>
            <a:ext cx="3261360" cy="6858000"/>
            <a:chOff x="6317899" y="0"/>
            <a:chExt cx="3261360" cy="6858000"/>
          </a:xfrm>
        </p:grpSpPr>
        <p:sp>
          <p:nvSpPr>
            <p:cNvPr id="137" name="Google Shape;137;p3"/>
            <p:cNvSpPr/>
            <p:nvPr/>
          </p:nvSpPr>
          <p:spPr>
            <a:xfrm>
              <a:off x="6317899" y="0"/>
              <a:ext cx="3261360" cy="6858000"/>
            </a:xfrm>
            <a:prstGeom prst="rect">
              <a:avLst/>
            </a:prstGeom>
            <a:solidFill>
              <a:srgbClr val="8DA9DB">
                <a:alpha val="67843"/>
              </a:srgbClr>
            </a:solidFill>
            <a:ln cap="flat" cmpd="sng" w="12700">
              <a:solidFill>
                <a:srgbClr val="31538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3"/>
            <p:cNvSpPr txBox="1"/>
            <p:nvPr/>
          </p:nvSpPr>
          <p:spPr>
            <a:xfrm>
              <a:off x="6578862" y="3073391"/>
              <a:ext cx="2722500" cy="193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1" lang="it-IT" sz="2400">
                  <a:solidFill>
                    <a:srgbClr val="7F3392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CUADRÍCULA</a:t>
              </a:r>
              <a:r>
                <a:rPr b="1" i="0" lang="it-IT" sz="2400" u="none" cap="none" strike="noStrike">
                  <a:solidFill>
                    <a:srgbClr val="7F3392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. 3 </a:t>
              </a:r>
              <a:r>
                <a:rPr b="1" lang="it-IT" sz="2400">
                  <a:solidFill>
                    <a:srgbClr val="7F3392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HERRAMIENTA DE CO-PLAN CON LA ENTIDAD HOSPEDADORA</a:t>
              </a:r>
              <a:endParaRPr b="1" i="0" sz="1200" u="none" cap="none" strike="noStrike">
                <a:solidFill>
                  <a:srgbClr val="7F3392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39" name="Google Shape;139;p3"/>
            <p:cNvSpPr txBox="1"/>
            <p:nvPr/>
          </p:nvSpPr>
          <p:spPr>
            <a:xfrm>
              <a:off x="7095358" y="1614785"/>
              <a:ext cx="1608083" cy="12003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200"/>
                <a:buFont typeface="Arial"/>
                <a:buNone/>
              </a:pPr>
              <a:r>
                <a:rPr b="0" i="0" lang="it-IT" sz="7200" u="none" cap="none" strike="noStrike">
                  <a:solidFill>
                    <a:srgbClr val="8DA9DB"/>
                  </a:solidFill>
                  <a:latin typeface="Baumans"/>
                  <a:ea typeface="Baumans"/>
                  <a:cs typeface="Baumans"/>
                  <a:sym typeface="Baumans"/>
                </a:rPr>
                <a:t>04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0" name="Google Shape;140;p3"/>
          <p:cNvGrpSpPr/>
          <p:nvPr/>
        </p:nvGrpSpPr>
        <p:grpSpPr>
          <a:xfrm>
            <a:off x="9580875" y="0"/>
            <a:ext cx="3261362" cy="6858000"/>
            <a:chOff x="9580875" y="0"/>
            <a:chExt cx="3261362" cy="6858000"/>
          </a:xfrm>
        </p:grpSpPr>
        <p:sp>
          <p:nvSpPr>
            <p:cNvPr id="141" name="Google Shape;141;p3"/>
            <p:cNvSpPr/>
            <p:nvPr/>
          </p:nvSpPr>
          <p:spPr>
            <a:xfrm>
              <a:off x="9580877" y="0"/>
              <a:ext cx="3261360" cy="6858000"/>
            </a:xfrm>
            <a:prstGeom prst="rect">
              <a:avLst/>
            </a:prstGeom>
            <a:solidFill>
              <a:schemeClr val="accent1">
                <a:alpha val="74117"/>
              </a:schemeClr>
            </a:solidFill>
            <a:ln cap="flat" cmpd="sng" w="12700">
              <a:solidFill>
                <a:srgbClr val="31538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p3"/>
            <p:cNvSpPr txBox="1"/>
            <p:nvPr/>
          </p:nvSpPr>
          <p:spPr>
            <a:xfrm>
              <a:off x="10190655" y="1627094"/>
              <a:ext cx="1608083" cy="12003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200"/>
                <a:buFont typeface="Arial"/>
                <a:buNone/>
              </a:pPr>
              <a:r>
                <a:rPr b="0" i="0" lang="it-IT" sz="7200" u="none" cap="none" strike="noStrike">
                  <a:solidFill>
                    <a:srgbClr val="8DA9DB"/>
                  </a:solidFill>
                  <a:latin typeface="Baumans"/>
                  <a:ea typeface="Baumans"/>
                  <a:cs typeface="Baumans"/>
                  <a:sym typeface="Baumans"/>
                </a:rPr>
                <a:t>05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3"/>
            <p:cNvSpPr txBox="1"/>
            <p:nvPr/>
          </p:nvSpPr>
          <p:spPr>
            <a:xfrm>
              <a:off x="9580875" y="3073475"/>
              <a:ext cx="2933100" cy="1200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1" lang="it-IT" sz="2400">
                  <a:solidFill>
                    <a:srgbClr val="7F3392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CUADRÍCULA</a:t>
              </a:r>
              <a:r>
                <a:rPr b="1" i="0" lang="it-IT" sz="2400" u="none" cap="none" strike="noStrike">
                  <a:solidFill>
                    <a:srgbClr val="7F3392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. 6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1" lang="it-IT" sz="2400">
                  <a:solidFill>
                    <a:srgbClr val="7F3392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PLAN INDIVIDUALIZADO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4" name="Google Shape;144;p3"/>
          <p:cNvGrpSpPr/>
          <p:nvPr/>
        </p:nvGrpSpPr>
        <p:grpSpPr>
          <a:xfrm>
            <a:off x="3161380" y="0"/>
            <a:ext cx="3159900" cy="6858000"/>
            <a:chOff x="3161380" y="0"/>
            <a:chExt cx="3159900" cy="6858000"/>
          </a:xfrm>
        </p:grpSpPr>
        <p:sp>
          <p:nvSpPr>
            <p:cNvPr id="145" name="Google Shape;145;p3"/>
            <p:cNvSpPr/>
            <p:nvPr/>
          </p:nvSpPr>
          <p:spPr>
            <a:xfrm>
              <a:off x="3161380" y="0"/>
              <a:ext cx="3159900" cy="6858000"/>
            </a:xfrm>
            <a:prstGeom prst="rect">
              <a:avLst/>
            </a:prstGeom>
            <a:solidFill>
              <a:srgbClr val="8DA9DB">
                <a:alpha val="40000"/>
              </a:srgbClr>
            </a:solidFill>
            <a:ln cap="flat" cmpd="sng" w="12700">
              <a:solidFill>
                <a:srgbClr val="31538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146;p3"/>
            <p:cNvSpPr txBox="1"/>
            <p:nvPr/>
          </p:nvSpPr>
          <p:spPr>
            <a:xfrm>
              <a:off x="3935598" y="1597221"/>
              <a:ext cx="1608000" cy="1200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200"/>
                <a:buFont typeface="Arial"/>
                <a:buNone/>
              </a:pPr>
              <a:r>
                <a:rPr b="0" i="0" lang="it-IT" sz="7200" u="none" cap="none" strike="noStrike">
                  <a:solidFill>
                    <a:srgbClr val="8DA9DB"/>
                  </a:solidFill>
                  <a:latin typeface="Baumans"/>
                  <a:ea typeface="Baumans"/>
                  <a:cs typeface="Baumans"/>
                  <a:sym typeface="Baumans"/>
                </a:rPr>
                <a:t>03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7" name="Google Shape;147;p3"/>
          <p:cNvSpPr txBox="1"/>
          <p:nvPr/>
        </p:nvSpPr>
        <p:spPr>
          <a:xfrm>
            <a:off x="-156975" y="1786750"/>
            <a:ext cx="3341100" cy="25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it-IT" sz="5400">
                <a:solidFill>
                  <a:srgbClr val="21B8A1"/>
                </a:solidFill>
                <a:latin typeface="Baumans"/>
                <a:ea typeface="Baumans"/>
                <a:cs typeface="Baumans"/>
                <a:sym typeface="Baumans"/>
              </a:rPr>
              <a:t>QUÉ NECESITAS</a:t>
            </a:r>
            <a:r>
              <a:rPr b="0" i="0" lang="it-IT" sz="5400" u="none" cap="none" strike="noStrike">
                <a:solidFill>
                  <a:srgbClr val="21B8A1"/>
                </a:solidFill>
                <a:latin typeface="Baumans"/>
                <a:ea typeface="Baumans"/>
                <a:cs typeface="Baumans"/>
                <a:sym typeface="Baumans"/>
              </a:rPr>
              <a:t>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3"/>
          <p:cNvSpPr txBox="1"/>
          <p:nvPr/>
        </p:nvSpPr>
        <p:spPr>
          <a:xfrm>
            <a:off x="3389763" y="3009828"/>
            <a:ext cx="27225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it-IT" sz="2400">
                <a:solidFill>
                  <a:srgbClr val="7F339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CUADRÍCULA</a:t>
            </a:r>
            <a:r>
              <a:rPr b="1" i="0" lang="it-IT" sz="2400" u="none" cap="none" strike="noStrike">
                <a:solidFill>
                  <a:srgbClr val="7F339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2 </a:t>
            </a:r>
            <a:r>
              <a:rPr b="1" lang="it-IT" sz="2400">
                <a:solidFill>
                  <a:srgbClr val="7F339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MODELO DE UNIDAD DE APRENDIZAJE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4"/>
          <p:cNvSpPr txBox="1"/>
          <p:nvPr>
            <p:ph type="title"/>
          </p:nvPr>
        </p:nvSpPr>
        <p:spPr>
          <a:xfrm>
            <a:off x="0" y="0"/>
            <a:ext cx="4606160" cy="685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0"/>
              <a:buFont typeface="Baumans"/>
              <a:buNone/>
            </a:pPr>
            <a:r>
              <a:rPr lang="it-IT" sz="30000">
                <a:latin typeface="Baumans"/>
                <a:ea typeface="Baumans"/>
                <a:cs typeface="Baumans"/>
                <a:sym typeface="Baumans"/>
              </a:rPr>
              <a:t>02</a:t>
            </a:r>
            <a:endParaRPr/>
          </a:p>
        </p:txBody>
      </p:sp>
      <p:sp>
        <p:nvSpPr>
          <p:cNvPr id="154" name="Google Shape;154;p4"/>
          <p:cNvSpPr txBox="1"/>
          <p:nvPr/>
        </p:nvSpPr>
        <p:spPr>
          <a:xfrm>
            <a:off x="4719145" y="1576552"/>
            <a:ext cx="7073400" cy="41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lang="it-IT" sz="32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RESULTADOS DE LA CONVERSACIÓN CON LA PERSONA CUIDADORA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it-IT" sz="2400">
                <a:solidFill>
                  <a:srgbClr val="092E4B"/>
                </a:solidFill>
                <a:latin typeface="Calibri"/>
                <a:ea typeface="Calibri"/>
                <a:cs typeface="Calibri"/>
                <a:sym typeface="Calibri"/>
              </a:rPr>
              <a:t>Organiza una reunión con la persona cuidadora, después de que él/ella haya cumplimentado el cuestionario de autoevaluación.</a:t>
            </a:r>
            <a:endParaRPr sz="2400">
              <a:solidFill>
                <a:srgbClr val="092E4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sz="2400">
              <a:solidFill>
                <a:srgbClr val="092E4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it-IT" sz="2400">
                <a:solidFill>
                  <a:srgbClr val="092E4B"/>
                </a:solidFill>
                <a:latin typeface="Calibri"/>
                <a:ea typeface="Calibri"/>
                <a:cs typeface="Calibri"/>
                <a:sym typeface="Calibri"/>
              </a:rPr>
              <a:t>La conversación busca trasladar a la persona cuidadora cuáles son los resultados esperados y aclarar bien el recorrido de aprendizaje.</a:t>
            </a:r>
            <a:endParaRPr b="0" i="0" sz="2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5"/>
          <p:cNvSpPr txBox="1"/>
          <p:nvPr>
            <p:ph type="title"/>
          </p:nvPr>
        </p:nvSpPr>
        <p:spPr>
          <a:xfrm>
            <a:off x="0" y="0"/>
            <a:ext cx="4606160" cy="685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0"/>
              <a:buFont typeface="Baumans"/>
              <a:buNone/>
            </a:pPr>
            <a:r>
              <a:rPr lang="it-IT" sz="30000">
                <a:latin typeface="Baumans"/>
                <a:ea typeface="Baumans"/>
                <a:cs typeface="Baumans"/>
                <a:sym typeface="Baumans"/>
              </a:rPr>
              <a:t>03</a:t>
            </a:r>
            <a:endParaRPr/>
          </a:p>
        </p:txBody>
      </p:sp>
      <p:sp>
        <p:nvSpPr>
          <p:cNvPr id="160" name="Google Shape;160;p5"/>
          <p:cNvSpPr txBox="1"/>
          <p:nvPr/>
        </p:nvSpPr>
        <p:spPr>
          <a:xfrm>
            <a:off x="4606150" y="0"/>
            <a:ext cx="7387800" cy="69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lang="it-IT" sz="3000">
                <a:solidFill>
                  <a:srgbClr val="7F3392"/>
                </a:solidFill>
                <a:latin typeface="Calibri"/>
                <a:ea typeface="Calibri"/>
                <a:cs typeface="Calibri"/>
                <a:sym typeface="Calibri"/>
              </a:rPr>
              <a:t>CUADRÍCULA</a:t>
            </a:r>
            <a:r>
              <a:rPr b="1" i="0" lang="it-IT" sz="3000" u="none" cap="none" strike="noStrike">
                <a:solidFill>
                  <a:srgbClr val="7F3392"/>
                </a:solidFill>
                <a:latin typeface="Calibri"/>
                <a:ea typeface="Calibri"/>
                <a:cs typeface="Calibri"/>
                <a:sym typeface="Calibri"/>
              </a:rPr>
              <a:t>. 2 MODELO DE UNIDAD DE APRENDIZAJE</a:t>
            </a:r>
            <a:endParaRPr b="1" sz="3000">
              <a:solidFill>
                <a:srgbClr val="7F339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1" sz="3000">
              <a:solidFill>
                <a:srgbClr val="7F339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it-IT" sz="2100">
                <a:solidFill>
                  <a:srgbClr val="092E4B"/>
                </a:solidFill>
                <a:latin typeface="Calibri"/>
                <a:ea typeface="Calibri"/>
                <a:cs typeface="Calibri"/>
                <a:sym typeface="Calibri"/>
              </a:rPr>
              <a:t>En la unidad de aprendizaje, encontrarás una lista de actividades que tienen como objetivo los resultados del aprendizaje ya definidos en el MOOC.</a:t>
            </a:r>
            <a:r>
              <a:rPr b="0" i="0" lang="it-IT" sz="2100" u="none" cap="none" strike="noStrike">
                <a:solidFill>
                  <a:srgbClr val="092E4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2100" u="none" cap="none" strike="noStrike">
              <a:solidFill>
                <a:srgbClr val="092E4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sz="2100">
              <a:solidFill>
                <a:srgbClr val="092E4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it-IT" sz="2100" u="none" cap="none" strike="noStrike">
                <a:solidFill>
                  <a:srgbClr val="092E4B"/>
                </a:solidFill>
                <a:latin typeface="Calibri"/>
                <a:ea typeface="Calibri"/>
                <a:cs typeface="Calibri"/>
                <a:sym typeface="Calibri"/>
              </a:rPr>
              <a:t>Los itinerarios de aprendizaje basado</a:t>
            </a:r>
            <a:r>
              <a:rPr lang="it-IT" sz="2100">
                <a:solidFill>
                  <a:srgbClr val="092E4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it-IT" sz="2100" u="none" cap="none" strike="noStrike">
                <a:solidFill>
                  <a:srgbClr val="092E4B"/>
                </a:solidFill>
                <a:latin typeface="Calibri"/>
                <a:ea typeface="Calibri"/>
                <a:cs typeface="Calibri"/>
                <a:sym typeface="Calibri"/>
              </a:rPr>
              <a:t>en el trabajo son la ocasión para que los cuidadores transformen los conocimientos adquiridos en nuevas competencias.</a:t>
            </a:r>
            <a:endParaRPr b="0" i="0" sz="2100" u="none" cap="none" strike="noStrike">
              <a:solidFill>
                <a:srgbClr val="092E4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sz="2100">
              <a:solidFill>
                <a:srgbClr val="092E4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it-IT" sz="2100" u="none" cap="none" strike="noStrike">
                <a:solidFill>
                  <a:srgbClr val="092E4B"/>
                </a:solidFill>
                <a:latin typeface="Calibri"/>
                <a:ea typeface="Calibri"/>
                <a:cs typeface="Calibri"/>
                <a:sym typeface="Calibri"/>
              </a:rPr>
              <a:t>Por supuesto, las actividades podrían requerir cierta adaptación según las necesidades de la organización de acogida, las tecnologías e instalaciones disponibles, y las necesidades y expectativas de los trabajadores sanitarios.</a:t>
            </a:r>
            <a:endParaRPr b="0" i="0" sz="2100" u="none" cap="none" strike="noStrike">
              <a:solidFill>
                <a:srgbClr val="092E4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sz="2100">
              <a:solidFill>
                <a:srgbClr val="092E4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it-IT" sz="2100" u="none" cap="none" strike="noStrike">
                <a:solidFill>
                  <a:srgbClr val="092E4B"/>
                </a:solidFill>
                <a:latin typeface="Calibri"/>
                <a:ea typeface="Calibri"/>
                <a:cs typeface="Calibri"/>
                <a:sym typeface="Calibri"/>
              </a:rPr>
              <a:t>Antes de analizar la organización anfitriona y explorar sus necesidades, sugerimos tener un conocimiento sólido de las actividades propuestas </a:t>
            </a:r>
            <a:r>
              <a:rPr lang="it-IT" sz="2100">
                <a:solidFill>
                  <a:srgbClr val="092E4B"/>
                </a:solidFill>
                <a:latin typeface="Calibri"/>
                <a:ea typeface="Calibri"/>
                <a:cs typeface="Calibri"/>
                <a:sym typeface="Calibri"/>
              </a:rPr>
              <a:t>ya que esto </a:t>
            </a:r>
            <a:r>
              <a:rPr b="0" i="0" lang="it-IT" sz="2100" u="none" cap="none" strike="noStrike">
                <a:solidFill>
                  <a:srgbClr val="092E4B"/>
                </a:solidFill>
                <a:latin typeface="Calibri"/>
                <a:ea typeface="Calibri"/>
                <a:cs typeface="Calibri"/>
                <a:sym typeface="Calibri"/>
              </a:rPr>
              <a:t>le ayudará a comprender mejor cuáles se pueden implementar o no.</a:t>
            </a:r>
            <a:endParaRPr b="0" i="0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6"/>
          <p:cNvSpPr txBox="1"/>
          <p:nvPr>
            <p:ph type="title"/>
          </p:nvPr>
        </p:nvSpPr>
        <p:spPr>
          <a:xfrm>
            <a:off x="0" y="0"/>
            <a:ext cx="4606160" cy="685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0"/>
              <a:buFont typeface="Baumans"/>
              <a:buNone/>
            </a:pPr>
            <a:r>
              <a:rPr lang="it-IT" sz="30000">
                <a:latin typeface="Baumans"/>
                <a:ea typeface="Baumans"/>
                <a:cs typeface="Baumans"/>
                <a:sym typeface="Baumans"/>
              </a:rPr>
              <a:t>04</a:t>
            </a:r>
            <a:endParaRPr/>
          </a:p>
        </p:txBody>
      </p:sp>
      <p:sp>
        <p:nvSpPr>
          <p:cNvPr id="166" name="Google Shape;166;p6"/>
          <p:cNvSpPr txBox="1"/>
          <p:nvPr/>
        </p:nvSpPr>
        <p:spPr>
          <a:xfrm>
            <a:off x="4752005" y="317289"/>
            <a:ext cx="7073400" cy="263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lang="it-IT" sz="3100">
                <a:solidFill>
                  <a:srgbClr val="7F3392"/>
                </a:solidFill>
                <a:latin typeface="Calibri"/>
                <a:ea typeface="Calibri"/>
                <a:cs typeface="Calibri"/>
                <a:sym typeface="Calibri"/>
              </a:rPr>
              <a:t>CUADRÍCULA</a:t>
            </a:r>
            <a:r>
              <a:rPr b="1" i="0" lang="it-IT" sz="3100" u="none" cap="none" strike="noStrike">
                <a:solidFill>
                  <a:srgbClr val="7F3392"/>
                </a:solidFill>
                <a:latin typeface="Calibri"/>
                <a:ea typeface="Calibri"/>
                <a:cs typeface="Calibri"/>
                <a:sym typeface="Calibri"/>
              </a:rPr>
              <a:t>. 3 HERRAMIENTA DE CO-PLAN CON LA ENTIDAD HOS</a:t>
            </a:r>
            <a:r>
              <a:rPr b="1" lang="it-IT" sz="3100">
                <a:solidFill>
                  <a:srgbClr val="7F3392"/>
                </a:solidFill>
                <a:latin typeface="Calibri"/>
                <a:ea typeface="Calibri"/>
                <a:cs typeface="Calibri"/>
                <a:sym typeface="Calibri"/>
              </a:rPr>
              <a:t>PEDADORA</a:t>
            </a:r>
            <a:endParaRPr b="1" i="0" sz="1900" u="none" cap="none" strike="noStrike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herramienta debe usarse para hacer un perfilado de la entidad hospedadora  recoger la siguiente información: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6"/>
          <p:cNvSpPr txBox="1"/>
          <p:nvPr/>
        </p:nvSpPr>
        <p:spPr>
          <a:xfrm>
            <a:off x="4752000" y="3327500"/>
            <a:ext cx="2488500" cy="708000"/>
          </a:xfrm>
          <a:prstGeom prst="rect">
            <a:avLst/>
          </a:prstGeom>
          <a:noFill/>
          <a:ln cap="flat" cmpd="sng" w="25400">
            <a:solidFill>
              <a:srgbClr val="21B8A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it-IT" sz="2000">
                <a:solidFill>
                  <a:srgbClr val="092E4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TIPO DE ORGANIZACIÓN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6"/>
          <p:cNvSpPr txBox="1"/>
          <p:nvPr/>
        </p:nvSpPr>
        <p:spPr>
          <a:xfrm>
            <a:off x="4752000" y="4206175"/>
            <a:ext cx="2488500" cy="708000"/>
          </a:xfrm>
          <a:prstGeom prst="rect">
            <a:avLst/>
          </a:prstGeom>
          <a:noFill/>
          <a:ln cap="flat" cmpd="sng" w="25400">
            <a:solidFill>
              <a:srgbClr val="21B8A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it-IT" sz="2000">
                <a:solidFill>
                  <a:srgbClr val="092E4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ÁREAS DE SALUD QUE SE CUBREN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6"/>
          <p:cNvSpPr txBox="1"/>
          <p:nvPr/>
        </p:nvSpPr>
        <p:spPr>
          <a:xfrm>
            <a:off x="7386339" y="3327505"/>
            <a:ext cx="3168900" cy="1323600"/>
          </a:xfrm>
          <a:prstGeom prst="rect">
            <a:avLst/>
          </a:prstGeom>
          <a:noFill/>
          <a:ln cap="flat" cmpd="sng" w="25400">
            <a:solidFill>
              <a:srgbClr val="21B8A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it-IT" sz="2000">
                <a:solidFill>
                  <a:srgbClr val="092E4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TIC Y TECNOLOGÍAS QUE MEJORAN LA EFECTIVIDAD DE LOS CUIDADORES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6"/>
          <p:cNvSpPr txBox="1"/>
          <p:nvPr/>
        </p:nvSpPr>
        <p:spPr>
          <a:xfrm>
            <a:off x="4752000" y="5037175"/>
            <a:ext cx="2488500" cy="1015800"/>
          </a:xfrm>
          <a:prstGeom prst="rect">
            <a:avLst/>
          </a:prstGeom>
          <a:noFill/>
          <a:ln cap="flat" cmpd="sng" w="25400">
            <a:solidFill>
              <a:srgbClr val="21B8A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it-IT" sz="2000">
                <a:solidFill>
                  <a:srgbClr val="092E4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TECNOLOGÍAS E INFRAESTRUCTURA DISPONIBLE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6"/>
          <p:cNvSpPr txBox="1"/>
          <p:nvPr/>
        </p:nvSpPr>
        <p:spPr>
          <a:xfrm>
            <a:off x="7386350" y="4822500"/>
            <a:ext cx="3168900" cy="1323600"/>
          </a:xfrm>
          <a:prstGeom prst="rect">
            <a:avLst/>
          </a:prstGeom>
          <a:noFill/>
          <a:ln cap="flat" cmpd="sng" w="25400">
            <a:solidFill>
              <a:srgbClr val="21B8A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it-IT" sz="2000">
                <a:solidFill>
                  <a:srgbClr val="092E4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TIPO DE ACTIVIDADES QUE PUEDEN LLEVARSE A CABO EN LA ORGANIZACIÓN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7"/>
          <p:cNvSpPr txBox="1"/>
          <p:nvPr>
            <p:ph type="title"/>
          </p:nvPr>
        </p:nvSpPr>
        <p:spPr>
          <a:xfrm>
            <a:off x="0" y="0"/>
            <a:ext cx="4606160" cy="685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0"/>
              <a:buFont typeface="Baumans"/>
              <a:buNone/>
            </a:pPr>
            <a:r>
              <a:rPr lang="it-IT" sz="30000">
                <a:latin typeface="Baumans"/>
                <a:ea typeface="Baumans"/>
                <a:cs typeface="Baumans"/>
                <a:sym typeface="Baumans"/>
              </a:rPr>
              <a:t>05</a:t>
            </a:r>
            <a:endParaRPr/>
          </a:p>
        </p:txBody>
      </p:sp>
      <p:sp>
        <p:nvSpPr>
          <p:cNvPr id="177" name="Google Shape;177;p7"/>
          <p:cNvSpPr txBox="1"/>
          <p:nvPr/>
        </p:nvSpPr>
        <p:spPr>
          <a:xfrm>
            <a:off x="4729655" y="1156139"/>
            <a:ext cx="7073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lang="it-IT" sz="3000">
                <a:solidFill>
                  <a:srgbClr val="7F3392"/>
                </a:solidFill>
                <a:latin typeface="Calibri"/>
                <a:ea typeface="Calibri"/>
                <a:cs typeface="Calibri"/>
                <a:sym typeface="Calibri"/>
              </a:rPr>
              <a:t>CUADRÍCULA</a:t>
            </a:r>
            <a:r>
              <a:rPr b="1" i="0" lang="it-IT" sz="3000" u="none" cap="none" strike="noStrike">
                <a:solidFill>
                  <a:srgbClr val="7F3392"/>
                </a:solidFill>
                <a:latin typeface="Calibri"/>
                <a:ea typeface="Calibri"/>
                <a:cs typeface="Calibri"/>
                <a:sym typeface="Calibri"/>
              </a:rPr>
              <a:t>. 6 </a:t>
            </a:r>
            <a:r>
              <a:rPr b="1" lang="it-IT" sz="3000">
                <a:solidFill>
                  <a:srgbClr val="7F3392"/>
                </a:solidFill>
                <a:latin typeface="Calibri"/>
                <a:ea typeface="Calibri"/>
                <a:cs typeface="Calibri"/>
                <a:sym typeface="Calibri"/>
              </a:rPr>
              <a:t>PLAN INDIVIDUALIZADO</a:t>
            </a:r>
            <a:r>
              <a:rPr b="1" i="0" lang="it-IT" sz="3000" u="none" cap="none" strike="noStrike">
                <a:solidFill>
                  <a:srgbClr val="7F339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1" i="0" sz="1600" u="none" cap="none" strike="noStrike">
              <a:solidFill>
                <a:srgbClr val="7F33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78" name="Google Shape;178;p7"/>
          <p:cNvGraphicFramePr/>
          <p:nvPr/>
        </p:nvGraphicFramePr>
        <p:xfrm>
          <a:off x="4889182" y="191008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{3F4D4C66-B3F5-4C0C-905A-6C8E7C89609A}</a:tableStyleId>
              </a:tblPr>
              <a:tblGrid>
                <a:gridCol w="6581450"/>
              </a:tblGrid>
              <a:tr h="6310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it-IT" sz="1800">
                          <a:solidFill>
                            <a:srgbClr val="21B8A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NOMBRE Y APELLIDOS DEL ALUMNO/CUIDADOR</a:t>
                      </a:r>
                      <a:endParaRPr i="0" sz="1800" u="none" cap="none" strike="noStrike">
                        <a:solidFill>
                          <a:srgbClr val="21B8A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12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i="1" lang="it-IT" sz="11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 sz="11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138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it-IT" sz="1600">
                          <a:solidFill>
                            <a:srgbClr val="092E4B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Intereses y pasiones que hayan surgido en la autoevaluación del alumno</a:t>
                      </a:r>
                      <a:endParaRPr i="0" sz="1600" u="none" cap="none" strike="noStrike">
                        <a:solidFill>
                          <a:srgbClr val="092E4B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12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82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it-IT" sz="1600">
                          <a:solidFill>
                            <a:srgbClr val="092E4B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Resultados del aprendizaje individualizados</a:t>
                      </a:r>
                      <a:endParaRPr b="1" i="0" sz="1600" u="none" cap="none" strike="noStrike">
                        <a:solidFill>
                          <a:srgbClr val="092E4B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12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i="1" lang="it-IT" sz="11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 sz="11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138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it-IT" sz="1600">
                          <a:solidFill>
                            <a:srgbClr val="092E4B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Actividades planeadas en la organización hospedadora-Cuadrícula de Co-plan</a:t>
                      </a:r>
                      <a:endParaRPr i="0" sz="1600" u="none" cap="none" strike="noStrike">
                        <a:solidFill>
                          <a:srgbClr val="092E4B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12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i="1" lang="it-IT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8"/>
          <p:cNvSpPr txBox="1"/>
          <p:nvPr/>
        </p:nvSpPr>
        <p:spPr>
          <a:xfrm>
            <a:off x="259050" y="3989002"/>
            <a:ext cx="11673900" cy="25551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it-IT" sz="8000">
                <a:solidFill>
                  <a:schemeClr val="lt1"/>
                </a:solidFill>
                <a:latin typeface="Baumans"/>
                <a:ea typeface="Baumans"/>
                <a:cs typeface="Baumans"/>
                <a:sym typeface="Baumans"/>
              </a:rPr>
              <a:t>TALLER DE SIMULACIÓN DE PERFIL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8" name="Google Shape;188;p9"/>
          <p:cNvGrpSpPr/>
          <p:nvPr/>
        </p:nvGrpSpPr>
        <p:grpSpPr>
          <a:xfrm>
            <a:off x="80658" y="1479849"/>
            <a:ext cx="2216771" cy="5378151"/>
            <a:chOff x="80658" y="1479849"/>
            <a:chExt cx="2216771" cy="5378151"/>
          </a:xfrm>
        </p:grpSpPr>
        <p:sp>
          <p:nvSpPr>
            <p:cNvPr id="189" name="Google Shape;189;p9"/>
            <p:cNvSpPr/>
            <p:nvPr/>
          </p:nvSpPr>
          <p:spPr>
            <a:xfrm>
              <a:off x="80658" y="6035040"/>
              <a:ext cx="2216771" cy="822960"/>
            </a:xfrm>
            <a:prstGeom prst="rect">
              <a:avLst/>
            </a:prstGeom>
            <a:solidFill>
              <a:srgbClr val="F7CAAC"/>
            </a:solidFill>
            <a:ln cap="flat" cmpd="sng" w="12700">
              <a:solidFill>
                <a:srgbClr val="F7CAA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90" name="Google Shape;190;p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25363" y="1479849"/>
              <a:ext cx="1727359" cy="460629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1" name="Google Shape;191;p9"/>
            <p:cNvSpPr txBox="1"/>
            <p:nvPr/>
          </p:nvSpPr>
          <p:spPr>
            <a:xfrm>
              <a:off x="154951" y="6261854"/>
              <a:ext cx="2068182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it-IT" sz="1800">
                  <a:solidFill>
                    <a:srgbClr val="092E4B"/>
                  </a:solidFill>
                  <a:latin typeface="Baumans"/>
                  <a:ea typeface="Baumans"/>
                  <a:cs typeface="Baumans"/>
                  <a:sym typeface="Baumans"/>
                </a:rPr>
                <a:t>PERFIL 1</a:t>
              </a:r>
              <a:r>
                <a:rPr b="0" i="0" lang="it-IT" sz="1800" u="none" cap="none" strike="noStrike">
                  <a:solidFill>
                    <a:srgbClr val="092E4B"/>
                  </a:solidFill>
                  <a:latin typeface="Baumans"/>
                  <a:ea typeface="Baumans"/>
                  <a:cs typeface="Baumans"/>
                  <a:sym typeface="Baumans"/>
                </a:rPr>
                <a:t> - </a:t>
              </a:r>
              <a:r>
                <a:rPr lang="it-IT" sz="1800">
                  <a:solidFill>
                    <a:srgbClr val="092E4B"/>
                  </a:solidFill>
                  <a:latin typeface="Baumans"/>
                  <a:ea typeface="Baumans"/>
                  <a:cs typeface="Baumans"/>
                  <a:sym typeface="Baumans"/>
                </a:rPr>
                <a:t>“BAJO”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2" name="Google Shape;192;p9"/>
          <p:cNvGrpSpPr/>
          <p:nvPr/>
        </p:nvGrpSpPr>
        <p:grpSpPr>
          <a:xfrm>
            <a:off x="4846320" y="1018088"/>
            <a:ext cx="2640330" cy="5828482"/>
            <a:chOff x="4846320" y="1018088"/>
            <a:chExt cx="2640330" cy="5828482"/>
          </a:xfrm>
        </p:grpSpPr>
        <p:sp>
          <p:nvSpPr>
            <p:cNvPr id="193" name="Google Shape;193;p9"/>
            <p:cNvSpPr/>
            <p:nvPr/>
          </p:nvSpPr>
          <p:spPr>
            <a:xfrm>
              <a:off x="4846320" y="5325708"/>
              <a:ext cx="2640330" cy="1520862"/>
            </a:xfrm>
            <a:prstGeom prst="rect">
              <a:avLst/>
            </a:prstGeom>
            <a:solidFill>
              <a:srgbClr val="FEE599"/>
            </a:solidFill>
            <a:ln cap="flat" cmpd="sng" w="12700">
              <a:solidFill>
                <a:srgbClr val="FFD96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94" name="Google Shape;194;p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flipH="1">
              <a:off x="5371991" y="1018088"/>
              <a:ext cx="1308019" cy="440574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5" name="Google Shape;195;p9"/>
            <p:cNvSpPr txBox="1"/>
            <p:nvPr/>
          </p:nvSpPr>
          <p:spPr>
            <a:xfrm>
              <a:off x="4986803" y="5852181"/>
              <a:ext cx="2359363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it-IT" sz="1800">
                  <a:solidFill>
                    <a:srgbClr val="092E4B"/>
                  </a:solidFill>
                  <a:latin typeface="Baumans"/>
                  <a:ea typeface="Baumans"/>
                  <a:cs typeface="Baumans"/>
                  <a:sym typeface="Baumans"/>
                </a:rPr>
                <a:t>PERFIL </a:t>
              </a:r>
              <a:r>
                <a:rPr b="0" i="0" lang="it-IT" sz="1800" u="none" cap="none" strike="noStrike">
                  <a:solidFill>
                    <a:srgbClr val="092E4B"/>
                  </a:solidFill>
                  <a:latin typeface="Baumans"/>
                  <a:ea typeface="Baumans"/>
                  <a:cs typeface="Baumans"/>
                  <a:sym typeface="Baumans"/>
                </a:rPr>
                <a:t>2 – </a:t>
              </a:r>
              <a:r>
                <a:rPr lang="it-IT" sz="1800">
                  <a:solidFill>
                    <a:srgbClr val="092E4B"/>
                  </a:solidFill>
                  <a:latin typeface="Baumans"/>
                  <a:ea typeface="Baumans"/>
                  <a:cs typeface="Baumans"/>
                  <a:sym typeface="Baumans"/>
                </a:rPr>
                <a:t>“MEDIO”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6" name="Google Shape;196;p9"/>
          <p:cNvGrpSpPr/>
          <p:nvPr/>
        </p:nvGrpSpPr>
        <p:grpSpPr>
          <a:xfrm>
            <a:off x="9028663" y="206207"/>
            <a:ext cx="2503170" cy="6651793"/>
            <a:chOff x="9028663" y="206207"/>
            <a:chExt cx="2503170" cy="6651793"/>
          </a:xfrm>
        </p:grpSpPr>
        <p:sp>
          <p:nvSpPr>
            <p:cNvPr id="197" name="Google Shape;197;p9"/>
            <p:cNvSpPr/>
            <p:nvPr/>
          </p:nvSpPr>
          <p:spPr>
            <a:xfrm>
              <a:off x="9028663" y="4732020"/>
              <a:ext cx="2503170" cy="2125980"/>
            </a:xfrm>
            <a:prstGeom prst="rect">
              <a:avLst/>
            </a:prstGeom>
            <a:solidFill>
              <a:srgbClr val="21B8A1"/>
            </a:solidFill>
            <a:ln cap="flat" cmpd="sng" w="12700">
              <a:solidFill>
                <a:srgbClr val="21B8A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98" name="Google Shape;198;p9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9481533" y="206207"/>
              <a:ext cx="1399459" cy="451438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9" name="Google Shape;199;p9"/>
            <p:cNvSpPr txBox="1"/>
            <p:nvPr/>
          </p:nvSpPr>
          <p:spPr>
            <a:xfrm>
              <a:off x="9172470" y="5141042"/>
              <a:ext cx="2359363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it-IT" sz="1800" u="none" cap="none" strike="noStrike">
                  <a:solidFill>
                    <a:srgbClr val="092E4B"/>
                  </a:solidFill>
                  <a:latin typeface="Baumans"/>
                  <a:ea typeface="Baumans"/>
                  <a:cs typeface="Baumans"/>
                  <a:sym typeface="Baumans"/>
                </a:rPr>
                <a:t>P</a:t>
              </a:r>
              <a:r>
                <a:rPr lang="it-IT" sz="1800">
                  <a:solidFill>
                    <a:srgbClr val="092E4B"/>
                  </a:solidFill>
                  <a:latin typeface="Baumans"/>
                  <a:ea typeface="Baumans"/>
                  <a:cs typeface="Baumans"/>
                  <a:sym typeface="Baumans"/>
                </a:rPr>
                <a:t>ERFIL</a:t>
              </a:r>
              <a:r>
                <a:rPr b="0" i="0" lang="it-IT" sz="1800" u="none" cap="none" strike="noStrike">
                  <a:solidFill>
                    <a:srgbClr val="092E4B"/>
                  </a:solidFill>
                  <a:latin typeface="Baumans"/>
                  <a:ea typeface="Baumans"/>
                  <a:cs typeface="Baumans"/>
                  <a:sym typeface="Baumans"/>
                </a:rPr>
                <a:t> 3 – </a:t>
              </a:r>
              <a:r>
                <a:rPr lang="it-IT" sz="1800">
                  <a:solidFill>
                    <a:srgbClr val="092E4B"/>
                  </a:solidFill>
                  <a:latin typeface="Baumans"/>
                  <a:ea typeface="Baumans"/>
                  <a:cs typeface="Baumans"/>
                  <a:sym typeface="Baumans"/>
                </a:rPr>
                <a:t>“ALTO”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i Office">
  <a:themeElements>
    <a:clrScheme name="Tema di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2023-03-23T12:31:58Z</dcterms:created>
  <dc:creator>Palma Bertani</dc:creator>
</cp:coreProperties>
</file>