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Montserrat"/>
      <p:regular r:id="rId23"/>
      <p:bold r:id="rId24"/>
      <p:italic r:id="rId25"/>
      <p:boldItalic r:id="rId26"/>
    </p:embeddedFont>
    <p:embeddedFont>
      <p:font typeface="Lato"/>
      <p:regular r:id="rId27"/>
      <p:bold r:id="rId28"/>
      <p:italic r:id="rId29"/>
      <p:boldItalic r:id="rId30"/>
    </p:embeddedFont>
    <p:embeddedFont>
      <p:font typeface="Montserrat Ligh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jcI5/dImNHWbWy8er72u6JNz4s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Light-regular.fntdata"/><Relationship Id="rId30" Type="http://schemas.openxmlformats.org/officeDocument/2006/relationships/font" Target="fonts/Lato-boldItalic.fntdata"/><Relationship Id="rId11" Type="http://schemas.openxmlformats.org/officeDocument/2006/relationships/slide" Target="slides/slide7.xml"/><Relationship Id="rId33" Type="http://schemas.openxmlformats.org/officeDocument/2006/relationships/font" Target="fonts/MontserratLight-italic.fntdata"/><Relationship Id="rId10" Type="http://schemas.openxmlformats.org/officeDocument/2006/relationships/slide" Target="slides/slide6.xml"/><Relationship Id="rId32" Type="http://schemas.openxmlformats.org/officeDocument/2006/relationships/font" Target="fonts/MontserratLight-bold.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MontserratLight-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2" name="Shape 12"/>
        <p:cNvGrpSpPr/>
        <p:nvPr/>
      </p:nvGrpSpPr>
      <p:grpSpPr>
        <a:xfrm>
          <a:off x="0" y="0"/>
          <a:ext cx="0" cy="0"/>
          <a:chOff x="0" y="0"/>
          <a:chExt cx="0" cy="0"/>
        </a:xfrm>
      </p:grpSpPr>
      <p:sp>
        <p:nvSpPr>
          <p:cNvPr id="13" name="Google Shape;13;p20"/>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alibri"/>
              <a:ea typeface="Calibri"/>
              <a:cs typeface="Calibri"/>
              <a:sym typeface="Calibri"/>
            </a:endParaRPr>
          </a:p>
        </p:txBody>
      </p:sp>
      <p:sp>
        <p:nvSpPr>
          <p:cNvPr id="14" name="Google Shape;14;p20"/>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20"/>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 name="Google Shape;23;p20"/>
          <p:cNvSpPr/>
          <p:nvPr>
            <p:ph idx="3" type="pic"/>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alibri"/>
              <a:ea typeface="Calibri"/>
              <a:cs typeface="Calibri"/>
              <a:sym typeface="Calibri"/>
            </a:endParaRPr>
          </a:p>
        </p:txBody>
      </p:sp>
      <p:sp>
        <p:nvSpPr>
          <p:cNvPr id="25" name="Google Shape;25;p20"/>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6" name="Google Shape;26;p20"/>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92" name="Shape 92"/>
        <p:cNvGrpSpPr/>
        <p:nvPr/>
      </p:nvGrpSpPr>
      <p:grpSpPr>
        <a:xfrm>
          <a:off x="0" y="0"/>
          <a:ext cx="0" cy="0"/>
          <a:chOff x="0" y="0"/>
          <a:chExt cx="0" cy="0"/>
        </a:xfrm>
      </p:grpSpPr>
      <p:sp>
        <p:nvSpPr>
          <p:cNvPr id="93" name="Google Shape;93;p29"/>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29"/>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29"/>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6" name="Google Shape;96;p29"/>
          <p:cNvGrpSpPr/>
          <p:nvPr/>
        </p:nvGrpSpPr>
        <p:grpSpPr>
          <a:xfrm>
            <a:off x="336354" y="5927698"/>
            <a:ext cx="2735993" cy="679345"/>
            <a:chOff x="0" y="0"/>
            <a:chExt cx="2301694" cy="571500"/>
          </a:xfrm>
        </p:grpSpPr>
        <p:sp>
          <p:nvSpPr>
            <p:cNvPr id="97" name="Google Shape;97;p2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98" name="Google Shape;98;p29"/>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99" name="Google Shape;99;p29"/>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100" name="Google Shape;100;p29"/>
          <p:cNvGrpSpPr/>
          <p:nvPr/>
        </p:nvGrpSpPr>
        <p:grpSpPr>
          <a:xfrm>
            <a:off x="9565775" y="3574321"/>
            <a:ext cx="3525984" cy="2857223"/>
            <a:chOff x="1659400" y="1572038"/>
            <a:chExt cx="970931" cy="786778"/>
          </a:xfrm>
        </p:grpSpPr>
        <p:sp>
          <p:nvSpPr>
            <p:cNvPr id="101" name="Google Shape;101;p2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2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3" name="Google Shape;103;p29"/>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069">
              <a:solidFill>
                <a:schemeClr val="dk1"/>
              </a:solidFill>
              <a:latin typeface="Calibri"/>
              <a:ea typeface="Calibri"/>
              <a:cs typeface="Calibri"/>
              <a:sym typeface="Calibri"/>
            </a:endParaRPr>
          </a:p>
        </p:txBody>
      </p:sp>
      <p:sp>
        <p:nvSpPr>
          <p:cNvPr id="104" name="Google Shape;104;p29"/>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05" name="Shape 105"/>
        <p:cNvGrpSpPr/>
        <p:nvPr/>
      </p:nvGrpSpPr>
      <p:grpSpPr>
        <a:xfrm>
          <a:off x="0" y="0"/>
          <a:ext cx="0" cy="0"/>
          <a:chOff x="0" y="0"/>
          <a:chExt cx="0" cy="0"/>
        </a:xfrm>
      </p:grpSpPr>
      <p:sp>
        <p:nvSpPr>
          <p:cNvPr id="106" name="Google Shape;106;p30"/>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30"/>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08" name="Google Shape;108;p30"/>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3000" u="none" strike="noStrike">
                <a:solidFill>
                  <a:schemeClr val="lt1"/>
                </a:solidFill>
                <a:latin typeface="Calibri"/>
                <a:ea typeface="Calibri"/>
                <a:cs typeface="Calibri"/>
                <a:sym typeface="Calibri"/>
              </a:rPr>
              <a:t>PLEASE</a:t>
            </a:r>
            <a:r>
              <a:rPr b="0" i="0" lang="es-ES"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s-ES" sz="3000" u="none" strike="noStrike">
                <a:solidFill>
                  <a:schemeClr val="lt1"/>
                </a:solidFill>
                <a:latin typeface="Calibri"/>
                <a:ea typeface="Calibri"/>
                <a:cs typeface="Calibri"/>
                <a:sym typeface="Calibri"/>
              </a:rPr>
              <a:t>48 point </a:t>
            </a:r>
            <a:r>
              <a:rPr b="0" i="0" lang="es-ES" sz="3000" u="none" strike="noStrike">
                <a:solidFill>
                  <a:schemeClr val="lt1"/>
                </a:solidFill>
                <a:latin typeface="Calibri"/>
                <a:ea typeface="Calibri"/>
                <a:cs typeface="Calibri"/>
                <a:sym typeface="Calibri"/>
              </a:rPr>
              <a:t> -  </a:t>
            </a:r>
            <a:r>
              <a:rPr b="0" i="0" lang="es-ES" sz="3000" u="none" strike="noStrike">
                <a:solidFill>
                  <a:schemeClr val="lt1"/>
                </a:solidFill>
                <a:latin typeface="Calibri"/>
                <a:ea typeface="Calibri"/>
                <a:cs typeface="Calibri"/>
                <a:sym typeface="Calibri"/>
              </a:rPr>
              <a:t>Divider</a:t>
            </a:r>
            <a:r>
              <a:rPr b="0" i="0" lang="es-ES"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strike="noStrike">
                <a:solidFill>
                  <a:schemeClr val="lt1"/>
                </a:solidFill>
                <a:latin typeface="Calibri"/>
                <a:ea typeface="Calibri"/>
                <a:cs typeface="Calibri"/>
                <a:sym typeface="Calibri"/>
              </a:rPr>
              <a:t>36 point</a:t>
            </a:r>
            <a:r>
              <a:rPr b="0" i="0" lang="es-ES" sz="3000" u="none" strike="noStrike">
                <a:solidFill>
                  <a:schemeClr val="lt1"/>
                </a:solidFill>
                <a:latin typeface="Calibri"/>
                <a:ea typeface="Calibri"/>
                <a:cs typeface="Calibri"/>
                <a:sym typeface="Calibri"/>
              </a:rPr>
              <a:t>  -  </a:t>
            </a:r>
            <a:r>
              <a:rPr b="0" i="0" lang="es-ES"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strike="noStrike">
                <a:solidFill>
                  <a:schemeClr val="lt1"/>
                </a:solidFill>
                <a:latin typeface="Calibri"/>
                <a:ea typeface="Calibri"/>
                <a:cs typeface="Calibri"/>
                <a:sym typeface="Calibri"/>
              </a:rPr>
              <a:t>30 point</a:t>
            </a:r>
            <a:r>
              <a:rPr b="0" i="0" lang="es-ES" sz="3000" u="none" strike="noStrike">
                <a:solidFill>
                  <a:schemeClr val="lt1"/>
                </a:solidFill>
                <a:latin typeface="Calibri"/>
                <a:ea typeface="Calibri"/>
                <a:cs typeface="Calibri"/>
                <a:sym typeface="Calibri"/>
              </a:rPr>
              <a:t>  -  </a:t>
            </a:r>
            <a:r>
              <a:rPr b="0" i="0" lang="es-ES"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s-ES" sz="3000" u="none" strike="noStrike">
                <a:solidFill>
                  <a:schemeClr val="lt1"/>
                </a:solidFill>
                <a:latin typeface="Calibri"/>
                <a:ea typeface="Calibri"/>
                <a:cs typeface="Calibri"/>
                <a:sym typeface="Calibri"/>
              </a:rPr>
              <a:t>	</a:t>
            </a:r>
            <a:r>
              <a:rPr b="0" i="0" lang="es-ES" sz="3000" u="none" strike="noStrike">
                <a:solidFill>
                  <a:schemeClr val="lt1"/>
                </a:solidFill>
                <a:latin typeface="Calibri"/>
                <a:ea typeface="Calibri"/>
                <a:cs typeface="Calibri"/>
                <a:sym typeface="Calibri"/>
              </a:rPr>
              <a:t>       </a:t>
            </a:r>
            <a:r>
              <a:rPr b="0" i="0" lang="es-ES"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strike="noStrike">
                <a:solidFill>
                  <a:schemeClr val="lt1"/>
                </a:solidFill>
                <a:latin typeface="Calibri"/>
                <a:ea typeface="Calibri"/>
                <a:cs typeface="Calibri"/>
                <a:sym typeface="Calibri"/>
              </a:rPr>
              <a:t>24 point</a:t>
            </a:r>
            <a:r>
              <a:rPr b="0" i="0" lang="es-ES" sz="3000" u="none" strike="noStrike">
                <a:solidFill>
                  <a:schemeClr val="lt1"/>
                </a:solidFill>
                <a:latin typeface="Calibri"/>
                <a:ea typeface="Calibri"/>
                <a:cs typeface="Calibri"/>
                <a:sym typeface="Calibri"/>
              </a:rPr>
              <a:t>  -  Main </a:t>
            </a:r>
            <a:r>
              <a:rPr b="0" i="0" lang="es-ES"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109" name="Google Shape;109;p30"/>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s-ES"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strike="noStrike">
                <a:solidFill>
                  <a:schemeClr val="lt1"/>
                </a:solidFill>
                <a:latin typeface="Calibri"/>
                <a:ea typeface="Calibri"/>
                <a:cs typeface="Calibri"/>
                <a:sym typeface="Calibri"/>
              </a:rPr>
              <a:t>Housing Care </a:t>
            </a:r>
            <a:r>
              <a:rPr b="0" i="0" lang="es-ES" sz="2400" u="none" strike="noStrike">
                <a:solidFill>
                  <a:schemeClr val="lt1"/>
                </a:solidFill>
                <a:latin typeface="Calibri"/>
                <a:ea typeface="Calibri"/>
                <a:cs typeface="Calibri"/>
                <a:sym typeface="Calibri"/>
              </a:rPr>
              <a:t>PowerPoint is….</a:t>
            </a:r>
            <a:endParaRPr/>
          </a:p>
          <a:p>
            <a:pPr indent="0" lvl="0" marL="0" marR="0" rtl="0" algn="l">
              <a:lnSpc>
                <a:spcPct val="100000"/>
              </a:lnSpc>
              <a:spcBef>
                <a:spcPts val="0"/>
              </a:spcBef>
              <a:spcAft>
                <a:spcPts val="0"/>
              </a:spcAft>
              <a:buClr>
                <a:schemeClr val="dk1"/>
              </a:buClr>
              <a:buSzPts val="2400"/>
              <a:buFont typeface="Calibri"/>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s-ES"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10" name="Google Shape;110;p3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11" name="Google Shape;111;p30"/>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12" name="Google Shape;112;p30"/>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2400">
                <a:solidFill>
                  <a:schemeClr val="lt1"/>
                </a:solidFill>
                <a:latin typeface="Calibri"/>
                <a:ea typeface="Calibri"/>
                <a:cs typeface="Calibri"/>
                <a:sym typeface="Calibri"/>
              </a:rPr>
              <a:t>*** </a:t>
            </a:r>
            <a:r>
              <a:rPr b="1" lang="es-ES" sz="2400">
                <a:solidFill>
                  <a:schemeClr val="lt1"/>
                </a:solidFill>
                <a:latin typeface="Calibri"/>
                <a:ea typeface="Calibri"/>
                <a:cs typeface="Calibri"/>
                <a:sym typeface="Calibri"/>
              </a:rPr>
              <a:t>PLEASE DELETE THIS INSTRUCTION SLIDE BEFORE PRESENTING FINAL PRESENTATION </a:t>
            </a:r>
            <a:r>
              <a:rPr lang="es-E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13" name="Google Shape;113;p3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114" name="Shape 11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15" name="Shape 115"/>
        <p:cNvGrpSpPr/>
        <p:nvPr/>
      </p:nvGrpSpPr>
      <p:grpSpPr>
        <a:xfrm>
          <a:off x="0" y="0"/>
          <a:ext cx="0" cy="0"/>
          <a:chOff x="0" y="0"/>
          <a:chExt cx="0" cy="0"/>
        </a:xfrm>
      </p:grpSpPr>
      <p:sp>
        <p:nvSpPr>
          <p:cNvPr id="116" name="Google Shape;116;p32"/>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32"/>
          <p:cNvSpPr/>
          <p:nvPr>
            <p:ph idx="2" type="pic"/>
          </p:nvPr>
        </p:nvSpPr>
        <p:spPr>
          <a:xfrm>
            <a:off x="0" y="0"/>
            <a:ext cx="12192000" cy="6858000"/>
          </a:xfrm>
          <a:prstGeom prst="rect">
            <a:avLst/>
          </a:prstGeom>
          <a:solidFill>
            <a:srgbClr val="F2F2F2"/>
          </a:solidFill>
          <a:ln>
            <a:noFill/>
          </a:ln>
        </p:spPr>
      </p:sp>
      <p:sp>
        <p:nvSpPr>
          <p:cNvPr id="118" name="Google Shape;118;p32"/>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9" name="Google Shape;119;p32"/>
          <p:cNvGrpSpPr/>
          <p:nvPr/>
        </p:nvGrpSpPr>
        <p:grpSpPr>
          <a:xfrm>
            <a:off x="-1877189" y="2648392"/>
            <a:ext cx="3525984" cy="2857223"/>
            <a:chOff x="1659400" y="1572038"/>
            <a:chExt cx="970931" cy="786778"/>
          </a:xfrm>
        </p:grpSpPr>
        <p:sp>
          <p:nvSpPr>
            <p:cNvPr id="120" name="Google Shape;120;p3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3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122" name="Shape 122"/>
        <p:cNvGrpSpPr/>
        <p:nvPr/>
      </p:nvGrpSpPr>
      <p:grpSpPr>
        <a:xfrm>
          <a:off x="0" y="0"/>
          <a:ext cx="0" cy="0"/>
          <a:chOff x="0" y="0"/>
          <a:chExt cx="0" cy="0"/>
        </a:xfrm>
      </p:grpSpPr>
      <p:sp>
        <p:nvSpPr>
          <p:cNvPr id="123" name="Google Shape;123;p33"/>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3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33"/>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33"/>
          <p:cNvSpPr/>
          <p:nvPr>
            <p:ph idx="4" type="pic"/>
          </p:nvPr>
        </p:nvSpPr>
        <p:spPr>
          <a:xfrm>
            <a:off x="-126342" y="0"/>
            <a:ext cx="3669321" cy="6858000"/>
          </a:xfrm>
          <a:prstGeom prst="rect">
            <a:avLst/>
          </a:prstGeom>
          <a:solidFill>
            <a:srgbClr val="D8D8D8"/>
          </a:solidFill>
          <a:ln>
            <a:noFill/>
          </a:ln>
        </p:spPr>
      </p:sp>
      <p:grpSp>
        <p:nvGrpSpPr>
          <p:cNvPr id="128" name="Google Shape;128;p33"/>
          <p:cNvGrpSpPr/>
          <p:nvPr/>
        </p:nvGrpSpPr>
        <p:grpSpPr>
          <a:xfrm>
            <a:off x="4054161" y="721803"/>
            <a:ext cx="7547911" cy="1674487"/>
            <a:chOff x="4061909" y="1565906"/>
            <a:chExt cx="7547911" cy="1882781"/>
          </a:xfrm>
        </p:grpSpPr>
        <p:cxnSp>
          <p:nvCxnSpPr>
            <p:cNvPr id="129" name="Google Shape;129;p3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0" name="Google Shape;130;p3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1" name="Google Shape;131;p3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32" name="Google Shape;132;p33"/>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3" name="Google Shape;133;p33"/>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34" name="Google Shape;134;p33"/>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p33"/>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33"/>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37" name="Google Shape;137;p33"/>
          <p:cNvGrpSpPr/>
          <p:nvPr/>
        </p:nvGrpSpPr>
        <p:grpSpPr>
          <a:xfrm>
            <a:off x="4054160" y="2644936"/>
            <a:ext cx="7547911" cy="1674487"/>
            <a:chOff x="4061909" y="1565906"/>
            <a:chExt cx="7547911" cy="1882781"/>
          </a:xfrm>
        </p:grpSpPr>
        <p:cxnSp>
          <p:nvCxnSpPr>
            <p:cNvPr id="138" name="Google Shape;138;p3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39" name="Google Shape;139;p3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0" name="Google Shape;140;p3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41" name="Google Shape;141;p33"/>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2" name="Google Shape;142;p33"/>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43" name="Google Shape;143;p33"/>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33"/>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33"/>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46" name="Google Shape;146;p33"/>
          <p:cNvGrpSpPr/>
          <p:nvPr/>
        </p:nvGrpSpPr>
        <p:grpSpPr>
          <a:xfrm>
            <a:off x="4069658" y="4508733"/>
            <a:ext cx="7547911" cy="1674487"/>
            <a:chOff x="4061909" y="1565906"/>
            <a:chExt cx="7547911" cy="1882781"/>
          </a:xfrm>
        </p:grpSpPr>
        <p:cxnSp>
          <p:nvCxnSpPr>
            <p:cNvPr id="147" name="Google Shape;147;p3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8" name="Google Shape;148;p3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49" name="Google Shape;149;p3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50" name="Google Shape;150;p33"/>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51" name="Google Shape;151;p33"/>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7" name="Shape 27"/>
        <p:cNvGrpSpPr/>
        <p:nvPr/>
      </p:nvGrpSpPr>
      <p:grpSpPr>
        <a:xfrm>
          <a:off x="0" y="0"/>
          <a:ext cx="0" cy="0"/>
          <a:chOff x="0" y="0"/>
          <a:chExt cx="0" cy="0"/>
        </a:xfrm>
      </p:grpSpPr>
      <p:sp>
        <p:nvSpPr>
          <p:cNvPr id="28" name="Google Shape;28;p21"/>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 name="Google Shape;29;p21"/>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 name="Google Shape;30;p21"/>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2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21"/>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3" name="Shape 33"/>
        <p:cNvGrpSpPr/>
        <p:nvPr/>
      </p:nvGrpSpPr>
      <p:grpSpPr>
        <a:xfrm>
          <a:off x="0" y="0"/>
          <a:ext cx="0" cy="0"/>
          <a:chOff x="0" y="0"/>
          <a:chExt cx="0" cy="0"/>
        </a:xfrm>
      </p:grpSpPr>
      <p:sp>
        <p:nvSpPr>
          <p:cNvPr id="34" name="Google Shape;34;p22"/>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22"/>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22"/>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22"/>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22"/>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22"/>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22"/>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22"/>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22"/>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22"/>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22"/>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a:solidFill>
                <a:schemeClr val="lt1"/>
              </a:solidFill>
              <a:latin typeface="Calibri"/>
              <a:ea typeface="Calibri"/>
              <a:cs typeface="Calibri"/>
              <a:sym typeface="Calibri"/>
            </a:endParaRPr>
          </a:p>
        </p:txBody>
      </p:sp>
      <p:sp>
        <p:nvSpPr>
          <p:cNvPr id="45" name="Google Shape;45;p22"/>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6" name="Google Shape;46;p22"/>
          <p:cNvGrpSpPr/>
          <p:nvPr/>
        </p:nvGrpSpPr>
        <p:grpSpPr>
          <a:xfrm>
            <a:off x="8744224" y="-356297"/>
            <a:ext cx="3525984" cy="2857223"/>
            <a:chOff x="1659400" y="1572038"/>
            <a:chExt cx="970931" cy="786778"/>
          </a:xfrm>
        </p:grpSpPr>
        <p:sp>
          <p:nvSpPr>
            <p:cNvPr id="47" name="Google Shape;47;p2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2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49" name="Shape 49"/>
        <p:cNvGrpSpPr/>
        <p:nvPr/>
      </p:nvGrpSpPr>
      <p:grpSpPr>
        <a:xfrm>
          <a:off x="0" y="0"/>
          <a:ext cx="0" cy="0"/>
          <a:chOff x="0" y="0"/>
          <a:chExt cx="0" cy="0"/>
        </a:xfrm>
      </p:grpSpPr>
      <p:sp>
        <p:nvSpPr>
          <p:cNvPr id="50" name="Google Shape;50;p23"/>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23"/>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23"/>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23"/>
          <p:cNvSpPr/>
          <p:nvPr>
            <p:ph idx="3" type="pic"/>
          </p:nvPr>
        </p:nvSpPr>
        <p:spPr>
          <a:xfrm>
            <a:off x="5888002" y="439730"/>
            <a:ext cx="5660531" cy="6045736"/>
          </a:xfrm>
          <a:prstGeom prst="rect">
            <a:avLst/>
          </a:prstGeom>
          <a:solidFill>
            <a:srgbClr val="F2F2F2"/>
          </a:solidFill>
          <a:ln>
            <a:noFill/>
          </a:ln>
        </p:spPr>
      </p:sp>
      <p:grpSp>
        <p:nvGrpSpPr>
          <p:cNvPr id="54" name="Google Shape;54;p23"/>
          <p:cNvGrpSpPr/>
          <p:nvPr/>
        </p:nvGrpSpPr>
        <p:grpSpPr>
          <a:xfrm>
            <a:off x="-2012374" y="3808246"/>
            <a:ext cx="3525984" cy="2857223"/>
            <a:chOff x="1659400" y="1572038"/>
            <a:chExt cx="970931" cy="786778"/>
          </a:xfrm>
        </p:grpSpPr>
        <p:sp>
          <p:nvSpPr>
            <p:cNvPr id="55" name="Google Shape;55;p2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2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57" name="Shape 57"/>
        <p:cNvGrpSpPr/>
        <p:nvPr/>
      </p:nvGrpSpPr>
      <p:grpSpPr>
        <a:xfrm>
          <a:off x="0" y="0"/>
          <a:ext cx="0" cy="0"/>
          <a:chOff x="0" y="0"/>
          <a:chExt cx="0" cy="0"/>
        </a:xfrm>
      </p:grpSpPr>
      <p:sp>
        <p:nvSpPr>
          <p:cNvPr id="58" name="Google Shape;58;p24"/>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24"/>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24"/>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61" name="Google Shape;61;p24"/>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62" name="Google Shape;62;p24"/>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63" name="Shape 63"/>
        <p:cNvGrpSpPr/>
        <p:nvPr/>
      </p:nvGrpSpPr>
      <p:grpSpPr>
        <a:xfrm>
          <a:off x="0" y="0"/>
          <a:ext cx="0" cy="0"/>
          <a:chOff x="0" y="0"/>
          <a:chExt cx="0" cy="0"/>
        </a:xfrm>
      </p:grpSpPr>
      <p:sp>
        <p:nvSpPr>
          <p:cNvPr id="64" name="Google Shape;64;p25"/>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25"/>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25"/>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67" name="Google Shape;67;p25"/>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68" name="Google Shape;68;p25"/>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69" name="Shape 69"/>
        <p:cNvGrpSpPr/>
        <p:nvPr/>
      </p:nvGrpSpPr>
      <p:grpSpPr>
        <a:xfrm>
          <a:off x="0" y="0"/>
          <a:ext cx="0" cy="0"/>
          <a:chOff x="0" y="0"/>
          <a:chExt cx="0" cy="0"/>
        </a:xfrm>
      </p:grpSpPr>
      <p:sp>
        <p:nvSpPr>
          <p:cNvPr id="70" name="Google Shape;70;p26"/>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26"/>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 name="Google Shape;72;p2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2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26"/>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26"/>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6" name="Google Shape;76;p26"/>
          <p:cNvGrpSpPr/>
          <p:nvPr/>
        </p:nvGrpSpPr>
        <p:grpSpPr>
          <a:xfrm>
            <a:off x="9005185" y="0"/>
            <a:ext cx="3525984" cy="2857223"/>
            <a:chOff x="1659400" y="1572038"/>
            <a:chExt cx="970931" cy="786778"/>
          </a:xfrm>
        </p:grpSpPr>
        <p:sp>
          <p:nvSpPr>
            <p:cNvPr id="77" name="Google Shape;77;p2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2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79" name="Shape 79"/>
        <p:cNvGrpSpPr/>
        <p:nvPr/>
      </p:nvGrpSpPr>
      <p:grpSpPr>
        <a:xfrm>
          <a:off x="0" y="0"/>
          <a:ext cx="0" cy="0"/>
          <a:chOff x="0" y="0"/>
          <a:chExt cx="0" cy="0"/>
        </a:xfrm>
      </p:grpSpPr>
      <p:sp>
        <p:nvSpPr>
          <p:cNvPr id="80" name="Google Shape;80;p27"/>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27"/>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27"/>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 name="Google Shape;83;p27"/>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27"/>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85" name="Shape 85"/>
        <p:cNvGrpSpPr/>
        <p:nvPr/>
      </p:nvGrpSpPr>
      <p:grpSpPr>
        <a:xfrm>
          <a:off x="0" y="0"/>
          <a:ext cx="0" cy="0"/>
          <a:chOff x="0" y="0"/>
          <a:chExt cx="0" cy="0"/>
        </a:xfrm>
      </p:grpSpPr>
      <p:sp>
        <p:nvSpPr>
          <p:cNvPr id="86" name="Google Shape;86;p28"/>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28"/>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8" name="Google Shape;88;p28"/>
          <p:cNvGrpSpPr/>
          <p:nvPr/>
        </p:nvGrpSpPr>
        <p:grpSpPr>
          <a:xfrm>
            <a:off x="4884044" y="3946789"/>
            <a:ext cx="3525984" cy="2857223"/>
            <a:chOff x="1659400" y="1572038"/>
            <a:chExt cx="970931" cy="786778"/>
          </a:xfrm>
        </p:grpSpPr>
        <p:sp>
          <p:nvSpPr>
            <p:cNvPr id="89" name="Google Shape;89;p2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2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 name="Google Shape;91;p28"/>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1000" u="none" cap="none" strike="noStrike">
                <a:solidFill>
                  <a:srgbClr val="092E4B"/>
                </a:solidFill>
                <a:latin typeface="Calibri"/>
                <a:ea typeface="Calibri"/>
                <a:cs typeface="Calibri"/>
                <a:sym typeface="Calibri"/>
              </a:rPr>
              <a:t>Reframing Skills for Senior Carers</a:t>
            </a:r>
            <a:endParaRPr b="0" i="0" sz="1000">
              <a:solidFill>
                <a:srgbClr val="092E4B"/>
              </a:solidFill>
              <a:latin typeface="Calibri"/>
              <a:ea typeface="Calibri"/>
              <a:cs typeface="Calibri"/>
              <a:sym typeface="Calibri"/>
            </a:endParaRPr>
          </a:p>
        </p:txBody>
      </p:sp>
      <p:cxnSp>
        <p:nvCxnSpPr>
          <p:cNvPr id="11" name="Google Shape;11;p19"/>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
          <p:cNvSpPr txBox="1"/>
          <p:nvPr>
            <p:ph idx="1" type="body"/>
          </p:nvPr>
        </p:nvSpPr>
        <p:spPr>
          <a:xfrm>
            <a:off x="575887" y="3922846"/>
            <a:ext cx="3716414" cy="1008397"/>
          </a:xfrm>
          <a:prstGeom prst="rect">
            <a:avLst/>
          </a:prstGeom>
          <a:noFill/>
          <a:ln>
            <a:noFill/>
          </a:ln>
        </p:spPr>
        <p:txBody>
          <a:bodyPr anchorCtr="0" anchor="t" bIns="45700" lIns="91425" spcFirstLastPara="1" rIns="91425" wrap="square" tIns="45700">
            <a:noAutofit/>
          </a:bodyPr>
          <a:lstStyle/>
          <a:p>
            <a:pPr indent="0" lvl="0" marL="0" rtl="0" algn="l">
              <a:lnSpc>
                <a:spcPct val="109833"/>
              </a:lnSpc>
              <a:spcBef>
                <a:spcPts val="0"/>
              </a:spcBef>
              <a:spcAft>
                <a:spcPts val="0"/>
              </a:spcAft>
              <a:buClr>
                <a:schemeClr val="lt1"/>
              </a:buClr>
              <a:buSzPts val="3600"/>
              <a:buNone/>
            </a:pPr>
            <a:r>
              <a:rPr lang="es-ES" sz="3600"/>
              <a:t>Motivación para el aprendizaje tecnológico</a:t>
            </a:r>
            <a:endParaRPr/>
          </a:p>
        </p:txBody>
      </p:sp>
      <p:pic>
        <p:nvPicPr>
          <p:cNvPr id="158" name="Google Shape;158;p1"/>
          <p:cNvPicPr preferRelativeResize="0"/>
          <p:nvPr>
            <p:ph idx="3" type="pic"/>
          </p:nvPr>
        </p:nvPicPr>
        <p:blipFill rotWithShape="1">
          <a:blip r:embed="rId3">
            <a:alphaModFix/>
          </a:blip>
          <a:srcRect b="0" l="6180" r="6180" t="0"/>
          <a:stretch/>
        </p:blipFill>
        <p:spPr>
          <a:xfrm>
            <a:off x="5718875" y="423474"/>
            <a:ext cx="5982506" cy="4551482"/>
          </a:xfrm>
          <a:prstGeom prst="rect">
            <a:avLst/>
          </a:prstGeom>
          <a:solidFill>
            <a:srgbClr val="F2F2F2"/>
          </a:solidFill>
          <a:ln>
            <a:noFill/>
          </a:ln>
        </p:spPr>
      </p:pic>
      <p:sp>
        <p:nvSpPr>
          <p:cNvPr id="159" name="Google Shape;159;p1"/>
          <p:cNvSpPr txBox="1"/>
          <p:nvPr>
            <p:ph idx="4" type="body"/>
          </p:nvPr>
        </p:nvSpPr>
        <p:spPr>
          <a:xfrm>
            <a:off x="7918315" y="5611394"/>
            <a:ext cx="3622504" cy="73114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2800"/>
              <a:buNone/>
            </a:pPr>
            <a:r>
              <a:rPr lang="es-ES"/>
              <a:t>﻿www.housingcare.net</a:t>
            </a:r>
            <a:endParaRPr/>
          </a:p>
        </p:txBody>
      </p:sp>
      <p:sp>
        <p:nvSpPr>
          <p:cNvPr id="160" name="Google Shape;160;p1"/>
          <p:cNvSpPr txBox="1"/>
          <p:nvPr/>
        </p:nvSpPr>
        <p:spPr>
          <a:xfrm>
            <a:off x="272231" y="2548366"/>
            <a:ext cx="5446644" cy="8304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Arial"/>
              <a:buNone/>
            </a:pPr>
            <a:r>
              <a:rPr b="1" i="0" lang="es-ES" sz="4000">
                <a:solidFill>
                  <a:schemeClr val="lt1"/>
                </a:solidFill>
                <a:latin typeface="Calibri"/>
                <a:ea typeface="Calibri"/>
                <a:cs typeface="Calibri"/>
                <a:sym typeface="Calibri"/>
              </a:rPr>
              <a:t>Aprendizaje basado en el trabajo – M</a:t>
            </a:r>
            <a:r>
              <a:rPr b="1" lang="es-ES" sz="4000">
                <a:solidFill>
                  <a:schemeClr val="lt1"/>
                </a:solidFill>
                <a:latin typeface="Calibri"/>
                <a:ea typeface="Calibri"/>
                <a:cs typeface="Calibri"/>
                <a:sym typeface="Calibri"/>
              </a:rPr>
              <a:t>Ó</a:t>
            </a:r>
            <a:r>
              <a:rPr b="1" i="0" lang="es-ES" sz="4000">
                <a:solidFill>
                  <a:schemeClr val="lt1"/>
                </a:solidFill>
                <a:latin typeface="Calibri"/>
                <a:ea typeface="Calibri"/>
                <a:cs typeface="Calibri"/>
                <a:sym typeface="Calibri"/>
              </a:rPr>
              <a:t>DULO 2</a:t>
            </a:r>
            <a:endParaRPr/>
          </a:p>
        </p:txBody>
      </p:sp>
      <p:sp>
        <p:nvSpPr>
          <p:cNvPr id="161" name="Google Shape;161;p1"/>
          <p:cNvSpPr/>
          <p:nvPr/>
        </p:nvSpPr>
        <p:spPr>
          <a:xfrm>
            <a:off x="2473496" y="6019368"/>
            <a:ext cx="3622504"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900"/>
              <a:buFont typeface="Calibri"/>
              <a:buNone/>
            </a:pPr>
            <a:r>
              <a:rPr b="0" i="0" lang="es-ES" sz="90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0"/>
          <p:cNvSpPr/>
          <p:nvPr/>
        </p:nvSpPr>
        <p:spPr>
          <a:xfrm>
            <a:off x="9532884" y="2585545"/>
            <a:ext cx="1517976" cy="1545021"/>
          </a:xfrm>
          <a:prstGeom prst="flowChartConnector">
            <a:avLst/>
          </a:prstGeom>
          <a:solidFill>
            <a:srgbClr val="7F3494"/>
          </a:solidFill>
          <a:ln cap="flat" cmpd="sng" w="12700">
            <a:solidFill>
              <a:srgbClr val="032E2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10"/>
          <p:cNvSpPr txBox="1"/>
          <p:nvPr>
            <p:ph idx="1" type="body"/>
          </p:nvPr>
        </p:nvSpPr>
        <p:spPr>
          <a:xfrm>
            <a:off x="1429764" y="1623405"/>
            <a:ext cx="7586438" cy="48959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s-ES"/>
              <a:t>Ejemplo: Me gusta tejer, pero necesito inspiración y alguien con quien compartirlo.</a:t>
            </a:r>
            <a:endParaRPr/>
          </a:p>
          <a:p>
            <a:pPr indent="0" lvl="0" marL="0" rtl="0" algn="l">
              <a:lnSpc>
                <a:spcPct val="90000"/>
              </a:lnSpc>
              <a:spcBef>
                <a:spcPts val="1000"/>
              </a:spcBef>
              <a:spcAft>
                <a:spcPts val="0"/>
              </a:spcAft>
              <a:buClr>
                <a:srgbClr val="092E4B"/>
              </a:buClr>
              <a:buSzPts val="1400"/>
              <a:buNone/>
            </a:pPr>
            <a:r>
              <a:t/>
            </a:r>
            <a:endParaRPr sz="1400"/>
          </a:p>
          <a:p>
            <a:pPr indent="-457200" lvl="0" marL="457200" rtl="0" algn="l">
              <a:lnSpc>
                <a:spcPct val="90000"/>
              </a:lnSpc>
              <a:spcBef>
                <a:spcPts val="1000"/>
              </a:spcBef>
              <a:spcAft>
                <a:spcPts val="0"/>
              </a:spcAft>
              <a:buClr>
                <a:srgbClr val="092E4B"/>
              </a:buClr>
              <a:buSzPts val="2400"/>
              <a:buFont typeface="Calibri"/>
              <a:buAutoNum type="arabicPeriod"/>
            </a:pPr>
            <a:r>
              <a:rPr lang="es-ES" sz="2400"/>
              <a:t>Busca patrones en Google e imprímelos.</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Busca grupos con los mismos intereses, conoce gente nueva en línea y comparte patrones.</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Haz fotos de tus manualidades y compártelas con familiares, amigos y grupos en línea.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Comenta las manualidades de los demás y utiliza los emojis adecuados</a:t>
            </a:r>
            <a:endParaRPr sz="2400"/>
          </a:p>
          <a:p>
            <a:pPr indent="0" lvl="0" marL="0" rtl="0" algn="ctr">
              <a:lnSpc>
                <a:spcPct val="90000"/>
              </a:lnSpc>
              <a:spcBef>
                <a:spcPts val="1000"/>
              </a:spcBef>
              <a:spcAft>
                <a:spcPts val="0"/>
              </a:spcAft>
              <a:buClr>
                <a:srgbClr val="092E4B"/>
              </a:buClr>
              <a:buSzPts val="2400"/>
              <a:buNone/>
            </a:pPr>
            <a:r>
              <a:rPr lang="es-ES" sz="2400"/>
              <a:t>Consulte la guía técnica para saber cómo hacerlo.</a:t>
            </a:r>
            <a:endParaRPr/>
          </a:p>
        </p:txBody>
      </p:sp>
      <p:sp>
        <p:nvSpPr>
          <p:cNvPr id="275" name="Google Shape;275;p10"/>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Hobbies/Aficiones</a:t>
            </a:r>
            <a:endParaRPr/>
          </a:p>
        </p:txBody>
      </p:sp>
      <p:pic>
        <p:nvPicPr>
          <p:cNvPr id="276" name="Google Shape;276;p10"/>
          <p:cNvPicPr preferRelativeResize="0"/>
          <p:nvPr/>
        </p:nvPicPr>
        <p:blipFill rotWithShape="1">
          <a:blip r:embed="rId3">
            <a:alphaModFix/>
          </a:blip>
          <a:srcRect b="0" l="0" r="0" t="0"/>
          <a:stretch/>
        </p:blipFill>
        <p:spPr>
          <a:xfrm>
            <a:off x="9324272" y="1929161"/>
            <a:ext cx="2319459" cy="23194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1"/>
          <p:cNvSpPr txBox="1"/>
          <p:nvPr>
            <p:ph idx="1" type="body"/>
          </p:nvPr>
        </p:nvSpPr>
        <p:spPr>
          <a:xfrm>
            <a:off x="1429764" y="1623405"/>
            <a:ext cx="7586438" cy="48959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s-ES"/>
              <a:t>Ejemplo: Me gusta viajar, pero no sé adónde ni cómo.</a:t>
            </a:r>
            <a:endParaRPr/>
          </a:p>
          <a:p>
            <a:pPr indent="0" lvl="0" marL="0" rtl="0" algn="l">
              <a:lnSpc>
                <a:spcPct val="90000"/>
              </a:lnSpc>
              <a:spcBef>
                <a:spcPts val="1000"/>
              </a:spcBef>
              <a:spcAft>
                <a:spcPts val="0"/>
              </a:spcAft>
              <a:buClr>
                <a:srgbClr val="092E4B"/>
              </a:buClr>
              <a:buSzPts val="1400"/>
              <a:buNone/>
            </a:pPr>
            <a:r>
              <a:t/>
            </a:r>
            <a:endParaRPr sz="1400"/>
          </a:p>
          <a:p>
            <a:pPr indent="-457200" lvl="0" marL="457200" rtl="0" algn="l">
              <a:lnSpc>
                <a:spcPct val="90000"/>
              </a:lnSpc>
              <a:spcBef>
                <a:spcPts val="1000"/>
              </a:spcBef>
              <a:spcAft>
                <a:spcPts val="0"/>
              </a:spcAft>
              <a:buClr>
                <a:srgbClr val="092E4B"/>
              </a:buClr>
              <a:buSzPts val="2400"/>
              <a:buFont typeface="Calibri"/>
              <a:buAutoNum type="arabicPeriod"/>
            </a:pPr>
            <a:r>
              <a:rPr lang="es-ES" sz="2400"/>
              <a:t>Busca en Internet (Google) lugares que te gustaría visitar y consulta información turística.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Busca en Internet hoteles y vuelos, autobuses o trenes y lee las reseñas.</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Utiliza los mapas de Google o Streetview para ver cómo es en línea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Utiliza Google Imágenes para ver las fotos que los visitantes han colgado en Internet</a:t>
            </a:r>
            <a:endParaRPr sz="2400"/>
          </a:p>
          <a:p>
            <a:pPr indent="0" lvl="0" marL="0" rtl="0" algn="ctr">
              <a:lnSpc>
                <a:spcPct val="90000"/>
              </a:lnSpc>
              <a:spcBef>
                <a:spcPts val="1000"/>
              </a:spcBef>
              <a:spcAft>
                <a:spcPts val="0"/>
              </a:spcAft>
              <a:buClr>
                <a:srgbClr val="092E4B"/>
              </a:buClr>
              <a:buSzPts val="2400"/>
              <a:buNone/>
            </a:pPr>
            <a:r>
              <a:rPr lang="es-ES" sz="2400"/>
              <a:t>Consulte la guía técnica para saber cómo hacerlo.</a:t>
            </a:r>
            <a:endParaRPr/>
          </a:p>
        </p:txBody>
      </p:sp>
      <p:sp>
        <p:nvSpPr>
          <p:cNvPr id="282" name="Google Shape;282;p11"/>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Hobbies - viajes</a:t>
            </a:r>
            <a:endParaRPr/>
          </a:p>
        </p:txBody>
      </p:sp>
      <p:grpSp>
        <p:nvGrpSpPr>
          <p:cNvPr id="283" name="Google Shape;283;p11"/>
          <p:cNvGrpSpPr/>
          <p:nvPr/>
        </p:nvGrpSpPr>
        <p:grpSpPr>
          <a:xfrm>
            <a:off x="9267174" y="1623406"/>
            <a:ext cx="2033103" cy="2324938"/>
            <a:chOff x="8424689" y="1951807"/>
            <a:chExt cx="1086135" cy="1105415"/>
          </a:xfrm>
        </p:grpSpPr>
        <p:sp>
          <p:nvSpPr>
            <p:cNvPr id="284" name="Google Shape;284;p11"/>
            <p:cNvSpPr/>
            <p:nvPr/>
          </p:nvSpPr>
          <p:spPr>
            <a:xfrm>
              <a:off x="8424689" y="2536097"/>
              <a:ext cx="392215" cy="445317"/>
            </a:xfrm>
            <a:custGeom>
              <a:rect b="b" l="l" r="r" t="t"/>
              <a:pathLst>
                <a:path extrusionOk="0" h="549541" w="400444">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11"/>
            <p:cNvSpPr/>
            <p:nvPr/>
          </p:nvSpPr>
          <p:spPr>
            <a:xfrm>
              <a:off x="8555102" y="2619340"/>
              <a:ext cx="145526" cy="145366"/>
            </a:xfrm>
            <a:custGeom>
              <a:rect b="b" l="l" r="r" t="t"/>
              <a:pathLst>
                <a:path extrusionOk="0" h="145366" w="14552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1"/>
            <p:cNvSpPr/>
            <p:nvPr/>
          </p:nvSpPr>
          <p:spPr>
            <a:xfrm>
              <a:off x="9217266" y="1951807"/>
              <a:ext cx="290816" cy="381326"/>
            </a:xfrm>
            <a:custGeom>
              <a:rect b="b" l="l" r="r" t="t"/>
              <a:pathLst>
                <a:path extrusionOk="0" h="381326" w="29081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1"/>
            <p:cNvSpPr/>
            <p:nvPr/>
          </p:nvSpPr>
          <p:spPr>
            <a:xfrm>
              <a:off x="9307859" y="2020459"/>
              <a:ext cx="109710" cy="109710"/>
            </a:xfrm>
            <a:custGeom>
              <a:rect b="b" l="l" r="r" t="t"/>
              <a:pathLst>
                <a:path extrusionOk="0" h="109710" w="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1"/>
            <p:cNvSpPr/>
            <p:nvPr/>
          </p:nvSpPr>
          <p:spPr>
            <a:xfrm>
              <a:off x="9329802" y="2366047"/>
              <a:ext cx="57598" cy="38398"/>
            </a:xfrm>
            <a:custGeom>
              <a:rect b="b" l="l" r="r" t="t"/>
              <a:pathLst>
                <a:path extrusionOk="0" h="38398" w="575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1"/>
            <p:cNvSpPr/>
            <p:nvPr/>
          </p:nvSpPr>
          <p:spPr>
            <a:xfrm>
              <a:off x="9091181" y="2481243"/>
              <a:ext cx="76797" cy="38398"/>
            </a:xfrm>
            <a:custGeom>
              <a:rect b="b" l="l" r="r" t="t"/>
              <a:pathLst>
                <a:path extrusionOk="0" h="38398" w="76797">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1"/>
            <p:cNvSpPr/>
            <p:nvPr/>
          </p:nvSpPr>
          <p:spPr>
            <a:xfrm>
              <a:off x="9318831" y="2478500"/>
              <a:ext cx="76797" cy="38398"/>
            </a:xfrm>
            <a:custGeom>
              <a:rect b="b" l="l" r="r" t="t"/>
              <a:pathLst>
                <a:path extrusionOk="0" h="38398" w="76797">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1"/>
            <p:cNvSpPr/>
            <p:nvPr/>
          </p:nvSpPr>
          <p:spPr>
            <a:xfrm>
              <a:off x="9220091" y="2368789"/>
              <a:ext cx="76797" cy="38398"/>
            </a:xfrm>
            <a:custGeom>
              <a:rect b="b" l="l" r="r" t="t"/>
              <a:pathLst>
                <a:path extrusionOk="0" h="38398" w="76797">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1"/>
            <p:cNvSpPr/>
            <p:nvPr/>
          </p:nvSpPr>
          <p:spPr>
            <a:xfrm>
              <a:off x="8704451" y="3016081"/>
              <a:ext cx="76797" cy="38398"/>
            </a:xfrm>
            <a:custGeom>
              <a:rect b="b" l="l" r="r" t="t"/>
              <a:pathLst>
                <a:path extrusionOk="0" h="38398" w="76797">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1"/>
            <p:cNvSpPr/>
            <p:nvPr/>
          </p:nvSpPr>
          <p:spPr>
            <a:xfrm>
              <a:off x="9040171" y="2402237"/>
              <a:ext cx="42247" cy="73520"/>
            </a:xfrm>
            <a:custGeom>
              <a:rect b="b" l="l" r="r" t="t"/>
              <a:pathLst>
                <a:path extrusionOk="0" h="73520" w="42247">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1"/>
            <p:cNvSpPr/>
            <p:nvPr/>
          </p:nvSpPr>
          <p:spPr>
            <a:xfrm>
              <a:off x="9206377" y="2478500"/>
              <a:ext cx="76797" cy="38398"/>
            </a:xfrm>
            <a:custGeom>
              <a:rect b="b" l="l" r="r" t="t"/>
              <a:pathLst>
                <a:path extrusionOk="0" h="38398" w="76797">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1"/>
            <p:cNvSpPr/>
            <p:nvPr/>
          </p:nvSpPr>
          <p:spPr>
            <a:xfrm>
              <a:off x="9107638" y="2371532"/>
              <a:ext cx="76797" cy="38398"/>
            </a:xfrm>
            <a:custGeom>
              <a:rect b="b" l="l" r="r" t="t"/>
              <a:pathLst>
                <a:path extrusionOk="0" h="38398" w="76797">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1"/>
            <p:cNvSpPr/>
            <p:nvPr/>
          </p:nvSpPr>
          <p:spPr>
            <a:xfrm>
              <a:off x="8940329" y="2659522"/>
              <a:ext cx="51171" cy="68569"/>
            </a:xfrm>
            <a:custGeom>
              <a:rect b="b" l="l" r="r" t="t"/>
              <a:pathLst>
                <a:path extrusionOk="0" h="68569" w="51171">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1"/>
            <p:cNvSpPr/>
            <p:nvPr/>
          </p:nvSpPr>
          <p:spPr>
            <a:xfrm>
              <a:off x="9263976" y="3005110"/>
              <a:ext cx="74054" cy="38398"/>
            </a:xfrm>
            <a:custGeom>
              <a:rect b="b" l="l" r="r" t="t"/>
              <a:pathLst>
                <a:path extrusionOk="0" h="38398" w="74054">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1"/>
            <p:cNvSpPr/>
            <p:nvPr/>
          </p:nvSpPr>
          <p:spPr>
            <a:xfrm>
              <a:off x="9274947" y="2788432"/>
              <a:ext cx="74767" cy="41141"/>
            </a:xfrm>
            <a:custGeom>
              <a:rect b="b" l="l" r="r" t="t"/>
              <a:pathLst>
                <a:path extrusionOk="0" h="41141" w="74767">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1"/>
            <p:cNvSpPr/>
            <p:nvPr/>
          </p:nvSpPr>
          <p:spPr>
            <a:xfrm>
              <a:off x="9239290" y="2623866"/>
              <a:ext cx="76797" cy="38398"/>
            </a:xfrm>
            <a:custGeom>
              <a:rect b="b" l="l" r="r" t="t"/>
              <a:pathLst>
                <a:path extrusionOk="0" h="38398" w="76797">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1"/>
            <p:cNvSpPr/>
            <p:nvPr/>
          </p:nvSpPr>
          <p:spPr>
            <a:xfrm>
              <a:off x="9365458" y="2940998"/>
              <a:ext cx="55883" cy="67930"/>
            </a:xfrm>
            <a:custGeom>
              <a:rect b="b" l="l" r="r" t="t"/>
              <a:pathLst>
                <a:path extrusionOk="0" h="67930" w="55883">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1"/>
            <p:cNvSpPr/>
            <p:nvPr/>
          </p:nvSpPr>
          <p:spPr>
            <a:xfrm>
              <a:off x="9458026" y="2569011"/>
              <a:ext cx="52798" cy="69254"/>
            </a:xfrm>
            <a:custGeom>
              <a:rect b="b" l="l" r="r" t="t"/>
              <a:pathLst>
                <a:path extrusionOk="0" h="69254" w="52798">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1"/>
            <p:cNvSpPr/>
            <p:nvPr/>
          </p:nvSpPr>
          <p:spPr>
            <a:xfrm>
              <a:off x="9430571" y="2480529"/>
              <a:ext cx="65599" cy="55568"/>
            </a:xfrm>
            <a:custGeom>
              <a:rect b="b" l="l" r="r" t="t"/>
              <a:pathLst>
                <a:path extrusionOk="0" h="55568" w="65599">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1"/>
            <p:cNvSpPr/>
            <p:nvPr/>
          </p:nvSpPr>
          <p:spPr>
            <a:xfrm>
              <a:off x="9165236" y="2788432"/>
              <a:ext cx="76797" cy="38398"/>
            </a:xfrm>
            <a:custGeom>
              <a:rect b="b" l="l" r="r" t="t"/>
              <a:pathLst>
                <a:path extrusionOk="0" h="38398" w="76797">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1"/>
            <p:cNvSpPr/>
            <p:nvPr/>
          </p:nvSpPr>
          <p:spPr>
            <a:xfrm>
              <a:off x="9349001" y="2623866"/>
              <a:ext cx="76797" cy="38398"/>
            </a:xfrm>
            <a:custGeom>
              <a:rect b="b" l="l" r="r" t="t"/>
              <a:pathLst>
                <a:path extrusionOk="0" h="38398" w="76797">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1"/>
            <p:cNvSpPr/>
            <p:nvPr/>
          </p:nvSpPr>
          <p:spPr>
            <a:xfrm>
              <a:off x="8816904" y="3013338"/>
              <a:ext cx="76797" cy="38398"/>
            </a:xfrm>
            <a:custGeom>
              <a:rect b="b" l="l" r="r" t="t"/>
              <a:pathLst>
                <a:path extrusionOk="0" h="38398" w="76797">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1"/>
            <p:cNvSpPr/>
            <p:nvPr/>
          </p:nvSpPr>
          <p:spPr>
            <a:xfrm>
              <a:off x="9373575" y="2834948"/>
              <a:ext cx="54966" cy="69756"/>
            </a:xfrm>
            <a:custGeom>
              <a:rect b="b" l="l" r="r" t="t"/>
              <a:pathLst>
                <a:path extrusionOk="0" h="69756" w="5496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1"/>
            <p:cNvSpPr/>
            <p:nvPr/>
          </p:nvSpPr>
          <p:spPr>
            <a:xfrm>
              <a:off x="8955705" y="2762667"/>
              <a:ext cx="64877" cy="56964"/>
            </a:xfrm>
            <a:custGeom>
              <a:rect b="b" l="l" r="r" t="t"/>
              <a:pathLst>
                <a:path extrusionOk="0" h="56964" w="64877">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1"/>
            <p:cNvSpPr/>
            <p:nvPr/>
          </p:nvSpPr>
          <p:spPr>
            <a:xfrm>
              <a:off x="8926615" y="3013338"/>
              <a:ext cx="76797" cy="38398"/>
            </a:xfrm>
            <a:custGeom>
              <a:rect b="b" l="l" r="r" t="t"/>
              <a:pathLst>
                <a:path extrusionOk="0" h="38398" w="76797">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1"/>
            <p:cNvSpPr/>
            <p:nvPr/>
          </p:nvSpPr>
          <p:spPr>
            <a:xfrm>
              <a:off x="9148779" y="3007853"/>
              <a:ext cx="76797" cy="38398"/>
            </a:xfrm>
            <a:custGeom>
              <a:rect b="b" l="l" r="r" t="t"/>
              <a:pathLst>
                <a:path extrusionOk="0" h="38398" w="76797">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1"/>
            <p:cNvSpPr/>
            <p:nvPr/>
          </p:nvSpPr>
          <p:spPr>
            <a:xfrm>
              <a:off x="9017127" y="2626609"/>
              <a:ext cx="76797" cy="38398"/>
            </a:xfrm>
            <a:custGeom>
              <a:rect b="b" l="l" r="r" t="t"/>
              <a:pathLst>
                <a:path extrusionOk="0" h="38398" w="76797">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1"/>
            <p:cNvSpPr/>
            <p:nvPr/>
          </p:nvSpPr>
          <p:spPr>
            <a:xfrm>
              <a:off x="9129580" y="2623866"/>
              <a:ext cx="76797" cy="38398"/>
            </a:xfrm>
            <a:custGeom>
              <a:rect b="b" l="l" r="r" t="t"/>
              <a:pathLst>
                <a:path extrusionOk="0" h="38398" w="76797">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1"/>
            <p:cNvSpPr/>
            <p:nvPr/>
          </p:nvSpPr>
          <p:spPr>
            <a:xfrm>
              <a:off x="9052782" y="2791175"/>
              <a:ext cx="76797" cy="38398"/>
            </a:xfrm>
            <a:custGeom>
              <a:rect b="b" l="l" r="r" t="t"/>
              <a:pathLst>
                <a:path extrusionOk="0" h="38398" w="76797">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1"/>
            <p:cNvSpPr/>
            <p:nvPr/>
          </p:nvSpPr>
          <p:spPr>
            <a:xfrm>
              <a:off x="9039069" y="3010596"/>
              <a:ext cx="76797" cy="38398"/>
            </a:xfrm>
            <a:custGeom>
              <a:rect b="b" l="l" r="r" t="t"/>
              <a:pathLst>
                <a:path extrusionOk="0" h="38398" w="76797">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1"/>
            <p:cNvSpPr/>
            <p:nvPr/>
          </p:nvSpPr>
          <p:spPr>
            <a:xfrm>
              <a:off x="8611197" y="3018824"/>
              <a:ext cx="57598" cy="38398"/>
            </a:xfrm>
            <a:custGeom>
              <a:rect b="b" l="l" r="r" t="t"/>
              <a:pathLst>
                <a:path extrusionOk="0" h="38398" w="575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5" name="Google Shape;315;p11"/>
          <p:cNvGrpSpPr/>
          <p:nvPr/>
        </p:nvGrpSpPr>
        <p:grpSpPr>
          <a:xfrm>
            <a:off x="9668843" y="1940612"/>
            <a:ext cx="575170" cy="599441"/>
            <a:chOff x="5964175" y="4329750"/>
            <a:chExt cx="421350" cy="421350"/>
          </a:xfrm>
        </p:grpSpPr>
        <p:sp>
          <p:nvSpPr>
            <p:cNvPr id="316" name="Google Shape;316;p11"/>
            <p:cNvSpPr/>
            <p:nvPr/>
          </p:nvSpPr>
          <p:spPr>
            <a:xfrm>
              <a:off x="5964175" y="4329750"/>
              <a:ext cx="421350" cy="421350"/>
            </a:xfrm>
            <a:custGeom>
              <a:rect b="b" l="l" r="r" t="t"/>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solidFill>
              <a:srgbClr val="092E4B"/>
            </a:solidFill>
            <a:ln cap="rnd" cmpd="sng" w="28575">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7" name="Google Shape;317;p11"/>
            <p:cNvSpPr/>
            <p:nvPr/>
          </p:nvSpPr>
          <p:spPr>
            <a:xfrm>
              <a:off x="6322800" y="4360800"/>
              <a:ext cx="31675" cy="30475"/>
            </a:xfrm>
            <a:custGeom>
              <a:rect b="b" l="l" r="r" t="t"/>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solidFill>
              <a:srgbClr val="092E4B"/>
            </a:solidFill>
            <a:ln cap="rnd" cmpd="sng" w="28575">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2"/>
          <p:cNvSpPr txBox="1"/>
          <p:nvPr>
            <p:ph idx="1" type="body"/>
          </p:nvPr>
        </p:nvSpPr>
        <p:spPr>
          <a:xfrm>
            <a:off x="1076628" y="1255935"/>
            <a:ext cx="8233508" cy="48959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s-ES"/>
              <a:t>Por ejemplo: ¿Quizá pueda encontrar una forma barata de viajar?</a:t>
            </a:r>
            <a:endParaRPr/>
          </a:p>
          <a:p>
            <a:pPr indent="0" lvl="0" marL="0" rtl="0" algn="l">
              <a:lnSpc>
                <a:spcPct val="90000"/>
              </a:lnSpc>
              <a:spcBef>
                <a:spcPts val="1000"/>
              </a:spcBef>
              <a:spcAft>
                <a:spcPts val="0"/>
              </a:spcAft>
              <a:buClr>
                <a:srgbClr val="092E4B"/>
              </a:buClr>
              <a:buSzPts val="1400"/>
              <a:buNone/>
            </a:pPr>
            <a:r>
              <a:t/>
            </a:r>
            <a:endParaRPr sz="1400"/>
          </a:p>
          <a:p>
            <a:pPr indent="-457200" lvl="0" marL="457200" rtl="0" algn="l">
              <a:lnSpc>
                <a:spcPct val="90000"/>
              </a:lnSpc>
              <a:spcBef>
                <a:spcPts val="1000"/>
              </a:spcBef>
              <a:spcAft>
                <a:spcPts val="0"/>
              </a:spcAft>
              <a:buClr>
                <a:srgbClr val="092E4B"/>
              </a:buClr>
              <a:buSzPts val="2400"/>
              <a:buFont typeface="Calibri"/>
              <a:buAutoNum type="arabicPeriod"/>
            </a:pPr>
            <a:r>
              <a:rPr lang="es-ES" sz="2400"/>
              <a:t>Buscar horarios u opciones de vuelos, trenes y autobuses en línea.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Compruebe los destinos, los precios y el mejor momento para viajar.</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Encontrar las compañías específicas, pero también sitios web como Momondo, Skyscanner y otros que buscan muchas compañías diferentes.</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Puede reservar en línea si dispone de una dirección de correo electrónico</a:t>
            </a:r>
            <a:endParaRPr sz="2400"/>
          </a:p>
          <a:p>
            <a:pPr indent="0" lvl="0" marL="0" rtl="0" algn="ctr">
              <a:lnSpc>
                <a:spcPct val="90000"/>
              </a:lnSpc>
              <a:spcBef>
                <a:spcPts val="1000"/>
              </a:spcBef>
              <a:spcAft>
                <a:spcPts val="0"/>
              </a:spcAft>
              <a:buClr>
                <a:srgbClr val="092E4B"/>
              </a:buClr>
              <a:buSzPts val="2400"/>
              <a:buNone/>
            </a:pPr>
            <a:r>
              <a:rPr lang="es-ES" sz="2400"/>
              <a:t>Consulte la guía técnica para saber cómo hacerlo.</a:t>
            </a:r>
            <a:endParaRPr/>
          </a:p>
        </p:txBody>
      </p:sp>
      <p:sp>
        <p:nvSpPr>
          <p:cNvPr id="323" name="Google Shape;323;p12"/>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Hobbies - Viajes</a:t>
            </a:r>
            <a:endParaRPr/>
          </a:p>
        </p:txBody>
      </p:sp>
      <p:grpSp>
        <p:nvGrpSpPr>
          <p:cNvPr id="324" name="Google Shape;324;p12"/>
          <p:cNvGrpSpPr/>
          <p:nvPr/>
        </p:nvGrpSpPr>
        <p:grpSpPr>
          <a:xfrm>
            <a:off x="9267174" y="1623406"/>
            <a:ext cx="2033103" cy="2324938"/>
            <a:chOff x="8424689" y="1951807"/>
            <a:chExt cx="1086135" cy="1105415"/>
          </a:xfrm>
        </p:grpSpPr>
        <p:sp>
          <p:nvSpPr>
            <p:cNvPr id="325" name="Google Shape;325;p12"/>
            <p:cNvSpPr/>
            <p:nvPr/>
          </p:nvSpPr>
          <p:spPr>
            <a:xfrm>
              <a:off x="8424689" y="2536097"/>
              <a:ext cx="392215" cy="445317"/>
            </a:xfrm>
            <a:custGeom>
              <a:rect b="b" l="l" r="r" t="t"/>
              <a:pathLst>
                <a:path extrusionOk="0" h="549541" w="400444">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2"/>
            <p:cNvSpPr/>
            <p:nvPr/>
          </p:nvSpPr>
          <p:spPr>
            <a:xfrm>
              <a:off x="8555102" y="2619340"/>
              <a:ext cx="145526" cy="145366"/>
            </a:xfrm>
            <a:custGeom>
              <a:rect b="b" l="l" r="r" t="t"/>
              <a:pathLst>
                <a:path extrusionOk="0" h="145366" w="14552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12"/>
            <p:cNvSpPr/>
            <p:nvPr/>
          </p:nvSpPr>
          <p:spPr>
            <a:xfrm>
              <a:off x="9217266" y="1951807"/>
              <a:ext cx="290816" cy="381326"/>
            </a:xfrm>
            <a:custGeom>
              <a:rect b="b" l="l" r="r" t="t"/>
              <a:pathLst>
                <a:path extrusionOk="0" h="381326" w="29081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2"/>
            <p:cNvSpPr/>
            <p:nvPr/>
          </p:nvSpPr>
          <p:spPr>
            <a:xfrm>
              <a:off x="9307859" y="2020459"/>
              <a:ext cx="109710" cy="109710"/>
            </a:xfrm>
            <a:custGeom>
              <a:rect b="b" l="l" r="r" t="t"/>
              <a:pathLst>
                <a:path extrusionOk="0" h="109710" w="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2"/>
            <p:cNvSpPr/>
            <p:nvPr/>
          </p:nvSpPr>
          <p:spPr>
            <a:xfrm>
              <a:off x="9329802" y="2366047"/>
              <a:ext cx="57598" cy="38398"/>
            </a:xfrm>
            <a:custGeom>
              <a:rect b="b" l="l" r="r" t="t"/>
              <a:pathLst>
                <a:path extrusionOk="0" h="38398" w="575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2"/>
            <p:cNvSpPr/>
            <p:nvPr/>
          </p:nvSpPr>
          <p:spPr>
            <a:xfrm>
              <a:off x="9091181" y="2481243"/>
              <a:ext cx="76797" cy="38398"/>
            </a:xfrm>
            <a:custGeom>
              <a:rect b="b" l="l" r="r" t="t"/>
              <a:pathLst>
                <a:path extrusionOk="0" h="38398" w="76797">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2"/>
            <p:cNvSpPr/>
            <p:nvPr/>
          </p:nvSpPr>
          <p:spPr>
            <a:xfrm>
              <a:off x="9318831" y="2478500"/>
              <a:ext cx="76797" cy="38398"/>
            </a:xfrm>
            <a:custGeom>
              <a:rect b="b" l="l" r="r" t="t"/>
              <a:pathLst>
                <a:path extrusionOk="0" h="38398" w="76797">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2"/>
            <p:cNvSpPr/>
            <p:nvPr/>
          </p:nvSpPr>
          <p:spPr>
            <a:xfrm>
              <a:off x="9220091" y="2368789"/>
              <a:ext cx="76797" cy="38398"/>
            </a:xfrm>
            <a:custGeom>
              <a:rect b="b" l="l" r="r" t="t"/>
              <a:pathLst>
                <a:path extrusionOk="0" h="38398" w="76797">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2"/>
            <p:cNvSpPr/>
            <p:nvPr/>
          </p:nvSpPr>
          <p:spPr>
            <a:xfrm>
              <a:off x="8704451" y="3016081"/>
              <a:ext cx="76797" cy="38398"/>
            </a:xfrm>
            <a:custGeom>
              <a:rect b="b" l="l" r="r" t="t"/>
              <a:pathLst>
                <a:path extrusionOk="0" h="38398" w="76797">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2"/>
            <p:cNvSpPr/>
            <p:nvPr/>
          </p:nvSpPr>
          <p:spPr>
            <a:xfrm>
              <a:off x="9040171" y="2402237"/>
              <a:ext cx="42247" cy="73520"/>
            </a:xfrm>
            <a:custGeom>
              <a:rect b="b" l="l" r="r" t="t"/>
              <a:pathLst>
                <a:path extrusionOk="0" h="73520" w="42247">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2"/>
            <p:cNvSpPr/>
            <p:nvPr/>
          </p:nvSpPr>
          <p:spPr>
            <a:xfrm>
              <a:off x="9206377" y="2478500"/>
              <a:ext cx="76797" cy="38398"/>
            </a:xfrm>
            <a:custGeom>
              <a:rect b="b" l="l" r="r" t="t"/>
              <a:pathLst>
                <a:path extrusionOk="0" h="38398" w="76797">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12"/>
            <p:cNvSpPr/>
            <p:nvPr/>
          </p:nvSpPr>
          <p:spPr>
            <a:xfrm>
              <a:off x="9107638" y="2371532"/>
              <a:ext cx="76797" cy="38398"/>
            </a:xfrm>
            <a:custGeom>
              <a:rect b="b" l="l" r="r" t="t"/>
              <a:pathLst>
                <a:path extrusionOk="0" h="38398" w="76797">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2"/>
            <p:cNvSpPr/>
            <p:nvPr/>
          </p:nvSpPr>
          <p:spPr>
            <a:xfrm>
              <a:off x="8940329" y="2659522"/>
              <a:ext cx="51171" cy="68569"/>
            </a:xfrm>
            <a:custGeom>
              <a:rect b="b" l="l" r="r" t="t"/>
              <a:pathLst>
                <a:path extrusionOk="0" h="68569" w="51171">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2"/>
            <p:cNvSpPr/>
            <p:nvPr/>
          </p:nvSpPr>
          <p:spPr>
            <a:xfrm>
              <a:off x="9263976" y="3005110"/>
              <a:ext cx="74054" cy="38398"/>
            </a:xfrm>
            <a:custGeom>
              <a:rect b="b" l="l" r="r" t="t"/>
              <a:pathLst>
                <a:path extrusionOk="0" h="38398" w="74054">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12"/>
            <p:cNvSpPr/>
            <p:nvPr/>
          </p:nvSpPr>
          <p:spPr>
            <a:xfrm>
              <a:off x="9274947" y="2788432"/>
              <a:ext cx="74767" cy="41141"/>
            </a:xfrm>
            <a:custGeom>
              <a:rect b="b" l="l" r="r" t="t"/>
              <a:pathLst>
                <a:path extrusionOk="0" h="41141" w="74767">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2"/>
            <p:cNvSpPr/>
            <p:nvPr/>
          </p:nvSpPr>
          <p:spPr>
            <a:xfrm>
              <a:off x="9239290" y="2623866"/>
              <a:ext cx="76797" cy="38398"/>
            </a:xfrm>
            <a:custGeom>
              <a:rect b="b" l="l" r="r" t="t"/>
              <a:pathLst>
                <a:path extrusionOk="0" h="38398" w="76797">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2"/>
            <p:cNvSpPr/>
            <p:nvPr/>
          </p:nvSpPr>
          <p:spPr>
            <a:xfrm>
              <a:off x="9365458" y="2940998"/>
              <a:ext cx="55883" cy="67930"/>
            </a:xfrm>
            <a:custGeom>
              <a:rect b="b" l="l" r="r" t="t"/>
              <a:pathLst>
                <a:path extrusionOk="0" h="67930" w="55883">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2"/>
            <p:cNvSpPr/>
            <p:nvPr/>
          </p:nvSpPr>
          <p:spPr>
            <a:xfrm>
              <a:off x="9458026" y="2569011"/>
              <a:ext cx="52798" cy="69254"/>
            </a:xfrm>
            <a:custGeom>
              <a:rect b="b" l="l" r="r" t="t"/>
              <a:pathLst>
                <a:path extrusionOk="0" h="69254" w="52798">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2"/>
            <p:cNvSpPr/>
            <p:nvPr/>
          </p:nvSpPr>
          <p:spPr>
            <a:xfrm>
              <a:off x="9430571" y="2480529"/>
              <a:ext cx="65599" cy="55568"/>
            </a:xfrm>
            <a:custGeom>
              <a:rect b="b" l="l" r="r" t="t"/>
              <a:pathLst>
                <a:path extrusionOk="0" h="55568" w="65599">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12"/>
            <p:cNvSpPr/>
            <p:nvPr/>
          </p:nvSpPr>
          <p:spPr>
            <a:xfrm>
              <a:off x="9165236" y="2788432"/>
              <a:ext cx="76797" cy="38398"/>
            </a:xfrm>
            <a:custGeom>
              <a:rect b="b" l="l" r="r" t="t"/>
              <a:pathLst>
                <a:path extrusionOk="0" h="38398" w="76797">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2"/>
            <p:cNvSpPr/>
            <p:nvPr/>
          </p:nvSpPr>
          <p:spPr>
            <a:xfrm>
              <a:off x="9349001" y="2623866"/>
              <a:ext cx="76797" cy="38398"/>
            </a:xfrm>
            <a:custGeom>
              <a:rect b="b" l="l" r="r" t="t"/>
              <a:pathLst>
                <a:path extrusionOk="0" h="38398" w="76797">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12"/>
            <p:cNvSpPr/>
            <p:nvPr/>
          </p:nvSpPr>
          <p:spPr>
            <a:xfrm>
              <a:off x="8816904" y="3013338"/>
              <a:ext cx="76797" cy="38398"/>
            </a:xfrm>
            <a:custGeom>
              <a:rect b="b" l="l" r="r" t="t"/>
              <a:pathLst>
                <a:path extrusionOk="0" h="38398" w="76797">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2"/>
            <p:cNvSpPr/>
            <p:nvPr/>
          </p:nvSpPr>
          <p:spPr>
            <a:xfrm>
              <a:off x="9373575" y="2834948"/>
              <a:ext cx="54966" cy="69756"/>
            </a:xfrm>
            <a:custGeom>
              <a:rect b="b" l="l" r="r" t="t"/>
              <a:pathLst>
                <a:path extrusionOk="0" h="69756" w="5496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2"/>
            <p:cNvSpPr/>
            <p:nvPr/>
          </p:nvSpPr>
          <p:spPr>
            <a:xfrm>
              <a:off x="8955705" y="2762667"/>
              <a:ext cx="64877" cy="56964"/>
            </a:xfrm>
            <a:custGeom>
              <a:rect b="b" l="l" r="r" t="t"/>
              <a:pathLst>
                <a:path extrusionOk="0" h="56964" w="64877">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2"/>
            <p:cNvSpPr/>
            <p:nvPr/>
          </p:nvSpPr>
          <p:spPr>
            <a:xfrm>
              <a:off x="8926615" y="3013338"/>
              <a:ext cx="76797" cy="38398"/>
            </a:xfrm>
            <a:custGeom>
              <a:rect b="b" l="l" r="r" t="t"/>
              <a:pathLst>
                <a:path extrusionOk="0" h="38398" w="76797">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2"/>
            <p:cNvSpPr/>
            <p:nvPr/>
          </p:nvSpPr>
          <p:spPr>
            <a:xfrm>
              <a:off x="9148779" y="3007853"/>
              <a:ext cx="76797" cy="38398"/>
            </a:xfrm>
            <a:custGeom>
              <a:rect b="b" l="l" r="r" t="t"/>
              <a:pathLst>
                <a:path extrusionOk="0" h="38398" w="76797">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12"/>
            <p:cNvSpPr/>
            <p:nvPr/>
          </p:nvSpPr>
          <p:spPr>
            <a:xfrm>
              <a:off x="9017127" y="2626609"/>
              <a:ext cx="76797" cy="38398"/>
            </a:xfrm>
            <a:custGeom>
              <a:rect b="b" l="l" r="r" t="t"/>
              <a:pathLst>
                <a:path extrusionOk="0" h="38398" w="76797">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12"/>
            <p:cNvSpPr/>
            <p:nvPr/>
          </p:nvSpPr>
          <p:spPr>
            <a:xfrm>
              <a:off x="9129580" y="2623866"/>
              <a:ext cx="76797" cy="38398"/>
            </a:xfrm>
            <a:custGeom>
              <a:rect b="b" l="l" r="r" t="t"/>
              <a:pathLst>
                <a:path extrusionOk="0" h="38398" w="76797">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2"/>
            <p:cNvSpPr/>
            <p:nvPr/>
          </p:nvSpPr>
          <p:spPr>
            <a:xfrm>
              <a:off x="9052782" y="2791175"/>
              <a:ext cx="76797" cy="38398"/>
            </a:xfrm>
            <a:custGeom>
              <a:rect b="b" l="l" r="r" t="t"/>
              <a:pathLst>
                <a:path extrusionOk="0" h="38398" w="76797">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2"/>
            <p:cNvSpPr/>
            <p:nvPr/>
          </p:nvSpPr>
          <p:spPr>
            <a:xfrm>
              <a:off x="9039069" y="3010596"/>
              <a:ext cx="76797" cy="38398"/>
            </a:xfrm>
            <a:custGeom>
              <a:rect b="b" l="l" r="r" t="t"/>
              <a:pathLst>
                <a:path extrusionOk="0" h="38398" w="76797">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2"/>
            <p:cNvSpPr/>
            <p:nvPr/>
          </p:nvSpPr>
          <p:spPr>
            <a:xfrm>
              <a:off x="8611197" y="3018824"/>
              <a:ext cx="57598" cy="38398"/>
            </a:xfrm>
            <a:custGeom>
              <a:rect b="b" l="l" r="r" t="t"/>
              <a:pathLst>
                <a:path extrusionOk="0" h="38398" w="575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6" name="Google Shape;356;p12"/>
          <p:cNvGrpSpPr/>
          <p:nvPr/>
        </p:nvGrpSpPr>
        <p:grpSpPr>
          <a:xfrm>
            <a:off x="9668843" y="1940612"/>
            <a:ext cx="575170" cy="599441"/>
            <a:chOff x="5964175" y="4329750"/>
            <a:chExt cx="421350" cy="421350"/>
          </a:xfrm>
        </p:grpSpPr>
        <p:sp>
          <p:nvSpPr>
            <p:cNvPr id="357" name="Google Shape;357;p12"/>
            <p:cNvSpPr/>
            <p:nvPr/>
          </p:nvSpPr>
          <p:spPr>
            <a:xfrm>
              <a:off x="5964175" y="4329750"/>
              <a:ext cx="421350" cy="421350"/>
            </a:xfrm>
            <a:custGeom>
              <a:rect b="b" l="l" r="r" t="t"/>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solidFill>
              <a:srgbClr val="092E4B"/>
            </a:solidFill>
            <a:ln cap="rnd" cmpd="sng" w="28575">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58" name="Google Shape;358;p12"/>
            <p:cNvSpPr/>
            <p:nvPr/>
          </p:nvSpPr>
          <p:spPr>
            <a:xfrm>
              <a:off x="6322800" y="4360800"/>
              <a:ext cx="31675" cy="30475"/>
            </a:xfrm>
            <a:custGeom>
              <a:rect b="b" l="l" r="r" t="t"/>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solidFill>
              <a:srgbClr val="092E4B"/>
            </a:solidFill>
            <a:ln cap="rnd" cmpd="sng" w="28575">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3"/>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92E4B"/>
              </a:buClr>
              <a:buSzPts val="2400"/>
              <a:buNone/>
            </a:pPr>
            <a:r>
              <a:rPr b="1" i="1" lang="es-ES"/>
              <a:t>Algo no funciona, ¿está roto o estoy haciendo algo mal?</a:t>
            </a:r>
            <a:endParaRPr/>
          </a:p>
          <a:p>
            <a:pPr indent="-228600" lvl="0" marL="228600" rtl="0" algn="l">
              <a:lnSpc>
                <a:spcPct val="90000"/>
              </a:lnSpc>
              <a:spcBef>
                <a:spcPts val="1000"/>
              </a:spcBef>
              <a:spcAft>
                <a:spcPts val="0"/>
              </a:spcAft>
              <a:buClr>
                <a:srgbClr val="092E4B"/>
              </a:buClr>
              <a:buSzPts val="2400"/>
              <a:buNone/>
            </a:pPr>
            <a:r>
              <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a:t>Busca un vídeo en YouTube que pueda guiarte sobre cómo solucionar problemas.</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a:t>Busca un foro de discusión, muchas buenas ideas pueden guiarte.</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a:t>Busca un manual de instrucciones en línea</a:t>
            </a:r>
            <a:endParaRPr/>
          </a:p>
          <a:p>
            <a:pPr indent="-228600" lvl="0" marL="228600" rtl="0" algn="ctr">
              <a:lnSpc>
                <a:spcPct val="90000"/>
              </a:lnSpc>
              <a:spcBef>
                <a:spcPts val="1000"/>
              </a:spcBef>
              <a:spcAft>
                <a:spcPts val="0"/>
              </a:spcAft>
              <a:buClr>
                <a:srgbClr val="092E4B"/>
              </a:buClr>
              <a:buSzPts val="2400"/>
              <a:buNone/>
            </a:pPr>
            <a:r>
              <a:rPr lang="es-ES"/>
              <a:t>Consulte la guía técnica para saber cómo hacerlo.</a:t>
            </a:r>
            <a:endParaRPr/>
          </a:p>
        </p:txBody>
      </p:sp>
      <p:sp>
        <p:nvSpPr>
          <p:cNvPr id="364" name="Google Shape;364;p1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Frustración: no funciona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4"/>
          <p:cNvSpPr txBox="1"/>
          <p:nvPr>
            <p:ph idx="1" type="body"/>
          </p:nvPr>
        </p:nvSpPr>
        <p:spPr>
          <a:xfrm>
            <a:off x="1429764" y="1623405"/>
            <a:ext cx="7586438" cy="48959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s-ES"/>
              <a:t>Ejemplo: No tengo tiempo para ir de compras, o las tiendas están a kilómetros de distancia / No puedo ir de compras.</a:t>
            </a:r>
            <a:endParaRPr sz="1400"/>
          </a:p>
          <a:p>
            <a:pPr indent="0" lvl="0" marL="0" rtl="0" algn="l">
              <a:lnSpc>
                <a:spcPct val="90000"/>
              </a:lnSpc>
              <a:spcBef>
                <a:spcPts val="1000"/>
              </a:spcBef>
              <a:spcAft>
                <a:spcPts val="0"/>
              </a:spcAft>
              <a:buClr>
                <a:srgbClr val="092E4B"/>
              </a:buClr>
              <a:buSzPts val="2400"/>
              <a:buNone/>
            </a:pPr>
            <a:r>
              <a:rPr lang="es-ES" sz="2400"/>
              <a:t>Ahora hay muchos supermercados en línea y puedes hacer tu pedido  eliminando este problema.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Puede pedir y pagar en línea y recoger (click'n'collect).</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Puede hacer el pedido, pagar y recibir la compra a domicilio.</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 Necesitará un correo electrónico para hacer el pedido.</a:t>
            </a:r>
            <a:endParaRPr sz="2400"/>
          </a:p>
          <a:p>
            <a:pPr indent="0" lvl="0" marL="0" rtl="0" algn="ctr">
              <a:lnSpc>
                <a:spcPct val="90000"/>
              </a:lnSpc>
              <a:spcBef>
                <a:spcPts val="1000"/>
              </a:spcBef>
              <a:spcAft>
                <a:spcPts val="0"/>
              </a:spcAft>
              <a:buClr>
                <a:srgbClr val="092E4B"/>
              </a:buClr>
              <a:buSzPts val="2400"/>
              <a:buNone/>
            </a:pPr>
            <a:r>
              <a:rPr lang="es-ES" sz="2400"/>
              <a:t>Consulte la guía técnica para saber cómo hacerlo.</a:t>
            </a:r>
            <a:endParaRPr/>
          </a:p>
        </p:txBody>
      </p:sp>
      <p:sp>
        <p:nvSpPr>
          <p:cNvPr id="370" name="Google Shape;370;p14"/>
          <p:cNvSpPr txBox="1"/>
          <p:nvPr>
            <p:ph idx="2" type="body"/>
          </p:nvPr>
        </p:nvSpPr>
        <p:spPr>
          <a:xfrm>
            <a:off x="1503336" y="567205"/>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Compras en línea - comestibles</a:t>
            </a:r>
            <a:endParaRPr/>
          </a:p>
        </p:txBody>
      </p:sp>
      <p:grpSp>
        <p:nvGrpSpPr>
          <p:cNvPr id="371" name="Google Shape;371;p14"/>
          <p:cNvGrpSpPr/>
          <p:nvPr/>
        </p:nvGrpSpPr>
        <p:grpSpPr>
          <a:xfrm>
            <a:off x="9352888" y="3055296"/>
            <a:ext cx="1963539" cy="1364238"/>
            <a:chOff x="1923075" y="3694075"/>
            <a:chExt cx="437200" cy="341600"/>
          </a:xfrm>
        </p:grpSpPr>
        <p:sp>
          <p:nvSpPr>
            <p:cNvPr id="372" name="Google Shape;372;p14"/>
            <p:cNvSpPr/>
            <p:nvPr/>
          </p:nvSpPr>
          <p:spPr>
            <a:xfrm>
              <a:off x="22476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3" name="Google Shape;373;p14"/>
            <p:cNvSpPr/>
            <p:nvPr/>
          </p:nvSpPr>
          <p:spPr>
            <a:xfrm>
              <a:off x="20351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4" name="Google Shape;374;p14"/>
            <p:cNvSpPr/>
            <p:nvPr/>
          </p:nvSpPr>
          <p:spPr>
            <a:xfrm>
              <a:off x="1923075" y="3694075"/>
              <a:ext cx="437200" cy="280100"/>
            </a:xfrm>
            <a:custGeom>
              <a:rect b="b" l="l" r="r" t="t"/>
              <a:pathLst>
                <a:path extrusionOk="0" fill="none" h="11204" w="17488">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5" name="Google Shape;375;p14"/>
            <p:cNvSpPr/>
            <p:nvPr/>
          </p:nvSpPr>
          <p:spPr>
            <a:xfrm>
              <a:off x="2261000" y="3781750"/>
              <a:ext cx="48725" cy="108400"/>
            </a:xfrm>
            <a:custGeom>
              <a:rect b="b" l="l" r="r" t="t"/>
              <a:pathLst>
                <a:path extrusionOk="0" fill="none" h="4336" w="1949">
                  <a:moveTo>
                    <a:pt x="1" y="4336"/>
                  </a:moveTo>
                  <a:lnTo>
                    <a:pt x="1949" y="1"/>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6" name="Google Shape;376;p14"/>
            <p:cNvSpPr/>
            <p:nvPr/>
          </p:nvSpPr>
          <p:spPr>
            <a:xfrm>
              <a:off x="2225675" y="3780550"/>
              <a:ext cx="32300" cy="113875"/>
            </a:xfrm>
            <a:custGeom>
              <a:rect b="b" l="l" r="r" t="t"/>
              <a:pathLst>
                <a:path extrusionOk="0" fill="none" h="4555" w="1292">
                  <a:moveTo>
                    <a:pt x="1" y="4554"/>
                  </a:moveTo>
                  <a:lnTo>
                    <a:pt x="1292" y="0"/>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7" name="Google Shape;377;p14"/>
            <p:cNvSpPr/>
            <p:nvPr/>
          </p:nvSpPr>
          <p:spPr>
            <a:xfrm>
              <a:off x="2190375" y="3779325"/>
              <a:ext cx="15850" cy="119350"/>
            </a:xfrm>
            <a:custGeom>
              <a:rect b="b" l="l" r="r" t="t"/>
              <a:pathLst>
                <a:path extrusionOk="0" fill="none" h="4774" w="634">
                  <a:moveTo>
                    <a:pt x="0" y="4774"/>
                  </a:moveTo>
                  <a:lnTo>
                    <a:pt x="634" y="0"/>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8" name="Google Shape;378;p14"/>
            <p:cNvSpPr/>
            <p:nvPr/>
          </p:nvSpPr>
          <p:spPr>
            <a:xfrm>
              <a:off x="2154450" y="3777500"/>
              <a:ext cx="1250" cy="126050"/>
            </a:xfrm>
            <a:custGeom>
              <a:rect b="b" l="l" r="r" t="t"/>
              <a:pathLst>
                <a:path extrusionOk="0" fill="none" h="5042" w="50">
                  <a:moveTo>
                    <a:pt x="49" y="5042"/>
                  </a:moveTo>
                  <a:lnTo>
                    <a:pt x="0" y="0"/>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9" name="Google Shape;379;p14"/>
            <p:cNvSpPr/>
            <p:nvPr/>
          </p:nvSpPr>
          <p:spPr>
            <a:xfrm>
              <a:off x="2103300" y="3776275"/>
              <a:ext cx="17075" cy="131550"/>
            </a:xfrm>
            <a:custGeom>
              <a:rect b="b" l="l" r="r" t="t"/>
              <a:pathLst>
                <a:path extrusionOk="0" fill="none" h="5262" w="683">
                  <a:moveTo>
                    <a:pt x="683" y="5261"/>
                  </a:moveTo>
                  <a:lnTo>
                    <a:pt x="1" y="1"/>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0" name="Google Shape;380;p14"/>
            <p:cNvSpPr/>
            <p:nvPr/>
          </p:nvSpPr>
          <p:spPr>
            <a:xfrm>
              <a:off x="2051550" y="3775050"/>
              <a:ext cx="34125" cy="137025"/>
            </a:xfrm>
            <a:custGeom>
              <a:rect b="b" l="l" r="r" t="t"/>
              <a:pathLst>
                <a:path extrusionOk="0" fill="none" h="5481" w="1365">
                  <a:moveTo>
                    <a:pt x="1364" y="5481"/>
                  </a:moveTo>
                  <a:lnTo>
                    <a:pt x="0" y="1"/>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5"/>
          <p:cNvSpPr txBox="1"/>
          <p:nvPr>
            <p:ph idx="1" type="body"/>
          </p:nvPr>
        </p:nvSpPr>
        <p:spPr>
          <a:xfrm>
            <a:off x="1429764" y="1623405"/>
            <a:ext cx="7586438" cy="48959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b="1" lang="es-ES"/>
              <a:t>Ejemplo: Necesito comprar un regalo para mi nieta pero en una tienda que está lejos.</a:t>
            </a:r>
            <a:endParaRPr sz="1400"/>
          </a:p>
          <a:p>
            <a:pPr indent="0" lvl="0" marL="0" rtl="0" algn="l">
              <a:lnSpc>
                <a:spcPct val="90000"/>
              </a:lnSpc>
              <a:spcBef>
                <a:spcPts val="1000"/>
              </a:spcBef>
              <a:spcAft>
                <a:spcPts val="0"/>
              </a:spcAft>
              <a:buClr>
                <a:srgbClr val="092E4B"/>
              </a:buClr>
              <a:buSzPts val="2400"/>
              <a:buNone/>
            </a:pPr>
            <a:r>
              <a:rPr lang="es-ES" sz="2400"/>
              <a:t>Ahora hay muchos supermercados en línea y puedes hacer tu pedido en línea eliminando este problema.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La mayoría de las grandes tiendas ofrecen la posibilidad de comprar en línea desde su página web.</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Busque el artículo en la tienda en línea, elija la talla/modelo y color, etc., pague y pase por caja.</a:t>
            </a:r>
            <a:endParaRPr/>
          </a:p>
          <a:p>
            <a:pPr indent="-457200" lvl="0" marL="457200" rtl="0" algn="l">
              <a:lnSpc>
                <a:spcPct val="90000"/>
              </a:lnSpc>
              <a:spcBef>
                <a:spcPts val="1000"/>
              </a:spcBef>
              <a:spcAft>
                <a:spcPts val="0"/>
              </a:spcAft>
              <a:buClr>
                <a:srgbClr val="092E4B"/>
              </a:buClr>
              <a:buSzPts val="2400"/>
              <a:buFont typeface="Calibri"/>
              <a:buAutoNum type="arabicPeriod"/>
            </a:pPr>
            <a:r>
              <a:rPr lang="es-ES" sz="2400"/>
              <a:t>Necesitará un correo electrónico para hacer el pedido.</a:t>
            </a:r>
            <a:endParaRPr sz="2400"/>
          </a:p>
          <a:p>
            <a:pPr indent="0" lvl="0" marL="0" rtl="0" algn="ctr">
              <a:lnSpc>
                <a:spcPct val="90000"/>
              </a:lnSpc>
              <a:spcBef>
                <a:spcPts val="1000"/>
              </a:spcBef>
              <a:spcAft>
                <a:spcPts val="0"/>
              </a:spcAft>
              <a:buClr>
                <a:srgbClr val="092E4B"/>
              </a:buClr>
              <a:buSzPts val="2400"/>
              <a:buNone/>
            </a:pPr>
            <a:r>
              <a:rPr lang="es-ES" sz="2400"/>
              <a:t>Consulte la guía técnica para saber cómo hacerlo.</a:t>
            </a:r>
            <a:endParaRPr/>
          </a:p>
        </p:txBody>
      </p:sp>
      <p:sp>
        <p:nvSpPr>
          <p:cNvPr id="386" name="Google Shape;386;p15"/>
          <p:cNvSpPr txBox="1"/>
          <p:nvPr>
            <p:ph idx="2" type="body"/>
          </p:nvPr>
        </p:nvSpPr>
        <p:spPr>
          <a:xfrm>
            <a:off x="1503336" y="567205"/>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Compras en línea - Regalos o varios</a:t>
            </a:r>
            <a:endParaRPr/>
          </a:p>
        </p:txBody>
      </p:sp>
      <p:grpSp>
        <p:nvGrpSpPr>
          <p:cNvPr id="387" name="Google Shape;387;p15"/>
          <p:cNvGrpSpPr/>
          <p:nvPr/>
        </p:nvGrpSpPr>
        <p:grpSpPr>
          <a:xfrm>
            <a:off x="9352888" y="3055296"/>
            <a:ext cx="1963539" cy="1364238"/>
            <a:chOff x="1923075" y="3694075"/>
            <a:chExt cx="437200" cy="341600"/>
          </a:xfrm>
        </p:grpSpPr>
        <p:sp>
          <p:nvSpPr>
            <p:cNvPr id="388" name="Google Shape;388;p15"/>
            <p:cNvSpPr/>
            <p:nvPr/>
          </p:nvSpPr>
          <p:spPr>
            <a:xfrm>
              <a:off x="22476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9" name="Google Shape;389;p15"/>
            <p:cNvSpPr/>
            <p:nvPr/>
          </p:nvSpPr>
          <p:spPr>
            <a:xfrm>
              <a:off x="2035100" y="3983300"/>
              <a:ext cx="52400" cy="52375"/>
            </a:xfrm>
            <a:custGeom>
              <a:rect b="b" l="l" r="r" t="t"/>
              <a:pathLst>
                <a:path extrusionOk="0" fill="none" h="2095" w="2096">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0" name="Google Shape;390;p15"/>
            <p:cNvSpPr/>
            <p:nvPr/>
          </p:nvSpPr>
          <p:spPr>
            <a:xfrm>
              <a:off x="1923075" y="3694075"/>
              <a:ext cx="437200" cy="280100"/>
            </a:xfrm>
            <a:custGeom>
              <a:rect b="b" l="l" r="r" t="t"/>
              <a:pathLst>
                <a:path extrusionOk="0" fill="none" h="11204" w="17488">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1" name="Google Shape;391;p15"/>
            <p:cNvSpPr/>
            <p:nvPr/>
          </p:nvSpPr>
          <p:spPr>
            <a:xfrm>
              <a:off x="2261000" y="3781750"/>
              <a:ext cx="48725" cy="108400"/>
            </a:xfrm>
            <a:custGeom>
              <a:rect b="b" l="l" r="r" t="t"/>
              <a:pathLst>
                <a:path extrusionOk="0" fill="none" h="4336" w="1949">
                  <a:moveTo>
                    <a:pt x="1" y="4336"/>
                  </a:moveTo>
                  <a:lnTo>
                    <a:pt x="1949" y="1"/>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2" name="Google Shape;392;p15"/>
            <p:cNvSpPr/>
            <p:nvPr/>
          </p:nvSpPr>
          <p:spPr>
            <a:xfrm>
              <a:off x="2225675" y="3780550"/>
              <a:ext cx="32300" cy="113875"/>
            </a:xfrm>
            <a:custGeom>
              <a:rect b="b" l="l" r="r" t="t"/>
              <a:pathLst>
                <a:path extrusionOk="0" fill="none" h="4555" w="1292">
                  <a:moveTo>
                    <a:pt x="1" y="4554"/>
                  </a:moveTo>
                  <a:lnTo>
                    <a:pt x="1292" y="0"/>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3" name="Google Shape;393;p15"/>
            <p:cNvSpPr/>
            <p:nvPr/>
          </p:nvSpPr>
          <p:spPr>
            <a:xfrm>
              <a:off x="2190375" y="3779325"/>
              <a:ext cx="15850" cy="119350"/>
            </a:xfrm>
            <a:custGeom>
              <a:rect b="b" l="l" r="r" t="t"/>
              <a:pathLst>
                <a:path extrusionOk="0" fill="none" h="4774" w="634">
                  <a:moveTo>
                    <a:pt x="0" y="4774"/>
                  </a:moveTo>
                  <a:lnTo>
                    <a:pt x="634" y="0"/>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4" name="Google Shape;394;p15"/>
            <p:cNvSpPr/>
            <p:nvPr/>
          </p:nvSpPr>
          <p:spPr>
            <a:xfrm>
              <a:off x="2154450" y="3777500"/>
              <a:ext cx="1250" cy="126050"/>
            </a:xfrm>
            <a:custGeom>
              <a:rect b="b" l="l" r="r" t="t"/>
              <a:pathLst>
                <a:path extrusionOk="0" fill="none" h="5042" w="50">
                  <a:moveTo>
                    <a:pt x="49" y="5042"/>
                  </a:moveTo>
                  <a:lnTo>
                    <a:pt x="0" y="0"/>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5" name="Google Shape;395;p15"/>
            <p:cNvSpPr/>
            <p:nvPr/>
          </p:nvSpPr>
          <p:spPr>
            <a:xfrm>
              <a:off x="2103300" y="3776275"/>
              <a:ext cx="17075" cy="131550"/>
            </a:xfrm>
            <a:custGeom>
              <a:rect b="b" l="l" r="r" t="t"/>
              <a:pathLst>
                <a:path extrusionOk="0" fill="none" h="5262" w="683">
                  <a:moveTo>
                    <a:pt x="683" y="5261"/>
                  </a:moveTo>
                  <a:lnTo>
                    <a:pt x="1" y="1"/>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6" name="Google Shape;396;p15"/>
            <p:cNvSpPr/>
            <p:nvPr/>
          </p:nvSpPr>
          <p:spPr>
            <a:xfrm>
              <a:off x="2051550" y="3775050"/>
              <a:ext cx="34125" cy="137025"/>
            </a:xfrm>
            <a:custGeom>
              <a:rect b="b" l="l" r="r" t="t"/>
              <a:pathLst>
                <a:path extrusionOk="0" fill="none" h="5481" w="1365">
                  <a:moveTo>
                    <a:pt x="1364" y="5481"/>
                  </a:moveTo>
                  <a:lnTo>
                    <a:pt x="0" y="1"/>
                  </a:lnTo>
                </a:path>
              </a:pathLst>
            </a:custGeom>
            <a:solidFill>
              <a:schemeClr val="dk1"/>
            </a:solidFill>
            <a:ln cap="rnd" cmpd="sng" w="38100">
              <a:solidFill>
                <a:srgbClr val="092E4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6"/>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92E4B"/>
              </a:buClr>
              <a:buSzPts val="2400"/>
              <a:buNone/>
            </a:pPr>
            <a:r>
              <a:rPr b="1" lang="es-ES"/>
              <a:t>Ejemplo: La gente habla del 'messenger' como herramienta de comunicación, yo no sé utilizarlo.</a:t>
            </a:r>
            <a:endParaRPr b="1" i="1"/>
          </a:p>
          <a:p>
            <a:pPr indent="-342900" lvl="0" marL="342900" rtl="0" algn="l">
              <a:lnSpc>
                <a:spcPct val="90000"/>
              </a:lnSpc>
              <a:spcBef>
                <a:spcPts val="1000"/>
              </a:spcBef>
              <a:spcAft>
                <a:spcPts val="0"/>
              </a:spcAft>
              <a:buClr>
                <a:srgbClr val="092E4B"/>
              </a:buClr>
              <a:buSzPts val="2400"/>
              <a:buFont typeface="Arial"/>
              <a:buChar char="•"/>
            </a:pPr>
            <a:r>
              <a:rPr lang="es-ES"/>
              <a:t>La formación en tecnología mejorará tus competencias para solucionarlo. </a:t>
            </a:r>
            <a:endParaRPr/>
          </a:p>
          <a:p>
            <a:pPr indent="-342900" lvl="0" marL="342900" rtl="0" algn="l">
              <a:lnSpc>
                <a:spcPct val="90000"/>
              </a:lnSpc>
              <a:spcBef>
                <a:spcPts val="1000"/>
              </a:spcBef>
              <a:spcAft>
                <a:spcPts val="0"/>
              </a:spcAft>
              <a:buClr>
                <a:srgbClr val="092E4B"/>
              </a:buClr>
              <a:buSzPts val="2400"/>
              <a:buFont typeface="Arial"/>
              <a:buChar char="•"/>
            </a:pPr>
            <a:r>
              <a:rPr lang="es-ES"/>
              <a:t>Una vez que hayas aprendido te resultará fácil y podrás hablar con mucha gente con messenger</a:t>
            </a:r>
            <a:endParaRPr/>
          </a:p>
          <a:p>
            <a:pPr indent="-228600" lvl="0" marL="228600" rtl="0" algn="l">
              <a:lnSpc>
                <a:spcPct val="90000"/>
              </a:lnSpc>
              <a:spcBef>
                <a:spcPts val="1000"/>
              </a:spcBef>
              <a:spcAft>
                <a:spcPts val="0"/>
              </a:spcAft>
              <a:buClr>
                <a:srgbClr val="092E4B"/>
              </a:buClr>
              <a:buSzPts val="2400"/>
              <a:buNone/>
            </a:pPr>
            <a:r>
              <a:rPr lang="es-ES"/>
              <a:t>  </a:t>
            </a:r>
            <a:endParaRPr/>
          </a:p>
        </p:txBody>
      </p:sp>
      <p:sp>
        <p:nvSpPr>
          <p:cNvPr id="402" name="Google Shape;402;p16"/>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Terminology </a:t>
            </a:r>
            <a:endParaRPr/>
          </a:p>
        </p:txBody>
      </p:sp>
      <p:sp>
        <p:nvSpPr>
          <p:cNvPr id="403" name="Google Shape;403;p16"/>
          <p:cNvSpPr txBox="1"/>
          <p:nvPr/>
        </p:nvSpPr>
        <p:spPr>
          <a:xfrm>
            <a:off x="8576441" y="1261241"/>
            <a:ext cx="2480442" cy="42987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04" name="Google Shape;404;p16"/>
          <p:cNvPicPr preferRelativeResize="0"/>
          <p:nvPr/>
        </p:nvPicPr>
        <p:blipFill rotWithShape="1">
          <a:blip r:embed="rId3">
            <a:alphaModFix/>
          </a:blip>
          <a:srcRect b="0" l="0" r="0" t="0"/>
          <a:stretch/>
        </p:blipFill>
        <p:spPr>
          <a:xfrm>
            <a:off x="8959412" y="2435116"/>
            <a:ext cx="1714500" cy="1714500"/>
          </a:xfrm>
          <a:prstGeom prst="rect">
            <a:avLst/>
          </a:prstGeom>
          <a:noFill/>
          <a:ln>
            <a:noFill/>
          </a:ln>
        </p:spPr>
      </p:pic>
      <p:sp>
        <p:nvSpPr>
          <p:cNvPr id="405" name="Google Shape;405;p16"/>
          <p:cNvSpPr txBox="1"/>
          <p:nvPr/>
        </p:nvSpPr>
        <p:spPr>
          <a:xfrm>
            <a:off x="1211317" y="5426434"/>
            <a:ext cx="6101254" cy="75713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92E4B"/>
              </a:buClr>
              <a:buSzPts val="2400"/>
              <a:buFont typeface="Arial"/>
              <a:buNone/>
            </a:pPr>
            <a:r>
              <a:rPr b="0" i="0" lang="es-ES" sz="2400" u="none" cap="none" strike="noStrike">
                <a:solidFill>
                  <a:srgbClr val="092E4B"/>
                </a:solidFill>
                <a:latin typeface="Calibri"/>
                <a:ea typeface="Calibri"/>
                <a:cs typeface="Calibri"/>
                <a:sym typeface="Calibri"/>
              </a:rPr>
              <a:t>Consulte la guía técnica para saber cómo hacerlo.</a:t>
            </a:r>
            <a:endParaRPr b="0" i="0" sz="2400" u="none" cap="none" strike="noStrike">
              <a:solidFill>
                <a:srgbClr val="092E4B"/>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7"/>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t/>
            </a:r>
            <a:endParaRPr b="0" sz="4800"/>
          </a:p>
          <a:p>
            <a:pPr indent="0" lvl="0" marL="0" rtl="0" algn="ctr">
              <a:lnSpc>
                <a:spcPct val="90000"/>
              </a:lnSpc>
              <a:spcBef>
                <a:spcPts val="1000"/>
              </a:spcBef>
              <a:spcAft>
                <a:spcPts val="0"/>
              </a:spcAft>
              <a:buClr>
                <a:schemeClr val="lt1"/>
              </a:buClr>
              <a:buSzPts val="4800"/>
              <a:buNone/>
            </a:pPr>
            <a:r>
              <a:rPr b="0" lang="es-ES" sz="4800"/>
              <a:t>La tecnología da voz a los estudiantes más callados.</a:t>
            </a:r>
            <a:endParaRPr i="0">
              <a:solidFill>
                <a:srgbClr val="3C3C3C"/>
              </a:solidFill>
              <a:latin typeface="Lato"/>
              <a:ea typeface="Lato"/>
              <a:cs typeface="Lato"/>
              <a:sym typeface="Lato"/>
            </a:endParaRPr>
          </a:p>
          <a:p>
            <a:pPr indent="0" lvl="0" marL="0" rtl="0" algn="ctr">
              <a:lnSpc>
                <a:spcPct val="90000"/>
              </a:lnSpc>
              <a:spcBef>
                <a:spcPts val="1000"/>
              </a:spcBef>
              <a:spcAft>
                <a:spcPts val="0"/>
              </a:spcAft>
              <a:buClr>
                <a:srgbClr val="3C3C3C"/>
              </a:buClr>
              <a:buSzPts val="3000"/>
              <a:buNone/>
            </a:pPr>
            <a:r>
              <a:rPr b="0" i="0" lang="es-ES">
                <a:solidFill>
                  <a:srgbClr val="3C3C3C"/>
                </a:solidFill>
                <a:latin typeface="Lato"/>
                <a:ea typeface="Lato"/>
                <a:cs typeface="Lato"/>
                <a:sym typeface="Lato"/>
              </a:rPr>
              <a:t> </a:t>
            </a:r>
            <a:endParaRPr/>
          </a:p>
          <a:p>
            <a:pPr indent="0" lvl="0" marL="0" rtl="0" algn="r">
              <a:lnSpc>
                <a:spcPct val="90000"/>
              </a:lnSpc>
              <a:spcBef>
                <a:spcPts val="1000"/>
              </a:spcBef>
              <a:spcAft>
                <a:spcPts val="0"/>
              </a:spcAft>
              <a:buClr>
                <a:schemeClr val="lt1"/>
              </a:buClr>
              <a:buSzPts val="1800"/>
              <a:buNone/>
            </a:pPr>
            <a:r>
              <a:rPr b="0" i="0" lang="es-ES" sz="1800">
                <a:latin typeface="Lato"/>
                <a:ea typeface="Lato"/>
                <a:cs typeface="Lato"/>
                <a:sym typeface="Lato"/>
              </a:rPr>
              <a:t>– Jerry Blumengarten</a:t>
            </a:r>
            <a:endParaRPr sz="1800"/>
          </a:p>
        </p:txBody>
      </p:sp>
      <p:pic>
        <p:nvPicPr>
          <p:cNvPr id="411" name="Google Shape;411;p17"/>
          <p:cNvPicPr preferRelativeResize="0"/>
          <p:nvPr>
            <p:ph idx="2" type="pic"/>
          </p:nvPr>
        </p:nvPicPr>
        <p:blipFill rotWithShape="1">
          <a:blip r:embed="rId3">
            <a:alphaModFix/>
          </a:blip>
          <a:srcRect b="0" l="19992" r="19992" t="0"/>
          <a:stretch/>
        </p:blipFill>
        <p:spPr>
          <a:xfrm>
            <a:off x="414116" y="352414"/>
            <a:ext cx="5497412" cy="6099184"/>
          </a:xfrm>
          <a:prstGeom prst="rect">
            <a:avLst/>
          </a:prstGeom>
          <a:solidFill>
            <a:srgbClr val="F2F2F2"/>
          </a:solidFill>
          <a:ln>
            <a:noFill/>
          </a:ln>
        </p:spPr>
      </p:pic>
      <p:sp>
        <p:nvSpPr>
          <p:cNvPr id="412" name="Google Shape;412;p17"/>
          <p:cNvSpPr/>
          <p:nvPr/>
        </p:nvSpPr>
        <p:spPr>
          <a:xfrm>
            <a:off x="9637048" y="660400"/>
            <a:ext cx="1367826" cy="997498"/>
          </a:xfrm>
          <a:custGeom>
            <a:rect b="b" l="l" r="r" t="t"/>
            <a:pathLst>
              <a:path extrusionOk="0" h="671727" w="92111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8"/>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24BAA2"/>
              </a:buClr>
              <a:buSzPct val="100000"/>
              <a:buNone/>
            </a:pPr>
            <a:r>
              <a:rPr lang="es-ES"/>
              <a:t>Muchas gracias</a:t>
            </a:r>
            <a:endParaRPr/>
          </a:p>
        </p:txBody>
      </p:sp>
      <p:sp>
        <p:nvSpPr>
          <p:cNvPr id="419" name="Google Shape;419;p18"/>
          <p:cNvSpPr txBox="1"/>
          <p:nvPr>
            <p:ph idx="1" type="body"/>
          </p:nvPr>
        </p:nvSpPr>
        <p:spPr>
          <a:xfrm>
            <a:off x="7665396" y="5611394"/>
            <a:ext cx="3875423" cy="73114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2800"/>
              <a:buFont typeface="Arial"/>
              <a:buNone/>
            </a:pPr>
            <a:r>
              <a:rPr b="0" i="0" lang="es-ES" sz="2800" u="none" cap="none" strike="noStrike">
                <a:solidFill>
                  <a:schemeClr val="lt1"/>
                </a:solidFill>
                <a:latin typeface="Calibri"/>
                <a:ea typeface="Calibri"/>
                <a:cs typeface="Calibri"/>
                <a:sym typeface="Calibri"/>
              </a:rPr>
              <a:t>www.housingcare.net</a:t>
            </a:r>
            <a:endParaRPr/>
          </a:p>
        </p:txBody>
      </p:sp>
      <p:grpSp>
        <p:nvGrpSpPr>
          <p:cNvPr id="420" name="Google Shape;420;p18"/>
          <p:cNvGrpSpPr/>
          <p:nvPr/>
        </p:nvGrpSpPr>
        <p:grpSpPr>
          <a:xfrm>
            <a:off x="10362363" y="2625849"/>
            <a:ext cx="280634" cy="280634"/>
            <a:chOff x="-147782" y="2499889"/>
            <a:chExt cx="850463" cy="850463"/>
          </a:xfrm>
        </p:grpSpPr>
        <p:sp>
          <p:nvSpPr>
            <p:cNvPr id="421" name="Google Shape;421;p18"/>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8"/>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3" name="Google Shape;423;p18"/>
          <p:cNvGrpSpPr/>
          <p:nvPr/>
        </p:nvGrpSpPr>
        <p:grpSpPr>
          <a:xfrm>
            <a:off x="10016456" y="2625849"/>
            <a:ext cx="280634" cy="280842"/>
            <a:chOff x="-1196056" y="2499889"/>
            <a:chExt cx="850463" cy="851092"/>
          </a:xfrm>
        </p:grpSpPr>
        <p:sp>
          <p:nvSpPr>
            <p:cNvPr id="424" name="Google Shape;424;p18"/>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18"/>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6" name="Google Shape;426;p18"/>
          <p:cNvSpPr/>
          <p:nvPr/>
        </p:nvSpPr>
        <p:spPr>
          <a:xfrm>
            <a:off x="10708479" y="2625849"/>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World with solid fill" id="427" name="Google Shape;427;p18"/>
          <p:cNvPicPr preferRelativeResize="0"/>
          <p:nvPr/>
        </p:nvPicPr>
        <p:blipFill rotWithShape="1">
          <a:blip r:embed="rId3">
            <a:alphaModFix/>
          </a:blip>
          <a:srcRect b="0" l="0" r="0" t="0"/>
          <a:stretch/>
        </p:blipFill>
        <p:spPr>
          <a:xfrm>
            <a:off x="10727019" y="2639589"/>
            <a:ext cx="246077" cy="246077"/>
          </a:xfrm>
          <a:prstGeom prst="rect">
            <a:avLst/>
          </a:prstGeom>
          <a:noFill/>
          <a:ln>
            <a:noFill/>
          </a:ln>
        </p:spPr>
      </p:pic>
      <p:sp>
        <p:nvSpPr>
          <p:cNvPr id="428" name="Google Shape;428;p18"/>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s-ES"/>
              <a:t>Fin del Módulo 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92E4B"/>
              </a:buClr>
              <a:buSzPts val="2400"/>
              <a:buFont typeface="Arial"/>
              <a:buChar char="•"/>
            </a:pPr>
            <a:r>
              <a:rPr lang="es-ES"/>
              <a:t>La pandemia sigue teniendo repercusiones </a:t>
            </a:r>
            <a:endParaRPr/>
          </a:p>
          <a:p>
            <a:pPr indent="-342900" lvl="0" marL="342900" rtl="0" algn="l">
              <a:lnSpc>
                <a:spcPct val="90000"/>
              </a:lnSpc>
              <a:spcBef>
                <a:spcPts val="1000"/>
              </a:spcBef>
              <a:spcAft>
                <a:spcPts val="0"/>
              </a:spcAft>
              <a:buClr>
                <a:srgbClr val="092E4B"/>
              </a:buClr>
              <a:buSzPts val="2400"/>
              <a:buFont typeface="Arial"/>
              <a:buChar char="•"/>
            </a:pPr>
            <a:r>
              <a:rPr lang="es-ES"/>
              <a:t>Envejecimiento de la población europea</a:t>
            </a:r>
            <a:endParaRPr/>
          </a:p>
          <a:p>
            <a:pPr indent="-342900" lvl="0" marL="342900" rtl="0" algn="l">
              <a:lnSpc>
                <a:spcPct val="90000"/>
              </a:lnSpc>
              <a:spcBef>
                <a:spcPts val="1000"/>
              </a:spcBef>
              <a:spcAft>
                <a:spcPts val="0"/>
              </a:spcAft>
              <a:buClr>
                <a:srgbClr val="092E4B"/>
              </a:buClr>
              <a:buSzPts val="2400"/>
              <a:buFont typeface="Arial"/>
              <a:buChar char="•"/>
            </a:pPr>
            <a:r>
              <a:rPr lang="es-ES"/>
              <a:t>Dificultades para contratar personal sanitario</a:t>
            </a:r>
            <a:endParaRPr/>
          </a:p>
          <a:p>
            <a:pPr indent="-342900" lvl="0" marL="342900" rtl="0" algn="l">
              <a:lnSpc>
                <a:spcPct val="90000"/>
              </a:lnSpc>
              <a:spcBef>
                <a:spcPts val="1000"/>
              </a:spcBef>
              <a:spcAft>
                <a:spcPts val="0"/>
              </a:spcAft>
              <a:buClr>
                <a:srgbClr val="092E4B"/>
              </a:buClr>
              <a:buSzPts val="2400"/>
              <a:buFont typeface="Arial"/>
              <a:buChar char="•"/>
            </a:pPr>
            <a:r>
              <a:rPr lang="es-ES"/>
              <a:t>Crisis económica con alta inflación</a:t>
            </a:r>
            <a:endParaRPr/>
          </a:p>
          <a:p>
            <a:pPr indent="-342900" lvl="0" marL="342900" rtl="0" algn="l">
              <a:lnSpc>
                <a:spcPct val="90000"/>
              </a:lnSpc>
              <a:spcBef>
                <a:spcPts val="1000"/>
              </a:spcBef>
              <a:spcAft>
                <a:spcPts val="0"/>
              </a:spcAft>
              <a:buClr>
                <a:srgbClr val="092E4B"/>
              </a:buClr>
              <a:buSzPts val="2400"/>
              <a:buFont typeface="Arial"/>
              <a:buChar char="•"/>
            </a:pPr>
            <a:r>
              <a:rPr lang="es-ES"/>
              <a:t>Mayor uso de las tecnologías en los municipios y la sociedad en general</a:t>
            </a:r>
            <a:endParaRPr/>
          </a:p>
          <a:p>
            <a:pPr indent="-342900" lvl="0" marL="342900" rtl="0" algn="l">
              <a:lnSpc>
                <a:spcPct val="90000"/>
              </a:lnSpc>
              <a:spcBef>
                <a:spcPts val="1000"/>
              </a:spcBef>
              <a:spcAft>
                <a:spcPts val="0"/>
              </a:spcAft>
              <a:buClr>
                <a:srgbClr val="092E4B"/>
              </a:buClr>
              <a:buSzPts val="2400"/>
              <a:buFont typeface="Arial"/>
              <a:buChar char="•"/>
            </a:pPr>
            <a:r>
              <a:rPr lang="es-ES"/>
              <a:t>Necesidad continua de formación de empleados y voluntarios</a:t>
            </a:r>
            <a:endParaRPr/>
          </a:p>
        </p:txBody>
      </p:sp>
      <p:sp>
        <p:nvSpPr>
          <p:cNvPr id="167" name="Google Shape;167;p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4BAA2"/>
              </a:buClr>
              <a:buSzPts val="3600"/>
              <a:buNone/>
            </a:pPr>
            <a:r>
              <a:rPr lang="es-ES"/>
              <a:t>Necesidad</a:t>
            </a:r>
            <a:endParaRPr/>
          </a:p>
        </p:txBody>
      </p:sp>
      <p:grpSp>
        <p:nvGrpSpPr>
          <p:cNvPr id="168" name="Google Shape;168;p2"/>
          <p:cNvGrpSpPr/>
          <p:nvPr/>
        </p:nvGrpSpPr>
        <p:grpSpPr>
          <a:xfrm>
            <a:off x="8840281" y="2125932"/>
            <a:ext cx="1259350" cy="1479116"/>
            <a:chOff x="4026418" y="2351193"/>
            <a:chExt cx="770533" cy="913183"/>
          </a:xfrm>
        </p:grpSpPr>
        <p:sp>
          <p:nvSpPr>
            <p:cNvPr id="169" name="Google Shape;169;p2"/>
            <p:cNvSpPr/>
            <p:nvPr/>
          </p:nvSpPr>
          <p:spPr>
            <a:xfrm>
              <a:off x="4263992" y="2615866"/>
              <a:ext cx="177051" cy="177051"/>
            </a:xfrm>
            <a:custGeom>
              <a:rect b="b" l="l" r="r" t="t"/>
              <a:pathLst>
                <a:path extrusionOk="0" h="177051" w="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0" name="Google Shape;170;p2"/>
            <p:cNvGrpSpPr/>
            <p:nvPr/>
          </p:nvGrpSpPr>
          <p:grpSpPr>
            <a:xfrm>
              <a:off x="4026418" y="2351193"/>
              <a:ext cx="770533" cy="913183"/>
              <a:chOff x="4026418" y="2351193"/>
              <a:chExt cx="770533" cy="913183"/>
            </a:xfrm>
          </p:grpSpPr>
          <p:grpSp>
            <p:nvGrpSpPr>
              <p:cNvPr id="171" name="Google Shape;171;p2"/>
              <p:cNvGrpSpPr/>
              <p:nvPr/>
            </p:nvGrpSpPr>
            <p:grpSpPr>
              <a:xfrm>
                <a:off x="4026418" y="2351193"/>
                <a:ext cx="770533" cy="913183"/>
                <a:chOff x="4026418" y="2351193"/>
                <a:chExt cx="770533" cy="913183"/>
              </a:xfrm>
            </p:grpSpPr>
            <p:sp>
              <p:nvSpPr>
                <p:cNvPr id="172" name="Google Shape;172;p2"/>
                <p:cNvSpPr/>
                <p:nvPr/>
              </p:nvSpPr>
              <p:spPr>
                <a:xfrm>
                  <a:off x="4263088" y="2943656"/>
                  <a:ext cx="160962" cy="320720"/>
                </a:xfrm>
                <a:custGeom>
                  <a:rect b="b" l="l" r="r" t="t"/>
                  <a:pathLst>
                    <a:path extrusionOk="0" h="294598" w="160962">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2"/>
                <p:cNvSpPr/>
                <p:nvPr/>
              </p:nvSpPr>
              <p:spPr>
                <a:xfrm>
                  <a:off x="4308254" y="2662839"/>
                  <a:ext cx="88525" cy="88525"/>
                </a:xfrm>
                <a:custGeom>
                  <a:rect b="b" l="l" r="r" t="t"/>
                  <a:pathLst>
                    <a:path extrusionOk="0" h="88525" w="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2"/>
                <p:cNvSpPr/>
                <p:nvPr/>
              </p:nvSpPr>
              <p:spPr>
                <a:xfrm>
                  <a:off x="4232375" y="2588766"/>
                  <a:ext cx="238476" cy="237573"/>
                </a:xfrm>
                <a:custGeom>
                  <a:rect b="b" l="l" r="r" t="t"/>
                  <a:pathLst>
                    <a:path extrusionOk="0" h="237573" w="238476">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2"/>
                <p:cNvSpPr/>
                <p:nvPr/>
              </p:nvSpPr>
              <p:spPr>
                <a:xfrm>
                  <a:off x="4026418" y="2855246"/>
                  <a:ext cx="667554" cy="88525"/>
                </a:xfrm>
                <a:custGeom>
                  <a:rect b="b" l="l" r="r" t="t"/>
                  <a:pathLst>
                    <a:path extrusionOk="0" h="88525" w="667554">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2"/>
                <p:cNvSpPr/>
                <p:nvPr/>
              </p:nvSpPr>
              <p:spPr>
                <a:xfrm>
                  <a:off x="4338064" y="2351193"/>
                  <a:ext cx="192407" cy="206860"/>
                </a:xfrm>
                <a:custGeom>
                  <a:rect b="b" l="l" r="r" t="t"/>
                  <a:pathLst>
                    <a:path extrusionOk="0" h="206860" w="192407">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2"/>
                <p:cNvSpPr/>
                <p:nvPr/>
              </p:nvSpPr>
              <p:spPr>
                <a:xfrm>
                  <a:off x="4026418" y="2973581"/>
                  <a:ext cx="29809" cy="29809"/>
                </a:xfrm>
                <a:custGeom>
                  <a:rect b="b" l="l" r="r" t="t"/>
                  <a:pathLst>
                    <a:path extrusionOk="0" h="29809" w="29809">
                      <a:moveTo>
                        <a:pt x="0" y="0"/>
                      </a:moveTo>
                      <a:lnTo>
                        <a:pt x="29810" y="0"/>
                      </a:lnTo>
                      <a:lnTo>
                        <a:pt x="29810" y="29810"/>
                      </a:lnTo>
                      <a:lnTo>
                        <a:pt x="0" y="2981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2"/>
                <p:cNvSpPr/>
                <p:nvPr/>
              </p:nvSpPr>
              <p:spPr>
                <a:xfrm>
                  <a:off x="4663260" y="2943772"/>
                  <a:ext cx="29809" cy="29809"/>
                </a:xfrm>
                <a:custGeom>
                  <a:rect b="b" l="l" r="r" t="t"/>
                  <a:pathLst>
                    <a:path extrusionOk="0" h="29809" w="29809">
                      <a:moveTo>
                        <a:pt x="0" y="0"/>
                      </a:moveTo>
                      <a:lnTo>
                        <a:pt x="29810" y="0"/>
                      </a:lnTo>
                      <a:lnTo>
                        <a:pt x="29810" y="29810"/>
                      </a:lnTo>
                      <a:lnTo>
                        <a:pt x="0" y="2981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2"/>
                <p:cNvSpPr/>
                <p:nvPr/>
              </p:nvSpPr>
              <p:spPr>
                <a:xfrm>
                  <a:off x="4560281" y="3003391"/>
                  <a:ext cx="236670" cy="236670"/>
                </a:xfrm>
                <a:custGeom>
                  <a:rect b="b" l="l" r="r" t="t"/>
                  <a:pathLst>
                    <a:path extrusionOk="0" h="236670" w="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0" name="Google Shape;180;p2"/>
              <p:cNvSpPr/>
              <p:nvPr/>
            </p:nvSpPr>
            <p:spPr>
              <a:xfrm>
                <a:off x="4606351" y="3049460"/>
                <a:ext cx="111108" cy="144531"/>
              </a:xfrm>
              <a:custGeom>
                <a:rect b="b" l="l" r="r" t="t"/>
                <a:pathLst>
                  <a:path extrusionOk="0" h="144531" w="111108">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181" name="Google Shape;181;p2"/>
          <p:cNvSpPr/>
          <p:nvPr/>
        </p:nvSpPr>
        <p:spPr>
          <a:xfrm>
            <a:off x="8733381" y="3227018"/>
            <a:ext cx="311237" cy="383343"/>
          </a:xfrm>
          <a:prstGeom prst="heart">
            <a:avLst/>
          </a:prstGeom>
          <a:solidFill>
            <a:srgbClr val="7F3494"/>
          </a:solidFill>
          <a:ln cap="flat" cmpd="sng" w="38100">
            <a:solidFill>
              <a:srgbClr val="092E4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
          <p:cNvSpPr txBox="1"/>
          <p:nvPr>
            <p:ph idx="14" type="body"/>
          </p:nvPr>
        </p:nvSpPr>
        <p:spPr>
          <a:xfrm>
            <a:off x="565673" y="659662"/>
            <a:ext cx="8210465"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b="1" lang="es-ES" sz="4000"/>
              <a:t>Motivar - ¿Por qué es importante?</a:t>
            </a:r>
            <a:endParaRPr sz="4000"/>
          </a:p>
        </p:txBody>
      </p:sp>
      <p:sp>
        <p:nvSpPr>
          <p:cNvPr id="187" name="Google Shape;187;p3"/>
          <p:cNvSpPr txBox="1"/>
          <p:nvPr/>
        </p:nvSpPr>
        <p:spPr>
          <a:xfrm>
            <a:off x="838200" y="2177666"/>
            <a:ext cx="8210465" cy="4351338"/>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rgbClr val="092E4B"/>
              </a:buClr>
              <a:buSzPts val="2400"/>
              <a:buFont typeface="Arial"/>
              <a:buChar char="•"/>
            </a:pPr>
            <a:r>
              <a:rPr lang="es-ES" sz="2400">
                <a:solidFill>
                  <a:srgbClr val="092E4B"/>
                </a:solidFill>
                <a:latin typeface="Calibri"/>
                <a:ea typeface="Calibri"/>
                <a:cs typeface="Calibri"/>
                <a:sym typeface="Calibri"/>
              </a:rPr>
              <a:t>A muchas personas le ponen nerviosas las nuevas tecnologías y además del miedo de quedarse incomunicada con los seres queridos o incluso los organismo públicos a la hora de hacer cualquier gestión. </a:t>
            </a:r>
            <a:endParaRPr/>
          </a:p>
          <a:p>
            <a:pPr indent="-228600" lvl="0" marL="228600" marR="0" rtl="0" algn="just">
              <a:lnSpc>
                <a:spcPct val="90000"/>
              </a:lnSpc>
              <a:spcBef>
                <a:spcPts val="1000"/>
              </a:spcBef>
              <a:spcAft>
                <a:spcPts val="0"/>
              </a:spcAft>
              <a:buClr>
                <a:srgbClr val="092E4B"/>
              </a:buClr>
              <a:buSzPts val="2400"/>
              <a:buFont typeface="Arial"/>
              <a:buChar char="•"/>
            </a:pPr>
            <a:r>
              <a:rPr lang="es-ES" sz="2400">
                <a:solidFill>
                  <a:srgbClr val="092E4B"/>
                </a:solidFill>
                <a:latin typeface="Calibri"/>
                <a:ea typeface="Calibri"/>
                <a:cs typeface="Calibri"/>
                <a:sym typeface="Calibri"/>
              </a:rPr>
              <a:t>Descubra qué razones y ejemplos pueden utilizarse en la formación para mantener la motivación.</a:t>
            </a:r>
            <a:endParaRPr/>
          </a:p>
          <a:p>
            <a:pPr indent="-228600" lvl="0" marL="228600" marR="0" rtl="0" algn="just">
              <a:lnSpc>
                <a:spcPct val="90000"/>
              </a:lnSpc>
              <a:spcBef>
                <a:spcPts val="1000"/>
              </a:spcBef>
              <a:spcAft>
                <a:spcPts val="0"/>
              </a:spcAft>
              <a:buClr>
                <a:srgbClr val="092E4B"/>
              </a:buClr>
              <a:buSzPts val="2400"/>
              <a:buFont typeface="Arial"/>
              <a:buChar char="•"/>
            </a:pPr>
            <a:r>
              <a:rPr lang="es-ES" sz="2400">
                <a:solidFill>
                  <a:srgbClr val="092E4B"/>
                </a:solidFill>
                <a:latin typeface="Calibri"/>
                <a:ea typeface="Calibri"/>
                <a:cs typeface="Calibri"/>
                <a:sym typeface="Calibri"/>
              </a:rPr>
              <a:t>Averiguar qué puede convencerles de que la tecnología es útil en la vida cotidiana</a:t>
            </a:r>
            <a:endParaRPr/>
          </a:p>
          <a:p>
            <a:pPr indent="-228600" lvl="0" marL="228600" marR="0" rtl="0" algn="just">
              <a:lnSpc>
                <a:spcPct val="90000"/>
              </a:lnSpc>
              <a:spcBef>
                <a:spcPts val="1000"/>
              </a:spcBef>
              <a:spcAft>
                <a:spcPts val="0"/>
              </a:spcAft>
              <a:buClr>
                <a:srgbClr val="092E4B"/>
              </a:buClr>
              <a:buSzPts val="2400"/>
              <a:buFont typeface="Arial"/>
              <a:buChar char="•"/>
            </a:pPr>
            <a:r>
              <a:rPr lang="es-ES" sz="2400">
                <a:solidFill>
                  <a:srgbClr val="092E4B"/>
                </a:solidFill>
                <a:latin typeface="Calibri"/>
                <a:ea typeface="Calibri"/>
                <a:cs typeface="Calibri"/>
                <a:sym typeface="Calibri"/>
              </a:rPr>
              <a:t>Elabore un buen plan de formación</a:t>
            </a:r>
            <a:endParaRPr sz="2400">
              <a:solidFill>
                <a:srgbClr val="092E4B"/>
              </a:solidFill>
              <a:latin typeface="Calibri"/>
              <a:ea typeface="Calibri"/>
              <a:cs typeface="Calibri"/>
              <a:sym typeface="Calibri"/>
            </a:endParaRPr>
          </a:p>
        </p:txBody>
      </p:sp>
      <p:grpSp>
        <p:nvGrpSpPr>
          <p:cNvPr id="188" name="Google Shape;188;p3"/>
          <p:cNvGrpSpPr/>
          <p:nvPr/>
        </p:nvGrpSpPr>
        <p:grpSpPr>
          <a:xfrm>
            <a:off x="9618688" y="2858347"/>
            <a:ext cx="1331010" cy="1620325"/>
            <a:chOff x="8823055" y="3850915"/>
            <a:chExt cx="751563" cy="867883"/>
          </a:xfrm>
        </p:grpSpPr>
        <p:sp>
          <p:nvSpPr>
            <p:cNvPr id="189" name="Google Shape;189;p3"/>
            <p:cNvSpPr/>
            <p:nvPr/>
          </p:nvSpPr>
          <p:spPr>
            <a:xfrm>
              <a:off x="9039852" y="3869676"/>
              <a:ext cx="346875" cy="361328"/>
            </a:xfrm>
            <a:custGeom>
              <a:rect b="b" l="l" r="r" t="t"/>
              <a:pathLst>
                <a:path extrusionOk="0" h="361328" w="346875">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0" name="Google Shape;190;p3"/>
            <p:cNvGrpSpPr/>
            <p:nvPr/>
          </p:nvGrpSpPr>
          <p:grpSpPr>
            <a:xfrm>
              <a:off x="8823055" y="3850915"/>
              <a:ext cx="751563" cy="867883"/>
              <a:chOff x="8823055" y="3850915"/>
              <a:chExt cx="751563" cy="867883"/>
            </a:xfrm>
          </p:grpSpPr>
          <p:sp>
            <p:nvSpPr>
              <p:cNvPr id="191" name="Google Shape;191;p3"/>
              <p:cNvSpPr/>
              <p:nvPr/>
            </p:nvSpPr>
            <p:spPr>
              <a:xfrm>
                <a:off x="9444540" y="4039501"/>
                <a:ext cx="72265" cy="28906"/>
              </a:xfrm>
              <a:custGeom>
                <a:rect b="b" l="l" r="r" t="t"/>
                <a:pathLst>
                  <a:path extrusionOk="0" h="28906" w="72265">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3"/>
              <p:cNvSpPr/>
              <p:nvPr/>
            </p:nvSpPr>
            <p:spPr>
              <a:xfrm>
                <a:off x="9413827" y="3902196"/>
                <a:ext cx="66846" cy="50585"/>
              </a:xfrm>
              <a:custGeom>
                <a:rect b="b" l="l" r="r" t="t"/>
                <a:pathLst>
                  <a:path extrusionOk="0" h="50585" w="66846">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3"/>
              <p:cNvSpPr/>
              <p:nvPr/>
            </p:nvSpPr>
            <p:spPr>
              <a:xfrm>
                <a:off x="8880867" y="4039501"/>
                <a:ext cx="72265" cy="28906"/>
              </a:xfrm>
              <a:custGeom>
                <a:rect b="b" l="l" r="r" t="t"/>
                <a:pathLst>
                  <a:path extrusionOk="0" h="28906" w="72265">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3"/>
              <p:cNvSpPr/>
              <p:nvPr/>
            </p:nvSpPr>
            <p:spPr>
              <a:xfrm>
                <a:off x="8917904" y="3902196"/>
                <a:ext cx="66845" cy="50585"/>
              </a:xfrm>
              <a:custGeom>
                <a:rect b="b" l="l" r="r" t="t"/>
                <a:pathLst>
                  <a:path extrusionOk="0" h="50585" w="6684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3"/>
              <p:cNvSpPr/>
              <p:nvPr/>
            </p:nvSpPr>
            <p:spPr>
              <a:xfrm>
                <a:off x="8917904" y="4155126"/>
                <a:ext cx="66845" cy="50585"/>
              </a:xfrm>
              <a:custGeom>
                <a:rect b="b" l="l" r="r" t="t"/>
                <a:pathLst>
                  <a:path extrusionOk="0" h="50585" w="6684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3"/>
              <p:cNvSpPr/>
              <p:nvPr/>
            </p:nvSpPr>
            <p:spPr>
              <a:xfrm>
                <a:off x="9231351" y="3952782"/>
                <a:ext cx="130155" cy="202344"/>
              </a:xfrm>
              <a:custGeom>
                <a:rect b="b" l="l" r="r" t="t"/>
                <a:pathLst>
                  <a:path extrusionOk="0" h="202344" w="130155">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3"/>
              <p:cNvSpPr/>
              <p:nvPr/>
            </p:nvSpPr>
            <p:spPr>
              <a:xfrm>
                <a:off x="9054227" y="3952782"/>
                <a:ext cx="130156" cy="202344"/>
              </a:xfrm>
              <a:custGeom>
                <a:rect b="b" l="l" r="r" t="t"/>
                <a:pathLst>
                  <a:path extrusionOk="0" h="202344" w="130156">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3"/>
              <p:cNvSpPr/>
              <p:nvPr/>
            </p:nvSpPr>
            <p:spPr>
              <a:xfrm>
                <a:off x="9413426" y="4155126"/>
                <a:ext cx="67247" cy="50585"/>
              </a:xfrm>
              <a:custGeom>
                <a:rect b="b" l="l" r="r" t="t"/>
                <a:pathLst>
                  <a:path extrusionOk="0" h="50585" w="67247">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3"/>
              <p:cNvSpPr/>
              <p:nvPr/>
            </p:nvSpPr>
            <p:spPr>
              <a:xfrm>
                <a:off x="8823055" y="3850915"/>
                <a:ext cx="751563" cy="867883"/>
              </a:xfrm>
              <a:custGeom>
                <a:rect b="b" l="l" r="r" t="t"/>
                <a:pathLst>
                  <a:path extrusionOk="0" h="867883" w="75156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
          <p:cNvSpPr txBox="1"/>
          <p:nvPr>
            <p:ph idx="1" type="body"/>
          </p:nvPr>
        </p:nvSpPr>
        <p:spPr>
          <a:xfrm>
            <a:off x="502920" y="2107770"/>
            <a:ext cx="5034630" cy="4377696"/>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lt1"/>
              </a:buClr>
              <a:buSzPts val="2800"/>
              <a:buFont typeface="Arial"/>
              <a:buChar char="•"/>
            </a:pPr>
            <a:r>
              <a:rPr lang="es-ES" sz="2800"/>
              <a:t>C</a:t>
            </a:r>
            <a:r>
              <a:rPr b="0" i="0" lang="es-ES" sz="2800" u="none" cap="none" strike="noStrike">
                <a:latin typeface="Calibri"/>
                <a:ea typeface="Calibri"/>
                <a:cs typeface="Calibri"/>
                <a:sym typeface="Calibri"/>
              </a:rPr>
              <a:t>uidadores/</a:t>
            </a:r>
            <a:r>
              <a:rPr lang="es-ES" sz="2800"/>
              <a:t>as</a:t>
            </a:r>
            <a:r>
              <a:rPr b="0" i="0" lang="es-ES" sz="2800" u="none" cap="none" strike="noStrike">
                <a:latin typeface="Calibri"/>
                <a:ea typeface="Calibri"/>
                <a:cs typeface="Calibri"/>
                <a:sym typeface="Calibri"/>
              </a:rPr>
              <a:t> que trabajan con personas mayores.</a:t>
            </a:r>
            <a:endParaRPr/>
          </a:p>
          <a:p>
            <a:pPr indent="-228600" lvl="0" marL="228600" marR="0" rtl="0" algn="l">
              <a:lnSpc>
                <a:spcPct val="90000"/>
              </a:lnSpc>
              <a:spcBef>
                <a:spcPts val="1000"/>
              </a:spcBef>
              <a:spcAft>
                <a:spcPts val="0"/>
              </a:spcAft>
              <a:buClr>
                <a:schemeClr val="lt1"/>
              </a:buClr>
              <a:buSzPts val="2800"/>
              <a:buFont typeface="Arial"/>
              <a:buChar char="•"/>
            </a:pPr>
            <a:r>
              <a:rPr b="0" i="0" lang="es-ES" sz="2800" u="none" cap="none" strike="noStrike">
                <a:latin typeface="Calibri"/>
                <a:ea typeface="Calibri"/>
                <a:cs typeface="Calibri"/>
                <a:sym typeface="Calibri"/>
              </a:rPr>
              <a:t>Profesores/</a:t>
            </a:r>
            <a:r>
              <a:rPr lang="es-ES" sz="2800"/>
              <a:t>as</a:t>
            </a:r>
            <a:r>
              <a:rPr b="0" i="0" lang="es-ES" sz="2800" u="none" cap="none" strike="noStrike">
                <a:latin typeface="Calibri"/>
                <a:ea typeface="Calibri"/>
                <a:cs typeface="Calibri"/>
                <a:sym typeface="Calibri"/>
              </a:rPr>
              <a:t> de informática que trabajan con personas mayores.</a:t>
            </a:r>
            <a:endParaRPr/>
          </a:p>
          <a:p>
            <a:pPr indent="-228600" lvl="0" marL="228600" marR="0" rtl="0" algn="l">
              <a:lnSpc>
                <a:spcPct val="90000"/>
              </a:lnSpc>
              <a:spcBef>
                <a:spcPts val="1000"/>
              </a:spcBef>
              <a:spcAft>
                <a:spcPts val="0"/>
              </a:spcAft>
              <a:buClr>
                <a:schemeClr val="lt1"/>
              </a:buClr>
              <a:buSzPts val="2800"/>
              <a:buFont typeface="Arial"/>
              <a:buChar char="•"/>
            </a:pPr>
            <a:r>
              <a:rPr b="0" i="0" lang="es-ES" sz="2800" u="none" cap="none" strike="noStrike">
                <a:latin typeface="Calibri"/>
                <a:ea typeface="Calibri"/>
                <a:cs typeface="Calibri"/>
                <a:sym typeface="Calibri"/>
              </a:rPr>
              <a:t>Familias que acogen y e</a:t>
            </a:r>
            <a:r>
              <a:rPr lang="es-ES" sz="2800"/>
              <a:t>ducan</a:t>
            </a:r>
            <a:r>
              <a:rPr b="0" i="0" lang="es-ES" sz="2800" u="none" cap="none" strike="noStrike">
                <a:latin typeface="Calibri"/>
                <a:ea typeface="Calibri"/>
                <a:cs typeface="Calibri"/>
                <a:sym typeface="Calibri"/>
              </a:rPr>
              <a:t> a </a:t>
            </a:r>
            <a:r>
              <a:rPr lang="es-ES" sz="2800"/>
              <a:t>sus mayores. </a:t>
            </a:r>
            <a:endParaRPr/>
          </a:p>
          <a:p>
            <a:pPr indent="-228600" lvl="0" marL="228600" marR="0" rtl="0" algn="l">
              <a:lnSpc>
                <a:spcPct val="90000"/>
              </a:lnSpc>
              <a:spcBef>
                <a:spcPts val="1000"/>
              </a:spcBef>
              <a:spcAft>
                <a:spcPts val="0"/>
              </a:spcAft>
              <a:buClr>
                <a:schemeClr val="lt1"/>
              </a:buClr>
              <a:buSzPts val="2800"/>
              <a:buFont typeface="Arial"/>
              <a:buChar char="•"/>
            </a:pPr>
            <a:r>
              <a:rPr b="0" i="0" lang="es-ES" sz="2800" u="none" cap="none" strike="noStrike">
                <a:latin typeface="Calibri"/>
                <a:ea typeface="Calibri"/>
                <a:cs typeface="Calibri"/>
                <a:sym typeface="Calibri"/>
              </a:rPr>
              <a:t>Mayores enseñando a mayores</a:t>
            </a:r>
            <a:endParaRPr/>
          </a:p>
        </p:txBody>
      </p:sp>
      <p:sp>
        <p:nvSpPr>
          <p:cNvPr id="205" name="Google Shape;205;p4"/>
          <p:cNvSpPr txBox="1"/>
          <p:nvPr>
            <p:ph idx="2" type="body"/>
          </p:nvPr>
        </p:nvSpPr>
        <p:spPr>
          <a:xfrm>
            <a:off x="839266" y="782666"/>
            <a:ext cx="4757375"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Los/as tutores/as y formadores/as</a:t>
            </a:r>
            <a:endParaRPr/>
          </a:p>
        </p:txBody>
      </p:sp>
      <p:pic>
        <p:nvPicPr>
          <p:cNvPr id="206" name="Google Shape;206;p4"/>
          <p:cNvPicPr preferRelativeResize="0"/>
          <p:nvPr>
            <p:ph idx="3" type="pic"/>
          </p:nvPr>
        </p:nvPicPr>
        <p:blipFill rotWithShape="1">
          <a:blip r:embed="rId3">
            <a:alphaModFix/>
          </a:blip>
          <a:srcRect b="0" l="17881" r="17881" t="0"/>
          <a:stretch/>
        </p:blipFill>
        <p:spPr>
          <a:xfrm>
            <a:off x="5888038" y="439738"/>
            <a:ext cx="5661025" cy="6045200"/>
          </a:xfrm>
          <a:prstGeom prst="rect">
            <a:avLst/>
          </a:prstGeom>
          <a:solidFill>
            <a:srgbClr val="F2F2F2"/>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5"/>
          <p:cNvSpPr txBox="1"/>
          <p:nvPr>
            <p:ph idx="1" type="body"/>
          </p:nvPr>
        </p:nvSpPr>
        <p:spPr>
          <a:xfrm>
            <a:off x="5943600" y="1472406"/>
            <a:ext cx="5334000" cy="391318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lt1"/>
              </a:buClr>
              <a:buSzPts val="2400"/>
              <a:buFont typeface="Arial"/>
              <a:buChar char="•"/>
            </a:pPr>
            <a:r>
              <a:rPr b="0" i="0" lang="es-ES" sz="2400" u="none" cap="none" strike="noStrike">
                <a:latin typeface="Calibri"/>
                <a:ea typeface="Calibri"/>
                <a:cs typeface="Calibri"/>
                <a:sym typeface="Calibri"/>
              </a:rPr>
              <a:t>Ser consciente de las dificultades de aprendizaje.</a:t>
            </a:r>
            <a:endParaRPr/>
          </a:p>
          <a:p>
            <a:pPr indent="-228600" lvl="0" marL="228600" marR="0" rtl="0" algn="l">
              <a:lnSpc>
                <a:spcPct val="90000"/>
              </a:lnSpc>
              <a:spcBef>
                <a:spcPts val="1000"/>
              </a:spcBef>
              <a:spcAft>
                <a:spcPts val="0"/>
              </a:spcAft>
              <a:buClr>
                <a:schemeClr val="lt1"/>
              </a:buClr>
              <a:buSzPts val="2400"/>
              <a:buFont typeface="Arial"/>
              <a:buChar char="•"/>
            </a:pPr>
            <a:r>
              <a:rPr b="0" i="0" lang="es-ES" sz="2400" u="none" cap="none" strike="noStrike">
                <a:latin typeface="Calibri"/>
                <a:ea typeface="Calibri"/>
                <a:cs typeface="Calibri"/>
                <a:sym typeface="Calibri"/>
              </a:rPr>
              <a:t>La motivación surge cuando se descubre cómo la formación puede facilitar la vida cotidiana.</a:t>
            </a:r>
            <a:endParaRPr/>
          </a:p>
          <a:p>
            <a:pPr indent="-228600" lvl="0" marL="228600" marR="0" rtl="0" algn="l">
              <a:lnSpc>
                <a:spcPct val="90000"/>
              </a:lnSpc>
              <a:spcBef>
                <a:spcPts val="1000"/>
              </a:spcBef>
              <a:spcAft>
                <a:spcPts val="0"/>
              </a:spcAft>
              <a:buClr>
                <a:schemeClr val="lt1"/>
              </a:buClr>
              <a:buSzPts val="2400"/>
              <a:buFont typeface="Arial"/>
              <a:buChar char="•"/>
            </a:pPr>
            <a:r>
              <a:rPr b="0" i="0" lang="es-ES" sz="2400" u="none" cap="none" strike="noStrike">
                <a:latin typeface="Calibri"/>
                <a:ea typeface="Calibri"/>
                <a:cs typeface="Calibri"/>
                <a:sym typeface="Calibri"/>
              </a:rPr>
              <a:t>Hacer que la formación sea relevante para los cuidadores.</a:t>
            </a:r>
            <a:endParaRPr/>
          </a:p>
          <a:p>
            <a:pPr indent="-228600" lvl="0" marL="228600" marR="0" rtl="0" algn="l">
              <a:lnSpc>
                <a:spcPct val="90000"/>
              </a:lnSpc>
              <a:spcBef>
                <a:spcPts val="1000"/>
              </a:spcBef>
              <a:spcAft>
                <a:spcPts val="0"/>
              </a:spcAft>
              <a:buClr>
                <a:schemeClr val="lt1"/>
              </a:buClr>
              <a:buSzPts val="2400"/>
              <a:buFont typeface="Arial"/>
              <a:buChar char="•"/>
            </a:pPr>
            <a:r>
              <a:rPr b="0" i="0" lang="es-ES" sz="2400" u="none" cap="none" strike="noStrike">
                <a:latin typeface="Calibri"/>
                <a:ea typeface="Calibri"/>
                <a:cs typeface="Calibri"/>
                <a:sym typeface="Calibri"/>
              </a:rPr>
              <a:t>Aclarar los beneficios </a:t>
            </a:r>
            <a:r>
              <a:rPr lang="es-ES"/>
              <a:t>de la importancia y necesidad de formar a los profesionales. </a:t>
            </a:r>
            <a:endParaRPr/>
          </a:p>
          <a:p>
            <a:pPr indent="-228600" lvl="0" marL="228600" marR="0" rtl="0" algn="l">
              <a:lnSpc>
                <a:spcPct val="90000"/>
              </a:lnSpc>
              <a:spcBef>
                <a:spcPts val="1000"/>
              </a:spcBef>
              <a:spcAft>
                <a:spcPts val="0"/>
              </a:spcAft>
              <a:buClr>
                <a:schemeClr val="lt1"/>
              </a:buClr>
              <a:buSzPts val="2400"/>
              <a:buFont typeface="Arial"/>
              <a:buChar char="•"/>
            </a:pPr>
            <a:r>
              <a:rPr b="0" i="0" lang="es-ES" sz="2400" u="none" cap="none" strike="noStrike">
                <a:latin typeface="Calibri"/>
                <a:ea typeface="Calibri"/>
                <a:cs typeface="Calibri"/>
                <a:sym typeface="Calibri"/>
              </a:rPr>
              <a:t>Los dispositivos seleccionados son relevantes para la gran mayoría de cuidadores y personas mayores.</a:t>
            </a:r>
            <a:endParaRPr/>
          </a:p>
        </p:txBody>
      </p:sp>
      <p:sp>
        <p:nvSpPr>
          <p:cNvPr id="213" name="Google Shape;213;p5"/>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Observaciones</a:t>
            </a:r>
            <a:endParaRPr/>
          </a:p>
        </p:txBody>
      </p:sp>
      <p:pic>
        <p:nvPicPr>
          <p:cNvPr id="214" name="Google Shape;214;p5"/>
          <p:cNvPicPr preferRelativeResize="0"/>
          <p:nvPr>
            <p:ph idx="3" type="pic"/>
          </p:nvPr>
        </p:nvPicPr>
        <p:blipFill rotWithShape="1">
          <a:blip r:embed="rId3">
            <a:alphaModFix/>
          </a:blip>
          <a:srcRect b="0" l="6187" r="6186" t="0"/>
          <a:stretch/>
        </p:blipFill>
        <p:spPr>
          <a:xfrm>
            <a:off x="0" y="1866787"/>
            <a:ext cx="5130800" cy="3913188"/>
          </a:xfrm>
          <a:prstGeom prst="rect">
            <a:avLst/>
          </a:prstGeom>
          <a:solidFill>
            <a:srgbClr val="D8D8D8"/>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6"/>
          <p:cNvSpPr txBox="1"/>
          <p:nvPr>
            <p:ph idx="1" type="body"/>
          </p:nvPr>
        </p:nvSpPr>
        <p:spPr>
          <a:xfrm>
            <a:off x="835671" y="2479076"/>
            <a:ext cx="7178174" cy="33116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92E4B"/>
              </a:buClr>
              <a:buSzPts val="2400"/>
              <a:buNone/>
            </a:pPr>
            <a:r>
              <a:rPr lang="es-ES"/>
              <a:t>¿Qué aficiones e intereses tienen los cuidadores?</a:t>
            </a:r>
            <a:endParaRPr/>
          </a:p>
          <a:p>
            <a:pPr indent="-342900" lvl="0" marL="342900" rtl="0" algn="l">
              <a:lnSpc>
                <a:spcPct val="90000"/>
              </a:lnSpc>
              <a:spcBef>
                <a:spcPts val="1000"/>
              </a:spcBef>
              <a:spcAft>
                <a:spcPts val="0"/>
              </a:spcAft>
              <a:buClr>
                <a:srgbClr val="092E4B"/>
              </a:buClr>
              <a:buSzPts val="2400"/>
              <a:buFont typeface="Arial"/>
              <a:buChar char="•"/>
            </a:pPr>
            <a:r>
              <a:rPr lang="es-ES"/>
              <a:t>Utilízalos como ejemplos en la formación.</a:t>
            </a:r>
            <a:endParaRPr/>
          </a:p>
          <a:p>
            <a:pPr indent="-342900" lvl="0" marL="342900" rtl="0" algn="l">
              <a:lnSpc>
                <a:spcPct val="90000"/>
              </a:lnSpc>
              <a:spcBef>
                <a:spcPts val="1000"/>
              </a:spcBef>
              <a:spcAft>
                <a:spcPts val="0"/>
              </a:spcAft>
              <a:buClr>
                <a:srgbClr val="092E4B"/>
              </a:buClr>
              <a:buSzPts val="2400"/>
              <a:buFont typeface="Arial"/>
              <a:buChar char="•"/>
            </a:pPr>
            <a:r>
              <a:rPr lang="es-ES"/>
              <a:t>Utiliza tus propios ejemplos.</a:t>
            </a:r>
            <a:endParaRPr/>
          </a:p>
          <a:p>
            <a:pPr indent="-342900" lvl="0" marL="342900" rtl="0" algn="l">
              <a:lnSpc>
                <a:spcPct val="90000"/>
              </a:lnSpc>
              <a:spcBef>
                <a:spcPts val="1000"/>
              </a:spcBef>
              <a:spcAft>
                <a:spcPts val="0"/>
              </a:spcAft>
              <a:buClr>
                <a:srgbClr val="092E4B"/>
              </a:buClr>
              <a:buSzPts val="2400"/>
              <a:buFont typeface="Arial"/>
              <a:buChar char="•"/>
            </a:pPr>
            <a:r>
              <a:rPr lang="es-ES"/>
              <a:t>Piensa en cómo la tecnología puede cambiar la vida de una persona.</a:t>
            </a:r>
            <a:endParaRPr/>
          </a:p>
          <a:p>
            <a:pPr indent="-342900" lvl="0" marL="342900" rtl="0" algn="l">
              <a:lnSpc>
                <a:spcPct val="90000"/>
              </a:lnSpc>
              <a:spcBef>
                <a:spcPts val="1000"/>
              </a:spcBef>
              <a:spcAft>
                <a:spcPts val="0"/>
              </a:spcAft>
              <a:buClr>
                <a:srgbClr val="092E4B"/>
              </a:buClr>
              <a:buSzPts val="2400"/>
              <a:buFont typeface="Arial"/>
              <a:buChar char="•"/>
            </a:pPr>
            <a:r>
              <a:rPr lang="es-ES"/>
              <a:t>Ponte en el lugar de los cuidadores: ¿cómo te ayudaría la tecnología?</a:t>
            </a:r>
            <a:endParaRPr/>
          </a:p>
          <a:p>
            <a:pPr indent="-342900" lvl="0" marL="342900" rtl="0" algn="l">
              <a:lnSpc>
                <a:spcPct val="90000"/>
              </a:lnSpc>
              <a:spcBef>
                <a:spcPts val="1000"/>
              </a:spcBef>
              <a:spcAft>
                <a:spcPts val="0"/>
              </a:spcAft>
              <a:buClr>
                <a:srgbClr val="092E4B"/>
              </a:buClr>
              <a:buSzPts val="2400"/>
              <a:buFont typeface="Arial"/>
              <a:buChar char="•"/>
            </a:pPr>
            <a:r>
              <a:rPr lang="es-ES"/>
              <a:t>Cuente historias que le ayuden a relacionar los ejemplos que da.</a:t>
            </a:r>
            <a:endParaRPr/>
          </a:p>
          <a:p>
            <a:pPr indent="0" lvl="0" marL="0" rtl="0" algn="l">
              <a:lnSpc>
                <a:spcPct val="90000"/>
              </a:lnSpc>
              <a:spcBef>
                <a:spcPts val="1000"/>
              </a:spcBef>
              <a:spcAft>
                <a:spcPts val="0"/>
              </a:spcAft>
              <a:buClr>
                <a:srgbClr val="092E4B"/>
              </a:buClr>
              <a:buSzPts val="2400"/>
              <a:buNone/>
            </a:pPr>
            <a:r>
              <a:rPr lang="es-ES"/>
              <a:t>			¡PREPÁRATE!</a:t>
            </a:r>
            <a:endParaRPr/>
          </a:p>
          <a:p>
            <a:pPr indent="-190500" lvl="0" marL="342900" rtl="0" algn="l">
              <a:lnSpc>
                <a:spcPct val="90000"/>
              </a:lnSpc>
              <a:spcBef>
                <a:spcPts val="1000"/>
              </a:spcBef>
              <a:spcAft>
                <a:spcPts val="0"/>
              </a:spcAft>
              <a:buClr>
                <a:srgbClr val="092E4B"/>
              </a:buClr>
              <a:buSzPts val="2400"/>
              <a:buFont typeface="Arial"/>
              <a:buNone/>
            </a:pPr>
            <a:r>
              <a:t/>
            </a:r>
            <a:endParaRPr/>
          </a:p>
        </p:txBody>
      </p:sp>
      <p:sp>
        <p:nvSpPr>
          <p:cNvPr id="220" name="Google Shape;220;p6"/>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Ejemplos</a:t>
            </a:r>
            <a:endParaRPr/>
          </a:p>
        </p:txBody>
      </p:sp>
      <p:pic>
        <p:nvPicPr>
          <p:cNvPr id="221" name="Google Shape;221;p6"/>
          <p:cNvPicPr preferRelativeResize="0"/>
          <p:nvPr>
            <p:ph idx="3" type="pic"/>
          </p:nvPr>
        </p:nvPicPr>
        <p:blipFill rotWithShape="1">
          <a:blip r:embed="rId3">
            <a:alphaModFix/>
          </a:blip>
          <a:srcRect b="318" l="38266" r="24132" t="-318"/>
          <a:stretch/>
        </p:blipFill>
        <p:spPr>
          <a:xfrm>
            <a:off x="8583306" y="1246695"/>
            <a:ext cx="2444127" cy="4336988"/>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7"/>
          <p:cNvSpPr txBox="1"/>
          <p:nvPr>
            <p:ph idx="1" type="body"/>
          </p:nvPr>
        </p:nvSpPr>
        <p:spPr>
          <a:xfrm>
            <a:off x="5562163" y="2850567"/>
            <a:ext cx="6010480" cy="225304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b="1" lang="es-ES"/>
              <a:t>Tecnología</a:t>
            </a:r>
            <a:endParaRPr b="1"/>
          </a:p>
          <a:p>
            <a:pPr indent="0" lvl="0" marL="0" rtl="0" algn="l">
              <a:lnSpc>
                <a:spcPct val="90000"/>
              </a:lnSpc>
              <a:spcBef>
                <a:spcPts val="1000"/>
              </a:spcBef>
              <a:spcAft>
                <a:spcPts val="0"/>
              </a:spcAft>
              <a:buClr>
                <a:schemeClr val="lt1"/>
              </a:buClr>
              <a:buSzPts val="3600"/>
              <a:buNone/>
            </a:pPr>
            <a:r>
              <a:rPr lang="es-ES" sz="3600"/>
              <a:t>¿Cómo puede ayudar?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8"/>
          <p:cNvSpPr/>
          <p:nvPr/>
        </p:nvSpPr>
        <p:spPr>
          <a:xfrm>
            <a:off x="9363244" y="3144003"/>
            <a:ext cx="397701" cy="435799"/>
          </a:xfrm>
          <a:custGeom>
            <a:rect b="b" l="l" r="r" t="t"/>
            <a:pathLst>
              <a:path extrusionOk="0" h="323645" w="397701">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8"/>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92E4B"/>
              </a:buClr>
              <a:buSzPts val="2400"/>
              <a:buNone/>
            </a:pPr>
            <a:r>
              <a:rPr lang="es-ES"/>
              <a:t>Mi familia vive lejos de mí y está ocupada en la vida cotidiana.</a:t>
            </a:r>
            <a:endParaRPr/>
          </a:p>
          <a:p>
            <a:pPr indent="-228600" lvl="0" marL="228600" rtl="0" algn="l">
              <a:lnSpc>
                <a:spcPct val="90000"/>
              </a:lnSpc>
              <a:spcBef>
                <a:spcPts val="1000"/>
              </a:spcBef>
              <a:spcAft>
                <a:spcPts val="0"/>
              </a:spcAft>
              <a:buClr>
                <a:srgbClr val="092E4B"/>
              </a:buClr>
              <a:buSzPts val="2400"/>
              <a:buNone/>
            </a:pPr>
            <a:r>
              <a:t/>
            </a:r>
            <a:endParaRPr/>
          </a:p>
          <a:p>
            <a:pPr indent="-342900" lvl="0" marL="342900" rtl="0" algn="l">
              <a:lnSpc>
                <a:spcPct val="90000"/>
              </a:lnSpc>
              <a:spcBef>
                <a:spcPts val="1000"/>
              </a:spcBef>
              <a:spcAft>
                <a:spcPts val="0"/>
              </a:spcAft>
              <a:buClr>
                <a:srgbClr val="092E4B"/>
              </a:buClr>
              <a:buSzPts val="2400"/>
              <a:buFont typeface="Arial"/>
              <a:buChar char="•"/>
            </a:pPr>
            <a:r>
              <a:rPr lang="es-ES"/>
              <a:t>Mensajes – SMS (texto), WhatsApp </a:t>
            </a:r>
            <a:endParaRPr/>
          </a:p>
          <a:p>
            <a:pPr indent="-342900" lvl="0" marL="342900" rtl="0" algn="l">
              <a:lnSpc>
                <a:spcPct val="90000"/>
              </a:lnSpc>
              <a:spcBef>
                <a:spcPts val="1000"/>
              </a:spcBef>
              <a:spcAft>
                <a:spcPts val="0"/>
              </a:spcAft>
              <a:buClr>
                <a:srgbClr val="092E4B"/>
              </a:buClr>
              <a:buSzPts val="2400"/>
              <a:buFont typeface="Arial"/>
              <a:buChar char="•"/>
            </a:pPr>
            <a:r>
              <a:rPr lang="es-ES"/>
              <a:t>Email – Rápido y sencillo</a:t>
            </a:r>
            <a:endParaRPr/>
          </a:p>
          <a:p>
            <a:pPr indent="-342900" lvl="0" marL="342900" rtl="0" algn="l">
              <a:lnSpc>
                <a:spcPct val="90000"/>
              </a:lnSpc>
              <a:spcBef>
                <a:spcPts val="1000"/>
              </a:spcBef>
              <a:spcAft>
                <a:spcPts val="0"/>
              </a:spcAft>
              <a:buClr>
                <a:srgbClr val="092E4B"/>
              </a:buClr>
              <a:buSzPts val="2400"/>
              <a:buFont typeface="Arial"/>
              <a:buChar char="•"/>
            </a:pPr>
            <a:r>
              <a:rPr lang="es-ES"/>
              <a:t>Enviar y recibir fotos</a:t>
            </a:r>
            <a:endParaRPr/>
          </a:p>
          <a:p>
            <a:pPr indent="-342900" lvl="0" marL="342900" rtl="0" algn="l">
              <a:lnSpc>
                <a:spcPct val="90000"/>
              </a:lnSpc>
              <a:spcBef>
                <a:spcPts val="1000"/>
              </a:spcBef>
              <a:spcAft>
                <a:spcPts val="0"/>
              </a:spcAft>
              <a:buClr>
                <a:srgbClr val="092E4B"/>
              </a:buClr>
              <a:buSzPts val="2400"/>
              <a:buFont typeface="Arial"/>
              <a:buChar char="•"/>
            </a:pPr>
            <a:r>
              <a:rPr lang="es-ES"/>
              <a:t>Facebook / Instagram</a:t>
            </a:r>
            <a:endParaRPr/>
          </a:p>
          <a:p>
            <a:pPr indent="-228600" lvl="0" marL="228600" rtl="0" algn="l">
              <a:lnSpc>
                <a:spcPct val="90000"/>
              </a:lnSpc>
              <a:spcBef>
                <a:spcPts val="1000"/>
              </a:spcBef>
              <a:spcAft>
                <a:spcPts val="0"/>
              </a:spcAft>
              <a:buClr>
                <a:srgbClr val="092E4B"/>
              </a:buClr>
              <a:buSzPts val="2400"/>
              <a:buNone/>
            </a:pPr>
            <a:r>
              <a:t/>
            </a:r>
            <a:endParaRPr/>
          </a:p>
          <a:p>
            <a:pPr indent="-228600" lvl="0" marL="228600" rtl="0" algn="l">
              <a:lnSpc>
                <a:spcPct val="90000"/>
              </a:lnSpc>
              <a:spcBef>
                <a:spcPts val="1000"/>
              </a:spcBef>
              <a:spcAft>
                <a:spcPts val="0"/>
              </a:spcAft>
              <a:buClr>
                <a:srgbClr val="092E4B"/>
              </a:buClr>
              <a:buSzPts val="2400"/>
              <a:buNone/>
            </a:pPr>
            <a:r>
              <a:rPr lang="es-ES"/>
              <a:t>Consulte la guía técnica para saber cómo hacerlo.</a:t>
            </a:r>
            <a:endParaRPr/>
          </a:p>
        </p:txBody>
      </p:sp>
      <p:sp>
        <p:nvSpPr>
          <p:cNvPr id="234" name="Google Shape;234;p8"/>
          <p:cNvSpPr txBox="1"/>
          <p:nvPr>
            <p:ph idx="2" type="body"/>
          </p:nvPr>
        </p:nvSpPr>
        <p:spPr>
          <a:xfrm>
            <a:off x="1553583" y="450558"/>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Familia</a:t>
            </a:r>
            <a:endParaRPr/>
          </a:p>
        </p:txBody>
      </p:sp>
      <p:grpSp>
        <p:nvGrpSpPr>
          <p:cNvPr id="235" name="Google Shape;235;p8"/>
          <p:cNvGrpSpPr/>
          <p:nvPr/>
        </p:nvGrpSpPr>
        <p:grpSpPr>
          <a:xfrm>
            <a:off x="8367727" y="2642583"/>
            <a:ext cx="989295" cy="1625501"/>
            <a:chOff x="10404966" y="1987546"/>
            <a:chExt cx="685692" cy="1086133"/>
          </a:xfrm>
        </p:grpSpPr>
        <p:sp>
          <p:nvSpPr>
            <p:cNvPr id="236" name="Google Shape;236;p8"/>
            <p:cNvSpPr/>
            <p:nvPr/>
          </p:nvSpPr>
          <p:spPr>
            <a:xfrm>
              <a:off x="10404966" y="2250851"/>
              <a:ext cx="681982" cy="822828"/>
            </a:xfrm>
            <a:custGeom>
              <a:rect b="b" l="l" r="r" t="t"/>
              <a:pathLst>
                <a:path extrusionOk="0" h="822828" w="681982">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8"/>
            <p:cNvSpPr/>
            <p:nvPr/>
          </p:nvSpPr>
          <p:spPr>
            <a:xfrm>
              <a:off x="10409739" y="1987546"/>
              <a:ext cx="680919" cy="381243"/>
            </a:xfrm>
            <a:custGeom>
              <a:rect b="b" l="l" r="r" t="t"/>
              <a:pathLst>
                <a:path extrusionOk="0" h="381243" w="680919">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8"/>
            <p:cNvSpPr/>
            <p:nvPr/>
          </p:nvSpPr>
          <p:spPr>
            <a:xfrm>
              <a:off x="10473536" y="2050629"/>
              <a:ext cx="554039" cy="954481"/>
            </a:xfrm>
            <a:custGeom>
              <a:rect b="b" l="l" r="r" t="t"/>
              <a:pathLst>
                <a:path extrusionOk="0" h="954481" w="554039">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8"/>
            <p:cNvSpPr/>
            <p:nvPr/>
          </p:nvSpPr>
          <p:spPr>
            <a:xfrm>
              <a:off x="10915121" y="2538841"/>
              <a:ext cx="112453" cy="469012"/>
            </a:xfrm>
            <a:custGeom>
              <a:rect b="b" l="l" r="r" t="t"/>
              <a:pathLst>
                <a:path extrusionOk="0" h="469012" w="112453">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8"/>
            <p:cNvSpPr/>
            <p:nvPr/>
          </p:nvSpPr>
          <p:spPr>
            <a:xfrm>
              <a:off x="10544848" y="2733577"/>
              <a:ext cx="405930" cy="178279"/>
            </a:xfrm>
            <a:custGeom>
              <a:rect b="b" l="l" r="r" t="t"/>
              <a:pathLst>
                <a:path extrusionOk="0" h="178279" w="40593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8"/>
            <p:cNvSpPr/>
            <p:nvPr/>
          </p:nvSpPr>
          <p:spPr>
            <a:xfrm>
              <a:off x="10731356" y="2807631"/>
              <a:ext cx="41141" cy="32913"/>
            </a:xfrm>
            <a:custGeom>
              <a:rect b="b" l="l" r="r" t="t"/>
              <a:pathLst>
                <a:path extrusionOk="0" h="32913" w="41141">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8"/>
            <p:cNvSpPr/>
            <p:nvPr/>
          </p:nvSpPr>
          <p:spPr>
            <a:xfrm>
              <a:off x="10640844" y="2807631"/>
              <a:ext cx="41141" cy="32913"/>
            </a:xfrm>
            <a:custGeom>
              <a:rect b="b" l="l" r="r" t="t"/>
              <a:pathLst>
                <a:path extrusionOk="0" h="32913" w="41141">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8"/>
            <p:cNvSpPr/>
            <p:nvPr/>
          </p:nvSpPr>
          <p:spPr>
            <a:xfrm>
              <a:off x="10832838" y="2807631"/>
              <a:ext cx="41141" cy="32913"/>
            </a:xfrm>
            <a:custGeom>
              <a:rect b="b" l="l" r="r" t="t"/>
              <a:pathLst>
                <a:path extrusionOk="0" h="32913" w="41141">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4" name="Google Shape;244;p8"/>
          <p:cNvSpPr/>
          <p:nvPr/>
        </p:nvSpPr>
        <p:spPr>
          <a:xfrm>
            <a:off x="9298388" y="3058732"/>
            <a:ext cx="527415" cy="570566"/>
          </a:xfrm>
          <a:custGeom>
            <a:rect b="b" l="l" r="r" t="t"/>
            <a:pathLst>
              <a:path extrusionOk="0" h="427871" w="482727">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8"/>
          <p:cNvSpPr/>
          <p:nvPr/>
        </p:nvSpPr>
        <p:spPr>
          <a:xfrm>
            <a:off x="9809022" y="2592786"/>
            <a:ext cx="482727" cy="427871"/>
          </a:xfrm>
          <a:custGeom>
            <a:rect b="b" l="l" r="r" t="t"/>
            <a:pathLst>
              <a:path extrusionOk="0" h="427871" w="482727">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8"/>
          <p:cNvSpPr/>
          <p:nvPr/>
        </p:nvSpPr>
        <p:spPr>
          <a:xfrm>
            <a:off x="9851534" y="2644898"/>
            <a:ext cx="397701" cy="323645"/>
          </a:xfrm>
          <a:custGeom>
            <a:rect b="b" l="l" r="r" t="t"/>
            <a:pathLst>
              <a:path extrusionOk="0" h="323645" w="397701">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8"/>
          <p:cNvSpPr/>
          <p:nvPr/>
        </p:nvSpPr>
        <p:spPr>
          <a:xfrm>
            <a:off x="9426536" y="3358437"/>
            <a:ext cx="287990" cy="43884"/>
          </a:xfrm>
          <a:custGeom>
            <a:rect b="b" l="l" r="r" t="t"/>
            <a:pathLst>
              <a:path extrusionOk="0" h="43884" w="287990">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8"/>
          <p:cNvSpPr/>
          <p:nvPr/>
        </p:nvSpPr>
        <p:spPr>
          <a:xfrm>
            <a:off x="9402497" y="3251224"/>
            <a:ext cx="287990" cy="43884"/>
          </a:xfrm>
          <a:custGeom>
            <a:rect b="b" l="l" r="r" t="t"/>
            <a:pathLst>
              <a:path extrusionOk="0" h="43884" w="287990">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9"/>
          <p:cNvSpPr txBox="1"/>
          <p:nvPr>
            <p:ph idx="1" type="body"/>
          </p:nvPr>
        </p:nvSpPr>
        <p:spPr>
          <a:xfrm>
            <a:off x="1503336" y="1962073"/>
            <a:ext cx="9778140" cy="489592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92E4B"/>
              </a:buClr>
              <a:buSzPts val="2400"/>
              <a:buNone/>
            </a:pPr>
            <a:r>
              <a:rPr lang="es-ES"/>
              <a:t>Mis amigos están ocupados o igual que yo, no quedamos tan a menudo.</a:t>
            </a:r>
            <a:endParaRPr/>
          </a:p>
          <a:p>
            <a:pPr indent="-228600" lvl="0" marL="228600" rtl="0" algn="l">
              <a:lnSpc>
                <a:spcPct val="90000"/>
              </a:lnSpc>
              <a:spcBef>
                <a:spcPts val="1000"/>
              </a:spcBef>
              <a:spcAft>
                <a:spcPts val="0"/>
              </a:spcAft>
              <a:buClr>
                <a:srgbClr val="092E4B"/>
              </a:buClr>
              <a:buSzPts val="2400"/>
              <a:buNone/>
            </a:pPr>
            <a:r>
              <a:t/>
            </a:r>
            <a:endParaRPr/>
          </a:p>
          <a:p>
            <a:pPr indent="-342900" lvl="0" marL="342900" rtl="0" algn="l">
              <a:lnSpc>
                <a:spcPct val="90000"/>
              </a:lnSpc>
              <a:spcBef>
                <a:spcPts val="1000"/>
              </a:spcBef>
              <a:spcAft>
                <a:spcPts val="0"/>
              </a:spcAft>
              <a:buClr>
                <a:srgbClr val="092E4B"/>
              </a:buClr>
              <a:buSzPts val="2400"/>
              <a:buFont typeface="Arial"/>
              <a:buChar char="•"/>
            </a:pPr>
            <a:r>
              <a:rPr lang="es-ES"/>
              <a:t>Sesión de Skype en grupo, con cámara web</a:t>
            </a:r>
            <a:endParaRPr/>
          </a:p>
          <a:p>
            <a:pPr indent="-342900" lvl="0" marL="342900" rtl="0" algn="l">
              <a:lnSpc>
                <a:spcPct val="90000"/>
              </a:lnSpc>
              <a:spcBef>
                <a:spcPts val="1000"/>
              </a:spcBef>
              <a:spcAft>
                <a:spcPts val="0"/>
              </a:spcAft>
              <a:buClr>
                <a:srgbClr val="092E4B"/>
              </a:buClr>
              <a:buSzPts val="2400"/>
              <a:buFont typeface="Arial"/>
              <a:buChar char="•"/>
            </a:pPr>
            <a:r>
              <a:rPr lang="es-ES"/>
              <a:t>Grupos de WhatsApp</a:t>
            </a:r>
            <a:endParaRPr/>
          </a:p>
          <a:p>
            <a:pPr indent="-342900" lvl="0" marL="342900" rtl="0" algn="l">
              <a:lnSpc>
                <a:spcPct val="90000"/>
              </a:lnSpc>
              <a:spcBef>
                <a:spcPts val="1000"/>
              </a:spcBef>
              <a:spcAft>
                <a:spcPts val="0"/>
              </a:spcAft>
              <a:buClr>
                <a:srgbClr val="092E4B"/>
              </a:buClr>
              <a:buSzPts val="2400"/>
              <a:buFont typeface="Arial"/>
              <a:buChar char="•"/>
            </a:pPr>
            <a:r>
              <a:rPr lang="es-ES"/>
              <a:t>Intercambio de información sobre intereses mutuos</a:t>
            </a:r>
            <a:endParaRPr/>
          </a:p>
          <a:p>
            <a:pPr indent="-342900" lvl="0" marL="342900" rtl="0" algn="l">
              <a:lnSpc>
                <a:spcPct val="90000"/>
              </a:lnSpc>
              <a:spcBef>
                <a:spcPts val="1000"/>
              </a:spcBef>
              <a:spcAft>
                <a:spcPts val="0"/>
              </a:spcAft>
              <a:buClr>
                <a:srgbClr val="092E4B"/>
              </a:buClr>
              <a:buSzPts val="2400"/>
              <a:buFont typeface="Arial"/>
              <a:buChar char="•"/>
            </a:pPr>
            <a:r>
              <a:rPr lang="es-ES"/>
              <a:t>Dar paseos virtuales</a:t>
            </a:r>
            <a:endParaRPr/>
          </a:p>
          <a:p>
            <a:pPr indent="-342900" lvl="0" marL="342900" rtl="0" algn="l">
              <a:lnSpc>
                <a:spcPct val="90000"/>
              </a:lnSpc>
              <a:spcBef>
                <a:spcPts val="1000"/>
              </a:spcBef>
              <a:spcAft>
                <a:spcPts val="0"/>
              </a:spcAft>
              <a:buClr>
                <a:srgbClr val="092E4B"/>
              </a:buClr>
              <a:buSzPts val="2400"/>
              <a:buFont typeface="Arial"/>
              <a:buChar char="•"/>
            </a:pPr>
            <a:r>
              <a:rPr lang="es-ES"/>
              <a:t>Grupo de Facebook</a:t>
            </a:r>
            <a:endParaRPr/>
          </a:p>
        </p:txBody>
      </p:sp>
      <p:sp>
        <p:nvSpPr>
          <p:cNvPr id="254" name="Google Shape;254;p9"/>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3600"/>
              <a:buNone/>
            </a:pPr>
            <a:r>
              <a:rPr lang="es-ES"/>
              <a:t>Amigos</a:t>
            </a:r>
            <a:endParaRPr/>
          </a:p>
        </p:txBody>
      </p:sp>
      <p:grpSp>
        <p:nvGrpSpPr>
          <p:cNvPr id="255" name="Google Shape;255;p9"/>
          <p:cNvGrpSpPr/>
          <p:nvPr/>
        </p:nvGrpSpPr>
        <p:grpSpPr>
          <a:xfrm>
            <a:off x="8750172" y="2995449"/>
            <a:ext cx="1297717" cy="1414586"/>
            <a:chOff x="7190753" y="5365577"/>
            <a:chExt cx="745522" cy="754272"/>
          </a:xfrm>
        </p:grpSpPr>
        <p:grpSp>
          <p:nvGrpSpPr>
            <p:cNvPr id="256" name="Google Shape;256;p9"/>
            <p:cNvGrpSpPr/>
            <p:nvPr/>
          </p:nvGrpSpPr>
          <p:grpSpPr>
            <a:xfrm>
              <a:off x="7353351" y="5647412"/>
              <a:ext cx="420044" cy="75879"/>
              <a:chOff x="7353351" y="5647412"/>
              <a:chExt cx="420044" cy="75879"/>
            </a:xfrm>
          </p:grpSpPr>
          <p:sp>
            <p:nvSpPr>
              <p:cNvPr id="257" name="Google Shape;257;p9"/>
              <p:cNvSpPr/>
              <p:nvPr/>
            </p:nvSpPr>
            <p:spPr>
              <a:xfrm>
                <a:off x="7353351" y="5649220"/>
                <a:ext cx="131884" cy="74071"/>
              </a:xfrm>
              <a:custGeom>
                <a:rect b="b" l="l" r="r" t="t"/>
                <a:pathLst>
                  <a:path extrusionOk="0" h="74071" w="131884">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9"/>
              <p:cNvSpPr/>
              <p:nvPr/>
            </p:nvSpPr>
            <p:spPr>
              <a:xfrm>
                <a:off x="7640607" y="5647412"/>
                <a:ext cx="132788" cy="75879"/>
              </a:xfrm>
              <a:custGeom>
                <a:rect b="b" l="l" r="r" t="t"/>
                <a:pathLst>
                  <a:path extrusionOk="0" h="75879" w="132788">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9" name="Google Shape;259;p9"/>
            <p:cNvGrpSpPr/>
            <p:nvPr/>
          </p:nvGrpSpPr>
          <p:grpSpPr>
            <a:xfrm>
              <a:off x="7190753" y="5365577"/>
              <a:ext cx="745522" cy="754272"/>
              <a:chOff x="7190753" y="5365577"/>
              <a:chExt cx="745522" cy="754272"/>
            </a:xfrm>
          </p:grpSpPr>
          <p:sp>
            <p:nvSpPr>
              <p:cNvPr id="260" name="Google Shape;260;p9"/>
              <p:cNvSpPr/>
              <p:nvPr/>
            </p:nvSpPr>
            <p:spPr>
              <a:xfrm>
                <a:off x="7304327" y="6055729"/>
                <a:ext cx="49268" cy="63218"/>
              </a:xfrm>
              <a:custGeom>
                <a:rect b="b" l="l" r="r" t="t"/>
                <a:pathLst>
                  <a:path extrusionOk="0" h="63218" w="4926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9"/>
              <p:cNvSpPr/>
              <p:nvPr/>
            </p:nvSpPr>
            <p:spPr>
              <a:xfrm>
                <a:off x="7190753" y="5591308"/>
                <a:ext cx="332214" cy="524928"/>
              </a:xfrm>
              <a:custGeom>
                <a:rect b="b" l="l" r="r" t="t"/>
                <a:pathLst>
                  <a:path extrusionOk="0" h="524928" w="332214">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9"/>
              <p:cNvSpPr/>
              <p:nvPr/>
            </p:nvSpPr>
            <p:spPr>
              <a:xfrm>
                <a:off x="7272067" y="6011466"/>
                <a:ext cx="31338" cy="31602"/>
              </a:xfrm>
              <a:custGeom>
                <a:rect b="b" l="l" r="r" t="t"/>
                <a:pathLst>
                  <a:path extrusionOk="0" h="31602" w="31338">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9"/>
              <p:cNvSpPr/>
              <p:nvPr/>
            </p:nvSpPr>
            <p:spPr>
              <a:xfrm>
                <a:off x="7610098" y="5598136"/>
                <a:ext cx="326177" cy="521713"/>
              </a:xfrm>
              <a:custGeom>
                <a:rect b="b" l="l" r="r" t="t"/>
                <a:pathLst>
                  <a:path extrusionOk="0" h="521713" w="326177">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9"/>
              <p:cNvSpPr/>
              <p:nvPr/>
            </p:nvSpPr>
            <p:spPr>
              <a:xfrm>
                <a:off x="7328058" y="5441456"/>
                <a:ext cx="477856" cy="383008"/>
              </a:xfrm>
              <a:custGeom>
                <a:rect b="b" l="l" r="r" t="t"/>
                <a:pathLst>
                  <a:path extrusionOk="0" h="383008" w="477856">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9"/>
              <p:cNvSpPr/>
              <p:nvPr/>
            </p:nvSpPr>
            <p:spPr>
              <a:xfrm>
                <a:off x="7549372" y="5799171"/>
                <a:ext cx="30028" cy="30713"/>
              </a:xfrm>
              <a:custGeom>
                <a:rect b="b" l="l" r="r" t="t"/>
                <a:pathLst>
                  <a:path extrusionOk="0" h="30713" w="30028">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9"/>
              <p:cNvSpPr/>
              <p:nvPr/>
            </p:nvSpPr>
            <p:spPr>
              <a:xfrm>
                <a:off x="7553889" y="5365577"/>
                <a:ext cx="25292" cy="49682"/>
              </a:xfrm>
              <a:custGeom>
                <a:rect b="b" l="l" r="r" t="t"/>
                <a:pathLst>
                  <a:path extrusionOk="0" h="49682" w="2529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9"/>
              <p:cNvSpPr/>
              <p:nvPr/>
            </p:nvSpPr>
            <p:spPr>
              <a:xfrm>
                <a:off x="7473945" y="5390644"/>
                <a:ext cx="43084" cy="43585"/>
              </a:xfrm>
              <a:custGeom>
                <a:rect b="b" l="l" r="r" t="t"/>
                <a:pathLst>
                  <a:path extrusionOk="0" h="43585" w="43084">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9"/>
              <p:cNvSpPr/>
              <p:nvPr/>
            </p:nvSpPr>
            <p:spPr>
              <a:xfrm>
                <a:off x="7617572" y="5390644"/>
                <a:ext cx="43724" cy="43585"/>
              </a:xfrm>
              <a:custGeom>
                <a:rect b="b" l="l" r="r" t="t"/>
                <a:pathLst>
                  <a:path extrusionOk="0" h="43585" w="43724">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