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57" r:id="rId5"/>
    <p:sldId id="300" r:id="rId6"/>
    <p:sldId id="301" r:id="rId7"/>
    <p:sldId id="298" r:id="rId8"/>
    <p:sldId id="302" r:id="rId9"/>
    <p:sldId id="260" r:id="rId10"/>
    <p:sldId id="303" r:id="rId11"/>
    <p:sldId id="304" r:id="rId12"/>
    <p:sldId id="305" r:id="rId13"/>
    <p:sldId id="265" r:id="rId14"/>
    <p:sldId id="306" r:id="rId15"/>
    <p:sldId id="307" r:id="rId16"/>
    <p:sldId id="308" r:id="rId17"/>
    <p:sldId id="309" r:id="rId18"/>
    <p:sldId id="310" r:id="rId19"/>
    <p:sldId id="270" r:id="rId20"/>
    <p:sldId id="311" r:id="rId21"/>
    <p:sldId id="312" r:id="rId22"/>
    <p:sldId id="313" r:id="rId23"/>
    <p:sldId id="314" r:id="rId24"/>
    <p:sldId id="315" r:id="rId25"/>
    <p:sldId id="316" r:id="rId26"/>
    <p:sldId id="317" r:id="rId27"/>
    <p:sldId id="318" r:id="rId28"/>
    <p:sldId id="288" r:id="rId29"/>
    <p:sldId id="275" r:id="rId30"/>
    <p:sldId id="289" r:id="rId31"/>
    <p:sldId id="319" r:id="rId32"/>
    <p:sldId id="284" r:id="rId33"/>
    <p:sldId id="285" r:id="rId34"/>
    <p:sldId id="286" r:id="rId35"/>
    <p:sldId id="287" r:id="rId36"/>
    <p:sldId id="320" r:id="rId37"/>
    <p:sldId id="321" r:id="rId38"/>
    <p:sldId id="322" r:id="rId39"/>
    <p:sldId id="290" r:id="rId40"/>
    <p:sldId id="278" r:id="rId41"/>
    <p:sldId id="294" r:id="rId42"/>
    <p:sldId id="295" r:id="rId43"/>
    <p:sldId id="291" r:id="rId44"/>
    <p:sldId id="323" r:id="rId45"/>
    <p:sldId id="292" r:id="rId46"/>
    <p:sldId id="324" r:id="rId47"/>
    <p:sldId id="258" r:id="rId4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5990" autoAdjust="0"/>
  </p:normalViewPr>
  <p:slideViewPr>
    <p:cSldViewPr snapToGrid="0">
      <p:cViewPr varScale="1">
        <p:scale>
          <a:sx n="116" d="100"/>
          <a:sy n="116" d="100"/>
        </p:scale>
        <p:origin x="84" y="21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00  FUN-TECSOS-Enrique Del Rio Villanueva" userId="76620421-4e01-4046-9e64-0cce75ad0268" providerId="ADAL" clId="{BE53B046-C765-451C-9454-351786620354}"/>
    <pc:docChg chg="modSld">
      <pc:chgData name="00  FUN-TECSOS-Enrique Del Rio Villanueva" userId="76620421-4e01-4046-9e64-0cce75ad0268" providerId="ADAL" clId="{BE53B046-C765-451C-9454-351786620354}" dt="2023-09-15T12:50:57.156" v="0"/>
      <pc:docMkLst>
        <pc:docMk/>
      </pc:docMkLst>
      <pc:sldChg chg="addSp">
        <pc:chgData name="00  FUN-TECSOS-Enrique Del Rio Villanueva" userId="76620421-4e01-4046-9e64-0cce75ad0268" providerId="ADAL" clId="{BE53B046-C765-451C-9454-351786620354}" dt="2023-09-15T12:50:57.156" v="0"/>
        <pc:sldMkLst>
          <pc:docMk/>
          <pc:sldMk cId="0" sldId="324"/>
        </pc:sldMkLst>
        <pc:spChg chg="add">
          <ac:chgData name="00  FUN-TECSOS-Enrique Del Rio Villanueva" userId="76620421-4e01-4046-9e64-0cce75ad0268" providerId="ADAL" clId="{BE53B046-C765-451C-9454-351786620354}" dt="2023-09-15T12:50:57.156" v="0"/>
          <ac:spMkLst>
            <pc:docMk/>
            <pc:sldMk cId="0" sldId="324"/>
            <ac:spMk id="2" creationId="{4BFB0D27-5DB3-4893-A4C9-56226342796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ACA34-F355-4460-BF8E-49074196604B}" type="datetimeFigureOut">
              <a:rPr lang="es-ES" smtClean="0"/>
              <a:t>15/09/2023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99DFF0-105C-410F-A6D7-3BB1112F2FE9}" type="slidenum">
              <a:rPr lang="es-ES" smtClean="0"/>
              <a:t>‹Nº›</a:t>
            </a:fld>
            <a:endParaRPr lang="es-ES"/>
          </a:p>
        </p:txBody>
      </p:sp>
    </p:spTree>
    <p:extLst>
      <p:ext uri="{BB962C8B-B14F-4D97-AF65-F5344CB8AC3E}">
        <p14:creationId xmlns:p14="http://schemas.microsoft.com/office/powerpoint/2010/main" val="63434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3" name="Google Shape;31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5" name="Google Shape;32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6" name="Google Shape;36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1" name="Google Shape;40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8" name="Google Shape;43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2" name="Google Shape;45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2" name="Google Shape;46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2" name="Google Shape;47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0" name="Google Shape;49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6" name="Google Shape;49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5" name="Google Shape;50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2" name="Google Shape;60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5" name="Google Shape;1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4" name="Google Shape;61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7" name="Google Shape;2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nt Typecae &amp; Size" preserve="1">
  <p:cSld name="Font Typecae &amp; Size">
    <p:spTree>
      <p:nvGrpSpPr>
        <p:cNvPr id="1" name="Shape 12"/>
        <p:cNvGrpSpPr/>
        <p:nvPr/>
      </p:nvGrpSpPr>
      <p:grpSpPr>
        <a:xfrm>
          <a:off x="0" y="0"/>
          <a:ext cx="0" cy="0"/>
          <a:chOff x="0" y="0"/>
          <a:chExt cx="0" cy="0"/>
        </a:xfrm>
      </p:grpSpPr>
      <p:sp>
        <p:nvSpPr>
          <p:cNvPr id="13" name="Google Shape;13;p18"/>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4;p1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FFFFFF"/>
                </a:solidFill>
                <a:effectLst/>
                <a:uLnTx/>
                <a:uFillTx/>
                <a:latin typeface="Calibri"/>
                <a:ea typeface="Calibri"/>
                <a:cs typeface="Calibri"/>
                <a:sym typeface="Calibri"/>
              </a:rPr>
              <a:t>FONT TYPEFACE &amp; SIZE</a:t>
            </a: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5;p1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PLEASE ENSURE TO KEEP FONTS AS PER THE LAYOUT</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48 point  -  Divider Slides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endParaRPr kumimoji="0" sz="10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36 point  -  Title Heading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endParaRPr kumimoji="0" sz="1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30 point  -  Sub-Titles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	       - Quotes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endParaRPr kumimoji="0" sz="1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86D6E"/>
              </a:buClr>
              <a:buSzPts val="1100"/>
              <a:buFont typeface="Arial"/>
              <a:buNone/>
              <a:tabLst/>
              <a:defRPr/>
            </a:pPr>
            <a:r>
              <a:rPr kumimoji="0" lang="en-US" sz="3000" b="0" i="0" u="none" strike="noStrike" kern="0" cap="none" spc="0" normalizeH="0" baseline="0" noProof="0">
                <a:ln>
                  <a:noFill/>
                </a:ln>
                <a:solidFill>
                  <a:srgbClr val="FFFFFF"/>
                </a:solidFill>
                <a:effectLst/>
                <a:uLnTx/>
                <a:uFillTx/>
                <a:latin typeface="Calibri"/>
                <a:ea typeface="Calibri"/>
                <a:cs typeface="Calibri"/>
                <a:sym typeface="Calibri"/>
              </a:rPr>
              <a:t>24 point  -  Main Text Body </a:t>
            </a: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6;p1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Calibri"/>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Please ensure to keep the font sizes set as per the slide layouts. The font used throughout the </a:t>
            </a: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Housing Care </a:t>
            </a: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PowerPoint is….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86D6E"/>
              </a:buClr>
              <a:buSzPts val="2400"/>
              <a:buFont typeface="Calibri"/>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a:ln>
                  <a:noFill/>
                </a:ln>
                <a:solidFill>
                  <a:srgbClr val="FFFFFF"/>
                </a:solidFill>
                <a:effectLst/>
                <a:uLnTx/>
                <a:uFillTx/>
                <a:latin typeface="Calibri"/>
                <a:ea typeface="Calibri"/>
                <a:cs typeface="Calibri"/>
                <a:sym typeface="Calibri"/>
              </a:rPr>
              <a:t>Calibri</a:t>
            </a:r>
            <a:endParaRPr kumimoji="0" sz="36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17" name="Google Shape;17;p1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8" name="Google Shape;18;p18"/>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 name="Google Shape;19;p1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a:t>
            </a: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PLEASE DELETE THIS INSTRUCTION SLIDE BEFORE PRESENTING FINAL PRESENTATION </a:t>
            </a: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 </a:t>
            </a: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20" name="Google Shape;20;p1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325125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ptop Slide" preserve="1">
  <p:cSld name="Laptop Slide">
    <p:spTree>
      <p:nvGrpSpPr>
        <p:cNvPr id="1" name="Shape 114"/>
        <p:cNvGrpSpPr/>
        <p:nvPr/>
      </p:nvGrpSpPr>
      <p:grpSpPr>
        <a:xfrm>
          <a:off x="0" y="0"/>
          <a:ext cx="0" cy="0"/>
          <a:chOff x="0" y="0"/>
          <a:chExt cx="0" cy="0"/>
        </a:xfrm>
      </p:grpSpPr>
      <p:sp>
        <p:nvSpPr>
          <p:cNvPr id="115" name="Google Shape;115;p27"/>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16" name="Google Shape;116;p27"/>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27"/>
          <p:cNvPicPr preferRelativeResize="0"/>
          <p:nvPr/>
        </p:nvPicPr>
        <p:blipFill rotWithShape="1">
          <a:blip r:embed="rId2">
            <a:alphaModFix/>
          </a:blip>
          <a:srcRect l="-18315" t="15976" r="29196" b="11083"/>
          <a:stretch/>
        </p:blipFill>
        <p:spPr>
          <a:xfrm flipH="1">
            <a:off x="0" y="1639691"/>
            <a:ext cx="8439100" cy="5375657"/>
          </a:xfrm>
          <a:prstGeom prst="rect">
            <a:avLst/>
          </a:prstGeom>
          <a:noFill/>
          <a:ln>
            <a:noFill/>
          </a:ln>
        </p:spPr>
      </p:pic>
      <p:sp>
        <p:nvSpPr>
          <p:cNvPr id="119" name="Google Shape;119;p27"/>
          <p:cNvSpPr>
            <a:spLocks noGrp="1"/>
          </p:cNvSpPr>
          <p:nvPr>
            <p:ph type="pic" idx="3"/>
          </p:nvPr>
        </p:nvSpPr>
        <p:spPr>
          <a:xfrm>
            <a:off x="0" y="1866787"/>
            <a:ext cx="5130800" cy="3913188"/>
          </a:xfrm>
          <a:prstGeom prst="rect">
            <a:avLst/>
          </a:prstGeom>
          <a:solidFill>
            <a:srgbClr val="D8D8D8"/>
          </a:solidFill>
          <a:ln>
            <a:noFill/>
          </a:ln>
        </p:spPr>
      </p:sp>
    </p:spTree>
    <p:extLst>
      <p:ext uri="{BB962C8B-B14F-4D97-AF65-F5344CB8AC3E}">
        <p14:creationId xmlns:p14="http://schemas.microsoft.com/office/powerpoint/2010/main" val="61902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ne Slide" preserve="1">
  <p:cSld name="Phone Slide">
    <p:spTree>
      <p:nvGrpSpPr>
        <p:cNvPr id="1" name="Shape 120"/>
        <p:cNvGrpSpPr/>
        <p:nvPr/>
      </p:nvGrpSpPr>
      <p:grpSpPr>
        <a:xfrm>
          <a:off x="0" y="0"/>
          <a:ext cx="0" cy="0"/>
          <a:chOff x="0" y="0"/>
          <a:chExt cx="0" cy="0"/>
        </a:xfrm>
      </p:grpSpPr>
      <p:sp>
        <p:nvSpPr>
          <p:cNvPr id="121" name="Google Shape;121;p28"/>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22" name="Google Shape;122;p28"/>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2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 name="Google Shape;124;p28" descr="iPhone6_mockup_front_white.png"/>
          <p:cNvPicPr preferRelativeResize="0"/>
          <p:nvPr/>
        </p:nvPicPr>
        <p:blipFill rotWithShape="1">
          <a:blip r:embed="rId2">
            <a:alphaModFix/>
          </a:blip>
          <a:srcRect/>
          <a:stretch/>
        </p:blipFill>
        <p:spPr>
          <a:xfrm>
            <a:off x="7768850" y="226918"/>
            <a:ext cx="4094254" cy="6404164"/>
          </a:xfrm>
          <a:prstGeom prst="rect">
            <a:avLst/>
          </a:prstGeom>
          <a:noFill/>
          <a:ln>
            <a:noFill/>
          </a:ln>
        </p:spPr>
      </p:pic>
      <p:sp>
        <p:nvSpPr>
          <p:cNvPr id="125" name="Google Shape;125;p28"/>
          <p:cNvSpPr>
            <a:spLocks noGrp="1"/>
          </p:cNvSpPr>
          <p:nvPr>
            <p:ph type="pic" idx="3"/>
          </p:nvPr>
        </p:nvSpPr>
        <p:spPr>
          <a:xfrm>
            <a:off x="8583306" y="1246695"/>
            <a:ext cx="2444127" cy="4336988"/>
          </a:xfrm>
          <a:prstGeom prst="rect">
            <a:avLst/>
          </a:prstGeom>
          <a:solidFill>
            <a:srgbClr val="D8D8D8"/>
          </a:solidFill>
          <a:ln>
            <a:noFill/>
          </a:ln>
        </p:spPr>
      </p:sp>
    </p:spTree>
    <p:extLst>
      <p:ext uri="{BB962C8B-B14F-4D97-AF65-F5344CB8AC3E}">
        <p14:creationId xmlns:p14="http://schemas.microsoft.com/office/powerpoint/2010/main" val="1322245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2" preserve="1">
  <p:cSld name="Text Slide 2">
    <p:spTree>
      <p:nvGrpSpPr>
        <p:cNvPr id="1" name="Shape 126"/>
        <p:cNvGrpSpPr/>
        <p:nvPr/>
      </p:nvGrpSpPr>
      <p:grpSpPr>
        <a:xfrm>
          <a:off x="0" y="0"/>
          <a:ext cx="0" cy="0"/>
          <a:chOff x="0" y="0"/>
          <a:chExt cx="0" cy="0"/>
        </a:xfrm>
      </p:grpSpPr>
      <p:sp>
        <p:nvSpPr>
          <p:cNvPr id="127" name="Google Shape;127;p29"/>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9"/>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29"/>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29"/>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31" name="Google Shape;131;p29"/>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5222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oto Slide" preserve="1">
  <p:cSld name="Photo Slide">
    <p:spTree>
      <p:nvGrpSpPr>
        <p:cNvPr id="1" name="Shape 132"/>
        <p:cNvGrpSpPr/>
        <p:nvPr/>
      </p:nvGrpSpPr>
      <p:grpSpPr>
        <a:xfrm>
          <a:off x="0" y="0"/>
          <a:ext cx="0" cy="0"/>
          <a:chOff x="0" y="0"/>
          <a:chExt cx="0" cy="0"/>
        </a:xfrm>
      </p:grpSpPr>
      <p:sp>
        <p:nvSpPr>
          <p:cNvPr id="133" name="Google Shape;133;p30"/>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34" name="Google Shape;134;p30"/>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0"/>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30"/>
          <p:cNvSpPr>
            <a:spLocks noGrp="1"/>
          </p:cNvSpPr>
          <p:nvPr>
            <p:ph type="pic" idx="3"/>
          </p:nvPr>
        </p:nvSpPr>
        <p:spPr>
          <a:xfrm>
            <a:off x="5888002" y="439730"/>
            <a:ext cx="5660531" cy="6045736"/>
          </a:xfrm>
          <a:prstGeom prst="rect">
            <a:avLst/>
          </a:prstGeom>
          <a:solidFill>
            <a:srgbClr val="F2F2F2"/>
          </a:solidFill>
          <a:ln>
            <a:noFill/>
          </a:ln>
        </p:spPr>
      </p:sp>
      <p:grpSp>
        <p:nvGrpSpPr>
          <p:cNvPr id="137" name="Google Shape;137;p30"/>
          <p:cNvGrpSpPr/>
          <p:nvPr/>
        </p:nvGrpSpPr>
        <p:grpSpPr>
          <a:xfrm>
            <a:off x="-2012374" y="3808246"/>
            <a:ext cx="3525984" cy="2857223"/>
            <a:chOff x="1659400" y="1572038"/>
            <a:chExt cx="970931" cy="786778"/>
          </a:xfrm>
        </p:grpSpPr>
        <p:sp>
          <p:nvSpPr>
            <p:cNvPr id="138" name="Google Shape;138;p3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39" name="Google Shape;139;p3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11943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inal Slide" preserve="1">
  <p:cSld name="Final Slide">
    <p:spTree>
      <p:nvGrpSpPr>
        <p:cNvPr id="1" name="Shape 140"/>
        <p:cNvGrpSpPr/>
        <p:nvPr/>
      </p:nvGrpSpPr>
      <p:grpSpPr>
        <a:xfrm>
          <a:off x="0" y="0"/>
          <a:ext cx="0" cy="0"/>
          <a:chOff x="0" y="0"/>
          <a:chExt cx="0" cy="0"/>
        </a:xfrm>
      </p:grpSpPr>
      <p:sp>
        <p:nvSpPr>
          <p:cNvPr id="141" name="Google Shape;141;p31"/>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42" name="Google Shape;142;p31"/>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31"/>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4" name="Google Shape;144;p31"/>
          <p:cNvGrpSpPr/>
          <p:nvPr/>
        </p:nvGrpSpPr>
        <p:grpSpPr>
          <a:xfrm>
            <a:off x="336354" y="5927698"/>
            <a:ext cx="2735993" cy="679345"/>
            <a:chOff x="0" y="0"/>
            <a:chExt cx="2301694" cy="571500"/>
          </a:xfrm>
        </p:grpSpPr>
        <p:sp>
          <p:nvSpPr>
            <p:cNvPr id="145" name="Google Shape;145;p3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6" name="Google Shape;146;p3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pic>
        <p:nvPicPr>
          <p:cNvPr id="147" name="Google Shape;147;p31"/>
          <p:cNvPicPr preferRelativeResize="0"/>
          <p:nvPr/>
        </p:nvPicPr>
        <p:blipFill rotWithShape="1">
          <a:blip r:embed="rId3">
            <a:alphaModFix/>
          </a:blip>
          <a:srcRect/>
          <a:stretch/>
        </p:blipFill>
        <p:spPr>
          <a:xfrm>
            <a:off x="336354" y="587665"/>
            <a:ext cx="5189566" cy="1979955"/>
          </a:xfrm>
          <a:prstGeom prst="rect">
            <a:avLst/>
          </a:prstGeom>
          <a:noFill/>
          <a:ln>
            <a:noFill/>
          </a:ln>
        </p:spPr>
      </p:pic>
      <p:grpSp>
        <p:nvGrpSpPr>
          <p:cNvPr id="148" name="Google Shape;148;p31"/>
          <p:cNvGrpSpPr/>
          <p:nvPr/>
        </p:nvGrpSpPr>
        <p:grpSpPr>
          <a:xfrm>
            <a:off x="9565775" y="3574321"/>
            <a:ext cx="3525984" cy="2857223"/>
            <a:chOff x="1659400" y="1572038"/>
            <a:chExt cx="970931" cy="786778"/>
          </a:xfrm>
        </p:grpSpPr>
        <p:sp>
          <p:nvSpPr>
            <p:cNvPr id="149" name="Google Shape;149;p3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50" name="Google Shape;150;p3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
        <p:nvSpPr>
          <p:cNvPr id="151" name="Google Shape;151;p31"/>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52" name="Google Shape;152;p31"/>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916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cons" preserve="1">
  <p:cSld name="Icons">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7996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ver Slide " preserve="1">
  <p:cSld name="Cover Slide ">
    <p:spTree>
      <p:nvGrpSpPr>
        <p:cNvPr id="1" name="Shape 22"/>
        <p:cNvGrpSpPr/>
        <p:nvPr/>
      </p:nvGrpSpPr>
      <p:grpSpPr>
        <a:xfrm>
          <a:off x="0" y="0"/>
          <a:ext cx="0" cy="0"/>
          <a:chOff x="0" y="0"/>
          <a:chExt cx="0" cy="0"/>
        </a:xfrm>
      </p:grpSpPr>
      <p:sp>
        <p:nvSpPr>
          <p:cNvPr id="23" name="Google Shape;23;p2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24" name="Google Shape;24;p2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6" name="Google Shape;26;p20"/>
          <p:cNvGrpSpPr/>
          <p:nvPr/>
        </p:nvGrpSpPr>
        <p:grpSpPr>
          <a:xfrm>
            <a:off x="162193" y="6091871"/>
            <a:ext cx="2471731" cy="613729"/>
            <a:chOff x="0" y="0"/>
            <a:chExt cx="2301694" cy="571500"/>
          </a:xfrm>
        </p:grpSpPr>
        <p:sp>
          <p:nvSpPr>
            <p:cNvPr id="27" name="Google Shape;27;p2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 name="Google Shape;28;p20"/>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9" name="Google Shape;29;p2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nvGrpSpPr>
          <p:cNvPr id="30" name="Google Shape;30;p20"/>
          <p:cNvGrpSpPr/>
          <p:nvPr/>
        </p:nvGrpSpPr>
        <p:grpSpPr>
          <a:xfrm>
            <a:off x="9565775" y="3574321"/>
            <a:ext cx="3525984" cy="2857223"/>
            <a:chOff x="1659400" y="1572038"/>
            <a:chExt cx="970931" cy="786778"/>
          </a:xfrm>
        </p:grpSpPr>
        <p:sp>
          <p:nvSpPr>
            <p:cNvPr id="31" name="Google Shape;31;p2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32" name="Google Shape;32;p2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
        <p:nvSpPr>
          <p:cNvPr id="33" name="Google Shape;33;p20"/>
          <p:cNvSpPr>
            <a:spLocks noGrp="1"/>
          </p:cNvSpPr>
          <p:nvPr>
            <p:ph type="pic" idx="3"/>
          </p:nvPr>
        </p:nvSpPr>
        <p:spPr>
          <a:xfrm>
            <a:off x="5718875" y="423474"/>
            <a:ext cx="5982506" cy="4551482"/>
          </a:xfrm>
          <a:prstGeom prst="rect">
            <a:avLst/>
          </a:prstGeom>
          <a:solidFill>
            <a:srgbClr val="F2F2F2"/>
          </a:solidFill>
          <a:ln>
            <a:noFill/>
          </a:ln>
        </p:spPr>
      </p:sp>
      <p:sp>
        <p:nvSpPr>
          <p:cNvPr id="34" name="Google Shape;34;p2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69"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35" name="Google Shape;35;p2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6" name="Google Shape;36;p20"/>
          <p:cNvPicPr preferRelativeResize="0"/>
          <p:nvPr/>
        </p:nvPicPr>
        <p:blipFill rotWithShape="1">
          <a:blip r:embed="rId3">
            <a:alphaModFix/>
          </a:blip>
          <a:srcRect/>
          <a:stretch/>
        </p:blipFill>
        <p:spPr>
          <a:xfrm>
            <a:off x="431403" y="569217"/>
            <a:ext cx="4405042" cy="1680639"/>
          </a:xfrm>
          <a:prstGeom prst="rect">
            <a:avLst/>
          </a:prstGeom>
          <a:noFill/>
          <a:ln>
            <a:noFill/>
          </a:ln>
        </p:spPr>
      </p:pic>
    </p:spTree>
    <p:extLst>
      <p:ext uri="{BB962C8B-B14F-4D97-AF65-F5344CB8AC3E}">
        <p14:creationId xmlns:p14="http://schemas.microsoft.com/office/powerpoint/2010/main" val="329416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verview/Content Slide" preserve="1">
  <p:cSld name="Overview/Content Slide">
    <p:spTree>
      <p:nvGrpSpPr>
        <p:cNvPr id="1" name="Shape 37"/>
        <p:cNvGrpSpPr/>
        <p:nvPr/>
      </p:nvGrpSpPr>
      <p:grpSpPr>
        <a:xfrm>
          <a:off x="0" y="0"/>
          <a:ext cx="0" cy="0"/>
          <a:chOff x="0" y="0"/>
          <a:chExt cx="0" cy="0"/>
        </a:xfrm>
      </p:grpSpPr>
      <p:sp>
        <p:nvSpPr>
          <p:cNvPr id="38" name="Google Shape;38;p21"/>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1"/>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21"/>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21"/>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21"/>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21"/>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21"/>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5" name="Google Shape;45;p21"/>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21"/>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7" name="Google Shape;47;p21"/>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8" name="Google Shape;48;p21"/>
          <p:cNvSpPr/>
          <p:nvPr/>
        </p:nvSpPr>
        <p:spPr>
          <a:xfrm>
            <a:off x="8947682" y="2543260"/>
            <a:ext cx="2531288" cy="1223412"/>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92E4B"/>
              </a:buClr>
              <a:buSzPts val="1050"/>
              <a:buFont typeface="Calibri"/>
              <a:buNone/>
              <a:tabLst/>
              <a:defRPr/>
            </a:pPr>
            <a:r>
              <a:rPr kumimoji="0" lang="en-US" sz="1050" b="0" i="0" u="none" strike="noStrike" kern="0" cap="none" spc="0" normalizeH="0" baseline="0" noProof="0">
                <a:ln>
                  <a:noFill/>
                </a:ln>
                <a:solidFill>
                  <a:srgbClr val="092E4B"/>
                </a:solidFill>
                <a:effectLst/>
                <a:uLnTx/>
                <a:uFillTx/>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1"/>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0" name="Google Shape;50;p21"/>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1" name="Google Shape;51;p21"/>
          <p:cNvGrpSpPr/>
          <p:nvPr/>
        </p:nvGrpSpPr>
        <p:grpSpPr>
          <a:xfrm>
            <a:off x="8744224" y="-356297"/>
            <a:ext cx="3525984" cy="2857223"/>
            <a:chOff x="1659400" y="1572038"/>
            <a:chExt cx="970931" cy="786778"/>
          </a:xfrm>
        </p:grpSpPr>
        <p:sp>
          <p:nvSpPr>
            <p:cNvPr id="52" name="Google Shape;52;p2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53" name="Google Shape;53;p2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78659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reserve="1">
  <p:cSld name="Divider ">
    <p:spTree>
      <p:nvGrpSpPr>
        <p:cNvPr id="1" name="Shape 54"/>
        <p:cNvGrpSpPr/>
        <p:nvPr/>
      </p:nvGrpSpPr>
      <p:grpSpPr>
        <a:xfrm>
          <a:off x="0" y="0"/>
          <a:ext cx="0" cy="0"/>
          <a:chOff x="0" y="0"/>
          <a:chExt cx="0" cy="0"/>
        </a:xfrm>
      </p:grpSpPr>
      <p:sp>
        <p:nvSpPr>
          <p:cNvPr id="55" name="Google Shape;55;p22"/>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56" name="Google Shape;56;p22"/>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p22"/>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2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22"/>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60" name="Google Shape;60;p22"/>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nvGrpSpPr>
          <p:cNvPr id="61" name="Google Shape;61;p22"/>
          <p:cNvGrpSpPr/>
          <p:nvPr/>
        </p:nvGrpSpPr>
        <p:grpSpPr>
          <a:xfrm>
            <a:off x="9005185" y="0"/>
            <a:ext cx="3525984" cy="2857223"/>
            <a:chOff x="1659400" y="1572038"/>
            <a:chExt cx="970931" cy="786778"/>
          </a:xfrm>
        </p:grpSpPr>
        <p:sp>
          <p:nvSpPr>
            <p:cNvPr id="62" name="Google Shape;62;p2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63" name="Google Shape;63;p2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71176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1" preserve="1">
  <p:cSld name="Text Slide 1">
    <p:spTree>
      <p:nvGrpSpPr>
        <p:cNvPr id="1" name="Shape 64"/>
        <p:cNvGrpSpPr/>
        <p:nvPr/>
      </p:nvGrpSpPr>
      <p:grpSpPr>
        <a:xfrm>
          <a:off x="0" y="0"/>
          <a:ext cx="0" cy="0"/>
          <a:chOff x="0" y="0"/>
          <a:chExt cx="0" cy="0"/>
        </a:xfrm>
      </p:grpSpPr>
      <p:sp>
        <p:nvSpPr>
          <p:cNvPr id="65" name="Google Shape;65;p23"/>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66;p23"/>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67;p23"/>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2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3320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Quote Slide 2" preserve="1">
  <p:cSld name="Quote Slide 2">
    <p:spTree>
      <p:nvGrpSpPr>
        <p:cNvPr id="1" name="Shape 70"/>
        <p:cNvGrpSpPr/>
        <p:nvPr/>
      </p:nvGrpSpPr>
      <p:grpSpPr>
        <a:xfrm>
          <a:off x="0" y="0"/>
          <a:ext cx="0" cy="0"/>
          <a:chOff x="0" y="0"/>
          <a:chExt cx="0" cy="0"/>
        </a:xfrm>
      </p:grpSpPr>
      <p:sp>
        <p:nvSpPr>
          <p:cNvPr id="71" name="Google Shape;71;p24"/>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72" name="Google Shape;72;p24"/>
          <p:cNvSpPr>
            <a:spLocks noGrp="1"/>
          </p:cNvSpPr>
          <p:nvPr>
            <p:ph type="pic" idx="2"/>
          </p:nvPr>
        </p:nvSpPr>
        <p:spPr>
          <a:xfrm>
            <a:off x="0" y="0"/>
            <a:ext cx="12192000" cy="6858000"/>
          </a:xfrm>
          <a:prstGeom prst="rect">
            <a:avLst/>
          </a:prstGeom>
          <a:solidFill>
            <a:srgbClr val="F2F2F2"/>
          </a:solidFill>
          <a:ln>
            <a:noFill/>
          </a:ln>
        </p:spPr>
      </p:sp>
      <p:sp>
        <p:nvSpPr>
          <p:cNvPr id="73" name="Google Shape;73;p24"/>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4" name="Google Shape;74;p24"/>
          <p:cNvGrpSpPr/>
          <p:nvPr/>
        </p:nvGrpSpPr>
        <p:grpSpPr>
          <a:xfrm>
            <a:off x="-1877189" y="2648392"/>
            <a:ext cx="3525984" cy="2857223"/>
            <a:chOff x="1659400" y="1572038"/>
            <a:chExt cx="970931" cy="786778"/>
          </a:xfrm>
        </p:grpSpPr>
        <p:sp>
          <p:nvSpPr>
            <p:cNvPr id="75" name="Google Shape;75;p2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76" name="Google Shape;76;p2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27427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 Point x3 slide with photo" preserve="1">
  <p:cSld name="Bullet Point x3 slide with photo">
    <p:spTree>
      <p:nvGrpSpPr>
        <p:cNvPr id="1" name="Shape 77"/>
        <p:cNvGrpSpPr/>
        <p:nvPr/>
      </p:nvGrpSpPr>
      <p:grpSpPr>
        <a:xfrm>
          <a:off x="0" y="0"/>
          <a:ext cx="0" cy="0"/>
          <a:chOff x="0" y="0"/>
          <a:chExt cx="0" cy="0"/>
        </a:xfrm>
      </p:grpSpPr>
      <p:sp>
        <p:nvSpPr>
          <p:cNvPr id="78" name="Google Shape;78;p25"/>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79" name="Google Shape;79;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5"/>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5"/>
          <p:cNvSpPr>
            <a:spLocks noGrp="1"/>
          </p:cNvSpPr>
          <p:nvPr>
            <p:ph type="pic" idx="4"/>
          </p:nvPr>
        </p:nvSpPr>
        <p:spPr>
          <a:xfrm>
            <a:off x="-126342" y="0"/>
            <a:ext cx="3669321" cy="6858000"/>
          </a:xfrm>
          <a:prstGeom prst="rect">
            <a:avLst/>
          </a:prstGeom>
          <a:solidFill>
            <a:srgbClr val="D8D8D8"/>
          </a:solidFill>
          <a:ln>
            <a:noFill/>
          </a:ln>
        </p:spPr>
      </p:sp>
      <p:grpSp>
        <p:nvGrpSpPr>
          <p:cNvPr id="83" name="Google Shape;83;p25"/>
          <p:cNvGrpSpPr/>
          <p:nvPr/>
        </p:nvGrpSpPr>
        <p:grpSpPr>
          <a:xfrm>
            <a:off x="4054161" y="721803"/>
            <a:ext cx="7547911" cy="1674487"/>
            <a:chOff x="4061909" y="1565906"/>
            <a:chExt cx="7547911" cy="1882781"/>
          </a:xfrm>
        </p:grpSpPr>
        <p:cxnSp>
          <p:nvCxnSpPr>
            <p:cNvPr id="84" name="Google Shape;84;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85" name="Google Shape;85;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86" name="Google Shape;86;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87" name="Google Shape;87;p25"/>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88" name="Google Shape;88;p25"/>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89" name="Google Shape;89;p25"/>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25"/>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25"/>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2" name="Google Shape;92;p25"/>
          <p:cNvGrpSpPr/>
          <p:nvPr/>
        </p:nvGrpSpPr>
        <p:grpSpPr>
          <a:xfrm>
            <a:off x="4054160" y="2644936"/>
            <a:ext cx="7547911" cy="1674487"/>
            <a:chOff x="4061909" y="1565906"/>
            <a:chExt cx="7547911" cy="1882781"/>
          </a:xfrm>
        </p:grpSpPr>
        <p:cxnSp>
          <p:nvCxnSpPr>
            <p:cNvPr id="93" name="Google Shape;93;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94" name="Google Shape;94;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95" name="Google Shape;95;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96" name="Google Shape;96;p25"/>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97" name="Google Shape;97;p25"/>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98" name="Google Shape;98;p25"/>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5"/>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5"/>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1" name="Google Shape;101;p25"/>
          <p:cNvGrpSpPr/>
          <p:nvPr/>
        </p:nvGrpSpPr>
        <p:grpSpPr>
          <a:xfrm>
            <a:off x="4069658" y="4508733"/>
            <a:ext cx="7547911" cy="1674487"/>
            <a:chOff x="4061909" y="1565906"/>
            <a:chExt cx="7547911" cy="1882781"/>
          </a:xfrm>
        </p:grpSpPr>
        <p:cxnSp>
          <p:nvCxnSpPr>
            <p:cNvPr id="102" name="Google Shape;102;p25"/>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3" name="Google Shape;103;p25"/>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4" name="Google Shape;104;p25"/>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05" name="Google Shape;105;p25"/>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06" name="Google Shape;106;p25"/>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extLst>
      <p:ext uri="{BB962C8B-B14F-4D97-AF65-F5344CB8AC3E}">
        <p14:creationId xmlns:p14="http://schemas.microsoft.com/office/powerpoint/2010/main" val="240970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Slide" preserve="1">
  <p:cSld name="Quote Slide">
    <p:spTree>
      <p:nvGrpSpPr>
        <p:cNvPr id="1" name="Shape 107"/>
        <p:cNvGrpSpPr/>
        <p:nvPr/>
      </p:nvGrpSpPr>
      <p:grpSpPr>
        <a:xfrm>
          <a:off x="0" y="0"/>
          <a:ext cx="0" cy="0"/>
          <a:chOff x="0" y="0"/>
          <a:chExt cx="0" cy="0"/>
        </a:xfrm>
      </p:grpSpPr>
      <p:sp>
        <p:nvSpPr>
          <p:cNvPr id="108" name="Google Shape;108;p26"/>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09" name="Google Shape;109;p26"/>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0" name="Google Shape;110;p26"/>
          <p:cNvGrpSpPr/>
          <p:nvPr/>
        </p:nvGrpSpPr>
        <p:grpSpPr>
          <a:xfrm>
            <a:off x="4884044" y="3946789"/>
            <a:ext cx="3525984" cy="2857223"/>
            <a:chOff x="1659400" y="1572038"/>
            <a:chExt cx="970931" cy="786778"/>
          </a:xfrm>
        </p:grpSpPr>
        <p:sp>
          <p:nvSpPr>
            <p:cNvPr id="111" name="Google Shape;111;p2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sp>
          <p:nvSpPr>
            <p:cNvPr id="112" name="Google Shape;112;p2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86D6E"/>
                </a:solidFill>
                <a:effectLst/>
                <a:uLnTx/>
                <a:uFillTx/>
                <a:latin typeface="Calibri"/>
                <a:ea typeface="Calibri"/>
                <a:cs typeface="Calibri"/>
                <a:sym typeface="Calibri"/>
              </a:endParaRPr>
            </a:p>
          </p:txBody>
        </p:sp>
      </p:grpSp>
      <p:sp>
        <p:nvSpPr>
          <p:cNvPr id="113" name="Google Shape;113;p26"/>
          <p:cNvSpPr>
            <a:spLocks noGrp="1"/>
          </p:cNvSpPr>
          <p:nvPr>
            <p:ph type="pic" idx="2"/>
          </p:nvPr>
        </p:nvSpPr>
        <p:spPr>
          <a:xfrm>
            <a:off x="414116" y="352414"/>
            <a:ext cx="5497412" cy="6099184"/>
          </a:xfrm>
          <a:prstGeom prst="rect">
            <a:avLst/>
          </a:prstGeom>
          <a:solidFill>
            <a:srgbClr val="F2F2F2"/>
          </a:solidFill>
          <a:ln>
            <a:noFill/>
          </a:ln>
        </p:spPr>
      </p:sp>
    </p:spTree>
    <p:extLst>
      <p:ext uri="{BB962C8B-B14F-4D97-AF65-F5344CB8AC3E}">
        <p14:creationId xmlns:p14="http://schemas.microsoft.com/office/powerpoint/2010/main" val="256848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a:ln>
                  <a:noFill/>
                </a:ln>
                <a:solidFill>
                  <a:srgbClr val="092E4B"/>
                </a:solidFill>
                <a:effectLst/>
                <a:uLnTx/>
                <a:uFillTx/>
                <a:latin typeface="Calibri"/>
                <a:ea typeface="Calibri"/>
                <a:cs typeface="Calibri"/>
                <a:sym typeface="Calibri"/>
              </a:rPr>
              <a:t>Reframing Skills for Senior Carers</a:t>
            </a:r>
            <a:endParaRPr kumimoji="0" sz="1000" b="0" i="0" u="none" strike="noStrike" kern="0" cap="none" spc="0" normalizeH="0" baseline="0" noProof="0">
              <a:ln>
                <a:noFill/>
              </a:ln>
              <a:solidFill>
                <a:srgbClr val="092E4B"/>
              </a:solidFill>
              <a:effectLst/>
              <a:uLnTx/>
              <a:uFillTx/>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extLst>
      <p:ext uri="{BB962C8B-B14F-4D97-AF65-F5344CB8AC3E}">
        <p14:creationId xmlns:p14="http://schemas.microsoft.com/office/powerpoint/2010/main" val="26467075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openclipart.org/detail/24108/wooptoo_sticky_note" TargetMode="External"/><Relationship Id="rId4" Type="http://schemas.openxmlformats.org/officeDocument/2006/relationships/image" Target="../media/image9.png"/><Relationship Id="rId9" Type="http://schemas.openxmlformats.org/officeDocument/2006/relationships/hyperlink" Target="https://support.apple.com/en-gb/guide/iphone/iph3e2e4367/io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support.google.com/accessibility/android/answer/7349565" TargetMode="External"/><Relationship Id="rId3" Type="http://schemas.openxmlformats.org/officeDocument/2006/relationships/hyperlink" Target="https://support.google.com/accessibility/android/answer/11183305#displaysize" TargetMode="External"/><Relationship Id="rId7" Type="http://schemas.openxmlformats.org/officeDocument/2006/relationships/hyperlink" Target="https://support.google.com/accessibility/android/answer/11183305#colorinversion"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hyperlink" Target="https://support.google.com/accessibility/android/answer/6151800" TargetMode="External"/><Relationship Id="rId5" Type="http://schemas.openxmlformats.org/officeDocument/2006/relationships/hyperlink" Target="https://support.google.com/accessibility/android/answer/11183305#highcontrast" TargetMode="External"/><Relationship Id="rId4" Type="http://schemas.openxmlformats.org/officeDocument/2006/relationships/hyperlink" Target="https://support.google.com/accessibility/android/answer/6006949"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support.google.com/accessibility/android/answer/9426888" TargetMode="External"/><Relationship Id="rId3" Type="http://schemas.openxmlformats.org/officeDocument/2006/relationships/hyperlink" Target="https://support.google.com/accessibility/android/answer/6006554" TargetMode="External"/><Relationship Id="rId7" Type="http://schemas.openxmlformats.org/officeDocument/2006/relationships/hyperlink" Target="https://support.google.com/accessibility/android/answer/9157755"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support.google.com/accessibility/android/answer/9042284" TargetMode="External"/><Relationship Id="rId5" Type="http://schemas.openxmlformats.org/officeDocument/2006/relationships/hyperlink" Target="https://support.google.com/accessibility/android/answer/9158064" TargetMode="External"/><Relationship Id="rId4" Type="http://schemas.openxmlformats.org/officeDocument/2006/relationships/hyperlink" Target="https://support.google.com/accessibility/android/answer/935086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upport.google.com/accessibility/android/answer/6007100"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support.google.com/accessibility/android/answer/972876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upport.google.com/accessibility/android/answer/6151854"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slideLayout" Target="../slideLayouts/slideLayout11.xml"/><Relationship Id="rId1" Type="http://schemas.openxmlformats.org/officeDocument/2006/relationships/video" Target="https://www.youtube.com/embed/PT7TFVByKeI"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openclipart.org/detail/24108/wooptoo_sticky_note" TargetMode="External"/><Relationship Id="rId9"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hyperlink" Target="http://www.youtube.com/watch?v=jodANW3KZIg" TargetMode="External"/><Relationship Id="rId3" Type="http://schemas.openxmlformats.org/officeDocument/2006/relationships/image" Target="../media/image6.png"/><Relationship Id="rId7"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apps.apple.com/us/app/notes/id1110145109" TargetMode="External"/><Relationship Id="rId5" Type="http://schemas.openxmlformats.org/officeDocument/2006/relationships/hyperlink" Target="https://support.google.com/keep/answer/6101196?hl=es-419&amp;co=GENIE.Platform%3DDesktop" TargetMode="External"/><Relationship Id="rId10" Type="http://schemas.openxmlformats.org/officeDocument/2006/relationships/hyperlink" Target="https://youtu.be/jodANW3KZIg" TargetMode="External"/><Relationship Id="rId4" Type="http://schemas.openxmlformats.org/officeDocument/2006/relationships/hyperlink" Target="https://play.google.com/store/apps/details?id=com.google.android.keep&amp;hl=es_419&amp;gl=US" TargetMode="External"/><Relationship Id="rId9"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calendar.google.com/" TargetMode="External"/><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s://itunes.apple.com/ky/app/google-calendar/id909319292" TargetMode="External"/><Relationship Id="rId4" Type="http://schemas.openxmlformats.org/officeDocument/2006/relationships/hyperlink" Target="https://play.google.com/store/apps/details?id=com.google.android.calenda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youtu.be/kSQAJ34B0bA" TargetMode="External"/><Relationship Id="rId5" Type="http://schemas.openxmlformats.org/officeDocument/2006/relationships/image" Target="../media/image28.jpg"/><Relationship Id="rId4" Type="http://schemas.openxmlformats.org/officeDocument/2006/relationships/hyperlink" Target="http://www.youtube.com/watch?v=kSQAJ34B0bA"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blog.hubspot.com/marketing/how-to-use-facebook" TargetMode="External"/><Relationship Id="rId5" Type="http://schemas.openxmlformats.org/officeDocument/2006/relationships/image" Target="../media/image6.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socialmedia4beginners.com/facebook-course/"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facebook.com/help/"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hyperlink" Target="https://www.facebook.com/hel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hyperlink" Target="https://www.facebook.com/help/"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support.google.com/android/answer/9319337?hl=es" TargetMode="Externa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https://www.xataka.com/basics/como-enviar-mensajes-automaticos-sos-samsung-tu-ubicacion-fotos" TargetMode="External"/><Relationship Id="rId7" Type="http://schemas.openxmlformats.org/officeDocument/2006/relationships/hyperlink" Target="https://youtu.be/A2NihdPzD8g"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hyperlink" Target="http://www.youtube.com/watch?v=A2NihdPzD8g" TargetMode="External"/><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applesupport"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s://keepass.info/help/base/index.html" TargetMode="External"/><Relationship Id="rId5" Type="http://schemas.openxmlformats.org/officeDocument/2006/relationships/hyperlink" Target="https://www.facebook.com/help/" TargetMode="External"/><Relationship Id="rId4" Type="http://schemas.openxmlformats.org/officeDocument/2006/relationships/hyperlink" Target="https://support.google.com/android/?hl=es#topic=731301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hyperlink" Target="https://www.facebook.com/Housing.care.projec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998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5881E43D-F863-49BA-9F52-FCEB8C75BF19}"/>
              </a:ext>
            </a:extLst>
          </p:cNvPr>
          <p:cNvSpPr>
            <a:spLocks noGrp="1"/>
          </p:cNvSpPr>
          <p:nvPr>
            <p:ph type="body" idx="1"/>
          </p:nvPr>
        </p:nvSpPr>
        <p:spPr/>
        <p:txBody>
          <a:bodyPr/>
          <a:lstStyle/>
          <a:p>
            <a:pPr marL="685800" indent="-457200">
              <a:buFont typeface="+mj-lt"/>
              <a:buAutoNum type="arabicPeriod"/>
            </a:pPr>
            <a:r>
              <a:rPr lang="es-ES" dirty="0" err="1"/>
              <a:t>Locate</a:t>
            </a:r>
            <a:r>
              <a:rPr lang="es-ES" dirty="0"/>
              <a:t> </a:t>
            </a:r>
            <a:r>
              <a:rPr lang="es-ES" dirty="0" err="1"/>
              <a:t>settings</a:t>
            </a:r>
            <a:endParaRPr lang="es-ES" dirty="0"/>
          </a:p>
          <a:p>
            <a:pPr marL="685800" indent="-457200">
              <a:buFont typeface="+mj-lt"/>
              <a:buAutoNum type="arabicPeriod"/>
            </a:pPr>
            <a:endParaRPr lang="es-ES" dirty="0"/>
          </a:p>
          <a:p>
            <a:pPr marL="685800" indent="-457200">
              <a:buFont typeface="+mj-lt"/>
              <a:buAutoNum type="arabicPeriod"/>
            </a:pPr>
            <a:r>
              <a:rPr lang="es-ES" dirty="0"/>
              <a:t>Look </a:t>
            </a:r>
            <a:r>
              <a:rPr lang="es-ES" dirty="0" err="1"/>
              <a:t>for</a:t>
            </a:r>
            <a:r>
              <a:rPr lang="es-ES" dirty="0"/>
              <a:t> “</a:t>
            </a:r>
            <a:r>
              <a:rPr lang="es-ES" dirty="0" err="1"/>
              <a:t>accesibility</a:t>
            </a:r>
            <a:r>
              <a:rPr lang="es-ES" dirty="0"/>
              <a:t>” </a:t>
            </a:r>
            <a:r>
              <a:rPr lang="es-ES" dirty="0" err="1"/>
              <a:t>keyword</a:t>
            </a:r>
            <a:r>
              <a:rPr lang="es-ES" dirty="0"/>
              <a:t>  </a:t>
            </a:r>
          </a:p>
        </p:txBody>
      </p:sp>
      <p:sp>
        <p:nvSpPr>
          <p:cNvPr id="14" name="Marcador de texto 13">
            <a:extLst>
              <a:ext uri="{FF2B5EF4-FFF2-40B4-BE49-F238E27FC236}">
                <a16:creationId xmlns:a16="http://schemas.microsoft.com/office/drawing/2014/main" id="{55FBB9DC-69DF-4ADD-87CD-74E3B9FCB0AF}"/>
              </a:ext>
            </a:extLst>
          </p:cNvPr>
          <p:cNvSpPr>
            <a:spLocks noGrp="1"/>
          </p:cNvSpPr>
          <p:nvPr>
            <p:ph type="body" idx="2"/>
          </p:nvPr>
        </p:nvSpPr>
        <p:spPr/>
        <p:txBody>
          <a:bodyPr/>
          <a:lstStyle/>
          <a:p>
            <a:r>
              <a:rPr lang="es-ES" dirty="0" err="1"/>
              <a:t>How</a:t>
            </a:r>
            <a:r>
              <a:rPr lang="es-ES" dirty="0"/>
              <a:t> </a:t>
            </a:r>
            <a:r>
              <a:rPr lang="es-ES" dirty="0" err="1"/>
              <a:t>to</a:t>
            </a:r>
            <a:r>
              <a:rPr lang="es-ES" dirty="0"/>
              <a:t> Access </a:t>
            </a:r>
            <a:r>
              <a:rPr lang="es-ES" dirty="0" err="1"/>
              <a:t>accesibility</a:t>
            </a:r>
            <a:r>
              <a:rPr lang="es-ES" dirty="0"/>
              <a:t> </a:t>
            </a:r>
            <a:r>
              <a:rPr lang="es-ES" dirty="0" err="1"/>
              <a:t>menu</a:t>
            </a:r>
            <a:endParaRPr lang="es-ES" dirty="0"/>
          </a:p>
        </p:txBody>
      </p:sp>
      <p:pic>
        <p:nvPicPr>
          <p:cNvPr id="16" name="Imagen 15">
            <a:extLst>
              <a:ext uri="{FF2B5EF4-FFF2-40B4-BE49-F238E27FC236}">
                <a16:creationId xmlns:a16="http://schemas.microsoft.com/office/drawing/2014/main" id="{4C78D749-FABB-4CB6-A8D9-C8FF0886284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60843">
            <a:off x="1971413" y="4383522"/>
            <a:ext cx="6937696" cy="2349466"/>
          </a:xfrm>
          <a:prstGeom prst="rect">
            <a:avLst/>
          </a:prstGeom>
        </p:spPr>
      </p:pic>
      <p:pic>
        <p:nvPicPr>
          <p:cNvPr id="18" name="Screen_Recording_20230309_105440_Settings">
            <a:hlinkClick r:id="" action="ppaction://media"/>
            <a:extLst>
              <a:ext uri="{FF2B5EF4-FFF2-40B4-BE49-F238E27FC236}">
                <a16:creationId xmlns:a16="http://schemas.microsoft.com/office/drawing/2014/main" id="{B410C3D2-7013-4AFD-9554-385DE58304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39993" y="671119"/>
            <a:ext cx="2525086" cy="4957893"/>
          </a:xfrm>
          <a:prstGeom prst="rect">
            <a:avLst/>
          </a:prstGeom>
        </p:spPr>
      </p:pic>
      <p:pic>
        <p:nvPicPr>
          <p:cNvPr id="26" name="Gráfico 25" descr="Lupa">
            <a:extLst>
              <a:ext uri="{FF2B5EF4-FFF2-40B4-BE49-F238E27FC236}">
                <a16:creationId xmlns:a16="http://schemas.microsoft.com/office/drawing/2014/main" id="{B1749DC6-7518-4180-A081-95992E5D39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0261" y="3503589"/>
            <a:ext cx="655739" cy="655739"/>
          </a:xfrm>
          <a:prstGeom prst="rect">
            <a:avLst/>
          </a:prstGeom>
        </p:spPr>
      </p:pic>
      <p:sp>
        <p:nvSpPr>
          <p:cNvPr id="30" name="CuadroTexto 29">
            <a:extLst>
              <a:ext uri="{FF2B5EF4-FFF2-40B4-BE49-F238E27FC236}">
                <a16:creationId xmlns:a16="http://schemas.microsoft.com/office/drawing/2014/main" id="{43506C84-D98C-411F-AF8D-A2709B9FF44F}"/>
              </a:ext>
            </a:extLst>
          </p:cNvPr>
          <p:cNvSpPr txBox="1"/>
          <p:nvPr/>
        </p:nvSpPr>
        <p:spPr>
          <a:xfrm rot="160843">
            <a:off x="2906786" y="4740305"/>
            <a:ext cx="5066950" cy="1569660"/>
          </a:xfrm>
          <a:prstGeom prst="rect">
            <a:avLst/>
          </a:prstGeom>
          <a:noFill/>
        </p:spPr>
        <p:txBody>
          <a:bodyPr wrap="square" rtlCol="0">
            <a:spAutoFit/>
          </a:bodyPr>
          <a:lstStyle/>
          <a:p>
            <a:r>
              <a:rPr lang="es-ES" sz="2400" dirty="0"/>
              <a:t>Do </a:t>
            </a:r>
            <a:r>
              <a:rPr lang="es-ES" sz="2400" dirty="0" err="1"/>
              <a:t>you</a:t>
            </a:r>
            <a:r>
              <a:rPr lang="es-ES" sz="2400" dirty="0"/>
              <a:t> </a:t>
            </a:r>
            <a:r>
              <a:rPr lang="es-ES" sz="2400" dirty="0" err="1"/>
              <a:t>have</a:t>
            </a:r>
            <a:r>
              <a:rPr lang="es-ES" sz="2400" dirty="0"/>
              <a:t> Apple/iOS?</a:t>
            </a:r>
          </a:p>
          <a:p>
            <a:r>
              <a:rPr lang="es-ES" sz="2400" dirty="0" err="1"/>
              <a:t>Don’t</a:t>
            </a:r>
            <a:r>
              <a:rPr lang="es-ES" sz="2400" dirty="0"/>
              <a:t> </a:t>
            </a:r>
            <a:r>
              <a:rPr lang="es-ES" sz="2400" dirty="0" err="1"/>
              <a:t>worry</a:t>
            </a:r>
            <a:r>
              <a:rPr lang="es-ES" sz="2400" dirty="0"/>
              <a:t>, </a:t>
            </a:r>
            <a:r>
              <a:rPr lang="es-ES" sz="2400" dirty="0" err="1"/>
              <a:t>follow</a:t>
            </a:r>
            <a:r>
              <a:rPr lang="es-ES" sz="2400" dirty="0"/>
              <a:t> </a:t>
            </a:r>
            <a:r>
              <a:rPr lang="es-ES" sz="2400" dirty="0" err="1"/>
              <a:t>the</a:t>
            </a:r>
            <a:r>
              <a:rPr lang="es-ES" sz="2400" dirty="0"/>
              <a:t> </a:t>
            </a:r>
            <a:r>
              <a:rPr lang="es-ES" sz="2400" dirty="0" err="1"/>
              <a:t>same</a:t>
            </a:r>
            <a:r>
              <a:rPr lang="es-ES" sz="2400" dirty="0"/>
              <a:t> </a:t>
            </a:r>
            <a:r>
              <a:rPr lang="es-ES" sz="2400" dirty="0" err="1"/>
              <a:t>steps</a:t>
            </a:r>
            <a:r>
              <a:rPr lang="es-ES" sz="2400" dirty="0"/>
              <a:t>.</a:t>
            </a:r>
          </a:p>
          <a:p>
            <a:r>
              <a:rPr lang="es-ES" sz="2400" dirty="0">
                <a:hlinkClick r:id="rId9"/>
              </a:rPr>
              <a:t>https://support.apple.com/en-gb/guide/iphone/iph3e2e4367/ios</a:t>
            </a:r>
            <a:endParaRPr lang="es-ES" sz="2400" dirty="0"/>
          </a:p>
        </p:txBody>
      </p:sp>
    </p:spTree>
    <p:extLst>
      <p:ext uri="{BB962C8B-B14F-4D97-AF65-F5344CB8AC3E}">
        <p14:creationId xmlns:p14="http://schemas.microsoft.com/office/powerpoint/2010/main" val="20037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4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1061">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Mejoras de visibilidad</a:t>
            </a:r>
            <a:endParaRPr/>
          </a:p>
        </p:txBody>
      </p:sp>
      <p:sp>
        <p:nvSpPr>
          <p:cNvPr id="281" name="Google Shape;281;p11"/>
          <p:cNvSpPr txBox="1">
            <a:spLocks noGrp="1"/>
          </p:cNvSpPr>
          <p:nvPr>
            <p:ph type="body" idx="1"/>
          </p:nvPr>
        </p:nvSpPr>
        <p:spPr>
          <a:xfrm>
            <a:off x="-113405" y="2602242"/>
            <a:ext cx="8127250" cy="331164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SzPts val="2400"/>
              <a:buNone/>
            </a:pPr>
            <a:r>
              <a:rPr lang="es-ES" sz="2000" b="1"/>
              <a:t>Tamaño de la pantalla y de la fuente :</a:t>
            </a:r>
            <a:r>
              <a:rPr lang="es-ES" sz="2000"/>
              <a:t> Para cambiar el tamaño de los </a:t>
            </a:r>
            <a:r>
              <a:rPr lang="es-ES" sz="2000" u="sng">
                <a:solidFill>
                  <a:schemeClr val="hlink"/>
                </a:solidFill>
                <a:hlinkClick r:id="rId3"/>
              </a:rPr>
              <a:t>elementos de tu pantalla</a:t>
            </a:r>
            <a:r>
              <a:rPr lang="es-ES" sz="2000"/>
              <a:t>, ajusta el tamaño de </a:t>
            </a:r>
            <a:r>
              <a:rPr lang="es-ES" sz="2000" u="sng">
                <a:solidFill>
                  <a:schemeClr val="hlink"/>
                </a:solidFill>
                <a:hlinkClick r:id="rId3"/>
              </a:rPr>
              <a:t>visualización</a:t>
            </a:r>
            <a:r>
              <a:rPr lang="es-ES" sz="2000"/>
              <a:t> o el </a:t>
            </a:r>
            <a:r>
              <a:rPr lang="es-ES" sz="2000" u="sng">
                <a:solidFill>
                  <a:schemeClr val="hlink"/>
                </a:solidFill>
                <a:hlinkClick r:id="rId3"/>
              </a:rPr>
              <a:t>tamaño de letra</a:t>
            </a:r>
            <a:r>
              <a:rPr lang="es-ES" sz="2000"/>
              <a:t>.</a:t>
            </a:r>
            <a:endParaRPr/>
          </a:p>
          <a:p>
            <a:pPr marL="457200" lvl="0" indent="-228600" algn="l" rtl="0">
              <a:lnSpc>
                <a:spcPct val="90000"/>
              </a:lnSpc>
              <a:spcBef>
                <a:spcPts val="1000"/>
              </a:spcBef>
              <a:spcAft>
                <a:spcPts val="0"/>
              </a:spcAft>
              <a:buSzPts val="2400"/>
              <a:buNone/>
            </a:pPr>
            <a:r>
              <a:rPr lang="es-ES" sz="2000" b="1"/>
              <a:t>Magnificación:</a:t>
            </a:r>
            <a:r>
              <a:rPr lang="es-ES" sz="2000"/>
              <a:t> Para ampliar o aumentar temporalmente la pantalla, utiliza la </a:t>
            </a:r>
            <a:r>
              <a:rPr lang="es-ES" sz="2000" u="sng">
                <a:solidFill>
                  <a:schemeClr val="hlink"/>
                </a:solidFill>
                <a:hlinkClick r:id="rId4"/>
              </a:rPr>
              <a:t>ampliación.</a:t>
            </a:r>
            <a:endParaRPr sz="2000"/>
          </a:p>
          <a:p>
            <a:pPr marL="457200" lvl="0" indent="-228600" algn="l" rtl="0">
              <a:lnSpc>
                <a:spcPct val="90000"/>
              </a:lnSpc>
              <a:spcBef>
                <a:spcPts val="1000"/>
              </a:spcBef>
              <a:spcAft>
                <a:spcPts val="0"/>
              </a:spcAft>
              <a:buSzPts val="2400"/>
              <a:buNone/>
            </a:pPr>
            <a:r>
              <a:rPr lang="es-ES" sz="2000" b="1"/>
              <a:t>Opciones de contraste y color:</a:t>
            </a:r>
            <a:r>
              <a:rPr lang="es-ES" sz="2000"/>
              <a:t> Para ajustar el contraste o los colores, utiliza texto de </a:t>
            </a:r>
            <a:r>
              <a:rPr lang="es-ES" sz="2000" u="sng">
                <a:solidFill>
                  <a:schemeClr val="hlink"/>
                </a:solidFill>
                <a:hlinkClick r:id="rId5"/>
              </a:rPr>
              <a:t>alto contraste</a:t>
            </a:r>
            <a:r>
              <a:rPr lang="es-ES" sz="2000"/>
              <a:t>, </a:t>
            </a:r>
            <a:r>
              <a:rPr lang="es-ES" sz="2000" u="sng">
                <a:solidFill>
                  <a:schemeClr val="hlink"/>
                </a:solidFill>
                <a:hlinkClick r:id="rId6"/>
              </a:rPr>
              <a:t>tema oscuro</a:t>
            </a:r>
            <a:r>
              <a:rPr lang="es-ES" sz="2000"/>
              <a:t>, </a:t>
            </a:r>
            <a:r>
              <a:rPr lang="es-ES" sz="2000" u="sng">
                <a:solidFill>
                  <a:schemeClr val="hlink"/>
                </a:solidFill>
                <a:hlinkClick r:id="rId7"/>
              </a:rPr>
              <a:t>inversión del color </a:t>
            </a:r>
            <a:r>
              <a:rPr lang="es-ES" sz="2000"/>
              <a:t>o </a:t>
            </a:r>
            <a:r>
              <a:rPr lang="es-ES" sz="2000" u="sng">
                <a:solidFill>
                  <a:schemeClr val="hlink"/>
                </a:solidFill>
                <a:hlinkClick r:id="rId7"/>
              </a:rPr>
              <a:t>corrección del color</a:t>
            </a:r>
            <a:r>
              <a:rPr lang="es-ES" sz="2000"/>
              <a:t>.</a:t>
            </a:r>
            <a:endParaRPr/>
          </a:p>
          <a:p>
            <a:pPr marL="457200" lvl="0" indent="-228600" algn="l" rtl="0">
              <a:lnSpc>
                <a:spcPct val="90000"/>
              </a:lnSpc>
              <a:spcBef>
                <a:spcPts val="1000"/>
              </a:spcBef>
              <a:spcAft>
                <a:spcPts val="0"/>
              </a:spcAft>
              <a:buSzPts val="2400"/>
              <a:buNone/>
            </a:pPr>
            <a:r>
              <a:rPr lang="es-ES" sz="2000" b="1"/>
              <a:t>Seleccionar para hablar :</a:t>
            </a:r>
            <a:r>
              <a:rPr lang="es-ES" sz="2000"/>
              <a:t> Si quieres escuchar comentarios hablados en determinados momentos, puedes activar: </a:t>
            </a:r>
            <a:r>
              <a:rPr lang="es-ES" sz="2000" u="sng">
                <a:solidFill>
                  <a:schemeClr val="hlink"/>
                </a:solidFill>
                <a:hlinkClick r:id="rId8"/>
              </a:rPr>
              <a:t>Seleccionar para hablar</a:t>
            </a:r>
            <a:r>
              <a:rPr lang="es-ES" sz="2000"/>
              <a:t>. Selecciona elementos de la pantalla o apunta con la cámara a algo para oír cómo se lee o describe en voz alta.</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2"/>
          <p:cNvSpPr txBox="1">
            <a:spLocks noGrp="1"/>
          </p:cNvSpPr>
          <p:nvPr>
            <p:ph type="body" idx="1"/>
          </p:nvPr>
        </p:nvSpPr>
        <p:spPr>
          <a:xfrm>
            <a:off x="-101600" y="2275775"/>
            <a:ext cx="8408400" cy="36429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sz="1900"/>
              <a:t>Puedes elegir las preferencias de </a:t>
            </a:r>
            <a:r>
              <a:rPr lang="es-ES" sz="1900" u="sng">
                <a:solidFill>
                  <a:schemeClr val="hlink"/>
                </a:solidFill>
                <a:hlinkClick r:id="rId3"/>
              </a:rPr>
              <a:t>subtítulos</a:t>
            </a:r>
            <a:r>
              <a:rPr lang="es-ES" sz="1900"/>
              <a:t> (idioma, texto y estilo) para tu dispositivo.</a:t>
            </a:r>
            <a:endParaRPr/>
          </a:p>
          <a:p>
            <a:pPr marL="457200" marR="0" lvl="0" indent="-228600" algn="l" rtl="0">
              <a:lnSpc>
                <a:spcPct val="90000"/>
              </a:lnSpc>
              <a:spcBef>
                <a:spcPts val="1000"/>
              </a:spcBef>
              <a:spcAft>
                <a:spcPts val="0"/>
              </a:spcAft>
              <a:buClr>
                <a:srgbClr val="092E4B"/>
              </a:buClr>
              <a:buSzPts val="2400"/>
              <a:buFont typeface="Arial"/>
              <a:buNone/>
            </a:pPr>
            <a:r>
              <a:rPr lang="es-ES" sz="1900" u="sng">
                <a:solidFill>
                  <a:schemeClr val="hlink"/>
                </a:solidFill>
                <a:hlinkClick r:id="rId4"/>
              </a:rPr>
              <a:t>Live Caption </a:t>
            </a:r>
            <a:r>
              <a:rPr lang="es-ES" sz="1900"/>
              <a:t>subtitula automáticamente la voz en tu dispositivo.</a:t>
            </a:r>
            <a:endParaRPr/>
          </a:p>
          <a:p>
            <a:pPr marL="457200" marR="0" lvl="0" indent="-228600" algn="l" rtl="0">
              <a:lnSpc>
                <a:spcPct val="90000"/>
              </a:lnSpc>
              <a:spcBef>
                <a:spcPts val="1000"/>
              </a:spcBef>
              <a:spcAft>
                <a:spcPts val="0"/>
              </a:spcAft>
              <a:buClr>
                <a:srgbClr val="092E4B"/>
              </a:buClr>
              <a:buSzPts val="2400"/>
              <a:buFont typeface="Arial"/>
              <a:buNone/>
            </a:pPr>
            <a:r>
              <a:rPr lang="es-ES" sz="1900" u="sng">
                <a:solidFill>
                  <a:schemeClr val="hlink"/>
                </a:solidFill>
                <a:hlinkClick r:id="rId5"/>
              </a:rPr>
              <a:t>Live Transcribe </a:t>
            </a:r>
            <a:r>
              <a:rPr lang="es-ES" sz="1900"/>
              <a:t>captura el habla y el sonido y los muestra como texto en tu pantalla</a:t>
            </a:r>
            <a:endParaRPr/>
          </a:p>
          <a:p>
            <a:pPr marL="457200" marR="0" lvl="0" indent="-228600" algn="l" rtl="0">
              <a:lnSpc>
                <a:spcPct val="90000"/>
              </a:lnSpc>
              <a:spcBef>
                <a:spcPts val="1000"/>
              </a:spcBef>
              <a:spcAft>
                <a:spcPts val="0"/>
              </a:spcAft>
              <a:buClr>
                <a:srgbClr val="092E4B"/>
              </a:buClr>
              <a:buSzPts val="2400"/>
              <a:buFont typeface="Arial"/>
              <a:buNone/>
            </a:pPr>
            <a:r>
              <a:rPr lang="es-ES" sz="1900" u="sng">
                <a:solidFill>
                  <a:schemeClr val="hlink"/>
                </a:solidFill>
                <a:hlinkClick r:id="rId5"/>
              </a:rPr>
              <a:t>Las notificaciones de voz </a:t>
            </a:r>
            <a:r>
              <a:rPr lang="es-ES" sz="1900"/>
              <a:t>le ayudan a saber qué ocurre en su casa, como cuando suena una alarma de humos o el timbre de la puerta.</a:t>
            </a:r>
            <a:endParaRPr/>
          </a:p>
          <a:p>
            <a:pPr marL="457200" marR="0" lvl="0" indent="-228600" algn="l" rtl="0">
              <a:lnSpc>
                <a:spcPct val="90000"/>
              </a:lnSpc>
              <a:spcBef>
                <a:spcPts val="1000"/>
              </a:spcBef>
              <a:spcAft>
                <a:spcPts val="0"/>
              </a:spcAft>
              <a:buClr>
                <a:srgbClr val="092E4B"/>
              </a:buClr>
              <a:buSzPts val="2400"/>
              <a:buFont typeface="Arial"/>
              <a:buNone/>
            </a:pPr>
            <a:r>
              <a:rPr lang="es-ES" sz="1900" u="sng">
                <a:solidFill>
                  <a:schemeClr val="hlink"/>
                </a:solidFill>
                <a:hlinkClick r:id="rId6"/>
              </a:rPr>
              <a:t>El texto en tiempo real (RTT) </a:t>
            </a:r>
            <a:r>
              <a:rPr lang="es-ES" sz="1900"/>
              <a:t>te permite utilizar texto para comunicarte en llamadas telefónicas.</a:t>
            </a:r>
            <a:endParaRPr/>
          </a:p>
          <a:p>
            <a:pPr marL="457200" marR="0" lvl="0" indent="-228600" algn="l" rtl="0">
              <a:lnSpc>
                <a:spcPct val="90000"/>
              </a:lnSpc>
              <a:spcBef>
                <a:spcPts val="1000"/>
              </a:spcBef>
              <a:spcAft>
                <a:spcPts val="0"/>
              </a:spcAft>
              <a:buClr>
                <a:srgbClr val="092E4B"/>
              </a:buClr>
              <a:buSzPts val="2400"/>
              <a:buFont typeface="Arial"/>
              <a:buNone/>
            </a:pPr>
            <a:r>
              <a:rPr lang="es-ES" sz="1900" u="sng">
                <a:solidFill>
                  <a:schemeClr val="hlink"/>
                </a:solidFill>
                <a:hlinkClick r:id="rId7"/>
              </a:rPr>
              <a:t>Sound Amplifier </a:t>
            </a:r>
            <a:r>
              <a:rPr lang="es-ES" sz="1900"/>
              <a:t>te permite utilizar auriculares con cable o Bluetooth para filtrar, aumentar y amplificar los sonidos de tu entorno o de tu dispositivo Android.</a:t>
            </a:r>
            <a:endParaRPr/>
          </a:p>
          <a:p>
            <a:pPr marL="457200" marR="0" lvl="0" indent="-228600" algn="l" rtl="0">
              <a:lnSpc>
                <a:spcPct val="90000"/>
              </a:lnSpc>
              <a:spcBef>
                <a:spcPts val="1000"/>
              </a:spcBef>
              <a:spcAft>
                <a:spcPts val="0"/>
              </a:spcAft>
              <a:buClr>
                <a:srgbClr val="092E4B"/>
              </a:buClr>
              <a:buSzPts val="2400"/>
              <a:buFont typeface="Arial"/>
              <a:buNone/>
            </a:pPr>
            <a:r>
              <a:rPr lang="es-ES" sz="1900" u="sng">
                <a:solidFill>
                  <a:schemeClr val="hlink"/>
                </a:solidFill>
                <a:hlinkClick r:id="rId8"/>
              </a:rPr>
              <a:t>La compatibilidad </a:t>
            </a:r>
            <a:r>
              <a:rPr lang="es-ES" sz="1900"/>
              <a:t>con audífonos te permite emparejar audífonos con tu dispositivo Android para oír con mayor claridad.</a:t>
            </a:r>
            <a:endParaRPr sz="1900"/>
          </a:p>
          <a:p>
            <a:pPr marL="457200" marR="0" lvl="0" indent="-228600" algn="l" rtl="0">
              <a:lnSpc>
                <a:spcPct val="90000"/>
              </a:lnSpc>
              <a:spcBef>
                <a:spcPts val="1000"/>
              </a:spcBef>
              <a:spcAft>
                <a:spcPts val="0"/>
              </a:spcAft>
              <a:buClr>
                <a:srgbClr val="092E4B"/>
              </a:buClr>
              <a:buSzPts val="2400"/>
              <a:buFont typeface="Arial"/>
              <a:buNone/>
            </a:pPr>
            <a:endParaRPr sz="1900"/>
          </a:p>
        </p:txBody>
      </p:sp>
      <p:sp>
        <p:nvSpPr>
          <p:cNvPr id="292" name="Google Shape;292;p12"/>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Mejoras auditivas</a:t>
            </a:r>
            <a:endParaRPr/>
          </a:p>
        </p:txBody>
      </p:sp>
      <p:sp>
        <p:nvSpPr>
          <p:cNvPr id="3" name="Marcador de posición de imagen 2">
            <a:extLst>
              <a:ext uri="{FF2B5EF4-FFF2-40B4-BE49-F238E27FC236}">
                <a16:creationId xmlns:a16="http://schemas.microsoft.com/office/drawing/2014/main" id="{616C3F40-CFE2-462D-A9B4-681C757906F2}"/>
              </a:ext>
            </a:extLst>
          </p:cNvPr>
          <p:cNvSpPr>
            <a:spLocks noGrp="1"/>
          </p:cNvSpPr>
          <p:nvPr>
            <p:ph type="pic" idx="3"/>
          </p:nvPr>
        </p:nvSpPr>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3"/>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Para interactuar con el dispositivo de forma táctil y con la voz, puedes activar el </a:t>
            </a:r>
            <a:r>
              <a:rPr lang="es-ES" u="sng">
                <a:solidFill>
                  <a:schemeClr val="hlink"/>
                </a:solidFill>
                <a:hlinkClick r:id="rId3"/>
              </a:rPr>
              <a:t>lector de pantalla TalkBack</a:t>
            </a:r>
            <a:r>
              <a:rPr lang="es-ES"/>
              <a:t>. TalkBack describe sus acciones y le informa sobre alertas y notificaciones.</a:t>
            </a:r>
            <a:endParaRPr/>
          </a:p>
          <a:p>
            <a:pPr marL="457200" marR="0" lvl="0" indent="-228600" algn="l" rtl="0">
              <a:lnSpc>
                <a:spcPct val="90000"/>
              </a:lnSpc>
              <a:spcBef>
                <a:spcPts val="1000"/>
              </a:spcBef>
              <a:spcAft>
                <a:spcPts val="0"/>
              </a:spcAft>
              <a:buClr>
                <a:srgbClr val="092E4B"/>
              </a:buClr>
              <a:buSzPts val="2400"/>
              <a:buFont typeface="Arial"/>
              <a:buNone/>
            </a:pPr>
            <a:r>
              <a:rPr lang="es-ES"/>
              <a:t>Puede utilizar el </a:t>
            </a:r>
            <a:r>
              <a:rPr lang="es-ES" u="sng">
                <a:solidFill>
                  <a:schemeClr val="hlink"/>
                </a:solidFill>
                <a:hlinkClick r:id="rId4"/>
              </a:rPr>
              <a:t>teclado braille TalkBack </a:t>
            </a:r>
            <a:r>
              <a:rPr lang="es-ES"/>
              <a:t>para introducir braille de 6 puntos en su pantalla. El teclado braille TalkBack está disponible en braille inglés unificado, español y árabe.</a:t>
            </a:r>
            <a:endParaRPr/>
          </a:p>
        </p:txBody>
      </p:sp>
      <p:sp>
        <p:nvSpPr>
          <p:cNvPr id="304" name="Google Shape;304;p1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Talkback</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4"/>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Acceso de voz</a:t>
            </a:r>
            <a:endParaRPr/>
          </a:p>
        </p:txBody>
      </p:sp>
      <p:sp>
        <p:nvSpPr>
          <p:cNvPr id="317" name="Google Shape;317;p14"/>
          <p:cNvSpPr txBox="1">
            <a:spLocks noGrp="1"/>
          </p:cNvSpPr>
          <p:nvPr>
            <p:ph type="body" idx="1"/>
          </p:nvPr>
        </p:nvSpPr>
        <p:spPr>
          <a:xfrm>
            <a:off x="203201" y="2727325"/>
            <a:ext cx="7810500" cy="3311525"/>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s-ES"/>
              <a:t>Abre la pantalla de notificaciones y toca Tocar para empezar.</a:t>
            </a:r>
            <a:endParaRPr/>
          </a:p>
          <a:p>
            <a:pPr marL="685800" lvl="0" indent="-457200" algn="l" rtl="0">
              <a:lnSpc>
                <a:spcPct val="90000"/>
              </a:lnSpc>
              <a:spcBef>
                <a:spcPts val="1000"/>
              </a:spcBef>
              <a:spcAft>
                <a:spcPts val="0"/>
              </a:spcAft>
              <a:buSzPts val="2400"/>
              <a:buFont typeface="Arial"/>
              <a:buAutoNum type="arabicPeriod"/>
            </a:pPr>
            <a:r>
              <a:rPr lang="es-ES"/>
              <a:t>En la pantalla de inicio, pulsa la aplicación Voice Access.</a:t>
            </a:r>
            <a:endParaRPr/>
          </a:p>
          <a:p>
            <a:pPr marL="685800" lvl="0" indent="-457200" algn="l" rtl="0">
              <a:lnSpc>
                <a:spcPct val="90000"/>
              </a:lnSpc>
              <a:spcBef>
                <a:spcPts val="1000"/>
              </a:spcBef>
              <a:spcAft>
                <a:spcPts val="0"/>
              </a:spcAft>
              <a:buSzPts val="2400"/>
              <a:buFont typeface="Arial"/>
              <a:buAutoNum type="arabicPeriod"/>
            </a:pPr>
            <a:r>
              <a:rPr lang="es-ES"/>
              <a:t>Pulse el botón de activación de Acceso por voz . (Puede configurar el botón de activación en Ajustes y luego Accesibilidad y luego Acceso por voz y luego Ajustes y luego Botón de activación).</a:t>
            </a:r>
            <a:endParaRPr/>
          </a:p>
          <a:p>
            <a:pPr marL="685800" lvl="0" indent="-457200" algn="l" rtl="0">
              <a:lnSpc>
                <a:spcPct val="90000"/>
              </a:lnSpc>
              <a:spcBef>
                <a:spcPts val="1000"/>
              </a:spcBef>
              <a:spcAft>
                <a:spcPts val="0"/>
              </a:spcAft>
              <a:buSzPts val="2400"/>
              <a:buFont typeface="Arial"/>
              <a:buAutoNum type="arabicPeriod"/>
            </a:pPr>
            <a:r>
              <a:rPr lang="es-ES"/>
              <a:t>Di un comando, como "Abrir Gmail". </a:t>
            </a:r>
            <a:r>
              <a:rPr lang="es-ES" u="sng">
                <a:solidFill>
                  <a:schemeClr val="hlink"/>
                </a:solidFill>
                <a:hlinkClick r:id="rId3"/>
              </a:rPr>
              <a:t>Más información sobre los comandos de acceso de voz</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5"/>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dirty="0"/>
              <a:t>Tomar nota y reenviarlo por correo electrónico</a:t>
            </a:r>
            <a:endParaRPr dirty="0"/>
          </a:p>
        </p:txBody>
      </p:sp>
      <p:sp>
        <p:nvSpPr>
          <p:cNvPr id="328" name="Google Shape;328;p1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33;p16">
            <a:extLst>
              <a:ext uri="{FF2B5EF4-FFF2-40B4-BE49-F238E27FC236}">
                <a16:creationId xmlns:a16="http://schemas.microsoft.com/office/drawing/2014/main" id="{2817B404-7996-4B45-9FBF-D4D7DDE80147}"/>
              </a:ext>
            </a:extLst>
          </p:cNvPr>
          <p:cNvSpPr txBox="1">
            <a:spLocks noGrp="1"/>
          </p:cNvSpPr>
          <p:nvPr>
            <p:ph type="body" idx="1"/>
          </p:nvPr>
        </p:nvSpPr>
        <p:spPr>
          <a:xfrm>
            <a:off x="11105" y="2298357"/>
            <a:ext cx="4665493" cy="5173898"/>
          </a:xfrm>
          <a:prstGeom prst="rect">
            <a:avLst/>
          </a:prstGeom>
          <a:solidFill>
            <a:srgbClr val="7F3494"/>
          </a:solidFill>
          <a:ln>
            <a:noFill/>
          </a:ln>
        </p:spPr>
        <p:txBody>
          <a:bodyPr spcFirstLastPara="1" wrap="square" lIns="91425" tIns="45700" rIns="91425" bIns="45700" anchor="t" anchorCtr="0">
            <a:noAutofit/>
          </a:bodyPr>
          <a:lstStyle/>
          <a:p>
            <a:pPr marL="685800" marR="0" lvl="0" indent="-457200" algn="l" rtl="0">
              <a:lnSpc>
                <a:spcPct val="90000"/>
              </a:lnSpc>
              <a:spcBef>
                <a:spcPts val="1000"/>
              </a:spcBef>
              <a:spcAft>
                <a:spcPts val="0"/>
              </a:spcAft>
              <a:buClr>
                <a:srgbClr val="092E4B"/>
              </a:buClr>
              <a:buSzPts val="2400"/>
              <a:buAutoNum type="arabicPeriod"/>
            </a:pPr>
            <a:r>
              <a:rPr lang="es-ES" sz="2400" b="1" i="0" u="none" strike="noStrike" cap="none" dirty="0">
                <a:solidFill>
                  <a:srgbClr val="24BAA2"/>
                </a:solidFill>
              </a:rPr>
              <a:t>Localizar la aplicación de notas</a:t>
            </a:r>
            <a:endParaRPr sz="2400" b="1" i="0" dirty="0">
              <a:solidFill>
                <a:srgbClr val="24BAA2"/>
              </a:solidFill>
            </a:endParaRPr>
          </a:p>
          <a:p>
            <a:pPr marL="685800" marR="0" lvl="0" indent="-457200" algn="l" rtl="0">
              <a:lnSpc>
                <a:spcPct val="90000"/>
              </a:lnSpc>
              <a:spcBef>
                <a:spcPts val="1000"/>
              </a:spcBef>
              <a:spcAft>
                <a:spcPts val="0"/>
              </a:spcAft>
              <a:buClr>
                <a:srgbClr val="092E4B"/>
              </a:buClr>
              <a:buSzPts val="2400"/>
              <a:buAutoNum type="arabicPeriod"/>
            </a:pPr>
            <a:r>
              <a:rPr lang="es-ES" sz="2400" b="1" i="0" u="none" strike="noStrike" cap="none" dirty="0">
                <a:solidFill>
                  <a:srgbClr val="24BAA2"/>
                </a:solidFill>
              </a:rPr>
              <a:t>Crear nueva nota con contenido</a:t>
            </a:r>
            <a:br>
              <a:rPr lang="es-ES" sz="2400" b="1" i="0" u="none" strike="noStrike" cap="none" dirty="0">
                <a:solidFill>
                  <a:srgbClr val="24BAA2"/>
                </a:solidFill>
              </a:rPr>
            </a:br>
            <a:br>
              <a:rPr lang="es-ES" sz="2400" b="1" i="0" u="none" strike="noStrike" cap="none" dirty="0">
                <a:solidFill>
                  <a:srgbClr val="24BAA2"/>
                </a:solidFill>
              </a:rPr>
            </a:br>
            <a:br>
              <a:rPr lang="es-ES" sz="2400" b="1" i="0" u="none" strike="noStrike" cap="none" dirty="0">
                <a:solidFill>
                  <a:srgbClr val="24BAA2"/>
                </a:solidFill>
              </a:rPr>
            </a:br>
            <a:endParaRPr sz="2400" b="1" i="0" u="none" strike="noStrike" cap="none" dirty="0">
              <a:solidFill>
                <a:srgbClr val="24BAA2"/>
              </a:solidFill>
            </a:endParaRPr>
          </a:p>
          <a:p>
            <a:pPr marL="685800" marR="0" lvl="0" indent="-457200" algn="l" rtl="0">
              <a:lnSpc>
                <a:spcPct val="90000"/>
              </a:lnSpc>
              <a:spcBef>
                <a:spcPts val="1000"/>
              </a:spcBef>
              <a:spcAft>
                <a:spcPts val="0"/>
              </a:spcAft>
              <a:buClr>
                <a:srgbClr val="092E4B"/>
              </a:buClr>
              <a:buSzPts val="2400"/>
              <a:buAutoNum type="arabicPeriod"/>
            </a:pPr>
            <a:r>
              <a:rPr lang="es-ES" sz="2400" b="1" i="0" u="none" strike="noStrike" cap="none" dirty="0">
                <a:solidFill>
                  <a:srgbClr val="24BAA2"/>
                </a:solidFill>
              </a:rPr>
              <a:t>Toca el icono de compartir:</a:t>
            </a:r>
            <a:endParaRPr dirty="0"/>
          </a:p>
          <a:p>
            <a:pPr marL="228600" marR="0" lvl="0" indent="0" algn="l" rtl="0">
              <a:lnSpc>
                <a:spcPct val="90000"/>
              </a:lnSpc>
              <a:spcBef>
                <a:spcPts val="1000"/>
              </a:spcBef>
              <a:spcAft>
                <a:spcPts val="0"/>
              </a:spcAft>
              <a:buClr>
                <a:srgbClr val="092E4B"/>
              </a:buClr>
              <a:buSzPts val="2400"/>
              <a:buNone/>
            </a:pPr>
            <a:endParaRPr sz="2400" b="1" i="0" dirty="0">
              <a:solidFill>
                <a:srgbClr val="24BAA2"/>
              </a:solidFill>
            </a:endParaRPr>
          </a:p>
          <a:p>
            <a:pPr marL="228600" marR="0" lvl="0" indent="0" algn="l" rtl="0">
              <a:lnSpc>
                <a:spcPct val="90000"/>
              </a:lnSpc>
              <a:spcBef>
                <a:spcPts val="1000"/>
              </a:spcBef>
              <a:spcAft>
                <a:spcPts val="0"/>
              </a:spcAft>
              <a:buClr>
                <a:srgbClr val="092E4B"/>
              </a:buClr>
              <a:buSzPts val="2400"/>
              <a:buNone/>
            </a:pPr>
            <a:r>
              <a:rPr lang="es-ES" sz="2400" b="1" i="0" u="none" strike="noStrike" cap="none" dirty="0">
                <a:solidFill>
                  <a:srgbClr val="24BAA2"/>
                </a:solidFill>
              </a:rPr>
              <a:t>iOS</a:t>
            </a:r>
            <a:endParaRPr sz="2400" b="1" i="0" dirty="0">
              <a:solidFill>
                <a:srgbClr val="24BAA2"/>
              </a:solidFill>
            </a:endParaRPr>
          </a:p>
          <a:p>
            <a:pPr marL="228600" marR="0" lvl="0" indent="0" algn="l" rtl="0">
              <a:lnSpc>
                <a:spcPct val="90000"/>
              </a:lnSpc>
              <a:spcBef>
                <a:spcPts val="1000"/>
              </a:spcBef>
              <a:spcAft>
                <a:spcPts val="0"/>
              </a:spcAft>
              <a:buClr>
                <a:srgbClr val="092E4B"/>
              </a:buClr>
              <a:buSzPts val="2400"/>
              <a:buNone/>
            </a:pPr>
            <a:r>
              <a:rPr lang="es-ES" sz="2400" b="1" i="0" u="none" strike="noStrike" cap="none" dirty="0">
                <a:solidFill>
                  <a:srgbClr val="24BAA2"/>
                </a:solidFill>
              </a:rPr>
              <a:t>Android</a:t>
            </a:r>
            <a:endParaRPr b="1" dirty="0"/>
          </a:p>
        </p:txBody>
      </p:sp>
      <p:pic>
        <p:nvPicPr>
          <p:cNvPr id="14" name="Imagen 13">
            <a:extLst>
              <a:ext uri="{FF2B5EF4-FFF2-40B4-BE49-F238E27FC236}">
                <a16:creationId xmlns:a16="http://schemas.microsoft.com/office/drawing/2014/main" id="{AF38ADA7-4AA0-4692-9069-839AD2219C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60843">
            <a:off x="4743907" y="4017037"/>
            <a:ext cx="4117980" cy="2974593"/>
          </a:xfrm>
          <a:prstGeom prst="rect">
            <a:avLst/>
          </a:prstGeom>
        </p:spPr>
      </p:pic>
      <p:sp>
        <p:nvSpPr>
          <p:cNvPr id="3" name="Marcador de texto 2">
            <a:extLst>
              <a:ext uri="{FF2B5EF4-FFF2-40B4-BE49-F238E27FC236}">
                <a16:creationId xmlns:a16="http://schemas.microsoft.com/office/drawing/2014/main" id="{574E1AD3-5495-4D62-956D-D673542EC52C}"/>
              </a:ext>
            </a:extLst>
          </p:cNvPr>
          <p:cNvSpPr>
            <a:spLocks noGrp="1"/>
          </p:cNvSpPr>
          <p:nvPr>
            <p:ph type="body" idx="2"/>
          </p:nvPr>
        </p:nvSpPr>
        <p:spPr>
          <a:xfrm>
            <a:off x="321276" y="1104337"/>
            <a:ext cx="7980895" cy="1031625"/>
          </a:xfrm>
        </p:spPr>
        <p:txBody>
          <a:bodyPr/>
          <a:lstStyle/>
          <a:p>
            <a:pPr lvl="0">
              <a:buClr>
                <a:schemeClr val="lt1"/>
              </a:buClr>
              <a:buSzPts val="4800"/>
            </a:pPr>
            <a:r>
              <a:rPr lang="es-ES" dirty="0"/>
              <a:t>Tomar nota y reenviarlo por correo electrónico</a:t>
            </a:r>
          </a:p>
          <a:p>
            <a:endParaRPr lang="es-ES" dirty="0"/>
          </a:p>
        </p:txBody>
      </p:sp>
      <p:sp>
        <p:nvSpPr>
          <p:cNvPr id="4" name="Marcador de posición de imagen 3">
            <a:extLst>
              <a:ext uri="{FF2B5EF4-FFF2-40B4-BE49-F238E27FC236}">
                <a16:creationId xmlns:a16="http://schemas.microsoft.com/office/drawing/2014/main" id="{9814F0F7-1D77-480D-94F3-8F62597E5BA9}"/>
              </a:ext>
            </a:extLst>
          </p:cNvPr>
          <p:cNvSpPr>
            <a:spLocks noGrp="1"/>
          </p:cNvSpPr>
          <p:nvPr>
            <p:ph type="pic" idx="3"/>
          </p:nvPr>
        </p:nvSpPr>
        <p:spPr/>
      </p:sp>
      <p:pic>
        <p:nvPicPr>
          <p:cNvPr id="5" name="Imagen 4">
            <a:extLst>
              <a:ext uri="{FF2B5EF4-FFF2-40B4-BE49-F238E27FC236}">
                <a16:creationId xmlns:a16="http://schemas.microsoft.com/office/drawing/2014/main" id="{7A4ACD49-7CA7-4099-AA69-6A399530816A}"/>
              </a:ext>
            </a:extLst>
          </p:cNvPr>
          <p:cNvPicPr>
            <a:picLocks noChangeAspect="1"/>
          </p:cNvPicPr>
          <p:nvPr/>
        </p:nvPicPr>
        <p:blipFill>
          <a:blip r:embed="rId5"/>
          <a:stretch>
            <a:fillRect/>
          </a:stretch>
        </p:blipFill>
        <p:spPr>
          <a:xfrm>
            <a:off x="4089582" y="2310186"/>
            <a:ext cx="3578374" cy="1338000"/>
          </a:xfrm>
          <a:prstGeom prst="rect">
            <a:avLst/>
          </a:prstGeom>
        </p:spPr>
      </p:pic>
      <p:pic>
        <p:nvPicPr>
          <p:cNvPr id="2050" name="Picture 2" descr="File:Ei-share-apple.svg">
            <a:extLst>
              <a:ext uri="{FF2B5EF4-FFF2-40B4-BE49-F238E27FC236}">
                <a16:creationId xmlns:a16="http://schemas.microsoft.com/office/drawing/2014/main" id="{65A4DD79-547C-40E6-A390-7F034E46B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110" y="5494467"/>
            <a:ext cx="722447" cy="7224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Font Awesome 5 solid share-square.svg">
            <a:extLst>
              <a:ext uri="{FF2B5EF4-FFF2-40B4-BE49-F238E27FC236}">
                <a16:creationId xmlns:a16="http://schemas.microsoft.com/office/drawing/2014/main" id="{23AACB80-AFF5-4DDE-BBCC-F74718700E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484" y="6114570"/>
            <a:ext cx="810197" cy="72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Font Awesome 5 solid share-alt.svg">
            <a:extLst>
              <a:ext uri="{FF2B5EF4-FFF2-40B4-BE49-F238E27FC236}">
                <a16:creationId xmlns:a16="http://schemas.microsoft.com/office/drawing/2014/main" id="{0DA7DF80-AB7D-496A-AFAA-557DAC00D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5923" y="6114570"/>
            <a:ext cx="630154"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Elementos multimedia en línea 7" title="Use Dictation in Notes — Apple Support">
            <a:hlinkClick r:id="" action="ppaction://media"/>
            <a:extLst>
              <a:ext uri="{FF2B5EF4-FFF2-40B4-BE49-F238E27FC236}">
                <a16:creationId xmlns:a16="http://schemas.microsoft.com/office/drawing/2014/main" id="{7208CB12-170A-45CA-9EB3-6A62499594BB}"/>
              </a:ext>
            </a:extLst>
          </p:cNvPr>
          <p:cNvPicPr>
            <a:picLocks noRot="1" noChangeAspect="1"/>
          </p:cNvPicPr>
          <p:nvPr>
            <a:videoFile r:link="rId1"/>
          </p:nvPr>
        </p:nvPicPr>
        <p:blipFill>
          <a:blip r:embed="rId9"/>
          <a:stretch>
            <a:fillRect/>
          </a:stretch>
        </p:blipFill>
        <p:spPr>
          <a:xfrm>
            <a:off x="5410031" y="5181331"/>
            <a:ext cx="2501510" cy="1407099"/>
          </a:xfrm>
          <a:prstGeom prst="rect">
            <a:avLst/>
          </a:prstGeom>
        </p:spPr>
      </p:pic>
      <p:sp>
        <p:nvSpPr>
          <p:cNvPr id="11" name="CuadroTexto 10">
            <a:extLst>
              <a:ext uri="{FF2B5EF4-FFF2-40B4-BE49-F238E27FC236}">
                <a16:creationId xmlns:a16="http://schemas.microsoft.com/office/drawing/2014/main" id="{FF823310-2B8A-46A6-A7D7-8662F442310D}"/>
              </a:ext>
            </a:extLst>
          </p:cNvPr>
          <p:cNvSpPr txBox="1"/>
          <p:nvPr/>
        </p:nvSpPr>
        <p:spPr>
          <a:xfrm>
            <a:off x="5410031" y="4470723"/>
            <a:ext cx="2451053" cy="646331"/>
          </a:xfrm>
          <a:prstGeom prst="rect">
            <a:avLst/>
          </a:prstGeom>
          <a:noFill/>
        </p:spPr>
        <p:txBody>
          <a:bodyPr wrap="square" rtlCol="0">
            <a:spAutoFit/>
          </a:bodyPr>
          <a:lstStyle/>
          <a:p>
            <a:r>
              <a:rPr lang="es-ES" dirty="0" err="1"/>
              <a:t>You</a:t>
            </a:r>
            <a:r>
              <a:rPr lang="es-ES" dirty="0"/>
              <a:t> can </a:t>
            </a:r>
            <a:r>
              <a:rPr lang="es-ES" dirty="0" err="1"/>
              <a:t>also</a:t>
            </a:r>
            <a:r>
              <a:rPr lang="es-ES" dirty="0"/>
              <a:t> try </a:t>
            </a:r>
            <a:r>
              <a:rPr lang="es-ES" dirty="0" err="1"/>
              <a:t>to</a:t>
            </a:r>
            <a:r>
              <a:rPr lang="es-ES" dirty="0"/>
              <a:t> transcribe </a:t>
            </a:r>
            <a:r>
              <a:rPr lang="es-ES" dirty="0" err="1"/>
              <a:t>your</a:t>
            </a:r>
            <a:r>
              <a:rPr lang="es-ES" dirty="0"/>
              <a:t> </a:t>
            </a:r>
            <a:r>
              <a:rPr lang="es-ES" dirty="0" err="1"/>
              <a:t>voice</a:t>
            </a:r>
            <a:r>
              <a:rPr lang="es-ES" dirty="0"/>
              <a:t>!</a:t>
            </a:r>
          </a:p>
        </p:txBody>
      </p:sp>
    </p:spTree>
    <p:extLst>
      <p:ext uri="{BB962C8B-B14F-4D97-AF65-F5344CB8AC3E}">
        <p14:creationId xmlns:p14="http://schemas.microsoft.com/office/powerpoint/2010/main" val="4057835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7"/>
          <p:cNvPicPr preferRelativeResize="0"/>
          <p:nvPr/>
        </p:nvPicPr>
        <p:blipFill rotWithShape="1">
          <a:blip r:embed="rId3">
            <a:alphaModFix/>
          </a:blip>
          <a:srcRect/>
          <a:stretch/>
        </p:blipFill>
        <p:spPr>
          <a:xfrm rot="160842">
            <a:off x="7880981" y="972012"/>
            <a:ext cx="4442588" cy="2974575"/>
          </a:xfrm>
          <a:prstGeom prst="rect">
            <a:avLst/>
          </a:prstGeom>
          <a:noFill/>
          <a:ln>
            <a:noFill/>
          </a:ln>
        </p:spPr>
      </p:pic>
      <p:sp>
        <p:nvSpPr>
          <p:cNvPr id="352" name="Google Shape;352;p17"/>
          <p:cNvSpPr txBox="1">
            <a:spLocks noGrp="1"/>
          </p:cNvSpPr>
          <p:nvPr>
            <p:ph type="body" idx="2"/>
          </p:nvPr>
        </p:nvSpPr>
        <p:spPr>
          <a:xfrm>
            <a:off x="1" y="764246"/>
            <a:ext cx="8928100" cy="80365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SzPts val="3600"/>
              <a:buNone/>
            </a:pPr>
            <a:r>
              <a:rPr lang="es-ES" sz="3600" b="1">
                <a:solidFill>
                  <a:srgbClr val="24BAA2"/>
                </a:solidFill>
                <a:latin typeface="Calibri"/>
                <a:ea typeface="Calibri"/>
                <a:cs typeface="Calibri"/>
                <a:sym typeface="Calibri"/>
              </a:rPr>
              <a:t>Tomar nota y reenviarlo por correo electrónico</a:t>
            </a:r>
            <a:endParaRPr/>
          </a:p>
        </p:txBody>
      </p:sp>
      <p:sp>
        <p:nvSpPr>
          <p:cNvPr id="353" name="Google Shape;353;p17"/>
          <p:cNvSpPr txBox="1">
            <a:spLocks noGrp="1"/>
          </p:cNvSpPr>
          <p:nvPr>
            <p:ph type="body" idx="1"/>
          </p:nvPr>
        </p:nvSpPr>
        <p:spPr>
          <a:xfrm>
            <a:off x="798513" y="2046288"/>
            <a:ext cx="10594975" cy="3849687"/>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b="1"/>
              <a:t>Descargar aplicación Android: </a:t>
            </a:r>
            <a:endParaRPr/>
          </a:p>
          <a:p>
            <a:pPr marL="457200" marR="0" lvl="0" indent="-228600" algn="l" rtl="0">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4"/>
              </a:rPr>
              <a:t>Google Keep: Notes &amp; Lists - Apps on Google Play</a:t>
            </a:r>
            <a:br>
              <a:rPr lang="es-ES"/>
            </a:br>
            <a:endParaRPr/>
          </a:p>
          <a:p>
            <a:pPr marL="457200" marR="0" lvl="0" indent="-228600" algn="l" rtl="0">
              <a:lnSpc>
                <a:spcPct val="90000"/>
              </a:lnSpc>
              <a:spcBef>
                <a:spcPts val="1000"/>
              </a:spcBef>
              <a:spcAft>
                <a:spcPts val="0"/>
              </a:spcAft>
              <a:buClr>
                <a:srgbClr val="092E4B"/>
              </a:buClr>
              <a:buSzPts val="2400"/>
              <a:buFont typeface="Arial"/>
              <a:buNone/>
            </a:pPr>
            <a:r>
              <a:rPr lang="es-ES"/>
              <a:t>Si tiene alguna duda sobre el proceso:</a:t>
            </a:r>
            <a:endParaRPr/>
          </a:p>
          <a:p>
            <a:pPr marL="457200" marR="0" lvl="0" indent="-228600" algn="l" rtl="0">
              <a:lnSpc>
                <a:spcPct val="90000"/>
              </a:lnSpc>
              <a:spcBef>
                <a:spcPts val="1000"/>
              </a:spcBef>
              <a:spcAft>
                <a:spcPts val="0"/>
              </a:spcAft>
              <a:buClr>
                <a:srgbClr val="092E4B"/>
              </a:buClr>
              <a:buSzPts val="2400"/>
              <a:buFont typeface="Arial"/>
              <a:buNone/>
            </a:pPr>
            <a:r>
              <a:rPr lang="es-ES" sz="2000" u="sng">
                <a:solidFill>
                  <a:schemeClr val="hlink"/>
                </a:solidFill>
                <a:latin typeface="Arial"/>
                <a:ea typeface="Arial"/>
                <a:cs typeface="Arial"/>
                <a:sym typeface="Arial"/>
                <a:hlinkClick r:id="rId5"/>
              </a:rPr>
              <a:t>Compartir notas, listas y dibujos- Android - Google Keep Help</a:t>
            </a:r>
            <a:r>
              <a:rPr lang="es-ES" u="sng">
                <a:solidFill>
                  <a:schemeClr val="hlink"/>
                </a:solidFill>
                <a:hlinkClick r:id="rId5"/>
              </a:rPr>
              <a:t>.</a:t>
            </a:r>
            <a:endParaRPr/>
          </a:p>
          <a:p>
            <a:pPr marL="457200" marR="0" lvl="0" indent="-228600" algn="l" rtl="0">
              <a:lnSpc>
                <a:spcPct val="90000"/>
              </a:lnSpc>
              <a:spcBef>
                <a:spcPts val="1000"/>
              </a:spcBef>
              <a:spcAft>
                <a:spcPts val="0"/>
              </a:spcAft>
              <a:buClr>
                <a:srgbClr val="092E4B"/>
              </a:buClr>
              <a:buSzPts val="2400"/>
              <a:buFont typeface="Arial"/>
              <a:buNone/>
            </a:pPr>
            <a:endParaRPr/>
          </a:p>
          <a:p>
            <a:pPr marL="457200" marR="0" lvl="0" indent="-228600" algn="l" rtl="0">
              <a:lnSpc>
                <a:spcPct val="90000"/>
              </a:lnSpc>
              <a:spcBef>
                <a:spcPts val="1000"/>
              </a:spcBef>
              <a:spcAft>
                <a:spcPts val="0"/>
              </a:spcAft>
              <a:buClr>
                <a:srgbClr val="092E4B"/>
              </a:buClr>
              <a:buSzPts val="2400"/>
              <a:buFont typeface="Arial"/>
              <a:buNone/>
            </a:pPr>
            <a:r>
              <a:rPr lang="es-ES"/>
              <a:t>Descargar aplicación iOS : </a:t>
            </a:r>
            <a:endParaRPr u="sng">
              <a:solidFill>
                <a:schemeClr val="hlink"/>
              </a:solidFill>
              <a:hlinkClick r:id="rId6"/>
            </a:endParaRPr>
          </a:p>
          <a:p>
            <a:pPr marL="457200" marR="0" lvl="0" indent="-228600" algn="l" rtl="0">
              <a:lnSpc>
                <a:spcPct val="90000"/>
              </a:lnSpc>
              <a:spcBef>
                <a:spcPts val="1000"/>
              </a:spcBef>
              <a:spcAft>
                <a:spcPts val="0"/>
              </a:spcAft>
              <a:buClr>
                <a:srgbClr val="092E4B"/>
              </a:buClr>
              <a:buSzPts val="2400"/>
              <a:buFont typeface="Arial"/>
              <a:buNone/>
            </a:pPr>
            <a:r>
              <a:rPr lang="es-ES" sz="2100" u="sng">
                <a:solidFill>
                  <a:schemeClr val="hlink"/>
                </a:solidFill>
                <a:latin typeface="Arial"/>
                <a:ea typeface="Arial"/>
                <a:cs typeface="Arial"/>
                <a:sym typeface="Arial"/>
                <a:hlinkClick r:id="rId6"/>
              </a:rPr>
              <a:t>Notes on the App Store (apple.com)</a:t>
            </a:r>
            <a:endParaRPr sz="3400"/>
          </a:p>
          <a:p>
            <a:pPr marL="457200" marR="0" lvl="0" indent="-228600" algn="l" rtl="0">
              <a:lnSpc>
                <a:spcPct val="90000"/>
              </a:lnSpc>
              <a:spcBef>
                <a:spcPts val="1000"/>
              </a:spcBef>
              <a:spcAft>
                <a:spcPts val="0"/>
              </a:spcAft>
              <a:buClr>
                <a:srgbClr val="092E4B"/>
              </a:buClr>
              <a:buSzPts val="2400"/>
              <a:buFont typeface="Arial"/>
              <a:buNone/>
            </a:pPr>
            <a:endParaRPr/>
          </a:p>
        </p:txBody>
      </p:sp>
      <p:pic>
        <p:nvPicPr>
          <p:cNvPr id="354" name="Google Shape;354;p17" title="How to create a Checklist in Apple Notes (iOS)"/>
          <p:cNvPicPr preferRelativeResize="0"/>
          <p:nvPr/>
        </p:nvPicPr>
        <p:blipFill rotWithShape="1">
          <a:blip r:embed="rId7">
            <a:alphaModFix/>
          </a:blip>
          <a:srcRect/>
          <a:stretch/>
        </p:blipFill>
        <p:spPr>
          <a:xfrm>
            <a:off x="8551526" y="1567900"/>
            <a:ext cx="2842100" cy="1782800"/>
          </a:xfrm>
          <a:prstGeom prst="rect">
            <a:avLst/>
          </a:prstGeom>
          <a:noFill/>
          <a:ln>
            <a:noFill/>
          </a:ln>
        </p:spPr>
      </p:pic>
      <p:pic>
        <p:nvPicPr>
          <p:cNvPr id="355" name="Google Shape;355;p17" descr="#kumwego #Apple #Notes&#10;Tired of handwriting your lists?&#10;Well in this tutorial we will show you how you can save so much time &#10;by making your checklists for FREE in Apple Notes! &#10;&#10;Apple Notes has many good features and this is only just one of them.&#10;&#10;Did you find this helpful? &#10;Let us know in the comments!&#10;&#10;FOLLOW US FOR MORE CONTENT:&#10;Instagram:https://www.instagram.com/kumwego.mac.ios/&#10;Twitter:https://twitter.com/kumwego&#10;TikTok:https://www.tiktok.com/@kumwego.mac.ios?lang=en&#10;Pinterest:https://www.pinterest.co.uk/Kumwego1/_saved/" title="How to create a Checklist in Apple Notes (iOS)">
            <a:hlinkClick r:id="rId8"/>
          </p:cNvPr>
          <p:cNvPicPr preferRelativeResize="0"/>
          <p:nvPr/>
        </p:nvPicPr>
        <p:blipFill rotWithShape="1">
          <a:blip r:embed="rId9">
            <a:alphaModFix/>
          </a:blip>
          <a:srcRect/>
          <a:stretch/>
        </p:blipFill>
        <p:spPr>
          <a:xfrm>
            <a:off x="8448575" y="1565250"/>
            <a:ext cx="3048000" cy="1825475"/>
          </a:xfrm>
          <a:prstGeom prst="rect">
            <a:avLst/>
          </a:prstGeom>
          <a:noFill/>
          <a:ln>
            <a:noFill/>
          </a:ln>
        </p:spPr>
      </p:pic>
      <p:sp>
        <p:nvSpPr>
          <p:cNvPr id="356" name="Google Shape;356;p17"/>
          <p:cNvSpPr txBox="1"/>
          <p:nvPr/>
        </p:nvSpPr>
        <p:spPr>
          <a:xfrm>
            <a:off x="8719025" y="3865975"/>
            <a:ext cx="318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rgbClr val="87A66E"/>
                </a:solidFill>
                <a:latin typeface="Arial"/>
                <a:ea typeface="Arial"/>
                <a:cs typeface="Arial"/>
                <a:sym typeface="Arial"/>
                <a:hlinkClick r:id="rId10">
                  <a:extLst>
                    <a:ext uri="{A12FA001-AC4F-418D-AE19-62706E023703}">
                      <ahyp:hlinkClr xmlns:ahyp="http://schemas.microsoft.com/office/drawing/2018/hyperlinkcolor" val="tx"/>
                    </a:ext>
                  </a:extLst>
                </a:hlinkClick>
              </a:rPr>
              <a:t>https://youtu.be/jodANW3KZIg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8"/>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dirty="0"/>
              <a:t>Conceptos básicos de Google Calendar</a:t>
            </a:r>
            <a:endParaRPr dirty="0"/>
          </a:p>
        </p:txBody>
      </p:sp>
      <p:sp>
        <p:nvSpPr>
          <p:cNvPr id="362" name="Google Shape;362;p1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3</a:t>
            </a:r>
            <a:endParaRPr/>
          </a:p>
        </p:txBody>
      </p:sp>
      <p:pic>
        <p:nvPicPr>
          <p:cNvPr id="363" name="Google Shape;363;p18"/>
          <p:cNvPicPr preferRelativeResize="0"/>
          <p:nvPr/>
        </p:nvPicPr>
        <p:blipFill rotWithShape="1">
          <a:blip r:embed="rId3">
            <a:alphaModFix/>
          </a:blip>
          <a:srcRect/>
          <a:stretch/>
        </p:blipFill>
        <p:spPr>
          <a:xfrm>
            <a:off x="10615531" y="5022646"/>
            <a:ext cx="914400"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9"/>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b="1"/>
              <a:t>Descargar  Google Calendar</a:t>
            </a:r>
            <a:endParaRPr/>
          </a:p>
          <a:p>
            <a:pPr marL="457200" marR="0" lvl="0" indent="-228600" algn="l" rtl="0">
              <a:lnSpc>
                <a:spcPct val="90000"/>
              </a:lnSpc>
              <a:spcBef>
                <a:spcPts val="1000"/>
              </a:spcBef>
              <a:spcAft>
                <a:spcPts val="0"/>
              </a:spcAft>
              <a:buClr>
                <a:srgbClr val="092E4B"/>
              </a:buClr>
              <a:buSzPts val="2400"/>
              <a:buFont typeface="Arial"/>
              <a:buNone/>
            </a:pPr>
            <a:r>
              <a:rPr lang="es-ES" u="sng">
                <a:solidFill>
                  <a:schemeClr val="hlink"/>
                </a:solidFill>
                <a:hlinkClick r:id="rId3"/>
              </a:rPr>
              <a:t> Web (calendar.google.com)</a:t>
            </a:r>
            <a:r>
              <a:rPr lang="es-ES"/>
              <a:t>, </a:t>
            </a:r>
            <a:r>
              <a:rPr lang="es-ES" u="sng">
                <a:solidFill>
                  <a:schemeClr val="hlink"/>
                </a:solidFill>
                <a:hlinkClick r:id="rId4"/>
              </a:rPr>
              <a:t>Android</a:t>
            </a:r>
            <a:r>
              <a:rPr lang="es-ES"/>
              <a:t>, or </a:t>
            </a:r>
            <a:r>
              <a:rPr lang="es-ES" u="sng">
                <a:solidFill>
                  <a:schemeClr val="hlink"/>
                </a:solidFill>
                <a:hlinkClick r:id="rId5"/>
              </a:rPr>
              <a:t>iOS</a:t>
            </a:r>
            <a:endParaRPr/>
          </a:p>
        </p:txBody>
      </p:sp>
      <p:sp>
        <p:nvSpPr>
          <p:cNvPr id="369" name="Google Shape;369;p1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70" name="Google Shape;370;p19"/>
          <p:cNvPicPr preferRelativeResize="0"/>
          <p:nvPr/>
        </p:nvPicPr>
        <p:blipFill rotWithShape="1">
          <a:blip r:embed="rId6">
            <a:alphaModFix/>
          </a:blip>
          <a:srcRect/>
          <a:stretch/>
        </p:blipFill>
        <p:spPr>
          <a:xfrm>
            <a:off x="4646142" y="1779181"/>
            <a:ext cx="914400" cy="914400"/>
          </a:xfrm>
          <a:prstGeom prst="rect">
            <a:avLst/>
          </a:prstGeom>
          <a:noFill/>
          <a:ln>
            <a:noFill/>
          </a:ln>
        </p:spPr>
      </p:pic>
      <p:pic>
        <p:nvPicPr>
          <p:cNvPr id="371" name="Google Shape;371;p19"/>
          <p:cNvPicPr preferRelativeResize="0"/>
          <p:nvPr/>
        </p:nvPicPr>
        <p:blipFill rotWithShape="1">
          <a:blip r:embed="rId7">
            <a:alphaModFix/>
          </a:blip>
          <a:srcRect l="59525" t="6616" r="34674" b="7037"/>
          <a:stretch/>
        </p:blipFill>
        <p:spPr>
          <a:xfrm>
            <a:off x="3423685" y="4680269"/>
            <a:ext cx="198474" cy="202960"/>
          </a:xfrm>
          <a:prstGeom prst="rect">
            <a:avLst/>
          </a:prstGeom>
          <a:noFill/>
          <a:ln>
            <a:noFill/>
          </a:ln>
        </p:spPr>
      </p:pic>
      <p:sp>
        <p:nvSpPr>
          <p:cNvPr id="373" name="Google Shape;373;p19"/>
          <p:cNvSpPr txBox="1"/>
          <p:nvPr/>
        </p:nvSpPr>
        <p:spPr>
          <a:xfrm>
            <a:off x="871870" y="3698789"/>
            <a:ext cx="5718400" cy="52318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s-ES" sz="1400" b="0" i="0" u="none" strike="noStrike" cap="none" dirty="0">
                <a:solidFill>
                  <a:srgbClr val="000000"/>
                </a:solidFill>
                <a:latin typeface="Arial"/>
                <a:ea typeface="Arial"/>
                <a:cs typeface="Arial"/>
                <a:sym typeface="Arial"/>
              </a:rPr>
              <a:t>Crear un evento, </a:t>
            </a:r>
            <a:r>
              <a:rPr lang="es-ES" sz="1400" b="0" i="0" u="none" strike="noStrike" cap="none" dirty="0" err="1">
                <a:solidFill>
                  <a:srgbClr val="000000"/>
                </a:solidFill>
                <a:latin typeface="Arial"/>
                <a:ea typeface="Arial"/>
                <a:cs typeface="Arial"/>
                <a:sym typeface="Arial"/>
              </a:rPr>
              <a:t>Click</a:t>
            </a:r>
            <a:r>
              <a:rPr lang="es-ES" sz="1400" b="0" i="0" u="none" strike="noStrike" cap="none" dirty="0">
                <a:solidFill>
                  <a:srgbClr val="000000"/>
                </a:solidFill>
                <a:latin typeface="Arial"/>
                <a:ea typeface="Arial"/>
                <a:cs typeface="Arial"/>
                <a:sym typeface="Arial"/>
              </a:rPr>
              <a:t> en         Crear &gt; Evento.</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a:buAutoNum type="arabicPeriod"/>
            </a:pPr>
            <a:r>
              <a:rPr lang="es-ES" sz="1400" b="0" i="0" u="none" strike="noStrike" cap="none" dirty="0">
                <a:solidFill>
                  <a:srgbClr val="000000"/>
                </a:solidFill>
                <a:latin typeface="Arial"/>
                <a:ea typeface="Arial"/>
                <a:cs typeface="Arial"/>
                <a:sym typeface="Arial"/>
              </a:rPr>
              <a:t>Para actualizar un evento, </a:t>
            </a:r>
            <a:r>
              <a:rPr lang="es-ES" sz="1400" b="0" i="0" u="none" strike="noStrike" cap="none" dirty="0" err="1">
                <a:solidFill>
                  <a:srgbClr val="000000"/>
                </a:solidFill>
                <a:latin typeface="Arial"/>
                <a:ea typeface="Arial"/>
                <a:cs typeface="Arial"/>
                <a:sym typeface="Arial"/>
              </a:rPr>
              <a:t>click</a:t>
            </a:r>
            <a:r>
              <a:rPr lang="es-ES" sz="1400" b="0" i="0" u="none" strike="noStrike" cap="none" dirty="0">
                <a:solidFill>
                  <a:srgbClr val="000000"/>
                </a:solidFill>
                <a:latin typeface="Arial"/>
                <a:ea typeface="Arial"/>
                <a:cs typeface="Arial"/>
                <a:sym typeface="Arial"/>
              </a:rPr>
              <a:t> en el evento &gt; editar</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body" idx="1"/>
          </p:nvPr>
        </p:nvSpPr>
        <p:spPr>
          <a:xfrm>
            <a:off x="490619" y="3286408"/>
            <a:ext cx="4934576" cy="168854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8850"/>
              </a:lnSpc>
              <a:spcBef>
                <a:spcPts val="0"/>
              </a:spcBef>
              <a:spcAft>
                <a:spcPts val="0"/>
              </a:spcAft>
              <a:buClr>
                <a:schemeClr val="lt1"/>
              </a:buClr>
              <a:buSzPts val="4000"/>
              <a:buFont typeface="Arial"/>
              <a:buNone/>
            </a:pPr>
            <a:r>
              <a:rPr lang="es-ES"/>
              <a:t>Tecnología Ambient Assisted Living (AAL) (Vida Diaria Asistida)</a:t>
            </a:r>
            <a:endParaRPr/>
          </a:p>
        </p:txBody>
      </p:sp>
      <p:pic>
        <p:nvPicPr>
          <p:cNvPr id="154" name="Google Shape;154;p1"/>
          <p:cNvPicPr preferRelativeResize="0">
            <a:picLocks noGrp="1"/>
          </p:cNvPicPr>
          <p:nvPr>
            <p:ph type="pic" idx="3"/>
          </p:nvPr>
        </p:nvPicPr>
        <p:blipFill rotWithShape="1">
          <a:blip r:embed="rId3">
            <a:alphaModFix/>
          </a:blip>
          <a:srcRect l="7461" r="7461"/>
          <a:stretch/>
        </p:blipFill>
        <p:spPr>
          <a:xfrm>
            <a:off x="5718875" y="423474"/>
            <a:ext cx="5982506" cy="4551482"/>
          </a:xfrm>
          <a:prstGeom prst="rect">
            <a:avLst/>
          </a:prstGeom>
          <a:solidFill>
            <a:srgbClr val="F2F2F2"/>
          </a:solidFill>
          <a:ln>
            <a:noFill/>
          </a:ln>
        </p:spPr>
      </p:pic>
      <p:sp>
        <p:nvSpPr>
          <p:cNvPr id="155" name="Google Shape;155;p1"/>
          <p:cNvSpPr txBox="1">
            <a:spLocks noGrp="1"/>
          </p:cNvSpPr>
          <p:nvPr>
            <p:ph type="body" idx="4"/>
          </p:nvPr>
        </p:nvSpPr>
        <p:spPr>
          <a:xfrm>
            <a:off x="6350924" y="5503025"/>
            <a:ext cx="5841076" cy="931501"/>
          </a:xfrm>
          <a:prstGeom prst="rect">
            <a:avLst/>
          </a:prstGeom>
          <a:solidFill>
            <a:schemeClr val="accent1"/>
          </a:solidFill>
          <a:ln>
            <a:noFill/>
          </a:ln>
        </p:spPr>
        <p:txBody>
          <a:bodyPr spcFirstLastPara="1" wrap="square" lIns="91425" tIns="45700" rIns="91425" bIns="45700" anchor="ctr" anchorCtr="0">
            <a:noAutofit/>
          </a:bodyPr>
          <a:lstStyle/>
          <a:p>
            <a:pPr marL="457200" marR="0" lvl="0" indent="-228600" algn="r" rtl="0">
              <a:lnSpc>
                <a:spcPct val="90000"/>
              </a:lnSpc>
              <a:spcBef>
                <a:spcPts val="1000"/>
              </a:spcBef>
              <a:spcAft>
                <a:spcPts val="0"/>
              </a:spcAft>
              <a:buClr>
                <a:schemeClr val="lt1"/>
              </a:buClr>
              <a:buSzPts val="2800"/>
              <a:buFont typeface="Arial"/>
              <a:buNone/>
            </a:pPr>
            <a:r>
              <a:rPr lang="es-ES" sz="3000"/>
              <a:t>Guía de Aprendizaje basado en el Trabajo</a:t>
            </a:r>
            <a:endParaRPr sz="3000"/>
          </a:p>
        </p:txBody>
      </p:sp>
      <p:sp>
        <p:nvSpPr>
          <p:cNvPr id="156" name="Google Shape;156;p1"/>
          <p:cNvSpPr txBox="1"/>
          <p:nvPr/>
        </p:nvSpPr>
        <p:spPr>
          <a:xfrm>
            <a:off x="2596375" y="5962700"/>
            <a:ext cx="3000000" cy="6642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700"/>
              <a:buFont typeface="Arial"/>
              <a:buNone/>
            </a:pPr>
            <a:r>
              <a:rPr lang="es-ES" sz="700">
                <a:latin typeface="Calibri"/>
                <a:ea typeface="Calibri"/>
                <a:cs typeface="Calibri"/>
                <a:sym typeface="Calibri"/>
              </a:rPr>
              <a:t>El apoyo de la Comisión Europea para la producción de esta publicación no constituye un respaldo de los contenidos que reflejan únicamente las opiniones de los autores, y la Comisión no se hace responsable del uso que pueda hacerse de la información contenida en ella.</a:t>
            </a:r>
            <a:endParaRPr sz="7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0"/>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81" name="Google Shape;381;p20"/>
          <p:cNvPicPr preferRelativeResize="0"/>
          <p:nvPr/>
        </p:nvPicPr>
        <p:blipFill rotWithShape="1">
          <a:blip r:embed="rId3">
            <a:alphaModFix/>
          </a:blip>
          <a:srcRect t="16350"/>
          <a:stretch/>
        </p:blipFill>
        <p:spPr>
          <a:xfrm>
            <a:off x="928493" y="2293257"/>
            <a:ext cx="10465125" cy="4081702"/>
          </a:xfrm>
          <a:prstGeom prst="rect">
            <a:avLst/>
          </a:prstGeom>
          <a:noFill/>
          <a:ln>
            <a:noFill/>
          </a:ln>
        </p:spPr>
      </p:pic>
      <p:sp>
        <p:nvSpPr>
          <p:cNvPr id="382" name="Google Shape;382;p20"/>
          <p:cNvSpPr txBox="1"/>
          <p:nvPr/>
        </p:nvSpPr>
        <p:spPr>
          <a:xfrm>
            <a:off x="928492" y="1575314"/>
            <a:ext cx="1046512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rgbClr val="000000"/>
                </a:solidFill>
                <a:latin typeface="Arial"/>
                <a:ea typeface="Arial"/>
                <a:cs typeface="Arial"/>
                <a:sym typeface="Arial"/>
              </a:rPr>
              <a:t>2. Haz click en cualquier evento de tu calendario para responder a una invitación, unirte a una reunión online o editar el mismo evento.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1"/>
          <p:cNvSpPr txBox="1">
            <a:spLocks noGrp="1"/>
          </p:cNvSpPr>
          <p:nvPr>
            <p:ph type="body" idx="2"/>
          </p:nvPr>
        </p:nvSpPr>
        <p:spPr>
          <a:xfrm>
            <a:off x="798450" y="416403"/>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88" name="Google Shape;388;p21"/>
          <p:cNvPicPr preferRelativeResize="0"/>
          <p:nvPr/>
        </p:nvPicPr>
        <p:blipFill rotWithShape="1">
          <a:blip r:embed="rId3">
            <a:alphaModFix/>
          </a:blip>
          <a:srcRect t="7553"/>
          <a:stretch/>
        </p:blipFill>
        <p:spPr>
          <a:xfrm>
            <a:off x="1002417" y="1843314"/>
            <a:ext cx="8896201" cy="4520161"/>
          </a:xfrm>
          <a:prstGeom prst="rect">
            <a:avLst/>
          </a:prstGeom>
          <a:noFill/>
          <a:ln>
            <a:noFill/>
          </a:ln>
        </p:spPr>
      </p:pic>
      <p:sp>
        <p:nvSpPr>
          <p:cNvPr id="389" name="Google Shape;389;p21"/>
          <p:cNvSpPr txBox="1"/>
          <p:nvPr/>
        </p:nvSpPr>
        <p:spPr>
          <a:xfrm>
            <a:off x="1059545" y="1331653"/>
            <a:ext cx="780868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1" i="0" u="none" strike="noStrike" cap="none">
                <a:solidFill>
                  <a:srgbClr val="000000"/>
                </a:solidFill>
                <a:latin typeface="Arial"/>
                <a:ea typeface="Arial"/>
                <a:cs typeface="Arial"/>
                <a:sym typeface="Arial"/>
              </a:rPr>
              <a:t>3. Añadir y personalizar el calendario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2"/>
          <p:cNvSpPr txBox="1">
            <a:spLocks noGrp="1"/>
          </p:cNvSpPr>
          <p:nvPr>
            <p:ph type="body" idx="1"/>
          </p:nvPr>
        </p:nvSpPr>
        <p:spPr>
          <a:xfrm>
            <a:off x="798380" y="1286134"/>
            <a:ext cx="10595100" cy="4400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Recomendaciones de configuración, preste especial atención a lo siguiente:</a:t>
            </a:r>
            <a:endParaRPr/>
          </a:p>
        </p:txBody>
      </p:sp>
      <p:sp>
        <p:nvSpPr>
          <p:cNvPr id="395" name="Google Shape;395;p22"/>
          <p:cNvSpPr txBox="1">
            <a:spLocks noGrp="1"/>
          </p:cNvSpPr>
          <p:nvPr>
            <p:ph type="body" idx="2"/>
          </p:nvPr>
        </p:nvSpPr>
        <p:spPr>
          <a:xfrm>
            <a:off x="798381" y="552766"/>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Conceptos básicos de Google Calendar</a:t>
            </a:r>
            <a:endParaRPr/>
          </a:p>
        </p:txBody>
      </p:sp>
      <p:pic>
        <p:nvPicPr>
          <p:cNvPr id="396" name="Google Shape;396;p22"/>
          <p:cNvPicPr preferRelativeResize="0"/>
          <p:nvPr/>
        </p:nvPicPr>
        <p:blipFill rotWithShape="1">
          <a:blip r:embed="rId3">
            <a:alphaModFix/>
          </a:blip>
          <a:srcRect/>
          <a:stretch/>
        </p:blipFill>
        <p:spPr>
          <a:xfrm>
            <a:off x="798380" y="2079194"/>
            <a:ext cx="2247917" cy="3905279"/>
          </a:xfrm>
          <a:prstGeom prst="rect">
            <a:avLst/>
          </a:prstGeom>
          <a:noFill/>
          <a:ln w="76200" cap="flat" cmpd="sng">
            <a:solidFill>
              <a:schemeClr val="dk1"/>
            </a:solidFill>
            <a:prstDash val="solid"/>
            <a:round/>
            <a:headEnd type="none" w="sm" len="sm"/>
            <a:tailEnd type="none" w="sm" len="sm"/>
          </a:ln>
        </p:spPr>
      </p:pic>
      <p:pic>
        <p:nvPicPr>
          <p:cNvPr id="397" name="Google Shape;397;p22"/>
          <p:cNvPicPr preferRelativeResize="0"/>
          <p:nvPr/>
        </p:nvPicPr>
        <p:blipFill rotWithShape="1">
          <a:blip r:embed="rId4">
            <a:alphaModFix/>
          </a:blip>
          <a:srcRect/>
          <a:stretch/>
        </p:blipFill>
        <p:spPr>
          <a:xfrm>
            <a:off x="3686629" y="2083147"/>
            <a:ext cx="6820668" cy="2427601"/>
          </a:xfrm>
          <a:prstGeom prst="rect">
            <a:avLst/>
          </a:prstGeom>
          <a:noFill/>
          <a:ln w="76200" cap="flat" cmpd="sng">
            <a:solidFill>
              <a:schemeClr val="dk1"/>
            </a:solidFill>
            <a:prstDash val="solid"/>
            <a:round/>
            <a:headEnd type="none" w="sm" len="sm"/>
            <a:tailEnd type="none" w="sm" len="sm"/>
          </a:ln>
        </p:spPr>
      </p:pic>
      <p:pic>
        <p:nvPicPr>
          <p:cNvPr id="398" name="Google Shape;398;p22"/>
          <p:cNvPicPr preferRelativeResize="0"/>
          <p:nvPr/>
        </p:nvPicPr>
        <p:blipFill rotWithShape="1">
          <a:blip r:embed="rId5">
            <a:alphaModFix/>
          </a:blip>
          <a:srcRect/>
          <a:stretch/>
        </p:blipFill>
        <p:spPr>
          <a:xfrm>
            <a:off x="3686629" y="4701861"/>
            <a:ext cx="5812973" cy="1603371"/>
          </a:xfrm>
          <a:prstGeom prst="rect">
            <a:avLst/>
          </a:prstGeom>
          <a:noFill/>
          <a:ln w="76200" cap="flat" cmpd="sng">
            <a:solidFill>
              <a:schemeClr val="dk1"/>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3"/>
          <p:cNvSpPr txBox="1">
            <a:spLocks noGrp="1"/>
          </p:cNvSpPr>
          <p:nvPr>
            <p:ph type="body" idx="1"/>
          </p:nvPr>
        </p:nvSpPr>
        <p:spPr>
          <a:xfrm>
            <a:off x="5999945" y="3265714"/>
            <a:ext cx="6010480" cy="2496665"/>
          </a:xfrm>
          <a:prstGeom prst="rect">
            <a:avLst/>
          </a:prstGeom>
          <a:noFill/>
          <a:ln>
            <a:noFill/>
          </a:ln>
        </p:spPr>
        <p:txBody>
          <a:bodyPr spcFirstLastPara="1" wrap="square" lIns="91425" tIns="45700" rIns="91425" bIns="45700" anchor="t" anchorCtr="0">
            <a:normAutofit fontScale="92500"/>
          </a:bodyPr>
          <a:lstStyle/>
          <a:p>
            <a:pPr marL="457200" marR="0" lvl="0" indent="-228600" algn="l" rtl="0">
              <a:lnSpc>
                <a:spcPct val="90000"/>
              </a:lnSpc>
              <a:spcBef>
                <a:spcPts val="1000"/>
              </a:spcBef>
              <a:spcAft>
                <a:spcPts val="0"/>
              </a:spcAft>
              <a:buClr>
                <a:schemeClr val="lt1"/>
              </a:buClr>
              <a:buSzPct val="108108"/>
              <a:buFont typeface="Arial"/>
              <a:buNone/>
            </a:pPr>
            <a:r>
              <a:rPr lang="es-ES"/>
              <a:t>Asistencia para mapas de Google RA (Realidad Aumentada)</a:t>
            </a:r>
            <a:endParaRPr/>
          </a:p>
        </p:txBody>
      </p:sp>
      <p:sp>
        <p:nvSpPr>
          <p:cNvPr id="404" name="Google Shape;404;p2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4"/>
          <p:cNvSpPr txBox="1">
            <a:spLocks noGrp="1"/>
          </p:cNvSpPr>
          <p:nvPr>
            <p:ph type="body" idx="1"/>
          </p:nvPr>
        </p:nvSpPr>
        <p:spPr>
          <a:xfrm>
            <a:off x="798381" y="2045704"/>
            <a:ext cx="4702534" cy="384991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AutoNum type="arabicPeriod"/>
            </a:pPr>
            <a:r>
              <a:rPr lang="es-ES"/>
              <a:t>Establecer la ruta</a:t>
            </a:r>
            <a:br>
              <a:rPr lang="es-ES"/>
            </a:br>
            <a:endParaRPr/>
          </a:p>
          <a:p>
            <a:pPr marL="685800" lvl="0" indent="-457200" algn="l" rtl="0">
              <a:lnSpc>
                <a:spcPct val="90000"/>
              </a:lnSpc>
              <a:spcBef>
                <a:spcPts val="1000"/>
              </a:spcBef>
              <a:spcAft>
                <a:spcPts val="0"/>
              </a:spcAft>
              <a:buSzPts val="2400"/>
              <a:buAutoNum type="arabicPeriod"/>
            </a:pPr>
            <a:r>
              <a:rPr lang="es-ES"/>
              <a:t>Pulsa "Live view".</a:t>
            </a:r>
            <a:br>
              <a:rPr lang="es-ES"/>
            </a:br>
            <a:endParaRPr/>
          </a:p>
          <a:p>
            <a:pPr marL="685800" lvl="0" indent="-457200" algn="l" rtl="0">
              <a:lnSpc>
                <a:spcPct val="90000"/>
              </a:lnSpc>
              <a:spcBef>
                <a:spcPts val="1000"/>
              </a:spcBef>
              <a:spcAft>
                <a:spcPts val="0"/>
              </a:spcAft>
              <a:buSzPts val="2400"/>
              <a:buAutoNum type="arabicPeriod"/>
            </a:pPr>
            <a:r>
              <a:rPr lang="es-ES"/>
              <a:t>Escanear y seguir puntos de referencia AR (posición vertical)</a:t>
            </a:r>
            <a:br>
              <a:rPr lang="es-ES"/>
            </a:br>
            <a:endParaRPr/>
          </a:p>
          <a:p>
            <a:pPr marL="685800" lvl="0" indent="-304800" algn="l" rtl="0">
              <a:lnSpc>
                <a:spcPct val="90000"/>
              </a:lnSpc>
              <a:spcBef>
                <a:spcPts val="1000"/>
              </a:spcBef>
              <a:spcAft>
                <a:spcPts val="0"/>
              </a:spcAft>
              <a:buSzPts val="2400"/>
              <a:buNone/>
            </a:pPr>
            <a:endParaRPr/>
          </a:p>
          <a:p>
            <a:pPr marL="685800" lvl="0" indent="-304800" algn="l" rtl="0">
              <a:lnSpc>
                <a:spcPct val="90000"/>
              </a:lnSpc>
              <a:spcBef>
                <a:spcPts val="1000"/>
              </a:spcBef>
              <a:spcAft>
                <a:spcPts val="0"/>
              </a:spcAft>
              <a:buSzPts val="2400"/>
              <a:buNone/>
            </a:pPr>
            <a:endParaRPr/>
          </a:p>
        </p:txBody>
      </p:sp>
      <p:sp>
        <p:nvSpPr>
          <p:cNvPr id="410" name="Google Shape;410;p24"/>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Asistencia para mapas de Google AR</a:t>
            </a:r>
            <a:endParaRPr/>
          </a:p>
        </p:txBody>
      </p:sp>
      <p:pic>
        <p:nvPicPr>
          <p:cNvPr id="411" name="Google Shape;411;p24" title="Google Maps Live View: Navigating with Augmented Reality"/>
          <p:cNvPicPr preferRelativeResize="0"/>
          <p:nvPr/>
        </p:nvPicPr>
        <p:blipFill rotWithShape="1">
          <a:blip r:embed="rId3">
            <a:alphaModFix/>
          </a:blip>
          <a:srcRect/>
          <a:stretch/>
        </p:blipFill>
        <p:spPr>
          <a:xfrm>
            <a:off x="5500915" y="1684274"/>
            <a:ext cx="6203470" cy="3489452"/>
          </a:xfrm>
          <a:prstGeom prst="rect">
            <a:avLst/>
          </a:prstGeom>
          <a:noFill/>
          <a:ln>
            <a:noFill/>
          </a:ln>
        </p:spPr>
      </p:pic>
      <p:pic>
        <p:nvPicPr>
          <p:cNvPr id="412" name="Google Shape;412;p24" descr="Google Maps AR mode is here! Subscribe to my YouTube Channel for more content like this: https://www.youtube.com/user/TasiaCustode&#10;&#10;Google Maps is my go-to navigation app, and it just keeps getting better. Users can now take advantage of live view (or AR mode) for walking directions. Google maps uses a mix of visual positioning, street view and machine learning to accurately pinpoint your location and orientation on the map. It’s augmented reality for the real world. Remember: Keep your face out of your phone - safety first, friends!&#10;&#10;Did you find this video helpful? Have questions or comments? Leave your thoughts in the comment section below. &#10;&#10;Connect with me @tasiacustode or http://www.tasiacustode.com/&#10;&#10;MUSIC INFO:&#10;Feelin Good by Kevin MacLeod is licensed under a Creative Commons Attribution license (https://creativecommons.org/licenses/by/4.0/)&#10;Source: http://incompetech.com/music/royalty-free/index.html?isrc=USUAN1100475&#10;Artist: http://incompetech.com/&#10;&#10;If you like this video, give a like, a share, or subscribe for more tech tips, social tips, and app reviews." title="Google Maps Live View: Navigating with Augmented Reality">
            <a:hlinkClick r:id="rId4"/>
          </p:cNvPr>
          <p:cNvPicPr preferRelativeResize="0"/>
          <p:nvPr/>
        </p:nvPicPr>
        <p:blipFill rotWithShape="1">
          <a:blip r:embed="rId5">
            <a:alphaModFix/>
          </a:blip>
          <a:srcRect/>
          <a:stretch/>
        </p:blipFill>
        <p:spPr>
          <a:xfrm>
            <a:off x="5500925" y="1684275"/>
            <a:ext cx="6203450" cy="3489441"/>
          </a:xfrm>
          <a:prstGeom prst="rect">
            <a:avLst/>
          </a:prstGeom>
          <a:noFill/>
          <a:ln>
            <a:noFill/>
          </a:ln>
        </p:spPr>
      </p:pic>
      <p:sp>
        <p:nvSpPr>
          <p:cNvPr id="413" name="Google Shape;413;p24"/>
          <p:cNvSpPr txBox="1"/>
          <p:nvPr/>
        </p:nvSpPr>
        <p:spPr>
          <a:xfrm>
            <a:off x="6726625" y="5474525"/>
            <a:ext cx="5264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rgbClr val="87A66E"/>
                </a:solidFill>
                <a:latin typeface="Arial"/>
                <a:ea typeface="Arial"/>
                <a:cs typeface="Arial"/>
                <a:sym typeface="Arial"/>
                <a:hlinkClick r:id="rId6">
                  <a:extLst>
                    <a:ext uri="{A12FA001-AC4F-418D-AE19-62706E023703}">
                      <ahyp:hlinkClr xmlns:ahyp="http://schemas.microsoft.com/office/drawing/2018/hyperlinkcolor" val="tx"/>
                    </a:ext>
                  </a:extLst>
                </a:hlinkClick>
              </a:rPr>
              <a:t>https://youtu.be/kSQAJ34B0bA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8BA4CE5-FDEC-44FD-BC42-23EAC3B99446}"/>
              </a:ext>
            </a:extLst>
          </p:cNvPr>
          <p:cNvSpPr>
            <a:spLocks noGrp="1"/>
          </p:cNvSpPr>
          <p:nvPr>
            <p:ph type="body" idx="1"/>
          </p:nvPr>
        </p:nvSpPr>
        <p:spPr/>
        <p:txBody>
          <a:bodyPr/>
          <a:lstStyle/>
          <a:p>
            <a:r>
              <a:rPr lang="es-ES" dirty="0"/>
              <a:t>Lanzadores simplificados</a:t>
            </a:r>
          </a:p>
        </p:txBody>
      </p:sp>
      <p:sp>
        <p:nvSpPr>
          <p:cNvPr id="5" name="Marcador de texto 4">
            <a:extLst>
              <a:ext uri="{FF2B5EF4-FFF2-40B4-BE49-F238E27FC236}">
                <a16:creationId xmlns:a16="http://schemas.microsoft.com/office/drawing/2014/main" id="{91D21354-BB7F-4F36-9B2C-8A4CD3F6C1E4}"/>
              </a:ext>
            </a:extLst>
          </p:cNvPr>
          <p:cNvSpPr>
            <a:spLocks noGrp="1"/>
          </p:cNvSpPr>
          <p:nvPr>
            <p:ph type="body" idx="2"/>
          </p:nvPr>
        </p:nvSpPr>
        <p:spPr/>
        <p:txBody>
          <a:bodyPr/>
          <a:lstStyle/>
          <a:p>
            <a:r>
              <a:rPr lang="es-ES" dirty="0"/>
              <a:t>5</a:t>
            </a:r>
          </a:p>
        </p:txBody>
      </p:sp>
    </p:spTree>
    <p:extLst>
      <p:ext uri="{BB962C8B-B14F-4D97-AF65-F5344CB8AC3E}">
        <p14:creationId xmlns:p14="http://schemas.microsoft.com/office/powerpoint/2010/main" val="1062398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965CDCB-D80B-47AD-B38D-BE30F216BD6E}"/>
              </a:ext>
            </a:extLst>
          </p:cNvPr>
          <p:cNvSpPr>
            <a:spLocks noGrp="1"/>
          </p:cNvSpPr>
          <p:nvPr>
            <p:ph type="body" idx="1"/>
          </p:nvPr>
        </p:nvSpPr>
        <p:spPr/>
        <p:txBody>
          <a:bodyPr/>
          <a:lstStyle/>
          <a:p>
            <a:endParaRPr lang="es-ES"/>
          </a:p>
        </p:txBody>
      </p:sp>
      <p:sp>
        <p:nvSpPr>
          <p:cNvPr id="3" name="Marcador de texto 2">
            <a:extLst>
              <a:ext uri="{FF2B5EF4-FFF2-40B4-BE49-F238E27FC236}">
                <a16:creationId xmlns:a16="http://schemas.microsoft.com/office/drawing/2014/main" id="{FB728347-48C3-4F9C-8177-F23204F26F4E}"/>
              </a:ext>
            </a:extLst>
          </p:cNvPr>
          <p:cNvSpPr>
            <a:spLocks noGrp="1"/>
          </p:cNvSpPr>
          <p:nvPr>
            <p:ph type="body" idx="2"/>
          </p:nvPr>
        </p:nvSpPr>
        <p:spPr/>
        <p:txBody>
          <a:bodyPr/>
          <a:lstStyle/>
          <a:p>
            <a:pPr lvl="0">
              <a:buClr>
                <a:srgbClr val="092E4B"/>
              </a:buClr>
              <a:buSzPts val="2200"/>
            </a:pPr>
            <a:r>
              <a:rPr lang="es-ES" u="sng" dirty="0">
                <a:solidFill>
                  <a:srgbClr val="7F3494"/>
                </a:solidFill>
              </a:rPr>
              <a:t>Easy </a:t>
            </a:r>
            <a:r>
              <a:rPr lang="es-ES" u="sng" dirty="0" err="1">
                <a:solidFill>
                  <a:srgbClr val="7F3494"/>
                </a:solidFill>
              </a:rPr>
              <a:t>Launchers</a:t>
            </a:r>
            <a:r>
              <a:rPr lang="es-ES" u="sng" dirty="0">
                <a:solidFill>
                  <a:srgbClr val="7F3494"/>
                </a:solidFill>
              </a:rPr>
              <a:t>: sencillos pero potentes</a:t>
            </a:r>
            <a:endParaRPr lang="es-ES" dirty="0">
              <a:solidFill>
                <a:srgbClr val="7F3494"/>
              </a:solidFill>
            </a:endParaRPr>
          </a:p>
        </p:txBody>
      </p:sp>
    </p:spTree>
    <p:extLst>
      <p:ext uri="{BB962C8B-B14F-4D97-AF65-F5344CB8AC3E}">
        <p14:creationId xmlns:p14="http://schemas.microsoft.com/office/powerpoint/2010/main" val="65739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8BA4CE5-FDEC-44FD-BC42-23EAC3B99446}"/>
              </a:ext>
            </a:extLst>
          </p:cNvPr>
          <p:cNvSpPr>
            <a:spLocks noGrp="1"/>
          </p:cNvSpPr>
          <p:nvPr>
            <p:ph type="body" idx="1"/>
          </p:nvPr>
        </p:nvSpPr>
        <p:spPr/>
        <p:txBody>
          <a:bodyPr/>
          <a:lstStyle/>
          <a:p>
            <a:r>
              <a:rPr lang="es-ES" dirty="0"/>
              <a:t>Conceptos básicos de Facebook</a:t>
            </a:r>
          </a:p>
        </p:txBody>
      </p:sp>
      <p:sp>
        <p:nvSpPr>
          <p:cNvPr id="5" name="Marcador de texto 4">
            <a:extLst>
              <a:ext uri="{FF2B5EF4-FFF2-40B4-BE49-F238E27FC236}">
                <a16:creationId xmlns:a16="http://schemas.microsoft.com/office/drawing/2014/main" id="{91D21354-BB7F-4F36-9B2C-8A4CD3F6C1E4}"/>
              </a:ext>
            </a:extLst>
          </p:cNvPr>
          <p:cNvSpPr>
            <a:spLocks noGrp="1"/>
          </p:cNvSpPr>
          <p:nvPr>
            <p:ph type="body" idx="2"/>
          </p:nvPr>
        </p:nvSpPr>
        <p:spPr/>
        <p:txBody>
          <a:bodyPr/>
          <a:lstStyle/>
          <a:p>
            <a:r>
              <a:rPr lang="es-ES" dirty="0"/>
              <a:t>6</a:t>
            </a:r>
          </a:p>
        </p:txBody>
      </p:sp>
    </p:spTree>
    <p:extLst>
      <p:ext uri="{BB962C8B-B14F-4D97-AF65-F5344CB8AC3E}">
        <p14:creationId xmlns:p14="http://schemas.microsoft.com/office/powerpoint/2010/main" val="383361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8"/>
          <p:cNvSpPr txBox="1">
            <a:spLocks noGrp="1"/>
          </p:cNvSpPr>
          <p:nvPr>
            <p:ph type="body" idx="1"/>
          </p:nvPr>
        </p:nvSpPr>
        <p:spPr>
          <a:xfrm>
            <a:off x="283030" y="2045704"/>
            <a:ext cx="11110588" cy="384991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s-ES"/>
              <a:t>Crear una nueva cuenta (rellenar los formularios)</a:t>
            </a:r>
            <a:br>
              <a:rPr lang="es-ES"/>
            </a:br>
            <a:br>
              <a:rPr lang="es-ES"/>
            </a:br>
            <a:endParaRPr/>
          </a:p>
          <a:p>
            <a:pPr marL="685800" lvl="0" indent="-457200" algn="l" rtl="0">
              <a:lnSpc>
                <a:spcPct val="90000"/>
              </a:lnSpc>
              <a:spcBef>
                <a:spcPts val="1000"/>
              </a:spcBef>
              <a:spcAft>
                <a:spcPts val="0"/>
              </a:spcAft>
              <a:buSzPts val="2400"/>
              <a:buFont typeface="Arial"/>
              <a:buAutoNum type="arabicPeriod"/>
            </a:pPr>
            <a:r>
              <a:rPr lang="es-ES"/>
              <a:t>Configurar la privacidad</a:t>
            </a:r>
            <a:endParaRPr/>
          </a:p>
        </p:txBody>
      </p:sp>
      <p:sp>
        <p:nvSpPr>
          <p:cNvPr id="441" name="Google Shape;441;p28"/>
          <p:cNvSpPr txBox="1">
            <a:spLocks noGrp="1"/>
          </p:cNvSpPr>
          <p:nvPr>
            <p:ph type="body" idx="2"/>
          </p:nvPr>
        </p:nvSpPr>
        <p:spPr>
          <a:xfrm>
            <a:off x="391046" y="761602"/>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sz="2800"/>
              <a:t>Conceptos básicos de Facebook</a:t>
            </a:r>
            <a:endParaRPr/>
          </a:p>
        </p:txBody>
      </p:sp>
      <p:pic>
        <p:nvPicPr>
          <p:cNvPr id="442" name="Google Shape;442;p28"/>
          <p:cNvPicPr preferRelativeResize="0"/>
          <p:nvPr/>
        </p:nvPicPr>
        <p:blipFill rotWithShape="1">
          <a:blip r:embed="rId3">
            <a:alphaModFix/>
          </a:blip>
          <a:srcRect/>
          <a:stretch/>
        </p:blipFill>
        <p:spPr>
          <a:xfrm>
            <a:off x="7994151" y="471714"/>
            <a:ext cx="3806803" cy="5914571"/>
          </a:xfrm>
          <a:prstGeom prst="rect">
            <a:avLst/>
          </a:prstGeom>
          <a:noFill/>
          <a:ln w="57150" cap="flat" cmpd="sng">
            <a:solidFill>
              <a:schemeClr val="accent1"/>
            </a:solidFill>
            <a:prstDash val="solid"/>
            <a:round/>
            <a:headEnd type="none" w="sm" len="sm"/>
            <a:tailEnd type="none" w="sm" len="sm"/>
          </a:ln>
        </p:spPr>
      </p:pic>
      <p:cxnSp>
        <p:nvCxnSpPr>
          <p:cNvPr id="443" name="Google Shape;443;p28"/>
          <p:cNvCxnSpPr/>
          <p:nvPr/>
        </p:nvCxnSpPr>
        <p:spPr>
          <a:xfrm>
            <a:off x="7739714" y="2394857"/>
            <a:ext cx="1516800" cy="12600"/>
          </a:xfrm>
          <a:prstGeom prst="curvedConnector3">
            <a:avLst>
              <a:gd name="adj1" fmla="val 50000"/>
            </a:avLst>
          </a:prstGeom>
          <a:noFill/>
          <a:ln w="76200" cap="flat" cmpd="sng">
            <a:solidFill>
              <a:srgbClr val="046C6D"/>
            </a:solidFill>
            <a:prstDash val="solid"/>
            <a:round/>
            <a:headEnd type="none" w="sm" len="sm"/>
            <a:tailEnd type="triangle" w="med" len="med"/>
          </a:ln>
        </p:spPr>
      </p:cxnSp>
      <p:pic>
        <p:nvPicPr>
          <p:cNvPr id="444" name="Google Shape;444;p28"/>
          <p:cNvPicPr preferRelativeResize="0"/>
          <p:nvPr/>
        </p:nvPicPr>
        <p:blipFill rotWithShape="1">
          <a:blip r:embed="rId4">
            <a:alphaModFix/>
          </a:blip>
          <a:srcRect/>
          <a:stretch/>
        </p:blipFill>
        <p:spPr>
          <a:xfrm>
            <a:off x="4264488" y="3062366"/>
            <a:ext cx="3663019" cy="2805184"/>
          </a:xfrm>
          <a:prstGeom prst="rect">
            <a:avLst/>
          </a:prstGeom>
          <a:noFill/>
          <a:ln w="57150" cap="flat" cmpd="sng">
            <a:solidFill>
              <a:schemeClr val="accent1"/>
            </a:solidFill>
            <a:prstDash val="solid"/>
            <a:round/>
            <a:headEnd type="none" w="sm" len="sm"/>
            <a:tailEnd type="none" w="sm" len="sm"/>
          </a:ln>
        </p:spPr>
      </p:pic>
      <p:cxnSp>
        <p:nvCxnSpPr>
          <p:cNvPr id="445" name="Google Shape;445;p28"/>
          <p:cNvCxnSpPr/>
          <p:nvPr/>
        </p:nvCxnSpPr>
        <p:spPr>
          <a:xfrm>
            <a:off x="2742099" y="3701143"/>
            <a:ext cx="1522500" cy="740100"/>
          </a:xfrm>
          <a:prstGeom prst="bentConnector3">
            <a:avLst>
              <a:gd name="adj1" fmla="val 2807"/>
            </a:avLst>
          </a:prstGeom>
          <a:noFill/>
          <a:ln w="76200" cap="flat" cmpd="sng">
            <a:solidFill>
              <a:srgbClr val="046C6D"/>
            </a:solidFill>
            <a:prstDash val="solid"/>
            <a:round/>
            <a:headEnd type="none" w="sm" len="sm"/>
            <a:tailEnd type="triangle" w="med" len="med"/>
          </a:ln>
        </p:spPr>
      </p:cxnSp>
      <p:pic>
        <p:nvPicPr>
          <p:cNvPr id="446" name="Google Shape;446;p28"/>
          <p:cNvPicPr preferRelativeResize="0"/>
          <p:nvPr/>
        </p:nvPicPr>
        <p:blipFill rotWithShape="1">
          <a:blip r:embed="rId5">
            <a:alphaModFix/>
          </a:blip>
          <a:srcRect/>
          <a:stretch/>
        </p:blipFill>
        <p:spPr>
          <a:xfrm rot="293801">
            <a:off x="-129630" y="4223115"/>
            <a:ext cx="4470657" cy="2466712"/>
          </a:xfrm>
          <a:prstGeom prst="rect">
            <a:avLst/>
          </a:prstGeom>
          <a:noFill/>
          <a:ln>
            <a:noFill/>
          </a:ln>
        </p:spPr>
      </p:pic>
      <p:sp>
        <p:nvSpPr>
          <p:cNvPr id="447" name="Google Shape;447;p28"/>
          <p:cNvSpPr txBox="1"/>
          <p:nvPr/>
        </p:nvSpPr>
        <p:spPr>
          <a:xfrm>
            <a:off x="587829" y="4905829"/>
            <a:ext cx="2946400"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Glosario de términos de Facebook : </a:t>
            </a:r>
            <a:r>
              <a:rPr lang="es-ES" sz="1800" b="0" i="0" u="sng" strike="noStrike" cap="none">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https://blog.hubspot.com/marketing/how-to-use-facebook</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48" name="Google Shape;448;p28"/>
          <p:cNvPicPr preferRelativeResize="0"/>
          <p:nvPr/>
        </p:nvPicPr>
        <p:blipFill rotWithShape="1">
          <a:blip r:embed="rId5">
            <a:alphaModFix/>
          </a:blip>
          <a:srcRect/>
          <a:stretch/>
        </p:blipFill>
        <p:spPr>
          <a:xfrm rot="-235609">
            <a:off x="5472204" y="-53580"/>
            <a:ext cx="3509248" cy="1630365"/>
          </a:xfrm>
          <a:prstGeom prst="rect">
            <a:avLst/>
          </a:prstGeom>
          <a:noFill/>
          <a:ln>
            <a:noFill/>
          </a:ln>
        </p:spPr>
      </p:pic>
      <p:sp>
        <p:nvSpPr>
          <p:cNvPr id="449" name="Google Shape;449;p28"/>
          <p:cNvSpPr txBox="1"/>
          <p:nvPr/>
        </p:nvSpPr>
        <p:spPr>
          <a:xfrm>
            <a:off x="5930810" y="352705"/>
            <a:ext cx="2567304"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Recuerda que también hablamos de Facebook en el Módulo 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29" descr="How to update your profile and about sections on Facebook"/>
          <p:cNvPicPr preferRelativeResize="0"/>
          <p:nvPr/>
        </p:nvPicPr>
        <p:blipFill rotWithShape="1">
          <a:blip r:embed="rId3">
            <a:alphaModFix/>
          </a:blip>
          <a:srcRect/>
          <a:stretch/>
        </p:blipFill>
        <p:spPr>
          <a:xfrm>
            <a:off x="8169649" y="639729"/>
            <a:ext cx="2857500" cy="3790950"/>
          </a:xfrm>
          <a:prstGeom prst="rect">
            <a:avLst/>
          </a:prstGeom>
          <a:noFill/>
          <a:ln w="57150" cap="flat" cmpd="sng">
            <a:solidFill>
              <a:schemeClr val="dk1"/>
            </a:solidFill>
            <a:prstDash val="solid"/>
            <a:round/>
            <a:headEnd type="none" w="sm" len="sm"/>
            <a:tailEnd type="none" w="sm" len="sm"/>
          </a:ln>
        </p:spPr>
      </p:pic>
      <p:sp>
        <p:nvSpPr>
          <p:cNvPr id="455" name="Google Shape;455;p29"/>
          <p:cNvSpPr txBox="1">
            <a:spLocks noGrp="1"/>
          </p:cNvSpPr>
          <p:nvPr>
            <p:ph type="body" idx="1"/>
          </p:nvPr>
        </p:nvSpPr>
        <p:spPr>
          <a:xfrm>
            <a:off x="798380" y="1687131"/>
            <a:ext cx="10595237" cy="384991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AutoNum type="arabicPeriod" startAt="3"/>
            </a:pPr>
            <a:r>
              <a:rPr lang="es-ES"/>
              <a:t>Personaliza tu perfil (elige una foto)</a:t>
            </a:r>
            <a:br>
              <a:rPr lang="es-ES"/>
            </a:br>
            <a:endParaRPr/>
          </a:p>
          <a:p>
            <a:pPr marL="685800" lvl="0" indent="-457200" algn="l" rtl="0">
              <a:lnSpc>
                <a:spcPct val="90000"/>
              </a:lnSpc>
              <a:spcBef>
                <a:spcPts val="1000"/>
              </a:spcBef>
              <a:spcAft>
                <a:spcPts val="0"/>
              </a:spcAft>
              <a:buSzPts val="2400"/>
              <a:buAutoNum type="arabicPeriod" startAt="3"/>
            </a:pPr>
            <a:r>
              <a:rPr lang="es-ES"/>
              <a:t>Añadir amigos</a:t>
            </a:r>
            <a:br>
              <a:rPr lang="es-ES"/>
            </a:br>
            <a:endParaRPr/>
          </a:p>
          <a:p>
            <a:pPr marL="685800" lvl="0" indent="-457200" algn="l" rtl="0">
              <a:lnSpc>
                <a:spcPct val="90000"/>
              </a:lnSpc>
              <a:spcBef>
                <a:spcPts val="1000"/>
              </a:spcBef>
              <a:spcAft>
                <a:spcPts val="0"/>
              </a:spcAft>
              <a:buSzPts val="2400"/>
              <a:buAutoNum type="arabicPeriod" startAt="3"/>
            </a:pPr>
            <a:r>
              <a:rPr lang="es-ES"/>
              <a:t>Consulta tus noticias</a:t>
            </a:r>
            <a:br>
              <a:rPr lang="es-ES"/>
            </a:br>
            <a:endParaRPr/>
          </a:p>
          <a:p>
            <a:pPr marL="685800" lvl="0" indent="-457200" algn="l" rtl="0">
              <a:lnSpc>
                <a:spcPct val="90000"/>
              </a:lnSpc>
              <a:spcBef>
                <a:spcPts val="1000"/>
              </a:spcBef>
              <a:spcAft>
                <a:spcPts val="0"/>
              </a:spcAft>
              <a:buSzPts val="2400"/>
              <a:buAutoNum type="arabicPeriod" startAt="3"/>
            </a:pPr>
            <a:r>
              <a:rPr lang="es-ES"/>
              <a:t>Interactua! </a:t>
            </a:r>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Me gusta</a:t>
            </a:r>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Comenta</a:t>
            </a:r>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Chatea </a:t>
            </a:r>
            <a:endParaRPr/>
          </a:p>
          <a:p>
            <a:pPr marL="1143000" lvl="1" indent="-457200" algn="l" rtl="0">
              <a:lnSpc>
                <a:spcPct val="90000"/>
              </a:lnSpc>
              <a:spcBef>
                <a:spcPts val="500"/>
              </a:spcBef>
              <a:spcAft>
                <a:spcPts val="0"/>
              </a:spcAft>
              <a:buSzPts val="2000"/>
              <a:buAutoNum type="arabicPeriod" startAt="3"/>
            </a:pPr>
            <a:r>
              <a:rPr lang="es-ES" sz="2400">
                <a:solidFill>
                  <a:srgbClr val="055152"/>
                </a:solidFill>
                <a:latin typeface="Calibri"/>
                <a:ea typeface="Calibri"/>
                <a:cs typeface="Calibri"/>
                <a:sym typeface="Calibri"/>
              </a:rPr>
              <a:t>Únete a grupos…</a:t>
            </a:r>
            <a:endParaRPr/>
          </a:p>
          <a:p>
            <a:pPr marL="685800" lvl="0" indent="-304800" algn="l" rtl="0">
              <a:lnSpc>
                <a:spcPct val="90000"/>
              </a:lnSpc>
              <a:spcBef>
                <a:spcPts val="1000"/>
              </a:spcBef>
              <a:spcAft>
                <a:spcPts val="0"/>
              </a:spcAft>
              <a:buSzPts val="2400"/>
              <a:buNone/>
            </a:pPr>
            <a:endParaRPr/>
          </a:p>
          <a:p>
            <a:pPr marL="228600" lvl="0" indent="0" algn="l" rtl="0">
              <a:lnSpc>
                <a:spcPct val="90000"/>
              </a:lnSpc>
              <a:spcBef>
                <a:spcPts val="1000"/>
              </a:spcBef>
              <a:spcAft>
                <a:spcPts val="0"/>
              </a:spcAft>
              <a:buSzPts val="2400"/>
              <a:buNone/>
            </a:pPr>
            <a:r>
              <a:rPr lang="es-ES"/>
              <a:t> </a:t>
            </a:r>
            <a:endParaRPr/>
          </a:p>
        </p:txBody>
      </p:sp>
      <p:sp>
        <p:nvSpPr>
          <p:cNvPr id="456" name="Google Shape;456;p29"/>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57" name="Google Shape;457;p29"/>
          <p:cNvPicPr preferRelativeResize="0"/>
          <p:nvPr/>
        </p:nvPicPr>
        <p:blipFill rotWithShape="1">
          <a:blip r:embed="rId4">
            <a:alphaModFix/>
          </a:blip>
          <a:srcRect/>
          <a:stretch/>
        </p:blipFill>
        <p:spPr>
          <a:xfrm rot="160843">
            <a:off x="4081871" y="3947218"/>
            <a:ext cx="5768895" cy="2680177"/>
          </a:xfrm>
          <a:prstGeom prst="rect">
            <a:avLst/>
          </a:prstGeom>
          <a:noFill/>
          <a:ln>
            <a:noFill/>
          </a:ln>
        </p:spPr>
      </p:pic>
      <p:cxnSp>
        <p:nvCxnSpPr>
          <p:cNvPr id="458" name="Google Shape;458;p29"/>
          <p:cNvCxnSpPr/>
          <p:nvPr/>
        </p:nvCxnSpPr>
        <p:spPr>
          <a:xfrm>
            <a:off x="7017657" y="2393043"/>
            <a:ext cx="1030500" cy="12600"/>
          </a:xfrm>
          <a:prstGeom prst="curvedConnector3">
            <a:avLst>
              <a:gd name="adj1" fmla="val 50000"/>
            </a:avLst>
          </a:prstGeom>
          <a:noFill/>
          <a:ln w="76200" cap="flat" cmpd="sng">
            <a:solidFill>
              <a:srgbClr val="046C6D"/>
            </a:solidFill>
            <a:prstDash val="solid"/>
            <a:round/>
            <a:headEnd type="none" w="sm" len="sm"/>
            <a:tailEnd type="triangle" w="med" len="med"/>
          </a:ln>
        </p:spPr>
      </p:cxnSp>
      <p:sp>
        <p:nvSpPr>
          <p:cNvPr id="459" name="Google Shape;459;p29"/>
          <p:cNvSpPr txBox="1"/>
          <p:nvPr/>
        </p:nvSpPr>
        <p:spPr>
          <a:xfrm>
            <a:off x="4870444" y="4659087"/>
            <a:ext cx="3620414"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Aquí tienes sencillos videotutoriales para cosas más avanzadas: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https://socialmedia4beginners.com/facebook-course/</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type="body" idx="1"/>
          </p:nvPr>
        </p:nvSpPr>
        <p:spPr>
          <a:xfrm>
            <a:off x="798379" y="1269999"/>
            <a:ext cx="10595237" cy="4727423"/>
          </a:xfrm>
          <a:prstGeom prst="rect">
            <a:avLst/>
          </a:prstGeom>
          <a:noFill/>
          <a:ln>
            <a:noFill/>
          </a:ln>
        </p:spPr>
        <p:txBody>
          <a:bodyPr spcFirstLastPara="1" wrap="square" lIns="91425" tIns="45700" rIns="91425" bIns="45700" anchor="t" anchorCtr="0">
            <a:noAutofit/>
          </a:bodyPr>
          <a:lstStyle/>
          <a:p>
            <a:pPr marL="457200" marR="0" lvl="0" indent="-228600" algn="just" rtl="0">
              <a:lnSpc>
                <a:spcPct val="90000"/>
              </a:lnSpc>
              <a:spcBef>
                <a:spcPts val="1000"/>
              </a:spcBef>
              <a:spcAft>
                <a:spcPts val="0"/>
              </a:spcAft>
              <a:buClr>
                <a:srgbClr val="092E4B"/>
              </a:buClr>
              <a:buSzPts val="2400"/>
              <a:buFont typeface="Arial"/>
              <a:buNone/>
            </a:pPr>
            <a:r>
              <a:rPr lang="es-ES" dirty="0"/>
              <a:t>Esta guía está diseñada para ayudarte con tareas prácticas muy específicas, puedes utilizarla como </a:t>
            </a:r>
            <a:r>
              <a:rPr lang="es-ES" b="1" dirty="0"/>
              <a:t>chuleta</a:t>
            </a:r>
            <a:r>
              <a:rPr lang="es-ES" dirty="0"/>
              <a:t> mientras navegas por los materiales creados para esta formación o en cualquier otra situación.</a:t>
            </a:r>
            <a:endParaRPr dirty="0"/>
          </a:p>
          <a:p>
            <a:pPr marL="457200" marR="0" lvl="0" indent="-228600" algn="just" rtl="0">
              <a:lnSpc>
                <a:spcPct val="90000"/>
              </a:lnSpc>
              <a:spcBef>
                <a:spcPts val="1000"/>
              </a:spcBef>
              <a:spcAft>
                <a:spcPts val="0"/>
              </a:spcAft>
              <a:buClr>
                <a:srgbClr val="092E4B"/>
              </a:buClr>
              <a:buSzPts val="2400"/>
              <a:buFont typeface="Arial"/>
              <a:buNone/>
            </a:pPr>
            <a:r>
              <a:rPr lang="es-ES" dirty="0"/>
              <a:t>Esta guía se centra en la tecnología que podrías utilizar o necesitar a diario y </a:t>
            </a:r>
            <a:r>
              <a:rPr lang="es-ES" b="1" dirty="0"/>
              <a:t>pretende explicar pequeñas tareas paso a paso</a:t>
            </a:r>
            <a:r>
              <a:rPr lang="es-ES" dirty="0"/>
              <a:t>. También ofrece documentación externa para que puedas profundizar en un tema específico y, además, queremos darte algunas sugerencias y consejos.</a:t>
            </a:r>
            <a:endParaRPr dirty="0"/>
          </a:p>
        </p:txBody>
      </p:sp>
      <p:sp>
        <p:nvSpPr>
          <p:cNvPr id="162" name="Google Shape;162;p2"/>
          <p:cNvSpPr txBox="1">
            <a:spLocks noGrp="1"/>
          </p:cNvSpPr>
          <p:nvPr>
            <p:ph type="body" idx="2"/>
          </p:nvPr>
        </p:nvSpPr>
        <p:spPr>
          <a:xfrm>
            <a:off x="798380" y="358564"/>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Introducción</a:t>
            </a:r>
            <a:endParaRPr/>
          </a:p>
        </p:txBody>
      </p:sp>
      <p:grpSp>
        <p:nvGrpSpPr>
          <p:cNvPr id="163" name="Google Shape;163;p2"/>
          <p:cNvGrpSpPr/>
          <p:nvPr/>
        </p:nvGrpSpPr>
        <p:grpSpPr>
          <a:xfrm rot="154827">
            <a:off x="8478417" y="4490224"/>
            <a:ext cx="3668295" cy="2081884"/>
            <a:chOff x="8766374" y="5324910"/>
            <a:chExt cx="3316358" cy="1599702"/>
          </a:xfrm>
        </p:grpSpPr>
        <p:pic>
          <p:nvPicPr>
            <p:cNvPr id="164" name="Google Shape;164;p2"/>
            <p:cNvPicPr preferRelativeResize="0"/>
            <p:nvPr/>
          </p:nvPicPr>
          <p:blipFill rotWithShape="1">
            <a:blip r:embed="rId3">
              <a:alphaModFix/>
            </a:blip>
            <a:srcRect/>
            <a:stretch/>
          </p:blipFill>
          <p:spPr>
            <a:xfrm>
              <a:off x="8766374" y="5324910"/>
              <a:ext cx="3316358" cy="1599702"/>
            </a:xfrm>
            <a:prstGeom prst="rect">
              <a:avLst/>
            </a:prstGeom>
            <a:noFill/>
            <a:ln>
              <a:noFill/>
            </a:ln>
          </p:spPr>
        </p:pic>
        <p:sp>
          <p:nvSpPr>
            <p:cNvPr id="165" name="Google Shape;165;p2"/>
            <p:cNvSpPr txBox="1"/>
            <p:nvPr/>
          </p:nvSpPr>
          <p:spPr>
            <a:xfrm>
              <a:off x="9190882" y="5781445"/>
              <a:ext cx="2467200" cy="5439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s-ES" sz="2000" b="0" i="0" u="none" strike="noStrike" cap="none" dirty="0">
                  <a:solidFill>
                    <a:schemeClr val="dk1"/>
                  </a:solidFill>
                  <a:latin typeface="Arial"/>
                  <a:ea typeface="Arial"/>
                  <a:cs typeface="Arial"/>
                  <a:sym typeface="Arial"/>
                </a:rPr>
                <a:t>No olvides utilizar el cuadernillo del curso</a:t>
              </a:r>
              <a:endParaRPr sz="16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30"/>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Me gusta: </a:t>
            </a:r>
            <a:endParaRPr/>
          </a:p>
          <a:p>
            <a:pPr marL="457200" marR="0" lvl="0" indent="-228600" algn="l" rtl="0">
              <a:lnSpc>
                <a:spcPct val="90000"/>
              </a:lnSpc>
              <a:spcBef>
                <a:spcPts val="1000"/>
              </a:spcBef>
              <a:spcAft>
                <a:spcPts val="0"/>
              </a:spcAft>
              <a:buClr>
                <a:srgbClr val="092E4B"/>
              </a:buClr>
              <a:buSzPts val="2400"/>
              <a:buFont typeface="Arial"/>
              <a:buNone/>
            </a:pPr>
            <a:r>
              <a:rPr lang="es-ES"/>
              <a:t>Hacer clic en </a:t>
            </a:r>
            <a:r>
              <a:rPr lang="es-ES" b="1"/>
              <a:t>"Me gusta"</a:t>
            </a:r>
            <a:r>
              <a:rPr lang="es-ES"/>
              <a:t> debajo de una publicación en Facebook es una forma de hacer saber a la gente que te gusta sin dejar un comentario. Al igual que un comentario, cualquiera que vea la publicación puede ver que te ha gustado.</a:t>
            </a:r>
            <a:br>
              <a:rPr lang="es-ES"/>
            </a:br>
            <a:endParaRPr/>
          </a:p>
          <a:p>
            <a:pPr marL="457200" marR="0" lvl="0" indent="-228600" algn="l" rtl="0">
              <a:lnSpc>
                <a:spcPct val="90000"/>
              </a:lnSpc>
              <a:spcBef>
                <a:spcPts val="1000"/>
              </a:spcBef>
              <a:spcAft>
                <a:spcPts val="0"/>
              </a:spcAft>
              <a:buClr>
                <a:srgbClr val="092E4B"/>
              </a:buClr>
              <a:buSzPts val="2400"/>
              <a:buFont typeface="Arial"/>
              <a:buNone/>
            </a:pPr>
            <a:r>
              <a:rPr lang="es-ES"/>
              <a:t>Chat:</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465" name="Google Shape;465;p30"/>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66" name="Google Shape;466;p30"/>
          <p:cNvPicPr preferRelativeResize="0"/>
          <p:nvPr/>
        </p:nvPicPr>
        <p:blipFill rotWithShape="1">
          <a:blip r:embed="rId3">
            <a:alphaModFix/>
          </a:blip>
          <a:srcRect/>
          <a:stretch/>
        </p:blipFill>
        <p:spPr>
          <a:xfrm rot="160843">
            <a:off x="6964743" y="392578"/>
            <a:ext cx="5185745" cy="1896525"/>
          </a:xfrm>
          <a:prstGeom prst="rect">
            <a:avLst/>
          </a:prstGeom>
          <a:noFill/>
          <a:ln>
            <a:noFill/>
          </a:ln>
        </p:spPr>
      </p:pic>
      <p:sp>
        <p:nvSpPr>
          <p:cNvPr id="467" name="Google Shape;467;p30"/>
          <p:cNvSpPr txBox="1"/>
          <p:nvPr/>
        </p:nvSpPr>
        <p:spPr>
          <a:xfrm>
            <a:off x="7842974" y="879138"/>
            <a:ext cx="34293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Página oficial: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68" name="Google Shape;468;p30"/>
          <p:cNvPicPr preferRelativeResize="0"/>
          <p:nvPr/>
        </p:nvPicPr>
        <p:blipFill rotWithShape="1">
          <a:blip r:embed="rId5">
            <a:alphaModFix/>
          </a:blip>
          <a:srcRect/>
          <a:stretch/>
        </p:blipFill>
        <p:spPr>
          <a:xfrm>
            <a:off x="2520025" y="2045704"/>
            <a:ext cx="1400370" cy="609685"/>
          </a:xfrm>
          <a:prstGeom prst="rect">
            <a:avLst/>
          </a:prstGeom>
          <a:noFill/>
          <a:ln>
            <a:noFill/>
          </a:ln>
        </p:spPr>
      </p:pic>
      <p:pic>
        <p:nvPicPr>
          <p:cNvPr id="469" name="Google Shape;469;p30"/>
          <p:cNvPicPr preferRelativeResize="0"/>
          <p:nvPr/>
        </p:nvPicPr>
        <p:blipFill rotWithShape="1">
          <a:blip r:embed="rId6">
            <a:alphaModFix/>
          </a:blip>
          <a:srcRect/>
          <a:stretch/>
        </p:blipFill>
        <p:spPr>
          <a:xfrm>
            <a:off x="2175614" y="3924035"/>
            <a:ext cx="5384970" cy="24036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1"/>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Comenta:</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475" name="Google Shape;475;p3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76" name="Google Shape;476;p31"/>
          <p:cNvPicPr preferRelativeResize="0"/>
          <p:nvPr/>
        </p:nvPicPr>
        <p:blipFill rotWithShape="1">
          <a:blip r:embed="rId3">
            <a:alphaModFix/>
          </a:blip>
          <a:srcRect/>
          <a:stretch/>
        </p:blipFill>
        <p:spPr>
          <a:xfrm rot="160843">
            <a:off x="7212696" y="208017"/>
            <a:ext cx="5185746" cy="1896526"/>
          </a:xfrm>
          <a:prstGeom prst="rect">
            <a:avLst/>
          </a:prstGeom>
          <a:noFill/>
          <a:ln>
            <a:noFill/>
          </a:ln>
        </p:spPr>
      </p:pic>
      <p:sp>
        <p:nvSpPr>
          <p:cNvPr id="477" name="Google Shape;477;p31"/>
          <p:cNvSpPr txBox="1"/>
          <p:nvPr/>
        </p:nvSpPr>
        <p:spPr>
          <a:xfrm>
            <a:off x="8062685" y="805999"/>
            <a:ext cx="342920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Página oficial: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78" name="Google Shape;478;p31"/>
          <p:cNvPicPr preferRelativeResize="0"/>
          <p:nvPr/>
        </p:nvPicPr>
        <p:blipFill rotWithShape="1">
          <a:blip r:embed="rId5">
            <a:alphaModFix/>
          </a:blip>
          <a:srcRect/>
          <a:stretch/>
        </p:blipFill>
        <p:spPr>
          <a:xfrm>
            <a:off x="2896949" y="2239075"/>
            <a:ext cx="7531711" cy="40084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2"/>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Unirte a un grupo:</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484" name="Google Shape;484;p3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sz="3600"/>
              <a:t>Conceptos básicos de Facebook</a:t>
            </a:r>
            <a:endParaRPr/>
          </a:p>
        </p:txBody>
      </p:sp>
      <p:pic>
        <p:nvPicPr>
          <p:cNvPr id="485" name="Google Shape;485;p32"/>
          <p:cNvPicPr preferRelativeResize="0"/>
          <p:nvPr/>
        </p:nvPicPr>
        <p:blipFill rotWithShape="1">
          <a:blip r:embed="rId3">
            <a:alphaModFix/>
          </a:blip>
          <a:srcRect/>
          <a:stretch/>
        </p:blipFill>
        <p:spPr>
          <a:xfrm rot="160843">
            <a:off x="7086140" y="271265"/>
            <a:ext cx="5185746" cy="1896526"/>
          </a:xfrm>
          <a:prstGeom prst="rect">
            <a:avLst/>
          </a:prstGeom>
          <a:noFill/>
          <a:ln>
            <a:noFill/>
          </a:ln>
        </p:spPr>
      </p:pic>
      <p:sp>
        <p:nvSpPr>
          <p:cNvPr id="486" name="Google Shape;486;p32"/>
          <p:cNvSpPr txBox="1"/>
          <p:nvPr/>
        </p:nvSpPr>
        <p:spPr>
          <a:xfrm>
            <a:off x="7964409" y="865225"/>
            <a:ext cx="342920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Página oficial: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https://www.facebook.com/help/</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87" name="Google Shape;487;p32"/>
          <p:cNvPicPr preferRelativeResize="0"/>
          <p:nvPr/>
        </p:nvPicPr>
        <p:blipFill rotWithShape="1">
          <a:blip r:embed="rId5">
            <a:alphaModFix/>
          </a:blip>
          <a:srcRect/>
          <a:stretch/>
        </p:blipFill>
        <p:spPr>
          <a:xfrm>
            <a:off x="1052138" y="2745065"/>
            <a:ext cx="10595237" cy="24301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3"/>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a:t>Modo de seguridad de Android y Samsung Alarma</a:t>
            </a:r>
            <a:endParaRPr/>
          </a:p>
        </p:txBody>
      </p:sp>
      <p:sp>
        <p:nvSpPr>
          <p:cNvPr id="493" name="Google Shape;493;p3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7</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34"/>
          <p:cNvPicPr preferRelativeResize="0"/>
          <p:nvPr/>
        </p:nvPicPr>
        <p:blipFill rotWithShape="1">
          <a:blip r:embed="rId3">
            <a:alphaModFix/>
          </a:blip>
          <a:srcRect/>
          <a:stretch/>
        </p:blipFill>
        <p:spPr>
          <a:xfrm rot="160843">
            <a:off x="6928051" y="1844022"/>
            <a:ext cx="5866920" cy="2974609"/>
          </a:xfrm>
          <a:prstGeom prst="rect">
            <a:avLst/>
          </a:prstGeom>
          <a:noFill/>
          <a:ln>
            <a:noFill/>
          </a:ln>
        </p:spPr>
      </p:pic>
      <p:sp>
        <p:nvSpPr>
          <p:cNvPr id="499" name="Google Shape;499;p34"/>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Android safety mode &amp; Samsung Alarm</a:t>
            </a:r>
            <a:endParaRPr/>
          </a:p>
        </p:txBody>
      </p:sp>
      <p:sp>
        <p:nvSpPr>
          <p:cNvPr id="500" name="Google Shape;500;p34"/>
          <p:cNvSpPr txBox="1">
            <a:spLocks noGrp="1"/>
          </p:cNvSpPr>
          <p:nvPr>
            <p:ph type="body" idx="2"/>
          </p:nvPr>
        </p:nvSpPr>
        <p:spPr>
          <a:xfrm>
            <a:off x="798456" y="490403"/>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4800"/>
              <a:buFont typeface="Arial"/>
              <a:buNone/>
            </a:pPr>
            <a:r>
              <a:rPr lang="es-ES"/>
              <a:t>Modo de seguridad de Android y Samsung Alarma</a:t>
            </a:r>
            <a:endParaRPr/>
          </a:p>
          <a:p>
            <a:pPr marL="457200" marR="0" lvl="0" indent="-228600" algn="l" rtl="0">
              <a:lnSpc>
                <a:spcPct val="90000"/>
              </a:lnSpc>
              <a:spcBef>
                <a:spcPts val="1000"/>
              </a:spcBef>
              <a:spcAft>
                <a:spcPts val="0"/>
              </a:spcAft>
              <a:buClr>
                <a:srgbClr val="24BAA2"/>
              </a:buClr>
              <a:buSzPts val="3600"/>
              <a:buFont typeface="Arial"/>
              <a:buNone/>
            </a:pPr>
            <a:endParaRPr/>
          </a:p>
        </p:txBody>
      </p:sp>
      <p:pic>
        <p:nvPicPr>
          <p:cNvPr id="501" name="Google Shape;501;p34"/>
          <p:cNvPicPr preferRelativeResize="0"/>
          <p:nvPr/>
        </p:nvPicPr>
        <p:blipFill rotWithShape="1">
          <a:blip r:embed="rId4">
            <a:alphaModFix/>
          </a:blip>
          <a:srcRect/>
          <a:stretch/>
        </p:blipFill>
        <p:spPr>
          <a:xfrm>
            <a:off x="662500" y="1150850"/>
            <a:ext cx="6111926" cy="5353125"/>
          </a:xfrm>
          <a:prstGeom prst="rect">
            <a:avLst/>
          </a:prstGeom>
          <a:noFill/>
          <a:ln>
            <a:noFill/>
          </a:ln>
        </p:spPr>
      </p:pic>
      <p:sp>
        <p:nvSpPr>
          <p:cNvPr id="502" name="Google Shape;502;p34"/>
          <p:cNvSpPr txBox="1"/>
          <p:nvPr/>
        </p:nvSpPr>
        <p:spPr>
          <a:xfrm>
            <a:off x="8044562" y="2792675"/>
            <a:ext cx="3633900"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¿Necesita profundizar en la documentación?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chemeClr val="hlink"/>
                </a:solidFill>
                <a:latin typeface="Arial"/>
                <a:ea typeface="Arial"/>
                <a:cs typeface="Arial"/>
                <a:sym typeface="Arial"/>
                <a:hlinkClick r:id="rId5"/>
              </a:rPr>
              <a:t>Obtén ayuda durante una emergencia con tu teléfono Android - Ayuda Android (google.com)</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5"/>
          <p:cNvSpPr txBox="1">
            <a:spLocks noGrp="1"/>
          </p:cNvSpPr>
          <p:nvPr>
            <p:ph type="body" idx="1"/>
          </p:nvPr>
        </p:nvSpPr>
        <p:spPr>
          <a:xfrm>
            <a:off x="798381" y="2045704"/>
            <a:ext cx="4905733" cy="384991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Documentación de Samsung Alarm :</a:t>
            </a:r>
            <a:endParaRPr/>
          </a:p>
          <a:p>
            <a:pPr marL="457200" marR="0" lvl="0" indent="-228600" algn="l" rtl="0">
              <a:lnSpc>
                <a:spcPct val="90000"/>
              </a:lnSpc>
              <a:spcBef>
                <a:spcPts val="1000"/>
              </a:spcBef>
              <a:spcAft>
                <a:spcPts val="0"/>
              </a:spcAft>
              <a:buClr>
                <a:srgbClr val="092E4B"/>
              </a:buClr>
              <a:buSzPts val="2400"/>
              <a:buFont typeface="Arial"/>
              <a:buNone/>
            </a:pPr>
            <a:r>
              <a:rPr lang="es-ES" sz="1700" u="sng">
                <a:solidFill>
                  <a:schemeClr val="hlink"/>
                </a:solidFill>
                <a:latin typeface="Arial"/>
                <a:ea typeface="Arial"/>
                <a:cs typeface="Arial"/>
                <a:sym typeface="Arial"/>
                <a:hlinkClick r:id="rId3"/>
              </a:rPr>
              <a:t>Cómo enviar los mensajes automáticos SOS de Samsung con tu ubicación y fotos</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508" name="Google Shape;508;p3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Modo de seguridad de Android y Samsung Alarma</a:t>
            </a:r>
            <a:endParaRPr/>
          </a:p>
        </p:txBody>
      </p:sp>
      <p:pic>
        <p:nvPicPr>
          <p:cNvPr id="509" name="Google Shape;509;p35" title="How to trigger an Emergency SOS on your Galaxy smartphone"/>
          <p:cNvPicPr preferRelativeResize="0"/>
          <p:nvPr/>
        </p:nvPicPr>
        <p:blipFill rotWithShape="1">
          <a:blip r:embed="rId4">
            <a:alphaModFix/>
          </a:blip>
          <a:srcRect/>
          <a:stretch/>
        </p:blipFill>
        <p:spPr>
          <a:xfrm>
            <a:off x="5704114" y="2318845"/>
            <a:ext cx="5873130" cy="3303636"/>
          </a:xfrm>
          <a:prstGeom prst="rect">
            <a:avLst/>
          </a:prstGeom>
          <a:noFill/>
          <a:ln>
            <a:noFill/>
          </a:ln>
        </p:spPr>
      </p:pic>
      <p:pic>
        <p:nvPicPr>
          <p:cNvPr id="510" name="Google Shape;510;p35" descr="For your personal safety, the latest Galaxy smartphones come with an SOS feature.&#10;For more information on the Galaxy XCover Pro, go to:&#10;https://www.samsung.com/us/business/products/mobile/phones/galaxy-xcover-pro/&#10;How to Trigger an Emergency SOS on Your Galaxy Smartphone:&#10;https://insights.samsung.com/2020/07/10/how-to-set-up-an-emergency-sos-on-your-galaxy-smartphone/&#10;- Pull down your notification bar and open Settings. &#10;- Scroll down and select Advanced features.&#10;- At the bottom of the menu, you'll find Send SOS messages.&#10;- Toggle it on and choose your emergency contacts, who will receive the message.&#10;- You can also automatically send an audio recording and photos using the front and rear cameras. &#10;- Trigger your SOS by quickly pressing on the side key three times.&#10;- When you trigger your SOS, your emergency contacts will receive your location, audio clip and photos." title="How to trigger an Emergency SOS on your Galaxy smartphone">
            <a:hlinkClick r:id="rId5"/>
          </p:cNvPr>
          <p:cNvPicPr preferRelativeResize="0"/>
          <p:nvPr/>
        </p:nvPicPr>
        <p:blipFill rotWithShape="1">
          <a:blip r:embed="rId6">
            <a:alphaModFix/>
          </a:blip>
          <a:srcRect/>
          <a:stretch/>
        </p:blipFill>
        <p:spPr>
          <a:xfrm>
            <a:off x="5704125" y="2318850"/>
            <a:ext cx="5873125" cy="3303633"/>
          </a:xfrm>
          <a:prstGeom prst="rect">
            <a:avLst/>
          </a:prstGeom>
          <a:noFill/>
          <a:ln>
            <a:noFill/>
          </a:ln>
        </p:spPr>
      </p:pic>
      <p:sp>
        <p:nvSpPr>
          <p:cNvPr id="511" name="Google Shape;511;p35"/>
          <p:cNvSpPr txBox="1"/>
          <p:nvPr/>
        </p:nvSpPr>
        <p:spPr>
          <a:xfrm>
            <a:off x="7110475" y="5922350"/>
            <a:ext cx="5099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s-ES" sz="1400" b="0" i="0" u="sng" strike="noStrike" cap="none">
                <a:solidFill>
                  <a:srgbClr val="87A66E"/>
                </a:solidFill>
                <a:latin typeface="Arial"/>
                <a:ea typeface="Arial"/>
                <a:cs typeface="Arial"/>
                <a:sym typeface="Arial"/>
                <a:hlinkClick r:id="rId7">
                  <a:extLst>
                    <a:ext uri="{A12FA001-AC4F-418D-AE19-62706E023703}">
                      <ahyp:hlinkClr xmlns:ahyp="http://schemas.microsoft.com/office/drawing/2018/hyperlinkcolor" val="tx"/>
                    </a:ext>
                  </a:extLst>
                </a:hlinkClick>
              </a:rPr>
              <a:t>https://youtu.be/A2NihdPzD8g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87AB12BC-F1B9-4D9E-9284-66C4CE87F3C8}"/>
              </a:ext>
            </a:extLst>
          </p:cNvPr>
          <p:cNvSpPr>
            <a:spLocks noGrp="1"/>
          </p:cNvSpPr>
          <p:nvPr>
            <p:ph type="body" idx="1"/>
          </p:nvPr>
        </p:nvSpPr>
        <p:spPr/>
        <p:txBody>
          <a:bodyPr/>
          <a:lstStyle/>
          <a:p>
            <a:pPr lvl="0"/>
            <a:r>
              <a:rPr lang="es-ES" dirty="0"/>
              <a:t>Asistentes de voz: Conceptos básicos de Alexa</a:t>
            </a:r>
          </a:p>
        </p:txBody>
      </p:sp>
      <p:sp>
        <p:nvSpPr>
          <p:cNvPr id="5" name="Marcador de texto 4">
            <a:extLst>
              <a:ext uri="{FF2B5EF4-FFF2-40B4-BE49-F238E27FC236}">
                <a16:creationId xmlns:a16="http://schemas.microsoft.com/office/drawing/2014/main" id="{D378EF97-7265-4003-9FF3-42AD08218173}"/>
              </a:ext>
            </a:extLst>
          </p:cNvPr>
          <p:cNvSpPr>
            <a:spLocks noGrp="1"/>
          </p:cNvSpPr>
          <p:nvPr>
            <p:ph type="body" idx="2"/>
          </p:nvPr>
        </p:nvSpPr>
        <p:spPr>
          <a:xfrm>
            <a:off x="891654" y="2003728"/>
            <a:ext cx="2066906" cy="582221"/>
          </a:xfrm>
        </p:spPr>
        <p:txBody>
          <a:bodyPr/>
          <a:lstStyle/>
          <a:p>
            <a:r>
              <a:rPr lang="es-ES" dirty="0">
                <a:highlight>
                  <a:srgbClr val="FFFF00"/>
                </a:highlight>
              </a:rPr>
              <a:t>8</a:t>
            </a:r>
          </a:p>
        </p:txBody>
      </p:sp>
    </p:spTree>
    <p:extLst>
      <p:ext uri="{BB962C8B-B14F-4D97-AF65-F5344CB8AC3E}">
        <p14:creationId xmlns:p14="http://schemas.microsoft.com/office/powerpoint/2010/main" val="2448440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AB8F176-3846-48CD-B5E3-803B019377E0}"/>
              </a:ext>
            </a:extLst>
          </p:cNvPr>
          <p:cNvSpPr>
            <a:spLocks noGrp="1"/>
          </p:cNvSpPr>
          <p:nvPr>
            <p:ph type="body" idx="1"/>
          </p:nvPr>
        </p:nvSpPr>
        <p:spPr/>
        <p:txBody>
          <a:bodyPr/>
          <a:lstStyle/>
          <a:p>
            <a:r>
              <a:rPr lang="es-ES" dirty="0"/>
              <a:t>Porqué Alexa?</a:t>
            </a:r>
          </a:p>
        </p:txBody>
      </p:sp>
      <p:sp>
        <p:nvSpPr>
          <p:cNvPr id="3" name="Marcador de texto 2">
            <a:extLst>
              <a:ext uri="{FF2B5EF4-FFF2-40B4-BE49-F238E27FC236}">
                <a16:creationId xmlns:a16="http://schemas.microsoft.com/office/drawing/2014/main" id="{32C95368-7AD6-4C36-B24F-D0281D347EBA}"/>
              </a:ext>
            </a:extLst>
          </p:cNvPr>
          <p:cNvSpPr>
            <a:spLocks noGrp="1"/>
          </p:cNvSpPr>
          <p:nvPr>
            <p:ph type="body" idx="2"/>
          </p:nvPr>
        </p:nvSpPr>
        <p:spPr/>
        <p:txBody>
          <a:bodyPr/>
          <a:lstStyle/>
          <a:p>
            <a:pPr lvl="0">
              <a:buClr>
                <a:schemeClr val="lt1"/>
              </a:buClr>
              <a:buSzPts val="4800"/>
            </a:pPr>
            <a:r>
              <a:rPr lang="es-ES" dirty="0"/>
              <a:t>Asistentes de voz: Conceptos básicos de Alexa</a:t>
            </a:r>
          </a:p>
        </p:txBody>
      </p:sp>
      <p:pic>
        <p:nvPicPr>
          <p:cNvPr id="5" name="Imagen 4">
            <a:extLst>
              <a:ext uri="{FF2B5EF4-FFF2-40B4-BE49-F238E27FC236}">
                <a16:creationId xmlns:a16="http://schemas.microsoft.com/office/drawing/2014/main" id="{48215CB8-FBD9-4F69-BA47-C29606199152}"/>
              </a:ext>
            </a:extLst>
          </p:cNvPr>
          <p:cNvPicPr>
            <a:picLocks noChangeAspect="1"/>
          </p:cNvPicPr>
          <p:nvPr/>
        </p:nvPicPr>
        <p:blipFill>
          <a:blip r:embed="rId2"/>
          <a:stretch>
            <a:fillRect/>
          </a:stretch>
        </p:blipFill>
        <p:spPr>
          <a:xfrm>
            <a:off x="4591960" y="1565257"/>
            <a:ext cx="3008076" cy="4933244"/>
          </a:xfrm>
          <a:prstGeom prst="rect">
            <a:avLst/>
          </a:prstGeom>
        </p:spPr>
      </p:pic>
    </p:spTree>
    <p:extLst>
      <p:ext uri="{BB962C8B-B14F-4D97-AF65-F5344CB8AC3E}">
        <p14:creationId xmlns:p14="http://schemas.microsoft.com/office/powerpoint/2010/main" val="2700237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BE38611C-9557-4F18-860F-28E09D17CC10}"/>
              </a:ext>
            </a:extLst>
          </p:cNvPr>
          <p:cNvSpPr>
            <a:spLocks noGrp="1"/>
          </p:cNvSpPr>
          <p:nvPr>
            <p:ph type="body" idx="1"/>
          </p:nvPr>
        </p:nvSpPr>
        <p:spPr/>
        <p:txBody>
          <a:bodyPr/>
          <a:lstStyle/>
          <a:p>
            <a:pPr lvl="0"/>
            <a:r>
              <a:rPr lang="es-ES" dirty="0" err="1"/>
              <a:t>Yuka</a:t>
            </a:r>
            <a:r>
              <a:rPr lang="es-ES" dirty="0"/>
              <a:t> APP (estilo de vida saludable)</a:t>
            </a:r>
          </a:p>
        </p:txBody>
      </p:sp>
      <p:sp>
        <p:nvSpPr>
          <p:cNvPr id="5" name="Marcador de texto 4">
            <a:extLst>
              <a:ext uri="{FF2B5EF4-FFF2-40B4-BE49-F238E27FC236}">
                <a16:creationId xmlns:a16="http://schemas.microsoft.com/office/drawing/2014/main" id="{4CE77331-A2CA-4E5B-B108-514A3A2E4DCE}"/>
              </a:ext>
            </a:extLst>
          </p:cNvPr>
          <p:cNvSpPr>
            <a:spLocks noGrp="1"/>
          </p:cNvSpPr>
          <p:nvPr>
            <p:ph type="body" idx="2"/>
          </p:nvPr>
        </p:nvSpPr>
        <p:spPr/>
        <p:txBody>
          <a:bodyPr/>
          <a:lstStyle/>
          <a:p>
            <a:r>
              <a:rPr lang="es-ES" dirty="0">
                <a:highlight>
                  <a:srgbClr val="FFFF00"/>
                </a:highlight>
              </a:rPr>
              <a:t>9</a:t>
            </a:r>
          </a:p>
        </p:txBody>
      </p:sp>
    </p:spTree>
    <p:extLst>
      <p:ext uri="{BB962C8B-B14F-4D97-AF65-F5344CB8AC3E}">
        <p14:creationId xmlns:p14="http://schemas.microsoft.com/office/powerpoint/2010/main" val="3064519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BE38611C-9557-4F18-860F-28E09D17CC10}"/>
              </a:ext>
            </a:extLst>
          </p:cNvPr>
          <p:cNvSpPr>
            <a:spLocks noGrp="1"/>
          </p:cNvSpPr>
          <p:nvPr>
            <p:ph type="body" idx="1"/>
          </p:nvPr>
        </p:nvSpPr>
        <p:spPr/>
        <p:txBody>
          <a:bodyPr/>
          <a:lstStyle/>
          <a:p>
            <a:pPr lvl="0"/>
            <a:r>
              <a:rPr lang="es-ES" dirty="0" err="1"/>
              <a:t>KeePass</a:t>
            </a:r>
            <a:r>
              <a:rPr lang="es-ES" dirty="0"/>
              <a:t> (LOPD, gestor de contraseñas sencillo y seguro)</a:t>
            </a:r>
          </a:p>
        </p:txBody>
      </p:sp>
      <p:sp>
        <p:nvSpPr>
          <p:cNvPr id="5" name="Marcador de texto 4">
            <a:extLst>
              <a:ext uri="{FF2B5EF4-FFF2-40B4-BE49-F238E27FC236}">
                <a16:creationId xmlns:a16="http://schemas.microsoft.com/office/drawing/2014/main" id="{4CE77331-A2CA-4E5B-B108-514A3A2E4DCE}"/>
              </a:ext>
            </a:extLst>
          </p:cNvPr>
          <p:cNvSpPr>
            <a:spLocks noGrp="1"/>
          </p:cNvSpPr>
          <p:nvPr>
            <p:ph type="body" idx="2"/>
          </p:nvPr>
        </p:nvSpPr>
        <p:spPr/>
        <p:txBody>
          <a:bodyPr/>
          <a:lstStyle/>
          <a:p>
            <a:r>
              <a:rPr lang="es-ES" dirty="0">
                <a:highlight>
                  <a:srgbClr val="FFFF00"/>
                </a:highlight>
              </a:rPr>
              <a:t>9</a:t>
            </a:r>
          </a:p>
        </p:txBody>
      </p:sp>
      <p:pic>
        <p:nvPicPr>
          <p:cNvPr id="2" name="Imagen 1">
            <a:extLst>
              <a:ext uri="{FF2B5EF4-FFF2-40B4-BE49-F238E27FC236}">
                <a16:creationId xmlns:a16="http://schemas.microsoft.com/office/drawing/2014/main" id="{DF02FEBC-7435-4E4C-AD92-9A50BB18E078}"/>
              </a:ext>
            </a:extLst>
          </p:cNvPr>
          <p:cNvPicPr>
            <a:picLocks noChangeAspect="1"/>
          </p:cNvPicPr>
          <p:nvPr/>
        </p:nvPicPr>
        <p:blipFill>
          <a:blip r:embed="rId2"/>
          <a:stretch>
            <a:fillRect/>
          </a:stretch>
        </p:blipFill>
        <p:spPr>
          <a:xfrm>
            <a:off x="10580422" y="3997996"/>
            <a:ext cx="552527" cy="619211"/>
          </a:xfrm>
          <a:prstGeom prst="rect">
            <a:avLst/>
          </a:prstGeom>
        </p:spPr>
      </p:pic>
    </p:spTree>
    <p:extLst>
      <p:ext uri="{BB962C8B-B14F-4D97-AF65-F5344CB8AC3E}">
        <p14:creationId xmlns:p14="http://schemas.microsoft.com/office/powerpoint/2010/main" val="4244622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99AC1C0-67BC-497E-B171-7C3B2080AD39}"/>
              </a:ext>
            </a:extLst>
          </p:cNvPr>
          <p:cNvSpPr>
            <a:spLocks noGrp="1"/>
          </p:cNvSpPr>
          <p:nvPr>
            <p:ph type="body" idx="1"/>
          </p:nvPr>
        </p:nvSpPr>
        <p:spPr>
          <a:xfrm>
            <a:off x="798379" y="1162217"/>
            <a:ext cx="10595237" cy="4835205"/>
          </a:xfrm>
        </p:spPr>
        <p:txBody>
          <a:bodyPr/>
          <a:lstStyle/>
          <a:p>
            <a:pPr lvl="0"/>
            <a:r>
              <a:rPr lang="es-ES" dirty="0"/>
              <a:t>Recuerda que en algunos casos tendrás que explicar estas tecnologías a otras personas y animarles a utilizarlas adecuadamente. Para ello, existe otra guía que te ayudará en esta tarea: </a:t>
            </a:r>
            <a:r>
              <a:rPr lang="es-ES" b="1" dirty="0"/>
              <a:t>"Habilidades sociales y emocionales trabajando con tecnologías“</a:t>
            </a:r>
            <a:endParaRPr lang="es-ES" dirty="0"/>
          </a:p>
          <a:p>
            <a:endParaRPr lang="en-US" dirty="0"/>
          </a:p>
          <a:p>
            <a:endParaRPr lang="es-ES" dirty="0"/>
          </a:p>
          <a:p>
            <a:pPr lvl="0"/>
            <a:r>
              <a:rPr lang="es-ES" dirty="0"/>
              <a:t>Está en tus manos darle un buen uso y hacerla a tu gusto, te animamos a que tomes notas y escribas otra información relevante que consideres que complementa esta guía.</a:t>
            </a:r>
          </a:p>
        </p:txBody>
      </p:sp>
      <p:sp>
        <p:nvSpPr>
          <p:cNvPr id="3" name="Marcador de texto 2">
            <a:extLst>
              <a:ext uri="{FF2B5EF4-FFF2-40B4-BE49-F238E27FC236}">
                <a16:creationId xmlns:a16="http://schemas.microsoft.com/office/drawing/2014/main" id="{A17B813A-CDBF-4F2A-8FB2-F6D954AE3C39}"/>
              </a:ext>
            </a:extLst>
          </p:cNvPr>
          <p:cNvSpPr>
            <a:spLocks noGrp="1"/>
          </p:cNvSpPr>
          <p:nvPr>
            <p:ph type="body" idx="2"/>
          </p:nvPr>
        </p:nvSpPr>
        <p:spPr>
          <a:xfrm>
            <a:off x="798380" y="358564"/>
            <a:ext cx="10595237" cy="803654"/>
          </a:xfrm>
        </p:spPr>
        <p:txBody>
          <a:bodyPr/>
          <a:lstStyle/>
          <a:p>
            <a:r>
              <a:rPr lang="es-ES" dirty="0"/>
              <a:t>Introducción</a:t>
            </a:r>
          </a:p>
        </p:txBody>
      </p:sp>
    </p:spTree>
    <p:extLst>
      <p:ext uri="{BB962C8B-B14F-4D97-AF65-F5344CB8AC3E}">
        <p14:creationId xmlns:p14="http://schemas.microsoft.com/office/powerpoint/2010/main" val="68277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87F0765-0972-446B-94F7-31BB8B959357}"/>
              </a:ext>
            </a:extLst>
          </p:cNvPr>
          <p:cNvSpPr>
            <a:spLocks noGrp="1"/>
          </p:cNvSpPr>
          <p:nvPr>
            <p:ph type="body" idx="1"/>
          </p:nvPr>
        </p:nvSpPr>
        <p:spPr/>
        <p:txBody>
          <a:bodyPr/>
          <a:lstStyle/>
          <a:p>
            <a:pPr lvl="0"/>
            <a:r>
              <a:rPr lang="es-ES" dirty="0"/>
              <a:t>Recursos útiles</a:t>
            </a:r>
          </a:p>
        </p:txBody>
      </p:sp>
      <p:sp>
        <p:nvSpPr>
          <p:cNvPr id="5" name="Marcador de texto 4">
            <a:extLst>
              <a:ext uri="{FF2B5EF4-FFF2-40B4-BE49-F238E27FC236}">
                <a16:creationId xmlns:a16="http://schemas.microsoft.com/office/drawing/2014/main" id="{A6058F05-553E-4F01-8B60-4F330CBA474E}"/>
              </a:ext>
            </a:extLst>
          </p:cNvPr>
          <p:cNvSpPr>
            <a:spLocks noGrp="1"/>
          </p:cNvSpPr>
          <p:nvPr>
            <p:ph type="body" idx="2"/>
          </p:nvPr>
        </p:nvSpPr>
        <p:spPr/>
        <p:txBody>
          <a:bodyPr/>
          <a:lstStyle/>
          <a:p>
            <a:r>
              <a:rPr lang="es-ES" dirty="0"/>
              <a:t>9</a:t>
            </a:r>
          </a:p>
        </p:txBody>
      </p:sp>
    </p:spTree>
    <p:extLst>
      <p:ext uri="{BB962C8B-B14F-4D97-AF65-F5344CB8AC3E}">
        <p14:creationId xmlns:p14="http://schemas.microsoft.com/office/powerpoint/2010/main" val="1502393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48"/>
          <p:cNvSpPr txBox="1">
            <a:spLocks noGrp="1"/>
          </p:cNvSpPr>
          <p:nvPr>
            <p:ph type="body" idx="1"/>
          </p:nvPr>
        </p:nvSpPr>
        <p:spPr>
          <a:xfrm>
            <a:off x="798380" y="1565257"/>
            <a:ext cx="10595237" cy="487673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s-ES"/>
              <a:t>Canal oficial de soporte de Apple en Youtube :</a:t>
            </a:r>
            <a:br>
              <a:rPr lang="es-ES" u="sng">
                <a:solidFill>
                  <a:schemeClr val="hlink"/>
                </a:solidFill>
                <a:hlinkClick r:id="rId3"/>
              </a:rPr>
            </a:br>
            <a:r>
              <a:rPr lang="es-ES" u="sng">
                <a:solidFill>
                  <a:schemeClr val="hlink"/>
                </a:solidFill>
                <a:hlinkClick r:id="rId3"/>
              </a:rPr>
              <a:t> https://www.youtube.com/@applesupport</a:t>
            </a:r>
            <a:r>
              <a:rPr lang="es-ES"/>
              <a:t> </a:t>
            </a:r>
            <a:br>
              <a:rPr lang="es-ES"/>
            </a:br>
            <a:endParaRPr/>
          </a:p>
          <a:p>
            <a:pPr marL="457200" marR="0" lvl="0" indent="-228600" algn="l" rtl="0">
              <a:lnSpc>
                <a:spcPct val="90000"/>
              </a:lnSpc>
              <a:spcBef>
                <a:spcPts val="1000"/>
              </a:spcBef>
              <a:spcAft>
                <a:spcPts val="0"/>
              </a:spcAft>
              <a:buClr>
                <a:srgbClr val="092E4B"/>
              </a:buClr>
              <a:buSzPts val="2400"/>
              <a:buFont typeface="Arial"/>
              <a:buNone/>
            </a:pPr>
            <a:r>
              <a:rPr lang="es-ES"/>
              <a:t>Apoyo y asistencia oficial de Android : </a:t>
            </a:r>
            <a:r>
              <a:rPr lang="es-ES" u="sng">
                <a:solidFill>
                  <a:schemeClr val="hlink"/>
                </a:solidFill>
                <a:hlinkClick r:id="rId4"/>
              </a:rPr>
              <a:t>https://support.google.com/android/?hl=es#topic=7313011</a:t>
            </a:r>
            <a:r>
              <a:rPr lang="es-ES"/>
              <a:t> </a:t>
            </a:r>
            <a:endParaRPr/>
          </a:p>
          <a:p>
            <a:pPr marL="457200" marR="0" lvl="0" indent="-228600" algn="l" rtl="0">
              <a:lnSpc>
                <a:spcPct val="90000"/>
              </a:lnSpc>
              <a:spcBef>
                <a:spcPts val="1000"/>
              </a:spcBef>
              <a:spcAft>
                <a:spcPts val="0"/>
              </a:spcAft>
              <a:buClr>
                <a:srgbClr val="092E4B"/>
              </a:buClr>
              <a:buSzPts val="2400"/>
              <a:buFont typeface="Arial"/>
              <a:buNone/>
            </a:pPr>
            <a:endParaRPr/>
          </a:p>
          <a:p>
            <a:pPr marL="457200" marR="0" lvl="0" indent="-228600" algn="l" rtl="0">
              <a:lnSpc>
                <a:spcPct val="90000"/>
              </a:lnSpc>
              <a:spcBef>
                <a:spcPts val="1000"/>
              </a:spcBef>
              <a:spcAft>
                <a:spcPts val="0"/>
              </a:spcAft>
              <a:buClr>
                <a:srgbClr val="092E4B"/>
              </a:buClr>
              <a:buSzPts val="2400"/>
              <a:buFont typeface="Arial"/>
              <a:buNone/>
            </a:pPr>
            <a:r>
              <a:rPr lang="es-ES"/>
              <a:t>Pagina de ayuda oficial de Facebook:</a:t>
            </a:r>
            <a:endParaRPr/>
          </a:p>
          <a:p>
            <a:pPr marL="457200" marR="0" lvl="0" indent="-228600" algn="l" rtl="0">
              <a:lnSpc>
                <a:spcPct val="90000"/>
              </a:lnSpc>
              <a:spcBef>
                <a:spcPts val="1000"/>
              </a:spcBef>
              <a:spcAft>
                <a:spcPts val="0"/>
              </a:spcAft>
              <a:buClr>
                <a:srgbClr val="092E4B"/>
              </a:buClr>
              <a:buSzPts val="2400"/>
              <a:buFont typeface="Arial"/>
              <a:buNone/>
            </a:pPr>
            <a:r>
              <a:rPr lang="es-ES" u="sng">
                <a:solidFill>
                  <a:schemeClr val="hlink"/>
                </a:solidFill>
                <a:hlinkClick r:id="rId5"/>
              </a:rPr>
              <a:t>https://www.facebook.com/help/</a:t>
            </a:r>
            <a:endParaRPr/>
          </a:p>
          <a:p>
            <a:pPr marL="457200" marR="0" lvl="0" indent="-228600" algn="l" rtl="0">
              <a:lnSpc>
                <a:spcPct val="90000"/>
              </a:lnSpc>
              <a:spcBef>
                <a:spcPts val="1000"/>
              </a:spcBef>
              <a:spcAft>
                <a:spcPts val="0"/>
              </a:spcAft>
              <a:buClr>
                <a:srgbClr val="092E4B"/>
              </a:buClr>
              <a:buSzPts val="2400"/>
              <a:buFont typeface="Arial"/>
              <a:buNone/>
            </a:pPr>
            <a:endParaRPr/>
          </a:p>
          <a:p>
            <a:pPr marL="457200" marR="0" lvl="0" indent="-228600" algn="l" rtl="0">
              <a:lnSpc>
                <a:spcPct val="90000"/>
              </a:lnSpc>
              <a:spcBef>
                <a:spcPts val="1000"/>
              </a:spcBef>
              <a:spcAft>
                <a:spcPts val="0"/>
              </a:spcAft>
              <a:buClr>
                <a:srgbClr val="092E4B"/>
              </a:buClr>
              <a:buSzPts val="2400"/>
              <a:buFont typeface="Arial"/>
              <a:buNone/>
            </a:pPr>
            <a:r>
              <a:rPr lang="es-ES"/>
              <a:t>Página oficial de ayuda de KeePass :</a:t>
            </a:r>
            <a:endParaRPr/>
          </a:p>
          <a:p>
            <a:pPr marL="457200" marR="0" lvl="0" indent="-228600" algn="l" rtl="0">
              <a:lnSpc>
                <a:spcPct val="90000"/>
              </a:lnSpc>
              <a:spcBef>
                <a:spcPts val="1000"/>
              </a:spcBef>
              <a:spcAft>
                <a:spcPts val="0"/>
              </a:spcAft>
              <a:buClr>
                <a:srgbClr val="092E4B"/>
              </a:buClr>
              <a:buSzPts val="2400"/>
              <a:buFont typeface="Arial"/>
              <a:buNone/>
            </a:pPr>
            <a:r>
              <a:rPr lang="es-ES" u="sng">
                <a:solidFill>
                  <a:schemeClr val="hlink"/>
                </a:solidFill>
                <a:hlinkClick r:id="rId6"/>
              </a:rPr>
              <a:t>https://keepass.info/help/base/index.html</a:t>
            </a:r>
            <a:r>
              <a:rPr lang="es-ES"/>
              <a:t> </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605" name="Google Shape;605;p4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Recursos útiles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78E56305-4302-4107-825B-77538AC00EA7}"/>
              </a:ext>
            </a:extLst>
          </p:cNvPr>
          <p:cNvSpPr>
            <a:spLocks noGrp="1"/>
          </p:cNvSpPr>
          <p:nvPr>
            <p:ph type="body" idx="1"/>
          </p:nvPr>
        </p:nvSpPr>
        <p:spPr/>
        <p:txBody>
          <a:bodyPr/>
          <a:lstStyle/>
          <a:p>
            <a:r>
              <a:rPr lang="es-ES" dirty="0"/>
              <a:t>Cierre</a:t>
            </a:r>
          </a:p>
        </p:txBody>
      </p:sp>
      <p:sp>
        <p:nvSpPr>
          <p:cNvPr id="5" name="Marcador de texto 4">
            <a:extLst>
              <a:ext uri="{FF2B5EF4-FFF2-40B4-BE49-F238E27FC236}">
                <a16:creationId xmlns:a16="http://schemas.microsoft.com/office/drawing/2014/main" id="{D96102A6-69BD-412D-AB30-E421C6A2404D}"/>
              </a:ext>
            </a:extLst>
          </p:cNvPr>
          <p:cNvSpPr>
            <a:spLocks noGrp="1"/>
          </p:cNvSpPr>
          <p:nvPr>
            <p:ph type="body" idx="2"/>
          </p:nvPr>
        </p:nvSpPr>
        <p:spPr>
          <a:xfrm>
            <a:off x="891653" y="2003728"/>
            <a:ext cx="2504689" cy="582221"/>
          </a:xfrm>
        </p:spPr>
        <p:txBody>
          <a:bodyPr/>
          <a:lstStyle/>
          <a:p>
            <a:r>
              <a:rPr lang="es-ES" dirty="0"/>
              <a:t>10</a:t>
            </a:r>
          </a:p>
        </p:txBody>
      </p:sp>
    </p:spTree>
    <p:extLst>
      <p:ext uri="{BB962C8B-B14F-4D97-AF65-F5344CB8AC3E}">
        <p14:creationId xmlns:p14="http://schemas.microsoft.com/office/powerpoint/2010/main" val="3196682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p50"/>
          <p:cNvPicPr preferRelativeResize="0"/>
          <p:nvPr/>
        </p:nvPicPr>
        <p:blipFill rotWithShape="1">
          <a:blip r:embed="rId3">
            <a:alphaModFix amt="38000"/>
          </a:blip>
          <a:srcRect l="3062" t="7964" r="3682" b="59380"/>
          <a:stretch/>
        </p:blipFill>
        <p:spPr>
          <a:xfrm>
            <a:off x="380632" y="3838874"/>
            <a:ext cx="11430732" cy="2677886"/>
          </a:xfrm>
          <a:prstGeom prst="rect">
            <a:avLst/>
          </a:prstGeom>
          <a:noFill/>
          <a:ln>
            <a:noFill/>
          </a:ln>
        </p:spPr>
      </p:pic>
      <p:sp>
        <p:nvSpPr>
          <p:cNvPr id="617" name="Google Shape;617;p50"/>
          <p:cNvSpPr txBox="1">
            <a:spLocks noGrp="1"/>
          </p:cNvSpPr>
          <p:nvPr>
            <p:ph type="body" idx="1"/>
          </p:nvPr>
        </p:nvSpPr>
        <p:spPr>
          <a:xfrm>
            <a:off x="798380" y="1692613"/>
            <a:ext cx="10595237" cy="4203009"/>
          </a:xfrm>
          <a:prstGeom prst="rect">
            <a:avLst/>
          </a:prstGeom>
          <a:noFill/>
          <a:ln>
            <a:noFill/>
          </a:ln>
        </p:spPr>
        <p:txBody>
          <a:bodyPr spcFirstLastPara="1" wrap="square" lIns="91425" tIns="45700" rIns="91425" bIns="45700" anchor="t" anchorCtr="0">
            <a:noAutofit/>
          </a:bodyPr>
          <a:lstStyle/>
          <a:p>
            <a:pPr marL="571500" lvl="0" indent="-342900" algn="l" rtl="0">
              <a:lnSpc>
                <a:spcPct val="90000"/>
              </a:lnSpc>
              <a:spcBef>
                <a:spcPts val="1000"/>
              </a:spcBef>
              <a:spcAft>
                <a:spcPts val="0"/>
              </a:spcAft>
              <a:buSzPts val="2400"/>
              <a:buFont typeface="Arial"/>
              <a:buChar char="•"/>
            </a:pPr>
            <a:r>
              <a:rPr lang="es-ES"/>
              <a:t>Recuerda reflejar tus impresiones y aprendizajes en el cuadernillo de aprendizaje para que puedas repasar y consolidar la información en el futuro!</a:t>
            </a:r>
            <a:endParaRPr/>
          </a:p>
          <a:p>
            <a:pPr marL="571500" lvl="0" indent="-342900" algn="l" rtl="0">
              <a:lnSpc>
                <a:spcPct val="90000"/>
              </a:lnSpc>
              <a:spcBef>
                <a:spcPts val="1000"/>
              </a:spcBef>
              <a:spcAft>
                <a:spcPts val="0"/>
              </a:spcAft>
              <a:buSzPts val="2400"/>
              <a:buFont typeface="Arial"/>
              <a:buChar char="•"/>
            </a:pPr>
            <a:r>
              <a:rPr lang="es-ES"/>
              <a:t>Recuerda que no todos los productos tecnológicos encajan con todas las personas, tu rol puede ser muy importante para “prescribir” la tecnología adecuada a cada persona (y adaptarla!).</a:t>
            </a:r>
            <a:br>
              <a:rPr lang="es-ES"/>
            </a:br>
            <a:br>
              <a:rPr lang="es-ES"/>
            </a:br>
            <a:br>
              <a:rPr lang="es-ES"/>
            </a:br>
            <a:r>
              <a:rPr lang="es-ES" sz="3200" b="1">
                <a:solidFill>
                  <a:srgbClr val="7F3494"/>
                </a:solidFill>
              </a:rPr>
              <a:t>Quieres compartir algo con nosotros?  qué te parecería conectar a través de nuestra página de facebook? </a:t>
            </a:r>
            <a:endParaRPr>
              <a:solidFill>
                <a:srgbClr val="7F3494"/>
              </a:solidFill>
            </a:endParaRPr>
          </a:p>
        </p:txBody>
      </p:sp>
      <p:sp>
        <p:nvSpPr>
          <p:cNvPr id="618" name="Google Shape;618;p50"/>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Enhorabuena!</a:t>
            </a:r>
            <a:endParaRPr/>
          </a:p>
        </p:txBody>
      </p:sp>
      <p:pic>
        <p:nvPicPr>
          <p:cNvPr id="619" name="Google Shape;619;p50">
            <a:hlinkClick r:id="rId4"/>
          </p:cNvPr>
          <p:cNvPicPr preferRelativeResize="0"/>
          <p:nvPr/>
        </p:nvPicPr>
        <p:blipFill rotWithShape="1">
          <a:blip r:embed="rId5">
            <a:alphaModFix/>
          </a:blip>
          <a:srcRect/>
          <a:stretch/>
        </p:blipFill>
        <p:spPr>
          <a:xfrm>
            <a:off x="3900450" y="5098100"/>
            <a:ext cx="4391093" cy="1418650"/>
          </a:xfrm>
          <a:prstGeom prst="rect">
            <a:avLst/>
          </a:prstGeom>
          <a:noFill/>
          <a:ln>
            <a:noFill/>
          </a:ln>
        </p:spPr>
      </p:pic>
      <p:sp>
        <p:nvSpPr>
          <p:cNvPr id="2" name="Rectángulo 1">
            <a:extLst>
              <a:ext uri="{FF2B5EF4-FFF2-40B4-BE49-F238E27FC236}">
                <a16:creationId xmlns:a16="http://schemas.microsoft.com/office/drawing/2014/main" id="{4BFB0D27-5DB3-4893-A4C9-562263427967}"/>
              </a:ext>
            </a:extLst>
          </p:cNvPr>
          <p:cNvSpPr/>
          <p:nvPr/>
        </p:nvSpPr>
        <p:spPr>
          <a:xfrm>
            <a:off x="3949034" y="3244334"/>
            <a:ext cx="4293932" cy="369332"/>
          </a:xfrm>
          <a:prstGeom prst="rect">
            <a:avLst/>
          </a:prstGeom>
        </p:spPr>
        <p:txBody>
          <a:bodyPr wrap="none">
            <a:spAutoFit/>
          </a:bodyPr>
          <a:lstStyle/>
          <a:p>
            <a:r>
              <a:rPr lang="es-ES" dirty="0">
                <a:solidFill>
                  <a:srgbClr val="1F1F1F"/>
                </a:solidFill>
                <a:latin typeface="Google Sans"/>
              </a:rPr>
              <a:t>43. Guía práctica de la tecnología para LTTA </a:t>
            </a:r>
            <a:endParaRPr lang="es-E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67EBA592-EFA4-4C05-9560-46892759382F}"/>
              </a:ext>
            </a:extLst>
          </p:cNvPr>
          <p:cNvSpPr>
            <a:spLocks noGrp="1"/>
          </p:cNvSpPr>
          <p:nvPr>
            <p:ph type="body" idx="1"/>
          </p:nvPr>
        </p:nvSpPr>
        <p:spPr/>
        <p:txBody>
          <a:bodyPr/>
          <a:lstStyle/>
          <a:p>
            <a:endParaRPr lang="es-ES"/>
          </a:p>
        </p:txBody>
      </p:sp>
      <p:sp>
        <p:nvSpPr>
          <p:cNvPr id="14" name="Marcador de texto 13">
            <a:extLst>
              <a:ext uri="{FF2B5EF4-FFF2-40B4-BE49-F238E27FC236}">
                <a16:creationId xmlns:a16="http://schemas.microsoft.com/office/drawing/2014/main" id="{96149726-C652-4242-AA7D-3E66D339EE2F}"/>
              </a:ext>
            </a:extLst>
          </p:cNvPr>
          <p:cNvSpPr>
            <a:spLocks noGrp="1"/>
          </p:cNvSpPr>
          <p:nvPr>
            <p:ph type="body" idx="2"/>
          </p:nvPr>
        </p:nvSpPr>
        <p:spPr/>
        <p:txBody>
          <a:bodyPr>
            <a:normAutofit lnSpcReduction="10000"/>
          </a:bodyPr>
          <a:lstStyle/>
          <a:p>
            <a:endParaRPr lang="es-ES"/>
          </a:p>
        </p:txBody>
      </p:sp>
      <p:sp>
        <p:nvSpPr>
          <p:cNvPr id="15" name="Marcador de texto 14">
            <a:extLst>
              <a:ext uri="{FF2B5EF4-FFF2-40B4-BE49-F238E27FC236}">
                <a16:creationId xmlns:a16="http://schemas.microsoft.com/office/drawing/2014/main" id="{07FE78CA-5D71-4DC4-A97F-2BD72EE69CEC}"/>
              </a:ext>
            </a:extLst>
          </p:cNvPr>
          <p:cNvSpPr>
            <a:spLocks noGrp="1"/>
          </p:cNvSpPr>
          <p:nvPr>
            <p:ph type="body" idx="3"/>
          </p:nvPr>
        </p:nvSpPr>
        <p:spPr/>
        <p:txBody>
          <a:bodyPr/>
          <a:lstStyle/>
          <a:p>
            <a:endParaRPr lang="es-ES" dirty="0"/>
          </a:p>
        </p:txBody>
      </p:sp>
    </p:spTree>
    <p:extLst>
      <p:ext uri="{BB962C8B-B14F-4D97-AF65-F5344CB8AC3E}">
        <p14:creationId xmlns:p14="http://schemas.microsoft.com/office/powerpoint/2010/main" val="383647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body" idx="1"/>
          </p:nvPr>
        </p:nvSpPr>
        <p:spPr>
          <a:xfrm>
            <a:off x="565673" y="254449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a:t>
            </a:r>
            <a:endParaRPr/>
          </a:p>
        </p:txBody>
      </p:sp>
      <p:sp>
        <p:nvSpPr>
          <p:cNvPr id="178" name="Google Shape;178;p4"/>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Configuraciones de accesibilidad en teléfonos inteligentes</a:t>
            </a:r>
            <a:endParaRPr dirty="0">
              <a:solidFill>
                <a:srgbClr val="7F3494"/>
              </a:solidFill>
            </a:endParaRPr>
          </a:p>
        </p:txBody>
      </p:sp>
      <p:sp>
        <p:nvSpPr>
          <p:cNvPr id="179" name="Google Shape;179;p4"/>
          <p:cNvSpPr txBox="1">
            <a:spLocks noGrp="1"/>
          </p:cNvSpPr>
          <p:nvPr>
            <p:ph type="body" idx="3"/>
          </p:nvPr>
        </p:nvSpPr>
        <p:spPr>
          <a:xfrm>
            <a:off x="565673" y="325628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2</a:t>
            </a:r>
            <a:endParaRPr/>
          </a:p>
        </p:txBody>
      </p:sp>
      <p:sp>
        <p:nvSpPr>
          <p:cNvPr id="180" name="Google Shape;180;p4"/>
          <p:cNvSpPr txBox="1">
            <a:spLocks noGrp="1"/>
          </p:cNvSpPr>
          <p:nvPr>
            <p:ph type="body" idx="4"/>
          </p:nvPr>
        </p:nvSpPr>
        <p:spPr>
          <a:xfrm>
            <a:off x="1400970" y="3244345"/>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Tomar nota y reenviarlo por correo electrónico</a:t>
            </a:r>
            <a:endParaRPr u="sng" dirty="0">
              <a:solidFill>
                <a:srgbClr val="7F3494"/>
              </a:solidFill>
            </a:endParaRPr>
          </a:p>
        </p:txBody>
      </p:sp>
      <p:sp>
        <p:nvSpPr>
          <p:cNvPr id="181" name="Google Shape;181;p4"/>
          <p:cNvSpPr txBox="1">
            <a:spLocks noGrp="1"/>
          </p:cNvSpPr>
          <p:nvPr>
            <p:ph type="body" idx="5"/>
          </p:nvPr>
        </p:nvSpPr>
        <p:spPr>
          <a:xfrm>
            <a:off x="565673" y="3968072"/>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3</a:t>
            </a:r>
            <a:endParaRPr/>
          </a:p>
        </p:txBody>
      </p:sp>
      <p:sp>
        <p:nvSpPr>
          <p:cNvPr id="182" name="Google Shape;182;p4"/>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Conceptos básicos de Google </a:t>
            </a:r>
            <a:r>
              <a:rPr lang="es-ES" u="sng" dirty="0" err="1">
                <a:solidFill>
                  <a:srgbClr val="7F3494"/>
                </a:solidFill>
              </a:rPr>
              <a:t>Calendarcalendar</a:t>
            </a:r>
            <a:r>
              <a:rPr lang="es-ES" u="sng" dirty="0">
                <a:solidFill>
                  <a:srgbClr val="7F3494"/>
                </a:solidFill>
              </a:rPr>
              <a:t>: </a:t>
            </a:r>
            <a:r>
              <a:rPr lang="es-ES" u="sng" dirty="0" err="1">
                <a:solidFill>
                  <a:srgbClr val="7F3494"/>
                </a:solidFill>
              </a:rPr>
              <a:t>the</a:t>
            </a:r>
            <a:r>
              <a:rPr lang="es-ES" u="sng" dirty="0">
                <a:solidFill>
                  <a:srgbClr val="7F3494"/>
                </a:solidFill>
              </a:rPr>
              <a:t> </a:t>
            </a:r>
            <a:r>
              <a:rPr lang="es-ES" u="sng" dirty="0" err="1">
                <a:solidFill>
                  <a:srgbClr val="7F3494"/>
                </a:solidFill>
              </a:rPr>
              <a:t>basics</a:t>
            </a:r>
            <a:endParaRPr dirty="0">
              <a:solidFill>
                <a:srgbClr val="7F3494"/>
              </a:solidFill>
            </a:endParaRPr>
          </a:p>
        </p:txBody>
      </p:sp>
      <p:sp>
        <p:nvSpPr>
          <p:cNvPr id="183" name="Google Shape;183;p4"/>
          <p:cNvSpPr txBox="1">
            <a:spLocks noGrp="1"/>
          </p:cNvSpPr>
          <p:nvPr>
            <p:ph type="body" idx="7"/>
          </p:nvPr>
        </p:nvSpPr>
        <p:spPr>
          <a:xfrm>
            <a:off x="565673" y="4679864"/>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4</a:t>
            </a:r>
            <a:endParaRPr/>
          </a:p>
        </p:txBody>
      </p:sp>
      <p:sp>
        <p:nvSpPr>
          <p:cNvPr id="184" name="Google Shape;184;p4"/>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Asistencia para mapas de Google RA (Realidad Aumentada</a:t>
            </a:r>
            <a:endParaRPr u="sng" dirty="0">
              <a:solidFill>
                <a:srgbClr val="7F3494"/>
              </a:solidFill>
            </a:endParaRPr>
          </a:p>
        </p:txBody>
      </p:sp>
      <p:sp>
        <p:nvSpPr>
          <p:cNvPr id="185" name="Google Shape;185;p4"/>
          <p:cNvSpPr txBox="1">
            <a:spLocks noGrp="1"/>
          </p:cNvSpPr>
          <p:nvPr>
            <p:ph type="body" idx="9"/>
          </p:nvPr>
        </p:nvSpPr>
        <p:spPr>
          <a:xfrm>
            <a:off x="565673" y="5374717"/>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5</a:t>
            </a:r>
            <a:endParaRPr/>
          </a:p>
        </p:txBody>
      </p:sp>
      <p:sp>
        <p:nvSpPr>
          <p:cNvPr id="186" name="Google Shape;186;p4"/>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Easy </a:t>
            </a:r>
            <a:r>
              <a:rPr lang="es-ES" u="sng" dirty="0" err="1">
                <a:solidFill>
                  <a:srgbClr val="7F3494"/>
                </a:solidFill>
              </a:rPr>
              <a:t>Launchers</a:t>
            </a:r>
            <a:r>
              <a:rPr lang="es-ES" u="sng" dirty="0">
                <a:solidFill>
                  <a:srgbClr val="7F3494"/>
                </a:solidFill>
              </a:rPr>
              <a:t>: sencillos pero potentes</a:t>
            </a:r>
            <a:endParaRPr dirty="0">
              <a:solidFill>
                <a:srgbClr val="7F3494"/>
              </a:solidFill>
            </a:endParaRPr>
          </a:p>
        </p:txBody>
      </p:sp>
      <p:sp>
        <p:nvSpPr>
          <p:cNvPr id="187" name="Google Shape;187;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Exemplos prácticos</a:t>
            </a:r>
            <a:endParaRPr/>
          </a:p>
        </p:txBody>
      </p:sp>
      <p:sp>
        <p:nvSpPr>
          <p:cNvPr id="191" name="Google Shape;191;p4"/>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5"/>
          <p:cNvSpPr txBox="1">
            <a:spLocks noGrp="1"/>
          </p:cNvSpPr>
          <p:nvPr>
            <p:ph type="body" idx="1"/>
          </p:nvPr>
        </p:nvSpPr>
        <p:spPr>
          <a:xfrm>
            <a:off x="565673" y="254449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6</a:t>
            </a:r>
            <a:endParaRPr/>
          </a:p>
        </p:txBody>
      </p:sp>
      <p:sp>
        <p:nvSpPr>
          <p:cNvPr id="197" name="Google Shape;197;p5"/>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Conceptos básicos de Facebook </a:t>
            </a:r>
            <a:endParaRPr dirty="0">
              <a:solidFill>
                <a:srgbClr val="7F3494"/>
              </a:solidFill>
            </a:endParaRPr>
          </a:p>
        </p:txBody>
      </p:sp>
      <p:sp>
        <p:nvSpPr>
          <p:cNvPr id="198" name="Google Shape;198;p5"/>
          <p:cNvSpPr txBox="1">
            <a:spLocks noGrp="1"/>
          </p:cNvSpPr>
          <p:nvPr>
            <p:ph type="body" idx="3"/>
          </p:nvPr>
        </p:nvSpPr>
        <p:spPr>
          <a:xfrm>
            <a:off x="565673" y="3256285"/>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7</a:t>
            </a:r>
            <a:endParaRPr/>
          </a:p>
        </p:txBody>
      </p:sp>
      <p:sp>
        <p:nvSpPr>
          <p:cNvPr id="199" name="Google Shape;199;p5"/>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Modo de seguridad de Android y Samsung </a:t>
            </a:r>
            <a:r>
              <a:rPr lang="es-ES" u="sng" dirty="0" err="1">
                <a:solidFill>
                  <a:srgbClr val="7F3494"/>
                </a:solidFill>
              </a:rPr>
              <a:t>Alarm</a:t>
            </a:r>
            <a:endParaRPr dirty="0">
              <a:solidFill>
                <a:srgbClr val="7F3494"/>
              </a:solidFill>
            </a:endParaRPr>
          </a:p>
        </p:txBody>
      </p:sp>
      <p:sp>
        <p:nvSpPr>
          <p:cNvPr id="200" name="Google Shape;200;p5"/>
          <p:cNvSpPr txBox="1">
            <a:spLocks noGrp="1"/>
          </p:cNvSpPr>
          <p:nvPr>
            <p:ph type="body" idx="5"/>
          </p:nvPr>
        </p:nvSpPr>
        <p:spPr>
          <a:xfrm>
            <a:off x="565673" y="3968072"/>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8</a:t>
            </a:r>
            <a:endParaRPr/>
          </a:p>
        </p:txBody>
      </p:sp>
      <p:sp>
        <p:nvSpPr>
          <p:cNvPr id="201" name="Google Shape;201;p5"/>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u="sng" dirty="0">
                <a:solidFill>
                  <a:srgbClr val="7F3494"/>
                </a:solidFill>
              </a:rPr>
              <a:t>Asistentes de voz: Conceptos básicos de Alexa</a:t>
            </a:r>
            <a:endParaRPr dirty="0">
              <a:solidFill>
                <a:srgbClr val="7F3494"/>
              </a:solidFill>
            </a:endParaRPr>
          </a:p>
        </p:txBody>
      </p:sp>
      <p:sp>
        <p:nvSpPr>
          <p:cNvPr id="202" name="Google Shape;202;p5"/>
          <p:cNvSpPr txBox="1">
            <a:spLocks noGrp="1"/>
          </p:cNvSpPr>
          <p:nvPr>
            <p:ph type="body" idx="7"/>
          </p:nvPr>
        </p:nvSpPr>
        <p:spPr>
          <a:xfrm>
            <a:off x="565673" y="4679864"/>
            <a:ext cx="835297" cy="68951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 </a:t>
            </a:r>
            <a:endParaRPr/>
          </a:p>
        </p:txBody>
      </p:sp>
      <p:sp>
        <p:nvSpPr>
          <p:cNvPr id="203" name="Google Shape;203;p5"/>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 </a:t>
            </a:r>
            <a:endParaRPr/>
          </a:p>
        </p:txBody>
      </p:sp>
      <p:sp>
        <p:nvSpPr>
          <p:cNvPr id="206" name="Google Shape;206;p5"/>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Practical examples</a:t>
            </a:r>
            <a:endParaRPr/>
          </a:p>
        </p:txBody>
      </p:sp>
      <p:sp>
        <p:nvSpPr>
          <p:cNvPr id="211" name="Google Shape;211;p5"/>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txBox="1">
            <a:spLocks noGrp="1"/>
          </p:cNvSpPr>
          <p:nvPr>
            <p:ph type="body" idx="1"/>
          </p:nvPr>
        </p:nvSpPr>
        <p:spPr>
          <a:xfrm>
            <a:off x="5167086" y="3509336"/>
            <a:ext cx="6901543"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s-ES"/>
              <a:t>Configuraciones de accesibilidad</a:t>
            </a:r>
            <a:endParaRPr/>
          </a:p>
        </p:txBody>
      </p:sp>
      <p:sp>
        <p:nvSpPr>
          <p:cNvPr id="231" name="Google Shape;231;p7"/>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s-ES"/>
              <a:t>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236" name="Google Shape;236;p8"/>
          <p:cNvGrpSpPr/>
          <p:nvPr/>
        </p:nvGrpSpPr>
        <p:grpSpPr>
          <a:xfrm>
            <a:off x="9226586" y="363579"/>
            <a:ext cx="3316358" cy="1599702"/>
            <a:chOff x="8766374" y="5324910"/>
            <a:chExt cx="3316358" cy="1599702"/>
          </a:xfrm>
        </p:grpSpPr>
        <p:pic>
          <p:nvPicPr>
            <p:cNvPr id="237" name="Google Shape;237;p8"/>
            <p:cNvPicPr preferRelativeResize="0"/>
            <p:nvPr/>
          </p:nvPicPr>
          <p:blipFill rotWithShape="1">
            <a:blip r:embed="rId3">
              <a:alphaModFix/>
            </a:blip>
            <a:srcRect/>
            <a:stretch/>
          </p:blipFill>
          <p:spPr>
            <a:xfrm>
              <a:off x="8766374" y="5324910"/>
              <a:ext cx="3316358" cy="1599702"/>
            </a:xfrm>
            <a:prstGeom prst="rect">
              <a:avLst/>
            </a:prstGeom>
            <a:noFill/>
            <a:ln>
              <a:noFill/>
            </a:ln>
          </p:spPr>
        </p:pic>
        <p:sp>
          <p:nvSpPr>
            <p:cNvPr id="238" name="Google Shape;238;p8"/>
            <p:cNvSpPr txBox="1"/>
            <p:nvPr/>
          </p:nvSpPr>
          <p:spPr>
            <a:xfrm>
              <a:off x="9190882" y="5663096"/>
              <a:ext cx="233770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       ¿Te suena?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dk1"/>
                  </a:solidFill>
                  <a:latin typeface="Arial"/>
                  <a:ea typeface="Arial"/>
                  <a:cs typeface="Arial"/>
                  <a:sym typeface="Arial"/>
                </a:rPr>
                <a:t>Este tema está relacionado con el Módulo 1</a:t>
              </a:r>
              <a:endParaRPr sz="1400" b="0" i="0" u="none" strike="noStrike" cap="none">
                <a:solidFill>
                  <a:srgbClr val="000000"/>
                </a:solidFill>
                <a:latin typeface="Arial"/>
                <a:ea typeface="Arial"/>
                <a:cs typeface="Arial"/>
                <a:sym typeface="Arial"/>
              </a:endParaRPr>
            </a:p>
          </p:txBody>
        </p:sp>
      </p:grpSp>
      <p:sp>
        <p:nvSpPr>
          <p:cNvPr id="239" name="Google Shape;239;p8"/>
          <p:cNvSpPr txBox="1">
            <a:spLocks noGrp="1"/>
          </p:cNvSpPr>
          <p:nvPr>
            <p:ph type="body" idx="1"/>
          </p:nvPr>
        </p:nvSpPr>
        <p:spPr>
          <a:xfrm>
            <a:off x="798381" y="1800237"/>
            <a:ext cx="9263077" cy="3854768"/>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s-ES"/>
              <a:t>Este tema cubre algunos puntos para adaptar los teléfonos inteligentes a sus necesidades o a las necesidades de la persona para la que está configurando el teléfono (su Cliente).</a:t>
            </a:r>
            <a:endParaRPr/>
          </a:p>
          <a:p>
            <a:pPr marL="457200" lvl="0" indent="-228600" algn="just" rtl="0">
              <a:lnSpc>
                <a:spcPct val="90000"/>
              </a:lnSpc>
              <a:spcBef>
                <a:spcPts val="1000"/>
              </a:spcBef>
              <a:spcAft>
                <a:spcPts val="0"/>
              </a:spcAft>
              <a:buSzPts val="2400"/>
              <a:buNone/>
            </a:pPr>
            <a:r>
              <a:rPr lang="es-ES"/>
              <a:t>Las configuraciones de accesibilidad son muy importantes, pueden ser el punto decisivo para una persona mayor a la hora de utilizar o no un dispositivo tecnológico, debemos fomentar y promover su uso y facilitar la interacción con él. </a:t>
            </a:r>
            <a:endParaRPr/>
          </a:p>
          <a:p>
            <a:pPr marL="228600" lvl="0" indent="0" algn="just" rtl="0">
              <a:lnSpc>
                <a:spcPct val="90000"/>
              </a:lnSpc>
              <a:spcBef>
                <a:spcPts val="1000"/>
              </a:spcBef>
              <a:spcAft>
                <a:spcPts val="0"/>
              </a:spcAft>
              <a:buSzPts val="2400"/>
              <a:buNone/>
            </a:pPr>
            <a:r>
              <a:rPr lang="es-ES"/>
              <a:t>Le animamos a que dedique unos minutos a comprender las necesidades y la realidad de la persona a la que asiste, es importante personalizar y adaptar su forma de interactuar con la tecnología. </a:t>
            </a:r>
            <a:endParaRPr/>
          </a:p>
          <a:p>
            <a:pPr marL="571500" lvl="0" indent="-190500" algn="l" rtl="0">
              <a:lnSpc>
                <a:spcPct val="90000"/>
              </a:lnSpc>
              <a:spcBef>
                <a:spcPts val="1000"/>
              </a:spcBef>
              <a:spcAft>
                <a:spcPts val="0"/>
              </a:spcAft>
              <a:buSzPts val="2400"/>
              <a:buFont typeface="Arial"/>
              <a:buNone/>
            </a:pPr>
            <a:endParaRPr/>
          </a:p>
        </p:txBody>
      </p:sp>
      <p:sp>
        <p:nvSpPr>
          <p:cNvPr id="240" name="Google Shape;240;p8"/>
          <p:cNvSpPr txBox="1">
            <a:spLocks noGrp="1"/>
          </p:cNvSpPr>
          <p:nvPr>
            <p:ph type="body" idx="2"/>
          </p:nvPr>
        </p:nvSpPr>
        <p:spPr>
          <a:xfrm>
            <a:off x="847012" y="526623"/>
            <a:ext cx="8804082"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s-ES"/>
              <a:t>Configuraciones de accesibilidad en teléfonos inteligentes</a:t>
            </a:r>
            <a:endParaRPr/>
          </a:p>
        </p:txBody>
      </p:sp>
      <p:pic>
        <p:nvPicPr>
          <p:cNvPr id="241" name="Google Shape;241;p8" descr="Preguntas"/>
          <p:cNvPicPr preferRelativeResize="0"/>
          <p:nvPr/>
        </p:nvPicPr>
        <p:blipFill rotWithShape="1">
          <a:blip r:embed="rId4">
            <a:alphaModFix/>
          </a:blip>
          <a:srcRect/>
          <a:stretch/>
        </p:blipFill>
        <p:spPr>
          <a:xfrm>
            <a:off x="9602463" y="619342"/>
            <a:ext cx="458995" cy="458995"/>
          </a:xfrm>
          <a:prstGeom prst="rect">
            <a:avLst/>
          </a:prstGeom>
          <a:noFill/>
          <a:ln>
            <a:noFill/>
          </a:ln>
        </p:spPr>
      </p:pic>
      <p:pic>
        <p:nvPicPr>
          <p:cNvPr id="242" name="Google Shape;242;p8" descr="Sala de juntas"/>
          <p:cNvPicPr preferRelativeResize="0"/>
          <p:nvPr/>
        </p:nvPicPr>
        <p:blipFill rotWithShape="1">
          <a:blip r:embed="rId5">
            <a:alphaModFix/>
          </a:blip>
          <a:srcRect/>
          <a:stretch/>
        </p:blipFill>
        <p:spPr>
          <a:xfrm>
            <a:off x="9945303" y="5020554"/>
            <a:ext cx="1628274" cy="16282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txBox="1">
            <a:spLocks noGrp="1"/>
          </p:cNvSpPr>
          <p:nvPr>
            <p:ph type="body" idx="1"/>
          </p:nvPr>
        </p:nvSpPr>
        <p:spPr>
          <a:xfrm>
            <a:off x="565673" y="2544495"/>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1</a:t>
            </a:r>
            <a:endParaRPr/>
          </a:p>
        </p:txBody>
      </p:sp>
      <p:sp>
        <p:nvSpPr>
          <p:cNvPr id="248" name="Google Shape;248;p9"/>
          <p:cNvSpPr txBox="1">
            <a:spLocks noGrp="1"/>
          </p:cNvSpPr>
          <p:nvPr>
            <p:ph type="body" idx="2"/>
          </p:nvPr>
        </p:nvSpPr>
        <p:spPr>
          <a:xfrm>
            <a:off x="1400970" y="2544470"/>
            <a:ext cx="6874800" cy="6894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El menú de accesibilidad</a:t>
            </a:r>
            <a:endParaRPr/>
          </a:p>
        </p:txBody>
      </p:sp>
      <p:sp>
        <p:nvSpPr>
          <p:cNvPr id="249" name="Google Shape;249;p9"/>
          <p:cNvSpPr txBox="1">
            <a:spLocks noGrp="1"/>
          </p:cNvSpPr>
          <p:nvPr>
            <p:ph type="body" idx="3"/>
          </p:nvPr>
        </p:nvSpPr>
        <p:spPr>
          <a:xfrm>
            <a:off x="565673" y="3256285"/>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2</a:t>
            </a:r>
            <a:endParaRPr/>
          </a:p>
        </p:txBody>
      </p:sp>
      <p:sp>
        <p:nvSpPr>
          <p:cNvPr id="250" name="Google Shape;250;p9"/>
          <p:cNvSpPr txBox="1">
            <a:spLocks noGrp="1"/>
          </p:cNvSpPr>
          <p:nvPr>
            <p:ph type="body" idx="4"/>
          </p:nvPr>
        </p:nvSpPr>
        <p:spPr>
          <a:xfrm>
            <a:off x="1400970" y="3256285"/>
            <a:ext cx="6874800" cy="689400"/>
          </a:xfrm>
          <a:prstGeom prst="rect">
            <a:avLst/>
          </a:prstGeom>
          <a:noFill/>
          <a:ln>
            <a:noFill/>
          </a:ln>
        </p:spPr>
        <p:txBody>
          <a:bodyPr spcFirstLastPara="1" wrap="square" lIns="91425" tIns="45700" rIns="91425" bIns="45700" anchor="ctr" anchorCtr="0">
            <a:noAutofit/>
          </a:bodyPr>
          <a:lstStyle/>
          <a:p>
            <a:pPr marL="228600" lvl="0" indent="0" algn="l" rtl="0">
              <a:lnSpc>
                <a:spcPct val="90000"/>
              </a:lnSpc>
              <a:spcBef>
                <a:spcPts val="1000"/>
              </a:spcBef>
              <a:spcAft>
                <a:spcPts val="0"/>
              </a:spcAft>
              <a:buSzPts val="2200"/>
              <a:buNone/>
            </a:pPr>
            <a:r>
              <a:rPr lang="es-ES"/>
              <a:t>Mejoras de visibilidad</a:t>
            </a:r>
            <a:endParaRPr/>
          </a:p>
        </p:txBody>
      </p:sp>
      <p:sp>
        <p:nvSpPr>
          <p:cNvPr id="251" name="Google Shape;251;p9"/>
          <p:cNvSpPr txBox="1">
            <a:spLocks noGrp="1"/>
          </p:cNvSpPr>
          <p:nvPr>
            <p:ph type="body" idx="5"/>
          </p:nvPr>
        </p:nvSpPr>
        <p:spPr>
          <a:xfrm>
            <a:off x="565673" y="3968072"/>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3</a:t>
            </a:r>
            <a:endParaRPr/>
          </a:p>
        </p:txBody>
      </p:sp>
      <p:sp>
        <p:nvSpPr>
          <p:cNvPr id="252" name="Google Shape;252;p9"/>
          <p:cNvSpPr txBox="1">
            <a:spLocks noGrp="1"/>
          </p:cNvSpPr>
          <p:nvPr>
            <p:ph type="body" idx="6"/>
          </p:nvPr>
        </p:nvSpPr>
        <p:spPr>
          <a:xfrm>
            <a:off x="1400970" y="3968072"/>
            <a:ext cx="6874800" cy="6894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a:t>Mejoras auditivas</a:t>
            </a:r>
            <a:endParaRPr/>
          </a:p>
        </p:txBody>
      </p:sp>
      <p:sp>
        <p:nvSpPr>
          <p:cNvPr id="253" name="Google Shape;253;p9"/>
          <p:cNvSpPr txBox="1">
            <a:spLocks noGrp="1"/>
          </p:cNvSpPr>
          <p:nvPr>
            <p:ph type="body" idx="7"/>
          </p:nvPr>
        </p:nvSpPr>
        <p:spPr>
          <a:xfrm>
            <a:off x="565673" y="4679864"/>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4</a:t>
            </a:r>
            <a:endParaRPr/>
          </a:p>
        </p:txBody>
      </p:sp>
      <p:sp>
        <p:nvSpPr>
          <p:cNvPr id="254" name="Google Shape;254;p9"/>
          <p:cNvSpPr txBox="1">
            <a:spLocks noGrp="1"/>
          </p:cNvSpPr>
          <p:nvPr>
            <p:ph type="body" idx="8"/>
          </p:nvPr>
        </p:nvSpPr>
        <p:spPr>
          <a:xfrm>
            <a:off x="1400970" y="4679864"/>
            <a:ext cx="6874800" cy="6894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dirty="0" err="1"/>
              <a:t>Talkback</a:t>
            </a:r>
            <a:endParaRPr dirty="0"/>
          </a:p>
        </p:txBody>
      </p:sp>
      <p:sp>
        <p:nvSpPr>
          <p:cNvPr id="255" name="Google Shape;255;p9"/>
          <p:cNvSpPr txBox="1">
            <a:spLocks noGrp="1"/>
          </p:cNvSpPr>
          <p:nvPr>
            <p:ph type="body" idx="9"/>
          </p:nvPr>
        </p:nvSpPr>
        <p:spPr>
          <a:xfrm>
            <a:off x="565673" y="5374717"/>
            <a:ext cx="700500" cy="689400"/>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rgbClr val="24BAA2"/>
              </a:buClr>
              <a:buSzPts val="3200"/>
              <a:buFont typeface="Arial"/>
              <a:buNone/>
            </a:pPr>
            <a:r>
              <a:rPr lang="es-ES"/>
              <a:t>5</a:t>
            </a:r>
            <a:endParaRPr/>
          </a:p>
        </p:txBody>
      </p:sp>
      <p:sp>
        <p:nvSpPr>
          <p:cNvPr id="256" name="Google Shape;256;p9"/>
          <p:cNvSpPr txBox="1">
            <a:spLocks noGrp="1"/>
          </p:cNvSpPr>
          <p:nvPr>
            <p:ph type="body" idx="13"/>
          </p:nvPr>
        </p:nvSpPr>
        <p:spPr>
          <a:xfrm>
            <a:off x="1400970" y="5374717"/>
            <a:ext cx="6874800" cy="6894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rgbClr val="092E4B"/>
              </a:buClr>
              <a:buSzPts val="2200"/>
              <a:buFont typeface="Arial"/>
              <a:buNone/>
            </a:pPr>
            <a:r>
              <a:rPr lang="es-ES" dirty="0" err="1"/>
              <a:t>Voice</a:t>
            </a:r>
            <a:r>
              <a:rPr lang="es-ES" dirty="0"/>
              <a:t> </a:t>
            </a:r>
            <a:r>
              <a:rPr lang="es-ES" dirty="0" err="1"/>
              <a:t>access</a:t>
            </a:r>
            <a:endParaRPr dirty="0"/>
          </a:p>
        </p:txBody>
      </p:sp>
      <p:sp>
        <p:nvSpPr>
          <p:cNvPr id="257" name="Google Shape;257;p9"/>
          <p:cNvSpPr txBox="1">
            <a:spLocks noGrp="1"/>
          </p:cNvSpPr>
          <p:nvPr>
            <p:ph type="body" idx="14"/>
          </p:nvPr>
        </p:nvSpPr>
        <p:spPr>
          <a:xfrm>
            <a:off x="598000" y="433433"/>
            <a:ext cx="8183700" cy="720900"/>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s-ES"/>
              <a:t>Configuraciones de accesibilidad en teléfonos inteligentes</a:t>
            </a:r>
            <a:endParaRPr/>
          </a:p>
        </p:txBody>
      </p:sp>
      <p:sp>
        <p:nvSpPr>
          <p:cNvPr id="258" name="Google Shape;258;p9"/>
          <p:cNvSpPr txBox="1"/>
          <p:nvPr/>
        </p:nvSpPr>
        <p:spPr>
          <a:xfrm>
            <a:off x="8988825" y="2477000"/>
            <a:ext cx="2596500" cy="1325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9"/>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5ddacfe-097a-4f6b-bf94-aa5274e640a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55F02A039B52E8499F1CBBEDD78EBC4B" ma:contentTypeVersion="16" ma:contentTypeDescription="Crear nuevo documento." ma:contentTypeScope="" ma:versionID="319897e348360dbb51cc61319a450164">
  <xsd:schema xmlns:xsd="http://www.w3.org/2001/XMLSchema" xmlns:xs="http://www.w3.org/2001/XMLSchema" xmlns:p="http://schemas.microsoft.com/office/2006/metadata/properties" xmlns:ns3="7d626cf0-b5f7-47c4-b988-c811ba92aec7" xmlns:ns4="c5ddacfe-097a-4f6b-bf94-aa5274e640ab" targetNamespace="http://schemas.microsoft.com/office/2006/metadata/properties" ma:root="true" ma:fieldsID="750a0f4ce5ce7c7f57a1f7c98e7317a4" ns3:_="" ns4:_="">
    <xsd:import namespace="7d626cf0-b5f7-47c4-b988-c811ba92aec7"/>
    <xsd:import namespace="c5ddacfe-097a-4f6b-bf94-aa5274e640a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AutoKeyPoints" minOccurs="0"/>
                <xsd:element ref="ns4:MediaServiceKeyPoints" minOccurs="0"/>
                <xsd:element ref="ns4:MediaServiceLoca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26cf0-b5f7-47c4-b988-c811ba92aec7"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dacfe-097a-4f6b-bf94-aa5274e640a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BB1144-A434-4764-A098-1C9F2E80CCB3}">
  <ds:schemaRefs>
    <ds:schemaRef ds:uri="http://schemas.microsoft.com/sharepoint/v3/contenttype/forms"/>
  </ds:schemaRefs>
</ds:datastoreItem>
</file>

<file path=customXml/itemProps2.xml><?xml version="1.0" encoding="utf-8"?>
<ds:datastoreItem xmlns:ds="http://schemas.openxmlformats.org/officeDocument/2006/customXml" ds:itemID="{61FA9862-E0C4-4957-9800-2B2CF90CBE60}">
  <ds:schemaRefs>
    <ds:schemaRef ds:uri="http://purl.org/dc/terms/"/>
    <ds:schemaRef ds:uri="http://schemas.openxmlformats.org/package/2006/metadata/core-properties"/>
    <ds:schemaRef ds:uri="c5ddacfe-097a-4f6b-bf94-aa5274e640ab"/>
    <ds:schemaRef ds:uri="http://schemas.microsoft.com/office/2006/documentManagement/types"/>
    <ds:schemaRef ds:uri="http://schemas.microsoft.com/office/infopath/2007/PartnerControls"/>
    <ds:schemaRef ds:uri="http://purl.org/dc/elements/1.1/"/>
    <ds:schemaRef ds:uri="http://schemas.microsoft.com/office/2006/metadata/properties"/>
    <ds:schemaRef ds:uri="7d626cf0-b5f7-47c4-b988-c811ba92aec7"/>
    <ds:schemaRef ds:uri="http://www.w3.org/XML/1998/namespace"/>
    <ds:schemaRef ds:uri="http://purl.org/dc/dcmitype/"/>
  </ds:schemaRefs>
</ds:datastoreItem>
</file>

<file path=customXml/itemProps3.xml><?xml version="1.0" encoding="utf-8"?>
<ds:datastoreItem xmlns:ds="http://schemas.openxmlformats.org/officeDocument/2006/customXml" ds:itemID="{B90C6633-48B1-45B8-93DE-C06567BE6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26cf0-b5f7-47c4-b988-c811ba92aec7"/>
    <ds:schemaRef ds:uri="c5ddacfe-097a-4f6b-bf94-aa5274e640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6943</TotalTime>
  <Words>1683</Words>
  <Application>Microsoft Office PowerPoint</Application>
  <PresentationFormat>Panorámica</PresentationFormat>
  <Paragraphs>190</Paragraphs>
  <Slides>44</Slides>
  <Notes>30</Notes>
  <HiddenSlides>0</HiddenSlides>
  <MMClips>2</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Arial</vt:lpstr>
      <vt:lpstr>Calibri</vt:lpstr>
      <vt:lpstr>Google Sans</vt:lpstr>
      <vt:lpstr>Montserrat</vt:lpstr>
      <vt:lpstr>Montserrat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00  FUN-TECSOS-Enrique Del Rio Villanueva</dc:creator>
  <cp:lastModifiedBy>00  FUN-TECSOS-Enrique Del Rio Villanueva</cp:lastModifiedBy>
  <cp:revision>47</cp:revision>
  <dcterms:created xsi:type="dcterms:W3CDTF">2023-03-07T15:16:20Z</dcterms:created>
  <dcterms:modified xsi:type="dcterms:W3CDTF">2023-09-15T12:55:10Z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0x01010055F02A039B52E8499F1CBBEDD78EBC4B</vt:lpwstr>
  </property>
</Properties>
</file>