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comment1.xml" ContentType="application/vnd.openxmlformats-officedocument.presentationml.comments+xml"/>
  <Override PartName="/ppt/notesSlides/notesSlide42.xml" ContentType="application/vnd.openxmlformats-officedocument.presentationml.notesSlide+xml"/>
  <Override PartName="/ppt/comments/comment2.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Lst>
  <p:sldSz cx="12192000" cy="6858000"/>
  <p:notesSz cx="6858000" cy="9144000"/>
  <p:embeddedFontLst>
    <p:embeddedFont>
      <p:font typeface="Calibri" panose="020F0502020204030204" pitchFamily="34" charset="0"/>
      <p:regular r:id="rId87"/>
      <p:bold r:id="rId88"/>
      <p:italic r:id="rId89"/>
      <p:boldItalic r:id="rId90"/>
    </p:embeddedFont>
    <p:embeddedFont>
      <p:font typeface="Montserrat" panose="00000500000000000000" pitchFamily="2" charset="0"/>
      <p:regular r:id="rId91"/>
      <p:bold r:id="rId92"/>
      <p:italic r:id="rId93"/>
      <p:boldItalic r:id="rId94"/>
    </p:embeddedFont>
    <p:embeddedFont>
      <p:font typeface="Montserrat Light" panose="00000400000000000000" pitchFamily="2" charset="0"/>
      <p:regular r:id="rId95"/>
      <p:bold r:id="rId96"/>
      <p:italic r:id="rId97"/>
      <p:boldItalic r:id="rId98"/>
    </p:embeddedFont>
    <p:embeddedFont>
      <p:font typeface="Noto Sans" panose="020B0502040504020204" pitchFamily="34"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3" roundtripDataSignature="AMtx7mgN6DWO43ly6LrMKZUHluHktBfre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a Whyte ( Momentum Consulting )" initials="" lastIdx="2" clrIdx="0"/>
  <p:cmAuthor id="1" name="Enrique Del Rio Villanueva"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E4B"/>
    <a:srgbClr val="24BA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2BC01D-932E-4458-B90F-5DB54BF01314}">
  <a:tblStyle styleId="{D12BC01D-932E-4458-B90F-5DB54BF01314}"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EA"/>
          </a:solidFill>
        </a:fill>
      </a:tcStyle>
    </a:wholeTbl>
    <a:band1H>
      <a:tcTxStyle b="off" i="off"/>
      <a:tcStyle>
        <a:tcBdr/>
        <a:fill>
          <a:solidFill>
            <a:srgbClr val="CAD3D4"/>
          </a:solidFill>
        </a:fill>
      </a:tcStyle>
    </a:band1H>
    <a:band2H>
      <a:tcTxStyle b="off" i="off"/>
      <a:tcStyle>
        <a:tcBdr/>
      </a:tcStyle>
    </a:band2H>
    <a:band1V>
      <a:tcTxStyle b="off" i="off"/>
      <a:tcStyle>
        <a:tcBdr/>
        <a:fill>
          <a:solidFill>
            <a:srgbClr val="CAD3D4"/>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164339F-F48F-4690-96B3-3930313E4A0E}"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9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3.fntdata"/><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6.fntdata"/><Relationship Id="rId5" Type="http://schemas.openxmlformats.org/officeDocument/2006/relationships/slide" Target="slides/slide4.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customschemas.google.com/relationships/presentationmetadata" Target="meta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1.fntdata"/><Relationship Id="rId10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4.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11-14T16:28:13.708" idx="1">
    <p:pos x="10" y="10"/>
    <p:text>@enrique I think I have improved this slide now but glad of feedback</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kNmsgos"/>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11-14T16:43:31.298" idx="1">
    <p:pos x="3418" y="972"/>
    <p:text>I think they are great!
Do you think it would be useful to include easy launcher apps?? (mentioned some examples in the tech map document) .
usually it has a very easy quickstart guide/route that help configure these features aimed for seniors, disbled people...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i2cgJcc"/>
      </p:ext>
    </p:extLst>
  </p:cm>
  <p:cm authorId="0" dt="2022-11-14T16:43:31.298" idx="2">
    <p:pos x="3418" y="972"/>
    <p:text>Hi Enrique I can't locate the Tech Map document</p:text>
    <p:extLst>
      <p:ext uri="{C676402C-5697-4E1C-873F-D02D1690AC5C}">
        <p15:threadingInfo xmlns:p15="http://schemas.microsoft.com/office/powerpoint/2012/main" timeZoneBias="0">
          <p15:parentCm authorId="1" idx="1"/>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kNmsgo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81" name="Google Shape;38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94" name="Google Shape;394;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06" name="Google Shape;40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19" name="Google Shape;419;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30" name="Google Shape;430;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44" name="Google Shape;444;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75" name="Google Shape;475;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3" name="Google Shape;54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6" name="Google Shape;58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0" name="Google Shape;62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4" name="Google Shape;65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1" name="Google Shape;66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8" name="Google Shape;66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4" name="Google Shape;804;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2" name="Google Shape;832;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1" name="Google Shape;8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136ea598341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g136ea598341_1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9" name="Google Shape;849;g136ea598341_1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136ea598341_1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g136ea598341_1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7" name="Google Shape;857;g136ea598341_1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4" name="Google Shape;864;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2" name="Google Shape;872;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0" name="Google Shape;880;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136ea598341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g136ea598341_1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7" name="Google Shape;887;g136ea598341_1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3" name="Google Shape;893;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0" name="Google Shape;90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136ea598341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g136ea598341_1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8" name="Google Shape;908;g136ea598341_1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5" name="Google Shape;91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36ea598341_1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136ea598341_1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g136ea598341_1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7" name="Google Shape;9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9" name="Google Shape;95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1" name="Google Shape;101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1" name="Google Shape;102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2" name="Google Shape;1032;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136ea598341_1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g136ea598341_1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2" name="Google Shape;1042;g136ea598341_1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8" name="Google Shape;1048;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136ea598341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g136ea598341_1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7" name="Google Shape;1057;g136ea598341_1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3" name="Google Shape;106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9" name="Google Shape;1069;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6" name="Google Shape;1076;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136ea598341_1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g136ea598341_1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7" name="Google Shape;1087;g136ea598341_1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136ea598341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g136ea598341_1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5" name="Google Shape;1095;g136ea598341_1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1" name="Google Shape;1101;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136ea598341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g136ea598341_1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9" name="Google Shape;1109;g136ea598341_1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5" name="Google Shape;1115;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3" name="Google Shape;11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4" name="Google Shape;112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0" name="Google Shape;1130;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8" name="Google Shape;1148;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5" name="Google Shape;1155;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2" name="Google Shape;1162;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9" name="Google Shape;1169;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6" name="Google Shape;1176;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3" name="Google Shape;1183;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0" name="Google Shape;1190;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7" name="Google Shape;1197;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3" name="Google Shape;1203;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0" name="Google Shape;1210;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7" name="Google Shape;1217;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7" name="Google Shape;1237;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8" name="Google Shape;1248;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3" name="Google Shape;1263;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0" name="Google Shape;1270;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6" name="Google Shape;1276;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2" name="Google Shape;128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3" name="Google Shape;128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
  <p:cSld name="Cover Slide ">
    <p:spTree>
      <p:nvGrpSpPr>
        <p:cNvPr id="1" name="Shape 12"/>
        <p:cNvGrpSpPr/>
        <p:nvPr/>
      </p:nvGrpSpPr>
      <p:grpSpPr>
        <a:xfrm>
          <a:off x="0" y="0"/>
          <a:ext cx="0" cy="0"/>
          <a:chOff x="0" y="0"/>
          <a:chExt cx="0" cy="0"/>
        </a:xfrm>
      </p:grpSpPr>
      <p:sp>
        <p:nvSpPr>
          <p:cNvPr id="13" name="Google Shape;13;p20"/>
          <p:cNvSpPr/>
          <p:nvPr/>
        </p:nvSpPr>
        <p:spPr>
          <a:xfrm>
            <a:off x="0" y="2454512"/>
            <a:ext cx="12172692" cy="3432703"/>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14" name="Google Shape;14;p20"/>
          <p:cNvSpPr txBox="1">
            <a:spLocks noGrp="1"/>
          </p:cNvSpPr>
          <p:nvPr>
            <p:ph type="body" idx="1"/>
          </p:nvPr>
        </p:nvSpPr>
        <p:spPr>
          <a:xfrm>
            <a:off x="575887" y="3922846"/>
            <a:ext cx="3354126" cy="10083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8850"/>
              </a:lnSpc>
              <a:spcBef>
                <a:spcPts val="0"/>
              </a:spcBef>
              <a:spcAft>
                <a:spcPts val="0"/>
              </a:spcAft>
              <a:buClr>
                <a:schemeClr val="lt1"/>
              </a:buClr>
              <a:buSzPts val="4000"/>
              <a:buFont typeface="Arial"/>
              <a:buNone/>
              <a:defRPr sz="4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20"/>
          <p:cNvSpPr txBox="1">
            <a:spLocks noGrp="1"/>
          </p:cNvSpPr>
          <p:nvPr>
            <p:ph type="body" idx="2"/>
          </p:nvPr>
        </p:nvSpPr>
        <p:spPr>
          <a:xfrm>
            <a:off x="618012" y="3232383"/>
            <a:ext cx="3311988" cy="53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 name="Google Shape;16;p20"/>
          <p:cNvGrpSpPr/>
          <p:nvPr/>
        </p:nvGrpSpPr>
        <p:grpSpPr>
          <a:xfrm>
            <a:off x="162193" y="6091871"/>
            <a:ext cx="2471731" cy="613729"/>
            <a:chOff x="0" y="0"/>
            <a:chExt cx="2301694" cy="571500"/>
          </a:xfrm>
        </p:grpSpPr>
        <p:sp>
          <p:nvSpPr>
            <p:cNvPr id="17" name="Google Shape;17;p2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 name="Google Shape;18;p20"/>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19" name="Google Shape;19;p20"/>
          <p:cNvSpPr/>
          <p:nvPr/>
        </p:nvSpPr>
        <p:spPr>
          <a:xfrm>
            <a:off x="12192000" y="153500"/>
            <a:ext cx="3690980" cy="7687732"/>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EBEB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grpSp>
        <p:nvGrpSpPr>
          <p:cNvPr id="20" name="Google Shape;20;p20"/>
          <p:cNvGrpSpPr/>
          <p:nvPr/>
        </p:nvGrpSpPr>
        <p:grpSpPr>
          <a:xfrm>
            <a:off x="9565775" y="3574321"/>
            <a:ext cx="3525984" cy="2857223"/>
            <a:chOff x="1659400" y="1572038"/>
            <a:chExt cx="970931" cy="786778"/>
          </a:xfrm>
        </p:grpSpPr>
        <p:sp>
          <p:nvSpPr>
            <p:cNvPr id="21" name="Google Shape;21;p2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2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3" name="Google Shape;23;p20"/>
          <p:cNvSpPr>
            <a:spLocks noGrp="1"/>
          </p:cNvSpPr>
          <p:nvPr>
            <p:ph type="pic" idx="3"/>
          </p:nvPr>
        </p:nvSpPr>
        <p:spPr>
          <a:xfrm>
            <a:off x="5718875" y="423474"/>
            <a:ext cx="5982506" cy="4551482"/>
          </a:xfrm>
          <a:prstGeom prst="rect">
            <a:avLst/>
          </a:prstGeom>
          <a:solidFill>
            <a:srgbClr val="F2F2F2"/>
          </a:solidFill>
          <a:ln>
            <a:noFill/>
          </a:ln>
        </p:spPr>
      </p:sp>
      <p:sp>
        <p:nvSpPr>
          <p:cNvPr id="24" name="Google Shape;24;p20"/>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25" name="Google Shape;25;p20"/>
          <p:cNvSpPr txBox="1">
            <a:spLocks noGrp="1"/>
          </p:cNvSpPr>
          <p:nvPr>
            <p:ph type="body" idx="4"/>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 name="Google Shape;26;p20"/>
          <p:cNvPicPr preferRelativeResize="0"/>
          <p:nvPr/>
        </p:nvPicPr>
        <p:blipFill rotWithShape="1">
          <a:blip r:embed="rId3">
            <a:alphaModFix/>
          </a:blip>
          <a:srcRect/>
          <a:stretch/>
        </p:blipFill>
        <p:spPr>
          <a:xfrm>
            <a:off x="431403" y="569217"/>
            <a:ext cx="4405042" cy="1680639"/>
          </a:xfrm>
          <a:prstGeom prst="rect">
            <a:avLst/>
          </a:prstGeom>
          <a:noFill/>
          <a:ln>
            <a:noFill/>
          </a:ln>
        </p:spPr>
      </p:pic>
      <p:sp>
        <p:nvSpPr>
          <p:cNvPr id="27" name="Google Shape;27;p20"/>
          <p:cNvSpPr/>
          <p:nvPr/>
        </p:nvSpPr>
        <p:spPr>
          <a:xfrm>
            <a:off x="2615602" y="6075590"/>
            <a:ext cx="3952033"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1050"/>
              <a:buFont typeface="Calibri"/>
              <a:buNone/>
            </a:pPr>
            <a:r>
              <a:rPr lang="en-US" sz="900" b="0" i="0" u="none" strike="noStrike" cap="non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131"/>
        <p:cNvGrpSpPr/>
        <p:nvPr/>
      </p:nvGrpSpPr>
      <p:grpSpPr>
        <a:xfrm>
          <a:off x="0" y="0"/>
          <a:ext cx="0" cy="0"/>
          <a:chOff x="0" y="0"/>
          <a:chExt cx="0" cy="0"/>
        </a:xfrm>
      </p:grpSpPr>
      <p:sp>
        <p:nvSpPr>
          <p:cNvPr id="132" name="Google Shape;132;p28"/>
          <p:cNvSpPr/>
          <p:nvPr/>
        </p:nvSpPr>
        <p:spPr>
          <a:xfrm>
            <a:off x="0" y="882027"/>
            <a:ext cx="12192000" cy="143727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28"/>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28"/>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5" name="Google Shape;135;p28" descr="iPhone6_mockup_front_white.png"/>
          <p:cNvPicPr preferRelativeResize="0"/>
          <p:nvPr/>
        </p:nvPicPr>
        <p:blipFill rotWithShape="1">
          <a:blip r:embed="rId2">
            <a:alphaModFix/>
          </a:blip>
          <a:srcRect/>
          <a:stretch/>
        </p:blipFill>
        <p:spPr>
          <a:xfrm>
            <a:off x="7768850" y="226918"/>
            <a:ext cx="4094254" cy="6404164"/>
          </a:xfrm>
          <a:prstGeom prst="rect">
            <a:avLst/>
          </a:prstGeom>
          <a:noFill/>
          <a:ln>
            <a:noFill/>
          </a:ln>
        </p:spPr>
      </p:pic>
      <p:sp>
        <p:nvSpPr>
          <p:cNvPr id="136" name="Google Shape;136;p28"/>
          <p:cNvSpPr>
            <a:spLocks noGrp="1"/>
          </p:cNvSpPr>
          <p:nvPr>
            <p:ph type="pic" idx="3"/>
          </p:nvPr>
        </p:nvSpPr>
        <p:spPr>
          <a:xfrm>
            <a:off x="8583306" y="1246695"/>
            <a:ext cx="2444127" cy="4336988"/>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137"/>
        <p:cNvGrpSpPr/>
        <p:nvPr/>
      </p:nvGrpSpPr>
      <p:grpSpPr>
        <a:xfrm>
          <a:off x="0" y="0"/>
          <a:ext cx="0" cy="0"/>
          <a:chOff x="0" y="0"/>
          <a:chExt cx="0" cy="0"/>
        </a:xfrm>
      </p:grpSpPr>
      <p:sp>
        <p:nvSpPr>
          <p:cNvPr id="138" name="Google Shape;138;p24"/>
          <p:cNvSpPr/>
          <p:nvPr/>
        </p:nvSpPr>
        <p:spPr>
          <a:xfrm>
            <a:off x="0" y="1352385"/>
            <a:ext cx="6096000" cy="438801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 name="Google Shape;139;p24"/>
          <p:cNvSpPr>
            <a:spLocks noGrp="1"/>
          </p:cNvSpPr>
          <p:nvPr>
            <p:ph type="pic" idx="2"/>
          </p:nvPr>
        </p:nvSpPr>
        <p:spPr>
          <a:xfrm>
            <a:off x="0" y="0"/>
            <a:ext cx="12192000" cy="6858000"/>
          </a:xfrm>
          <a:prstGeom prst="rect">
            <a:avLst/>
          </a:prstGeom>
          <a:solidFill>
            <a:srgbClr val="F2F2F2"/>
          </a:solidFill>
          <a:ln>
            <a:noFill/>
          </a:ln>
        </p:spPr>
      </p:sp>
      <p:sp>
        <p:nvSpPr>
          <p:cNvPr id="140" name="Google Shape;140;p24"/>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1" name="Google Shape;141;p24"/>
          <p:cNvGrpSpPr/>
          <p:nvPr/>
        </p:nvGrpSpPr>
        <p:grpSpPr>
          <a:xfrm>
            <a:off x="-1877189" y="2648392"/>
            <a:ext cx="3525984" cy="2857223"/>
            <a:chOff x="1659400" y="1572038"/>
            <a:chExt cx="970931" cy="786778"/>
          </a:xfrm>
        </p:grpSpPr>
        <p:sp>
          <p:nvSpPr>
            <p:cNvPr id="142" name="Google Shape;142;p24"/>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24"/>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4"/>
        <p:cNvGrpSpPr/>
        <p:nvPr/>
      </p:nvGrpSpPr>
      <p:grpSpPr>
        <a:xfrm>
          <a:off x="0" y="0"/>
          <a:ext cx="0" cy="0"/>
          <a:chOff x="0" y="0"/>
          <a:chExt cx="0" cy="0"/>
        </a:xfrm>
      </p:grpSpPr>
      <p:sp>
        <p:nvSpPr>
          <p:cNvPr id="145" name="Google Shape;145;p40"/>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6" name="Google Shape;146;p40"/>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7" name="Google Shape;147;p4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8" name="Google Shape;148;p4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9" name="Google Shape;149;p4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50"/>
        <p:cNvGrpSpPr/>
        <p:nvPr/>
      </p:nvGrpSpPr>
      <p:grpSpPr>
        <a:xfrm>
          <a:off x="0" y="0"/>
          <a:ext cx="0" cy="0"/>
          <a:chOff x="0" y="0"/>
          <a:chExt cx="0" cy="0"/>
        </a:xfrm>
      </p:grpSpPr>
      <p:sp>
        <p:nvSpPr>
          <p:cNvPr id="151" name="Google Shape;151;p27"/>
          <p:cNvSpPr/>
          <p:nvPr/>
        </p:nvSpPr>
        <p:spPr>
          <a:xfrm>
            <a:off x="4605868" y="1"/>
            <a:ext cx="6891866"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27"/>
          <p:cNvSpPr txBox="1">
            <a:spLocks noGrp="1"/>
          </p:cNvSpPr>
          <p:nvPr>
            <p:ph type="body" idx="1"/>
          </p:nvPr>
        </p:nvSpPr>
        <p:spPr>
          <a:xfrm>
            <a:off x="5943600" y="2076098"/>
            <a:ext cx="4867011" cy="391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27"/>
          <p:cNvSpPr txBox="1">
            <a:spLocks noGrp="1"/>
          </p:cNvSpPr>
          <p:nvPr>
            <p:ph type="body" idx="2"/>
          </p:nvPr>
        </p:nvSpPr>
        <p:spPr>
          <a:xfrm>
            <a:off x="5943601" y="647039"/>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54" name="Google Shape;154;p27"/>
          <p:cNvPicPr preferRelativeResize="0"/>
          <p:nvPr/>
        </p:nvPicPr>
        <p:blipFill rotWithShape="1">
          <a:blip r:embed="rId2">
            <a:alphaModFix/>
          </a:blip>
          <a:srcRect l="-18315" t="15976" r="29196" b="11083"/>
          <a:stretch/>
        </p:blipFill>
        <p:spPr>
          <a:xfrm flipH="1">
            <a:off x="0" y="1639691"/>
            <a:ext cx="8439100" cy="5375657"/>
          </a:xfrm>
          <a:prstGeom prst="rect">
            <a:avLst/>
          </a:prstGeom>
          <a:noFill/>
          <a:ln>
            <a:noFill/>
          </a:ln>
        </p:spPr>
      </p:pic>
      <p:sp>
        <p:nvSpPr>
          <p:cNvPr id="155" name="Google Shape;155;p27"/>
          <p:cNvSpPr>
            <a:spLocks noGrp="1"/>
          </p:cNvSpPr>
          <p:nvPr>
            <p:ph type="pic" idx="3"/>
          </p:nvPr>
        </p:nvSpPr>
        <p:spPr>
          <a:xfrm>
            <a:off x="0" y="1866787"/>
            <a:ext cx="5130800" cy="3913188"/>
          </a:xfrm>
          <a:prstGeom prst="rect">
            <a:avLst/>
          </a:prstGeom>
          <a:solidFill>
            <a:srgbClr val="D8D8D8"/>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56"/>
        <p:cNvGrpSpPr/>
        <p:nvPr/>
      </p:nvGrpSpPr>
      <p:grpSpPr>
        <a:xfrm>
          <a:off x="0" y="0"/>
          <a:ext cx="0" cy="0"/>
          <a:chOff x="0" y="0"/>
          <a:chExt cx="0" cy="0"/>
        </a:xfrm>
      </p:grpSpPr>
      <p:sp>
        <p:nvSpPr>
          <p:cNvPr id="157" name="Google Shape;157;p26"/>
          <p:cNvSpPr/>
          <p:nvPr/>
        </p:nvSpPr>
        <p:spPr>
          <a:xfrm>
            <a:off x="4884044"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26"/>
          <p:cNvSpPr txBox="1">
            <a:spLocks noGrp="1"/>
          </p:cNvSpPr>
          <p:nvPr>
            <p:ph type="body" idx="1"/>
          </p:nvPr>
        </p:nvSpPr>
        <p:spPr>
          <a:xfrm>
            <a:off x="6096001" y="593579"/>
            <a:ext cx="4724400" cy="560402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59" name="Google Shape;159;p26"/>
          <p:cNvGrpSpPr/>
          <p:nvPr/>
        </p:nvGrpSpPr>
        <p:grpSpPr>
          <a:xfrm>
            <a:off x="4884044" y="3946789"/>
            <a:ext cx="3525984" cy="2857223"/>
            <a:chOff x="1659400" y="1572038"/>
            <a:chExt cx="970931" cy="786778"/>
          </a:xfrm>
        </p:grpSpPr>
        <p:sp>
          <p:nvSpPr>
            <p:cNvPr id="160" name="Google Shape;160;p26"/>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26"/>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62" name="Google Shape;162;p26"/>
          <p:cNvSpPr>
            <a:spLocks noGrp="1"/>
          </p:cNvSpPr>
          <p:nvPr>
            <p:ph type="pic" idx="2"/>
          </p:nvPr>
        </p:nvSpPr>
        <p:spPr>
          <a:xfrm>
            <a:off x="414116" y="352414"/>
            <a:ext cx="5497412" cy="6099184"/>
          </a:xfrm>
          <a:prstGeom prst="rect">
            <a:avLst/>
          </a:prstGeom>
          <a:solidFill>
            <a:srgbClr val="F2F2F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ullet Point x3 slide with photo">
  <p:cSld name="1_Bullet Point x3 slide with photo">
    <p:spTree>
      <p:nvGrpSpPr>
        <p:cNvPr id="1" name="Shape 163"/>
        <p:cNvGrpSpPr/>
        <p:nvPr/>
      </p:nvGrpSpPr>
      <p:grpSpPr>
        <a:xfrm>
          <a:off x="0" y="0"/>
          <a:ext cx="0" cy="0"/>
          <a:chOff x="0" y="0"/>
          <a:chExt cx="0" cy="0"/>
        </a:xfrm>
      </p:grpSpPr>
      <p:sp>
        <p:nvSpPr>
          <p:cNvPr id="164" name="Google Shape;164;p91"/>
          <p:cNvSpPr/>
          <p:nvPr/>
        </p:nvSpPr>
        <p:spPr>
          <a:xfrm>
            <a:off x="-110112" y="-776"/>
            <a:ext cx="4885857" cy="6858776"/>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 name="Google Shape;165;p91"/>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Google Shape;166;p91"/>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91"/>
          <p:cNvSpPr txBox="1">
            <a:spLocks noGrp="1"/>
          </p:cNvSpPr>
          <p:nvPr>
            <p:ph type="body" idx="3"/>
          </p:nvPr>
        </p:nvSpPr>
        <p:spPr>
          <a:xfrm>
            <a:off x="3431555" y="986640"/>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91"/>
          <p:cNvSpPr>
            <a:spLocks noGrp="1"/>
          </p:cNvSpPr>
          <p:nvPr>
            <p:ph type="pic" idx="4"/>
          </p:nvPr>
        </p:nvSpPr>
        <p:spPr>
          <a:xfrm>
            <a:off x="-126342" y="0"/>
            <a:ext cx="3669321" cy="6858000"/>
          </a:xfrm>
          <a:prstGeom prst="rect">
            <a:avLst/>
          </a:prstGeom>
          <a:solidFill>
            <a:srgbClr val="D8D8D8"/>
          </a:solidFill>
          <a:ln>
            <a:noFill/>
          </a:ln>
        </p:spPr>
      </p:sp>
      <p:grpSp>
        <p:nvGrpSpPr>
          <p:cNvPr id="169" name="Google Shape;169;p91"/>
          <p:cNvGrpSpPr/>
          <p:nvPr/>
        </p:nvGrpSpPr>
        <p:grpSpPr>
          <a:xfrm>
            <a:off x="4054161" y="721803"/>
            <a:ext cx="7547911" cy="2176765"/>
            <a:chOff x="4061909" y="1565906"/>
            <a:chExt cx="7547911" cy="1882781"/>
          </a:xfrm>
        </p:grpSpPr>
        <p:cxnSp>
          <p:nvCxnSpPr>
            <p:cNvPr id="170" name="Google Shape;170;p91"/>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71" name="Google Shape;171;p91"/>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72" name="Google Shape;172;p91"/>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73" name="Google Shape;173;p91"/>
          <p:cNvCxnSpPr/>
          <p:nvPr/>
        </p:nvCxnSpPr>
        <p:spPr>
          <a:xfrm>
            <a:off x="4106812" y="2520524"/>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74" name="Google Shape;174;p91"/>
          <p:cNvCxnSpPr/>
          <p:nvPr/>
        </p:nvCxnSpPr>
        <p:spPr>
          <a:xfrm>
            <a:off x="4085156" y="2908479"/>
            <a:ext cx="7532413" cy="8045"/>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175" name="Google Shape;175;p91"/>
          <p:cNvSpPr txBox="1">
            <a:spLocks noGrp="1"/>
          </p:cNvSpPr>
          <p:nvPr>
            <p:ph type="body" idx="5"/>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91"/>
          <p:cNvSpPr txBox="1">
            <a:spLocks noGrp="1"/>
          </p:cNvSpPr>
          <p:nvPr>
            <p:ph type="body" idx="6"/>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 name="Google Shape;177;p91"/>
          <p:cNvSpPr txBox="1">
            <a:spLocks noGrp="1"/>
          </p:cNvSpPr>
          <p:nvPr>
            <p:ph type="body" idx="7"/>
          </p:nvPr>
        </p:nvSpPr>
        <p:spPr>
          <a:xfrm>
            <a:off x="3447052" y="4804566"/>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8" name="Google Shape;178;p91"/>
          <p:cNvGrpSpPr/>
          <p:nvPr/>
        </p:nvGrpSpPr>
        <p:grpSpPr>
          <a:xfrm>
            <a:off x="4069658" y="3996377"/>
            <a:ext cx="7547911" cy="2186844"/>
            <a:chOff x="4061909" y="1565906"/>
            <a:chExt cx="7547911" cy="1882781"/>
          </a:xfrm>
        </p:grpSpPr>
        <p:cxnSp>
          <p:nvCxnSpPr>
            <p:cNvPr id="179" name="Google Shape;179;p91"/>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80" name="Google Shape;180;p91"/>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81" name="Google Shape;181;p91"/>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82" name="Google Shape;182;p91"/>
          <p:cNvCxnSpPr/>
          <p:nvPr/>
        </p:nvCxnSpPr>
        <p:spPr>
          <a:xfrm>
            <a:off x="4069657" y="578722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83" name="Google Shape;183;p91"/>
          <p:cNvCxnSpPr/>
          <p:nvPr/>
        </p:nvCxnSpPr>
        <p:spPr>
          <a:xfrm>
            <a:off x="4085156" y="617517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84"/>
        <p:cNvGrpSpPr/>
        <p:nvPr/>
      </p:nvGrpSpPr>
      <p:grpSpPr>
        <a:xfrm>
          <a:off x="0" y="0"/>
          <a:ext cx="0" cy="0"/>
          <a:chOff x="0" y="0"/>
          <a:chExt cx="0" cy="0"/>
        </a:xfrm>
      </p:grpSpPr>
      <p:sp>
        <p:nvSpPr>
          <p:cNvPr id="185" name="Google Shape;185;p31"/>
          <p:cNvSpPr/>
          <p:nvPr/>
        </p:nvSpPr>
        <p:spPr>
          <a:xfrm>
            <a:off x="-32399" y="3350405"/>
            <a:ext cx="12194195" cy="241562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31"/>
          <p:cNvSpPr txBox="1">
            <a:spLocks noGrp="1"/>
          </p:cNvSpPr>
          <p:nvPr>
            <p:ph type="body" idx="1"/>
          </p:nvPr>
        </p:nvSpPr>
        <p:spPr>
          <a:xfrm>
            <a:off x="690953" y="4549217"/>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31"/>
          <p:cNvSpPr txBox="1">
            <a:spLocks noGrp="1"/>
          </p:cNvSpPr>
          <p:nvPr>
            <p:ph type="body" idx="2"/>
          </p:nvPr>
        </p:nvSpPr>
        <p:spPr>
          <a:xfrm>
            <a:off x="690953" y="3739641"/>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24BAA2"/>
              </a:buClr>
              <a:buSzPts val="5000"/>
              <a:buFont typeface="Arial"/>
              <a:buNone/>
              <a:defRPr sz="50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88" name="Google Shape;188;p31"/>
          <p:cNvGrpSpPr/>
          <p:nvPr/>
        </p:nvGrpSpPr>
        <p:grpSpPr>
          <a:xfrm>
            <a:off x="336354" y="5927698"/>
            <a:ext cx="2735993" cy="679345"/>
            <a:chOff x="0" y="0"/>
            <a:chExt cx="2301694" cy="571500"/>
          </a:xfrm>
        </p:grpSpPr>
        <p:sp>
          <p:nvSpPr>
            <p:cNvPr id="189" name="Google Shape;189;p31"/>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0" name="Google Shape;190;p31"/>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pic>
        <p:nvPicPr>
          <p:cNvPr id="191" name="Google Shape;191;p31"/>
          <p:cNvPicPr preferRelativeResize="0"/>
          <p:nvPr/>
        </p:nvPicPr>
        <p:blipFill rotWithShape="1">
          <a:blip r:embed="rId3">
            <a:alphaModFix/>
          </a:blip>
          <a:srcRect/>
          <a:stretch/>
        </p:blipFill>
        <p:spPr>
          <a:xfrm>
            <a:off x="336354" y="587665"/>
            <a:ext cx="5189566" cy="1979955"/>
          </a:xfrm>
          <a:prstGeom prst="rect">
            <a:avLst/>
          </a:prstGeom>
          <a:noFill/>
          <a:ln>
            <a:noFill/>
          </a:ln>
        </p:spPr>
      </p:pic>
      <p:grpSp>
        <p:nvGrpSpPr>
          <p:cNvPr id="192" name="Google Shape;192;p31"/>
          <p:cNvGrpSpPr/>
          <p:nvPr/>
        </p:nvGrpSpPr>
        <p:grpSpPr>
          <a:xfrm>
            <a:off x="9565775" y="3574321"/>
            <a:ext cx="3525984" cy="2857223"/>
            <a:chOff x="1659400" y="1572038"/>
            <a:chExt cx="970931" cy="786778"/>
          </a:xfrm>
        </p:grpSpPr>
        <p:sp>
          <p:nvSpPr>
            <p:cNvPr id="193" name="Google Shape;193;p3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 name="Google Shape;194;p3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95" name="Google Shape;195;p31"/>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196" name="Google Shape;196;p31"/>
          <p:cNvSpPr txBox="1">
            <a:spLocks noGrp="1"/>
          </p:cNvSpPr>
          <p:nvPr>
            <p:ph type="body" idx="3"/>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97"/>
        <p:cNvGrpSpPr/>
        <p:nvPr/>
      </p:nvGrpSpPr>
      <p:grpSpPr>
        <a:xfrm>
          <a:off x="0" y="0"/>
          <a:ext cx="0" cy="0"/>
          <a:chOff x="0" y="0"/>
          <a:chExt cx="0" cy="0"/>
        </a:xfrm>
      </p:grpSpPr>
      <p:sp>
        <p:nvSpPr>
          <p:cNvPr id="198" name="Google Shape;198;p18"/>
          <p:cNvSpPr/>
          <p:nvPr/>
        </p:nvSpPr>
        <p:spPr>
          <a:xfrm>
            <a:off x="0" y="0"/>
            <a:ext cx="12192000" cy="6858001"/>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18"/>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200" name="Google Shape;200;p18"/>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201" name="Google Shape;201;p18"/>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Housing Care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202" name="Google Shape;202;p18"/>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203" name="Google Shape;203;p18"/>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204" name="Google Shape;204;p18"/>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205" name="Google Shape;205;p18"/>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point number graph with icons ">
  <p:cSld name="4 point number graph with icons ">
    <p:spTree>
      <p:nvGrpSpPr>
        <p:cNvPr id="1" name="Shape 28"/>
        <p:cNvGrpSpPr/>
        <p:nvPr/>
      </p:nvGrpSpPr>
      <p:grpSpPr>
        <a:xfrm>
          <a:off x="0" y="0"/>
          <a:ext cx="0" cy="0"/>
          <a:chOff x="0" y="0"/>
          <a:chExt cx="0" cy="0"/>
        </a:xfrm>
      </p:grpSpPr>
      <p:sp>
        <p:nvSpPr>
          <p:cNvPr id="29" name="Google Shape;29;p39"/>
          <p:cNvSpPr/>
          <p:nvPr/>
        </p:nvSpPr>
        <p:spPr>
          <a:xfrm>
            <a:off x="495393" y="1126973"/>
            <a:ext cx="792000" cy="21410"/>
          </a:xfrm>
          <a:prstGeom prst="rect">
            <a:avLst/>
          </a:prstGeom>
          <a:solidFill>
            <a:srgbClr val="24BA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Light"/>
              <a:ea typeface="Montserrat Light"/>
              <a:cs typeface="Montserrat Light"/>
              <a:sym typeface="Montserrat Light"/>
            </a:endParaRPr>
          </a:p>
        </p:txBody>
      </p:sp>
      <p:sp>
        <p:nvSpPr>
          <p:cNvPr id="30" name="Google Shape;30;p39"/>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rgbClr val="012842"/>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 name="Google Shape;31;p39"/>
          <p:cNvSpPr/>
          <p:nvPr/>
        </p:nvSpPr>
        <p:spPr>
          <a:xfrm>
            <a:off x="1719186" y="2110577"/>
            <a:ext cx="2664102" cy="3460628"/>
          </a:xfrm>
          <a:custGeom>
            <a:avLst/>
            <a:gdLst/>
            <a:ahLst/>
            <a:cxnLst/>
            <a:rect l="l" t="t" r="r" b="b"/>
            <a:pathLst>
              <a:path w="2664102" h="3460628" extrusionOk="0">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 name="Google Shape;32;p39"/>
          <p:cNvSpPr/>
          <p:nvPr/>
        </p:nvSpPr>
        <p:spPr>
          <a:xfrm>
            <a:off x="4014412" y="2110577"/>
            <a:ext cx="2664102" cy="3460628"/>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4624" y="2770284"/>
                </a:lnTo>
                <a:lnTo>
                  <a:pt x="2218372" y="2774826"/>
                </a:lnTo>
                <a:cubicBezTo>
                  <a:pt x="2265800" y="2845029"/>
                  <a:pt x="2293494" y="2929661"/>
                  <a:pt x="2293494" y="3020760"/>
                </a:cubicBezTo>
                <a:cubicBezTo>
                  <a:pt x="2293494" y="3263692"/>
                  <a:pt x="2096558" y="3460628"/>
                  <a:pt x="1853626" y="3460628"/>
                </a:cubicBezTo>
                <a:cubicBezTo>
                  <a:pt x="1641061" y="3460628"/>
                  <a:pt x="1463711" y="3309849"/>
                  <a:pt x="1422695" y="3109409"/>
                </a:cubicBezTo>
                <a:lnTo>
                  <a:pt x="1421945" y="310197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 name="Google Shape;33;p39"/>
          <p:cNvSpPr/>
          <p:nvPr/>
        </p:nvSpPr>
        <p:spPr>
          <a:xfrm>
            <a:off x="6299377" y="2107651"/>
            <a:ext cx="2664102" cy="3460628"/>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5613" y="2769384"/>
                </a:lnTo>
                <a:lnTo>
                  <a:pt x="2220103" y="2774826"/>
                </a:lnTo>
                <a:cubicBezTo>
                  <a:pt x="2267532" y="2845029"/>
                  <a:pt x="2295226" y="2929661"/>
                  <a:pt x="2295226" y="3020760"/>
                </a:cubicBezTo>
                <a:cubicBezTo>
                  <a:pt x="2295226" y="3263692"/>
                  <a:pt x="2098290" y="3460628"/>
                  <a:pt x="1855358" y="3460628"/>
                </a:cubicBezTo>
                <a:cubicBezTo>
                  <a:pt x="1642793" y="3460628"/>
                  <a:pt x="1465443" y="3309849"/>
                  <a:pt x="1424427" y="3109409"/>
                </a:cubicBezTo>
                <a:lnTo>
                  <a:pt x="1423668" y="3101884"/>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 name="Google Shape;34;p39"/>
          <p:cNvSpPr/>
          <p:nvPr/>
        </p:nvSpPr>
        <p:spPr>
          <a:xfrm>
            <a:off x="8630602" y="2113503"/>
            <a:ext cx="2664102" cy="3460628"/>
          </a:xfrm>
          <a:custGeom>
            <a:avLst/>
            <a:gdLst/>
            <a:ahLst/>
            <a:cxnLst/>
            <a:rect l="l" t="t" r="r" b="b"/>
            <a:pathLst>
              <a:path w="2664102" h="3460628" extrusionOk="0">
                <a:moveTo>
                  <a:pt x="1002960" y="0"/>
                </a:moveTo>
                <a:cubicBezTo>
                  <a:pt x="1265606" y="0"/>
                  <a:pt x="1490955" y="159688"/>
                  <a:pt x="1587215" y="387270"/>
                </a:cubicBezTo>
                <a:lnTo>
                  <a:pt x="1613791" y="472887"/>
                </a:lnTo>
                <a:lnTo>
                  <a:pt x="1728162" y="502295"/>
                </a:lnTo>
                <a:cubicBezTo>
                  <a:pt x="2270398" y="670948"/>
                  <a:pt x="2664102" y="1176726"/>
                  <a:pt x="2664102" y="1774459"/>
                </a:cubicBezTo>
                <a:cubicBezTo>
                  <a:pt x="2664102" y="2096315"/>
                  <a:pt x="2549951" y="2391510"/>
                  <a:pt x="2359926" y="2621767"/>
                </a:cubicBezTo>
                <a:lnTo>
                  <a:pt x="2289236" y="2699546"/>
                </a:lnTo>
                <a:lnTo>
                  <a:pt x="2301574" y="2709727"/>
                </a:lnTo>
                <a:cubicBezTo>
                  <a:pt x="2381175" y="2789327"/>
                  <a:pt x="2430409" y="2899294"/>
                  <a:pt x="2430409" y="3020760"/>
                </a:cubicBezTo>
                <a:cubicBezTo>
                  <a:pt x="2430409" y="3263692"/>
                  <a:pt x="2233473" y="3460628"/>
                  <a:pt x="1990541" y="3460628"/>
                </a:cubicBezTo>
                <a:cubicBezTo>
                  <a:pt x="1777975" y="3460628"/>
                  <a:pt x="1600626" y="3309849"/>
                  <a:pt x="1559610" y="3109409"/>
                </a:cubicBezTo>
                <a:lnTo>
                  <a:pt x="1557255" y="3086049"/>
                </a:lnTo>
                <a:lnTo>
                  <a:pt x="1468245" y="3099633"/>
                </a:lnTo>
                <a:cubicBezTo>
                  <a:pt x="1423466" y="3104181"/>
                  <a:pt x="1378030" y="3106510"/>
                  <a:pt x="1332051" y="3106510"/>
                </a:cubicBezTo>
                <a:cubicBezTo>
                  <a:pt x="596380" y="3106510"/>
                  <a:pt x="0" y="2510130"/>
                  <a:pt x="0" y="1774459"/>
                </a:cubicBezTo>
                <a:cubicBezTo>
                  <a:pt x="0" y="1406624"/>
                  <a:pt x="149095" y="1073611"/>
                  <a:pt x="390149" y="832557"/>
                </a:cubicBezTo>
                <a:lnTo>
                  <a:pt x="400718" y="822951"/>
                </a:lnTo>
                <a:lnTo>
                  <a:pt x="381758" y="761874"/>
                </a:lnTo>
                <a:cubicBezTo>
                  <a:pt x="373312" y="720597"/>
                  <a:pt x="368876" y="677859"/>
                  <a:pt x="368876" y="634084"/>
                </a:cubicBezTo>
                <a:cubicBezTo>
                  <a:pt x="368876" y="283889"/>
                  <a:pt x="652765" y="0"/>
                  <a:pt x="1002960" y="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 name="Google Shape;35;p39"/>
          <p:cNvSpPr txBox="1">
            <a:spLocks noGrp="1"/>
          </p:cNvSpPr>
          <p:nvPr>
            <p:ph type="body" idx="2"/>
          </p:nvPr>
        </p:nvSpPr>
        <p:spPr>
          <a:xfrm>
            <a:off x="1921182" y="3547758"/>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Google Shape;36;p39"/>
          <p:cNvSpPr txBox="1">
            <a:spLocks noGrp="1"/>
          </p:cNvSpPr>
          <p:nvPr>
            <p:ph type="body" idx="3"/>
          </p:nvPr>
        </p:nvSpPr>
        <p:spPr>
          <a:xfrm>
            <a:off x="4252409" y="3528960"/>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Google Shape;37;p39"/>
          <p:cNvSpPr txBox="1">
            <a:spLocks noGrp="1"/>
          </p:cNvSpPr>
          <p:nvPr>
            <p:ph type="body" idx="4"/>
          </p:nvPr>
        </p:nvSpPr>
        <p:spPr>
          <a:xfrm>
            <a:off x="6507667" y="3533428"/>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 name="Google Shape;38;p39"/>
          <p:cNvSpPr txBox="1">
            <a:spLocks noGrp="1"/>
          </p:cNvSpPr>
          <p:nvPr>
            <p:ph type="body" idx="5"/>
          </p:nvPr>
        </p:nvSpPr>
        <p:spPr>
          <a:xfrm>
            <a:off x="8838894" y="3514630"/>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39"/>
          <p:cNvSpPr/>
          <p:nvPr/>
        </p:nvSpPr>
        <p:spPr>
          <a:xfrm>
            <a:off x="2191311" y="2198867"/>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 name="Google Shape;40;p39"/>
          <p:cNvSpPr/>
          <p:nvPr/>
        </p:nvSpPr>
        <p:spPr>
          <a:xfrm>
            <a:off x="4490042" y="2217331"/>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37A8D"/>
              </a:solidFill>
              <a:latin typeface="Arial"/>
              <a:ea typeface="Arial"/>
              <a:cs typeface="Arial"/>
              <a:sym typeface="Arial"/>
            </a:endParaRPr>
          </a:p>
        </p:txBody>
      </p:sp>
      <p:sp>
        <p:nvSpPr>
          <p:cNvPr id="41" name="Google Shape;41;p39"/>
          <p:cNvSpPr/>
          <p:nvPr/>
        </p:nvSpPr>
        <p:spPr>
          <a:xfrm>
            <a:off x="6785268" y="2217330"/>
            <a:ext cx="1054660" cy="10546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 name="Google Shape;42;p39"/>
          <p:cNvSpPr/>
          <p:nvPr/>
        </p:nvSpPr>
        <p:spPr>
          <a:xfrm>
            <a:off x="9080494" y="2217330"/>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 name="Google Shape;43;p39"/>
          <p:cNvSpPr txBox="1">
            <a:spLocks noGrp="1"/>
          </p:cNvSpPr>
          <p:nvPr>
            <p:ph type="body" idx="6"/>
          </p:nvPr>
        </p:nvSpPr>
        <p:spPr>
          <a:xfrm>
            <a:off x="2377238" y="2358798"/>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 name="Google Shape;44;p39"/>
          <p:cNvSpPr txBox="1">
            <a:spLocks noGrp="1"/>
          </p:cNvSpPr>
          <p:nvPr>
            <p:ph type="body" idx="7"/>
          </p:nvPr>
        </p:nvSpPr>
        <p:spPr>
          <a:xfrm>
            <a:off x="4693845" y="2361394"/>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 name="Google Shape;45;p39"/>
          <p:cNvSpPr txBox="1">
            <a:spLocks noGrp="1"/>
          </p:cNvSpPr>
          <p:nvPr>
            <p:ph type="body" idx="8"/>
          </p:nvPr>
        </p:nvSpPr>
        <p:spPr>
          <a:xfrm>
            <a:off x="6967690" y="2374752"/>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 name="Google Shape;46;p39"/>
          <p:cNvSpPr txBox="1">
            <a:spLocks noGrp="1"/>
          </p:cNvSpPr>
          <p:nvPr>
            <p:ph type="body" idx="9"/>
          </p:nvPr>
        </p:nvSpPr>
        <p:spPr>
          <a:xfrm>
            <a:off x="9284297" y="2377348"/>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47"/>
        <p:cNvGrpSpPr/>
        <p:nvPr/>
      </p:nvGrpSpPr>
      <p:grpSpPr>
        <a:xfrm>
          <a:off x="0" y="0"/>
          <a:ext cx="0" cy="0"/>
          <a:chOff x="0" y="0"/>
          <a:chExt cx="0" cy="0"/>
        </a:xfrm>
      </p:grpSpPr>
      <p:sp>
        <p:nvSpPr>
          <p:cNvPr id="48" name="Google Shape;48;p30"/>
          <p:cNvSpPr/>
          <p:nvPr/>
        </p:nvSpPr>
        <p:spPr>
          <a:xfrm>
            <a:off x="0"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 name="Google Shape;49;p30"/>
          <p:cNvSpPr txBox="1">
            <a:spLocks noGrp="1"/>
          </p:cNvSpPr>
          <p:nvPr>
            <p:ph type="body" idx="1"/>
          </p:nvPr>
        </p:nvSpPr>
        <p:spPr>
          <a:xfrm>
            <a:off x="898358" y="2107770"/>
            <a:ext cx="463919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30"/>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30"/>
          <p:cNvSpPr>
            <a:spLocks noGrp="1"/>
          </p:cNvSpPr>
          <p:nvPr>
            <p:ph type="pic" idx="3"/>
          </p:nvPr>
        </p:nvSpPr>
        <p:spPr>
          <a:xfrm>
            <a:off x="5888002" y="439730"/>
            <a:ext cx="5660531" cy="6045736"/>
          </a:xfrm>
          <a:prstGeom prst="rect">
            <a:avLst/>
          </a:prstGeom>
          <a:solidFill>
            <a:srgbClr val="F2F2F2"/>
          </a:solidFill>
          <a:ln>
            <a:noFill/>
          </a:ln>
        </p:spPr>
      </p:sp>
      <p:grpSp>
        <p:nvGrpSpPr>
          <p:cNvPr id="52" name="Google Shape;52;p30"/>
          <p:cNvGrpSpPr/>
          <p:nvPr/>
        </p:nvGrpSpPr>
        <p:grpSpPr>
          <a:xfrm>
            <a:off x="-2012374" y="3808246"/>
            <a:ext cx="3525984" cy="2857223"/>
            <a:chOff x="1659400" y="1572038"/>
            <a:chExt cx="970931" cy="786778"/>
          </a:xfrm>
        </p:grpSpPr>
        <p:sp>
          <p:nvSpPr>
            <p:cNvPr id="53" name="Google Shape;53;p3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3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55"/>
        <p:cNvGrpSpPr/>
        <p:nvPr/>
      </p:nvGrpSpPr>
      <p:grpSpPr>
        <a:xfrm>
          <a:off x="0" y="0"/>
          <a:ext cx="0" cy="0"/>
          <a:chOff x="0" y="0"/>
          <a:chExt cx="0" cy="0"/>
        </a:xfrm>
      </p:grpSpPr>
      <p:sp>
        <p:nvSpPr>
          <p:cNvPr id="56" name="Google Shape;56;p21"/>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21"/>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21"/>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21"/>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21"/>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21"/>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21"/>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21"/>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21"/>
          <p:cNvSpPr txBox="1">
            <a:spLocks noGrp="1"/>
          </p:cNvSpPr>
          <p:nvPr>
            <p:ph type="body" idx="9"/>
          </p:nvPr>
        </p:nvSpPr>
        <p:spPr>
          <a:xfrm>
            <a:off x="565673" y="5374717"/>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21"/>
          <p:cNvSpPr txBox="1">
            <a:spLocks noGrp="1"/>
          </p:cNvSpPr>
          <p:nvPr>
            <p:ph type="body" idx="13"/>
          </p:nvPr>
        </p:nvSpPr>
        <p:spPr>
          <a:xfrm>
            <a:off x="1400970" y="5374717"/>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21"/>
          <p:cNvSpPr/>
          <p:nvPr/>
        </p:nvSpPr>
        <p:spPr>
          <a:xfrm rot="10800000">
            <a:off x="12799" y="5622"/>
            <a:ext cx="12189954" cy="1762217"/>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21"/>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8" name="Google Shape;68;p21"/>
          <p:cNvGrpSpPr/>
          <p:nvPr/>
        </p:nvGrpSpPr>
        <p:grpSpPr>
          <a:xfrm>
            <a:off x="8744224" y="-356297"/>
            <a:ext cx="3525984" cy="2857223"/>
            <a:chOff x="1659400" y="1572038"/>
            <a:chExt cx="970931" cy="786778"/>
          </a:xfrm>
        </p:grpSpPr>
        <p:sp>
          <p:nvSpPr>
            <p:cNvPr id="69" name="Google Shape;69;p2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2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1"/>
        <p:cNvGrpSpPr/>
        <p:nvPr/>
      </p:nvGrpSpPr>
      <p:grpSpPr>
        <a:xfrm>
          <a:off x="0" y="0"/>
          <a:ext cx="0" cy="0"/>
          <a:chOff x="0" y="0"/>
          <a:chExt cx="0" cy="0"/>
        </a:xfrm>
      </p:grpSpPr>
      <p:sp>
        <p:nvSpPr>
          <p:cNvPr id="72" name="Google Shape;72;p22"/>
          <p:cNvSpPr/>
          <p:nvPr/>
        </p:nvSpPr>
        <p:spPr>
          <a:xfrm>
            <a:off x="3776133" y="644599"/>
            <a:ext cx="8415867" cy="550945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22"/>
          <p:cNvSpPr/>
          <p:nvPr/>
        </p:nvSpPr>
        <p:spPr>
          <a:xfrm>
            <a:off x="23805" y="9076427"/>
            <a:ext cx="7535870" cy="1615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22"/>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22"/>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13000"/>
              <a:buFont typeface="Arial"/>
              <a:buNone/>
              <a:defRPr sz="13000" b="0"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22"/>
          <p:cNvSpPr/>
          <p:nvPr/>
        </p:nvSpPr>
        <p:spPr>
          <a:xfrm>
            <a:off x="0" y="3875787"/>
            <a:ext cx="504000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 name="Google Shape;77;p22"/>
          <p:cNvSpPr/>
          <p:nvPr/>
        </p:nvSpPr>
        <p:spPr>
          <a:xfrm>
            <a:off x="5040000" y="3812439"/>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8" name="Google Shape;78;p22"/>
          <p:cNvGrpSpPr/>
          <p:nvPr/>
        </p:nvGrpSpPr>
        <p:grpSpPr>
          <a:xfrm>
            <a:off x="9005185" y="0"/>
            <a:ext cx="3525984" cy="2857223"/>
            <a:chOff x="1659400" y="1572038"/>
            <a:chExt cx="970931" cy="786778"/>
          </a:xfrm>
        </p:grpSpPr>
        <p:sp>
          <p:nvSpPr>
            <p:cNvPr id="79" name="Google Shape;79;p22"/>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22"/>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81"/>
        <p:cNvGrpSpPr/>
        <p:nvPr/>
      </p:nvGrpSpPr>
      <p:grpSpPr>
        <a:xfrm>
          <a:off x="0" y="0"/>
          <a:ext cx="0" cy="0"/>
          <a:chOff x="0" y="0"/>
          <a:chExt cx="0" cy="0"/>
        </a:xfrm>
      </p:grpSpPr>
      <p:sp>
        <p:nvSpPr>
          <p:cNvPr id="82" name="Google Shape;82;p41"/>
          <p:cNvSpPr/>
          <p:nvPr/>
        </p:nvSpPr>
        <p:spPr>
          <a:xfrm>
            <a:off x="0" y="0"/>
            <a:ext cx="7556500"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41"/>
          <p:cNvSpPr txBox="1">
            <a:spLocks noGrp="1"/>
          </p:cNvSpPr>
          <p:nvPr>
            <p:ph type="body" idx="1"/>
          </p:nvPr>
        </p:nvSpPr>
        <p:spPr>
          <a:xfrm>
            <a:off x="563958" y="1987440"/>
            <a:ext cx="650994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41"/>
          <p:cNvSpPr txBox="1">
            <a:spLocks noGrp="1"/>
          </p:cNvSpPr>
          <p:nvPr>
            <p:ph type="body" idx="2"/>
          </p:nvPr>
        </p:nvSpPr>
        <p:spPr>
          <a:xfrm>
            <a:off x="435590" y="372534"/>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41"/>
          <p:cNvSpPr>
            <a:spLocks noGrp="1"/>
          </p:cNvSpPr>
          <p:nvPr>
            <p:ph type="pic" idx="3"/>
          </p:nvPr>
        </p:nvSpPr>
        <p:spPr>
          <a:xfrm>
            <a:off x="7556500" y="439730"/>
            <a:ext cx="3992033" cy="6045736"/>
          </a:xfrm>
          <a:prstGeom prst="rect">
            <a:avLst/>
          </a:prstGeom>
          <a:solidFill>
            <a:srgbClr val="F2F2F2"/>
          </a:solidFill>
          <a:ln>
            <a:noFill/>
          </a:ln>
        </p:spPr>
      </p:sp>
      <p:grpSp>
        <p:nvGrpSpPr>
          <p:cNvPr id="86" name="Google Shape;86;p41"/>
          <p:cNvGrpSpPr/>
          <p:nvPr/>
        </p:nvGrpSpPr>
        <p:grpSpPr>
          <a:xfrm>
            <a:off x="-2012374" y="3808246"/>
            <a:ext cx="3525984" cy="2857223"/>
            <a:chOff x="1659400" y="1572038"/>
            <a:chExt cx="970931" cy="786778"/>
          </a:xfrm>
        </p:grpSpPr>
        <p:sp>
          <p:nvSpPr>
            <p:cNvPr id="87" name="Google Shape;87;p4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4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89"/>
        <p:cNvGrpSpPr/>
        <p:nvPr/>
      </p:nvGrpSpPr>
      <p:grpSpPr>
        <a:xfrm>
          <a:off x="0" y="0"/>
          <a:ext cx="0" cy="0"/>
          <a:chOff x="0" y="0"/>
          <a:chExt cx="0" cy="0"/>
        </a:xfrm>
      </p:grpSpPr>
      <p:sp>
        <p:nvSpPr>
          <p:cNvPr id="90" name="Google Shape;90;p29"/>
          <p:cNvSpPr txBox="1">
            <a:spLocks noGrp="1"/>
          </p:cNvSpPr>
          <p:nvPr>
            <p:ph type="body" idx="1"/>
          </p:nvPr>
        </p:nvSpPr>
        <p:spPr>
          <a:xfrm>
            <a:off x="1553583" y="1623405"/>
            <a:ext cx="9778140" cy="48959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29"/>
          <p:cNvSpPr txBox="1">
            <a:spLocks noGrp="1"/>
          </p:cNvSpPr>
          <p:nvPr>
            <p:ph type="body" idx="2"/>
          </p:nvPr>
        </p:nvSpPr>
        <p:spPr>
          <a:xfrm>
            <a:off x="1503336" y="604434"/>
            <a:ext cx="9886397" cy="10189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29"/>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29"/>
          <p:cNvSpPr/>
          <p:nvPr/>
        </p:nvSpPr>
        <p:spPr>
          <a:xfrm>
            <a:off x="8591" y="5357970"/>
            <a:ext cx="1359904" cy="964190"/>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29"/>
          <p:cNvSpPr/>
          <p:nvPr/>
        </p:nvSpPr>
        <p:spPr>
          <a:xfrm>
            <a:off x="0" y="4717164"/>
            <a:ext cx="871051" cy="1802168"/>
          </a:xfrm>
          <a:custGeom>
            <a:avLst/>
            <a:gdLst/>
            <a:ahLst/>
            <a:cxnLst/>
            <a:rect l="l" t="t" r="r" b="b"/>
            <a:pathLst>
              <a:path w="871051" h="1802168" extrusionOk="0">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95"/>
        <p:cNvGrpSpPr/>
        <p:nvPr/>
      </p:nvGrpSpPr>
      <p:grpSpPr>
        <a:xfrm>
          <a:off x="0" y="0"/>
          <a:ext cx="0" cy="0"/>
          <a:chOff x="0" y="0"/>
          <a:chExt cx="0" cy="0"/>
        </a:xfrm>
      </p:grpSpPr>
      <p:sp>
        <p:nvSpPr>
          <p:cNvPr id="96" name="Google Shape;96;p25"/>
          <p:cNvSpPr/>
          <p:nvPr/>
        </p:nvSpPr>
        <p:spPr>
          <a:xfrm>
            <a:off x="-110112" y="-776"/>
            <a:ext cx="4885857" cy="6858776"/>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2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5"/>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5"/>
          <p:cNvSpPr txBox="1">
            <a:spLocks noGrp="1"/>
          </p:cNvSpPr>
          <p:nvPr>
            <p:ph type="body" idx="3"/>
          </p:nvPr>
        </p:nvSpPr>
        <p:spPr>
          <a:xfrm>
            <a:off x="3431555" y="986640"/>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5"/>
          <p:cNvSpPr>
            <a:spLocks noGrp="1"/>
          </p:cNvSpPr>
          <p:nvPr>
            <p:ph type="pic" idx="4"/>
          </p:nvPr>
        </p:nvSpPr>
        <p:spPr>
          <a:xfrm>
            <a:off x="-126342" y="0"/>
            <a:ext cx="3669321" cy="6858000"/>
          </a:xfrm>
          <a:prstGeom prst="rect">
            <a:avLst/>
          </a:prstGeom>
          <a:solidFill>
            <a:srgbClr val="D8D8D8"/>
          </a:solidFill>
          <a:ln>
            <a:noFill/>
          </a:ln>
        </p:spPr>
      </p:sp>
      <p:grpSp>
        <p:nvGrpSpPr>
          <p:cNvPr id="101" name="Google Shape;101;p25"/>
          <p:cNvGrpSpPr/>
          <p:nvPr/>
        </p:nvGrpSpPr>
        <p:grpSpPr>
          <a:xfrm>
            <a:off x="4054161" y="721803"/>
            <a:ext cx="7547911" cy="1674487"/>
            <a:chOff x="4061909" y="1565906"/>
            <a:chExt cx="7547911" cy="1882781"/>
          </a:xfrm>
        </p:grpSpPr>
        <p:cxnSp>
          <p:nvCxnSpPr>
            <p:cNvPr id="102" name="Google Shape;102;p25"/>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03" name="Google Shape;103;p25"/>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04" name="Google Shape;104;p25"/>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05" name="Google Shape;105;p25"/>
          <p:cNvCxnSpPr/>
          <p:nvPr/>
        </p:nvCxnSpPr>
        <p:spPr>
          <a:xfrm>
            <a:off x="4054160" y="200029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06" name="Google Shape;106;p25"/>
          <p:cNvCxnSpPr/>
          <p:nvPr/>
        </p:nvCxnSpPr>
        <p:spPr>
          <a:xfrm>
            <a:off x="4069659" y="238824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107" name="Google Shape;107;p25"/>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25"/>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25"/>
          <p:cNvSpPr txBox="1">
            <a:spLocks noGrp="1"/>
          </p:cNvSpPr>
          <p:nvPr>
            <p:ph type="body" idx="7"/>
          </p:nvPr>
        </p:nvSpPr>
        <p:spPr>
          <a:xfrm>
            <a:off x="3431554" y="2940769"/>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0" name="Google Shape;110;p25"/>
          <p:cNvGrpSpPr/>
          <p:nvPr/>
        </p:nvGrpSpPr>
        <p:grpSpPr>
          <a:xfrm>
            <a:off x="4054160" y="2644936"/>
            <a:ext cx="7547911" cy="1674487"/>
            <a:chOff x="4061909" y="1565906"/>
            <a:chExt cx="7547911" cy="1882781"/>
          </a:xfrm>
        </p:grpSpPr>
        <p:cxnSp>
          <p:nvCxnSpPr>
            <p:cNvPr id="111" name="Google Shape;111;p25"/>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12" name="Google Shape;112;p25"/>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13" name="Google Shape;113;p25"/>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14" name="Google Shape;114;p25"/>
          <p:cNvCxnSpPr/>
          <p:nvPr/>
        </p:nvCxnSpPr>
        <p:spPr>
          <a:xfrm>
            <a:off x="4054159" y="3923423"/>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15" name="Google Shape;115;p25"/>
          <p:cNvCxnSpPr/>
          <p:nvPr/>
        </p:nvCxnSpPr>
        <p:spPr>
          <a:xfrm>
            <a:off x="4069658" y="4311378"/>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116" name="Google Shape;116;p25"/>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25"/>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25"/>
          <p:cNvSpPr txBox="1">
            <a:spLocks noGrp="1"/>
          </p:cNvSpPr>
          <p:nvPr>
            <p:ph type="body" idx="13"/>
          </p:nvPr>
        </p:nvSpPr>
        <p:spPr>
          <a:xfrm>
            <a:off x="3447052" y="4804566"/>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9" name="Google Shape;119;p25"/>
          <p:cNvGrpSpPr/>
          <p:nvPr/>
        </p:nvGrpSpPr>
        <p:grpSpPr>
          <a:xfrm>
            <a:off x="4069658" y="4508733"/>
            <a:ext cx="7547911" cy="1674487"/>
            <a:chOff x="4061909" y="1565906"/>
            <a:chExt cx="7547911" cy="1882781"/>
          </a:xfrm>
        </p:grpSpPr>
        <p:cxnSp>
          <p:nvCxnSpPr>
            <p:cNvPr id="120" name="Google Shape;120;p25"/>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21" name="Google Shape;121;p25"/>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22" name="Google Shape;122;p25"/>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23" name="Google Shape;123;p25"/>
          <p:cNvCxnSpPr/>
          <p:nvPr/>
        </p:nvCxnSpPr>
        <p:spPr>
          <a:xfrm>
            <a:off x="4069657" y="578722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24" name="Google Shape;124;p25"/>
          <p:cNvCxnSpPr/>
          <p:nvPr/>
        </p:nvCxnSpPr>
        <p:spPr>
          <a:xfrm>
            <a:off x="4085156" y="617517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125"/>
        <p:cNvGrpSpPr/>
        <p:nvPr/>
      </p:nvGrpSpPr>
      <p:grpSpPr>
        <a:xfrm>
          <a:off x="0" y="0"/>
          <a:ext cx="0" cy="0"/>
          <a:chOff x="0" y="0"/>
          <a:chExt cx="0" cy="0"/>
        </a:xfrm>
      </p:grpSpPr>
      <p:sp>
        <p:nvSpPr>
          <p:cNvPr id="126" name="Google Shape;126;p23"/>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23"/>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 name="Google Shape;128;p23"/>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23"/>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23"/>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p:nvPr/>
        </p:nvSpPr>
        <p:spPr>
          <a:xfrm rot="-5400000">
            <a:off x="10313073" y="4835824"/>
            <a:ext cx="317349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92E4B"/>
                </a:solidFill>
                <a:latin typeface="Calibri"/>
                <a:ea typeface="Calibri"/>
                <a:cs typeface="Calibri"/>
                <a:sym typeface="Calibri"/>
              </a:rPr>
              <a:t>Reframing Skills for Senior Carers</a:t>
            </a:r>
            <a:endParaRPr sz="1000" b="0" i="0" u="none" strike="noStrike" cap="none">
              <a:solidFill>
                <a:srgbClr val="092E4B"/>
              </a:solidFill>
              <a:latin typeface="Calibri"/>
              <a:ea typeface="Calibri"/>
              <a:cs typeface="Calibri"/>
              <a:sym typeface="Calibri"/>
            </a:endParaRPr>
          </a:p>
        </p:txBody>
      </p:sp>
      <p:cxnSp>
        <p:nvCxnSpPr>
          <p:cNvPr id="11" name="Google Shape;11;p17"/>
          <p:cNvCxnSpPr/>
          <p:nvPr/>
        </p:nvCxnSpPr>
        <p:spPr>
          <a:xfrm rot="10800000">
            <a:off x="11791088" y="6608548"/>
            <a:ext cx="224149" cy="0"/>
          </a:xfrm>
          <a:prstGeom prst="straightConnector1">
            <a:avLst/>
          </a:prstGeom>
          <a:noFill/>
          <a:ln w="9525" cap="flat" cmpd="sng">
            <a:solidFill>
              <a:srgbClr val="24BAA2"/>
            </a:solidFill>
            <a:prstDash val="solid"/>
            <a:miter lim="4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hyperlink" Target="https://www.lifehack.org/articles/productivity/the-top-11-tools-you-can-use-to-be-more-productive.html"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www.livingbyexample.org/examples-of-personal-information-and-how-its-used-in-the-digital-age/"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bbc.co.uk/bitesize/guides/zxs2xsg/revision/2"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hyperlink" Target="https://www.wikipedia.org/" TargetMode="External"/><Relationship Id="rId13" Type="http://schemas.openxmlformats.org/officeDocument/2006/relationships/image" Target="../media/image19.png"/><Relationship Id="rId3" Type="http://schemas.openxmlformats.org/officeDocument/2006/relationships/hyperlink" Target="https://www.facebook.com/" TargetMode="External"/><Relationship Id="rId7" Type="http://schemas.openxmlformats.org/officeDocument/2006/relationships/hyperlink" Target="http://www.linkedin.com/" TargetMode="External"/><Relationship Id="rId12"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hyperlink" Target="http://www.youtube.com/" TargetMode="External"/><Relationship Id="rId11" Type="http://schemas.openxmlformats.org/officeDocument/2006/relationships/image" Target="../media/image17.png"/><Relationship Id="rId5" Type="http://schemas.openxmlformats.org/officeDocument/2006/relationships/hyperlink" Target="http://www.instagram.com/" TargetMode="External"/><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hyperlink" Target="http://www.twitter.com/" TargetMode="External"/><Relationship Id="rId9" Type="http://schemas.openxmlformats.org/officeDocument/2006/relationships/hyperlink" Target="https://www.bbc.co.uk/bitesize/guides/zxs2xsg/revision/2" TargetMode="External"/><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5.png"/><Relationship Id="rId7" Type="http://schemas.openxmlformats.org/officeDocument/2006/relationships/hyperlink" Target="https://www.google.com/chrome/download-chrome-for-search/?brand=CHZN&amp;utm_source=google.com&amp;utm_medium=material-callout&amp;utm_campaign=search&amp;utm_content=chrome_for_search&amp;utm_keyword=CHZN"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s://www.apple.com/uk/safari/" TargetMode="External"/><Relationship Id="rId5" Type="http://schemas.openxmlformats.org/officeDocument/2006/relationships/hyperlink" Target="https://www.mozilla.org/en-US/firefox/new/" TargetMode="Externa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login.yahoo.com/?.src=ym&amp;lang=en-IE&amp;done=https%3A%2F%2Fmail.yahoo.com%2F%3B_ylt%3DAwr.Qq6eT.9k._wEJMsM34lQ%3B_ylu%3DY29sbwNpcjIEcG9zAzIEdnRpZAMEc2VjA3Ny%3Fguce_referrer%3DaHR0cHM6Ly91ay5zZWFyY2gueWFob28uY29tL3NlYXJjaD9mcj1tY2FmZWUmdHlwZT1FMjEwSUU3MTRHMCZwPXlhaG9vK21haWw%26guce_referrer_sig%3DAQAAAHTT-1b6lbI7pWpV5zF8C3Lgmu_UQn4MFROOiSCdS-aqsV97MO7H4TxnKzcCIPiJIa-JePLaGtkiHsK3S6GNyX7aGLPe44mP5CDueQWK4hlZiEzJva0fggbLdDwh9RwSmjd7bGabrZfL_gi-g3Ht0h7111GQ_CrcikI27vjNp83Q"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49.jpg"/><Relationship Id="rId5" Type="http://schemas.openxmlformats.org/officeDocument/2006/relationships/hyperlink" Target="https://outlook.live.com/owa/" TargetMode="External"/><Relationship Id="rId4" Type="http://schemas.openxmlformats.org/officeDocument/2006/relationships/hyperlink" Target="https://accounts.google.com/signup/v2/webcreateaccount?service=mail&amp;continue=https%3A%2F%2Fmail.google.com%2Fmail%2Fe-11-7e2cca97aedfede6c6428a6e9e200-f34d7764e5398e9a2962b5e3a78261aa81c1cf60&amp;flowName=GlifWebSignIn&amp;flowEntry=SignUp"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hyperlink" Target="http://www.apple.com/"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hyperlink" Target="https://www.google.com/intl/en_uk/search/about/" TargetMode="Externa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8.jpg"/></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r22jFymPxRY"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67.jpg"/></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28.xml"/><Relationship Id="rId7" Type="http://schemas.openxmlformats.org/officeDocument/2006/relationships/slide" Target="slide66.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slide" Target="slide5.xml"/><Relationship Id="rId5" Type="http://schemas.openxmlformats.org/officeDocument/2006/relationships/slide" Target="slide57.xml"/><Relationship Id="rId4" Type="http://schemas.openxmlformats.org/officeDocument/2006/relationships/slide" Target="slide45.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comments" Target="../comments/comment1.xml"/></Relationships>
</file>

<file path=ppt/slides/_rels/slide42.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hyperlink" Target="https://www.youtube.com/watch?v=-Q-fvcy20Jg" TargetMode="External"/><Relationship Id="rId7" Type="http://schemas.openxmlformats.org/officeDocument/2006/relationships/image" Target="../media/image70.jp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hyperlink" Target="https://www.youtube.com/watch?v=fvzegtEbzAo" TargetMode="External"/><Relationship Id="rId5" Type="http://schemas.openxmlformats.org/officeDocument/2006/relationships/hyperlink" Target="https://www.youtube.com/watch?v=eKipORIqv0U" TargetMode="External"/><Relationship Id="rId4" Type="http://schemas.openxmlformats.org/officeDocument/2006/relationships/hyperlink" Target="https://www.youtube.com/watch?v=fcPatbs0i4A"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ulWkWWFMsW8" TargetMode="External"/><Relationship Id="rId7" Type="http://schemas.openxmlformats.org/officeDocument/2006/relationships/image" Target="../media/image70.jp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hyperlink" Target="https://seniorplanet.org/videos/" TargetMode="External"/><Relationship Id="rId5" Type="http://schemas.openxmlformats.org/officeDocument/2006/relationships/hyperlink" Target="https://www.youtube.com/watch?v=vefg5O3vNjI" TargetMode="External"/><Relationship Id="rId4" Type="http://schemas.openxmlformats.org/officeDocument/2006/relationships/hyperlink" Target="https://www.youtube.com/watch?v=GQMZHi-b5fU"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7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hyperlink" Target="https://www.youtube.com/watch?v=wihdWaMONnE"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kjiXIwI5_S8"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70.jpg"/><Relationship Id="rId5" Type="http://schemas.openxmlformats.org/officeDocument/2006/relationships/hyperlink" Target="https://www.youtube.com/watch?v=_zoAM8fRMBs" TargetMode="External"/><Relationship Id="rId4" Type="http://schemas.openxmlformats.org/officeDocument/2006/relationships/hyperlink" Target="https://www.youtube.com/watch?v=Z2iwEoNjqvM"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www.youtube.com/" TargetMode="External"/><Relationship Id="rId7" Type="http://schemas.openxmlformats.org/officeDocument/2006/relationships/image" Target="../media/image80.jp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hyperlink" Target="http://www.nowtv.com/" TargetMode="External"/><Relationship Id="rId5" Type="http://schemas.openxmlformats.org/officeDocument/2006/relationships/hyperlink" Target="http://www.amazon.com/" TargetMode="External"/><Relationship Id="rId4" Type="http://schemas.openxmlformats.org/officeDocument/2006/relationships/hyperlink" Target="http://www.netflix.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sciencedirect.com/science/article/pii/B9780128242896000179"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PURSrRFEDcA" TargetMode="External"/><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81.jpg"/><Relationship Id="rId4" Type="http://schemas.openxmlformats.org/officeDocument/2006/relationships/hyperlink" Target="https://smarthomechief.com/smart-tvs-for-senior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hyperlink" Target="https://www.samsung.com/uk/accessibility/tv/#:~:text=You%20can%20activate%20most%20TV%20accessibility%20features%20by,or%20from%20the%20Accessibility%20Menu%20within%20System%20Settings." TargetMode="External"/><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hyperlink" Target="https://www.youtube.com/watch?v=7edfosq1hjE" TargetMode="External"/><Relationship Id="rId7" Type="http://schemas.openxmlformats.org/officeDocument/2006/relationships/hyperlink" Target="https://www.youtube.com/watch?v=eHJVL82_cLQ" TargetMode="External"/><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hyperlink" Target="https://www.youtube.com/watch?v=b5FEyC7zsAs" TargetMode="External"/><Relationship Id="rId5" Type="http://schemas.openxmlformats.org/officeDocument/2006/relationships/hyperlink" Target="https://www.youtube.com/watch?v=vXBcJNnmfik" TargetMode="External"/><Relationship Id="rId4" Type="http://schemas.openxmlformats.org/officeDocument/2006/relationships/hyperlink" Target="https://www.youtube.com/watch?v=1ChODizjv68"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hyperlink" Target="https://enterprise.verizon.com/resources/reports/mobile-security-index/" TargetMode="External"/><Relationship Id="rId2" Type="http://schemas.openxmlformats.org/officeDocument/2006/relationships/notesSlide" Target="../notesSlides/notesSlide69.xml"/><Relationship Id="rId1" Type="http://schemas.openxmlformats.org/officeDocument/2006/relationships/slideLayout" Target="../slideLayouts/slideLayout10.xml"/><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hyperlink" Target="https://www.pandasecurity.com/en-us/homeusers/free-antivirus/"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https://www.adobe.com/acrobat/hub/how-to/what-is-digital-literacy" TargetMode="External"/><Relationship Id="rId5" Type="http://schemas.openxmlformats.org/officeDocument/2006/relationships/slide" Target="slide11.xml"/><Relationship Id="rId4" Type="http://schemas.openxmlformats.org/officeDocument/2006/relationships/slide" Target="slide10.xml"/></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80.xml"/><Relationship Id="rId1" Type="http://schemas.openxmlformats.org/officeDocument/2006/relationships/slideLayout" Target="../slideLayouts/slideLayout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hyperlink" Target="https://www.googl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
          <p:cNvSpPr txBox="1">
            <a:spLocks noGrp="1"/>
          </p:cNvSpPr>
          <p:nvPr>
            <p:ph type="body" idx="2"/>
          </p:nvPr>
        </p:nvSpPr>
        <p:spPr>
          <a:xfrm>
            <a:off x="490621" y="3641686"/>
            <a:ext cx="4859592" cy="533100"/>
          </a:xfrm>
          <a:prstGeom prst="rect">
            <a:avLst/>
          </a:prstGeom>
          <a:noFill/>
          <a:ln>
            <a:noFill/>
          </a:ln>
        </p:spPr>
        <p:txBody>
          <a:bodyPr spcFirstLastPara="1" wrap="square" lIns="91425" tIns="45700" rIns="91425" bIns="45700" anchor="t" anchorCtr="0">
            <a:noAutofit/>
          </a:bodyPr>
          <a:lstStyle/>
          <a:p>
            <a:pPr marL="0" lvl="0" indent="0" algn="l" rtl="0">
              <a:lnSpc>
                <a:spcPct val="98850"/>
              </a:lnSpc>
              <a:spcBef>
                <a:spcPts val="0"/>
              </a:spcBef>
              <a:spcAft>
                <a:spcPts val="0"/>
              </a:spcAft>
              <a:buClr>
                <a:schemeClr val="lt1"/>
              </a:buClr>
              <a:buSzPts val="4000"/>
              <a:buNone/>
            </a:pPr>
            <a:r>
              <a:rPr lang="en-US" sz="4000" b="1" dirty="0"/>
              <a:t>MODULE 1 –</a:t>
            </a:r>
            <a:endParaRPr sz="4000" b="1" dirty="0"/>
          </a:p>
          <a:p>
            <a:pPr marL="0" lvl="0" indent="0" algn="l" rtl="0">
              <a:lnSpc>
                <a:spcPct val="98850"/>
              </a:lnSpc>
              <a:spcBef>
                <a:spcPts val="0"/>
              </a:spcBef>
              <a:spcAft>
                <a:spcPts val="0"/>
              </a:spcAft>
              <a:buClr>
                <a:schemeClr val="lt1"/>
              </a:buClr>
              <a:buSzPts val="4000"/>
              <a:buNone/>
            </a:pPr>
            <a:r>
              <a:rPr lang="en-US" sz="4000" b="1" dirty="0"/>
              <a:t>Digital Literacy Skills</a:t>
            </a:r>
            <a:endParaRPr sz="4000" b="1" dirty="0"/>
          </a:p>
        </p:txBody>
      </p:sp>
      <p:pic>
        <p:nvPicPr>
          <p:cNvPr id="212" name="Google Shape;212;p1"/>
          <p:cNvPicPr preferRelativeResize="0">
            <a:picLocks noGrp="1"/>
          </p:cNvPicPr>
          <p:nvPr>
            <p:ph type="pic" idx="3"/>
          </p:nvPr>
        </p:nvPicPr>
        <p:blipFill rotWithShape="1">
          <a:blip r:embed="rId3">
            <a:alphaModFix/>
          </a:blip>
          <a:srcRect l="6180" r="6180"/>
          <a:stretch/>
        </p:blipFill>
        <p:spPr>
          <a:xfrm>
            <a:off x="5718875" y="423474"/>
            <a:ext cx="5982504" cy="4551483"/>
          </a:xfrm>
          <a:prstGeom prst="rect">
            <a:avLst/>
          </a:prstGeom>
          <a:solidFill>
            <a:srgbClr val="F2F2F2"/>
          </a:solidFill>
          <a:ln>
            <a:noFill/>
          </a:ln>
        </p:spPr>
      </p:pic>
      <p:sp>
        <p:nvSpPr>
          <p:cNvPr id="213" name="Google Shape;213;p1"/>
          <p:cNvSpPr txBox="1">
            <a:spLocks noGrp="1"/>
          </p:cNvSpPr>
          <p:nvPr>
            <p:ph type="body" idx="4"/>
          </p:nvPr>
        </p:nvSpPr>
        <p:spPr>
          <a:xfrm>
            <a:off x="7918315" y="5611394"/>
            <a:ext cx="3622500" cy="7311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2800"/>
              <a:buNone/>
            </a:pPr>
            <a:r>
              <a:rPr lang="en-US"/>
              <a:t>﻿www.housingcare.net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5"/>
          <p:cNvSpPr txBox="1">
            <a:spLocks noGrp="1"/>
          </p:cNvSpPr>
          <p:nvPr>
            <p:ph type="body" idx="1"/>
          </p:nvPr>
        </p:nvSpPr>
        <p:spPr>
          <a:xfrm>
            <a:off x="671467" y="4442605"/>
            <a:ext cx="5569547" cy="101791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b="1">
                <a:latin typeface="Calibri"/>
                <a:ea typeface="Calibri"/>
                <a:cs typeface="Calibri"/>
                <a:sym typeface="Calibri"/>
              </a:rPr>
              <a:t>Enhancing Productivity - </a:t>
            </a:r>
            <a:r>
              <a:rPr lang="en-US" b="0" i="0">
                <a:latin typeface="Calibri"/>
                <a:ea typeface="Calibri"/>
                <a:cs typeface="Calibri"/>
                <a:sym typeface="Calibri"/>
              </a:rPr>
              <a:t>The ability to employ </a:t>
            </a:r>
            <a:r>
              <a:rPr lang="en-US" b="0" i="0" strike="noStrike">
                <a:latin typeface="Calibri"/>
                <a:ea typeface="Calibri"/>
                <a:cs typeface="Calibri"/>
                <a:sym typeface="Calibri"/>
              </a:rPr>
              <a:t>digital tools that could enhance productivity</a:t>
            </a:r>
            <a:r>
              <a:rPr lang="en-US" b="0" i="0">
                <a:latin typeface="Calibri"/>
                <a:ea typeface="Calibri"/>
                <a:cs typeface="Calibri"/>
                <a:sym typeface="Calibri"/>
              </a:rPr>
              <a:t> in </a:t>
            </a:r>
            <a:r>
              <a:rPr lang="en-US" b="0" i="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your</a:t>
            </a:r>
            <a:r>
              <a:rPr lang="en-US" b="0" i="0">
                <a:latin typeface="Calibri"/>
                <a:ea typeface="Calibri"/>
                <a:cs typeface="Calibri"/>
                <a:sym typeface="Calibri"/>
              </a:rPr>
              <a:t> daily workstream</a:t>
            </a:r>
            <a:endParaRPr b="1">
              <a:latin typeface="Calibri"/>
              <a:ea typeface="Calibri"/>
              <a:cs typeface="Calibri"/>
              <a:sym typeface="Calibri"/>
            </a:endParaRPr>
          </a:p>
        </p:txBody>
      </p:sp>
      <p:sp>
        <p:nvSpPr>
          <p:cNvPr id="312" name="Google Shape;312;p45"/>
          <p:cNvSpPr txBox="1">
            <a:spLocks noGrp="1"/>
          </p:cNvSpPr>
          <p:nvPr>
            <p:ph type="body" idx="2"/>
          </p:nvPr>
        </p:nvSpPr>
        <p:spPr>
          <a:xfrm>
            <a:off x="943396" y="548087"/>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How you CREATE information</a:t>
            </a:r>
            <a:endParaRPr/>
          </a:p>
          <a:p>
            <a:pPr marL="457200" marR="0" lvl="0" indent="-228600" algn="l" rtl="0">
              <a:lnSpc>
                <a:spcPct val="90000"/>
              </a:lnSpc>
              <a:spcBef>
                <a:spcPts val="1000"/>
              </a:spcBef>
              <a:spcAft>
                <a:spcPts val="0"/>
              </a:spcAft>
              <a:buClr>
                <a:srgbClr val="24BAA2"/>
              </a:buClr>
              <a:buSzPts val="3600"/>
              <a:buFont typeface="Arial"/>
              <a:buNone/>
            </a:pPr>
            <a:endParaRPr/>
          </a:p>
        </p:txBody>
      </p:sp>
      <p:pic>
        <p:nvPicPr>
          <p:cNvPr id="313" name="Google Shape;313;p45" descr="A picture containing text&#10;&#10;Description automatically generated"/>
          <p:cNvPicPr preferRelativeResize="0"/>
          <p:nvPr/>
        </p:nvPicPr>
        <p:blipFill rotWithShape="1">
          <a:blip r:embed="rId3">
            <a:alphaModFix/>
          </a:blip>
          <a:srcRect/>
          <a:stretch/>
        </p:blipFill>
        <p:spPr>
          <a:xfrm>
            <a:off x="1424993" y="1699404"/>
            <a:ext cx="2741632" cy="2047875"/>
          </a:xfrm>
          <a:prstGeom prst="rect">
            <a:avLst/>
          </a:prstGeom>
          <a:noFill/>
          <a:ln>
            <a:noFill/>
          </a:ln>
        </p:spPr>
      </p:pic>
      <p:sp>
        <p:nvSpPr>
          <p:cNvPr id="314" name="Google Shape;314;p45"/>
          <p:cNvSpPr txBox="1"/>
          <p:nvPr/>
        </p:nvSpPr>
        <p:spPr>
          <a:xfrm>
            <a:off x="5219528" y="1682151"/>
            <a:ext cx="4735902"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92E4B"/>
                </a:solidFill>
                <a:latin typeface="Calibri"/>
                <a:ea typeface="Calibri"/>
                <a:cs typeface="Calibri"/>
                <a:sym typeface="Calibri"/>
              </a:rPr>
              <a:t>Digital competence -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2060"/>
              </a:buClr>
              <a:buSzPts val="2400"/>
              <a:buFont typeface="Arial"/>
              <a:buChar char="•"/>
            </a:pPr>
            <a:r>
              <a:rPr lang="en-US" sz="2400" b="0" i="0" u="none" strike="noStrike" cap="none">
                <a:solidFill>
                  <a:srgbClr val="092E4B"/>
                </a:solidFill>
                <a:latin typeface="Calibri"/>
                <a:ea typeface="Calibri"/>
                <a:cs typeface="Calibri"/>
                <a:sym typeface="Calibri"/>
              </a:rPr>
              <a:t>Choosing the software &amp; format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2060"/>
              </a:buClr>
              <a:buSzPts val="2400"/>
              <a:buFont typeface="Arial"/>
              <a:buChar char="•"/>
            </a:pPr>
            <a:r>
              <a:rPr lang="en-US" sz="2400" b="0" i="0" u="none" strike="noStrike" cap="none">
                <a:solidFill>
                  <a:srgbClr val="092E4B"/>
                </a:solidFill>
                <a:latin typeface="Calibri"/>
                <a:ea typeface="Calibri"/>
                <a:cs typeface="Calibri"/>
                <a:sym typeface="Calibri"/>
              </a:rPr>
              <a:t>Creating file names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2060"/>
              </a:buClr>
              <a:buSzPts val="2400"/>
              <a:buFont typeface="Arial"/>
              <a:buChar char="•"/>
            </a:pPr>
            <a:r>
              <a:rPr lang="en-US" sz="2400" b="0" i="0" u="none" strike="noStrike" cap="none">
                <a:solidFill>
                  <a:srgbClr val="092E4B"/>
                </a:solidFill>
                <a:latin typeface="Calibri"/>
                <a:ea typeface="Calibri"/>
                <a:cs typeface="Calibri"/>
                <a:sym typeface="Calibri"/>
              </a:rPr>
              <a:t>Storage and back-up</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2060"/>
              </a:buClr>
              <a:buSzPts val="2400"/>
              <a:buFont typeface="Arial"/>
              <a:buChar char="•"/>
            </a:pPr>
            <a:r>
              <a:rPr lang="en-US" sz="2400" b="0" i="0" u="none" strike="noStrike" cap="none">
                <a:solidFill>
                  <a:srgbClr val="092E4B"/>
                </a:solidFill>
                <a:latin typeface="Calibri"/>
                <a:ea typeface="Calibri"/>
                <a:cs typeface="Calibri"/>
                <a:sym typeface="Calibri"/>
              </a:rPr>
              <a:t>Know relevant best practices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2060"/>
              </a:buClr>
              <a:buSzPts val="2400"/>
              <a:buFont typeface="Arial"/>
              <a:buChar char="•"/>
            </a:pPr>
            <a:r>
              <a:rPr lang="en-US" sz="2400" b="0" i="0" u="none" strike="noStrike" cap="none">
                <a:solidFill>
                  <a:srgbClr val="092E4B"/>
                </a:solidFill>
                <a:latin typeface="Calibri"/>
                <a:ea typeface="Calibri"/>
                <a:cs typeface="Calibri"/>
                <a:sym typeface="Calibri"/>
              </a:rPr>
              <a:t>Plan for sharing</a:t>
            </a:r>
            <a:endParaRPr sz="1400" b="0" i="0" u="none" strike="noStrike" cap="none">
              <a:solidFill>
                <a:srgbClr val="000000"/>
              </a:solidFill>
              <a:latin typeface="Arial"/>
              <a:ea typeface="Arial"/>
              <a:cs typeface="Arial"/>
              <a:sym typeface="Arial"/>
            </a:endParaRPr>
          </a:p>
        </p:txBody>
      </p:sp>
      <p:pic>
        <p:nvPicPr>
          <p:cNvPr id="315" name="Google Shape;315;p45" descr="Icon&#10;&#10;Description automatically generated"/>
          <p:cNvPicPr preferRelativeResize="0"/>
          <p:nvPr/>
        </p:nvPicPr>
        <p:blipFill rotWithShape="1">
          <a:blip r:embed="rId4">
            <a:alphaModFix/>
          </a:blip>
          <a:srcRect/>
          <a:stretch/>
        </p:blipFill>
        <p:spPr>
          <a:xfrm>
            <a:off x="5968657" y="4186597"/>
            <a:ext cx="2741632" cy="1978503"/>
          </a:xfrm>
          <a:prstGeom prst="rect">
            <a:avLst/>
          </a:prstGeom>
          <a:noFill/>
          <a:ln>
            <a:noFill/>
          </a:ln>
        </p:spPr>
      </p:pic>
      <p:sp>
        <p:nvSpPr>
          <p:cNvPr id="316" name="Google Shape;316;p45">
            <a:hlinkClick r:id="rId5"/>
          </p:cNvPr>
          <p:cNvSpPr/>
          <p:nvPr/>
        </p:nvSpPr>
        <p:spPr>
          <a:xfrm>
            <a:off x="9299643" y="3990475"/>
            <a:ext cx="2422187" cy="2069662"/>
          </a:xfrm>
          <a:prstGeom prst="wedgeRoundRectCallout">
            <a:avLst>
              <a:gd name="adj1" fmla="val -81476"/>
              <a:gd name="adj2" fmla="val 19729"/>
              <a:gd name="adj3" fmla="val 16667"/>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dirty="0">
                <a:solidFill>
                  <a:schemeClr val="lt1"/>
                </a:solidFill>
                <a:latin typeface="Calibri"/>
                <a:ea typeface="Calibri"/>
                <a:cs typeface="Calibri"/>
                <a:sym typeface="Calibri"/>
              </a:rPr>
              <a:t>IF YOU ARE CURIOUS TO LEARN MORE ABOUT </a:t>
            </a:r>
            <a:r>
              <a:rPr lang="en-US" sz="1600" b="1" i="0" u="none" strike="noStrike" cap="none" dirty="0">
                <a:solidFill>
                  <a:schemeClr val="lt1"/>
                </a:solidFill>
                <a:latin typeface="Calibri"/>
                <a:ea typeface="Calibri"/>
                <a:cs typeface="Calibri"/>
                <a:sym typeface="Calibri"/>
              </a:rPr>
              <a:t>DIGITAL TOOLS </a:t>
            </a:r>
            <a:r>
              <a:rPr lang="en-US" sz="1600" b="0" i="0" u="none" strike="noStrike" cap="none" dirty="0">
                <a:solidFill>
                  <a:schemeClr val="lt1"/>
                </a:solidFill>
                <a:latin typeface="Calibri"/>
                <a:ea typeface="Calibri"/>
                <a:cs typeface="Calibri"/>
                <a:sym typeface="Calibri"/>
              </a:rPr>
              <a:t>THAT COULD HELP YOUR PRODUCTIVITY, </a:t>
            </a:r>
            <a:r>
              <a:rPr lang="en-US" sz="1600" b="1" i="0" u="sng" strike="noStrike" cap="none" dirty="0">
                <a:solidFill>
                  <a:srgbClr val="24BAA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CLICK HERE </a:t>
            </a:r>
            <a:r>
              <a:rPr lang="en-US" sz="1600" b="0" i="0" u="none" strike="noStrike" cap="none" dirty="0">
                <a:solidFill>
                  <a:schemeClr val="lt1"/>
                </a:solidFill>
                <a:latin typeface="Calibri"/>
                <a:ea typeface="Calibri"/>
                <a:cs typeface="Calibri"/>
                <a:sym typeface="Calibri"/>
              </a:rPr>
              <a:t>OR REVISIT AT A LATER STAGE</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6"/>
          <p:cNvSpPr txBox="1">
            <a:spLocks noGrp="1"/>
          </p:cNvSpPr>
          <p:nvPr>
            <p:ph type="body" idx="1"/>
          </p:nvPr>
        </p:nvSpPr>
        <p:spPr>
          <a:xfrm>
            <a:off x="2735048" y="1581698"/>
            <a:ext cx="9152152" cy="671617"/>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1000"/>
              </a:spcBef>
              <a:spcAft>
                <a:spcPts val="0"/>
              </a:spcAft>
              <a:buSzPts val="2400"/>
              <a:buNone/>
            </a:pPr>
            <a:r>
              <a:rPr lang="en-US" b="1"/>
              <a:t>Communicating Digitally </a:t>
            </a:r>
            <a:r>
              <a:rPr lang="en-US"/>
              <a:t>- A significant example of digital literacy is the ability to use technology effectively for communication, which is one of the main reasons people get online in the first place. Sharing information via email, or messaging services or being able to perform video calls, will greatly enhance your communication style. </a:t>
            </a:r>
            <a:endParaRPr/>
          </a:p>
        </p:txBody>
      </p:sp>
      <p:sp>
        <p:nvSpPr>
          <p:cNvPr id="322" name="Google Shape;322;p46"/>
          <p:cNvSpPr txBox="1">
            <a:spLocks noGrp="1"/>
          </p:cNvSpPr>
          <p:nvPr>
            <p:ph type="body" idx="2"/>
          </p:nvPr>
        </p:nvSpPr>
        <p:spPr>
          <a:xfrm>
            <a:off x="798381" y="583124"/>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How you COMMUNICATE information.</a:t>
            </a:r>
            <a:endParaRPr/>
          </a:p>
          <a:p>
            <a:pPr marL="457200" marR="0" lvl="0" indent="-228600" algn="l" rtl="0">
              <a:lnSpc>
                <a:spcPct val="90000"/>
              </a:lnSpc>
              <a:spcBef>
                <a:spcPts val="1000"/>
              </a:spcBef>
              <a:spcAft>
                <a:spcPts val="0"/>
              </a:spcAft>
              <a:buClr>
                <a:srgbClr val="24BAA2"/>
              </a:buClr>
              <a:buSzPts val="3600"/>
              <a:buFont typeface="Arial"/>
              <a:buNone/>
            </a:pPr>
            <a:endParaRPr/>
          </a:p>
        </p:txBody>
      </p:sp>
      <p:sp>
        <p:nvSpPr>
          <p:cNvPr id="323" name="Google Shape;323;p46"/>
          <p:cNvSpPr txBox="1"/>
          <p:nvPr/>
        </p:nvSpPr>
        <p:spPr>
          <a:xfrm>
            <a:off x="940188" y="3891092"/>
            <a:ext cx="7279580"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92E4B"/>
                </a:solidFill>
                <a:latin typeface="Calibri"/>
                <a:ea typeface="Calibri"/>
                <a:cs typeface="Calibri"/>
                <a:sym typeface="Calibri"/>
              </a:rPr>
              <a:t>Protecting Yourself Online </a:t>
            </a:r>
            <a:r>
              <a:rPr lang="en-US" sz="2400" b="0" i="0" u="none" strike="noStrike" cap="none">
                <a:solidFill>
                  <a:srgbClr val="092E4B"/>
                </a:solidFill>
                <a:latin typeface="Calibri"/>
                <a:ea typeface="Calibri"/>
                <a:cs typeface="Calibri"/>
                <a:sym typeface="Calibri"/>
              </a:rPr>
              <a:t>- One must understand the rules of internet safety considering the vast amount of information available online. Creating strong passwords, managing the privacy settings of you or client's </a:t>
            </a:r>
            <a:r>
              <a:rPr lang="en-US" sz="2400" b="1" i="0" u="sng" strike="noStrike" cap="none">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personal information</a:t>
            </a:r>
            <a:r>
              <a:rPr lang="en-US" sz="2400" b="0" i="0" u="none" strike="noStrike" cap="none">
                <a:solidFill>
                  <a:srgbClr val="092E4B"/>
                </a:solidFill>
                <a:latin typeface="Calibri"/>
                <a:ea typeface="Calibri"/>
                <a:cs typeface="Calibri"/>
                <a:sym typeface="Calibri"/>
              </a:rPr>
              <a:t>, and knowing what not to post on social media all contribute to being digitally literate</a:t>
            </a:r>
            <a:endParaRPr sz="2400" b="0" i="0" u="none" strike="noStrike" cap="none">
              <a:solidFill>
                <a:srgbClr val="092E4B"/>
              </a:solidFill>
              <a:latin typeface="Calibri"/>
              <a:ea typeface="Calibri"/>
              <a:cs typeface="Calibri"/>
              <a:sym typeface="Calibri"/>
            </a:endParaRPr>
          </a:p>
        </p:txBody>
      </p:sp>
      <p:pic>
        <p:nvPicPr>
          <p:cNvPr id="324" name="Google Shape;324;p46" descr="Icon&#10;&#10;Description automatically generated"/>
          <p:cNvPicPr preferRelativeResize="0"/>
          <p:nvPr/>
        </p:nvPicPr>
        <p:blipFill rotWithShape="1">
          <a:blip r:embed="rId4">
            <a:alphaModFix/>
          </a:blip>
          <a:srcRect/>
          <a:stretch/>
        </p:blipFill>
        <p:spPr>
          <a:xfrm>
            <a:off x="650952" y="1454371"/>
            <a:ext cx="2741632" cy="2096219"/>
          </a:xfrm>
          <a:prstGeom prst="rect">
            <a:avLst/>
          </a:prstGeom>
          <a:noFill/>
          <a:ln>
            <a:noFill/>
          </a:ln>
        </p:spPr>
      </p:pic>
      <p:pic>
        <p:nvPicPr>
          <p:cNvPr id="325" name="Google Shape;325;p46" descr="Icon&#10;&#10;Description automatically generated"/>
          <p:cNvPicPr preferRelativeResize="0"/>
          <p:nvPr/>
        </p:nvPicPr>
        <p:blipFill rotWithShape="1">
          <a:blip r:embed="rId5">
            <a:alphaModFix/>
          </a:blip>
          <a:srcRect/>
          <a:stretch/>
        </p:blipFill>
        <p:spPr>
          <a:xfrm>
            <a:off x="8436078" y="3715182"/>
            <a:ext cx="2741632" cy="18917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7"/>
          <p:cNvSpPr txBox="1">
            <a:spLocks noGrp="1"/>
          </p:cNvSpPr>
          <p:nvPr>
            <p:ph type="body" idx="1"/>
          </p:nvPr>
        </p:nvSpPr>
        <p:spPr>
          <a:xfrm>
            <a:off x="1024771" y="800701"/>
            <a:ext cx="10977540" cy="48959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dirty="0"/>
              <a:t>In today’s world, where the use of new technologies prevails, it’s almost essential to understand that </a:t>
            </a:r>
            <a:r>
              <a:rPr lang="en-US" b="1" dirty="0"/>
              <a:t>this is the new way of connecting with people and communicating </a:t>
            </a:r>
            <a:r>
              <a:rPr lang="en-US" dirty="0"/>
              <a:t>both with them and the world…both in your professional life and personal life.</a:t>
            </a:r>
            <a:endParaRPr dirty="0"/>
          </a:p>
          <a:p>
            <a:pPr marL="0" lvl="0" indent="0" algn="l" rtl="0">
              <a:lnSpc>
                <a:spcPct val="90000"/>
              </a:lnSpc>
              <a:spcBef>
                <a:spcPts val="1000"/>
              </a:spcBef>
              <a:spcAft>
                <a:spcPts val="0"/>
              </a:spcAft>
              <a:buSzPts val="2400"/>
              <a:buNone/>
            </a:pPr>
            <a:r>
              <a:rPr lang="en-US" dirty="0"/>
              <a:t>Digital literacy goes beyond learning digital tools and programs and has great benefits. For example it:</a:t>
            </a:r>
            <a:endParaRPr dirty="0"/>
          </a:p>
          <a:p>
            <a:pPr marL="342900" lvl="0" indent="-342900" algn="l" rtl="0">
              <a:lnSpc>
                <a:spcPct val="90000"/>
              </a:lnSpc>
              <a:spcBef>
                <a:spcPts val="1000"/>
              </a:spcBef>
              <a:spcAft>
                <a:spcPts val="0"/>
              </a:spcAft>
              <a:buClr>
                <a:srgbClr val="24BAA2"/>
              </a:buClr>
              <a:buSzPts val="2400"/>
              <a:buFont typeface="Arial"/>
              <a:buChar char="•"/>
            </a:pPr>
            <a:r>
              <a:rPr lang="en-US" sz="2300" b="1" dirty="0">
                <a:solidFill>
                  <a:srgbClr val="24BAA2"/>
                </a:solidFill>
              </a:rPr>
              <a:t>Develops critical thinking: </a:t>
            </a:r>
            <a:r>
              <a:rPr lang="en-US" sz="2300" dirty="0"/>
              <a:t>By accessing more information, you can better contrast it, thereby fostering critical thinking. This keeps your mind active and effective.</a:t>
            </a:r>
            <a:endParaRPr dirty="0"/>
          </a:p>
          <a:p>
            <a:pPr marL="342900" lvl="0" indent="-342900" algn="l" rtl="0">
              <a:lnSpc>
                <a:spcPct val="90000"/>
              </a:lnSpc>
              <a:spcBef>
                <a:spcPts val="1000"/>
              </a:spcBef>
              <a:spcAft>
                <a:spcPts val="0"/>
              </a:spcAft>
              <a:buClr>
                <a:srgbClr val="24BAA2"/>
              </a:buClr>
              <a:buSzPts val="2400"/>
              <a:buFont typeface="Arial"/>
              <a:buChar char="•"/>
            </a:pPr>
            <a:r>
              <a:rPr lang="en-US" sz="2300" b="1" dirty="0">
                <a:solidFill>
                  <a:srgbClr val="24BAA2"/>
                </a:solidFill>
              </a:rPr>
              <a:t>Allows access to better jobs</a:t>
            </a:r>
            <a:r>
              <a:rPr lang="en-US" sz="2300" dirty="0"/>
              <a:t>. Knowing and mastering ICT (Information and Communications Technology) today increases the possibility of accessing more and better-paid jobs and creates more sustainable futures for care workers.</a:t>
            </a:r>
            <a:endParaRPr dirty="0"/>
          </a:p>
          <a:p>
            <a:pPr marL="342900" lvl="0" indent="-342900" algn="l" rtl="0">
              <a:lnSpc>
                <a:spcPct val="90000"/>
              </a:lnSpc>
              <a:spcBef>
                <a:spcPts val="1000"/>
              </a:spcBef>
              <a:spcAft>
                <a:spcPts val="0"/>
              </a:spcAft>
              <a:buClr>
                <a:srgbClr val="24BAA2"/>
              </a:buClr>
              <a:buSzPts val="2400"/>
              <a:buFont typeface="Arial"/>
              <a:buChar char="•"/>
            </a:pPr>
            <a:r>
              <a:rPr lang="en-US" sz="2300" b="1" dirty="0" err="1">
                <a:solidFill>
                  <a:srgbClr val="24BAA2"/>
                </a:solidFill>
              </a:rPr>
              <a:t>Favours</a:t>
            </a:r>
            <a:r>
              <a:rPr lang="en-US" sz="2300" b="1" dirty="0">
                <a:solidFill>
                  <a:srgbClr val="24BAA2"/>
                </a:solidFill>
              </a:rPr>
              <a:t> social inclusion and development</a:t>
            </a:r>
            <a:r>
              <a:rPr lang="en-US" sz="2300" dirty="0"/>
              <a:t>. In fact, a lack of access to technology creates more differences in the cultural, economic, social, and educational spheres.</a:t>
            </a:r>
            <a:endParaRPr dirty="0"/>
          </a:p>
          <a:p>
            <a:pPr marL="342900" lvl="0" indent="-342900" algn="l" rtl="0">
              <a:lnSpc>
                <a:spcPct val="90000"/>
              </a:lnSpc>
              <a:spcBef>
                <a:spcPts val="1000"/>
              </a:spcBef>
              <a:spcAft>
                <a:spcPts val="0"/>
              </a:spcAft>
              <a:buClr>
                <a:srgbClr val="24BAA2"/>
              </a:buClr>
              <a:buSzPts val="2400"/>
              <a:buFont typeface="Arial"/>
              <a:buChar char="•"/>
            </a:pPr>
            <a:r>
              <a:rPr lang="en-US" sz="2300" b="1" dirty="0">
                <a:solidFill>
                  <a:srgbClr val="24BAA2"/>
                </a:solidFill>
              </a:rPr>
              <a:t>Improves the day-to-day</a:t>
            </a:r>
            <a:r>
              <a:rPr lang="en-US" sz="2300" dirty="0"/>
              <a:t>. New technologies can be integrated into your day-to-day work &amp; personal life and improve your quality of life, making it easier and more comfortable.</a:t>
            </a:r>
            <a:endParaRPr sz="2300" dirty="0"/>
          </a:p>
        </p:txBody>
      </p:sp>
      <p:sp>
        <p:nvSpPr>
          <p:cNvPr id="331" name="Google Shape;331;p47"/>
          <p:cNvSpPr txBox="1">
            <a:spLocks noGrp="1"/>
          </p:cNvSpPr>
          <p:nvPr>
            <p:ph type="body" idx="2"/>
          </p:nvPr>
        </p:nvSpPr>
        <p:spPr>
          <a:xfrm>
            <a:off x="700516" y="143732"/>
            <a:ext cx="9886397" cy="101897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The Importance and Benefits of Digital Literacy</a:t>
            </a:r>
            <a:endParaRPr/>
          </a:p>
          <a:p>
            <a:pPr marL="457200" marR="0" lvl="0" indent="-228600" algn="l" rtl="0">
              <a:lnSpc>
                <a:spcPct val="90000"/>
              </a:lnSpc>
              <a:spcBef>
                <a:spcPts val="1000"/>
              </a:spcBef>
              <a:spcAft>
                <a:spcPts val="0"/>
              </a:spcAft>
              <a:buClr>
                <a:srgbClr val="24BAA2"/>
              </a:buClr>
              <a:buSzPts val="3600"/>
              <a:buFont typeface="Arial"/>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8"/>
          <p:cNvSpPr txBox="1">
            <a:spLocks noGrp="1"/>
          </p:cNvSpPr>
          <p:nvPr>
            <p:ph type="body" idx="1"/>
          </p:nvPr>
        </p:nvSpPr>
        <p:spPr>
          <a:xfrm>
            <a:off x="641356" y="1110756"/>
            <a:ext cx="6915144" cy="43776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en-US" b="1">
                <a:solidFill>
                  <a:srgbClr val="24BAA2"/>
                </a:solidFill>
              </a:rPr>
              <a:t>Internet</a:t>
            </a:r>
            <a:endParaRPr/>
          </a:p>
          <a:p>
            <a:pPr marL="0" marR="0" lvl="0" indent="0" algn="l" rtl="0">
              <a:lnSpc>
                <a:spcPct val="90000"/>
              </a:lnSpc>
              <a:spcBef>
                <a:spcPts val="1000"/>
              </a:spcBef>
              <a:spcAft>
                <a:spcPts val="0"/>
              </a:spcAft>
              <a:buClr>
                <a:schemeClr val="lt1"/>
              </a:buClr>
              <a:buSzPts val="2400"/>
              <a:buFont typeface="Arial"/>
              <a:buNone/>
            </a:pPr>
            <a:r>
              <a:rPr lang="en-US"/>
              <a:t>There has been substantial growth in home use of the internet over the past 25 years. Over 3 billion people, which is approximately 40% of the world’s population, access the internet using a variety of devices. </a:t>
            </a:r>
            <a:r>
              <a:rPr lang="en-US" u="sng">
                <a:solidFill>
                  <a:schemeClr val="lt1"/>
                </a:solidFill>
                <a:hlinkClick r:id="rId3">
                  <a:extLst>
                    <a:ext uri="{A12FA001-AC4F-418D-AE19-62706E023703}">
                      <ahyp:hlinkClr xmlns:ahyp="http://schemas.microsoft.com/office/drawing/2018/hyperlinkcolor" val="tx"/>
                    </a:ext>
                  </a:extLst>
                </a:hlinkClick>
              </a:rPr>
              <a:t>Source</a:t>
            </a:r>
            <a:endParaRPr>
              <a:solidFill>
                <a:schemeClr val="lt1"/>
              </a:solidFill>
            </a:endParaRPr>
          </a:p>
          <a:p>
            <a:pPr marL="0" marR="0" lvl="0" indent="0" algn="l" rtl="0">
              <a:lnSpc>
                <a:spcPct val="90000"/>
              </a:lnSpc>
              <a:spcBef>
                <a:spcPts val="1000"/>
              </a:spcBef>
              <a:spcAft>
                <a:spcPts val="0"/>
              </a:spcAft>
              <a:buClr>
                <a:schemeClr val="lt1"/>
              </a:buClr>
              <a:buSzPts val="2400"/>
              <a:buFont typeface="Arial"/>
              <a:buNone/>
            </a:pPr>
            <a:r>
              <a:rPr lang="en-US" b="1">
                <a:solidFill>
                  <a:srgbClr val="24BAA2"/>
                </a:solidFill>
              </a:rPr>
              <a:t>Social media</a:t>
            </a:r>
            <a:endParaRPr/>
          </a:p>
          <a:p>
            <a:pPr marL="0" marR="0" lvl="0" indent="0" algn="l" rtl="0">
              <a:lnSpc>
                <a:spcPct val="90000"/>
              </a:lnSpc>
              <a:spcBef>
                <a:spcPts val="1000"/>
              </a:spcBef>
              <a:spcAft>
                <a:spcPts val="0"/>
              </a:spcAft>
              <a:buClr>
                <a:schemeClr val="lt1"/>
              </a:buClr>
              <a:buSzPts val="2400"/>
              <a:buFont typeface="Arial"/>
              <a:buNone/>
            </a:pPr>
            <a:r>
              <a:rPr lang="en-US"/>
              <a:t>The number of social media tools has also risen significantly. </a:t>
            </a:r>
            <a:r>
              <a:rPr lang="en-US" b="1"/>
              <a:t>Social media are web-based communication tools</a:t>
            </a:r>
            <a:r>
              <a:rPr lang="en-US"/>
              <a:t>, as opposed to more traditional media such as newspapers, radio and TV.</a:t>
            </a:r>
            <a:endParaRPr/>
          </a:p>
          <a:p>
            <a:pPr marL="0" marR="0" lvl="0" indent="0" algn="ctr" rtl="0">
              <a:lnSpc>
                <a:spcPct val="90000"/>
              </a:lnSpc>
              <a:spcBef>
                <a:spcPts val="1000"/>
              </a:spcBef>
              <a:spcAft>
                <a:spcPts val="0"/>
              </a:spcAft>
              <a:buClr>
                <a:schemeClr val="lt1"/>
              </a:buClr>
              <a:buSzPts val="2400"/>
              <a:buFont typeface="Arial"/>
              <a:buNone/>
            </a:pPr>
            <a:r>
              <a:rPr lang="en-US" b="1">
                <a:solidFill>
                  <a:srgbClr val="24BAA2"/>
                </a:solidFill>
              </a:rPr>
              <a:t>Social media enables people to communicate with each other. This can include sharing and consuming information.</a:t>
            </a:r>
            <a:endParaRPr b="1">
              <a:solidFill>
                <a:srgbClr val="24BAA2"/>
              </a:solidFill>
            </a:endParaRPr>
          </a:p>
        </p:txBody>
      </p:sp>
      <p:sp>
        <p:nvSpPr>
          <p:cNvPr id="337" name="Google Shape;337;p48"/>
          <p:cNvSpPr txBox="1">
            <a:spLocks noGrp="1"/>
          </p:cNvSpPr>
          <p:nvPr>
            <p:ph type="body" idx="2"/>
          </p:nvPr>
        </p:nvSpPr>
        <p:spPr>
          <a:xfrm>
            <a:off x="435590" y="372534"/>
            <a:ext cx="6284387"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Global Digital Literacy Skills…</a:t>
            </a:r>
            <a:endParaRPr/>
          </a:p>
        </p:txBody>
      </p:sp>
      <p:pic>
        <p:nvPicPr>
          <p:cNvPr id="338" name="Google Shape;338;p48" descr="Hashtag and @ notification icons"/>
          <p:cNvPicPr preferRelativeResize="0">
            <a:picLocks noGrp="1"/>
          </p:cNvPicPr>
          <p:nvPr>
            <p:ph type="pic" idx="3"/>
          </p:nvPr>
        </p:nvPicPr>
        <p:blipFill rotWithShape="1">
          <a:blip r:embed="rId4">
            <a:alphaModFix/>
          </a:blip>
          <a:srcRect l="25929" r="25679"/>
          <a:stretch/>
        </p:blipFill>
        <p:spPr>
          <a:xfrm>
            <a:off x="7556500" y="439730"/>
            <a:ext cx="3992033" cy="6045736"/>
          </a:xfrm>
          <a:prstGeom prst="rect">
            <a:avLst/>
          </a:prstGeom>
          <a:solidFill>
            <a:srgbClr val="F2F2F2"/>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9"/>
          <p:cNvSpPr txBox="1"/>
          <p:nvPr/>
        </p:nvSpPr>
        <p:spPr>
          <a:xfrm>
            <a:off x="9396919" y="429415"/>
            <a:ext cx="2355441" cy="73866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4" name="Google Shape;344;p49"/>
          <p:cNvSpPr txBox="1">
            <a:spLocks noGrp="1"/>
          </p:cNvSpPr>
          <p:nvPr>
            <p:ph type="body" idx="1"/>
          </p:nvPr>
        </p:nvSpPr>
        <p:spPr>
          <a:xfrm>
            <a:off x="537882" y="5424627"/>
            <a:ext cx="11240489" cy="8897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b="1" i="0">
                <a:latin typeface="Calibri"/>
                <a:ea typeface="Calibri"/>
                <a:cs typeface="Calibri"/>
                <a:sym typeface="Calibri"/>
              </a:rPr>
              <a:t>Estimates suggest that there are around 2.3 billion social network users worldwide. People use these sites and applications for personal, employment &amp; business purposes</a:t>
            </a:r>
            <a:endParaRPr b="1">
              <a:latin typeface="Calibri"/>
              <a:ea typeface="Calibri"/>
              <a:cs typeface="Calibri"/>
              <a:sym typeface="Calibri"/>
            </a:endParaRPr>
          </a:p>
        </p:txBody>
      </p:sp>
      <p:sp>
        <p:nvSpPr>
          <p:cNvPr id="345" name="Google Shape;345;p49"/>
          <p:cNvSpPr txBox="1">
            <a:spLocks noGrp="1"/>
          </p:cNvSpPr>
          <p:nvPr>
            <p:ph type="body" idx="2"/>
          </p:nvPr>
        </p:nvSpPr>
        <p:spPr>
          <a:xfrm>
            <a:off x="638511" y="396920"/>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i="0">
                <a:latin typeface="Calibri"/>
                <a:ea typeface="Calibri"/>
                <a:cs typeface="Calibri"/>
                <a:sym typeface="Calibri"/>
              </a:rPr>
              <a:t>Popular social media sites </a:t>
            </a:r>
            <a:endParaRPr>
              <a:latin typeface="Calibri"/>
              <a:ea typeface="Calibri"/>
              <a:cs typeface="Calibri"/>
              <a:sym typeface="Calibri"/>
            </a:endParaRPr>
          </a:p>
        </p:txBody>
      </p:sp>
      <p:graphicFrame>
        <p:nvGraphicFramePr>
          <p:cNvPr id="346" name="Google Shape;346;p49"/>
          <p:cNvGraphicFramePr/>
          <p:nvPr/>
        </p:nvGraphicFramePr>
        <p:xfrm>
          <a:off x="958250" y="1254707"/>
          <a:ext cx="10275525" cy="4162700"/>
        </p:xfrm>
        <a:graphic>
          <a:graphicData uri="http://schemas.openxmlformats.org/drawingml/2006/table">
            <a:tbl>
              <a:tblPr firstRow="1" bandRow="1">
                <a:noFill/>
                <a:tableStyleId>{D12BC01D-932E-4458-B90F-5DB54BF01314}</a:tableStyleId>
              </a:tblPr>
              <a:tblGrid>
                <a:gridCol w="1699400">
                  <a:extLst>
                    <a:ext uri="{9D8B030D-6E8A-4147-A177-3AD203B41FA5}">
                      <a16:colId xmlns:a16="http://schemas.microsoft.com/office/drawing/2014/main" val="20000"/>
                    </a:ext>
                  </a:extLst>
                </a:gridCol>
                <a:gridCol w="1715225">
                  <a:extLst>
                    <a:ext uri="{9D8B030D-6E8A-4147-A177-3AD203B41FA5}">
                      <a16:colId xmlns:a16="http://schemas.microsoft.com/office/drawing/2014/main" val="20001"/>
                    </a:ext>
                  </a:extLst>
                </a:gridCol>
                <a:gridCol w="1715225">
                  <a:extLst>
                    <a:ext uri="{9D8B030D-6E8A-4147-A177-3AD203B41FA5}">
                      <a16:colId xmlns:a16="http://schemas.microsoft.com/office/drawing/2014/main" val="20002"/>
                    </a:ext>
                  </a:extLst>
                </a:gridCol>
                <a:gridCol w="1715225">
                  <a:extLst>
                    <a:ext uri="{9D8B030D-6E8A-4147-A177-3AD203B41FA5}">
                      <a16:colId xmlns:a16="http://schemas.microsoft.com/office/drawing/2014/main" val="20003"/>
                    </a:ext>
                  </a:extLst>
                </a:gridCol>
                <a:gridCol w="1715225">
                  <a:extLst>
                    <a:ext uri="{9D8B030D-6E8A-4147-A177-3AD203B41FA5}">
                      <a16:colId xmlns:a16="http://schemas.microsoft.com/office/drawing/2014/main" val="20004"/>
                    </a:ext>
                  </a:extLst>
                </a:gridCol>
                <a:gridCol w="1715225">
                  <a:extLst>
                    <a:ext uri="{9D8B030D-6E8A-4147-A177-3AD203B41FA5}">
                      <a16:colId xmlns:a16="http://schemas.microsoft.com/office/drawing/2014/main" val="20005"/>
                    </a:ext>
                  </a:extLst>
                </a:gridCol>
              </a:tblGrid>
              <a:tr h="792125">
                <a:tc>
                  <a:txBody>
                    <a:bodyPr/>
                    <a:lstStyle/>
                    <a:p>
                      <a:pPr marL="0" marR="0" lvl="0" indent="0" algn="ctr" rtl="0">
                        <a:lnSpc>
                          <a:spcPct val="100000"/>
                        </a:lnSpc>
                        <a:spcBef>
                          <a:spcPts val="0"/>
                        </a:spcBef>
                        <a:spcAft>
                          <a:spcPts val="0"/>
                        </a:spcAft>
                        <a:buClr>
                          <a:srgbClr val="000000"/>
                        </a:buClr>
                        <a:buSzPts val="2400"/>
                        <a:buFont typeface="Arial"/>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46025">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sng" strike="noStrike" cap="none">
                          <a:solidFill>
                            <a:srgbClr val="7F349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Facebook</a:t>
                      </a:r>
                      <a:endParaRPr sz="1400" u="none" strike="noStrike" cap="none">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sng" strike="noStrike" cap="none">
                          <a:solidFill>
                            <a:srgbClr val="7F349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Twitter</a:t>
                      </a:r>
                      <a:endParaRPr sz="1400" u="none" strike="noStrike" cap="none">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sng" strike="noStrike" cap="none">
                          <a:solidFill>
                            <a:srgbClr val="7F3494"/>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Instagram</a:t>
                      </a:r>
                      <a:endParaRPr sz="1400" u="none" strike="noStrike" cap="none">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sng" strike="noStrike" cap="none">
                          <a:solidFill>
                            <a:srgbClr val="7F3494"/>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YouTube</a:t>
                      </a:r>
                      <a:endParaRPr sz="1400" u="none" strike="noStrike" cap="none">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sng" strike="noStrike" cap="none">
                          <a:solidFill>
                            <a:srgbClr val="7F3494"/>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LinkedIn</a:t>
                      </a:r>
                      <a:endParaRPr sz="1400" u="none" strike="noStrike" cap="none">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sng" strike="noStrike" cap="none">
                          <a:solidFill>
                            <a:srgbClr val="7F3494"/>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Wikipedia</a:t>
                      </a:r>
                      <a:endParaRPr sz="1400" u="none" strike="noStrike" cap="none">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extLst>
                  <a:ext uri="{0D108BD9-81ED-4DB2-BD59-A6C34878D82A}">
                    <a16:rowId xmlns:a16="http://schemas.microsoft.com/office/drawing/2014/main" val="10001"/>
                  </a:ext>
                </a:extLst>
              </a:tr>
              <a:tr h="2824550">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Users upload pictures, photos and videos, and send messages. It now a common place for business use</a:t>
                      </a:r>
                      <a:endParaRPr sz="1400" u="none" strike="noStrike" cap="none"/>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Users post </a:t>
                      </a:r>
                      <a:r>
                        <a:rPr lang="en-US" sz="2000" i="1" u="none" strike="noStrike" cap="none">
                          <a:solidFill>
                            <a:srgbClr val="092E4B"/>
                          </a:solidFill>
                          <a:latin typeface="Calibri"/>
                          <a:ea typeface="Calibri"/>
                          <a:cs typeface="Calibri"/>
                          <a:sym typeface="Calibri"/>
                        </a:rPr>
                        <a:t>tweets</a:t>
                      </a:r>
                      <a:r>
                        <a:rPr lang="en-US" sz="2000" u="none" strike="noStrike" cap="none">
                          <a:solidFill>
                            <a:srgbClr val="092E4B"/>
                          </a:solidFill>
                          <a:latin typeface="Calibri"/>
                          <a:ea typeface="Calibri"/>
                          <a:cs typeface="Calibri"/>
                          <a:sym typeface="Calibri"/>
                        </a:rPr>
                        <a:t> up to 140 characters of text, that may contain photos, pictures, videos, links etc.</a:t>
                      </a:r>
                      <a:endParaRPr sz="1400" u="none" strike="noStrike" cap="none"/>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Users share videos, pictures and photos taken on smartphones. It is a very visual platform and is used by businesses too</a:t>
                      </a:r>
                      <a:endParaRPr sz="1400" u="none" strike="noStrike" cap="none"/>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Users share videos for anyone to see. It has open access for watching videos.</a:t>
                      </a:r>
                      <a:endParaRPr sz="1400" u="none" strike="noStrike" cap="none"/>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This is designed for the business community to make professional connections with others.</a:t>
                      </a:r>
                      <a:endParaRPr sz="1400" u="none" strike="noStrike" cap="none"/>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This is an ‘encyclopedia’ that has been written collaboratively by the people who use it.</a:t>
                      </a:r>
                      <a:endParaRPr sz="1400" u="none" strike="noStrike" cap="none"/>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47" name="Google Shape;347;p49"/>
          <p:cNvSpPr txBox="1"/>
          <p:nvPr/>
        </p:nvSpPr>
        <p:spPr>
          <a:xfrm>
            <a:off x="10973958" y="6550223"/>
            <a:ext cx="80441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092E4B"/>
                </a:solidFill>
                <a:latin typeface="Arial"/>
                <a:ea typeface="Arial"/>
                <a:cs typeface="Arial"/>
                <a:sym typeface="Arial"/>
                <a:hlinkClick r:id="rId9">
                  <a:extLst>
                    <a:ext uri="{A12FA001-AC4F-418D-AE19-62706E023703}">
                      <ahyp:hlinkClr xmlns:ahyp="http://schemas.microsoft.com/office/drawing/2018/hyperlinkcolor" val="tx"/>
                    </a:ext>
                  </a:extLst>
                </a:hlinkClick>
              </a:rPr>
              <a:t>Source</a:t>
            </a:r>
            <a:endParaRPr sz="1400" b="0" i="0" u="none" strike="noStrike" cap="none">
              <a:solidFill>
                <a:srgbClr val="092E4B"/>
              </a:solidFill>
              <a:latin typeface="Arial"/>
              <a:ea typeface="Arial"/>
              <a:cs typeface="Arial"/>
              <a:sym typeface="Arial"/>
            </a:endParaRPr>
          </a:p>
        </p:txBody>
      </p:sp>
      <p:pic>
        <p:nvPicPr>
          <p:cNvPr id="348" name="Google Shape;348;p49">
            <a:hlinkClick r:id="rId3"/>
          </p:cNvPr>
          <p:cNvPicPr preferRelativeResize="0"/>
          <p:nvPr/>
        </p:nvPicPr>
        <p:blipFill rotWithShape="1">
          <a:blip r:embed="rId10">
            <a:alphaModFix/>
          </a:blip>
          <a:srcRect/>
          <a:stretch/>
        </p:blipFill>
        <p:spPr>
          <a:xfrm>
            <a:off x="1476600" y="1362973"/>
            <a:ext cx="577880" cy="558829"/>
          </a:xfrm>
          <a:prstGeom prst="rect">
            <a:avLst/>
          </a:prstGeom>
          <a:noFill/>
          <a:ln>
            <a:noFill/>
          </a:ln>
        </p:spPr>
      </p:pic>
      <p:pic>
        <p:nvPicPr>
          <p:cNvPr id="349" name="Google Shape;349;p49">
            <a:hlinkClick r:id="rId4"/>
          </p:cNvPr>
          <p:cNvPicPr preferRelativeResize="0"/>
          <p:nvPr/>
        </p:nvPicPr>
        <p:blipFill rotWithShape="1">
          <a:blip r:embed="rId11">
            <a:alphaModFix/>
          </a:blip>
          <a:srcRect/>
          <a:stretch/>
        </p:blipFill>
        <p:spPr>
          <a:xfrm>
            <a:off x="3147426" y="1362973"/>
            <a:ext cx="635033" cy="615982"/>
          </a:xfrm>
          <a:prstGeom prst="rect">
            <a:avLst/>
          </a:prstGeom>
          <a:noFill/>
          <a:ln>
            <a:noFill/>
          </a:ln>
        </p:spPr>
      </p:pic>
      <p:pic>
        <p:nvPicPr>
          <p:cNvPr id="350" name="Google Shape;350;p49">
            <a:hlinkClick r:id="rId5"/>
          </p:cNvPr>
          <p:cNvPicPr preferRelativeResize="0"/>
          <p:nvPr/>
        </p:nvPicPr>
        <p:blipFill rotWithShape="1">
          <a:blip r:embed="rId12">
            <a:alphaModFix/>
          </a:blip>
          <a:srcRect/>
          <a:stretch/>
        </p:blipFill>
        <p:spPr>
          <a:xfrm>
            <a:off x="4875405" y="1394725"/>
            <a:ext cx="539778" cy="552478"/>
          </a:xfrm>
          <a:prstGeom prst="rect">
            <a:avLst/>
          </a:prstGeom>
          <a:noFill/>
          <a:ln>
            <a:noFill/>
          </a:ln>
        </p:spPr>
      </p:pic>
      <p:pic>
        <p:nvPicPr>
          <p:cNvPr id="351" name="Google Shape;351;p49">
            <a:hlinkClick r:id="rId6"/>
          </p:cNvPr>
          <p:cNvPicPr preferRelativeResize="0"/>
          <p:nvPr/>
        </p:nvPicPr>
        <p:blipFill rotWithShape="1">
          <a:blip r:embed="rId13">
            <a:alphaModFix/>
          </a:blip>
          <a:srcRect/>
          <a:stretch/>
        </p:blipFill>
        <p:spPr>
          <a:xfrm>
            <a:off x="6593657" y="1353447"/>
            <a:ext cx="609631" cy="635033"/>
          </a:xfrm>
          <a:prstGeom prst="rect">
            <a:avLst/>
          </a:prstGeom>
          <a:noFill/>
          <a:ln>
            <a:noFill/>
          </a:ln>
        </p:spPr>
      </p:pic>
      <p:pic>
        <p:nvPicPr>
          <p:cNvPr id="352" name="Google Shape;352;p49">
            <a:hlinkClick r:id="rId7"/>
          </p:cNvPr>
          <p:cNvPicPr preferRelativeResize="0"/>
          <p:nvPr/>
        </p:nvPicPr>
        <p:blipFill rotWithShape="1">
          <a:blip r:embed="rId14">
            <a:alphaModFix/>
          </a:blip>
          <a:srcRect/>
          <a:stretch/>
        </p:blipFill>
        <p:spPr>
          <a:xfrm>
            <a:off x="8381762" y="1324871"/>
            <a:ext cx="577880" cy="596931"/>
          </a:xfrm>
          <a:prstGeom prst="rect">
            <a:avLst/>
          </a:prstGeom>
          <a:noFill/>
          <a:ln>
            <a:noFill/>
          </a:ln>
        </p:spPr>
      </p:pic>
      <p:pic>
        <p:nvPicPr>
          <p:cNvPr id="353" name="Google Shape;353;p49">
            <a:hlinkClick r:id="rId8"/>
          </p:cNvPr>
          <p:cNvPicPr preferRelativeResize="0"/>
          <p:nvPr/>
        </p:nvPicPr>
        <p:blipFill rotWithShape="1">
          <a:blip r:embed="rId15">
            <a:alphaModFix/>
          </a:blip>
          <a:srcRect/>
          <a:stretch/>
        </p:blipFill>
        <p:spPr>
          <a:xfrm>
            <a:off x="10014486" y="1362973"/>
            <a:ext cx="611731" cy="596931"/>
          </a:xfrm>
          <a:prstGeom prst="rect">
            <a:avLst/>
          </a:prstGeom>
          <a:noFill/>
          <a:ln>
            <a:noFill/>
          </a:ln>
        </p:spPr>
      </p:pic>
      <p:grpSp>
        <p:nvGrpSpPr>
          <p:cNvPr id="354" name="Google Shape;354;p49"/>
          <p:cNvGrpSpPr/>
          <p:nvPr/>
        </p:nvGrpSpPr>
        <p:grpSpPr>
          <a:xfrm>
            <a:off x="9545170" y="543953"/>
            <a:ext cx="351210" cy="560338"/>
            <a:chOff x="9062559" y="918767"/>
            <a:chExt cx="774673" cy="1285080"/>
          </a:xfrm>
        </p:grpSpPr>
        <p:sp>
          <p:nvSpPr>
            <p:cNvPr id="355" name="Google Shape;355;p49"/>
            <p:cNvSpPr/>
            <p:nvPr/>
          </p:nvSpPr>
          <p:spPr>
            <a:xfrm>
              <a:off x="9062559" y="918767"/>
              <a:ext cx="294869" cy="287009"/>
            </a:xfrm>
            <a:custGeom>
              <a:avLst/>
              <a:gdLst/>
              <a:ahLst/>
              <a:cxnLst/>
              <a:rect l="l" t="t" r="r" b="b"/>
              <a:pathLst>
                <a:path w="294869" h="287009" extrusionOk="0">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nvGrpSpPr>
            <p:cNvPr id="356" name="Google Shape;356;p49"/>
            <p:cNvGrpSpPr/>
            <p:nvPr/>
          </p:nvGrpSpPr>
          <p:grpSpPr>
            <a:xfrm>
              <a:off x="9122194" y="1004094"/>
              <a:ext cx="715038" cy="1199753"/>
              <a:chOff x="9122194" y="1004094"/>
              <a:chExt cx="715038" cy="1199753"/>
            </a:xfrm>
          </p:grpSpPr>
          <p:sp>
            <p:nvSpPr>
              <p:cNvPr id="357" name="Google Shape;357;p49"/>
              <p:cNvSpPr/>
              <p:nvPr/>
            </p:nvSpPr>
            <p:spPr>
              <a:xfrm>
                <a:off x="9122194" y="1508040"/>
                <a:ext cx="252229" cy="516102"/>
              </a:xfrm>
              <a:custGeom>
                <a:avLst/>
                <a:gdLst/>
                <a:ahLst/>
                <a:cxnLst/>
                <a:rect l="l" t="t" r="r" b="b"/>
                <a:pathLst>
                  <a:path w="252229" h="516102" extrusionOk="0">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358" name="Google Shape;358;p49"/>
              <p:cNvSpPr/>
              <p:nvPr/>
            </p:nvSpPr>
            <p:spPr>
              <a:xfrm>
                <a:off x="9560762" y="1399308"/>
                <a:ext cx="186446" cy="158119"/>
              </a:xfrm>
              <a:custGeom>
                <a:avLst/>
                <a:gdLst/>
                <a:ahLst/>
                <a:cxnLst/>
                <a:rect l="l" t="t" r="r" b="b"/>
                <a:pathLst>
                  <a:path w="186446" h="158119" extrusionOk="0">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359" name="Google Shape;359;p49"/>
              <p:cNvSpPr/>
              <p:nvPr/>
            </p:nvSpPr>
            <p:spPr>
              <a:xfrm>
                <a:off x="9430122" y="1374156"/>
                <a:ext cx="214598" cy="174222"/>
              </a:xfrm>
              <a:custGeom>
                <a:avLst/>
                <a:gdLst/>
                <a:ahLst/>
                <a:cxnLst/>
                <a:rect l="l" t="t" r="r" b="b"/>
                <a:pathLst>
                  <a:path w="214598" h="174222" extrusionOk="0">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360" name="Google Shape;360;p49"/>
              <p:cNvSpPr/>
              <p:nvPr/>
            </p:nvSpPr>
            <p:spPr>
              <a:xfrm>
                <a:off x="9317624" y="1363057"/>
                <a:ext cx="206820" cy="196957"/>
              </a:xfrm>
              <a:custGeom>
                <a:avLst/>
                <a:gdLst/>
                <a:ahLst/>
                <a:cxnLst/>
                <a:rect l="l" t="t" r="r" b="b"/>
                <a:pathLst>
                  <a:path w="206820" h="196957" extrusionOk="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361" name="Google Shape;361;p49"/>
              <p:cNvSpPr/>
              <p:nvPr/>
            </p:nvSpPr>
            <p:spPr>
              <a:xfrm>
                <a:off x="9334139" y="1985348"/>
                <a:ext cx="111242" cy="218499"/>
              </a:xfrm>
              <a:custGeom>
                <a:avLst/>
                <a:gdLst/>
                <a:ahLst/>
                <a:cxnLst/>
                <a:rect l="l" t="t" r="r" b="b"/>
                <a:pathLst>
                  <a:path w="111242" h="218499" extrusionOk="0">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362" name="Google Shape;362;p49"/>
              <p:cNvSpPr/>
              <p:nvPr/>
            </p:nvSpPr>
            <p:spPr>
              <a:xfrm>
                <a:off x="9684630" y="1516849"/>
                <a:ext cx="152602" cy="686997"/>
              </a:xfrm>
              <a:custGeom>
                <a:avLst/>
                <a:gdLst/>
                <a:ahLst/>
                <a:cxnLst/>
                <a:rect l="l" t="t" r="r" b="b"/>
                <a:pathLst>
                  <a:path w="152602" h="686997" extrusionOk="0">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363" name="Google Shape;363;p49"/>
              <p:cNvSpPr/>
              <p:nvPr/>
            </p:nvSpPr>
            <p:spPr>
              <a:xfrm>
                <a:off x="9147916" y="1004094"/>
                <a:ext cx="239917" cy="708474"/>
              </a:xfrm>
              <a:custGeom>
                <a:avLst/>
                <a:gdLst/>
                <a:ahLst/>
                <a:cxnLst/>
                <a:rect l="l" t="t" r="r" b="b"/>
                <a:pathLst>
                  <a:path w="239917" h="708474" extrusionOk="0">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grpSp>
      <p:sp>
        <p:nvSpPr>
          <p:cNvPr id="364" name="Google Shape;364;p49"/>
          <p:cNvSpPr txBox="1"/>
          <p:nvPr/>
        </p:nvSpPr>
        <p:spPr>
          <a:xfrm>
            <a:off x="10004847" y="454790"/>
            <a:ext cx="180366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7F3494"/>
                </a:solidFill>
                <a:latin typeface="Calibri"/>
                <a:ea typeface="Calibri"/>
                <a:cs typeface="Calibri"/>
                <a:sym typeface="Calibri"/>
              </a:rPr>
              <a:t>TIP: </a:t>
            </a:r>
            <a:r>
              <a:rPr lang="en-US" sz="1400" b="0" i="0" u="none" strike="noStrike" cap="none">
                <a:solidFill>
                  <a:srgbClr val="7F3494"/>
                </a:solidFill>
                <a:latin typeface="Calibri"/>
                <a:ea typeface="Calibri"/>
                <a:cs typeface="Calibri"/>
                <a:sym typeface="Calibri"/>
              </a:rPr>
              <a:t>TAP ON THE ICONS OR NAMES TO ACCESS THESE SITES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0"/>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en-US"/>
              <a:t>Despite the popularity of social media, there are some downsides that affect individuals. These include:</a:t>
            </a:r>
            <a:endParaRPr/>
          </a:p>
          <a:p>
            <a:pPr marL="342900" lvl="0" indent="-342900" algn="l" rtl="0">
              <a:lnSpc>
                <a:spcPct val="90000"/>
              </a:lnSpc>
              <a:spcBef>
                <a:spcPts val="1000"/>
              </a:spcBef>
              <a:spcAft>
                <a:spcPts val="0"/>
              </a:spcAft>
              <a:buSzPts val="2400"/>
              <a:buFont typeface="Arial"/>
              <a:buChar char="•"/>
            </a:pPr>
            <a:r>
              <a:rPr lang="en-US"/>
              <a:t>reputation damage</a:t>
            </a:r>
            <a:endParaRPr/>
          </a:p>
          <a:p>
            <a:pPr marL="342900" lvl="0" indent="-342900" algn="l" rtl="0">
              <a:lnSpc>
                <a:spcPct val="90000"/>
              </a:lnSpc>
              <a:spcBef>
                <a:spcPts val="1000"/>
              </a:spcBef>
              <a:spcAft>
                <a:spcPts val="0"/>
              </a:spcAft>
              <a:buSzPts val="2400"/>
              <a:buFont typeface="Arial"/>
              <a:buChar char="•"/>
            </a:pPr>
            <a:r>
              <a:rPr lang="en-US"/>
              <a:t>lack of privacy</a:t>
            </a:r>
            <a:endParaRPr/>
          </a:p>
          <a:p>
            <a:pPr marL="342900" lvl="0" indent="-342900" algn="l" rtl="0">
              <a:lnSpc>
                <a:spcPct val="90000"/>
              </a:lnSpc>
              <a:spcBef>
                <a:spcPts val="1000"/>
              </a:spcBef>
              <a:spcAft>
                <a:spcPts val="0"/>
              </a:spcAft>
              <a:buSzPts val="2400"/>
              <a:buFont typeface="Arial"/>
              <a:buChar char="•"/>
            </a:pPr>
            <a:r>
              <a:rPr lang="en-US"/>
              <a:t>safety concerns including cyberbullying</a:t>
            </a:r>
            <a:endParaRPr/>
          </a:p>
          <a:p>
            <a:pPr marL="342900" lvl="0" indent="-342900" algn="l" rtl="0">
              <a:lnSpc>
                <a:spcPct val="90000"/>
              </a:lnSpc>
              <a:spcBef>
                <a:spcPts val="1000"/>
              </a:spcBef>
              <a:spcAft>
                <a:spcPts val="0"/>
              </a:spcAft>
              <a:buSzPts val="2400"/>
              <a:buFont typeface="Arial"/>
              <a:buChar char="•"/>
            </a:pPr>
            <a:r>
              <a:rPr lang="en-US"/>
              <a:t>fake-news</a:t>
            </a:r>
            <a:endParaRPr/>
          </a:p>
          <a:p>
            <a:pPr marL="342900" lvl="0" indent="-342900" algn="l" rtl="0">
              <a:lnSpc>
                <a:spcPct val="90000"/>
              </a:lnSpc>
              <a:spcBef>
                <a:spcPts val="1000"/>
              </a:spcBef>
              <a:spcAft>
                <a:spcPts val="0"/>
              </a:spcAft>
              <a:buSzPts val="2400"/>
              <a:buFont typeface="Arial"/>
              <a:buChar char="•"/>
            </a:pPr>
            <a:r>
              <a:rPr lang="en-US"/>
              <a:t>potential for addiction</a:t>
            </a:r>
            <a:endParaRPr/>
          </a:p>
          <a:p>
            <a:pPr marL="0" marR="0" lvl="0" indent="0" algn="l" rtl="0">
              <a:lnSpc>
                <a:spcPct val="90000"/>
              </a:lnSpc>
              <a:spcBef>
                <a:spcPts val="1000"/>
              </a:spcBef>
              <a:spcAft>
                <a:spcPts val="0"/>
              </a:spcAft>
              <a:buClr>
                <a:srgbClr val="092E4B"/>
              </a:buClr>
              <a:buSzPts val="2400"/>
              <a:buFont typeface="Arial"/>
              <a:buNone/>
            </a:pPr>
            <a:endParaRPr/>
          </a:p>
        </p:txBody>
      </p:sp>
      <p:sp>
        <p:nvSpPr>
          <p:cNvPr id="370" name="Google Shape;370;p50"/>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The downsides of social media…</a:t>
            </a:r>
            <a:endParaRPr/>
          </a:p>
        </p:txBody>
      </p:sp>
      <p:pic>
        <p:nvPicPr>
          <p:cNvPr id="371" name="Google Shape;371;p50" descr="A picture containing text, electronics&#10;&#10;Description automatically generated"/>
          <p:cNvPicPr preferRelativeResize="0">
            <a:picLocks noGrp="1"/>
          </p:cNvPicPr>
          <p:nvPr>
            <p:ph type="pic" idx="3"/>
          </p:nvPr>
        </p:nvPicPr>
        <p:blipFill rotWithShape="1">
          <a:blip r:embed="rId3">
            <a:alphaModFix/>
          </a:blip>
          <a:srcRect l="8153" r="7294"/>
          <a:stretch/>
        </p:blipFill>
        <p:spPr>
          <a:xfrm>
            <a:off x="8583306" y="1246695"/>
            <a:ext cx="2444127" cy="4336988"/>
          </a:xfrm>
          <a:prstGeom prst="rect">
            <a:avLst/>
          </a:prstGeom>
          <a:solidFill>
            <a:srgbClr val="D8D8D8"/>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51" descr="Pink flowers"/>
          <p:cNvPicPr preferRelativeResize="0">
            <a:picLocks noGrp="1"/>
          </p:cNvPicPr>
          <p:nvPr>
            <p:ph type="pic" idx="2"/>
          </p:nvPr>
        </p:nvPicPr>
        <p:blipFill rotWithShape="1">
          <a:blip r:embed="rId3">
            <a:alphaModFix/>
          </a:blip>
          <a:srcRect t="4586" b="4584"/>
          <a:stretch/>
        </p:blipFill>
        <p:spPr>
          <a:xfrm>
            <a:off x="0" y="0"/>
            <a:ext cx="12192000" cy="6858000"/>
          </a:xfrm>
          <a:prstGeom prst="rect">
            <a:avLst/>
          </a:prstGeom>
          <a:solidFill>
            <a:srgbClr val="F2F2F2"/>
          </a:solidFill>
          <a:ln>
            <a:noFill/>
          </a:ln>
        </p:spPr>
      </p:pic>
      <p:sp>
        <p:nvSpPr>
          <p:cNvPr id="377" name="Google Shape;377;p51"/>
          <p:cNvSpPr txBox="1">
            <a:spLocks noGrp="1"/>
          </p:cNvSpPr>
          <p:nvPr>
            <p:ph type="body" idx="1"/>
          </p:nvPr>
        </p:nvSpPr>
        <p:spPr>
          <a:xfrm>
            <a:off x="0" y="775063"/>
            <a:ext cx="8833104" cy="2395405"/>
          </a:xfrm>
          <a:prstGeom prst="rect">
            <a:avLst/>
          </a:prstGeom>
          <a:solidFill>
            <a:srgbClr val="7F3494"/>
          </a:solidFill>
          <a:ln>
            <a:noFill/>
          </a:ln>
        </p:spPr>
        <p:txBody>
          <a:bodyPr spcFirstLastPara="1" wrap="square" lIns="91425" tIns="45700" rIns="91425" bIns="45700" anchor="ctr" anchorCtr="0">
            <a:normAutofit/>
          </a:bodyPr>
          <a:lstStyle/>
          <a:p>
            <a:pPr marL="457200" lvl="0" indent="0" algn="ctr" rtl="0">
              <a:lnSpc>
                <a:spcPct val="90000"/>
              </a:lnSpc>
              <a:spcBef>
                <a:spcPts val="1000"/>
              </a:spcBef>
              <a:spcAft>
                <a:spcPts val="600"/>
              </a:spcAft>
              <a:buSzPts val="3000"/>
              <a:buNone/>
            </a:pPr>
            <a:r>
              <a:rPr lang="en-US"/>
              <a:t>The next few slides get a bit </a:t>
            </a:r>
            <a:r>
              <a:rPr lang="en-US" b="1"/>
              <a:t>technical</a:t>
            </a:r>
            <a:r>
              <a:rPr lang="en-US"/>
              <a:t> as we introduce you to and describe some common digital literacy terms…you will be surprised how many you know already…just wait and see!!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2"/>
          <p:cNvSpPr/>
          <p:nvPr/>
        </p:nvSpPr>
        <p:spPr>
          <a:xfrm>
            <a:off x="604820" y="617561"/>
            <a:ext cx="9134494" cy="4631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 The Internet</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The Internet is a network of billions of computers that share information around the world. Because we can’t see the internet, we often call it ‘virtual’ rather than physical.</a:t>
            </a:r>
            <a:endParaRPr sz="2000" b="1" i="0" u="none" strike="noStrike" cap="none">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	</a:t>
            </a:r>
            <a:endParaRPr sz="1400" b="0" i="0" u="none" strike="noStrike" cap="none">
              <a:solidFill>
                <a:srgbClr val="092E4B"/>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rial"/>
              <a:buNone/>
            </a:pPr>
            <a:endParaRPr sz="5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rial"/>
              <a:buNone/>
            </a:pPr>
            <a:endParaRPr sz="5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rial"/>
              <a:buNone/>
            </a:pPr>
            <a:endParaRPr sz="5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rial"/>
              <a:buNone/>
            </a:pPr>
            <a:endParaRPr sz="5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rial"/>
              <a:buNone/>
            </a:pPr>
            <a:endParaRPr sz="5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rial"/>
              <a:buNone/>
            </a:pPr>
            <a:endParaRPr sz="5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rial"/>
              <a:buNone/>
            </a:pPr>
            <a:endParaRPr sz="5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3. A Website</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A website is made up of pages of information. For example, the RTÉ website is 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collection of pages on TV listings, radio schedules, news, sport – in words, photos, sound and video.</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sp>
        <p:nvSpPr>
          <p:cNvPr id="384" name="Google Shape;384;p52"/>
          <p:cNvSpPr txBox="1"/>
          <p:nvPr/>
        </p:nvSpPr>
        <p:spPr>
          <a:xfrm>
            <a:off x="0" y="-10622"/>
            <a:ext cx="9280866" cy="646331"/>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Some Digital Literacy – Terms</a:t>
            </a:r>
            <a:endParaRPr sz="1400" b="0" i="0" u="none" strike="noStrike" cap="none">
              <a:solidFill>
                <a:srgbClr val="000000"/>
              </a:solidFill>
              <a:latin typeface="Arial"/>
              <a:ea typeface="Arial"/>
              <a:cs typeface="Arial"/>
              <a:sym typeface="Arial"/>
            </a:endParaRPr>
          </a:p>
        </p:txBody>
      </p:sp>
      <p:sp>
        <p:nvSpPr>
          <p:cNvPr id="385" name="Google Shape;385;p52"/>
          <p:cNvSpPr txBox="1"/>
          <p:nvPr/>
        </p:nvSpPr>
        <p:spPr>
          <a:xfrm>
            <a:off x="5170766" y="1718221"/>
            <a:ext cx="6409592" cy="1323399"/>
          </a:xfrm>
          <a:prstGeom prst="rect">
            <a:avLst/>
          </a:prstGeom>
          <a:noFill/>
          <a:ln>
            <a:noFill/>
          </a:ln>
        </p:spPr>
        <p:txBody>
          <a:bodyPr spcFirstLastPara="1" wrap="square" lIns="91425" tIns="45700" rIns="91425" bIns="45700" anchor="t" anchorCtr="0">
            <a:spAutoFit/>
          </a:bodyPr>
          <a:lstStyle/>
          <a:p>
            <a:pPr marL="0" marR="0" lvl="8"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2. Email  </a:t>
            </a:r>
            <a:endParaRPr sz="1400" b="0" i="0" u="none" strike="noStrike" cap="none">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Email is Electronic Mail – an electronic version of a letter or note. When you type a message and send it, it can reach its destination in seconds.	</a:t>
            </a:r>
            <a:endParaRPr sz="2000" b="0" i="0" u="none" strike="noStrike" cap="none">
              <a:solidFill>
                <a:srgbClr val="092E4B"/>
              </a:solidFill>
              <a:latin typeface="Arial"/>
              <a:ea typeface="Arial"/>
              <a:cs typeface="Arial"/>
              <a:sym typeface="Arial"/>
            </a:endParaRPr>
          </a:p>
        </p:txBody>
      </p:sp>
      <p:sp>
        <p:nvSpPr>
          <p:cNvPr id="386" name="Google Shape;386;p52"/>
          <p:cNvSpPr txBox="1"/>
          <p:nvPr/>
        </p:nvSpPr>
        <p:spPr>
          <a:xfrm>
            <a:off x="2834640" y="4360392"/>
            <a:ext cx="8745718" cy="2246729"/>
          </a:xfrm>
          <a:prstGeom prst="rect">
            <a:avLst/>
          </a:prstGeom>
          <a:noFill/>
          <a:ln>
            <a:noFill/>
          </a:ln>
        </p:spPr>
        <p:txBody>
          <a:bodyPr spcFirstLastPara="1" wrap="square" lIns="91425" tIns="45700" rIns="91425" bIns="45700" anchor="t" anchorCtr="0">
            <a:spAutoFit/>
          </a:bodyPr>
          <a:lstStyle/>
          <a:p>
            <a:pPr marL="0" marR="0" lvl="8"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4. A Web address &amp; Links</a:t>
            </a:r>
            <a:endParaRPr sz="1400" b="0" i="0" u="none" strike="noStrike" cap="none">
              <a:solidFill>
                <a:srgbClr val="092E4B"/>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A web address is a unique address (URL) for each webpage, like an electronic version of a postal </a:t>
            </a:r>
            <a:r>
              <a:rPr lang="en-US" sz="2000" b="0" i="0" u="none" strike="noStrike" cap="none">
                <a:solidFill>
                  <a:srgbClr val="092E4B"/>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address</a:t>
            </a:r>
            <a:r>
              <a:rPr lang="en-US" sz="2000" b="0" i="0" u="none" strike="noStrike" cap="none">
                <a:solidFill>
                  <a:srgbClr val="092E4B"/>
                </a:solidFill>
                <a:latin typeface="Calibri"/>
                <a:ea typeface="Calibri"/>
                <a:cs typeface="Calibri"/>
                <a:sym typeface="Calibri"/>
              </a:rPr>
              <a:t>. Because there is such a huge amount of information on the internet, if we know the address of websites, it helps us to find things more easily. It nearly always starts with www. (World-Wide-Web). A link or hyperlink – This is part of a webpage that when clicked, opens a different web page. Links are usually underlined in blue. </a:t>
            </a:r>
            <a:endParaRPr sz="1400" b="0" i="0" u="none" strike="noStrike" cap="none">
              <a:solidFill>
                <a:srgbClr val="092E4B"/>
              </a:solidFill>
              <a:latin typeface="Arial"/>
              <a:ea typeface="Arial"/>
              <a:cs typeface="Arial"/>
              <a:sym typeface="Arial"/>
            </a:endParaRPr>
          </a:p>
        </p:txBody>
      </p:sp>
      <p:pic>
        <p:nvPicPr>
          <p:cNvPr id="387" name="Google Shape;387;p52"/>
          <p:cNvPicPr preferRelativeResize="0"/>
          <p:nvPr/>
        </p:nvPicPr>
        <p:blipFill rotWithShape="1">
          <a:blip r:embed="rId3">
            <a:alphaModFix/>
          </a:blip>
          <a:srcRect/>
          <a:stretch/>
        </p:blipFill>
        <p:spPr>
          <a:xfrm>
            <a:off x="657141" y="2058020"/>
            <a:ext cx="4426177" cy="533427"/>
          </a:xfrm>
          <a:prstGeom prst="rect">
            <a:avLst/>
          </a:prstGeom>
          <a:noFill/>
          <a:ln>
            <a:noFill/>
          </a:ln>
        </p:spPr>
      </p:pic>
      <p:pic>
        <p:nvPicPr>
          <p:cNvPr id="388" name="Google Shape;388;p52"/>
          <p:cNvPicPr preferRelativeResize="0"/>
          <p:nvPr/>
        </p:nvPicPr>
        <p:blipFill rotWithShape="1">
          <a:blip r:embed="rId4">
            <a:alphaModFix/>
          </a:blip>
          <a:srcRect/>
          <a:stretch/>
        </p:blipFill>
        <p:spPr>
          <a:xfrm>
            <a:off x="9810568" y="522376"/>
            <a:ext cx="1794363" cy="1559657"/>
          </a:xfrm>
          <a:prstGeom prst="rect">
            <a:avLst/>
          </a:prstGeom>
          <a:noFill/>
          <a:ln>
            <a:noFill/>
          </a:ln>
        </p:spPr>
      </p:pic>
      <p:pic>
        <p:nvPicPr>
          <p:cNvPr id="389" name="Google Shape;389;p52" descr="A picture containing text, blackboard, night sky&#10;&#10;Description automatically generated"/>
          <p:cNvPicPr preferRelativeResize="0"/>
          <p:nvPr/>
        </p:nvPicPr>
        <p:blipFill rotWithShape="1">
          <a:blip r:embed="rId5">
            <a:alphaModFix/>
          </a:blip>
          <a:srcRect/>
          <a:stretch/>
        </p:blipFill>
        <p:spPr>
          <a:xfrm>
            <a:off x="611642" y="4707027"/>
            <a:ext cx="2151746" cy="784939"/>
          </a:xfrm>
          <a:prstGeom prst="rect">
            <a:avLst/>
          </a:prstGeom>
          <a:noFill/>
          <a:ln w="9525" cap="flat" cmpd="sng">
            <a:solidFill>
              <a:schemeClr val="lt1"/>
            </a:solidFill>
            <a:prstDash val="solid"/>
            <a:round/>
            <a:headEnd type="none" w="sm" len="sm"/>
            <a:tailEnd type="none" w="sm" len="sm"/>
          </a:ln>
        </p:spPr>
      </p:pic>
      <p:pic>
        <p:nvPicPr>
          <p:cNvPr id="390" name="Google Shape;390;p52"/>
          <p:cNvPicPr preferRelativeResize="0"/>
          <p:nvPr/>
        </p:nvPicPr>
        <p:blipFill rotWithShape="1">
          <a:blip r:embed="rId6">
            <a:alphaModFix/>
          </a:blip>
          <a:srcRect/>
          <a:stretch/>
        </p:blipFill>
        <p:spPr>
          <a:xfrm>
            <a:off x="9280866" y="3108755"/>
            <a:ext cx="2487296" cy="11287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3"/>
          <p:cNvSpPr/>
          <p:nvPr/>
        </p:nvSpPr>
        <p:spPr>
          <a:xfrm>
            <a:off x="604820" y="617561"/>
            <a:ext cx="10653730" cy="6386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5. Icon</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A small picture or image representing a command (such as print),</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a file, or a program. When you double-click (i.e. click twice) on an icon,</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you start a command, open a file, or launch a program.</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	</a:t>
            </a:r>
            <a:endParaRPr sz="1400" b="0" i="0" u="none" strike="noStrike" cap="none">
              <a:solidFill>
                <a:srgbClr val="092E4B"/>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7. Taskbar</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A row of buttons or graphical controls on a device screen that </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represent open programs, among which the user can switch back</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and forth by clicking on the appropriate one.</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pic>
        <p:nvPicPr>
          <p:cNvPr id="397" name="Google Shape;397;p53" descr="Related image"/>
          <p:cNvPicPr preferRelativeResize="0"/>
          <p:nvPr/>
        </p:nvPicPr>
        <p:blipFill rotWithShape="1">
          <a:blip r:embed="rId3">
            <a:alphaModFix/>
          </a:blip>
          <a:srcRect/>
          <a:stretch/>
        </p:blipFill>
        <p:spPr>
          <a:xfrm>
            <a:off x="8336980" y="1240375"/>
            <a:ext cx="1570794" cy="967410"/>
          </a:xfrm>
          <a:prstGeom prst="rect">
            <a:avLst/>
          </a:prstGeom>
          <a:noFill/>
          <a:ln>
            <a:noFill/>
          </a:ln>
          <a:effectLst>
            <a:outerShdw blurRad="292100" dist="139700" dir="2700000" algn="tl" rotWithShape="0">
              <a:srgbClr val="333333">
                <a:alpha val="63921"/>
              </a:srgbClr>
            </a:outerShdw>
          </a:effectLst>
        </p:spPr>
      </p:pic>
      <p:pic>
        <p:nvPicPr>
          <p:cNvPr id="398" name="Google Shape;398;p53" descr="Image result for dropbox"/>
          <p:cNvPicPr preferRelativeResize="0"/>
          <p:nvPr/>
        </p:nvPicPr>
        <p:blipFill rotWithShape="1">
          <a:blip r:embed="rId4">
            <a:alphaModFix/>
          </a:blip>
          <a:srcRect/>
          <a:stretch/>
        </p:blipFill>
        <p:spPr>
          <a:xfrm>
            <a:off x="10034526" y="1240375"/>
            <a:ext cx="1097272" cy="967410"/>
          </a:xfrm>
          <a:prstGeom prst="rect">
            <a:avLst/>
          </a:prstGeom>
          <a:noFill/>
          <a:ln>
            <a:noFill/>
          </a:ln>
          <a:effectLst>
            <a:outerShdw blurRad="292100" dist="139700" dir="2700000" algn="tl" rotWithShape="0">
              <a:srgbClr val="333333">
                <a:alpha val="63921"/>
              </a:srgbClr>
            </a:outerShdw>
          </a:effectLst>
        </p:spPr>
      </p:pic>
      <p:pic>
        <p:nvPicPr>
          <p:cNvPr id="399" name="Google Shape;399;p53" descr="Image result for desktop"/>
          <p:cNvPicPr preferRelativeResize="0"/>
          <p:nvPr/>
        </p:nvPicPr>
        <p:blipFill rotWithShape="1">
          <a:blip r:embed="rId5">
            <a:alphaModFix/>
          </a:blip>
          <a:srcRect/>
          <a:stretch/>
        </p:blipFill>
        <p:spPr>
          <a:xfrm>
            <a:off x="715681" y="2767280"/>
            <a:ext cx="2148260" cy="1323439"/>
          </a:xfrm>
          <a:prstGeom prst="rect">
            <a:avLst/>
          </a:prstGeom>
          <a:noFill/>
          <a:ln>
            <a:noFill/>
          </a:ln>
          <a:effectLst>
            <a:outerShdw blurRad="292100" dist="139700" dir="2700000" algn="tl" rotWithShape="0">
              <a:srgbClr val="333333">
                <a:alpha val="63921"/>
              </a:srgbClr>
            </a:outerShdw>
          </a:effectLst>
        </p:spPr>
      </p:pic>
      <p:pic>
        <p:nvPicPr>
          <p:cNvPr id="400" name="Google Shape;400;p53" descr="Image result for taskbar"/>
          <p:cNvPicPr preferRelativeResize="0"/>
          <p:nvPr/>
        </p:nvPicPr>
        <p:blipFill rotWithShape="1">
          <a:blip r:embed="rId6">
            <a:alphaModFix/>
          </a:blip>
          <a:srcRect/>
          <a:stretch/>
        </p:blipFill>
        <p:spPr>
          <a:xfrm>
            <a:off x="8151325" y="4453874"/>
            <a:ext cx="2765896" cy="1814546"/>
          </a:xfrm>
          <a:prstGeom prst="rect">
            <a:avLst/>
          </a:prstGeom>
          <a:noFill/>
          <a:ln>
            <a:noFill/>
          </a:ln>
          <a:effectLst>
            <a:outerShdw blurRad="292100" dist="139700" dir="2700000" algn="tl" rotWithShape="0">
              <a:srgbClr val="333333">
                <a:alpha val="63921"/>
              </a:srgbClr>
            </a:outerShdw>
          </a:effectLst>
        </p:spPr>
      </p:pic>
      <p:sp>
        <p:nvSpPr>
          <p:cNvPr id="401" name="Google Shape;401;p53"/>
          <p:cNvSpPr txBox="1"/>
          <p:nvPr/>
        </p:nvSpPr>
        <p:spPr>
          <a:xfrm>
            <a:off x="0" y="-10622"/>
            <a:ext cx="9280866" cy="646331"/>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Some Digital Literacy – Terms</a:t>
            </a:r>
            <a:endParaRPr sz="1400" b="0" i="0" u="none" strike="noStrike" cap="none">
              <a:solidFill>
                <a:srgbClr val="000000"/>
              </a:solidFill>
              <a:latin typeface="Arial"/>
              <a:ea typeface="Arial"/>
              <a:cs typeface="Arial"/>
              <a:sym typeface="Arial"/>
            </a:endParaRPr>
          </a:p>
        </p:txBody>
      </p:sp>
      <p:sp>
        <p:nvSpPr>
          <p:cNvPr id="402" name="Google Shape;402;p53"/>
          <p:cNvSpPr txBox="1"/>
          <p:nvPr/>
        </p:nvSpPr>
        <p:spPr>
          <a:xfrm>
            <a:off x="3346164" y="2459544"/>
            <a:ext cx="7689121" cy="1631175"/>
          </a:xfrm>
          <a:prstGeom prst="rect">
            <a:avLst/>
          </a:prstGeom>
          <a:noFill/>
          <a:ln>
            <a:noFill/>
          </a:ln>
        </p:spPr>
        <p:txBody>
          <a:bodyPr spcFirstLastPara="1" wrap="square" lIns="91425" tIns="45700" rIns="91425" bIns="45700" anchor="t" anchorCtr="0">
            <a:spAutoFit/>
          </a:bodyPr>
          <a:lstStyle/>
          <a:p>
            <a:pPr marL="0" marR="0" lvl="8"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6. Desktop  </a:t>
            </a:r>
            <a:endParaRPr sz="1400" b="0" i="0" u="none" strike="noStrike" cap="none">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The information that appears on the device screen soon after the device is turned on. The desktop </a:t>
            </a:r>
            <a:r>
              <a:rPr lang="en-US" sz="2000" b="0" i="0" u="none" strike="noStrike" cap="none">
                <a:solidFill>
                  <a:srgbClr val="092E4B"/>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contains</a:t>
            </a:r>
            <a:r>
              <a:rPr lang="en-US" sz="2000" b="0" i="0" u="none" strike="noStrike" cap="none">
                <a:solidFill>
                  <a:srgbClr val="092E4B"/>
                </a:solidFill>
                <a:latin typeface="Calibri"/>
                <a:ea typeface="Calibri"/>
                <a:cs typeface="Calibri"/>
                <a:sym typeface="Calibri"/>
              </a:rPr>
              <a:t> several icons, or images, that you can click on to start programs.	</a:t>
            </a:r>
            <a:endParaRPr sz="2000" b="0" i="0" u="none" strike="noStrike" cap="none">
              <a:solidFill>
                <a:srgbClr val="092E4B"/>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5"/>
          <p:cNvSpPr/>
          <p:nvPr/>
        </p:nvSpPr>
        <p:spPr>
          <a:xfrm>
            <a:off x="727834" y="777922"/>
            <a:ext cx="7766433" cy="50167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8. Power and Charging Indicators</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These symbols indicate whether the battery is low, charged</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or fully charged and charging or not. Typically, a battery symbol at the top right-hand side of the device screen will indicate the level of charge.</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10. Keyboard</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The keys that operate the computer, very much like a typewriter,</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with extra keys for special functions. Tablets &amp; smartphones have touchscreen keyboards</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pic>
        <p:nvPicPr>
          <p:cNvPr id="409" name="Google Shape;409;p35" descr="Related image"/>
          <p:cNvPicPr preferRelativeResize="0"/>
          <p:nvPr/>
        </p:nvPicPr>
        <p:blipFill rotWithShape="1">
          <a:blip r:embed="rId3">
            <a:alphaModFix/>
          </a:blip>
          <a:srcRect/>
          <a:stretch/>
        </p:blipFill>
        <p:spPr>
          <a:xfrm>
            <a:off x="748333" y="2265975"/>
            <a:ext cx="2332612" cy="1553757"/>
          </a:xfrm>
          <a:prstGeom prst="rect">
            <a:avLst/>
          </a:prstGeom>
          <a:noFill/>
          <a:ln>
            <a:noFill/>
          </a:ln>
          <a:effectLst>
            <a:outerShdw blurRad="292100" dist="139700" dir="2700000" algn="tl" rotWithShape="0">
              <a:srgbClr val="333333">
                <a:alpha val="63921"/>
              </a:srgbClr>
            </a:outerShdw>
          </a:effectLst>
        </p:spPr>
      </p:pic>
      <p:pic>
        <p:nvPicPr>
          <p:cNvPr id="410" name="Google Shape;410;p35" descr="Image result for keyboard laptop hands"/>
          <p:cNvPicPr preferRelativeResize="0"/>
          <p:nvPr/>
        </p:nvPicPr>
        <p:blipFill rotWithShape="1">
          <a:blip r:embed="rId4">
            <a:alphaModFix/>
          </a:blip>
          <a:srcRect t="1" r="14035" b="32631"/>
          <a:stretch/>
        </p:blipFill>
        <p:spPr>
          <a:xfrm>
            <a:off x="8563288" y="3446939"/>
            <a:ext cx="2530990" cy="1323439"/>
          </a:xfrm>
          <a:prstGeom prst="rect">
            <a:avLst/>
          </a:prstGeom>
          <a:noFill/>
          <a:ln>
            <a:noFill/>
          </a:ln>
          <a:effectLst>
            <a:outerShdw blurRad="292100" dist="139700" dir="2700000" algn="tl" rotWithShape="0">
              <a:srgbClr val="333333">
                <a:alpha val="63921"/>
              </a:srgbClr>
            </a:outerShdw>
          </a:effectLst>
        </p:spPr>
      </p:pic>
      <p:pic>
        <p:nvPicPr>
          <p:cNvPr id="411" name="Google Shape;411;p35"/>
          <p:cNvPicPr preferRelativeResize="0"/>
          <p:nvPr/>
        </p:nvPicPr>
        <p:blipFill rotWithShape="1">
          <a:blip r:embed="rId5">
            <a:alphaModFix/>
          </a:blip>
          <a:srcRect l="77526" t="82031"/>
          <a:stretch/>
        </p:blipFill>
        <p:spPr>
          <a:xfrm>
            <a:off x="748333" y="5279668"/>
            <a:ext cx="2924175" cy="1314450"/>
          </a:xfrm>
          <a:prstGeom prst="rect">
            <a:avLst/>
          </a:prstGeom>
          <a:noFill/>
          <a:ln>
            <a:noFill/>
          </a:ln>
          <a:effectLst>
            <a:outerShdw blurRad="292100" dist="139700" dir="2700000" algn="tl" rotWithShape="0">
              <a:srgbClr val="333333">
                <a:alpha val="63921"/>
              </a:srgbClr>
            </a:outerShdw>
          </a:effectLst>
        </p:spPr>
      </p:pic>
      <p:sp>
        <p:nvSpPr>
          <p:cNvPr id="412" name="Google Shape;412;p35"/>
          <p:cNvSpPr txBox="1"/>
          <p:nvPr/>
        </p:nvSpPr>
        <p:spPr>
          <a:xfrm>
            <a:off x="0" y="-10622"/>
            <a:ext cx="9280866" cy="646331"/>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Some Digital Literacy – Terms</a:t>
            </a:r>
            <a:endParaRPr sz="1400" b="0" i="0" u="none" strike="noStrike" cap="none">
              <a:solidFill>
                <a:srgbClr val="000000"/>
              </a:solidFill>
              <a:latin typeface="Arial"/>
              <a:ea typeface="Arial"/>
              <a:cs typeface="Arial"/>
              <a:sym typeface="Arial"/>
            </a:endParaRPr>
          </a:p>
        </p:txBody>
      </p:sp>
      <p:sp>
        <p:nvSpPr>
          <p:cNvPr id="413" name="Google Shape;413;p35"/>
          <p:cNvSpPr txBox="1"/>
          <p:nvPr/>
        </p:nvSpPr>
        <p:spPr>
          <a:xfrm>
            <a:off x="3710137" y="2265975"/>
            <a:ext cx="7490791" cy="1323439"/>
          </a:xfrm>
          <a:prstGeom prst="rect">
            <a:avLst/>
          </a:prstGeom>
          <a:noFill/>
          <a:ln>
            <a:noFill/>
          </a:ln>
        </p:spPr>
        <p:txBody>
          <a:bodyPr spcFirstLastPara="1" wrap="square" lIns="91425" tIns="45700" rIns="91425" bIns="45700" anchor="t" anchorCtr="0">
            <a:spAutoFit/>
          </a:bodyPr>
          <a:lstStyle/>
          <a:p>
            <a:pPr marL="0" marR="0" lvl="8"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9. Touchpad</a:t>
            </a:r>
            <a:endParaRPr sz="1400" b="0" i="0" u="none" strike="noStrike" cap="none">
              <a:solidFill>
                <a:srgbClr val="092E4B"/>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A touchpad is a built-in device for pointing (controlling input positioning) on a computer display screen. It is an alternative to the mouse. These are common on laptops.</a:t>
            </a:r>
            <a:endParaRPr sz="1400" b="0" i="0" u="none" strike="noStrike" cap="none">
              <a:solidFill>
                <a:srgbClr val="092E4B"/>
              </a:solidFill>
              <a:latin typeface="Arial"/>
              <a:ea typeface="Arial"/>
              <a:cs typeface="Arial"/>
              <a:sym typeface="Arial"/>
            </a:endParaRPr>
          </a:p>
        </p:txBody>
      </p:sp>
      <p:sp>
        <p:nvSpPr>
          <p:cNvPr id="414" name="Google Shape;414;p35"/>
          <p:cNvSpPr txBox="1"/>
          <p:nvPr/>
        </p:nvSpPr>
        <p:spPr>
          <a:xfrm>
            <a:off x="3851413" y="5239943"/>
            <a:ext cx="7936396" cy="1323439"/>
          </a:xfrm>
          <a:prstGeom prst="rect">
            <a:avLst/>
          </a:prstGeom>
          <a:noFill/>
          <a:ln>
            <a:noFill/>
          </a:ln>
        </p:spPr>
        <p:txBody>
          <a:bodyPr spcFirstLastPara="1" wrap="square" lIns="91425" tIns="45700" rIns="91425" bIns="45700" anchor="t" anchorCtr="0">
            <a:spAutoFit/>
          </a:bodyPr>
          <a:lstStyle/>
          <a:p>
            <a:pPr marL="0" marR="0" lvl="8"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11. Notification Area</a:t>
            </a:r>
            <a:endParaRPr sz="1400" b="0" i="0" u="none" strike="noStrike" cap="none">
              <a:solidFill>
                <a:srgbClr val="092E4B"/>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The notification area is a portion of the taskbar that provides a temporary source for notifications and status. It can also be used to display icons for system and program features that have no presence on the desktop.</a:t>
            </a:r>
            <a:endParaRPr sz="1400" b="0" i="0" u="none" strike="noStrike" cap="none">
              <a:solidFill>
                <a:srgbClr val="092E4B"/>
              </a:solidFill>
              <a:latin typeface="Arial"/>
              <a:ea typeface="Arial"/>
              <a:cs typeface="Arial"/>
              <a:sym typeface="Arial"/>
            </a:endParaRPr>
          </a:p>
        </p:txBody>
      </p:sp>
      <p:pic>
        <p:nvPicPr>
          <p:cNvPr id="415" name="Google Shape;415;p35"/>
          <p:cNvPicPr preferRelativeResize="0"/>
          <p:nvPr/>
        </p:nvPicPr>
        <p:blipFill rotWithShape="1">
          <a:blip r:embed="rId6">
            <a:alphaModFix/>
          </a:blip>
          <a:srcRect/>
          <a:stretch/>
        </p:blipFill>
        <p:spPr>
          <a:xfrm>
            <a:off x="9588469" y="627800"/>
            <a:ext cx="1574830" cy="16775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
          <p:cNvSpPr txBox="1">
            <a:spLocks noGrp="1"/>
          </p:cNvSpPr>
          <p:nvPr>
            <p:ph type="body" idx="1"/>
          </p:nvPr>
        </p:nvSpPr>
        <p:spPr>
          <a:xfrm>
            <a:off x="499525" y="59277"/>
            <a:ext cx="11633100" cy="1069439"/>
          </a:xfrm>
          <a:prstGeom prst="rect">
            <a:avLst/>
          </a:prstGeom>
          <a:solidFill>
            <a:srgbClr val="24BAA2"/>
          </a:solid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SzPct val="100000"/>
              <a:buNone/>
            </a:pPr>
            <a:r>
              <a:rPr lang="en-US" dirty="0">
                <a:solidFill>
                  <a:schemeClr val="lt1"/>
                </a:solidFill>
                <a:latin typeface="Calibri"/>
                <a:ea typeface="Calibri"/>
                <a:cs typeface="Calibri"/>
                <a:sym typeface="Calibri"/>
              </a:rPr>
              <a:t>We want to </a:t>
            </a:r>
            <a:r>
              <a:rPr lang="en-US" dirty="0">
                <a:solidFill>
                  <a:schemeClr val="lt1"/>
                </a:solidFill>
              </a:rPr>
              <a:t>Assist </a:t>
            </a:r>
            <a:r>
              <a:rPr lang="en-US" dirty="0">
                <a:solidFill>
                  <a:schemeClr val="lt1"/>
                </a:solidFill>
                <a:latin typeface="Calibri"/>
                <a:ea typeface="Calibri"/>
                <a:cs typeface="Calibri"/>
                <a:sym typeface="Calibri"/>
              </a:rPr>
              <a:t>YOU as Care Workers Keep up with </a:t>
            </a:r>
            <a:r>
              <a:rPr lang="en-US" dirty="0" err="1">
                <a:solidFill>
                  <a:schemeClr val="lt1"/>
                </a:solidFill>
                <a:latin typeface="Calibri"/>
                <a:ea typeface="Calibri"/>
                <a:cs typeface="Calibri"/>
                <a:sym typeface="Calibri"/>
              </a:rPr>
              <a:t>Digitalisation</a:t>
            </a:r>
            <a:r>
              <a:rPr lang="en-US" dirty="0">
                <a:solidFill>
                  <a:schemeClr val="lt1"/>
                </a:solidFill>
                <a:latin typeface="Calibri"/>
                <a:ea typeface="Calibri"/>
                <a:cs typeface="Calibri"/>
                <a:sym typeface="Calibri"/>
              </a:rPr>
              <a:t>? </a:t>
            </a:r>
            <a:endParaRPr dirty="0">
              <a:solidFill>
                <a:schemeClr val="lt1"/>
              </a:solidFill>
            </a:endParaRPr>
          </a:p>
          <a:p>
            <a:pPr marL="0" lvl="0" indent="0" algn="l" rtl="0">
              <a:lnSpc>
                <a:spcPct val="100000"/>
              </a:lnSpc>
              <a:spcBef>
                <a:spcPts val="0"/>
              </a:spcBef>
              <a:spcAft>
                <a:spcPts val="0"/>
              </a:spcAft>
              <a:buSzPct val="100000"/>
              <a:buNone/>
            </a:pPr>
            <a:endParaRPr dirty="0">
              <a:solidFill>
                <a:schemeClr val="lt1"/>
              </a:solidFill>
            </a:endParaRPr>
          </a:p>
        </p:txBody>
      </p:sp>
      <p:sp>
        <p:nvSpPr>
          <p:cNvPr id="219" name="Google Shape;219;p2"/>
          <p:cNvSpPr txBox="1">
            <a:spLocks noGrp="1"/>
          </p:cNvSpPr>
          <p:nvPr>
            <p:ph type="body" idx="2"/>
          </p:nvPr>
        </p:nvSpPr>
        <p:spPr>
          <a:xfrm>
            <a:off x="1902728" y="3189831"/>
            <a:ext cx="2093228" cy="168041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1800" b="1">
                <a:solidFill>
                  <a:schemeClr val="lt1"/>
                </a:solidFill>
              </a:rPr>
              <a:t>Do You have the digital equipment:</a:t>
            </a:r>
            <a:endParaRPr>
              <a:solidFill>
                <a:schemeClr val="lt1"/>
              </a:solidFill>
            </a:endParaRPr>
          </a:p>
          <a:p>
            <a:pPr marL="285750" lvl="0" indent="-285750" algn="ctr" rtl="0">
              <a:lnSpc>
                <a:spcPct val="100000"/>
              </a:lnSpc>
              <a:spcBef>
                <a:spcPts val="0"/>
              </a:spcBef>
              <a:spcAft>
                <a:spcPts val="0"/>
              </a:spcAft>
              <a:buClr>
                <a:srgbClr val="002060"/>
              </a:buClr>
              <a:buSzPts val="1800"/>
              <a:buFont typeface="Arial"/>
              <a:buChar char="•"/>
            </a:pPr>
            <a:r>
              <a:rPr lang="en-US" sz="1800"/>
              <a:t>Smart phones</a:t>
            </a:r>
            <a:endParaRPr/>
          </a:p>
          <a:p>
            <a:pPr marL="285750" lvl="0" indent="-285750" algn="ctr" rtl="0">
              <a:lnSpc>
                <a:spcPct val="100000"/>
              </a:lnSpc>
              <a:spcBef>
                <a:spcPts val="0"/>
              </a:spcBef>
              <a:spcAft>
                <a:spcPts val="0"/>
              </a:spcAft>
              <a:buClr>
                <a:srgbClr val="002060"/>
              </a:buClr>
              <a:buSzPts val="1800"/>
              <a:buFont typeface="Arial"/>
              <a:buChar char="•"/>
            </a:pPr>
            <a:r>
              <a:rPr lang="en-US" sz="1800"/>
              <a:t>iPads/Tablets</a:t>
            </a:r>
            <a:endParaRPr/>
          </a:p>
          <a:p>
            <a:pPr marL="285750" lvl="0" indent="-285750" algn="ctr" rtl="0">
              <a:lnSpc>
                <a:spcPct val="100000"/>
              </a:lnSpc>
              <a:spcBef>
                <a:spcPts val="0"/>
              </a:spcBef>
              <a:spcAft>
                <a:spcPts val="0"/>
              </a:spcAft>
              <a:buClr>
                <a:srgbClr val="002060"/>
              </a:buClr>
              <a:buSzPts val="1800"/>
              <a:buFont typeface="Arial"/>
              <a:buChar char="•"/>
            </a:pPr>
            <a:r>
              <a:rPr lang="en-US" sz="1800"/>
              <a:t>Laptops</a:t>
            </a:r>
            <a:endParaRPr/>
          </a:p>
        </p:txBody>
      </p:sp>
      <p:sp>
        <p:nvSpPr>
          <p:cNvPr id="220" name="Google Shape;220;p2"/>
          <p:cNvSpPr txBox="1">
            <a:spLocks noGrp="1"/>
          </p:cNvSpPr>
          <p:nvPr>
            <p:ph type="body" idx="3"/>
          </p:nvPr>
        </p:nvSpPr>
        <p:spPr>
          <a:xfrm>
            <a:off x="4217755" y="3240724"/>
            <a:ext cx="2163170" cy="120208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1800" b="1">
                <a:solidFill>
                  <a:schemeClr val="lt1"/>
                </a:solidFill>
              </a:rPr>
              <a:t>Your Digital Literacy:</a:t>
            </a:r>
            <a:endParaRPr>
              <a:solidFill>
                <a:schemeClr val="lt1"/>
              </a:solidFill>
            </a:endParaRPr>
          </a:p>
          <a:p>
            <a:pPr marL="285750" lvl="0" indent="-285750" algn="ctr" rtl="0">
              <a:lnSpc>
                <a:spcPct val="100000"/>
              </a:lnSpc>
              <a:spcBef>
                <a:spcPts val="0"/>
              </a:spcBef>
              <a:spcAft>
                <a:spcPts val="0"/>
              </a:spcAft>
              <a:buClr>
                <a:srgbClr val="002060"/>
              </a:buClr>
              <a:buSzPts val="1800"/>
              <a:buFont typeface="Arial"/>
              <a:buChar char="•"/>
            </a:pPr>
            <a:r>
              <a:rPr lang="en-US" sz="1800"/>
              <a:t>Online Tuition </a:t>
            </a:r>
            <a:endParaRPr/>
          </a:p>
          <a:p>
            <a:pPr marL="285750" lvl="0" indent="-285750" algn="ctr" rtl="0">
              <a:lnSpc>
                <a:spcPct val="100000"/>
              </a:lnSpc>
              <a:spcBef>
                <a:spcPts val="0"/>
              </a:spcBef>
              <a:spcAft>
                <a:spcPts val="0"/>
              </a:spcAft>
              <a:buClr>
                <a:srgbClr val="002060"/>
              </a:buClr>
              <a:buSzPts val="1800"/>
              <a:buFont typeface="Arial"/>
              <a:buChar char="•"/>
            </a:pPr>
            <a:r>
              <a:rPr lang="en-US" sz="1800"/>
              <a:t>Availability of classes</a:t>
            </a:r>
            <a:endParaRPr/>
          </a:p>
          <a:p>
            <a:pPr marL="285750" lvl="0" indent="-285750" algn="ctr" rtl="0">
              <a:lnSpc>
                <a:spcPct val="100000"/>
              </a:lnSpc>
              <a:spcBef>
                <a:spcPts val="0"/>
              </a:spcBef>
              <a:spcAft>
                <a:spcPts val="0"/>
              </a:spcAft>
              <a:buClr>
                <a:srgbClr val="002060"/>
              </a:buClr>
              <a:buSzPts val="1800"/>
              <a:buFont typeface="Arial"/>
              <a:buChar char="•"/>
            </a:pPr>
            <a:r>
              <a:rPr lang="en-US" sz="1800"/>
              <a:t>Motivation</a:t>
            </a:r>
            <a:endParaRPr/>
          </a:p>
        </p:txBody>
      </p:sp>
      <p:sp>
        <p:nvSpPr>
          <p:cNvPr id="221" name="Google Shape;221;p2"/>
          <p:cNvSpPr txBox="1">
            <a:spLocks noGrp="1"/>
          </p:cNvSpPr>
          <p:nvPr>
            <p:ph type="body" idx="4"/>
          </p:nvPr>
        </p:nvSpPr>
        <p:spPr>
          <a:xfrm>
            <a:off x="6477003" y="3240724"/>
            <a:ext cx="2418030" cy="154011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1800" b="1">
                <a:solidFill>
                  <a:schemeClr val="lt1"/>
                </a:solidFill>
              </a:rPr>
              <a:t>Availability of Assistance:</a:t>
            </a:r>
            <a:endParaRPr>
              <a:solidFill>
                <a:schemeClr val="lt1"/>
              </a:solidFill>
            </a:endParaRPr>
          </a:p>
          <a:p>
            <a:pPr marL="285750" lvl="0" indent="-285750" algn="ctr" rtl="0">
              <a:lnSpc>
                <a:spcPct val="100000"/>
              </a:lnSpc>
              <a:spcBef>
                <a:spcPts val="0"/>
              </a:spcBef>
              <a:spcAft>
                <a:spcPts val="0"/>
              </a:spcAft>
              <a:buClr>
                <a:srgbClr val="002060"/>
              </a:buClr>
              <a:buSzPts val="1800"/>
              <a:buFont typeface="Arial"/>
              <a:buChar char="•"/>
            </a:pPr>
            <a:r>
              <a:rPr lang="en-US" sz="1800"/>
              <a:t>Family</a:t>
            </a:r>
            <a:endParaRPr/>
          </a:p>
          <a:p>
            <a:pPr marL="285750" lvl="0" indent="-285750" algn="ctr" rtl="0">
              <a:lnSpc>
                <a:spcPct val="100000"/>
              </a:lnSpc>
              <a:spcBef>
                <a:spcPts val="0"/>
              </a:spcBef>
              <a:spcAft>
                <a:spcPts val="0"/>
              </a:spcAft>
              <a:buClr>
                <a:srgbClr val="002060"/>
              </a:buClr>
              <a:buSzPts val="1800"/>
              <a:buFont typeface="Arial"/>
              <a:buChar char="•"/>
            </a:pPr>
            <a:r>
              <a:rPr lang="en-US" sz="1800"/>
              <a:t>Co-workers</a:t>
            </a:r>
            <a:endParaRPr/>
          </a:p>
          <a:p>
            <a:pPr marL="285750" lvl="0" indent="-285750" algn="ctr" rtl="0">
              <a:lnSpc>
                <a:spcPct val="100000"/>
              </a:lnSpc>
              <a:spcBef>
                <a:spcPts val="0"/>
              </a:spcBef>
              <a:spcAft>
                <a:spcPts val="0"/>
              </a:spcAft>
              <a:buClr>
                <a:srgbClr val="002060"/>
              </a:buClr>
              <a:buSzPts val="1800"/>
              <a:buFont typeface="Arial"/>
              <a:buChar char="•"/>
            </a:pPr>
            <a:r>
              <a:rPr lang="en-US" sz="1800"/>
              <a:t>Peers/friends</a:t>
            </a:r>
            <a:endParaRPr/>
          </a:p>
          <a:p>
            <a:pPr marL="285750" lvl="0" indent="-285750" algn="ctr" rtl="0">
              <a:lnSpc>
                <a:spcPct val="100000"/>
              </a:lnSpc>
              <a:spcBef>
                <a:spcPts val="0"/>
              </a:spcBef>
              <a:spcAft>
                <a:spcPts val="0"/>
              </a:spcAft>
              <a:buClr>
                <a:srgbClr val="002060"/>
              </a:buClr>
              <a:buSzPts val="1800"/>
              <a:buFont typeface="Arial"/>
              <a:buChar char="•"/>
            </a:pPr>
            <a:r>
              <a:rPr lang="en-US" sz="1800"/>
              <a:t>Tech Support</a:t>
            </a:r>
            <a:endParaRPr/>
          </a:p>
          <a:p>
            <a:pPr marL="0" lvl="0" indent="0" algn="ctr" rtl="0">
              <a:lnSpc>
                <a:spcPct val="100000"/>
              </a:lnSpc>
              <a:spcBef>
                <a:spcPts val="0"/>
              </a:spcBef>
              <a:spcAft>
                <a:spcPts val="0"/>
              </a:spcAft>
              <a:buSzPts val="1800"/>
              <a:buNone/>
            </a:pPr>
            <a:endParaRPr sz="1800"/>
          </a:p>
        </p:txBody>
      </p:sp>
      <p:sp>
        <p:nvSpPr>
          <p:cNvPr id="222" name="Google Shape;222;p2"/>
          <p:cNvSpPr txBox="1">
            <a:spLocks noGrp="1"/>
          </p:cNvSpPr>
          <p:nvPr>
            <p:ph type="body" idx="5"/>
          </p:nvPr>
        </p:nvSpPr>
        <p:spPr>
          <a:xfrm>
            <a:off x="8848216" y="3308457"/>
            <a:ext cx="2296189" cy="120208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1800" b="1">
                <a:solidFill>
                  <a:schemeClr val="lt1"/>
                </a:solidFill>
              </a:rPr>
              <a:t>Ease of Use:</a:t>
            </a:r>
            <a:endParaRPr>
              <a:solidFill>
                <a:schemeClr val="lt1"/>
              </a:solidFill>
            </a:endParaRPr>
          </a:p>
          <a:p>
            <a:pPr marL="285750" lvl="0" indent="-285750" algn="ctr" rtl="0">
              <a:lnSpc>
                <a:spcPct val="100000"/>
              </a:lnSpc>
              <a:spcBef>
                <a:spcPts val="0"/>
              </a:spcBef>
              <a:spcAft>
                <a:spcPts val="0"/>
              </a:spcAft>
              <a:buClr>
                <a:srgbClr val="002060"/>
              </a:buClr>
              <a:buSzPts val="1800"/>
              <a:buFont typeface="Arial"/>
              <a:buChar char="•"/>
            </a:pPr>
            <a:r>
              <a:rPr lang="en-US" sz="1800"/>
              <a:t>Devices</a:t>
            </a:r>
            <a:endParaRPr/>
          </a:p>
          <a:p>
            <a:pPr marL="285750" lvl="0" indent="-285750" algn="ctr" rtl="0">
              <a:lnSpc>
                <a:spcPct val="100000"/>
              </a:lnSpc>
              <a:spcBef>
                <a:spcPts val="0"/>
              </a:spcBef>
              <a:spcAft>
                <a:spcPts val="0"/>
              </a:spcAft>
              <a:buClr>
                <a:srgbClr val="002060"/>
              </a:buClr>
              <a:buSzPts val="1800"/>
              <a:buFont typeface="Arial"/>
              <a:buChar char="•"/>
            </a:pPr>
            <a:r>
              <a:rPr lang="en-US" sz="1800"/>
              <a:t>Apps</a:t>
            </a:r>
            <a:endParaRPr/>
          </a:p>
          <a:p>
            <a:pPr marL="285750" lvl="0" indent="-285750" algn="ctr" rtl="0">
              <a:lnSpc>
                <a:spcPct val="100000"/>
              </a:lnSpc>
              <a:spcBef>
                <a:spcPts val="0"/>
              </a:spcBef>
              <a:spcAft>
                <a:spcPts val="0"/>
              </a:spcAft>
              <a:buClr>
                <a:srgbClr val="002060"/>
              </a:buClr>
              <a:buSzPts val="1800"/>
              <a:buFont typeface="Arial"/>
              <a:buChar char="•"/>
            </a:pPr>
            <a:r>
              <a:rPr lang="en-US" sz="1800"/>
              <a:t>Platforms</a:t>
            </a:r>
            <a:endParaRPr/>
          </a:p>
          <a:p>
            <a:pPr marL="285750" lvl="0" indent="-285750" algn="ctr" rtl="0">
              <a:lnSpc>
                <a:spcPct val="100000"/>
              </a:lnSpc>
              <a:spcBef>
                <a:spcPts val="0"/>
              </a:spcBef>
              <a:spcAft>
                <a:spcPts val="0"/>
              </a:spcAft>
              <a:buClr>
                <a:srgbClr val="002060"/>
              </a:buClr>
              <a:buSzPts val="1800"/>
              <a:buFont typeface="Arial"/>
              <a:buChar char="•"/>
            </a:pPr>
            <a:r>
              <a:rPr lang="en-US" sz="1800"/>
              <a:t>Ordering systems</a:t>
            </a:r>
            <a:endParaRPr/>
          </a:p>
        </p:txBody>
      </p:sp>
      <p:sp>
        <p:nvSpPr>
          <p:cNvPr id="223" name="Google Shape;223;p2"/>
          <p:cNvSpPr txBox="1">
            <a:spLocks noGrp="1"/>
          </p:cNvSpPr>
          <p:nvPr>
            <p:ph type="body" idx="6"/>
          </p:nvPr>
        </p:nvSpPr>
        <p:spPr>
          <a:xfrm>
            <a:off x="2368110" y="2346767"/>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t>1</a:t>
            </a:r>
            <a:endParaRPr/>
          </a:p>
        </p:txBody>
      </p:sp>
      <p:sp>
        <p:nvSpPr>
          <p:cNvPr id="224" name="Google Shape;224;p2"/>
          <p:cNvSpPr txBox="1">
            <a:spLocks noGrp="1"/>
          </p:cNvSpPr>
          <p:nvPr>
            <p:ph type="body" idx="7"/>
          </p:nvPr>
        </p:nvSpPr>
        <p:spPr>
          <a:xfrm>
            <a:off x="4684717" y="2346767"/>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t>2</a:t>
            </a:r>
            <a:endParaRPr/>
          </a:p>
        </p:txBody>
      </p:sp>
      <p:sp>
        <p:nvSpPr>
          <p:cNvPr id="225" name="Google Shape;225;p2"/>
          <p:cNvSpPr txBox="1">
            <a:spLocks noGrp="1"/>
          </p:cNvSpPr>
          <p:nvPr>
            <p:ph type="body" idx="8"/>
          </p:nvPr>
        </p:nvSpPr>
        <p:spPr>
          <a:xfrm>
            <a:off x="7001324" y="2346767"/>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t>3</a:t>
            </a:r>
            <a:endParaRPr/>
          </a:p>
        </p:txBody>
      </p:sp>
      <p:sp>
        <p:nvSpPr>
          <p:cNvPr id="226" name="Google Shape;226;p2"/>
          <p:cNvSpPr txBox="1">
            <a:spLocks noGrp="1"/>
          </p:cNvSpPr>
          <p:nvPr>
            <p:ph type="body" idx="9"/>
          </p:nvPr>
        </p:nvSpPr>
        <p:spPr>
          <a:xfrm>
            <a:off x="9231666" y="2346767"/>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t>4</a:t>
            </a:r>
            <a:endParaRPr/>
          </a:p>
        </p:txBody>
      </p:sp>
      <p:sp>
        <p:nvSpPr>
          <p:cNvPr id="227" name="Google Shape;227;p2"/>
          <p:cNvSpPr txBox="1"/>
          <p:nvPr/>
        </p:nvSpPr>
        <p:spPr>
          <a:xfrm>
            <a:off x="397058" y="1128716"/>
            <a:ext cx="394210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637A8D"/>
                </a:solidFill>
                <a:latin typeface="Arial"/>
                <a:ea typeface="Arial"/>
                <a:cs typeface="Arial"/>
                <a:sym typeface="Arial"/>
              </a:rPr>
              <a:t>Things to consider…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4"/>
          <p:cNvSpPr/>
          <p:nvPr/>
        </p:nvSpPr>
        <p:spPr>
          <a:xfrm>
            <a:off x="474133" y="777922"/>
            <a:ext cx="10784417" cy="40934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12. Built-in Camera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Camera, typically above the desktop, that allows you to part-take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in video calls and/or record a meeting via applications such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as Skype, zoom, Google-meet, Microsoft-teams etc.</a:t>
            </a:r>
            <a:endParaRPr sz="1400" b="0" i="0" u="none" strike="noStrike" cap="none">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13. Software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The instructions that tell the computer and computer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networks what to do. Software is programmes that are installed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on the computer on its hard-drive.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14. Hardware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The physical parts of a computer system.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p:txBody>
      </p:sp>
      <p:pic>
        <p:nvPicPr>
          <p:cNvPr id="422" name="Google Shape;422;p54" descr="Image result for webcam"/>
          <p:cNvPicPr preferRelativeResize="0"/>
          <p:nvPr/>
        </p:nvPicPr>
        <p:blipFill rotWithShape="1">
          <a:blip r:embed="rId3">
            <a:alphaModFix/>
          </a:blip>
          <a:srcRect/>
          <a:stretch/>
        </p:blipFill>
        <p:spPr>
          <a:xfrm>
            <a:off x="7823199" y="1052645"/>
            <a:ext cx="2540001" cy="1302188"/>
          </a:xfrm>
          <a:prstGeom prst="rect">
            <a:avLst/>
          </a:prstGeom>
          <a:noFill/>
          <a:ln>
            <a:noFill/>
          </a:ln>
          <a:effectLst>
            <a:outerShdw blurRad="292100" dist="139700" dir="2700000" algn="tl" rotWithShape="0">
              <a:srgbClr val="333333">
                <a:alpha val="64313"/>
              </a:srgbClr>
            </a:outerShdw>
          </a:effectLst>
        </p:spPr>
      </p:pic>
      <p:pic>
        <p:nvPicPr>
          <p:cNvPr id="423" name="Google Shape;423;p54" descr="Image result for laptop"/>
          <p:cNvPicPr preferRelativeResize="0"/>
          <p:nvPr/>
        </p:nvPicPr>
        <p:blipFill rotWithShape="1">
          <a:blip r:embed="rId4">
            <a:alphaModFix/>
          </a:blip>
          <a:srcRect l="12002"/>
          <a:stretch/>
        </p:blipFill>
        <p:spPr>
          <a:xfrm>
            <a:off x="7109814" y="3429000"/>
            <a:ext cx="2329842" cy="1489280"/>
          </a:xfrm>
          <a:prstGeom prst="rect">
            <a:avLst/>
          </a:prstGeom>
          <a:noFill/>
          <a:ln>
            <a:noFill/>
          </a:ln>
        </p:spPr>
      </p:pic>
      <p:sp>
        <p:nvSpPr>
          <p:cNvPr id="424" name="Google Shape;424;p54"/>
          <p:cNvSpPr txBox="1"/>
          <p:nvPr/>
        </p:nvSpPr>
        <p:spPr>
          <a:xfrm>
            <a:off x="0" y="-10622"/>
            <a:ext cx="9280866" cy="646331"/>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Some Digital Literacy – Terms</a:t>
            </a:r>
            <a:endParaRPr sz="1400" b="0" i="0" u="none" strike="noStrike" cap="none">
              <a:solidFill>
                <a:srgbClr val="000000"/>
              </a:solidFill>
              <a:latin typeface="Arial"/>
              <a:ea typeface="Arial"/>
              <a:cs typeface="Arial"/>
              <a:sym typeface="Arial"/>
            </a:endParaRPr>
          </a:p>
        </p:txBody>
      </p:sp>
      <p:sp>
        <p:nvSpPr>
          <p:cNvPr id="425" name="Google Shape;425;p54"/>
          <p:cNvSpPr txBox="1"/>
          <p:nvPr/>
        </p:nvSpPr>
        <p:spPr>
          <a:xfrm>
            <a:off x="3745135" y="5139778"/>
            <a:ext cx="6891178" cy="1323439"/>
          </a:xfrm>
          <a:prstGeom prst="rect">
            <a:avLst/>
          </a:prstGeom>
          <a:noFill/>
          <a:ln>
            <a:noFill/>
          </a:ln>
        </p:spPr>
        <p:txBody>
          <a:bodyPr spcFirstLastPara="1" wrap="square" lIns="91425" tIns="45700" rIns="91425" bIns="45700" anchor="t" anchorCtr="0">
            <a:spAutoFit/>
          </a:bodyPr>
          <a:lstStyle/>
          <a:p>
            <a:pPr marL="0" marR="0" lvl="8"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15. Ports</a:t>
            </a:r>
            <a:endParaRPr sz="1400" b="0" i="0" u="none" strike="noStrike" cap="none">
              <a:solidFill>
                <a:srgbClr val="092E4B"/>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On a computer, a tablet or a smartphone, a </a:t>
            </a:r>
            <a:r>
              <a:rPr lang="en-US" sz="2000" b="0" i="1" u="none" strike="noStrike" cap="none">
                <a:solidFill>
                  <a:srgbClr val="092E4B"/>
                </a:solidFill>
                <a:latin typeface="Calibri"/>
                <a:ea typeface="Calibri"/>
                <a:cs typeface="Calibri"/>
                <a:sym typeface="Calibri"/>
              </a:rPr>
              <a:t>port</a:t>
            </a:r>
            <a:r>
              <a:rPr lang="en-US" sz="2000" b="0" i="0" u="none" strike="noStrike" cap="none">
                <a:solidFill>
                  <a:srgbClr val="092E4B"/>
                </a:solidFill>
                <a:latin typeface="Calibri"/>
                <a:ea typeface="Calibri"/>
                <a:cs typeface="Calibri"/>
                <a:sym typeface="Calibri"/>
              </a:rPr>
              <a:t> (noun) is generally a specific place for being physically connected to some other device, usually with a socket and plug of some kind.</a:t>
            </a:r>
            <a:endParaRPr sz="1400" b="0" i="0" u="none" strike="noStrike" cap="none">
              <a:solidFill>
                <a:srgbClr val="092E4B"/>
              </a:solidFill>
              <a:latin typeface="Arial"/>
              <a:ea typeface="Arial"/>
              <a:cs typeface="Arial"/>
              <a:sym typeface="Arial"/>
            </a:endParaRPr>
          </a:p>
        </p:txBody>
      </p:sp>
      <p:pic>
        <p:nvPicPr>
          <p:cNvPr id="426" name="Google Shape;426;p54" descr="Image result for laptop ports"/>
          <p:cNvPicPr preferRelativeResize="0"/>
          <p:nvPr/>
        </p:nvPicPr>
        <p:blipFill rotWithShape="1">
          <a:blip r:embed="rId5">
            <a:alphaModFix/>
          </a:blip>
          <a:srcRect t="19435"/>
          <a:stretch/>
        </p:blipFill>
        <p:spPr>
          <a:xfrm>
            <a:off x="604820" y="5161225"/>
            <a:ext cx="2816538" cy="1323439"/>
          </a:xfrm>
          <a:prstGeom prst="rect">
            <a:avLst/>
          </a:prstGeom>
          <a:noFill/>
          <a:ln>
            <a:noFill/>
          </a:ln>
          <a:effectLst>
            <a:outerShdw blurRad="292100" dist="139700" dir="2700000" algn="tl" rotWithShape="0">
              <a:srgbClr val="333333">
                <a:alpha val="63921"/>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6"/>
          <p:cNvSpPr/>
          <p:nvPr/>
        </p:nvSpPr>
        <p:spPr>
          <a:xfrm>
            <a:off x="662358" y="738072"/>
            <a:ext cx="1046284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16. Cursor</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A small image on the screen indicating where you are pointing; the mouse controls the movements of the cursor. The cursor can appear in different forms, including:</a:t>
            </a:r>
            <a:endParaRPr sz="1400" b="0" i="0" u="none" strike="noStrike" cap="none">
              <a:solidFill>
                <a:srgbClr val="092E4B"/>
              </a:solidFill>
              <a:latin typeface="Arial"/>
              <a:ea typeface="Arial"/>
              <a:cs typeface="Arial"/>
              <a:sym typeface="Arial"/>
            </a:endParaRPr>
          </a:p>
        </p:txBody>
      </p:sp>
      <p:sp>
        <p:nvSpPr>
          <p:cNvPr id="433" name="Google Shape;433;p36"/>
          <p:cNvSpPr txBox="1"/>
          <p:nvPr/>
        </p:nvSpPr>
        <p:spPr>
          <a:xfrm>
            <a:off x="0" y="-10622"/>
            <a:ext cx="9280866" cy="646331"/>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Some Digital Literacy – Terms</a:t>
            </a:r>
            <a:endParaRPr sz="1400" b="0" i="0" u="none" strike="noStrike" cap="none">
              <a:solidFill>
                <a:srgbClr val="000000"/>
              </a:solidFill>
              <a:latin typeface="Arial"/>
              <a:ea typeface="Arial"/>
              <a:cs typeface="Arial"/>
              <a:sym typeface="Arial"/>
            </a:endParaRPr>
          </a:p>
        </p:txBody>
      </p:sp>
      <p:graphicFrame>
        <p:nvGraphicFramePr>
          <p:cNvPr id="434" name="Google Shape;434;p36"/>
          <p:cNvGraphicFramePr/>
          <p:nvPr/>
        </p:nvGraphicFramePr>
        <p:xfrm>
          <a:off x="2421849" y="1856098"/>
          <a:ext cx="6859025" cy="4922975"/>
        </p:xfrm>
        <a:graphic>
          <a:graphicData uri="http://schemas.openxmlformats.org/drawingml/2006/table">
            <a:tbl>
              <a:tblPr firstRow="1" bandRow="1">
                <a:noFill/>
                <a:tableStyleId>{D12BC01D-932E-4458-B90F-5DB54BF01314}</a:tableStyleId>
              </a:tblPr>
              <a:tblGrid>
                <a:gridCol w="1363125">
                  <a:extLst>
                    <a:ext uri="{9D8B030D-6E8A-4147-A177-3AD203B41FA5}">
                      <a16:colId xmlns:a16="http://schemas.microsoft.com/office/drawing/2014/main" val="20000"/>
                    </a:ext>
                  </a:extLst>
                </a:gridCol>
                <a:gridCol w="1938875">
                  <a:extLst>
                    <a:ext uri="{9D8B030D-6E8A-4147-A177-3AD203B41FA5}">
                      <a16:colId xmlns:a16="http://schemas.microsoft.com/office/drawing/2014/main" val="20001"/>
                    </a:ext>
                  </a:extLst>
                </a:gridCol>
                <a:gridCol w="3557025">
                  <a:extLst>
                    <a:ext uri="{9D8B030D-6E8A-4147-A177-3AD203B41FA5}">
                      <a16:colId xmlns:a16="http://schemas.microsoft.com/office/drawing/2014/main" val="20002"/>
                    </a:ext>
                  </a:extLst>
                </a:gridCol>
              </a:tblGrid>
              <a:tr h="8995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Arrow</a:t>
                      </a:r>
                      <a:endParaRPr sz="14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u="none" strike="noStrike" cap="none">
                          <a:solidFill>
                            <a:srgbClr val="092E4B"/>
                          </a:solidFill>
                          <a:latin typeface="Calibri"/>
                          <a:ea typeface="Calibri"/>
                          <a:cs typeface="Calibri"/>
                          <a:sym typeface="Calibri"/>
                        </a:rPr>
                        <a:t>Indicates where your mouse is positioned on the screen</a:t>
                      </a:r>
                      <a:endParaRPr sz="14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995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092E4B"/>
                          </a:solidFill>
                          <a:latin typeface="Calibri"/>
                          <a:ea typeface="Calibri"/>
                          <a:cs typeface="Calibri"/>
                          <a:sym typeface="Calibri"/>
                        </a:rPr>
                        <a:t>I-beam (often blinking)</a:t>
                      </a:r>
                      <a:endParaRPr sz="14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Marks a place on the screen where you can enter or select text</a:t>
                      </a:r>
                      <a:endParaRPr sz="14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995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092E4B"/>
                          </a:solidFill>
                          <a:latin typeface="Calibri"/>
                          <a:ea typeface="Calibri"/>
                          <a:cs typeface="Calibri"/>
                          <a:sym typeface="Calibri"/>
                        </a:rPr>
                        <a:t>Moving Circle or Hourglass</a:t>
                      </a:r>
                      <a:endParaRPr sz="14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Indicates that the computer is doing a task. You must wait until it goes before proceeding</a:t>
                      </a:r>
                      <a:endParaRPr sz="14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995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092E4B"/>
                          </a:solidFill>
                          <a:latin typeface="Calibri"/>
                          <a:ea typeface="Calibri"/>
                          <a:cs typeface="Calibri"/>
                          <a:sym typeface="Calibri"/>
                        </a:rPr>
                        <a:t>Pointing hand</a:t>
                      </a:r>
                      <a:endParaRPr sz="14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Indicates that you are hovering over a link, which when clicked opens a website window</a:t>
                      </a:r>
                      <a:endParaRPr sz="14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8995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092E4B"/>
                          </a:solidFill>
                          <a:latin typeface="Calibri"/>
                          <a:ea typeface="Calibri"/>
                          <a:cs typeface="Calibri"/>
                          <a:sym typeface="Calibri"/>
                        </a:rPr>
                        <a:t>No Access/ No</a:t>
                      </a:r>
                      <a:endParaRPr sz="14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 Indicates that a particular region/action is invalid for the current operation.</a:t>
                      </a:r>
                      <a:endParaRPr sz="2000" u="none" strike="noStrike" cap="none">
                        <a:solidFill>
                          <a:srgbClr val="092E4B"/>
                        </a:solidFill>
                        <a:latin typeface="Calibri"/>
                        <a:ea typeface="Calibri"/>
                        <a:cs typeface="Calibri"/>
                        <a:sym typeface="Calibri"/>
                      </a:endParaRPr>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pic>
        <p:nvPicPr>
          <p:cNvPr id="435" name="Google Shape;435;p36"/>
          <p:cNvPicPr preferRelativeResize="0"/>
          <p:nvPr/>
        </p:nvPicPr>
        <p:blipFill rotWithShape="1">
          <a:blip r:embed="rId3">
            <a:alphaModFix/>
          </a:blip>
          <a:srcRect/>
          <a:stretch/>
        </p:blipFill>
        <p:spPr>
          <a:xfrm>
            <a:off x="2771708" y="2017808"/>
            <a:ext cx="630792" cy="630792"/>
          </a:xfrm>
          <a:prstGeom prst="rect">
            <a:avLst/>
          </a:prstGeom>
          <a:noFill/>
          <a:ln>
            <a:noFill/>
          </a:ln>
        </p:spPr>
      </p:pic>
      <p:pic>
        <p:nvPicPr>
          <p:cNvPr id="436" name="Google Shape;436;p36"/>
          <p:cNvPicPr preferRelativeResize="0"/>
          <p:nvPr/>
        </p:nvPicPr>
        <p:blipFill rotWithShape="1">
          <a:blip r:embed="rId4">
            <a:alphaModFix/>
          </a:blip>
          <a:srcRect/>
          <a:stretch/>
        </p:blipFill>
        <p:spPr>
          <a:xfrm>
            <a:off x="2757164" y="4953237"/>
            <a:ext cx="669554" cy="642446"/>
          </a:xfrm>
          <a:prstGeom prst="rect">
            <a:avLst/>
          </a:prstGeom>
          <a:noFill/>
          <a:ln>
            <a:noFill/>
          </a:ln>
        </p:spPr>
      </p:pic>
      <p:pic>
        <p:nvPicPr>
          <p:cNvPr id="437" name="Google Shape;437;p36"/>
          <p:cNvPicPr preferRelativeResize="0"/>
          <p:nvPr/>
        </p:nvPicPr>
        <p:blipFill rotWithShape="1">
          <a:blip r:embed="rId5">
            <a:alphaModFix/>
          </a:blip>
          <a:srcRect/>
          <a:stretch/>
        </p:blipFill>
        <p:spPr>
          <a:xfrm>
            <a:off x="3213360" y="4029738"/>
            <a:ext cx="414893" cy="575664"/>
          </a:xfrm>
          <a:prstGeom prst="rect">
            <a:avLst/>
          </a:prstGeom>
          <a:noFill/>
          <a:ln>
            <a:noFill/>
          </a:ln>
        </p:spPr>
      </p:pic>
      <p:pic>
        <p:nvPicPr>
          <p:cNvPr id="438" name="Google Shape;438;p36"/>
          <p:cNvPicPr preferRelativeResize="0"/>
          <p:nvPr/>
        </p:nvPicPr>
        <p:blipFill rotWithShape="1">
          <a:blip r:embed="rId6">
            <a:alphaModFix/>
          </a:blip>
          <a:srcRect/>
          <a:stretch/>
        </p:blipFill>
        <p:spPr>
          <a:xfrm>
            <a:off x="2559378" y="3969219"/>
            <a:ext cx="571529" cy="571529"/>
          </a:xfrm>
          <a:prstGeom prst="rect">
            <a:avLst/>
          </a:prstGeom>
          <a:noFill/>
          <a:ln>
            <a:noFill/>
          </a:ln>
        </p:spPr>
      </p:pic>
      <p:pic>
        <p:nvPicPr>
          <p:cNvPr id="439" name="Google Shape;439;p36"/>
          <p:cNvPicPr preferRelativeResize="0"/>
          <p:nvPr/>
        </p:nvPicPr>
        <p:blipFill rotWithShape="1">
          <a:blip r:embed="rId7">
            <a:alphaModFix/>
          </a:blip>
          <a:srcRect/>
          <a:stretch/>
        </p:blipFill>
        <p:spPr>
          <a:xfrm>
            <a:off x="2954484" y="3063776"/>
            <a:ext cx="265239" cy="430779"/>
          </a:xfrm>
          <a:prstGeom prst="rect">
            <a:avLst/>
          </a:prstGeom>
          <a:noFill/>
          <a:ln>
            <a:noFill/>
          </a:ln>
        </p:spPr>
      </p:pic>
      <p:pic>
        <p:nvPicPr>
          <p:cNvPr id="440" name="Google Shape;440;p36"/>
          <p:cNvPicPr preferRelativeResize="0"/>
          <p:nvPr/>
        </p:nvPicPr>
        <p:blipFill rotWithShape="1">
          <a:blip r:embed="rId8">
            <a:alphaModFix/>
          </a:blip>
          <a:srcRect/>
          <a:stretch/>
        </p:blipFill>
        <p:spPr>
          <a:xfrm>
            <a:off x="2834916" y="5983103"/>
            <a:ext cx="533778" cy="5481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7"/>
          <p:cNvSpPr/>
          <p:nvPr/>
        </p:nvSpPr>
        <p:spPr>
          <a:xfrm>
            <a:off x="443774" y="856344"/>
            <a:ext cx="1982691" cy="31700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17. Browser or Search Engine</a:t>
            </a:r>
            <a:endParaRPr sz="14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p:txBody>
      </p:sp>
      <p:pic>
        <p:nvPicPr>
          <p:cNvPr id="447" name="Google Shape;447;p37"/>
          <p:cNvPicPr preferRelativeResize="0"/>
          <p:nvPr/>
        </p:nvPicPr>
        <p:blipFill rotWithShape="1">
          <a:blip r:embed="rId3">
            <a:alphaModFix/>
          </a:blip>
          <a:srcRect b="74007"/>
          <a:stretch/>
        </p:blipFill>
        <p:spPr>
          <a:xfrm>
            <a:off x="2327419" y="967204"/>
            <a:ext cx="6872179" cy="1464960"/>
          </a:xfrm>
          <a:prstGeom prst="roundRect">
            <a:avLst>
              <a:gd name="adj" fmla="val 8594"/>
            </a:avLst>
          </a:prstGeom>
          <a:solidFill>
            <a:srgbClr val="ECECEC"/>
          </a:solidFill>
          <a:ln>
            <a:noFill/>
          </a:ln>
          <a:effectLst>
            <a:reflection stA="38000" endPos="28000" dist="5000" dir="5400000" sy="-100000" algn="bl" rotWithShape="0"/>
          </a:effectLst>
        </p:spPr>
      </p:pic>
      <p:sp>
        <p:nvSpPr>
          <p:cNvPr id="448" name="Google Shape;448;p37"/>
          <p:cNvSpPr txBox="1"/>
          <p:nvPr/>
        </p:nvSpPr>
        <p:spPr>
          <a:xfrm>
            <a:off x="0" y="-10622"/>
            <a:ext cx="9280866" cy="646331"/>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Some Digital Literacy – Terms</a:t>
            </a:r>
            <a:endParaRPr sz="1400" b="0" i="0" u="none" strike="noStrike" cap="none">
              <a:solidFill>
                <a:srgbClr val="000000"/>
              </a:solidFill>
              <a:latin typeface="Arial"/>
              <a:ea typeface="Arial"/>
              <a:cs typeface="Arial"/>
              <a:sym typeface="Arial"/>
            </a:endParaRPr>
          </a:p>
        </p:txBody>
      </p:sp>
      <p:pic>
        <p:nvPicPr>
          <p:cNvPr id="449" name="Google Shape;449;p37"/>
          <p:cNvPicPr preferRelativeResize="0"/>
          <p:nvPr/>
        </p:nvPicPr>
        <p:blipFill rotWithShape="1">
          <a:blip r:embed="rId4">
            <a:alphaModFix/>
          </a:blip>
          <a:srcRect/>
          <a:stretch/>
        </p:blipFill>
        <p:spPr>
          <a:xfrm>
            <a:off x="3923268" y="2150498"/>
            <a:ext cx="4419827" cy="787440"/>
          </a:xfrm>
          <a:prstGeom prst="rect">
            <a:avLst/>
          </a:prstGeom>
          <a:noFill/>
          <a:ln>
            <a:noFill/>
          </a:ln>
        </p:spPr>
      </p:pic>
      <p:sp>
        <p:nvSpPr>
          <p:cNvPr id="450" name="Google Shape;450;p37"/>
          <p:cNvSpPr txBox="1"/>
          <p:nvPr/>
        </p:nvSpPr>
        <p:spPr>
          <a:xfrm>
            <a:off x="3507030" y="2838280"/>
            <a:ext cx="15282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sng" strike="noStrike" cap="none" dirty="0">
                <a:solidFill>
                  <a:srgbClr val="0070C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Mozilla Firefox</a:t>
            </a:r>
            <a:endParaRPr sz="2000" b="1" i="0" u="none" strike="noStrike" cap="none" dirty="0">
              <a:solidFill>
                <a:srgbClr val="0070C0"/>
              </a:solidFill>
              <a:latin typeface="Calibri"/>
              <a:ea typeface="Calibri"/>
              <a:cs typeface="Calibri"/>
              <a:sym typeface="Calibri"/>
            </a:endParaRPr>
          </a:p>
        </p:txBody>
      </p:sp>
      <p:sp>
        <p:nvSpPr>
          <p:cNvPr id="451" name="Google Shape;451;p37"/>
          <p:cNvSpPr txBox="1"/>
          <p:nvPr/>
        </p:nvSpPr>
        <p:spPr>
          <a:xfrm>
            <a:off x="5827640" y="2893501"/>
            <a:ext cx="90780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sng" strike="noStrike" cap="none">
                <a:solidFill>
                  <a:srgbClr val="0070C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Safari</a:t>
            </a:r>
            <a:endParaRPr sz="2000" b="0" i="0" u="none" strike="noStrike" cap="none">
              <a:solidFill>
                <a:srgbClr val="0070C0"/>
              </a:solidFill>
              <a:latin typeface="Arial"/>
              <a:ea typeface="Arial"/>
              <a:cs typeface="Arial"/>
              <a:sym typeface="Arial"/>
            </a:endParaRPr>
          </a:p>
        </p:txBody>
      </p:sp>
      <p:sp>
        <p:nvSpPr>
          <p:cNvPr id="452" name="Google Shape;452;p37"/>
          <p:cNvSpPr txBox="1"/>
          <p:nvPr/>
        </p:nvSpPr>
        <p:spPr>
          <a:xfrm>
            <a:off x="7254245" y="2814023"/>
            <a:ext cx="142655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sng" strike="noStrike" cap="none" dirty="0">
                <a:solidFill>
                  <a:srgbClr val="0070C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Google Chrome</a:t>
            </a:r>
            <a:endParaRPr sz="2000" b="0" i="0" u="none" strike="noStrike" cap="none" dirty="0">
              <a:solidFill>
                <a:srgbClr val="0070C0"/>
              </a:solidFill>
              <a:latin typeface="Arial"/>
              <a:ea typeface="Arial"/>
              <a:cs typeface="Arial"/>
              <a:sym typeface="Arial"/>
            </a:endParaRPr>
          </a:p>
        </p:txBody>
      </p:sp>
      <p:sp>
        <p:nvSpPr>
          <p:cNvPr id="453" name="Google Shape;453;p37"/>
          <p:cNvSpPr txBox="1"/>
          <p:nvPr/>
        </p:nvSpPr>
        <p:spPr>
          <a:xfrm>
            <a:off x="537286" y="2384528"/>
            <a:ext cx="262299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Software, such as these are used to access the web.</a:t>
            </a:r>
            <a:endParaRPr sz="2000" b="0" i="0" u="none" strike="noStrike" cap="none">
              <a:solidFill>
                <a:srgbClr val="092E4B"/>
              </a:solidFill>
              <a:latin typeface="Calibri"/>
              <a:ea typeface="Calibri"/>
              <a:cs typeface="Calibri"/>
              <a:sym typeface="Calibri"/>
            </a:endParaRPr>
          </a:p>
        </p:txBody>
      </p:sp>
      <p:sp>
        <p:nvSpPr>
          <p:cNvPr id="454" name="Google Shape;454;p37"/>
          <p:cNvSpPr/>
          <p:nvPr/>
        </p:nvSpPr>
        <p:spPr>
          <a:xfrm>
            <a:off x="2361632" y="3071653"/>
            <a:ext cx="1110196" cy="152177"/>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55" name="Google Shape;455;p37"/>
          <p:cNvSpPr txBox="1"/>
          <p:nvPr/>
        </p:nvSpPr>
        <p:spPr>
          <a:xfrm>
            <a:off x="9559764" y="998946"/>
            <a:ext cx="2614162" cy="1938992"/>
          </a:xfrm>
          <a:prstGeom prst="rect">
            <a:avLst/>
          </a:prstGeom>
          <a:noFill/>
          <a:ln w="9525" cap="flat" cmpd="sng">
            <a:solidFill>
              <a:srgbClr val="7F349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By entering words or web addresses into this box, you can locate the information you are searching for using the browser.</a:t>
            </a:r>
            <a:endParaRPr sz="2000" b="0" i="0" u="none" strike="noStrike" cap="none">
              <a:solidFill>
                <a:srgbClr val="092E4B"/>
              </a:solidFill>
              <a:latin typeface="Calibri"/>
              <a:ea typeface="Calibri"/>
              <a:cs typeface="Calibri"/>
              <a:sym typeface="Calibri"/>
            </a:endParaRPr>
          </a:p>
        </p:txBody>
      </p:sp>
      <p:sp>
        <p:nvSpPr>
          <p:cNvPr id="456" name="Google Shape;456;p37"/>
          <p:cNvSpPr/>
          <p:nvPr/>
        </p:nvSpPr>
        <p:spPr>
          <a:xfrm rot="10800000">
            <a:off x="8988355" y="1259940"/>
            <a:ext cx="590963" cy="160297"/>
          </a:xfrm>
          <a:prstGeom prst="stripedRightArrow">
            <a:avLst>
              <a:gd name="adj1" fmla="val 50000"/>
              <a:gd name="adj2" fmla="val 50000"/>
            </a:avLst>
          </a:prstGeom>
          <a:solidFill>
            <a:srgbClr val="FFC000"/>
          </a:solidFill>
          <a:ln w="9525" cap="flat" cmpd="sng">
            <a:solidFill>
              <a:srgbClr val="FFC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57" name="Google Shape;457;p37"/>
          <p:cNvSpPr txBox="1"/>
          <p:nvPr/>
        </p:nvSpPr>
        <p:spPr>
          <a:xfrm>
            <a:off x="537286" y="4160250"/>
            <a:ext cx="7902626" cy="1631216"/>
          </a:xfrm>
          <a:prstGeom prst="rect">
            <a:avLst/>
          </a:prstGeom>
          <a:noFill/>
          <a:ln>
            <a:noFill/>
          </a:ln>
        </p:spPr>
        <p:txBody>
          <a:bodyPr spcFirstLastPara="1" wrap="square" lIns="91425" tIns="45700" rIns="91425" bIns="45700" anchor="t" anchorCtr="0">
            <a:spAutoFit/>
          </a:bodyPr>
          <a:lstStyle/>
          <a:p>
            <a:pPr marL="0" marR="0" lvl="5"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18. Folder(s)</a:t>
            </a:r>
            <a:endParaRPr sz="1400" b="0" i="0" u="none" strike="noStrike" cap="none">
              <a:solidFill>
                <a:srgbClr val="000000"/>
              </a:solidFill>
              <a:latin typeface="Arial"/>
              <a:ea typeface="Arial"/>
              <a:cs typeface="Arial"/>
              <a:sym typeface="Arial"/>
            </a:endParaRPr>
          </a:p>
          <a:p>
            <a:pPr marL="0" marR="0" lvl="5"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Similar to storing files in a physical file cabinet, you store computer files, </a:t>
            </a:r>
            <a:endParaRPr sz="1400" b="0" i="0" u="none" strike="noStrike" cap="none">
              <a:solidFill>
                <a:srgbClr val="000000"/>
              </a:solidFill>
              <a:latin typeface="Arial"/>
              <a:ea typeface="Arial"/>
              <a:cs typeface="Arial"/>
              <a:sym typeface="Arial"/>
            </a:endParaRPr>
          </a:p>
          <a:p>
            <a:pPr marL="0" marR="0" lvl="5"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such as documents or pictures, in a folder. To open a folder, you double-click on the folder icon with the left mouse button. When you open a folder, its contents will appear in a </a:t>
            </a:r>
            <a:r>
              <a:rPr lang="en-US" sz="2000" b="1" i="0" u="none" strike="noStrike" cap="none">
                <a:solidFill>
                  <a:srgbClr val="092E4B"/>
                </a:solidFill>
                <a:latin typeface="Calibri"/>
                <a:ea typeface="Calibri"/>
                <a:cs typeface="Calibri"/>
                <a:sym typeface="Calibri"/>
              </a:rPr>
              <a:t>window.</a:t>
            </a:r>
            <a:endParaRPr sz="2000" b="0" i="0" u="none" strike="noStrike" cap="none">
              <a:solidFill>
                <a:srgbClr val="092E4B"/>
              </a:solidFill>
              <a:latin typeface="Calibri"/>
              <a:ea typeface="Calibri"/>
              <a:cs typeface="Calibri"/>
              <a:sym typeface="Calibri"/>
            </a:endParaRPr>
          </a:p>
        </p:txBody>
      </p:sp>
      <p:pic>
        <p:nvPicPr>
          <p:cNvPr id="458" name="Google Shape;458;p37" descr="Image result for folder icon windows 7"/>
          <p:cNvPicPr preferRelativeResize="0"/>
          <p:nvPr/>
        </p:nvPicPr>
        <p:blipFill rotWithShape="1">
          <a:blip r:embed="rId8">
            <a:alphaModFix/>
          </a:blip>
          <a:srcRect/>
          <a:stretch/>
        </p:blipFill>
        <p:spPr>
          <a:xfrm>
            <a:off x="8895665" y="4216917"/>
            <a:ext cx="1611014" cy="1712897"/>
          </a:xfrm>
          <a:prstGeom prst="rect">
            <a:avLst/>
          </a:prstGeom>
          <a:noFill/>
          <a:ln>
            <a:noFill/>
          </a:ln>
        </p:spPr>
      </p:pic>
      <p:sp>
        <p:nvSpPr>
          <p:cNvPr id="459" name="Google Shape;459;p37"/>
          <p:cNvSpPr txBox="1"/>
          <p:nvPr/>
        </p:nvSpPr>
        <p:spPr>
          <a:xfrm>
            <a:off x="2733472" y="1183838"/>
            <a:ext cx="6162193" cy="307777"/>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0" name="Google Shape;460;p37"/>
          <p:cNvSpPr txBox="1"/>
          <p:nvPr/>
        </p:nvSpPr>
        <p:spPr>
          <a:xfrm>
            <a:off x="8996916" y="3170033"/>
            <a:ext cx="2851373" cy="73866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61" name="Google Shape;461;p37"/>
          <p:cNvGrpSpPr/>
          <p:nvPr/>
        </p:nvGrpSpPr>
        <p:grpSpPr>
          <a:xfrm>
            <a:off x="9145167" y="3284571"/>
            <a:ext cx="351210" cy="560338"/>
            <a:chOff x="9062559" y="918767"/>
            <a:chExt cx="774673" cy="1285080"/>
          </a:xfrm>
        </p:grpSpPr>
        <p:sp>
          <p:nvSpPr>
            <p:cNvPr id="462" name="Google Shape;462;p37"/>
            <p:cNvSpPr/>
            <p:nvPr/>
          </p:nvSpPr>
          <p:spPr>
            <a:xfrm>
              <a:off x="9062559" y="918767"/>
              <a:ext cx="294869" cy="287009"/>
            </a:xfrm>
            <a:custGeom>
              <a:avLst/>
              <a:gdLst/>
              <a:ahLst/>
              <a:cxnLst/>
              <a:rect l="l" t="t" r="r" b="b"/>
              <a:pathLst>
                <a:path w="294869" h="287009" extrusionOk="0">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nvGrpSpPr>
            <p:cNvPr id="463" name="Google Shape;463;p37"/>
            <p:cNvGrpSpPr/>
            <p:nvPr/>
          </p:nvGrpSpPr>
          <p:grpSpPr>
            <a:xfrm>
              <a:off x="9122194" y="1004094"/>
              <a:ext cx="715038" cy="1199753"/>
              <a:chOff x="9122194" y="1004094"/>
              <a:chExt cx="715038" cy="1199753"/>
            </a:xfrm>
          </p:grpSpPr>
          <p:sp>
            <p:nvSpPr>
              <p:cNvPr id="464" name="Google Shape;464;p37"/>
              <p:cNvSpPr/>
              <p:nvPr/>
            </p:nvSpPr>
            <p:spPr>
              <a:xfrm>
                <a:off x="9122194" y="1508040"/>
                <a:ext cx="252229" cy="516102"/>
              </a:xfrm>
              <a:custGeom>
                <a:avLst/>
                <a:gdLst/>
                <a:ahLst/>
                <a:cxnLst/>
                <a:rect l="l" t="t" r="r" b="b"/>
                <a:pathLst>
                  <a:path w="252229" h="516102" extrusionOk="0">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465" name="Google Shape;465;p37"/>
              <p:cNvSpPr/>
              <p:nvPr/>
            </p:nvSpPr>
            <p:spPr>
              <a:xfrm>
                <a:off x="9560762" y="1399308"/>
                <a:ext cx="186446" cy="158119"/>
              </a:xfrm>
              <a:custGeom>
                <a:avLst/>
                <a:gdLst/>
                <a:ahLst/>
                <a:cxnLst/>
                <a:rect l="l" t="t" r="r" b="b"/>
                <a:pathLst>
                  <a:path w="186446" h="158119" extrusionOk="0">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466" name="Google Shape;466;p37"/>
              <p:cNvSpPr/>
              <p:nvPr/>
            </p:nvSpPr>
            <p:spPr>
              <a:xfrm>
                <a:off x="9430122" y="1374156"/>
                <a:ext cx="214598" cy="174222"/>
              </a:xfrm>
              <a:custGeom>
                <a:avLst/>
                <a:gdLst/>
                <a:ahLst/>
                <a:cxnLst/>
                <a:rect l="l" t="t" r="r" b="b"/>
                <a:pathLst>
                  <a:path w="214598" h="174222" extrusionOk="0">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467" name="Google Shape;467;p37"/>
              <p:cNvSpPr/>
              <p:nvPr/>
            </p:nvSpPr>
            <p:spPr>
              <a:xfrm>
                <a:off x="9317624" y="1363057"/>
                <a:ext cx="206820" cy="196957"/>
              </a:xfrm>
              <a:custGeom>
                <a:avLst/>
                <a:gdLst/>
                <a:ahLst/>
                <a:cxnLst/>
                <a:rect l="l" t="t" r="r" b="b"/>
                <a:pathLst>
                  <a:path w="206820" h="196957" extrusionOk="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468" name="Google Shape;468;p37"/>
              <p:cNvSpPr/>
              <p:nvPr/>
            </p:nvSpPr>
            <p:spPr>
              <a:xfrm>
                <a:off x="9334139" y="1985348"/>
                <a:ext cx="111242" cy="218499"/>
              </a:xfrm>
              <a:custGeom>
                <a:avLst/>
                <a:gdLst/>
                <a:ahLst/>
                <a:cxnLst/>
                <a:rect l="l" t="t" r="r" b="b"/>
                <a:pathLst>
                  <a:path w="111242" h="218499" extrusionOk="0">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469" name="Google Shape;469;p37"/>
              <p:cNvSpPr/>
              <p:nvPr/>
            </p:nvSpPr>
            <p:spPr>
              <a:xfrm>
                <a:off x="9684630" y="1516849"/>
                <a:ext cx="152602" cy="686997"/>
              </a:xfrm>
              <a:custGeom>
                <a:avLst/>
                <a:gdLst/>
                <a:ahLst/>
                <a:cxnLst/>
                <a:rect l="l" t="t" r="r" b="b"/>
                <a:pathLst>
                  <a:path w="152602" h="686997" extrusionOk="0">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470" name="Google Shape;470;p37"/>
              <p:cNvSpPr/>
              <p:nvPr/>
            </p:nvSpPr>
            <p:spPr>
              <a:xfrm>
                <a:off x="9147916" y="1004094"/>
                <a:ext cx="239917" cy="708474"/>
              </a:xfrm>
              <a:custGeom>
                <a:avLst/>
                <a:gdLst/>
                <a:ahLst/>
                <a:cxnLst/>
                <a:rect l="l" t="t" r="r" b="b"/>
                <a:pathLst>
                  <a:path w="239917" h="708474" extrusionOk="0">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grpSp>
      <p:sp>
        <p:nvSpPr>
          <p:cNvPr id="471" name="Google Shape;471;p37"/>
          <p:cNvSpPr txBox="1"/>
          <p:nvPr/>
        </p:nvSpPr>
        <p:spPr>
          <a:xfrm>
            <a:off x="9604844" y="3195408"/>
            <a:ext cx="229960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7F3494"/>
                </a:solidFill>
                <a:latin typeface="Calibri"/>
                <a:ea typeface="Calibri"/>
                <a:cs typeface="Calibri"/>
                <a:sym typeface="Calibri"/>
              </a:rPr>
              <a:t>TIP: </a:t>
            </a:r>
            <a:r>
              <a:rPr lang="en-US" sz="1400" b="0" i="0" u="none" strike="noStrike" cap="none" dirty="0">
                <a:solidFill>
                  <a:srgbClr val="7F3494"/>
                </a:solidFill>
                <a:latin typeface="Calibri"/>
                <a:ea typeface="Calibri"/>
                <a:cs typeface="Calibri"/>
                <a:sym typeface="Calibri"/>
              </a:rPr>
              <a:t>TAP ON THE HYPERLINKS (Text in Blue) TO ACCESS THESE SITES</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8"/>
          <p:cNvSpPr/>
          <p:nvPr/>
        </p:nvSpPr>
        <p:spPr>
          <a:xfrm>
            <a:off x="729070" y="663199"/>
            <a:ext cx="11462930"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19. Window(s)</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Is a framed area of a device screen that appears in front of the desktop. Sometimes the appearance of a window means that you have entered another website, or it may mean you are still on the same website. You can have multiple windows open at a time. The active window moves in front of the others. Click on the minimise button to hide a window. The window disappears, but you can bring the window back by clicking on its button in the taskbar (see diagram).</a:t>
            </a:r>
            <a:endParaRPr sz="1400" b="0" i="0" u="none" strike="noStrike" cap="none">
              <a:solidFill>
                <a:srgbClr val="092E4B"/>
              </a:solidFill>
              <a:latin typeface="Arial"/>
              <a:ea typeface="Arial"/>
              <a:cs typeface="Arial"/>
              <a:sym typeface="Arial"/>
            </a:endParaRPr>
          </a:p>
        </p:txBody>
      </p:sp>
      <p:pic>
        <p:nvPicPr>
          <p:cNvPr id="478" name="Google Shape;478;p38"/>
          <p:cNvPicPr preferRelativeResize="0"/>
          <p:nvPr/>
        </p:nvPicPr>
        <p:blipFill rotWithShape="1">
          <a:blip r:embed="rId3">
            <a:alphaModFix/>
          </a:blip>
          <a:srcRect/>
          <a:stretch/>
        </p:blipFill>
        <p:spPr>
          <a:xfrm>
            <a:off x="2719640" y="2917651"/>
            <a:ext cx="6432787" cy="3616676"/>
          </a:xfrm>
          <a:prstGeom prst="rect">
            <a:avLst/>
          </a:prstGeom>
          <a:solidFill>
            <a:srgbClr val="24BAA2"/>
          </a:solidFill>
          <a:ln>
            <a:noFill/>
          </a:ln>
          <a:effectLst>
            <a:outerShdw blurRad="292100" dist="139700" dir="2700000" algn="tl" rotWithShape="0">
              <a:srgbClr val="333333">
                <a:alpha val="63921"/>
              </a:srgbClr>
            </a:outerShdw>
          </a:effectLst>
        </p:spPr>
      </p:pic>
      <p:sp>
        <p:nvSpPr>
          <p:cNvPr id="479" name="Google Shape;479;p38"/>
          <p:cNvSpPr/>
          <p:nvPr/>
        </p:nvSpPr>
        <p:spPr>
          <a:xfrm rot="-189818">
            <a:off x="1885010" y="3279275"/>
            <a:ext cx="812678" cy="170888"/>
          </a:xfrm>
          <a:prstGeom prst="striped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80" name="Google Shape;480;p38"/>
          <p:cNvSpPr/>
          <p:nvPr/>
        </p:nvSpPr>
        <p:spPr>
          <a:xfrm rot="610358">
            <a:off x="1888644" y="6286267"/>
            <a:ext cx="726598" cy="126000"/>
          </a:xfrm>
          <a:prstGeom prst="stripedRightArrow">
            <a:avLst>
              <a:gd name="adj1" fmla="val 50000"/>
              <a:gd name="adj2" fmla="val 50000"/>
            </a:avLst>
          </a:prstGeom>
          <a:solidFill>
            <a:srgbClr val="CE9052"/>
          </a:solidFill>
          <a:ln w="9525" cap="flat" cmpd="sng">
            <a:solidFill>
              <a:srgbClr val="CE9052"/>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81" name="Google Shape;481;p38"/>
          <p:cNvSpPr/>
          <p:nvPr/>
        </p:nvSpPr>
        <p:spPr>
          <a:xfrm rot="277138">
            <a:off x="1730036" y="4810262"/>
            <a:ext cx="2098062" cy="126000"/>
          </a:xfrm>
          <a:prstGeom prst="stripedRightArrow">
            <a:avLst>
              <a:gd name="adj1" fmla="val 50000"/>
              <a:gd name="adj2" fmla="val 50000"/>
            </a:avLst>
          </a:prstGeom>
          <a:solidFill>
            <a:srgbClr val="FFC000"/>
          </a:solidFill>
          <a:ln w="9525" cap="flat" cmpd="sng">
            <a:solidFill>
              <a:srgbClr val="FFC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82" name="Google Shape;482;p38"/>
          <p:cNvSpPr/>
          <p:nvPr/>
        </p:nvSpPr>
        <p:spPr>
          <a:xfrm rot="10800000">
            <a:off x="4765118" y="6378359"/>
            <a:ext cx="4842905"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83" name="Google Shape;483;p38"/>
          <p:cNvSpPr/>
          <p:nvPr/>
        </p:nvSpPr>
        <p:spPr>
          <a:xfrm rot="8327272">
            <a:off x="8137446" y="3386394"/>
            <a:ext cx="1424409" cy="126000"/>
          </a:xfrm>
          <a:prstGeom prst="stripedRightArrow">
            <a:avLst>
              <a:gd name="adj1" fmla="val 50000"/>
              <a:gd name="adj2" fmla="val 50000"/>
            </a:avLst>
          </a:prstGeom>
          <a:solidFill>
            <a:srgbClr val="92D050"/>
          </a:solidFill>
          <a:ln w="9525" cap="flat" cmpd="sng">
            <a:solidFill>
              <a:srgbClr val="92D05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84" name="Google Shape;484;p38"/>
          <p:cNvSpPr/>
          <p:nvPr/>
        </p:nvSpPr>
        <p:spPr>
          <a:xfrm rot="8952069">
            <a:off x="8519404" y="3604736"/>
            <a:ext cx="941672" cy="126000"/>
          </a:xfrm>
          <a:prstGeom prst="stripedRightArrow">
            <a:avLst>
              <a:gd name="adj1" fmla="val 50000"/>
              <a:gd name="adj2" fmla="val 50000"/>
            </a:avLst>
          </a:prstGeom>
          <a:solidFill>
            <a:srgbClr val="0070C0"/>
          </a:solidFill>
          <a:ln w="9525" cap="flat" cmpd="sng">
            <a:solidFill>
              <a:srgbClr val="0070C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85" name="Google Shape;485;p38"/>
          <p:cNvSpPr/>
          <p:nvPr/>
        </p:nvSpPr>
        <p:spPr>
          <a:xfrm rot="10547588">
            <a:off x="8909467" y="3970823"/>
            <a:ext cx="597260" cy="126000"/>
          </a:xfrm>
          <a:prstGeom prst="stripedRightArrow">
            <a:avLst>
              <a:gd name="adj1" fmla="val 50000"/>
              <a:gd name="adj2" fmla="val 50000"/>
            </a:avLst>
          </a:prstGeom>
          <a:solidFill>
            <a:srgbClr val="7F3494"/>
          </a:solidFill>
          <a:ln w="9525" cap="flat" cmpd="sng">
            <a:solidFill>
              <a:srgbClr val="7030A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86" name="Google Shape;486;p38"/>
          <p:cNvSpPr txBox="1"/>
          <p:nvPr/>
        </p:nvSpPr>
        <p:spPr>
          <a:xfrm>
            <a:off x="9280478" y="2798812"/>
            <a:ext cx="234741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Minimise Window</a:t>
            </a:r>
            <a:endParaRPr sz="1400" b="0" i="0" u="none" strike="noStrike" cap="none">
              <a:solidFill>
                <a:srgbClr val="092E4B"/>
              </a:solidFill>
              <a:latin typeface="Arial"/>
              <a:ea typeface="Arial"/>
              <a:cs typeface="Arial"/>
              <a:sym typeface="Arial"/>
            </a:endParaRPr>
          </a:p>
        </p:txBody>
      </p:sp>
      <p:sp>
        <p:nvSpPr>
          <p:cNvPr id="487" name="Google Shape;487;p38"/>
          <p:cNvSpPr txBox="1"/>
          <p:nvPr/>
        </p:nvSpPr>
        <p:spPr>
          <a:xfrm>
            <a:off x="9335060" y="3306559"/>
            <a:ext cx="232012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Maximise Window</a:t>
            </a:r>
            <a:endParaRPr sz="1400" b="0" i="0" u="none" strike="noStrike" cap="none">
              <a:solidFill>
                <a:srgbClr val="092E4B"/>
              </a:solidFill>
              <a:latin typeface="Arial"/>
              <a:ea typeface="Arial"/>
              <a:cs typeface="Arial"/>
              <a:sym typeface="Arial"/>
            </a:endParaRPr>
          </a:p>
        </p:txBody>
      </p:sp>
      <p:sp>
        <p:nvSpPr>
          <p:cNvPr id="488" name="Google Shape;488;p38"/>
          <p:cNvSpPr txBox="1"/>
          <p:nvPr/>
        </p:nvSpPr>
        <p:spPr>
          <a:xfrm>
            <a:off x="9329421" y="3856815"/>
            <a:ext cx="170597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Exit Window</a:t>
            </a:r>
            <a:endParaRPr sz="1400" b="0" i="0" u="none" strike="noStrike" cap="none">
              <a:solidFill>
                <a:srgbClr val="092E4B"/>
              </a:solidFill>
              <a:latin typeface="Arial"/>
              <a:ea typeface="Arial"/>
              <a:cs typeface="Arial"/>
              <a:sym typeface="Arial"/>
            </a:endParaRPr>
          </a:p>
        </p:txBody>
      </p:sp>
      <p:sp>
        <p:nvSpPr>
          <p:cNvPr id="489" name="Google Shape;489;p38"/>
          <p:cNvSpPr txBox="1"/>
          <p:nvPr/>
        </p:nvSpPr>
        <p:spPr>
          <a:xfrm>
            <a:off x="9352826" y="6114807"/>
            <a:ext cx="184244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Minimised Windows</a:t>
            </a:r>
            <a:endParaRPr sz="1400" b="0" i="0" u="none" strike="noStrike" cap="none">
              <a:solidFill>
                <a:srgbClr val="092E4B"/>
              </a:solidFill>
              <a:latin typeface="Arial"/>
              <a:ea typeface="Arial"/>
              <a:cs typeface="Arial"/>
              <a:sym typeface="Arial"/>
            </a:endParaRPr>
          </a:p>
        </p:txBody>
      </p:sp>
      <p:sp>
        <p:nvSpPr>
          <p:cNvPr id="490" name="Google Shape;490;p38"/>
          <p:cNvSpPr txBox="1"/>
          <p:nvPr/>
        </p:nvSpPr>
        <p:spPr>
          <a:xfrm>
            <a:off x="757765" y="3057657"/>
            <a:ext cx="123296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Inactive Window</a:t>
            </a:r>
            <a:endParaRPr sz="1400" b="0" i="0" u="none" strike="noStrike" cap="none">
              <a:solidFill>
                <a:srgbClr val="092E4B"/>
              </a:solidFill>
              <a:latin typeface="Arial"/>
              <a:ea typeface="Arial"/>
              <a:cs typeface="Arial"/>
              <a:sym typeface="Arial"/>
            </a:endParaRPr>
          </a:p>
        </p:txBody>
      </p:sp>
      <p:sp>
        <p:nvSpPr>
          <p:cNvPr id="491" name="Google Shape;491;p38"/>
          <p:cNvSpPr txBox="1"/>
          <p:nvPr/>
        </p:nvSpPr>
        <p:spPr>
          <a:xfrm>
            <a:off x="778417" y="4470295"/>
            <a:ext cx="121230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Active Window</a:t>
            </a:r>
            <a:endParaRPr sz="1400" b="0" i="0" u="none" strike="noStrike" cap="none">
              <a:solidFill>
                <a:srgbClr val="092E4B"/>
              </a:solidFill>
              <a:latin typeface="Arial"/>
              <a:ea typeface="Arial"/>
              <a:cs typeface="Arial"/>
              <a:sym typeface="Arial"/>
            </a:endParaRPr>
          </a:p>
        </p:txBody>
      </p:sp>
      <p:sp>
        <p:nvSpPr>
          <p:cNvPr id="492" name="Google Shape;492;p38"/>
          <p:cNvSpPr txBox="1"/>
          <p:nvPr/>
        </p:nvSpPr>
        <p:spPr>
          <a:xfrm>
            <a:off x="669187" y="6043123"/>
            <a:ext cx="141011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Task Bar</a:t>
            </a:r>
            <a:endParaRPr sz="1400" b="0" i="0" u="none" strike="noStrike" cap="none">
              <a:solidFill>
                <a:srgbClr val="092E4B"/>
              </a:solidFill>
              <a:latin typeface="Arial"/>
              <a:ea typeface="Arial"/>
              <a:cs typeface="Arial"/>
              <a:sym typeface="Arial"/>
            </a:endParaRPr>
          </a:p>
        </p:txBody>
      </p:sp>
      <p:sp>
        <p:nvSpPr>
          <p:cNvPr id="493" name="Google Shape;493;p38"/>
          <p:cNvSpPr txBox="1"/>
          <p:nvPr/>
        </p:nvSpPr>
        <p:spPr>
          <a:xfrm>
            <a:off x="0" y="-10622"/>
            <a:ext cx="9280866" cy="646331"/>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Some Digital Literacy – Terms</a:t>
            </a:r>
            <a:endParaRPr sz="1400" b="0" i="0" u="none" strike="noStrike" cap="none">
              <a:solidFill>
                <a:srgbClr val="000000"/>
              </a:solidFill>
              <a:latin typeface="Arial"/>
              <a:ea typeface="Arial"/>
              <a:cs typeface="Arial"/>
              <a:sym typeface="Arial"/>
            </a:endParaRPr>
          </a:p>
        </p:txBody>
      </p:sp>
      <p:sp>
        <p:nvSpPr>
          <p:cNvPr id="494" name="Google Shape;494;p38"/>
          <p:cNvSpPr txBox="1"/>
          <p:nvPr/>
        </p:nvSpPr>
        <p:spPr>
          <a:xfrm>
            <a:off x="3957815" y="3992898"/>
            <a:ext cx="4934911" cy="2355494"/>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5" name="Google Shape;495;p38"/>
          <p:cNvSpPr txBox="1"/>
          <p:nvPr/>
        </p:nvSpPr>
        <p:spPr>
          <a:xfrm>
            <a:off x="2719640" y="2917651"/>
            <a:ext cx="4934911" cy="938031"/>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6" name="Google Shape;496;p38"/>
          <p:cNvSpPr txBox="1"/>
          <p:nvPr/>
        </p:nvSpPr>
        <p:spPr>
          <a:xfrm>
            <a:off x="8181529" y="4031905"/>
            <a:ext cx="205310" cy="236677"/>
          </a:xfrm>
          <a:prstGeom prst="rect">
            <a:avLst/>
          </a:prstGeom>
          <a:noFill/>
          <a:ln w="38100" cap="flat" cmpd="sng">
            <a:solidFill>
              <a:srgbClr val="92D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7" name="Google Shape;497;p38"/>
          <p:cNvSpPr txBox="1"/>
          <p:nvPr/>
        </p:nvSpPr>
        <p:spPr>
          <a:xfrm>
            <a:off x="8432487" y="4038987"/>
            <a:ext cx="205310" cy="236677"/>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8" name="Google Shape;498;p38"/>
          <p:cNvSpPr txBox="1"/>
          <p:nvPr/>
        </p:nvSpPr>
        <p:spPr>
          <a:xfrm>
            <a:off x="8662606" y="4038986"/>
            <a:ext cx="205310" cy="236677"/>
          </a:xfrm>
          <a:prstGeom prst="rect">
            <a:avLst/>
          </a:prstGeom>
          <a:noFill/>
          <a:ln w="38100"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9" name="Google Shape;499;p38"/>
          <p:cNvSpPr txBox="1"/>
          <p:nvPr/>
        </p:nvSpPr>
        <p:spPr>
          <a:xfrm>
            <a:off x="2701785" y="6256967"/>
            <a:ext cx="1127979" cy="294546"/>
          </a:xfrm>
          <a:prstGeom prst="rect">
            <a:avLst/>
          </a:prstGeom>
          <a:noFill/>
          <a:ln w="38100" cap="flat" cmpd="sng">
            <a:solidFill>
              <a:srgbClr val="CE905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0" name="Google Shape;500;p38"/>
          <p:cNvSpPr txBox="1"/>
          <p:nvPr/>
        </p:nvSpPr>
        <p:spPr>
          <a:xfrm>
            <a:off x="3858833" y="6308389"/>
            <a:ext cx="906285" cy="294546"/>
          </a:xfrm>
          <a:prstGeom prst="rect">
            <a:avLst/>
          </a:prstGeom>
          <a:noFill/>
          <a:ln w="38100" cap="flat" cmpd="sng">
            <a:solidFill>
              <a:srgbClr val="24BAA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19"/>
          <p:cNvSpPr txBox="1">
            <a:spLocks noGrp="1"/>
          </p:cNvSpPr>
          <p:nvPr>
            <p:ph type="body" idx="1"/>
          </p:nvPr>
        </p:nvSpPr>
        <p:spPr>
          <a:xfrm>
            <a:off x="0" y="2711825"/>
            <a:ext cx="8349842" cy="3311641"/>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1000"/>
              </a:spcBef>
              <a:spcAft>
                <a:spcPts val="0"/>
              </a:spcAft>
              <a:buSzPts val="2400"/>
              <a:buFont typeface="Arial"/>
              <a:buAutoNum type="arabicPeriod"/>
            </a:pPr>
            <a:r>
              <a:rPr lang="en-US" dirty="0"/>
              <a:t>Take your Smart Phone or tablet and if you don’t already have an email account choose your preferred provider (</a:t>
            </a:r>
            <a:r>
              <a:rPr lang="en-US" u="sng" dirty="0">
                <a:solidFill>
                  <a:srgbClr val="0070C0"/>
                </a:solidFill>
                <a:hlinkClick r:id="rId3">
                  <a:extLst>
                    <a:ext uri="{A12FA001-AC4F-418D-AE19-62706E023703}">
                      <ahyp:hlinkClr xmlns:ahyp="http://schemas.microsoft.com/office/drawing/2018/hyperlinkcolor" val="tx"/>
                    </a:ext>
                  </a:extLst>
                </a:hlinkClick>
              </a:rPr>
              <a:t>Yahoo Mail, </a:t>
            </a:r>
            <a:r>
              <a:rPr lang="en-US" dirty="0">
                <a:solidFill>
                  <a:srgbClr val="0070C0"/>
                </a:solidFill>
              </a:rPr>
              <a:t> </a:t>
            </a:r>
            <a:r>
              <a:rPr lang="en-US" u="sng" dirty="0">
                <a:solidFill>
                  <a:srgbClr val="0070C0"/>
                </a:solidFill>
                <a:hlinkClick r:id="rId4">
                  <a:extLst>
                    <a:ext uri="{A12FA001-AC4F-418D-AE19-62706E023703}">
                      <ahyp:hlinkClr xmlns:ahyp="http://schemas.microsoft.com/office/drawing/2018/hyperlinkcolor" val="tx"/>
                    </a:ext>
                  </a:extLst>
                </a:hlinkClick>
              </a:rPr>
              <a:t>Gmail</a:t>
            </a:r>
            <a:r>
              <a:rPr lang="en-US" dirty="0">
                <a:solidFill>
                  <a:srgbClr val="0070C0"/>
                </a:solidFill>
              </a:rPr>
              <a:t>, </a:t>
            </a:r>
            <a:r>
              <a:rPr lang="en-US" u="sng" dirty="0">
                <a:solidFill>
                  <a:srgbClr val="0070C0"/>
                </a:solidFill>
                <a:hlinkClick r:id="rId5">
                  <a:extLst>
                    <a:ext uri="{A12FA001-AC4F-418D-AE19-62706E023703}">
                      <ahyp:hlinkClr xmlns:ahyp="http://schemas.microsoft.com/office/drawing/2018/hyperlinkcolor" val="tx"/>
                    </a:ext>
                  </a:extLst>
                </a:hlinkClick>
              </a:rPr>
              <a:t>Microsoft Outlook </a:t>
            </a:r>
            <a:r>
              <a:rPr lang="en-US" dirty="0"/>
              <a:t>)and set up an email account for yourself or one of your clients.</a:t>
            </a:r>
            <a:endParaRPr dirty="0"/>
          </a:p>
          <a:p>
            <a:pPr marL="685800" lvl="0" indent="-304800" algn="l" rtl="0">
              <a:lnSpc>
                <a:spcPct val="90000"/>
              </a:lnSpc>
              <a:spcBef>
                <a:spcPts val="1000"/>
              </a:spcBef>
              <a:spcAft>
                <a:spcPts val="0"/>
              </a:spcAft>
              <a:buSzPts val="2400"/>
              <a:buFont typeface="Arial"/>
              <a:buNone/>
            </a:pPr>
            <a:endParaRPr dirty="0"/>
          </a:p>
          <a:p>
            <a:pPr marL="685800" lvl="0" indent="-457200" algn="l" rtl="0">
              <a:lnSpc>
                <a:spcPct val="90000"/>
              </a:lnSpc>
              <a:spcBef>
                <a:spcPts val="1000"/>
              </a:spcBef>
              <a:spcAft>
                <a:spcPts val="0"/>
              </a:spcAft>
              <a:buSzPts val="2400"/>
              <a:buFont typeface="+mj-lt"/>
              <a:buAutoNum type="arabicPeriod" startAt="2"/>
            </a:pPr>
            <a:r>
              <a:rPr lang="en-US" dirty="0"/>
              <a:t>Browse and explore the internet. For example, you could search for the website for this project www.housingcare.net </a:t>
            </a:r>
            <a:endParaRPr dirty="0"/>
          </a:p>
          <a:p>
            <a:pPr marL="685800" lvl="1" indent="0" algn="l" rtl="0">
              <a:lnSpc>
                <a:spcPct val="90000"/>
              </a:lnSpc>
              <a:spcBef>
                <a:spcPts val="500"/>
              </a:spcBef>
              <a:spcAft>
                <a:spcPts val="0"/>
              </a:spcAft>
              <a:buSzPts val="2000"/>
              <a:buNone/>
            </a:pPr>
            <a:r>
              <a:rPr lang="en-US" sz="2400" dirty="0">
                <a:solidFill>
                  <a:srgbClr val="092E4B"/>
                </a:solidFill>
                <a:latin typeface="Calibri"/>
                <a:ea typeface="Calibri"/>
                <a:cs typeface="Calibri"/>
                <a:sym typeface="Calibri"/>
              </a:rPr>
              <a:t>Click on the various tabs or words along the top of the page and get familiar with how websites work. Don’t be fearful!!</a:t>
            </a:r>
            <a:endParaRPr dirty="0"/>
          </a:p>
        </p:txBody>
      </p:sp>
      <p:sp>
        <p:nvSpPr>
          <p:cNvPr id="506" name="Google Shape;506;p19"/>
          <p:cNvSpPr txBox="1">
            <a:spLocks noGrp="1"/>
          </p:cNvSpPr>
          <p:nvPr>
            <p:ph type="body" idx="2"/>
          </p:nvPr>
        </p:nvSpPr>
        <p:spPr>
          <a:xfrm>
            <a:off x="339560" y="1098132"/>
            <a:ext cx="7178174" cy="103162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sz="4800"/>
              <a:t>Exercise Time…</a:t>
            </a:r>
            <a:endParaRPr/>
          </a:p>
        </p:txBody>
      </p:sp>
      <p:pic>
        <p:nvPicPr>
          <p:cNvPr id="507" name="Google Shape;507;p19"/>
          <p:cNvPicPr preferRelativeResize="0">
            <a:picLocks noGrp="1"/>
          </p:cNvPicPr>
          <p:nvPr>
            <p:ph type="pic" idx="3"/>
          </p:nvPr>
        </p:nvPicPr>
        <p:blipFill rotWithShape="1">
          <a:blip r:embed="rId6">
            <a:alphaModFix/>
          </a:blip>
          <a:srcRect l="5283" r="5282"/>
          <a:stretch/>
        </p:blipFill>
        <p:spPr>
          <a:xfrm>
            <a:off x="8583306" y="1246695"/>
            <a:ext cx="2444127" cy="4336988"/>
          </a:xfrm>
          <a:prstGeom prst="rect">
            <a:avLst/>
          </a:prstGeom>
          <a:solidFill>
            <a:srgbClr val="D8D8D8"/>
          </a:solidFill>
          <a:ln>
            <a:noFill/>
          </a:ln>
        </p:spPr>
      </p:pic>
      <p:grpSp>
        <p:nvGrpSpPr>
          <p:cNvPr id="508" name="Google Shape;508;p19"/>
          <p:cNvGrpSpPr/>
          <p:nvPr/>
        </p:nvGrpSpPr>
        <p:grpSpPr>
          <a:xfrm>
            <a:off x="4977320" y="1011676"/>
            <a:ext cx="1118680" cy="1031625"/>
            <a:chOff x="1923675" y="1633650"/>
            <a:chExt cx="436000" cy="435975"/>
          </a:xfrm>
        </p:grpSpPr>
        <p:sp>
          <p:nvSpPr>
            <p:cNvPr id="509" name="Google Shape;509;p19"/>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19"/>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19"/>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19"/>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19"/>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19"/>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5"/>
          <p:cNvSpPr txBox="1">
            <a:spLocks noGrp="1"/>
          </p:cNvSpPr>
          <p:nvPr>
            <p:ph type="body" idx="2"/>
          </p:nvPr>
        </p:nvSpPr>
        <p:spPr>
          <a:xfrm>
            <a:off x="579972" y="192058"/>
            <a:ext cx="9886397" cy="101897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A recap of this Glossary of terms…</a:t>
            </a:r>
            <a:endParaRPr/>
          </a:p>
        </p:txBody>
      </p:sp>
      <p:graphicFrame>
        <p:nvGraphicFramePr>
          <p:cNvPr id="520" name="Google Shape;520;p55"/>
          <p:cNvGraphicFramePr/>
          <p:nvPr/>
        </p:nvGraphicFramePr>
        <p:xfrm>
          <a:off x="1673352" y="1524338"/>
          <a:ext cx="9436600" cy="3733900"/>
        </p:xfrm>
        <a:graphic>
          <a:graphicData uri="http://schemas.openxmlformats.org/drawingml/2006/table">
            <a:tbl>
              <a:tblPr firstRow="1" bandRow="1">
                <a:noFill/>
                <a:tableStyleId>{D12BC01D-932E-4458-B90F-5DB54BF01314}</a:tableStyleId>
              </a:tblPr>
              <a:tblGrid>
                <a:gridCol w="2591025">
                  <a:extLst>
                    <a:ext uri="{9D8B030D-6E8A-4147-A177-3AD203B41FA5}">
                      <a16:colId xmlns:a16="http://schemas.microsoft.com/office/drawing/2014/main" val="20000"/>
                    </a:ext>
                  </a:extLst>
                </a:gridCol>
                <a:gridCol w="6845575">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latin typeface="Calibri"/>
                          <a:ea typeface="Calibri"/>
                          <a:cs typeface="Calibri"/>
                          <a:sym typeface="Calibri"/>
                        </a:rPr>
                        <a:t>TERM</a:t>
                      </a:r>
                      <a:endParaRPr sz="2000"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3494"/>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latin typeface="Calibri"/>
                          <a:ea typeface="Calibri"/>
                          <a:cs typeface="Calibri"/>
                          <a:sym typeface="Calibri"/>
                        </a:rPr>
                        <a:t>BRIEF DESCRIPTION</a:t>
                      </a:r>
                      <a:endParaRPr sz="2000"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3494"/>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 Internet</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A network of computers…the virtual world</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2. Email</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Electronic Mail an instant messaging system</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3. Website</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A group of pages of information accessible online (or on the internet)</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4. Web Address</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Is like an electronic version of a postal address</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5. Icon</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A small picture or image representing a command on your device</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6. Desktop</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The main screen where </a:t>
                      </a:r>
                      <a:r>
                        <a:rPr lang="en-US" sz="1800" b="0" i="0" u="none" strike="noStrike" cap="none">
                          <a:solidFill>
                            <a:srgbClr val="092E4B"/>
                          </a:solidFill>
                          <a:latin typeface="Calibri"/>
                          <a:ea typeface="Calibri"/>
                          <a:cs typeface="Calibri"/>
                          <a:sym typeface="Calibri"/>
                        </a:rPr>
                        <a:t>information that appears on your device</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7. Taskbar</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A row of buttons/graphical controls that represent open programs</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8. Power/charging icons</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Often on a device screen to indicate the level of charge etc</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9. Touchpad</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Common on laptops they are an alternative to a mouse</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graphicFrame>
        <p:nvGraphicFramePr>
          <p:cNvPr id="525" name="Google Shape;525;p56"/>
          <p:cNvGraphicFramePr/>
          <p:nvPr/>
        </p:nvGraphicFramePr>
        <p:xfrm>
          <a:off x="1565252" y="1396322"/>
          <a:ext cx="9385900" cy="4079350"/>
        </p:xfrm>
        <a:graphic>
          <a:graphicData uri="http://schemas.openxmlformats.org/drawingml/2006/table">
            <a:tbl>
              <a:tblPr firstRow="1" bandRow="1">
                <a:noFill/>
                <a:tableStyleId>{D12BC01D-932E-4458-B90F-5DB54BF01314}</a:tableStyleId>
              </a:tblPr>
              <a:tblGrid>
                <a:gridCol w="2540325">
                  <a:extLst>
                    <a:ext uri="{9D8B030D-6E8A-4147-A177-3AD203B41FA5}">
                      <a16:colId xmlns:a16="http://schemas.microsoft.com/office/drawing/2014/main" val="20000"/>
                    </a:ext>
                  </a:extLst>
                </a:gridCol>
                <a:gridCol w="6845575">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TERM</a:t>
                      </a:r>
                      <a:endParaRPr sz="1800"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3494"/>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BRIEF DESCRIPTION</a:t>
                      </a:r>
                      <a:endParaRPr sz="1800"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3494"/>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10. Keyboard</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The keys that operate the computer, very much like a typewriter</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11. Notification area</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An area of the taskbar that provides shows notifications and status</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12. Built-in Camera</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An integrated camera facing you that allow for video calls</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13. Software</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Programs that give instructions to the computer</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14. Hardware</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The physical parts of a computer system</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15. Ports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Where one connects  the charge cable or another  device</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16. Cursors</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 An icon that moves around the screen and allows editing or selecting</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17. Search engine</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Acts like Directory Enquiries to help us find web addresses/ websites</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18. Folder</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A virtual folder to store your files</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9"/>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19. Windows</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A framed area on the desktop </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10"/>
                  </a:ext>
                </a:extLst>
              </a:tr>
            </a:tbl>
          </a:graphicData>
        </a:graphic>
      </p:graphicFrame>
      <p:sp>
        <p:nvSpPr>
          <p:cNvPr id="526" name="Google Shape;526;p56"/>
          <p:cNvSpPr txBox="1">
            <a:spLocks noGrp="1"/>
          </p:cNvSpPr>
          <p:nvPr>
            <p:ph type="body" idx="2"/>
          </p:nvPr>
        </p:nvSpPr>
        <p:spPr>
          <a:xfrm>
            <a:off x="579438" y="192088"/>
            <a:ext cx="9886950" cy="101917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A recap of this Glossary of terms…continued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57"/>
          <p:cNvSpPr txBox="1">
            <a:spLocks noGrp="1"/>
          </p:cNvSpPr>
          <p:nvPr>
            <p:ph type="body" idx="1"/>
          </p:nvPr>
        </p:nvSpPr>
        <p:spPr>
          <a:xfrm>
            <a:off x="898357" y="1757388"/>
            <a:ext cx="4757375" cy="43776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en-US"/>
              <a:t>You have just been bombarded with information and an entire glossary of digital terms and you survived. </a:t>
            </a:r>
            <a:r>
              <a:rPr lang="en-US" b="1"/>
              <a:t>Great Job!!</a:t>
            </a:r>
            <a:endParaRPr sz="1000" b="1"/>
          </a:p>
          <a:p>
            <a:pPr marL="0" marR="0" lvl="0" indent="0" algn="l" rtl="0">
              <a:lnSpc>
                <a:spcPct val="90000"/>
              </a:lnSpc>
              <a:spcBef>
                <a:spcPts val="1000"/>
              </a:spcBef>
              <a:spcAft>
                <a:spcPts val="0"/>
              </a:spcAft>
              <a:buClr>
                <a:schemeClr val="lt1"/>
              </a:buClr>
              <a:buSzPts val="2400"/>
              <a:buFont typeface="Arial"/>
              <a:buNone/>
            </a:pPr>
            <a:r>
              <a:rPr lang="en-US" b="1"/>
              <a:t>TAKE A BREAK…</a:t>
            </a:r>
            <a:endParaRPr/>
          </a:p>
          <a:p>
            <a:pPr marL="0" marR="0" lvl="0" indent="0" algn="l" rtl="0">
              <a:lnSpc>
                <a:spcPct val="90000"/>
              </a:lnSpc>
              <a:spcBef>
                <a:spcPts val="1000"/>
              </a:spcBef>
              <a:spcAft>
                <a:spcPts val="0"/>
              </a:spcAft>
              <a:buClr>
                <a:schemeClr val="lt1"/>
              </a:buClr>
              <a:buSzPts val="2400"/>
              <a:buFont typeface="Arial"/>
              <a:buNone/>
            </a:pPr>
            <a:r>
              <a:rPr lang="en-US"/>
              <a:t>then we want you to restart (at your own pace) but please stay with us. Knowing all the above terms will make sense as you journey onwards.  Next, we are going to discuss Smartphones</a:t>
            </a:r>
            <a:endParaRPr/>
          </a:p>
        </p:txBody>
      </p:sp>
      <p:sp>
        <p:nvSpPr>
          <p:cNvPr id="532" name="Google Shape;532;p57"/>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sz="4800"/>
              <a:t>Well Done!!</a:t>
            </a:r>
            <a:endParaRPr sz="4800"/>
          </a:p>
        </p:txBody>
      </p:sp>
      <p:pic>
        <p:nvPicPr>
          <p:cNvPr id="533" name="Google Shape;533;p57" descr="Green birthday envelope with ribbons"/>
          <p:cNvPicPr preferRelativeResize="0">
            <a:picLocks noGrp="1"/>
          </p:cNvPicPr>
          <p:nvPr>
            <p:ph type="pic" idx="3"/>
          </p:nvPr>
        </p:nvPicPr>
        <p:blipFill rotWithShape="1">
          <a:blip r:embed="rId3">
            <a:alphaModFix/>
          </a:blip>
          <a:srcRect l="3178" r="3177"/>
          <a:stretch/>
        </p:blipFill>
        <p:spPr>
          <a:xfrm>
            <a:off x="5888002" y="439730"/>
            <a:ext cx="5660531" cy="6045736"/>
          </a:xfrm>
          <a:prstGeom prst="rect">
            <a:avLst/>
          </a:prstGeom>
          <a:solidFill>
            <a:srgbClr val="F2F2F2"/>
          </a:solid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5"/>
          <p:cNvSpPr txBox="1">
            <a:spLocks noGrp="1"/>
          </p:cNvSpPr>
          <p:nvPr>
            <p:ph type="body" idx="1"/>
          </p:nvPr>
        </p:nvSpPr>
        <p:spPr>
          <a:xfrm>
            <a:off x="5497150" y="3602325"/>
            <a:ext cx="6156900" cy="225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Font typeface="Arial"/>
              <a:buNone/>
            </a:pPr>
            <a:r>
              <a:rPr lang="en-US"/>
              <a:t>The Effective use of Smartphones</a:t>
            </a:r>
            <a:endParaRPr/>
          </a:p>
        </p:txBody>
      </p:sp>
      <p:sp>
        <p:nvSpPr>
          <p:cNvPr id="540" name="Google Shape;540;p5"/>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02</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8"/>
          <p:cNvSpPr txBox="1">
            <a:spLocks noGrp="1"/>
          </p:cNvSpPr>
          <p:nvPr>
            <p:ph type="body" idx="1"/>
          </p:nvPr>
        </p:nvSpPr>
        <p:spPr>
          <a:xfrm>
            <a:off x="643467" y="1114697"/>
            <a:ext cx="5510592" cy="51878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en-US"/>
              <a:t>Smartphones are like mini-computers</a:t>
            </a:r>
            <a:endParaRPr/>
          </a:p>
          <a:p>
            <a:pPr marL="0" marR="0" lvl="0" indent="0" algn="l" rtl="0">
              <a:lnSpc>
                <a:spcPct val="90000"/>
              </a:lnSpc>
              <a:spcBef>
                <a:spcPts val="1000"/>
              </a:spcBef>
              <a:spcAft>
                <a:spcPts val="0"/>
              </a:spcAft>
              <a:buClr>
                <a:schemeClr val="lt1"/>
              </a:buClr>
              <a:buSzPts val="2400"/>
              <a:buFont typeface="Arial"/>
              <a:buNone/>
            </a:pPr>
            <a:r>
              <a:rPr lang="en-US"/>
              <a:t>The two most popular operating systems in smartphones are </a:t>
            </a:r>
            <a:r>
              <a:rPr lang="en-US" b="1">
                <a:solidFill>
                  <a:schemeClr val="lt1"/>
                </a:solidFill>
              </a:rPr>
              <a:t>iOS</a:t>
            </a:r>
            <a:r>
              <a:rPr lang="en-US"/>
              <a:t> and </a:t>
            </a:r>
            <a:r>
              <a:rPr lang="en-US" b="1">
                <a:solidFill>
                  <a:schemeClr val="lt1"/>
                </a:solidFill>
              </a:rPr>
              <a:t>Android</a:t>
            </a:r>
            <a:r>
              <a:rPr lang="en-US" b="1"/>
              <a:t> </a:t>
            </a:r>
            <a:r>
              <a:rPr lang="en-US"/>
              <a:t>this is what categorises the phones into different types…</a:t>
            </a:r>
            <a:endParaRPr/>
          </a:p>
          <a:p>
            <a:pPr marL="342900" lvl="0" indent="-342900" algn="l" rtl="0">
              <a:lnSpc>
                <a:spcPct val="90000"/>
              </a:lnSpc>
              <a:spcBef>
                <a:spcPts val="1000"/>
              </a:spcBef>
              <a:spcAft>
                <a:spcPts val="0"/>
              </a:spcAft>
              <a:buSzPts val="2400"/>
              <a:buFont typeface="Arial"/>
              <a:buChar char="•"/>
            </a:pPr>
            <a:r>
              <a:rPr lang="en-US"/>
              <a:t>The </a:t>
            </a:r>
            <a:r>
              <a:rPr lang="en-US" b="1">
                <a:solidFill>
                  <a:srgbClr val="24BAA2"/>
                </a:solidFill>
              </a:rPr>
              <a:t>iOS is from Apple </a:t>
            </a:r>
            <a:r>
              <a:rPr lang="en-US"/>
              <a:t>and specifically runs on Apple iPhones.</a:t>
            </a:r>
            <a:endParaRPr/>
          </a:p>
          <a:p>
            <a:pPr marL="342900" lvl="0" indent="-342900" algn="l" rtl="0">
              <a:lnSpc>
                <a:spcPct val="90000"/>
              </a:lnSpc>
              <a:spcBef>
                <a:spcPts val="1000"/>
              </a:spcBef>
              <a:spcAft>
                <a:spcPts val="0"/>
              </a:spcAft>
              <a:buSzPts val="2400"/>
              <a:buFont typeface="Arial"/>
              <a:buChar char="•"/>
            </a:pPr>
            <a:r>
              <a:rPr lang="en-US"/>
              <a:t>The </a:t>
            </a:r>
            <a:r>
              <a:rPr lang="en-US" b="1">
                <a:solidFill>
                  <a:srgbClr val="24BAA2"/>
                </a:solidFill>
              </a:rPr>
              <a:t>Android from Google </a:t>
            </a:r>
            <a:r>
              <a:rPr lang="en-US"/>
              <a:t>is quite open and runs on a wide range of phones.</a:t>
            </a:r>
            <a:endParaRPr/>
          </a:p>
          <a:p>
            <a:pPr marL="0" lvl="0" indent="0" algn="ctr" rtl="0">
              <a:lnSpc>
                <a:spcPct val="90000"/>
              </a:lnSpc>
              <a:spcBef>
                <a:spcPts val="1000"/>
              </a:spcBef>
              <a:spcAft>
                <a:spcPts val="0"/>
              </a:spcAft>
              <a:buSzPts val="2400"/>
              <a:buNone/>
            </a:pPr>
            <a:r>
              <a:rPr lang="en-US" b="1"/>
              <a:t>These operating systems are so advanced, and they perform many functions other than just phone calls</a:t>
            </a:r>
            <a:endParaRPr b="1"/>
          </a:p>
        </p:txBody>
      </p:sp>
      <p:sp>
        <p:nvSpPr>
          <p:cNvPr id="546" name="Google Shape;546;p58"/>
          <p:cNvSpPr txBox="1">
            <a:spLocks noGrp="1"/>
          </p:cNvSpPr>
          <p:nvPr>
            <p:ph type="body" idx="2"/>
          </p:nvPr>
        </p:nvSpPr>
        <p:spPr>
          <a:xfrm>
            <a:off x="643467" y="326644"/>
            <a:ext cx="5394476"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Types of Smartphones…</a:t>
            </a:r>
            <a:endParaRPr/>
          </a:p>
        </p:txBody>
      </p:sp>
      <p:pic>
        <p:nvPicPr>
          <p:cNvPr id="547" name="Google Shape;547;p58"/>
          <p:cNvPicPr preferRelativeResize="0"/>
          <p:nvPr/>
        </p:nvPicPr>
        <p:blipFill rotWithShape="1">
          <a:blip r:embed="rId3">
            <a:alphaModFix/>
          </a:blip>
          <a:srcRect/>
          <a:stretch/>
        </p:blipFill>
        <p:spPr>
          <a:xfrm>
            <a:off x="9015704" y="1503272"/>
            <a:ext cx="2616334" cy="1663786"/>
          </a:xfrm>
          <a:prstGeom prst="rect">
            <a:avLst/>
          </a:prstGeom>
          <a:noFill/>
          <a:ln>
            <a:noFill/>
          </a:ln>
        </p:spPr>
      </p:pic>
      <p:pic>
        <p:nvPicPr>
          <p:cNvPr id="548" name="Google Shape;548;p58"/>
          <p:cNvPicPr preferRelativeResize="0"/>
          <p:nvPr/>
        </p:nvPicPr>
        <p:blipFill rotWithShape="1">
          <a:blip r:embed="rId4">
            <a:alphaModFix/>
          </a:blip>
          <a:srcRect l="8829"/>
          <a:stretch/>
        </p:blipFill>
        <p:spPr>
          <a:xfrm>
            <a:off x="8905422" y="4750985"/>
            <a:ext cx="2836898" cy="1701887"/>
          </a:xfrm>
          <a:prstGeom prst="rect">
            <a:avLst/>
          </a:prstGeom>
          <a:noFill/>
          <a:ln>
            <a:noFill/>
          </a:ln>
        </p:spPr>
      </p:pic>
      <p:pic>
        <p:nvPicPr>
          <p:cNvPr id="549" name="Google Shape;549;p58">
            <a:hlinkClick r:id="rId5"/>
          </p:cNvPr>
          <p:cNvPicPr preferRelativeResize="0"/>
          <p:nvPr/>
        </p:nvPicPr>
        <p:blipFill rotWithShape="1">
          <a:blip r:embed="rId6">
            <a:alphaModFix/>
          </a:blip>
          <a:srcRect l="8437" r="12640"/>
          <a:stretch/>
        </p:blipFill>
        <p:spPr>
          <a:xfrm>
            <a:off x="6835546" y="3429000"/>
            <a:ext cx="2180158" cy="1568531"/>
          </a:xfrm>
          <a:prstGeom prst="rect">
            <a:avLst/>
          </a:prstGeom>
          <a:noFill/>
          <a:ln>
            <a:noFill/>
          </a:ln>
        </p:spPr>
      </p:pic>
      <p:pic>
        <p:nvPicPr>
          <p:cNvPr id="550" name="Google Shape;550;p58">
            <a:hlinkClick r:id="rId7"/>
          </p:cNvPr>
          <p:cNvPicPr preferRelativeResize="0"/>
          <p:nvPr/>
        </p:nvPicPr>
        <p:blipFill rotWithShape="1">
          <a:blip r:embed="rId8">
            <a:alphaModFix/>
          </a:blip>
          <a:srcRect t="2580"/>
          <a:stretch/>
        </p:blipFill>
        <p:spPr>
          <a:xfrm>
            <a:off x="6992962" y="583106"/>
            <a:ext cx="1676486" cy="14723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7"/>
          <p:cNvSpPr txBox="1">
            <a:spLocks noGrp="1"/>
          </p:cNvSpPr>
          <p:nvPr>
            <p:ph type="body" idx="1"/>
          </p:nvPr>
        </p:nvSpPr>
        <p:spPr>
          <a:xfrm>
            <a:off x="275825" y="1236475"/>
            <a:ext cx="5518500" cy="4719600"/>
          </a:xfrm>
          <a:prstGeom prst="rect">
            <a:avLst/>
          </a:prstGeom>
          <a:noFill/>
          <a:ln>
            <a:noFill/>
          </a:ln>
        </p:spPr>
        <p:txBody>
          <a:bodyPr spcFirstLastPara="1" wrap="square" lIns="91425" tIns="45700" rIns="91425" bIns="45700" anchor="t" anchorCtr="0">
            <a:noAutofit/>
          </a:bodyPr>
          <a:lstStyle/>
          <a:p>
            <a:pPr marL="457200" lvl="0" indent="-228600" algn="l" rtl="0">
              <a:lnSpc>
                <a:spcPct val="107000"/>
              </a:lnSpc>
              <a:spcBef>
                <a:spcPts val="1000"/>
              </a:spcBef>
              <a:spcAft>
                <a:spcPts val="0"/>
              </a:spcAft>
              <a:buSzPts val="2400"/>
              <a:buNone/>
            </a:pPr>
            <a:r>
              <a:rPr lang="en-US">
                <a:latin typeface="Calibri"/>
                <a:ea typeface="Calibri"/>
                <a:cs typeface="Calibri"/>
                <a:sym typeface="Calibri"/>
              </a:rPr>
              <a:t>By the end of this module, we aim for you as Carers to be able to:</a:t>
            </a:r>
            <a:endParaRPr/>
          </a:p>
          <a:p>
            <a:pPr marL="342900" lvl="0" indent="-342900" algn="l" rtl="0">
              <a:lnSpc>
                <a:spcPct val="107000"/>
              </a:lnSpc>
              <a:spcBef>
                <a:spcPts val="1800"/>
              </a:spcBef>
              <a:spcAft>
                <a:spcPts val="0"/>
              </a:spcAft>
              <a:buSzPts val="2400"/>
              <a:buFont typeface="Noto Sans"/>
              <a:buChar char="✔"/>
            </a:pPr>
            <a:r>
              <a:rPr lang="en-US">
                <a:latin typeface="Calibri"/>
                <a:ea typeface="Calibri"/>
                <a:cs typeface="Calibri"/>
                <a:sym typeface="Calibri"/>
              </a:rPr>
              <a:t>Realise and understand the benefits &amp; basic functionality of 3 devices</a:t>
            </a:r>
            <a:endParaRPr/>
          </a:p>
          <a:p>
            <a:pPr marL="342900" lvl="0" indent="-342900" algn="l" rtl="0">
              <a:lnSpc>
                <a:spcPct val="107000"/>
              </a:lnSpc>
              <a:spcBef>
                <a:spcPts val="1000"/>
              </a:spcBef>
              <a:spcAft>
                <a:spcPts val="0"/>
              </a:spcAft>
              <a:buSzPts val="2400"/>
              <a:buFont typeface="Noto Sans"/>
              <a:buChar char="✔"/>
            </a:pPr>
            <a:r>
              <a:rPr lang="en-US">
                <a:latin typeface="Calibri"/>
                <a:ea typeface="Calibri"/>
                <a:cs typeface="Calibri"/>
                <a:sym typeface="Calibri"/>
              </a:rPr>
              <a:t>Identify the component parts of these devices</a:t>
            </a:r>
            <a:endParaRPr/>
          </a:p>
          <a:p>
            <a:pPr marL="342900" lvl="0" indent="-342900" algn="l" rtl="0">
              <a:lnSpc>
                <a:spcPct val="107000"/>
              </a:lnSpc>
              <a:spcBef>
                <a:spcPts val="1000"/>
              </a:spcBef>
              <a:spcAft>
                <a:spcPts val="0"/>
              </a:spcAft>
              <a:buSzPts val="2400"/>
              <a:buFont typeface="Noto Sans"/>
              <a:buChar char="✔"/>
            </a:pPr>
            <a:r>
              <a:rPr lang="en-US">
                <a:latin typeface="Calibri"/>
                <a:ea typeface="Calibri"/>
                <a:cs typeface="Calibri"/>
                <a:sym typeface="Calibri"/>
              </a:rPr>
              <a:t>Create awareness of IT (information technology) systems in our everyday lives</a:t>
            </a:r>
            <a:endParaRPr/>
          </a:p>
          <a:p>
            <a:pPr marL="342900" lvl="0" indent="-342900" algn="l" rtl="0">
              <a:lnSpc>
                <a:spcPct val="107000"/>
              </a:lnSpc>
              <a:spcBef>
                <a:spcPts val="1000"/>
              </a:spcBef>
              <a:spcAft>
                <a:spcPts val="0"/>
              </a:spcAft>
              <a:buSzPts val="2400"/>
              <a:buFont typeface="Noto Sans"/>
              <a:buChar char="✔"/>
            </a:pPr>
            <a:r>
              <a:rPr lang="en-US">
                <a:latin typeface="Calibri"/>
                <a:ea typeface="Calibri"/>
                <a:cs typeface="Calibri"/>
                <a:sym typeface="Calibri"/>
              </a:rPr>
              <a:t>Examine the safety element when using </a:t>
            </a:r>
            <a:r>
              <a:rPr lang="en-US"/>
              <a:t>these devices even at a basic level</a:t>
            </a:r>
            <a:endParaRPr/>
          </a:p>
          <a:p>
            <a:pPr marL="457200" marR="0" lvl="0" indent="-228600" algn="l" rtl="0">
              <a:lnSpc>
                <a:spcPct val="90000"/>
              </a:lnSpc>
              <a:spcBef>
                <a:spcPts val="1800"/>
              </a:spcBef>
              <a:spcAft>
                <a:spcPts val="0"/>
              </a:spcAft>
              <a:buClr>
                <a:schemeClr val="lt1"/>
              </a:buClr>
              <a:buSzPts val="2400"/>
              <a:buFont typeface="Arial"/>
              <a:buNone/>
            </a:pPr>
            <a:endParaRPr/>
          </a:p>
        </p:txBody>
      </p:sp>
      <p:sp>
        <p:nvSpPr>
          <p:cNvPr id="233" name="Google Shape;233;p7"/>
          <p:cNvSpPr txBox="1">
            <a:spLocks noGrp="1"/>
          </p:cNvSpPr>
          <p:nvPr>
            <p:ph type="body" idx="2"/>
          </p:nvPr>
        </p:nvSpPr>
        <p:spPr>
          <a:xfrm>
            <a:off x="374159" y="243780"/>
            <a:ext cx="4757400" cy="992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Module 1</a:t>
            </a:r>
            <a:endParaRPr/>
          </a:p>
        </p:txBody>
      </p:sp>
      <p:pic>
        <p:nvPicPr>
          <p:cNvPr id="234" name="Google Shape;234;p7" descr="Old woman on a video call"/>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5888002" y="439730"/>
            <a:ext cx="5660531" cy="6045736"/>
          </a:xfrm>
          <a:prstGeom prst="rect">
            <a:avLst/>
          </a:prstGeom>
          <a:solidFill>
            <a:srgbClr val="F2F2F2"/>
          </a:solid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8" descr="Image result for smartphone"/>
          <p:cNvPicPr preferRelativeResize="0"/>
          <p:nvPr/>
        </p:nvPicPr>
        <p:blipFill rotWithShape="1">
          <a:blip r:embed="rId3">
            <a:alphaModFix/>
          </a:blip>
          <a:srcRect/>
          <a:stretch/>
        </p:blipFill>
        <p:spPr>
          <a:xfrm>
            <a:off x="2788920" y="1937016"/>
            <a:ext cx="5943600" cy="4294962"/>
          </a:xfrm>
          <a:prstGeom prst="rect">
            <a:avLst/>
          </a:prstGeom>
          <a:noFill/>
          <a:ln>
            <a:noFill/>
          </a:ln>
        </p:spPr>
      </p:pic>
      <p:sp>
        <p:nvSpPr>
          <p:cNvPr id="556" name="Google Shape;556;p8"/>
          <p:cNvSpPr txBox="1"/>
          <p:nvPr/>
        </p:nvSpPr>
        <p:spPr>
          <a:xfrm>
            <a:off x="0" y="0"/>
            <a:ext cx="12192000" cy="1077178"/>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Smartphone – Basic Parts of an iPhone</a:t>
            </a:r>
            <a:endParaRPr sz="36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lt1"/>
              </a:solidFill>
              <a:latin typeface="Calibri"/>
              <a:ea typeface="Calibri"/>
              <a:cs typeface="Calibri"/>
              <a:sym typeface="Calibri"/>
            </a:endParaRPr>
          </a:p>
        </p:txBody>
      </p:sp>
      <p:sp>
        <p:nvSpPr>
          <p:cNvPr id="557" name="Google Shape;557;p8"/>
          <p:cNvSpPr/>
          <p:nvPr/>
        </p:nvSpPr>
        <p:spPr>
          <a:xfrm rot="1540167">
            <a:off x="2939132" y="1892001"/>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58" name="Google Shape;558;p8"/>
          <p:cNvSpPr/>
          <p:nvPr/>
        </p:nvSpPr>
        <p:spPr>
          <a:xfrm>
            <a:off x="2511911" y="2174294"/>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59" name="Google Shape;559;p8"/>
          <p:cNvSpPr/>
          <p:nvPr/>
        </p:nvSpPr>
        <p:spPr>
          <a:xfrm rot="10597866">
            <a:off x="8164956" y="2586384"/>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60" name="Google Shape;560;p8"/>
          <p:cNvSpPr/>
          <p:nvPr/>
        </p:nvSpPr>
        <p:spPr>
          <a:xfrm rot="10597866">
            <a:off x="8180387" y="2946735"/>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61" name="Google Shape;561;p8"/>
          <p:cNvSpPr/>
          <p:nvPr/>
        </p:nvSpPr>
        <p:spPr>
          <a:xfrm rot="10597866">
            <a:off x="8194935" y="3307086"/>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62" name="Google Shape;562;p8"/>
          <p:cNvSpPr/>
          <p:nvPr/>
        </p:nvSpPr>
        <p:spPr>
          <a:xfrm rot="9958284">
            <a:off x="6824113" y="1836780"/>
            <a:ext cx="1773354" cy="126000"/>
          </a:xfrm>
          <a:prstGeom prst="stripedRightArrow">
            <a:avLst>
              <a:gd name="adj1" fmla="val 50000"/>
              <a:gd name="adj2" fmla="val 50000"/>
            </a:avLst>
          </a:prstGeom>
          <a:solidFill>
            <a:srgbClr val="92D050"/>
          </a:solidFill>
          <a:ln w="9525" cap="flat" cmpd="sng">
            <a:solidFill>
              <a:srgbClr val="92D05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63" name="Google Shape;563;p8"/>
          <p:cNvSpPr/>
          <p:nvPr/>
        </p:nvSpPr>
        <p:spPr>
          <a:xfrm rot="9739322">
            <a:off x="7617576" y="2356419"/>
            <a:ext cx="1517110" cy="145914"/>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64" name="Google Shape;564;p8"/>
          <p:cNvSpPr/>
          <p:nvPr/>
        </p:nvSpPr>
        <p:spPr>
          <a:xfrm rot="10597866">
            <a:off x="7546529" y="4151293"/>
            <a:ext cx="1786592" cy="126000"/>
          </a:xfrm>
          <a:prstGeom prst="stripedRightArrow">
            <a:avLst>
              <a:gd name="adj1" fmla="val 50000"/>
              <a:gd name="adj2" fmla="val 50000"/>
            </a:avLst>
          </a:prstGeom>
          <a:solidFill>
            <a:srgbClr val="FF33CC"/>
          </a:solidFill>
          <a:ln w="9525" cap="flat" cmpd="sng">
            <a:solidFill>
              <a:srgbClr val="FF33CC"/>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65" name="Google Shape;565;p8"/>
          <p:cNvSpPr/>
          <p:nvPr/>
        </p:nvSpPr>
        <p:spPr>
          <a:xfrm rot="10597866">
            <a:off x="6962147" y="5698487"/>
            <a:ext cx="2379741" cy="126000"/>
          </a:xfrm>
          <a:prstGeom prst="stripedRightArrow">
            <a:avLst>
              <a:gd name="adj1" fmla="val 50000"/>
              <a:gd name="adj2" fmla="val 50000"/>
            </a:avLst>
          </a:prstGeom>
          <a:solidFill>
            <a:srgbClr val="C77C17"/>
          </a:solidFill>
          <a:ln w="9525" cap="flat" cmpd="sng">
            <a:solidFill>
              <a:srgbClr val="C77C17"/>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66" name="Google Shape;566;p8"/>
          <p:cNvSpPr txBox="1"/>
          <p:nvPr/>
        </p:nvSpPr>
        <p:spPr>
          <a:xfrm>
            <a:off x="8368842" y="1480993"/>
            <a:ext cx="204930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Front Camera</a:t>
            </a:r>
            <a:endParaRPr sz="1400" b="0" i="0" u="none" strike="noStrike" cap="none">
              <a:solidFill>
                <a:srgbClr val="000000"/>
              </a:solidFill>
              <a:latin typeface="Arial"/>
              <a:ea typeface="Arial"/>
              <a:cs typeface="Arial"/>
              <a:sym typeface="Arial"/>
            </a:endParaRPr>
          </a:p>
        </p:txBody>
      </p:sp>
      <p:sp>
        <p:nvSpPr>
          <p:cNvPr id="567" name="Google Shape;567;p8"/>
          <p:cNvSpPr txBox="1"/>
          <p:nvPr/>
        </p:nvSpPr>
        <p:spPr>
          <a:xfrm>
            <a:off x="9060154" y="1969024"/>
            <a:ext cx="1807202"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Power Button</a:t>
            </a:r>
            <a:endParaRPr sz="1400" b="0" i="0" u="none" strike="noStrike" cap="none">
              <a:solidFill>
                <a:srgbClr val="000000"/>
              </a:solidFill>
              <a:latin typeface="Arial"/>
              <a:ea typeface="Arial"/>
              <a:cs typeface="Arial"/>
              <a:sym typeface="Arial"/>
            </a:endParaRPr>
          </a:p>
        </p:txBody>
      </p:sp>
      <p:sp>
        <p:nvSpPr>
          <p:cNvPr id="568" name="Google Shape;568;p8"/>
          <p:cNvSpPr txBox="1"/>
          <p:nvPr/>
        </p:nvSpPr>
        <p:spPr>
          <a:xfrm>
            <a:off x="9043735" y="2419262"/>
            <a:ext cx="286485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Silent On/Off Button</a:t>
            </a:r>
            <a:endParaRPr sz="1400" b="0" i="0" u="none" strike="noStrike" cap="none">
              <a:solidFill>
                <a:srgbClr val="000000"/>
              </a:solidFill>
              <a:latin typeface="Arial"/>
              <a:ea typeface="Arial"/>
              <a:cs typeface="Arial"/>
              <a:sym typeface="Arial"/>
            </a:endParaRPr>
          </a:p>
        </p:txBody>
      </p:sp>
      <p:sp>
        <p:nvSpPr>
          <p:cNvPr id="569" name="Google Shape;569;p8"/>
          <p:cNvSpPr txBox="1"/>
          <p:nvPr/>
        </p:nvSpPr>
        <p:spPr>
          <a:xfrm>
            <a:off x="9129102" y="2798087"/>
            <a:ext cx="160171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Volume Up</a:t>
            </a:r>
            <a:endParaRPr sz="1400" b="0" i="0" u="none" strike="noStrike" cap="none">
              <a:solidFill>
                <a:srgbClr val="000000"/>
              </a:solidFill>
              <a:latin typeface="Arial"/>
              <a:ea typeface="Arial"/>
              <a:cs typeface="Arial"/>
              <a:sym typeface="Arial"/>
            </a:endParaRPr>
          </a:p>
        </p:txBody>
      </p:sp>
      <p:sp>
        <p:nvSpPr>
          <p:cNvPr id="570" name="Google Shape;570;p8"/>
          <p:cNvSpPr txBox="1"/>
          <p:nvPr/>
        </p:nvSpPr>
        <p:spPr>
          <a:xfrm>
            <a:off x="9156938" y="3167419"/>
            <a:ext cx="187304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Volume Down</a:t>
            </a:r>
            <a:endParaRPr sz="1400" b="0" i="0" u="none" strike="noStrike" cap="none">
              <a:solidFill>
                <a:srgbClr val="000000"/>
              </a:solidFill>
              <a:latin typeface="Arial"/>
              <a:ea typeface="Arial"/>
              <a:cs typeface="Arial"/>
              <a:sym typeface="Arial"/>
            </a:endParaRPr>
          </a:p>
        </p:txBody>
      </p:sp>
      <p:sp>
        <p:nvSpPr>
          <p:cNvPr id="571" name="Google Shape;571;p8"/>
          <p:cNvSpPr txBox="1"/>
          <p:nvPr/>
        </p:nvSpPr>
        <p:spPr>
          <a:xfrm>
            <a:off x="9129088" y="3806670"/>
            <a:ext cx="2569278"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Widget/ Icon to allow access to App</a:t>
            </a:r>
            <a:endParaRPr sz="1400" b="0" i="0" u="none" strike="noStrike" cap="none">
              <a:solidFill>
                <a:srgbClr val="000000"/>
              </a:solidFill>
              <a:latin typeface="Arial"/>
              <a:ea typeface="Arial"/>
              <a:cs typeface="Arial"/>
              <a:sym typeface="Arial"/>
            </a:endParaRPr>
          </a:p>
        </p:txBody>
      </p:sp>
      <p:sp>
        <p:nvSpPr>
          <p:cNvPr id="572" name="Google Shape;572;p8"/>
          <p:cNvSpPr txBox="1"/>
          <p:nvPr/>
        </p:nvSpPr>
        <p:spPr>
          <a:xfrm>
            <a:off x="1487812" y="1960071"/>
            <a:ext cx="112180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Main Camera</a:t>
            </a:r>
            <a:endParaRPr sz="1400" b="0" i="0" u="none" strike="noStrike" cap="none">
              <a:solidFill>
                <a:srgbClr val="000000"/>
              </a:solidFill>
              <a:latin typeface="Arial"/>
              <a:ea typeface="Arial"/>
              <a:cs typeface="Arial"/>
              <a:sym typeface="Arial"/>
            </a:endParaRPr>
          </a:p>
        </p:txBody>
      </p:sp>
      <p:sp>
        <p:nvSpPr>
          <p:cNvPr id="573" name="Google Shape;573;p8"/>
          <p:cNvSpPr txBox="1"/>
          <p:nvPr/>
        </p:nvSpPr>
        <p:spPr>
          <a:xfrm>
            <a:off x="1528997" y="1401614"/>
            <a:ext cx="143422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LED Flash</a:t>
            </a:r>
            <a:endParaRPr sz="1400" b="0" i="0" u="none" strike="noStrike" cap="none">
              <a:solidFill>
                <a:srgbClr val="000000"/>
              </a:solidFill>
              <a:latin typeface="Arial"/>
              <a:ea typeface="Arial"/>
              <a:cs typeface="Arial"/>
              <a:sym typeface="Arial"/>
            </a:endParaRPr>
          </a:p>
        </p:txBody>
      </p:sp>
      <p:sp>
        <p:nvSpPr>
          <p:cNvPr id="574" name="Google Shape;574;p8"/>
          <p:cNvSpPr txBox="1"/>
          <p:nvPr/>
        </p:nvSpPr>
        <p:spPr>
          <a:xfrm>
            <a:off x="9129088" y="5496330"/>
            <a:ext cx="183908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Home Button</a:t>
            </a:r>
            <a:endParaRPr sz="1400" b="0" i="0" u="none" strike="noStrike" cap="none">
              <a:solidFill>
                <a:srgbClr val="000000"/>
              </a:solidFill>
              <a:latin typeface="Arial"/>
              <a:ea typeface="Arial"/>
              <a:cs typeface="Arial"/>
              <a:sym typeface="Arial"/>
            </a:endParaRPr>
          </a:p>
        </p:txBody>
      </p:sp>
      <p:sp>
        <p:nvSpPr>
          <p:cNvPr id="575" name="Google Shape;575;p8"/>
          <p:cNvSpPr/>
          <p:nvPr/>
        </p:nvSpPr>
        <p:spPr>
          <a:xfrm rot="10636559">
            <a:off x="7250822" y="4787733"/>
            <a:ext cx="2378006" cy="126000"/>
          </a:xfrm>
          <a:prstGeom prst="striped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76" name="Google Shape;576;p8"/>
          <p:cNvSpPr/>
          <p:nvPr/>
        </p:nvSpPr>
        <p:spPr>
          <a:xfrm rot="3536031">
            <a:off x="5557298" y="2014465"/>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77" name="Google Shape;577;p8"/>
          <p:cNvSpPr txBox="1"/>
          <p:nvPr/>
        </p:nvSpPr>
        <p:spPr>
          <a:xfrm>
            <a:off x="9043735" y="4577218"/>
            <a:ext cx="2099446"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Home TouchScreen</a:t>
            </a:r>
            <a:endParaRPr sz="1400" b="0" i="0" u="none" strike="noStrike" cap="none">
              <a:solidFill>
                <a:srgbClr val="000000"/>
              </a:solidFill>
              <a:latin typeface="Arial"/>
              <a:ea typeface="Arial"/>
              <a:cs typeface="Arial"/>
              <a:sym typeface="Arial"/>
            </a:endParaRPr>
          </a:p>
        </p:txBody>
      </p:sp>
      <p:sp>
        <p:nvSpPr>
          <p:cNvPr id="578" name="Google Shape;578;p8"/>
          <p:cNvSpPr txBox="1"/>
          <p:nvPr/>
        </p:nvSpPr>
        <p:spPr>
          <a:xfrm>
            <a:off x="5012409" y="1131876"/>
            <a:ext cx="115424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Status Bar</a:t>
            </a:r>
            <a:endParaRPr sz="1400" b="0" i="0" u="none" strike="noStrike" cap="none">
              <a:solidFill>
                <a:srgbClr val="000000"/>
              </a:solidFill>
              <a:latin typeface="Arial"/>
              <a:ea typeface="Arial"/>
              <a:cs typeface="Arial"/>
              <a:sym typeface="Arial"/>
            </a:endParaRPr>
          </a:p>
        </p:txBody>
      </p:sp>
      <p:sp>
        <p:nvSpPr>
          <p:cNvPr id="579" name="Google Shape;579;p8"/>
          <p:cNvSpPr txBox="1"/>
          <p:nvPr/>
        </p:nvSpPr>
        <p:spPr>
          <a:xfrm>
            <a:off x="5687933" y="2567058"/>
            <a:ext cx="1790910" cy="173336"/>
          </a:xfrm>
          <a:prstGeom prst="rect">
            <a:avLst/>
          </a:prstGeom>
          <a:noFill/>
          <a:ln w="38100" cap="flat" cmpd="sng">
            <a:solidFill>
              <a:srgbClr val="24BAA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0" name="Google Shape;580;p8"/>
          <p:cNvSpPr txBox="1"/>
          <p:nvPr/>
        </p:nvSpPr>
        <p:spPr>
          <a:xfrm>
            <a:off x="5720697" y="2729236"/>
            <a:ext cx="1790910" cy="289310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1" name="Google Shape;581;p8"/>
          <p:cNvSpPr txBox="1"/>
          <p:nvPr/>
        </p:nvSpPr>
        <p:spPr>
          <a:xfrm>
            <a:off x="6368049" y="5696385"/>
            <a:ext cx="515870" cy="523220"/>
          </a:xfrm>
          <a:prstGeom prst="rect">
            <a:avLst/>
          </a:prstGeom>
          <a:noFill/>
          <a:ln w="38100" cap="flat" cmpd="sng">
            <a:solidFill>
              <a:srgbClr val="C77C1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2" name="Google Shape;582;p8"/>
          <p:cNvSpPr txBox="1"/>
          <p:nvPr/>
        </p:nvSpPr>
        <p:spPr>
          <a:xfrm>
            <a:off x="6997217" y="4073043"/>
            <a:ext cx="457199" cy="463161"/>
          </a:xfrm>
          <a:prstGeom prst="rect">
            <a:avLst/>
          </a:prstGeom>
          <a:noFill/>
          <a:ln w="38100" cap="flat" cmpd="sng">
            <a:solidFill>
              <a:srgbClr val="FF33C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3" name="Google Shape;583;p8"/>
          <p:cNvSpPr txBox="1"/>
          <p:nvPr/>
        </p:nvSpPr>
        <p:spPr>
          <a:xfrm>
            <a:off x="6423696" y="2125402"/>
            <a:ext cx="378017" cy="173336"/>
          </a:xfrm>
          <a:prstGeom prst="rect">
            <a:avLst/>
          </a:prstGeom>
          <a:noFill/>
          <a:ln w="38100" cap="flat" cmpd="sng">
            <a:solidFill>
              <a:srgbClr val="92D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59" descr="K-Touch launches A10 Android Smartphone at Just Rs. 2,999"/>
          <p:cNvPicPr preferRelativeResize="0"/>
          <p:nvPr/>
        </p:nvPicPr>
        <p:blipFill rotWithShape="1">
          <a:blip r:embed="rId3">
            <a:alphaModFix/>
          </a:blip>
          <a:srcRect/>
          <a:stretch/>
        </p:blipFill>
        <p:spPr>
          <a:xfrm>
            <a:off x="2291851" y="1958743"/>
            <a:ext cx="5019675" cy="4286250"/>
          </a:xfrm>
          <a:prstGeom prst="rect">
            <a:avLst/>
          </a:prstGeom>
          <a:noFill/>
          <a:ln>
            <a:noFill/>
          </a:ln>
        </p:spPr>
      </p:pic>
      <p:sp>
        <p:nvSpPr>
          <p:cNvPr id="589" name="Google Shape;589;p59"/>
          <p:cNvSpPr txBox="1"/>
          <p:nvPr/>
        </p:nvSpPr>
        <p:spPr>
          <a:xfrm>
            <a:off x="2887" y="-22671"/>
            <a:ext cx="12192000" cy="1077178"/>
          </a:xfrm>
          <a:prstGeom prst="rect">
            <a:avLst/>
          </a:prstGeom>
          <a:solidFill>
            <a:srgbClr val="7F3494"/>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Smartphone – Basic Parts of Android phone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lt1"/>
              </a:solidFill>
              <a:latin typeface="Calibri"/>
              <a:ea typeface="Calibri"/>
              <a:cs typeface="Calibri"/>
              <a:sym typeface="Calibri"/>
            </a:endParaRPr>
          </a:p>
        </p:txBody>
      </p:sp>
      <p:sp>
        <p:nvSpPr>
          <p:cNvPr id="590" name="Google Shape;590;p59"/>
          <p:cNvSpPr/>
          <p:nvPr/>
        </p:nvSpPr>
        <p:spPr>
          <a:xfrm rot="2179707">
            <a:off x="2770125" y="2173712"/>
            <a:ext cx="1461058" cy="116847"/>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91" name="Google Shape;591;p59"/>
          <p:cNvSpPr/>
          <p:nvPr/>
        </p:nvSpPr>
        <p:spPr>
          <a:xfrm rot="1044760">
            <a:off x="2538516" y="2563173"/>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92" name="Google Shape;592;p59"/>
          <p:cNvSpPr/>
          <p:nvPr/>
        </p:nvSpPr>
        <p:spPr>
          <a:xfrm rot="-1188531">
            <a:off x="3670155" y="5742979"/>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93" name="Google Shape;593;p59"/>
          <p:cNvSpPr/>
          <p:nvPr/>
        </p:nvSpPr>
        <p:spPr>
          <a:xfrm rot="10597866">
            <a:off x="6819184" y="3252470"/>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94" name="Google Shape;594;p59"/>
          <p:cNvSpPr/>
          <p:nvPr/>
        </p:nvSpPr>
        <p:spPr>
          <a:xfrm rot="10597866">
            <a:off x="6833732" y="3612821"/>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95" name="Google Shape;595;p59"/>
          <p:cNvSpPr/>
          <p:nvPr/>
        </p:nvSpPr>
        <p:spPr>
          <a:xfrm rot="9616018">
            <a:off x="6133245" y="2039326"/>
            <a:ext cx="1930555" cy="164447"/>
          </a:xfrm>
          <a:prstGeom prst="stripedRightArrow">
            <a:avLst>
              <a:gd name="adj1" fmla="val 50000"/>
              <a:gd name="adj2" fmla="val 50000"/>
            </a:avLst>
          </a:prstGeom>
          <a:solidFill>
            <a:srgbClr val="FFC000"/>
          </a:solidFill>
          <a:ln w="9525" cap="flat" cmpd="sng">
            <a:solidFill>
              <a:srgbClr val="FFC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96" name="Google Shape;596;p59"/>
          <p:cNvSpPr/>
          <p:nvPr/>
        </p:nvSpPr>
        <p:spPr>
          <a:xfrm rot="9739322">
            <a:off x="6604302" y="2316639"/>
            <a:ext cx="1350016" cy="17842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97" name="Google Shape;597;p59"/>
          <p:cNvSpPr/>
          <p:nvPr/>
        </p:nvSpPr>
        <p:spPr>
          <a:xfrm rot="10597866">
            <a:off x="6246126" y="4168798"/>
            <a:ext cx="1786592" cy="126000"/>
          </a:xfrm>
          <a:prstGeom prst="striped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98" name="Google Shape;598;p59"/>
          <p:cNvSpPr/>
          <p:nvPr/>
        </p:nvSpPr>
        <p:spPr>
          <a:xfrm rot="-8881137">
            <a:off x="5262949" y="6004856"/>
            <a:ext cx="1833171" cy="117361"/>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99" name="Google Shape;599;p59"/>
          <p:cNvSpPr txBox="1"/>
          <p:nvPr/>
        </p:nvSpPr>
        <p:spPr>
          <a:xfrm>
            <a:off x="7750637" y="1582837"/>
            <a:ext cx="204930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Front Camera</a:t>
            </a:r>
            <a:endParaRPr sz="1400" b="0" i="0" u="none" strike="noStrike" cap="none">
              <a:solidFill>
                <a:srgbClr val="000000"/>
              </a:solidFill>
              <a:latin typeface="Arial"/>
              <a:ea typeface="Arial"/>
              <a:cs typeface="Arial"/>
              <a:sym typeface="Arial"/>
            </a:endParaRPr>
          </a:p>
        </p:txBody>
      </p:sp>
      <p:sp>
        <p:nvSpPr>
          <p:cNvPr id="600" name="Google Shape;600;p59"/>
          <p:cNvSpPr txBox="1"/>
          <p:nvPr/>
        </p:nvSpPr>
        <p:spPr>
          <a:xfrm>
            <a:off x="7886085" y="1980027"/>
            <a:ext cx="1807202"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Power Button</a:t>
            </a:r>
            <a:endParaRPr sz="1400" b="0" i="0" u="none" strike="noStrike" cap="none">
              <a:solidFill>
                <a:srgbClr val="000000"/>
              </a:solidFill>
              <a:latin typeface="Arial"/>
              <a:ea typeface="Arial"/>
              <a:cs typeface="Arial"/>
              <a:sym typeface="Arial"/>
            </a:endParaRPr>
          </a:p>
        </p:txBody>
      </p:sp>
      <p:sp>
        <p:nvSpPr>
          <p:cNvPr id="601" name="Google Shape;601;p59"/>
          <p:cNvSpPr txBox="1"/>
          <p:nvPr/>
        </p:nvSpPr>
        <p:spPr>
          <a:xfrm>
            <a:off x="2003945" y="6101158"/>
            <a:ext cx="286485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Search/menu Button</a:t>
            </a:r>
            <a:endParaRPr sz="1400" b="0" i="0" u="none" strike="noStrike" cap="none">
              <a:solidFill>
                <a:srgbClr val="000000"/>
              </a:solidFill>
              <a:latin typeface="Arial"/>
              <a:ea typeface="Arial"/>
              <a:cs typeface="Arial"/>
              <a:sym typeface="Arial"/>
            </a:endParaRPr>
          </a:p>
        </p:txBody>
      </p:sp>
      <p:sp>
        <p:nvSpPr>
          <p:cNvPr id="602" name="Google Shape;602;p59"/>
          <p:cNvSpPr txBox="1"/>
          <p:nvPr/>
        </p:nvSpPr>
        <p:spPr>
          <a:xfrm>
            <a:off x="7779304" y="3095934"/>
            <a:ext cx="160171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Volume Up</a:t>
            </a:r>
            <a:endParaRPr sz="1400" b="0" i="0" u="none" strike="noStrike" cap="none">
              <a:solidFill>
                <a:srgbClr val="000000"/>
              </a:solidFill>
              <a:latin typeface="Arial"/>
              <a:ea typeface="Arial"/>
              <a:cs typeface="Arial"/>
              <a:sym typeface="Arial"/>
            </a:endParaRPr>
          </a:p>
        </p:txBody>
      </p:sp>
      <p:sp>
        <p:nvSpPr>
          <p:cNvPr id="603" name="Google Shape;603;p59"/>
          <p:cNvSpPr txBox="1"/>
          <p:nvPr/>
        </p:nvSpPr>
        <p:spPr>
          <a:xfrm>
            <a:off x="7795735" y="3473154"/>
            <a:ext cx="187304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Volume Down</a:t>
            </a:r>
            <a:endParaRPr sz="1400" b="0" i="0" u="none" strike="noStrike" cap="none">
              <a:solidFill>
                <a:srgbClr val="000000"/>
              </a:solidFill>
              <a:latin typeface="Arial"/>
              <a:ea typeface="Arial"/>
              <a:cs typeface="Arial"/>
              <a:sym typeface="Arial"/>
            </a:endParaRPr>
          </a:p>
        </p:txBody>
      </p:sp>
      <p:sp>
        <p:nvSpPr>
          <p:cNvPr id="604" name="Google Shape;604;p59"/>
          <p:cNvSpPr txBox="1"/>
          <p:nvPr/>
        </p:nvSpPr>
        <p:spPr>
          <a:xfrm>
            <a:off x="7946952" y="4570413"/>
            <a:ext cx="2569278"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Widget/ Icon to allow access to App</a:t>
            </a:r>
            <a:endParaRPr sz="1400" b="0" i="0" u="none" strike="noStrike" cap="none">
              <a:solidFill>
                <a:srgbClr val="000000"/>
              </a:solidFill>
              <a:latin typeface="Arial"/>
              <a:ea typeface="Arial"/>
              <a:cs typeface="Arial"/>
              <a:sym typeface="Arial"/>
            </a:endParaRPr>
          </a:p>
        </p:txBody>
      </p:sp>
      <p:sp>
        <p:nvSpPr>
          <p:cNvPr id="605" name="Google Shape;605;p59"/>
          <p:cNvSpPr txBox="1"/>
          <p:nvPr/>
        </p:nvSpPr>
        <p:spPr>
          <a:xfrm>
            <a:off x="1487812" y="1960071"/>
            <a:ext cx="112180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Main Camera</a:t>
            </a:r>
            <a:endParaRPr sz="1400" b="0" i="0" u="none" strike="noStrike" cap="none">
              <a:solidFill>
                <a:srgbClr val="000000"/>
              </a:solidFill>
              <a:latin typeface="Arial"/>
              <a:ea typeface="Arial"/>
              <a:cs typeface="Arial"/>
              <a:sym typeface="Arial"/>
            </a:endParaRPr>
          </a:p>
        </p:txBody>
      </p:sp>
      <p:sp>
        <p:nvSpPr>
          <p:cNvPr id="606" name="Google Shape;606;p59"/>
          <p:cNvSpPr txBox="1"/>
          <p:nvPr/>
        </p:nvSpPr>
        <p:spPr>
          <a:xfrm>
            <a:off x="1528997" y="1401614"/>
            <a:ext cx="143422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LED Flash</a:t>
            </a:r>
            <a:endParaRPr sz="1400" b="0" i="0" u="none" strike="noStrike" cap="none">
              <a:solidFill>
                <a:srgbClr val="000000"/>
              </a:solidFill>
              <a:latin typeface="Arial"/>
              <a:ea typeface="Arial"/>
              <a:cs typeface="Arial"/>
              <a:sym typeface="Arial"/>
            </a:endParaRPr>
          </a:p>
        </p:txBody>
      </p:sp>
      <p:sp>
        <p:nvSpPr>
          <p:cNvPr id="607" name="Google Shape;607;p59"/>
          <p:cNvSpPr txBox="1"/>
          <p:nvPr/>
        </p:nvSpPr>
        <p:spPr>
          <a:xfrm>
            <a:off x="7010217" y="6285844"/>
            <a:ext cx="183908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Home Button</a:t>
            </a:r>
            <a:endParaRPr sz="1400" b="0" i="0" u="none" strike="noStrike" cap="none">
              <a:solidFill>
                <a:srgbClr val="000000"/>
              </a:solidFill>
              <a:latin typeface="Arial"/>
              <a:ea typeface="Arial"/>
              <a:cs typeface="Arial"/>
              <a:sym typeface="Arial"/>
            </a:endParaRPr>
          </a:p>
        </p:txBody>
      </p:sp>
      <p:sp>
        <p:nvSpPr>
          <p:cNvPr id="608" name="Google Shape;608;p59"/>
          <p:cNvSpPr/>
          <p:nvPr/>
        </p:nvSpPr>
        <p:spPr>
          <a:xfrm rot="10294175">
            <a:off x="5808472" y="4834043"/>
            <a:ext cx="2195237" cy="158317"/>
          </a:xfrm>
          <a:prstGeom prst="stripedRightArrow">
            <a:avLst>
              <a:gd name="adj1" fmla="val 50000"/>
              <a:gd name="adj2" fmla="val 50000"/>
            </a:avLst>
          </a:prstGeom>
          <a:solidFill>
            <a:srgbClr val="FF33CC"/>
          </a:solidFill>
          <a:ln w="9525" cap="flat" cmpd="sng">
            <a:solidFill>
              <a:srgbClr val="FF33CC"/>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609" name="Google Shape;609;p59"/>
          <p:cNvSpPr/>
          <p:nvPr/>
        </p:nvSpPr>
        <p:spPr>
          <a:xfrm rot="5400000">
            <a:off x="5170501" y="2160061"/>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610" name="Google Shape;610;p59"/>
          <p:cNvSpPr txBox="1"/>
          <p:nvPr/>
        </p:nvSpPr>
        <p:spPr>
          <a:xfrm>
            <a:off x="7572769" y="3959662"/>
            <a:ext cx="319683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Home TouchScreen</a:t>
            </a:r>
            <a:endParaRPr sz="1400" b="0" i="0" u="none" strike="noStrike" cap="none">
              <a:solidFill>
                <a:srgbClr val="000000"/>
              </a:solidFill>
              <a:latin typeface="Arial"/>
              <a:ea typeface="Arial"/>
              <a:cs typeface="Arial"/>
              <a:sym typeface="Arial"/>
            </a:endParaRPr>
          </a:p>
        </p:txBody>
      </p:sp>
      <p:sp>
        <p:nvSpPr>
          <p:cNvPr id="611" name="Google Shape;611;p59"/>
          <p:cNvSpPr txBox="1"/>
          <p:nvPr/>
        </p:nvSpPr>
        <p:spPr>
          <a:xfrm>
            <a:off x="5012409" y="1131876"/>
            <a:ext cx="115424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Status Bar</a:t>
            </a:r>
            <a:endParaRPr sz="1400" b="0" i="0" u="none" strike="noStrike" cap="none">
              <a:solidFill>
                <a:srgbClr val="000000"/>
              </a:solidFill>
              <a:latin typeface="Arial"/>
              <a:ea typeface="Arial"/>
              <a:cs typeface="Arial"/>
              <a:sym typeface="Arial"/>
            </a:endParaRPr>
          </a:p>
        </p:txBody>
      </p:sp>
      <p:sp>
        <p:nvSpPr>
          <p:cNvPr id="612" name="Google Shape;612;p59"/>
          <p:cNvSpPr/>
          <p:nvPr/>
        </p:nvSpPr>
        <p:spPr>
          <a:xfrm rot="10597866">
            <a:off x="6053565" y="5455886"/>
            <a:ext cx="1786592" cy="123669"/>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613" name="Google Shape;613;p59"/>
          <p:cNvSpPr txBox="1"/>
          <p:nvPr/>
        </p:nvSpPr>
        <p:spPr>
          <a:xfrm>
            <a:off x="7841961" y="5278259"/>
            <a:ext cx="183908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Back Button</a:t>
            </a:r>
            <a:endParaRPr sz="1400" b="0" i="0" u="none" strike="noStrike" cap="none">
              <a:solidFill>
                <a:srgbClr val="000000"/>
              </a:solidFill>
              <a:latin typeface="Arial"/>
              <a:ea typeface="Arial"/>
              <a:cs typeface="Arial"/>
              <a:sym typeface="Arial"/>
            </a:endParaRPr>
          </a:p>
        </p:txBody>
      </p:sp>
      <p:sp>
        <p:nvSpPr>
          <p:cNvPr id="614" name="Google Shape;614;p59"/>
          <p:cNvSpPr txBox="1"/>
          <p:nvPr/>
        </p:nvSpPr>
        <p:spPr>
          <a:xfrm>
            <a:off x="4395109" y="2773562"/>
            <a:ext cx="1790910" cy="173336"/>
          </a:xfrm>
          <a:prstGeom prst="rect">
            <a:avLst/>
          </a:prstGeom>
          <a:noFill/>
          <a:ln w="38100" cap="flat" cmpd="sng">
            <a:solidFill>
              <a:srgbClr val="24BAA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5" name="Google Shape;615;p59"/>
          <p:cNvSpPr txBox="1"/>
          <p:nvPr/>
        </p:nvSpPr>
        <p:spPr>
          <a:xfrm>
            <a:off x="5808728" y="2498625"/>
            <a:ext cx="324700" cy="173336"/>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6" name="Google Shape;616;p59"/>
          <p:cNvSpPr txBox="1"/>
          <p:nvPr/>
        </p:nvSpPr>
        <p:spPr>
          <a:xfrm>
            <a:off x="4395109" y="2992357"/>
            <a:ext cx="1790910" cy="224676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7" name="Google Shape;617;p59"/>
          <p:cNvSpPr txBox="1"/>
          <p:nvPr/>
        </p:nvSpPr>
        <p:spPr>
          <a:xfrm>
            <a:off x="5481029" y="4948529"/>
            <a:ext cx="273066" cy="234702"/>
          </a:xfrm>
          <a:prstGeom prst="rect">
            <a:avLst/>
          </a:prstGeom>
          <a:noFill/>
          <a:ln w="38100" cap="flat" cmpd="sng">
            <a:solidFill>
              <a:srgbClr val="FF33C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9" descr="Related image"/>
          <p:cNvPicPr preferRelativeResize="0"/>
          <p:nvPr/>
        </p:nvPicPr>
        <p:blipFill rotWithShape="1">
          <a:blip r:embed="rId3">
            <a:alphaModFix/>
          </a:blip>
          <a:srcRect/>
          <a:stretch/>
        </p:blipFill>
        <p:spPr>
          <a:xfrm>
            <a:off x="3034211" y="1301848"/>
            <a:ext cx="6096000" cy="4114801"/>
          </a:xfrm>
          <a:prstGeom prst="rect">
            <a:avLst/>
          </a:prstGeom>
          <a:noFill/>
          <a:ln>
            <a:noFill/>
          </a:ln>
        </p:spPr>
      </p:pic>
      <p:pic>
        <p:nvPicPr>
          <p:cNvPr id="623" name="Google Shape;623;p9" descr="Image result for smartphone"/>
          <p:cNvPicPr preferRelativeResize="0"/>
          <p:nvPr/>
        </p:nvPicPr>
        <p:blipFill rotWithShape="1">
          <a:blip r:embed="rId4">
            <a:alphaModFix/>
          </a:blip>
          <a:srcRect/>
          <a:stretch/>
        </p:blipFill>
        <p:spPr>
          <a:xfrm>
            <a:off x="9301939" y="499534"/>
            <a:ext cx="1984128" cy="1279696"/>
          </a:xfrm>
          <a:prstGeom prst="rect">
            <a:avLst/>
          </a:prstGeom>
          <a:noFill/>
          <a:ln>
            <a:noFill/>
          </a:ln>
        </p:spPr>
      </p:pic>
      <p:sp>
        <p:nvSpPr>
          <p:cNvPr id="624" name="Google Shape;624;p9"/>
          <p:cNvSpPr txBox="1"/>
          <p:nvPr/>
        </p:nvSpPr>
        <p:spPr>
          <a:xfrm>
            <a:off x="3553097" y="0"/>
            <a:ext cx="4935810"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Smartphone – Keyboard</a:t>
            </a:r>
            <a:endParaRPr sz="1400" b="0" i="0" u="none" strike="noStrike" cap="none">
              <a:solidFill>
                <a:srgbClr val="000000"/>
              </a:solidFill>
              <a:latin typeface="Arial"/>
              <a:ea typeface="Arial"/>
              <a:cs typeface="Arial"/>
              <a:sym typeface="Arial"/>
            </a:endParaRPr>
          </a:p>
        </p:txBody>
      </p:sp>
      <p:sp>
        <p:nvSpPr>
          <p:cNvPr id="625" name="Google Shape;625;p9"/>
          <p:cNvSpPr/>
          <p:nvPr/>
        </p:nvSpPr>
        <p:spPr>
          <a:xfrm>
            <a:off x="3060337" y="3571918"/>
            <a:ext cx="726917" cy="73152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6" name="Google Shape;626;p9"/>
          <p:cNvSpPr/>
          <p:nvPr/>
        </p:nvSpPr>
        <p:spPr>
          <a:xfrm>
            <a:off x="543030" y="2866524"/>
            <a:ext cx="1485203" cy="705394"/>
          </a:xfrm>
          <a:prstGeom prst="wedgeRoundRectCallout">
            <a:avLst>
              <a:gd name="adj1" fmla="val 117126"/>
              <a:gd name="adj2" fmla="val 111723"/>
              <a:gd name="adj3" fmla="val 16667"/>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Shift UP</a:t>
            </a:r>
            <a:endParaRPr sz="1400" b="0" i="0" u="none" strike="noStrike" cap="none">
              <a:solidFill>
                <a:srgbClr val="000000"/>
              </a:solidFill>
              <a:latin typeface="Arial"/>
              <a:ea typeface="Arial"/>
              <a:cs typeface="Arial"/>
              <a:sym typeface="Arial"/>
            </a:endParaRPr>
          </a:p>
        </p:txBody>
      </p:sp>
      <p:sp>
        <p:nvSpPr>
          <p:cNvPr id="627" name="Google Shape;627;p9"/>
          <p:cNvSpPr/>
          <p:nvPr/>
        </p:nvSpPr>
        <p:spPr>
          <a:xfrm>
            <a:off x="537510" y="4970844"/>
            <a:ext cx="1931957" cy="1122263"/>
          </a:xfrm>
          <a:prstGeom prst="wedgeRoundRectCallout">
            <a:avLst>
              <a:gd name="adj1" fmla="val 81815"/>
              <a:gd name="adj2" fmla="val -32557"/>
              <a:gd name="adj3" fmla="val 16667"/>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Numbers &amp; Symbols Selection Mode</a:t>
            </a:r>
            <a:endParaRPr sz="1400" b="0" i="0" u="none" strike="noStrike" cap="none">
              <a:solidFill>
                <a:srgbClr val="000000"/>
              </a:solidFill>
              <a:latin typeface="Arial"/>
              <a:ea typeface="Arial"/>
              <a:cs typeface="Arial"/>
              <a:sym typeface="Arial"/>
            </a:endParaRPr>
          </a:p>
        </p:txBody>
      </p:sp>
      <p:sp>
        <p:nvSpPr>
          <p:cNvPr id="628" name="Google Shape;628;p9"/>
          <p:cNvSpPr/>
          <p:nvPr/>
        </p:nvSpPr>
        <p:spPr>
          <a:xfrm>
            <a:off x="3448538" y="6166436"/>
            <a:ext cx="1758462" cy="379828"/>
          </a:xfrm>
          <a:prstGeom prst="wedgeRoundRectCallout">
            <a:avLst>
              <a:gd name="adj1" fmla="val 35224"/>
              <a:gd name="adj2" fmla="val -252100"/>
              <a:gd name="adj3" fmla="val 16667"/>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Spacebar</a:t>
            </a:r>
            <a:endParaRPr sz="1400" b="0" i="0" u="none" strike="noStrike" cap="none">
              <a:solidFill>
                <a:srgbClr val="000000"/>
              </a:solidFill>
              <a:latin typeface="Arial"/>
              <a:ea typeface="Arial"/>
              <a:cs typeface="Arial"/>
              <a:sym typeface="Arial"/>
            </a:endParaRPr>
          </a:p>
        </p:txBody>
      </p:sp>
      <p:sp>
        <p:nvSpPr>
          <p:cNvPr id="629" name="Google Shape;629;p9"/>
          <p:cNvSpPr/>
          <p:nvPr/>
        </p:nvSpPr>
        <p:spPr>
          <a:xfrm>
            <a:off x="5700776" y="5951159"/>
            <a:ext cx="1293832" cy="587753"/>
          </a:xfrm>
          <a:prstGeom prst="wedgeRoundRectCallout">
            <a:avLst>
              <a:gd name="adj1" fmla="val -11429"/>
              <a:gd name="adj2" fmla="val -141376"/>
              <a:gd name="adj3" fmla="val 16667"/>
            </a:avLst>
          </a:pr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 Symbol</a:t>
            </a:r>
            <a:endParaRPr sz="1400" b="0" i="0" u="none" strike="noStrike" cap="none">
              <a:solidFill>
                <a:srgbClr val="000000"/>
              </a:solidFill>
              <a:latin typeface="Arial"/>
              <a:ea typeface="Arial"/>
              <a:cs typeface="Arial"/>
              <a:sym typeface="Arial"/>
            </a:endParaRPr>
          </a:p>
        </p:txBody>
      </p:sp>
      <p:sp>
        <p:nvSpPr>
          <p:cNvPr id="630" name="Google Shape;630;p9"/>
          <p:cNvSpPr/>
          <p:nvPr/>
        </p:nvSpPr>
        <p:spPr>
          <a:xfrm>
            <a:off x="543030" y="1530785"/>
            <a:ext cx="1446663" cy="523634"/>
          </a:xfrm>
          <a:prstGeom prst="wedgeRoundRectCallout">
            <a:avLst>
              <a:gd name="adj1" fmla="val 122680"/>
              <a:gd name="adj2" fmla="val 18547"/>
              <a:gd name="adj3" fmla="val 16667"/>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Letters</a:t>
            </a:r>
            <a:endParaRPr sz="1400" b="0" i="0" u="none" strike="noStrike" cap="none">
              <a:solidFill>
                <a:srgbClr val="000000"/>
              </a:solidFill>
              <a:latin typeface="Arial"/>
              <a:ea typeface="Arial"/>
              <a:cs typeface="Arial"/>
              <a:sym typeface="Arial"/>
            </a:endParaRPr>
          </a:p>
        </p:txBody>
      </p:sp>
      <p:sp>
        <p:nvSpPr>
          <p:cNvPr id="631" name="Google Shape;631;p9"/>
          <p:cNvSpPr/>
          <p:nvPr/>
        </p:nvSpPr>
        <p:spPr>
          <a:xfrm>
            <a:off x="7486202" y="5991225"/>
            <a:ext cx="1815737" cy="555039"/>
          </a:xfrm>
          <a:prstGeom prst="wedgeRoundRectCallout">
            <a:avLst>
              <a:gd name="adj1" fmla="val -49771"/>
              <a:gd name="adj2" fmla="val -158167"/>
              <a:gd name="adj3" fmla="val 16667"/>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Full Stop</a:t>
            </a:r>
            <a:endParaRPr sz="1400" b="0" i="0" u="none" strike="noStrike" cap="none">
              <a:solidFill>
                <a:srgbClr val="000000"/>
              </a:solidFill>
              <a:latin typeface="Arial"/>
              <a:ea typeface="Arial"/>
              <a:cs typeface="Arial"/>
              <a:sym typeface="Arial"/>
            </a:endParaRPr>
          </a:p>
        </p:txBody>
      </p:sp>
      <p:sp>
        <p:nvSpPr>
          <p:cNvPr id="632" name="Google Shape;632;p9"/>
          <p:cNvSpPr/>
          <p:nvPr/>
        </p:nvSpPr>
        <p:spPr>
          <a:xfrm>
            <a:off x="9914944" y="4998638"/>
            <a:ext cx="1793966" cy="883690"/>
          </a:xfrm>
          <a:prstGeom prst="wedgeRoundRectCallout">
            <a:avLst>
              <a:gd name="adj1" fmla="val -96365"/>
              <a:gd name="adj2" fmla="val -30760"/>
              <a:gd name="adj3" fmla="val 16667"/>
            </a:avLst>
          </a:prstGeom>
          <a:solidFill>
            <a:srgbClr val="D89F11"/>
          </a:solidFill>
          <a:ln w="25400" cap="flat" cmpd="sng">
            <a:solidFill>
              <a:srgbClr val="D89F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Go Back/Return Button</a:t>
            </a:r>
            <a:endParaRPr sz="1400" b="0" i="0" u="none" strike="noStrike" cap="none">
              <a:solidFill>
                <a:srgbClr val="000000"/>
              </a:solidFill>
              <a:latin typeface="Arial"/>
              <a:ea typeface="Arial"/>
              <a:cs typeface="Arial"/>
              <a:sym typeface="Arial"/>
            </a:endParaRPr>
          </a:p>
        </p:txBody>
      </p:sp>
      <p:sp>
        <p:nvSpPr>
          <p:cNvPr id="633" name="Google Shape;633;p9"/>
          <p:cNvSpPr/>
          <p:nvPr/>
        </p:nvSpPr>
        <p:spPr>
          <a:xfrm>
            <a:off x="9454300" y="3604329"/>
            <a:ext cx="2254610" cy="697548"/>
          </a:xfrm>
          <a:prstGeom prst="wedgeRoundRectCallout">
            <a:avLst>
              <a:gd name="adj1" fmla="val -64433"/>
              <a:gd name="adj2" fmla="val 13162"/>
              <a:gd name="adj3" fmla="val 16667"/>
            </a:avLst>
          </a:prstGeom>
          <a:solidFill>
            <a:srgbClr val="80A063"/>
          </a:solidFill>
          <a:ln w="25400" cap="flat" cmpd="sng">
            <a:solidFill>
              <a:srgbClr val="80A0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Delete/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Backspace</a:t>
            </a:r>
            <a:endParaRPr sz="1400" b="0" i="0" u="none" strike="noStrike" cap="none">
              <a:solidFill>
                <a:srgbClr val="000000"/>
              </a:solidFill>
              <a:latin typeface="Arial"/>
              <a:ea typeface="Arial"/>
              <a:cs typeface="Arial"/>
              <a:sym typeface="Arial"/>
            </a:endParaRPr>
          </a:p>
        </p:txBody>
      </p:sp>
      <p:cxnSp>
        <p:nvCxnSpPr>
          <p:cNvPr id="634" name="Google Shape;634;p9"/>
          <p:cNvCxnSpPr/>
          <p:nvPr/>
        </p:nvCxnSpPr>
        <p:spPr>
          <a:xfrm rot="10800000" flipH="1">
            <a:off x="3060337" y="1516717"/>
            <a:ext cx="6003276" cy="14068"/>
          </a:xfrm>
          <a:prstGeom prst="straightConnector1">
            <a:avLst/>
          </a:prstGeom>
          <a:noFill/>
          <a:ln w="38100" cap="flat" cmpd="sng">
            <a:solidFill>
              <a:srgbClr val="00B0F0"/>
            </a:solidFill>
            <a:prstDash val="solid"/>
            <a:round/>
            <a:headEnd type="none" w="sm" len="sm"/>
            <a:tailEnd type="none" w="sm" len="sm"/>
          </a:ln>
        </p:spPr>
      </p:cxnSp>
      <p:cxnSp>
        <p:nvCxnSpPr>
          <p:cNvPr id="635" name="Google Shape;635;p9"/>
          <p:cNvCxnSpPr/>
          <p:nvPr/>
        </p:nvCxnSpPr>
        <p:spPr>
          <a:xfrm>
            <a:off x="9063613" y="1524476"/>
            <a:ext cx="10049" cy="726355"/>
          </a:xfrm>
          <a:prstGeom prst="straightConnector1">
            <a:avLst/>
          </a:prstGeom>
          <a:noFill/>
          <a:ln w="38100" cap="flat" cmpd="sng">
            <a:solidFill>
              <a:srgbClr val="00B0F0"/>
            </a:solidFill>
            <a:prstDash val="solid"/>
            <a:round/>
            <a:headEnd type="none" w="sm" len="sm"/>
            <a:tailEnd type="none" w="sm" len="sm"/>
          </a:ln>
        </p:spPr>
      </p:cxnSp>
      <p:cxnSp>
        <p:nvCxnSpPr>
          <p:cNvPr id="636" name="Google Shape;636;p9"/>
          <p:cNvCxnSpPr/>
          <p:nvPr/>
        </p:nvCxnSpPr>
        <p:spPr>
          <a:xfrm flipH="1">
            <a:off x="8762163" y="2255855"/>
            <a:ext cx="301450" cy="5024"/>
          </a:xfrm>
          <a:prstGeom prst="straightConnector1">
            <a:avLst/>
          </a:prstGeom>
          <a:noFill/>
          <a:ln w="38100" cap="flat" cmpd="sng">
            <a:solidFill>
              <a:srgbClr val="00B0F0"/>
            </a:solidFill>
            <a:prstDash val="solid"/>
            <a:round/>
            <a:headEnd type="none" w="sm" len="sm"/>
            <a:tailEnd type="none" w="sm" len="sm"/>
          </a:ln>
        </p:spPr>
      </p:cxnSp>
      <p:cxnSp>
        <p:nvCxnSpPr>
          <p:cNvPr id="637" name="Google Shape;637;p9"/>
          <p:cNvCxnSpPr/>
          <p:nvPr/>
        </p:nvCxnSpPr>
        <p:spPr>
          <a:xfrm>
            <a:off x="8757138" y="2258490"/>
            <a:ext cx="10049" cy="1005079"/>
          </a:xfrm>
          <a:prstGeom prst="straightConnector1">
            <a:avLst/>
          </a:prstGeom>
          <a:noFill/>
          <a:ln w="38100" cap="flat" cmpd="sng">
            <a:solidFill>
              <a:srgbClr val="00B0F0"/>
            </a:solidFill>
            <a:prstDash val="solid"/>
            <a:round/>
            <a:headEnd type="none" w="sm" len="sm"/>
            <a:tailEnd type="none" w="sm" len="sm"/>
          </a:ln>
        </p:spPr>
      </p:cxnSp>
      <p:cxnSp>
        <p:nvCxnSpPr>
          <p:cNvPr id="638" name="Google Shape;638;p9"/>
          <p:cNvCxnSpPr/>
          <p:nvPr/>
        </p:nvCxnSpPr>
        <p:spPr>
          <a:xfrm rot="10800000">
            <a:off x="8149213" y="3263569"/>
            <a:ext cx="622997" cy="12193"/>
          </a:xfrm>
          <a:prstGeom prst="straightConnector1">
            <a:avLst/>
          </a:prstGeom>
          <a:noFill/>
          <a:ln w="38100" cap="flat" cmpd="sng">
            <a:solidFill>
              <a:srgbClr val="00B0F0"/>
            </a:solidFill>
            <a:prstDash val="solid"/>
            <a:round/>
            <a:headEnd type="none" w="sm" len="sm"/>
            <a:tailEnd type="none" w="sm" len="sm"/>
          </a:ln>
        </p:spPr>
      </p:cxnSp>
      <p:cxnSp>
        <p:nvCxnSpPr>
          <p:cNvPr id="639" name="Google Shape;639;p9"/>
          <p:cNvCxnSpPr/>
          <p:nvPr/>
        </p:nvCxnSpPr>
        <p:spPr>
          <a:xfrm>
            <a:off x="8149213" y="3263569"/>
            <a:ext cx="10049" cy="1039869"/>
          </a:xfrm>
          <a:prstGeom prst="straightConnector1">
            <a:avLst/>
          </a:prstGeom>
          <a:noFill/>
          <a:ln w="38100" cap="flat" cmpd="sng">
            <a:solidFill>
              <a:srgbClr val="00B0F0"/>
            </a:solidFill>
            <a:prstDash val="solid"/>
            <a:round/>
            <a:headEnd type="none" w="sm" len="sm"/>
            <a:tailEnd type="none" w="sm" len="sm"/>
          </a:ln>
        </p:spPr>
      </p:cxnSp>
      <p:cxnSp>
        <p:nvCxnSpPr>
          <p:cNvPr id="640" name="Google Shape;640;p9"/>
          <p:cNvCxnSpPr/>
          <p:nvPr/>
        </p:nvCxnSpPr>
        <p:spPr>
          <a:xfrm rot="10800000">
            <a:off x="4003158" y="4314070"/>
            <a:ext cx="4151371" cy="0"/>
          </a:xfrm>
          <a:prstGeom prst="straightConnector1">
            <a:avLst/>
          </a:prstGeom>
          <a:noFill/>
          <a:ln w="38100" cap="flat" cmpd="sng">
            <a:solidFill>
              <a:srgbClr val="00B0F0"/>
            </a:solidFill>
            <a:prstDash val="solid"/>
            <a:round/>
            <a:headEnd type="none" w="sm" len="sm"/>
            <a:tailEnd type="none" w="sm" len="sm"/>
          </a:ln>
        </p:spPr>
      </p:cxnSp>
      <p:cxnSp>
        <p:nvCxnSpPr>
          <p:cNvPr id="641" name="Google Shape;641;p9"/>
          <p:cNvCxnSpPr/>
          <p:nvPr/>
        </p:nvCxnSpPr>
        <p:spPr>
          <a:xfrm rot="10800000">
            <a:off x="4003158" y="3275762"/>
            <a:ext cx="5316" cy="1027676"/>
          </a:xfrm>
          <a:prstGeom prst="straightConnector1">
            <a:avLst/>
          </a:prstGeom>
          <a:noFill/>
          <a:ln w="38100" cap="flat" cmpd="sng">
            <a:solidFill>
              <a:srgbClr val="00B0F0"/>
            </a:solidFill>
            <a:prstDash val="solid"/>
            <a:round/>
            <a:headEnd type="none" w="sm" len="sm"/>
            <a:tailEnd type="none" w="sm" len="sm"/>
          </a:ln>
        </p:spPr>
      </p:cxnSp>
      <p:cxnSp>
        <p:nvCxnSpPr>
          <p:cNvPr id="642" name="Google Shape;642;p9"/>
          <p:cNvCxnSpPr/>
          <p:nvPr/>
        </p:nvCxnSpPr>
        <p:spPr>
          <a:xfrm rot="10800000">
            <a:off x="3381153" y="3275762"/>
            <a:ext cx="612676" cy="0"/>
          </a:xfrm>
          <a:prstGeom prst="straightConnector1">
            <a:avLst/>
          </a:prstGeom>
          <a:noFill/>
          <a:ln w="38100" cap="flat" cmpd="sng">
            <a:solidFill>
              <a:srgbClr val="00B0F0"/>
            </a:solidFill>
            <a:prstDash val="solid"/>
            <a:round/>
            <a:headEnd type="none" w="sm" len="sm"/>
            <a:tailEnd type="none" w="sm" len="sm"/>
          </a:ln>
        </p:spPr>
      </p:cxnSp>
      <p:cxnSp>
        <p:nvCxnSpPr>
          <p:cNvPr id="643" name="Google Shape;643;p9"/>
          <p:cNvCxnSpPr/>
          <p:nvPr/>
        </p:nvCxnSpPr>
        <p:spPr>
          <a:xfrm rot="10800000">
            <a:off x="3381153" y="2258367"/>
            <a:ext cx="0" cy="1017395"/>
          </a:xfrm>
          <a:prstGeom prst="straightConnector1">
            <a:avLst/>
          </a:prstGeom>
          <a:noFill/>
          <a:ln w="38100" cap="flat" cmpd="sng">
            <a:solidFill>
              <a:srgbClr val="00B0F0"/>
            </a:solidFill>
            <a:prstDash val="solid"/>
            <a:round/>
            <a:headEnd type="none" w="sm" len="sm"/>
            <a:tailEnd type="none" w="sm" len="sm"/>
          </a:ln>
        </p:spPr>
      </p:cxnSp>
      <p:cxnSp>
        <p:nvCxnSpPr>
          <p:cNvPr id="644" name="Google Shape;644;p9"/>
          <p:cNvCxnSpPr/>
          <p:nvPr/>
        </p:nvCxnSpPr>
        <p:spPr>
          <a:xfrm rot="10800000">
            <a:off x="3086917" y="2247858"/>
            <a:ext cx="294236" cy="10509"/>
          </a:xfrm>
          <a:prstGeom prst="straightConnector1">
            <a:avLst/>
          </a:prstGeom>
          <a:noFill/>
          <a:ln w="38100" cap="flat" cmpd="sng">
            <a:solidFill>
              <a:srgbClr val="00B0F0"/>
            </a:solidFill>
            <a:prstDash val="solid"/>
            <a:round/>
            <a:headEnd type="none" w="sm" len="sm"/>
            <a:tailEnd type="none" w="sm" len="sm"/>
          </a:ln>
        </p:spPr>
      </p:cxnSp>
      <p:cxnSp>
        <p:nvCxnSpPr>
          <p:cNvPr id="645" name="Google Shape;645;p9"/>
          <p:cNvCxnSpPr/>
          <p:nvPr/>
        </p:nvCxnSpPr>
        <p:spPr>
          <a:xfrm rot="10800000">
            <a:off x="3086917" y="1534383"/>
            <a:ext cx="0" cy="716448"/>
          </a:xfrm>
          <a:prstGeom prst="straightConnector1">
            <a:avLst/>
          </a:prstGeom>
          <a:noFill/>
          <a:ln w="38100" cap="flat" cmpd="sng">
            <a:solidFill>
              <a:srgbClr val="00B0F0"/>
            </a:solidFill>
            <a:prstDash val="solid"/>
            <a:round/>
            <a:headEnd type="none" w="sm" len="sm"/>
            <a:tailEnd type="none" w="sm" len="sm"/>
          </a:ln>
        </p:spPr>
      </p:cxnSp>
      <p:sp>
        <p:nvSpPr>
          <p:cNvPr id="646" name="Google Shape;646;p9"/>
          <p:cNvSpPr/>
          <p:nvPr/>
        </p:nvSpPr>
        <p:spPr>
          <a:xfrm>
            <a:off x="3086917" y="4589312"/>
            <a:ext cx="1410655" cy="735053"/>
          </a:xfrm>
          <a:prstGeom prst="rect">
            <a:avLst/>
          </a:prstGeom>
          <a:noFill/>
          <a:ln w="381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7" name="Google Shape;647;p9"/>
          <p:cNvSpPr/>
          <p:nvPr/>
        </p:nvSpPr>
        <p:spPr>
          <a:xfrm>
            <a:off x="4614530" y="4589312"/>
            <a:ext cx="1392865" cy="735053"/>
          </a:xfrm>
          <a:prstGeom prst="rect">
            <a:avLst/>
          </a:prstGeom>
          <a:noFill/>
          <a:ln w="381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8" name="Google Shape;648;p9"/>
          <p:cNvSpPr/>
          <p:nvPr/>
        </p:nvSpPr>
        <p:spPr>
          <a:xfrm>
            <a:off x="6145619" y="4589312"/>
            <a:ext cx="648586" cy="735053"/>
          </a:xfrm>
          <a:prstGeom prst="rect">
            <a:avLst/>
          </a:prstGeom>
          <a:noFill/>
          <a:ln w="381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9" name="Google Shape;649;p9"/>
          <p:cNvSpPr/>
          <p:nvPr/>
        </p:nvSpPr>
        <p:spPr>
          <a:xfrm>
            <a:off x="6900530" y="4589312"/>
            <a:ext cx="648586" cy="735053"/>
          </a:xfrm>
          <a:prstGeom prst="rect">
            <a:avLst/>
          </a:prstGeom>
          <a:no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0" name="Google Shape;650;p9"/>
          <p:cNvSpPr/>
          <p:nvPr/>
        </p:nvSpPr>
        <p:spPr>
          <a:xfrm>
            <a:off x="7666074" y="4589311"/>
            <a:ext cx="1407588" cy="763067"/>
          </a:xfrm>
          <a:prstGeom prst="rect">
            <a:avLst/>
          </a:prstGeom>
          <a:noFill/>
          <a:ln w="38100" cap="flat" cmpd="sng">
            <a:solidFill>
              <a:srgbClr val="D89F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1" name="Google Shape;651;p9"/>
          <p:cNvSpPr/>
          <p:nvPr/>
        </p:nvSpPr>
        <p:spPr>
          <a:xfrm>
            <a:off x="8365748" y="3571918"/>
            <a:ext cx="729764" cy="729959"/>
          </a:xfrm>
          <a:prstGeom prst="rect">
            <a:avLst/>
          </a:prstGeom>
          <a:noFill/>
          <a:ln w="38100" cap="flat" cmpd="sng">
            <a:solidFill>
              <a:srgbClr val="80A0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60"/>
          <p:cNvSpPr txBox="1">
            <a:spLocks noGrp="1"/>
          </p:cNvSpPr>
          <p:nvPr>
            <p:ph type="body" idx="1"/>
          </p:nvPr>
        </p:nvSpPr>
        <p:spPr>
          <a:xfrm>
            <a:off x="397933" y="2609168"/>
            <a:ext cx="7615912" cy="331164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en-US"/>
              <a:t>An average smartphone has:</a:t>
            </a:r>
            <a:endParaRPr/>
          </a:p>
          <a:p>
            <a:pPr marL="342900" lvl="0" indent="-342900" algn="l" rtl="0">
              <a:lnSpc>
                <a:spcPct val="90000"/>
              </a:lnSpc>
              <a:spcBef>
                <a:spcPts val="1000"/>
              </a:spcBef>
              <a:spcAft>
                <a:spcPts val="0"/>
              </a:spcAft>
              <a:buSzPts val="2400"/>
              <a:buFont typeface="Arial"/>
              <a:buChar char="•"/>
            </a:pPr>
            <a:r>
              <a:rPr lang="en-US"/>
              <a:t>a sizeable touch screen display </a:t>
            </a:r>
            <a:endParaRPr/>
          </a:p>
          <a:p>
            <a:pPr marL="342900" lvl="0" indent="-342900" algn="l" rtl="0">
              <a:lnSpc>
                <a:spcPct val="90000"/>
              </a:lnSpc>
              <a:spcBef>
                <a:spcPts val="1000"/>
              </a:spcBef>
              <a:spcAft>
                <a:spcPts val="0"/>
              </a:spcAft>
              <a:buSzPts val="2400"/>
              <a:buFont typeface="Arial"/>
              <a:buChar char="•"/>
            </a:pPr>
            <a:r>
              <a:rPr lang="en-US"/>
              <a:t>a camera </a:t>
            </a:r>
            <a:endParaRPr/>
          </a:p>
          <a:p>
            <a:pPr marL="342900" lvl="0" indent="-342900" algn="l" rtl="0">
              <a:lnSpc>
                <a:spcPct val="90000"/>
              </a:lnSpc>
              <a:spcBef>
                <a:spcPts val="1000"/>
              </a:spcBef>
              <a:spcAft>
                <a:spcPts val="0"/>
              </a:spcAft>
              <a:buSzPts val="2400"/>
              <a:buFont typeface="Arial"/>
              <a:buChar char="•"/>
            </a:pPr>
            <a:r>
              <a:rPr lang="en-US"/>
              <a:t>Wi-Fi connectivity </a:t>
            </a:r>
            <a:endParaRPr/>
          </a:p>
          <a:p>
            <a:pPr marL="342900" lvl="0" indent="-342900" algn="l" rtl="0">
              <a:lnSpc>
                <a:spcPct val="90000"/>
              </a:lnSpc>
              <a:spcBef>
                <a:spcPts val="1000"/>
              </a:spcBef>
              <a:spcAft>
                <a:spcPts val="0"/>
              </a:spcAft>
              <a:buSzPts val="2400"/>
              <a:buFont typeface="Arial"/>
              <a:buChar char="•"/>
            </a:pPr>
            <a:r>
              <a:rPr lang="en-US"/>
              <a:t>access to applications, etc. </a:t>
            </a:r>
            <a:endParaRPr/>
          </a:p>
          <a:p>
            <a:pPr marL="0" marR="0" lvl="0" indent="0" algn="l" rtl="0">
              <a:lnSpc>
                <a:spcPct val="90000"/>
              </a:lnSpc>
              <a:spcBef>
                <a:spcPts val="1000"/>
              </a:spcBef>
              <a:spcAft>
                <a:spcPts val="0"/>
              </a:spcAft>
              <a:buClr>
                <a:srgbClr val="092E4B"/>
              </a:buClr>
              <a:buSzPts val="2400"/>
              <a:buFont typeface="Arial"/>
              <a:buNone/>
            </a:pPr>
            <a:r>
              <a:rPr lang="en-US"/>
              <a:t>The smartphone’s ability to run </a:t>
            </a:r>
            <a:r>
              <a:rPr lang="en-US" b="1"/>
              <a:t>APPLICATIONS</a:t>
            </a:r>
            <a:r>
              <a:rPr lang="en-US"/>
              <a:t> allows one to access email, social media, timers, calendars, and many more work and fun-based programmes.</a:t>
            </a:r>
            <a:endParaRPr/>
          </a:p>
        </p:txBody>
      </p:sp>
      <p:sp>
        <p:nvSpPr>
          <p:cNvPr id="657" name="Google Shape;657;p60"/>
          <p:cNvSpPr txBox="1">
            <a:spLocks noGrp="1"/>
          </p:cNvSpPr>
          <p:nvPr>
            <p:ph type="body" idx="2"/>
          </p:nvPr>
        </p:nvSpPr>
        <p:spPr>
          <a:xfrm>
            <a:off x="397933" y="1121270"/>
            <a:ext cx="7178174" cy="10316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Functions available in a Smartphone</a:t>
            </a:r>
            <a:endParaRPr/>
          </a:p>
        </p:txBody>
      </p:sp>
      <p:pic>
        <p:nvPicPr>
          <p:cNvPr id="658" name="Google Shape;658;p60" descr="Heart speech bubble social media icon"/>
          <p:cNvPicPr preferRelativeResize="0">
            <a:picLocks noGrp="1"/>
          </p:cNvPicPr>
          <p:nvPr>
            <p:ph type="pic" idx="3"/>
          </p:nvPr>
        </p:nvPicPr>
        <p:blipFill rotWithShape="1">
          <a:blip r:embed="rId3">
            <a:alphaModFix/>
          </a:blip>
          <a:srcRect l="35147" r="35147"/>
          <a:stretch/>
        </p:blipFill>
        <p:spPr>
          <a:xfrm>
            <a:off x="8583306" y="1246695"/>
            <a:ext cx="2444127" cy="4336988"/>
          </a:xfrm>
          <a:prstGeom prst="rect">
            <a:avLst/>
          </a:prstGeom>
          <a:solidFill>
            <a:srgbClr val="D8D8D8"/>
          </a:solid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61"/>
          <p:cNvSpPr txBox="1">
            <a:spLocks noGrp="1"/>
          </p:cNvSpPr>
          <p:nvPr>
            <p:ph type="body" idx="1"/>
          </p:nvPr>
        </p:nvSpPr>
        <p:spPr>
          <a:xfrm>
            <a:off x="406402" y="2413001"/>
            <a:ext cx="7763932" cy="35670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en-US" b="1"/>
              <a:t>An app or mobile app is an application</a:t>
            </a:r>
            <a:r>
              <a:rPr lang="en-US"/>
              <a:t>, i.e., computer software application, typically one that users download onto their mobile devices. Smartphones and tablets are examples of mobile devices.</a:t>
            </a:r>
            <a:endParaRPr/>
          </a:p>
          <a:p>
            <a:pPr marL="0" marR="0" lvl="0" indent="0" algn="l" rtl="0">
              <a:lnSpc>
                <a:spcPct val="90000"/>
              </a:lnSpc>
              <a:spcBef>
                <a:spcPts val="1000"/>
              </a:spcBef>
              <a:spcAft>
                <a:spcPts val="0"/>
              </a:spcAft>
              <a:buClr>
                <a:srgbClr val="092E4B"/>
              </a:buClr>
              <a:buSzPts val="2400"/>
              <a:buFont typeface="Arial"/>
              <a:buNone/>
            </a:pPr>
            <a:r>
              <a:rPr lang="en-US"/>
              <a:t>The vast majority of apps that we download onto our phones have very narrow or specific uses. For example, a shopping app is an application for purchasing things online, often from one website. (There are exceptions though!)</a:t>
            </a:r>
            <a:endParaRPr/>
          </a:p>
          <a:p>
            <a:pPr marL="0" marR="0" lvl="0" indent="0" algn="l" rtl="0">
              <a:lnSpc>
                <a:spcPct val="90000"/>
              </a:lnSpc>
              <a:spcBef>
                <a:spcPts val="1000"/>
              </a:spcBef>
              <a:spcAft>
                <a:spcPts val="0"/>
              </a:spcAft>
              <a:buClr>
                <a:srgbClr val="092E4B"/>
              </a:buClr>
              <a:buSzPts val="2400"/>
              <a:buFont typeface="Arial"/>
              <a:buNone/>
            </a:pPr>
            <a:r>
              <a:rPr lang="en-US"/>
              <a:t>The most popular app of all time is </a:t>
            </a:r>
            <a:r>
              <a:rPr lang="en-US" b="1"/>
              <a:t>WhatsApp</a:t>
            </a:r>
            <a:r>
              <a:rPr lang="en-US"/>
              <a:t>, which ex-Yahoo employees launched in 2009 as a startup. In 2014, Facebook bought it for $19 billion.</a:t>
            </a:r>
            <a:endParaRPr/>
          </a:p>
        </p:txBody>
      </p:sp>
      <p:sp>
        <p:nvSpPr>
          <p:cNvPr id="664" name="Google Shape;664;p61"/>
          <p:cNvSpPr txBox="1">
            <a:spLocks noGrp="1"/>
          </p:cNvSpPr>
          <p:nvPr>
            <p:ph type="body" idx="2"/>
          </p:nvPr>
        </p:nvSpPr>
        <p:spPr>
          <a:xfrm>
            <a:off x="406402" y="1112804"/>
            <a:ext cx="7178174" cy="10316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What is an App or Application?</a:t>
            </a:r>
            <a:endParaRPr/>
          </a:p>
        </p:txBody>
      </p:sp>
      <p:pic>
        <p:nvPicPr>
          <p:cNvPr id="665" name="Google Shape;665;p61" descr="Icon&#10;&#10;Description automatically generated"/>
          <p:cNvPicPr preferRelativeResize="0">
            <a:picLocks noGrp="1"/>
          </p:cNvPicPr>
          <p:nvPr>
            <p:ph type="pic" idx="3"/>
          </p:nvPr>
        </p:nvPicPr>
        <p:blipFill rotWithShape="1">
          <a:blip r:embed="rId3">
            <a:alphaModFix/>
          </a:blip>
          <a:srcRect l="-11676" t="-63234" r="-14376" b="-60534"/>
          <a:stretch/>
        </p:blipFill>
        <p:spPr>
          <a:xfrm>
            <a:off x="8583306" y="1246695"/>
            <a:ext cx="2444127" cy="4336988"/>
          </a:xfrm>
          <a:prstGeom prst="rect">
            <a:avLst/>
          </a:prstGeom>
          <a:solidFill>
            <a:srgbClr val="D8D8D8"/>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62"/>
          <p:cNvSpPr txBox="1">
            <a:spLocks noGrp="1"/>
          </p:cNvSpPr>
          <p:nvPr>
            <p:ph type="body" idx="1"/>
          </p:nvPr>
        </p:nvSpPr>
        <p:spPr>
          <a:xfrm>
            <a:off x="798381" y="1455529"/>
            <a:ext cx="7495228" cy="433036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a:t>Simply put:</a:t>
            </a:r>
            <a:endParaRPr/>
          </a:p>
          <a:p>
            <a:pPr marL="457200" marR="0" lvl="0" indent="-228600" algn="l" rtl="0">
              <a:lnSpc>
                <a:spcPct val="90000"/>
              </a:lnSpc>
              <a:spcBef>
                <a:spcPts val="1000"/>
              </a:spcBef>
              <a:spcAft>
                <a:spcPts val="0"/>
              </a:spcAft>
              <a:buClr>
                <a:srgbClr val="092E4B"/>
              </a:buClr>
              <a:buSzPts val="2400"/>
              <a:buFont typeface="Arial"/>
              <a:buNone/>
            </a:pPr>
            <a:r>
              <a:rPr lang="en-US" sz="3200" b="1"/>
              <a:t>Download = Save </a:t>
            </a:r>
            <a:r>
              <a:rPr lang="en-US"/>
              <a:t>You're taking data from elsewhere and putting it onto your device, essentially bringing it "down" from the internet. All sorts of information can be downloaded from the web: books, movies, and software Apps.</a:t>
            </a:r>
            <a:endParaRPr/>
          </a:p>
          <a:p>
            <a:pPr marL="457200" marR="0" lvl="0" indent="-228600" algn="l" rtl="0">
              <a:lnSpc>
                <a:spcPct val="90000"/>
              </a:lnSpc>
              <a:spcBef>
                <a:spcPts val="1000"/>
              </a:spcBef>
              <a:spcAft>
                <a:spcPts val="0"/>
              </a:spcAft>
              <a:buClr>
                <a:srgbClr val="092E4B"/>
              </a:buClr>
              <a:buSzPts val="2400"/>
              <a:buFont typeface="Arial"/>
              <a:buNone/>
            </a:pPr>
            <a:r>
              <a:rPr lang="en-US" sz="3200" b="1"/>
              <a:t>Upload = Send </a:t>
            </a:r>
            <a:r>
              <a:rPr lang="en-US"/>
              <a:t>loading the data "upward" to a website, or another user's computer, or a network location, etc., you're sending data from your device to the other device. For example, if you upload an image to Facebook, you're sending the picture from your device to the Facebook website. </a:t>
            </a:r>
            <a:endParaRPr/>
          </a:p>
        </p:txBody>
      </p:sp>
      <p:sp>
        <p:nvSpPr>
          <p:cNvPr id="671" name="Google Shape;671;p62"/>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DOWNLOAD Versus UPLOAD…</a:t>
            </a:r>
            <a:endParaRPr/>
          </a:p>
        </p:txBody>
      </p:sp>
      <p:pic>
        <p:nvPicPr>
          <p:cNvPr id="672" name="Google Shape;672;p62"/>
          <p:cNvPicPr preferRelativeResize="0"/>
          <p:nvPr/>
        </p:nvPicPr>
        <p:blipFill rotWithShape="1">
          <a:blip r:embed="rId3">
            <a:alphaModFix/>
          </a:blip>
          <a:srcRect/>
          <a:stretch/>
        </p:blipFill>
        <p:spPr>
          <a:xfrm>
            <a:off x="8249200" y="1723378"/>
            <a:ext cx="3144418" cy="1970393"/>
          </a:xfrm>
          <a:prstGeom prst="rect">
            <a:avLst/>
          </a:prstGeom>
          <a:noFill/>
          <a:ln>
            <a:noFill/>
          </a:ln>
        </p:spPr>
      </p:pic>
      <p:pic>
        <p:nvPicPr>
          <p:cNvPr id="673" name="Google Shape;673;p62"/>
          <p:cNvPicPr preferRelativeResize="0"/>
          <p:nvPr/>
        </p:nvPicPr>
        <p:blipFill rotWithShape="1">
          <a:blip r:embed="rId4">
            <a:alphaModFix/>
          </a:blip>
          <a:srcRect/>
          <a:stretch/>
        </p:blipFill>
        <p:spPr>
          <a:xfrm>
            <a:off x="8249200" y="3876364"/>
            <a:ext cx="3067039" cy="197039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10"/>
          <p:cNvSpPr txBox="1"/>
          <p:nvPr/>
        </p:nvSpPr>
        <p:spPr>
          <a:xfrm>
            <a:off x="2162908" y="0"/>
            <a:ext cx="7047533"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Tablet &amp; Smartphone – Basic Moves</a:t>
            </a:r>
            <a:endParaRPr sz="1400" b="0" i="0" u="none" strike="noStrike" cap="none">
              <a:solidFill>
                <a:srgbClr val="000000"/>
              </a:solidFill>
              <a:latin typeface="Arial"/>
              <a:ea typeface="Arial"/>
              <a:cs typeface="Arial"/>
              <a:sym typeface="Arial"/>
            </a:endParaRPr>
          </a:p>
        </p:txBody>
      </p:sp>
      <p:pic>
        <p:nvPicPr>
          <p:cNvPr id="679" name="Google Shape;679;p10" descr="Image result for tablet ipad"/>
          <p:cNvPicPr preferRelativeResize="0"/>
          <p:nvPr/>
        </p:nvPicPr>
        <p:blipFill rotWithShape="1">
          <a:blip r:embed="rId3">
            <a:alphaModFix/>
          </a:blip>
          <a:srcRect/>
          <a:stretch/>
        </p:blipFill>
        <p:spPr>
          <a:xfrm>
            <a:off x="9873762" y="68239"/>
            <a:ext cx="2386475" cy="1677989"/>
          </a:xfrm>
          <a:prstGeom prst="rect">
            <a:avLst/>
          </a:prstGeom>
          <a:noFill/>
          <a:ln>
            <a:noFill/>
          </a:ln>
        </p:spPr>
      </p:pic>
      <p:grpSp>
        <p:nvGrpSpPr>
          <p:cNvPr id="680" name="Google Shape;680;p10"/>
          <p:cNvGrpSpPr/>
          <p:nvPr/>
        </p:nvGrpSpPr>
        <p:grpSpPr>
          <a:xfrm>
            <a:off x="2348868" y="1103688"/>
            <a:ext cx="774673" cy="1285080"/>
            <a:chOff x="9062559" y="918767"/>
            <a:chExt cx="774673" cy="1285080"/>
          </a:xfrm>
        </p:grpSpPr>
        <p:sp>
          <p:nvSpPr>
            <p:cNvPr id="681" name="Google Shape;681;p10"/>
            <p:cNvSpPr/>
            <p:nvPr/>
          </p:nvSpPr>
          <p:spPr>
            <a:xfrm>
              <a:off x="9062559" y="918767"/>
              <a:ext cx="294869" cy="287009"/>
            </a:xfrm>
            <a:custGeom>
              <a:avLst/>
              <a:gdLst/>
              <a:ahLst/>
              <a:cxnLst/>
              <a:rect l="l" t="t" r="r" b="b"/>
              <a:pathLst>
                <a:path w="294869" h="287009" extrusionOk="0">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2" name="Google Shape;682;p10"/>
            <p:cNvGrpSpPr/>
            <p:nvPr/>
          </p:nvGrpSpPr>
          <p:grpSpPr>
            <a:xfrm>
              <a:off x="9122194" y="1004094"/>
              <a:ext cx="715038" cy="1199753"/>
              <a:chOff x="9122194" y="1004094"/>
              <a:chExt cx="715038" cy="1199753"/>
            </a:xfrm>
          </p:grpSpPr>
          <p:sp>
            <p:nvSpPr>
              <p:cNvPr id="683" name="Google Shape;683;p10"/>
              <p:cNvSpPr/>
              <p:nvPr/>
            </p:nvSpPr>
            <p:spPr>
              <a:xfrm>
                <a:off x="9122194" y="1508040"/>
                <a:ext cx="252229" cy="516102"/>
              </a:xfrm>
              <a:custGeom>
                <a:avLst/>
                <a:gdLst/>
                <a:ahLst/>
                <a:cxnLst/>
                <a:rect l="l" t="t" r="r" b="b"/>
                <a:pathLst>
                  <a:path w="252229" h="516102" extrusionOk="0">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10"/>
              <p:cNvSpPr/>
              <p:nvPr/>
            </p:nvSpPr>
            <p:spPr>
              <a:xfrm>
                <a:off x="9560762" y="1399308"/>
                <a:ext cx="186446" cy="158119"/>
              </a:xfrm>
              <a:custGeom>
                <a:avLst/>
                <a:gdLst/>
                <a:ahLst/>
                <a:cxnLst/>
                <a:rect l="l" t="t" r="r" b="b"/>
                <a:pathLst>
                  <a:path w="186446" h="158119" extrusionOk="0">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10"/>
              <p:cNvSpPr/>
              <p:nvPr/>
            </p:nvSpPr>
            <p:spPr>
              <a:xfrm>
                <a:off x="9430122" y="1374156"/>
                <a:ext cx="214598" cy="174222"/>
              </a:xfrm>
              <a:custGeom>
                <a:avLst/>
                <a:gdLst/>
                <a:ahLst/>
                <a:cxnLst/>
                <a:rect l="l" t="t" r="r" b="b"/>
                <a:pathLst>
                  <a:path w="214598" h="174222" extrusionOk="0">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10"/>
              <p:cNvSpPr/>
              <p:nvPr/>
            </p:nvSpPr>
            <p:spPr>
              <a:xfrm>
                <a:off x="9317624" y="1363057"/>
                <a:ext cx="206820" cy="196957"/>
              </a:xfrm>
              <a:custGeom>
                <a:avLst/>
                <a:gdLst/>
                <a:ahLst/>
                <a:cxnLst/>
                <a:rect l="l" t="t" r="r" b="b"/>
                <a:pathLst>
                  <a:path w="206820" h="196957" extrusionOk="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10"/>
              <p:cNvSpPr/>
              <p:nvPr/>
            </p:nvSpPr>
            <p:spPr>
              <a:xfrm>
                <a:off x="9334139" y="1985348"/>
                <a:ext cx="111242" cy="218499"/>
              </a:xfrm>
              <a:custGeom>
                <a:avLst/>
                <a:gdLst/>
                <a:ahLst/>
                <a:cxnLst/>
                <a:rect l="l" t="t" r="r" b="b"/>
                <a:pathLst>
                  <a:path w="111242" h="218499" extrusionOk="0">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10"/>
              <p:cNvSpPr/>
              <p:nvPr/>
            </p:nvSpPr>
            <p:spPr>
              <a:xfrm>
                <a:off x="9684630" y="1516849"/>
                <a:ext cx="152602" cy="686997"/>
              </a:xfrm>
              <a:custGeom>
                <a:avLst/>
                <a:gdLst/>
                <a:ahLst/>
                <a:cxnLst/>
                <a:rect l="l" t="t" r="r" b="b"/>
                <a:pathLst>
                  <a:path w="152602" h="686997" extrusionOk="0">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10"/>
              <p:cNvSpPr/>
              <p:nvPr/>
            </p:nvSpPr>
            <p:spPr>
              <a:xfrm>
                <a:off x="9147916" y="1004094"/>
                <a:ext cx="239917" cy="708474"/>
              </a:xfrm>
              <a:custGeom>
                <a:avLst/>
                <a:gdLst/>
                <a:ahLst/>
                <a:cxnLst/>
                <a:rect l="l" t="t" r="r" b="b"/>
                <a:pathLst>
                  <a:path w="239917" h="708474" extrusionOk="0">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90" name="Google Shape;690;p10"/>
          <p:cNvGrpSpPr/>
          <p:nvPr/>
        </p:nvGrpSpPr>
        <p:grpSpPr>
          <a:xfrm>
            <a:off x="699277" y="3492258"/>
            <a:ext cx="717140" cy="1378898"/>
            <a:chOff x="3374151" y="2671121"/>
            <a:chExt cx="717140" cy="1378898"/>
          </a:xfrm>
        </p:grpSpPr>
        <p:grpSp>
          <p:nvGrpSpPr>
            <p:cNvPr id="691" name="Google Shape;691;p10"/>
            <p:cNvGrpSpPr/>
            <p:nvPr/>
          </p:nvGrpSpPr>
          <p:grpSpPr>
            <a:xfrm>
              <a:off x="3399819" y="2671121"/>
              <a:ext cx="446653" cy="439005"/>
              <a:chOff x="3399819" y="2671121"/>
              <a:chExt cx="446653" cy="439005"/>
            </a:xfrm>
          </p:grpSpPr>
          <p:sp>
            <p:nvSpPr>
              <p:cNvPr id="692" name="Google Shape;692;p10"/>
              <p:cNvSpPr/>
              <p:nvPr/>
            </p:nvSpPr>
            <p:spPr>
              <a:xfrm>
                <a:off x="3399819" y="2671121"/>
                <a:ext cx="446653" cy="439005"/>
              </a:xfrm>
              <a:custGeom>
                <a:avLst/>
                <a:gdLst/>
                <a:ahLst/>
                <a:cxnLst/>
                <a:rect l="l" t="t" r="r" b="b"/>
                <a:pathLst>
                  <a:path w="446653" h="439005" extrusionOk="0">
                    <a:moveTo>
                      <a:pt x="172741" y="439006"/>
                    </a:moveTo>
                    <a:cubicBezTo>
                      <a:pt x="171448" y="439006"/>
                      <a:pt x="168861" y="439006"/>
                      <a:pt x="167568" y="439006"/>
                    </a:cubicBezTo>
                    <a:cubicBezTo>
                      <a:pt x="149462" y="433834"/>
                      <a:pt x="131356" y="427370"/>
                      <a:pt x="114543" y="418320"/>
                    </a:cubicBezTo>
                    <a:cubicBezTo>
                      <a:pt x="7200" y="357557"/>
                      <a:pt x="-31598" y="221809"/>
                      <a:pt x="27893" y="114503"/>
                    </a:cubicBezTo>
                    <a:cubicBezTo>
                      <a:pt x="88677" y="7198"/>
                      <a:pt x="224472" y="-31587"/>
                      <a:pt x="331815" y="27883"/>
                    </a:cubicBezTo>
                    <a:cubicBezTo>
                      <a:pt x="383546" y="57618"/>
                      <a:pt x="421052" y="104160"/>
                      <a:pt x="437865" y="162338"/>
                    </a:cubicBezTo>
                    <a:cubicBezTo>
                      <a:pt x="454677" y="219223"/>
                      <a:pt x="446917" y="279986"/>
                      <a:pt x="418465" y="331700"/>
                    </a:cubicBezTo>
                    <a:cubicBezTo>
                      <a:pt x="388720" y="383413"/>
                      <a:pt x="340868" y="422199"/>
                      <a:pt x="283963" y="437713"/>
                    </a:cubicBezTo>
                    <a:cubicBezTo>
                      <a:pt x="273617" y="440298"/>
                      <a:pt x="263271" y="435127"/>
                      <a:pt x="259391" y="424784"/>
                    </a:cubicBezTo>
                    <a:cubicBezTo>
                      <a:pt x="256804" y="414441"/>
                      <a:pt x="261978" y="404099"/>
                      <a:pt x="272324" y="400220"/>
                    </a:cubicBezTo>
                    <a:cubicBezTo>
                      <a:pt x="320175" y="387292"/>
                      <a:pt x="358974" y="356264"/>
                      <a:pt x="383546" y="312307"/>
                    </a:cubicBezTo>
                    <a:cubicBezTo>
                      <a:pt x="408119" y="269644"/>
                      <a:pt x="413292" y="219223"/>
                      <a:pt x="400359" y="171388"/>
                    </a:cubicBezTo>
                    <a:cubicBezTo>
                      <a:pt x="387426" y="123553"/>
                      <a:pt x="356387" y="84768"/>
                      <a:pt x="312416" y="60204"/>
                    </a:cubicBezTo>
                    <a:cubicBezTo>
                      <a:pt x="269737" y="35640"/>
                      <a:pt x="219299" y="30469"/>
                      <a:pt x="171448" y="43397"/>
                    </a:cubicBezTo>
                    <a:cubicBezTo>
                      <a:pt x="123596" y="56326"/>
                      <a:pt x="84797" y="87354"/>
                      <a:pt x="60225" y="131310"/>
                    </a:cubicBezTo>
                    <a:cubicBezTo>
                      <a:pt x="11080" y="220516"/>
                      <a:pt x="42119" y="332993"/>
                      <a:pt x="131356" y="383413"/>
                    </a:cubicBezTo>
                    <a:cubicBezTo>
                      <a:pt x="145582" y="391171"/>
                      <a:pt x="159808" y="397635"/>
                      <a:pt x="175327" y="401513"/>
                    </a:cubicBezTo>
                    <a:cubicBezTo>
                      <a:pt x="185674" y="404099"/>
                      <a:pt x="192140" y="414441"/>
                      <a:pt x="189553" y="424784"/>
                    </a:cubicBezTo>
                    <a:cubicBezTo>
                      <a:pt x="189553" y="432541"/>
                      <a:pt x="181794" y="439006"/>
                      <a:pt x="172741" y="439006"/>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3" name="Google Shape;693;p10"/>
              <p:cNvGrpSpPr/>
              <p:nvPr/>
            </p:nvGrpSpPr>
            <p:grpSpPr>
              <a:xfrm>
                <a:off x="3486403" y="2754442"/>
                <a:ext cx="275777" cy="266477"/>
                <a:chOff x="3486403" y="2754442"/>
                <a:chExt cx="275777" cy="266477"/>
              </a:xfrm>
            </p:grpSpPr>
            <p:sp>
              <p:nvSpPr>
                <p:cNvPr id="694" name="Google Shape;694;p10"/>
                <p:cNvSpPr/>
                <p:nvPr/>
              </p:nvSpPr>
              <p:spPr>
                <a:xfrm>
                  <a:off x="3504277" y="2771664"/>
                  <a:ext cx="241322" cy="231378"/>
                </a:xfrm>
                <a:custGeom>
                  <a:avLst/>
                  <a:gdLst/>
                  <a:ahLst/>
                  <a:cxnLst/>
                  <a:rect l="l" t="t" r="r" b="b"/>
                  <a:pathLst>
                    <a:path w="241322" h="231378" extrusionOk="0">
                      <a:moveTo>
                        <a:pt x="61817" y="225986"/>
                      </a:moveTo>
                      <a:cubicBezTo>
                        <a:pt x="3619" y="193665"/>
                        <a:pt x="-17074" y="119973"/>
                        <a:pt x="15258" y="61795"/>
                      </a:cubicBezTo>
                      <a:cubicBezTo>
                        <a:pt x="47590" y="3617"/>
                        <a:pt x="121308" y="-17068"/>
                        <a:pt x="179505" y="15253"/>
                      </a:cubicBezTo>
                      <a:cubicBezTo>
                        <a:pt x="237703" y="47574"/>
                        <a:pt x="258396" y="121266"/>
                        <a:pt x="226064" y="179443"/>
                      </a:cubicBezTo>
                      <a:cubicBezTo>
                        <a:pt x="211838" y="204007"/>
                        <a:pt x="191145" y="222107"/>
                        <a:pt x="167866" y="231157"/>
                      </a:cubicBezTo>
                      <a:cubicBezTo>
                        <a:pt x="153640" y="237621"/>
                        <a:pt x="201491" y="100580"/>
                        <a:pt x="136827" y="88945"/>
                      </a:cubicBezTo>
                      <a:cubicBezTo>
                        <a:pt x="59230" y="73431"/>
                        <a:pt x="79922" y="236328"/>
                        <a:pt x="61817" y="225986"/>
                      </a:cubicBezTo>
                      <a:close/>
                    </a:path>
                  </a:pathLst>
                </a:custGeom>
                <a:solidFill>
                  <a:srgbClr val="C4FC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10"/>
                <p:cNvSpPr/>
                <p:nvPr/>
              </p:nvSpPr>
              <p:spPr>
                <a:xfrm>
                  <a:off x="3486403" y="2754442"/>
                  <a:ext cx="275777" cy="266477"/>
                </a:xfrm>
                <a:custGeom>
                  <a:avLst/>
                  <a:gdLst/>
                  <a:ahLst/>
                  <a:cxnLst/>
                  <a:rect l="l" t="t" r="r" b="b"/>
                  <a:pathLst>
                    <a:path w="275777" h="266477" extrusionOk="0">
                      <a:moveTo>
                        <a:pt x="183154" y="266478"/>
                      </a:moveTo>
                      <a:cubicBezTo>
                        <a:pt x="179274" y="266478"/>
                        <a:pt x="175394" y="265185"/>
                        <a:pt x="171514" y="262600"/>
                      </a:cubicBezTo>
                      <a:cubicBezTo>
                        <a:pt x="161168" y="254842"/>
                        <a:pt x="162461" y="243207"/>
                        <a:pt x="166341" y="218643"/>
                      </a:cubicBezTo>
                      <a:cubicBezTo>
                        <a:pt x="170221" y="187615"/>
                        <a:pt x="177980" y="129437"/>
                        <a:pt x="150822" y="124266"/>
                      </a:cubicBezTo>
                      <a:cubicBezTo>
                        <a:pt x="140475" y="121680"/>
                        <a:pt x="136595" y="125559"/>
                        <a:pt x="132715" y="126852"/>
                      </a:cubicBezTo>
                      <a:cubicBezTo>
                        <a:pt x="114610" y="139780"/>
                        <a:pt x="109436" y="185029"/>
                        <a:pt x="106850" y="210886"/>
                      </a:cubicBezTo>
                      <a:cubicBezTo>
                        <a:pt x="104263" y="239328"/>
                        <a:pt x="101677" y="252257"/>
                        <a:pt x="90037" y="258721"/>
                      </a:cubicBezTo>
                      <a:cubicBezTo>
                        <a:pt x="83571" y="261307"/>
                        <a:pt x="77104" y="261307"/>
                        <a:pt x="70638" y="258721"/>
                      </a:cubicBezTo>
                      <a:lnTo>
                        <a:pt x="70638" y="258721"/>
                      </a:lnTo>
                      <a:cubicBezTo>
                        <a:pt x="4680" y="221229"/>
                        <a:pt x="-19892" y="137194"/>
                        <a:pt x="17613" y="71260"/>
                      </a:cubicBezTo>
                      <a:cubicBezTo>
                        <a:pt x="35719" y="38939"/>
                        <a:pt x="65465" y="15668"/>
                        <a:pt x="100383" y="5325"/>
                      </a:cubicBezTo>
                      <a:cubicBezTo>
                        <a:pt x="135302" y="-5018"/>
                        <a:pt x="172807" y="154"/>
                        <a:pt x="205140" y="16960"/>
                      </a:cubicBezTo>
                      <a:cubicBezTo>
                        <a:pt x="271097" y="54453"/>
                        <a:pt x="295670" y="138487"/>
                        <a:pt x="258164" y="204422"/>
                      </a:cubicBezTo>
                      <a:cubicBezTo>
                        <a:pt x="242645" y="231571"/>
                        <a:pt x="219366" y="252257"/>
                        <a:pt x="190913" y="263892"/>
                      </a:cubicBezTo>
                      <a:cubicBezTo>
                        <a:pt x="188327" y="266478"/>
                        <a:pt x="185740" y="266478"/>
                        <a:pt x="183154" y="266478"/>
                      </a:cubicBezTo>
                      <a:close/>
                      <a:moveTo>
                        <a:pt x="144355" y="88067"/>
                      </a:moveTo>
                      <a:cubicBezTo>
                        <a:pt x="148235" y="88067"/>
                        <a:pt x="153408" y="88067"/>
                        <a:pt x="157288" y="89359"/>
                      </a:cubicBezTo>
                      <a:cubicBezTo>
                        <a:pt x="215486" y="100995"/>
                        <a:pt x="206433" y="175979"/>
                        <a:pt x="201260" y="218643"/>
                      </a:cubicBezTo>
                      <a:cubicBezTo>
                        <a:pt x="211606" y="210886"/>
                        <a:pt x="220659" y="200543"/>
                        <a:pt x="227125" y="187615"/>
                      </a:cubicBezTo>
                      <a:cubicBezTo>
                        <a:pt x="240058" y="163051"/>
                        <a:pt x="243938" y="135901"/>
                        <a:pt x="236178" y="108752"/>
                      </a:cubicBezTo>
                      <a:cubicBezTo>
                        <a:pt x="228419" y="81602"/>
                        <a:pt x="211606" y="59624"/>
                        <a:pt x="187033" y="46696"/>
                      </a:cubicBezTo>
                      <a:cubicBezTo>
                        <a:pt x="137889" y="19546"/>
                        <a:pt x="74518" y="36353"/>
                        <a:pt x="47359" y="86774"/>
                      </a:cubicBezTo>
                      <a:cubicBezTo>
                        <a:pt x="22786" y="130730"/>
                        <a:pt x="34426" y="185029"/>
                        <a:pt x="70638" y="216057"/>
                      </a:cubicBezTo>
                      <a:cubicBezTo>
                        <a:pt x="70638" y="212179"/>
                        <a:pt x="71931" y="209593"/>
                        <a:pt x="71931" y="205715"/>
                      </a:cubicBezTo>
                      <a:cubicBezTo>
                        <a:pt x="75811" y="169515"/>
                        <a:pt x="82277" y="119095"/>
                        <a:pt x="112023" y="97116"/>
                      </a:cubicBezTo>
                      <a:cubicBezTo>
                        <a:pt x="121076" y="90652"/>
                        <a:pt x="132715" y="88067"/>
                        <a:pt x="144355" y="88067"/>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96" name="Google Shape;696;p10"/>
            <p:cNvGrpSpPr/>
            <p:nvPr/>
          </p:nvGrpSpPr>
          <p:grpSpPr>
            <a:xfrm>
              <a:off x="3374151" y="2839588"/>
              <a:ext cx="717140" cy="1210431"/>
              <a:chOff x="3374151" y="2839588"/>
              <a:chExt cx="717140" cy="1210431"/>
            </a:xfrm>
          </p:grpSpPr>
          <p:sp>
            <p:nvSpPr>
              <p:cNvPr id="697" name="Google Shape;697;p10"/>
              <p:cNvSpPr/>
              <p:nvPr/>
            </p:nvSpPr>
            <p:spPr>
              <a:xfrm>
                <a:off x="3374151" y="3227219"/>
                <a:ext cx="221156" cy="605603"/>
              </a:xfrm>
              <a:custGeom>
                <a:avLst/>
                <a:gdLst/>
                <a:ahLst/>
                <a:cxnLst/>
                <a:rect l="l" t="t" r="r" b="b"/>
                <a:pathLst>
                  <a:path w="221156" h="605603" extrusionOk="0">
                    <a:moveTo>
                      <a:pt x="199702" y="605603"/>
                    </a:moveTo>
                    <a:cubicBezTo>
                      <a:pt x="197115" y="605603"/>
                      <a:pt x="194529" y="605603"/>
                      <a:pt x="191942" y="604311"/>
                    </a:cubicBezTo>
                    <a:cubicBezTo>
                      <a:pt x="185476" y="600432"/>
                      <a:pt x="179009" y="596554"/>
                      <a:pt x="172543" y="592675"/>
                    </a:cubicBezTo>
                    <a:lnTo>
                      <a:pt x="168663" y="590089"/>
                    </a:lnTo>
                    <a:cubicBezTo>
                      <a:pt x="146677" y="573282"/>
                      <a:pt x="124691" y="552597"/>
                      <a:pt x="106585" y="530619"/>
                    </a:cubicBezTo>
                    <a:cubicBezTo>
                      <a:pt x="89772" y="509933"/>
                      <a:pt x="74253" y="487955"/>
                      <a:pt x="61320" y="464684"/>
                    </a:cubicBezTo>
                    <a:cubicBezTo>
                      <a:pt x="36748" y="420728"/>
                      <a:pt x="19935" y="375478"/>
                      <a:pt x="7002" y="325058"/>
                    </a:cubicBezTo>
                    <a:cubicBezTo>
                      <a:pt x="5709" y="318593"/>
                      <a:pt x="4416" y="312129"/>
                      <a:pt x="3122" y="305665"/>
                    </a:cubicBezTo>
                    <a:lnTo>
                      <a:pt x="3122" y="301787"/>
                    </a:lnTo>
                    <a:cubicBezTo>
                      <a:pt x="3122" y="299201"/>
                      <a:pt x="1829" y="296615"/>
                      <a:pt x="1829" y="294030"/>
                    </a:cubicBezTo>
                    <a:cubicBezTo>
                      <a:pt x="1829" y="294030"/>
                      <a:pt x="1829" y="292737"/>
                      <a:pt x="1829" y="292737"/>
                    </a:cubicBezTo>
                    <a:cubicBezTo>
                      <a:pt x="536" y="287565"/>
                      <a:pt x="536" y="282394"/>
                      <a:pt x="536" y="278515"/>
                    </a:cubicBezTo>
                    <a:cubicBezTo>
                      <a:pt x="-758" y="263001"/>
                      <a:pt x="536" y="252659"/>
                      <a:pt x="1829" y="242316"/>
                    </a:cubicBezTo>
                    <a:lnTo>
                      <a:pt x="1829" y="238438"/>
                    </a:lnTo>
                    <a:cubicBezTo>
                      <a:pt x="3122" y="222924"/>
                      <a:pt x="4416" y="209995"/>
                      <a:pt x="7002" y="197067"/>
                    </a:cubicBezTo>
                    <a:cubicBezTo>
                      <a:pt x="8295" y="189310"/>
                      <a:pt x="8295" y="182846"/>
                      <a:pt x="9589" y="175088"/>
                    </a:cubicBezTo>
                    <a:cubicBezTo>
                      <a:pt x="14762" y="132425"/>
                      <a:pt x="17348" y="97518"/>
                      <a:pt x="13469" y="66490"/>
                    </a:cubicBezTo>
                    <a:lnTo>
                      <a:pt x="13469" y="65197"/>
                    </a:lnTo>
                    <a:cubicBezTo>
                      <a:pt x="9589" y="32876"/>
                      <a:pt x="32868" y="4434"/>
                      <a:pt x="63907" y="555"/>
                    </a:cubicBezTo>
                    <a:cubicBezTo>
                      <a:pt x="91066" y="-3323"/>
                      <a:pt x="116931" y="13484"/>
                      <a:pt x="125984" y="39340"/>
                    </a:cubicBezTo>
                    <a:cubicBezTo>
                      <a:pt x="142797" y="85883"/>
                      <a:pt x="147970" y="131132"/>
                      <a:pt x="153144" y="177674"/>
                    </a:cubicBezTo>
                    <a:cubicBezTo>
                      <a:pt x="154437" y="185431"/>
                      <a:pt x="154437" y="193188"/>
                      <a:pt x="155730" y="200945"/>
                    </a:cubicBezTo>
                    <a:cubicBezTo>
                      <a:pt x="157023" y="213874"/>
                      <a:pt x="158317" y="226802"/>
                      <a:pt x="159610" y="238438"/>
                    </a:cubicBezTo>
                    <a:cubicBezTo>
                      <a:pt x="166076" y="286273"/>
                      <a:pt x="186769" y="309544"/>
                      <a:pt x="191942" y="314715"/>
                    </a:cubicBezTo>
                    <a:cubicBezTo>
                      <a:pt x="199702" y="322472"/>
                      <a:pt x="199702" y="334108"/>
                      <a:pt x="193235" y="341865"/>
                    </a:cubicBezTo>
                    <a:cubicBezTo>
                      <a:pt x="185476" y="349622"/>
                      <a:pt x="173836" y="349622"/>
                      <a:pt x="166076" y="343157"/>
                    </a:cubicBezTo>
                    <a:cubicBezTo>
                      <a:pt x="153144" y="330229"/>
                      <a:pt x="129864" y="301787"/>
                      <a:pt x="120811" y="243609"/>
                    </a:cubicBezTo>
                    <a:cubicBezTo>
                      <a:pt x="119518" y="230680"/>
                      <a:pt x="118225" y="217752"/>
                      <a:pt x="116931" y="204824"/>
                    </a:cubicBezTo>
                    <a:cubicBezTo>
                      <a:pt x="115638" y="197067"/>
                      <a:pt x="115638" y="189310"/>
                      <a:pt x="114345" y="181553"/>
                    </a:cubicBezTo>
                    <a:cubicBezTo>
                      <a:pt x="109172" y="136303"/>
                      <a:pt x="103999" y="94933"/>
                      <a:pt x="89772" y="52269"/>
                    </a:cubicBezTo>
                    <a:cubicBezTo>
                      <a:pt x="87186" y="43219"/>
                      <a:pt x="78133" y="38048"/>
                      <a:pt x="69080" y="39340"/>
                    </a:cubicBezTo>
                    <a:cubicBezTo>
                      <a:pt x="58734" y="40633"/>
                      <a:pt x="50974" y="50976"/>
                      <a:pt x="52267" y="61319"/>
                    </a:cubicBezTo>
                    <a:lnTo>
                      <a:pt x="52267" y="62612"/>
                    </a:lnTo>
                    <a:cubicBezTo>
                      <a:pt x="56147" y="97518"/>
                      <a:pt x="53560" y="135011"/>
                      <a:pt x="48387" y="180260"/>
                    </a:cubicBezTo>
                    <a:cubicBezTo>
                      <a:pt x="47094" y="188017"/>
                      <a:pt x="47094" y="194481"/>
                      <a:pt x="45801" y="202238"/>
                    </a:cubicBezTo>
                    <a:cubicBezTo>
                      <a:pt x="44507" y="215166"/>
                      <a:pt x="41921" y="228095"/>
                      <a:pt x="40627" y="242316"/>
                    </a:cubicBezTo>
                    <a:lnTo>
                      <a:pt x="40627" y="246195"/>
                    </a:lnTo>
                    <a:cubicBezTo>
                      <a:pt x="39334" y="256537"/>
                      <a:pt x="39334" y="265587"/>
                      <a:pt x="39334" y="277223"/>
                    </a:cubicBezTo>
                    <a:cubicBezTo>
                      <a:pt x="39334" y="279808"/>
                      <a:pt x="40627" y="284980"/>
                      <a:pt x="40627" y="287565"/>
                    </a:cubicBezTo>
                    <a:cubicBezTo>
                      <a:pt x="40627" y="291444"/>
                      <a:pt x="41921" y="292737"/>
                      <a:pt x="41921" y="295322"/>
                    </a:cubicBezTo>
                    <a:lnTo>
                      <a:pt x="41921" y="299201"/>
                    </a:lnTo>
                    <a:cubicBezTo>
                      <a:pt x="43214" y="304372"/>
                      <a:pt x="44507" y="310836"/>
                      <a:pt x="45801" y="316008"/>
                    </a:cubicBezTo>
                    <a:cubicBezTo>
                      <a:pt x="57440" y="362550"/>
                      <a:pt x="74253" y="405214"/>
                      <a:pt x="96239" y="445292"/>
                    </a:cubicBezTo>
                    <a:cubicBezTo>
                      <a:pt x="107879" y="467270"/>
                      <a:pt x="122105" y="486662"/>
                      <a:pt x="137624" y="506055"/>
                    </a:cubicBezTo>
                    <a:cubicBezTo>
                      <a:pt x="154437" y="525448"/>
                      <a:pt x="173836" y="543547"/>
                      <a:pt x="193235" y="560354"/>
                    </a:cubicBezTo>
                    <a:lnTo>
                      <a:pt x="197115" y="562940"/>
                    </a:lnTo>
                    <a:cubicBezTo>
                      <a:pt x="200995" y="565526"/>
                      <a:pt x="204875" y="568111"/>
                      <a:pt x="210048" y="570697"/>
                    </a:cubicBezTo>
                    <a:cubicBezTo>
                      <a:pt x="219101" y="575868"/>
                      <a:pt x="224274" y="586211"/>
                      <a:pt x="219101" y="596554"/>
                    </a:cubicBezTo>
                    <a:cubicBezTo>
                      <a:pt x="213928" y="601725"/>
                      <a:pt x="207462" y="605603"/>
                      <a:pt x="199702" y="6056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10"/>
              <p:cNvSpPr/>
              <p:nvPr/>
            </p:nvSpPr>
            <p:spPr>
              <a:xfrm>
                <a:off x="3926870" y="3282592"/>
                <a:ext cx="163127" cy="199871"/>
              </a:xfrm>
              <a:custGeom>
                <a:avLst/>
                <a:gdLst/>
                <a:ahLst/>
                <a:cxnLst/>
                <a:rect l="l" t="t" r="r" b="b"/>
                <a:pathLst>
                  <a:path w="163127" h="199871" extrusionOk="0">
                    <a:moveTo>
                      <a:pt x="144898" y="199871"/>
                    </a:moveTo>
                    <a:cubicBezTo>
                      <a:pt x="134552" y="199871"/>
                      <a:pt x="125499" y="190821"/>
                      <a:pt x="125499" y="180479"/>
                    </a:cubicBezTo>
                    <a:cubicBezTo>
                      <a:pt x="125499" y="131351"/>
                      <a:pt x="109979" y="97737"/>
                      <a:pt x="84114" y="56366"/>
                    </a:cubicBezTo>
                    <a:cubicBezTo>
                      <a:pt x="78941" y="47316"/>
                      <a:pt x="69887" y="40852"/>
                      <a:pt x="59541" y="39559"/>
                    </a:cubicBezTo>
                    <a:cubicBezTo>
                      <a:pt x="49195" y="36974"/>
                      <a:pt x="38849" y="38267"/>
                      <a:pt x="29795" y="44731"/>
                    </a:cubicBezTo>
                    <a:cubicBezTo>
                      <a:pt x="20743" y="49902"/>
                      <a:pt x="9103" y="47316"/>
                      <a:pt x="2637" y="38267"/>
                    </a:cubicBezTo>
                    <a:cubicBezTo>
                      <a:pt x="-2537" y="29217"/>
                      <a:pt x="50" y="17581"/>
                      <a:pt x="9103" y="11117"/>
                    </a:cubicBezTo>
                    <a:cubicBezTo>
                      <a:pt x="45315" y="-10861"/>
                      <a:pt x="93167" y="774"/>
                      <a:pt x="116446" y="36974"/>
                    </a:cubicBezTo>
                    <a:cubicBezTo>
                      <a:pt x="144898" y="83516"/>
                      <a:pt x="163004" y="123594"/>
                      <a:pt x="163004" y="181771"/>
                    </a:cubicBezTo>
                    <a:cubicBezTo>
                      <a:pt x="164298" y="190821"/>
                      <a:pt x="155244" y="199871"/>
                      <a:pt x="144898" y="199871"/>
                    </a:cubicBezTo>
                    <a:cubicBezTo>
                      <a:pt x="144898" y="199871"/>
                      <a:pt x="144898" y="199871"/>
                      <a:pt x="144898" y="19987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10"/>
              <p:cNvSpPr/>
              <p:nvPr/>
            </p:nvSpPr>
            <p:spPr>
              <a:xfrm>
                <a:off x="3789670" y="3225658"/>
                <a:ext cx="205957" cy="241291"/>
              </a:xfrm>
              <a:custGeom>
                <a:avLst/>
                <a:gdLst/>
                <a:ahLst/>
                <a:cxnLst/>
                <a:rect l="l" t="t" r="r" b="b"/>
                <a:pathLst>
                  <a:path w="205957" h="241291" extrusionOk="0">
                    <a:moveTo>
                      <a:pt x="187688" y="241292"/>
                    </a:moveTo>
                    <a:cubicBezTo>
                      <a:pt x="178635" y="241292"/>
                      <a:pt x="169582" y="234827"/>
                      <a:pt x="168289" y="224485"/>
                    </a:cubicBezTo>
                    <a:cubicBezTo>
                      <a:pt x="163116" y="189578"/>
                      <a:pt x="148889" y="161136"/>
                      <a:pt x="135957" y="132693"/>
                    </a:cubicBezTo>
                    <a:cubicBezTo>
                      <a:pt x="126904" y="113301"/>
                      <a:pt x="116557" y="92615"/>
                      <a:pt x="108798" y="69344"/>
                    </a:cubicBezTo>
                    <a:cubicBezTo>
                      <a:pt x="104918" y="59002"/>
                      <a:pt x="91985" y="42195"/>
                      <a:pt x="75172" y="39609"/>
                    </a:cubicBezTo>
                    <a:cubicBezTo>
                      <a:pt x="62240" y="37023"/>
                      <a:pt x="48013" y="44780"/>
                      <a:pt x="35080" y="61587"/>
                    </a:cubicBezTo>
                    <a:cubicBezTo>
                      <a:pt x="28614" y="70637"/>
                      <a:pt x="16974" y="71930"/>
                      <a:pt x="7921" y="65466"/>
                    </a:cubicBezTo>
                    <a:cubicBezTo>
                      <a:pt x="-1132" y="59002"/>
                      <a:pt x="-2425" y="47366"/>
                      <a:pt x="4041" y="38316"/>
                    </a:cubicBezTo>
                    <a:cubicBezTo>
                      <a:pt x="33787" y="-469"/>
                      <a:pt x="64826" y="-1762"/>
                      <a:pt x="81639" y="824"/>
                    </a:cubicBezTo>
                    <a:cubicBezTo>
                      <a:pt x="113971" y="5995"/>
                      <a:pt x="138543" y="33145"/>
                      <a:pt x="146303" y="56416"/>
                    </a:cubicBezTo>
                    <a:cubicBezTo>
                      <a:pt x="154063" y="78394"/>
                      <a:pt x="163116" y="97787"/>
                      <a:pt x="170876" y="115886"/>
                    </a:cubicBezTo>
                    <a:cubicBezTo>
                      <a:pt x="185102" y="146915"/>
                      <a:pt x="200621" y="177943"/>
                      <a:pt x="205794" y="218021"/>
                    </a:cubicBezTo>
                    <a:cubicBezTo>
                      <a:pt x="207087" y="228363"/>
                      <a:pt x="200621" y="238706"/>
                      <a:pt x="188981" y="239999"/>
                    </a:cubicBezTo>
                    <a:cubicBezTo>
                      <a:pt x="190275" y="241292"/>
                      <a:pt x="188981" y="241292"/>
                      <a:pt x="187688" y="24129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10"/>
              <p:cNvSpPr/>
              <p:nvPr/>
            </p:nvSpPr>
            <p:spPr>
              <a:xfrm>
                <a:off x="3675762" y="3180436"/>
                <a:ext cx="185859" cy="216700"/>
              </a:xfrm>
              <a:custGeom>
                <a:avLst/>
                <a:gdLst/>
                <a:ahLst/>
                <a:cxnLst/>
                <a:rect l="l" t="t" r="r" b="b"/>
                <a:pathLst>
                  <a:path w="185859" h="216700" extrusionOk="0">
                    <a:moveTo>
                      <a:pt x="165801" y="216700"/>
                    </a:moveTo>
                    <a:cubicBezTo>
                      <a:pt x="156748" y="216700"/>
                      <a:pt x="150282" y="211529"/>
                      <a:pt x="147695" y="202479"/>
                    </a:cubicBezTo>
                    <a:cubicBezTo>
                      <a:pt x="145109" y="193429"/>
                      <a:pt x="142522" y="184380"/>
                      <a:pt x="139935" y="176622"/>
                    </a:cubicBezTo>
                    <a:cubicBezTo>
                      <a:pt x="129589" y="141716"/>
                      <a:pt x="121829"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5"/>
                    </a:cubicBezTo>
                    <a:cubicBezTo>
                      <a:pt x="159335" y="102931"/>
                      <a:pt x="167094" y="130080"/>
                      <a:pt x="177441" y="166280"/>
                    </a:cubicBezTo>
                    <a:cubicBezTo>
                      <a:pt x="180027" y="174037"/>
                      <a:pt x="182614" y="183087"/>
                      <a:pt x="185200" y="192137"/>
                    </a:cubicBezTo>
                    <a:cubicBezTo>
                      <a:pt x="187787" y="202479"/>
                      <a:pt x="182614" y="212822"/>
                      <a:pt x="172267" y="216700"/>
                    </a:cubicBezTo>
                    <a:cubicBezTo>
                      <a:pt x="169681" y="216700"/>
                      <a:pt x="167094" y="216700"/>
                      <a:pt x="165801" y="2167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10"/>
              <p:cNvSpPr/>
              <p:nvPr/>
            </p:nvSpPr>
            <p:spPr>
              <a:xfrm>
                <a:off x="3557768" y="3797350"/>
                <a:ext cx="85195" cy="252669"/>
              </a:xfrm>
              <a:custGeom>
                <a:avLst/>
                <a:gdLst/>
                <a:ahLst/>
                <a:cxnLst/>
                <a:rect l="l" t="t" r="r" b="b"/>
                <a:pathLst>
                  <a:path w="85195" h="252669" extrusionOk="0">
                    <a:moveTo>
                      <a:pt x="65230" y="252669"/>
                    </a:moveTo>
                    <a:cubicBezTo>
                      <a:pt x="56177" y="252669"/>
                      <a:pt x="48418" y="246205"/>
                      <a:pt x="45831" y="237155"/>
                    </a:cubicBezTo>
                    <a:lnTo>
                      <a:pt x="566" y="23837"/>
                    </a:lnTo>
                    <a:cubicBezTo>
                      <a:pt x="-2020" y="13494"/>
                      <a:pt x="4446" y="3152"/>
                      <a:pt x="16086" y="566"/>
                    </a:cubicBezTo>
                    <a:cubicBezTo>
                      <a:pt x="26432" y="-2020"/>
                      <a:pt x="36778" y="4444"/>
                      <a:pt x="39365" y="16080"/>
                    </a:cubicBezTo>
                    <a:lnTo>
                      <a:pt x="84630" y="229398"/>
                    </a:lnTo>
                    <a:cubicBezTo>
                      <a:pt x="87216" y="239741"/>
                      <a:pt x="80750" y="250083"/>
                      <a:pt x="69110" y="252669"/>
                    </a:cubicBezTo>
                    <a:cubicBezTo>
                      <a:pt x="67817" y="251376"/>
                      <a:pt x="66524" y="252669"/>
                      <a:pt x="65230" y="25266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10"/>
              <p:cNvSpPr/>
              <p:nvPr/>
            </p:nvSpPr>
            <p:spPr>
              <a:xfrm>
                <a:off x="3927678" y="3447433"/>
                <a:ext cx="163613" cy="602585"/>
              </a:xfrm>
              <a:custGeom>
                <a:avLst/>
                <a:gdLst/>
                <a:ahLst/>
                <a:cxnLst/>
                <a:rect l="l" t="t" r="r" b="b"/>
                <a:pathLst>
                  <a:path w="163613" h="602585" extrusionOk="0">
                    <a:moveTo>
                      <a:pt x="62613" y="602586"/>
                    </a:moveTo>
                    <a:cubicBezTo>
                      <a:pt x="53561" y="602586"/>
                      <a:pt x="45801" y="596122"/>
                      <a:pt x="43214" y="587072"/>
                    </a:cubicBezTo>
                    <a:lnTo>
                      <a:pt x="536" y="341433"/>
                    </a:lnTo>
                    <a:cubicBezTo>
                      <a:pt x="-758" y="337554"/>
                      <a:pt x="536" y="333676"/>
                      <a:pt x="1829" y="329797"/>
                    </a:cubicBezTo>
                    <a:lnTo>
                      <a:pt x="5709" y="319455"/>
                    </a:lnTo>
                    <a:cubicBezTo>
                      <a:pt x="57440" y="209563"/>
                      <a:pt x="120811" y="71230"/>
                      <a:pt x="124691" y="18223"/>
                    </a:cubicBezTo>
                    <a:cubicBezTo>
                      <a:pt x="125984" y="7881"/>
                      <a:pt x="135037" y="-1169"/>
                      <a:pt x="145384" y="123"/>
                    </a:cubicBezTo>
                    <a:cubicBezTo>
                      <a:pt x="155730" y="1416"/>
                      <a:pt x="164783" y="10466"/>
                      <a:pt x="163490" y="20809"/>
                    </a:cubicBezTo>
                    <a:cubicBezTo>
                      <a:pt x="159610" y="81572"/>
                      <a:pt x="96239" y="216028"/>
                      <a:pt x="40628" y="336261"/>
                    </a:cubicBezTo>
                    <a:lnTo>
                      <a:pt x="38041" y="340140"/>
                    </a:lnTo>
                    <a:lnTo>
                      <a:pt x="79426" y="580608"/>
                    </a:lnTo>
                    <a:cubicBezTo>
                      <a:pt x="80719" y="590950"/>
                      <a:pt x="74253" y="601293"/>
                      <a:pt x="63907" y="602586"/>
                    </a:cubicBezTo>
                    <a:cubicBezTo>
                      <a:pt x="63907" y="602586"/>
                      <a:pt x="62613" y="602586"/>
                      <a:pt x="62613" y="60258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10"/>
              <p:cNvSpPr/>
              <p:nvPr/>
            </p:nvSpPr>
            <p:spPr>
              <a:xfrm>
                <a:off x="3528588" y="2839588"/>
                <a:ext cx="193992" cy="790259"/>
              </a:xfrm>
              <a:custGeom>
                <a:avLst/>
                <a:gdLst/>
                <a:ahLst/>
                <a:cxnLst/>
                <a:rect l="l" t="t" r="r" b="b"/>
                <a:pathLst>
                  <a:path w="193992" h="790259" extrusionOk="0">
                    <a:moveTo>
                      <a:pt x="19399" y="790259"/>
                    </a:moveTo>
                    <a:cubicBezTo>
                      <a:pt x="9053" y="790259"/>
                      <a:pt x="0" y="781210"/>
                      <a:pt x="0" y="770867"/>
                    </a:cubicBezTo>
                    <a:cubicBezTo>
                      <a:pt x="0" y="697175"/>
                      <a:pt x="5173" y="658390"/>
                      <a:pt x="11640" y="620898"/>
                    </a:cubicBezTo>
                    <a:cubicBezTo>
                      <a:pt x="15519" y="597627"/>
                      <a:pt x="18106" y="574356"/>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8" y="14557"/>
                      <a:pt x="81477" y="-6129"/>
                      <a:pt x="115103" y="1628"/>
                    </a:cubicBezTo>
                    <a:cubicBezTo>
                      <a:pt x="146141" y="9386"/>
                      <a:pt x="166834" y="39121"/>
                      <a:pt x="162954" y="71442"/>
                    </a:cubicBezTo>
                    <a:cubicBezTo>
                      <a:pt x="157781" y="105055"/>
                      <a:pt x="157781" y="138669"/>
                      <a:pt x="161661" y="177454"/>
                    </a:cubicBezTo>
                    <a:cubicBezTo>
                      <a:pt x="164247" y="203311"/>
                      <a:pt x="166834" y="229168"/>
                      <a:pt x="170714" y="256317"/>
                    </a:cubicBezTo>
                    <a:cubicBezTo>
                      <a:pt x="172007" y="269246"/>
                      <a:pt x="173300" y="283467"/>
                      <a:pt x="175887" y="296395"/>
                    </a:cubicBezTo>
                    <a:cubicBezTo>
                      <a:pt x="181060" y="337766"/>
                      <a:pt x="184940" y="379137"/>
                      <a:pt x="187526" y="419215"/>
                    </a:cubicBezTo>
                    <a:cubicBezTo>
                      <a:pt x="191406" y="461879"/>
                      <a:pt x="192700" y="505835"/>
                      <a:pt x="193993" y="543327"/>
                    </a:cubicBezTo>
                    <a:cubicBezTo>
                      <a:pt x="193993" y="553670"/>
                      <a:pt x="186233" y="562720"/>
                      <a:pt x="175887" y="564013"/>
                    </a:cubicBezTo>
                    <a:cubicBezTo>
                      <a:pt x="165541" y="564013"/>
                      <a:pt x="156488" y="556256"/>
                      <a:pt x="155194" y="545913"/>
                    </a:cubicBezTo>
                    <a:cubicBezTo>
                      <a:pt x="153901" y="508421"/>
                      <a:pt x="151314" y="465757"/>
                      <a:pt x="148728" y="423094"/>
                    </a:cubicBezTo>
                    <a:cubicBezTo>
                      <a:pt x="146141" y="381723"/>
                      <a:pt x="142261" y="341645"/>
                      <a:pt x="137088" y="301567"/>
                    </a:cubicBezTo>
                    <a:cubicBezTo>
                      <a:pt x="135795" y="288638"/>
                      <a:pt x="134502" y="274417"/>
                      <a:pt x="131915" y="261489"/>
                    </a:cubicBezTo>
                    <a:cubicBezTo>
                      <a:pt x="128035" y="234339"/>
                      <a:pt x="125449" y="207190"/>
                      <a:pt x="122862" y="181333"/>
                    </a:cubicBezTo>
                    <a:cubicBezTo>
                      <a:pt x="118982" y="138669"/>
                      <a:pt x="118982" y="102470"/>
                      <a:pt x="124156" y="66270"/>
                    </a:cubicBezTo>
                    <a:cubicBezTo>
                      <a:pt x="125449" y="53342"/>
                      <a:pt x="117689" y="41706"/>
                      <a:pt x="106049" y="37828"/>
                    </a:cubicBezTo>
                    <a:cubicBezTo>
                      <a:pt x="99583" y="36535"/>
                      <a:pt x="93117" y="37828"/>
                      <a:pt x="87943" y="40414"/>
                    </a:cubicBezTo>
                    <a:cubicBezTo>
                      <a:pt x="82770" y="44292"/>
                      <a:pt x="78891" y="49463"/>
                      <a:pt x="76304" y="55928"/>
                    </a:cubicBezTo>
                    <a:cubicBezTo>
                      <a:pt x="67251" y="93420"/>
                      <a:pt x="62078" y="136083"/>
                      <a:pt x="62078" y="182626"/>
                    </a:cubicBezTo>
                    <a:cubicBezTo>
                      <a:pt x="62078" y="211068"/>
                      <a:pt x="62078" y="238218"/>
                      <a:pt x="63371" y="265367"/>
                    </a:cubicBezTo>
                    <a:cubicBezTo>
                      <a:pt x="63371" y="278296"/>
                      <a:pt x="63371" y="291224"/>
                      <a:pt x="64664" y="304152"/>
                    </a:cubicBezTo>
                    <a:cubicBezTo>
                      <a:pt x="65958" y="383015"/>
                      <a:pt x="64664" y="460586"/>
                      <a:pt x="59491" y="543327"/>
                    </a:cubicBezTo>
                    <a:cubicBezTo>
                      <a:pt x="56905" y="576941"/>
                      <a:pt x="54318" y="601505"/>
                      <a:pt x="50438" y="624776"/>
                    </a:cubicBezTo>
                    <a:cubicBezTo>
                      <a:pt x="45265" y="660976"/>
                      <a:pt x="38799" y="698468"/>
                      <a:pt x="38799" y="768281"/>
                    </a:cubicBezTo>
                    <a:cubicBezTo>
                      <a:pt x="38799" y="781210"/>
                      <a:pt x="31039" y="790259"/>
                      <a:pt x="19399" y="79025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04" name="Google Shape;704;p10"/>
          <p:cNvGrpSpPr/>
          <p:nvPr/>
        </p:nvGrpSpPr>
        <p:grpSpPr>
          <a:xfrm>
            <a:off x="5031092" y="973829"/>
            <a:ext cx="717140" cy="1386497"/>
            <a:chOff x="9129274" y="2719113"/>
            <a:chExt cx="717140" cy="1386497"/>
          </a:xfrm>
        </p:grpSpPr>
        <p:grpSp>
          <p:nvGrpSpPr>
            <p:cNvPr id="705" name="Google Shape;705;p10"/>
            <p:cNvGrpSpPr/>
            <p:nvPr/>
          </p:nvGrpSpPr>
          <p:grpSpPr>
            <a:xfrm>
              <a:off x="9159507" y="2719113"/>
              <a:ext cx="446280" cy="440141"/>
              <a:chOff x="9159507" y="2719113"/>
              <a:chExt cx="446280" cy="440141"/>
            </a:xfrm>
          </p:grpSpPr>
          <p:sp>
            <p:nvSpPr>
              <p:cNvPr id="706" name="Google Shape;706;p10"/>
              <p:cNvSpPr/>
              <p:nvPr/>
            </p:nvSpPr>
            <p:spPr>
              <a:xfrm>
                <a:off x="9159507" y="2719113"/>
                <a:ext cx="446280" cy="440141"/>
              </a:xfrm>
              <a:custGeom>
                <a:avLst/>
                <a:gdLst/>
                <a:ahLst/>
                <a:cxnLst/>
                <a:rect l="l" t="t" r="r" b="b"/>
                <a:pathLst>
                  <a:path w="446280" h="440141" extrusionOk="0">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10"/>
              <p:cNvSpPr/>
              <p:nvPr/>
            </p:nvSpPr>
            <p:spPr>
              <a:xfrm>
                <a:off x="9245200" y="2800133"/>
                <a:ext cx="280068" cy="273794"/>
              </a:xfrm>
              <a:custGeom>
                <a:avLst/>
                <a:gdLst/>
                <a:ahLst/>
                <a:cxnLst/>
                <a:rect l="l" t="t" r="r" b="b"/>
                <a:pathLst>
                  <a:path w="280068" h="273794" extrusionOk="0">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08" name="Google Shape;708;p10"/>
            <p:cNvGrpSpPr/>
            <p:nvPr/>
          </p:nvGrpSpPr>
          <p:grpSpPr>
            <a:xfrm>
              <a:off x="9129274" y="2893887"/>
              <a:ext cx="717140" cy="1211723"/>
              <a:chOff x="9129274" y="2893887"/>
              <a:chExt cx="717140" cy="1211723"/>
            </a:xfrm>
          </p:grpSpPr>
          <p:sp>
            <p:nvSpPr>
              <p:cNvPr id="709" name="Google Shape;709;p10"/>
              <p:cNvSpPr/>
              <p:nvPr/>
            </p:nvSpPr>
            <p:spPr>
              <a:xfrm>
                <a:off x="9129274" y="3281518"/>
                <a:ext cx="222449" cy="606896"/>
              </a:xfrm>
              <a:custGeom>
                <a:avLst/>
                <a:gdLst/>
                <a:ahLst/>
                <a:cxnLst/>
                <a:rect l="l" t="t" r="r" b="b"/>
                <a:pathLst>
                  <a:path w="222449" h="606896" extrusionOk="0">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10"/>
              <p:cNvSpPr/>
              <p:nvPr/>
            </p:nvSpPr>
            <p:spPr>
              <a:xfrm>
                <a:off x="9683286" y="3335599"/>
                <a:ext cx="163004" cy="201164"/>
              </a:xfrm>
              <a:custGeom>
                <a:avLst/>
                <a:gdLst/>
                <a:ahLst/>
                <a:cxnLst/>
                <a:rect l="l" t="t" r="r" b="b"/>
                <a:pathLst>
                  <a:path w="163004" h="201164" extrusionOk="0">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10"/>
              <p:cNvSpPr/>
              <p:nvPr/>
            </p:nvSpPr>
            <p:spPr>
              <a:xfrm>
                <a:off x="9546086" y="3281250"/>
                <a:ext cx="205957" cy="241291"/>
              </a:xfrm>
              <a:custGeom>
                <a:avLst/>
                <a:gdLst/>
                <a:ahLst/>
                <a:cxnLst/>
                <a:rect l="l" t="t" r="r" b="b"/>
                <a:pathLst>
                  <a:path w="205957" h="241291" extrusionOk="0">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10"/>
              <p:cNvSpPr/>
              <p:nvPr/>
            </p:nvSpPr>
            <p:spPr>
              <a:xfrm>
                <a:off x="9432178" y="3236028"/>
                <a:ext cx="185859" cy="216700"/>
              </a:xfrm>
              <a:custGeom>
                <a:avLst/>
                <a:gdLst/>
                <a:ahLst/>
                <a:cxnLst/>
                <a:rect l="l" t="t" r="r" b="b"/>
                <a:pathLst>
                  <a:path w="185859" h="216700" extrusionOk="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10"/>
              <p:cNvSpPr/>
              <p:nvPr/>
            </p:nvSpPr>
            <p:spPr>
              <a:xfrm>
                <a:off x="9312890" y="3851649"/>
                <a:ext cx="85195" cy="252669"/>
              </a:xfrm>
              <a:custGeom>
                <a:avLst/>
                <a:gdLst/>
                <a:ahLst/>
                <a:cxnLst/>
                <a:rect l="l" t="t" r="r" b="b"/>
                <a:pathLst>
                  <a:path w="85195" h="252669" extrusionOk="0">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10"/>
              <p:cNvSpPr/>
              <p:nvPr/>
            </p:nvSpPr>
            <p:spPr>
              <a:xfrm>
                <a:off x="9682801" y="3503025"/>
                <a:ext cx="163613" cy="602585"/>
              </a:xfrm>
              <a:custGeom>
                <a:avLst/>
                <a:gdLst/>
                <a:ahLst/>
                <a:cxnLst/>
                <a:rect l="l" t="t" r="r" b="b"/>
                <a:pathLst>
                  <a:path w="163613" h="602585" extrusionOk="0">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10"/>
              <p:cNvSpPr/>
              <p:nvPr/>
            </p:nvSpPr>
            <p:spPr>
              <a:xfrm>
                <a:off x="9285004" y="2893887"/>
                <a:ext cx="193992" cy="790259"/>
              </a:xfrm>
              <a:custGeom>
                <a:avLst/>
                <a:gdLst/>
                <a:ahLst/>
                <a:cxnLst/>
                <a:rect l="l" t="t" r="r" b="b"/>
                <a:pathLst>
                  <a:path w="193992" h="790259" extrusionOk="0">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716" name="Google Shape;716;p10"/>
          <p:cNvSpPr txBox="1"/>
          <p:nvPr/>
        </p:nvSpPr>
        <p:spPr>
          <a:xfrm>
            <a:off x="614588" y="4959371"/>
            <a:ext cx="2286509"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92E4B"/>
                </a:solidFill>
                <a:latin typeface="Calibri"/>
                <a:ea typeface="Calibri"/>
                <a:cs typeface="Calibri"/>
                <a:sym typeface="Calibri"/>
              </a:rPr>
              <a:t>The ‘Tap and Hold to Drag’ is used to drag content from one location to another</a:t>
            </a:r>
            <a:endParaRPr sz="1400" b="0" i="0" u="none" strike="noStrike" cap="none">
              <a:solidFill>
                <a:srgbClr val="000000"/>
              </a:solidFill>
              <a:latin typeface="Arial"/>
              <a:ea typeface="Arial"/>
              <a:cs typeface="Arial"/>
              <a:sym typeface="Arial"/>
            </a:endParaRPr>
          </a:p>
        </p:txBody>
      </p:sp>
      <p:grpSp>
        <p:nvGrpSpPr>
          <p:cNvPr id="717" name="Google Shape;717;p10"/>
          <p:cNvGrpSpPr/>
          <p:nvPr/>
        </p:nvGrpSpPr>
        <p:grpSpPr>
          <a:xfrm>
            <a:off x="1619413" y="3704703"/>
            <a:ext cx="926224" cy="1038198"/>
            <a:chOff x="6878150" y="2995014"/>
            <a:chExt cx="926224" cy="1038198"/>
          </a:xfrm>
        </p:grpSpPr>
        <p:grpSp>
          <p:nvGrpSpPr>
            <p:cNvPr id="718" name="Google Shape;718;p10"/>
            <p:cNvGrpSpPr/>
            <p:nvPr/>
          </p:nvGrpSpPr>
          <p:grpSpPr>
            <a:xfrm>
              <a:off x="7016580" y="2995014"/>
              <a:ext cx="384106" cy="173290"/>
              <a:chOff x="7016580" y="2995014"/>
              <a:chExt cx="384106" cy="173290"/>
            </a:xfrm>
          </p:grpSpPr>
          <p:sp>
            <p:nvSpPr>
              <p:cNvPr id="719" name="Google Shape;719;p10"/>
              <p:cNvSpPr/>
              <p:nvPr/>
            </p:nvSpPr>
            <p:spPr>
              <a:xfrm>
                <a:off x="7016580" y="3062291"/>
                <a:ext cx="384105" cy="38785"/>
              </a:xfrm>
              <a:custGeom>
                <a:avLst/>
                <a:gdLst/>
                <a:ahLst/>
                <a:cxnLst/>
                <a:rect l="l" t="t" r="r" b="b"/>
                <a:pathLst>
                  <a:path w="384105" h="38785" extrusionOk="0">
                    <a:moveTo>
                      <a:pt x="364706" y="38785"/>
                    </a:moveTo>
                    <a:lnTo>
                      <a:pt x="19399" y="38785"/>
                    </a:lnTo>
                    <a:cubicBezTo>
                      <a:pt x="9053" y="38785"/>
                      <a:pt x="0" y="29735"/>
                      <a:pt x="0" y="19393"/>
                    </a:cubicBezTo>
                    <a:cubicBezTo>
                      <a:pt x="0" y="9050"/>
                      <a:pt x="9053" y="0"/>
                      <a:pt x="19399" y="0"/>
                    </a:cubicBezTo>
                    <a:lnTo>
                      <a:pt x="364706" y="0"/>
                    </a:lnTo>
                    <a:cubicBezTo>
                      <a:pt x="375053" y="0"/>
                      <a:pt x="384106" y="9050"/>
                      <a:pt x="384106" y="19393"/>
                    </a:cubicBezTo>
                    <a:cubicBezTo>
                      <a:pt x="384106" y="29735"/>
                      <a:pt x="375053" y="38785"/>
                      <a:pt x="364706" y="38785"/>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10"/>
              <p:cNvSpPr/>
              <p:nvPr/>
            </p:nvSpPr>
            <p:spPr>
              <a:xfrm>
                <a:off x="7255789" y="2995014"/>
                <a:ext cx="144897" cy="173290"/>
              </a:xfrm>
              <a:custGeom>
                <a:avLst/>
                <a:gdLst/>
                <a:ahLst/>
                <a:cxnLst/>
                <a:rect l="l" t="t" r="r" b="b"/>
                <a:pathLst>
                  <a:path w="144897" h="173290" extrusionOk="0">
                    <a:moveTo>
                      <a:pt x="19450" y="173290"/>
                    </a:moveTo>
                    <a:cubicBezTo>
                      <a:pt x="12983" y="173290"/>
                      <a:pt x="6517" y="170705"/>
                      <a:pt x="2636" y="164240"/>
                    </a:cubicBezTo>
                    <a:cubicBezTo>
                      <a:pt x="-2536" y="155190"/>
                      <a:pt x="50" y="143555"/>
                      <a:pt x="9103" y="137091"/>
                    </a:cubicBezTo>
                    <a:lnTo>
                      <a:pt x="89287" y="86670"/>
                    </a:lnTo>
                    <a:lnTo>
                      <a:pt x="9103" y="36249"/>
                    </a:lnTo>
                    <a:cubicBezTo>
                      <a:pt x="50" y="31078"/>
                      <a:pt x="-2536" y="18150"/>
                      <a:pt x="2636" y="9100"/>
                    </a:cubicBezTo>
                    <a:cubicBezTo>
                      <a:pt x="7810" y="50"/>
                      <a:pt x="20743" y="-2536"/>
                      <a:pt x="29796" y="2636"/>
                    </a:cubicBezTo>
                    <a:lnTo>
                      <a:pt x="135845" y="69863"/>
                    </a:lnTo>
                    <a:cubicBezTo>
                      <a:pt x="141018" y="73742"/>
                      <a:pt x="144898" y="80206"/>
                      <a:pt x="144898" y="86670"/>
                    </a:cubicBezTo>
                    <a:cubicBezTo>
                      <a:pt x="144898" y="93134"/>
                      <a:pt x="141018" y="99599"/>
                      <a:pt x="135845" y="103477"/>
                    </a:cubicBezTo>
                    <a:lnTo>
                      <a:pt x="29796" y="170705"/>
                    </a:lnTo>
                    <a:cubicBezTo>
                      <a:pt x="27209" y="173290"/>
                      <a:pt x="23329" y="173290"/>
                      <a:pt x="19450" y="17329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1" name="Google Shape;721;p10"/>
            <p:cNvGrpSpPr/>
            <p:nvPr/>
          </p:nvGrpSpPr>
          <p:grpSpPr>
            <a:xfrm>
              <a:off x="6878150" y="3028659"/>
              <a:ext cx="926224" cy="1004553"/>
              <a:chOff x="6878150" y="3028659"/>
              <a:chExt cx="926224" cy="1004553"/>
            </a:xfrm>
          </p:grpSpPr>
          <p:sp>
            <p:nvSpPr>
              <p:cNvPr id="722" name="Google Shape;722;p10"/>
              <p:cNvSpPr/>
              <p:nvPr/>
            </p:nvSpPr>
            <p:spPr>
              <a:xfrm>
                <a:off x="6878150" y="3585471"/>
                <a:ext cx="448819" cy="291307"/>
              </a:xfrm>
              <a:custGeom>
                <a:avLst/>
                <a:gdLst/>
                <a:ahLst/>
                <a:cxnLst/>
                <a:rect l="l" t="t" r="r" b="b"/>
                <a:pathLst>
                  <a:path w="448819" h="291307" extrusionOk="0">
                    <a:moveTo>
                      <a:pt x="429420" y="291308"/>
                    </a:moveTo>
                    <a:cubicBezTo>
                      <a:pt x="429420" y="291308"/>
                      <a:pt x="428126" y="291308"/>
                      <a:pt x="428126" y="291308"/>
                    </a:cubicBezTo>
                    <a:cubicBezTo>
                      <a:pt x="420367" y="290015"/>
                      <a:pt x="411314" y="288722"/>
                      <a:pt x="403554" y="286136"/>
                    </a:cubicBezTo>
                    <a:lnTo>
                      <a:pt x="400967" y="284843"/>
                    </a:lnTo>
                    <a:cubicBezTo>
                      <a:pt x="329837" y="261572"/>
                      <a:pt x="261292" y="229251"/>
                      <a:pt x="200508" y="189173"/>
                    </a:cubicBezTo>
                    <a:lnTo>
                      <a:pt x="168176" y="167195"/>
                    </a:lnTo>
                    <a:lnTo>
                      <a:pt x="159123" y="160731"/>
                    </a:lnTo>
                    <a:cubicBezTo>
                      <a:pt x="150070" y="154267"/>
                      <a:pt x="141017" y="147803"/>
                      <a:pt x="130670" y="143924"/>
                    </a:cubicBezTo>
                    <a:cubicBezTo>
                      <a:pt x="108685" y="133581"/>
                      <a:pt x="84112" y="127117"/>
                      <a:pt x="58247" y="125824"/>
                    </a:cubicBezTo>
                    <a:lnTo>
                      <a:pt x="55660" y="125824"/>
                    </a:lnTo>
                    <a:cubicBezTo>
                      <a:pt x="23328" y="124531"/>
                      <a:pt x="-1245" y="96089"/>
                      <a:pt x="49" y="63768"/>
                    </a:cubicBezTo>
                    <a:cubicBezTo>
                      <a:pt x="1342" y="37911"/>
                      <a:pt x="19448" y="17226"/>
                      <a:pt x="44020" y="10762"/>
                    </a:cubicBezTo>
                    <a:cubicBezTo>
                      <a:pt x="84112" y="419"/>
                      <a:pt x="125497" y="-2167"/>
                      <a:pt x="166883" y="1712"/>
                    </a:cubicBezTo>
                    <a:cubicBezTo>
                      <a:pt x="188868" y="4298"/>
                      <a:pt x="209561" y="9469"/>
                      <a:pt x="230254" y="15933"/>
                    </a:cubicBezTo>
                    <a:lnTo>
                      <a:pt x="335009" y="54718"/>
                    </a:lnTo>
                    <a:cubicBezTo>
                      <a:pt x="345356" y="58597"/>
                      <a:pt x="350529" y="68939"/>
                      <a:pt x="346649" y="79282"/>
                    </a:cubicBezTo>
                    <a:cubicBezTo>
                      <a:pt x="342770" y="89625"/>
                      <a:pt x="332423" y="94796"/>
                      <a:pt x="322077" y="90918"/>
                    </a:cubicBezTo>
                    <a:lnTo>
                      <a:pt x="217321" y="52133"/>
                    </a:lnTo>
                    <a:cubicBezTo>
                      <a:pt x="199215" y="45669"/>
                      <a:pt x="181109" y="41790"/>
                      <a:pt x="161710" y="40497"/>
                    </a:cubicBezTo>
                    <a:cubicBezTo>
                      <a:pt x="125497" y="36618"/>
                      <a:pt x="89285" y="39204"/>
                      <a:pt x="53073" y="48254"/>
                    </a:cubicBezTo>
                    <a:cubicBezTo>
                      <a:pt x="45314" y="50840"/>
                      <a:pt x="38847" y="57304"/>
                      <a:pt x="38847" y="66354"/>
                    </a:cubicBezTo>
                    <a:cubicBezTo>
                      <a:pt x="38847" y="76697"/>
                      <a:pt x="46607" y="87039"/>
                      <a:pt x="56953" y="87039"/>
                    </a:cubicBezTo>
                    <a:lnTo>
                      <a:pt x="59540" y="87039"/>
                    </a:lnTo>
                    <a:cubicBezTo>
                      <a:pt x="90579" y="88332"/>
                      <a:pt x="120324" y="96089"/>
                      <a:pt x="146190" y="107725"/>
                    </a:cubicBezTo>
                    <a:cubicBezTo>
                      <a:pt x="159123" y="114189"/>
                      <a:pt x="172056" y="120653"/>
                      <a:pt x="182402" y="129703"/>
                    </a:cubicBezTo>
                    <a:lnTo>
                      <a:pt x="190162" y="136167"/>
                    </a:lnTo>
                    <a:lnTo>
                      <a:pt x="221200" y="156852"/>
                    </a:lnTo>
                    <a:cubicBezTo>
                      <a:pt x="279398" y="194345"/>
                      <a:pt x="344063" y="225373"/>
                      <a:pt x="412607" y="247351"/>
                    </a:cubicBezTo>
                    <a:lnTo>
                      <a:pt x="415193" y="248644"/>
                    </a:lnTo>
                    <a:cubicBezTo>
                      <a:pt x="420367" y="249937"/>
                      <a:pt x="425539" y="251230"/>
                      <a:pt x="430713" y="251230"/>
                    </a:cubicBezTo>
                    <a:cubicBezTo>
                      <a:pt x="441059" y="252523"/>
                      <a:pt x="448819" y="261572"/>
                      <a:pt x="448819" y="271915"/>
                    </a:cubicBezTo>
                    <a:cubicBezTo>
                      <a:pt x="447525" y="283551"/>
                      <a:pt x="438472" y="291308"/>
                      <a:pt x="429420" y="29130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10"/>
              <p:cNvSpPr/>
              <p:nvPr/>
            </p:nvSpPr>
            <p:spPr>
              <a:xfrm>
                <a:off x="7460016" y="3210620"/>
                <a:ext cx="208375" cy="161952"/>
              </a:xfrm>
              <a:custGeom>
                <a:avLst/>
                <a:gdLst/>
                <a:ahLst/>
                <a:cxnLst/>
                <a:rect l="l" t="t" r="r" b="b"/>
                <a:pathLst>
                  <a:path w="208375" h="161952" extrusionOk="0">
                    <a:moveTo>
                      <a:pt x="188981" y="161953"/>
                    </a:moveTo>
                    <a:cubicBezTo>
                      <a:pt x="181222" y="161953"/>
                      <a:pt x="173462" y="156781"/>
                      <a:pt x="170876" y="149024"/>
                    </a:cubicBezTo>
                    <a:cubicBezTo>
                      <a:pt x="152770" y="102482"/>
                      <a:pt x="126904" y="76625"/>
                      <a:pt x="89398" y="46890"/>
                    </a:cubicBezTo>
                    <a:cubicBezTo>
                      <a:pt x="72586" y="33962"/>
                      <a:pt x="48014" y="36547"/>
                      <a:pt x="35081" y="53354"/>
                    </a:cubicBezTo>
                    <a:cubicBezTo>
                      <a:pt x="28614" y="62404"/>
                      <a:pt x="15682" y="63697"/>
                      <a:pt x="7921" y="57233"/>
                    </a:cubicBezTo>
                    <a:cubicBezTo>
                      <a:pt x="-1132" y="50769"/>
                      <a:pt x="-2425" y="37840"/>
                      <a:pt x="4042" y="30083"/>
                    </a:cubicBezTo>
                    <a:cubicBezTo>
                      <a:pt x="29907" y="-3531"/>
                      <a:pt x="79052" y="-9995"/>
                      <a:pt x="112678" y="15862"/>
                    </a:cubicBezTo>
                    <a:cubicBezTo>
                      <a:pt x="155356" y="49476"/>
                      <a:pt x="186395" y="80504"/>
                      <a:pt x="207088" y="134803"/>
                    </a:cubicBezTo>
                    <a:cubicBezTo>
                      <a:pt x="210967" y="145146"/>
                      <a:pt x="205794" y="155489"/>
                      <a:pt x="195448" y="159367"/>
                    </a:cubicBezTo>
                    <a:cubicBezTo>
                      <a:pt x="194155" y="161953"/>
                      <a:pt x="191568" y="161953"/>
                      <a:pt x="188981" y="16195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10"/>
              <p:cNvSpPr/>
              <p:nvPr/>
            </p:nvSpPr>
            <p:spPr>
              <a:xfrm>
                <a:off x="7346656" y="3203049"/>
                <a:ext cx="230940" cy="188915"/>
              </a:xfrm>
              <a:custGeom>
                <a:avLst/>
                <a:gdLst/>
                <a:ahLst/>
                <a:cxnLst/>
                <a:rect l="l" t="t" r="r" b="b"/>
                <a:pathLst>
                  <a:path w="230940" h="188915" extrusionOk="0">
                    <a:moveTo>
                      <a:pt x="210518" y="188916"/>
                    </a:moveTo>
                    <a:cubicBezTo>
                      <a:pt x="204051" y="188916"/>
                      <a:pt x="197585" y="185037"/>
                      <a:pt x="193705" y="178573"/>
                    </a:cubicBezTo>
                    <a:cubicBezTo>
                      <a:pt x="189825" y="172109"/>
                      <a:pt x="187239" y="166938"/>
                      <a:pt x="184652" y="160473"/>
                    </a:cubicBezTo>
                    <a:cubicBezTo>
                      <a:pt x="163959" y="121688"/>
                      <a:pt x="141974" y="81610"/>
                      <a:pt x="88949" y="45411"/>
                    </a:cubicBezTo>
                    <a:cubicBezTo>
                      <a:pt x="79895" y="40240"/>
                      <a:pt x="69549" y="37654"/>
                      <a:pt x="60496" y="38947"/>
                    </a:cubicBezTo>
                    <a:cubicBezTo>
                      <a:pt x="50150" y="41532"/>
                      <a:pt x="41097" y="46704"/>
                      <a:pt x="35924" y="55754"/>
                    </a:cubicBezTo>
                    <a:cubicBezTo>
                      <a:pt x="29458" y="64803"/>
                      <a:pt x="17818" y="67389"/>
                      <a:pt x="8765" y="60925"/>
                    </a:cubicBezTo>
                    <a:cubicBezTo>
                      <a:pt x="-288" y="54461"/>
                      <a:pt x="-2874" y="42825"/>
                      <a:pt x="3592" y="33775"/>
                    </a:cubicBezTo>
                    <a:cubicBezTo>
                      <a:pt x="15231" y="16968"/>
                      <a:pt x="32044" y="5333"/>
                      <a:pt x="52737" y="1454"/>
                    </a:cubicBezTo>
                    <a:cubicBezTo>
                      <a:pt x="73429" y="-2424"/>
                      <a:pt x="94122" y="1454"/>
                      <a:pt x="110935" y="13090"/>
                    </a:cubicBezTo>
                    <a:cubicBezTo>
                      <a:pt x="173012" y="54461"/>
                      <a:pt x="198878" y="102296"/>
                      <a:pt x="219571" y="141081"/>
                    </a:cubicBezTo>
                    <a:cubicBezTo>
                      <a:pt x="222157" y="146252"/>
                      <a:pt x="226037" y="152716"/>
                      <a:pt x="228623" y="157888"/>
                    </a:cubicBezTo>
                    <a:cubicBezTo>
                      <a:pt x="233797" y="166938"/>
                      <a:pt x="229917" y="178573"/>
                      <a:pt x="220864" y="183744"/>
                    </a:cubicBezTo>
                    <a:cubicBezTo>
                      <a:pt x="216984" y="187623"/>
                      <a:pt x="213105" y="188916"/>
                      <a:pt x="210518" y="18891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10"/>
              <p:cNvSpPr/>
              <p:nvPr/>
            </p:nvSpPr>
            <p:spPr>
              <a:xfrm>
                <a:off x="7196165" y="3195454"/>
                <a:ext cx="257556" cy="188754"/>
              </a:xfrm>
              <a:custGeom>
                <a:avLst/>
                <a:gdLst/>
                <a:ahLst/>
                <a:cxnLst/>
                <a:rect l="l" t="t" r="r" b="b"/>
                <a:pathLst>
                  <a:path w="257556" h="188754" extrusionOk="0">
                    <a:moveTo>
                      <a:pt x="236854" y="188754"/>
                    </a:moveTo>
                    <a:cubicBezTo>
                      <a:pt x="229094" y="188754"/>
                      <a:pt x="221335" y="183583"/>
                      <a:pt x="218748" y="175826"/>
                    </a:cubicBezTo>
                    <a:cubicBezTo>
                      <a:pt x="210988" y="156433"/>
                      <a:pt x="194175" y="129284"/>
                      <a:pt x="183829" y="115063"/>
                    </a:cubicBezTo>
                    <a:cubicBezTo>
                      <a:pt x="176070" y="103427"/>
                      <a:pt x="168310" y="93084"/>
                      <a:pt x="160550" y="84034"/>
                    </a:cubicBezTo>
                    <a:cubicBezTo>
                      <a:pt x="152790" y="74985"/>
                      <a:pt x="143738" y="64642"/>
                      <a:pt x="129511" y="54299"/>
                    </a:cubicBezTo>
                    <a:cubicBezTo>
                      <a:pt x="123045" y="50421"/>
                      <a:pt x="116578" y="45249"/>
                      <a:pt x="106232" y="41371"/>
                    </a:cubicBezTo>
                    <a:cubicBezTo>
                      <a:pt x="101058" y="40078"/>
                      <a:pt x="95886" y="38785"/>
                      <a:pt x="89419" y="37492"/>
                    </a:cubicBezTo>
                    <a:cubicBezTo>
                      <a:pt x="82953" y="37492"/>
                      <a:pt x="76487" y="37492"/>
                      <a:pt x="71313" y="40078"/>
                    </a:cubicBezTo>
                    <a:cubicBezTo>
                      <a:pt x="60967" y="43957"/>
                      <a:pt x="53208" y="49128"/>
                      <a:pt x="46741" y="59471"/>
                    </a:cubicBezTo>
                    <a:cubicBezTo>
                      <a:pt x="41568" y="67228"/>
                      <a:pt x="37688" y="73692"/>
                      <a:pt x="36394" y="80156"/>
                    </a:cubicBezTo>
                    <a:cubicBezTo>
                      <a:pt x="32514" y="90499"/>
                      <a:pt x="20875" y="94377"/>
                      <a:pt x="11822" y="90499"/>
                    </a:cubicBezTo>
                    <a:cubicBezTo>
                      <a:pt x="1476" y="86620"/>
                      <a:pt x="-2404" y="74985"/>
                      <a:pt x="1476" y="65935"/>
                    </a:cubicBezTo>
                    <a:cubicBezTo>
                      <a:pt x="5356" y="58178"/>
                      <a:pt x="9235" y="47835"/>
                      <a:pt x="16995" y="37492"/>
                    </a:cubicBezTo>
                    <a:cubicBezTo>
                      <a:pt x="28635" y="21978"/>
                      <a:pt x="42861" y="11636"/>
                      <a:pt x="59674" y="5171"/>
                    </a:cubicBezTo>
                    <a:cubicBezTo>
                      <a:pt x="70020" y="1293"/>
                      <a:pt x="81659" y="0"/>
                      <a:pt x="93299" y="0"/>
                    </a:cubicBezTo>
                    <a:cubicBezTo>
                      <a:pt x="102352" y="0"/>
                      <a:pt x="111405" y="2586"/>
                      <a:pt x="120458" y="5171"/>
                    </a:cubicBezTo>
                    <a:cubicBezTo>
                      <a:pt x="134684" y="10343"/>
                      <a:pt x="145031" y="16807"/>
                      <a:pt x="154084" y="23271"/>
                    </a:cubicBezTo>
                    <a:cubicBezTo>
                      <a:pt x="170896" y="36199"/>
                      <a:pt x="181242" y="49128"/>
                      <a:pt x="191589" y="59471"/>
                    </a:cubicBezTo>
                    <a:cubicBezTo>
                      <a:pt x="200642" y="69813"/>
                      <a:pt x="208402" y="80156"/>
                      <a:pt x="217454" y="93084"/>
                    </a:cubicBezTo>
                    <a:cubicBezTo>
                      <a:pt x="222628" y="99549"/>
                      <a:pt x="245907" y="134455"/>
                      <a:pt x="256253" y="161605"/>
                    </a:cubicBezTo>
                    <a:cubicBezTo>
                      <a:pt x="260133" y="171947"/>
                      <a:pt x="254960" y="182290"/>
                      <a:pt x="245907" y="186169"/>
                    </a:cubicBezTo>
                    <a:cubicBezTo>
                      <a:pt x="242027" y="188754"/>
                      <a:pt x="239440" y="188754"/>
                      <a:pt x="236854" y="18875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10"/>
              <p:cNvSpPr/>
              <p:nvPr/>
            </p:nvSpPr>
            <p:spPr>
              <a:xfrm>
                <a:off x="7292056" y="3840585"/>
                <a:ext cx="96986" cy="192627"/>
              </a:xfrm>
              <a:custGeom>
                <a:avLst/>
                <a:gdLst/>
                <a:ahLst/>
                <a:cxnLst/>
                <a:rect l="l" t="t" r="r" b="b"/>
                <a:pathLst>
                  <a:path w="96986" h="192627" extrusionOk="0">
                    <a:moveTo>
                      <a:pt x="77592" y="192628"/>
                    </a:moveTo>
                    <a:cubicBezTo>
                      <a:pt x="69832" y="192628"/>
                      <a:pt x="62073" y="187456"/>
                      <a:pt x="59486" y="179699"/>
                    </a:cubicBezTo>
                    <a:lnTo>
                      <a:pt x="1288" y="25852"/>
                    </a:lnTo>
                    <a:cubicBezTo>
                      <a:pt x="-2592" y="15509"/>
                      <a:pt x="2582" y="5166"/>
                      <a:pt x="12928" y="1288"/>
                    </a:cubicBezTo>
                    <a:cubicBezTo>
                      <a:pt x="23274" y="-2591"/>
                      <a:pt x="33620" y="2581"/>
                      <a:pt x="37500" y="12923"/>
                    </a:cubicBezTo>
                    <a:lnTo>
                      <a:pt x="95698" y="166771"/>
                    </a:lnTo>
                    <a:cubicBezTo>
                      <a:pt x="99578" y="177114"/>
                      <a:pt x="94405" y="187456"/>
                      <a:pt x="84059" y="191335"/>
                    </a:cubicBezTo>
                    <a:cubicBezTo>
                      <a:pt x="82765" y="191335"/>
                      <a:pt x="80179" y="192628"/>
                      <a:pt x="77592" y="19262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10"/>
              <p:cNvSpPr/>
              <p:nvPr/>
            </p:nvSpPr>
            <p:spPr>
              <a:xfrm>
                <a:off x="7627011" y="3338300"/>
                <a:ext cx="177363" cy="694912"/>
              </a:xfrm>
              <a:custGeom>
                <a:avLst/>
                <a:gdLst/>
                <a:ahLst/>
                <a:cxnLst/>
                <a:rect l="l" t="t" r="r" b="b"/>
                <a:pathLst>
                  <a:path w="177363" h="694912" extrusionOk="0">
                    <a:moveTo>
                      <a:pt x="156488" y="694913"/>
                    </a:moveTo>
                    <a:cubicBezTo>
                      <a:pt x="148728" y="694913"/>
                      <a:pt x="142261" y="691034"/>
                      <a:pt x="138382" y="683277"/>
                    </a:cubicBezTo>
                    <a:lnTo>
                      <a:pt x="1294" y="367825"/>
                    </a:lnTo>
                    <a:cubicBezTo>
                      <a:pt x="0" y="365239"/>
                      <a:pt x="0" y="361361"/>
                      <a:pt x="0" y="358775"/>
                    </a:cubicBezTo>
                    <a:cubicBezTo>
                      <a:pt x="9053" y="241127"/>
                      <a:pt x="20693" y="78229"/>
                      <a:pt x="5173" y="25223"/>
                    </a:cubicBezTo>
                    <a:cubicBezTo>
                      <a:pt x="2587" y="14880"/>
                      <a:pt x="7760" y="4537"/>
                      <a:pt x="18106" y="659"/>
                    </a:cubicBezTo>
                    <a:cubicBezTo>
                      <a:pt x="28452" y="-1927"/>
                      <a:pt x="38799" y="3245"/>
                      <a:pt x="42679" y="13587"/>
                    </a:cubicBezTo>
                    <a:cubicBezTo>
                      <a:pt x="59492" y="69179"/>
                      <a:pt x="51731" y="201049"/>
                      <a:pt x="40092" y="356189"/>
                    </a:cubicBezTo>
                    <a:lnTo>
                      <a:pt x="175887" y="667763"/>
                    </a:lnTo>
                    <a:cubicBezTo>
                      <a:pt x="179767" y="678106"/>
                      <a:pt x="175887" y="688449"/>
                      <a:pt x="165541" y="693620"/>
                    </a:cubicBezTo>
                    <a:cubicBezTo>
                      <a:pt x="161661" y="693620"/>
                      <a:pt x="159075" y="694913"/>
                      <a:pt x="156488" y="69491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10"/>
              <p:cNvSpPr/>
              <p:nvPr/>
            </p:nvSpPr>
            <p:spPr>
              <a:xfrm>
                <a:off x="7135568" y="3444976"/>
                <a:ext cx="88508" cy="233998"/>
              </a:xfrm>
              <a:custGeom>
                <a:avLst/>
                <a:gdLst/>
                <a:ahLst/>
                <a:cxnLst/>
                <a:rect l="l" t="t" r="r" b="b"/>
                <a:pathLst>
                  <a:path w="88508" h="233998" extrusionOk="0">
                    <a:moveTo>
                      <a:pt x="71125" y="233999"/>
                    </a:moveTo>
                    <a:cubicBezTo>
                      <a:pt x="62073" y="233999"/>
                      <a:pt x="54313" y="228827"/>
                      <a:pt x="53020" y="219777"/>
                    </a:cubicBezTo>
                    <a:cubicBezTo>
                      <a:pt x="43967" y="187456"/>
                      <a:pt x="38793" y="162892"/>
                      <a:pt x="33620" y="140914"/>
                    </a:cubicBezTo>
                    <a:cubicBezTo>
                      <a:pt x="25860" y="106007"/>
                      <a:pt x="19394" y="77565"/>
                      <a:pt x="1288" y="25852"/>
                    </a:cubicBezTo>
                    <a:cubicBezTo>
                      <a:pt x="-2592" y="15509"/>
                      <a:pt x="2581" y="5166"/>
                      <a:pt x="12927" y="1288"/>
                    </a:cubicBezTo>
                    <a:cubicBezTo>
                      <a:pt x="23274" y="-2591"/>
                      <a:pt x="33620" y="2580"/>
                      <a:pt x="37500" y="12923"/>
                    </a:cubicBezTo>
                    <a:cubicBezTo>
                      <a:pt x="55606" y="65930"/>
                      <a:pt x="62073" y="95665"/>
                      <a:pt x="69832" y="131864"/>
                    </a:cubicBezTo>
                    <a:cubicBezTo>
                      <a:pt x="75006" y="153843"/>
                      <a:pt x="80178" y="177114"/>
                      <a:pt x="87939" y="208142"/>
                    </a:cubicBezTo>
                    <a:cubicBezTo>
                      <a:pt x="90525" y="218485"/>
                      <a:pt x="84058" y="228827"/>
                      <a:pt x="73712" y="231413"/>
                    </a:cubicBezTo>
                    <a:cubicBezTo>
                      <a:pt x="73712" y="232706"/>
                      <a:pt x="72419" y="233999"/>
                      <a:pt x="71125" y="23399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10"/>
              <p:cNvSpPr/>
              <p:nvPr/>
            </p:nvSpPr>
            <p:spPr>
              <a:xfrm>
                <a:off x="6905615" y="3028659"/>
                <a:ext cx="400446" cy="456389"/>
              </a:xfrm>
              <a:custGeom>
                <a:avLst/>
                <a:gdLst/>
                <a:ahLst/>
                <a:cxnLst/>
                <a:rect l="l" t="t" r="r" b="b"/>
                <a:pathLst>
                  <a:path w="400446" h="456389" extrusionOk="0">
                    <a:moveTo>
                      <a:pt x="249347" y="455097"/>
                    </a:moveTo>
                    <a:cubicBezTo>
                      <a:pt x="241587" y="455097"/>
                      <a:pt x="233828" y="449926"/>
                      <a:pt x="231241" y="442169"/>
                    </a:cubicBezTo>
                    <a:cubicBezTo>
                      <a:pt x="209255" y="374941"/>
                      <a:pt x="179510" y="333570"/>
                      <a:pt x="143298" y="279271"/>
                    </a:cubicBezTo>
                    <a:lnTo>
                      <a:pt x="136831" y="270221"/>
                    </a:lnTo>
                    <a:cubicBezTo>
                      <a:pt x="101913" y="218508"/>
                      <a:pt x="63114" y="168087"/>
                      <a:pt x="23022" y="116374"/>
                    </a:cubicBezTo>
                    <a:lnTo>
                      <a:pt x="12676" y="102152"/>
                    </a:lnTo>
                    <a:cubicBezTo>
                      <a:pt x="-8017" y="73710"/>
                      <a:pt x="-2844" y="34925"/>
                      <a:pt x="24315" y="12947"/>
                    </a:cubicBezTo>
                    <a:cubicBezTo>
                      <a:pt x="50181" y="-6446"/>
                      <a:pt x="86393" y="-3860"/>
                      <a:pt x="108379" y="19411"/>
                    </a:cubicBezTo>
                    <a:cubicBezTo>
                      <a:pt x="121312" y="32339"/>
                      <a:pt x="143298" y="54317"/>
                      <a:pt x="167870" y="80174"/>
                    </a:cubicBezTo>
                    <a:cubicBezTo>
                      <a:pt x="240294" y="152573"/>
                      <a:pt x="351517" y="262464"/>
                      <a:pt x="396782" y="324521"/>
                    </a:cubicBezTo>
                    <a:cubicBezTo>
                      <a:pt x="403248" y="333570"/>
                      <a:pt x="400661" y="345206"/>
                      <a:pt x="392902" y="351670"/>
                    </a:cubicBezTo>
                    <a:cubicBezTo>
                      <a:pt x="383849" y="358134"/>
                      <a:pt x="372209" y="355549"/>
                      <a:pt x="365742" y="347791"/>
                    </a:cubicBezTo>
                    <a:cubicBezTo>
                      <a:pt x="321771" y="288321"/>
                      <a:pt x="213135" y="179723"/>
                      <a:pt x="140711" y="108616"/>
                    </a:cubicBezTo>
                    <a:cubicBezTo>
                      <a:pt x="113552" y="82760"/>
                      <a:pt x="92859" y="60782"/>
                      <a:pt x="79927" y="47853"/>
                    </a:cubicBezTo>
                    <a:cubicBezTo>
                      <a:pt x="70873" y="38803"/>
                      <a:pt x="56648" y="37510"/>
                      <a:pt x="47594" y="45268"/>
                    </a:cubicBezTo>
                    <a:cubicBezTo>
                      <a:pt x="37248" y="53025"/>
                      <a:pt x="34662" y="68539"/>
                      <a:pt x="42421" y="80174"/>
                    </a:cubicBezTo>
                    <a:lnTo>
                      <a:pt x="52767" y="94395"/>
                    </a:lnTo>
                    <a:cubicBezTo>
                      <a:pt x="91566" y="144816"/>
                      <a:pt x="131658" y="197822"/>
                      <a:pt x="167870" y="250829"/>
                    </a:cubicBezTo>
                    <a:lnTo>
                      <a:pt x="174336" y="259879"/>
                    </a:lnTo>
                    <a:cubicBezTo>
                      <a:pt x="211842" y="312885"/>
                      <a:pt x="242880" y="359427"/>
                      <a:pt x="267453" y="431826"/>
                    </a:cubicBezTo>
                    <a:cubicBezTo>
                      <a:pt x="271333" y="442169"/>
                      <a:pt x="264866" y="452511"/>
                      <a:pt x="255813" y="456390"/>
                    </a:cubicBezTo>
                    <a:cubicBezTo>
                      <a:pt x="253227" y="455097"/>
                      <a:pt x="251933" y="455097"/>
                      <a:pt x="249347" y="455097"/>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30" name="Google Shape;730;p10"/>
          <p:cNvGrpSpPr/>
          <p:nvPr/>
        </p:nvGrpSpPr>
        <p:grpSpPr>
          <a:xfrm>
            <a:off x="4616172" y="3369714"/>
            <a:ext cx="1101747" cy="1289010"/>
            <a:chOff x="6877540" y="843730"/>
            <a:chExt cx="1101747" cy="1289010"/>
          </a:xfrm>
        </p:grpSpPr>
        <p:grpSp>
          <p:nvGrpSpPr>
            <p:cNvPr id="731" name="Google Shape;731;p10"/>
            <p:cNvGrpSpPr/>
            <p:nvPr/>
          </p:nvGrpSpPr>
          <p:grpSpPr>
            <a:xfrm>
              <a:off x="7537274" y="843730"/>
              <a:ext cx="167345" cy="298697"/>
              <a:chOff x="7537274" y="843730"/>
              <a:chExt cx="167345" cy="298697"/>
            </a:xfrm>
          </p:grpSpPr>
          <p:sp>
            <p:nvSpPr>
              <p:cNvPr id="732" name="Google Shape;732;p10"/>
              <p:cNvSpPr/>
              <p:nvPr/>
            </p:nvSpPr>
            <p:spPr>
              <a:xfrm>
                <a:off x="7559751" y="843772"/>
                <a:ext cx="144868" cy="298655"/>
              </a:xfrm>
              <a:custGeom>
                <a:avLst/>
                <a:gdLst/>
                <a:ahLst/>
                <a:cxnLst/>
                <a:rect l="l" t="t" r="r" b="b"/>
                <a:pathLst>
                  <a:path w="144868" h="298655" extrusionOk="0">
                    <a:moveTo>
                      <a:pt x="125458" y="298656"/>
                    </a:moveTo>
                    <a:cubicBezTo>
                      <a:pt x="117699" y="298656"/>
                      <a:pt x="109940" y="293484"/>
                      <a:pt x="107353" y="287020"/>
                    </a:cubicBezTo>
                    <a:lnTo>
                      <a:pt x="1303" y="27160"/>
                    </a:lnTo>
                    <a:cubicBezTo>
                      <a:pt x="-2576" y="16817"/>
                      <a:pt x="2596" y="6474"/>
                      <a:pt x="11649" y="1303"/>
                    </a:cubicBezTo>
                    <a:cubicBezTo>
                      <a:pt x="21996" y="-2576"/>
                      <a:pt x="32343" y="2596"/>
                      <a:pt x="37515" y="11646"/>
                    </a:cubicBezTo>
                    <a:lnTo>
                      <a:pt x="143565" y="271506"/>
                    </a:lnTo>
                    <a:cubicBezTo>
                      <a:pt x="147444" y="281849"/>
                      <a:pt x="142272" y="292191"/>
                      <a:pt x="133219" y="297363"/>
                    </a:cubicBezTo>
                    <a:cubicBezTo>
                      <a:pt x="130632" y="297363"/>
                      <a:pt x="128045" y="298656"/>
                      <a:pt x="125458" y="298656"/>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10"/>
              <p:cNvSpPr/>
              <p:nvPr/>
            </p:nvSpPr>
            <p:spPr>
              <a:xfrm>
                <a:off x="7537274" y="843730"/>
                <a:ext cx="162323" cy="161657"/>
              </a:xfrm>
              <a:custGeom>
                <a:avLst/>
                <a:gdLst/>
                <a:ahLst/>
                <a:cxnLst/>
                <a:rect l="l" t="t" r="r" b="b"/>
                <a:pathLst>
                  <a:path w="162323" h="161657" extrusionOk="0">
                    <a:moveTo>
                      <a:pt x="19901" y="161657"/>
                    </a:moveTo>
                    <a:cubicBezTo>
                      <a:pt x="18607" y="161657"/>
                      <a:pt x="17314" y="161657"/>
                      <a:pt x="16021" y="161657"/>
                    </a:cubicBezTo>
                    <a:cubicBezTo>
                      <a:pt x="5674" y="160364"/>
                      <a:pt x="-2085" y="150022"/>
                      <a:pt x="501" y="139679"/>
                    </a:cubicBezTo>
                    <a:lnTo>
                      <a:pt x="22487" y="15566"/>
                    </a:lnTo>
                    <a:cubicBezTo>
                      <a:pt x="23780" y="9102"/>
                      <a:pt x="27660" y="3931"/>
                      <a:pt x="34127" y="1345"/>
                    </a:cubicBezTo>
                    <a:cubicBezTo>
                      <a:pt x="40593" y="-1240"/>
                      <a:pt x="47059" y="52"/>
                      <a:pt x="52233" y="3931"/>
                    </a:cubicBezTo>
                    <a:lnTo>
                      <a:pt x="154402" y="76330"/>
                    </a:lnTo>
                    <a:cubicBezTo>
                      <a:pt x="163455" y="82794"/>
                      <a:pt x="164749" y="94430"/>
                      <a:pt x="158282" y="103479"/>
                    </a:cubicBezTo>
                    <a:cubicBezTo>
                      <a:pt x="151816" y="112529"/>
                      <a:pt x="140176" y="113822"/>
                      <a:pt x="131123" y="107358"/>
                    </a:cubicBezTo>
                    <a:lnTo>
                      <a:pt x="53526" y="51766"/>
                    </a:lnTo>
                    <a:lnTo>
                      <a:pt x="36713" y="144850"/>
                    </a:lnTo>
                    <a:cubicBezTo>
                      <a:pt x="36713" y="155193"/>
                      <a:pt x="28954" y="161657"/>
                      <a:pt x="19901" y="161657"/>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34" name="Google Shape;734;p10"/>
            <p:cNvGrpSpPr/>
            <p:nvPr/>
          </p:nvGrpSpPr>
          <p:grpSpPr>
            <a:xfrm>
              <a:off x="7811941" y="1481141"/>
              <a:ext cx="167346" cy="299948"/>
              <a:chOff x="7811941" y="1481141"/>
              <a:chExt cx="167346" cy="299948"/>
            </a:xfrm>
          </p:grpSpPr>
          <p:sp>
            <p:nvSpPr>
              <p:cNvPr id="735" name="Google Shape;735;p10"/>
              <p:cNvSpPr/>
              <p:nvPr/>
            </p:nvSpPr>
            <p:spPr>
              <a:xfrm>
                <a:off x="7811941" y="1481141"/>
                <a:ext cx="144868" cy="299948"/>
              </a:xfrm>
              <a:custGeom>
                <a:avLst/>
                <a:gdLst/>
                <a:ahLst/>
                <a:cxnLst/>
                <a:rect l="l" t="t" r="r" b="b"/>
                <a:pathLst>
                  <a:path w="144868" h="299948" extrusionOk="0">
                    <a:moveTo>
                      <a:pt x="125458" y="299948"/>
                    </a:moveTo>
                    <a:cubicBezTo>
                      <a:pt x="117699" y="299948"/>
                      <a:pt x="109940" y="294777"/>
                      <a:pt x="107353" y="288313"/>
                    </a:cubicBezTo>
                    <a:lnTo>
                      <a:pt x="1303" y="27160"/>
                    </a:lnTo>
                    <a:cubicBezTo>
                      <a:pt x="-2576" y="16817"/>
                      <a:pt x="2596" y="6474"/>
                      <a:pt x="11649" y="1303"/>
                    </a:cubicBezTo>
                    <a:cubicBezTo>
                      <a:pt x="21996" y="-2576"/>
                      <a:pt x="32343" y="2596"/>
                      <a:pt x="37515" y="11646"/>
                    </a:cubicBezTo>
                    <a:lnTo>
                      <a:pt x="143565" y="271506"/>
                    </a:lnTo>
                    <a:cubicBezTo>
                      <a:pt x="147444" y="281849"/>
                      <a:pt x="142272" y="292191"/>
                      <a:pt x="133219" y="297363"/>
                    </a:cubicBezTo>
                    <a:cubicBezTo>
                      <a:pt x="129339" y="298656"/>
                      <a:pt x="128045" y="299948"/>
                      <a:pt x="125458" y="299948"/>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10"/>
              <p:cNvSpPr/>
              <p:nvPr/>
            </p:nvSpPr>
            <p:spPr>
              <a:xfrm>
                <a:off x="7815670" y="1620276"/>
                <a:ext cx="163617" cy="160813"/>
              </a:xfrm>
              <a:custGeom>
                <a:avLst/>
                <a:gdLst/>
                <a:ahLst/>
                <a:cxnLst/>
                <a:rect l="l" t="t" r="r" b="b"/>
                <a:pathLst>
                  <a:path w="163617" h="160813" extrusionOk="0">
                    <a:moveTo>
                      <a:pt x="121730" y="160813"/>
                    </a:moveTo>
                    <a:cubicBezTo>
                      <a:pt x="117851" y="160813"/>
                      <a:pt x="113971" y="159520"/>
                      <a:pt x="110091" y="156934"/>
                    </a:cubicBezTo>
                    <a:lnTo>
                      <a:pt x="7921" y="84536"/>
                    </a:lnTo>
                    <a:cubicBezTo>
                      <a:pt x="-1132" y="78071"/>
                      <a:pt x="-2425" y="66436"/>
                      <a:pt x="4042" y="57386"/>
                    </a:cubicBezTo>
                    <a:cubicBezTo>
                      <a:pt x="10508" y="48336"/>
                      <a:pt x="22148" y="47043"/>
                      <a:pt x="31200" y="53507"/>
                    </a:cubicBezTo>
                    <a:lnTo>
                      <a:pt x="108797" y="109100"/>
                    </a:lnTo>
                    <a:lnTo>
                      <a:pt x="125611" y="16015"/>
                    </a:lnTo>
                    <a:cubicBezTo>
                      <a:pt x="126904" y="5672"/>
                      <a:pt x="137250" y="-2085"/>
                      <a:pt x="147596" y="501"/>
                    </a:cubicBezTo>
                    <a:cubicBezTo>
                      <a:pt x="157943" y="1794"/>
                      <a:pt x="165702" y="12137"/>
                      <a:pt x="163116" y="22479"/>
                    </a:cubicBezTo>
                    <a:lnTo>
                      <a:pt x="141130" y="146592"/>
                    </a:lnTo>
                    <a:cubicBezTo>
                      <a:pt x="139837" y="153056"/>
                      <a:pt x="135957" y="158227"/>
                      <a:pt x="129491" y="160813"/>
                    </a:cubicBezTo>
                    <a:cubicBezTo>
                      <a:pt x="125611" y="159520"/>
                      <a:pt x="124317" y="160813"/>
                      <a:pt x="121730" y="160813"/>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37" name="Google Shape;737;p10"/>
            <p:cNvGrpSpPr/>
            <p:nvPr/>
          </p:nvGrpSpPr>
          <p:grpSpPr>
            <a:xfrm>
              <a:off x="6877540" y="907279"/>
              <a:ext cx="947747" cy="1225461"/>
              <a:chOff x="6877540" y="907279"/>
              <a:chExt cx="947747" cy="1225461"/>
            </a:xfrm>
          </p:grpSpPr>
          <p:sp>
            <p:nvSpPr>
              <p:cNvPr id="738" name="Google Shape;738;p10"/>
              <p:cNvSpPr/>
              <p:nvPr/>
            </p:nvSpPr>
            <p:spPr>
              <a:xfrm>
                <a:off x="7214312" y="1259935"/>
                <a:ext cx="159215" cy="344035"/>
              </a:xfrm>
              <a:custGeom>
                <a:avLst/>
                <a:gdLst/>
                <a:ahLst/>
                <a:cxnLst/>
                <a:rect l="l" t="t" r="r" b="b"/>
                <a:pathLst>
                  <a:path w="159215" h="344035" extrusionOk="0">
                    <a:moveTo>
                      <a:pt x="102310" y="344036"/>
                    </a:moveTo>
                    <a:cubicBezTo>
                      <a:pt x="99724" y="344036"/>
                      <a:pt x="98431" y="344036"/>
                      <a:pt x="95844" y="342743"/>
                    </a:cubicBezTo>
                    <a:cubicBezTo>
                      <a:pt x="85498" y="338864"/>
                      <a:pt x="80325" y="328522"/>
                      <a:pt x="84205" y="318179"/>
                    </a:cubicBezTo>
                    <a:cubicBezTo>
                      <a:pt x="95844" y="283272"/>
                      <a:pt x="106191" y="247073"/>
                      <a:pt x="112657" y="206995"/>
                    </a:cubicBezTo>
                    <a:cubicBezTo>
                      <a:pt x="116537" y="186310"/>
                      <a:pt x="119124" y="166917"/>
                      <a:pt x="120417" y="148817"/>
                    </a:cubicBezTo>
                    <a:cubicBezTo>
                      <a:pt x="121710" y="138475"/>
                      <a:pt x="121710" y="128132"/>
                      <a:pt x="121710" y="117789"/>
                    </a:cubicBezTo>
                    <a:cubicBezTo>
                      <a:pt x="121710" y="115203"/>
                      <a:pt x="121710" y="111325"/>
                      <a:pt x="121710" y="108739"/>
                    </a:cubicBezTo>
                    <a:lnTo>
                      <a:pt x="121710" y="106154"/>
                    </a:lnTo>
                    <a:cubicBezTo>
                      <a:pt x="121710" y="102275"/>
                      <a:pt x="121710" y="99689"/>
                      <a:pt x="119124" y="94518"/>
                    </a:cubicBezTo>
                    <a:lnTo>
                      <a:pt x="117830" y="91932"/>
                    </a:lnTo>
                    <a:cubicBezTo>
                      <a:pt x="117830" y="90640"/>
                      <a:pt x="116537" y="89347"/>
                      <a:pt x="116537" y="88054"/>
                    </a:cubicBezTo>
                    <a:cubicBezTo>
                      <a:pt x="115243" y="85468"/>
                      <a:pt x="113950" y="82883"/>
                      <a:pt x="112657" y="80297"/>
                    </a:cubicBezTo>
                    <a:cubicBezTo>
                      <a:pt x="110070" y="75126"/>
                      <a:pt x="107484" y="72540"/>
                      <a:pt x="104897" y="68661"/>
                    </a:cubicBezTo>
                    <a:cubicBezTo>
                      <a:pt x="102310" y="66076"/>
                      <a:pt x="99724" y="63490"/>
                      <a:pt x="97138" y="60904"/>
                    </a:cubicBezTo>
                    <a:cubicBezTo>
                      <a:pt x="95844" y="59611"/>
                      <a:pt x="93258" y="58319"/>
                      <a:pt x="90671" y="57026"/>
                    </a:cubicBezTo>
                    <a:cubicBezTo>
                      <a:pt x="81618" y="51854"/>
                      <a:pt x="73859" y="49269"/>
                      <a:pt x="67392" y="46683"/>
                    </a:cubicBezTo>
                    <a:cubicBezTo>
                      <a:pt x="60926" y="45390"/>
                      <a:pt x="55752" y="42805"/>
                      <a:pt x="49286" y="42805"/>
                    </a:cubicBezTo>
                    <a:cubicBezTo>
                      <a:pt x="36353" y="40219"/>
                      <a:pt x="26007" y="38926"/>
                      <a:pt x="16954" y="37633"/>
                    </a:cubicBezTo>
                    <a:cubicBezTo>
                      <a:pt x="6608" y="36340"/>
                      <a:pt x="-1153" y="27291"/>
                      <a:pt x="141" y="16948"/>
                    </a:cubicBezTo>
                    <a:cubicBezTo>
                      <a:pt x="1434" y="6605"/>
                      <a:pt x="10487" y="-1152"/>
                      <a:pt x="20833" y="141"/>
                    </a:cubicBezTo>
                    <a:cubicBezTo>
                      <a:pt x="29887" y="1434"/>
                      <a:pt x="42819" y="2727"/>
                      <a:pt x="57045" y="5312"/>
                    </a:cubicBezTo>
                    <a:cubicBezTo>
                      <a:pt x="63512" y="6605"/>
                      <a:pt x="71272" y="9191"/>
                      <a:pt x="79031" y="10484"/>
                    </a:cubicBezTo>
                    <a:cubicBezTo>
                      <a:pt x="86791" y="13069"/>
                      <a:pt x="97138" y="16948"/>
                      <a:pt x="110070" y="23412"/>
                    </a:cubicBezTo>
                    <a:cubicBezTo>
                      <a:pt x="112657" y="24705"/>
                      <a:pt x="117830" y="28583"/>
                      <a:pt x="120417" y="29876"/>
                    </a:cubicBezTo>
                    <a:cubicBezTo>
                      <a:pt x="124296" y="33755"/>
                      <a:pt x="128176" y="36340"/>
                      <a:pt x="133349" y="41512"/>
                    </a:cubicBezTo>
                    <a:cubicBezTo>
                      <a:pt x="137229" y="45390"/>
                      <a:pt x="142403" y="51854"/>
                      <a:pt x="146282" y="59611"/>
                    </a:cubicBezTo>
                    <a:cubicBezTo>
                      <a:pt x="147575" y="62197"/>
                      <a:pt x="150162" y="66076"/>
                      <a:pt x="152749" y="72540"/>
                    </a:cubicBezTo>
                    <a:cubicBezTo>
                      <a:pt x="154042" y="75126"/>
                      <a:pt x="154042" y="77711"/>
                      <a:pt x="155335" y="80297"/>
                    </a:cubicBezTo>
                    <a:lnTo>
                      <a:pt x="156628" y="84175"/>
                    </a:lnTo>
                    <a:cubicBezTo>
                      <a:pt x="159215" y="94518"/>
                      <a:pt x="159215" y="98397"/>
                      <a:pt x="159215" y="102275"/>
                    </a:cubicBezTo>
                    <a:lnTo>
                      <a:pt x="159215" y="104861"/>
                    </a:lnTo>
                    <a:cubicBezTo>
                      <a:pt x="159215" y="110032"/>
                      <a:pt x="159215" y="113911"/>
                      <a:pt x="159215" y="117789"/>
                    </a:cubicBezTo>
                    <a:cubicBezTo>
                      <a:pt x="159215" y="130718"/>
                      <a:pt x="157922" y="141060"/>
                      <a:pt x="157922" y="152696"/>
                    </a:cubicBezTo>
                    <a:cubicBezTo>
                      <a:pt x="156628" y="172088"/>
                      <a:pt x="152749" y="191481"/>
                      <a:pt x="148869" y="213459"/>
                    </a:cubicBezTo>
                    <a:cubicBezTo>
                      <a:pt x="141109" y="254830"/>
                      <a:pt x="130763" y="293615"/>
                      <a:pt x="117830" y="331107"/>
                    </a:cubicBezTo>
                    <a:cubicBezTo>
                      <a:pt x="117830" y="338864"/>
                      <a:pt x="110070" y="344036"/>
                      <a:pt x="102310" y="34403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10"/>
              <p:cNvSpPr/>
              <p:nvPr/>
            </p:nvSpPr>
            <p:spPr>
              <a:xfrm>
                <a:off x="6962573" y="1260076"/>
                <a:ext cx="141950" cy="134455"/>
              </a:xfrm>
              <a:custGeom>
                <a:avLst/>
                <a:gdLst/>
                <a:ahLst/>
                <a:cxnLst/>
                <a:rect l="l" t="t" r="r" b="b"/>
                <a:pathLst>
                  <a:path w="141950" h="134455" extrusionOk="0">
                    <a:moveTo>
                      <a:pt x="20382" y="134455"/>
                    </a:moveTo>
                    <a:cubicBezTo>
                      <a:pt x="11329" y="134455"/>
                      <a:pt x="2276" y="127991"/>
                      <a:pt x="982" y="117648"/>
                    </a:cubicBezTo>
                    <a:cubicBezTo>
                      <a:pt x="-2897" y="93084"/>
                      <a:pt x="4862" y="65935"/>
                      <a:pt x="21675" y="43956"/>
                    </a:cubicBezTo>
                    <a:cubicBezTo>
                      <a:pt x="38488" y="20685"/>
                      <a:pt x="61767" y="5171"/>
                      <a:pt x="86339" y="2586"/>
                    </a:cubicBezTo>
                    <a:cubicBezTo>
                      <a:pt x="88926" y="2586"/>
                      <a:pt x="91512" y="1293"/>
                      <a:pt x="94099" y="1293"/>
                    </a:cubicBezTo>
                    <a:cubicBezTo>
                      <a:pt x="103152" y="1293"/>
                      <a:pt x="112205" y="0"/>
                      <a:pt x="121258" y="0"/>
                    </a:cubicBezTo>
                    <a:cubicBezTo>
                      <a:pt x="131604" y="0"/>
                      <a:pt x="140657" y="7757"/>
                      <a:pt x="141951" y="18100"/>
                    </a:cubicBezTo>
                    <a:cubicBezTo>
                      <a:pt x="141951" y="28442"/>
                      <a:pt x="134191" y="37492"/>
                      <a:pt x="123844" y="38785"/>
                    </a:cubicBezTo>
                    <a:cubicBezTo>
                      <a:pt x="114792" y="38785"/>
                      <a:pt x="105738" y="40078"/>
                      <a:pt x="96686" y="40078"/>
                    </a:cubicBezTo>
                    <a:cubicBezTo>
                      <a:pt x="95392" y="40078"/>
                      <a:pt x="92806" y="40078"/>
                      <a:pt x="91512" y="40078"/>
                    </a:cubicBezTo>
                    <a:cubicBezTo>
                      <a:pt x="77286" y="42664"/>
                      <a:pt x="63060" y="51714"/>
                      <a:pt x="51421" y="67228"/>
                    </a:cubicBezTo>
                    <a:cubicBezTo>
                      <a:pt x="41074" y="81449"/>
                      <a:pt x="35901" y="98256"/>
                      <a:pt x="37194" y="112477"/>
                    </a:cubicBezTo>
                    <a:cubicBezTo>
                      <a:pt x="38488" y="122820"/>
                      <a:pt x="32021" y="133162"/>
                      <a:pt x="20382" y="134455"/>
                    </a:cubicBezTo>
                    <a:cubicBezTo>
                      <a:pt x="21675" y="134455"/>
                      <a:pt x="21675" y="134455"/>
                      <a:pt x="20382" y="134455"/>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10"/>
              <p:cNvSpPr/>
              <p:nvPr/>
            </p:nvSpPr>
            <p:spPr>
              <a:xfrm>
                <a:off x="7197477" y="1332311"/>
                <a:ext cx="249498" cy="426800"/>
              </a:xfrm>
              <a:custGeom>
                <a:avLst/>
                <a:gdLst/>
                <a:ahLst/>
                <a:cxnLst/>
                <a:rect l="l" t="t" r="r" b="b"/>
                <a:pathLst>
                  <a:path w="249498" h="426800" extrusionOk="0">
                    <a:moveTo>
                      <a:pt x="231662" y="426800"/>
                    </a:moveTo>
                    <a:cubicBezTo>
                      <a:pt x="229075" y="426800"/>
                      <a:pt x="225195" y="425507"/>
                      <a:pt x="222609" y="424215"/>
                    </a:cubicBezTo>
                    <a:cubicBezTo>
                      <a:pt x="183810" y="403529"/>
                      <a:pt x="51896" y="313031"/>
                      <a:pt x="164" y="22142"/>
                    </a:cubicBezTo>
                    <a:cubicBezTo>
                      <a:pt x="-1130" y="11799"/>
                      <a:pt x="5337" y="1457"/>
                      <a:pt x="15683" y="164"/>
                    </a:cubicBezTo>
                    <a:cubicBezTo>
                      <a:pt x="26030" y="-1129"/>
                      <a:pt x="36376" y="5335"/>
                      <a:pt x="37669" y="15678"/>
                    </a:cubicBezTo>
                    <a:cubicBezTo>
                      <a:pt x="76467" y="232875"/>
                      <a:pt x="166998" y="351816"/>
                      <a:pt x="239422" y="389308"/>
                    </a:cubicBezTo>
                    <a:cubicBezTo>
                      <a:pt x="248474" y="394479"/>
                      <a:pt x="252355" y="406115"/>
                      <a:pt x="247181" y="415165"/>
                    </a:cubicBezTo>
                    <a:cubicBezTo>
                      <a:pt x="245888" y="422922"/>
                      <a:pt x="239422" y="426800"/>
                      <a:pt x="231662" y="4268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10"/>
              <p:cNvSpPr/>
              <p:nvPr/>
            </p:nvSpPr>
            <p:spPr>
              <a:xfrm>
                <a:off x="6877540" y="1306477"/>
                <a:ext cx="123661" cy="826263"/>
              </a:xfrm>
              <a:custGeom>
                <a:avLst/>
                <a:gdLst/>
                <a:ahLst/>
                <a:cxnLst/>
                <a:rect l="l" t="t" r="r" b="b"/>
                <a:pathLst>
                  <a:path w="123661" h="826263" extrusionOk="0">
                    <a:moveTo>
                      <a:pt x="18765" y="826264"/>
                    </a:moveTo>
                    <a:cubicBezTo>
                      <a:pt x="17472" y="826264"/>
                      <a:pt x="14885" y="826264"/>
                      <a:pt x="13592" y="824971"/>
                    </a:cubicBezTo>
                    <a:cubicBezTo>
                      <a:pt x="3246" y="822385"/>
                      <a:pt x="-1928" y="810750"/>
                      <a:pt x="659" y="800407"/>
                    </a:cubicBezTo>
                    <a:lnTo>
                      <a:pt x="66616" y="578039"/>
                    </a:lnTo>
                    <a:lnTo>
                      <a:pt x="27818" y="137181"/>
                    </a:lnTo>
                    <a:cubicBezTo>
                      <a:pt x="27818" y="132010"/>
                      <a:pt x="26525" y="126839"/>
                      <a:pt x="26525" y="121667"/>
                    </a:cubicBezTo>
                    <a:cubicBezTo>
                      <a:pt x="23938" y="81589"/>
                      <a:pt x="17472" y="7898"/>
                      <a:pt x="102829" y="140"/>
                    </a:cubicBezTo>
                    <a:cubicBezTo>
                      <a:pt x="113175" y="-1152"/>
                      <a:pt x="123521" y="6605"/>
                      <a:pt x="123521" y="18240"/>
                    </a:cubicBezTo>
                    <a:cubicBezTo>
                      <a:pt x="124814" y="28583"/>
                      <a:pt x="117055" y="38926"/>
                      <a:pt x="105415" y="38926"/>
                    </a:cubicBezTo>
                    <a:cubicBezTo>
                      <a:pt x="62737" y="42804"/>
                      <a:pt x="60150" y="67368"/>
                      <a:pt x="65324" y="119082"/>
                    </a:cubicBezTo>
                    <a:cubicBezTo>
                      <a:pt x="65324" y="124253"/>
                      <a:pt x="66616" y="129424"/>
                      <a:pt x="66616" y="134596"/>
                    </a:cubicBezTo>
                    <a:lnTo>
                      <a:pt x="105415" y="578039"/>
                    </a:lnTo>
                    <a:cubicBezTo>
                      <a:pt x="105415" y="580625"/>
                      <a:pt x="105415" y="583210"/>
                      <a:pt x="104122" y="585796"/>
                    </a:cubicBezTo>
                    <a:lnTo>
                      <a:pt x="36871" y="812042"/>
                    </a:lnTo>
                    <a:cubicBezTo>
                      <a:pt x="34284" y="819799"/>
                      <a:pt x="27818" y="826264"/>
                      <a:pt x="18765" y="82626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10"/>
              <p:cNvSpPr/>
              <p:nvPr/>
            </p:nvSpPr>
            <p:spPr>
              <a:xfrm>
                <a:off x="7219056" y="1916267"/>
                <a:ext cx="276610" cy="216473"/>
              </a:xfrm>
              <a:custGeom>
                <a:avLst/>
                <a:gdLst/>
                <a:ahLst/>
                <a:cxnLst/>
                <a:rect l="l" t="t" r="r" b="b"/>
                <a:pathLst>
                  <a:path w="276610" h="216473" extrusionOk="0">
                    <a:moveTo>
                      <a:pt x="18676" y="216474"/>
                    </a:moveTo>
                    <a:cubicBezTo>
                      <a:pt x="17383" y="216474"/>
                      <a:pt x="16090" y="216474"/>
                      <a:pt x="14797" y="216474"/>
                    </a:cubicBezTo>
                    <a:cubicBezTo>
                      <a:pt x="4451" y="213888"/>
                      <a:pt x="-2016" y="203546"/>
                      <a:pt x="570" y="193203"/>
                    </a:cubicBezTo>
                    <a:lnTo>
                      <a:pt x="29023" y="67798"/>
                    </a:lnTo>
                    <a:cubicBezTo>
                      <a:pt x="30316" y="61333"/>
                      <a:pt x="36783" y="54869"/>
                      <a:pt x="43249" y="53576"/>
                    </a:cubicBezTo>
                    <a:lnTo>
                      <a:pt x="252761" y="570"/>
                    </a:lnTo>
                    <a:cubicBezTo>
                      <a:pt x="263108" y="-2015"/>
                      <a:pt x="273454" y="4449"/>
                      <a:pt x="276041" y="14791"/>
                    </a:cubicBezTo>
                    <a:cubicBezTo>
                      <a:pt x="278627" y="25134"/>
                      <a:pt x="272160" y="35477"/>
                      <a:pt x="261814" y="38062"/>
                    </a:cubicBezTo>
                    <a:lnTo>
                      <a:pt x="63941" y="87190"/>
                    </a:lnTo>
                    <a:lnTo>
                      <a:pt x="38076" y="200960"/>
                    </a:lnTo>
                    <a:cubicBezTo>
                      <a:pt x="35489" y="210010"/>
                      <a:pt x="27730" y="216474"/>
                      <a:pt x="18676" y="21647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10"/>
              <p:cNvSpPr/>
              <p:nvPr/>
            </p:nvSpPr>
            <p:spPr>
              <a:xfrm>
                <a:off x="7059076" y="907279"/>
                <a:ext cx="450088" cy="463980"/>
              </a:xfrm>
              <a:custGeom>
                <a:avLst/>
                <a:gdLst/>
                <a:ahLst/>
                <a:cxnLst/>
                <a:rect l="l" t="t" r="r" b="b"/>
                <a:pathLst>
                  <a:path w="450088" h="463980" extrusionOk="0">
                    <a:moveTo>
                      <a:pt x="157964" y="463981"/>
                    </a:moveTo>
                    <a:cubicBezTo>
                      <a:pt x="156670" y="463981"/>
                      <a:pt x="155377" y="463981"/>
                      <a:pt x="152790" y="463981"/>
                    </a:cubicBezTo>
                    <a:cubicBezTo>
                      <a:pt x="142444" y="461395"/>
                      <a:pt x="135978" y="451052"/>
                      <a:pt x="138565" y="440710"/>
                    </a:cubicBezTo>
                    <a:cubicBezTo>
                      <a:pt x="143737" y="420024"/>
                      <a:pt x="161844" y="333404"/>
                      <a:pt x="168310" y="301083"/>
                    </a:cubicBezTo>
                    <a:lnTo>
                      <a:pt x="177363" y="258419"/>
                    </a:lnTo>
                    <a:cubicBezTo>
                      <a:pt x="178656" y="253248"/>
                      <a:pt x="179949" y="248077"/>
                      <a:pt x="181243" y="242905"/>
                    </a:cubicBezTo>
                    <a:lnTo>
                      <a:pt x="181243" y="242905"/>
                    </a:lnTo>
                    <a:cubicBezTo>
                      <a:pt x="181243" y="240320"/>
                      <a:pt x="182536" y="236441"/>
                      <a:pt x="183830" y="233856"/>
                    </a:cubicBezTo>
                    <a:cubicBezTo>
                      <a:pt x="187709" y="226098"/>
                      <a:pt x="198055" y="214463"/>
                      <a:pt x="201935" y="209292"/>
                    </a:cubicBezTo>
                    <a:cubicBezTo>
                      <a:pt x="210988" y="198949"/>
                      <a:pt x="217455" y="191192"/>
                      <a:pt x="225214" y="183435"/>
                    </a:cubicBezTo>
                    <a:cubicBezTo>
                      <a:pt x="240734" y="167921"/>
                      <a:pt x="257546" y="151114"/>
                      <a:pt x="275653" y="135600"/>
                    </a:cubicBezTo>
                    <a:lnTo>
                      <a:pt x="296345" y="117500"/>
                    </a:lnTo>
                    <a:cubicBezTo>
                      <a:pt x="296345" y="117500"/>
                      <a:pt x="297639" y="117500"/>
                      <a:pt x="297639" y="116207"/>
                    </a:cubicBezTo>
                    <a:cubicBezTo>
                      <a:pt x="300225" y="114914"/>
                      <a:pt x="305398" y="111036"/>
                      <a:pt x="327384" y="103279"/>
                    </a:cubicBezTo>
                    <a:cubicBezTo>
                      <a:pt x="332557" y="101986"/>
                      <a:pt x="339024" y="99400"/>
                      <a:pt x="345490" y="98108"/>
                    </a:cubicBezTo>
                    <a:cubicBezTo>
                      <a:pt x="362303" y="92936"/>
                      <a:pt x="380408" y="87765"/>
                      <a:pt x="399808" y="78715"/>
                    </a:cubicBezTo>
                    <a:cubicBezTo>
                      <a:pt x="408861" y="73544"/>
                      <a:pt x="414034" y="63201"/>
                      <a:pt x="410155" y="52858"/>
                    </a:cubicBezTo>
                    <a:cubicBezTo>
                      <a:pt x="406274" y="42516"/>
                      <a:pt x="394635" y="37344"/>
                      <a:pt x="384289" y="41223"/>
                    </a:cubicBezTo>
                    <a:lnTo>
                      <a:pt x="381702" y="42516"/>
                    </a:lnTo>
                    <a:cubicBezTo>
                      <a:pt x="367476" y="47687"/>
                      <a:pt x="350663" y="51565"/>
                      <a:pt x="332557" y="55444"/>
                    </a:cubicBezTo>
                    <a:cubicBezTo>
                      <a:pt x="327384" y="56737"/>
                      <a:pt x="322211" y="58030"/>
                      <a:pt x="317038" y="59322"/>
                    </a:cubicBezTo>
                    <a:lnTo>
                      <a:pt x="313158" y="60615"/>
                    </a:lnTo>
                    <a:cubicBezTo>
                      <a:pt x="302811" y="63201"/>
                      <a:pt x="292465" y="65787"/>
                      <a:pt x="278239" y="72251"/>
                    </a:cubicBezTo>
                    <a:cubicBezTo>
                      <a:pt x="275653" y="73544"/>
                      <a:pt x="270479" y="76129"/>
                      <a:pt x="267893" y="78715"/>
                    </a:cubicBezTo>
                    <a:lnTo>
                      <a:pt x="258840" y="83886"/>
                    </a:lnTo>
                    <a:cubicBezTo>
                      <a:pt x="253667" y="87765"/>
                      <a:pt x="248494" y="90351"/>
                      <a:pt x="243320" y="94229"/>
                    </a:cubicBezTo>
                    <a:cubicBezTo>
                      <a:pt x="222628" y="109743"/>
                      <a:pt x="203229" y="123964"/>
                      <a:pt x="185123" y="139478"/>
                    </a:cubicBezTo>
                    <a:cubicBezTo>
                      <a:pt x="176069" y="147235"/>
                      <a:pt x="167016" y="154992"/>
                      <a:pt x="156670" y="164042"/>
                    </a:cubicBezTo>
                    <a:lnTo>
                      <a:pt x="155377" y="165335"/>
                    </a:lnTo>
                    <a:cubicBezTo>
                      <a:pt x="146324" y="174385"/>
                      <a:pt x="138565" y="182142"/>
                      <a:pt x="128218" y="195070"/>
                    </a:cubicBezTo>
                    <a:lnTo>
                      <a:pt x="126925" y="196363"/>
                    </a:lnTo>
                    <a:cubicBezTo>
                      <a:pt x="126925" y="197656"/>
                      <a:pt x="125632" y="197656"/>
                      <a:pt x="125632" y="198949"/>
                    </a:cubicBezTo>
                    <a:cubicBezTo>
                      <a:pt x="124338" y="201535"/>
                      <a:pt x="123045" y="204120"/>
                      <a:pt x="121751" y="206706"/>
                    </a:cubicBezTo>
                    <a:lnTo>
                      <a:pt x="116579" y="217049"/>
                    </a:lnTo>
                    <a:cubicBezTo>
                      <a:pt x="113992" y="223513"/>
                      <a:pt x="111405" y="229977"/>
                      <a:pt x="108818" y="235148"/>
                    </a:cubicBezTo>
                    <a:cubicBezTo>
                      <a:pt x="104939" y="244198"/>
                      <a:pt x="102352" y="253248"/>
                      <a:pt x="99766" y="261005"/>
                    </a:cubicBezTo>
                    <a:lnTo>
                      <a:pt x="97179" y="270055"/>
                    </a:lnTo>
                    <a:cubicBezTo>
                      <a:pt x="92006" y="284276"/>
                      <a:pt x="72606" y="335990"/>
                      <a:pt x="37688" y="421317"/>
                    </a:cubicBezTo>
                    <a:lnTo>
                      <a:pt x="36395" y="422610"/>
                    </a:lnTo>
                    <a:cubicBezTo>
                      <a:pt x="32515" y="432953"/>
                      <a:pt x="20875" y="436831"/>
                      <a:pt x="11822" y="432953"/>
                    </a:cubicBezTo>
                    <a:cubicBezTo>
                      <a:pt x="1476" y="429074"/>
                      <a:pt x="-2404" y="417438"/>
                      <a:pt x="1476" y="408389"/>
                    </a:cubicBezTo>
                    <a:lnTo>
                      <a:pt x="2769" y="407096"/>
                    </a:lnTo>
                    <a:cubicBezTo>
                      <a:pt x="45448" y="301083"/>
                      <a:pt x="57087" y="267469"/>
                      <a:pt x="60967" y="257127"/>
                    </a:cubicBezTo>
                    <a:lnTo>
                      <a:pt x="63554" y="248077"/>
                    </a:lnTo>
                    <a:cubicBezTo>
                      <a:pt x="66140" y="239027"/>
                      <a:pt x="70020" y="229977"/>
                      <a:pt x="72606" y="220927"/>
                    </a:cubicBezTo>
                    <a:cubicBezTo>
                      <a:pt x="75193" y="214463"/>
                      <a:pt x="77780" y="206706"/>
                      <a:pt x="80366" y="200242"/>
                    </a:cubicBezTo>
                    <a:lnTo>
                      <a:pt x="85539" y="188606"/>
                    </a:lnTo>
                    <a:cubicBezTo>
                      <a:pt x="86833" y="184728"/>
                      <a:pt x="89419" y="180849"/>
                      <a:pt x="90713" y="178263"/>
                    </a:cubicBezTo>
                    <a:cubicBezTo>
                      <a:pt x="92006" y="175678"/>
                      <a:pt x="93300" y="173092"/>
                      <a:pt x="94592" y="171799"/>
                    </a:cubicBezTo>
                    <a:lnTo>
                      <a:pt x="95885" y="170506"/>
                    </a:lnTo>
                    <a:cubicBezTo>
                      <a:pt x="107525" y="153700"/>
                      <a:pt x="117871" y="144650"/>
                      <a:pt x="126925" y="135600"/>
                    </a:cubicBezTo>
                    <a:lnTo>
                      <a:pt x="128218" y="134307"/>
                    </a:lnTo>
                    <a:cubicBezTo>
                      <a:pt x="139858" y="123964"/>
                      <a:pt x="148911" y="114914"/>
                      <a:pt x="157964" y="107157"/>
                    </a:cubicBezTo>
                    <a:cubicBezTo>
                      <a:pt x="177363" y="91643"/>
                      <a:pt x="196762" y="76129"/>
                      <a:pt x="218748" y="59322"/>
                    </a:cubicBezTo>
                    <a:cubicBezTo>
                      <a:pt x="223921" y="55444"/>
                      <a:pt x="229095" y="51565"/>
                      <a:pt x="235561" y="47687"/>
                    </a:cubicBezTo>
                    <a:lnTo>
                      <a:pt x="244613" y="42516"/>
                    </a:lnTo>
                    <a:cubicBezTo>
                      <a:pt x="244613" y="42516"/>
                      <a:pt x="254960" y="36051"/>
                      <a:pt x="260133" y="33466"/>
                    </a:cubicBezTo>
                    <a:cubicBezTo>
                      <a:pt x="276946" y="25709"/>
                      <a:pt x="289878" y="23123"/>
                      <a:pt x="301518" y="20537"/>
                    </a:cubicBezTo>
                    <a:lnTo>
                      <a:pt x="306692" y="19244"/>
                    </a:lnTo>
                    <a:cubicBezTo>
                      <a:pt x="313158" y="17952"/>
                      <a:pt x="318331" y="16659"/>
                      <a:pt x="323504" y="15366"/>
                    </a:cubicBezTo>
                    <a:cubicBezTo>
                      <a:pt x="341610" y="11487"/>
                      <a:pt x="357129" y="8902"/>
                      <a:pt x="367476" y="5023"/>
                    </a:cubicBezTo>
                    <a:lnTo>
                      <a:pt x="370062" y="3730"/>
                    </a:lnTo>
                    <a:cubicBezTo>
                      <a:pt x="384289" y="-1441"/>
                      <a:pt x="401101" y="-1441"/>
                      <a:pt x="415327" y="5023"/>
                    </a:cubicBezTo>
                    <a:cubicBezTo>
                      <a:pt x="429554" y="11487"/>
                      <a:pt x="441193" y="23123"/>
                      <a:pt x="446366" y="38637"/>
                    </a:cubicBezTo>
                    <a:cubicBezTo>
                      <a:pt x="456713" y="67079"/>
                      <a:pt x="445073" y="99400"/>
                      <a:pt x="416621" y="112329"/>
                    </a:cubicBezTo>
                    <a:cubicBezTo>
                      <a:pt x="394635" y="122671"/>
                      <a:pt x="375236" y="129136"/>
                      <a:pt x="357129" y="134307"/>
                    </a:cubicBezTo>
                    <a:cubicBezTo>
                      <a:pt x="350663" y="135600"/>
                      <a:pt x="345490" y="138186"/>
                      <a:pt x="340317" y="139478"/>
                    </a:cubicBezTo>
                    <a:cubicBezTo>
                      <a:pt x="328677" y="143357"/>
                      <a:pt x="322211" y="145943"/>
                      <a:pt x="320918" y="147235"/>
                    </a:cubicBezTo>
                    <a:lnTo>
                      <a:pt x="301518" y="164042"/>
                    </a:lnTo>
                    <a:cubicBezTo>
                      <a:pt x="284706" y="179556"/>
                      <a:pt x="267893" y="195070"/>
                      <a:pt x="253667" y="209292"/>
                    </a:cubicBezTo>
                    <a:cubicBezTo>
                      <a:pt x="247200" y="215756"/>
                      <a:pt x="240734" y="223513"/>
                      <a:pt x="231681" y="232563"/>
                    </a:cubicBezTo>
                    <a:cubicBezTo>
                      <a:pt x="226508" y="239027"/>
                      <a:pt x="222628" y="244198"/>
                      <a:pt x="220041" y="248077"/>
                    </a:cubicBezTo>
                    <a:lnTo>
                      <a:pt x="218748" y="251955"/>
                    </a:lnTo>
                    <a:cubicBezTo>
                      <a:pt x="217455" y="255834"/>
                      <a:pt x="216162" y="259712"/>
                      <a:pt x="214868" y="264884"/>
                    </a:cubicBezTo>
                    <a:lnTo>
                      <a:pt x="205815" y="307547"/>
                    </a:lnTo>
                    <a:cubicBezTo>
                      <a:pt x="198055" y="343747"/>
                      <a:pt x="181243" y="427781"/>
                      <a:pt x="176069" y="449759"/>
                    </a:cubicBezTo>
                    <a:cubicBezTo>
                      <a:pt x="174776" y="458809"/>
                      <a:pt x="167016" y="463981"/>
                      <a:pt x="157964" y="46398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10"/>
              <p:cNvSpPr/>
              <p:nvPr/>
            </p:nvSpPr>
            <p:spPr>
              <a:xfrm>
                <a:off x="7411338" y="1717740"/>
                <a:ext cx="413949" cy="236589"/>
              </a:xfrm>
              <a:custGeom>
                <a:avLst/>
                <a:gdLst/>
                <a:ahLst/>
                <a:cxnLst/>
                <a:rect l="l" t="t" r="r" b="b"/>
                <a:pathLst>
                  <a:path w="413949" h="236589" extrusionOk="0">
                    <a:moveTo>
                      <a:pt x="65652" y="236589"/>
                    </a:moveTo>
                    <a:cubicBezTo>
                      <a:pt x="56599" y="236589"/>
                      <a:pt x="47546" y="230125"/>
                      <a:pt x="46253" y="219782"/>
                    </a:cubicBezTo>
                    <a:cubicBezTo>
                      <a:pt x="44960" y="209440"/>
                      <a:pt x="51427" y="199097"/>
                      <a:pt x="63066" y="197804"/>
                    </a:cubicBezTo>
                    <a:cubicBezTo>
                      <a:pt x="97985" y="192633"/>
                      <a:pt x="132904" y="182290"/>
                      <a:pt x="172995" y="165483"/>
                    </a:cubicBezTo>
                    <a:cubicBezTo>
                      <a:pt x="192394" y="157726"/>
                      <a:pt x="209207" y="149969"/>
                      <a:pt x="226020" y="140919"/>
                    </a:cubicBezTo>
                    <a:cubicBezTo>
                      <a:pt x="238953" y="134455"/>
                      <a:pt x="251886" y="129284"/>
                      <a:pt x="263525" y="124112"/>
                    </a:cubicBezTo>
                    <a:cubicBezTo>
                      <a:pt x="297151" y="108598"/>
                      <a:pt x="324310" y="100841"/>
                      <a:pt x="350175" y="95670"/>
                    </a:cubicBezTo>
                    <a:lnTo>
                      <a:pt x="352762" y="95670"/>
                    </a:lnTo>
                    <a:cubicBezTo>
                      <a:pt x="364401" y="93084"/>
                      <a:pt x="373454" y="84034"/>
                      <a:pt x="374748" y="72399"/>
                    </a:cubicBezTo>
                    <a:cubicBezTo>
                      <a:pt x="377334" y="58178"/>
                      <a:pt x="365695" y="43956"/>
                      <a:pt x="351468" y="41371"/>
                    </a:cubicBezTo>
                    <a:cubicBezTo>
                      <a:pt x="320430" y="37492"/>
                      <a:pt x="285511" y="37492"/>
                      <a:pt x="242833" y="41371"/>
                    </a:cubicBezTo>
                    <a:cubicBezTo>
                      <a:pt x="226020" y="42664"/>
                      <a:pt x="210501" y="45249"/>
                      <a:pt x="196274" y="47835"/>
                    </a:cubicBezTo>
                    <a:cubicBezTo>
                      <a:pt x="178169" y="50421"/>
                      <a:pt x="160062" y="53006"/>
                      <a:pt x="143250" y="54299"/>
                    </a:cubicBezTo>
                    <a:cubicBezTo>
                      <a:pt x="129024" y="55592"/>
                      <a:pt x="57893" y="60763"/>
                      <a:pt x="11334" y="40078"/>
                    </a:cubicBezTo>
                    <a:cubicBezTo>
                      <a:pt x="988" y="36199"/>
                      <a:pt x="-2892" y="24564"/>
                      <a:pt x="2281" y="14221"/>
                    </a:cubicBezTo>
                    <a:cubicBezTo>
                      <a:pt x="6162" y="3879"/>
                      <a:pt x="17801" y="0"/>
                      <a:pt x="28147" y="5171"/>
                    </a:cubicBezTo>
                    <a:cubicBezTo>
                      <a:pt x="57893" y="18100"/>
                      <a:pt x="107038" y="19393"/>
                      <a:pt x="139370" y="16807"/>
                    </a:cubicBezTo>
                    <a:cubicBezTo>
                      <a:pt x="156183" y="15514"/>
                      <a:pt x="172995" y="12928"/>
                      <a:pt x="191101" y="10343"/>
                    </a:cubicBezTo>
                    <a:cubicBezTo>
                      <a:pt x="206621" y="7757"/>
                      <a:pt x="222140" y="6464"/>
                      <a:pt x="238953" y="3879"/>
                    </a:cubicBezTo>
                    <a:cubicBezTo>
                      <a:pt x="284218" y="-1293"/>
                      <a:pt x="321723" y="-1293"/>
                      <a:pt x="356642" y="3879"/>
                    </a:cubicBezTo>
                    <a:cubicBezTo>
                      <a:pt x="392854" y="9050"/>
                      <a:pt x="417426" y="42664"/>
                      <a:pt x="413547" y="77570"/>
                    </a:cubicBezTo>
                    <a:cubicBezTo>
                      <a:pt x="409666" y="106013"/>
                      <a:pt x="387681" y="127991"/>
                      <a:pt x="360522" y="133162"/>
                    </a:cubicBezTo>
                    <a:lnTo>
                      <a:pt x="357935" y="133162"/>
                    </a:lnTo>
                    <a:cubicBezTo>
                      <a:pt x="334656" y="137041"/>
                      <a:pt x="310084" y="144798"/>
                      <a:pt x="279045" y="159019"/>
                    </a:cubicBezTo>
                    <a:cubicBezTo>
                      <a:pt x="267405" y="164190"/>
                      <a:pt x="254472" y="169362"/>
                      <a:pt x="242833" y="175826"/>
                    </a:cubicBezTo>
                    <a:cubicBezTo>
                      <a:pt x="226020" y="183583"/>
                      <a:pt x="207914" y="192633"/>
                      <a:pt x="188515" y="200390"/>
                    </a:cubicBezTo>
                    <a:cubicBezTo>
                      <a:pt x="145836" y="218490"/>
                      <a:pt x="107038" y="230125"/>
                      <a:pt x="69532" y="235296"/>
                    </a:cubicBezTo>
                    <a:cubicBezTo>
                      <a:pt x="66945" y="236589"/>
                      <a:pt x="65652" y="236589"/>
                      <a:pt x="65652" y="23658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45" name="Google Shape;745;p10"/>
          <p:cNvGrpSpPr/>
          <p:nvPr/>
        </p:nvGrpSpPr>
        <p:grpSpPr>
          <a:xfrm>
            <a:off x="6013001" y="3566899"/>
            <a:ext cx="937477" cy="1176482"/>
            <a:chOff x="1313344" y="4740394"/>
            <a:chExt cx="937477" cy="1176482"/>
          </a:xfrm>
        </p:grpSpPr>
        <p:grpSp>
          <p:nvGrpSpPr>
            <p:cNvPr id="746" name="Google Shape;746;p10"/>
            <p:cNvGrpSpPr/>
            <p:nvPr/>
          </p:nvGrpSpPr>
          <p:grpSpPr>
            <a:xfrm>
              <a:off x="1743853" y="4740394"/>
              <a:ext cx="506968" cy="561091"/>
              <a:chOff x="1743853" y="4740394"/>
              <a:chExt cx="506968" cy="561091"/>
            </a:xfrm>
          </p:grpSpPr>
          <p:grpSp>
            <p:nvGrpSpPr>
              <p:cNvPr id="747" name="Google Shape;747;p10"/>
              <p:cNvGrpSpPr/>
              <p:nvPr/>
            </p:nvGrpSpPr>
            <p:grpSpPr>
              <a:xfrm>
                <a:off x="1830504" y="4832186"/>
                <a:ext cx="336254" cy="381387"/>
                <a:chOff x="1830504" y="4832186"/>
                <a:chExt cx="336254" cy="381387"/>
              </a:xfrm>
            </p:grpSpPr>
            <p:sp>
              <p:nvSpPr>
                <p:cNvPr id="748" name="Google Shape;748;p10"/>
                <p:cNvSpPr/>
                <p:nvPr/>
              </p:nvSpPr>
              <p:spPr>
                <a:xfrm>
                  <a:off x="1849903" y="4847700"/>
                  <a:ext cx="300042" cy="347773"/>
                </a:xfrm>
                <a:custGeom>
                  <a:avLst/>
                  <a:gdLst/>
                  <a:ahLst/>
                  <a:cxnLst/>
                  <a:rect l="l" t="t" r="r" b="b"/>
                  <a:pathLst>
                    <a:path w="300042" h="347773" extrusionOk="0">
                      <a:moveTo>
                        <a:pt x="0" y="347773"/>
                      </a:moveTo>
                      <a:lnTo>
                        <a:pt x="65958" y="347773"/>
                      </a:lnTo>
                      <a:cubicBezTo>
                        <a:pt x="65958" y="347773"/>
                        <a:pt x="113809" y="218489"/>
                        <a:pt x="172007" y="237882"/>
                      </a:cubicBezTo>
                      <a:cubicBezTo>
                        <a:pt x="243138" y="261153"/>
                        <a:pt x="182353" y="347773"/>
                        <a:pt x="182353" y="347773"/>
                      </a:cubicBezTo>
                      <a:lnTo>
                        <a:pt x="300042" y="347773"/>
                      </a:lnTo>
                      <a:lnTo>
                        <a:pt x="300042" y="0"/>
                      </a:lnTo>
                      <a:lnTo>
                        <a:pt x="0" y="0"/>
                      </a:lnTo>
                      <a:lnTo>
                        <a:pt x="0" y="100841"/>
                      </a:lnTo>
                      <a:cubicBezTo>
                        <a:pt x="9053" y="109891"/>
                        <a:pt x="84064" y="85327"/>
                        <a:pt x="87943" y="131869"/>
                      </a:cubicBezTo>
                      <a:cubicBezTo>
                        <a:pt x="93117" y="195218"/>
                        <a:pt x="0" y="188754"/>
                        <a:pt x="0" y="188754"/>
                      </a:cubicBezTo>
                      <a:lnTo>
                        <a:pt x="0" y="347773"/>
                      </a:lnTo>
                      <a:close/>
                    </a:path>
                  </a:pathLst>
                </a:custGeom>
                <a:solidFill>
                  <a:srgbClr val="C4FC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10"/>
                <p:cNvSpPr/>
                <p:nvPr/>
              </p:nvSpPr>
              <p:spPr>
                <a:xfrm>
                  <a:off x="1830504" y="4832186"/>
                  <a:ext cx="336254" cy="381387"/>
                </a:xfrm>
                <a:custGeom>
                  <a:avLst/>
                  <a:gdLst/>
                  <a:ahLst/>
                  <a:cxnLst/>
                  <a:rect l="l" t="t" r="r" b="b"/>
                  <a:pathLst>
                    <a:path w="336254" h="381387" extrusionOk="0">
                      <a:moveTo>
                        <a:pt x="319442" y="380094"/>
                      </a:moveTo>
                      <a:lnTo>
                        <a:pt x="201753" y="380094"/>
                      </a:lnTo>
                      <a:cubicBezTo>
                        <a:pt x="195286" y="380094"/>
                        <a:pt x="188820" y="376216"/>
                        <a:pt x="186233" y="371045"/>
                      </a:cubicBezTo>
                      <a:cubicBezTo>
                        <a:pt x="183647" y="365873"/>
                        <a:pt x="183647" y="358116"/>
                        <a:pt x="187526" y="352945"/>
                      </a:cubicBezTo>
                      <a:cubicBezTo>
                        <a:pt x="195286" y="342602"/>
                        <a:pt x="214685" y="307695"/>
                        <a:pt x="206926" y="287010"/>
                      </a:cubicBezTo>
                      <a:cubicBezTo>
                        <a:pt x="205633" y="284424"/>
                        <a:pt x="203046" y="275374"/>
                        <a:pt x="186233" y="270203"/>
                      </a:cubicBezTo>
                      <a:cubicBezTo>
                        <a:pt x="155194" y="259860"/>
                        <a:pt x="115102" y="334845"/>
                        <a:pt x="102170" y="369752"/>
                      </a:cubicBezTo>
                      <a:cubicBezTo>
                        <a:pt x="99583" y="376216"/>
                        <a:pt x="93117" y="381387"/>
                        <a:pt x="85357" y="381387"/>
                      </a:cubicBezTo>
                      <a:lnTo>
                        <a:pt x="19399" y="381387"/>
                      </a:lnTo>
                      <a:cubicBezTo>
                        <a:pt x="10346" y="381387"/>
                        <a:pt x="1293" y="373630"/>
                        <a:pt x="1293" y="364580"/>
                      </a:cubicBezTo>
                      <a:lnTo>
                        <a:pt x="1293" y="205561"/>
                      </a:lnTo>
                      <a:cubicBezTo>
                        <a:pt x="1293" y="200390"/>
                        <a:pt x="3880" y="196511"/>
                        <a:pt x="6466" y="192633"/>
                      </a:cubicBezTo>
                      <a:cubicBezTo>
                        <a:pt x="10346" y="188754"/>
                        <a:pt x="14226" y="187461"/>
                        <a:pt x="19399" y="187461"/>
                      </a:cubicBezTo>
                      <a:cubicBezTo>
                        <a:pt x="31039" y="188754"/>
                        <a:pt x="65958" y="187461"/>
                        <a:pt x="81477" y="171947"/>
                      </a:cubicBezTo>
                      <a:cubicBezTo>
                        <a:pt x="86650" y="166776"/>
                        <a:pt x="89237" y="159019"/>
                        <a:pt x="87943" y="149969"/>
                      </a:cubicBezTo>
                      <a:cubicBezTo>
                        <a:pt x="86650" y="139626"/>
                        <a:pt x="80184" y="135748"/>
                        <a:pt x="42678" y="137041"/>
                      </a:cubicBezTo>
                      <a:cubicBezTo>
                        <a:pt x="25866" y="138334"/>
                        <a:pt x="14226" y="138334"/>
                        <a:pt x="5173" y="129284"/>
                      </a:cubicBezTo>
                      <a:cubicBezTo>
                        <a:pt x="2587" y="125405"/>
                        <a:pt x="0" y="121527"/>
                        <a:pt x="0" y="117648"/>
                      </a:cubicBezTo>
                      <a:lnTo>
                        <a:pt x="0" y="16807"/>
                      </a:lnTo>
                      <a:cubicBezTo>
                        <a:pt x="0" y="7757"/>
                        <a:pt x="7760" y="0"/>
                        <a:pt x="18106" y="0"/>
                      </a:cubicBezTo>
                      <a:lnTo>
                        <a:pt x="318148" y="0"/>
                      </a:lnTo>
                      <a:cubicBezTo>
                        <a:pt x="327201" y="0"/>
                        <a:pt x="336254" y="7757"/>
                        <a:pt x="336254" y="16807"/>
                      </a:cubicBezTo>
                      <a:lnTo>
                        <a:pt x="336254" y="364580"/>
                      </a:lnTo>
                      <a:cubicBezTo>
                        <a:pt x="336254" y="372337"/>
                        <a:pt x="328495" y="380094"/>
                        <a:pt x="319442" y="380094"/>
                      </a:cubicBezTo>
                      <a:close/>
                      <a:moveTo>
                        <a:pt x="231498" y="345188"/>
                      </a:moveTo>
                      <a:lnTo>
                        <a:pt x="301336" y="345188"/>
                      </a:lnTo>
                      <a:lnTo>
                        <a:pt x="301336" y="32321"/>
                      </a:lnTo>
                      <a:lnTo>
                        <a:pt x="36212" y="32321"/>
                      </a:lnTo>
                      <a:lnTo>
                        <a:pt x="36212" y="100841"/>
                      </a:lnTo>
                      <a:cubicBezTo>
                        <a:pt x="38799" y="100841"/>
                        <a:pt x="40092" y="100841"/>
                        <a:pt x="42678" y="100841"/>
                      </a:cubicBezTo>
                      <a:cubicBezTo>
                        <a:pt x="68544" y="99549"/>
                        <a:pt x="120276" y="96963"/>
                        <a:pt x="124155" y="146090"/>
                      </a:cubicBezTo>
                      <a:cubicBezTo>
                        <a:pt x="125449" y="165483"/>
                        <a:pt x="120276" y="182290"/>
                        <a:pt x="107343" y="195219"/>
                      </a:cubicBezTo>
                      <a:cubicBezTo>
                        <a:pt x="87943" y="214611"/>
                        <a:pt x="56905" y="219782"/>
                        <a:pt x="37505" y="221075"/>
                      </a:cubicBezTo>
                      <a:lnTo>
                        <a:pt x="37505" y="345188"/>
                      </a:lnTo>
                      <a:lnTo>
                        <a:pt x="75011" y="345188"/>
                      </a:lnTo>
                      <a:cubicBezTo>
                        <a:pt x="89237" y="310281"/>
                        <a:pt x="135795" y="214611"/>
                        <a:pt x="199166" y="235297"/>
                      </a:cubicBezTo>
                      <a:cubicBezTo>
                        <a:pt x="227618" y="244346"/>
                        <a:pt x="237965" y="262446"/>
                        <a:pt x="241844" y="275374"/>
                      </a:cubicBezTo>
                      <a:cubicBezTo>
                        <a:pt x="248311" y="298646"/>
                        <a:pt x="240551" y="325795"/>
                        <a:pt x="231498" y="345188"/>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50" name="Google Shape;750;p10"/>
              <p:cNvGrpSpPr/>
              <p:nvPr/>
            </p:nvGrpSpPr>
            <p:grpSpPr>
              <a:xfrm>
                <a:off x="1743853" y="4740394"/>
                <a:ext cx="506968" cy="561091"/>
                <a:chOff x="1743853" y="4740394"/>
                <a:chExt cx="506968" cy="561091"/>
              </a:xfrm>
            </p:grpSpPr>
            <p:sp>
              <p:nvSpPr>
                <p:cNvPr id="751" name="Google Shape;751;p10"/>
                <p:cNvSpPr/>
                <p:nvPr/>
              </p:nvSpPr>
              <p:spPr>
                <a:xfrm>
                  <a:off x="2090454" y="5141174"/>
                  <a:ext cx="160367" cy="160311"/>
                </a:xfrm>
                <a:custGeom>
                  <a:avLst/>
                  <a:gdLst/>
                  <a:ahLst/>
                  <a:cxnLst/>
                  <a:rect l="l" t="t" r="r" b="b"/>
                  <a:pathLst>
                    <a:path w="160367" h="160311" extrusionOk="0">
                      <a:moveTo>
                        <a:pt x="142261" y="160312"/>
                      </a:moveTo>
                      <a:cubicBezTo>
                        <a:pt x="142261" y="160312"/>
                        <a:pt x="142261" y="160312"/>
                        <a:pt x="142261" y="160312"/>
                      </a:cubicBezTo>
                      <a:lnTo>
                        <a:pt x="19399" y="159019"/>
                      </a:lnTo>
                      <a:cubicBezTo>
                        <a:pt x="9053" y="159019"/>
                        <a:pt x="0" y="149969"/>
                        <a:pt x="0" y="139627"/>
                      </a:cubicBezTo>
                      <a:cubicBezTo>
                        <a:pt x="0" y="129284"/>
                        <a:pt x="9053" y="120234"/>
                        <a:pt x="19399" y="120234"/>
                      </a:cubicBezTo>
                      <a:cubicBezTo>
                        <a:pt x="19399" y="120234"/>
                        <a:pt x="19399" y="120234"/>
                        <a:pt x="19399" y="120234"/>
                      </a:cubicBezTo>
                      <a:lnTo>
                        <a:pt x="121569" y="121527"/>
                      </a:lnTo>
                      <a:lnTo>
                        <a:pt x="120276" y="19393"/>
                      </a:lnTo>
                      <a:cubicBezTo>
                        <a:pt x="120276" y="9050"/>
                        <a:pt x="129329" y="0"/>
                        <a:pt x="139675" y="0"/>
                      </a:cubicBezTo>
                      <a:cubicBezTo>
                        <a:pt x="139675" y="0"/>
                        <a:pt x="139675" y="0"/>
                        <a:pt x="139675" y="0"/>
                      </a:cubicBezTo>
                      <a:cubicBezTo>
                        <a:pt x="150021" y="0"/>
                        <a:pt x="159074" y="9050"/>
                        <a:pt x="159074" y="19393"/>
                      </a:cubicBezTo>
                      <a:lnTo>
                        <a:pt x="160367" y="142212"/>
                      </a:lnTo>
                      <a:cubicBezTo>
                        <a:pt x="160367" y="147383"/>
                        <a:pt x="157781" y="152555"/>
                        <a:pt x="155194" y="156433"/>
                      </a:cubicBezTo>
                      <a:cubicBezTo>
                        <a:pt x="152608" y="157726"/>
                        <a:pt x="147435" y="160312"/>
                        <a:pt x="142261" y="160312"/>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10"/>
                <p:cNvSpPr/>
                <p:nvPr/>
              </p:nvSpPr>
              <p:spPr>
                <a:xfrm>
                  <a:off x="1743853" y="4740394"/>
                  <a:ext cx="161660" cy="161604"/>
                </a:xfrm>
                <a:custGeom>
                  <a:avLst/>
                  <a:gdLst/>
                  <a:ahLst/>
                  <a:cxnLst/>
                  <a:rect l="l" t="t" r="r" b="b"/>
                  <a:pathLst>
                    <a:path w="161660" h="161604" extrusionOk="0">
                      <a:moveTo>
                        <a:pt x="20693" y="161605"/>
                      </a:moveTo>
                      <a:cubicBezTo>
                        <a:pt x="10346" y="161605"/>
                        <a:pt x="1293" y="152555"/>
                        <a:pt x="1293" y="142212"/>
                      </a:cubicBezTo>
                      <a:lnTo>
                        <a:pt x="0" y="19393"/>
                      </a:lnTo>
                      <a:cubicBezTo>
                        <a:pt x="0" y="14221"/>
                        <a:pt x="2587" y="9050"/>
                        <a:pt x="5173" y="5171"/>
                      </a:cubicBezTo>
                      <a:cubicBezTo>
                        <a:pt x="9053" y="1293"/>
                        <a:pt x="14226" y="0"/>
                        <a:pt x="19399" y="0"/>
                      </a:cubicBezTo>
                      <a:lnTo>
                        <a:pt x="142261" y="1293"/>
                      </a:lnTo>
                      <a:cubicBezTo>
                        <a:pt x="152608" y="1293"/>
                        <a:pt x="161661" y="10343"/>
                        <a:pt x="161661" y="20685"/>
                      </a:cubicBezTo>
                      <a:cubicBezTo>
                        <a:pt x="161661" y="31028"/>
                        <a:pt x="152608" y="40078"/>
                        <a:pt x="142261" y="40078"/>
                      </a:cubicBezTo>
                      <a:lnTo>
                        <a:pt x="40092" y="38785"/>
                      </a:lnTo>
                      <a:lnTo>
                        <a:pt x="41385" y="140919"/>
                      </a:lnTo>
                      <a:cubicBezTo>
                        <a:pt x="40092" y="153848"/>
                        <a:pt x="32332" y="161605"/>
                        <a:pt x="20693" y="161605"/>
                      </a:cubicBezTo>
                      <a:cubicBezTo>
                        <a:pt x="20693" y="161605"/>
                        <a:pt x="20693" y="161605"/>
                        <a:pt x="20693" y="161605"/>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53" name="Google Shape;753;p10"/>
            <p:cNvGrpSpPr/>
            <p:nvPr/>
          </p:nvGrpSpPr>
          <p:grpSpPr>
            <a:xfrm>
              <a:off x="1313344" y="4880021"/>
              <a:ext cx="760555" cy="1036855"/>
              <a:chOff x="1313344" y="4880021"/>
              <a:chExt cx="760555" cy="1036855"/>
            </a:xfrm>
          </p:grpSpPr>
          <p:sp>
            <p:nvSpPr>
              <p:cNvPr id="754" name="Google Shape;754;p10"/>
              <p:cNvSpPr/>
              <p:nvPr/>
            </p:nvSpPr>
            <p:spPr>
              <a:xfrm>
                <a:off x="1668848" y="5006724"/>
                <a:ext cx="192694" cy="328375"/>
              </a:xfrm>
              <a:custGeom>
                <a:avLst/>
                <a:gdLst/>
                <a:ahLst/>
                <a:cxnLst/>
                <a:rect l="l" t="t" r="r" b="b"/>
                <a:pathLst>
                  <a:path w="192694" h="328375" extrusionOk="0">
                    <a:moveTo>
                      <a:pt x="93111" y="328376"/>
                    </a:moveTo>
                    <a:cubicBezTo>
                      <a:pt x="89232" y="328376"/>
                      <a:pt x="84059" y="327083"/>
                      <a:pt x="81472" y="324497"/>
                    </a:cubicBezTo>
                    <a:cubicBezTo>
                      <a:pt x="73712" y="318033"/>
                      <a:pt x="72419" y="305105"/>
                      <a:pt x="78885" y="297348"/>
                    </a:cubicBezTo>
                    <a:cubicBezTo>
                      <a:pt x="104751" y="266320"/>
                      <a:pt x="120270" y="240463"/>
                      <a:pt x="139670" y="204263"/>
                    </a:cubicBezTo>
                    <a:cubicBezTo>
                      <a:pt x="143550" y="195213"/>
                      <a:pt x="148723" y="186163"/>
                      <a:pt x="152603" y="173235"/>
                    </a:cubicBezTo>
                    <a:cubicBezTo>
                      <a:pt x="153896" y="170650"/>
                      <a:pt x="153896" y="166771"/>
                      <a:pt x="155189" y="162893"/>
                    </a:cubicBezTo>
                    <a:lnTo>
                      <a:pt x="155189" y="161600"/>
                    </a:lnTo>
                    <a:cubicBezTo>
                      <a:pt x="155189" y="160307"/>
                      <a:pt x="155189" y="157721"/>
                      <a:pt x="156483" y="155135"/>
                    </a:cubicBezTo>
                    <a:lnTo>
                      <a:pt x="156483" y="149964"/>
                    </a:lnTo>
                    <a:cubicBezTo>
                      <a:pt x="156483" y="148671"/>
                      <a:pt x="156483" y="147378"/>
                      <a:pt x="156483" y="144793"/>
                    </a:cubicBezTo>
                    <a:cubicBezTo>
                      <a:pt x="156483" y="142207"/>
                      <a:pt x="156483" y="139621"/>
                      <a:pt x="155189" y="137036"/>
                    </a:cubicBezTo>
                    <a:cubicBezTo>
                      <a:pt x="155189" y="135743"/>
                      <a:pt x="153896" y="133157"/>
                      <a:pt x="153896" y="131864"/>
                    </a:cubicBezTo>
                    <a:cubicBezTo>
                      <a:pt x="152603" y="129279"/>
                      <a:pt x="152603" y="127986"/>
                      <a:pt x="151309" y="125400"/>
                    </a:cubicBezTo>
                    <a:cubicBezTo>
                      <a:pt x="150016" y="122814"/>
                      <a:pt x="148723" y="121522"/>
                      <a:pt x="147430" y="118936"/>
                    </a:cubicBezTo>
                    <a:lnTo>
                      <a:pt x="144843" y="115057"/>
                    </a:lnTo>
                    <a:cubicBezTo>
                      <a:pt x="140963" y="109886"/>
                      <a:pt x="138377" y="107300"/>
                      <a:pt x="135790" y="104715"/>
                    </a:cubicBezTo>
                    <a:cubicBezTo>
                      <a:pt x="124150" y="94372"/>
                      <a:pt x="115097" y="87908"/>
                      <a:pt x="107338" y="82736"/>
                    </a:cubicBezTo>
                    <a:cubicBezTo>
                      <a:pt x="98285" y="77565"/>
                      <a:pt x="90525" y="72394"/>
                      <a:pt x="80179" y="67223"/>
                    </a:cubicBezTo>
                    <a:cubicBezTo>
                      <a:pt x="58193" y="55587"/>
                      <a:pt x="36207" y="45244"/>
                      <a:pt x="12928" y="37487"/>
                    </a:cubicBezTo>
                    <a:cubicBezTo>
                      <a:pt x="2581" y="33609"/>
                      <a:pt x="-2592" y="23266"/>
                      <a:pt x="1288" y="12923"/>
                    </a:cubicBezTo>
                    <a:cubicBezTo>
                      <a:pt x="5168" y="2581"/>
                      <a:pt x="15514" y="-2591"/>
                      <a:pt x="25861" y="1288"/>
                    </a:cubicBezTo>
                    <a:cubicBezTo>
                      <a:pt x="50433" y="10337"/>
                      <a:pt x="75005" y="20680"/>
                      <a:pt x="98285" y="33609"/>
                    </a:cubicBezTo>
                    <a:cubicBezTo>
                      <a:pt x="108631" y="38780"/>
                      <a:pt x="118977" y="45244"/>
                      <a:pt x="128030" y="51708"/>
                    </a:cubicBezTo>
                    <a:cubicBezTo>
                      <a:pt x="137083" y="58173"/>
                      <a:pt x="148723" y="65930"/>
                      <a:pt x="161656" y="78858"/>
                    </a:cubicBezTo>
                    <a:cubicBezTo>
                      <a:pt x="165535" y="82736"/>
                      <a:pt x="169415" y="86615"/>
                      <a:pt x="174589" y="94372"/>
                    </a:cubicBezTo>
                    <a:lnTo>
                      <a:pt x="179762" y="100836"/>
                    </a:lnTo>
                    <a:cubicBezTo>
                      <a:pt x="182348" y="104715"/>
                      <a:pt x="183642" y="106008"/>
                      <a:pt x="184935" y="109886"/>
                    </a:cubicBezTo>
                    <a:cubicBezTo>
                      <a:pt x="186228" y="113764"/>
                      <a:pt x="187521" y="116350"/>
                      <a:pt x="188815" y="120229"/>
                    </a:cubicBezTo>
                    <a:cubicBezTo>
                      <a:pt x="190108" y="124107"/>
                      <a:pt x="191401" y="127986"/>
                      <a:pt x="191401" y="130572"/>
                    </a:cubicBezTo>
                    <a:cubicBezTo>
                      <a:pt x="192695" y="134450"/>
                      <a:pt x="192695" y="139621"/>
                      <a:pt x="192695" y="143500"/>
                    </a:cubicBezTo>
                    <a:cubicBezTo>
                      <a:pt x="192695" y="146085"/>
                      <a:pt x="192695" y="149964"/>
                      <a:pt x="192695" y="152550"/>
                    </a:cubicBezTo>
                    <a:lnTo>
                      <a:pt x="192695" y="159014"/>
                    </a:lnTo>
                    <a:cubicBezTo>
                      <a:pt x="192695" y="162893"/>
                      <a:pt x="191401" y="165478"/>
                      <a:pt x="191401" y="168064"/>
                    </a:cubicBezTo>
                    <a:lnTo>
                      <a:pt x="191401" y="169357"/>
                    </a:lnTo>
                    <a:cubicBezTo>
                      <a:pt x="190108" y="175821"/>
                      <a:pt x="188815" y="179699"/>
                      <a:pt x="187521" y="184871"/>
                    </a:cubicBezTo>
                    <a:cubicBezTo>
                      <a:pt x="182348" y="200385"/>
                      <a:pt x="177175" y="212020"/>
                      <a:pt x="172002" y="221070"/>
                    </a:cubicBezTo>
                    <a:cubicBezTo>
                      <a:pt x="151309" y="261148"/>
                      <a:pt x="134497" y="288298"/>
                      <a:pt x="107338" y="320618"/>
                    </a:cubicBezTo>
                    <a:cubicBezTo>
                      <a:pt x="103458" y="325790"/>
                      <a:pt x="98285" y="328376"/>
                      <a:pt x="93111" y="32837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10"/>
              <p:cNvSpPr/>
              <p:nvPr/>
            </p:nvSpPr>
            <p:spPr>
              <a:xfrm>
                <a:off x="1419452" y="4978600"/>
                <a:ext cx="169206" cy="125082"/>
              </a:xfrm>
              <a:custGeom>
                <a:avLst/>
                <a:gdLst/>
                <a:ahLst/>
                <a:cxnLst/>
                <a:rect l="l" t="t" r="r" b="b"/>
                <a:pathLst>
                  <a:path w="169206" h="125082" extrusionOk="0">
                    <a:moveTo>
                      <a:pt x="20479" y="125082"/>
                    </a:moveTo>
                    <a:cubicBezTo>
                      <a:pt x="11426" y="125082"/>
                      <a:pt x="2373" y="118618"/>
                      <a:pt x="1079" y="108275"/>
                    </a:cubicBezTo>
                    <a:cubicBezTo>
                      <a:pt x="-6680" y="57854"/>
                      <a:pt x="28239" y="10020"/>
                      <a:pt x="78677" y="2263"/>
                    </a:cubicBezTo>
                    <a:cubicBezTo>
                      <a:pt x="81263" y="2263"/>
                      <a:pt x="82557" y="2263"/>
                      <a:pt x="85143" y="970"/>
                    </a:cubicBezTo>
                    <a:cubicBezTo>
                      <a:pt x="107129" y="-323"/>
                      <a:pt x="129115" y="-323"/>
                      <a:pt x="151101" y="970"/>
                    </a:cubicBezTo>
                    <a:cubicBezTo>
                      <a:pt x="161447" y="2263"/>
                      <a:pt x="169207" y="11313"/>
                      <a:pt x="169207" y="21655"/>
                    </a:cubicBezTo>
                    <a:cubicBezTo>
                      <a:pt x="167913" y="31998"/>
                      <a:pt x="158860" y="41048"/>
                      <a:pt x="148514" y="39755"/>
                    </a:cubicBezTo>
                    <a:cubicBezTo>
                      <a:pt x="129115" y="38462"/>
                      <a:pt x="108422" y="38462"/>
                      <a:pt x="90316" y="39755"/>
                    </a:cubicBezTo>
                    <a:cubicBezTo>
                      <a:pt x="87730" y="39755"/>
                      <a:pt x="86436" y="39755"/>
                      <a:pt x="85143" y="39755"/>
                    </a:cubicBezTo>
                    <a:cubicBezTo>
                      <a:pt x="55398" y="43634"/>
                      <a:pt x="35998" y="72076"/>
                      <a:pt x="39878" y="100518"/>
                    </a:cubicBezTo>
                    <a:cubicBezTo>
                      <a:pt x="41171" y="110861"/>
                      <a:pt x="34705" y="121204"/>
                      <a:pt x="23065" y="122496"/>
                    </a:cubicBezTo>
                    <a:cubicBezTo>
                      <a:pt x="23065" y="125082"/>
                      <a:pt x="21772" y="125082"/>
                      <a:pt x="20479" y="12508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10"/>
              <p:cNvSpPr/>
              <p:nvPr/>
            </p:nvSpPr>
            <p:spPr>
              <a:xfrm>
                <a:off x="1666256" y="4982155"/>
                <a:ext cx="214380" cy="380094"/>
              </a:xfrm>
              <a:custGeom>
                <a:avLst/>
                <a:gdLst/>
                <a:ahLst/>
                <a:cxnLst/>
                <a:rect l="l" t="t" r="r" b="b"/>
                <a:pathLst>
                  <a:path w="214380" h="380094" extrusionOk="0">
                    <a:moveTo>
                      <a:pt x="151315" y="380094"/>
                    </a:moveTo>
                    <a:cubicBezTo>
                      <a:pt x="139675" y="380094"/>
                      <a:pt x="129329" y="377508"/>
                      <a:pt x="118982" y="373630"/>
                    </a:cubicBezTo>
                    <a:cubicBezTo>
                      <a:pt x="91823" y="363287"/>
                      <a:pt x="69837" y="338723"/>
                      <a:pt x="56905" y="305110"/>
                    </a:cubicBezTo>
                    <a:cubicBezTo>
                      <a:pt x="24572" y="222368"/>
                      <a:pt x="5173" y="129284"/>
                      <a:pt x="0" y="20685"/>
                    </a:cubicBezTo>
                    <a:cubicBezTo>
                      <a:pt x="0" y="10343"/>
                      <a:pt x="7760" y="1293"/>
                      <a:pt x="18106" y="0"/>
                    </a:cubicBezTo>
                    <a:cubicBezTo>
                      <a:pt x="28452" y="0"/>
                      <a:pt x="37505" y="7757"/>
                      <a:pt x="38799" y="18100"/>
                    </a:cubicBezTo>
                    <a:cubicBezTo>
                      <a:pt x="43972" y="122820"/>
                      <a:pt x="62078" y="212025"/>
                      <a:pt x="93117" y="289596"/>
                    </a:cubicBezTo>
                    <a:cubicBezTo>
                      <a:pt x="102170" y="314159"/>
                      <a:pt x="116396" y="329674"/>
                      <a:pt x="133209" y="336138"/>
                    </a:cubicBezTo>
                    <a:cubicBezTo>
                      <a:pt x="148728" y="342602"/>
                      <a:pt x="166834" y="340016"/>
                      <a:pt x="186233" y="329674"/>
                    </a:cubicBezTo>
                    <a:cubicBezTo>
                      <a:pt x="195286" y="324502"/>
                      <a:pt x="206926" y="328381"/>
                      <a:pt x="212099" y="338723"/>
                    </a:cubicBezTo>
                    <a:cubicBezTo>
                      <a:pt x="217272" y="347773"/>
                      <a:pt x="213392" y="359409"/>
                      <a:pt x="203046" y="364580"/>
                    </a:cubicBezTo>
                    <a:cubicBezTo>
                      <a:pt x="186233" y="376216"/>
                      <a:pt x="168127" y="380094"/>
                      <a:pt x="151315" y="38009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10"/>
              <p:cNvSpPr/>
              <p:nvPr/>
            </p:nvSpPr>
            <p:spPr>
              <a:xfrm>
                <a:off x="1313344" y="5001042"/>
                <a:ext cx="165526" cy="915834"/>
              </a:xfrm>
              <a:custGeom>
                <a:avLst/>
                <a:gdLst/>
                <a:ahLst/>
                <a:cxnLst/>
                <a:rect l="l" t="t" r="r" b="b"/>
                <a:pathLst>
                  <a:path w="165526" h="915834" extrusionOk="0">
                    <a:moveTo>
                      <a:pt x="19244" y="915835"/>
                    </a:moveTo>
                    <a:cubicBezTo>
                      <a:pt x="17951" y="915835"/>
                      <a:pt x="15364" y="915835"/>
                      <a:pt x="14071" y="914542"/>
                    </a:cubicBezTo>
                    <a:cubicBezTo>
                      <a:pt x="3725" y="911956"/>
                      <a:pt x="-2742" y="901613"/>
                      <a:pt x="1138" y="891271"/>
                    </a:cubicBezTo>
                    <a:lnTo>
                      <a:pt x="80029" y="602968"/>
                    </a:lnTo>
                    <a:lnTo>
                      <a:pt x="41230" y="162110"/>
                    </a:lnTo>
                    <a:cubicBezTo>
                      <a:pt x="41230" y="159525"/>
                      <a:pt x="39937" y="155646"/>
                      <a:pt x="39937" y="151767"/>
                    </a:cubicBezTo>
                    <a:cubicBezTo>
                      <a:pt x="36057" y="125911"/>
                      <a:pt x="29590" y="78076"/>
                      <a:pt x="55456" y="37998"/>
                    </a:cubicBezTo>
                    <a:cubicBezTo>
                      <a:pt x="85202" y="-7251"/>
                      <a:pt x="145986" y="506"/>
                      <a:pt x="148573" y="506"/>
                    </a:cubicBezTo>
                    <a:cubicBezTo>
                      <a:pt x="158919" y="1799"/>
                      <a:pt x="166679" y="12141"/>
                      <a:pt x="165385" y="22484"/>
                    </a:cubicBezTo>
                    <a:cubicBezTo>
                      <a:pt x="164092" y="32827"/>
                      <a:pt x="153746" y="40584"/>
                      <a:pt x="143400" y="39291"/>
                    </a:cubicBezTo>
                    <a:cubicBezTo>
                      <a:pt x="143400" y="39291"/>
                      <a:pt x="104601" y="34120"/>
                      <a:pt x="87788" y="59976"/>
                    </a:cubicBezTo>
                    <a:cubicBezTo>
                      <a:pt x="69682" y="87126"/>
                      <a:pt x="74855" y="124618"/>
                      <a:pt x="77442" y="146596"/>
                    </a:cubicBezTo>
                    <a:cubicBezTo>
                      <a:pt x="78735" y="151767"/>
                      <a:pt x="78735" y="155646"/>
                      <a:pt x="78735" y="159525"/>
                    </a:cubicBezTo>
                    <a:lnTo>
                      <a:pt x="117534" y="602968"/>
                    </a:lnTo>
                    <a:cubicBezTo>
                      <a:pt x="117534" y="605554"/>
                      <a:pt x="117534" y="608139"/>
                      <a:pt x="117534" y="609432"/>
                    </a:cubicBezTo>
                    <a:lnTo>
                      <a:pt x="37350" y="900321"/>
                    </a:lnTo>
                    <a:cubicBezTo>
                      <a:pt x="34764" y="910663"/>
                      <a:pt x="27004" y="915835"/>
                      <a:pt x="19244" y="915835"/>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10"/>
              <p:cNvSpPr/>
              <p:nvPr/>
            </p:nvSpPr>
            <p:spPr>
              <a:xfrm>
                <a:off x="1655340" y="5516057"/>
                <a:ext cx="270907" cy="400819"/>
              </a:xfrm>
              <a:custGeom>
                <a:avLst/>
                <a:gdLst/>
                <a:ahLst/>
                <a:cxnLst/>
                <a:rect l="l" t="t" r="r" b="b"/>
                <a:pathLst>
                  <a:path w="270907" h="400819" extrusionOk="0">
                    <a:moveTo>
                      <a:pt x="18676" y="400820"/>
                    </a:moveTo>
                    <a:cubicBezTo>
                      <a:pt x="17383" y="400820"/>
                      <a:pt x="16090" y="400820"/>
                      <a:pt x="14797" y="400820"/>
                    </a:cubicBezTo>
                    <a:cubicBezTo>
                      <a:pt x="4450" y="398234"/>
                      <a:pt x="-2016" y="387891"/>
                      <a:pt x="570" y="377549"/>
                    </a:cubicBezTo>
                    <a:lnTo>
                      <a:pt x="41955" y="187502"/>
                    </a:lnTo>
                    <a:cubicBezTo>
                      <a:pt x="43249" y="183623"/>
                      <a:pt x="44542" y="179745"/>
                      <a:pt x="48422" y="177159"/>
                    </a:cubicBezTo>
                    <a:lnTo>
                      <a:pt x="238535" y="5211"/>
                    </a:lnTo>
                    <a:cubicBezTo>
                      <a:pt x="246295" y="-2545"/>
                      <a:pt x="259228" y="-1253"/>
                      <a:pt x="265694" y="6504"/>
                    </a:cubicBezTo>
                    <a:cubicBezTo>
                      <a:pt x="273454" y="14261"/>
                      <a:pt x="272160" y="27190"/>
                      <a:pt x="264401" y="33654"/>
                    </a:cubicBezTo>
                    <a:lnTo>
                      <a:pt x="79461" y="201723"/>
                    </a:lnTo>
                    <a:lnTo>
                      <a:pt x="39369" y="385306"/>
                    </a:lnTo>
                    <a:cubicBezTo>
                      <a:pt x="35489" y="395649"/>
                      <a:pt x="27729" y="400820"/>
                      <a:pt x="18676" y="4008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10"/>
              <p:cNvSpPr/>
              <p:nvPr/>
            </p:nvSpPr>
            <p:spPr>
              <a:xfrm>
                <a:off x="1529006" y="4880021"/>
                <a:ext cx="425816" cy="175825"/>
              </a:xfrm>
              <a:custGeom>
                <a:avLst/>
                <a:gdLst/>
                <a:ahLst/>
                <a:cxnLst/>
                <a:rect l="l" t="t" r="r" b="b"/>
                <a:pathLst>
                  <a:path w="425816" h="175825" extrusionOk="0">
                    <a:moveTo>
                      <a:pt x="319603" y="175826"/>
                    </a:moveTo>
                    <a:cubicBezTo>
                      <a:pt x="318310" y="175826"/>
                      <a:pt x="317017" y="175826"/>
                      <a:pt x="315723" y="175826"/>
                    </a:cubicBezTo>
                    <a:cubicBezTo>
                      <a:pt x="291151" y="175826"/>
                      <a:pt x="269165" y="171947"/>
                      <a:pt x="252352" y="168069"/>
                    </a:cubicBezTo>
                    <a:cubicBezTo>
                      <a:pt x="232953" y="164190"/>
                      <a:pt x="214847" y="160312"/>
                      <a:pt x="198034" y="155141"/>
                    </a:cubicBezTo>
                    <a:cubicBezTo>
                      <a:pt x="188981" y="152555"/>
                      <a:pt x="155356" y="142212"/>
                      <a:pt x="151476" y="140919"/>
                    </a:cubicBezTo>
                    <a:cubicBezTo>
                      <a:pt x="141130" y="138333"/>
                      <a:pt x="135957" y="126698"/>
                      <a:pt x="138543" y="116355"/>
                    </a:cubicBezTo>
                    <a:cubicBezTo>
                      <a:pt x="141130" y="106012"/>
                      <a:pt x="152769" y="100841"/>
                      <a:pt x="163116" y="103427"/>
                    </a:cubicBezTo>
                    <a:cubicBezTo>
                      <a:pt x="173462" y="106012"/>
                      <a:pt x="200621" y="115062"/>
                      <a:pt x="207087" y="116355"/>
                    </a:cubicBezTo>
                    <a:cubicBezTo>
                      <a:pt x="223900" y="120234"/>
                      <a:pt x="242006" y="125405"/>
                      <a:pt x="260112" y="129284"/>
                    </a:cubicBezTo>
                    <a:cubicBezTo>
                      <a:pt x="274338" y="131869"/>
                      <a:pt x="295031" y="135748"/>
                      <a:pt x="317017" y="135748"/>
                    </a:cubicBezTo>
                    <a:cubicBezTo>
                      <a:pt x="339003" y="135748"/>
                      <a:pt x="358402" y="133162"/>
                      <a:pt x="376508" y="126698"/>
                    </a:cubicBezTo>
                    <a:cubicBezTo>
                      <a:pt x="385561" y="122820"/>
                      <a:pt x="392027" y="112477"/>
                      <a:pt x="389441" y="103427"/>
                    </a:cubicBezTo>
                    <a:cubicBezTo>
                      <a:pt x="386854" y="91791"/>
                      <a:pt x="376508" y="85327"/>
                      <a:pt x="364868" y="87913"/>
                    </a:cubicBezTo>
                    <a:lnTo>
                      <a:pt x="362282" y="87913"/>
                    </a:lnTo>
                    <a:cubicBezTo>
                      <a:pt x="340296" y="93084"/>
                      <a:pt x="310550" y="87913"/>
                      <a:pt x="274338" y="76277"/>
                    </a:cubicBezTo>
                    <a:cubicBezTo>
                      <a:pt x="260112" y="71106"/>
                      <a:pt x="244593" y="64642"/>
                      <a:pt x="227780" y="58178"/>
                    </a:cubicBezTo>
                    <a:lnTo>
                      <a:pt x="226487" y="56885"/>
                    </a:lnTo>
                    <a:cubicBezTo>
                      <a:pt x="218727" y="54299"/>
                      <a:pt x="212261" y="50421"/>
                      <a:pt x="203208" y="47835"/>
                    </a:cubicBezTo>
                    <a:lnTo>
                      <a:pt x="200621" y="46542"/>
                    </a:lnTo>
                    <a:cubicBezTo>
                      <a:pt x="192861" y="43956"/>
                      <a:pt x="185102" y="41371"/>
                      <a:pt x="172169" y="38785"/>
                    </a:cubicBezTo>
                    <a:lnTo>
                      <a:pt x="166996" y="38785"/>
                    </a:lnTo>
                    <a:cubicBezTo>
                      <a:pt x="165702" y="38785"/>
                      <a:pt x="163116" y="38785"/>
                      <a:pt x="160529" y="38785"/>
                    </a:cubicBezTo>
                    <a:cubicBezTo>
                      <a:pt x="157943" y="38785"/>
                      <a:pt x="155356" y="38785"/>
                      <a:pt x="152769" y="38785"/>
                    </a:cubicBezTo>
                    <a:cubicBezTo>
                      <a:pt x="151476" y="38785"/>
                      <a:pt x="147596" y="40078"/>
                      <a:pt x="143716" y="41371"/>
                    </a:cubicBezTo>
                    <a:lnTo>
                      <a:pt x="130784" y="46542"/>
                    </a:lnTo>
                    <a:cubicBezTo>
                      <a:pt x="128197" y="47835"/>
                      <a:pt x="126904" y="49128"/>
                      <a:pt x="124317" y="50421"/>
                    </a:cubicBezTo>
                    <a:lnTo>
                      <a:pt x="121731" y="51714"/>
                    </a:lnTo>
                    <a:cubicBezTo>
                      <a:pt x="110091" y="59470"/>
                      <a:pt x="102331" y="67227"/>
                      <a:pt x="94572" y="74984"/>
                    </a:cubicBezTo>
                    <a:cubicBezTo>
                      <a:pt x="86812" y="84034"/>
                      <a:pt x="68706" y="112477"/>
                      <a:pt x="57066" y="131869"/>
                    </a:cubicBezTo>
                    <a:cubicBezTo>
                      <a:pt x="48013" y="147383"/>
                      <a:pt x="40253" y="160312"/>
                      <a:pt x="35080" y="165483"/>
                    </a:cubicBezTo>
                    <a:cubicBezTo>
                      <a:pt x="28614" y="174533"/>
                      <a:pt x="16974" y="175826"/>
                      <a:pt x="7921" y="169361"/>
                    </a:cubicBezTo>
                    <a:cubicBezTo>
                      <a:pt x="-1132" y="162897"/>
                      <a:pt x="-2425" y="151262"/>
                      <a:pt x="4042" y="142212"/>
                    </a:cubicBezTo>
                    <a:cubicBezTo>
                      <a:pt x="7921" y="137040"/>
                      <a:pt x="15681" y="124112"/>
                      <a:pt x="23441" y="111184"/>
                    </a:cubicBezTo>
                    <a:cubicBezTo>
                      <a:pt x="38960" y="86620"/>
                      <a:pt x="55773" y="59470"/>
                      <a:pt x="66119" y="47835"/>
                    </a:cubicBezTo>
                    <a:cubicBezTo>
                      <a:pt x="75172" y="38785"/>
                      <a:pt x="85518" y="28442"/>
                      <a:pt x="101038" y="18100"/>
                    </a:cubicBezTo>
                    <a:lnTo>
                      <a:pt x="103625" y="16807"/>
                    </a:lnTo>
                    <a:cubicBezTo>
                      <a:pt x="106211" y="14221"/>
                      <a:pt x="110091" y="12928"/>
                      <a:pt x="113971" y="11635"/>
                    </a:cubicBezTo>
                    <a:lnTo>
                      <a:pt x="129490" y="5171"/>
                    </a:lnTo>
                    <a:cubicBezTo>
                      <a:pt x="134663" y="3878"/>
                      <a:pt x="141130" y="1293"/>
                      <a:pt x="147596" y="1293"/>
                    </a:cubicBezTo>
                    <a:cubicBezTo>
                      <a:pt x="150183" y="1293"/>
                      <a:pt x="155356" y="0"/>
                      <a:pt x="160529" y="0"/>
                    </a:cubicBezTo>
                    <a:cubicBezTo>
                      <a:pt x="163116" y="0"/>
                      <a:pt x="166996" y="0"/>
                      <a:pt x="169582" y="0"/>
                    </a:cubicBezTo>
                    <a:lnTo>
                      <a:pt x="176049" y="1293"/>
                    </a:lnTo>
                    <a:cubicBezTo>
                      <a:pt x="192861" y="3878"/>
                      <a:pt x="203208" y="7757"/>
                      <a:pt x="212261" y="10343"/>
                    </a:cubicBezTo>
                    <a:lnTo>
                      <a:pt x="214847" y="11635"/>
                    </a:lnTo>
                    <a:cubicBezTo>
                      <a:pt x="223900" y="15514"/>
                      <a:pt x="231660" y="18100"/>
                      <a:pt x="239420" y="21978"/>
                    </a:cubicBezTo>
                    <a:lnTo>
                      <a:pt x="240713" y="23271"/>
                    </a:lnTo>
                    <a:cubicBezTo>
                      <a:pt x="257526" y="29735"/>
                      <a:pt x="271752" y="36199"/>
                      <a:pt x="284685" y="41371"/>
                    </a:cubicBezTo>
                    <a:cubicBezTo>
                      <a:pt x="313137" y="51714"/>
                      <a:pt x="337709" y="55592"/>
                      <a:pt x="351936" y="51714"/>
                    </a:cubicBezTo>
                    <a:lnTo>
                      <a:pt x="354522" y="51714"/>
                    </a:lnTo>
                    <a:cubicBezTo>
                      <a:pt x="386854" y="45249"/>
                      <a:pt x="417893" y="65934"/>
                      <a:pt x="424360" y="96963"/>
                    </a:cubicBezTo>
                    <a:cubicBezTo>
                      <a:pt x="430826" y="125405"/>
                      <a:pt x="415306" y="153848"/>
                      <a:pt x="386854" y="164190"/>
                    </a:cubicBezTo>
                    <a:cubicBezTo>
                      <a:pt x="368748" y="170654"/>
                      <a:pt x="345469" y="175826"/>
                      <a:pt x="319603" y="17582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10"/>
              <p:cNvSpPr/>
              <p:nvPr/>
            </p:nvSpPr>
            <p:spPr>
              <a:xfrm>
                <a:off x="1839516" y="5065950"/>
                <a:ext cx="234383" cy="488931"/>
              </a:xfrm>
              <a:custGeom>
                <a:avLst/>
                <a:gdLst/>
                <a:ahLst/>
                <a:cxnLst/>
                <a:rect l="l" t="t" r="r" b="b"/>
                <a:pathLst>
                  <a:path w="234383" h="488931" extrusionOk="0">
                    <a:moveTo>
                      <a:pt x="65998" y="488932"/>
                    </a:moveTo>
                    <a:cubicBezTo>
                      <a:pt x="60825" y="488932"/>
                      <a:pt x="55652" y="487639"/>
                      <a:pt x="51772" y="483760"/>
                    </a:cubicBezTo>
                    <a:cubicBezTo>
                      <a:pt x="44012" y="476003"/>
                      <a:pt x="44012" y="464368"/>
                      <a:pt x="51772" y="456611"/>
                    </a:cubicBezTo>
                    <a:lnTo>
                      <a:pt x="53065" y="455318"/>
                    </a:lnTo>
                    <a:cubicBezTo>
                      <a:pt x="82811" y="425583"/>
                      <a:pt x="106090" y="394555"/>
                      <a:pt x="122902" y="362234"/>
                    </a:cubicBezTo>
                    <a:cubicBezTo>
                      <a:pt x="139715" y="331206"/>
                      <a:pt x="151355" y="295006"/>
                      <a:pt x="157821" y="256221"/>
                    </a:cubicBezTo>
                    <a:cubicBezTo>
                      <a:pt x="161701" y="232950"/>
                      <a:pt x="162994" y="212264"/>
                      <a:pt x="165581" y="191579"/>
                    </a:cubicBezTo>
                    <a:cubicBezTo>
                      <a:pt x="166874" y="179944"/>
                      <a:pt x="166874" y="169601"/>
                      <a:pt x="168167" y="160551"/>
                    </a:cubicBezTo>
                    <a:cubicBezTo>
                      <a:pt x="170754" y="134694"/>
                      <a:pt x="175927" y="107545"/>
                      <a:pt x="190153" y="84274"/>
                    </a:cubicBezTo>
                    <a:lnTo>
                      <a:pt x="194033" y="77809"/>
                    </a:lnTo>
                    <a:cubicBezTo>
                      <a:pt x="200500" y="67467"/>
                      <a:pt x="199206" y="53246"/>
                      <a:pt x="188860" y="44196"/>
                    </a:cubicBezTo>
                    <a:cubicBezTo>
                      <a:pt x="183687" y="39024"/>
                      <a:pt x="177220" y="36438"/>
                      <a:pt x="169461" y="37731"/>
                    </a:cubicBezTo>
                    <a:cubicBezTo>
                      <a:pt x="162994" y="37731"/>
                      <a:pt x="155235" y="41610"/>
                      <a:pt x="151355" y="46781"/>
                    </a:cubicBezTo>
                    <a:cubicBezTo>
                      <a:pt x="150061" y="49367"/>
                      <a:pt x="147475" y="50660"/>
                      <a:pt x="144888" y="53246"/>
                    </a:cubicBezTo>
                    <a:cubicBezTo>
                      <a:pt x="139715" y="58417"/>
                      <a:pt x="134542" y="63588"/>
                      <a:pt x="130662" y="68759"/>
                    </a:cubicBezTo>
                    <a:lnTo>
                      <a:pt x="126782" y="73931"/>
                    </a:lnTo>
                    <a:cubicBezTo>
                      <a:pt x="122902" y="80395"/>
                      <a:pt x="117729" y="86859"/>
                      <a:pt x="115143" y="92031"/>
                    </a:cubicBezTo>
                    <a:lnTo>
                      <a:pt x="107383" y="104959"/>
                    </a:lnTo>
                    <a:lnTo>
                      <a:pt x="102210" y="117887"/>
                    </a:lnTo>
                    <a:cubicBezTo>
                      <a:pt x="98330" y="125644"/>
                      <a:pt x="95743" y="132108"/>
                      <a:pt x="93157" y="139865"/>
                    </a:cubicBezTo>
                    <a:lnTo>
                      <a:pt x="91863" y="142451"/>
                    </a:lnTo>
                    <a:cubicBezTo>
                      <a:pt x="89277" y="150208"/>
                      <a:pt x="86690" y="159258"/>
                      <a:pt x="82811" y="170894"/>
                    </a:cubicBezTo>
                    <a:cubicBezTo>
                      <a:pt x="69878" y="210972"/>
                      <a:pt x="54358" y="261392"/>
                      <a:pt x="32372" y="282078"/>
                    </a:cubicBezTo>
                    <a:cubicBezTo>
                      <a:pt x="24613" y="289835"/>
                      <a:pt x="11680" y="288542"/>
                      <a:pt x="5213" y="280785"/>
                    </a:cubicBezTo>
                    <a:cubicBezTo>
                      <a:pt x="-2546" y="273028"/>
                      <a:pt x="-1253" y="260100"/>
                      <a:pt x="6507" y="253635"/>
                    </a:cubicBezTo>
                    <a:cubicBezTo>
                      <a:pt x="20733" y="239414"/>
                      <a:pt x="36252" y="191579"/>
                      <a:pt x="46598" y="159258"/>
                    </a:cubicBezTo>
                    <a:cubicBezTo>
                      <a:pt x="50478" y="147623"/>
                      <a:pt x="53065" y="137280"/>
                      <a:pt x="56945" y="129523"/>
                    </a:cubicBezTo>
                    <a:lnTo>
                      <a:pt x="58238" y="126937"/>
                    </a:lnTo>
                    <a:cubicBezTo>
                      <a:pt x="60825" y="119180"/>
                      <a:pt x="63411" y="111423"/>
                      <a:pt x="68584" y="102373"/>
                    </a:cubicBezTo>
                    <a:lnTo>
                      <a:pt x="73758" y="89445"/>
                    </a:lnTo>
                    <a:cubicBezTo>
                      <a:pt x="73758" y="89445"/>
                      <a:pt x="73758" y="88152"/>
                      <a:pt x="73758" y="88152"/>
                    </a:cubicBezTo>
                    <a:lnTo>
                      <a:pt x="81517" y="75224"/>
                    </a:lnTo>
                    <a:cubicBezTo>
                      <a:pt x="85397" y="67467"/>
                      <a:pt x="90570" y="59710"/>
                      <a:pt x="95743" y="51953"/>
                    </a:cubicBezTo>
                    <a:lnTo>
                      <a:pt x="99623" y="46781"/>
                    </a:lnTo>
                    <a:cubicBezTo>
                      <a:pt x="104796" y="39024"/>
                      <a:pt x="111263" y="32560"/>
                      <a:pt x="116436" y="26096"/>
                    </a:cubicBezTo>
                    <a:lnTo>
                      <a:pt x="121609" y="20925"/>
                    </a:lnTo>
                    <a:cubicBezTo>
                      <a:pt x="146182" y="-4932"/>
                      <a:pt x="187567" y="-7518"/>
                      <a:pt x="213432" y="17046"/>
                    </a:cubicBezTo>
                    <a:cubicBezTo>
                      <a:pt x="236712" y="37731"/>
                      <a:pt x="240591" y="72638"/>
                      <a:pt x="225072" y="98495"/>
                    </a:cubicBezTo>
                    <a:lnTo>
                      <a:pt x="221192" y="104959"/>
                    </a:lnTo>
                    <a:cubicBezTo>
                      <a:pt x="213432" y="119180"/>
                      <a:pt x="208259" y="135987"/>
                      <a:pt x="204379" y="165722"/>
                    </a:cubicBezTo>
                    <a:cubicBezTo>
                      <a:pt x="203086" y="174772"/>
                      <a:pt x="201793" y="185115"/>
                      <a:pt x="201793" y="195458"/>
                    </a:cubicBezTo>
                    <a:cubicBezTo>
                      <a:pt x="200500" y="216143"/>
                      <a:pt x="197913" y="239414"/>
                      <a:pt x="194033" y="262685"/>
                    </a:cubicBezTo>
                    <a:cubicBezTo>
                      <a:pt x="187567" y="306641"/>
                      <a:pt x="173341" y="345427"/>
                      <a:pt x="155235" y="380333"/>
                    </a:cubicBezTo>
                    <a:cubicBezTo>
                      <a:pt x="137129" y="415240"/>
                      <a:pt x="111263" y="450147"/>
                      <a:pt x="78931" y="482467"/>
                    </a:cubicBezTo>
                    <a:lnTo>
                      <a:pt x="77637" y="483760"/>
                    </a:lnTo>
                    <a:cubicBezTo>
                      <a:pt x="75051" y="487639"/>
                      <a:pt x="71171" y="488932"/>
                      <a:pt x="65998" y="48893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61" name="Google Shape;761;p10"/>
          <p:cNvGrpSpPr/>
          <p:nvPr/>
        </p:nvGrpSpPr>
        <p:grpSpPr>
          <a:xfrm>
            <a:off x="10435875" y="3266696"/>
            <a:ext cx="926224" cy="1038198"/>
            <a:chOff x="6878150" y="2995014"/>
            <a:chExt cx="926224" cy="1038198"/>
          </a:xfrm>
        </p:grpSpPr>
        <p:grpSp>
          <p:nvGrpSpPr>
            <p:cNvPr id="762" name="Google Shape;762;p10"/>
            <p:cNvGrpSpPr/>
            <p:nvPr/>
          </p:nvGrpSpPr>
          <p:grpSpPr>
            <a:xfrm>
              <a:off x="7016580" y="2995014"/>
              <a:ext cx="384106" cy="173290"/>
              <a:chOff x="7016580" y="2995014"/>
              <a:chExt cx="384106" cy="173290"/>
            </a:xfrm>
          </p:grpSpPr>
          <p:sp>
            <p:nvSpPr>
              <p:cNvPr id="763" name="Google Shape;763;p10"/>
              <p:cNvSpPr/>
              <p:nvPr/>
            </p:nvSpPr>
            <p:spPr>
              <a:xfrm>
                <a:off x="7016580" y="3062291"/>
                <a:ext cx="384105" cy="38785"/>
              </a:xfrm>
              <a:custGeom>
                <a:avLst/>
                <a:gdLst/>
                <a:ahLst/>
                <a:cxnLst/>
                <a:rect l="l" t="t" r="r" b="b"/>
                <a:pathLst>
                  <a:path w="384105" h="38785" extrusionOk="0">
                    <a:moveTo>
                      <a:pt x="364706" y="38785"/>
                    </a:moveTo>
                    <a:lnTo>
                      <a:pt x="19399" y="38785"/>
                    </a:lnTo>
                    <a:cubicBezTo>
                      <a:pt x="9053" y="38785"/>
                      <a:pt x="0" y="29735"/>
                      <a:pt x="0" y="19393"/>
                    </a:cubicBezTo>
                    <a:cubicBezTo>
                      <a:pt x="0" y="9050"/>
                      <a:pt x="9053" y="0"/>
                      <a:pt x="19399" y="0"/>
                    </a:cubicBezTo>
                    <a:lnTo>
                      <a:pt x="364706" y="0"/>
                    </a:lnTo>
                    <a:cubicBezTo>
                      <a:pt x="375053" y="0"/>
                      <a:pt x="384106" y="9050"/>
                      <a:pt x="384106" y="19393"/>
                    </a:cubicBezTo>
                    <a:cubicBezTo>
                      <a:pt x="384106" y="29735"/>
                      <a:pt x="375053" y="38785"/>
                      <a:pt x="364706" y="38785"/>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10"/>
              <p:cNvSpPr/>
              <p:nvPr/>
            </p:nvSpPr>
            <p:spPr>
              <a:xfrm>
                <a:off x="7255789" y="2995014"/>
                <a:ext cx="144897" cy="173290"/>
              </a:xfrm>
              <a:custGeom>
                <a:avLst/>
                <a:gdLst/>
                <a:ahLst/>
                <a:cxnLst/>
                <a:rect l="l" t="t" r="r" b="b"/>
                <a:pathLst>
                  <a:path w="144897" h="173290" extrusionOk="0">
                    <a:moveTo>
                      <a:pt x="19450" y="173290"/>
                    </a:moveTo>
                    <a:cubicBezTo>
                      <a:pt x="12983" y="173290"/>
                      <a:pt x="6517" y="170705"/>
                      <a:pt x="2636" y="164240"/>
                    </a:cubicBezTo>
                    <a:cubicBezTo>
                      <a:pt x="-2536" y="155190"/>
                      <a:pt x="50" y="143555"/>
                      <a:pt x="9103" y="137091"/>
                    </a:cubicBezTo>
                    <a:lnTo>
                      <a:pt x="89287" y="86670"/>
                    </a:lnTo>
                    <a:lnTo>
                      <a:pt x="9103" y="36249"/>
                    </a:lnTo>
                    <a:cubicBezTo>
                      <a:pt x="50" y="31078"/>
                      <a:pt x="-2536" y="18150"/>
                      <a:pt x="2636" y="9100"/>
                    </a:cubicBezTo>
                    <a:cubicBezTo>
                      <a:pt x="7810" y="50"/>
                      <a:pt x="20743" y="-2536"/>
                      <a:pt x="29796" y="2636"/>
                    </a:cubicBezTo>
                    <a:lnTo>
                      <a:pt x="135845" y="69863"/>
                    </a:lnTo>
                    <a:cubicBezTo>
                      <a:pt x="141018" y="73742"/>
                      <a:pt x="144898" y="80206"/>
                      <a:pt x="144898" y="86670"/>
                    </a:cubicBezTo>
                    <a:cubicBezTo>
                      <a:pt x="144898" y="93134"/>
                      <a:pt x="141018" y="99599"/>
                      <a:pt x="135845" y="103477"/>
                    </a:cubicBezTo>
                    <a:lnTo>
                      <a:pt x="29796" y="170705"/>
                    </a:lnTo>
                    <a:cubicBezTo>
                      <a:pt x="27209" y="173290"/>
                      <a:pt x="23329" y="173290"/>
                      <a:pt x="19450" y="17329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65" name="Google Shape;765;p10"/>
            <p:cNvGrpSpPr/>
            <p:nvPr/>
          </p:nvGrpSpPr>
          <p:grpSpPr>
            <a:xfrm>
              <a:off x="6878150" y="3028659"/>
              <a:ext cx="926224" cy="1004553"/>
              <a:chOff x="6878150" y="3028659"/>
              <a:chExt cx="926224" cy="1004553"/>
            </a:xfrm>
          </p:grpSpPr>
          <p:sp>
            <p:nvSpPr>
              <p:cNvPr id="766" name="Google Shape;766;p10"/>
              <p:cNvSpPr/>
              <p:nvPr/>
            </p:nvSpPr>
            <p:spPr>
              <a:xfrm>
                <a:off x="6878150" y="3585471"/>
                <a:ext cx="448819" cy="291307"/>
              </a:xfrm>
              <a:custGeom>
                <a:avLst/>
                <a:gdLst/>
                <a:ahLst/>
                <a:cxnLst/>
                <a:rect l="l" t="t" r="r" b="b"/>
                <a:pathLst>
                  <a:path w="448819" h="291307" extrusionOk="0">
                    <a:moveTo>
                      <a:pt x="429420" y="291308"/>
                    </a:moveTo>
                    <a:cubicBezTo>
                      <a:pt x="429420" y="291308"/>
                      <a:pt x="428126" y="291308"/>
                      <a:pt x="428126" y="291308"/>
                    </a:cubicBezTo>
                    <a:cubicBezTo>
                      <a:pt x="420367" y="290015"/>
                      <a:pt x="411314" y="288722"/>
                      <a:pt x="403554" y="286136"/>
                    </a:cubicBezTo>
                    <a:lnTo>
                      <a:pt x="400967" y="284843"/>
                    </a:lnTo>
                    <a:cubicBezTo>
                      <a:pt x="329837" y="261572"/>
                      <a:pt x="261292" y="229251"/>
                      <a:pt x="200508" y="189173"/>
                    </a:cubicBezTo>
                    <a:lnTo>
                      <a:pt x="168176" y="167195"/>
                    </a:lnTo>
                    <a:lnTo>
                      <a:pt x="159123" y="160731"/>
                    </a:lnTo>
                    <a:cubicBezTo>
                      <a:pt x="150070" y="154267"/>
                      <a:pt x="141017" y="147803"/>
                      <a:pt x="130670" y="143924"/>
                    </a:cubicBezTo>
                    <a:cubicBezTo>
                      <a:pt x="108685" y="133581"/>
                      <a:pt x="84112" y="127117"/>
                      <a:pt x="58247" y="125824"/>
                    </a:cubicBezTo>
                    <a:lnTo>
                      <a:pt x="55660" y="125824"/>
                    </a:lnTo>
                    <a:cubicBezTo>
                      <a:pt x="23328" y="124531"/>
                      <a:pt x="-1245" y="96089"/>
                      <a:pt x="49" y="63768"/>
                    </a:cubicBezTo>
                    <a:cubicBezTo>
                      <a:pt x="1342" y="37911"/>
                      <a:pt x="19448" y="17226"/>
                      <a:pt x="44020" y="10762"/>
                    </a:cubicBezTo>
                    <a:cubicBezTo>
                      <a:pt x="84112" y="419"/>
                      <a:pt x="125497" y="-2167"/>
                      <a:pt x="166883" y="1712"/>
                    </a:cubicBezTo>
                    <a:cubicBezTo>
                      <a:pt x="188868" y="4298"/>
                      <a:pt x="209561" y="9469"/>
                      <a:pt x="230254" y="15933"/>
                    </a:cubicBezTo>
                    <a:lnTo>
                      <a:pt x="335009" y="54718"/>
                    </a:lnTo>
                    <a:cubicBezTo>
                      <a:pt x="345356" y="58597"/>
                      <a:pt x="350529" y="68939"/>
                      <a:pt x="346649" y="79282"/>
                    </a:cubicBezTo>
                    <a:cubicBezTo>
                      <a:pt x="342770" y="89625"/>
                      <a:pt x="332423" y="94796"/>
                      <a:pt x="322077" y="90918"/>
                    </a:cubicBezTo>
                    <a:lnTo>
                      <a:pt x="217321" y="52133"/>
                    </a:lnTo>
                    <a:cubicBezTo>
                      <a:pt x="199215" y="45669"/>
                      <a:pt x="181109" y="41790"/>
                      <a:pt x="161710" y="40497"/>
                    </a:cubicBezTo>
                    <a:cubicBezTo>
                      <a:pt x="125497" y="36618"/>
                      <a:pt x="89285" y="39204"/>
                      <a:pt x="53073" y="48254"/>
                    </a:cubicBezTo>
                    <a:cubicBezTo>
                      <a:pt x="45314" y="50840"/>
                      <a:pt x="38847" y="57304"/>
                      <a:pt x="38847" y="66354"/>
                    </a:cubicBezTo>
                    <a:cubicBezTo>
                      <a:pt x="38847" y="76697"/>
                      <a:pt x="46607" y="87039"/>
                      <a:pt x="56953" y="87039"/>
                    </a:cubicBezTo>
                    <a:lnTo>
                      <a:pt x="59540" y="87039"/>
                    </a:lnTo>
                    <a:cubicBezTo>
                      <a:pt x="90579" y="88332"/>
                      <a:pt x="120324" y="96089"/>
                      <a:pt x="146190" y="107725"/>
                    </a:cubicBezTo>
                    <a:cubicBezTo>
                      <a:pt x="159123" y="114189"/>
                      <a:pt x="172056" y="120653"/>
                      <a:pt x="182402" y="129703"/>
                    </a:cubicBezTo>
                    <a:lnTo>
                      <a:pt x="190162" y="136167"/>
                    </a:lnTo>
                    <a:lnTo>
                      <a:pt x="221200" y="156852"/>
                    </a:lnTo>
                    <a:cubicBezTo>
                      <a:pt x="279398" y="194345"/>
                      <a:pt x="344063" y="225373"/>
                      <a:pt x="412607" y="247351"/>
                    </a:cubicBezTo>
                    <a:lnTo>
                      <a:pt x="415193" y="248644"/>
                    </a:lnTo>
                    <a:cubicBezTo>
                      <a:pt x="420367" y="249937"/>
                      <a:pt x="425539" y="251230"/>
                      <a:pt x="430713" y="251230"/>
                    </a:cubicBezTo>
                    <a:cubicBezTo>
                      <a:pt x="441059" y="252523"/>
                      <a:pt x="448819" y="261572"/>
                      <a:pt x="448819" y="271915"/>
                    </a:cubicBezTo>
                    <a:cubicBezTo>
                      <a:pt x="447525" y="283551"/>
                      <a:pt x="438472" y="291308"/>
                      <a:pt x="429420" y="29130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10"/>
              <p:cNvSpPr/>
              <p:nvPr/>
            </p:nvSpPr>
            <p:spPr>
              <a:xfrm>
                <a:off x="7460016" y="3210620"/>
                <a:ext cx="208375" cy="161952"/>
              </a:xfrm>
              <a:custGeom>
                <a:avLst/>
                <a:gdLst/>
                <a:ahLst/>
                <a:cxnLst/>
                <a:rect l="l" t="t" r="r" b="b"/>
                <a:pathLst>
                  <a:path w="208375" h="161952" extrusionOk="0">
                    <a:moveTo>
                      <a:pt x="188981" y="161953"/>
                    </a:moveTo>
                    <a:cubicBezTo>
                      <a:pt x="181222" y="161953"/>
                      <a:pt x="173462" y="156781"/>
                      <a:pt x="170876" y="149024"/>
                    </a:cubicBezTo>
                    <a:cubicBezTo>
                      <a:pt x="152770" y="102482"/>
                      <a:pt x="126904" y="76625"/>
                      <a:pt x="89398" y="46890"/>
                    </a:cubicBezTo>
                    <a:cubicBezTo>
                      <a:pt x="72586" y="33962"/>
                      <a:pt x="48014" y="36547"/>
                      <a:pt x="35081" y="53354"/>
                    </a:cubicBezTo>
                    <a:cubicBezTo>
                      <a:pt x="28614" y="62404"/>
                      <a:pt x="15682" y="63697"/>
                      <a:pt x="7921" y="57233"/>
                    </a:cubicBezTo>
                    <a:cubicBezTo>
                      <a:pt x="-1132" y="50769"/>
                      <a:pt x="-2425" y="37840"/>
                      <a:pt x="4042" y="30083"/>
                    </a:cubicBezTo>
                    <a:cubicBezTo>
                      <a:pt x="29907" y="-3531"/>
                      <a:pt x="79052" y="-9995"/>
                      <a:pt x="112678" y="15862"/>
                    </a:cubicBezTo>
                    <a:cubicBezTo>
                      <a:pt x="155356" y="49476"/>
                      <a:pt x="186395" y="80504"/>
                      <a:pt x="207088" y="134803"/>
                    </a:cubicBezTo>
                    <a:cubicBezTo>
                      <a:pt x="210967" y="145146"/>
                      <a:pt x="205794" y="155489"/>
                      <a:pt x="195448" y="159367"/>
                    </a:cubicBezTo>
                    <a:cubicBezTo>
                      <a:pt x="194155" y="161953"/>
                      <a:pt x="191568" y="161953"/>
                      <a:pt x="188981" y="16195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10"/>
              <p:cNvSpPr/>
              <p:nvPr/>
            </p:nvSpPr>
            <p:spPr>
              <a:xfrm>
                <a:off x="7346656" y="3203049"/>
                <a:ext cx="230940" cy="188915"/>
              </a:xfrm>
              <a:custGeom>
                <a:avLst/>
                <a:gdLst/>
                <a:ahLst/>
                <a:cxnLst/>
                <a:rect l="l" t="t" r="r" b="b"/>
                <a:pathLst>
                  <a:path w="230940" h="188915" extrusionOk="0">
                    <a:moveTo>
                      <a:pt x="210518" y="188916"/>
                    </a:moveTo>
                    <a:cubicBezTo>
                      <a:pt x="204051" y="188916"/>
                      <a:pt x="197585" y="185037"/>
                      <a:pt x="193705" y="178573"/>
                    </a:cubicBezTo>
                    <a:cubicBezTo>
                      <a:pt x="189825" y="172109"/>
                      <a:pt x="187239" y="166938"/>
                      <a:pt x="184652" y="160473"/>
                    </a:cubicBezTo>
                    <a:cubicBezTo>
                      <a:pt x="163959" y="121688"/>
                      <a:pt x="141974" y="81610"/>
                      <a:pt x="88949" y="45411"/>
                    </a:cubicBezTo>
                    <a:cubicBezTo>
                      <a:pt x="79895" y="40240"/>
                      <a:pt x="69549" y="37654"/>
                      <a:pt x="60496" y="38947"/>
                    </a:cubicBezTo>
                    <a:cubicBezTo>
                      <a:pt x="50150" y="41532"/>
                      <a:pt x="41097" y="46704"/>
                      <a:pt x="35924" y="55754"/>
                    </a:cubicBezTo>
                    <a:cubicBezTo>
                      <a:pt x="29458" y="64803"/>
                      <a:pt x="17818" y="67389"/>
                      <a:pt x="8765" y="60925"/>
                    </a:cubicBezTo>
                    <a:cubicBezTo>
                      <a:pt x="-288" y="54461"/>
                      <a:pt x="-2874" y="42825"/>
                      <a:pt x="3592" y="33775"/>
                    </a:cubicBezTo>
                    <a:cubicBezTo>
                      <a:pt x="15231" y="16968"/>
                      <a:pt x="32044" y="5333"/>
                      <a:pt x="52737" y="1454"/>
                    </a:cubicBezTo>
                    <a:cubicBezTo>
                      <a:pt x="73429" y="-2424"/>
                      <a:pt x="94122" y="1454"/>
                      <a:pt x="110935" y="13090"/>
                    </a:cubicBezTo>
                    <a:cubicBezTo>
                      <a:pt x="173012" y="54461"/>
                      <a:pt x="198878" y="102296"/>
                      <a:pt x="219571" y="141081"/>
                    </a:cubicBezTo>
                    <a:cubicBezTo>
                      <a:pt x="222157" y="146252"/>
                      <a:pt x="226037" y="152716"/>
                      <a:pt x="228623" y="157888"/>
                    </a:cubicBezTo>
                    <a:cubicBezTo>
                      <a:pt x="233797" y="166938"/>
                      <a:pt x="229917" y="178573"/>
                      <a:pt x="220864" y="183744"/>
                    </a:cubicBezTo>
                    <a:cubicBezTo>
                      <a:pt x="216984" y="187623"/>
                      <a:pt x="213105" y="188916"/>
                      <a:pt x="210518" y="18891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10"/>
              <p:cNvSpPr/>
              <p:nvPr/>
            </p:nvSpPr>
            <p:spPr>
              <a:xfrm>
                <a:off x="7196165" y="3195454"/>
                <a:ext cx="257556" cy="188754"/>
              </a:xfrm>
              <a:custGeom>
                <a:avLst/>
                <a:gdLst/>
                <a:ahLst/>
                <a:cxnLst/>
                <a:rect l="l" t="t" r="r" b="b"/>
                <a:pathLst>
                  <a:path w="257556" h="188754" extrusionOk="0">
                    <a:moveTo>
                      <a:pt x="236854" y="188754"/>
                    </a:moveTo>
                    <a:cubicBezTo>
                      <a:pt x="229094" y="188754"/>
                      <a:pt x="221335" y="183583"/>
                      <a:pt x="218748" y="175826"/>
                    </a:cubicBezTo>
                    <a:cubicBezTo>
                      <a:pt x="210988" y="156433"/>
                      <a:pt x="194175" y="129284"/>
                      <a:pt x="183829" y="115063"/>
                    </a:cubicBezTo>
                    <a:cubicBezTo>
                      <a:pt x="176070" y="103427"/>
                      <a:pt x="168310" y="93084"/>
                      <a:pt x="160550" y="84034"/>
                    </a:cubicBezTo>
                    <a:cubicBezTo>
                      <a:pt x="152790" y="74985"/>
                      <a:pt x="143738" y="64642"/>
                      <a:pt x="129511" y="54299"/>
                    </a:cubicBezTo>
                    <a:cubicBezTo>
                      <a:pt x="123045" y="50421"/>
                      <a:pt x="116578" y="45249"/>
                      <a:pt x="106232" y="41371"/>
                    </a:cubicBezTo>
                    <a:cubicBezTo>
                      <a:pt x="101058" y="40078"/>
                      <a:pt x="95886" y="38785"/>
                      <a:pt x="89419" y="37492"/>
                    </a:cubicBezTo>
                    <a:cubicBezTo>
                      <a:pt x="82953" y="37492"/>
                      <a:pt x="76487" y="37492"/>
                      <a:pt x="71313" y="40078"/>
                    </a:cubicBezTo>
                    <a:cubicBezTo>
                      <a:pt x="60967" y="43957"/>
                      <a:pt x="53208" y="49128"/>
                      <a:pt x="46741" y="59471"/>
                    </a:cubicBezTo>
                    <a:cubicBezTo>
                      <a:pt x="41568" y="67228"/>
                      <a:pt x="37688" y="73692"/>
                      <a:pt x="36394" y="80156"/>
                    </a:cubicBezTo>
                    <a:cubicBezTo>
                      <a:pt x="32514" y="90499"/>
                      <a:pt x="20875" y="94377"/>
                      <a:pt x="11822" y="90499"/>
                    </a:cubicBezTo>
                    <a:cubicBezTo>
                      <a:pt x="1476" y="86620"/>
                      <a:pt x="-2404" y="74985"/>
                      <a:pt x="1476" y="65935"/>
                    </a:cubicBezTo>
                    <a:cubicBezTo>
                      <a:pt x="5356" y="58178"/>
                      <a:pt x="9235" y="47835"/>
                      <a:pt x="16995" y="37492"/>
                    </a:cubicBezTo>
                    <a:cubicBezTo>
                      <a:pt x="28635" y="21978"/>
                      <a:pt x="42861" y="11636"/>
                      <a:pt x="59674" y="5171"/>
                    </a:cubicBezTo>
                    <a:cubicBezTo>
                      <a:pt x="70020" y="1293"/>
                      <a:pt x="81659" y="0"/>
                      <a:pt x="93299" y="0"/>
                    </a:cubicBezTo>
                    <a:cubicBezTo>
                      <a:pt x="102352" y="0"/>
                      <a:pt x="111405" y="2586"/>
                      <a:pt x="120458" y="5171"/>
                    </a:cubicBezTo>
                    <a:cubicBezTo>
                      <a:pt x="134684" y="10343"/>
                      <a:pt x="145031" y="16807"/>
                      <a:pt x="154084" y="23271"/>
                    </a:cubicBezTo>
                    <a:cubicBezTo>
                      <a:pt x="170896" y="36199"/>
                      <a:pt x="181242" y="49128"/>
                      <a:pt x="191589" y="59471"/>
                    </a:cubicBezTo>
                    <a:cubicBezTo>
                      <a:pt x="200642" y="69813"/>
                      <a:pt x="208402" y="80156"/>
                      <a:pt x="217454" y="93084"/>
                    </a:cubicBezTo>
                    <a:cubicBezTo>
                      <a:pt x="222628" y="99549"/>
                      <a:pt x="245907" y="134455"/>
                      <a:pt x="256253" y="161605"/>
                    </a:cubicBezTo>
                    <a:cubicBezTo>
                      <a:pt x="260133" y="171947"/>
                      <a:pt x="254960" y="182290"/>
                      <a:pt x="245907" y="186169"/>
                    </a:cubicBezTo>
                    <a:cubicBezTo>
                      <a:pt x="242027" y="188754"/>
                      <a:pt x="239440" y="188754"/>
                      <a:pt x="236854" y="18875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10"/>
              <p:cNvSpPr/>
              <p:nvPr/>
            </p:nvSpPr>
            <p:spPr>
              <a:xfrm>
                <a:off x="7292056" y="3840585"/>
                <a:ext cx="96986" cy="192627"/>
              </a:xfrm>
              <a:custGeom>
                <a:avLst/>
                <a:gdLst/>
                <a:ahLst/>
                <a:cxnLst/>
                <a:rect l="l" t="t" r="r" b="b"/>
                <a:pathLst>
                  <a:path w="96986" h="192627" extrusionOk="0">
                    <a:moveTo>
                      <a:pt x="77592" y="192628"/>
                    </a:moveTo>
                    <a:cubicBezTo>
                      <a:pt x="69832" y="192628"/>
                      <a:pt x="62073" y="187456"/>
                      <a:pt x="59486" y="179699"/>
                    </a:cubicBezTo>
                    <a:lnTo>
                      <a:pt x="1288" y="25852"/>
                    </a:lnTo>
                    <a:cubicBezTo>
                      <a:pt x="-2592" y="15509"/>
                      <a:pt x="2582" y="5166"/>
                      <a:pt x="12928" y="1288"/>
                    </a:cubicBezTo>
                    <a:cubicBezTo>
                      <a:pt x="23274" y="-2591"/>
                      <a:pt x="33620" y="2581"/>
                      <a:pt x="37500" y="12923"/>
                    </a:cubicBezTo>
                    <a:lnTo>
                      <a:pt x="95698" y="166771"/>
                    </a:lnTo>
                    <a:cubicBezTo>
                      <a:pt x="99578" y="177114"/>
                      <a:pt x="94405" y="187456"/>
                      <a:pt x="84059" y="191335"/>
                    </a:cubicBezTo>
                    <a:cubicBezTo>
                      <a:pt x="82765" y="191335"/>
                      <a:pt x="80179" y="192628"/>
                      <a:pt x="77592" y="19262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10"/>
              <p:cNvSpPr/>
              <p:nvPr/>
            </p:nvSpPr>
            <p:spPr>
              <a:xfrm>
                <a:off x="7627011" y="3338300"/>
                <a:ext cx="177363" cy="694912"/>
              </a:xfrm>
              <a:custGeom>
                <a:avLst/>
                <a:gdLst/>
                <a:ahLst/>
                <a:cxnLst/>
                <a:rect l="l" t="t" r="r" b="b"/>
                <a:pathLst>
                  <a:path w="177363" h="694912" extrusionOk="0">
                    <a:moveTo>
                      <a:pt x="156488" y="694913"/>
                    </a:moveTo>
                    <a:cubicBezTo>
                      <a:pt x="148728" y="694913"/>
                      <a:pt x="142261" y="691034"/>
                      <a:pt x="138382" y="683277"/>
                    </a:cubicBezTo>
                    <a:lnTo>
                      <a:pt x="1294" y="367825"/>
                    </a:lnTo>
                    <a:cubicBezTo>
                      <a:pt x="0" y="365239"/>
                      <a:pt x="0" y="361361"/>
                      <a:pt x="0" y="358775"/>
                    </a:cubicBezTo>
                    <a:cubicBezTo>
                      <a:pt x="9053" y="241127"/>
                      <a:pt x="20693" y="78229"/>
                      <a:pt x="5173" y="25223"/>
                    </a:cubicBezTo>
                    <a:cubicBezTo>
                      <a:pt x="2587" y="14880"/>
                      <a:pt x="7760" y="4537"/>
                      <a:pt x="18106" y="659"/>
                    </a:cubicBezTo>
                    <a:cubicBezTo>
                      <a:pt x="28452" y="-1927"/>
                      <a:pt x="38799" y="3245"/>
                      <a:pt x="42679" y="13587"/>
                    </a:cubicBezTo>
                    <a:cubicBezTo>
                      <a:pt x="59492" y="69179"/>
                      <a:pt x="51731" y="201049"/>
                      <a:pt x="40092" y="356189"/>
                    </a:cubicBezTo>
                    <a:lnTo>
                      <a:pt x="175887" y="667763"/>
                    </a:lnTo>
                    <a:cubicBezTo>
                      <a:pt x="179767" y="678106"/>
                      <a:pt x="175887" y="688449"/>
                      <a:pt x="165541" y="693620"/>
                    </a:cubicBezTo>
                    <a:cubicBezTo>
                      <a:pt x="161661" y="693620"/>
                      <a:pt x="159075" y="694913"/>
                      <a:pt x="156488" y="69491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10"/>
              <p:cNvSpPr/>
              <p:nvPr/>
            </p:nvSpPr>
            <p:spPr>
              <a:xfrm>
                <a:off x="7135568" y="3444976"/>
                <a:ext cx="88508" cy="233998"/>
              </a:xfrm>
              <a:custGeom>
                <a:avLst/>
                <a:gdLst/>
                <a:ahLst/>
                <a:cxnLst/>
                <a:rect l="l" t="t" r="r" b="b"/>
                <a:pathLst>
                  <a:path w="88508" h="233998" extrusionOk="0">
                    <a:moveTo>
                      <a:pt x="71125" y="233999"/>
                    </a:moveTo>
                    <a:cubicBezTo>
                      <a:pt x="62073" y="233999"/>
                      <a:pt x="54313" y="228827"/>
                      <a:pt x="53020" y="219777"/>
                    </a:cubicBezTo>
                    <a:cubicBezTo>
                      <a:pt x="43967" y="187456"/>
                      <a:pt x="38793" y="162892"/>
                      <a:pt x="33620" y="140914"/>
                    </a:cubicBezTo>
                    <a:cubicBezTo>
                      <a:pt x="25860" y="106007"/>
                      <a:pt x="19394" y="77565"/>
                      <a:pt x="1288" y="25852"/>
                    </a:cubicBezTo>
                    <a:cubicBezTo>
                      <a:pt x="-2592" y="15509"/>
                      <a:pt x="2581" y="5166"/>
                      <a:pt x="12927" y="1288"/>
                    </a:cubicBezTo>
                    <a:cubicBezTo>
                      <a:pt x="23274" y="-2591"/>
                      <a:pt x="33620" y="2580"/>
                      <a:pt x="37500" y="12923"/>
                    </a:cubicBezTo>
                    <a:cubicBezTo>
                      <a:pt x="55606" y="65930"/>
                      <a:pt x="62073" y="95665"/>
                      <a:pt x="69832" y="131864"/>
                    </a:cubicBezTo>
                    <a:cubicBezTo>
                      <a:pt x="75006" y="153843"/>
                      <a:pt x="80178" y="177114"/>
                      <a:pt x="87939" y="208142"/>
                    </a:cubicBezTo>
                    <a:cubicBezTo>
                      <a:pt x="90525" y="218485"/>
                      <a:pt x="84058" y="228827"/>
                      <a:pt x="73712" y="231413"/>
                    </a:cubicBezTo>
                    <a:cubicBezTo>
                      <a:pt x="73712" y="232706"/>
                      <a:pt x="72419" y="233999"/>
                      <a:pt x="71125" y="23399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10"/>
              <p:cNvSpPr/>
              <p:nvPr/>
            </p:nvSpPr>
            <p:spPr>
              <a:xfrm>
                <a:off x="6905615" y="3028659"/>
                <a:ext cx="400446" cy="456389"/>
              </a:xfrm>
              <a:custGeom>
                <a:avLst/>
                <a:gdLst/>
                <a:ahLst/>
                <a:cxnLst/>
                <a:rect l="l" t="t" r="r" b="b"/>
                <a:pathLst>
                  <a:path w="400446" h="456389" extrusionOk="0">
                    <a:moveTo>
                      <a:pt x="249347" y="455097"/>
                    </a:moveTo>
                    <a:cubicBezTo>
                      <a:pt x="241587" y="455097"/>
                      <a:pt x="233828" y="449926"/>
                      <a:pt x="231241" y="442169"/>
                    </a:cubicBezTo>
                    <a:cubicBezTo>
                      <a:pt x="209255" y="374941"/>
                      <a:pt x="179510" y="333570"/>
                      <a:pt x="143298" y="279271"/>
                    </a:cubicBezTo>
                    <a:lnTo>
                      <a:pt x="136831" y="270221"/>
                    </a:lnTo>
                    <a:cubicBezTo>
                      <a:pt x="101913" y="218508"/>
                      <a:pt x="63114" y="168087"/>
                      <a:pt x="23022" y="116374"/>
                    </a:cubicBezTo>
                    <a:lnTo>
                      <a:pt x="12676" y="102152"/>
                    </a:lnTo>
                    <a:cubicBezTo>
                      <a:pt x="-8017" y="73710"/>
                      <a:pt x="-2844" y="34925"/>
                      <a:pt x="24315" y="12947"/>
                    </a:cubicBezTo>
                    <a:cubicBezTo>
                      <a:pt x="50181" y="-6446"/>
                      <a:pt x="86393" y="-3860"/>
                      <a:pt x="108379" y="19411"/>
                    </a:cubicBezTo>
                    <a:cubicBezTo>
                      <a:pt x="121312" y="32339"/>
                      <a:pt x="143298" y="54317"/>
                      <a:pt x="167870" y="80174"/>
                    </a:cubicBezTo>
                    <a:cubicBezTo>
                      <a:pt x="240294" y="152573"/>
                      <a:pt x="351517" y="262464"/>
                      <a:pt x="396782" y="324521"/>
                    </a:cubicBezTo>
                    <a:cubicBezTo>
                      <a:pt x="403248" y="333570"/>
                      <a:pt x="400661" y="345206"/>
                      <a:pt x="392902" y="351670"/>
                    </a:cubicBezTo>
                    <a:cubicBezTo>
                      <a:pt x="383849" y="358134"/>
                      <a:pt x="372209" y="355549"/>
                      <a:pt x="365742" y="347791"/>
                    </a:cubicBezTo>
                    <a:cubicBezTo>
                      <a:pt x="321771" y="288321"/>
                      <a:pt x="213135" y="179723"/>
                      <a:pt x="140711" y="108616"/>
                    </a:cubicBezTo>
                    <a:cubicBezTo>
                      <a:pt x="113552" y="82760"/>
                      <a:pt x="92859" y="60782"/>
                      <a:pt x="79927" y="47853"/>
                    </a:cubicBezTo>
                    <a:cubicBezTo>
                      <a:pt x="70873" y="38803"/>
                      <a:pt x="56648" y="37510"/>
                      <a:pt x="47594" y="45268"/>
                    </a:cubicBezTo>
                    <a:cubicBezTo>
                      <a:pt x="37248" y="53025"/>
                      <a:pt x="34662" y="68539"/>
                      <a:pt x="42421" y="80174"/>
                    </a:cubicBezTo>
                    <a:lnTo>
                      <a:pt x="52767" y="94395"/>
                    </a:lnTo>
                    <a:cubicBezTo>
                      <a:pt x="91566" y="144816"/>
                      <a:pt x="131658" y="197822"/>
                      <a:pt x="167870" y="250829"/>
                    </a:cubicBezTo>
                    <a:lnTo>
                      <a:pt x="174336" y="259879"/>
                    </a:lnTo>
                    <a:cubicBezTo>
                      <a:pt x="211842" y="312885"/>
                      <a:pt x="242880" y="359427"/>
                      <a:pt x="267453" y="431826"/>
                    </a:cubicBezTo>
                    <a:cubicBezTo>
                      <a:pt x="271333" y="442169"/>
                      <a:pt x="264866" y="452511"/>
                      <a:pt x="255813" y="456390"/>
                    </a:cubicBezTo>
                    <a:cubicBezTo>
                      <a:pt x="253227" y="455097"/>
                      <a:pt x="251933" y="455097"/>
                      <a:pt x="249347" y="455097"/>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74" name="Google Shape;774;p10"/>
          <p:cNvGrpSpPr/>
          <p:nvPr/>
        </p:nvGrpSpPr>
        <p:grpSpPr>
          <a:xfrm>
            <a:off x="8884369" y="3228983"/>
            <a:ext cx="714909" cy="1214024"/>
            <a:chOff x="9105238" y="4713195"/>
            <a:chExt cx="714909" cy="1214024"/>
          </a:xfrm>
        </p:grpSpPr>
        <p:grpSp>
          <p:nvGrpSpPr>
            <p:cNvPr id="775" name="Google Shape;775;p10"/>
            <p:cNvGrpSpPr/>
            <p:nvPr/>
          </p:nvGrpSpPr>
          <p:grpSpPr>
            <a:xfrm>
              <a:off x="9154383" y="4713195"/>
              <a:ext cx="384106" cy="173290"/>
              <a:chOff x="9154383" y="4713195"/>
              <a:chExt cx="384106" cy="173290"/>
            </a:xfrm>
          </p:grpSpPr>
          <p:sp>
            <p:nvSpPr>
              <p:cNvPr id="776" name="Google Shape;776;p10"/>
              <p:cNvSpPr/>
              <p:nvPr/>
            </p:nvSpPr>
            <p:spPr>
              <a:xfrm>
                <a:off x="9154383" y="4780472"/>
                <a:ext cx="384106" cy="38785"/>
              </a:xfrm>
              <a:custGeom>
                <a:avLst/>
                <a:gdLst/>
                <a:ahLst/>
                <a:cxnLst/>
                <a:rect l="l" t="t" r="r" b="b"/>
                <a:pathLst>
                  <a:path w="384106" h="38785" extrusionOk="0">
                    <a:moveTo>
                      <a:pt x="364707" y="38785"/>
                    </a:moveTo>
                    <a:lnTo>
                      <a:pt x="19399" y="38785"/>
                    </a:lnTo>
                    <a:cubicBezTo>
                      <a:pt x="9053" y="38785"/>
                      <a:pt x="0" y="29735"/>
                      <a:pt x="0" y="19393"/>
                    </a:cubicBezTo>
                    <a:cubicBezTo>
                      <a:pt x="0" y="9050"/>
                      <a:pt x="9053" y="0"/>
                      <a:pt x="19399" y="0"/>
                    </a:cubicBezTo>
                    <a:lnTo>
                      <a:pt x="364707" y="0"/>
                    </a:lnTo>
                    <a:cubicBezTo>
                      <a:pt x="375053" y="0"/>
                      <a:pt x="384106" y="9050"/>
                      <a:pt x="384106" y="19393"/>
                    </a:cubicBezTo>
                    <a:cubicBezTo>
                      <a:pt x="384106" y="29735"/>
                      <a:pt x="375053" y="38785"/>
                      <a:pt x="364707" y="38785"/>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10"/>
              <p:cNvSpPr/>
              <p:nvPr/>
            </p:nvSpPr>
            <p:spPr>
              <a:xfrm>
                <a:off x="9154383" y="4713195"/>
                <a:ext cx="144897" cy="173290"/>
              </a:xfrm>
              <a:custGeom>
                <a:avLst/>
                <a:gdLst/>
                <a:ahLst/>
                <a:cxnLst/>
                <a:rect l="l" t="t" r="r" b="b"/>
                <a:pathLst>
                  <a:path w="144897" h="173290" extrusionOk="0">
                    <a:moveTo>
                      <a:pt x="125449" y="173290"/>
                    </a:moveTo>
                    <a:cubicBezTo>
                      <a:pt x="121568" y="173290"/>
                      <a:pt x="117689" y="171997"/>
                      <a:pt x="115102" y="170705"/>
                    </a:cubicBezTo>
                    <a:lnTo>
                      <a:pt x="9053" y="103477"/>
                    </a:lnTo>
                    <a:cubicBezTo>
                      <a:pt x="3880" y="99598"/>
                      <a:pt x="0" y="93134"/>
                      <a:pt x="0" y="86670"/>
                    </a:cubicBezTo>
                    <a:cubicBezTo>
                      <a:pt x="0" y="80206"/>
                      <a:pt x="3880" y="73742"/>
                      <a:pt x="9053" y="69863"/>
                    </a:cubicBezTo>
                    <a:lnTo>
                      <a:pt x="115102" y="2636"/>
                    </a:lnTo>
                    <a:cubicBezTo>
                      <a:pt x="124155" y="-2536"/>
                      <a:pt x="135795" y="50"/>
                      <a:pt x="142261" y="9100"/>
                    </a:cubicBezTo>
                    <a:cubicBezTo>
                      <a:pt x="147434" y="18150"/>
                      <a:pt x="144848" y="29785"/>
                      <a:pt x="135795" y="36250"/>
                    </a:cubicBezTo>
                    <a:lnTo>
                      <a:pt x="55611" y="86670"/>
                    </a:lnTo>
                    <a:lnTo>
                      <a:pt x="135795" y="137091"/>
                    </a:lnTo>
                    <a:cubicBezTo>
                      <a:pt x="144848" y="142262"/>
                      <a:pt x="147434" y="155190"/>
                      <a:pt x="142261" y="164240"/>
                    </a:cubicBezTo>
                    <a:cubicBezTo>
                      <a:pt x="138382" y="169412"/>
                      <a:pt x="131915" y="173290"/>
                      <a:pt x="125449" y="17329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78" name="Google Shape;778;p10"/>
            <p:cNvGrpSpPr/>
            <p:nvPr/>
          </p:nvGrpSpPr>
          <p:grpSpPr>
            <a:xfrm>
              <a:off x="9105238" y="4754177"/>
              <a:ext cx="714909" cy="1173042"/>
              <a:chOff x="9105238" y="4754177"/>
              <a:chExt cx="714909" cy="1173042"/>
            </a:xfrm>
          </p:grpSpPr>
          <p:sp>
            <p:nvSpPr>
              <p:cNvPr id="779" name="Google Shape;779;p10"/>
              <p:cNvSpPr/>
              <p:nvPr/>
            </p:nvSpPr>
            <p:spPr>
              <a:xfrm>
                <a:off x="9105238" y="5079968"/>
                <a:ext cx="186276" cy="623590"/>
              </a:xfrm>
              <a:custGeom>
                <a:avLst/>
                <a:gdLst/>
                <a:ahLst/>
                <a:cxnLst/>
                <a:rect l="l" t="t" r="r" b="b"/>
                <a:pathLst>
                  <a:path w="186276" h="623590" extrusionOk="0">
                    <a:moveTo>
                      <a:pt x="121568" y="623591"/>
                    </a:moveTo>
                    <a:cubicBezTo>
                      <a:pt x="117689" y="623591"/>
                      <a:pt x="112515" y="622298"/>
                      <a:pt x="108636" y="619712"/>
                    </a:cubicBezTo>
                    <a:cubicBezTo>
                      <a:pt x="102169" y="614541"/>
                      <a:pt x="96996" y="609369"/>
                      <a:pt x="93116" y="602905"/>
                    </a:cubicBezTo>
                    <a:lnTo>
                      <a:pt x="90530" y="599027"/>
                    </a:lnTo>
                    <a:cubicBezTo>
                      <a:pt x="72424" y="577048"/>
                      <a:pt x="58198" y="552485"/>
                      <a:pt x="45265" y="525335"/>
                    </a:cubicBezTo>
                    <a:cubicBezTo>
                      <a:pt x="33625" y="500771"/>
                      <a:pt x="24572" y="476207"/>
                      <a:pt x="18106" y="450350"/>
                    </a:cubicBezTo>
                    <a:cubicBezTo>
                      <a:pt x="5173" y="401223"/>
                      <a:pt x="0" y="353388"/>
                      <a:pt x="0" y="301674"/>
                    </a:cubicBezTo>
                    <a:cubicBezTo>
                      <a:pt x="0" y="295210"/>
                      <a:pt x="0" y="288746"/>
                      <a:pt x="1293" y="282282"/>
                    </a:cubicBezTo>
                    <a:lnTo>
                      <a:pt x="1293" y="278403"/>
                    </a:lnTo>
                    <a:cubicBezTo>
                      <a:pt x="1293" y="275817"/>
                      <a:pt x="1293" y="273232"/>
                      <a:pt x="2586" y="270646"/>
                    </a:cubicBezTo>
                    <a:cubicBezTo>
                      <a:pt x="3880" y="264182"/>
                      <a:pt x="3880" y="259011"/>
                      <a:pt x="5173" y="255132"/>
                    </a:cubicBezTo>
                    <a:cubicBezTo>
                      <a:pt x="7759" y="240911"/>
                      <a:pt x="11639" y="230568"/>
                      <a:pt x="15519" y="220226"/>
                    </a:cubicBezTo>
                    <a:lnTo>
                      <a:pt x="16813" y="216347"/>
                    </a:lnTo>
                    <a:cubicBezTo>
                      <a:pt x="21985" y="202126"/>
                      <a:pt x="27159" y="189197"/>
                      <a:pt x="32332" y="177562"/>
                    </a:cubicBezTo>
                    <a:cubicBezTo>
                      <a:pt x="34918" y="171097"/>
                      <a:pt x="37505" y="163340"/>
                      <a:pt x="40092" y="156876"/>
                    </a:cubicBezTo>
                    <a:cubicBezTo>
                      <a:pt x="55611" y="116799"/>
                      <a:pt x="65957" y="83185"/>
                      <a:pt x="69837" y="52157"/>
                    </a:cubicBezTo>
                    <a:lnTo>
                      <a:pt x="69837" y="50864"/>
                    </a:lnTo>
                    <a:cubicBezTo>
                      <a:pt x="73717" y="18543"/>
                      <a:pt x="103463" y="-3436"/>
                      <a:pt x="134501" y="443"/>
                    </a:cubicBezTo>
                    <a:cubicBezTo>
                      <a:pt x="161661" y="4322"/>
                      <a:pt x="182353" y="26300"/>
                      <a:pt x="184940" y="53449"/>
                    </a:cubicBezTo>
                    <a:cubicBezTo>
                      <a:pt x="188819" y="102577"/>
                      <a:pt x="183646" y="147827"/>
                      <a:pt x="177180" y="193076"/>
                    </a:cubicBezTo>
                    <a:cubicBezTo>
                      <a:pt x="175887" y="200833"/>
                      <a:pt x="174594" y="208590"/>
                      <a:pt x="173300" y="216347"/>
                    </a:cubicBezTo>
                    <a:cubicBezTo>
                      <a:pt x="170713" y="229275"/>
                      <a:pt x="169420" y="242204"/>
                      <a:pt x="168127" y="253839"/>
                    </a:cubicBezTo>
                    <a:cubicBezTo>
                      <a:pt x="162954" y="301674"/>
                      <a:pt x="175887" y="326238"/>
                      <a:pt x="181060" y="335288"/>
                    </a:cubicBezTo>
                    <a:cubicBezTo>
                      <a:pt x="186233" y="344338"/>
                      <a:pt x="183646" y="355974"/>
                      <a:pt x="174594" y="362438"/>
                    </a:cubicBezTo>
                    <a:cubicBezTo>
                      <a:pt x="165540" y="367609"/>
                      <a:pt x="153901" y="365023"/>
                      <a:pt x="147434" y="355974"/>
                    </a:cubicBezTo>
                    <a:cubicBezTo>
                      <a:pt x="138381" y="340459"/>
                      <a:pt x="122862" y="306845"/>
                      <a:pt x="129329" y="248668"/>
                    </a:cubicBezTo>
                    <a:cubicBezTo>
                      <a:pt x="130622" y="235739"/>
                      <a:pt x="133208" y="222811"/>
                      <a:pt x="134501" y="209883"/>
                    </a:cubicBezTo>
                    <a:cubicBezTo>
                      <a:pt x="135795" y="202126"/>
                      <a:pt x="137088" y="194369"/>
                      <a:pt x="138381" y="186612"/>
                    </a:cubicBezTo>
                    <a:cubicBezTo>
                      <a:pt x="144847" y="141362"/>
                      <a:pt x="150021" y="99991"/>
                      <a:pt x="146141" y="56035"/>
                    </a:cubicBezTo>
                    <a:cubicBezTo>
                      <a:pt x="144847" y="46985"/>
                      <a:pt x="138381" y="39228"/>
                      <a:pt x="129329" y="37935"/>
                    </a:cubicBezTo>
                    <a:cubicBezTo>
                      <a:pt x="118982" y="36642"/>
                      <a:pt x="108636" y="44400"/>
                      <a:pt x="107343" y="54742"/>
                    </a:cubicBezTo>
                    <a:lnTo>
                      <a:pt x="107343" y="56035"/>
                    </a:lnTo>
                    <a:cubicBezTo>
                      <a:pt x="102169" y="90942"/>
                      <a:pt x="90530" y="127141"/>
                      <a:pt x="75010" y="169805"/>
                    </a:cubicBezTo>
                    <a:cubicBezTo>
                      <a:pt x="72424" y="176269"/>
                      <a:pt x="69837" y="184026"/>
                      <a:pt x="67250" y="190490"/>
                    </a:cubicBezTo>
                    <a:cubicBezTo>
                      <a:pt x="62078" y="202126"/>
                      <a:pt x="58198" y="215054"/>
                      <a:pt x="53024" y="227982"/>
                    </a:cubicBezTo>
                    <a:lnTo>
                      <a:pt x="51731" y="231861"/>
                    </a:lnTo>
                    <a:cubicBezTo>
                      <a:pt x="49145" y="240911"/>
                      <a:pt x="45265" y="249961"/>
                      <a:pt x="42678" y="261596"/>
                    </a:cubicBezTo>
                    <a:cubicBezTo>
                      <a:pt x="42678" y="264182"/>
                      <a:pt x="41385" y="269353"/>
                      <a:pt x="41385" y="273232"/>
                    </a:cubicBezTo>
                    <a:cubicBezTo>
                      <a:pt x="41385" y="277110"/>
                      <a:pt x="41385" y="278403"/>
                      <a:pt x="41385" y="280989"/>
                    </a:cubicBezTo>
                    <a:lnTo>
                      <a:pt x="41385" y="284867"/>
                    </a:lnTo>
                    <a:cubicBezTo>
                      <a:pt x="41385" y="290039"/>
                      <a:pt x="41385" y="296503"/>
                      <a:pt x="41385" y="302967"/>
                    </a:cubicBezTo>
                    <a:cubicBezTo>
                      <a:pt x="41385" y="350802"/>
                      <a:pt x="46558" y="396051"/>
                      <a:pt x="58198" y="441300"/>
                    </a:cubicBezTo>
                    <a:cubicBezTo>
                      <a:pt x="64664" y="464572"/>
                      <a:pt x="72424" y="487843"/>
                      <a:pt x="82770" y="509821"/>
                    </a:cubicBezTo>
                    <a:cubicBezTo>
                      <a:pt x="94410" y="533092"/>
                      <a:pt x="107343" y="555070"/>
                      <a:pt x="124155" y="575756"/>
                    </a:cubicBezTo>
                    <a:lnTo>
                      <a:pt x="126742" y="579634"/>
                    </a:lnTo>
                    <a:cubicBezTo>
                      <a:pt x="129329" y="583513"/>
                      <a:pt x="133208" y="587391"/>
                      <a:pt x="137088" y="589977"/>
                    </a:cubicBezTo>
                    <a:cubicBezTo>
                      <a:pt x="144847" y="596441"/>
                      <a:pt x="146141" y="609369"/>
                      <a:pt x="139675" y="617126"/>
                    </a:cubicBezTo>
                    <a:cubicBezTo>
                      <a:pt x="133208" y="622298"/>
                      <a:pt x="126742" y="623591"/>
                      <a:pt x="121568" y="62359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10"/>
              <p:cNvSpPr/>
              <p:nvPr/>
            </p:nvSpPr>
            <p:spPr>
              <a:xfrm>
                <a:off x="9693024" y="5265574"/>
                <a:ext cx="127123" cy="220787"/>
              </a:xfrm>
              <a:custGeom>
                <a:avLst/>
                <a:gdLst/>
                <a:ahLst/>
                <a:cxnLst/>
                <a:rect l="l" t="t" r="r" b="b"/>
                <a:pathLst>
                  <a:path w="127123" h="220787" extrusionOk="0">
                    <a:moveTo>
                      <a:pt x="102828" y="220788"/>
                    </a:moveTo>
                    <a:cubicBezTo>
                      <a:pt x="101535" y="220788"/>
                      <a:pt x="100242" y="220788"/>
                      <a:pt x="97656" y="220788"/>
                    </a:cubicBezTo>
                    <a:cubicBezTo>
                      <a:pt x="87309" y="218202"/>
                      <a:pt x="80842" y="207859"/>
                      <a:pt x="83429" y="197516"/>
                    </a:cubicBezTo>
                    <a:cubicBezTo>
                      <a:pt x="95069" y="149682"/>
                      <a:pt x="88603" y="113482"/>
                      <a:pt x="74376" y="66940"/>
                    </a:cubicBezTo>
                    <a:cubicBezTo>
                      <a:pt x="71790" y="56597"/>
                      <a:pt x="64030" y="48840"/>
                      <a:pt x="54977" y="43669"/>
                    </a:cubicBezTo>
                    <a:cubicBezTo>
                      <a:pt x="45924" y="38498"/>
                      <a:pt x="35577" y="38498"/>
                      <a:pt x="25231" y="41083"/>
                    </a:cubicBezTo>
                    <a:cubicBezTo>
                      <a:pt x="14885" y="43669"/>
                      <a:pt x="4539" y="38498"/>
                      <a:pt x="659" y="28155"/>
                    </a:cubicBezTo>
                    <a:cubicBezTo>
                      <a:pt x="-1927" y="17812"/>
                      <a:pt x="3245" y="7469"/>
                      <a:pt x="13592" y="3591"/>
                    </a:cubicBezTo>
                    <a:cubicBezTo>
                      <a:pt x="32991" y="-2873"/>
                      <a:pt x="54977" y="-288"/>
                      <a:pt x="73083" y="8762"/>
                    </a:cubicBezTo>
                    <a:cubicBezTo>
                      <a:pt x="91189" y="17812"/>
                      <a:pt x="105415" y="34619"/>
                      <a:pt x="110589" y="54012"/>
                    </a:cubicBezTo>
                    <a:cubicBezTo>
                      <a:pt x="126107" y="105725"/>
                      <a:pt x="133868" y="149682"/>
                      <a:pt x="119641" y="205273"/>
                    </a:cubicBezTo>
                    <a:cubicBezTo>
                      <a:pt x="119641" y="215616"/>
                      <a:pt x="111882" y="220788"/>
                      <a:pt x="102828" y="22078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10"/>
              <p:cNvSpPr/>
              <p:nvPr/>
            </p:nvSpPr>
            <p:spPr>
              <a:xfrm>
                <a:off x="9569267" y="5186131"/>
                <a:ext cx="159212" cy="264030"/>
              </a:xfrm>
              <a:custGeom>
                <a:avLst/>
                <a:gdLst/>
                <a:ahLst/>
                <a:cxnLst/>
                <a:rect l="l" t="t" r="r" b="b"/>
                <a:pathLst>
                  <a:path w="159212" h="264030" extrusionOk="0">
                    <a:moveTo>
                      <a:pt x="139935" y="264031"/>
                    </a:moveTo>
                    <a:cubicBezTo>
                      <a:pt x="138642" y="264031"/>
                      <a:pt x="138642" y="264031"/>
                      <a:pt x="137349" y="264031"/>
                    </a:cubicBezTo>
                    <a:cubicBezTo>
                      <a:pt x="127002" y="262738"/>
                      <a:pt x="119243" y="253688"/>
                      <a:pt x="120536" y="243346"/>
                    </a:cubicBezTo>
                    <a:cubicBezTo>
                      <a:pt x="124416" y="208439"/>
                      <a:pt x="117950" y="177411"/>
                      <a:pt x="111484" y="146383"/>
                    </a:cubicBezTo>
                    <a:cubicBezTo>
                      <a:pt x="107603" y="125697"/>
                      <a:pt x="102430" y="103719"/>
                      <a:pt x="101137" y="77862"/>
                    </a:cubicBezTo>
                    <a:cubicBezTo>
                      <a:pt x="99844" y="66227"/>
                      <a:pt x="90790" y="48127"/>
                      <a:pt x="75271" y="40370"/>
                    </a:cubicBezTo>
                    <a:cubicBezTo>
                      <a:pt x="62338" y="35199"/>
                      <a:pt x="48112" y="39077"/>
                      <a:pt x="31300" y="52005"/>
                    </a:cubicBezTo>
                    <a:cubicBezTo>
                      <a:pt x="23539" y="58470"/>
                      <a:pt x="10607" y="57177"/>
                      <a:pt x="4140" y="49420"/>
                    </a:cubicBezTo>
                    <a:cubicBezTo>
                      <a:pt x="-2326" y="41663"/>
                      <a:pt x="-1033" y="28735"/>
                      <a:pt x="6727" y="22270"/>
                    </a:cubicBezTo>
                    <a:cubicBezTo>
                      <a:pt x="44232" y="-7465"/>
                      <a:pt x="75271" y="-1001"/>
                      <a:pt x="90790" y="5463"/>
                    </a:cubicBezTo>
                    <a:cubicBezTo>
                      <a:pt x="120536" y="18392"/>
                      <a:pt x="137349" y="50713"/>
                      <a:pt x="139935" y="75277"/>
                    </a:cubicBezTo>
                    <a:cubicBezTo>
                      <a:pt x="141229" y="98548"/>
                      <a:pt x="145109" y="119233"/>
                      <a:pt x="148988" y="138626"/>
                    </a:cubicBezTo>
                    <a:cubicBezTo>
                      <a:pt x="155455" y="169654"/>
                      <a:pt x="161921" y="205853"/>
                      <a:pt x="158042" y="245931"/>
                    </a:cubicBezTo>
                    <a:cubicBezTo>
                      <a:pt x="158042" y="256274"/>
                      <a:pt x="148988" y="264031"/>
                      <a:pt x="139935" y="26403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10"/>
              <p:cNvSpPr/>
              <p:nvPr/>
            </p:nvSpPr>
            <p:spPr>
              <a:xfrm>
                <a:off x="9468866" y="5109676"/>
                <a:ext cx="143480" cy="238352"/>
              </a:xfrm>
              <a:custGeom>
                <a:avLst/>
                <a:gdLst/>
                <a:ahLst/>
                <a:cxnLst/>
                <a:rect l="l" t="t" r="r" b="b"/>
                <a:pathLst>
                  <a:path w="143480" h="238352" extrusionOk="0">
                    <a:moveTo>
                      <a:pt x="125234" y="238352"/>
                    </a:moveTo>
                    <a:cubicBezTo>
                      <a:pt x="114888" y="238352"/>
                      <a:pt x="105835" y="230595"/>
                      <a:pt x="105835" y="220253"/>
                    </a:cubicBezTo>
                    <a:cubicBezTo>
                      <a:pt x="105835" y="211203"/>
                      <a:pt x="105835" y="203446"/>
                      <a:pt x="104541" y="195689"/>
                    </a:cubicBezTo>
                    <a:lnTo>
                      <a:pt x="104541" y="193103"/>
                    </a:lnTo>
                    <a:cubicBezTo>
                      <a:pt x="103248" y="156904"/>
                      <a:pt x="103248" y="128461"/>
                      <a:pt x="95489" y="75455"/>
                    </a:cubicBezTo>
                    <a:cubicBezTo>
                      <a:pt x="94195" y="63819"/>
                      <a:pt x="83849" y="48305"/>
                      <a:pt x="69623" y="41841"/>
                    </a:cubicBezTo>
                    <a:cubicBezTo>
                      <a:pt x="57983" y="36669"/>
                      <a:pt x="45050" y="39255"/>
                      <a:pt x="30824" y="48305"/>
                    </a:cubicBezTo>
                    <a:cubicBezTo>
                      <a:pt x="21771" y="54769"/>
                      <a:pt x="10131" y="52184"/>
                      <a:pt x="3665" y="44427"/>
                    </a:cubicBezTo>
                    <a:cubicBezTo>
                      <a:pt x="-2801" y="35377"/>
                      <a:pt x="-215" y="23741"/>
                      <a:pt x="7545" y="17277"/>
                    </a:cubicBezTo>
                    <a:cubicBezTo>
                      <a:pt x="32117" y="-823"/>
                      <a:pt x="59276" y="-4701"/>
                      <a:pt x="83849" y="5641"/>
                    </a:cubicBezTo>
                    <a:cubicBezTo>
                      <a:pt x="109715" y="15984"/>
                      <a:pt x="129114" y="43134"/>
                      <a:pt x="132994" y="68990"/>
                    </a:cubicBezTo>
                    <a:cubicBezTo>
                      <a:pt x="140754" y="124583"/>
                      <a:pt x="140754" y="154318"/>
                      <a:pt x="142047" y="190517"/>
                    </a:cubicBezTo>
                    <a:lnTo>
                      <a:pt x="142047" y="193103"/>
                    </a:lnTo>
                    <a:cubicBezTo>
                      <a:pt x="142047" y="200860"/>
                      <a:pt x="142047" y="208617"/>
                      <a:pt x="143340" y="216374"/>
                    </a:cubicBezTo>
                    <a:cubicBezTo>
                      <a:pt x="144633" y="229303"/>
                      <a:pt x="136873" y="238352"/>
                      <a:pt x="125234" y="238352"/>
                    </a:cubicBezTo>
                    <a:cubicBezTo>
                      <a:pt x="125234" y="238352"/>
                      <a:pt x="125234" y="238352"/>
                      <a:pt x="125234" y="23835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10"/>
              <p:cNvSpPr/>
              <p:nvPr/>
            </p:nvSpPr>
            <p:spPr>
              <a:xfrm>
                <a:off x="9209853" y="5668511"/>
                <a:ext cx="62359" cy="257415"/>
              </a:xfrm>
              <a:custGeom>
                <a:avLst/>
                <a:gdLst/>
                <a:ahLst/>
                <a:cxnLst/>
                <a:rect l="l" t="t" r="r" b="b"/>
                <a:pathLst>
                  <a:path w="62359" h="257415" extrusionOk="0">
                    <a:moveTo>
                      <a:pt x="42819" y="257416"/>
                    </a:moveTo>
                    <a:cubicBezTo>
                      <a:pt x="32473" y="257416"/>
                      <a:pt x="24714" y="249658"/>
                      <a:pt x="23420" y="240608"/>
                    </a:cubicBezTo>
                    <a:lnTo>
                      <a:pt x="141" y="22119"/>
                    </a:lnTo>
                    <a:cubicBezTo>
                      <a:pt x="-1152" y="11776"/>
                      <a:pt x="6607" y="1434"/>
                      <a:pt x="16954" y="141"/>
                    </a:cubicBezTo>
                    <a:cubicBezTo>
                      <a:pt x="27300" y="-1152"/>
                      <a:pt x="37647" y="6605"/>
                      <a:pt x="38940" y="16948"/>
                    </a:cubicBezTo>
                    <a:lnTo>
                      <a:pt x="62219" y="235437"/>
                    </a:lnTo>
                    <a:cubicBezTo>
                      <a:pt x="63512" y="245780"/>
                      <a:pt x="55752" y="256123"/>
                      <a:pt x="45406" y="257416"/>
                    </a:cubicBezTo>
                    <a:cubicBezTo>
                      <a:pt x="44113" y="257416"/>
                      <a:pt x="42819" y="257416"/>
                      <a:pt x="42819" y="25741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10"/>
              <p:cNvSpPr/>
              <p:nvPr/>
            </p:nvSpPr>
            <p:spPr>
              <a:xfrm>
                <a:off x="9575509" y="5449503"/>
                <a:ext cx="239108" cy="477716"/>
              </a:xfrm>
              <a:custGeom>
                <a:avLst/>
                <a:gdLst/>
                <a:ahLst/>
                <a:cxnLst/>
                <a:rect l="l" t="t" r="r" b="b"/>
                <a:pathLst>
                  <a:path w="239108" h="477716" extrusionOk="0">
                    <a:moveTo>
                      <a:pt x="47044" y="477716"/>
                    </a:moveTo>
                    <a:cubicBezTo>
                      <a:pt x="37990" y="477716"/>
                      <a:pt x="28937" y="471252"/>
                      <a:pt x="27644" y="460909"/>
                    </a:cubicBezTo>
                    <a:lnTo>
                      <a:pt x="485" y="300597"/>
                    </a:lnTo>
                    <a:cubicBezTo>
                      <a:pt x="-808" y="295426"/>
                      <a:pt x="485" y="288962"/>
                      <a:pt x="4365" y="285083"/>
                    </a:cubicBezTo>
                    <a:lnTo>
                      <a:pt x="10831" y="276033"/>
                    </a:lnTo>
                    <a:cubicBezTo>
                      <a:pt x="88428" y="181656"/>
                      <a:pt x="184132" y="64008"/>
                      <a:pt x="200944" y="13587"/>
                    </a:cubicBezTo>
                    <a:cubicBezTo>
                      <a:pt x="204824" y="3245"/>
                      <a:pt x="215171" y="-1927"/>
                      <a:pt x="225517" y="659"/>
                    </a:cubicBezTo>
                    <a:cubicBezTo>
                      <a:pt x="235863" y="4538"/>
                      <a:pt x="241037" y="14880"/>
                      <a:pt x="238450" y="25223"/>
                    </a:cubicBezTo>
                    <a:cubicBezTo>
                      <a:pt x="219051" y="83401"/>
                      <a:pt x="124641" y="198463"/>
                      <a:pt x="41870" y="299304"/>
                    </a:cubicBezTo>
                    <a:lnTo>
                      <a:pt x="40577" y="300597"/>
                    </a:lnTo>
                    <a:lnTo>
                      <a:pt x="66443" y="451859"/>
                    </a:lnTo>
                    <a:cubicBezTo>
                      <a:pt x="67736" y="462202"/>
                      <a:pt x="61269" y="472545"/>
                      <a:pt x="50923" y="473837"/>
                    </a:cubicBezTo>
                    <a:cubicBezTo>
                      <a:pt x="49630" y="477716"/>
                      <a:pt x="48337" y="477716"/>
                      <a:pt x="47044" y="47771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10"/>
              <p:cNvSpPr/>
              <p:nvPr/>
            </p:nvSpPr>
            <p:spPr>
              <a:xfrm>
                <a:off x="9232702" y="4754177"/>
                <a:ext cx="400047" cy="746406"/>
              </a:xfrm>
              <a:custGeom>
                <a:avLst/>
                <a:gdLst/>
                <a:ahLst/>
                <a:cxnLst/>
                <a:rect l="l" t="t" r="r" b="b"/>
                <a:pathLst>
                  <a:path w="400047" h="746406" extrusionOk="0">
                    <a:moveTo>
                      <a:pt x="19970" y="746407"/>
                    </a:moveTo>
                    <a:cubicBezTo>
                      <a:pt x="18677" y="746407"/>
                      <a:pt x="17383" y="746407"/>
                      <a:pt x="14797" y="746407"/>
                    </a:cubicBezTo>
                    <a:cubicBezTo>
                      <a:pt x="4450" y="743821"/>
                      <a:pt x="-2016" y="733478"/>
                      <a:pt x="570" y="723135"/>
                    </a:cubicBezTo>
                    <a:cubicBezTo>
                      <a:pt x="30316" y="609366"/>
                      <a:pt x="76875" y="480082"/>
                      <a:pt x="76875" y="478789"/>
                    </a:cubicBezTo>
                    <a:cubicBezTo>
                      <a:pt x="98861" y="407683"/>
                      <a:pt x="190684" y="178850"/>
                      <a:pt x="281214" y="32760"/>
                    </a:cubicBezTo>
                    <a:cubicBezTo>
                      <a:pt x="288973" y="18539"/>
                      <a:pt x="301906" y="6903"/>
                      <a:pt x="318719" y="3025"/>
                    </a:cubicBezTo>
                    <a:cubicBezTo>
                      <a:pt x="335532" y="-2147"/>
                      <a:pt x="352344" y="-854"/>
                      <a:pt x="366570" y="8196"/>
                    </a:cubicBezTo>
                    <a:cubicBezTo>
                      <a:pt x="395023" y="23710"/>
                      <a:pt x="407956" y="57324"/>
                      <a:pt x="395023" y="88352"/>
                    </a:cubicBezTo>
                    <a:cubicBezTo>
                      <a:pt x="395023" y="88352"/>
                      <a:pt x="393730" y="89645"/>
                      <a:pt x="393730" y="90938"/>
                    </a:cubicBezTo>
                    <a:cubicBezTo>
                      <a:pt x="250174" y="388290"/>
                      <a:pt x="243708" y="535674"/>
                      <a:pt x="242415" y="551188"/>
                    </a:cubicBezTo>
                    <a:cubicBezTo>
                      <a:pt x="242415" y="561530"/>
                      <a:pt x="233362" y="570581"/>
                      <a:pt x="223016" y="570581"/>
                    </a:cubicBezTo>
                    <a:cubicBezTo>
                      <a:pt x="212670" y="570581"/>
                      <a:pt x="203616" y="561530"/>
                      <a:pt x="203616" y="551188"/>
                    </a:cubicBezTo>
                    <a:cubicBezTo>
                      <a:pt x="203616" y="524038"/>
                      <a:pt x="213963" y="374069"/>
                      <a:pt x="358811" y="75423"/>
                    </a:cubicBezTo>
                    <a:cubicBezTo>
                      <a:pt x="363984" y="63788"/>
                      <a:pt x="358811" y="50860"/>
                      <a:pt x="347171" y="44395"/>
                    </a:cubicBezTo>
                    <a:cubicBezTo>
                      <a:pt x="340704" y="41810"/>
                      <a:pt x="334238" y="40517"/>
                      <a:pt x="327772" y="43103"/>
                    </a:cubicBezTo>
                    <a:cubicBezTo>
                      <a:pt x="321305" y="44395"/>
                      <a:pt x="316133" y="49567"/>
                      <a:pt x="313546" y="54738"/>
                    </a:cubicBezTo>
                    <a:cubicBezTo>
                      <a:pt x="313546" y="54738"/>
                      <a:pt x="313546" y="56031"/>
                      <a:pt x="312253" y="56031"/>
                    </a:cubicBezTo>
                    <a:cubicBezTo>
                      <a:pt x="223016" y="199536"/>
                      <a:pt x="133779" y="424490"/>
                      <a:pt x="110500" y="494303"/>
                    </a:cubicBezTo>
                    <a:cubicBezTo>
                      <a:pt x="109207" y="496889"/>
                      <a:pt x="62648" y="623587"/>
                      <a:pt x="34196" y="736064"/>
                    </a:cubicBezTo>
                    <a:cubicBezTo>
                      <a:pt x="36782" y="741235"/>
                      <a:pt x="29023" y="746407"/>
                      <a:pt x="19970" y="746407"/>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86" name="Google Shape;786;p10"/>
          <p:cNvGrpSpPr/>
          <p:nvPr/>
        </p:nvGrpSpPr>
        <p:grpSpPr>
          <a:xfrm>
            <a:off x="9490020" y="2015291"/>
            <a:ext cx="1082734" cy="1406607"/>
            <a:chOff x="3040815" y="4466313"/>
            <a:chExt cx="1082734" cy="1406607"/>
          </a:xfrm>
        </p:grpSpPr>
        <p:grpSp>
          <p:nvGrpSpPr>
            <p:cNvPr id="787" name="Google Shape;787;p10"/>
            <p:cNvGrpSpPr/>
            <p:nvPr/>
          </p:nvGrpSpPr>
          <p:grpSpPr>
            <a:xfrm>
              <a:off x="3951443" y="4466313"/>
              <a:ext cx="172106" cy="396900"/>
              <a:chOff x="3951443" y="4466313"/>
              <a:chExt cx="172106" cy="396900"/>
            </a:xfrm>
          </p:grpSpPr>
          <p:sp>
            <p:nvSpPr>
              <p:cNvPr id="788" name="Google Shape;788;p10"/>
              <p:cNvSpPr/>
              <p:nvPr/>
            </p:nvSpPr>
            <p:spPr>
              <a:xfrm>
                <a:off x="4018744" y="4466313"/>
                <a:ext cx="38798" cy="396900"/>
              </a:xfrm>
              <a:custGeom>
                <a:avLst/>
                <a:gdLst/>
                <a:ahLst/>
                <a:cxnLst/>
                <a:rect l="l" t="t" r="r" b="b"/>
                <a:pathLst>
                  <a:path w="38798" h="396900" extrusionOk="0">
                    <a:moveTo>
                      <a:pt x="19399" y="396901"/>
                    </a:moveTo>
                    <a:cubicBezTo>
                      <a:pt x="9053" y="396901"/>
                      <a:pt x="0" y="387851"/>
                      <a:pt x="0" y="377508"/>
                    </a:cubicBezTo>
                    <a:lnTo>
                      <a:pt x="0" y="19393"/>
                    </a:lnTo>
                    <a:cubicBezTo>
                      <a:pt x="0" y="9050"/>
                      <a:pt x="9053" y="0"/>
                      <a:pt x="19399" y="0"/>
                    </a:cubicBezTo>
                    <a:cubicBezTo>
                      <a:pt x="29745" y="0"/>
                      <a:pt x="38799" y="9050"/>
                      <a:pt x="38799" y="19393"/>
                    </a:cubicBezTo>
                    <a:lnTo>
                      <a:pt x="38799" y="377508"/>
                    </a:lnTo>
                    <a:cubicBezTo>
                      <a:pt x="38799" y="389144"/>
                      <a:pt x="31039" y="396901"/>
                      <a:pt x="19399" y="396901"/>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10"/>
              <p:cNvSpPr/>
              <p:nvPr/>
            </p:nvSpPr>
            <p:spPr>
              <a:xfrm>
                <a:off x="3951443" y="4469222"/>
                <a:ext cx="172106" cy="144524"/>
              </a:xfrm>
              <a:custGeom>
                <a:avLst/>
                <a:gdLst/>
                <a:ahLst/>
                <a:cxnLst/>
                <a:rect l="l" t="t" r="r" b="b"/>
                <a:pathLst>
                  <a:path w="172106" h="144524" extrusionOk="0">
                    <a:moveTo>
                      <a:pt x="153951" y="144475"/>
                    </a:moveTo>
                    <a:cubicBezTo>
                      <a:pt x="147484" y="144475"/>
                      <a:pt x="141018" y="141889"/>
                      <a:pt x="137138" y="135425"/>
                    </a:cubicBezTo>
                    <a:lnTo>
                      <a:pt x="86700" y="55269"/>
                    </a:lnTo>
                    <a:lnTo>
                      <a:pt x="36262" y="135425"/>
                    </a:lnTo>
                    <a:cubicBezTo>
                      <a:pt x="31089" y="144475"/>
                      <a:pt x="18156" y="147060"/>
                      <a:pt x="9103" y="141889"/>
                    </a:cubicBezTo>
                    <a:cubicBezTo>
                      <a:pt x="50" y="136717"/>
                      <a:pt x="-2536" y="123789"/>
                      <a:pt x="2637" y="114739"/>
                    </a:cubicBezTo>
                    <a:lnTo>
                      <a:pt x="69887" y="8727"/>
                    </a:lnTo>
                    <a:cubicBezTo>
                      <a:pt x="77647" y="-2909"/>
                      <a:pt x="95753" y="-2909"/>
                      <a:pt x="102219" y="8727"/>
                    </a:cubicBezTo>
                    <a:lnTo>
                      <a:pt x="169470" y="114739"/>
                    </a:lnTo>
                    <a:cubicBezTo>
                      <a:pt x="174643" y="123789"/>
                      <a:pt x="172057" y="135425"/>
                      <a:pt x="163004" y="141889"/>
                    </a:cubicBezTo>
                    <a:cubicBezTo>
                      <a:pt x="161711" y="143182"/>
                      <a:pt x="157831" y="144475"/>
                      <a:pt x="153951" y="144475"/>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0" name="Google Shape;790;p10"/>
            <p:cNvGrpSpPr/>
            <p:nvPr/>
          </p:nvGrpSpPr>
          <p:grpSpPr>
            <a:xfrm>
              <a:off x="3040815" y="4836187"/>
              <a:ext cx="1053298" cy="1036733"/>
              <a:chOff x="3040815" y="4836187"/>
              <a:chExt cx="1053298" cy="1036733"/>
            </a:xfrm>
          </p:grpSpPr>
          <p:sp>
            <p:nvSpPr>
              <p:cNvPr id="791" name="Google Shape;791;p10"/>
              <p:cNvSpPr/>
              <p:nvPr/>
            </p:nvSpPr>
            <p:spPr>
              <a:xfrm>
                <a:off x="3518965" y="5307163"/>
                <a:ext cx="515298" cy="408030"/>
              </a:xfrm>
              <a:custGeom>
                <a:avLst/>
                <a:gdLst/>
                <a:ahLst/>
                <a:cxnLst/>
                <a:rect l="l" t="t" r="r" b="b"/>
                <a:pathLst>
                  <a:path w="515298" h="408030" extrusionOk="0">
                    <a:moveTo>
                      <a:pt x="52302" y="408031"/>
                    </a:moveTo>
                    <a:cubicBezTo>
                      <a:pt x="49715" y="408031"/>
                      <a:pt x="45835" y="408031"/>
                      <a:pt x="43249" y="408031"/>
                    </a:cubicBezTo>
                    <a:lnTo>
                      <a:pt x="38076" y="408031"/>
                    </a:lnTo>
                    <a:cubicBezTo>
                      <a:pt x="30316" y="408031"/>
                      <a:pt x="22556" y="406738"/>
                      <a:pt x="14797" y="405445"/>
                    </a:cubicBezTo>
                    <a:cubicBezTo>
                      <a:pt x="4450" y="402860"/>
                      <a:pt x="-2016" y="392517"/>
                      <a:pt x="570" y="382174"/>
                    </a:cubicBezTo>
                    <a:cubicBezTo>
                      <a:pt x="3157" y="371832"/>
                      <a:pt x="13503" y="365367"/>
                      <a:pt x="23850" y="367953"/>
                    </a:cubicBezTo>
                    <a:cubicBezTo>
                      <a:pt x="29023" y="369246"/>
                      <a:pt x="34196" y="369246"/>
                      <a:pt x="38076" y="370539"/>
                    </a:cubicBezTo>
                    <a:lnTo>
                      <a:pt x="43249" y="370539"/>
                    </a:lnTo>
                    <a:cubicBezTo>
                      <a:pt x="69115" y="371832"/>
                      <a:pt x="94980" y="369246"/>
                      <a:pt x="120846" y="364074"/>
                    </a:cubicBezTo>
                    <a:cubicBezTo>
                      <a:pt x="144125" y="358903"/>
                      <a:pt x="167404" y="352439"/>
                      <a:pt x="190683" y="343389"/>
                    </a:cubicBezTo>
                    <a:cubicBezTo>
                      <a:pt x="233362" y="326582"/>
                      <a:pt x="273454" y="303311"/>
                      <a:pt x="310959" y="274869"/>
                    </a:cubicBezTo>
                    <a:cubicBezTo>
                      <a:pt x="316132" y="270990"/>
                      <a:pt x="320012" y="267112"/>
                      <a:pt x="325185" y="263233"/>
                    </a:cubicBezTo>
                    <a:lnTo>
                      <a:pt x="327772" y="260647"/>
                    </a:lnTo>
                    <a:cubicBezTo>
                      <a:pt x="329065" y="259355"/>
                      <a:pt x="330358" y="258062"/>
                      <a:pt x="332945" y="256769"/>
                    </a:cubicBezTo>
                    <a:cubicBezTo>
                      <a:pt x="336825" y="254183"/>
                      <a:pt x="339411" y="250305"/>
                      <a:pt x="341998" y="249012"/>
                    </a:cubicBezTo>
                    <a:cubicBezTo>
                      <a:pt x="349758" y="239962"/>
                      <a:pt x="354931" y="232205"/>
                      <a:pt x="361397" y="224448"/>
                    </a:cubicBezTo>
                    <a:lnTo>
                      <a:pt x="363984" y="220569"/>
                    </a:lnTo>
                    <a:cubicBezTo>
                      <a:pt x="371744" y="208934"/>
                      <a:pt x="378210" y="197298"/>
                      <a:pt x="385969" y="186956"/>
                    </a:cubicBezTo>
                    <a:cubicBezTo>
                      <a:pt x="389850" y="180492"/>
                      <a:pt x="393729" y="174028"/>
                      <a:pt x="397609" y="168856"/>
                    </a:cubicBezTo>
                    <a:cubicBezTo>
                      <a:pt x="422182" y="130071"/>
                      <a:pt x="442874" y="99043"/>
                      <a:pt x="468740" y="74479"/>
                    </a:cubicBezTo>
                    <a:lnTo>
                      <a:pt x="470033" y="73186"/>
                    </a:lnTo>
                    <a:cubicBezTo>
                      <a:pt x="473913" y="69308"/>
                      <a:pt x="476499" y="64136"/>
                      <a:pt x="476499" y="58965"/>
                    </a:cubicBezTo>
                    <a:cubicBezTo>
                      <a:pt x="476499" y="53793"/>
                      <a:pt x="475206" y="48622"/>
                      <a:pt x="471326" y="44744"/>
                    </a:cubicBezTo>
                    <a:cubicBezTo>
                      <a:pt x="464860" y="38280"/>
                      <a:pt x="454514" y="36987"/>
                      <a:pt x="446754" y="42158"/>
                    </a:cubicBezTo>
                    <a:cubicBezTo>
                      <a:pt x="409249" y="65429"/>
                      <a:pt x="378210" y="93871"/>
                      <a:pt x="345878" y="126192"/>
                    </a:cubicBezTo>
                    <a:cubicBezTo>
                      <a:pt x="340704" y="131364"/>
                      <a:pt x="334238" y="137828"/>
                      <a:pt x="329065" y="142999"/>
                    </a:cubicBezTo>
                    <a:cubicBezTo>
                      <a:pt x="320012" y="152049"/>
                      <a:pt x="310959" y="162392"/>
                      <a:pt x="301906" y="170149"/>
                    </a:cubicBezTo>
                    <a:cubicBezTo>
                      <a:pt x="257934" y="211520"/>
                      <a:pt x="219136" y="217984"/>
                      <a:pt x="204910" y="219277"/>
                    </a:cubicBezTo>
                    <a:cubicBezTo>
                      <a:pt x="194563" y="220569"/>
                      <a:pt x="185510" y="211520"/>
                      <a:pt x="184217" y="201177"/>
                    </a:cubicBezTo>
                    <a:cubicBezTo>
                      <a:pt x="182924" y="190834"/>
                      <a:pt x="191977" y="181784"/>
                      <a:pt x="202323" y="180492"/>
                    </a:cubicBezTo>
                    <a:cubicBezTo>
                      <a:pt x="210083" y="180492"/>
                      <a:pt x="239828" y="175320"/>
                      <a:pt x="276040" y="141707"/>
                    </a:cubicBezTo>
                    <a:cubicBezTo>
                      <a:pt x="283800" y="133950"/>
                      <a:pt x="292853" y="124899"/>
                      <a:pt x="301906" y="115850"/>
                    </a:cubicBezTo>
                    <a:cubicBezTo>
                      <a:pt x="307079" y="110678"/>
                      <a:pt x="313546" y="104214"/>
                      <a:pt x="318719" y="99043"/>
                    </a:cubicBezTo>
                    <a:cubicBezTo>
                      <a:pt x="351051" y="66722"/>
                      <a:pt x="384676" y="34401"/>
                      <a:pt x="426061" y="8544"/>
                    </a:cubicBezTo>
                    <a:cubicBezTo>
                      <a:pt x="449341" y="-5677"/>
                      <a:pt x="479086" y="-1798"/>
                      <a:pt x="498485" y="17594"/>
                    </a:cubicBezTo>
                    <a:cubicBezTo>
                      <a:pt x="508832" y="29230"/>
                      <a:pt x="515298" y="43451"/>
                      <a:pt x="515298" y="58965"/>
                    </a:cubicBezTo>
                    <a:cubicBezTo>
                      <a:pt x="515298" y="74479"/>
                      <a:pt x="508832" y="88700"/>
                      <a:pt x="497192" y="100336"/>
                    </a:cubicBezTo>
                    <a:lnTo>
                      <a:pt x="495899" y="101629"/>
                    </a:lnTo>
                    <a:cubicBezTo>
                      <a:pt x="472620" y="123607"/>
                      <a:pt x="453220" y="152049"/>
                      <a:pt x="429941" y="188248"/>
                    </a:cubicBezTo>
                    <a:cubicBezTo>
                      <a:pt x="426061" y="194713"/>
                      <a:pt x="422182" y="199884"/>
                      <a:pt x="418302" y="206348"/>
                    </a:cubicBezTo>
                    <a:cubicBezTo>
                      <a:pt x="411835" y="217984"/>
                      <a:pt x="404076" y="229619"/>
                      <a:pt x="396316" y="241255"/>
                    </a:cubicBezTo>
                    <a:lnTo>
                      <a:pt x="393729" y="245134"/>
                    </a:lnTo>
                    <a:cubicBezTo>
                      <a:pt x="387263" y="254183"/>
                      <a:pt x="380796" y="263233"/>
                      <a:pt x="371744" y="273576"/>
                    </a:cubicBezTo>
                    <a:cubicBezTo>
                      <a:pt x="369157" y="276162"/>
                      <a:pt x="365277" y="280040"/>
                      <a:pt x="361397" y="283919"/>
                    </a:cubicBezTo>
                    <a:cubicBezTo>
                      <a:pt x="357517" y="286504"/>
                      <a:pt x="356224" y="289090"/>
                      <a:pt x="354931" y="290383"/>
                    </a:cubicBezTo>
                    <a:lnTo>
                      <a:pt x="352344" y="292968"/>
                    </a:lnTo>
                    <a:cubicBezTo>
                      <a:pt x="347171" y="298140"/>
                      <a:pt x="341998" y="302018"/>
                      <a:pt x="336825" y="305897"/>
                    </a:cubicBezTo>
                    <a:cubicBezTo>
                      <a:pt x="295440" y="336925"/>
                      <a:pt x="254054" y="361489"/>
                      <a:pt x="207496" y="379589"/>
                    </a:cubicBezTo>
                    <a:cubicBezTo>
                      <a:pt x="181630" y="389931"/>
                      <a:pt x="157058" y="397688"/>
                      <a:pt x="131192" y="402860"/>
                    </a:cubicBezTo>
                    <a:cubicBezTo>
                      <a:pt x="102740" y="405445"/>
                      <a:pt x="78168" y="408031"/>
                      <a:pt x="52302" y="40803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10"/>
              <p:cNvSpPr/>
              <p:nvPr/>
            </p:nvSpPr>
            <p:spPr>
              <a:xfrm>
                <a:off x="3353734" y="5008618"/>
                <a:ext cx="231753" cy="118335"/>
              </a:xfrm>
              <a:custGeom>
                <a:avLst/>
                <a:gdLst/>
                <a:ahLst/>
                <a:cxnLst/>
                <a:rect l="l" t="t" r="r" b="b"/>
                <a:pathLst>
                  <a:path w="231753" h="118335" extrusionOk="0">
                    <a:moveTo>
                      <a:pt x="19660" y="118335"/>
                    </a:moveTo>
                    <a:cubicBezTo>
                      <a:pt x="15780" y="118335"/>
                      <a:pt x="10607" y="117043"/>
                      <a:pt x="6727" y="114457"/>
                    </a:cubicBezTo>
                    <a:cubicBezTo>
                      <a:pt x="-1033" y="107993"/>
                      <a:pt x="-2326" y="95064"/>
                      <a:pt x="4140" y="87307"/>
                    </a:cubicBezTo>
                    <a:cubicBezTo>
                      <a:pt x="41646" y="42058"/>
                      <a:pt x="80444" y="22665"/>
                      <a:pt x="130882" y="4566"/>
                    </a:cubicBezTo>
                    <a:cubicBezTo>
                      <a:pt x="150282" y="-1899"/>
                      <a:pt x="170974" y="-1899"/>
                      <a:pt x="190373" y="7151"/>
                    </a:cubicBezTo>
                    <a:cubicBezTo>
                      <a:pt x="208480" y="16201"/>
                      <a:pt x="222706" y="31715"/>
                      <a:pt x="230465" y="51108"/>
                    </a:cubicBezTo>
                    <a:cubicBezTo>
                      <a:pt x="234345" y="61450"/>
                      <a:pt x="229172" y="71793"/>
                      <a:pt x="218826" y="75672"/>
                    </a:cubicBezTo>
                    <a:cubicBezTo>
                      <a:pt x="208480" y="79550"/>
                      <a:pt x="198133" y="74379"/>
                      <a:pt x="194253" y="64036"/>
                    </a:cubicBezTo>
                    <a:cubicBezTo>
                      <a:pt x="190373" y="53693"/>
                      <a:pt x="183907" y="45936"/>
                      <a:pt x="174854" y="42058"/>
                    </a:cubicBezTo>
                    <a:cubicBezTo>
                      <a:pt x="165801" y="38179"/>
                      <a:pt x="155455" y="36886"/>
                      <a:pt x="145108" y="40765"/>
                    </a:cubicBezTo>
                    <a:cubicBezTo>
                      <a:pt x="98550" y="57572"/>
                      <a:pt x="66218" y="74379"/>
                      <a:pt x="35179" y="111871"/>
                    </a:cubicBezTo>
                    <a:cubicBezTo>
                      <a:pt x="30006" y="115750"/>
                      <a:pt x="24833" y="118335"/>
                      <a:pt x="19660" y="118335"/>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10"/>
              <p:cNvSpPr/>
              <p:nvPr/>
            </p:nvSpPr>
            <p:spPr>
              <a:xfrm>
                <a:off x="3435431" y="5039273"/>
                <a:ext cx="276992" cy="134221"/>
              </a:xfrm>
              <a:custGeom>
                <a:avLst/>
                <a:gdLst/>
                <a:ahLst/>
                <a:cxnLst/>
                <a:rect l="l" t="t" r="r" b="b"/>
                <a:pathLst>
                  <a:path w="276992" h="134221" extrusionOk="0">
                    <a:moveTo>
                      <a:pt x="19440" y="134222"/>
                    </a:moveTo>
                    <a:cubicBezTo>
                      <a:pt x="14266" y="134222"/>
                      <a:pt x="9093" y="131636"/>
                      <a:pt x="5213" y="127757"/>
                    </a:cubicBezTo>
                    <a:cubicBezTo>
                      <a:pt x="-2546" y="120000"/>
                      <a:pt x="-1253" y="107072"/>
                      <a:pt x="6507" y="100608"/>
                    </a:cubicBezTo>
                    <a:cubicBezTo>
                      <a:pt x="36252" y="73458"/>
                      <a:pt x="68584" y="57944"/>
                      <a:pt x="98330" y="43723"/>
                    </a:cubicBezTo>
                    <a:cubicBezTo>
                      <a:pt x="116436" y="34673"/>
                      <a:pt x="135835" y="25623"/>
                      <a:pt x="155235" y="12695"/>
                    </a:cubicBezTo>
                    <a:cubicBezTo>
                      <a:pt x="175927" y="-234"/>
                      <a:pt x="212139" y="-6698"/>
                      <a:pt x="240592" y="10109"/>
                    </a:cubicBezTo>
                    <a:cubicBezTo>
                      <a:pt x="254818" y="17866"/>
                      <a:pt x="279390" y="38552"/>
                      <a:pt x="276803" y="87679"/>
                    </a:cubicBezTo>
                    <a:cubicBezTo>
                      <a:pt x="276803" y="98022"/>
                      <a:pt x="267750" y="107072"/>
                      <a:pt x="257404" y="105779"/>
                    </a:cubicBezTo>
                    <a:cubicBezTo>
                      <a:pt x="247058" y="105779"/>
                      <a:pt x="238005" y="96729"/>
                      <a:pt x="239298" y="86387"/>
                    </a:cubicBezTo>
                    <a:cubicBezTo>
                      <a:pt x="240592" y="65701"/>
                      <a:pt x="234125" y="51480"/>
                      <a:pt x="222485" y="43723"/>
                    </a:cubicBezTo>
                    <a:cubicBezTo>
                      <a:pt x="208259" y="35966"/>
                      <a:pt x="187567" y="39845"/>
                      <a:pt x="177220" y="45016"/>
                    </a:cubicBezTo>
                    <a:cubicBezTo>
                      <a:pt x="156528" y="59237"/>
                      <a:pt x="135835" y="68287"/>
                      <a:pt x="116436" y="77337"/>
                    </a:cubicBezTo>
                    <a:cubicBezTo>
                      <a:pt x="87984" y="90265"/>
                      <a:pt x="59531" y="104486"/>
                      <a:pt x="33666" y="127757"/>
                    </a:cubicBezTo>
                    <a:cubicBezTo>
                      <a:pt x="28493" y="132929"/>
                      <a:pt x="24613" y="134222"/>
                      <a:pt x="19440" y="13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10"/>
              <p:cNvSpPr/>
              <p:nvPr/>
            </p:nvSpPr>
            <p:spPr>
              <a:xfrm>
                <a:off x="3585780" y="5078627"/>
                <a:ext cx="250609" cy="125895"/>
              </a:xfrm>
              <a:custGeom>
                <a:avLst/>
                <a:gdLst/>
                <a:ahLst/>
                <a:cxnLst/>
                <a:rect l="l" t="t" r="r" b="b"/>
                <a:pathLst>
                  <a:path w="250609" h="125895" extrusionOk="0">
                    <a:moveTo>
                      <a:pt x="19112" y="125896"/>
                    </a:moveTo>
                    <a:cubicBezTo>
                      <a:pt x="12645" y="125896"/>
                      <a:pt x="7472" y="123310"/>
                      <a:pt x="3592" y="118139"/>
                    </a:cubicBezTo>
                    <a:cubicBezTo>
                      <a:pt x="-2874" y="109089"/>
                      <a:pt x="-288" y="97454"/>
                      <a:pt x="8765" y="90989"/>
                    </a:cubicBezTo>
                    <a:cubicBezTo>
                      <a:pt x="16525" y="85818"/>
                      <a:pt x="22991" y="81939"/>
                      <a:pt x="28165" y="76768"/>
                    </a:cubicBezTo>
                    <a:lnTo>
                      <a:pt x="30751" y="75475"/>
                    </a:lnTo>
                    <a:cubicBezTo>
                      <a:pt x="60497" y="53497"/>
                      <a:pt x="85069" y="36690"/>
                      <a:pt x="134214" y="9540"/>
                    </a:cubicBezTo>
                    <a:cubicBezTo>
                      <a:pt x="157493" y="-3388"/>
                      <a:pt x="191118" y="-3388"/>
                      <a:pt x="214398" y="10833"/>
                    </a:cubicBezTo>
                    <a:cubicBezTo>
                      <a:pt x="237677" y="23762"/>
                      <a:pt x="250610" y="48326"/>
                      <a:pt x="250610" y="79354"/>
                    </a:cubicBezTo>
                    <a:cubicBezTo>
                      <a:pt x="250610" y="89697"/>
                      <a:pt x="241557" y="98747"/>
                      <a:pt x="231210" y="98747"/>
                    </a:cubicBezTo>
                    <a:cubicBezTo>
                      <a:pt x="231210" y="98747"/>
                      <a:pt x="231210" y="98747"/>
                      <a:pt x="231210" y="98747"/>
                    </a:cubicBezTo>
                    <a:cubicBezTo>
                      <a:pt x="220864" y="98747"/>
                      <a:pt x="211811" y="89697"/>
                      <a:pt x="211811" y="79354"/>
                    </a:cubicBezTo>
                    <a:cubicBezTo>
                      <a:pt x="211811" y="62547"/>
                      <a:pt x="205345" y="50911"/>
                      <a:pt x="194998" y="44447"/>
                    </a:cubicBezTo>
                    <a:cubicBezTo>
                      <a:pt x="182066" y="36690"/>
                      <a:pt x="162666" y="37983"/>
                      <a:pt x="152320" y="43154"/>
                    </a:cubicBezTo>
                    <a:cubicBezTo>
                      <a:pt x="104468" y="70304"/>
                      <a:pt x="81189" y="85818"/>
                      <a:pt x="52737" y="106503"/>
                    </a:cubicBezTo>
                    <a:lnTo>
                      <a:pt x="50150" y="107796"/>
                    </a:lnTo>
                    <a:cubicBezTo>
                      <a:pt x="43684" y="111675"/>
                      <a:pt x="37218" y="116846"/>
                      <a:pt x="30751" y="122017"/>
                    </a:cubicBezTo>
                    <a:cubicBezTo>
                      <a:pt x="26871" y="124603"/>
                      <a:pt x="22991" y="125896"/>
                      <a:pt x="19112" y="12589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10"/>
              <p:cNvSpPr/>
              <p:nvPr/>
            </p:nvSpPr>
            <p:spPr>
              <a:xfrm>
                <a:off x="3453395" y="5674933"/>
                <a:ext cx="99948" cy="195400"/>
              </a:xfrm>
              <a:custGeom>
                <a:avLst/>
                <a:gdLst/>
                <a:ahLst/>
                <a:cxnLst/>
                <a:rect l="l" t="t" r="r" b="b"/>
                <a:pathLst>
                  <a:path w="99948" h="195400" extrusionOk="0">
                    <a:moveTo>
                      <a:pt x="19582" y="195401"/>
                    </a:moveTo>
                    <a:cubicBezTo>
                      <a:pt x="16995" y="195401"/>
                      <a:pt x="14409" y="195401"/>
                      <a:pt x="11822" y="194108"/>
                    </a:cubicBezTo>
                    <a:cubicBezTo>
                      <a:pt x="1476" y="190230"/>
                      <a:pt x="-2404" y="178594"/>
                      <a:pt x="1476" y="169544"/>
                    </a:cubicBezTo>
                    <a:lnTo>
                      <a:pt x="63554" y="11818"/>
                    </a:lnTo>
                    <a:cubicBezTo>
                      <a:pt x="67434" y="1475"/>
                      <a:pt x="79073" y="-2403"/>
                      <a:pt x="88126" y="1475"/>
                    </a:cubicBezTo>
                    <a:cubicBezTo>
                      <a:pt x="98472" y="5354"/>
                      <a:pt x="102352" y="16989"/>
                      <a:pt x="98472" y="26039"/>
                    </a:cubicBezTo>
                    <a:lnTo>
                      <a:pt x="36395" y="183765"/>
                    </a:lnTo>
                    <a:cubicBezTo>
                      <a:pt x="33808" y="190230"/>
                      <a:pt x="27342" y="195401"/>
                      <a:pt x="19582" y="19540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10"/>
              <p:cNvSpPr/>
              <p:nvPr/>
            </p:nvSpPr>
            <p:spPr>
              <a:xfrm>
                <a:off x="3040815" y="5089022"/>
                <a:ext cx="348537" cy="783898"/>
              </a:xfrm>
              <a:custGeom>
                <a:avLst/>
                <a:gdLst/>
                <a:ahLst/>
                <a:cxnLst/>
                <a:rect l="l" t="t" r="r" b="b"/>
                <a:pathLst>
                  <a:path w="348537" h="783898" extrusionOk="0">
                    <a:moveTo>
                      <a:pt x="19604" y="783899"/>
                    </a:moveTo>
                    <a:cubicBezTo>
                      <a:pt x="17018" y="783899"/>
                      <a:pt x="14431" y="783899"/>
                      <a:pt x="10551" y="781313"/>
                    </a:cubicBezTo>
                    <a:cubicBezTo>
                      <a:pt x="1498" y="776141"/>
                      <a:pt x="-2382" y="764506"/>
                      <a:pt x="1498" y="755456"/>
                    </a:cubicBezTo>
                    <a:lnTo>
                      <a:pt x="207131" y="339162"/>
                    </a:lnTo>
                    <a:lnTo>
                      <a:pt x="209717" y="330112"/>
                    </a:lnTo>
                    <a:cubicBezTo>
                      <a:pt x="242049" y="202122"/>
                      <a:pt x="278261" y="58617"/>
                      <a:pt x="313180" y="8196"/>
                    </a:cubicBezTo>
                    <a:cubicBezTo>
                      <a:pt x="319646" y="-854"/>
                      <a:pt x="331286" y="-2147"/>
                      <a:pt x="340339" y="3025"/>
                    </a:cubicBezTo>
                    <a:cubicBezTo>
                      <a:pt x="349392" y="9489"/>
                      <a:pt x="350685" y="21124"/>
                      <a:pt x="345512" y="30174"/>
                    </a:cubicBezTo>
                    <a:cubicBezTo>
                      <a:pt x="314473" y="74131"/>
                      <a:pt x="278261" y="221514"/>
                      <a:pt x="248516" y="339162"/>
                    </a:cubicBezTo>
                    <a:lnTo>
                      <a:pt x="245929" y="350798"/>
                    </a:lnTo>
                    <a:cubicBezTo>
                      <a:pt x="245929" y="352091"/>
                      <a:pt x="244636" y="353384"/>
                      <a:pt x="244636" y="354676"/>
                    </a:cubicBezTo>
                    <a:lnTo>
                      <a:pt x="37710" y="772263"/>
                    </a:lnTo>
                    <a:cubicBezTo>
                      <a:pt x="33830" y="780020"/>
                      <a:pt x="27364" y="783899"/>
                      <a:pt x="19604" y="78389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10"/>
              <p:cNvSpPr/>
              <p:nvPr/>
            </p:nvSpPr>
            <p:spPr>
              <a:xfrm>
                <a:off x="3668003" y="4836187"/>
                <a:ext cx="426110" cy="734209"/>
              </a:xfrm>
              <a:custGeom>
                <a:avLst/>
                <a:gdLst/>
                <a:ahLst/>
                <a:cxnLst/>
                <a:rect l="l" t="t" r="r" b="b"/>
                <a:pathLst>
                  <a:path w="426110" h="734209" extrusionOk="0">
                    <a:moveTo>
                      <a:pt x="18366" y="734209"/>
                    </a:moveTo>
                    <a:cubicBezTo>
                      <a:pt x="14487" y="734209"/>
                      <a:pt x="9313" y="732916"/>
                      <a:pt x="6727" y="730330"/>
                    </a:cubicBezTo>
                    <a:cubicBezTo>
                      <a:pt x="-1033" y="723866"/>
                      <a:pt x="-2326" y="710938"/>
                      <a:pt x="4140" y="703181"/>
                    </a:cubicBezTo>
                    <a:cubicBezTo>
                      <a:pt x="76564" y="613975"/>
                      <a:pt x="151575" y="500205"/>
                      <a:pt x="151575" y="498913"/>
                    </a:cubicBezTo>
                    <a:cubicBezTo>
                      <a:pt x="194253" y="438149"/>
                      <a:pt x="322289" y="231295"/>
                      <a:pt x="383073" y="74862"/>
                    </a:cubicBezTo>
                    <a:cubicBezTo>
                      <a:pt x="383073" y="74862"/>
                      <a:pt x="383073" y="73569"/>
                      <a:pt x="383073" y="73569"/>
                    </a:cubicBezTo>
                    <a:cubicBezTo>
                      <a:pt x="388246" y="60641"/>
                      <a:pt x="383073" y="46419"/>
                      <a:pt x="371434" y="41248"/>
                    </a:cubicBezTo>
                    <a:cubicBezTo>
                      <a:pt x="359794" y="36077"/>
                      <a:pt x="346861" y="39955"/>
                      <a:pt x="340395" y="50298"/>
                    </a:cubicBezTo>
                    <a:cubicBezTo>
                      <a:pt x="187787" y="343772"/>
                      <a:pt x="72685" y="442028"/>
                      <a:pt x="50699" y="458834"/>
                    </a:cubicBezTo>
                    <a:cubicBezTo>
                      <a:pt x="41646" y="465299"/>
                      <a:pt x="30006" y="464006"/>
                      <a:pt x="23540" y="454956"/>
                    </a:cubicBezTo>
                    <a:cubicBezTo>
                      <a:pt x="17073" y="445906"/>
                      <a:pt x="18366" y="434271"/>
                      <a:pt x="27420" y="427806"/>
                    </a:cubicBezTo>
                    <a:cubicBezTo>
                      <a:pt x="40352" y="417464"/>
                      <a:pt x="152868" y="324379"/>
                      <a:pt x="306769" y="32198"/>
                    </a:cubicBezTo>
                    <a:cubicBezTo>
                      <a:pt x="306769" y="32198"/>
                      <a:pt x="308062" y="30906"/>
                      <a:pt x="308062" y="30906"/>
                    </a:cubicBezTo>
                    <a:cubicBezTo>
                      <a:pt x="324875" y="2463"/>
                      <a:pt x="359794" y="-7880"/>
                      <a:pt x="389540" y="6341"/>
                    </a:cubicBezTo>
                    <a:cubicBezTo>
                      <a:pt x="420578" y="20563"/>
                      <a:pt x="434805" y="58055"/>
                      <a:pt x="420578" y="90376"/>
                    </a:cubicBezTo>
                    <a:cubicBezTo>
                      <a:pt x="358501" y="250688"/>
                      <a:pt x="227879" y="461420"/>
                      <a:pt x="185200" y="522184"/>
                    </a:cubicBezTo>
                    <a:cubicBezTo>
                      <a:pt x="185200" y="522184"/>
                      <a:pt x="110190" y="637246"/>
                      <a:pt x="35179" y="729038"/>
                    </a:cubicBezTo>
                    <a:cubicBezTo>
                      <a:pt x="30006" y="731623"/>
                      <a:pt x="24833" y="734209"/>
                      <a:pt x="18366" y="73420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798" name="Google Shape;798;p10"/>
          <p:cNvSpPr txBox="1"/>
          <p:nvPr/>
        </p:nvSpPr>
        <p:spPr>
          <a:xfrm>
            <a:off x="8678338" y="4420418"/>
            <a:ext cx="2784547"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92E4B"/>
                </a:solidFill>
                <a:latin typeface="Calibri"/>
                <a:ea typeface="Calibri"/>
                <a:cs typeface="Calibri"/>
                <a:sym typeface="Calibri"/>
              </a:rPr>
              <a:t>A directional Swipe- this can be used to flick onto the next page, to bring down the menu to return to the homepage or to scroll through pages</a:t>
            </a:r>
            <a:endParaRPr sz="1400" b="0" i="0" u="none" strike="noStrike" cap="none">
              <a:solidFill>
                <a:srgbClr val="000000"/>
              </a:solidFill>
              <a:latin typeface="Arial"/>
              <a:ea typeface="Arial"/>
              <a:cs typeface="Arial"/>
              <a:sym typeface="Arial"/>
            </a:endParaRPr>
          </a:p>
        </p:txBody>
      </p:sp>
      <p:sp>
        <p:nvSpPr>
          <p:cNvPr id="799" name="Google Shape;799;p10"/>
          <p:cNvSpPr txBox="1"/>
          <p:nvPr/>
        </p:nvSpPr>
        <p:spPr>
          <a:xfrm>
            <a:off x="2068232" y="2372221"/>
            <a:ext cx="250715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92E4B"/>
                </a:solidFill>
                <a:latin typeface="Calibri"/>
                <a:ea typeface="Calibri"/>
                <a:cs typeface="Calibri"/>
                <a:sym typeface="Calibri"/>
              </a:rPr>
              <a:t>Tap is used to activate a screen or an icon etc.</a:t>
            </a:r>
            <a:endParaRPr sz="1400" b="0" i="0" u="none" strike="noStrike" cap="none">
              <a:solidFill>
                <a:srgbClr val="000000"/>
              </a:solidFill>
              <a:latin typeface="Arial"/>
              <a:ea typeface="Arial"/>
              <a:cs typeface="Arial"/>
              <a:sym typeface="Arial"/>
            </a:endParaRPr>
          </a:p>
        </p:txBody>
      </p:sp>
      <p:sp>
        <p:nvSpPr>
          <p:cNvPr id="800" name="Google Shape;800;p10"/>
          <p:cNvSpPr txBox="1"/>
          <p:nvPr/>
        </p:nvSpPr>
        <p:spPr>
          <a:xfrm>
            <a:off x="6011491" y="1434575"/>
            <a:ext cx="250715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92E4B"/>
                </a:solidFill>
                <a:latin typeface="Calibri"/>
                <a:ea typeface="Calibri"/>
                <a:cs typeface="Calibri"/>
                <a:sym typeface="Calibri"/>
              </a:rPr>
              <a:t>A Double Tap is used to activate editing instructions eg copy &amp; paste</a:t>
            </a:r>
            <a:endParaRPr sz="1400" b="0" i="0" u="none" strike="noStrike" cap="none">
              <a:solidFill>
                <a:srgbClr val="000000"/>
              </a:solidFill>
              <a:latin typeface="Arial"/>
              <a:ea typeface="Arial"/>
              <a:cs typeface="Arial"/>
              <a:sym typeface="Arial"/>
            </a:endParaRPr>
          </a:p>
        </p:txBody>
      </p:sp>
      <p:sp>
        <p:nvSpPr>
          <p:cNvPr id="801" name="Google Shape;801;p10"/>
          <p:cNvSpPr txBox="1"/>
          <p:nvPr/>
        </p:nvSpPr>
        <p:spPr>
          <a:xfrm>
            <a:off x="4494529" y="4882750"/>
            <a:ext cx="2507157"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92E4B"/>
                </a:solidFill>
                <a:latin typeface="Calibri"/>
                <a:ea typeface="Calibri"/>
                <a:cs typeface="Calibri"/>
                <a:sym typeface="Calibri"/>
              </a:rPr>
              <a:t>The Spread or pinch action is sued to zoom in or minimise an object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63"/>
          <p:cNvSpPr txBox="1">
            <a:spLocks noGrp="1"/>
          </p:cNvSpPr>
          <p:nvPr>
            <p:ph type="body" idx="1"/>
          </p:nvPr>
        </p:nvSpPr>
        <p:spPr>
          <a:xfrm>
            <a:off x="411246" y="429619"/>
            <a:ext cx="8123154"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3600"/>
              <a:buFont typeface="Arial"/>
              <a:buNone/>
            </a:pPr>
            <a:r>
              <a:rPr lang="en-US">
                <a:solidFill>
                  <a:srgbClr val="092E4B"/>
                </a:solidFill>
              </a:rPr>
              <a:t>The Four basic Smartphone Set-up Steps</a:t>
            </a:r>
            <a:endParaRPr>
              <a:solidFill>
                <a:srgbClr val="092E4B"/>
              </a:solidFill>
            </a:endParaRPr>
          </a:p>
        </p:txBody>
      </p:sp>
      <p:sp>
        <p:nvSpPr>
          <p:cNvPr id="807" name="Google Shape;807;p63"/>
          <p:cNvSpPr txBox="1">
            <a:spLocks noGrp="1"/>
          </p:cNvSpPr>
          <p:nvPr>
            <p:ph type="body" idx="2"/>
          </p:nvPr>
        </p:nvSpPr>
        <p:spPr>
          <a:xfrm>
            <a:off x="1866700" y="3291600"/>
            <a:ext cx="2093228" cy="120208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2000" b="1">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Fully Charge</a:t>
            </a:r>
            <a:r>
              <a:rPr lang="en-US" sz="1800">
                <a:solidFill>
                  <a:schemeClr val="lt1"/>
                </a:solidFill>
                <a:latin typeface="Calibri"/>
                <a:ea typeface="Calibri"/>
                <a:cs typeface="Calibri"/>
                <a:sym typeface="Calibri"/>
              </a:rPr>
              <a:t> – Before using for the first time plug your new phone in for ~1-3 Hours</a:t>
            </a:r>
            <a:endParaRPr sz="1800">
              <a:solidFill>
                <a:schemeClr val="lt1"/>
              </a:solidFill>
              <a:latin typeface="Calibri"/>
              <a:ea typeface="Calibri"/>
              <a:cs typeface="Calibri"/>
              <a:sym typeface="Calibri"/>
            </a:endParaRPr>
          </a:p>
        </p:txBody>
      </p:sp>
      <p:sp>
        <p:nvSpPr>
          <p:cNvPr id="808" name="Google Shape;808;p63"/>
          <p:cNvSpPr txBox="1">
            <a:spLocks noGrp="1"/>
          </p:cNvSpPr>
          <p:nvPr>
            <p:ph type="body" idx="6"/>
          </p:nvPr>
        </p:nvSpPr>
        <p:spPr>
          <a:xfrm>
            <a:off x="2218064" y="2319441"/>
            <a:ext cx="695250" cy="734798"/>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4800"/>
              <a:buNone/>
            </a:pPr>
            <a:r>
              <a:rPr lang="en-US"/>
              <a:t>1</a:t>
            </a:r>
            <a:endParaRPr/>
          </a:p>
        </p:txBody>
      </p:sp>
      <p:sp>
        <p:nvSpPr>
          <p:cNvPr id="809" name="Google Shape;809;p63"/>
          <p:cNvSpPr txBox="1">
            <a:spLocks noGrp="1"/>
          </p:cNvSpPr>
          <p:nvPr>
            <p:ph type="body" idx="7"/>
          </p:nvPr>
        </p:nvSpPr>
        <p:spPr>
          <a:xfrm>
            <a:off x="4548217" y="2291895"/>
            <a:ext cx="695250" cy="734798"/>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000000"/>
              </a:buClr>
              <a:buSzPts val="4800"/>
              <a:buFont typeface="Arial"/>
              <a:buNone/>
            </a:pPr>
            <a:r>
              <a:rPr lang="en-US"/>
              <a:t>2</a:t>
            </a:r>
            <a:endParaRPr/>
          </a:p>
        </p:txBody>
      </p:sp>
      <p:sp>
        <p:nvSpPr>
          <p:cNvPr id="810" name="Google Shape;810;p63"/>
          <p:cNvSpPr txBox="1">
            <a:spLocks noGrp="1"/>
          </p:cNvSpPr>
          <p:nvPr>
            <p:ph type="body" idx="8"/>
          </p:nvPr>
        </p:nvSpPr>
        <p:spPr>
          <a:xfrm>
            <a:off x="6882108" y="2291895"/>
            <a:ext cx="695250" cy="734798"/>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000000"/>
              </a:buClr>
              <a:buSzPts val="4800"/>
              <a:buFont typeface="Arial"/>
              <a:buNone/>
            </a:pPr>
            <a:r>
              <a:rPr lang="en-US"/>
              <a:t>3</a:t>
            </a:r>
            <a:endParaRPr/>
          </a:p>
        </p:txBody>
      </p:sp>
      <p:sp>
        <p:nvSpPr>
          <p:cNvPr id="811" name="Google Shape;811;p63"/>
          <p:cNvSpPr txBox="1">
            <a:spLocks noGrp="1"/>
          </p:cNvSpPr>
          <p:nvPr>
            <p:ph type="body" idx="9"/>
          </p:nvPr>
        </p:nvSpPr>
        <p:spPr>
          <a:xfrm>
            <a:off x="9105795" y="2319441"/>
            <a:ext cx="695250" cy="734798"/>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000000"/>
              </a:buClr>
              <a:buSzPts val="4800"/>
              <a:buFont typeface="Arial"/>
              <a:buNone/>
            </a:pPr>
            <a:r>
              <a:rPr lang="en-US"/>
              <a:t>4</a:t>
            </a:r>
            <a:endParaRPr/>
          </a:p>
        </p:txBody>
      </p:sp>
      <p:sp>
        <p:nvSpPr>
          <p:cNvPr id="812" name="Google Shape;812;p63"/>
          <p:cNvSpPr txBox="1"/>
          <p:nvPr/>
        </p:nvSpPr>
        <p:spPr>
          <a:xfrm>
            <a:off x="4262988" y="3291600"/>
            <a:ext cx="2093228" cy="12020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a:solidFill>
                  <a:schemeClr val="lt1"/>
                </a:solidFill>
                <a:latin typeface="Calibri"/>
                <a:ea typeface="Calibri"/>
                <a:cs typeface="Calibri"/>
                <a:sym typeface="Calibri"/>
              </a:rPr>
              <a:t>SIM Card</a:t>
            </a:r>
            <a:r>
              <a:rPr lang="en-US" sz="2000" b="0" i="0" u="none" strike="noStrike" cap="none">
                <a:solidFill>
                  <a:schemeClr val="lt1"/>
                </a:solidFill>
                <a:latin typeface="Calibri"/>
                <a:ea typeface="Calibri"/>
                <a:cs typeface="Calibri"/>
                <a:sym typeface="Calibri"/>
              </a:rPr>
              <a:t> </a:t>
            </a:r>
            <a:r>
              <a:rPr lang="en-US" sz="1800" b="0" i="0" u="none" strike="noStrike" cap="none">
                <a:solidFill>
                  <a:schemeClr val="lt1"/>
                </a:solidFill>
                <a:latin typeface="Calibri"/>
                <a:ea typeface="Calibri"/>
                <a:cs typeface="Calibri"/>
                <a:sym typeface="Calibri"/>
              </a:rPr>
              <a:t>– Insert the Sim card in the correct slot. This will connect you to your mobile service provider</a:t>
            </a:r>
            <a:endParaRPr sz="1800" b="0" i="0" u="none" strike="noStrike" cap="none">
              <a:solidFill>
                <a:schemeClr val="lt1"/>
              </a:solidFill>
              <a:latin typeface="Calibri"/>
              <a:ea typeface="Calibri"/>
              <a:cs typeface="Calibri"/>
              <a:sym typeface="Calibri"/>
            </a:endParaRPr>
          </a:p>
        </p:txBody>
      </p:sp>
      <p:sp>
        <p:nvSpPr>
          <p:cNvPr id="813" name="Google Shape;813;p63"/>
          <p:cNvSpPr txBox="1"/>
          <p:nvPr/>
        </p:nvSpPr>
        <p:spPr>
          <a:xfrm>
            <a:off x="6530744" y="3323730"/>
            <a:ext cx="2093228" cy="12020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a:solidFill>
                  <a:schemeClr val="lt1"/>
                </a:solidFill>
                <a:latin typeface="Calibri"/>
                <a:ea typeface="Calibri"/>
                <a:cs typeface="Calibri"/>
                <a:sym typeface="Calibri"/>
              </a:rPr>
              <a:t>Connect to WiFi </a:t>
            </a:r>
            <a:r>
              <a:rPr lang="en-US" sz="1800" b="0" i="0" u="none" strike="noStrike" cap="none">
                <a:solidFill>
                  <a:schemeClr val="lt1"/>
                </a:solidFill>
                <a:latin typeface="Calibri"/>
                <a:ea typeface="Calibri"/>
                <a:cs typeface="Calibri"/>
                <a:sym typeface="Calibri"/>
              </a:rPr>
              <a:t>– Choose a safe network one with a password ideally</a:t>
            </a:r>
            <a:endParaRPr sz="1800" b="0" i="0" u="none" strike="noStrike" cap="none">
              <a:solidFill>
                <a:schemeClr val="lt1"/>
              </a:solidFill>
              <a:latin typeface="Calibri"/>
              <a:ea typeface="Calibri"/>
              <a:cs typeface="Calibri"/>
              <a:sym typeface="Calibri"/>
            </a:endParaRPr>
          </a:p>
        </p:txBody>
      </p:sp>
      <p:sp>
        <p:nvSpPr>
          <p:cNvPr id="814" name="Google Shape;814;p63"/>
          <p:cNvSpPr txBox="1"/>
          <p:nvPr/>
        </p:nvSpPr>
        <p:spPr>
          <a:xfrm>
            <a:off x="8851280" y="3263585"/>
            <a:ext cx="2323929" cy="12020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a:solidFill>
                  <a:schemeClr val="lt1"/>
                </a:solidFill>
                <a:latin typeface="Calibri"/>
                <a:ea typeface="Calibri"/>
                <a:cs typeface="Calibri"/>
                <a:sym typeface="Calibri"/>
              </a:rPr>
              <a:t>Set-up</a:t>
            </a:r>
            <a:r>
              <a:rPr lang="en-US" sz="1800" b="0" i="0" u="none" strike="noStrike" cap="none">
                <a:solidFill>
                  <a:schemeClr val="lt1"/>
                </a:solidFill>
                <a:latin typeface="Calibri"/>
                <a:ea typeface="Calibri"/>
                <a:cs typeface="Calibri"/>
                <a:sym typeface="Calibri"/>
              </a:rPr>
              <a:t> – Follow the phone set-up instructions this will enable your phone for proper functioning</a:t>
            </a:r>
            <a:endParaRPr sz="1800" b="0" i="0" u="none" strike="noStrike" cap="none">
              <a:solidFill>
                <a:schemeClr val="lt1"/>
              </a:solidFill>
              <a:latin typeface="Calibri"/>
              <a:ea typeface="Calibri"/>
              <a:cs typeface="Calibri"/>
              <a:sym typeface="Calibri"/>
            </a:endParaRPr>
          </a:p>
        </p:txBody>
      </p:sp>
      <p:pic>
        <p:nvPicPr>
          <p:cNvPr id="815" name="Google Shape;815;p63" descr="Plugged Unplugged with solid fill"/>
          <p:cNvPicPr preferRelativeResize="0"/>
          <p:nvPr/>
        </p:nvPicPr>
        <p:blipFill rotWithShape="1">
          <a:blip r:embed="rId3">
            <a:alphaModFix/>
          </a:blip>
          <a:srcRect/>
          <a:stretch/>
        </p:blipFill>
        <p:spPr>
          <a:xfrm>
            <a:off x="2456114" y="5333999"/>
            <a:ext cx="914400" cy="914400"/>
          </a:xfrm>
          <a:prstGeom prst="rect">
            <a:avLst/>
          </a:prstGeom>
          <a:noFill/>
          <a:ln>
            <a:noFill/>
          </a:ln>
        </p:spPr>
      </p:pic>
      <p:pic>
        <p:nvPicPr>
          <p:cNvPr id="816" name="Google Shape;816;p63" descr="Smart Phone with solid fill"/>
          <p:cNvPicPr preferRelativeResize="0"/>
          <p:nvPr/>
        </p:nvPicPr>
        <p:blipFill rotWithShape="1">
          <a:blip r:embed="rId4">
            <a:alphaModFix/>
          </a:blip>
          <a:srcRect/>
          <a:stretch/>
        </p:blipFill>
        <p:spPr>
          <a:xfrm>
            <a:off x="4852402" y="5444067"/>
            <a:ext cx="914400" cy="914400"/>
          </a:xfrm>
          <a:prstGeom prst="rect">
            <a:avLst/>
          </a:prstGeom>
          <a:noFill/>
          <a:ln>
            <a:noFill/>
          </a:ln>
        </p:spPr>
      </p:pic>
      <p:sp>
        <p:nvSpPr>
          <p:cNvPr id="817" name="Google Shape;817;p63"/>
          <p:cNvSpPr/>
          <p:nvPr/>
        </p:nvSpPr>
        <p:spPr>
          <a:xfrm>
            <a:off x="5652697" y="6019516"/>
            <a:ext cx="423333" cy="152400"/>
          </a:xfrm>
          <a:prstGeom prst="leftArrow">
            <a:avLst>
              <a:gd name="adj1" fmla="val 50000"/>
              <a:gd name="adj2" fmla="val 50000"/>
            </a:avLst>
          </a:prstGeom>
          <a:solidFill>
            <a:srgbClr val="010F0F"/>
          </a:solidFill>
          <a:ln w="25400" cap="flat" cmpd="sng">
            <a:solidFill>
              <a:srgbClr val="010F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18" name="Google Shape;818;p63" descr="Wi-Fi with solid fill"/>
          <p:cNvPicPr preferRelativeResize="0"/>
          <p:nvPr/>
        </p:nvPicPr>
        <p:blipFill rotWithShape="1">
          <a:blip r:embed="rId5">
            <a:alphaModFix/>
          </a:blip>
          <a:srcRect/>
          <a:stretch/>
        </p:blipFill>
        <p:spPr>
          <a:xfrm>
            <a:off x="6984692" y="5244250"/>
            <a:ext cx="1185333" cy="1185333"/>
          </a:xfrm>
          <a:prstGeom prst="rect">
            <a:avLst/>
          </a:prstGeom>
          <a:noFill/>
          <a:ln>
            <a:noFill/>
          </a:ln>
        </p:spPr>
      </p:pic>
      <p:grpSp>
        <p:nvGrpSpPr>
          <p:cNvPr id="819" name="Google Shape;819;p63"/>
          <p:cNvGrpSpPr/>
          <p:nvPr/>
        </p:nvGrpSpPr>
        <p:grpSpPr>
          <a:xfrm>
            <a:off x="9690208" y="5498500"/>
            <a:ext cx="824158" cy="805533"/>
            <a:chOff x="10404966" y="1987546"/>
            <a:chExt cx="1091621" cy="1086133"/>
          </a:xfrm>
        </p:grpSpPr>
        <p:sp>
          <p:nvSpPr>
            <p:cNvPr id="820" name="Google Shape;820;p63"/>
            <p:cNvSpPr/>
            <p:nvPr/>
          </p:nvSpPr>
          <p:spPr>
            <a:xfrm>
              <a:off x="10643587" y="2308449"/>
              <a:ext cx="853000" cy="342845"/>
            </a:xfrm>
            <a:custGeom>
              <a:avLst/>
              <a:gdLst/>
              <a:ahLst/>
              <a:cxnLst/>
              <a:rect l="l" t="t" r="r" b="b"/>
              <a:pathLst>
                <a:path w="853000" h="342845" extrusionOk="0">
                  <a:moveTo>
                    <a:pt x="740547" y="0"/>
                  </a:moveTo>
                  <a:cubicBezTo>
                    <a:pt x="685692" y="0"/>
                    <a:pt x="639064" y="41141"/>
                    <a:pt x="630837" y="93254"/>
                  </a:cubicBezTo>
                  <a:lnTo>
                    <a:pt x="584209" y="93254"/>
                  </a:lnTo>
                  <a:cubicBezTo>
                    <a:pt x="575981" y="93254"/>
                    <a:pt x="567753" y="101482"/>
                    <a:pt x="567753" y="109710"/>
                  </a:cubicBezTo>
                  <a:cubicBezTo>
                    <a:pt x="567753" y="117939"/>
                    <a:pt x="575981" y="126167"/>
                    <a:pt x="584209" y="126167"/>
                  </a:cubicBezTo>
                  <a:lnTo>
                    <a:pt x="644550" y="126167"/>
                  </a:lnTo>
                  <a:cubicBezTo>
                    <a:pt x="652778" y="126167"/>
                    <a:pt x="661007" y="117939"/>
                    <a:pt x="661007" y="109710"/>
                  </a:cubicBezTo>
                  <a:cubicBezTo>
                    <a:pt x="661007" y="65827"/>
                    <a:pt x="696663" y="30171"/>
                    <a:pt x="740547" y="30171"/>
                  </a:cubicBezTo>
                  <a:cubicBezTo>
                    <a:pt x="784432" y="30171"/>
                    <a:pt x="820087" y="65827"/>
                    <a:pt x="820087" y="109710"/>
                  </a:cubicBezTo>
                  <a:lnTo>
                    <a:pt x="820087" y="172794"/>
                  </a:lnTo>
                  <a:cubicBezTo>
                    <a:pt x="820087" y="216678"/>
                    <a:pt x="784432" y="252334"/>
                    <a:pt x="740547" y="252334"/>
                  </a:cubicBezTo>
                  <a:cubicBezTo>
                    <a:pt x="696663" y="252334"/>
                    <a:pt x="661007" y="216678"/>
                    <a:pt x="661007" y="172794"/>
                  </a:cubicBezTo>
                  <a:cubicBezTo>
                    <a:pt x="661007" y="164566"/>
                    <a:pt x="652778" y="156337"/>
                    <a:pt x="644550" y="156337"/>
                  </a:cubicBezTo>
                  <a:lnTo>
                    <a:pt x="126167" y="156337"/>
                  </a:lnTo>
                  <a:cubicBezTo>
                    <a:pt x="117939" y="156337"/>
                    <a:pt x="109711" y="148109"/>
                    <a:pt x="109711" y="139881"/>
                  </a:cubicBezTo>
                  <a:cubicBezTo>
                    <a:pt x="109711" y="131653"/>
                    <a:pt x="117939" y="123424"/>
                    <a:pt x="126167" y="123424"/>
                  </a:cubicBezTo>
                  <a:lnTo>
                    <a:pt x="515640" y="123424"/>
                  </a:lnTo>
                  <a:cubicBezTo>
                    <a:pt x="523869" y="123424"/>
                    <a:pt x="532097" y="115196"/>
                    <a:pt x="532097" y="106968"/>
                  </a:cubicBezTo>
                  <a:cubicBezTo>
                    <a:pt x="532097" y="98740"/>
                    <a:pt x="523869" y="90511"/>
                    <a:pt x="515640" y="90511"/>
                  </a:cubicBezTo>
                  <a:lnTo>
                    <a:pt x="222164" y="90511"/>
                  </a:lnTo>
                  <a:cubicBezTo>
                    <a:pt x="202965" y="49370"/>
                    <a:pt x="161823" y="24685"/>
                    <a:pt x="117939" y="24685"/>
                  </a:cubicBezTo>
                  <a:cubicBezTo>
                    <a:pt x="52112" y="24685"/>
                    <a:pt x="0" y="76797"/>
                    <a:pt x="0" y="142624"/>
                  </a:cubicBezTo>
                  <a:cubicBezTo>
                    <a:pt x="0" y="181022"/>
                    <a:pt x="19200" y="213936"/>
                    <a:pt x="46627" y="235878"/>
                  </a:cubicBezTo>
                  <a:lnTo>
                    <a:pt x="30171" y="282505"/>
                  </a:lnTo>
                  <a:cubicBezTo>
                    <a:pt x="24685" y="296218"/>
                    <a:pt x="27428" y="309932"/>
                    <a:pt x="35656" y="323646"/>
                  </a:cubicBezTo>
                  <a:cubicBezTo>
                    <a:pt x="43884" y="334617"/>
                    <a:pt x="57598" y="342845"/>
                    <a:pt x="71312" y="342845"/>
                  </a:cubicBezTo>
                  <a:lnTo>
                    <a:pt x="161823" y="342845"/>
                  </a:lnTo>
                  <a:cubicBezTo>
                    <a:pt x="175537" y="342845"/>
                    <a:pt x="189251" y="334617"/>
                    <a:pt x="197480" y="323646"/>
                  </a:cubicBezTo>
                  <a:cubicBezTo>
                    <a:pt x="205708" y="312675"/>
                    <a:pt x="208450" y="296218"/>
                    <a:pt x="202965" y="282505"/>
                  </a:cubicBezTo>
                  <a:lnTo>
                    <a:pt x="186508" y="235878"/>
                  </a:lnTo>
                  <a:cubicBezTo>
                    <a:pt x="202965" y="222164"/>
                    <a:pt x="216678" y="205707"/>
                    <a:pt x="224907" y="186508"/>
                  </a:cubicBezTo>
                  <a:lnTo>
                    <a:pt x="630837" y="186508"/>
                  </a:lnTo>
                  <a:cubicBezTo>
                    <a:pt x="639064" y="238620"/>
                    <a:pt x="685692" y="279762"/>
                    <a:pt x="740547" y="279762"/>
                  </a:cubicBezTo>
                  <a:cubicBezTo>
                    <a:pt x="800888" y="279762"/>
                    <a:pt x="853001" y="230392"/>
                    <a:pt x="853001" y="167309"/>
                  </a:cubicBezTo>
                  <a:lnTo>
                    <a:pt x="853001" y="104225"/>
                  </a:lnTo>
                  <a:cubicBezTo>
                    <a:pt x="853001" y="52113"/>
                    <a:pt x="800888" y="0"/>
                    <a:pt x="740547" y="0"/>
                  </a:cubicBezTo>
                  <a:lnTo>
                    <a:pt x="740547" y="0"/>
                  </a:lnTo>
                  <a:close/>
                  <a:moveTo>
                    <a:pt x="159080" y="222164"/>
                  </a:moveTo>
                  <a:cubicBezTo>
                    <a:pt x="153595" y="224906"/>
                    <a:pt x="150852" y="233135"/>
                    <a:pt x="150852" y="241363"/>
                  </a:cubicBezTo>
                  <a:lnTo>
                    <a:pt x="172794" y="301704"/>
                  </a:lnTo>
                  <a:cubicBezTo>
                    <a:pt x="172794" y="304447"/>
                    <a:pt x="172794" y="309932"/>
                    <a:pt x="170052" y="312675"/>
                  </a:cubicBezTo>
                  <a:cubicBezTo>
                    <a:pt x="167309" y="315418"/>
                    <a:pt x="164566" y="318161"/>
                    <a:pt x="159080" y="318161"/>
                  </a:cubicBezTo>
                  <a:lnTo>
                    <a:pt x="68569" y="318161"/>
                  </a:lnTo>
                  <a:cubicBezTo>
                    <a:pt x="65826" y="318161"/>
                    <a:pt x="60341" y="315418"/>
                    <a:pt x="57598" y="312675"/>
                  </a:cubicBezTo>
                  <a:cubicBezTo>
                    <a:pt x="54855" y="309932"/>
                    <a:pt x="54855" y="304447"/>
                    <a:pt x="54855" y="301704"/>
                  </a:cubicBezTo>
                  <a:lnTo>
                    <a:pt x="76797" y="241363"/>
                  </a:lnTo>
                  <a:cubicBezTo>
                    <a:pt x="79540" y="233135"/>
                    <a:pt x="76797" y="224906"/>
                    <a:pt x="68569" y="222164"/>
                  </a:cubicBezTo>
                  <a:cubicBezTo>
                    <a:pt x="41142" y="205707"/>
                    <a:pt x="24685" y="178280"/>
                    <a:pt x="24685" y="148109"/>
                  </a:cubicBezTo>
                  <a:cubicBezTo>
                    <a:pt x="24685" y="101482"/>
                    <a:pt x="63083" y="63084"/>
                    <a:pt x="109711" y="63084"/>
                  </a:cubicBezTo>
                  <a:cubicBezTo>
                    <a:pt x="137138" y="63084"/>
                    <a:pt x="161823" y="76797"/>
                    <a:pt x="178280" y="95997"/>
                  </a:cubicBezTo>
                  <a:lnTo>
                    <a:pt x="117939" y="95997"/>
                  </a:lnTo>
                  <a:cubicBezTo>
                    <a:pt x="90511" y="95997"/>
                    <a:pt x="68569" y="117939"/>
                    <a:pt x="68569" y="145366"/>
                  </a:cubicBezTo>
                  <a:cubicBezTo>
                    <a:pt x="68569" y="172794"/>
                    <a:pt x="90511" y="194736"/>
                    <a:pt x="117939" y="194736"/>
                  </a:cubicBezTo>
                  <a:lnTo>
                    <a:pt x="181023" y="194736"/>
                  </a:lnTo>
                  <a:cubicBezTo>
                    <a:pt x="181023" y="202965"/>
                    <a:pt x="170052" y="213936"/>
                    <a:pt x="159080" y="222164"/>
                  </a:cubicBezTo>
                  <a:lnTo>
                    <a:pt x="159080" y="222164"/>
                  </a:lnTo>
                  <a:close/>
                </a:path>
              </a:pathLst>
            </a:custGeom>
            <a:solidFill>
              <a:srgbClr val="24BAA2"/>
            </a:solidFill>
            <a:ln w="19050"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21" name="Google Shape;821;p63"/>
            <p:cNvGrpSpPr/>
            <p:nvPr/>
          </p:nvGrpSpPr>
          <p:grpSpPr>
            <a:xfrm>
              <a:off x="10404966" y="1987546"/>
              <a:ext cx="685692" cy="1086133"/>
              <a:chOff x="10404966" y="1987546"/>
              <a:chExt cx="685692" cy="1086133"/>
            </a:xfrm>
          </p:grpSpPr>
          <p:sp>
            <p:nvSpPr>
              <p:cNvPr id="822" name="Google Shape;822;p63"/>
              <p:cNvSpPr/>
              <p:nvPr/>
            </p:nvSpPr>
            <p:spPr>
              <a:xfrm>
                <a:off x="10404966" y="2250851"/>
                <a:ext cx="681982" cy="822828"/>
              </a:xfrm>
              <a:custGeom>
                <a:avLst/>
                <a:gdLst/>
                <a:ahLst/>
                <a:cxnLst/>
                <a:rect l="l" t="t" r="r" b="b"/>
                <a:pathLst>
                  <a:path w="681982" h="822828" extrusionOk="0">
                    <a:moveTo>
                      <a:pt x="669236" y="290733"/>
                    </a:moveTo>
                    <a:cubicBezTo>
                      <a:pt x="661007" y="290733"/>
                      <a:pt x="652779" y="298961"/>
                      <a:pt x="652779" y="307189"/>
                    </a:cubicBezTo>
                    <a:lnTo>
                      <a:pt x="652779" y="704890"/>
                    </a:lnTo>
                    <a:cubicBezTo>
                      <a:pt x="652779" y="754260"/>
                      <a:pt x="614381" y="792658"/>
                      <a:pt x="565010" y="792658"/>
                    </a:cubicBezTo>
                    <a:lnTo>
                      <a:pt x="120682" y="792658"/>
                    </a:lnTo>
                    <a:cubicBezTo>
                      <a:pt x="71312" y="792658"/>
                      <a:pt x="32914" y="754260"/>
                      <a:pt x="32914" y="704890"/>
                    </a:cubicBezTo>
                    <a:lnTo>
                      <a:pt x="32914" y="16456"/>
                    </a:lnTo>
                    <a:cubicBezTo>
                      <a:pt x="32914" y="8228"/>
                      <a:pt x="24686" y="0"/>
                      <a:pt x="16457" y="0"/>
                    </a:cubicBezTo>
                    <a:cubicBezTo>
                      <a:pt x="8229" y="0"/>
                      <a:pt x="0" y="8228"/>
                      <a:pt x="0" y="16456"/>
                    </a:cubicBezTo>
                    <a:lnTo>
                      <a:pt x="0" y="704890"/>
                    </a:lnTo>
                    <a:cubicBezTo>
                      <a:pt x="0" y="770716"/>
                      <a:pt x="52113" y="822829"/>
                      <a:pt x="117940" y="822829"/>
                    </a:cubicBezTo>
                    <a:lnTo>
                      <a:pt x="562267" y="822829"/>
                    </a:lnTo>
                    <a:cubicBezTo>
                      <a:pt x="628094" y="822829"/>
                      <a:pt x="680207" y="770716"/>
                      <a:pt x="680207" y="704890"/>
                    </a:cubicBezTo>
                    <a:lnTo>
                      <a:pt x="680207" y="307189"/>
                    </a:lnTo>
                    <a:cubicBezTo>
                      <a:pt x="685692" y="296218"/>
                      <a:pt x="677464" y="290733"/>
                      <a:pt x="669236" y="290733"/>
                    </a:cubicBezTo>
                    <a:lnTo>
                      <a:pt x="669236" y="290733"/>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63"/>
              <p:cNvSpPr/>
              <p:nvPr/>
            </p:nvSpPr>
            <p:spPr>
              <a:xfrm>
                <a:off x="10409739" y="1987546"/>
                <a:ext cx="680919" cy="381243"/>
              </a:xfrm>
              <a:custGeom>
                <a:avLst/>
                <a:gdLst/>
                <a:ahLst/>
                <a:cxnLst/>
                <a:rect l="l" t="t" r="r" b="b"/>
                <a:pathLst>
                  <a:path w="680919" h="381243" extrusionOk="0">
                    <a:moveTo>
                      <a:pt x="11684" y="224906"/>
                    </a:moveTo>
                    <a:cubicBezTo>
                      <a:pt x="19913" y="224906"/>
                      <a:pt x="28141" y="216678"/>
                      <a:pt x="28141" y="208450"/>
                    </a:cubicBezTo>
                    <a:lnTo>
                      <a:pt x="28141" y="117939"/>
                    </a:lnTo>
                    <a:cubicBezTo>
                      <a:pt x="28141" y="68569"/>
                      <a:pt x="66540" y="30171"/>
                      <a:pt x="115910" y="30171"/>
                    </a:cubicBezTo>
                    <a:lnTo>
                      <a:pt x="560238" y="30171"/>
                    </a:lnTo>
                    <a:cubicBezTo>
                      <a:pt x="609608" y="30171"/>
                      <a:pt x="648007" y="68569"/>
                      <a:pt x="648007" y="117939"/>
                    </a:cubicBezTo>
                    <a:lnTo>
                      <a:pt x="648007" y="364787"/>
                    </a:lnTo>
                    <a:cubicBezTo>
                      <a:pt x="648007" y="373016"/>
                      <a:pt x="656235" y="381244"/>
                      <a:pt x="664464" y="381244"/>
                    </a:cubicBezTo>
                    <a:cubicBezTo>
                      <a:pt x="672692" y="381244"/>
                      <a:pt x="680920" y="373016"/>
                      <a:pt x="680920" y="364787"/>
                    </a:cubicBezTo>
                    <a:lnTo>
                      <a:pt x="680920" y="117939"/>
                    </a:lnTo>
                    <a:cubicBezTo>
                      <a:pt x="680920" y="52112"/>
                      <a:pt x="628807" y="0"/>
                      <a:pt x="562981" y="0"/>
                    </a:cubicBezTo>
                    <a:lnTo>
                      <a:pt x="118652" y="0"/>
                    </a:lnTo>
                    <a:cubicBezTo>
                      <a:pt x="52826" y="0"/>
                      <a:pt x="714" y="52112"/>
                      <a:pt x="714" y="117939"/>
                    </a:cubicBezTo>
                    <a:lnTo>
                      <a:pt x="714" y="208450"/>
                    </a:lnTo>
                    <a:cubicBezTo>
                      <a:pt x="-2029" y="219421"/>
                      <a:pt x="3456" y="224906"/>
                      <a:pt x="11684" y="224906"/>
                    </a:cubicBezTo>
                    <a:lnTo>
                      <a:pt x="11684" y="224906"/>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63"/>
              <p:cNvSpPr/>
              <p:nvPr/>
            </p:nvSpPr>
            <p:spPr>
              <a:xfrm>
                <a:off x="10473536" y="2050629"/>
                <a:ext cx="554039" cy="954481"/>
              </a:xfrm>
              <a:custGeom>
                <a:avLst/>
                <a:gdLst/>
                <a:ahLst/>
                <a:cxnLst/>
                <a:rect l="l" t="t" r="r" b="b"/>
                <a:pathLst>
                  <a:path w="554039" h="954481" extrusionOk="0">
                    <a:moveTo>
                      <a:pt x="537583" y="318160"/>
                    </a:moveTo>
                    <a:cubicBezTo>
                      <a:pt x="545811" y="318160"/>
                      <a:pt x="554039" y="309932"/>
                      <a:pt x="554039" y="301704"/>
                    </a:cubicBezTo>
                    <a:lnTo>
                      <a:pt x="554039" y="54855"/>
                    </a:lnTo>
                    <a:cubicBezTo>
                      <a:pt x="554039" y="24685"/>
                      <a:pt x="529355" y="0"/>
                      <a:pt x="499184" y="0"/>
                    </a:cubicBezTo>
                    <a:lnTo>
                      <a:pt x="447072" y="0"/>
                    </a:lnTo>
                    <a:cubicBezTo>
                      <a:pt x="430615" y="0"/>
                      <a:pt x="419644" y="10971"/>
                      <a:pt x="414158" y="24685"/>
                    </a:cubicBezTo>
                    <a:cubicBezTo>
                      <a:pt x="411415" y="32913"/>
                      <a:pt x="405930" y="38399"/>
                      <a:pt x="397701" y="38399"/>
                    </a:cubicBezTo>
                    <a:lnTo>
                      <a:pt x="156338" y="38399"/>
                    </a:lnTo>
                    <a:cubicBezTo>
                      <a:pt x="148110" y="38399"/>
                      <a:pt x="142624" y="32913"/>
                      <a:pt x="139881" y="24685"/>
                    </a:cubicBezTo>
                    <a:cubicBezTo>
                      <a:pt x="134396" y="10971"/>
                      <a:pt x="120682" y="0"/>
                      <a:pt x="106969" y="0"/>
                    </a:cubicBezTo>
                    <a:lnTo>
                      <a:pt x="54855" y="0"/>
                    </a:lnTo>
                    <a:cubicBezTo>
                      <a:pt x="24686" y="0"/>
                      <a:pt x="0" y="24685"/>
                      <a:pt x="0" y="54855"/>
                    </a:cubicBezTo>
                    <a:lnTo>
                      <a:pt x="0" y="899626"/>
                    </a:lnTo>
                    <a:cubicBezTo>
                      <a:pt x="0" y="929796"/>
                      <a:pt x="24686" y="954481"/>
                      <a:pt x="54855" y="954481"/>
                    </a:cubicBezTo>
                    <a:lnTo>
                      <a:pt x="392216" y="954481"/>
                    </a:lnTo>
                    <a:cubicBezTo>
                      <a:pt x="400444" y="954481"/>
                      <a:pt x="408673" y="946253"/>
                      <a:pt x="408673" y="938025"/>
                    </a:cubicBezTo>
                    <a:cubicBezTo>
                      <a:pt x="408673" y="929796"/>
                      <a:pt x="400444" y="921568"/>
                      <a:pt x="392216" y="921568"/>
                    </a:cubicBezTo>
                    <a:lnTo>
                      <a:pt x="54855" y="921568"/>
                    </a:lnTo>
                    <a:cubicBezTo>
                      <a:pt x="41142" y="921568"/>
                      <a:pt x="30171" y="910597"/>
                      <a:pt x="30171" y="896883"/>
                    </a:cubicBezTo>
                    <a:lnTo>
                      <a:pt x="30171" y="52112"/>
                    </a:lnTo>
                    <a:cubicBezTo>
                      <a:pt x="30171" y="38399"/>
                      <a:pt x="41142" y="27428"/>
                      <a:pt x="54855" y="27428"/>
                    </a:cubicBezTo>
                    <a:lnTo>
                      <a:pt x="106969" y="27428"/>
                    </a:lnTo>
                    <a:cubicBezTo>
                      <a:pt x="109711" y="27428"/>
                      <a:pt x="109711" y="27428"/>
                      <a:pt x="109711" y="30170"/>
                    </a:cubicBezTo>
                    <a:cubicBezTo>
                      <a:pt x="115197" y="49370"/>
                      <a:pt x="134396" y="63084"/>
                      <a:pt x="156338" y="63084"/>
                    </a:cubicBezTo>
                    <a:lnTo>
                      <a:pt x="394959" y="63084"/>
                    </a:lnTo>
                    <a:cubicBezTo>
                      <a:pt x="416901" y="63084"/>
                      <a:pt x="436101" y="49370"/>
                      <a:pt x="441586" y="30170"/>
                    </a:cubicBezTo>
                    <a:cubicBezTo>
                      <a:pt x="441586" y="30170"/>
                      <a:pt x="444329" y="27428"/>
                      <a:pt x="444329" y="27428"/>
                    </a:cubicBezTo>
                    <a:lnTo>
                      <a:pt x="496441" y="27428"/>
                    </a:lnTo>
                    <a:cubicBezTo>
                      <a:pt x="510155" y="27428"/>
                      <a:pt x="521126" y="38399"/>
                      <a:pt x="521126" y="52112"/>
                    </a:cubicBezTo>
                    <a:lnTo>
                      <a:pt x="521126" y="298961"/>
                    </a:lnTo>
                    <a:cubicBezTo>
                      <a:pt x="521126" y="312675"/>
                      <a:pt x="529355" y="318160"/>
                      <a:pt x="537583" y="318160"/>
                    </a:cubicBezTo>
                    <a:lnTo>
                      <a:pt x="537583" y="318160"/>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63"/>
              <p:cNvSpPr/>
              <p:nvPr/>
            </p:nvSpPr>
            <p:spPr>
              <a:xfrm>
                <a:off x="10915121" y="2538841"/>
                <a:ext cx="112453" cy="469012"/>
              </a:xfrm>
              <a:custGeom>
                <a:avLst/>
                <a:gdLst/>
                <a:ahLst/>
                <a:cxnLst/>
                <a:rect l="l" t="t" r="r" b="b"/>
                <a:pathLst>
                  <a:path w="112453" h="469012" extrusionOk="0">
                    <a:moveTo>
                      <a:pt x="0" y="452556"/>
                    </a:moveTo>
                    <a:cubicBezTo>
                      <a:pt x="0" y="460784"/>
                      <a:pt x="8229" y="469012"/>
                      <a:pt x="16457" y="469012"/>
                    </a:cubicBezTo>
                    <a:lnTo>
                      <a:pt x="57598" y="469012"/>
                    </a:lnTo>
                    <a:cubicBezTo>
                      <a:pt x="87769" y="469012"/>
                      <a:pt x="112454" y="444327"/>
                      <a:pt x="112454" y="414157"/>
                    </a:cubicBezTo>
                    <a:lnTo>
                      <a:pt x="112454" y="16456"/>
                    </a:lnTo>
                    <a:cubicBezTo>
                      <a:pt x="112454" y="8228"/>
                      <a:pt x="104226" y="0"/>
                      <a:pt x="95997" y="0"/>
                    </a:cubicBezTo>
                    <a:cubicBezTo>
                      <a:pt x="87769" y="0"/>
                      <a:pt x="79540" y="8228"/>
                      <a:pt x="79540" y="16456"/>
                    </a:cubicBezTo>
                    <a:lnTo>
                      <a:pt x="79540" y="414157"/>
                    </a:lnTo>
                    <a:cubicBezTo>
                      <a:pt x="79540" y="427871"/>
                      <a:pt x="68569" y="438842"/>
                      <a:pt x="54855" y="438842"/>
                    </a:cubicBezTo>
                    <a:lnTo>
                      <a:pt x="16457" y="438842"/>
                    </a:lnTo>
                    <a:cubicBezTo>
                      <a:pt x="8229" y="438842"/>
                      <a:pt x="0" y="444327"/>
                      <a:pt x="0" y="452556"/>
                    </a:cubicBezTo>
                    <a:lnTo>
                      <a:pt x="0" y="452556"/>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63"/>
              <p:cNvSpPr/>
              <p:nvPr/>
            </p:nvSpPr>
            <p:spPr>
              <a:xfrm>
                <a:off x="10544848" y="2733577"/>
                <a:ext cx="405930" cy="178279"/>
              </a:xfrm>
              <a:custGeom>
                <a:avLst/>
                <a:gdLst/>
                <a:ahLst/>
                <a:cxnLst/>
                <a:rect l="l" t="t" r="r" b="b"/>
                <a:pathLst>
                  <a:path w="405930" h="178279" extrusionOk="0">
                    <a:moveTo>
                      <a:pt x="367531" y="0"/>
                    </a:moveTo>
                    <a:lnTo>
                      <a:pt x="38399" y="0"/>
                    </a:lnTo>
                    <a:cubicBezTo>
                      <a:pt x="16457" y="0"/>
                      <a:pt x="0" y="16457"/>
                      <a:pt x="0" y="38399"/>
                    </a:cubicBezTo>
                    <a:lnTo>
                      <a:pt x="0" y="139881"/>
                    </a:lnTo>
                    <a:cubicBezTo>
                      <a:pt x="0" y="161823"/>
                      <a:pt x="16457" y="178280"/>
                      <a:pt x="38399" y="178280"/>
                    </a:cubicBezTo>
                    <a:lnTo>
                      <a:pt x="367531" y="178280"/>
                    </a:lnTo>
                    <a:cubicBezTo>
                      <a:pt x="389473" y="178280"/>
                      <a:pt x="405930" y="161823"/>
                      <a:pt x="405930" y="139881"/>
                    </a:cubicBezTo>
                    <a:lnTo>
                      <a:pt x="405930" y="38399"/>
                    </a:lnTo>
                    <a:cubicBezTo>
                      <a:pt x="405930" y="19199"/>
                      <a:pt x="389473" y="0"/>
                      <a:pt x="367531" y="0"/>
                    </a:cubicBezTo>
                    <a:lnTo>
                      <a:pt x="367531" y="0"/>
                    </a:lnTo>
                    <a:close/>
                    <a:moveTo>
                      <a:pt x="375759" y="139881"/>
                    </a:moveTo>
                    <a:cubicBezTo>
                      <a:pt x="375759" y="142624"/>
                      <a:pt x="373017" y="145366"/>
                      <a:pt x="370274" y="145366"/>
                    </a:cubicBezTo>
                    <a:lnTo>
                      <a:pt x="41142" y="145366"/>
                    </a:lnTo>
                    <a:cubicBezTo>
                      <a:pt x="38399" y="145366"/>
                      <a:pt x="35656" y="142624"/>
                      <a:pt x="35656" y="139881"/>
                    </a:cubicBezTo>
                    <a:lnTo>
                      <a:pt x="35656" y="38399"/>
                    </a:lnTo>
                    <a:cubicBezTo>
                      <a:pt x="35656" y="35656"/>
                      <a:pt x="38399" y="32913"/>
                      <a:pt x="41142" y="32913"/>
                    </a:cubicBezTo>
                    <a:lnTo>
                      <a:pt x="370274" y="32913"/>
                    </a:lnTo>
                    <a:cubicBezTo>
                      <a:pt x="373017" y="32913"/>
                      <a:pt x="375759" y="35656"/>
                      <a:pt x="375759" y="38399"/>
                    </a:cubicBezTo>
                    <a:lnTo>
                      <a:pt x="375759" y="139881"/>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63"/>
              <p:cNvSpPr/>
              <p:nvPr/>
            </p:nvSpPr>
            <p:spPr>
              <a:xfrm>
                <a:off x="10731356" y="2807631"/>
                <a:ext cx="41141" cy="32913"/>
              </a:xfrm>
              <a:custGeom>
                <a:avLst/>
                <a:gdLst/>
                <a:ahLst/>
                <a:cxnLst/>
                <a:rect l="l" t="t" r="r" b="b"/>
                <a:pathLst>
                  <a:path w="41141" h="32913" extrusionOk="0">
                    <a:moveTo>
                      <a:pt x="24685" y="0"/>
                    </a:moveTo>
                    <a:lnTo>
                      <a:pt x="16456" y="0"/>
                    </a:lnTo>
                    <a:cubicBezTo>
                      <a:pt x="8228" y="0"/>
                      <a:pt x="0" y="8228"/>
                      <a:pt x="0" y="16457"/>
                    </a:cubicBezTo>
                    <a:cubicBezTo>
                      <a:pt x="0" y="24685"/>
                      <a:pt x="8228" y="32913"/>
                      <a:pt x="16456" y="32913"/>
                    </a:cubicBezTo>
                    <a:lnTo>
                      <a:pt x="24685" y="32913"/>
                    </a:lnTo>
                    <a:cubicBezTo>
                      <a:pt x="32913" y="32913"/>
                      <a:pt x="41142" y="24685"/>
                      <a:pt x="41142" y="16457"/>
                    </a:cubicBezTo>
                    <a:cubicBezTo>
                      <a:pt x="41142" y="8228"/>
                      <a:pt x="35656" y="0"/>
                      <a:pt x="24685" y="0"/>
                    </a:cubicBezTo>
                    <a:lnTo>
                      <a:pt x="24685" y="0"/>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63"/>
              <p:cNvSpPr/>
              <p:nvPr/>
            </p:nvSpPr>
            <p:spPr>
              <a:xfrm>
                <a:off x="10640844" y="2807631"/>
                <a:ext cx="41141" cy="32913"/>
              </a:xfrm>
              <a:custGeom>
                <a:avLst/>
                <a:gdLst/>
                <a:ahLst/>
                <a:cxnLst/>
                <a:rect l="l" t="t" r="r" b="b"/>
                <a:pathLst>
                  <a:path w="41141" h="32913" extrusionOk="0">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41142" y="8228"/>
                      <a:pt x="35656" y="0"/>
                      <a:pt x="24685" y="0"/>
                    </a:cubicBezTo>
                    <a:lnTo>
                      <a:pt x="24685" y="0"/>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63"/>
              <p:cNvSpPr/>
              <p:nvPr/>
            </p:nvSpPr>
            <p:spPr>
              <a:xfrm>
                <a:off x="10832838" y="2807631"/>
                <a:ext cx="41141" cy="32913"/>
              </a:xfrm>
              <a:custGeom>
                <a:avLst/>
                <a:gdLst/>
                <a:ahLst/>
                <a:cxnLst/>
                <a:rect l="l" t="t" r="r" b="b"/>
                <a:pathLst>
                  <a:path w="41141" h="32913" extrusionOk="0">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38399" y="8228"/>
                      <a:pt x="32914" y="0"/>
                      <a:pt x="24685" y="0"/>
                    </a:cubicBezTo>
                    <a:lnTo>
                      <a:pt x="24685" y="0"/>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64"/>
          <p:cNvSpPr txBox="1">
            <a:spLocks noGrp="1"/>
          </p:cNvSpPr>
          <p:nvPr>
            <p:ph type="body" idx="1"/>
          </p:nvPr>
        </p:nvSpPr>
        <p:spPr>
          <a:xfrm>
            <a:off x="5451987" y="1731969"/>
            <a:ext cx="5384800" cy="391318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2400"/>
              <a:buFont typeface="Arial"/>
              <a:buNone/>
            </a:pPr>
            <a:r>
              <a:rPr lang="en-US"/>
              <a:t>In this short Video:  </a:t>
            </a:r>
            <a:endParaRPr/>
          </a:p>
          <a:p>
            <a:pPr marL="571500" lvl="0" indent="-342900" algn="l" rtl="0">
              <a:lnSpc>
                <a:spcPct val="90000"/>
              </a:lnSpc>
              <a:spcBef>
                <a:spcPts val="1000"/>
              </a:spcBef>
              <a:spcAft>
                <a:spcPts val="0"/>
              </a:spcAft>
              <a:buSzPts val="2400"/>
              <a:buFont typeface="Arial"/>
              <a:buChar char="•"/>
            </a:pPr>
            <a:r>
              <a:rPr lang="en-US"/>
              <a:t>learn how to </a:t>
            </a:r>
            <a:r>
              <a:rPr lang="en-US" b="1">
                <a:solidFill>
                  <a:srgbClr val="24BAA2"/>
                </a:solidFill>
              </a:rPr>
              <a:t>CONNECT</a:t>
            </a:r>
            <a:r>
              <a:rPr lang="en-US"/>
              <a:t>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your</a:t>
            </a:r>
            <a:r>
              <a:rPr lang="en-US"/>
              <a:t> android phone to a  Wifi network</a:t>
            </a:r>
            <a:endParaRPr/>
          </a:p>
          <a:p>
            <a:pPr marL="571500" lvl="0" indent="-342900" algn="l" rtl="0">
              <a:lnSpc>
                <a:spcPct val="90000"/>
              </a:lnSpc>
              <a:spcBef>
                <a:spcPts val="1000"/>
              </a:spcBef>
              <a:spcAft>
                <a:spcPts val="0"/>
              </a:spcAft>
              <a:buSzPts val="2400"/>
              <a:buFont typeface="Arial"/>
              <a:buChar char="•"/>
            </a:pPr>
            <a:r>
              <a:rPr lang="en-US"/>
              <a:t>Learn how to </a:t>
            </a:r>
            <a:r>
              <a:rPr lang="en-US" b="1">
                <a:solidFill>
                  <a:srgbClr val="24BAA2"/>
                </a:solidFill>
              </a:rPr>
              <a:t>SEARCH</a:t>
            </a:r>
            <a:r>
              <a:rPr lang="en-US">
                <a:solidFill>
                  <a:srgbClr val="24BAA2"/>
                </a:solidFill>
              </a:rPr>
              <a:t> </a:t>
            </a:r>
            <a:r>
              <a:rPr lang="en-US"/>
              <a:t>for Apps in the Google Play store</a:t>
            </a:r>
            <a:endParaRPr/>
          </a:p>
          <a:p>
            <a:pPr marL="571500" lvl="0" indent="-342900" algn="l" rtl="0">
              <a:lnSpc>
                <a:spcPct val="90000"/>
              </a:lnSpc>
              <a:spcBef>
                <a:spcPts val="1000"/>
              </a:spcBef>
              <a:spcAft>
                <a:spcPts val="0"/>
              </a:spcAft>
              <a:buSzPts val="2400"/>
              <a:buFont typeface="Arial"/>
              <a:buChar char="•"/>
            </a:pPr>
            <a:r>
              <a:rPr lang="en-US"/>
              <a:t>Learn how to</a:t>
            </a:r>
            <a:r>
              <a:rPr lang="en-US" b="1"/>
              <a:t> </a:t>
            </a:r>
            <a:r>
              <a:rPr lang="en-US" b="1">
                <a:solidFill>
                  <a:srgbClr val="24BAA2"/>
                </a:solidFill>
              </a:rPr>
              <a:t>SHARE</a:t>
            </a:r>
            <a:r>
              <a:rPr lang="en-US" b="1"/>
              <a:t> </a:t>
            </a:r>
            <a:r>
              <a:rPr lang="en-US"/>
              <a:t>photos or videos that you have captured with your smartphone</a:t>
            </a:r>
            <a:endParaRPr/>
          </a:p>
          <a:p>
            <a:pPr marL="228600" lvl="0" indent="0" algn="l" rtl="0">
              <a:lnSpc>
                <a:spcPct val="90000"/>
              </a:lnSpc>
              <a:spcBef>
                <a:spcPts val="1000"/>
              </a:spcBef>
              <a:spcAft>
                <a:spcPts val="0"/>
              </a:spcAft>
              <a:buSzPts val="2400"/>
              <a:buNone/>
            </a:pPr>
            <a:r>
              <a:rPr lang="en-US"/>
              <a:t>These instructions can be applied to an iPhone also except for the Apps you go to the Apple App-Store.</a:t>
            </a:r>
            <a:endParaRPr/>
          </a:p>
        </p:txBody>
      </p:sp>
      <p:sp>
        <p:nvSpPr>
          <p:cNvPr id="835" name="Google Shape;835;p64"/>
          <p:cNvSpPr txBox="1">
            <a:spLocks noGrp="1"/>
          </p:cNvSpPr>
          <p:nvPr>
            <p:ph type="body" idx="2"/>
          </p:nvPr>
        </p:nvSpPr>
        <p:spPr>
          <a:xfrm>
            <a:off x="5130800" y="381993"/>
            <a:ext cx="5803799"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Some simple yet useful functions of a smartphone</a:t>
            </a:r>
            <a:endParaRPr/>
          </a:p>
        </p:txBody>
      </p:sp>
      <p:sp>
        <p:nvSpPr>
          <p:cNvPr id="836" name="Google Shape;836;p64"/>
          <p:cNvSpPr>
            <a:spLocks noGrp="1"/>
          </p:cNvSpPr>
          <p:nvPr>
            <p:ph type="pic" idx="3"/>
          </p:nvPr>
        </p:nvSpPr>
        <p:spPr>
          <a:xfrm>
            <a:off x="0" y="1866787"/>
            <a:ext cx="5130800" cy="3913188"/>
          </a:xfrm>
          <a:prstGeom prst="rect">
            <a:avLst/>
          </a:prstGeom>
          <a:solidFill>
            <a:srgbClr val="D8D8D8"/>
          </a:solidFill>
          <a:ln>
            <a:noFill/>
          </a:ln>
        </p:spPr>
        <p:txBody>
          <a:bodyPr/>
          <a:lstStyle/>
          <a:p>
            <a:endParaRPr lang="en-IE"/>
          </a:p>
        </p:txBody>
      </p:sp>
      <p:sp>
        <p:nvSpPr>
          <p:cNvPr id="837" name="Google Shape;837;p64"/>
          <p:cNvSpPr txBox="1"/>
          <p:nvPr/>
        </p:nvSpPr>
        <p:spPr>
          <a:xfrm>
            <a:off x="0" y="6425693"/>
            <a:ext cx="341206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24BAA2"/>
                </a:solidFill>
                <a:latin typeface="Arial"/>
                <a:ea typeface="Arial"/>
                <a:cs typeface="Arial"/>
                <a:sym typeface="Arial"/>
                <a:hlinkClick r:id="rId3">
                  <a:extLst>
                    <a:ext uri="{A12FA001-AC4F-418D-AE19-62706E023703}">
                      <ahyp:hlinkClr xmlns:ahyp="http://schemas.microsoft.com/office/drawing/2018/hyperlinkcolor" val="tx"/>
                    </a:ext>
                  </a:extLst>
                </a:hlinkClick>
              </a:rPr>
              <a:t>Smartphone Basics (Android) - YouTube</a:t>
            </a:r>
            <a:endParaRPr sz="1400" b="0" i="0" u="none" strike="noStrike" cap="none">
              <a:solidFill>
                <a:srgbClr val="24BAA2"/>
              </a:solidFill>
              <a:latin typeface="Arial"/>
              <a:ea typeface="Arial"/>
              <a:cs typeface="Arial"/>
              <a:sym typeface="Arial"/>
            </a:endParaRPr>
          </a:p>
        </p:txBody>
      </p:sp>
      <p:pic>
        <p:nvPicPr>
          <p:cNvPr id="838" name="Google Shape;838;p64" title="Smartphone Basics (Android)"/>
          <p:cNvPicPr preferRelativeResize="0"/>
          <p:nvPr/>
        </p:nvPicPr>
        <p:blipFill rotWithShape="1">
          <a:blip r:embed="rId4">
            <a:alphaModFix/>
          </a:blip>
          <a:srcRect/>
          <a:stretch/>
        </p:blipFill>
        <p:spPr>
          <a:xfrm>
            <a:off x="0" y="1866787"/>
            <a:ext cx="5301574" cy="39321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4"/>
                                        </p:tgtEl>
                                        <p:attrNameLst>
                                          <p:attrName>style.visibility</p:attrName>
                                        </p:attrNameLst>
                                      </p:cBhvr>
                                      <p:to>
                                        <p:strVal val="visible"/>
                                      </p:to>
                                    </p:set>
                                    <p:animEffect transition="in" filter="fade">
                                      <p:cBhvr>
                                        <p:cTn id="7" dur="1"/>
                                        <p:tgtEl>
                                          <p:spTgt spid="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6"/>
          <p:cNvSpPr txBox="1">
            <a:spLocks noGrp="1"/>
          </p:cNvSpPr>
          <p:nvPr>
            <p:ph type="body" idx="1"/>
          </p:nvPr>
        </p:nvSpPr>
        <p:spPr>
          <a:xfrm>
            <a:off x="235140" y="1481505"/>
            <a:ext cx="8237652" cy="5134475"/>
          </a:xfrm>
          <a:prstGeom prst="rect">
            <a:avLst/>
          </a:prstGeom>
          <a:noFill/>
          <a:ln>
            <a:noFill/>
          </a:ln>
        </p:spPr>
        <p:txBody>
          <a:bodyPr spcFirstLastPara="1" wrap="square" lIns="91425" tIns="45700" rIns="91425" bIns="45700" anchor="t" anchorCtr="0">
            <a:noAutofit/>
          </a:bodyPr>
          <a:lstStyle/>
          <a:p>
            <a:pPr marL="702900" lvl="0" indent="-342900" algn="l" rtl="0">
              <a:lnSpc>
                <a:spcPct val="100000"/>
              </a:lnSpc>
              <a:spcBef>
                <a:spcPts val="600"/>
              </a:spcBef>
              <a:spcAft>
                <a:spcPts val="0"/>
              </a:spcAft>
              <a:buSzPts val="2400"/>
              <a:buFont typeface="Arial"/>
              <a:buChar char="•"/>
            </a:pPr>
            <a:r>
              <a:rPr lang="en-US" dirty="0"/>
              <a:t>Smartphones are the first choice for </a:t>
            </a:r>
            <a:r>
              <a:rPr lang="en-US" b="1" dirty="0">
                <a:solidFill>
                  <a:srgbClr val="24BAA2"/>
                </a:solidFill>
              </a:rPr>
              <a:t>communicating</a:t>
            </a:r>
            <a:r>
              <a:rPr lang="en-US" dirty="0"/>
              <a:t> since you have the choice of calling, texting, and using a huge range of messaging apps. This makes staying in touch with clients and colleagues very easy.</a:t>
            </a:r>
            <a:endParaRPr dirty="0"/>
          </a:p>
          <a:p>
            <a:pPr marL="702900" lvl="0" indent="-342900" algn="l" rtl="0">
              <a:lnSpc>
                <a:spcPct val="100000"/>
              </a:lnSpc>
              <a:spcBef>
                <a:spcPts val="600"/>
              </a:spcBef>
              <a:spcAft>
                <a:spcPts val="0"/>
              </a:spcAft>
              <a:buSzPts val="2400"/>
              <a:buFont typeface="Arial"/>
              <a:buChar char="•"/>
            </a:pPr>
            <a:r>
              <a:rPr lang="en-US" dirty="0"/>
              <a:t>Ability to </a:t>
            </a:r>
            <a:r>
              <a:rPr lang="en-US" b="1" dirty="0">
                <a:solidFill>
                  <a:srgbClr val="24BAA2"/>
                </a:solidFill>
              </a:rPr>
              <a:t>store personal and important details </a:t>
            </a:r>
            <a:r>
              <a:rPr lang="en-US" dirty="0"/>
              <a:t>facilitating instant communication/interaction. Client details, (phone numbers, addresses, Medical details) can be stored easily</a:t>
            </a:r>
            <a:endParaRPr dirty="0"/>
          </a:p>
          <a:p>
            <a:pPr marL="702900" lvl="0" indent="-342900" algn="l" rtl="0">
              <a:lnSpc>
                <a:spcPct val="100000"/>
              </a:lnSpc>
              <a:spcBef>
                <a:spcPts val="600"/>
              </a:spcBef>
              <a:spcAft>
                <a:spcPts val="0"/>
              </a:spcAft>
              <a:buSzPts val="2400"/>
              <a:buFont typeface="Arial"/>
              <a:buChar char="•"/>
            </a:pPr>
            <a:r>
              <a:rPr lang="en-US" dirty="0"/>
              <a:t>Smartphones facilitate </a:t>
            </a:r>
            <a:r>
              <a:rPr lang="en-US" b="1" dirty="0">
                <a:solidFill>
                  <a:srgbClr val="24BAA2"/>
                </a:solidFill>
              </a:rPr>
              <a:t>instant retrieval of data </a:t>
            </a:r>
            <a:r>
              <a:rPr lang="en-US" dirty="0"/>
              <a:t>as you require it. Easy to find information with search functions</a:t>
            </a:r>
            <a:endParaRPr dirty="0"/>
          </a:p>
          <a:p>
            <a:pPr marL="702900" lvl="0" indent="-342900" algn="l" rtl="0">
              <a:lnSpc>
                <a:spcPct val="100000"/>
              </a:lnSpc>
              <a:spcBef>
                <a:spcPts val="600"/>
              </a:spcBef>
              <a:spcAft>
                <a:spcPts val="0"/>
              </a:spcAft>
              <a:buSzPts val="2400"/>
              <a:buFont typeface="Arial"/>
              <a:buChar char="•"/>
            </a:pPr>
            <a:r>
              <a:rPr lang="en-US" dirty="0"/>
              <a:t>Access to an </a:t>
            </a:r>
            <a:r>
              <a:rPr lang="en-US" b="1" dirty="0">
                <a:solidFill>
                  <a:srgbClr val="24BAA2"/>
                </a:solidFill>
              </a:rPr>
              <a:t>infinite number of functions </a:t>
            </a:r>
            <a:r>
              <a:rPr lang="en-US" dirty="0"/>
              <a:t>and applications at the touch of a button/screen. See Module 3</a:t>
            </a:r>
            <a:endParaRPr dirty="0"/>
          </a:p>
          <a:p>
            <a:pPr marL="457200" lvl="0" indent="0" algn="l" rtl="0">
              <a:lnSpc>
                <a:spcPct val="100000"/>
              </a:lnSpc>
              <a:spcBef>
                <a:spcPts val="1000"/>
              </a:spcBef>
              <a:spcAft>
                <a:spcPts val="0"/>
              </a:spcAft>
              <a:buSzPts val="2400"/>
              <a:buNone/>
            </a:pPr>
            <a:endParaRPr dirty="0"/>
          </a:p>
        </p:txBody>
      </p:sp>
      <p:sp>
        <p:nvSpPr>
          <p:cNvPr id="844" name="Google Shape;844;p6"/>
          <p:cNvSpPr txBox="1">
            <a:spLocks noGrp="1"/>
          </p:cNvSpPr>
          <p:nvPr>
            <p:ph type="body" idx="2"/>
          </p:nvPr>
        </p:nvSpPr>
        <p:spPr>
          <a:xfrm>
            <a:off x="986961" y="465755"/>
            <a:ext cx="8616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24BAA2"/>
              </a:buClr>
              <a:buSzPts val="3600"/>
              <a:buNone/>
            </a:pPr>
            <a:r>
              <a:rPr lang="en-US"/>
              <a:t>Benefits of using a Smartphone… </a:t>
            </a:r>
            <a:endParaRPr/>
          </a:p>
        </p:txBody>
      </p:sp>
      <p:pic>
        <p:nvPicPr>
          <p:cNvPr id="845" name="Google Shape;845;p6" descr="White office desk with work accessories"/>
          <p:cNvPicPr preferRelativeResize="0"/>
          <p:nvPr/>
        </p:nvPicPr>
        <p:blipFill rotWithShape="1">
          <a:blip r:embed="rId3">
            <a:alphaModFix/>
          </a:blip>
          <a:srcRect l="19136" r="19505"/>
          <a:stretch/>
        </p:blipFill>
        <p:spPr>
          <a:xfrm>
            <a:off x="8472792" y="1845013"/>
            <a:ext cx="3224608" cy="38164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01</a:t>
            </a:r>
            <a:endParaRPr/>
          </a:p>
        </p:txBody>
      </p:sp>
      <p:sp>
        <p:nvSpPr>
          <p:cNvPr id="241" name="Google Shape;241;p4"/>
          <p:cNvSpPr txBox="1">
            <a:spLocks noGrp="1"/>
          </p:cNvSpPr>
          <p:nvPr>
            <p:ph type="body" idx="2"/>
          </p:nvPr>
        </p:nvSpPr>
        <p:spPr>
          <a:xfrm>
            <a:off x="1400830" y="3256285"/>
            <a:ext cx="6874800" cy="68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a:hlinkClick r:id="rId3" action="ppaction://hlinksldjump">
                  <a:extLst>
                    <a:ext uri="{A12FA001-AC4F-418D-AE19-62706E023703}">
                      <ahyp:hlinkClr xmlns:ahyp="http://schemas.microsoft.com/office/drawing/2018/hyperlinkcolor" val="tx"/>
                    </a:ext>
                  </a:extLst>
                </a:hlinkClick>
              </a:rPr>
              <a:t>The Effective Use of  Mobile Smart Phones</a:t>
            </a:r>
            <a:endParaRPr dirty="0">
              <a:hlinkClick r:id="rId3" action="ppaction://hlinksldjump">
                <a:extLst>
                  <a:ext uri="{A12FA001-AC4F-418D-AE19-62706E023703}">
                    <ahyp:hlinkClr xmlns:ahyp="http://schemas.microsoft.com/office/drawing/2018/hyperlinkcolor" val="tx"/>
                  </a:ext>
                </a:extLst>
              </a:hlinkClick>
            </a:endParaRPr>
          </a:p>
        </p:txBody>
      </p:sp>
      <p:sp>
        <p:nvSpPr>
          <p:cNvPr id="242" name="Google Shape;242;p4"/>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02</a:t>
            </a:r>
            <a:endParaRPr/>
          </a:p>
        </p:txBody>
      </p:sp>
      <p:sp>
        <p:nvSpPr>
          <p:cNvPr id="243" name="Google Shape;243;p4"/>
          <p:cNvSpPr txBox="1">
            <a:spLocks noGrp="1"/>
          </p:cNvSpPr>
          <p:nvPr>
            <p:ph type="body" idx="4"/>
          </p:nvPr>
        </p:nvSpPr>
        <p:spPr>
          <a:xfrm>
            <a:off x="1400970" y="3968071"/>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a:hlinkClick r:id="rId4" action="ppaction://hlinksldjump">
                  <a:extLst>
                    <a:ext uri="{A12FA001-AC4F-418D-AE19-62706E023703}">
                      <ahyp:hlinkClr xmlns:ahyp="http://schemas.microsoft.com/office/drawing/2018/hyperlinkcolor" val="tx"/>
                    </a:ext>
                  </a:extLst>
                </a:hlinkClick>
              </a:rPr>
              <a:t>The Effective Use of IT Tablets</a:t>
            </a:r>
            <a:endParaRPr dirty="0">
              <a:hlinkClick r:id="rId4" action="ppaction://hlinksldjump">
                <a:extLst>
                  <a:ext uri="{A12FA001-AC4F-418D-AE19-62706E023703}">
                    <ahyp:hlinkClr xmlns:ahyp="http://schemas.microsoft.com/office/drawing/2018/hyperlinkcolor" val="tx"/>
                  </a:ext>
                </a:extLst>
              </a:hlinkClick>
            </a:endParaRPr>
          </a:p>
        </p:txBody>
      </p:sp>
      <p:sp>
        <p:nvSpPr>
          <p:cNvPr id="244" name="Google Shape;244;p4"/>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03</a:t>
            </a:r>
            <a:endParaRPr/>
          </a:p>
        </p:txBody>
      </p:sp>
      <p:sp>
        <p:nvSpPr>
          <p:cNvPr id="245" name="Google Shape;245;p4"/>
          <p:cNvSpPr txBox="1">
            <a:spLocks noGrp="1"/>
          </p:cNvSpPr>
          <p:nvPr>
            <p:ph type="body" idx="6"/>
          </p:nvPr>
        </p:nvSpPr>
        <p:spPr>
          <a:xfrm>
            <a:off x="1400970" y="4716782"/>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a:hlinkClick r:id="rId5" action="ppaction://hlinksldjump">
                  <a:extLst>
                    <a:ext uri="{A12FA001-AC4F-418D-AE19-62706E023703}">
                      <ahyp:hlinkClr xmlns:ahyp="http://schemas.microsoft.com/office/drawing/2018/hyperlinkcolor" val="tx"/>
                    </a:ext>
                  </a:extLst>
                </a:hlinkClick>
              </a:rPr>
              <a:t>The Effective Use of Smart TVs</a:t>
            </a:r>
            <a:endParaRPr dirty="0">
              <a:hlinkClick r:id="rId5" action="ppaction://hlinksldjump">
                <a:extLst>
                  <a:ext uri="{A12FA001-AC4F-418D-AE19-62706E023703}">
                    <ahyp:hlinkClr xmlns:ahyp="http://schemas.microsoft.com/office/drawing/2018/hyperlinkcolor" val="tx"/>
                  </a:ext>
                </a:extLst>
              </a:hlinkClick>
            </a:endParaRPr>
          </a:p>
        </p:txBody>
      </p:sp>
      <p:sp>
        <p:nvSpPr>
          <p:cNvPr id="246" name="Google Shape;246;p4"/>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04</a:t>
            </a:r>
            <a:endParaRPr/>
          </a:p>
        </p:txBody>
      </p:sp>
      <p:sp>
        <p:nvSpPr>
          <p:cNvPr id="247" name="Google Shape;247;p4"/>
          <p:cNvSpPr txBox="1">
            <a:spLocks noGrp="1"/>
          </p:cNvSpPr>
          <p:nvPr>
            <p:ph type="body" idx="8"/>
          </p:nvPr>
        </p:nvSpPr>
        <p:spPr>
          <a:xfrm>
            <a:off x="1400830" y="2566766"/>
            <a:ext cx="548243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a:hlinkClick r:id="rId6" action="ppaction://hlinksldjump">
                  <a:extLst>
                    <a:ext uri="{A12FA001-AC4F-418D-AE19-62706E023703}">
                      <ahyp:hlinkClr xmlns:ahyp="http://schemas.microsoft.com/office/drawing/2018/hyperlinkcolor" val="tx"/>
                    </a:ext>
                  </a:extLst>
                </a:hlinkClick>
              </a:rPr>
              <a:t>The importance of digital literacy in our everyday lives</a:t>
            </a:r>
            <a:endParaRPr dirty="0">
              <a:hlinkClick r:id="rId6" action="ppaction://hlinksldjump">
                <a:extLst>
                  <a:ext uri="{A12FA001-AC4F-418D-AE19-62706E023703}">
                    <ahyp:hlinkClr xmlns:ahyp="http://schemas.microsoft.com/office/drawing/2018/hyperlinkcolor" val="tx"/>
                  </a:ext>
                </a:extLst>
              </a:hlinkClick>
            </a:endParaRPr>
          </a:p>
        </p:txBody>
      </p:sp>
      <p:sp>
        <p:nvSpPr>
          <p:cNvPr id="248" name="Google Shape;248;p4"/>
          <p:cNvSpPr txBox="1">
            <a:spLocks noGrp="1"/>
          </p:cNvSpPr>
          <p:nvPr>
            <p:ph type="body" idx="9"/>
          </p:nvPr>
        </p:nvSpPr>
        <p:spPr>
          <a:xfrm>
            <a:off x="565673" y="5374717"/>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05</a:t>
            </a:r>
            <a:endParaRPr/>
          </a:p>
        </p:txBody>
      </p:sp>
      <p:sp>
        <p:nvSpPr>
          <p:cNvPr id="249" name="Google Shape;249;p4"/>
          <p:cNvSpPr txBox="1">
            <a:spLocks noGrp="1"/>
          </p:cNvSpPr>
          <p:nvPr>
            <p:ph type="body" idx="13"/>
          </p:nvPr>
        </p:nvSpPr>
        <p:spPr>
          <a:xfrm>
            <a:off x="1400970" y="5508819"/>
            <a:ext cx="613013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a:hlinkClick r:id="rId7" action="ppaction://hlinksldjump">
                  <a:extLst>
                    <a:ext uri="{A12FA001-AC4F-418D-AE19-62706E023703}">
                      <ahyp:hlinkClr xmlns:ahyp="http://schemas.microsoft.com/office/drawing/2018/hyperlinkcolor" val="tx"/>
                    </a:ext>
                  </a:extLst>
                </a:hlinkClick>
              </a:rPr>
              <a:t>Creating awareness of how data security must be considered</a:t>
            </a:r>
            <a:endParaRPr dirty="0">
              <a:hlinkClick r:id="rId7" action="ppaction://hlinksldjump">
                <a:extLst>
                  <a:ext uri="{A12FA001-AC4F-418D-AE19-62706E023703}">
                    <ahyp:hlinkClr xmlns:ahyp="http://schemas.microsoft.com/office/drawing/2018/hyperlinkcolor" val="tx"/>
                  </a:ext>
                </a:extLst>
              </a:hlinkClick>
            </a:endParaRPr>
          </a:p>
        </p:txBody>
      </p:sp>
      <p:sp>
        <p:nvSpPr>
          <p:cNvPr id="250" name="Google Shape;250;p4"/>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a:t>contents</a:t>
            </a:r>
            <a:endParaRPr/>
          </a:p>
        </p:txBody>
      </p:sp>
      <p:pic>
        <p:nvPicPr>
          <p:cNvPr id="251" name="Google Shape;251;p4"/>
          <p:cNvPicPr preferRelativeResize="0"/>
          <p:nvPr/>
        </p:nvPicPr>
        <p:blipFill rotWithShape="1">
          <a:blip r:embed="rId8">
            <a:alphaModFix/>
          </a:blip>
          <a:srcRect/>
          <a:stretch/>
        </p:blipFill>
        <p:spPr>
          <a:xfrm>
            <a:off x="7666010" y="2178136"/>
            <a:ext cx="3778044" cy="4038600"/>
          </a:xfrm>
          <a:prstGeom prst="rect">
            <a:avLst/>
          </a:prstGeom>
          <a:noFill/>
          <a:ln>
            <a:noFill/>
          </a:ln>
        </p:spPr>
      </p:pic>
      <p:sp>
        <p:nvSpPr>
          <p:cNvPr id="2" name="Google Shape;343;p49">
            <a:extLst>
              <a:ext uri="{FF2B5EF4-FFF2-40B4-BE49-F238E27FC236}">
                <a16:creationId xmlns:a16="http://schemas.microsoft.com/office/drawing/2014/main" id="{B0A48F83-174F-C116-AB9A-D8BE8E2F9AC5}"/>
              </a:ext>
            </a:extLst>
          </p:cNvPr>
          <p:cNvSpPr txBox="1"/>
          <p:nvPr/>
        </p:nvSpPr>
        <p:spPr>
          <a:xfrm>
            <a:off x="6488289" y="1965880"/>
            <a:ext cx="2355441" cy="73866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 name="Google Shape;354;p49">
            <a:extLst>
              <a:ext uri="{FF2B5EF4-FFF2-40B4-BE49-F238E27FC236}">
                <a16:creationId xmlns:a16="http://schemas.microsoft.com/office/drawing/2014/main" id="{3CF50D34-D963-F8C5-8627-02DA2AF9F4F2}"/>
              </a:ext>
            </a:extLst>
          </p:cNvPr>
          <p:cNvGrpSpPr/>
          <p:nvPr/>
        </p:nvGrpSpPr>
        <p:grpSpPr>
          <a:xfrm>
            <a:off x="6636540" y="2080418"/>
            <a:ext cx="351210" cy="560338"/>
            <a:chOff x="9062559" y="918767"/>
            <a:chExt cx="774673" cy="1285080"/>
          </a:xfrm>
        </p:grpSpPr>
        <p:sp>
          <p:nvSpPr>
            <p:cNvPr id="4" name="Google Shape;355;p49">
              <a:extLst>
                <a:ext uri="{FF2B5EF4-FFF2-40B4-BE49-F238E27FC236}">
                  <a16:creationId xmlns:a16="http://schemas.microsoft.com/office/drawing/2014/main" id="{0121C608-36E2-B8CF-DB62-DBB1F6E60662}"/>
                </a:ext>
              </a:extLst>
            </p:cNvPr>
            <p:cNvSpPr/>
            <p:nvPr/>
          </p:nvSpPr>
          <p:spPr>
            <a:xfrm>
              <a:off x="9062559" y="918767"/>
              <a:ext cx="294869" cy="287009"/>
            </a:xfrm>
            <a:custGeom>
              <a:avLst/>
              <a:gdLst/>
              <a:ahLst/>
              <a:cxnLst/>
              <a:rect l="l" t="t" r="r" b="b"/>
              <a:pathLst>
                <a:path w="294869" h="287009" extrusionOk="0">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nvGrpSpPr>
            <p:cNvPr id="5" name="Google Shape;356;p49">
              <a:extLst>
                <a:ext uri="{FF2B5EF4-FFF2-40B4-BE49-F238E27FC236}">
                  <a16:creationId xmlns:a16="http://schemas.microsoft.com/office/drawing/2014/main" id="{3E846AA3-27F7-7AD6-E63C-9C28B0AF98E0}"/>
                </a:ext>
              </a:extLst>
            </p:cNvPr>
            <p:cNvGrpSpPr/>
            <p:nvPr/>
          </p:nvGrpSpPr>
          <p:grpSpPr>
            <a:xfrm>
              <a:off x="9122194" y="1004094"/>
              <a:ext cx="715038" cy="1199753"/>
              <a:chOff x="9122194" y="1004094"/>
              <a:chExt cx="715038" cy="1199753"/>
            </a:xfrm>
          </p:grpSpPr>
          <p:sp>
            <p:nvSpPr>
              <p:cNvPr id="6" name="Google Shape;357;p49">
                <a:extLst>
                  <a:ext uri="{FF2B5EF4-FFF2-40B4-BE49-F238E27FC236}">
                    <a16:creationId xmlns:a16="http://schemas.microsoft.com/office/drawing/2014/main" id="{62C8A9DF-1E39-389D-793A-B9852686AE9B}"/>
                  </a:ext>
                </a:extLst>
              </p:cNvPr>
              <p:cNvSpPr/>
              <p:nvPr/>
            </p:nvSpPr>
            <p:spPr>
              <a:xfrm>
                <a:off x="9122194" y="1508040"/>
                <a:ext cx="252229" cy="516102"/>
              </a:xfrm>
              <a:custGeom>
                <a:avLst/>
                <a:gdLst/>
                <a:ahLst/>
                <a:cxnLst/>
                <a:rect l="l" t="t" r="r" b="b"/>
                <a:pathLst>
                  <a:path w="252229" h="516102" extrusionOk="0">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7" name="Google Shape;358;p49">
                <a:extLst>
                  <a:ext uri="{FF2B5EF4-FFF2-40B4-BE49-F238E27FC236}">
                    <a16:creationId xmlns:a16="http://schemas.microsoft.com/office/drawing/2014/main" id="{D42019A7-42FE-6C4D-1726-085F6090FB00}"/>
                  </a:ext>
                </a:extLst>
              </p:cNvPr>
              <p:cNvSpPr/>
              <p:nvPr/>
            </p:nvSpPr>
            <p:spPr>
              <a:xfrm>
                <a:off x="9560762" y="1399308"/>
                <a:ext cx="186446" cy="158119"/>
              </a:xfrm>
              <a:custGeom>
                <a:avLst/>
                <a:gdLst/>
                <a:ahLst/>
                <a:cxnLst/>
                <a:rect l="l" t="t" r="r" b="b"/>
                <a:pathLst>
                  <a:path w="186446" h="158119" extrusionOk="0">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8" name="Google Shape;359;p49">
                <a:extLst>
                  <a:ext uri="{FF2B5EF4-FFF2-40B4-BE49-F238E27FC236}">
                    <a16:creationId xmlns:a16="http://schemas.microsoft.com/office/drawing/2014/main" id="{0174106B-A323-1612-CFB2-60E7CACA405D}"/>
                  </a:ext>
                </a:extLst>
              </p:cNvPr>
              <p:cNvSpPr/>
              <p:nvPr/>
            </p:nvSpPr>
            <p:spPr>
              <a:xfrm>
                <a:off x="9430122" y="1374156"/>
                <a:ext cx="214598" cy="174222"/>
              </a:xfrm>
              <a:custGeom>
                <a:avLst/>
                <a:gdLst/>
                <a:ahLst/>
                <a:cxnLst/>
                <a:rect l="l" t="t" r="r" b="b"/>
                <a:pathLst>
                  <a:path w="214598" h="174222" extrusionOk="0">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9" name="Google Shape;360;p49">
                <a:extLst>
                  <a:ext uri="{FF2B5EF4-FFF2-40B4-BE49-F238E27FC236}">
                    <a16:creationId xmlns:a16="http://schemas.microsoft.com/office/drawing/2014/main" id="{436497A6-1344-9DFE-D487-364F5EFBBF0F}"/>
                  </a:ext>
                </a:extLst>
              </p:cNvPr>
              <p:cNvSpPr/>
              <p:nvPr/>
            </p:nvSpPr>
            <p:spPr>
              <a:xfrm>
                <a:off x="9317624" y="1363057"/>
                <a:ext cx="206820" cy="196957"/>
              </a:xfrm>
              <a:custGeom>
                <a:avLst/>
                <a:gdLst/>
                <a:ahLst/>
                <a:cxnLst/>
                <a:rect l="l" t="t" r="r" b="b"/>
                <a:pathLst>
                  <a:path w="206820" h="196957" extrusionOk="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0" name="Google Shape;361;p49">
                <a:extLst>
                  <a:ext uri="{FF2B5EF4-FFF2-40B4-BE49-F238E27FC236}">
                    <a16:creationId xmlns:a16="http://schemas.microsoft.com/office/drawing/2014/main" id="{2F2B8979-6799-0483-EC82-53061E248F55}"/>
                  </a:ext>
                </a:extLst>
              </p:cNvPr>
              <p:cNvSpPr/>
              <p:nvPr/>
            </p:nvSpPr>
            <p:spPr>
              <a:xfrm>
                <a:off x="9334139" y="1985348"/>
                <a:ext cx="111242" cy="218499"/>
              </a:xfrm>
              <a:custGeom>
                <a:avLst/>
                <a:gdLst/>
                <a:ahLst/>
                <a:cxnLst/>
                <a:rect l="l" t="t" r="r" b="b"/>
                <a:pathLst>
                  <a:path w="111242" h="218499" extrusionOk="0">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1" name="Google Shape;362;p49">
                <a:extLst>
                  <a:ext uri="{FF2B5EF4-FFF2-40B4-BE49-F238E27FC236}">
                    <a16:creationId xmlns:a16="http://schemas.microsoft.com/office/drawing/2014/main" id="{53C589AC-94F6-DC0B-01A3-F9F233DCB415}"/>
                  </a:ext>
                </a:extLst>
              </p:cNvPr>
              <p:cNvSpPr/>
              <p:nvPr/>
            </p:nvSpPr>
            <p:spPr>
              <a:xfrm>
                <a:off x="9684630" y="1516849"/>
                <a:ext cx="152602" cy="686997"/>
              </a:xfrm>
              <a:custGeom>
                <a:avLst/>
                <a:gdLst/>
                <a:ahLst/>
                <a:cxnLst/>
                <a:rect l="l" t="t" r="r" b="b"/>
                <a:pathLst>
                  <a:path w="152602" h="686997" extrusionOk="0">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2" name="Google Shape;363;p49">
                <a:extLst>
                  <a:ext uri="{FF2B5EF4-FFF2-40B4-BE49-F238E27FC236}">
                    <a16:creationId xmlns:a16="http://schemas.microsoft.com/office/drawing/2014/main" id="{0EF4300C-4DF7-CC6B-FB89-F2FF3B6E9B33}"/>
                  </a:ext>
                </a:extLst>
              </p:cNvPr>
              <p:cNvSpPr/>
              <p:nvPr/>
            </p:nvSpPr>
            <p:spPr>
              <a:xfrm>
                <a:off x="9147916" y="1004094"/>
                <a:ext cx="239917" cy="708474"/>
              </a:xfrm>
              <a:custGeom>
                <a:avLst/>
                <a:gdLst/>
                <a:ahLst/>
                <a:cxnLst/>
                <a:rect l="l" t="t" r="r" b="b"/>
                <a:pathLst>
                  <a:path w="239917" h="708474" extrusionOk="0">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grpSp>
      <p:sp>
        <p:nvSpPr>
          <p:cNvPr id="13" name="Google Shape;364;p49">
            <a:extLst>
              <a:ext uri="{FF2B5EF4-FFF2-40B4-BE49-F238E27FC236}">
                <a16:creationId xmlns:a16="http://schemas.microsoft.com/office/drawing/2014/main" id="{5E2B5128-F681-D492-6BCA-8F4B17512877}"/>
              </a:ext>
            </a:extLst>
          </p:cNvPr>
          <p:cNvSpPr txBox="1"/>
          <p:nvPr/>
        </p:nvSpPr>
        <p:spPr>
          <a:xfrm>
            <a:off x="7096217" y="1991255"/>
            <a:ext cx="180366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7F3494"/>
                </a:solidFill>
                <a:latin typeface="Calibri"/>
                <a:ea typeface="Calibri"/>
                <a:cs typeface="Calibri"/>
                <a:sym typeface="Calibri"/>
              </a:rPr>
              <a:t>TIP: </a:t>
            </a:r>
            <a:r>
              <a:rPr lang="en-US" sz="1400" b="0" i="0" u="none" strike="noStrike" cap="none" dirty="0">
                <a:solidFill>
                  <a:srgbClr val="7F3494"/>
                </a:solidFill>
                <a:latin typeface="Calibri"/>
                <a:ea typeface="Calibri"/>
                <a:cs typeface="Calibri"/>
                <a:sym typeface="Calibri"/>
              </a:rPr>
              <a:t>TAP ON THE TOPIC TO BRING YOU TO IT DIRECTLY</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g136ea598341_1_12"/>
          <p:cNvSpPr txBox="1">
            <a:spLocks noGrp="1"/>
          </p:cNvSpPr>
          <p:nvPr>
            <p:ph type="body" idx="1"/>
          </p:nvPr>
        </p:nvSpPr>
        <p:spPr>
          <a:xfrm>
            <a:off x="710276" y="1354282"/>
            <a:ext cx="10595100" cy="4005844"/>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00"/>
              <a:buFont typeface="Arial"/>
              <a:buChar char="•"/>
            </a:pPr>
            <a:r>
              <a:rPr lang="en-US" dirty="0">
                <a:latin typeface="Calibri"/>
                <a:ea typeface="Calibri"/>
                <a:cs typeface="Calibri"/>
                <a:sym typeface="Calibri"/>
              </a:rPr>
              <a:t>Smartphones make </a:t>
            </a:r>
            <a:r>
              <a:rPr lang="en-US" b="1" dirty="0">
                <a:latin typeface="Calibri"/>
                <a:ea typeface="Calibri"/>
                <a:cs typeface="Calibri"/>
                <a:sym typeface="Calibri"/>
              </a:rPr>
              <a:t>communication very accessible </a:t>
            </a:r>
            <a:r>
              <a:rPr lang="en-US" dirty="0">
                <a:latin typeface="Calibri"/>
                <a:ea typeface="Calibri"/>
                <a:cs typeface="Calibri"/>
                <a:sym typeface="Calibri"/>
              </a:rPr>
              <a:t>allowing everyone to stay in contact with one another. Example: For visually impaired people there is an opportunity to use the zoom function to see messages or voice assistance to read messages.</a:t>
            </a:r>
            <a:endParaRPr dirty="0"/>
          </a:p>
          <a:p>
            <a:pPr marL="171450" lvl="0" indent="-19050" algn="l" rtl="0">
              <a:lnSpc>
                <a:spcPct val="100000"/>
              </a:lnSpc>
              <a:spcBef>
                <a:spcPts val="0"/>
              </a:spcBef>
              <a:spcAft>
                <a:spcPts val="0"/>
              </a:spcAft>
              <a:buSzPts val="2400"/>
              <a:buFont typeface="Arial"/>
              <a:buNone/>
            </a:pPr>
            <a:endParaRPr sz="800" dirty="0">
              <a:latin typeface="Calibri"/>
              <a:ea typeface="Calibri"/>
              <a:cs typeface="Calibri"/>
              <a:sym typeface="Calibri"/>
            </a:endParaRPr>
          </a:p>
          <a:p>
            <a:pPr marL="342900" lvl="0" indent="-342900" algn="l" rtl="0">
              <a:lnSpc>
                <a:spcPct val="100000"/>
              </a:lnSpc>
              <a:spcBef>
                <a:spcPts val="0"/>
              </a:spcBef>
              <a:spcAft>
                <a:spcPts val="0"/>
              </a:spcAft>
              <a:buSzPts val="2400"/>
              <a:buFont typeface="Arial"/>
              <a:buChar char="•"/>
            </a:pPr>
            <a:r>
              <a:rPr lang="en-US" dirty="0">
                <a:latin typeface="Calibri"/>
                <a:ea typeface="Calibri"/>
                <a:cs typeface="Calibri"/>
                <a:sym typeface="Calibri"/>
              </a:rPr>
              <a:t>Having </a:t>
            </a:r>
            <a:r>
              <a:rPr lang="en-US" b="1" dirty="0">
                <a:latin typeface="Calibri"/>
                <a:ea typeface="Calibri"/>
                <a:cs typeface="Calibri"/>
                <a:sym typeface="Calibri"/>
              </a:rPr>
              <a:t>access to real-time information </a:t>
            </a:r>
            <a:r>
              <a:rPr lang="en-US" dirty="0">
                <a:latin typeface="Calibri"/>
                <a:ea typeface="Calibri"/>
                <a:cs typeface="Calibri"/>
                <a:sym typeface="Calibri"/>
              </a:rPr>
              <a:t>allows people to keep up to date with the latest news, this facilitates and enhances learning, advice and guidance which can be applied to real-life situations. </a:t>
            </a:r>
            <a:endParaRPr dirty="0">
              <a:latin typeface="Calibri"/>
              <a:ea typeface="Calibri"/>
              <a:cs typeface="Calibri"/>
              <a:sym typeface="Calibri"/>
            </a:endParaRPr>
          </a:p>
          <a:p>
            <a:pPr marL="342900" lvl="0" indent="-342900" algn="l" rtl="0">
              <a:lnSpc>
                <a:spcPct val="115000"/>
              </a:lnSpc>
              <a:spcBef>
                <a:spcPts val="1200"/>
              </a:spcBef>
              <a:spcAft>
                <a:spcPts val="0"/>
              </a:spcAft>
              <a:buSzPts val="2400"/>
              <a:buFont typeface="Arial"/>
              <a:buChar char="•"/>
            </a:pPr>
            <a:r>
              <a:rPr lang="en-US" dirty="0">
                <a:latin typeface="Calibri"/>
                <a:ea typeface="Calibri"/>
                <a:cs typeface="Calibri"/>
                <a:sym typeface="Calibri"/>
              </a:rPr>
              <a:t>Cameras on phones are usually superior to those on many other devices allowing for a range of </a:t>
            </a:r>
            <a:r>
              <a:rPr lang="en-US" b="1" dirty="0">
                <a:latin typeface="Calibri"/>
                <a:ea typeface="Calibri"/>
                <a:cs typeface="Calibri"/>
                <a:sym typeface="Calibri"/>
              </a:rPr>
              <a:t>photo and video opportunities </a:t>
            </a:r>
            <a:r>
              <a:rPr lang="en-US" dirty="0">
                <a:latin typeface="Calibri"/>
                <a:ea typeface="Calibri"/>
                <a:cs typeface="Calibri"/>
                <a:sym typeface="Calibri"/>
              </a:rPr>
              <a:t>instantly. This can be useful for documenting events or occurrences.</a:t>
            </a:r>
            <a:endParaRPr dirty="0"/>
          </a:p>
          <a:p>
            <a:pPr marL="342900" lvl="0" indent="-342900" algn="l" rtl="0">
              <a:lnSpc>
                <a:spcPct val="115000"/>
              </a:lnSpc>
              <a:spcBef>
                <a:spcPts val="1200"/>
              </a:spcBef>
              <a:spcAft>
                <a:spcPts val="0"/>
              </a:spcAft>
              <a:buSzPts val="2400"/>
              <a:buFont typeface="Arial"/>
              <a:buChar char="•"/>
            </a:pPr>
            <a:r>
              <a:rPr lang="en-US" dirty="0"/>
              <a:t>The opportunities available using Apps are endless and can suit every need whether social or medical or educational.</a:t>
            </a:r>
            <a:endParaRPr dirty="0">
              <a:latin typeface="Calibri"/>
              <a:ea typeface="Calibri"/>
              <a:cs typeface="Calibri"/>
              <a:sym typeface="Calibri"/>
            </a:endParaRPr>
          </a:p>
          <a:p>
            <a:pPr marL="342900" lvl="0" indent="-190500" algn="l" rtl="0">
              <a:lnSpc>
                <a:spcPct val="100000"/>
              </a:lnSpc>
              <a:spcBef>
                <a:spcPts val="1200"/>
              </a:spcBef>
              <a:spcAft>
                <a:spcPts val="0"/>
              </a:spcAft>
              <a:buSzPts val="2400"/>
              <a:buFont typeface="Arial"/>
              <a:buNone/>
            </a:pPr>
            <a:endParaRPr dirty="0">
              <a:latin typeface="Calibri"/>
              <a:ea typeface="Calibri"/>
              <a:cs typeface="Calibri"/>
              <a:sym typeface="Calibri"/>
            </a:endParaRPr>
          </a:p>
          <a:p>
            <a:pPr marL="342900" lvl="0" indent="-190500" algn="l" rtl="0">
              <a:lnSpc>
                <a:spcPct val="100000"/>
              </a:lnSpc>
              <a:spcBef>
                <a:spcPts val="0"/>
              </a:spcBef>
              <a:spcAft>
                <a:spcPts val="0"/>
              </a:spcAft>
              <a:buSzPts val="2400"/>
              <a:buFont typeface="Arial"/>
              <a:buNone/>
            </a:pPr>
            <a:endParaRPr dirty="0">
              <a:latin typeface="Calibri"/>
              <a:ea typeface="Calibri"/>
              <a:cs typeface="Calibri"/>
              <a:sym typeface="Calibri"/>
            </a:endParaRPr>
          </a:p>
          <a:p>
            <a:pPr marL="342900" lvl="0" indent="-190500" algn="l" rtl="0">
              <a:lnSpc>
                <a:spcPct val="90000"/>
              </a:lnSpc>
              <a:spcBef>
                <a:spcPts val="1000"/>
              </a:spcBef>
              <a:spcAft>
                <a:spcPts val="0"/>
              </a:spcAft>
              <a:buSzPts val="2400"/>
              <a:buFont typeface="Arial"/>
              <a:buNone/>
            </a:pPr>
            <a:endParaRPr dirty="0">
              <a:latin typeface="Calibri"/>
              <a:ea typeface="Calibri"/>
              <a:cs typeface="Calibri"/>
              <a:sym typeface="Calibri"/>
            </a:endParaRPr>
          </a:p>
        </p:txBody>
      </p:sp>
      <p:sp>
        <p:nvSpPr>
          <p:cNvPr id="852" name="Google Shape;852;g136ea598341_1_12"/>
          <p:cNvSpPr txBox="1">
            <a:spLocks noGrp="1"/>
          </p:cNvSpPr>
          <p:nvPr>
            <p:ph type="body" idx="2"/>
          </p:nvPr>
        </p:nvSpPr>
        <p:spPr>
          <a:xfrm>
            <a:off x="1069527" y="550582"/>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sz="3700">
                <a:latin typeface="Calibri"/>
                <a:ea typeface="Calibri"/>
                <a:cs typeface="Calibri"/>
                <a:sym typeface="Calibri"/>
              </a:rPr>
              <a:t>Opportunities of Using Smartphones</a:t>
            </a:r>
            <a:endParaRPr sz="5200">
              <a:latin typeface="Calibri"/>
              <a:ea typeface="Calibri"/>
              <a:cs typeface="Calibri"/>
              <a:sym typeface="Calibri"/>
            </a:endParaRPr>
          </a:p>
        </p:txBody>
      </p:sp>
      <p:pic>
        <p:nvPicPr>
          <p:cNvPr id="853" name="Google Shape;853;g136ea598341_1_12" descr="Icon&#10;&#10;Description automatically generated"/>
          <p:cNvPicPr preferRelativeResize="0"/>
          <p:nvPr/>
        </p:nvPicPr>
        <p:blipFill rotWithShape="1">
          <a:blip r:embed="rId3">
            <a:alphaModFix/>
          </a:blip>
          <a:srcRect/>
          <a:stretch/>
        </p:blipFill>
        <p:spPr>
          <a:xfrm>
            <a:off x="9192638" y="397289"/>
            <a:ext cx="1929835" cy="119792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g136ea598341_1_69"/>
          <p:cNvSpPr txBox="1">
            <a:spLocks noGrp="1"/>
          </p:cNvSpPr>
          <p:nvPr>
            <p:ph type="body" idx="1"/>
          </p:nvPr>
        </p:nvSpPr>
        <p:spPr>
          <a:xfrm>
            <a:off x="798375" y="1565300"/>
            <a:ext cx="10595100" cy="4738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a:t>In addition to phone calls and text messaging the potential functionalities of a smartphone are:</a:t>
            </a:r>
            <a:endParaRPr/>
          </a:p>
          <a:p>
            <a:pPr marL="457200" lvl="0" indent="-381000" algn="l" rtl="0">
              <a:lnSpc>
                <a:spcPct val="90000"/>
              </a:lnSpc>
              <a:spcBef>
                <a:spcPts val="600"/>
              </a:spcBef>
              <a:spcAft>
                <a:spcPts val="0"/>
              </a:spcAft>
              <a:buSzPts val="2400"/>
              <a:buChar char="●"/>
            </a:pPr>
            <a:r>
              <a:rPr lang="en-US"/>
              <a:t>Instant and quality voice and video communication- reducing isolation and risk</a:t>
            </a:r>
            <a:endParaRPr/>
          </a:p>
          <a:p>
            <a:pPr marL="457200" lvl="0" indent="-381000" algn="l" rtl="0">
              <a:lnSpc>
                <a:spcPct val="90000"/>
              </a:lnSpc>
              <a:spcBef>
                <a:spcPts val="600"/>
              </a:spcBef>
              <a:spcAft>
                <a:spcPts val="0"/>
              </a:spcAft>
              <a:buSzPts val="2400"/>
              <a:buChar char="●"/>
            </a:pPr>
            <a:r>
              <a:rPr lang="en-US"/>
              <a:t>Optimised and personalised Health Tracking – (See Module 3) leading to enhanced physical activity</a:t>
            </a:r>
            <a:endParaRPr/>
          </a:p>
          <a:p>
            <a:pPr marL="457200" lvl="0" indent="-381000" algn="l" rtl="0">
              <a:lnSpc>
                <a:spcPct val="90000"/>
              </a:lnSpc>
              <a:spcBef>
                <a:spcPts val="600"/>
              </a:spcBef>
              <a:spcAft>
                <a:spcPts val="0"/>
              </a:spcAft>
              <a:buSzPts val="2400"/>
              <a:buChar char="●"/>
            </a:pPr>
            <a:r>
              <a:rPr lang="en-US"/>
              <a:t>GPS enhancement e.g assistance in finding rural/urban addresses when trying to locate client locations</a:t>
            </a:r>
            <a:endParaRPr/>
          </a:p>
          <a:p>
            <a:pPr marL="457200" lvl="0" indent="-381000" algn="l" rtl="0">
              <a:lnSpc>
                <a:spcPct val="90000"/>
              </a:lnSpc>
              <a:spcBef>
                <a:spcPts val="600"/>
              </a:spcBef>
              <a:spcAft>
                <a:spcPts val="0"/>
              </a:spcAft>
              <a:buSzPts val="2400"/>
              <a:buChar char="●"/>
            </a:pPr>
            <a:r>
              <a:rPr lang="en-US"/>
              <a:t>Wireless and Bluetooth connection capability between it &amp;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other</a:t>
            </a:r>
            <a:r>
              <a:rPr lang="en-US"/>
              <a:t> devices –giving improved nutrition and lifestyle opportunities</a:t>
            </a:r>
            <a:endParaRPr/>
          </a:p>
          <a:p>
            <a:pPr marL="457200" lvl="0" indent="-381000" algn="l" rtl="0">
              <a:lnSpc>
                <a:spcPct val="90000"/>
              </a:lnSpc>
              <a:spcBef>
                <a:spcPts val="600"/>
              </a:spcBef>
              <a:spcAft>
                <a:spcPts val="0"/>
              </a:spcAft>
              <a:buSzPts val="2400"/>
              <a:buChar char="●"/>
            </a:pPr>
            <a:r>
              <a:rPr lang="en-US"/>
              <a:t>Smart Phones via Apps have endless functionalities e.g, Diet &amp; well-being trackers, broadening social capabilities and networks, lifestyle &amp; health trackers/promoters </a:t>
            </a:r>
            <a:endParaRPr/>
          </a:p>
          <a:p>
            <a:pPr marL="0" lvl="0" indent="0" algn="l" rtl="0">
              <a:lnSpc>
                <a:spcPct val="90000"/>
              </a:lnSpc>
              <a:spcBef>
                <a:spcPts val="1000"/>
              </a:spcBef>
              <a:spcAft>
                <a:spcPts val="0"/>
              </a:spcAft>
              <a:buSzPts val="2400"/>
              <a:buNone/>
            </a:pPr>
            <a:endParaRPr/>
          </a:p>
          <a:p>
            <a:pPr marL="0" lvl="0" indent="0" algn="l" rtl="0">
              <a:lnSpc>
                <a:spcPct val="90000"/>
              </a:lnSpc>
              <a:spcBef>
                <a:spcPts val="1000"/>
              </a:spcBef>
              <a:spcAft>
                <a:spcPts val="0"/>
              </a:spcAft>
              <a:buSzPts val="2400"/>
              <a:buNone/>
            </a:pPr>
            <a:endParaRPr/>
          </a:p>
        </p:txBody>
      </p:sp>
      <p:sp>
        <p:nvSpPr>
          <p:cNvPr id="860" name="Google Shape;860;g136ea598341_1_69"/>
          <p:cNvSpPr txBox="1">
            <a:spLocks noGrp="1"/>
          </p:cNvSpPr>
          <p:nvPr>
            <p:ph type="body" idx="2"/>
          </p:nvPr>
        </p:nvSpPr>
        <p:spPr>
          <a:xfrm>
            <a:off x="798381" y="761603"/>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Potential Functionality of a Smartphone </a:t>
            </a:r>
            <a:endParaRPr/>
          </a:p>
        </p:txBody>
      </p:sp>
      <p:pic>
        <p:nvPicPr>
          <p:cNvPr id="861" name="Google Shape;861;g136ea598341_1_69" descr="Icon&#10;&#10;Description automatically generated"/>
          <p:cNvPicPr preferRelativeResize="0"/>
          <p:nvPr/>
        </p:nvPicPr>
        <p:blipFill rotWithShape="1">
          <a:blip r:embed="rId3">
            <a:alphaModFix/>
          </a:blip>
          <a:srcRect/>
          <a:stretch/>
        </p:blipFill>
        <p:spPr>
          <a:xfrm>
            <a:off x="9212093" y="465383"/>
            <a:ext cx="1929835" cy="119792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65"/>
          <p:cNvSpPr txBox="1">
            <a:spLocks noGrp="1"/>
          </p:cNvSpPr>
          <p:nvPr>
            <p:ph type="body" idx="1"/>
          </p:nvPr>
        </p:nvSpPr>
        <p:spPr>
          <a:xfrm>
            <a:off x="5427133" y="1543289"/>
            <a:ext cx="6011333" cy="4236686"/>
          </a:xfrm>
          <a:prstGeom prst="rect">
            <a:avLst/>
          </a:prstGeom>
          <a:noFill/>
          <a:ln>
            <a:noFill/>
          </a:ln>
        </p:spPr>
        <p:txBody>
          <a:bodyPr spcFirstLastPara="1" wrap="square" lIns="91425" tIns="45700" rIns="91425" bIns="45700" anchor="t" anchorCtr="0">
            <a:noAutofit/>
          </a:bodyPr>
          <a:lstStyle/>
          <a:p>
            <a:pPr marL="180000" lvl="0" indent="0" algn="l" rtl="0">
              <a:lnSpc>
                <a:spcPct val="90000"/>
              </a:lnSpc>
              <a:spcBef>
                <a:spcPts val="1000"/>
              </a:spcBef>
              <a:spcAft>
                <a:spcPts val="0"/>
              </a:spcAft>
              <a:buSzPts val="2400"/>
              <a:buNone/>
            </a:pPr>
            <a:r>
              <a:rPr lang="en-US" u="sng">
                <a:solidFill>
                  <a:srgbClr val="24BAA2"/>
                </a:solidFill>
                <a:hlinkClick r:id="rId3">
                  <a:extLst>
                    <a:ext uri="{A12FA001-AC4F-418D-AE19-62706E023703}">
                      <ahyp:hlinkClr xmlns:ahyp="http://schemas.microsoft.com/office/drawing/2018/hyperlinkcolor" val="tx"/>
                    </a:ext>
                  </a:extLst>
                </a:hlinkClick>
              </a:rPr>
              <a:t>iPhone Tips for Seniors: Basic Settings – YouTube</a:t>
            </a:r>
            <a:r>
              <a:rPr lang="en-US">
                <a:solidFill>
                  <a:srgbClr val="24BAA2"/>
                </a:solidFill>
              </a:rPr>
              <a:t> </a:t>
            </a:r>
            <a:r>
              <a:rPr lang="en-US"/>
              <a:t>Tips of how to set-up screen brightness, text-size, home-screen set-up etc.</a:t>
            </a:r>
            <a:endParaRPr/>
          </a:p>
          <a:p>
            <a:pPr marL="180000" lvl="0" indent="0" algn="l" rtl="0">
              <a:lnSpc>
                <a:spcPct val="90000"/>
              </a:lnSpc>
              <a:spcBef>
                <a:spcPts val="1000"/>
              </a:spcBef>
              <a:spcAft>
                <a:spcPts val="0"/>
              </a:spcAft>
              <a:buSzPts val="2400"/>
              <a:buNone/>
            </a:pPr>
            <a:r>
              <a:rPr lang="en-US" u="sng">
                <a:solidFill>
                  <a:srgbClr val="24BAA2"/>
                </a:solidFill>
                <a:hlinkClick r:id="rId4">
                  <a:extLst>
                    <a:ext uri="{A12FA001-AC4F-418D-AE19-62706E023703}">
                      <ahyp:hlinkClr xmlns:ahyp="http://schemas.microsoft.com/office/drawing/2018/hyperlinkcolor" val="tx"/>
                    </a:ext>
                  </a:extLst>
                </a:hlinkClick>
              </a:rPr>
              <a:t>iPhone Tips for Seniors 2: Using Apple Contacts – YouTube</a:t>
            </a:r>
            <a:r>
              <a:rPr lang="en-US">
                <a:solidFill>
                  <a:srgbClr val="24BAA2"/>
                </a:solidFill>
              </a:rPr>
              <a:t> </a:t>
            </a:r>
            <a:r>
              <a:rPr lang="en-US"/>
              <a:t>learning how to set-up and search for contacts in your phone etc.</a:t>
            </a:r>
            <a:endParaRPr/>
          </a:p>
          <a:p>
            <a:pPr marL="180000" lvl="0" indent="0" algn="l" rtl="0">
              <a:lnSpc>
                <a:spcPct val="90000"/>
              </a:lnSpc>
              <a:spcBef>
                <a:spcPts val="1000"/>
              </a:spcBef>
              <a:spcAft>
                <a:spcPts val="0"/>
              </a:spcAft>
              <a:buSzPts val="2400"/>
              <a:buNone/>
            </a:pPr>
            <a:r>
              <a:rPr lang="en-US" u="sng">
                <a:solidFill>
                  <a:srgbClr val="24BAA2"/>
                </a:solidFill>
                <a:hlinkClick r:id="rId5">
                  <a:extLst>
                    <a:ext uri="{A12FA001-AC4F-418D-AE19-62706E023703}">
                      <ahyp:hlinkClr xmlns:ahyp="http://schemas.microsoft.com/office/drawing/2018/hyperlinkcolor" val="tx"/>
                    </a:ext>
                  </a:extLst>
                </a:hlinkClick>
              </a:rPr>
              <a:t>Set Up a Smartphone for an Older Family Member [How-To] – YouTube</a:t>
            </a:r>
            <a:r>
              <a:rPr lang="en-US">
                <a:solidFill>
                  <a:srgbClr val="24BAA2"/>
                </a:solidFill>
              </a:rPr>
              <a:t> </a:t>
            </a:r>
            <a:r>
              <a:rPr lang="en-US"/>
              <a:t>this short video highlights smartphone options that can be set up for seniors you may care for.</a:t>
            </a:r>
            <a:endParaRPr/>
          </a:p>
          <a:p>
            <a:pPr marL="180000" lvl="0" indent="0" algn="l" rtl="0">
              <a:lnSpc>
                <a:spcPct val="90000"/>
              </a:lnSpc>
              <a:spcBef>
                <a:spcPts val="1000"/>
              </a:spcBef>
              <a:spcAft>
                <a:spcPts val="0"/>
              </a:spcAft>
              <a:buSzPts val="2400"/>
              <a:buNone/>
            </a:pPr>
            <a:r>
              <a:rPr lang="en-US" u="sng">
                <a:solidFill>
                  <a:srgbClr val="24BAA2"/>
                </a:solidFill>
                <a:hlinkClick r:id="rId6">
                  <a:extLst>
                    <a:ext uri="{A12FA001-AC4F-418D-AE19-62706E023703}">
                      <ahyp:hlinkClr xmlns:ahyp="http://schemas.microsoft.com/office/drawing/2018/hyperlinkcolor" val="tx"/>
                    </a:ext>
                  </a:extLst>
                </a:hlinkClick>
              </a:rPr>
              <a:t>Apps for Seniors – YouTube</a:t>
            </a:r>
            <a:r>
              <a:rPr lang="en-US">
                <a:solidFill>
                  <a:srgbClr val="24BAA2"/>
                </a:solidFill>
              </a:rPr>
              <a:t> </a:t>
            </a:r>
            <a:r>
              <a:rPr lang="en-US"/>
              <a:t>some simple suggestions of senior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suitable</a:t>
            </a:r>
            <a:r>
              <a:rPr lang="en-US"/>
              <a:t> apps</a:t>
            </a:r>
            <a:endParaRPr/>
          </a:p>
        </p:txBody>
      </p:sp>
      <p:sp>
        <p:nvSpPr>
          <p:cNvPr id="867" name="Google Shape;867;p65"/>
          <p:cNvSpPr txBox="1">
            <a:spLocks noGrp="1"/>
          </p:cNvSpPr>
          <p:nvPr>
            <p:ph type="body" idx="2"/>
          </p:nvPr>
        </p:nvSpPr>
        <p:spPr>
          <a:xfrm>
            <a:off x="5559214" y="262660"/>
            <a:ext cx="5367866"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solidFill>
                  <a:schemeClr val="lt1"/>
                </a:solidFill>
              </a:rPr>
              <a:t>More Useful Videos on Smartphones for Seniors…</a:t>
            </a:r>
            <a:endParaRPr>
              <a:solidFill>
                <a:schemeClr val="lt1"/>
              </a:solidFill>
            </a:endParaRPr>
          </a:p>
        </p:txBody>
      </p:sp>
      <p:pic>
        <p:nvPicPr>
          <p:cNvPr id="868" name="Google Shape;868;p65" descr="Logo, company name&#10;&#10;Description automatically generated"/>
          <p:cNvPicPr preferRelativeResize="0">
            <a:picLocks noGrp="1"/>
          </p:cNvPicPr>
          <p:nvPr>
            <p:ph type="pic" idx="3"/>
          </p:nvPr>
        </p:nvPicPr>
        <p:blipFill rotWithShape="1">
          <a:blip r:embed="rId7">
            <a:alphaModFix/>
          </a:blip>
          <a:srcRect l="14959" r="14713"/>
          <a:stretch/>
        </p:blipFill>
        <p:spPr>
          <a:xfrm>
            <a:off x="0" y="1866787"/>
            <a:ext cx="5130800" cy="3913188"/>
          </a:xfrm>
          <a:prstGeom prst="rect">
            <a:avLst/>
          </a:prstGeom>
          <a:solidFill>
            <a:srgbClr val="D8D8D8"/>
          </a:solidFill>
          <a:ln>
            <a:noFill/>
          </a:ln>
        </p:spPr>
      </p:pic>
      <p:sp>
        <p:nvSpPr>
          <p:cNvPr id="869" name="Google Shape;869;p65"/>
          <p:cNvSpPr/>
          <p:nvPr/>
        </p:nvSpPr>
        <p:spPr>
          <a:xfrm rot="1597209">
            <a:off x="3913632" y="638208"/>
            <a:ext cx="1737360" cy="948929"/>
          </a:xfrm>
          <a:prstGeom prst="rightArrow">
            <a:avLst>
              <a:gd name="adj1" fmla="val 50000"/>
              <a:gd name="adj2" fmla="val 50000"/>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92E4B"/>
                </a:solidFill>
                <a:latin typeface="Calibri"/>
                <a:ea typeface="Calibri"/>
                <a:cs typeface="Calibri"/>
                <a:sym typeface="Calibri"/>
              </a:rPr>
              <a:t>Click on the LINKS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66"/>
          <p:cNvSpPr txBox="1">
            <a:spLocks noGrp="1"/>
          </p:cNvSpPr>
          <p:nvPr>
            <p:ph type="body" idx="1"/>
          </p:nvPr>
        </p:nvSpPr>
        <p:spPr>
          <a:xfrm>
            <a:off x="5427133" y="1543289"/>
            <a:ext cx="6011333" cy="4236686"/>
          </a:xfrm>
          <a:prstGeom prst="rect">
            <a:avLst/>
          </a:prstGeom>
          <a:noFill/>
          <a:ln>
            <a:noFill/>
          </a:ln>
        </p:spPr>
        <p:txBody>
          <a:bodyPr spcFirstLastPara="1" wrap="square" lIns="91425" tIns="45700" rIns="91425" bIns="45700" anchor="t" anchorCtr="0">
            <a:noAutofit/>
          </a:bodyPr>
          <a:lstStyle/>
          <a:p>
            <a:pPr marL="180000" lvl="0" indent="0" algn="l" rtl="0">
              <a:lnSpc>
                <a:spcPct val="90000"/>
              </a:lnSpc>
              <a:spcBef>
                <a:spcPts val="1000"/>
              </a:spcBef>
              <a:spcAft>
                <a:spcPts val="0"/>
              </a:spcAft>
              <a:buSzPts val="2400"/>
              <a:buNone/>
            </a:pPr>
            <a:r>
              <a:rPr lang="en-US" u="sng">
                <a:solidFill>
                  <a:srgbClr val="24BAA2"/>
                </a:solidFill>
                <a:hlinkClick r:id="rId3">
                  <a:extLst>
                    <a:ext uri="{A12FA001-AC4F-418D-AE19-62706E023703}">
                      <ahyp:hlinkClr xmlns:ahyp="http://schemas.microsoft.com/office/drawing/2018/hyperlinkcolor" val="tx"/>
                    </a:ext>
                  </a:extLst>
                </a:hlinkClick>
              </a:rPr>
              <a:t>Setting up an Apple ID - YouTube</a:t>
            </a:r>
            <a:r>
              <a:rPr lang="en-US">
                <a:solidFill>
                  <a:srgbClr val="24BAA2"/>
                </a:solidFill>
              </a:rPr>
              <a:t> </a:t>
            </a:r>
            <a:r>
              <a:rPr lang="en-US">
                <a:solidFill>
                  <a:schemeClr val="lt1"/>
                </a:solidFill>
              </a:rPr>
              <a:t>A video on how to set up an Apple Id for any Apple device.</a:t>
            </a:r>
            <a:endParaRPr/>
          </a:p>
          <a:p>
            <a:pPr marL="180000" lvl="0" indent="0" algn="l" rtl="0">
              <a:lnSpc>
                <a:spcPct val="90000"/>
              </a:lnSpc>
              <a:spcBef>
                <a:spcPts val="1000"/>
              </a:spcBef>
              <a:spcAft>
                <a:spcPts val="0"/>
              </a:spcAft>
              <a:buSzPts val="2400"/>
              <a:buNone/>
            </a:pPr>
            <a:r>
              <a:rPr lang="en-US" u="sng">
                <a:solidFill>
                  <a:srgbClr val="24BAA2"/>
                </a:solidFill>
                <a:hlinkClick r:id="rId4">
                  <a:extLst>
                    <a:ext uri="{A12FA001-AC4F-418D-AE19-62706E023703}">
                      <ahyp:hlinkClr xmlns:ahyp="http://schemas.microsoft.com/office/drawing/2018/hyperlinkcolor" val="tx"/>
                    </a:ext>
                  </a:extLst>
                </a:hlinkClick>
              </a:rPr>
              <a:t>How to Download an App (iOS) - YouTube</a:t>
            </a:r>
            <a:r>
              <a:rPr lang="en-US">
                <a:solidFill>
                  <a:srgbClr val="24BAA2"/>
                </a:solidFill>
              </a:rPr>
              <a:t> </a:t>
            </a:r>
            <a:r>
              <a:rPr lang="en-US"/>
              <a:t>A short video giving instructions on downloading Apps from the Apple App store.</a:t>
            </a:r>
            <a:endParaRPr/>
          </a:p>
          <a:p>
            <a:pPr marL="180000" lvl="0" indent="0" algn="l" rtl="0">
              <a:lnSpc>
                <a:spcPct val="90000"/>
              </a:lnSpc>
              <a:spcBef>
                <a:spcPts val="1000"/>
              </a:spcBef>
              <a:spcAft>
                <a:spcPts val="0"/>
              </a:spcAft>
              <a:buSzPts val="2400"/>
              <a:buNone/>
            </a:pPr>
            <a:r>
              <a:rPr lang="en-US" u="sng">
                <a:solidFill>
                  <a:srgbClr val="24BAA2"/>
                </a:solidFill>
                <a:hlinkClick r:id="rId5">
                  <a:extLst>
                    <a:ext uri="{A12FA001-AC4F-418D-AE19-62706E023703}">
                      <ahyp:hlinkClr xmlns:ahyp="http://schemas.microsoft.com/office/drawing/2018/hyperlinkcolor" val="tx"/>
                    </a:ext>
                  </a:extLst>
                </a:hlinkClick>
              </a:rPr>
              <a:t>How to Download an App (Android) – YouTube</a:t>
            </a:r>
            <a:r>
              <a:rPr lang="en-US">
                <a:solidFill>
                  <a:srgbClr val="24BAA2"/>
                </a:solidFill>
              </a:rPr>
              <a:t> </a:t>
            </a:r>
            <a:r>
              <a:rPr lang="en-US"/>
              <a:t>this short video shows how to download an App on an Android phone</a:t>
            </a:r>
            <a:endParaRPr/>
          </a:p>
          <a:p>
            <a:pPr marL="180000" lvl="0" indent="0" algn="l" rtl="0">
              <a:lnSpc>
                <a:spcPct val="90000"/>
              </a:lnSpc>
              <a:spcBef>
                <a:spcPts val="1000"/>
              </a:spcBef>
              <a:spcAft>
                <a:spcPts val="0"/>
              </a:spcAft>
              <a:buSzPts val="2400"/>
              <a:buNone/>
            </a:pPr>
            <a:r>
              <a:rPr lang="en-US" u="sng">
                <a:solidFill>
                  <a:srgbClr val="24BAA2"/>
                </a:solidFill>
                <a:hlinkClick r:id="rId6">
                  <a:extLst>
                    <a:ext uri="{A12FA001-AC4F-418D-AE19-62706E023703}">
                      <ahyp:hlinkClr xmlns:ahyp="http://schemas.microsoft.com/office/drawing/2018/hyperlinkcolor" val="tx"/>
                    </a:ext>
                  </a:extLst>
                </a:hlinkClick>
              </a:rPr>
              <a:t>Tech Tips Video Tutorials - Senior Planet from AARP</a:t>
            </a:r>
            <a:r>
              <a:rPr lang="en-US">
                <a:solidFill>
                  <a:srgbClr val="24BAA2"/>
                </a:solidFill>
              </a:rPr>
              <a:t> </a:t>
            </a:r>
            <a:r>
              <a:rPr lang="en-US"/>
              <a:t>for lots of other useful instructional videos use this link.</a:t>
            </a:r>
            <a:endParaRPr/>
          </a:p>
        </p:txBody>
      </p:sp>
      <p:sp>
        <p:nvSpPr>
          <p:cNvPr id="875" name="Google Shape;875;p66"/>
          <p:cNvSpPr txBox="1">
            <a:spLocks noGrp="1"/>
          </p:cNvSpPr>
          <p:nvPr>
            <p:ph type="body" idx="2"/>
          </p:nvPr>
        </p:nvSpPr>
        <p:spPr>
          <a:xfrm>
            <a:off x="5559214" y="262660"/>
            <a:ext cx="5367866"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solidFill>
                  <a:schemeClr val="lt1"/>
                </a:solidFill>
              </a:rPr>
              <a:t>More Useful Videos on Smartphones for Seniors…</a:t>
            </a:r>
            <a:endParaRPr>
              <a:solidFill>
                <a:schemeClr val="lt1"/>
              </a:solidFill>
            </a:endParaRPr>
          </a:p>
        </p:txBody>
      </p:sp>
      <p:pic>
        <p:nvPicPr>
          <p:cNvPr id="876" name="Google Shape;876;p66" descr="Logo, company name&#10;&#10;Description automatically generated"/>
          <p:cNvPicPr preferRelativeResize="0">
            <a:picLocks noGrp="1"/>
          </p:cNvPicPr>
          <p:nvPr>
            <p:ph type="pic" idx="3"/>
          </p:nvPr>
        </p:nvPicPr>
        <p:blipFill rotWithShape="1">
          <a:blip r:embed="rId7">
            <a:alphaModFix/>
          </a:blip>
          <a:srcRect l="14959" r="14713"/>
          <a:stretch/>
        </p:blipFill>
        <p:spPr>
          <a:xfrm>
            <a:off x="0" y="1866787"/>
            <a:ext cx="5130800" cy="3913188"/>
          </a:xfrm>
          <a:prstGeom prst="rect">
            <a:avLst/>
          </a:prstGeom>
          <a:solidFill>
            <a:srgbClr val="D8D8D8"/>
          </a:solidFill>
          <a:ln>
            <a:noFill/>
          </a:ln>
        </p:spPr>
      </p:pic>
      <p:sp>
        <p:nvSpPr>
          <p:cNvPr id="877" name="Google Shape;877;p66"/>
          <p:cNvSpPr/>
          <p:nvPr/>
        </p:nvSpPr>
        <p:spPr>
          <a:xfrm rot="1597209">
            <a:off x="3913632" y="638208"/>
            <a:ext cx="1737360" cy="948929"/>
          </a:xfrm>
          <a:prstGeom prst="rightArrow">
            <a:avLst>
              <a:gd name="adj1" fmla="val 50000"/>
              <a:gd name="adj2" fmla="val 50000"/>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92E4B"/>
                </a:solidFill>
                <a:latin typeface="Calibri"/>
                <a:ea typeface="Calibri"/>
                <a:cs typeface="Calibri"/>
                <a:sym typeface="Calibri"/>
              </a:rPr>
              <a:t>Click on the LINKS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882" name="Google Shape;882;p67" descr="Wooden bridge with cherry blossom on both sides"/>
          <p:cNvPicPr preferRelativeResize="0">
            <a:picLocks noGrp="1"/>
          </p:cNvPicPr>
          <p:nvPr>
            <p:ph type="pic" idx="2"/>
          </p:nvPr>
        </p:nvPicPr>
        <p:blipFill rotWithShape="1">
          <a:blip r:embed="rId3">
            <a:alphaModFix/>
          </a:blip>
          <a:srcRect t="7833" b="7832"/>
          <a:stretch/>
        </p:blipFill>
        <p:spPr>
          <a:xfrm>
            <a:off x="0" y="0"/>
            <a:ext cx="12192000" cy="6858000"/>
          </a:xfrm>
          <a:prstGeom prst="rect">
            <a:avLst/>
          </a:prstGeom>
          <a:solidFill>
            <a:srgbClr val="F2F2F2"/>
          </a:solidFill>
          <a:ln>
            <a:noFill/>
          </a:ln>
        </p:spPr>
      </p:pic>
      <p:sp>
        <p:nvSpPr>
          <p:cNvPr id="883" name="Google Shape;883;p67"/>
          <p:cNvSpPr txBox="1">
            <a:spLocks noGrp="1"/>
          </p:cNvSpPr>
          <p:nvPr>
            <p:ph type="body" idx="1"/>
          </p:nvPr>
        </p:nvSpPr>
        <p:spPr>
          <a:xfrm>
            <a:off x="0" y="2545080"/>
            <a:ext cx="7689670" cy="1767840"/>
          </a:xfrm>
          <a:prstGeom prst="rect">
            <a:avLst/>
          </a:prstGeom>
          <a:solidFill>
            <a:srgbClr val="7F3494"/>
          </a:solidFill>
          <a:ln>
            <a:noFill/>
          </a:ln>
        </p:spPr>
        <p:txBody>
          <a:bodyPr spcFirstLastPara="1" wrap="square" lIns="91425" tIns="45700" rIns="91425" bIns="45700" anchor="t" anchorCtr="0">
            <a:normAutofit/>
          </a:bodyPr>
          <a:lstStyle/>
          <a:p>
            <a:pPr marL="457200" marR="0" lvl="0" indent="-228600" algn="ctr" rtl="0">
              <a:lnSpc>
                <a:spcPct val="90000"/>
              </a:lnSpc>
              <a:spcBef>
                <a:spcPts val="1000"/>
              </a:spcBef>
              <a:spcAft>
                <a:spcPts val="0"/>
              </a:spcAft>
              <a:buClr>
                <a:schemeClr val="lt1"/>
              </a:buClr>
              <a:buSzPts val="3000"/>
              <a:buFont typeface="Arial"/>
              <a:buNone/>
            </a:pPr>
            <a:r>
              <a:rPr lang="en-US" b="1">
                <a:solidFill>
                  <a:schemeClr val="lt1"/>
                </a:solidFill>
              </a:rPr>
              <a:t>Great Job! </a:t>
            </a:r>
            <a:r>
              <a:rPr lang="en-US">
                <a:solidFill>
                  <a:schemeClr val="lt1"/>
                </a:solidFill>
              </a:rPr>
              <a:t>You have now completed your second section in this learning journey…keep going now and see what Section 3 brings!!!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g136ea598341_1_30"/>
          <p:cNvSpPr txBox="1">
            <a:spLocks noGrp="1"/>
          </p:cNvSpPr>
          <p:nvPr>
            <p:ph type="body" idx="1"/>
          </p:nvPr>
        </p:nvSpPr>
        <p:spPr>
          <a:xfrm>
            <a:off x="5497150" y="3602325"/>
            <a:ext cx="6156900" cy="225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a:solidFill>
                  <a:schemeClr val="lt1"/>
                </a:solidFill>
              </a:rPr>
              <a:t>Effective</a:t>
            </a:r>
            <a:r>
              <a:rPr lang="en-US"/>
              <a:t> use of a Smart Tablet (IT Tablet)</a:t>
            </a:r>
            <a:endParaRPr/>
          </a:p>
        </p:txBody>
      </p:sp>
      <p:sp>
        <p:nvSpPr>
          <p:cNvPr id="890" name="Google Shape;890;g136ea598341_1_30"/>
          <p:cNvSpPr txBox="1">
            <a:spLocks noGrp="1"/>
          </p:cNvSpPr>
          <p:nvPr>
            <p:ph type="body" idx="2"/>
          </p:nvPr>
        </p:nvSpPr>
        <p:spPr>
          <a:xfrm>
            <a:off x="891650" y="2003717"/>
            <a:ext cx="2067000" cy="225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03</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68"/>
          <p:cNvSpPr txBox="1">
            <a:spLocks noGrp="1"/>
          </p:cNvSpPr>
          <p:nvPr>
            <p:ph type="body" idx="1"/>
          </p:nvPr>
        </p:nvSpPr>
        <p:spPr>
          <a:xfrm>
            <a:off x="6206067" y="1515534"/>
            <a:ext cx="4724400" cy="4246168"/>
          </a:xfrm>
          <a:prstGeom prst="rect">
            <a:avLst/>
          </a:prstGeom>
          <a:noFill/>
          <a:ln>
            <a:noFill/>
          </a:ln>
        </p:spPr>
        <p:txBody>
          <a:bodyPr spcFirstLastPara="1" wrap="square" lIns="91425" tIns="45700" rIns="91425" bIns="45700" anchor="t" anchorCtr="0">
            <a:normAutofit/>
          </a:bodyPr>
          <a:lstStyle/>
          <a:p>
            <a:pPr marL="457200" marR="0" lvl="0" indent="-228600" algn="ctr" rtl="0">
              <a:lnSpc>
                <a:spcPct val="90000"/>
              </a:lnSpc>
              <a:spcBef>
                <a:spcPts val="1000"/>
              </a:spcBef>
              <a:spcAft>
                <a:spcPts val="0"/>
              </a:spcAft>
              <a:buClr>
                <a:schemeClr val="lt1"/>
              </a:buClr>
              <a:buSzPts val="3000"/>
              <a:buFont typeface="Arial"/>
              <a:buNone/>
            </a:pPr>
            <a:r>
              <a:rPr lang="en-US" i="0"/>
              <a:t>Similar to Smartphones there are generally two types of Tablets. Those that perform using the IoS system (iPads) or Android Tablets that function via the Google Android system.</a:t>
            </a:r>
            <a:endParaRPr i="0"/>
          </a:p>
        </p:txBody>
      </p:sp>
      <p:pic>
        <p:nvPicPr>
          <p:cNvPr id="896" name="Google Shape;896;p68" descr="Pink and gold dressing table"/>
          <p:cNvPicPr preferRelativeResize="0">
            <a:picLocks noGrp="1"/>
          </p:cNvPicPr>
          <p:nvPr>
            <p:ph type="pic" idx="2"/>
          </p:nvPr>
        </p:nvPicPr>
        <p:blipFill rotWithShape="1">
          <a:blip r:embed="rId3">
            <a:alphaModFix/>
          </a:blip>
          <a:srcRect l="19955" r="19955"/>
          <a:stretch/>
        </p:blipFill>
        <p:spPr>
          <a:xfrm>
            <a:off x="414116" y="352414"/>
            <a:ext cx="5497412" cy="6099184"/>
          </a:xfrm>
          <a:prstGeom prst="rect">
            <a:avLst/>
          </a:prstGeom>
          <a:solidFill>
            <a:srgbClr val="F2F2F2"/>
          </a:solidFill>
          <a:ln>
            <a:noFill/>
          </a:ln>
        </p:spPr>
      </p:pic>
      <p:sp>
        <p:nvSpPr>
          <p:cNvPr id="897" name="Google Shape;897;p68"/>
          <p:cNvSpPr txBox="1"/>
          <p:nvPr/>
        </p:nvSpPr>
        <p:spPr>
          <a:xfrm>
            <a:off x="6612467" y="663926"/>
            <a:ext cx="4318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24BAA2"/>
                </a:solidFill>
                <a:latin typeface="Calibri"/>
                <a:ea typeface="Calibri"/>
                <a:cs typeface="Calibri"/>
                <a:sym typeface="Calibri"/>
              </a:rPr>
              <a:t>Types of Tablets…</a:t>
            </a:r>
            <a:endParaRPr sz="3600" b="0" i="0" u="none" strike="noStrike" cap="none">
              <a:solidFill>
                <a:srgbClr val="24BAA2"/>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2"/>
          <p:cNvSpPr txBox="1">
            <a:spLocks noGrp="1"/>
          </p:cNvSpPr>
          <p:nvPr>
            <p:ph type="body" idx="2"/>
          </p:nvPr>
        </p:nvSpPr>
        <p:spPr>
          <a:xfrm>
            <a:off x="438194" y="121837"/>
            <a:ext cx="6498610"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sz="3600"/>
              <a:t> Benefits of using a Smart Tablet (IT Tablet)</a:t>
            </a:r>
            <a:endParaRPr/>
          </a:p>
        </p:txBody>
      </p:sp>
      <p:sp>
        <p:nvSpPr>
          <p:cNvPr id="903" name="Google Shape;903;p12"/>
          <p:cNvSpPr txBox="1">
            <a:spLocks noGrp="1"/>
          </p:cNvSpPr>
          <p:nvPr>
            <p:ph type="body" idx="1"/>
          </p:nvPr>
        </p:nvSpPr>
        <p:spPr>
          <a:xfrm>
            <a:off x="139700" y="1273175"/>
            <a:ext cx="7416800" cy="4378325"/>
          </a:xfrm>
          <a:prstGeom prst="rect">
            <a:avLst/>
          </a:prstGeom>
          <a:noFill/>
          <a:ln>
            <a:noFill/>
          </a:ln>
        </p:spPr>
        <p:txBody>
          <a:bodyPr spcFirstLastPara="1" wrap="square" lIns="91425" tIns="45700" rIns="91425" bIns="45700" anchor="t" anchorCtr="0">
            <a:noAutofit/>
          </a:bodyPr>
          <a:lstStyle/>
          <a:p>
            <a:pPr marL="457200" lvl="0" indent="-335280" algn="l" rtl="0">
              <a:lnSpc>
                <a:spcPct val="90000"/>
              </a:lnSpc>
              <a:spcBef>
                <a:spcPts val="0"/>
              </a:spcBef>
              <a:spcAft>
                <a:spcPts val="0"/>
              </a:spcAft>
              <a:buSzPts val="2200"/>
              <a:buChar char="●"/>
            </a:pPr>
            <a:r>
              <a:rPr lang="en-US" sz="2200"/>
              <a:t>Tablets contain </a:t>
            </a:r>
            <a:r>
              <a:rPr lang="en-US" sz="2200" b="1"/>
              <a:t>larger screens </a:t>
            </a:r>
            <a:r>
              <a:rPr lang="en-US" sz="2200"/>
              <a:t>than smartphones, thus allows for easier typing (larger screen size = larger key size). </a:t>
            </a:r>
            <a:endParaRPr/>
          </a:p>
          <a:p>
            <a:pPr marL="457200" lvl="0" indent="-335280" algn="l" rtl="0">
              <a:lnSpc>
                <a:spcPct val="90000"/>
              </a:lnSpc>
              <a:spcBef>
                <a:spcPts val="0"/>
              </a:spcBef>
              <a:spcAft>
                <a:spcPts val="0"/>
              </a:spcAft>
              <a:buSzPts val="2200"/>
              <a:buChar char="●"/>
            </a:pPr>
            <a:r>
              <a:rPr lang="en-US" sz="2200"/>
              <a:t>They are useful for video calls, watching movies, or using software that's too tricky to use on the screen of a SmartPhone.</a:t>
            </a:r>
            <a:endParaRPr/>
          </a:p>
          <a:p>
            <a:pPr marL="457200" lvl="0" indent="-335280" algn="l" rtl="0">
              <a:lnSpc>
                <a:spcPct val="90000"/>
              </a:lnSpc>
              <a:spcBef>
                <a:spcPts val="0"/>
              </a:spcBef>
              <a:spcAft>
                <a:spcPts val="0"/>
              </a:spcAft>
              <a:buSzPts val="2200"/>
              <a:buChar char="●"/>
            </a:pPr>
            <a:r>
              <a:rPr lang="en-US" sz="2200"/>
              <a:t>Using a tablet can be good for when you need to </a:t>
            </a:r>
            <a:r>
              <a:rPr lang="en-US" sz="2200" b="1"/>
              <a:t>access data on the </a:t>
            </a:r>
            <a:r>
              <a:rPr lang="en-US" sz="22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move</a:t>
            </a:r>
            <a:r>
              <a:rPr lang="en-US" sz="2200" b="1"/>
              <a:t>.</a:t>
            </a:r>
            <a:endParaRPr b="1"/>
          </a:p>
          <a:p>
            <a:pPr marL="457200" lvl="0" indent="-335280" algn="l" rtl="0">
              <a:lnSpc>
                <a:spcPct val="90000"/>
              </a:lnSpc>
              <a:spcBef>
                <a:spcPts val="0"/>
              </a:spcBef>
              <a:spcAft>
                <a:spcPts val="0"/>
              </a:spcAft>
              <a:buSzPts val="2200"/>
              <a:buChar char="●"/>
            </a:pPr>
            <a:r>
              <a:rPr lang="en-US" sz="2200"/>
              <a:t>Accessories such as keyboards or screen pens/styli for tablets allow for easier typing, especially for seniors. This makes it ideal for using it as </a:t>
            </a:r>
            <a:r>
              <a:rPr lang="en-US" sz="2200" b="1"/>
              <a:t>an alternative to a laptop.</a:t>
            </a:r>
            <a:endParaRPr b="1"/>
          </a:p>
          <a:p>
            <a:pPr marL="457200" lvl="0" indent="-335280" algn="l" rtl="0">
              <a:lnSpc>
                <a:spcPct val="90000"/>
              </a:lnSpc>
              <a:spcBef>
                <a:spcPts val="0"/>
              </a:spcBef>
              <a:spcAft>
                <a:spcPts val="0"/>
              </a:spcAft>
              <a:buSzPts val="2200"/>
              <a:buChar char="●"/>
            </a:pPr>
            <a:r>
              <a:rPr lang="en-US" sz="2200"/>
              <a:t>IT tablets come with ample </a:t>
            </a:r>
            <a:r>
              <a:rPr lang="en-US" sz="2200" b="1"/>
              <a:t>built-in storage</a:t>
            </a:r>
            <a:r>
              <a:rPr lang="en-US" sz="2200"/>
              <a:t>, some also give the option to use an external SD card for additional storage</a:t>
            </a:r>
            <a:endParaRPr/>
          </a:p>
          <a:p>
            <a:pPr marL="457200" lvl="0" indent="-335280" algn="l" rtl="0">
              <a:lnSpc>
                <a:spcPct val="90000"/>
              </a:lnSpc>
              <a:spcBef>
                <a:spcPts val="0"/>
              </a:spcBef>
              <a:spcAft>
                <a:spcPts val="0"/>
              </a:spcAft>
              <a:buSzPts val="2200"/>
              <a:buChar char="●"/>
            </a:pPr>
            <a:r>
              <a:rPr lang="en-US" sz="2200"/>
              <a:t>Tablets possess cameras for taking photos and videos and engaging in video calls. When video calling with a group, the large screen size makes it easier to see everyone clearly.</a:t>
            </a:r>
            <a:endParaRPr/>
          </a:p>
          <a:p>
            <a:pPr marL="0" lvl="0" indent="0" algn="l" rtl="0">
              <a:lnSpc>
                <a:spcPct val="90000"/>
              </a:lnSpc>
              <a:spcBef>
                <a:spcPts val="1200"/>
              </a:spcBef>
              <a:spcAft>
                <a:spcPts val="0"/>
              </a:spcAft>
              <a:buSzPts val="2400"/>
              <a:buNone/>
            </a:pPr>
            <a:endParaRPr sz="2200"/>
          </a:p>
          <a:p>
            <a:pPr marL="0" lvl="0" indent="0" algn="l" rtl="0">
              <a:lnSpc>
                <a:spcPct val="90000"/>
              </a:lnSpc>
              <a:spcBef>
                <a:spcPts val="0"/>
              </a:spcBef>
              <a:spcAft>
                <a:spcPts val="0"/>
              </a:spcAft>
              <a:buClr>
                <a:schemeClr val="lt1"/>
              </a:buClr>
              <a:buSzPts val="4400"/>
              <a:buNone/>
            </a:pPr>
            <a:endParaRPr sz="2200"/>
          </a:p>
        </p:txBody>
      </p:sp>
      <p:pic>
        <p:nvPicPr>
          <p:cNvPr id="904" name="Google Shape;904;p12" descr="Graphical user interface&#10;&#10;Description automatically generated"/>
          <p:cNvPicPr preferRelativeResize="0">
            <a:picLocks noGrp="1"/>
          </p:cNvPicPr>
          <p:nvPr>
            <p:ph type="pic" idx="3"/>
          </p:nvPr>
        </p:nvPicPr>
        <p:blipFill rotWithShape="1">
          <a:blip r:embed="rId3">
            <a:alphaModFix/>
          </a:blip>
          <a:srcRect l="16284" r="12318"/>
          <a:stretch/>
        </p:blipFill>
        <p:spPr>
          <a:xfrm>
            <a:off x="7556500" y="439738"/>
            <a:ext cx="4343400" cy="60452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g136ea598341_1_24"/>
          <p:cNvSpPr txBox="1">
            <a:spLocks noGrp="1"/>
          </p:cNvSpPr>
          <p:nvPr>
            <p:ph type="body" idx="1"/>
          </p:nvPr>
        </p:nvSpPr>
        <p:spPr>
          <a:xfrm>
            <a:off x="730282" y="2149813"/>
            <a:ext cx="10595100" cy="4066676"/>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1000"/>
              </a:spcBef>
              <a:spcAft>
                <a:spcPts val="0"/>
              </a:spcAft>
              <a:buSzPts val="2400"/>
              <a:buChar char="●"/>
            </a:pPr>
            <a:r>
              <a:rPr lang="en-US"/>
              <a:t>Similar functionality of a laptop without the bulkiness - They are portable, allowing to go places where conventional computers cannot. This may suit seniors for hospital stays or when in respite care. </a:t>
            </a:r>
            <a:endParaRPr/>
          </a:p>
          <a:p>
            <a:pPr marL="457200" lvl="0" indent="-381000" algn="l" rtl="0">
              <a:lnSpc>
                <a:spcPct val="90000"/>
              </a:lnSpc>
              <a:spcBef>
                <a:spcPts val="0"/>
              </a:spcBef>
              <a:spcAft>
                <a:spcPts val="0"/>
              </a:spcAft>
              <a:buSzPts val="2400"/>
              <a:buChar char="●"/>
            </a:pPr>
            <a:r>
              <a:rPr lang="en-US"/>
              <a:t>Opportunity to add extras to the tablet to enhance user friendliness and accessibility. Text size can be enlarged, or voice activation modes can be used.</a:t>
            </a:r>
            <a:endParaRPr/>
          </a:p>
          <a:p>
            <a:pPr marL="457200" lvl="0" indent="-381000" algn="l" rtl="0">
              <a:lnSpc>
                <a:spcPct val="90000"/>
              </a:lnSpc>
              <a:spcBef>
                <a:spcPts val="0"/>
              </a:spcBef>
              <a:spcAft>
                <a:spcPts val="0"/>
              </a:spcAft>
              <a:buSzPts val="2400"/>
              <a:buChar char="●"/>
            </a:pPr>
            <a:r>
              <a:rPr lang="en-US"/>
              <a:t>Many Tablets  come equipped with integrated wireless networking, and some even have high-speed broadband (e.g., 4G enabled)</a:t>
            </a:r>
            <a:endParaRPr/>
          </a:p>
          <a:p>
            <a:pPr marL="457200" lvl="0" indent="-381000" algn="l" rtl="0">
              <a:lnSpc>
                <a:spcPct val="90000"/>
              </a:lnSpc>
              <a:spcBef>
                <a:spcPts val="0"/>
              </a:spcBef>
              <a:spcAft>
                <a:spcPts val="0"/>
              </a:spcAft>
              <a:buSzPts val="2400"/>
              <a:buChar char="●"/>
            </a:pPr>
            <a:r>
              <a:rPr lang="en-US"/>
              <a:t>Extra storage options offer greater opportunities for use. They can become photo albums for Seniors or medical record storage devices.</a:t>
            </a:r>
            <a:endParaRPr/>
          </a:p>
          <a:p>
            <a:pPr marL="457200" lvl="0" indent="-381000" algn="l" rtl="0">
              <a:lnSpc>
                <a:spcPct val="90000"/>
              </a:lnSpc>
              <a:spcBef>
                <a:spcPts val="0"/>
              </a:spcBef>
              <a:spcAft>
                <a:spcPts val="0"/>
              </a:spcAft>
              <a:buSzPts val="2400"/>
              <a:buChar char="●"/>
            </a:pPr>
            <a:r>
              <a:rPr lang="en-US"/>
              <a:t>Most tablets allow for use of useful Apps just like on your Smartphone that can be used around the home or while on the go if you have a WiFi or broadband connection</a:t>
            </a:r>
            <a:endParaRPr/>
          </a:p>
          <a:p>
            <a:pPr marL="457200" lvl="0" indent="0" algn="l" rtl="0">
              <a:lnSpc>
                <a:spcPct val="90000"/>
              </a:lnSpc>
              <a:spcBef>
                <a:spcPts val="1000"/>
              </a:spcBef>
              <a:spcAft>
                <a:spcPts val="0"/>
              </a:spcAft>
              <a:buSzPts val="2400"/>
              <a:buNone/>
            </a:pPr>
            <a:endParaRPr/>
          </a:p>
        </p:txBody>
      </p:sp>
      <p:sp>
        <p:nvSpPr>
          <p:cNvPr id="911" name="Google Shape;911;g136ea598341_1_24"/>
          <p:cNvSpPr txBox="1">
            <a:spLocks noGrp="1"/>
          </p:cNvSpPr>
          <p:nvPr>
            <p:ph type="body" idx="2"/>
          </p:nvPr>
        </p:nvSpPr>
        <p:spPr>
          <a:xfrm>
            <a:off x="185538" y="712965"/>
            <a:ext cx="10595100" cy="803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600"/>
              <a:buNone/>
            </a:pPr>
            <a:r>
              <a:rPr lang="en-US" sz="3700">
                <a:latin typeface="Calibri"/>
                <a:ea typeface="Calibri"/>
                <a:cs typeface="Calibri"/>
                <a:sym typeface="Calibri"/>
              </a:rPr>
              <a:t>Opportunities of Using Smart Tablet (IT Tablet)</a:t>
            </a:r>
            <a:endParaRPr>
              <a:latin typeface="Calibri"/>
              <a:ea typeface="Calibri"/>
              <a:cs typeface="Calibri"/>
              <a:sym typeface="Calibri"/>
            </a:endParaRPr>
          </a:p>
        </p:txBody>
      </p:sp>
      <p:pic>
        <p:nvPicPr>
          <p:cNvPr id="912" name="Google Shape;912;g136ea598341_1_24" descr="Icon&#10;&#10;Description automatically generated"/>
          <p:cNvPicPr preferRelativeResize="0"/>
          <p:nvPr/>
        </p:nvPicPr>
        <p:blipFill rotWithShape="1">
          <a:blip r:embed="rId3">
            <a:alphaModFix/>
          </a:blip>
          <a:srcRect/>
          <a:stretch/>
        </p:blipFill>
        <p:spPr>
          <a:xfrm>
            <a:off x="9395547" y="1263051"/>
            <a:ext cx="1929835" cy="119792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pic>
        <p:nvPicPr>
          <p:cNvPr id="917" name="Google Shape;917;p13" descr="Image result for tablet ipad"/>
          <p:cNvPicPr preferRelativeResize="0"/>
          <p:nvPr/>
        </p:nvPicPr>
        <p:blipFill rotWithShape="1">
          <a:blip r:embed="rId3">
            <a:alphaModFix/>
          </a:blip>
          <a:srcRect/>
          <a:stretch/>
        </p:blipFill>
        <p:spPr>
          <a:xfrm>
            <a:off x="9549252" y="584776"/>
            <a:ext cx="2324214" cy="1468196"/>
          </a:xfrm>
          <a:prstGeom prst="rect">
            <a:avLst/>
          </a:prstGeom>
          <a:noFill/>
          <a:ln>
            <a:noFill/>
          </a:ln>
        </p:spPr>
      </p:pic>
      <p:sp>
        <p:nvSpPr>
          <p:cNvPr id="918" name="Google Shape;918;p13"/>
          <p:cNvSpPr txBox="1"/>
          <p:nvPr/>
        </p:nvSpPr>
        <p:spPr>
          <a:xfrm>
            <a:off x="0" y="0"/>
            <a:ext cx="12192000"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Tablet – Basic Parts</a:t>
            </a:r>
            <a:endParaRPr sz="1400" b="0" i="0" u="none" strike="noStrike" cap="none">
              <a:solidFill>
                <a:srgbClr val="000000"/>
              </a:solidFill>
              <a:latin typeface="Arial"/>
              <a:ea typeface="Arial"/>
              <a:cs typeface="Arial"/>
              <a:sym typeface="Arial"/>
            </a:endParaRPr>
          </a:p>
        </p:txBody>
      </p:sp>
      <p:pic>
        <p:nvPicPr>
          <p:cNvPr id="919" name="Google Shape;919;p13" descr="Image result for tablet"/>
          <p:cNvPicPr preferRelativeResize="0"/>
          <p:nvPr/>
        </p:nvPicPr>
        <p:blipFill rotWithShape="1">
          <a:blip r:embed="rId4">
            <a:alphaModFix/>
          </a:blip>
          <a:srcRect/>
          <a:stretch/>
        </p:blipFill>
        <p:spPr>
          <a:xfrm>
            <a:off x="1446131" y="1139175"/>
            <a:ext cx="8103121" cy="4558006"/>
          </a:xfrm>
          <a:prstGeom prst="rect">
            <a:avLst/>
          </a:prstGeom>
          <a:noFill/>
          <a:ln>
            <a:noFill/>
          </a:ln>
        </p:spPr>
      </p:pic>
      <p:sp>
        <p:nvSpPr>
          <p:cNvPr id="920" name="Google Shape;920;p13"/>
          <p:cNvSpPr/>
          <p:nvPr/>
        </p:nvSpPr>
        <p:spPr>
          <a:xfrm rot="385850">
            <a:off x="1790240" y="3618114"/>
            <a:ext cx="1041186" cy="126000"/>
          </a:xfrm>
          <a:prstGeom prst="stripedRightArrow">
            <a:avLst>
              <a:gd name="adj1" fmla="val 50000"/>
              <a:gd name="adj2" fmla="val 50000"/>
            </a:avLst>
          </a:prstGeom>
          <a:solidFill>
            <a:srgbClr val="C77C17"/>
          </a:solidFill>
          <a:ln w="9525" cap="flat" cmpd="sng">
            <a:solidFill>
              <a:srgbClr val="C77C17"/>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sp>
        <p:nvSpPr>
          <p:cNvPr id="921" name="Google Shape;921;p13"/>
          <p:cNvSpPr/>
          <p:nvPr/>
        </p:nvSpPr>
        <p:spPr>
          <a:xfrm>
            <a:off x="4200174" y="1424471"/>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22" name="Google Shape;922;p13"/>
          <p:cNvSpPr/>
          <p:nvPr/>
        </p:nvSpPr>
        <p:spPr>
          <a:xfrm rot="10638555">
            <a:off x="7467233" y="2497414"/>
            <a:ext cx="1870991"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sp>
        <p:nvSpPr>
          <p:cNvPr id="923" name="Google Shape;923;p13"/>
          <p:cNvSpPr/>
          <p:nvPr/>
        </p:nvSpPr>
        <p:spPr>
          <a:xfrm rot="-10344614">
            <a:off x="7485418" y="3504107"/>
            <a:ext cx="1867905" cy="176434"/>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sp>
        <p:nvSpPr>
          <p:cNvPr id="924" name="Google Shape;924;p13"/>
          <p:cNvSpPr/>
          <p:nvPr/>
        </p:nvSpPr>
        <p:spPr>
          <a:xfrm rot="-8830909">
            <a:off x="5233802" y="5542638"/>
            <a:ext cx="1041186" cy="126000"/>
          </a:xfrm>
          <a:prstGeom prst="stripedRightArrow">
            <a:avLst>
              <a:gd name="adj1" fmla="val 50000"/>
              <a:gd name="adj2" fmla="val 50000"/>
            </a:avLst>
          </a:prstGeom>
          <a:solidFill>
            <a:srgbClr val="FF33CC"/>
          </a:solidFill>
          <a:ln w="9525" cap="flat" cmpd="sng">
            <a:solidFill>
              <a:srgbClr val="FF33CC"/>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25" name="Google Shape;925;p13"/>
          <p:cNvSpPr/>
          <p:nvPr/>
        </p:nvSpPr>
        <p:spPr>
          <a:xfrm rot="-10638081">
            <a:off x="8296576" y="4953488"/>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sp>
        <p:nvSpPr>
          <p:cNvPr id="926" name="Google Shape;926;p13"/>
          <p:cNvSpPr txBox="1"/>
          <p:nvPr/>
        </p:nvSpPr>
        <p:spPr>
          <a:xfrm>
            <a:off x="3548417" y="1269243"/>
            <a:ext cx="1041185"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Pen/ Stylus</a:t>
            </a:r>
            <a:endParaRPr sz="1400" b="0" i="0" u="none" strike="noStrike" cap="none">
              <a:solidFill>
                <a:srgbClr val="092E4B"/>
              </a:solidFill>
              <a:latin typeface="Arial"/>
              <a:ea typeface="Arial"/>
              <a:cs typeface="Arial"/>
              <a:sym typeface="Arial"/>
            </a:endParaRPr>
          </a:p>
        </p:txBody>
      </p:sp>
      <p:sp>
        <p:nvSpPr>
          <p:cNvPr id="927" name="Google Shape;927;p13"/>
          <p:cNvSpPr txBox="1"/>
          <p:nvPr/>
        </p:nvSpPr>
        <p:spPr>
          <a:xfrm>
            <a:off x="651810" y="3434468"/>
            <a:ext cx="128532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Taskbar</a:t>
            </a:r>
            <a:endParaRPr sz="1400" b="0" i="0" u="none" strike="noStrike" cap="none">
              <a:solidFill>
                <a:srgbClr val="092E4B"/>
              </a:solidFill>
              <a:latin typeface="Arial"/>
              <a:ea typeface="Arial"/>
              <a:cs typeface="Arial"/>
              <a:sym typeface="Arial"/>
            </a:endParaRPr>
          </a:p>
        </p:txBody>
      </p:sp>
      <p:sp>
        <p:nvSpPr>
          <p:cNvPr id="928" name="Google Shape;928;p13"/>
          <p:cNvSpPr txBox="1"/>
          <p:nvPr/>
        </p:nvSpPr>
        <p:spPr>
          <a:xfrm>
            <a:off x="9340151" y="2292826"/>
            <a:ext cx="153589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Desktop</a:t>
            </a:r>
            <a:endParaRPr sz="1400" b="0" i="0" u="none" strike="noStrike" cap="none">
              <a:solidFill>
                <a:srgbClr val="092E4B"/>
              </a:solidFill>
              <a:latin typeface="Arial"/>
              <a:ea typeface="Arial"/>
              <a:cs typeface="Arial"/>
              <a:sym typeface="Arial"/>
            </a:endParaRPr>
          </a:p>
        </p:txBody>
      </p:sp>
      <p:sp>
        <p:nvSpPr>
          <p:cNvPr id="929" name="Google Shape;929;p13"/>
          <p:cNvSpPr txBox="1"/>
          <p:nvPr/>
        </p:nvSpPr>
        <p:spPr>
          <a:xfrm>
            <a:off x="9356793" y="3541333"/>
            <a:ext cx="92296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Ports</a:t>
            </a:r>
            <a:endParaRPr sz="1400" b="0" i="0" u="none" strike="noStrike" cap="none">
              <a:solidFill>
                <a:srgbClr val="092E4B"/>
              </a:solidFill>
              <a:latin typeface="Arial"/>
              <a:ea typeface="Arial"/>
              <a:cs typeface="Arial"/>
              <a:sym typeface="Arial"/>
            </a:endParaRPr>
          </a:p>
        </p:txBody>
      </p:sp>
      <p:sp>
        <p:nvSpPr>
          <p:cNvPr id="930" name="Google Shape;930;p13"/>
          <p:cNvSpPr txBox="1"/>
          <p:nvPr/>
        </p:nvSpPr>
        <p:spPr>
          <a:xfrm>
            <a:off x="5874483" y="5693710"/>
            <a:ext cx="237471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Notification Area</a:t>
            </a:r>
            <a:endParaRPr sz="1400" b="0" i="0" u="none" strike="noStrike" cap="none">
              <a:solidFill>
                <a:srgbClr val="092E4B"/>
              </a:solidFill>
              <a:latin typeface="Arial"/>
              <a:ea typeface="Arial"/>
              <a:cs typeface="Arial"/>
              <a:sym typeface="Arial"/>
            </a:endParaRPr>
          </a:p>
        </p:txBody>
      </p:sp>
      <p:sp>
        <p:nvSpPr>
          <p:cNvPr id="931" name="Google Shape;931;p13"/>
          <p:cNvSpPr txBox="1"/>
          <p:nvPr/>
        </p:nvSpPr>
        <p:spPr>
          <a:xfrm>
            <a:off x="9340151" y="4749987"/>
            <a:ext cx="140571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Tablet Stand</a:t>
            </a:r>
            <a:endParaRPr sz="1400" b="0" i="0" u="none" strike="noStrike" cap="none">
              <a:solidFill>
                <a:srgbClr val="092E4B"/>
              </a:solidFill>
              <a:latin typeface="Arial"/>
              <a:ea typeface="Arial"/>
              <a:cs typeface="Arial"/>
              <a:sym typeface="Arial"/>
            </a:endParaRPr>
          </a:p>
        </p:txBody>
      </p:sp>
      <p:sp>
        <p:nvSpPr>
          <p:cNvPr id="932" name="Google Shape;932;p13"/>
          <p:cNvSpPr txBox="1"/>
          <p:nvPr/>
        </p:nvSpPr>
        <p:spPr>
          <a:xfrm rot="2160225">
            <a:off x="4556034" y="4740578"/>
            <a:ext cx="845333" cy="488867"/>
          </a:xfrm>
          <a:prstGeom prst="rect">
            <a:avLst/>
          </a:prstGeom>
          <a:noFill/>
          <a:ln w="38100" cap="flat" cmpd="sng">
            <a:solidFill>
              <a:srgbClr val="FF33C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13"/>
          <p:cNvSpPr txBox="1"/>
          <p:nvPr/>
        </p:nvSpPr>
        <p:spPr>
          <a:xfrm rot="2160225">
            <a:off x="2799424" y="3869666"/>
            <a:ext cx="1331908" cy="488867"/>
          </a:xfrm>
          <a:prstGeom prst="rect">
            <a:avLst/>
          </a:prstGeom>
          <a:noFill/>
          <a:ln w="38100" cap="flat" cmpd="sng">
            <a:solidFill>
              <a:srgbClr val="C77C1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13"/>
          <p:cNvSpPr/>
          <p:nvPr/>
        </p:nvSpPr>
        <p:spPr>
          <a:xfrm rot="-9831804">
            <a:off x="7710103" y="3247120"/>
            <a:ext cx="1867905" cy="176434"/>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136ea598341_1_62"/>
          <p:cNvSpPr txBox="1">
            <a:spLocks noGrp="1"/>
          </p:cNvSpPr>
          <p:nvPr>
            <p:ph type="body" idx="1"/>
          </p:nvPr>
        </p:nvSpPr>
        <p:spPr>
          <a:xfrm>
            <a:off x="5497150" y="2980267"/>
            <a:ext cx="6156900" cy="287505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4800"/>
              <a:buNone/>
            </a:pPr>
            <a:r>
              <a:rPr lang="en-US"/>
              <a:t>The importance of digital literacy in our everyday lives</a:t>
            </a:r>
            <a:endParaRPr/>
          </a:p>
        </p:txBody>
      </p:sp>
      <p:sp>
        <p:nvSpPr>
          <p:cNvPr id="258" name="Google Shape;258;g136ea598341_1_62"/>
          <p:cNvSpPr txBox="1">
            <a:spLocks noGrp="1"/>
          </p:cNvSpPr>
          <p:nvPr>
            <p:ph type="body" idx="2"/>
          </p:nvPr>
        </p:nvSpPr>
        <p:spPr>
          <a:xfrm>
            <a:off x="891650" y="2003717"/>
            <a:ext cx="2067000" cy="225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01</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939" name="Google Shape;939;p14" descr="Related image"/>
          <p:cNvPicPr preferRelativeResize="0"/>
          <p:nvPr/>
        </p:nvPicPr>
        <p:blipFill rotWithShape="1">
          <a:blip r:embed="rId3">
            <a:alphaModFix/>
          </a:blip>
          <a:srcRect t="20317"/>
          <a:stretch/>
        </p:blipFill>
        <p:spPr>
          <a:xfrm rot="10800000">
            <a:off x="3081800" y="1093007"/>
            <a:ext cx="5213765" cy="3115845"/>
          </a:xfrm>
          <a:prstGeom prst="rect">
            <a:avLst/>
          </a:prstGeom>
          <a:noFill/>
          <a:ln>
            <a:noFill/>
          </a:ln>
          <a:effectLst>
            <a:outerShdw blurRad="292100" dist="139700" dir="2700000" algn="tl" rotWithShape="0">
              <a:srgbClr val="333333">
                <a:alpha val="63921"/>
              </a:srgbClr>
            </a:outerShdw>
          </a:effectLst>
        </p:spPr>
      </p:pic>
      <p:sp>
        <p:nvSpPr>
          <p:cNvPr id="940" name="Google Shape;940;p14"/>
          <p:cNvSpPr txBox="1"/>
          <p:nvPr/>
        </p:nvSpPr>
        <p:spPr>
          <a:xfrm>
            <a:off x="0" y="-14540"/>
            <a:ext cx="12191999"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Tablet - Ports</a:t>
            </a:r>
            <a:endParaRPr sz="1400" b="0" i="0" u="none" strike="noStrike" cap="none">
              <a:solidFill>
                <a:srgbClr val="000000"/>
              </a:solidFill>
              <a:latin typeface="Arial"/>
              <a:ea typeface="Arial"/>
              <a:cs typeface="Arial"/>
              <a:sym typeface="Arial"/>
            </a:endParaRPr>
          </a:p>
        </p:txBody>
      </p:sp>
      <p:pic>
        <p:nvPicPr>
          <p:cNvPr id="941" name="Google Shape;941;p14" descr="Image result for tablet ipad"/>
          <p:cNvPicPr preferRelativeResize="0"/>
          <p:nvPr/>
        </p:nvPicPr>
        <p:blipFill rotWithShape="1">
          <a:blip r:embed="rId4">
            <a:alphaModFix/>
          </a:blip>
          <a:srcRect r="10700"/>
          <a:stretch/>
        </p:blipFill>
        <p:spPr>
          <a:xfrm>
            <a:off x="-22550" y="570235"/>
            <a:ext cx="2816733" cy="2217833"/>
          </a:xfrm>
          <a:prstGeom prst="rect">
            <a:avLst/>
          </a:prstGeom>
          <a:noFill/>
          <a:ln>
            <a:noFill/>
          </a:ln>
        </p:spPr>
      </p:pic>
      <p:sp>
        <p:nvSpPr>
          <p:cNvPr id="942" name="Google Shape;942;p14"/>
          <p:cNvSpPr/>
          <p:nvPr/>
        </p:nvSpPr>
        <p:spPr>
          <a:xfrm rot="-1208876">
            <a:off x="2276480" y="2874190"/>
            <a:ext cx="1710447"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43" name="Google Shape;943;p14"/>
          <p:cNvSpPr/>
          <p:nvPr/>
        </p:nvSpPr>
        <p:spPr>
          <a:xfrm rot="-2600989">
            <a:off x="2299054" y="3720720"/>
            <a:ext cx="2700493"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44" name="Google Shape;944;p14"/>
          <p:cNvSpPr/>
          <p:nvPr/>
        </p:nvSpPr>
        <p:spPr>
          <a:xfrm rot="-3378778">
            <a:off x="2505298" y="4373416"/>
            <a:ext cx="3407129"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45" name="Google Shape;945;p14"/>
          <p:cNvSpPr/>
          <p:nvPr/>
        </p:nvSpPr>
        <p:spPr>
          <a:xfrm rot="-5400000">
            <a:off x="4239015" y="4649204"/>
            <a:ext cx="3017427"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46" name="Google Shape;946;p14"/>
          <p:cNvSpPr/>
          <p:nvPr/>
        </p:nvSpPr>
        <p:spPr>
          <a:xfrm rot="-9270111">
            <a:off x="7058342" y="4029790"/>
            <a:ext cx="2221375"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47" name="Google Shape;947;p14"/>
          <p:cNvSpPr/>
          <p:nvPr/>
        </p:nvSpPr>
        <p:spPr>
          <a:xfrm rot="-6265819">
            <a:off x="5639444" y="4129141"/>
            <a:ext cx="1704063"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48" name="Google Shape;948;p14"/>
          <p:cNvSpPr/>
          <p:nvPr/>
        </p:nvSpPr>
        <p:spPr>
          <a:xfrm rot="-7341873">
            <a:off x="6179160" y="4467712"/>
            <a:ext cx="2466994"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49" name="Google Shape;949;p14"/>
          <p:cNvSpPr txBox="1"/>
          <p:nvPr/>
        </p:nvSpPr>
        <p:spPr>
          <a:xfrm>
            <a:off x="317036" y="2998079"/>
            <a:ext cx="201346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Power Button</a:t>
            </a:r>
            <a:endParaRPr sz="1400" b="0" i="0" u="none" strike="noStrike" cap="none">
              <a:solidFill>
                <a:srgbClr val="092E4B"/>
              </a:solidFill>
              <a:latin typeface="Arial"/>
              <a:ea typeface="Arial"/>
              <a:cs typeface="Arial"/>
              <a:sym typeface="Arial"/>
            </a:endParaRPr>
          </a:p>
        </p:txBody>
      </p:sp>
      <p:sp>
        <p:nvSpPr>
          <p:cNvPr id="950" name="Google Shape;950;p14"/>
          <p:cNvSpPr txBox="1"/>
          <p:nvPr/>
        </p:nvSpPr>
        <p:spPr>
          <a:xfrm>
            <a:off x="6034810" y="4971033"/>
            <a:ext cx="1328674"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Micro SD Card Slot</a:t>
            </a:r>
            <a:endParaRPr sz="1400" b="0" i="0" u="none" strike="noStrike" cap="none">
              <a:solidFill>
                <a:srgbClr val="092E4B"/>
              </a:solidFill>
              <a:latin typeface="Arial"/>
              <a:ea typeface="Arial"/>
              <a:cs typeface="Arial"/>
              <a:sym typeface="Arial"/>
            </a:endParaRPr>
          </a:p>
        </p:txBody>
      </p:sp>
      <p:sp>
        <p:nvSpPr>
          <p:cNvPr id="951" name="Google Shape;951;p14"/>
          <p:cNvSpPr txBox="1"/>
          <p:nvPr/>
        </p:nvSpPr>
        <p:spPr>
          <a:xfrm>
            <a:off x="890764" y="4556355"/>
            <a:ext cx="1903419"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Headphones</a:t>
            </a:r>
            <a:endParaRPr sz="1400" b="0" i="0" u="none" strike="noStrike" cap="none">
              <a:solidFill>
                <a:srgbClr val="092E4B"/>
              </a:solidFill>
              <a:latin typeface="Arial"/>
              <a:ea typeface="Arial"/>
              <a:cs typeface="Arial"/>
              <a:sym typeface="Arial"/>
            </a:endParaRPr>
          </a:p>
        </p:txBody>
      </p:sp>
      <p:sp>
        <p:nvSpPr>
          <p:cNvPr id="952" name="Google Shape;952;p14"/>
          <p:cNvSpPr txBox="1"/>
          <p:nvPr/>
        </p:nvSpPr>
        <p:spPr>
          <a:xfrm>
            <a:off x="2312125" y="5841206"/>
            <a:ext cx="1678899"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HDMI Port</a:t>
            </a:r>
            <a:endParaRPr sz="1400" b="0" i="0" u="none" strike="noStrike" cap="none">
              <a:solidFill>
                <a:srgbClr val="092E4B"/>
              </a:solidFill>
              <a:latin typeface="Arial"/>
              <a:ea typeface="Arial"/>
              <a:cs typeface="Arial"/>
              <a:sym typeface="Arial"/>
            </a:endParaRPr>
          </a:p>
        </p:txBody>
      </p:sp>
      <p:sp>
        <p:nvSpPr>
          <p:cNvPr id="953" name="Google Shape;953;p14"/>
          <p:cNvSpPr txBox="1"/>
          <p:nvPr/>
        </p:nvSpPr>
        <p:spPr>
          <a:xfrm>
            <a:off x="7744942" y="5564938"/>
            <a:ext cx="136104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USB Port</a:t>
            </a:r>
            <a:endParaRPr sz="1400" b="0" i="0" u="none" strike="noStrike" cap="none">
              <a:solidFill>
                <a:srgbClr val="092E4B"/>
              </a:solidFill>
              <a:latin typeface="Arial"/>
              <a:ea typeface="Arial"/>
              <a:cs typeface="Arial"/>
              <a:sym typeface="Arial"/>
            </a:endParaRPr>
          </a:p>
        </p:txBody>
      </p:sp>
      <p:sp>
        <p:nvSpPr>
          <p:cNvPr id="954" name="Google Shape;954;p14"/>
          <p:cNvSpPr txBox="1"/>
          <p:nvPr/>
        </p:nvSpPr>
        <p:spPr>
          <a:xfrm>
            <a:off x="5032490" y="6220918"/>
            <a:ext cx="1556478"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USB Port</a:t>
            </a:r>
            <a:endParaRPr sz="1400" b="0" i="0" u="none" strike="noStrike" cap="none">
              <a:solidFill>
                <a:srgbClr val="092E4B"/>
              </a:solidFill>
              <a:latin typeface="Arial"/>
              <a:ea typeface="Arial"/>
              <a:cs typeface="Arial"/>
              <a:sym typeface="Arial"/>
            </a:endParaRPr>
          </a:p>
        </p:txBody>
      </p:sp>
      <p:sp>
        <p:nvSpPr>
          <p:cNvPr id="955" name="Google Shape;955;p14"/>
          <p:cNvSpPr txBox="1"/>
          <p:nvPr/>
        </p:nvSpPr>
        <p:spPr>
          <a:xfrm>
            <a:off x="9198656" y="4446127"/>
            <a:ext cx="2231344"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Microphone port</a:t>
            </a:r>
            <a:endParaRPr sz="1400" b="0" i="0" u="none" strike="noStrike" cap="none">
              <a:solidFill>
                <a:srgbClr val="092E4B"/>
              </a:solidFill>
              <a:latin typeface="Arial"/>
              <a:ea typeface="Arial"/>
              <a:cs typeface="Arial"/>
              <a:sym typeface="Arial"/>
            </a:endParaRPr>
          </a:p>
        </p:txBody>
      </p:sp>
      <p:sp>
        <p:nvSpPr>
          <p:cNvPr id="956" name="Google Shape;956;p14"/>
          <p:cNvSpPr/>
          <p:nvPr/>
        </p:nvSpPr>
        <p:spPr>
          <a:xfrm>
            <a:off x="8949448" y="892952"/>
            <a:ext cx="2903886" cy="1690515"/>
          </a:xfrm>
          <a:prstGeom prst="wedgeRoundRectCallout">
            <a:avLst>
              <a:gd name="adj1" fmla="val -46029"/>
              <a:gd name="adj2" fmla="val 89767"/>
              <a:gd name="adj3" fmla="val 16667"/>
            </a:avLst>
          </a:prstGeom>
          <a:solidFill>
            <a:srgbClr val="7F3494"/>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NOTE THIS CONFIGURATION CAN ALTER BETWEEN BRANDS AND MODELS AND IS ONLY MEANT AS A GUIDE!</a:t>
            </a:r>
            <a:endParaRPr sz="1800" b="1" i="0" u="none" strike="noStrike" cap="none">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Google Shape;961;p15" descr="Related image"/>
          <p:cNvPicPr preferRelativeResize="0"/>
          <p:nvPr/>
        </p:nvPicPr>
        <p:blipFill rotWithShape="1">
          <a:blip r:embed="rId3">
            <a:alphaModFix/>
          </a:blip>
          <a:srcRect/>
          <a:stretch/>
        </p:blipFill>
        <p:spPr>
          <a:xfrm>
            <a:off x="3038896" y="1281084"/>
            <a:ext cx="6233320" cy="3895825"/>
          </a:xfrm>
          <a:prstGeom prst="rect">
            <a:avLst/>
          </a:prstGeom>
          <a:noFill/>
          <a:ln>
            <a:noFill/>
          </a:ln>
          <a:effectLst>
            <a:outerShdw blurRad="292100" dist="139700" dir="2700000" algn="tl" rotWithShape="0">
              <a:srgbClr val="333333">
                <a:alpha val="63921"/>
              </a:srgbClr>
            </a:outerShdw>
          </a:effectLst>
        </p:spPr>
      </p:pic>
      <p:sp>
        <p:nvSpPr>
          <p:cNvPr id="962" name="Google Shape;962;p15"/>
          <p:cNvSpPr txBox="1"/>
          <p:nvPr/>
        </p:nvSpPr>
        <p:spPr>
          <a:xfrm>
            <a:off x="0" y="0"/>
            <a:ext cx="12192000"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Tablet - Keyboard</a:t>
            </a:r>
            <a:endParaRPr sz="1400" b="0" i="0" u="none" strike="noStrike" cap="none">
              <a:solidFill>
                <a:srgbClr val="000000"/>
              </a:solidFill>
              <a:latin typeface="Arial"/>
              <a:ea typeface="Arial"/>
              <a:cs typeface="Arial"/>
              <a:sym typeface="Arial"/>
            </a:endParaRPr>
          </a:p>
        </p:txBody>
      </p:sp>
      <p:sp>
        <p:nvSpPr>
          <p:cNvPr id="963" name="Google Shape;963;p15"/>
          <p:cNvSpPr/>
          <p:nvPr/>
        </p:nvSpPr>
        <p:spPr>
          <a:xfrm>
            <a:off x="9692640" y="1561514"/>
            <a:ext cx="1814732" cy="516016"/>
          </a:xfrm>
          <a:prstGeom prst="wedgeRoundRectCallout">
            <a:avLst>
              <a:gd name="adj1" fmla="val -99137"/>
              <a:gd name="adj2" fmla="val 240167"/>
              <a:gd name="adj3" fmla="val 16667"/>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Minimise Keyboard</a:t>
            </a:r>
            <a:endParaRPr sz="1400" b="0" i="0" u="none" strike="noStrike" cap="none">
              <a:solidFill>
                <a:srgbClr val="000000"/>
              </a:solidFill>
              <a:latin typeface="Arial"/>
              <a:ea typeface="Arial"/>
              <a:cs typeface="Arial"/>
              <a:sym typeface="Arial"/>
            </a:endParaRPr>
          </a:p>
        </p:txBody>
      </p:sp>
      <p:sp>
        <p:nvSpPr>
          <p:cNvPr id="964" name="Google Shape;964;p15"/>
          <p:cNvSpPr/>
          <p:nvPr/>
        </p:nvSpPr>
        <p:spPr>
          <a:xfrm>
            <a:off x="9936016" y="2407707"/>
            <a:ext cx="1993387" cy="379828"/>
          </a:xfrm>
          <a:prstGeom prst="wedgeRoundRectCallout">
            <a:avLst>
              <a:gd name="adj1" fmla="val -86147"/>
              <a:gd name="adj2" fmla="val 143981"/>
              <a:gd name="adj3" fmla="val 16667"/>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Exit Keyboard</a:t>
            </a:r>
            <a:endParaRPr sz="1400" b="0" i="0" u="none" strike="noStrike" cap="none">
              <a:solidFill>
                <a:srgbClr val="000000"/>
              </a:solidFill>
              <a:latin typeface="Arial"/>
              <a:ea typeface="Arial"/>
              <a:cs typeface="Arial"/>
              <a:sym typeface="Arial"/>
            </a:endParaRPr>
          </a:p>
        </p:txBody>
      </p:sp>
      <p:sp>
        <p:nvSpPr>
          <p:cNvPr id="965" name="Google Shape;965;p15"/>
          <p:cNvSpPr/>
          <p:nvPr/>
        </p:nvSpPr>
        <p:spPr>
          <a:xfrm>
            <a:off x="9551964" y="3221502"/>
            <a:ext cx="2377440" cy="387322"/>
          </a:xfrm>
          <a:prstGeom prst="wedgeRoundRectCallout">
            <a:avLst>
              <a:gd name="adj1" fmla="val -64433"/>
              <a:gd name="adj2" fmla="val 32727"/>
              <a:gd name="adj3" fmla="val 16667"/>
            </a:avLst>
          </a:prstGeom>
          <a:solidFill>
            <a:schemeClr val="accent5"/>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Delete/Backspace</a:t>
            </a:r>
            <a:endParaRPr sz="1400" b="0" i="0" u="none" strike="noStrike" cap="none">
              <a:solidFill>
                <a:srgbClr val="000000"/>
              </a:solidFill>
              <a:latin typeface="Arial"/>
              <a:ea typeface="Arial"/>
              <a:cs typeface="Arial"/>
              <a:sym typeface="Arial"/>
            </a:endParaRPr>
          </a:p>
        </p:txBody>
      </p:sp>
      <p:sp>
        <p:nvSpPr>
          <p:cNvPr id="966" name="Google Shape;966;p15"/>
          <p:cNvSpPr/>
          <p:nvPr/>
        </p:nvSpPr>
        <p:spPr>
          <a:xfrm>
            <a:off x="10170941" y="3773991"/>
            <a:ext cx="1758462" cy="379828"/>
          </a:xfrm>
          <a:prstGeom prst="wedgeRoundRectCallout">
            <a:avLst>
              <a:gd name="adj1" fmla="val -103779"/>
              <a:gd name="adj2" fmla="val 21578"/>
              <a:gd name="adj3" fmla="val 16667"/>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Enter/OK</a:t>
            </a:r>
            <a:endParaRPr sz="1400" b="0" i="0" u="none" strike="noStrike" cap="none">
              <a:solidFill>
                <a:srgbClr val="000000"/>
              </a:solidFill>
              <a:latin typeface="Arial"/>
              <a:ea typeface="Arial"/>
              <a:cs typeface="Arial"/>
              <a:sym typeface="Arial"/>
            </a:endParaRPr>
          </a:p>
        </p:txBody>
      </p:sp>
      <p:sp>
        <p:nvSpPr>
          <p:cNvPr id="967" name="Google Shape;967;p15"/>
          <p:cNvSpPr/>
          <p:nvPr/>
        </p:nvSpPr>
        <p:spPr>
          <a:xfrm>
            <a:off x="10170941" y="4303557"/>
            <a:ext cx="1758462" cy="379828"/>
          </a:xfrm>
          <a:prstGeom prst="wedgeRoundRectCallout">
            <a:avLst>
              <a:gd name="adj1" fmla="val -103233"/>
              <a:gd name="adj2" fmla="val -4167"/>
              <a:gd name="adj3" fmla="val 16667"/>
            </a:avLst>
          </a:prstGeom>
          <a:solidFill>
            <a:srgbClr val="FAFF2F"/>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Shift UP</a:t>
            </a:r>
            <a:endParaRPr sz="1400" b="0" i="0" u="none" strike="noStrike" cap="none">
              <a:solidFill>
                <a:srgbClr val="000000"/>
              </a:solidFill>
              <a:latin typeface="Arial"/>
              <a:ea typeface="Arial"/>
              <a:cs typeface="Arial"/>
              <a:sym typeface="Arial"/>
            </a:endParaRPr>
          </a:p>
        </p:txBody>
      </p:sp>
      <p:sp>
        <p:nvSpPr>
          <p:cNvPr id="968" name="Google Shape;968;p15"/>
          <p:cNvSpPr/>
          <p:nvPr/>
        </p:nvSpPr>
        <p:spPr>
          <a:xfrm>
            <a:off x="616634" y="4246130"/>
            <a:ext cx="1758462" cy="360000"/>
          </a:xfrm>
          <a:prstGeom prst="wedgeRoundRectCallout">
            <a:avLst>
              <a:gd name="adj1" fmla="val 90367"/>
              <a:gd name="adj2" fmla="val 3240"/>
              <a:gd name="adj3" fmla="val 16667"/>
            </a:avLst>
          </a:prstGeom>
          <a:solidFill>
            <a:srgbClr val="FAFF2F"/>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Shift UP</a:t>
            </a:r>
            <a:endParaRPr sz="1400" b="0" i="0" u="none" strike="noStrike" cap="none">
              <a:solidFill>
                <a:srgbClr val="000000"/>
              </a:solidFill>
              <a:latin typeface="Arial"/>
              <a:ea typeface="Arial"/>
              <a:cs typeface="Arial"/>
              <a:sym typeface="Arial"/>
            </a:endParaRPr>
          </a:p>
        </p:txBody>
      </p:sp>
      <p:sp>
        <p:nvSpPr>
          <p:cNvPr id="969" name="Google Shape;969;p15"/>
          <p:cNvSpPr/>
          <p:nvPr/>
        </p:nvSpPr>
        <p:spPr>
          <a:xfrm>
            <a:off x="5477016" y="6130012"/>
            <a:ext cx="1758462" cy="379828"/>
          </a:xfrm>
          <a:prstGeom prst="wedgeRoundRectCallout">
            <a:avLst>
              <a:gd name="adj1" fmla="val 4767"/>
              <a:gd name="adj2" fmla="val -324322"/>
              <a:gd name="adj3" fmla="val 16667"/>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Spacebar</a:t>
            </a:r>
            <a:endParaRPr sz="1400" b="0" i="0" u="none" strike="noStrike" cap="none">
              <a:solidFill>
                <a:srgbClr val="000000"/>
              </a:solidFill>
              <a:latin typeface="Arial"/>
              <a:ea typeface="Arial"/>
              <a:cs typeface="Arial"/>
              <a:sym typeface="Arial"/>
            </a:endParaRPr>
          </a:p>
        </p:txBody>
      </p:sp>
      <p:sp>
        <p:nvSpPr>
          <p:cNvPr id="970" name="Google Shape;970;p15"/>
          <p:cNvSpPr/>
          <p:nvPr/>
        </p:nvSpPr>
        <p:spPr>
          <a:xfrm>
            <a:off x="7401946" y="6130012"/>
            <a:ext cx="2150018" cy="379828"/>
          </a:xfrm>
          <a:prstGeom prst="wedgeRoundRectCallout">
            <a:avLst>
              <a:gd name="adj1" fmla="val -12921"/>
              <a:gd name="adj2" fmla="val -323572"/>
              <a:gd name="adj3" fmla="val 16667"/>
            </a:avLst>
          </a:prstGeom>
          <a:solidFill>
            <a:srgbClr val="20EEF1"/>
          </a:solidFill>
          <a:ln w="25400" cap="flat" cmpd="sng">
            <a:solidFill>
              <a:srgbClr val="20EEF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Navigation Keys</a:t>
            </a:r>
            <a:endParaRPr sz="1400" b="0" i="0" u="none" strike="noStrike" cap="none">
              <a:solidFill>
                <a:srgbClr val="000000"/>
              </a:solidFill>
              <a:latin typeface="Arial"/>
              <a:ea typeface="Arial"/>
              <a:cs typeface="Arial"/>
              <a:sym typeface="Arial"/>
            </a:endParaRPr>
          </a:p>
        </p:txBody>
      </p:sp>
      <p:sp>
        <p:nvSpPr>
          <p:cNvPr id="971" name="Google Shape;971;p15"/>
          <p:cNvSpPr/>
          <p:nvPr/>
        </p:nvSpPr>
        <p:spPr>
          <a:xfrm>
            <a:off x="9996819" y="5566091"/>
            <a:ext cx="1758462" cy="569742"/>
          </a:xfrm>
          <a:prstGeom prst="wedgeRoundRectCallout">
            <a:avLst>
              <a:gd name="adj1" fmla="val -95272"/>
              <a:gd name="adj2" fmla="val -133129"/>
              <a:gd name="adj3" fmla="val 16667"/>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Language Selection</a:t>
            </a:r>
            <a:endParaRPr sz="1400" b="0" i="0" u="none" strike="noStrike" cap="none">
              <a:solidFill>
                <a:srgbClr val="000000"/>
              </a:solidFill>
              <a:latin typeface="Arial"/>
              <a:ea typeface="Arial"/>
              <a:cs typeface="Arial"/>
              <a:sym typeface="Arial"/>
            </a:endParaRPr>
          </a:p>
        </p:txBody>
      </p:sp>
      <p:sp>
        <p:nvSpPr>
          <p:cNvPr id="972" name="Google Shape;972;p15"/>
          <p:cNvSpPr/>
          <p:nvPr/>
        </p:nvSpPr>
        <p:spPr>
          <a:xfrm>
            <a:off x="3440279" y="6130012"/>
            <a:ext cx="1953503" cy="379828"/>
          </a:xfrm>
          <a:prstGeom prst="wedgeRoundRectCallout">
            <a:avLst>
              <a:gd name="adj1" fmla="val -5172"/>
              <a:gd name="adj2" fmla="val -317491"/>
              <a:gd name="adj3" fmla="val 16667"/>
            </a:avLst>
          </a:prstGeom>
          <a:solidFill>
            <a:srgbClr val="16D10D"/>
          </a:solidFill>
          <a:ln w="25400" cap="flat" cmpd="sng">
            <a:solidFill>
              <a:srgbClr val="16D1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Emoticon Key</a:t>
            </a:r>
            <a:endParaRPr sz="1400" b="0" i="0" u="none" strike="noStrike" cap="none">
              <a:solidFill>
                <a:srgbClr val="000000"/>
              </a:solidFill>
              <a:latin typeface="Arial"/>
              <a:ea typeface="Arial"/>
              <a:cs typeface="Arial"/>
              <a:sym typeface="Arial"/>
            </a:endParaRPr>
          </a:p>
        </p:txBody>
      </p:sp>
      <p:sp>
        <p:nvSpPr>
          <p:cNvPr id="973" name="Google Shape;973;p15"/>
          <p:cNvSpPr/>
          <p:nvPr/>
        </p:nvSpPr>
        <p:spPr>
          <a:xfrm>
            <a:off x="1495865" y="6130012"/>
            <a:ext cx="1758462" cy="379828"/>
          </a:xfrm>
          <a:prstGeom prst="wedgeRoundRectCallout">
            <a:avLst>
              <a:gd name="adj1" fmla="val 73167"/>
              <a:gd name="adj2" fmla="val -306019"/>
              <a:gd name="adj3" fmla="val 16667"/>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Control Key</a:t>
            </a:r>
            <a:endParaRPr sz="1400" b="0" i="0" u="none" strike="noStrike" cap="none">
              <a:solidFill>
                <a:srgbClr val="000000"/>
              </a:solidFill>
              <a:latin typeface="Arial"/>
              <a:ea typeface="Arial"/>
              <a:cs typeface="Arial"/>
              <a:sym typeface="Arial"/>
            </a:endParaRPr>
          </a:p>
        </p:txBody>
      </p:sp>
      <p:sp>
        <p:nvSpPr>
          <p:cNvPr id="974" name="Google Shape;974;p15"/>
          <p:cNvSpPr/>
          <p:nvPr/>
        </p:nvSpPr>
        <p:spPr>
          <a:xfrm>
            <a:off x="616634" y="4820334"/>
            <a:ext cx="1931957" cy="1122263"/>
          </a:xfrm>
          <a:prstGeom prst="wedgeRoundRectCallout">
            <a:avLst>
              <a:gd name="adj1" fmla="val 77758"/>
              <a:gd name="adj2" fmla="val -48853"/>
              <a:gd name="adj3" fmla="val 16667"/>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Numbers &amp; Symbols Selection Mode</a:t>
            </a:r>
            <a:endParaRPr sz="1400" b="0" i="0" u="none" strike="noStrike" cap="none">
              <a:solidFill>
                <a:srgbClr val="000000"/>
              </a:solidFill>
              <a:latin typeface="Arial"/>
              <a:ea typeface="Arial"/>
              <a:cs typeface="Arial"/>
              <a:sym typeface="Arial"/>
            </a:endParaRPr>
          </a:p>
        </p:txBody>
      </p:sp>
      <p:sp>
        <p:nvSpPr>
          <p:cNvPr id="975" name="Google Shape;975;p15"/>
          <p:cNvSpPr/>
          <p:nvPr/>
        </p:nvSpPr>
        <p:spPr>
          <a:xfrm>
            <a:off x="3137372" y="4246130"/>
            <a:ext cx="401383" cy="379828"/>
          </a:xfrm>
          <a:prstGeom prst="rect">
            <a:avLst/>
          </a:prstGeom>
          <a:no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76" name="Google Shape;976;p15"/>
          <p:cNvSpPr/>
          <p:nvPr/>
        </p:nvSpPr>
        <p:spPr>
          <a:xfrm>
            <a:off x="8773093" y="4268506"/>
            <a:ext cx="401383" cy="379828"/>
          </a:xfrm>
          <a:prstGeom prst="rect">
            <a:avLst/>
          </a:prstGeom>
          <a:no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77" name="Google Shape;977;p15"/>
          <p:cNvSpPr/>
          <p:nvPr/>
        </p:nvSpPr>
        <p:spPr>
          <a:xfrm>
            <a:off x="8257734" y="3329471"/>
            <a:ext cx="902673" cy="379828"/>
          </a:xfrm>
          <a:prstGeom prst="rect">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78" name="Google Shape;978;p15"/>
          <p:cNvSpPr/>
          <p:nvPr/>
        </p:nvSpPr>
        <p:spPr>
          <a:xfrm>
            <a:off x="8370276" y="3773990"/>
            <a:ext cx="804199" cy="414407"/>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79" name="Google Shape;979;p15"/>
          <p:cNvSpPr/>
          <p:nvPr/>
        </p:nvSpPr>
        <p:spPr>
          <a:xfrm>
            <a:off x="8952411" y="3074126"/>
            <a:ext cx="213355" cy="17243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80" name="Google Shape;980;p15"/>
          <p:cNvSpPr/>
          <p:nvPr/>
        </p:nvSpPr>
        <p:spPr>
          <a:xfrm>
            <a:off x="8577942" y="3074126"/>
            <a:ext cx="243840" cy="174171"/>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81" name="Google Shape;981;p15"/>
          <p:cNvSpPr/>
          <p:nvPr/>
        </p:nvSpPr>
        <p:spPr>
          <a:xfrm>
            <a:off x="8753088" y="4715830"/>
            <a:ext cx="432608" cy="393582"/>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82" name="Google Shape;982;p15"/>
          <p:cNvSpPr/>
          <p:nvPr/>
        </p:nvSpPr>
        <p:spPr>
          <a:xfrm>
            <a:off x="7707887" y="4715830"/>
            <a:ext cx="992938" cy="393582"/>
          </a:xfrm>
          <a:prstGeom prst="rect">
            <a:avLst/>
          </a:prstGeom>
          <a:noFill/>
          <a:ln w="25400" cap="flat" cmpd="sng">
            <a:solidFill>
              <a:srgbClr val="20EEF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83" name="Google Shape;983;p15"/>
          <p:cNvSpPr/>
          <p:nvPr/>
        </p:nvSpPr>
        <p:spPr>
          <a:xfrm>
            <a:off x="4657061" y="4715830"/>
            <a:ext cx="2987749" cy="393582"/>
          </a:xfrm>
          <a:prstGeom prst="rect">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84" name="Google Shape;984;p15"/>
          <p:cNvSpPr/>
          <p:nvPr/>
        </p:nvSpPr>
        <p:spPr>
          <a:xfrm>
            <a:off x="4132428" y="4715830"/>
            <a:ext cx="438113" cy="393582"/>
          </a:xfrm>
          <a:prstGeom prst="rect">
            <a:avLst/>
          </a:prstGeom>
          <a:noFill/>
          <a:ln w="25400" cap="flat" cmpd="sng">
            <a:solidFill>
              <a:srgbClr val="16D1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85" name="Google Shape;985;p15"/>
          <p:cNvSpPr/>
          <p:nvPr/>
        </p:nvSpPr>
        <p:spPr>
          <a:xfrm>
            <a:off x="3631859" y="4715830"/>
            <a:ext cx="438113" cy="39358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86" name="Google Shape;986;p15"/>
          <p:cNvSpPr/>
          <p:nvPr/>
        </p:nvSpPr>
        <p:spPr>
          <a:xfrm>
            <a:off x="3130715" y="4715830"/>
            <a:ext cx="438067" cy="393582"/>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cxnSp>
        <p:nvCxnSpPr>
          <p:cNvPr id="987" name="Google Shape;987;p15"/>
          <p:cNvCxnSpPr/>
          <p:nvPr/>
        </p:nvCxnSpPr>
        <p:spPr>
          <a:xfrm>
            <a:off x="3130715" y="3318839"/>
            <a:ext cx="5040000" cy="0"/>
          </a:xfrm>
          <a:prstGeom prst="straightConnector1">
            <a:avLst/>
          </a:prstGeom>
          <a:noFill/>
          <a:ln w="25400" cap="flat" cmpd="sng">
            <a:solidFill>
              <a:srgbClr val="00B0F0"/>
            </a:solidFill>
            <a:prstDash val="solid"/>
            <a:round/>
            <a:headEnd type="none" w="sm" len="sm"/>
            <a:tailEnd type="none" w="sm" len="sm"/>
          </a:ln>
        </p:spPr>
      </p:cxnSp>
      <p:cxnSp>
        <p:nvCxnSpPr>
          <p:cNvPr id="988" name="Google Shape;988;p15"/>
          <p:cNvCxnSpPr/>
          <p:nvPr/>
        </p:nvCxnSpPr>
        <p:spPr>
          <a:xfrm>
            <a:off x="3130715" y="3329471"/>
            <a:ext cx="0" cy="401092"/>
          </a:xfrm>
          <a:prstGeom prst="straightConnector1">
            <a:avLst/>
          </a:prstGeom>
          <a:noFill/>
          <a:ln w="25400" cap="flat" cmpd="sng">
            <a:solidFill>
              <a:srgbClr val="00B0F0"/>
            </a:solidFill>
            <a:prstDash val="solid"/>
            <a:round/>
            <a:headEnd type="none" w="sm" len="sm"/>
            <a:tailEnd type="none" w="sm" len="sm"/>
          </a:ln>
        </p:spPr>
      </p:cxnSp>
      <p:cxnSp>
        <p:nvCxnSpPr>
          <p:cNvPr id="989" name="Google Shape;989;p15"/>
          <p:cNvCxnSpPr/>
          <p:nvPr/>
        </p:nvCxnSpPr>
        <p:spPr>
          <a:xfrm>
            <a:off x="3137372" y="3730563"/>
            <a:ext cx="116955" cy="0"/>
          </a:xfrm>
          <a:prstGeom prst="straightConnector1">
            <a:avLst/>
          </a:prstGeom>
          <a:noFill/>
          <a:ln w="25400" cap="flat" cmpd="sng">
            <a:solidFill>
              <a:srgbClr val="00B0F0"/>
            </a:solidFill>
            <a:prstDash val="solid"/>
            <a:round/>
            <a:headEnd type="none" w="sm" len="sm"/>
            <a:tailEnd type="none" w="sm" len="sm"/>
          </a:ln>
        </p:spPr>
      </p:cxnSp>
      <p:cxnSp>
        <p:nvCxnSpPr>
          <p:cNvPr id="990" name="Google Shape;990;p15"/>
          <p:cNvCxnSpPr/>
          <p:nvPr/>
        </p:nvCxnSpPr>
        <p:spPr>
          <a:xfrm>
            <a:off x="3254327" y="3730563"/>
            <a:ext cx="0" cy="457834"/>
          </a:xfrm>
          <a:prstGeom prst="straightConnector1">
            <a:avLst/>
          </a:prstGeom>
          <a:noFill/>
          <a:ln w="25400" cap="flat" cmpd="sng">
            <a:solidFill>
              <a:srgbClr val="00B0F0"/>
            </a:solidFill>
            <a:prstDash val="solid"/>
            <a:round/>
            <a:headEnd type="none" w="sm" len="sm"/>
            <a:tailEnd type="none" w="sm" len="sm"/>
          </a:ln>
        </p:spPr>
      </p:cxnSp>
      <p:cxnSp>
        <p:nvCxnSpPr>
          <p:cNvPr id="991" name="Google Shape;991;p15"/>
          <p:cNvCxnSpPr/>
          <p:nvPr/>
        </p:nvCxnSpPr>
        <p:spPr>
          <a:xfrm>
            <a:off x="3254327" y="4188397"/>
            <a:ext cx="377532" cy="0"/>
          </a:xfrm>
          <a:prstGeom prst="straightConnector1">
            <a:avLst/>
          </a:prstGeom>
          <a:noFill/>
          <a:ln w="25400" cap="flat" cmpd="sng">
            <a:solidFill>
              <a:srgbClr val="00B0F0"/>
            </a:solidFill>
            <a:prstDash val="solid"/>
            <a:round/>
            <a:headEnd type="none" w="sm" len="sm"/>
            <a:tailEnd type="none" w="sm" len="sm"/>
          </a:ln>
        </p:spPr>
      </p:cxnSp>
      <p:cxnSp>
        <p:nvCxnSpPr>
          <p:cNvPr id="992" name="Google Shape;992;p15"/>
          <p:cNvCxnSpPr/>
          <p:nvPr/>
        </p:nvCxnSpPr>
        <p:spPr>
          <a:xfrm>
            <a:off x="3631859" y="4188397"/>
            <a:ext cx="0" cy="475885"/>
          </a:xfrm>
          <a:prstGeom prst="straightConnector1">
            <a:avLst/>
          </a:prstGeom>
          <a:noFill/>
          <a:ln w="25400" cap="flat" cmpd="sng">
            <a:solidFill>
              <a:srgbClr val="00B0F0"/>
            </a:solidFill>
            <a:prstDash val="solid"/>
            <a:round/>
            <a:headEnd type="none" w="sm" len="sm"/>
            <a:tailEnd type="none" w="sm" len="sm"/>
          </a:ln>
        </p:spPr>
      </p:cxnSp>
      <p:cxnSp>
        <p:nvCxnSpPr>
          <p:cNvPr id="993" name="Google Shape;993;p15"/>
          <p:cNvCxnSpPr/>
          <p:nvPr/>
        </p:nvCxnSpPr>
        <p:spPr>
          <a:xfrm>
            <a:off x="3631859" y="4664282"/>
            <a:ext cx="3534485" cy="0"/>
          </a:xfrm>
          <a:prstGeom prst="straightConnector1">
            <a:avLst/>
          </a:prstGeom>
          <a:noFill/>
          <a:ln w="25400" cap="flat" cmpd="sng">
            <a:solidFill>
              <a:srgbClr val="00B0F0"/>
            </a:solidFill>
            <a:prstDash val="solid"/>
            <a:round/>
            <a:headEnd type="none" w="sm" len="sm"/>
            <a:tailEnd type="none" w="sm" len="sm"/>
          </a:ln>
        </p:spPr>
      </p:cxnSp>
      <p:cxnSp>
        <p:nvCxnSpPr>
          <p:cNvPr id="994" name="Google Shape;994;p15"/>
          <p:cNvCxnSpPr/>
          <p:nvPr/>
        </p:nvCxnSpPr>
        <p:spPr>
          <a:xfrm>
            <a:off x="8165805" y="3318839"/>
            <a:ext cx="0" cy="411724"/>
          </a:xfrm>
          <a:prstGeom prst="straightConnector1">
            <a:avLst/>
          </a:prstGeom>
          <a:noFill/>
          <a:ln w="25400" cap="flat" cmpd="sng">
            <a:solidFill>
              <a:srgbClr val="00B0F0"/>
            </a:solidFill>
            <a:prstDash val="solid"/>
            <a:round/>
            <a:headEnd type="none" w="sm" len="sm"/>
            <a:tailEnd type="none" w="sm" len="sm"/>
          </a:ln>
        </p:spPr>
      </p:cxnSp>
      <p:cxnSp>
        <p:nvCxnSpPr>
          <p:cNvPr id="995" name="Google Shape;995;p15"/>
          <p:cNvCxnSpPr/>
          <p:nvPr/>
        </p:nvCxnSpPr>
        <p:spPr>
          <a:xfrm rot="10800000">
            <a:off x="7798981" y="3730563"/>
            <a:ext cx="366824" cy="0"/>
          </a:xfrm>
          <a:prstGeom prst="straightConnector1">
            <a:avLst/>
          </a:prstGeom>
          <a:noFill/>
          <a:ln w="25400" cap="flat" cmpd="sng">
            <a:solidFill>
              <a:srgbClr val="00B0F0"/>
            </a:solidFill>
            <a:prstDash val="solid"/>
            <a:round/>
            <a:headEnd type="none" w="sm" len="sm"/>
            <a:tailEnd type="none" w="sm" len="sm"/>
          </a:ln>
        </p:spPr>
      </p:cxnSp>
      <p:cxnSp>
        <p:nvCxnSpPr>
          <p:cNvPr id="996" name="Google Shape;996;p15"/>
          <p:cNvCxnSpPr/>
          <p:nvPr/>
        </p:nvCxnSpPr>
        <p:spPr>
          <a:xfrm>
            <a:off x="7788349" y="3730563"/>
            <a:ext cx="10632" cy="457834"/>
          </a:xfrm>
          <a:prstGeom prst="straightConnector1">
            <a:avLst/>
          </a:prstGeom>
          <a:noFill/>
          <a:ln w="25400" cap="flat" cmpd="sng">
            <a:solidFill>
              <a:srgbClr val="00B0F0"/>
            </a:solidFill>
            <a:prstDash val="solid"/>
            <a:round/>
            <a:headEnd type="none" w="sm" len="sm"/>
            <a:tailEnd type="none" w="sm" len="sm"/>
          </a:ln>
        </p:spPr>
      </p:cxnSp>
      <p:cxnSp>
        <p:nvCxnSpPr>
          <p:cNvPr id="997" name="Google Shape;997;p15"/>
          <p:cNvCxnSpPr/>
          <p:nvPr/>
        </p:nvCxnSpPr>
        <p:spPr>
          <a:xfrm rot="10800000">
            <a:off x="7166344" y="4188397"/>
            <a:ext cx="632638" cy="0"/>
          </a:xfrm>
          <a:prstGeom prst="straightConnector1">
            <a:avLst/>
          </a:prstGeom>
          <a:noFill/>
          <a:ln w="25400" cap="flat" cmpd="sng">
            <a:solidFill>
              <a:srgbClr val="00B0F0"/>
            </a:solidFill>
            <a:prstDash val="solid"/>
            <a:round/>
            <a:headEnd type="none" w="sm" len="sm"/>
            <a:tailEnd type="none" w="sm" len="sm"/>
          </a:ln>
        </p:spPr>
      </p:cxnSp>
      <p:cxnSp>
        <p:nvCxnSpPr>
          <p:cNvPr id="998" name="Google Shape;998;p15"/>
          <p:cNvCxnSpPr/>
          <p:nvPr/>
        </p:nvCxnSpPr>
        <p:spPr>
          <a:xfrm rot="10800000">
            <a:off x="7166344" y="4188397"/>
            <a:ext cx="0" cy="475885"/>
          </a:xfrm>
          <a:prstGeom prst="straightConnector1">
            <a:avLst/>
          </a:prstGeom>
          <a:noFill/>
          <a:ln w="25400" cap="flat" cmpd="sng">
            <a:solidFill>
              <a:srgbClr val="00B0F0"/>
            </a:solidFill>
            <a:prstDash val="solid"/>
            <a:round/>
            <a:headEnd type="none" w="sm" len="sm"/>
            <a:tailEnd type="none" w="sm" len="sm"/>
          </a:ln>
        </p:spPr>
      </p:cxnSp>
      <p:cxnSp>
        <p:nvCxnSpPr>
          <p:cNvPr id="999" name="Google Shape;999;p15"/>
          <p:cNvCxnSpPr/>
          <p:nvPr/>
        </p:nvCxnSpPr>
        <p:spPr>
          <a:xfrm>
            <a:off x="7841129" y="3773990"/>
            <a:ext cx="11953" cy="472140"/>
          </a:xfrm>
          <a:prstGeom prst="straightConnector1">
            <a:avLst/>
          </a:prstGeom>
          <a:noFill/>
          <a:ln w="25400" cap="flat" cmpd="sng">
            <a:solidFill>
              <a:srgbClr val="F33DCC"/>
            </a:solidFill>
            <a:prstDash val="solid"/>
            <a:round/>
            <a:headEnd type="none" w="sm" len="sm"/>
            <a:tailEnd type="none" w="sm" len="sm"/>
          </a:ln>
        </p:spPr>
      </p:cxnSp>
      <p:cxnSp>
        <p:nvCxnSpPr>
          <p:cNvPr id="1000" name="Google Shape;1000;p15"/>
          <p:cNvCxnSpPr/>
          <p:nvPr/>
        </p:nvCxnSpPr>
        <p:spPr>
          <a:xfrm>
            <a:off x="8290491" y="3772770"/>
            <a:ext cx="11953" cy="472140"/>
          </a:xfrm>
          <a:prstGeom prst="straightConnector1">
            <a:avLst/>
          </a:prstGeom>
          <a:noFill/>
          <a:ln w="25400" cap="flat" cmpd="sng">
            <a:solidFill>
              <a:srgbClr val="F33DCC"/>
            </a:solidFill>
            <a:prstDash val="solid"/>
            <a:round/>
            <a:headEnd type="none" w="sm" len="sm"/>
            <a:tailEnd type="none" w="sm" len="sm"/>
          </a:ln>
        </p:spPr>
      </p:cxnSp>
      <p:cxnSp>
        <p:nvCxnSpPr>
          <p:cNvPr id="1001" name="Google Shape;1001;p15"/>
          <p:cNvCxnSpPr/>
          <p:nvPr/>
        </p:nvCxnSpPr>
        <p:spPr>
          <a:xfrm rot="10800000">
            <a:off x="7196224" y="4244910"/>
            <a:ext cx="656858" cy="0"/>
          </a:xfrm>
          <a:prstGeom prst="straightConnector1">
            <a:avLst/>
          </a:prstGeom>
          <a:noFill/>
          <a:ln w="25400" cap="flat" cmpd="sng">
            <a:solidFill>
              <a:srgbClr val="F33DCC"/>
            </a:solidFill>
            <a:prstDash val="solid"/>
            <a:round/>
            <a:headEnd type="none" w="sm" len="sm"/>
            <a:tailEnd type="none" w="sm" len="sm"/>
          </a:ln>
        </p:spPr>
      </p:cxnSp>
      <p:cxnSp>
        <p:nvCxnSpPr>
          <p:cNvPr id="1002" name="Google Shape;1002;p15"/>
          <p:cNvCxnSpPr/>
          <p:nvPr/>
        </p:nvCxnSpPr>
        <p:spPr>
          <a:xfrm>
            <a:off x="7841129" y="3772770"/>
            <a:ext cx="449362" cy="0"/>
          </a:xfrm>
          <a:prstGeom prst="straightConnector1">
            <a:avLst/>
          </a:prstGeom>
          <a:noFill/>
          <a:ln w="25400" cap="flat" cmpd="sng">
            <a:solidFill>
              <a:srgbClr val="F33DCC"/>
            </a:solidFill>
            <a:prstDash val="solid"/>
            <a:round/>
            <a:headEnd type="none" w="sm" len="sm"/>
            <a:tailEnd type="none" w="sm" len="sm"/>
          </a:ln>
        </p:spPr>
      </p:cxnSp>
      <p:cxnSp>
        <p:nvCxnSpPr>
          <p:cNvPr id="1003" name="Google Shape;1003;p15"/>
          <p:cNvCxnSpPr/>
          <p:nvPr/>
        </p:nvCxnSpPr>
        <p:spPr>
          <a:xfrm>
            <a:off x="8302444" y="4244910"/>
            <a:ext cx="388698" cy="0"/>
          </a:xfrm>
          <a:prstGeom prst="straightConnector1">
            <a:avLst/>
          </a:prstGeom>
          <a:noFill/>
          <a:ln w="25400" cap="flat" cmpd="sng">
            <a:solidFill>
              <a:srgbClr val="F33DCC"/>
            </a:solidFill>
            <a:prstDash val="solid"/>
            <a:round/>
            <a:headEnd type="none" w="sm" len="sm"/>
            <a:tailEnd type="none" w="sm" len="sm"/>
          </a:ln>
        </p:spPr>
      </p:cxnSp>
      <p:cxnSp>
        <p:nvCxnSpPr>
          <p:cNvPr id="1004" name="Google Shape;1004;p15"/>
          <p:cNvCxnSpPr/>
          <p:nvPr/>
        </p:nvCxnSpPr>
        <p:spPr>
          <a:xfrm>
            <a:off x="8691142" y="4244910"/>
            <a:ext cx="0" cy="419372"/>
          </a:xfrm>
          <a:prstGeom prst="straightConnector1">
            <a:avLst/>
          </a:prstGeom>
          <a:noFill/>
          <a:ln w="25400" cap="flat" cmpd="sng">
            <a:solidFill>
              <a:srgbClr val="F33DCC"/>
            </a:solidFill>
            <a:prstDash val="solid"/>
            <a:round/>
            <a:headEnd type="none" w="sm" len="sm"/>
            <a:tailEnd type="none" w="sm" len="sm"/>
          </a:ln>
        </p:spPr>
      </p:cxnSp>
      <p:cxnSp>
        <p:nvCxnSpPr>
          <p:cNvPr id="1005" name="Google Shape;1005;p15"/>
          <p:cNvCxnSpPr/>
          <p:nvPr/>
        </p:nvCxnSpPr>
        <p:spPr>
          <a:xfrm>
            <a:off x="7196224" y="4244910"/>
            <a:ext cx="0" cy="419372"/>
          </a:xfrm>
          <a:prstGeom prst="straightConnector1">
            <a:avLst/>
          </a:prstGeom>
          <a:noFill/>
          <a:ln w="25400" cap="flat" cmpd="sng">
            <a:solidFill>
              <a:srgbClr val="F33DCC"/>
            </a:solidFill>
            <a:prstDash val="solid"/>
            <a:round/>
            <a:headEnd type="none" w="sm" len="sm"/>
            <a:tailEnd type="none" w="sm" len="sm"/>
          </a:ln>
        </p:spPr>
      </p:cxnSp>
      <p:cxnSp>
        <p:nvCxnSpPr>
          <p:cNvPr id="1006" name="Google Shape;1006;p15"/>
          <p:cNvCxnSpPr/>
          <p:nvPr/>
        </p:nvCxnSpPr>
        <p:spPr>
          <a:xfrm>
            <a:off x="7196224" y="4648334"/>
            <a:ext cx="1494918" cy="0"/>
          </a:xfrm>
          <a:prstGeom prst="straightConnector1">
            <a:avLst/>
          </a:prstGeom>
          <a:noFill/>
          <a:ln w="25400" cap="flat" cmpd="sng">
            <a:solidFill>
              <a:srgbClr val="F33DCC"/>
            </a:solidFill>
            <a:prstDash val="solid"/>
            <a:round/>
            <a:headEnd type="none" w="sm" len="sm"/>
            <a:tailEnd type="none" w="sm" len="sm"/>
          </a:ln>
        </p:spPr>
      </p:cxnSp>
      <p:sp>
        <p:nvSpPr>
          <p:cNvPr id="1007" name="Google Shape;1007;p15"/>
          <p:cNvSpPr/>
          <p:nvPr/>
        </p:nvSpPr>
        <p:spPr>
          <a:xfrm>
            <a:off x="548177" y="1819522"/>
            <a:ext cx="2210971" cy="1074561"/>
          </a:xfrm>
          <a:prstGeom prst="wedgeRoundRectCallout">
            <a:avLst>
              <a:gd name="adj1" fmla="val 281014"/>
              <a:gd name="adj2" fmla="val 138430"/>
              <a:gd name="adj3" fmla="val 16667"/>
            </a:avLst>
          </a:prstGeom>
          <a:solidFill>
            <a:srgbClr val="F33DCC"/>
          </a:solidFill>
          <a:ln w="25400" cap="flat" cmpd="sng">
            <a:solidFill>
              <a:srgbClr val="F33D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Apostrophe, Comma, Full Stop &amp; Question Mark</a:t>
            </a:r>
            <a:endParaRPr sz="1400" b="0" i="0" u="none" strike="noStrike" cap="none">
              <a:solidFill>
                <a:srgbClr val="000000"/>
              </a:solidFill>
              <a:latin typeface="Arial"/>
              <a:ea typeface="Arial"/>
              <a:cs typeface="Arial"/>
              <a:sym typeface="Arial"/>
            </a:endParaRPr>
          </a:p>
        </p:txBody>
      </p:sp>
      <p:sp>
        <p:nvSpPr>
          <p:cNvPr id="1008" name="Google Shape;1008;p15"/>
          <p:cNvSpPr/>
          <p:nvPr/>
        </p:nvSpPr>
        <p:spPr>
          <a:xfrm>
            <a:off x="631836" y="3268200"/>
            <a:ext cx="1446663" cy="523634"/>
          </a:xfrm>
          <a:prstGeom prst="wedgeRoundRectCallout">
            <a:avLst>
              <a:gd name="adj1" fmla="val 122680"/>
              <a:gd name="adj2" fmla="val 18547"/>
              <a:gd name="adj3" fmla="val 16667"/>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Letters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32"/>
          <p:cNvSpPr txBox="1"/>
          <p:nvPr/>
        </p:nvSpPr>
        <p:spPr>
          <a:xfrm>
            <a:off x="0" y="0"/>
            <a:ext cx="8761007"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Tablet – Keyboard Definitions</a:t>
            </a:r>
            <a:endParaRPr sz="1400" b="0" i="0" u="none" strike="noStrike" cap="none">
              <a:solidFill>
                <a:srgbClr val="000000"/>
              </a:solidFill>
              <a:latin typeface="Arial"/>
              <a:ea typeface="Arial"/>
              <a:cs typeface="Arial"/>
              <a:sym typeface="Arial"/>
            </a:endParaRPr>
          </a:p>
        </p:txBody>
      </p:sp>
      <p:pic>
        <p:nvPicPr>
          <p:cNvPr id="1014" name="Google Shape;1014;p32" descr="Image result for tablet ipad"/>
          <p:cNvPicPr preferRelativeResize="0"/>
          <p:nvPr/>
        </p:nvPicPr>
        <p:blipFill rotWithShape="1">
          <a:blip r:embed="rId3">
            <a:alphaModFix/>
          </a:blip>
          <a:srcRect/>
          <a:stretch/>
        </p:blipFill>
        <p:spPr>
          <a:xfrm>
            <a:off x="9842924" y="68166"/>
            <a:ext cx="2417314" cy="1699673"/>
          </a:xfrm>
          <a:prstGeom prst="rect">
            <a:avLst/>
          </a:prstGeom>
          <a:noFill/>
          <a:ln>
            <a:noFill/>
          </a:ln>
        </p:spPr>
      </p:pic>
      <p:sp>
        <p:nvSpPr>
          <p:cNvPr id="1015" name="Google Shape;1015;p32"/>
          <p:cNvSpPr txBox="1"/>
          <p:nvPr/>
        </p:nvSpPr>
        <p:spPr>
          <a:xfrm>
            <a:off x="287867" y="1041423"/>
            <a:ext cx="6868714" cy="50167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 Key</a:t>
            </a: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One of the icons that you press on a keyboard touchscreen to make it produce letters, numbers, etc.</a:t>
            </a: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92E4B"/>
              </a:solidFill>
              <a:latin typeface="Calibri"/>
              <a:ea typeface="Calibri"/>
              <a:cs typeface="Calibri"/>
              <a:sym typeface="Calibri"/>
            </a:endParaRPr>
          </a:p>
          <a:p>
            <a:pPr marL="0" marR="0" lvl="6"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2. Delete/Backspace</a:t>
            </a:r>
            <a:endParaRPr sz="2000" b="0" i="0" u="none" strike="noStrike" cap="none">
              <a:solidFill>
                <a:srgbClr val="092E4B"/>
              </a:solidFill>
              <a:latin typeface="Calibri"/>
              <a:ea typeface="Calibri"/>
              <a:cs typeface="Calibri"/>
              <a:sym typeface="Calibri"/>
            </a:endParaRPr>
          </a:p>
          <a:p>
            <a:pPr marL="0" marR="0" lvl="6"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The key that you press on a keyboard to move one space backwards in a document or delete one or more characters, i.e. letters, numbers, etc.</a:t>
            </a: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3. Enter Key</a:t>
            </a: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The key that makes the computer perform an action or start </a:t>
            </a: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a new line of writing</a:t>
            </a: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92E4B"/>
              </a:solidFill>
              <a:latin typeface="Calibri"/>
              <a:ea typeface="Calibri"/>
              <a:cs typeface="Calibri"/>
              <a:sym typeface="Calibri"/>
            </a:endParaRPr>
          </a:p>
          <a:p>
            <a:pPr marL="0" marR="0" lvl="5"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4. Control Key</a:t>
            </a:r>
            <a:endParaRPr sz="2000" b="0" i="0" u="none" strike="noStrike" cap="none">
              <a:solidFill>
                <a:srgbClr val="092E4B"/>
              </a:solidFill>
              <a:latin typeface="Calibri"/>
              <a:ea typeface="Calibri"/>
              <a:cs typeface="Calibri"/>
              <a:sym typeface="Calibri"/>
            </a:endParaRPr>
          </a:p>
          <a:p>
            <a:pPr marL="0" marR="0" lvl="5"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Key that is used in combination with other keys for doing particular operations. This key is usually marked ‘Ctrl’</a:t>
            </a: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pic>
        <p:nvPicPr>
          <p:cNvPr id="1016" name="Google Shape;1016;p32" descr="Related image"/>
          <p:cNvPicPr preferRelativeResize="0"/>
          <p:nvPr/>
        </p:nvPicPr>
        <p:blipFill rotWithShape="1">
          <a:blip r:embed="rId4">
            <a:alphaModFix/>
          </a:blip>
          <a:srcRect l="82615" t="51543" r="524" b="36196"/>
          <a:stretch/>
        </p:blipFill>
        <p:spPr>
          <a:xfrm>
            <a:off x="7310612" y="2017239"/>
            <a:ext cx="2016270" cy="1011175"/>
          </a:xfrm>
          <a:prstGeom prst="rect">
            <a:avLst/>
          </a:prstGeom>
          <a:noFill/>
          <a:ln>
            <a:noFill/>
          </a:ln>
          <a:effectLst>
            <a:outerShdw blurRad="292100" dist="139700" dir="2700000" algn="tl" rotWithShape="0">
              <a:srgbClr val="333333">
                <a:alpha val="63921"/>
              </a:srgbClr>
            </a:outerShdw>
          </a:effectLst>
        </p:spPr>
      </p:pic>
      <p:pic>
        <p:nvPicPr>
          <p:cNvPr id="1017" name="Google Shape;1017;p32"/>
          <p:cNvPicPr preferRelativeResize="0"/>
          <p:nvPr/>
        </p:nvPicPr>
        <p:blipFill rotWithShape="1">
          <a:blip r:embed="rId5">
            <a:alphaModFix/>
          </a:blip>
          <a:srcRect l="79875" t="59049" r="5921" b="29697"/>
          <a:stretch/>
        </p:blipFill>
        <p:spPr>
          <a:xfrm>
            <a:off x="7310611" y="3410146"/>
            <a:ext cx="2016270" cy="1050732"/>
          </a:xfrm>
          <a:prstGeom prst="rect">
            <a:avLst/>
          </a:prstGeom>
          <a:noFill/>
          <a:ln>
            <a:noFill/>
          </a:ln>
        </p:spPr>
      </p:pic>
      <p:pic>
        <p:nvPicPr>
          <p:cNvPr id="1018" name="Google Shape;1018;p32" descr="Related image"/>
          <p:cNvPicPr preferRelativeResize="0"/>
          <p:nvPr/>
        </p:nvPicPr>
        <p:blipFill rotWithShape="1">
          <a:blip r:embed="rId4">
            <a:alphaModFix/>
          </a:blip>
          <a:srcRect l="8612" t="87275" r="82516" b="462"/>
          <a:stretch/>
        </p:blipFill>
        <p:spPr>
          <a:xfrm>
            <a:off x="7310611" y="4719395"/>
            <a:ext cx="1264894" cy="1092565"/>
          </a:xfrm>
          <a:prstGeom prst="rect">
            <a:avLst/>
          </a:prstGeom>
          <a:noFill/>
          <a:ln>
            <a:noFill/>
          </a:ln>
          <a:effectLst>
            <a:outerShdw blurRad="292100" dist="139700" dir="2700000" algn="tl" rotWithShape="0">
              <a:srgbClr val="333333">
                <a:alpha val="63921"/>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33"/>
          <p:cNvSpPr/>
          <p:nvPr/>
        </p:nvSpPr>
        <p:spPr>
          <a:xfrm>
            <a:off x="355600" y="1364776"/>
            <a:ext cx="7543800" cy="47397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5. Shift Key</a:t>
            </a: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The key that you press when you want to write a capital letter</a:t>
            </a: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6. Space Bar</a:t>
            </a:r>
            <a:endParaRPr sz="2000" b="0" i="0" u="none" strike="noStrike" cap="none">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The long, narrow bar at the bottom or front of a keyboard that you press to make a space between words when you are typing</a:t>
            </a: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7. Emoticon Key</a:t>
            </a: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A key that produces a selection of emoticons</a:t>
            </a: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92E4B"/>
              </a:solidFill>
              <a:latin typeface="Calibri"/>
              <a:ea typeface="Calibri"/>
              <a:cs typeface="Calibri"/>
              <a:sym typeface="Calibri"/>
            </a:endParaRPr>
          </a:p>
          <a:p>
            <a:pPr marL="0" marR="0" lvl="6"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8. Navigation Keys</a:t>
            </a:r>
            <a:endParaRPr sz="2000" b="0" i="0" u="none" strike="noStrike" cap="none">
              <a:solidFill>
                <a:srgbClr val="092E4B"/>
              </a:solidFill>
              <a:latin typeface="Calibri"/>
              <a:ea typeface="Calibri"/>
              <a:cs typeface="Calibri"/>
              <a:sym typeface="Calibri"/>
            </a:endParaRPr>
          </a:p>
          <a:p>
            <a:pPr marL="0" marR="0" lvl="6"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Typically, 4 but sometimes 2 keys, which allow you to navigate up, down, left and right in text. They also allow you to scroll up and down and left and right on a web browser or document. Your finger can perform this function too since tablets are touchscreen operated. (See the basic finger moves above in Section 1).</a:t>
            </a:r>
            <a:endParaRPr sz="2000" b="0" i="0" u="none" strike="noStrike" cap="none">
              <a:solidFill>
                <a:srgbClr val="092E4B"/>
              </a:solidFill>
              <a:latin typeface="Calibri"/>
              <a:ea typeface="Calibri"/>
              <a:cs typeface="Calibri"/>
              <a:sym typeface="Calibri"/>
            </a:endParaRPr>
          </a:p>
        </p:txBody>
      </p:sp>
      <p:sp>
        <p:nvSpPr>
          <p:cNvPr id="1024" name="Google Shape;1024;p33"/>
          <p:cNvSpPr txBox="1"/>
          <p:nvPr/>
        </p:nvSpPr>
        <p:spPr>
          <a:xfrm>
            <a:off x="0" y="0"/>
            <a:ext cx="8533709"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Tablet – Keyboard Definitions</a:t>
            </a:r>
            <a:endParaRPr sz="1400" b="0" i="0" u="none" strike="noStrike" cap="none">
              <a:solidFill>
                <a:srgbClr val="000000"/>
              </a:solidFill>
              <a:latin typeface="Arial"/>
              <a:ea typeface="Arial"/>
              <a:cs typeface="Arial"/>
              <a:sym typeface="Arial"/>
            </a:endParaRPr>
          </a:p>
        </p:txBody>
      </p:sp>
      <p:pic>
        <p:nvPicPr>
          <p:cNvPr id="1025" name="Google Shape;1025;p33" descr="Image result for tablet ipad"/>
          <p:cNvPicPr preferRelativeResize="0"/>
          <p:nvPr/>
        </p:nvPicPr>
        <p:blipFill rotWithShape="1">
          <a:blip r:embed="rId3">
            <a:alphaModFix/>
          </a:blip>
          <a:srcRect/>
          <a:stretch/>
        </p:blipFill>
        <p:spPr>
          <a:xfrm>
            <a:off x="10134600" y="68167"/>
            <a:ext cx="2125637" cy="1423176"/>
          </a:xfrm>
          <a:prstGeom prst="rect">
            <a:avLst/>
          </a:prstGeom>
          <a:noFill/>
          <a:ln>
            <a:noFill/>
          </a:ln>
        </p:spPr>
      </p:pic>
      <p:pic>
        <p:nvPicPr>
          <p:cNvPr id="1026" name="Google Shape;1026;p33" descr="Related image"/>
          <p:cNvPicPr preferRelativeResize="0"/>
          <p:nvPr/>
        </p:nvPicPr>
        <p:blipFill rotWithShape="1">
          <a:blip r:embed="rId4">
            <a:alphaModFix/>
          </a:blip>
          <a:srcRect l="90718" t="75014" r="83" b="11674"/>
          <a:stretch/>
        </p:blipFill>
        <p:spPr>
          <a:xfrm>
            <a:off x="8177349" y="1272620"/>
            <a:ext cx="989584" cy="895338"/>
          </a:xfrm>
          <a:prstGeom prst="rect">
            <a:avLst/>
          </a:prstGeom>
          <a:noFill/>
          <a:ln>
            <a:noFill/>
          </a:ln>
          <a:effectLst>
            <a:outerShdw blurRad="292100" dist="139700" dir="2700000" algn="tl" rotWithShape="0">
              <a:srgbClr val="333333">
                <a:alpha val="63921"/>
              </a:srgbClr>
            </a:outerShdw>
          </a:effectLst>
        </p:spPr>
      </p:pic>
      <p:pic>
        <p:nvPicPr>
          <p:cNvPr id="1027" name="Google Shape;1027;p33" descr="Related image"/>
          <p:cNvPicPr preferRelativeResize="0"/>
          <p:nvPr/>
        </p:nvPicPr>
        <p:blipFill rotWithShape="1">
          <a:blip r:embed="rId4">
            <a:alphaModFix/>
          </a:blip>
          <a:srcRect l="24814" t="86925" r="24826" b="812"/>
          <a:stretch/>
        </p:blipFill>
        <p:spPr>
          <a:xfrm>
            <a:off x="7810999" y="2441525"/>
            <a:ext cx="3684965" cy="560756"/>
          </a:xfrm>
          <a:prstGeom prst="rect">
            <a:avLst/>
          </a:prstGeom>
          <a:noFill/>
          <a:ln>
            <a:noFill/>
          </a:ln>
          <a:effectLst>
            <a:outerShdw blurRad="292100" dist="139700" dir="2700000" algn="tl" rotWithShape="0">
              <a:srgbClr val="333333">
                <a:alpha val="63921"/>
              </a:srgbClr>
            </a:outerShdw>
          </a:effectLst>
        </p:spPr>
      </p:pic>
      <p:pic>
        <p:nvPicPr>
          <p:cNvPr id="1028" name="Google Shape;1028;p33" descr="Related image"/>
          <p:cNvPicPr preferRelativeResize="0"/>
          <p:nvPr/>
        </p:nvPicPr>
        <p:blipFill rotWithShape="1">
          <a:blip r:embed="rId4">
            <a:alphaModFix/>
          </a:blip>
          <a:srcRect l="16712" t="86925" r="74089"/>
          <a:stretch/>
        </p:blipFill>
        <p:spPr>
          <a:xfrm>
            <a:off x="8177349" y="3298339"/>
            <a:ext cx="1039829" cy="924034"/>
          </a:xfrm>
          <a:prstGeom prst="rect">
            <a:avLst/>
          </a:prstGeom>
          <a:noFill/>
          <a:ln>
            <a:noFill/>
          </a:ln>
          <a:effectLst>
            <a:outerShdw blurRad="292100" dist="139700" dir="2700000" algn="tl" rotWithShape="0">
              <a:srgbClr val="333333">
                <a:alpha val="63921"/>
              </a:srgbClr>
            </a:outerShdw>
          </a:effectLst>
        </p:spPr>
      </p:pic>
      <p:pic>
        <p:nvPicPr>
          <p:cNvPr id="1029" name="Google Shape;1029;p33" descr="Related image"/>
          <p:cNvPicPr preferRelativeResize="0"/>
          <p:nvPr/>
        </p:nvPicPr>
        <p:blipFill rotWithShape="1">
          <a:blip r:embed="rId4">
            <a:alphaModFix/>
          </a:blip>
          <a:srcRect l="74078" t="86925" r="8405" b="463"/>
          <a:stretch/>
        </p:blipFill>
        <p:spPr>
          <a:xfrm>
            <a:off x="8107031" y="4518431"/>
            <a:ext cx="2547579" cy="1146412"/>
          </a:xfrm>
          <a:prstGeom prst="rect">
            <a:avLst/>
          </a:prstGeom>
          <a:noFill/>
          <a:ln>
            <a:noFill/>
          </a:ln>
          <a:effectLst>
            <a:outerShdw blurRad="292100" dist="139700" dir="2700000" algn="tl" rotWithShape="0">
              <a:srgbClr val="333333">
                <a:alpha val="63921"/>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69"/>
          <p:cNvSpPr txBox="1">
            <a:spLocks noGrp="1"/>
          </p:cNvSpPr>
          <p:nvPr>
            <p:ph type="body" idx="1"/>
          </p:nvPr>
        </p:nvSpPr>
        <p:spPr>
          <a:xfrm>
            <a:off x="5451987" y="1818296"/>
            <a:ext cx="5658465" cy="3913188"/>
          </a:xfrm>
          <a:prstGeom prst="rect">
            <a:avLst/>
          </a:prstGeom>
          <a:noFill/>
          <a:ln>
            <a:noFill/>
          </a:ln>
        </p:spPr>
        <p:txBody>
          <a:bodyPr spcFirstLastPara="1" wrap="square" lIns="91425" tIns="45700" rIns="91425" bIns="45700" anchor="t" anchorCtr="0">
            <a:noAutofit/>
          </a:bodyPr>
          <a:lstStyle/>
          <a:p>
            <a:pPr marL="288000" lvl="0" indent="0" algn="l" rtl="0">
              <a:lnSpc>
                <a:spcPct val="90000"/>
              </a:lnSpc>
              <a:spcBef>
                <a:spcPts val="1000"/>
              </a:spcBef>
              <a:spcAft>
                <a:spcPts val="0"/>
              </a:spcAft>
              <a:buSzPts val="2400"/>
              <a:buNone/>
            </a:pPr>
            <a:r>
              <a:rPr lang="en-US"/>
              <a:t>This video is an in-depth guide on how to set up and perform several functions on an Android Tablet. It may be necessary to watch it several times to capture all the tips.</a:t>
            </a:r>
            <a:endParaRPr/>
          </a:p>
          <a:p>
            <a:pPr marL="288000" lvl="0" indent="0" algn="l" rtl="0">
              <a:lnSpc>
                <a:spcPct val="90000"/>
              </a:lnSpc>
              <a:spcBef>
                <a:spcPts val="1000"/>
              </a:spcBef>
              <a:spcAft>
                <a:spcPts val="0"/>
              </a:spcAft>
              <a:buSzPts val="2400"/>
              <a:buNone/>
            </a:pPr>
            <a:r>
              <a:rPr lang="en-US"/>
              <a:t>The use of Smartphones and Tablets is very similar so don’t be afraid to carry out various tasks or to explore either device so that you find the best resources for your required or desired functionality.</a:t>
            </a:r>
            <a:endParaRPr/>
          </a:p>
        </p:txBody>
      </p:sp>
      <p:sp>
        <p:nvSpPr>
          <p:cNvPr id="1035" name="Google Shape;1035;p69"/>
          <p:cNvSpPr txBox="1">
            <a:spLocks noGrp="1"/>
          </p:cNvSpPr>
          <p:nvPr>
            <p:ph type="body" idx="2"/>
          </p:nvPr>
        </p:nvSpPr>
        <p:spPr>
          <a:xfrm>
            <a:off x="5451987" y="372388"/>
            <a:ext cx="5727290"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A simple tutorial on how to use your Android Tablet</a:t>
            </a:r>
            <a:endParaRPr/>
          </a:p>
        </p:txBody>
      </p:sp>
      <p:sp>
        <p:nvSpPr>
          <p:cNvPr id="1036" name="Google Shape;1036;p69"/>
          <p:cNvSpPr>
            <a:spLocks noGrp="1"/>
          </p:cNvSpPr>
          <p:nvPr>
            <p:ph type="pic" idx="3"/>
          </p:nvPr>
        </p:nvSpPr>
        <p:spPr>
          <a:xfrm>
            <a:off x="0" y="1866787"/>
            <a:ext cx="5130800" cy="3913188"/>
          </a:xfrm>
          <a:prstGeom prst="rect">
            <a:avLst/>
          </a:prstGeom>
          <a:solidFill>
            <a:srgbClr val="D8D8D8"/>
          </a:solidFill>
          <a:ln>
            <a:noFill/>
          </a:ln>
        </p:spPr>
        <p:txBody>
          <a:bodyPr/>
          <a:lstStyle/>
          <a:p>
            <a:endParaRPr lang="en-IE"/>
          </a:p>
        </p:txBody>
      </p:sp>
      <p:pic>
        <p:nvPicPr>
          <p:cNvPr id="1037" name="Google Shape;1037;p69" title="Samsung Galaxy Tab A (2018) for Beginners"/>
          <p:cNvPicPr preferRelativeResize="0"/>
          <p:nvPr/>
        </p:nvPicPr>
        <p:blipFill rotWithShape="1">
          <a:blip r:embed="rId3">
            <a:alphaModFix/>
          </a:blip>
          <a:srcRect/>
          <a:stretch/>
        </p:blipFill>
        <p:spPr>
          <a:xfrm>
            <a:off x="0" y="1769806"/>
            <a:ext cx="5319252" cy="4010169"/>
          </a:xfrm>
          <a:prstGeom prst="rect">
            <a:avLst/>
          </a:prstGeom>
          <a:noFill/>
          <a:ln>
            <a:noFill/>
          </a:ln>
        </p:spPr>
      </p:pic>
      <p:sp>
        <p:nvSpPr>
          <p:cNvPr id="1038" name="Google Shape;1038;p69"/>
          <p:cNvSpPr txBox="1"/>
          <p:nvPr/>
        </p:nvSpPr>
        <p:spPr>
          <a:xfrm>
            <a:off x="0" y="6485612"/>
            <a:ext cx="61205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0070C0"/>
                </a:solidFill>
                <a:latin typeface="Arial"/>
                <a:ea typeface="Arial"/>
                <a:cs typeface="Arial"/>
                <a:sym typeface="Arial"/>
                <a:hlinkClick r:id="rId4">
                  <a:extLst>
                    <a:ext uri="{A12FA001-AC4F-418D-AE19-62706E023703}">
                      <ahyp:hlinkClr xmlns:ahyp="http://schemas.microsoft.com/office/drawing/2018/hyperlinkcolor" val="tx"/>
                    </a:ext>
                  </a:extLst>
                </a:hlinkClick>
              </a:rPr>
              <a:t>Samsung Galaxy Tab A (2018) for Beginners - YouTube</a:t>
            </a:r>
            <a:endParaRPr sz="1400" b="0" i="0" u="none" strike="noStrike" cap="none">
              <a:solidFill>
                <a:srgbClr val="0070C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7"/>
                                        </p:tgtEl>
                                        <p:attrNameLst>
                                          <p:attrName>style.visibility</p:attrName>
                                        </p:attrNameLst>
                                      </p:cBhvr>
                                      <p:to>
                                        <p:strVal val="visible"/>
                                      </p:to>
                                    </p:set>
                                    <p:animEffect transition="in" filter="fade">
                                      <p:cBhvr>
                                        <p:cTn id="7" dur="1"/>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g136ea598341_1_75"/>
          <p:cNvSpPr txBox="1">
            <a:spLocks noGrp="1"/>
          </p:cNvSpPr>
          <p:nvPr>
            <p:ph type="body" idx="1"/>
          </p:nvPr>
        </p:nvSpPr>
        <p:spPr>
          <a:xfrm>
            <a:off x="447473" y="1637142"/>
            <a:ext cx="11468910" cy="3849900"/>
          </a:xfrm>
          <a:prstGeom prst="rect">
            <a:avLst/>
          </a:prstGeom>
          <a:noFill/>
          <a:ln>
            <a:noFill/>
          </a:ln>
        </p:spPr>
        <p:txBody>
          <a:bodyPr spcFirstLastPara="1" wrap="square" lIns="91425" tIns="45700" rIns="91425" bIns="45700" anchor="t" anchorCtr="0">
            <a:noAutofit/>
          </a:bodyPr>
          <a:lstStyle/>
          <a:p>
            <a:pPr marL="76200" lvl="0" indent="0" algn="l" rtl="0">
              <a:lnSpc>
                <a:spcPct val="90000"/>
              </a:lnSpc>
              <a:spcBef>
                <a:spcPts val="1000"/>
              </a:spcBef>
              <a:spcAft>
                <a:spcPts val="0"/>
              </a:spcAft>
              <a:buSzPts val="2400"/>
              <a:buNone/>
            </a:pPr>
            <a:r>
              <a:rPr lang="en-US"/>
              <a:t>Similar to smartphones Tablets by design have many of the same potential uses</a:t>
            </a:r>
            <a:endParaRPr/>
          </a:p>
          <a:p>
            <a:pPr marL="457200" lvl="0" indent="-381000" algn="l" rtl="0">
              <a:lnSpc>
                <a:spcPct val="90000"/>
              </a:lnSpc>
              <a:spcBef>
                <a:spcPts val="0"/>
              </a:spcBef>
              <a:spcAft>
                <a:spcPts val="0"/>
              </a:spcAft>
              <a:buSzPts val="2400"/>
              <a:buChar char="●"/>
            </a:pPr>
            <a:r>
              <a:rPr lang="en-US"/>
              <a:t>Universal sim card for all tablets in order to make phone calls and send text messages</a:t>
            </a:r>
            <a:endParaRPr/>
          </a:p>
          <a:p>
            <a:pPr marL="457200" lvl="0" indent="-381000" algn="l" rtl="0">
              <a:lnSpc>
                <a:spcPct val="90000"/>
              </a:lnSpc>
              <a:spcBef>
                <a:spcPts val="0"/>
              </a:spcBef>
              <a:spcAft>
                <a:spcPts val="0"/>
              </a:spcAft>
              <a:buSzPts val="2400"/>
              <a:buChar char="●"/>
            </a:pPr>
            <a:r>
              <a:rPr lang="en-US"/>
              <a:t>Tablet case that charges the tablet when not in use</a:t>
            </a:r>
            <a:endParaRPr/>
          </a:p>
          <a:p>
            <a:pPr marL="457200" lvl="0" indent="-381000" algn="l" rtl="0">
              <a:lnSpc>
                <a:spcPct val="90000"/>
              </a:lnSpc>
              <a:spcBef>
                <a:spcPts val="0"/>
              </a:spcBef>
              <a:spcAft>
                <a:spcPts val="0"/>
              </a:spcAft>
              <a:buSzPts val="2400"/>
              <a:buChar char="●"/>
            </a:pPr>
            <a:r>
              <a:rPr lang="en-US"/>
              <a:t>Possibilities of more functionality through the use of extra storage banks </a:t>
            </a:r>
            <a:endParaRPr/>
          </a:p>
          <a:p>
            <a:pPr marL="457200" lvl="0" indent="-381000" algn="l" rtl="0">
              <a:lnSpc>
                <a:spcPct val="90000"/>
              </a:lnSpc>
              <a:spcBef>
                <a:spcPts val="0"/>
              </a:spcBef>
              <a:spcAft>
                <a:spcPts val="0"/>
              </a:spcAft>
              <a:buSzPts val="2400"/>
              <a:buChar char="●"/>
            </a:pPr>
            <a:r>
              <a:rPr lang="en-US"/>
              <a:t>Integrated wireless networking functionality and high-speed broadband provide a huge opportunity for the expansion of the current use of IT Tablets.</a:t>
            </a:r>
            <a:endParaRPr/>
          </a:p>
          <a:p>
            <a:pPr marL="457200" lvl="0" indent="-381000" algn="l" rtl="0">
              <a:lnSpc>
                <a:spcPct val="90000"/>
              </a:lnSpc>
              <a:spcBef>
                <a:spcPts val="0"/>
              </a:spcBef>
              <a:spcAft>
                <a:spcPts val="0"/>
              </a:spcAft>
              <a:buSzPts val="2400"/>
              <a:buChar char="●"/>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Some models may allow integration</a:t>
            </a:r>
            <a:r>
              <a:rPr lang="en-US"/>
              <a:t> with other health management devices via Wi-Fi or Bluetooth</a:t>
            </a:r>
            <a:endParaRPr/>
          </a:p>
          <a:p>
            <a:pPr marL="457200" lvl="0" indent="-381000" algn="l" rtl="0">
              <a:lnSpc>
                <a:spcPct val="90000"/>
              </a:lnSpc>
              <a:spcBef>
                <a:spcPts val="0"/>
              </a:spcBef>
              <a:spcAft>
                <a:spcPts val="0"/>
              </a:spcAft>
              <a:buSzPts val="2400"/>
              <a:buChar char="●"/>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Some models may include Client safety alarms and panic alarm integration </a:t>
            </a:r>
            <a:endParaRPr/>
          </a:p>
          <a:p>
            <a:pPr marL="76200" lvl="0" indent="0" algn="l" rtl="0">
              <a:lnSpc>
                <a:spcPct val="90000"/>
              </a:lnSpc>
              <a:spcBef>
                <a:spcPts val="0"/>
              </a:spcBef>
              <a:spcAft>
                <a:spcPts val="0"/>
              </a:spcAft>
              <a:buSzPts val="2400"/>
              <a:buNone/>
            </a:pPr>
            <a:endParaRP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76200" lvl="0" indent="0" algn="ctr" rtl="0">
              <a:lnSpc>
                <a:spcPct val="90000"/>
              </a:lnSpc>
              <a:spcBef>
                <a:spcPts val="0"/>
              </a:spcBef>
              <a:spcAft>
                <a:spcPts val="0"/>
              </a:spcAft>
              <a:buSzPts val="2400"/>
              <a:buNone/>
            </a:pPr>
            <a:r>
              <a:rPr lang="en-US" b="1">
                <a:solidFill>
                  <a:srgbClr val="7F349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It is a good idea to do your research or seek the assistance of someone who can help you determine which make and model suits you or your client’s needs best. It is a good idea to have a wish-list and see which Tablet matches up best!</a:t>
            </a:r>
            <a:endParaRPr b="1">
              <a:solidFill>
                <a:srgbClr val="7F3494"/>
              </a:solidFill>
            </a:endParaRPr>
          </a:p>
          <a:p>
            <a:pPr marL="457200" lvl="0" indent="0" algn="l" rtl="0">
              <a:lnSpc>
                <a:spcPct val="90000"/>
              </a:lnSpc>
              <a:spcBef>
                <a:spcPts val="1000"/>
              </a:spcBef>
              <a:spcAft>
                <a:spcPts val="0"/>
              </a:spcAft>
              <a:buSzPts val="2400"/>
              <a:buNone/>
            </a:pPr>
            <a:endParaRPr/>
          </a:p>
        </p:txBody>
      </p:sp>
      <p:sp>
        <p:nvSpPr>
          <p:cNvPr id="1045" name="Google Shape;1045;g136ea598341_1_75"/>
          <p:cNvSpPr txBox="1">
            <a:spLocks noGrp="1"/>
          </p:cNvSpPr>
          <p:nvPr>
            <p:ph type="body" idx="2"/>
          </p:nvPr>
        </p:nvSpPr>
        <p:spPr>
          <a:xfrm>
            <a:off x="798381" y="761603"/>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Potential Functionality of Smart Tablet (IT Tablet)</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70"/>
          <p:cNvSpPr txBox="1">
            <a:spLocks noGrp="1"/>
          </p:cNvSpPr>
          <p:nvPr>
            <p:ph type="body" idx="1"/>
          </p:nvPr>
        </p:nvSpPr>
        <p:spPr>
          <a:xfrm>
            <a:off x="5427133" y="1543289"/>
            <a:ext cx="6011333" cy="4236686"/>
          </a:xfrm>
          <a:prstGeom prst="rect">
            <a:avLst/>
          </a:prstGeom>
          <a:noFill/>
          <a:ln>
            <a:noFill/>
          </a:ln>
        </p:spPr>
        <p:txBody>
          <a:bodyPr spcFirstLastPara="1" wrap="square" lIns="91425" tIns="45700" rIns="91425" bIns="45700" anchor="t" anchorCtr="0">
            <a:noAutofit/>
          </a:bodyPr>
          <a:lstStyle/>
          <a:p>
            <a:pPr marL="180000" lvl="0" indent="0" algn="l" rtl="0">
              <a:lnSpc>
                <a:spcPct val="90000"/>
              </a:lnSpc>
              <a:spcBef>
                <a:spcPts val="1000"/>
              </a:spcBef>
              <a:spcAft>
                <a:spcPts val="0"/>
              </a:spcAft>
              <a:buSzPts val="2400"/>
              <a:buNone/>
            </a:pPr>
            <a:r>
              <a:rPr lang="en-US" u="sng">
                <a:solidFill>
                  <a:srgbClr val="24BAA2"/>
                </a:solidFill>
                <a:hlinkClick r:id="rId3">
                  <a:extLst>
                    <a:ext uri="{A12FA001-AC4F-418D-AE19-62706E023703}">
                      <ahyp:hlinkClr xmlns:ahyp="http://schemas.microsoft.com/office/drawing/2018/hyperlinkcolor" val="tx"/>
                    </a:ext>
                  </a:extLst>
                </a:hlinkClick>
              </a:rPr>
              <a:t>Samsung Galaxy Tab S6 Lite Unboxing and Setup Tutorial Instructions, Guide, Video Help - YouTube</a:t>
            </a:r>
            <a:r>
              <a:rPr lang="en-US"/>
              <a:t>Tips of how-to set-up  your new tablet.</a:t>
            </a:r>
            <a:endParaRPr/>
          </a:p>
          <a:p>
            <a:pPr marL="180000" lvl="0" indent="0" algn="l" rtl="0">
              <a:lnSpc>
                <a:spcPct val="90000"/>
              </a:lnSpc>
              <a:spcBef>
                <a:spcPts val="1000"/>
              </a:spcBef>
              <a:spcAft>
                <a:spcPts val="0"/>
              </a:spcAft>
              <a:buSzPts val="2400"/>
              <a:buNone/>
            </a:pPr>
            <a:r>
              <a:rPr lang="en-US" u="sng">
                <a:solidFill>
                  <a:srgbClr val="24BAA2"/>
                </a:solidFill>
                <a:hlinkClick r:id="rId4">
                  <a:extLst>
                    <a:ext uri="{A12FA001-AC4F-418D-AE19-62706E023703}">
                      <ahyp:hlinkClr xmlns:ahyp="http://schemas.microsoft.com/office/drawing/2018/hyperlinkcolor" val="tx"/>
                    </a:ext>
                  </a:extLst>
                </a:hlinkClick>
              </a:rPr>
              <a:t>iPad - Complete Beginners Guide – YouTube</a:t>
            </a:r>
            <a:r>
              <a:rPr lang="en-US">
                <a:solidFill>
                  <a:srgbClr val="24BAA2"/>
                </a:solidFill>
              </a:rPr>
              <a:t> </a:t>
            </a:r>
            <a:r>
              <a:rPr lang="en-US"/>
              <a:t>this is a comprehensive tutorial on how to set up and use an iPad.</a:t>
            </a:r>
            <a:endParaRPr/>
          </a:p>
          <a:p>
            <a:pPr marL="180000" lvl="0" indent="0" algn="l" rtl="0">
              <a:lnSpc>
                <a:spcPct val="90000"/>
              </a:lnSpc>
              <a:spcBef>
                <a:spcPts val="1000"/>
              </a:spcBef>
              <a:spcAft>
                <a:spcPts val="0"/>
              </a:spcAft>
              <a:buSzPts val="2400"/>
              <a:buNone/>
            </a:pPr>
            <a:r>
              <a:rPr lang="en-US" u="sng">
                <a:solidFill>
                  <a:srgbClr val="24BAA2"/>
                </a:solidFill>
                <a:hlinkClick r:id="rId5">
                  <a:extLst>
                    <a:ext uri="{A12FA001-AC4F-418D-AE19-62706E023703}">
                      <ahyp:hlinkClr xmlns:ahyp="http://schemas.microsoft.com/office/drawing/2018/hyperlinkcolor" val="tx"/>
                    </a:ext>
                  </a:extLst>
                </a:hlinkClick>
              </a:rPr>
              <a:t>How to set up an iPad for seniors – YouTube</a:t>
            </a:r>
            <a:r>
              <a:rPr lang="en-US">
                <a:solidFill>
                  <a:srgbClr val="24BAA2"/>
                </a:solidFill>
              </a:rPr>
              <a:t> </a:t>
            </a:r>
            <a:r>
              <a:rPr lang="en-US"/>
              <a:t>this simple short video highlights what options can be set up for seniors that may want to use an iPad.</a:t>
            </a:r>
            <a:endParaRPr/>
          </a:p>
        </p:txBody>
      </p:sp>
      <p:sp>
        <p:nvSpPr>
          <p:cNvPr id="1051" name="Google Shape;1051;p70"/>
          <p:cNvSpPr txBox="1">
            <a:spLocks noGrp="1"/>
          </p:cNvSpPr>
          <p:nvPr>
            <p:ph type="body" idx="2"/>
          </p:nvPr>
        </p:nvSpPr>
        <p:spPr>
          <a:xfrm>
            <a:off x="5604934" y="372388"/>
            <a:ext cx="4990998"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More Useful Videos for Seniors…</a:t>
            </a:r>
            <a:endParaRPr/>
          </a:p>
        </p:txBody>
      </p:sp>
      <p:pic>
        <p:nvPicPr>
          <p:cNvPr id="1052" name="Google Shape;1052;p70" descr="Logo, company name&#10;&#10;Description automatically generated"/>
          <p:cNvPicPr preferRelativeResize="0">
            <a:picLocks noGrp="1"/>
          </p:cNvPicPr>
          <p:nvPr>
            <p:ph type="pic" idx="3"/>
          </p:nvPr>
        </p:nvPicPr>
        <p:blipFill rotWithShape="1">
          <a:blip r:embed="rId6">
            <a:alphaModFix/>
          </a:blip>
          <a:srcRect l="14959" r="14713"/>
          <a:stretch/>
        </p:blipFill>
        <p:spPr>
          <a:xfrm>
            <a:off x="0" y="1866787"/>
            <a:ext cx="5130800" cy="3913188"/>
          </a:xfrm>
          <a:prstGeom prst="rect">
            <a:avLst/>
          </a:prstGeom>
          <a:solidFill>
            <a:srgbClr val="D8D8D8"/>
          </a:solidFill>
          <a:ln>
            <a:noFill/>
          </a:ln>
        </p:spPr>
      </p:pic>
      <p:sp>
        <p:nvSpPr>
          <p:cNvPr id="1053" name="Google Shape;1053;p70"/>
          <p:cNvSpPr/>
          <p:nvPr/>
        </p:nvSpPr>
        <p:spPr>
          <a:xfrm rot="1597209">
            <a:off x="3913632" y="638208"/>
            <a:ext cx="1737360" cy="948929"/>
          </a:xfrm>
          <a:prstGeom prst="rightArrow">
            <a:avLst>
              <a:gd name="adj1" fmla="val 50000"/>
              <a:gd name="adj2" fmla="val 50000"/>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92E4B"/>
                </a:solidFill>
                <a:latin typeface="Calibri"/>
                <a:ea typeface="Calibri"/>
                <a:cs typeface="Calibri"/>
                <a:sym typeface="Calibri"/>
              </a:rPr>
              <a:t>Click on the LINKS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g136ea598341_1_43"/>
          <p:cNvSpPr txBox="1">
            <a:spLocks noGrp="1"/>
          </p:cNvSpPr>
          <p:nvPr>
            <p:ph type="body" idx="1"/>
          </p:nvPr>
        </p:nvSpPr>
        <p:spPr>
          <a:xfrm>
            <a:off x="5497150" y="3602325"/>
            <a:ext cx="6156900" cy="225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a:t>Effective use of a Smart TV</a:t>
            </a:r>
            <a:endParaRPr/>
          </a:p>
        </p:txBody>
      </p:sp>
      <p:sp>
        <p:nvSpPr>
          <p:cNvPr id="1060" name="Google Shape;1060;g136ea598341_1_43"/>
          <p:cNvSpPr txBox="1">
            <a:spLocks noGrp="1"/>
          </p:cNvSpPr>
          <p:nvPr>
            <p:ph type="body" idx="2"/>
          </p:nvPr>
        </p:nvSpPr>
        <p:spPr>
          <a:xfrm>
            <a:off x="891650" y="2003717"/>
            <a:ext cx="2067000" cy="225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04</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34"/>
          <p:cNvSpPr txBox="1">
            <a:spLocks noGrp="1"/>
          </p:cNvSpPr>
          <p:nvPr>
            <p:ph type="body" idx="2"/>
          </p:nvPr>
        </p:nvSpPr>
        <p:spPr>
          <a:xfrm>
            <a:off x="548163" y="1191799"/>
            <a:ext cx="4757375" cy="992652"/>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1000"/>
              </a:spcBef>
              <a:spcAft>
                <a:spcPts val="0"/>
              </a:spcAft>
              <a:buSzPts val="3600"/>
              <a:buNone/>
            </a:pPr>
            <a:r>
              <a:rPr lang="en-US"/>
              <a:t>You are doing GREAT and are more than halfway through this Module.</a:t>
            </a:r>
            <a:endParaRPr/>
          </a:p>
          <a:p>
            <a:pPr marL="457200" lvl="0" indent="0" algn="l" rtl="0">
              <a:lnSpc>
                <a:spcPct val="90000"/>
              </a:lnSpc>
              <a:spcBef>
                <a:spcPts val="1000"/>
              </a:spcBef>
              <a:spcAft>
                <a:spcPts val="0"/>
              </a:spcAft>
              <a:buSzPts val="3600"/>
              <a:buNone/>
            </a:pPr>
            <a:r>
              <a:rPr lang="en-US"/>
              <a:t>Keep going now to learn a little more about Smart TVs!!</a:t>
            </a:r>
            <a:endParaRPr/>
          </a:p>
        </p:txBody>
      </p:sp>
      <p:pic>
        <p:nvPicPr>
          <p:cNvPr id="1066" name="Google Shape;1066;p34" descr="People celebrating"/>
          <p:cNvPicPr preferRelativeResize="0">
            <a:picLocks noGrp="1"/>
          </p:cNvPicPr>
          <p:nvPr>
            <p:ph type="pic" idx="3"/>
          </p:nvPr>
        </p:nvPicPr>
        <p:blipFill rotWithShape="1">
          <a:blip r:embed="rId3">
            <a:alphaModFix/>
          </a:blip>
          <a:srcRect l="14985" r="13703"/>
          <a:stretch/>
        </p:blipFill>
        <p:spPr>
          <a:xfrm>
            <a:off x="5888002" y="439730"/>
            <a:ext cx="5660531" cy="6045736"/>
          </a:xfrm>
          <a:prstGeom prst="rect">
            <a:avLst/>
          </a:prstGeom>
          <a:solidFill>
            <a:srgbClr val="F2F2F2"/>
          </a:solid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71"/>
          <p:cNvSpPr txBox="1">
            <a:spLocks noGrp="1"/>
          </p:cNvSpPr>
          <p:nvPr>
            <p:ph type="body" idx="1"/>
          </p:nvPr>
        </p:nvSpPr>
        <p:spPr>
          <a:xfrm>
            <a:off x="533399" y="868859"/>
            <a:ext cx="5900058" cy="51202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en-US"/>
              <a:t>At the very basic level, a Smart TV is a combination of a basic television set with </a:t>
            </a:r>
            <a:r>
              <a:rPr lang="en-US" b="1"/>
              <a:t>an Internet connection </a:t>
            </a:r>
            <a:r>
              <a:rPr lang="en-US"/>
              <a:t>(usually WiFi). Using this internet connection, the Smart TV can access a wide range of online services.</a:t>
            </a:r>
            <a:endParaRPr/>
          </a:p>
          <a:p>
            <a:pPr marL="0" marR="0" lvl="0" indent="0" algn="l" rtl="0">
              <a:lnSpc>
                <a:spcPct val="90000"/>
              </a:lnSpc>
              <a:spcBef>
                <a:spcPts val="1000"/>
              </a:spcBef>
              <a:spcAft>
                <a:spcPts val="0"/>
              </a:spcAft>
              <a:buClr>
                <a:schemeClr val="lt1"/>
              </a:buClr>
              <a:buSzPts val="2400"/>
              <a:buFont typeface="Arial"/>
              <a:buNone/>
            </a:pPr>
            <a:r>
              <a:rPr lang="en-US"/>
              <a:t>Generally, Smart TVs come with a multitude of features and some pre-installed Apps such as </a:t>
            </a:r>
            <a:r>
              <a:rPr lang="en-US" u="sng">
                <a:solidFill>
                  <a:schemeClr val="lt1"/>
                </a:solidFill>
                <a:hlinkClick r:id="rId3">
                  <a:extLst>
                    <a:ext uri="{A12FA001-AC4F-418D-AE19-62706E023703}">
                      <ahyp:hlinkClr xmlns:ahyp="http://schemas.microsoft.com/office/drawing/2018/hyperlinkcolor" val="tx"/>
                    </a:ext>
                  </a:extLst>
                </a:hlinkClick>
              </a:rPr>
              <a:t>YouTube</a:t>
            </a:r>
            <a:r>
              <a:rPr lang="en-US"/>
              <a:t>, </a:t>
            </a:r>
            <a:r>
              <a:rPr lang="en-US" u="sng">
                <a:solidFill>
                  <a:schemeClr val="lt1"/>
                </a:solidFill>
                <a:hlinkClick r:id="rId4">
                  <a:extLst>
                    <a:ext uri="{A12FA001-AC4F-418D-AE19-62706E023703}">
                      <ahyp:hlinkClr xmlns:ahyp="http://schemas.microsoft.com/office/drawing/2018/hyperlinkcolor" val="tx"/>
                    </a:ext>
                  </a:extLst>
                </a:hlinkClick>
              </a:rPr>
              <a:t>Netflix</a:t>
            </a:r>
            <a:r>
              <a:rPr lang="en-US"/>
              <a:t>, </a:t>
            </a:r>
            <a:r>
              <a:rPr lang="en-US" u="sng">
                <a:solidFill>
                  <a:schemeClr val="lt1"/>
                </a:solidFill>
                <a:hlinkClick r:id="rId5">
                  <a:extLst>
                    <a:ext uri="{A12FA001-AC4F-418D-AE19-62706E023703}">
                      <ahyp:hlinkClr xmlns:ahyp="http://schemas.microsoft.com/office/drawing/2018/hyperlinkcolor" val="tx"/>
                    </a:ext>
                  </a:extLst>
                </a:hlinkClick>
              </a:rPr>
              <a:t>Amazon Prime</a:t>
            </a:r>
            <a:r>
              <a:rPr lang="en-US"/>
              <a:t>, </a:t>
            </a:r>
            <a:r>
              <a:rPr lang="en-US" u="sng">
                <a:solidFill>
                  <a:schemeClr val="lt1"/>
                </a:solidFill>
                <a:hlinkClick r:id="rId6">
                  <a:extLst>
                    <a:ext uri="{A12FA001-AC4F-418D-AE19-62706E023703}">
                      <ahyp:hlinkClr xmlns:ahyp="http://schemas.microsoft.com/office/drawing/2018/hyperlinkcolor" val="tx"/>
                    </a:ext>
                  </a:extLst>
                </a:hlinkClick>
              </a:rPr>
              <a:t>Now-Tv</a:t>
            </a:r>
            <a:r>
              <a:rPr lang="en-US"/>
              <a:t> and are often ‘Powered by Android’ therefore the TV will allow you to download additional apps via the Google Play Store or such like. However, the range of inbuilt features varies from one model to the next.</a:t>
            </a:r>
            <a:endParaRPr/>
          </a:p>
          <a:p>
            <a:pPr marL="0" marR="0" lvl="0" indent="0" algn="l" rtl="0">
              <a:lnSpc>
                <a:spcPct val="90000"/>
              </a:lnSpc>
              <a:spcBef>
                <a:spcPts val="1000"/>
              </a:spcBef>
              <a:spcAft>
                <a:spcPts val="0"/>
              </a:spcAft>
              <a:buClr>
                <a:schemeClr val="lt1"/>
              </a:buClr>
              <a:buSzPts val="2400"/>
              <a:buFont typeface="Arial"/>
              <a:buNone/>
            </a:pPr>
            <a:r>
              <a:rPr lang="en-US"/>
              <a:t>All Smart TVs are operated via a wireless remote control and these remote controls also vary depending on the model or brand. </a:t>
            </a:r>
            <a:endParaRPr/>
          </a:p>
        </p:txBody>
      </p:sp>
      <p:sp>
        <p:nvSpPr>
          <p:cNvPr id="1072" name="Google Shape;1072;p71"/>
          <p:cNvSpPr txBox="1">
            <a:spLocks noGrp="1"/>
          </p:cNvSpPr>
          <p:nvPr>
            <p:ph type="body" idx="2"/>
          </p:nvPr>
        </p:nvSpPr>
        <p:spPr>
          <a:xfrm>
            <a:off x="332301" y="181008"/>
            <a:ext cx="4757375" cy="99265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24BAA2"/>
              </a:buClr>
              <a:buSzPts val="3600"/>
              <a:buFont typeface="Arial"/>
              <a:buNone/>
            </a:pPr>
            <a:r>
              <a:rPr lang="en-US"/>
              <a:t>What is  SMART TV?</a:t>
            </a:r>
            <a:endParaRPr/>
          </a:p>
        </p:txBody>
      </p:sp>
      <p:pic>
        <p:nvPicPr>
          <p:cNvPr id="1073" name="Google Shape;1073;p71" descr="Features of a Smart TV"/>
          <p:cNvPicPr preferRelativeResize="0"/>
          <p:nvPr/>
        </p:nvPicPr>
        <p:blipFill rotWithShape="1">
          <a:blip r:embed="rId7">
            <a:alphaModFix/>
          </a:blip>
          <a:srcRect/>
          <a:stretch/>
        </p:blipFill>
        <p:spPr>
          <a:xfrm>
            <a:off x="7102326" y="1288260"/>
            <a:ext cx="4324727" cy="4281479"/>
          </a:xfrm>
          <a:prstGeom prst="rect">
            <a:avLst/>
          </a:prstGeom>
          <a:solidFill>
            <a:srgbClr val="FFFFFF"/>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
          <p:cNvSpPr txBox="1">
            <a:spLocks noGrp="1"/>
          </p:cNvSpPr>
          <p:nvPr>
            <p:ph type="body" idx="1"/>
          </p:nvPr>
        </p:nvSpPr>
        <p:spPr>
          <a:xfrm>
            <a:off x="992777" y="1508468"/>
            <a:ext cx="5171842" cy="437769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r>
              <a:rPr lang="en-US"/>
              <a:t>Digital literacy is defined as an individual’s ability to </a:t>
            </a:r>
            <a:r>
              <a:rPr lang="en-US" b="1">
                <a:solidFill>
                  <a:srgbClr val="24BAA2"/>
                </a:solidFill>
              </a:rPr>
              <a:t>search, find, evaluate, and compose clear information through typing, writing, tapping</a:t>
            </a:r>
            <a:r>
              <a:rPr lang="en-US"/>
              <a:t>, and by using other mediums (e.g., multimedia videos, video calling, and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messaging</a:t>
            </a:r>
            <a:r>
              <a:rPr lang="en-US"/>
              <a:t>) on various digital platforms, which requires a basic level of computer competency (Bawden, 2008).</a:t>
            </a:r>
            <a:endParaRPr/>
          </a:p>
        </p:txBody>
      </p:sp>
      <p:sp>
        <p:nvSpPr>
          <p:cNvPr id="264" name="Google Shape;264;p3"/>
          <p:cNvSpPr txBox="1">
            <a:spLocks noGrp="1"/>
          </p:cNvSpPr>
          <p:nvPr>
            <p:ph type="body" idx="2"/>
          </p:nvPr>
        </p:nvSpPr>
        <p:spPr>
          <a:xfrm>
            <a:off x="732731" y="475510"/>
            <a:ext cx="6026170"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What is Digital Literacy?</a:t>
            </a:r>
            <a:endParaRPr/>
          </a:p>
        </p:txBody>
      </p:sp>
      <p:pic>
        <p:nvPicPr>
          <p:cNvPr id="265" name="Google Shape;265;p3" descr="Two women looking at tablet laughing"/>
          <p:cNvPicPr preferRelativeResize="0">
            <a:picLocks noGrp="1"/>
          </p:cNvPicPr>
          <p:nvPr>
            <p:ph type="pic" idx="3"/>
          </p:nvPr>
        </p:nvPicPr>
        <p:blipFill rotWithShape="1">
          <a:blip r:embed="rId3">
            <a:alphaModFix/>
          </a:blip>
          <a:srcRect l="30852" r="25082"/>
          <a:stretch/>
        </p:blipFill>
        <p:spPr>
          <a:xfrm>
            <a:off x="7548563" y="406400"/>
            <a:ext cx="3990975" cy="6045200"/>
          </a:xfrm>
          <a:prstGeom prst="rect">
            <a:avLst/>
          </a:prstGeom>
          <a:solidFill>
            <a:srgbClr val="F2F2F2"/>
          </a:solidFill>
          <a:ln>
            <a:noFill/>
          </a:ln>
        </p:spPr>
      </p:pic>
      <p:sp>
        <p:nvSpPr>
          <p:cNvPr id="266" name="Google Shape;266;p3"/>
          <p:cNvSpPr txBox="1"/>
          <p:nvPr/>
        </p:nvSpPr>
        <p:spPr>
          <a:xfrm>
            <a:off x="5232583" y="4702629"/>
            <a:ext cx="11843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092E4B"/>
                </a:solidFill>
                <a:latin typeface="Arial"/>
                <a:ea typeface="Arial"/>
                <a:cs typeface="Arial"/>
                <a:sym typeface="Arial"/>
                <a:hlinkClick r:id="rId4">
                  <a:extLst>
                    <a:ext uri="{A12FA001-AC4F-418D-AE19-62706E023703}">
                      <ahyp:hlinkClr xmlns:ahyp="http://schemas.microsoft.com/office/drawing/2018/hyperlinkcolor" val="tx"/>
                    </a:ext>
                  </a:extLst>
                </a:hlinkClick>
              </a:rPr>
              <a:t>Source</a:t>
            </a:r>
            <a:endParaRPr sz="1400" b="0" i="0" u="none" strike="noStrike" cap="none">
              <a:solidFill>
                <a:srgbClr val="092E4B"/>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72"/>
          <p:cNvSpPr txBox="1">
            <a:spLocks noGrp="1"/>
          </p:cNvSpPr>
          <p:nvPr>
            <p:ph type="body" idx="1"/>
          </p:nvPr>
        </p:nvSpPr>
        <p:spPr>
          <a:xfrm>
            <a:off x="5669281" y="841470"/>
            <a:ext cx="5801055" cy="39131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a:t>In this short video a simple description of what a Smart TV is given.</a:t>
            </a:r>
            <a:endParaRPr/>
          </a:p>
          <a:p>
            <a:pPr marL="0" lvl="0" indent="0" algn="l" rtl="0">
              <a:lnSpc>
                <a:spcPct val="90000"/>
              </a:lnSpc>
              <a:spcBef>
                <a:spcPts val="1000"/>
              </a:spcBef>
              <a:spcAft>
                <a:spcPts val="0"/>
              </a:spcAft>
              <a:buSzPts val="2400"/>
              <a:buNone/>
            </a:pPr>
            <a:r>
              <a:rPr lang="en-US"/>
              <a:t>Seniors can spend several hours a day watching TV. However, as they age and struggle with their vision and hearing, the TV watching experience becomes less enjoyable. A newer, large-screen smart TV with a good set of speakers can bring back the joy of TV to their lives, but there is a minor problem. Most seniors are not, tech enthusiasts. A switch from their decade-old LCD TV to a modern, smart TV can be quite intimidating. </a:t>
            </a:r>
            <a:endParaRPr/>
          </a:p>
          <a:p>
            <a:pPr marL="0" lvl="0" indent="0" algn="ctr" rtl="0">
              <a:lnSpc>
                <a:spcPct val="90000"/>
              </a:lnSpc>
              <a:spcBef>
                <a:spcPts val="1000"/>
              </a:spcBef>
              <a:spcAft>
                <a:spcPts val="0"/>
              </a:spcAft>
              <a:buSzPts val="2400"/>
              <a:buNone/>
            </a:pPr>
            <a:r>
              <a:rPr lang="en-US" b="1"/>
              <a:t>This Guide may help when choosing a new 	appropriate Smart TV</a:t>
            </a:r>
            <a:endParaRPr b="1"/>
          </a:p>
        </p:txBody>
      </p:sp>
      <p:sp>
        <p:nvSpPr>
          <p:cNvPr id="1079" name="Google Shape;1079;p72"/>
          <p:cNvSpPr txBox="1">
            <a:spLocks noGrp="1"/>
          </p:cNvSpPr>
          <p:nvPr>
            <p:ph type="body" idx="2"/>
          </p:nvPr>
        </p:nvSpPr>
        <p:spPr>
          <a:xfrm>
            <a:off x="5353000" y="151243"/>
            <a:ext cx="4990998"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Choosing a SMART TV?</a:t>
            </a:r>
            <a:endParaRPr/>
          </a:p>
        </p:txBody>
      </p:sp>
      <p:sp>
        <p:nvSpPr>
          <p:cNvPr id="1080" name="Google Shape;1080;p72"/>
          <p:cNvSpPr>
            <a:spLocks noGrp="1"/>
          </p:cNvSpPr>
          <p:nvPr>
            <p:ph type="pic" idx="3"/>
          </p:nvPr>
        </p:nvSpPr>
        <p:spPr>
          <a:xfrm>
            <a:off x="0" y="1866787"/>
            <a:ext cx="5130800" cy="3913188"/>
          </a:xfrm>
          <a:prstGeom prst="rect">
            <a:avLst/>
          </a:prstGeom>
          <a:solidFill>
            <a:srgbClr val="D8D8D8"/>
          </a:solidFill>
          <a:ln>
            <a:noFill/>
          </a:ln>
        </p:spPr>
        <p:txBody>
          <a:bodyPr/>
          <a:lstStyle/>
          <a:p>
            <a:endParaRPr lang="en-IE"/>
          </a:p>
        </p:txBody>
      </p:sp>
      <p:sp>
        <p:nvSpPr>
          <p:cNvPr id="1081" name="Google Shape;1081;p72"/>
          <p:cNvSpPr txBox="1"/>
          <p:nvPr/>
        </p:nvSpPr>
        <p:spPr>
          <a:xfrm>
            <a:off x="169164" y="6425220"/>
            <a:ext cx="611733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24BAA2"/>
                </a:solidFill>
                <a:latin typeface="Arial"/>
                <a:ea typeface="Arial"/>
                <a:cs typeface="Arial"/>
                <a:sym typeface="Arial"/>
                <a:hlinkClick r:id="rId3">
                  <a:extLst>
                    <a:ext uri="{A12FA001-AC4F-418D-AE19-62706E023703}">
                      <ahyp:hlinkClr xmlns:ahyp="http://schemas.microsoft.com/office/drawing/2018/hyperlinkcolor" val="tx"/>
                    </a:ext>
                  </a:extLst>
                </a:hlinkClick>
              </a:rPr>
              <a:t>What is Smart TV? - a Which? guide - YouTube</a:t>
            </a:r>
            <a:endParaRPr sz="1400" b="0" i="0" u="none" strike="noStrike" cap="none">
              <a:solidFill>
                <a:srgbClr val="24BAA2"/>
              </a:solidFill>
              <a:latin typeface="Arial"/>
              <a:ea typeface="Arial"/>
              <a:cs typeface="Arial"/>
              <a:sym typeface="Arial"/>
            </a:endParaRPr>
          </a:p>
        </p:txBody>
      </p:sp>
      <p:sp>
        <p:nvSpPr>
          <p:cNvPr id="1082" name="Google Shape;1082;p72"/>
          <p:cNvSpPr txBox="1"/>
          <p:nvPr/>
        </p:nvSpPr>
        <p:spPr>
          <a:xfrm>
            <a:off x="7555892" y="6178998"/>
            <a:ext cx="3755236" cy="8002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sng" strike="noStrike" cap="none">
                <a:solidFill>
                  <a:srgbClr val="00B0F0"/>
                </a:solidFill>
                <a:latin typeface="Arial"/>
                <a:ea typeface="Arial"/>
                <a:cs typeface="Arial"/>
                <a:sym typeface="Arial"/>
                <a:hlinkClick r:id="rId4">
                  <a:extLst>
                    <a:ext uri="{A12FA001-AC4F-418D-AE19-62706E023703}">
                      <ahyp:hlinkClr xmlns:ahyp="http://schemas.microsoft.com/office/drawing/2018/hyperlinkcolor" val="tx"/>
                    </a:ext>
                  </a:extLst>
                </a:hlinkClick>
              </a:rPr>
              <a:t>Top 7 Smart TVs for Seniors with buying guide in 2022 |</a:t>
            </a:r>
            <a:endParaRPr sz="1600" b="1" i="0" u="none" strike="noStrike" cap="none">
              <a:solidFill>
                <a:srgbClr val="00B0F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3" name="Google Shape;1083;p72" title="What is Smart TV? - a Which? guide"/>
          <p:cNvPicPr preferRelativeResize="0"/>
          <p:nvPr/>
        </p:nvPicPr>
        <p:blipFill rotWithShape="1">
          <a:blip r:embed="rId5">
            <a:alphaModFix/>
          </a:blip>
          <a:srcRect/>
          <a:stretch/>
        </p:blipFill>
        <p:spPr>
          <a:xfrm>
            <a:off x="0" y="1819021"/>
            <a:ext cx="5335497" cy="40087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8"/>
                                        </p:tgtEl>
                                        <p:attrNameLst>
                                          <p:attrName>style.visibility</p:attrName>
                                        </p:attrNameLst>
                                      </p:cBhvr>
                                      <p:to>
                                        <p:strVal val="visible"/>
                                      </p:to>
                                    </p:set>
                                    <p:animEffect transition="in" filter="fade">
                                      <p:cBhvr>
                                        <p:cTn id="7" dur="1"/>
                                        <p:tgtEl>
                                          <p:spTgt spid="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g136ea598341_1_37"/>
          <p:cNvSpPr txBox="1">
            <a:spLocks noGrp="1"/>
          </p:cNvSpPr>
          <p:nvPr>
            <p:ph type="body" idx="1"/>
          </p:nvPr>
        </p:nvSpPr>
        <p:spPr>
          <a:xfrm>
            <a:off x="737862" y="1234754"/>
            <a:ext cx="8040820" cy="38499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1000"/>
              </a:spcBef>
              <a:spcAft>
                <a:spcPts val="0"/>
              </a:spcAft>
              <a:buSzPts val="2400"/>
              <a:buChar char="●"/>
            </a:pPr>
            <a:r>
              <a:rPr lang="en-US"/>
              <a:t>Watch/View from the comfort of your own </a:t>
            </a:r>
            <a:endParaRPr/>
          </a:p>
          <a:p>
            <a:pPr marL="457200" lvl="0" indent="-381000" algn="l" rtl="0">
              <a:lnSpc>
                <a:spcPct val="90000"/>
              </a:lnSpc>
              <a:spcBef>
                <a:spcPts val="0"/>
              </a:spcBef>
              <a:spcAft>
                <a:spcPts val="0"/>
              </a:spcAft>
              <a:buSzPts val="2400"/>
              <a:buChar char="●"/>
            </a:pPr>
            <a:r>
              <a:rPr lang="en-US"/>
              <a:t>Mini Cinema Experience at home with Smart TV's high visual quality and improved sound.</a:t>
            </a:r>
            <a:endParaRPr/>
          </a:p>
          <a:p>
            <a:pPr marL="457200" lvl="0" indent="-381000" algn="l" rtl="0">
              <a:lnSpc>
                <a:spcPct val="90000"/>
              </a:lnSpc>
              <a:spcBef>
                <a:spcPts val="0"/>
              </a:spcBef>
              <a:spcAft>
                <a:spcPts val="0"/>
              </a:spcAft>
              <a:buSzPts val="2400"/>
              <a:buChar char="●"/>
            </a:pPr>
            <a:r>
              <a:rPr lang="en-US"/>
              <a:t>Brings TV into the digital age by having access to the internet, apps, files, games etc.</a:t>
            </a:r>
            <a:endParaRPr/>
          </a:p>
          <a:p>
            <a:pPr marL="457200" lvl="0" indent="-381000" algn="l" rtl="0">
              <a:lnSpc>
                <a:spcPct val="90000"/>
              </a:lnSpc>
              <a:spcBef>
                <a:spcPts val="0"/>
              </a:spcBef>
              <a:spcAft>
                <a:spcPts val="0"/>
              </a:spcAft>
              <a:buSzPts val="2400"/>
              <a:buFont typeface="Arial"/>
              <a:buChar char="●"/>
            </a:pPr>
            <a:r>
              <a:rPr lang="en-US"/>
              <a:t>It gives access to numerous streaming services that provide TV shows, movies, and music without requiring a TV antenna or a cable or satellite subscription. (however, these streaming platforms can come with monthly subscriptions e.g., Netflix)</a:t>
            </a:r>
            <a:endParaRPr/>
          </a:p>
          <a:p>
            <a:pPr marL="457200" lvl="0" indent="-381000" algn="l" rtl="0">
              <a:lnSpc>
                <a:spcPct val="90000"/>
              </a:lnSpc>
              <a:spcBef>
                <a:spcPts val="0"/>
              </a:spcBef>
              <a:spcAft>
                <a:spcPts val="0"/>
              </a:spcAft>
              <a:buSzPts val="2400"/>
              <a:buChar char="●"/>
            </a:pPr>
            <a:r>
              <a:rPr lang="en-US"/>
              <a:t>Setting up a Smart TV is usually involves simply plugging into the power supply and linking to the home network.</a:t>
            </a:r>
            <a:endParaRPr/>
          </a:p>
          <a:p>
            <a:pPr marL="457200" lvl="0" indent="-381000" algn="l" rtl="0">
              <a:lnSpc>
                <a:spcPct val="90000"/>
              </a:lnSpc>
              <a:spcBef>
                <a:spcPts val="0"/>
              </a:spcBef>
              <a:spcAft>
                <a:spcPts val="0"/>
              </a:spcAft>
              <a:buSzPts val="2400"/>
              <a:buChar char="●"/>
            </a:pPr>
            <a:r>
              <a:rPr lang="en-US"/>
              <a:t>Using a Smart TV is similar to using a regular TV or streaming service just with added functionalities or features.</a:t>
            </a:r>
            <a:endParaRPr/>
          </a:p>
        </p:txBody>
      </p:sp>
      <p:sp>
        <p:nvSpPr>
          <p:cNvPr id="1090" name="Google Shape;1090;g136ea598341_1_37"/>
          <p:cNvSpPr txBox="1">
            <a:spLocks noGrp="1"/>
          </p:cNvSpPr>
          <p:nvPr>
            <p:ph type="body" idx="2"/>
          </p:nvPr>
        </p:nvSpPr>
        <p:spPr>
          <a:xfrm>
            <a:off x="627450" y="592754"/>
            <a:ext cx="10595100" cy="1284000"/>
          </a:xfrm>
          <a:prstGeom prst="rect">
            <a:avLst/>
          </a:prstGeom>
          <a:noFill/>
          <a:ln>
            <a:noFill/>
          </a:ln>
        </p:spPr>
        <p:txBody>
          <a:bodyPr spcFirstLastPara="1" wrap="square" lIns="91425" tIns="45700" rIns="91425" bIns="45700" anchor="t" anchorCtr="0">
            <a:noAutofit/>
          </a:bodyPr>
          <a:lstStyle/>
          <a:p>
            <a:pPr marL="1371600" lvl="0" indent="457200" algn="l" rtl="0">
              <a:lnSpc>
                <a:spcPct val="90000"/>
              </a:lnSpc>
              <a:spcBef>
                <a:spcPts val="0"/>
              </a:spcBef>
              <a:spcAft>
                <a:spcPts val="0"/>
              </a:spcAft>
              <a:buClr>
                <a:srgbClr val="24BAA2"/>
              </a:buClr>
              <a:buSzPts val="13000"/>
              <a:buFont typeface="Arial"/>
              <a:buNone/>
            </a:pPr>
            <a:r>
              <a:rPr lang="en-US"/>
              <a:t>Benefits of using a Smart TV</a:t>
            </a:r>
            <a:endParaRPr/>
          </a:p>
        </p:txBody>
      </p:sp>
      <p:pic>
        <p:nvPicPr>
          <p:cNvPr id="1091" name="Google Shape;1091;g136ea598341_1_37" descr="Shelves on wall with screens"/>
          <p:cNvPicPr preferRelativeResize="0"/>
          <p:nvPr/>
        </p:nvPicPr>
        <p:blipFill rotWithShape="1">
          <a:blip r:embed="rId3">
            <a:alphaModFix/>
          </a:blip>
          <a:srcRect l="54815"/>
          <a:stretch/>
        </p:blipFill>
        <p:spPr>
          <a:xfrm>
            <a:off x="8889093" y="1675850"/>
            <a:ext cx="2675457" cy="394739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g136ea598341_1_50"/>
          <p:cNvSpPr txBox="1">
            <a:spLocks noGrp="1"/>
          </p:cNvSpPr>
          <p:nvPr>
            <p:ph type="body" idx="1"/>
          </p:nvPr>
        </p:nvSpPr>
        <p:spPr>
          <a:xfrm>
            <a:off x="798380" y="2045704"/>
            <a:ext cx="10595100" cy="38499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1000"/>
              </a:spcBef>
              <a:spcAft>
                <a:spcPts val="0"/>
              </a:spcAft>
              <a:buSzPts val="2400"/>
              <a:buChar char="●"/>
            </a:pPr>
            <a:r>
              <a:rPr lang="en-US"/>
              <a:t>A convenient way of accessing information, entertainment and personal files &amp; photos, etc. in times when leaving home may not be appropriate/possible </a:t>
            </a:r>
            <a:endParaRPr/>
          </a:p>
          <a:p>
            <a:pPr marL="457200" lvl="0" indent="-381000" algn="l" rtl="0">
              <a:lnSpc>
                <a:spcPct val="90000"/>
              </a:lnSpc>
              <a:spcBef>
                <a:spcPts val="0"/>
              </a:spcBef>
              <a:spcAft>
                <a:spcPts val="0"/>
              </a:spcAft>
              <a:buSzPts val="2400"/>
              <a:buChar char="●"/>
            </a:pPr>
            <a:r>
              <a:rPr lang="en-US"/>
              <a:t>Compatibility with smartphones. The control of a Smart TV (on some models) may be placed in the palm of the hand using a mobile phone by simply installing an app and connecting it to the Wi-Fi network</a:t>
            </a:r>
            <a:endParaRPr/>
          </a:p>
          <a:p>
            <a:pPr marL="457200" lvl="0" indent="-381000" algn="l" rtl="0">
              <a:lnSpc>
                <a:spcPct val="90000"/>
              </a:lnSpc>
              <a:spcBef>
                <a:spcPts val="0"/>
              </a:spcBef>
              <a:spcAft>
                <a:spcPts val="0"/>
              </a:spcAft>
              <a:buSzPts val="2400"/>
              <a:buChar char="●"/>
            </a:pPr>
            <a:r>
              <a:rPr lang="en-US"/>
              <a:t>A Smart TV provides an opportunity for the user to declutter from e.g. Pay TV box, Blu-Ray player, even DVD player, HDMI cards, Various Remote Controls etc. </a:t>
            </a:r>
            <a:endParaRPr/>
          </a:p>
          <a:p>
            <a:pPr marL="457200" lvl="0" indent="-381000" algn="l" rtl="0">
              <a:lnSpc>
                <a:spcPct val="90000"/>
              </a:lnSpc>
              <a:spcBef>
                <a:spcPts val="0"/>
              </a:spcBef>
              <a:spcAft>
                <a:spcPts val="0"/>
              </a:spcAft>
              <a:buSzPts val="2400"/>
              <a:buChar char="●"/>
            </a:pPr>
            <a:r>
              <a:rPr lang="en-US"/>
              <a:t>The affordability of Smart TVs provides an opportunity for more people</a:t>
            </a:r>
            <a:endParaRPr/>
          </a:p>
          <a:p>
            <a:pPr marL="457200" lvl="0" indent="-381000" algn="l" rtl="0">
              <a:lnSpc>
                <a:spcPct val="90000"/>
              </a:lnSpc>
              <a:spcBef>
                <a:spcPts val="0"/>
              </a:spcBef>
              <a:spcAft>
                <a:spcPts val="0"/>
              </a:spcAft>
              <a:buSzPts val="2400"/>
              <a:buChar char="●"/>
            </a:pPr>
            <a:r>
              <a:rPr lang="en-US"/>
              <a:t>Voice control optimisation is a feature of some models, which could provide an opportunity for those less mobile to avail of technology</a:t>
            </a:r>
            <a:endParaRPr/>
          </a:p>
          <a:p>
            <a:pPr marL="457200" lvl="0" indent="0" algn="l" rtl="0">
              <a:lnSpc>
                <a:spcPct val="90000"/>
              </a:lnSpc>
              <a:spcBef>
                <a:spcPts val="1000"/>
              </a:spcBef>
              <a:spcAft>
                <a:spcPts val="0"/>
              </a:spcAft>
              <a:buSzPts val="2400"/>
              <a:buNone/>
            </a:pPr>
            <a:endParaRPr/>
          </a:p>
          <a:p>
            <a:pPr marL="0" lvl="0" indent="0" algn="l" rtl="0">
              <a:lnSpc>
                <a:spcPct val="90000"/>
              </a:lnSpc>
              <a:spcBef>
                <a:spcPts val="1000"/>
              </a:spcBef>
              <a:spcAft>
                <a:spcPts val="0"/>
              </a:spcAft>
              <a:buSzPts val="2400"/>
              <a:buNone/>
            </a:pPr>
            <a:endParaRPr/>
          </a:p>
          <a:p>
            <a:pPr marL="0" lvl="0" indent="0" algn="l" rtl="0">
              <a:lnSpc>
                <a:spcPct val="90000"/>
              </a:lnSpc>
              <a:spcBef>
                <a:spcPts val="1000"/>
              </a:spcBef>
              <a:spcAft>
                <a:spcPts val="0"/>
              </a:spcAft>
              <a:buSzPts val="2400"/>
              <a:buNone/>
            </a:pPr>
            <a:endParaRPr/>
          </a:p>
        </p:txBody>
      </p:sp>
      <p:sp>
        <p:nvSpPr>
          <p:cNvPr id="1098" name="Google Shape;1098;g136ea598341_1_50"/>
          <p:cNvSpPr txBox="1">
            <a:spLocks noGrp="1"/>
          </p:cNvSpPr>
          <p:nvPr>
            <p:ph type="body" idx="2"/>
          </p:nvPr>
        </p:nvSpPr>
        <p:spPr>
          <a:xfrm>
            <a:off x="798381" y="761603"/>
            <a:ext cx="10595100" cy="803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600"/>
              <a:buNone/>
            </a:pPr>
            <a:r>
              <a:rPr lang="en-US">
                <a:latin typeface="Calibri"/>
                <a:ea typeface="Calibri"/>
                <a:cs typeface="Calibri"/>
                <a:sym typeface="Calibri"/>
              </a:rPr>
              <a:t>Opportunities of Using Smart TV</a:t>
            </a:r>
            <a:endParaRPr>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73"/>
          <p:cNvSpPr txBox="1">
            <a:spLocks noGrp="1"/>
          </p:cNvSpPr>
          <p:nvPr>
            <p:ph type="body" idx="1"/>
          </p:nvPr>
        </p:nvSpPr>
        <p:spPr>
          <a:xfrm>
            <a:off x="435590" y="873332"/>
            <a:ext cx="7173685" cy="43776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en-US"/>
              <a:t>Most Modern TVs have several Accessibility Options suitable for Seniors or hard-of-sight or hearing viewers…</a:t>
            </a:r>
            <a:endParaRPr/>
          </a:p>
          <a:p>
            <a:pPr marL="0" marR="0" lvl="0" indent="0" algn="l" rtl="0">
              <a:lnSpc>
                <a:spcPct val="90000"/>
              </a:lnSpc>
              <a:spcBef>
                <a:spcPts val="1000"/>
              </a:spcBef>
              <a:spcAft>
                <a:spcPts val="0"/>
              </a:spcAft>
              <a:buClr>
                <a:schemeClr val="lt1"/>
              </a:buClr>
              <a:buSzPts val="2400"/>
              <a:buFont typeface="Arial"/>
              <a:buNone/>
            </a:pPr>
            <a:r>
              <a:rPr lang="en-US"/>
              <a:t>For Example:</a:t>
            </a:r>
            <a:endParaRPr/>
          </a:p>
          <a:p>
            <a:pPr marL="342900" lvl="0" indent="-342900" algn="l" rtl="0">
              <a:lnSpc>
                <a:spcPct val="90000"/>
              </a:lnSpc>
              <a:spcBef>
                <a:spcPts val="1000"/>
              </a:spcBef>
              <a:spcAft>
                <a:spcPts val="0"/>
              </a:spcAft>
              <a:buSzPts val="2400"/>
              <a:buFont typeface="Arial"/>
              <a:buChar char="•"/>
            </a:pPr>
            <a:r>
              <a:rPr lang="en-US"/>
              <a:t>VOICE GUIDES – reads on-screen text</a:t>
            </a:r>
            <a:endParaRPr/>
          </a:p>
          <a:p>
            <a:pPr marL="342900" lvl="0" indent="-342900" algn="l" rtl="0">
              <a:lnSpc>
                <a:spcPct val="90000"/>
              </a:lnSpc>
              <a:spcBef>
                <a:spcPts val="1000"/>
              </a:spcBef>
              <a:spcAft>
                <a:spcPts val="0"/>
              </a:spcAft>
              <a:buSzPts val="2400"/>
              <a:buFont typeface="Arial"/>
              <a:buChar char="•"/>
            </a:pPr>
            <a:r>
              <a:rPr lang="en-US"/>
              <a:t>AUDIO DESCRIPTION – available with certain programmes as an additional audio track</a:t>
            </a:r>
            <a:endParaRPr/>
          </a:p>
          <a:p>
            <a:pPr marL="342900" lvl="0" indent="-342900" algn="l" rtl="0">
              <a:lnSpc>
                <a:spcPct val="90000"/>
              </a:lnSpc>
              <a:spcBef>
                <a:spcPts val="1000"/>
              </a:spcBef>
              <a:spcAft>
                <a:spcPts val="0"/>
              </a:spcAft>
              <a:buSzPts val="2400"/>
              <a:buFont typeface="Arial"/>
              <a:buChar char="•"/>
            </a:pPr>
            <a:r>
              <a:rPr lang="en-US"/>
              <a:t>HIGH CONTRAST – improving the visibility of text</a:t>
            </a:r>
            <a:endParaRPr/>
          </a:p>
          <a:p>
            <a:pPr marL="342900" lvl="0" indent="-342900" algn="l" rtl="0">
              <a:lnSpc>
                <a:spcPct val="90000"/>
              </a:lnSpc>
              <a:spcBef>
                <a:spcPts val="1000"/>
              </a:spcBef>
              <a:spcAft>
                <a:spcPts val="0"/>
              </a:spcAft>
              <a:buSzPts val="2400"/>
              <a:buFont typeface="Arial"/>
              <a:buChar char="•"/>
            </a:pPr>
            <a:r>
              <a:rPr lang="en-US"/>
              <a:t>ENLARGE – a zoom-in feature</a:t>
            </a:r>
            <a:endParaRPr/>
          </a:p>
          <a:p>
            <a:pPr marL="342900" lvl="0" indent="-342900" algn="l" rtl="0">
              <a:lnSpc>
                <a:spcPct val="90000"/>
              </a:lnSpc>
              <a:spcBef>
                <a:spcPts val="1000"/>
              </a:spcBef>
              <a:spcAft>
                <a:spcPts val="0"/>
              </a:spcAft>
              <a:buSzPts val="2400"/>
              <a:buFont typeface="Arial"/>
              <a:buChar char="•"/>
            </a:pPr>
            <a:r>
              <a:rPr lang="en-US"/>
              <a:t>LEARN REMOTE CONTROL – where the TV enters teaching mode and explains what each button does</a:t>
            </a:r>
            <a:endParaRPr/>
          </a:p>
          <a:p>
            <a:pPr marL="342900" lvl="0" indent="-342900" algn="l" rtl="0">
              <a:lnSpc>
                <a:spcPct val="90000"/>
              </a:lnSpc>
              <a:spcBef>
                <a:spcPts val="1000"/>
              </a:spcBef>
              <a:spcAft>
                <a:spcPts val="0"/>
              </a:spcAft>
              <a:buSzPts val="2400"/>
              <a:buFont typeface="Arial"/>
              <a:buChar char="•"/>
            </a:pPr>
            <a:r>
              <a:rPr lang="en-US"/>
              <a:t>MULTI-OUTPUT AUDIO – allow for TV speakers to operate simultaneously with headphones </a:t>
            </a:r>
            <a:endParaRPr/>
          </a:p>
          <a:p>
            <a:pPr marL="342900" lvl="0" indent="-342900" algn="l" rtl="0">
              <a:lnSpc>
                <a:spcPct val="90000"/>
              </a:lnSpc>
              <a:spcBef>
                <a:spcPts val="1000"/>
              </a:spcBef>
              <a:spcAft>
                <a:spcPts val="0"/>
              </a:spcAft>
              <a:buSzPts val="2400"/>
              <a:buFont typeface="Arial"/>
              <a:buChar char="•"/>
            </a:pPr>
            <a:r>
              <a:rPr lang="en-US"/>
              <a:t>SUBTITLES – dialogue is displayed as text</a:t>
            </a:r>
            <a:endParaRPr/>
          </a:p>
          <a:p>
            <a:pPr marL="0" marR="0" lvl="0" indent="0" algn="l" rtl="0">
              <a:lnSpc>
                <a:spcPct val="90000"/>
              </a:lnSpc>
              <a:spcBef>
                <a:spcPts val="1000"/>
              </a:spcBef>
              <a:spcAft>
                <a:spcPts val="0"/>
              </a:spcAft>
              <a:buClr>
                <a:schemeClr val="lt1"/>
              </a:buClr>
              <a:buSzPts val="2400"/>
              <a:buFont typeface="Arial"/>
              <a:buNone/>
            </a:pPr>
            <a:r>
              <a:rPr lang="en-US"/>
              <a:t>						</a:t>
            </a:r>
            <a:r>
              <a:rPr lang="en-US" u="sng">
                <a:solidFill>
                  <a:schemeClr val="lt1"/>
                </a:solidFill>
                <a:hlinkClick r:id="rId3">
                  <a:extLst>
                    <a:ext uri="{A12FA001-AC4F-418D-AE19-62706E023703}">
                      <ahyp:hlinkClr xmlns:ahyp="http://schemas.microsoft.com/office/drawing/2018/hyperlinkcolor" val="tx"/>
                    </a:ext>
                  </a:extLst>
                </a:hlinkClick>
              </a:rPr>
              <a:t>Source</a:t>
            </a:r>
            <a:endParaRPr>
              <a:solidFill>
                <a:schemeClr val="lt1"/>
              </a:solidFill>
            </a:endParaRPr>
          </a:p>
        </p:txBody>
      </p:sp>
      <p:sp>
        <p:nvSpPr>
          <p:cNvPr id="1104" name="Google Shape;1104;p73"/>
          <p:cNvSpPr txBox="1">
            <a:spLocks noGrp="1"/>
          </p:cNvSpPr>
          <p:nvPr>
            <p:ph type="body" idx="2"/>
          </p:nvPr>
        </p:nvSpPr>
        <p:spPr>
          <a:xfrm>
            <a:off x="435590" y="372534"/>
            <a:ext cx="6943618"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SMART TV Accessibility  Options</a:t>
            </a:r>
            <a:endParaRPr/>
          </a:p>
        </p:txBody>
      </p:sp>
      <p:pic>
        <p:nvPicPr>
          <p:cNvPr id="1105" name="Google Shape;1105;p73" descr="The Voice Guide function is highlighted in the Accessibility Shortcut screen."/>
          <p:cNvPicPr preferRelativeResize="0">
            <a:picLocks noGrp="1"/>
          </p:cNvPicPr>
          <p:nvPr>
            <p:ph type="pic" idx="3"/>
          </p:nvPr>
        </p:nvPicPr>
        <p:blipFill rotWithShape="1">
          <a:blip r:embed="rId4">
            <a:alphaModFix/>
          </a:blip>
          <a:srcRect l="12083" t="25031" r="16977" b="25168"/>
          <a:stretch/>
        </p:blipFill>
        <p:spPr>
          <a:xfrm>
            <a:off x="7401659" y="1132114"/>
            <a:ext cx="4914220" cy="345077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g136ea598341_1_81"/>
          <p:cNvSpPr txBox="1">
            <a:spLocks noGrp="1"/>
          </p:cNvSpPr>
          <p:nvPr>
            <p:ph type="body" idx="1"/>
          </p:nvPr>
        </p:nvSpPr>
        <p:spPr>
          <a:xfrm>
            <a:off x="798380" y="2045704"/>
            <a:ext cx="10595100" cy="38499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1000"/>
              </a:spcBef>
              <a:spcAft>
                <a:spcPts val="0"/>
              </a:spcAft>
              <a:buSzPts val="2400"/>
              <a:buChar char="●"/>
            </a:pPr>
            <a:r>
              <a:rPr lang="en-US" dirty="0"/>
              <a:t>The use of Apps/streaming services specifically aimed at Seniors</a:t>
            </a:r>
            <a:endParaRPr dirty="0"/>
          </a:p>
          <a:p>
            <a:pPr marL="457200" lvl="0" indent="-381000" algn="l" rtl="0">
              <a:lnSpc>
                <a:spcPct val="90000"/>
              </a:lnSpc>
              <a:spcBef>
                <a:spcPts val="0"/>
              </a:spcBef>
              <a:spcAft>
                <a:spcPts val="0"/>
              </a:spcAft>
              <a:buSzPts val="2400"/>
              <a:buChar char="●"/>
            </a:pPr>
            <a:r>
              <a:rPr lang="en-US" dirty="0"/>
              <a:t>Interactive clocks and alarm functions </a:t>
            </a:r>
            <a:endParaRPr dirty="0"/>
          </a:p>
          <a:p>
            <a:pPr marL="457200" lvl="0" indent="-381000" algn="l" rtl="0">
              <a:lnSpc>
                <a:spcPct val="90000"/>
              </a:lnSpc>
              <a:spcBef>
                <a:spcPts val="0"/>
              </a:spcBef>
              <a:spcAft>
                <a:spcPts val="0"/>
              </a:spcAft>
              <a:buSzPts val="2400"/>
              <a:buChar char="●"/>
            </a:pPr>
            <a:r>
              <a:rPr lang="en-US" dirty="0"/>
              <a:t>In built webcam to video chat other people e.g. gaming or video chat on a larger clearly visible screen</a:t>
            </a:r>
            <a:endParaRPr dirty="0"/>
          </a:p>
          <a:p>
            <a:pPr marL="457200" lvl="0" indent="-381000" algn="l" rtl="0">
              <a:lnSpc>
                <a:spcPct val="90000"/>
              </a:lnSpc>
              <a:spcBef>
                <a:spcPts val="0"/>
              </a:spcBef>
              <a:spcAft>
                <a:spcPts val="0"/>
              </a:spcAft>
              <a:buSzPts val="2400"/>
              <a:buChar char="●"/>
            </a:pPr>
            <a:r>
              <a:rPr lang="en-US" dirty="0"/>
              <a:t>Voice control </a:t>
            </a:r>
            <a:r>
              <a:rPr lang="en-US" dirty="0" err="1"/>
              <a:t>optimisation</a:t>
            </a:r>
            <a:r>
              <a:rPr lang="en-US" dirty="0"/>
              <a:t> is now available on several models</a:t>
            </a:r>
            <a:endParaRPr dirty="0"/>
          </a:p>
          <a:p>
            <a:pPr marL="457200" lvl="0" indent="-381000" algn="l" rtl="0">
              <a:lnSpc>
                <a:spcPct val="90000"/>
              </a:lnSpc>
              <a:spcBef>
                <a:spcPts val="0"/>
              </a:spcBef>
              <a:spcAft>
                <a:spcPts val="0"/>
              </a:spcAft>
              <a:buSzPts val="2400"/>
              <a:buChar char="●"/>
            </a:pPr>
            <a:r>
              <a:rPr lang="en-US" dirty="0"/>
              <a:t>Expansion of functions in line with compatibility with other devices e.g. IT Tablet &amp; Smartphone.  Some models can be connected to familiar household devices for ease of use and added functions via </a:t>
            </a:r>
            <a:r>
              <a:rPr lang="en-US" dirty="0" err="1"/>
              <a:t>WiFi</a:t>
            </a:r>
            <a:r>
              <a:rPr lang="en-US" dirty="0"/>
              <a:t> or Bluetooth.</a:t>
            </a:r>
            <a:endParaRPr dirty="0"/>
          </a:p>
          <a:p>
            <a:pPr marL="457200" lvl="0" indent="-381000" algn="l" rtl="0">
              <a:lnSpc>
                <a:spcPct val="90000"/>
              </a:lnSpc>
              <a:spcBef>
                <a:spcPts val="0"/>
              </a:spcBef>
              <a:spcAft>
                <a:spcPts val="0"/>
              </a:spcAft>
              <a:buSzPts val="2400"/>
              <a:buChar char="●"/>
            </a:pPr>
            <a:r>
              <a:rPr lang="en-US" dirty="0"/>
              <a:t>Often seniors can’t follow TV schedules, but Channel Apps allow streaming of TV </a:t>
            </a:r>
            <a:r>
              <a:rPr lang="en-US" dirty="0" err="1"/>
              <a:t>favourites</a:t>
            </a:r>
            <a:r>
              <a:rPr lang="en-US" dirty="0"/>
              <a:t> at times that suit them. This allows seniors to watch what they want when they want.</a:t>
            </a:r>
            <a:endParaRPr dirty="0"/>
          </a:p>
        </p:txBody>
      </p:sp>
      <p:sp>
        <p:nvSpPr>
          <p:cNvPr id="1112" name="Google Shape;1112;g136ea598341_1_81"/>
          <p:cNvSpPr txBox="1">
            <a:spLocks noGrp="1"/>
          </p:cNvSpPr>
          <p:nvPr>
            <p:ph type="body" idx="2"/>
          </p:nvPr>
        </p:nvSpPr>
        <p:spPr>
          <a:xfrm>
            <a:off x="798381" y="761603"/>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Potential Functionality of a Smart TV</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74"/>
          <p:cNvSpPr txBox="1">
            <a:spLocks noGrp="1"/>
          </p:cNvSpPr>
          <p:nvPr>
            <p:ph type="body" idx="1"/>
          </p:nvPr>
        </p:nvSpPr>
        <p:spPr>
          <a:xfrm>
            <a:off x="5427133" y="1543289"/>
            <a:ext cx="6011333" cy="4236686"/>
          </a:xfrm>
          <a:prstGeom prst="rect">
            <a:avLst/>
          </a:prstGeom>
          <a:noFill/>
          <a:ln>
            <a:noFill/>
          </a:ln>
        </p:spPr>
        <p:txBody>
          <a:bodyPr spcFirstLastPara="1" wrap="square" lIns="91425" tIns="45700" rIns="91425" bIns="45700" anchor="t" anchorCtr="0">
            <a:noAutofit/>
          </a:bodyPr>
          <a:lstStyle/>
          <a:p>
            <a:pPr marL="522900" lvl="0" indent="-342900" algn="l" rtl="0">
              <a:lnSpc>
                <a:spcPct val="90000"/>
              </a:lnSpc>
              <a:spcBef>
                <a:spcPts val="1000"/>
              </a:spcBef>
              <a:spcAft>
                <a:spcPts val="0"/>
              </a:spcAft>
              <a:buSzPts val="2400"/>
              <a:buFont typeface="Arial"/>
              <a:buChar char="•"/>
            </a:pPr>
            <a:r>
              <a:rPr lang="en-US" u="sng">
                <a:solidFill>
                  <a:srgbClr val="24BAA2"/>
                </a:solidFill>
                <a:hlinkClick r:id="rId3">
                  <a:extLst>
                    <a:ext uri="{A12FA001-AC4F-418D-AE19-62706E023703}">
                      <ahyp:hlinkClr xmlns:ahyp="http://schemas.microsoft.com/office/drawing/2018/hyperlinkcolor" val="tx"/>
                    </a:ext>
                  </a:extLst>
                </a:hlinkClick>
              </a:rPr>
              <a:t>How to Download and Install Apps on Your Samsung Smart TV in 2 Minutes! – YouTube</a:t>
            </a:r>
            <a:endParaRPr>
              <a:solidFill>
                <a:srgbClr val="24BAA2"/>
              </a:solidFill>
            </a:endParaRPr>
          </a:p>
          <a:p>
            <a:pPr marL="522900" lvl="0" indent="-342900" algn="l" rtl="0">
              <a:lnSpc>
                <a:spcPct val="90000"/>
              </a:lnSpc>
              <a:spcBef>
                <a:spcPts val="1000"/>
              </a:spcBef>
              <a:spcAft>
                <a:spcPts val="0"/>
              </a:spcAft>
              <a:buSzPts val="2400"/>
              <a:buFont typeface="Arial"/>
              <a:buChar char="•"/>
            </a:pPr>
            <a:r>
              <a:rPr lang="en-US" u="sng">
                <a:solidFill>
                  <a:srgbClr val="24BAA2"/>
                </a:solidFill>
                <a:hlinkClick r:id="rId4">
                  <a:extLst>
                    <a:ext uri="{A12FA001-AC4F-418D-AE19-62706E023703}">
                      <ahyp:hlinkClr xmlns:ahyp="http://schemas.microsoft.com/office/drawing/2018/hyperlinkcolor" val="tx"/>
                    </a:ext>
                  </a:extLst>
                </a:hlinkClick>
              </a:rPr>
              <a:t>Using Intelligent Mode on your TV | Samsung US - YouTube</a:t>
            </a:r>
            <a:endParaRPr>
              <a:solidFill>
                <a:srgbClr val="24BAA2"/>
              </a:solidFill>
            </a:endParaRPr>
          </a:p>
          <a:p>
            <a:pPr marL="522900" lvl="0" indent="-342900" algn="l" rtl="0">
              <a:lnSpc>
                <a:spcPct val="90000"/>
              </a:lnSpc>
              <a:spcBef>
                <a:spcPts val="1000"/>
              </a:spcBef>
              <a:spcAft>
                <a:spcPts val="0"/>
              </a:spcAft>
              <a:buSzPts val="2400"/>
              <a:buFont typeface="Arial"/>
              <a:buChar char="•"/>
            </a:pPr>
            <a:r>
              <a:rPr lang="en-US" u="sng">
                <a:solidFill>
                  <a:srgbClr val="24BAA2"/>
                </a:solidFill>
                <a:hlinkClick r:id="rId5">
                  <a:extLst>
                    <a:ext uri="{A12FA001-AC4F-418D-AE19-62706E023703}">
                      <ahyp:hlinkClr xmlns:ahyp="http://schemas.microsoft.com/office/drawing/2018/hyperlinkcolor" val="tx"/>
                    </a:ext>
                  </a:extLst>
                </a:hlinkClick>
              </a:rPr>
              <a:t>Sony Android TV | How to update your Sony TV – YouTube</a:t>
            </a:r>
            <a:endParaRPr>
              <a:solidFill>
                <a:srgbClr val="24BAA2"/>
              </a:solidFill>
            </a:endParaRPr>
          </a:p>
          <a:p>
            <a:pPr marL="522900" lvl="0" indent="-342900" algn="l" rtl="0">
              <a:lnSpc>
                <a:spcPct val="90000"/>
              </a:lnSpc>
              <a:spcBef>
                <a:spcPts val="1000"/>
              </a:spcBef>
              <a:spcAft>
                <a:spcPts val="0"/>
              </a:spcAft>
              <a:buSzPts val="2400"/>
              <a:buFont typeface="Arial"/>
              <a:buChar char="•"/>
            </a:pPr>
            <a:r>
              <a:rPr lang="en-US" u="sng">
                <a:solidFill>
                  <a:srgbClr val="24BAA2"/>
                </a:solidFill>
                <a:hlinkClick r:id="rId6">
                  <a:extLst>
                    <a:ext uri="{A12FA001-AC4F-418D-AE19-62706E023703}">
                      <ahyp:hlinkClr xmlns:ahyp="http://schemas.microsoft.com/office/drawing/2018/hyperlinkcolor" val="tx"/>
                    </a:ext>
                  </a:extLst>
                </a:hlinkClick>
              </a:rPr>
              <a:t>Sony | Learn How To Use Your TV Remote On Sony 2021 BRAVIA TVs – YouTube</a:t>
            </a:r>
            <a:endParaRPr>
              <a:solidFill>
                <a:srgbClr val="24BAA2"/>
              </a:solidFill>
            </a:endParaRPr>
          </a:p>
          <a:p>
            <a:pPr marL="522900" lvl="0" indent="-342900" algn="l" rtl="0">
              <a:lnSpc>
                <a:spcPct val="90000"/>
              </a:lnSpc>
              <a:spcBef>
                <a:spcPts val="1000"/>
              </a:spcBef>
              <a:spcAft>
                <a:spcPts val="0"/>
              </a:spcAft>
              <a:buSzPts val="2400"/>
              <a:buFont typeface="Arial"/>
              <a:buChar char="•"/>
            </a:pPr>
            <a:r>
              <a:rPr lang="en-US" u="sng">
                <a:solidFill>
                  <a:srgbClr val="24BAA2"/>
                </a:solidFill>
                <a:hlinkClick r:id="rId7">
                  <a:extLst>
                    <a:ext uri="{A12FA001-AC4F-418D-AE19-62706E023703}">
                      <ahyp:hlinkClr xmlns:ahyp="http://schemas.microsoft.com/office/drawing/2018/hyperlinkcolor" val="tx"/>
                    </a:ext>
                  </a:extLst>
                </a:hlinkClick>
              </a:rPr>
              <a:t>How To Use Audio Guidance *New LG Smart TV - WebOS 6 - YouTube</a:t>
            </a:r>
            <a:endParaRPr>
              <a:solidFill>
                <a:srgbClr val="24BAA2"/>
              </a:solidFill>
            </a:endParaRPr>
          </a:p>
          <a:p>
            <a:pPr marL="180000" lvl="0" indent="0" algn="l" rtl="0">
              <a:lnSpc>
                <a:spcPct val="90000"/>
              </a:lnSpc>
              <a:spcBef>
                <a:spcPts val="1000"/>
              </a:spcBef>
              <a:spcAft>
                <a:spcPts val="0"/>
              </a:spcAft>
              <a:buSzPts val="2400"/>
              <a:buNone/>
            </a:pPr>
            <a:endParaRPr>
              <a:solidFill>
                <a:srgbClr val="24BAA2"/>
              </a:solidFill>
            </a:endParaRPr>
          </a:p>
        </p:txBody>
      </p:sp>
      <p:sp>
        <p:nvSpPr>
          <p:cNvPr id="1118" name="Google Shape;1118;p74"/>
          <p:cNvSpPr txBox="1">
            <a:spLocks noGrp="1"/>
          </p:cNvSpPr>
          <p:nvPr>
            <p:ph type="body" idx="2"/>
          </p:nvPr>
        </p:nvSpPr>
        <p:spPr>
          <a:xfrm>
            <a:off x="5604934" y="372388"/>
            <a:ext cx="4990998"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More Useful Videos for SMART TVs…</a:t>
            </a:r>
            <a:endParaRPr/>
          </a:p>
        </p:txBody>
      </p:sp>
      <p:pic>
        <p:nvPicPr>
          <p:cNvPr id="1119" name="Google Shape;1119;p74" descr="Logo, company name&#10;&#10;Description automatically generated"/>
          <p:cNvPicPr preferRelativeResize="0">
            <a:picLocks noGrp="1"/>
          </p:cNvPicPr>
          <p:nvPr>
            <p:ph type="pic" idx="3"/>
          </p:nvPr>
        </p:nvPicPr>
        <p:blipFill rotWithShape="1">
          <a:blip r:embed="rId8">
            <a:alphaModFix/>
          </a:blip>
          <a:srcRect l="14959" r="14713"/>
          <a:stretch/>
        </p:blipFill>
        <p:spPr>
          <a:xfrm>
            <a:off x="0" y="1866787"/>
            <a:ext cx="5130800" cy="3913188"/>
          </a:xfrm>
          <a:prstGeom prst="rect">
            <a:avLst/>
          </a:prstGeom>
          <a:solidFill>
            <a:srgbClr val="D8D8D8"/>
          </a:solidFill>
          <a:ln>
            <a:noFill/>
          </a:ln>
        </p:spPr>
      </p:pic>
      <p:sp>
        <p:nvSpPr>
          <p:cNvPr id="1120" name="Google Shape;1120;p74"/>
          <p:cNvSpPr/>
          <p:nvPr/>
        </p:nvSpPr>
        <p:spPr>
          <a:xfrm rot="1597209">
            <a:off x="3913632" y="638208"/>
            <a:ext cx="1737360" cy="948929"/>
          </a:xfrm>
          <a:prstGeom prst="rightArrow">
            <a:avLst>
              <a:gd name="adj1" fmla="val 50000"/>
              <a:gd name="adj2" fmla="val 50000"/>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92E4B"/>
                </a:solidFill>
                <a:latin typeface="Calibri"/>
                <a:ea typeface="Calibri"/>
                <a:cs typeface="Calibri"/>
                <a:sym typeface="Calibri"/>
              </a:rPr>
              <a:t>Click on the LINKS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1"/>
          <p:cNvSpPr txBox="1">
            <a:spLocks noGrp="1"/>
          </p:cNvSpPr>
          <p:nvPr>
            <p:ph type="body" idx="1"/>
          </p:nvPr>
        </p:nvSpPr>
        <p:spPr>
          <a:xfrm>
            <a:off x="5658982" y="3124200"/>
            <a:ext cx="6010480" cy="27001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92E4B"/>
              </a:buClr>
              <a:buSzPts val="2200"/>
              <a:buNone/>
            </a:pPr>
            <a:r>
              <a:rPr lang="en-US"/>
              <a:t>Creating Awareness of how Data Security must be considered</a:t>
            </a:r>
            <a:endParaRPr/>
          </a:p>
        </p:txBody>
      </p:sp>
      <p:sp>
        <p:nvSpPr>
          <p:cNvPr id="1127" name="Google Shape;1127;p11"/>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05</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75"/>
          <p:cNvSpPr txBox="1">
            <a:spLocks noGrp="1"/>
          </p:cNvSpPr>
          <p:nvPr>
            <p:ph type="body" idx="1"/>
          </p:nvPr>
        </p:nvSpPr>
        <p:spPr>
          <a:xfrm>
            <a:off x="643466" y="1365186"/>
            <a:ext cx="6607265" cy="43776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en-US" dirty="0"/>
              <a:t>It’s no secret that the technology we use can make us a target for viruses and cyber attacks if not secured properly. </a:t>
            </a:r>
            <a:endParaRPr dirty="0"/>
          </a:p>
          <a:p>
            <a:pPr marL="0" marR="0" lvl="0" indent="0" algn="l" rtl="0">
              <a:lnSpc>
                <a:spcPct val="90000"/>
              </a:lnSpc>
              <a:spcBef>
                <a:spcPts val="1000"/>
              </a:spcBef>
              <a:spcAft>
                <a:spcPts val="0"/>
              </a:spcAft>
              <a:buClr>
                <a:schemeClr val="lt1"/>
              </a:buClr>
              <a:buSzPts val="2400"/>
              <a:buFont typeface="Arial"/>
              <a:buNone/>
            </a:pPr>
            <a:r>
              <a:rPr lang="en-US" dirty="0"/>
              <a:t>When it comes to mobile device use, there is no manual that comes with a phone or tablet to teach the user mobile security. In addition, threats are always evolving and adjusting based on our habits.</a:t>
            </a:r>
            <a:endParaRPr dirty="0"/>
          </a:p>
          <a:p>
            <a:pPr marL="0" lvl="0" indent="0" algn="ctr" rtl="0">
              <a:lnSpc>
                <a:spcPct val="90000"/>
              </a:lnSpc>
              <a:spcBef>
                <a:spcPts val="1000"/>
              </a:spcBef>
              <a:spcAft>
                <a:spcPts val="0"/>
              </a:spcAft>
              <a:buSzPts val="2400"/>
              <a:buNone/>
            </a:pPr>
            <a:endParaRPr sz="2000" dirty="0"/>
          </a:p>
          <a:p>
            <a:pPr marL="0" lvl="0" indent="0" algn="ctr" rtl="0">
              <a:lnSpc>
                <a:spcPct val="90000"/>
              </a:lnSpc>
              <a:spcBef>
                <a:spcPts val="1000"/>
              </a:spcBef>
              <a:spcAft>
                <a:spcPts val="0"/>
              </a:spcAft>
              <a:buSzPts val="2400"/>
              <a:buNone/>
            </a:pPr>
            <a:r>
              <a:rPr lang="en-US" b="1" dirty="0"/>
              <a:t>To help you navigate devices in a secure way, we’ve created a list that includes 8 mobile security tips to keep your device or those that you assist safe.</a:t>
            </a:r>
            <a:endParaRPr b="1" dirty="0"/>
          </a:p>
        </p:txBody>
      </p:sp>
      <p:sp>
        <p:nvSpPr>
          <p:cNvPr id="1133" name="Google Shape;1133;p75"/>
          <p:cNvSpPr txBox="1">
            <a:spLocks noGrp="1"/>
          </p:cNvSpPr>
          <p:nvPr>
            <p:ph type="body" idx="2"/>
          </p:nvPr>
        </p:nvSpPr>
        <p:spPr>
          <a:xfrm>
            <a:off x="643467" y="372534"/>
            <a:ext cx="6532326"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Types of Data Security threats…</a:t>
            </a:r>
            <a:endParaRPr/>
          </a:p>
        </p:txBody>
      </p:sp>
      <p:pic>
        <p:nvPicPr>
          <p:cNvPr id="1134" name="Google Shape;1134;p75"/>
          <p:cNvPicPr preferRelativeResize="0"/>
          <p:nvPr/>
        </p:nvPicPr>
        <p:blipFill rotWithShape="1">
          <a:blip r:embed="rId3">
            <a:alphaModFix/>
          </a:blip>
          <a:srcRect/>
          <a:stretch/>
        </p:blipFill>
        <p:spPr>
          <a:xfrm>
            <a:off x="7789892" y="262806"/>
            <a:ext cx="1632860" cy="2038441"/>
          </a:xfrm>
          <a:prstGeom prst="rect">
            <a:avLst/>
          </a:prstGeom>
          <a:noFill/>
          <a:ln>
            <a:noFill/>
          </a:ln>
        </p:spPr>
      </p:pic>
      <p:pic>
        <p:nvPicPr>
          <p:cNvPr id="1135" name="Google Shape;1135;p75"/>
          <p:cNvPicPr preferRelativeResize="0"/>
          <p:nvPr/>
        </p:nvPicPr>
        <p:blipFill rotWithShape="1">
          <a:blip r:embed="rId4">
            <a:alphaModFix/>
          </a:blip>
          <a:srcRect/>
          <a:stretch/>
        </p:blipFill>
        <p:spPr>
          <a:xfrm>
            <a:off x="10036851" y="1666814"/>
            <a:ext cx="1855191" cy="1762186"/>
          </a:xfrm>
          <a:prstGeom prst="rect">
            <a:avLst/>
          </a:prstGeom>
          <a:noFill/>
          <a:ln>
            <a:noFill/>
          </a:ln>
        </p:spPr>
      </p:pic>
      <p:pic>
        <p:nvPicPr>
          <p:cNvPr id="1136" name="Google Shape;1136;p75"/>
          <p:cNvPicPr preferRelativeResize="0"/>
          <p:nvPr/>
        </p:nvPicPr>
        <p:blipFill rotWithShape="1">
          <a:blip r:embed="rId5">
            <a:alphaModFix/>
          </a:blip>
          <a:srcRect/>
          <a:stretch/>
        </p:blipFill>
        <p:spPr>
          <a:xfrm>
            <a:off x="7845153" y="3435438"/>
            <a:ext cx="1952513" cy="1565569"/>
          </a:xfrm>
          <a:prstGeom prst="rect">
            <a:avLst/>
          </a:prstGeom>
          <a:noFill/>
          <a:ln>
            <a:noFill/>
          </a:ln>
        </p:spPr>
      </p:pic>
      <p:pic>
        <p:nvPicPr>
          <p:cNvPr id="1137" name="Google Shape;1137;p75"/>
          <p:cNvPicPr preferRelativeResize="0"/>
          <p:nvPr/>
        </p:nvPicPr>
        <p:blipFill rotWithShape="1">
          <a:blip r:embed="rId6">
            <a:alphaModFix/>
          </a:blip>
          <a:srcRect/>
          <a:stretch/>
        </p:blipFill>
        <p:spPr>
          <a:xfrm>
            <a:off x="10036851" y="4742639"/>
            <a:ext cx="1952513" cy="1835566"/>
          </a:xfrm>
          <a:prstGeom prst="rect">
            <a:avLst/>
          </a:prstGeom>
          <a:noFill/>
          <a:ln>
            <a:noFill/>
          </a:ln>
        </p:spPr>
      </p:pic>
      <p:cxnSp>
        <p:nvCxnSpPr>
          <p:cNvPr id="1138" name="Google Shape;1138;p75"/>
          <p:cNvCxnSpPr/>
          <p:nvPr/>
        </p:nvCxnSpPr>
        <p:spPr>
          <a:xfrm rot="10800000">
            <a:off x="9484544" y="555414"/>
            <a:ext cx="503645" cy="0"/>
          </a:xfrm>
          <a:prstGeom prst="straightConnector1">
            <a:avLst/>
          </a:prstGeom>
          <a:noFill/>
          <a:ln w="38100" cap="flat" cmpd="sng">
            <a:solidFill>
              <a:srgbClr val="093D8E"/>
            </a:solidFill>
            <a:prstDash val="solid"/>
            <a:round/>
            <a:headEnd type="none" w="sm" len="sm"/>
            <a:tailEnd type="triangle" w="med" len="med"/>
          </a:ln>
        </p:spPr>
      </p:cxnSp>
      <p:sp>
        <p:nvSpPr>
          <p:cNvPr id="1139" name="Google Shape;1139;p75"/>
          <p:cNvSpPr txBox="1"/>
          <p:nvPr/>
        </p:nvSpPr>
        <p:spPr>
          <a:xfrm>
            <a:off x="9939528" y="396102"/>
            <a:ext cx="1952514"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93D8E"/>
                </a:solidFill>
                <a:latin typeface="Calibri"/>
                <a:ea typeface="Calibri"/>
                <a:cs typeface="Calibri"/>
                <a:sym typeface="Calibri"/>
              </a:rPr>
              <a:t>Web-based </a:t>
            </a:r>
            <a:r>
              <a:rPr lang="en-US" sz="1400" b="0" i="0" u="none" strike="noStrike" cap="none">
                <a:solidFill>
                  <a:srgbClr val="093D8E"/>
                </a:solidFill>
                <a:latin typeface="Calibri"/>
                <a:ea typeface="Calibri"/>
                <a:cs typeface="Calibri"/>
                <a:sym typeface="Calibri"/>
              </a:rPr>
              <a:t>– Websites that contain malware or malicious content compromise your data and device </a:t>
            </a:r>
            <a:endParaRPr sz="1400" b="0" i="0" u="none" strike="noStrike" cap="none">
              <a:solidFill>
                <a:srgbClr val="000000"/>
              </a:solidFill>
              <a:latin typeface="Arial"/>
              <a:ea typeface="Arial"/>
              <a:cs typeface="Arial"/>
              <a:sym typeface="Arial"/>
            </a:endParaRPr>
          </a:p>
        </p:txBody>
      </p:sp>
      <p:sp>
        <p:nvSpPr>
          <p:cNvPr id="1140" name="Google Shape;1140;p75"/>
          <p:cNvSpPr txBox="1"/>
          <p:nvPr/>
        </p:nvSpPr>
        <p:spPr>
          <a:xfrm>
            <a:off x="7767508" y="2465612"/>
            <a:ext cx="233212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93D8E"/>
                </a:solidFill>
                <a:latin typeface="Calibri"/>
                <a:ea typeface="Calibri"/>
                <a:cs typeface="Calibri"/>
                <a:sym typeface="Calibri"/>
              </a:rPr>
              <a:t>App-based </a:t>
            </a:r>
            <a:r>
              <a:rPr lang="en-US" sz="1400" b="0" i="0" u="none" strike="noStrike" cap="none">
                <a:solidFill>
                  <a:srgbClr val="093D8E"/>
                </a:solidFill>
                <a:latin typeface="Calibri"/>
                <a:ea typeface="Calibri"/>
                <a:cs typeface="Calibri"/>
                <a:sym typeface="Calibri"/>
              </a:rPr>
              <a:t>– Apps that contain spyware or malware can steal your data </a:t>
            </a:r>
            <a:endParaRPr sz="1400" b="0" i="0" u="none" strike="noStrike" cap="none">
              <a:solidFill>
                <a:srgbClr val="000000"/>
              </a:solidFill>
              <a:latin typeface="Arial"/>
              <a:ea typeface="Arial"/>
              <a:cs typeface="Arial"/>
              <a:sym typeface="Arial"/>
            </a:endParaRPr>
          </a:p>
        </p:txBody>
      </p:sp>
      <p:sp>
        <p:nvSpPr>
          <p:cNvPr id="1141" name="Google Shape;1141;p75"/>
          <p:cNvSpPr txBox="1"/>
          <p:nvPr/>
        </p:nvSpPr>
        <p:spPr>
          <a:xfrm>
            <a:off x="10349671" y="3462124"/>
            <a:ext cx="1542371"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93D8E"/>
                </a:solidFill>
                <a:latin typeface="Calibri"/>
                <a:ea typeface="Calibri"/>
                <a:cs typeface="Calibri"/>
                <a:sym typeface="Calibri"/>
              </a:rPr>
              <a:t>Network-based </a:t>
            </a:r>
            <a:r>
              <a:rPr lang="en-US" sz="1400" b="0" i="0" u="none" strike="noStrike" cap="none">
                <a:solidFill>
                  <a:srgbClr val="093D8E"/>
                </a:solidFill>
                <a:latin typeface="Calibri"/>
                <a:ea typeface="Calibri"/>
                <a:cs typeface="Calibri"/>
                <a:sym typeface="Calibri"/>
              </a:rPr>
              <a:t>– Hackers steal encrypted data through public WiFi networks</a:t>
            </a:r>
            <a:endParaRPr sz="1400" b="0" i="0" u="none" strike="noStrike" cap="none">
              <a:solidFill>
                <a:srgbClr val="000000"/>
              </a:solidFill>
              <a:latin typeface="Arial"/>
              <a:ea typeface="Arial"/>
              <a:cs typeface="Arial"/>
              <a:sym typeface="Arial"/>
            </a:endParaRPr>
          </a:p>
        </p:txBody>
      </p:sp>
      <p:sp>
        <p:nvSpPr>
          <p:cNvPr id="1142" name="Google Shape;1142;p75"/>
          <p:cNvSpPr txBox="1"/>
          <p:nvPr/>
        </p:nvSpPr>
        <p:spPr>
          <a:xfrm>
            <a:off x="7845153" y="5306771"/>
            <a:ext cx="139943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93D8E"/>
                </a:solidFill>
                <a:latin typeface="Calibri"/>
                <a:ea typeface="Calibri"/>
                <a:cs typeface="Calibri"/>
                <a:sym typeface="Calibri"/>
              </a:rPr>
              <a:t>Physical </a:t>
            </a:r>
            <a:r>
              <a:rPr lang="en-US" sz="1400" b="0" i="0" u="none" strike="noStrike" cap="none">
                <a:solidFill>
                  <a:srgbClr val="093D8E"/>
                </a:solidFill>
                <a:latin typeface="Calibri"/>
                <a:ea typeface="Calibri"/>
                <a:cs typeface="Calibri"/>
                <a:sym typeface="Calibri"/>
              </a:rPr>
              <a:t>– Hackers can use your device to access data</a:t>
            </a:r>
            <a:endParaRPr sz="1400" b="0" i="0" u="none" strike="noStrike" cap="none">
              <a:solidFill>
                <a:srgbClr val="000000"/>
              </a:solidFill>
              <a:latin typeface="Arial"/>
              <a:ea typeface="Arial"/>
              <a:cs typeface="Arial"/>
              <a:sym typeface="Arial"/>
            </a:endParaRPr>
          </a:p>
        </p:txBody>
      </p:sp>
      <p:cxnSp>
        <p:nvCxnSpPr>
          <p:cNvPr id="1143" name="Google Shape;1143;p75"/>
          <p:cNvCxnSpPr/>
          <p:nvPr/>
        </p:nvCxnSpPr>
        <p:spPr>
          <a:xfrm rot="10800000">
            <a:off x="9800924" y="3623972"/>
            <a:ext cx="597408" cy="0"/>
          </a:xfrm>
          <a:prstGeom prst="straightConnector1">
            <a:avLst/>
          </a:prstGeom>
          <a:noFill/>
          <a:ln w="38100" cap="flat" cmpd="sng">
            <a:solidFill>
              <a:srgbClr val="093D8E"/>
            </a:solidFill>
            <a:prstDash val="solid"/>
            <a:round/>
            <a:headEnd type="none" w="sm" len="sm"/>
            <a:tailEnd type="triangle" w="med" len="med"/>
          </a:ln>
        </p:spPr>
      </p:cxnSp>
      <p:cxnSp>
        <p:nvCxnSpPr>
          <p:cNvPr id="1144" name="Google Shape;1144;p75"/>
          <p:cNvCxnSpPr/>
          <p:nvPr/>
        </p:nvCxnSpPr>
        <p:spPr>
          <a:xfrm>
            <a:off x="9561552" y="2639348"/>
            <a:ext cx="472227" cy="0"/>
          </a:xfrm>
          <a:prstGeom prst="straightConnector1">
            <a:avLst/>
          </a:prstGeom>
          <a:noFill/>
          <a:ln w="38100" cap="flat" cmpd="sng">
            <a:solidFill>
              <a:srgbClr val="093D8E"/>
            </a:solidFill>
            <a:prstDash val="solid"/>
            <a:round/>
            <a:headEnd type="none" w="sm" len="sm"/>
            <a:tailEnd type="triangle" w="med" len="med"/>
          </a:ln>
        </p:spPr>
      </p:cxnSp>
      <p:cxnSp>
        <p:nvCxnSpPr>
          <p:cNvPr id="1145" name="Google Shape;1145;p75"/>
          <p:cNvCxnSpPr/>
          <p:nvPr/>
        </p:nvCxnSpPr>
        <p:spPr>
          <a:xfrm>
            <a:off x="9089325" y="5480084"/>
            <a:ext cx="850203" cy="0"/>
          </a:xfrm>
          <a:prstGeom prst="straightConnector1">
            <a:avLst/>
          </a:prstGeom>
          <a:noFill/>
          <a:ln w="38100" cap="flat" cmpd="sng">
            <a:solidFill>
              <a:srgbClr val="093D8E"/>
            </a:solidFill>
            <a:prstDash val="solid"/>
            <a:round/>
            <a:headEnd type="none" w="sm" len="sm"/>
            <a:tailEnd type="triangle" w="med" len="med"/>
          </a:ln>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76"/>
          <p:cNvSpPr txBox="1">
            <a:spLocks noGrp="1"/>
          </p:cNvSpPr>
          <p:nvPr>
            <p:ph type="body" idx="1"/>
          </p:nvPr>
        </p:nvSpPr>
        <p:spPr>
          <a:xfrm>
            <a:off x="835671" y="2405744"/>
            <a:ext cx="7178174" cy="3633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en-US" sz="2200"/>
              <a:t>One potential threat is having devices stolen, which could give the thief complete access to personal information. To prevent this, be sure to have a lock on the screen. Whether this is a passcode, pattern, fingerprint or face recognition is up to you or the user and the device’s capabilities.</a:t>
            </a:r>
            <a:endParaRPr/>
          </a:p>
          <a:p>
            <a:pPr marL="0" marR="0" lvl="0" indent="0" algn="l" rtl="0">
              <a:lnSpc>
                <a:spcPct val="90000"/>
              </a:lnSpc>
              <a:spcBef>
                <a:spcPts val="1000"/>
              </a:spcBef>
              <a:spcAft>
                <a:spcPts val="0"/>
              </a:spcAft>
              <a:buClr>
                <a:srgbClr val="092E4B"/>
              </a:buClr>
              <a:buSzPts val="2400"/>
              <a:buFont typeface="Arial"/>
              <a:buNone/>
            </a:pPr>
            <a:r>
              <a:rPr lang="en-US" sz="2200"/>
              <a:t>When enabling a lock screen, you’ll have the option to choose how long the phone can be idle before locking. Be sure to choose the shortest amount of time. This will protect the owner, by automatically enacting the lock screen even if forgotten by the user. It will also save battery usage as the screen will go dark after the set amount of time</a:t>
            </a:r>
            <a:endParaRPr sz="2200"/>
          </a:p>
        </p:txBody>
      </p:sp>
      <p:sp>
        <p:nvSpPr>
          <p:cNvPr id="1151" name="Google Shape;1151;p76"/>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24BAA2"/>
              </a:buClr>
              <a:buSzPts val="3600"/>
              <a:buFont typeface="Arial"/>
              <a:buNone/>
            </a:pPr>
            <a:r>
              <a:rPr lang="en-US"/>
              <a:t>1. Keep Devices Locked</a:t>
            </a:r>
            <a:endParaRPr/>
          </a:p>
        </p:txBody>
      </p:sp>
      <p:pic>
        <p:nvPicPr>
          <p:cNvPr id="1152" name="Google Shape;1152;p76"/>
          <p:cNvPicPr preferRelativeResize="0">
            <a:picLocks noGrp="1"/>
          </p:cNvPicPr>
          <p:nvPr>
            <p:ph type="pic" idx="3"/>
          </p:nvPr>
        </p:nvPicPr>
        <p:blipFill rotWithShape="1">
          <a:blip r:embed="rId3">
            <a:alphaModFix/>
          </a:blip>
          <a:srcRect l="7158" r="1233"/>
          <a:stretch/>
        </p:blipFill>
        <p:spPr>
          <a:xfrm>
            <a:off x="8583792" y="1246695"/>
            <a:ext cx="2443155" cy="433698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77"/>
          <p:cNvSpPr txBox="1">
            <a:spLocks noGrp="1"/>
          </p:cNvSpPr>
          <p:nvPr>
            <p:ph type="body" idx="1"/>
          </p:nvPr>
        </p:nvSpPr>
        <p:spPr>
          <a:xfrm>
            <a:off x="835671" y="2442022"/>
            <a:ext cx="7178174" cy="331164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en-US" sz="2200"/>
              <a:t>Setting strong passwords on all apps will make it harder for a hacker to guess them. It’s also suggested to set a different password for each app. This way if one password is discovered, the hacker won’t have access to all the information. </a:t>
            </a:r>
            <a:r>
              <a:rPr lang="en-US" sz="2200" b="1">
                <a:solidFill>
                  <a:srgbClr val="24BAA2"/>
                </a:solidFill>
              </a:rPr>
              <a:t>Set strong Passwords with uppercase and lowercase letters and numbers!</a:t>
            </a:r>
            <a:endParaRPr sz="2200" b="1"/>
          </a:p>
          <a:p>
            <a:pPr marL="0" marR="0" lvl="0" indent="0" algn="l" rtl="0">
              <a:lnSpc>
                <a:spcPct val="90000"/>
              </a:lnSpc>
              <a:spcBef>
                <a:spcPts val="1000"/>
              </a:spcBef>
              <a:spcAft>
                <a:spcPts val="0"/>
              </a:spcAft>
              <a:buClr>
                <a:srgbClr val="092E4B"/>
              </a:buClr>
              <a:buSzPts val="2400"/>
              <a:buFont typeface="Arial"/>
              <a:buNone/>
            </a:pPr>
            <a:r>
              <a:rPr lang="en-US" sz="2200"/>
              <a:t>Not only are personal devices a concern, but professional devices are at risk as well. According to the </a:t>
            </a:r>
            <a:r>
              <a:rPr lang="en-US" sz="2200" u="sng">
                <a:solidFill>
                  <a:srgbClr val="24BAA2"/>
                </a:solidFill>
                <a:hlinkClick r:id="rId3">
                  <a:extLst>
                    <a:ext uri="{A12FA001-AC4F-418D-AE19-62706E023703}">
                      <ahyp:hlinkClr xmlns:ahyp="http://schemas.microsoft.com/office/drawing/2018/hyperlinkcolor" val="tx"/>
                    </a:ext>
                  </a:extLst>
                </a:hlinkClick>
              </a:rPr>
              <a:t>Verizon Mobile Security Index 2018 Report</a:t>
            </a:r>
            <a:r>
              <a:rPr lang="en-US" sz="2200"/>
              <a:t>, only 39% of mobile device users in enterprises change all default passwords and only 38% use strong two-factor authentication on their mobile devices. Having weak passwords can put an entire organisation at risk.</a:t>
            </a:r>
            <a:endParaRPr sz="2200"/>
          </a:p>
        </p:txBody>
      </p:sp>
      <p:sp>
        <p:nvSpPr>
          <p:cNvPr id="1158" name="Google Shape;1158;p77"/>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24BAA2"/>
              </a:buClr>
              <a:buSzPts val="3600"/>
              <a:buFont typeface="Arial"/>
              <a:buNone/>
            </a:pPr>
            <a:r>
              <a:rPr lang="en-US"/>
              <a:t>2. Set Secure Passwords</a:t>
            </a:r>
            <a:endParaRPr/>
          </a:p>
        </p:txBody>
      </p:sp>
      <p:pic>
        <p:nvPicPr>
          <p:cNvPr id="1159" name="Google Shape;1159;p77"/>
          <p:cNvPicPr preferRelativeResize="0">
            <a:picLocks noGrp="1"/>
          </p:cNvPicPr>
          <p:nvPr>
            <p:ph type="pic" idx="3"/>
          </p:nvPr>
        </p:nvPicPr>
        <p:blipFill rotWithShape="1">
          <a:blip r:embed="rId4">
            <a:alphaModFix/>
          </a:blip>
          <a:srcRect l="7839" r="6500"/>
          <a:stretch/>
        </p:blipFill>
        <p:spPr>
          <a:xfrm>
            <a:off x="8556171" y="1240971"/>
            <a:ext cx="2503414" cy="43565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2"/>
          <p:cNvSpPr txBox="1">
            <a:spLocks noGrp="1"/>
          </p:cNvSpPr>
          <p:nvPr>
            <p:ph type="body" idx="1"/>
          </p:nvPr>
        </p:nvSpPr>
        <p:spPr>
          <a:xfrm>
            <a:off x="1099226" y="1623405"/>
            <a:ext cx="10690697" cy="4895927"/>
          </a:xfrm>
          <a:prstGeom prst="rect">
            <a:avLst/>
          </a:prstGeom>
          <a:noFill/>
          <a:ln>
            <a:noFill/>
          </a:ln>
        </p:spPr>
        <p:txBody>
          <a:bodyPr spcFirstLastPara="1" wrap="square" lIns="91425" tIns="45700" rIns="91425" bIns="45700" anchor="t" anchorCtr="0">
            <a:noAutofit/>
          </a:bodyPr>
          <a:lstStyle/>
          <a:p>
            <a:pPr marL="800100" marR="0" lvl="0" indent="-342900" algn="l" rtl="0">
              <a:lnSpc>
                <a:spcPct val="90000"/>
              </a:lnSpc>
              <a:spcBef>
                <a:spcPts val="1000"/>
              </a:spcBef>
              <a:spcAft>
                <a:spcPts val="0"/>
              </a:spcAft>
              <a:buClr>
                <a:srgbClr val="092E4B"/>
              </a:buClr>
              <a:buSzPts val="2400"/>
              <a:buFont typeface="Arial"/>
              <a:buChar char="•"/>
            </a:pPr>
            <a:r>
              <a:rPr lang="en-US" dirty="0"/>
              <a:t>From school to the workplace to personal use, digital literacy is vital in many areas of life — but simply, having it is an absolute necessity for anyone who uses the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internet</a:t>
            </a:r>
            <a:r>
              <a:rPr lang="en-US" dirty="0"/>
              <a:t>. </a:t>
            </a:r>
            <a:endParaRPr dirty="0"/>
          </a:p>
          <a:p>
            <a:pPr marL="800100" marR="0" lvl="0" indent="-342900" algn="l" rtl="0">
              <a:lnSpc>
                <a:spcPct val="90000"/>
              </a:lnSpc>
              <a:spcBef>
                <a:spcPts val="1000"/>
              </a:spcBef>
              <a:spcAft>
                <a:spcPts val="0"/>
              </a:spcAft>
              <a:buClr>
                <a:srgbClr val="092E4B"/>
              </a:buClr>
              <a:buSzPts val="2400"/>
              <a:buFont typeface="Arial"/>
              <a:buChar char="•"/>
            </a:pPr>
            <a:r>
              <a:rPr lang="en-US" dirty="0"/>
              <a:t>Sometimes forms and applications are only available online, so you’ll need to be comfortable accessing and using them. The ability to evaluate whether a website is authentic or not can save you from headaches and knowing how to share documents can help keep workflow moving. </a:t>
            </a:r>
            <a:endParaRPr dirty="0"/>
          </a:p>
          <a:p>
            <a:pPr marL="457200" marR="0" lvl="0" indent="0" algn="ctr" rtl="0">
              <a:lnSpc>
                <a:spcPct val="90000"/>
              </a:lnSpc>
              <a:spcBef>
                <a:spcPts val="1000"/>
              </a:spcBef>
              <a:spcAft>
                <a:spcPts val="0"/>
              </a:spcAft>
              <a:buClr>
                <a:srgbClr val="092E4B"/>
              </a:buClr>
              <a:buSzPts val="2400"/>
              <a:buFont typeface="Arial"/>
              <a:buNone/>
            </a:pPr>
            <a:r>
              <a:rPr lang="en-US" b="1" dirty="0"/>
              <a:t>In short…digital literacy is a necessary skill for navigating work in our modern, digital world. </a:t>
            </a:r>
          </a:p>
          <a:p>
            <a:pPr marL="457200" marR="0" lvl="0" indent="0" algn="ctr" rtl="0">
              <a:lnSpc>
                <a:spcPct val="90000"/>
              </a:lnSpc>
              <a:spcBef>
                <a:spcPts val="1000"/>
              </a:spcBef>
              <a:spcAft>
                <a:spcPts val="0"/>
              </a:spcAft>
              <a:buClr>
                <a:srgbClr val="092E4B"/>
              </a:buClr>
              <a:buSzPts val="2400"/>
              <a:buFont typeface="Arial"/>
              <a:buNone/>
            </a:pPr>
            <a:r>
              <a:rPr lang="en-US" b="1" dirty="0"/>
              <a:t>We want to show you how it can help you in your care worker role on a day-to-day basis.</a:t>
            </a:r>
            <a:endParaRPr b="1" dirty="0"/>
          </a:p>
        </p:txBody>
      </p:sp>
      <p:sp>
        <p:nvSpPr>
          <p:cNvPr id="272" name="Google Shape;272;p42"/>
          <p:cNvSpPr txBox="1">
            <a:spLocks noGrp="1"/>
          </p:cNvSpPr>
          <p:nvPr>
            <p:ph type="body" idx="2"/>
          </p:nvPr>
        </p:nvSpPr>
        <p:spPr>
          <a:xfrm>
            <a:off x="1503336" y="604434"/>
            <a:ext cx="9886397" cy="101897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The Importance of Digital Literacy…</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78"/>
          <p:cNvSpPr txBox="1">
            <a:spLocks noGrp="1"/>
          </p:cNvSpPr>
          <p:nvPr>
            <p:ph type="body" idx="1"/>
          </p:nvPr>
        </p:nvSpPr>
        <p:spPr>
          <a:xfrm>
            <a:off x="835671" y="2608830"/>
            <a:ext cx="7178174" cy="331164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en-US"/>
              <a:t>Mobile phone &amp; Tablet operating system updates are intended to improve the user experience. This could entail anything from performance to security. Although they happen frequently and users tend to click through quickly or ask the device to remind them in the future, it’s important to stay up to date with these. These updates can protect both iOS and Android devices from newly discovered threats. To check if the device’s OS is up to date, go to “about phone” or “general” and click “system updates” or “software update.”</a:t>
            </a:r>
            <a:endParaRPr/>
          </a:p>
        </p:txBody>
      </p:sp>
      <p:sp>
        <p:nvSpPr>
          <p:cNvPr id="1165" name="Google Shape;1165;p78"/>
          <p:cNvSpPr txBox="1">
            <a:spLocks noGrp="1"/>
          </p:cNvSpPr>
          <p:nvPr>
            <p:ph type="body" idx="2"/>
          </p:nvPr>
        </p:nvSpPr>
        <p:spPr>
          <a:xfrm>
            <a:off x="835671" y="1031185"/>
            <a:ext cx="7178174" cy="10316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3. Keep Device operating systems (OS) Up-to-date</a:t>
            </a:r>
            <a:endParaRPr/>
          </a:p>
        </p:txBody>
      </p:sp>
      <p:pic>
        <p:nvPicPr>
          <p:cNvPr id="1166" name="Google Shape;1166;p78"/>
          <p:cNvPicPr preferRelativeResize="0">
            <a:picLocks noGrp="1"/>
          </p:cNvPicPr>
          <p:nvPr>
            <p:ph type="pic" idx="3"/>
          </p:nvPr>
        </p:nvPicPr>
        <p:blipFill rotWithShape="1">
          <a:blip r:embed="rId3">
            <a:alphaModFix/>
          </a:blip>
          <a:srcRect l="840" t="-884" r="840" b="1"/>
          <a:stretch/>
        </p:blipFill>
        <p:spPr>
          <a:xfrm>
            <a:off x="8534400" y="1241315"/>
            <a:ext cx="2547257" cy="4375369"/>
          </a:xfrm>
          <a:prstGeom prst="rect">
            <a:avLst/>
          </a:prstGeom>
          <a:solidFill>
            <a:srgbClr val="D8D8D8"/>
          </a:solid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79"/>
          <p:cNvSpPr txBox="1">
            <a:spLocks noGrp="1"/>
          </p:cNvSpPr>
          <p:nvPr>
            <p:ph type="body" idx="1"/>
          </p:nvPr>
        </p:nvSpPr>
        <p:spPr>
          <a:xfrm>
            <a:off x="563959" y="1240152"/>
            <a:ext cx="5703492" cy="43776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ct val="108108"/>
              <a:buFont typeface="Arial"/>
              <a:buNone/>
            </a:pPr>
            <a:r>
              <a:rPr lang="en-US" sz="2300" dirty="0"/>
              <a:t>The beauty of mobile devices is that we can access the internet anywhere and everywhere we go. One of the first things we do at a restaurant or friend’s house is search for </a:t>
            </a:r>
            <a:r>
              <a:rPr lang="en-US" sz="2300" dirty="0" err="1"/>
              <a:t>WiFi</a:t>
            </a:r>
            <a:r>
              <a:rPr lang="en-US" sz="2300" dirty="0"/>
              <a:t>. While free </a:t>
            </a:r>
            <a:r>
              <a:rPr lang="en-US" sz="2300" dirty="0" err="1"/>
              <a:t>WiFi</a:t>
            </a:r>
            <a:r>
              <a:rPr lang="en-US" sz="2300" dirty="0"/>
              <a:t> can save us data, it’s important to be wary of unsecured networks or those that aren’t password protected.</a:t>
            </a:r>
            <a:endParaRPr sz="2300" dirty="0"/>
          </a:p>
          <a:p>
            <a:pPr marL="0" marR="0" lvl="0" indent="0" algn="l" rtl="0">
              <a:lnSpc>
                <a:spcPct val="90000"/>
              </a:lnSpc>
              <a:spcBef>
                <a:spcPts val="1000"/>
              </a:spcBef>
              <a:spcAft>
                <a:spcPts val="0"/>
              </a:spcAft>
              <a:buClr>
                <a:schemeClr val="lt1"/>
              </a:buClr>
              <a:buSzPct val="108108"/>
              <a:buFont typeface="Arial"/>
              <a:buNone/>
            </a:pPr>
            <a:r>
              <a:rPr lang="en-US" sz="2300" dirty="0"/>
              <a:t>To stay safe while using public </a:t>
            </a:r>
            <a:r>
              <a:rPr lang="en-US" sz="2300" dirty="0" err="1"/>
              <a:t>WiFi</a:t>
            </a:r>
            <a:r>
              <a:rPr lang="en-US" sz="2300" dirty="0"/>
              <a:t>, be sure to connect to a </a:t>
            </a:r>
            <a:r>
              <a:rPr lang="en-US" sz="2300" b="1" dirty="0"/>
              <a:t>virtual private network </a:t>
            </a:r>
            <a:r>
              <a:rPr lang="en-US" sz="2300" dirty="0"/>
              <a:t>or VPN. This allows you to enjoy a secure </a:t>
            </a:r>
            <a:r>
              <a:rPr lang="en-US" sz="2300" dirty="0" err="1"/>
              <a:t>WiFi</a:t>
            </a:r>
            <a:r>
              <a:rPr lang="en-US" sz="2300" dirty="0"/>
              <a:t> connection even on public networks. Changing your virtual network will protect your location and keep information from prying eyes. </a:t>
            </a:r>
            <a:endParaRPr sz="2300" dirty="0"/>
          </a:p>
        </p:txBody>
      </p:sp>
      <p:sp>
        <p:nvSpPr>
          <p:cNvPr id="1172" name="Google Shape;1172;p79"/>
          <p:cNvSpPr txBox="1">
            <a:spLocks noGrp="1"/>
          </p:cNvSpPr>
          <p:nvPr>
            <p:ph type="body" idx="2"/>
          </p:nvPr>
        </p:nvSpPr>
        <p:spPr>
          <a:xfrm>
            <a:off x="435590" y="372534"/>
            <a:ext cx="4757375" cy="99265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24BAA2"/>
              </a:buClr>
              <a:buSzPts val="3600"/>
              <a:buFont typeface="Arial"/>
              <a:buNone/>
            </a:pPr>
            <a:r>
              <a:rPr lang="en-US" sz="3300"/>
              <a:t>4. Connect to Secure Wifi</a:t>
            </a:r>
            <a:endParaRPr sz="3300"/>
          </a:p>
        </p:txBody>
      </p:sp>
      <p:pic>
        <p:nvPicPr>
          <p:cNvPr id="1173" name="Google Shape;1173;p79"/>
          <p:cNvPicPr preferRelativeResize="0">
            <a:picLocks noGrp="1"/>
          </p:cNvPicPr>
          <p:nvPr>
            <p:ph type="pic" idx="3"/>
          </p:nvPr>
        </p:nvPicPr>
        <p:blipFill rotWithShape="1">
          <a:blip r:embed="rId3">
            <a:alphaModFix/>
          </a:blip>
          <a:srcRect l="2379" t="798" r="-1052" b="-799"/>
          <a:stretch/>
        </p:blipFill>
        <p:spPr>
          <a:xfrm>
            <a:off x="6628923" y="949191"/>
            <a:ext cx="5290933" cy="426293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80"/>
          <p:cNvSpPr txBox="1">
            <a:spLocks noGrp="1"/>
          </p:cNvSpPr>
          <p:nvPr>
            <p:ph type="body" idx="1"/>
          </p:nvPr>
        </p:nvSpPr>
        <p:spPr>
          <a:xfrm>
            <a:off x="969585" y="1432382"/>
            <a:ext cx="4639192" cy="43776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en-US"/>
              <a:t>When you are downloading apps, be sure to download them from the official app stores and check reviews. Cybercriminals create rogue mobile apps that mimic trusted brands in order to obtain users’ confidential information. </a:t>
            </a:r>
            <a:endParaRPr/>
          </a:p>
          <a:p>
            <a:pPr marL="0" marR="0" lvl="0" indent="0" algn="l" rtl="0">
              <a:lnSpc>
                <a:spcPct val="90000"/>
              </a:lnSpc>
              <a:spcBef>
                <a:spcPts val="1000"/>
              </a:spcBef>
              <a:spcAft>
                <a:spcPts val="0"/>
              </a:spcAft>
              <a:buClr>
                <a:schemeClr val="lt1"/>
              </a:buClr>
              <a:buSzPts val="2400"/>
              <a:buFont typeface="Arial"/>
              <a:buNone/>
            </a:pPr>
            <a:r>
              <a:rPr lang="en-US"/>
              <a:t>To avoid this trap, be sure to look at the number of reviews, last update, and contact information of the organisation.</a:t>
            </a:r>
            <a:endParaRPr/>
          </a:p>
        </p:txBody>
      </p:sp>
      <p:sp>
        <p:nvSpPr>
          <p:cNvPr id="1179" name="Google Shape;1179;p80"/>
          <p:cNvSpPr txBox="1">
            <a:spLocks noGrp="1"/>
          </p:cNvSpPr>
          <p:nvPr>
            <p:ph type="body" idx="2"/>
          </p:nvPr>
        </p:nvSpPr>
        <p:spPr>
          <a:xfrm>
            <a:off x="690360" y="439730"/>
            <a:ext cx="5197642"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5.  Beware of Downloads</a:t>
            </a:r>
            <a:endParaRPr/>
          </a:p>
        </p:txBody>
      </p:sp>
      <p:pic>
        <p:nvPicPr>
          <p:cNvPr id="1180" name="Google Shape;1180;p80"/>
          <p:cNvPicPr preferRelativeResize="0">
            <a:picLocks noGrp="1"/>
          </p:cNvPicPr>
          <p:nvPr>
            <p:ph type="pic" idx="3"/>
          </p:nvPr>
        </p:nvPicPr>
        <p:blipFill rotWithShape="1">
          <a:blip r:embed="rId3">
            <a:alphaModFix/>
          </a:blip>
          <a:srcRect l="10118" r="10118"/>
          <a:stretch/>
        </p:blipFill>
        <p:spPr>
          <a:xfrm>
            <a:off x="7032625" y="439738"/>
            <a:ext cx="4516438" cy="6045200"/>
          </a:xfrm>
          <a:prstGeom prst="rect">
            <a:avLst/>
          </a:prstGeom>
          <a:solidFill>
            <a:srgbClr val="F2F2F2"/>
          </a:solid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81"/>
          <p:cNvSpPr txBox="1">
            <a:spLocks noGrp="1"/>
          </p:cNvSpPr>
          <p:nvPr>
            <p:ph type="body" idx="1"/>
          </p:nvPr>
        </p:nvSpPr>
        <p:spPr>
          <a:xfrm>
            <a:off x="898358" y="1742010"/>
            <a:ext cx="4834930" cy="43776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en-US"/>
              <a:t>Jailbreaking or rooting devices is when you unlock your device and remove the safety features the manufacturers have put in place so you can access anything you want. It may be tempting to jailbreak or root your phone to access app stores other than the official ones, but this puts the device at high risk. The apps on these illegitimate stores have not been vetted and can easily hack into your phone and steal information.</a:t>
            </a:r>
            <a:endParaRPr/>
          </a:p>
        </p:txBody>
      </p:sp>
      <p:sp>
        <p:nvSpPr>
          <p:cNvPr id="1186" name="Google Shape;1186;p81"/>
          <p:cNvSpPr txBox="1">
            <a:spLocks noGrp="1"/>
          </p:cNvSpPr>
          <p:nvPr>
            <p:ph type="body" idx="2"/>
          </p:nvPr>
        </p:nvSpPr>
        <p:spPr>
          <a:xfrm>
            <a:off x="898358" y="439730"/>
            <a:ext cx="4757375"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6. Don’t ‘</a:t>
            </a:r>
            <a:r>
              <a:rPr lang="en-US" i="1"/>
              <a:t>Jailbreak</a:t>
            </a:r>
            <a:r>
              <a:rPr lang="en-US"/>
              <a:t>’ or ‘</a:t>
            </a:r>
            <a:r>
              <a:rPr lang="en-US" i="1"/>
              <a:t>Root</a:t>
            </a:r>
            <a:r>
              <a:rPr lang="en-US"/>
              <a:t>’ devices</a:t>
            </a:r>
            <a:endParaRPr/>
          </a:p>
        </p:txBody>
      </p:sp>
      <p:pic>
        <p:nvPicPr>
          <p:cNvPr id="1187" name="Google Shape;1187;p81"/>
          <p:cNvPicPr preferRelativeResize="0">
            <a:picLocks noGrp="1"/>
          </p:cNvPicPr>
          <p:nvPr>
            <p:ph type="pic" idx="3"/>
          </p:nvPr>
        </p:nvPicPr>
        <p:blipFill rotWithShape="1">
          <a:blip r:embed="rId3">
            <a:alphaModFix/>
          </a:blip>
          <a:srcRect t="5779" b="5778"/>
          <a:stretch/>
        </p:blipFill>
        <p:spPr>
          <a:xfrm>
            <a:off x="6973989" y="1086933"/>
            <a:ext cx="4704737" cy="5024899"/>
          </a:xfrm>
          <a:prstGeom prst="rect">
            <a:avLst/>
          </a:prstGeom>
          <a:solidFill>
            <a:srgbClr val="F2F2F2"/>
          </a:solid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82"/>
          <p:cNvSpPr txBox="1">
            <a:spLocks noGrp="1"/>
          </p:cNvSpPr>
          <p:nvPr>
            <p:ph type="body" idx="1"/>
          </p:nvPr>
        </p:nvSpPr>
        <p:spPr>
          <a:xfrm>
            <a:off x="861782" y="1421970"/>
            <a:ext cx="5337850" cy="43776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en-US"/>
              <a:t>Mobile devices hold a lot of data. If it’s lost or stolen, emails, contacts, financial information and more can be at risk. To protect your mobile device, you can make sure the data in encrypted, which is stored in an unreadable form so it can’t be understood.</a:t>
            </a:r>
            <a:endParaRPr/>
          </a:p>
          <a:p>
            <a:pPr marL="0" marR="0" lvl="0" indent="0" algn="l" rtl="0">
              <a:lnSpc>
                <a:spcPct val="90000"/>
              </a:lnSpc>
              <a:spcBef>
                <a:spcPts val="1000"/>
              </a:spcBef>
              <a:spcAft>
                <a:spcPts val="0"/>
              </a:spcAft>
              <a:buClr>
                <a:schemeClr val="lt1"/>
              </a:buClr>
              <a:buSzPts val="2400"/>
              <a:buFont typeface="Arial"/>
              <a:buNone/>
            </a:pPr>
            <a:r>
              <a:rPr lang="en-US"/>
              <a:t>Most devices have encryption settings you can enable in the security menu. </a:t>
            </a:r>
            <a:endParaRPr/>
          </a:p>
        </p:txBody>
      </p:sp>
      <p:sp>
        <p:nvSpPr>
          <p:cNvPr id="1193" name="Google Shape;1193;p82"/>
          <p:cNvSpPr txBox="1">
            <a:spLocks noGrp="1"/>
          </p:cNvSpPr>
          <p:nvPr>
            <p:ph type="body" idx="2"/>
          </p:nvPr>
        </p:nvSpPr>
        <p:spPr>
          <a:xfrm>
            <a:off x="524481" y="513596"/>
            <a:ext cx="5757785"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7. Encrypt Data</a:t>
            </a:r>
            <a:endParaRPr/>
          </a:p>
        </p:txBody>
      </p:sp>
      <p:pic>
        <p:nvPicPr>
          <p:cNvPr id="1194" name="Google Shape;1194;p82"/>
          <p:cNvPicPr preferRelativeResize="0">
            <a:picLocks noGrp="1"/>
          </p:cNvPicPr>
          <p:nvPr>
            <p:ph type="pic" idx="3"/>
          </p:nvPr>
        </p:nvPicPr>
        <p:blipFill rotWithShape="1">
          <a:blip r:embed="rId3">
            <a:alphaModFix/>
          </a:blip>
          <a:srcRect l="5206" r="5206"/>
          <a:stretch/>
        </p:blipFill>
        <p:spPr>
          <a:xfrm>
            <a:off x="7312656" y="1128056"/>
            <a:ext cx="4017562" cy="4825750"/>
          </a:xfrm>
          <a:prstGeom prst="rect">
            <a:avLst/>
          </a:prstGeom>
          <a:solidFill>
            <a:srgbClr val="F2F2F2"/>
          </a:solid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83"/>
          <p:cNvSpPr txBox="1">
            <a:spLocks noGrp="1"/>
          </p:cNvSpPr>
          <p:nvPr>
            <p:ph type="body" idx="1"/>
          </p:nvPr>
        </p:nvSpPr>
        <p:spPr>
          <a:xfrm>
            <a:off x="798380" y="1798816"/>
            <a:ext cx="10595237" cy="3849918"/>
          </a:xfrm>
          <a:prstGeom prst="rect">
            <a:avLst/>
          </a:prstGeom>
          <a:noFill/>
          <a:ln>
            <a:noFill/>
          </a:ln>
        </p:spPr>
        <p:txBody>
          <a:bodyPr spcFirstLastPara="1" wrap="square" lIns="91425" tIns="45700" rIns="91425" bIns="45700" anchor="t" anchorCtr="0">
            <a:noAutofit/>
          </a:bodyPr>
          <a:lstStyle/>
          <a:p>
            <a:pPr marL="571500" lvl="0" indent="-342900" algn="l" rtl="0">
              <a:lnSpc>
                <a:spcPct val="90000"/>
              </a:lnSpc>
              <a:spcBef>
                <a:spcPts val="1000"/>
              </a:spcBef>
              <a:spcAft>
                <a:spcPts val="0"/>
              </a:spcAft>
              <a:buSzPts val="2400"/>
              <a:buFont typeface="Arial"/>
              <a:buChar char="•"/>
            </a:pPr>
            <a:r>
              <a:rPr lang="en-US"/>
              <a:t>To check if an </a:t>
            </a:r>
            <a:r>
              <a:rPr lang="en-US" b="1"/>
              <a:t>iOS device </a:t>
            </a:r>
            <a:r>
              <a:rPr lang="en-US"/>
              <a:t>is encrypted, go to the settings menu and then click on “Touch ID &amp; Passcode.” It will prompt you to enter your lock screen code. Then scroll to the bottom of the page where it should say “Data Protection is enabled.”</a:t>
            </a:r>
            <a:endParaRPr/>
          </a:p>
          <a:p>
            <a:pPr marL="571500" lvl="0" indent="-190500" algn="l" rtl="0">
              <a:lnSpc>
                <a:spcPct val="90000"/>
              </a:lnSpc>
              <a:spcBef>
                <a:spcPts val="1000"/>
              </a:spcBef>
              <a:spcAft>
                <a:spcPts val="0"/>
              </a:spcAft>
              <a:buSzPts val="2400"/>
              <a:buFont typeface="Arial"/>
              <a:buNone/>
            </a:pPr>
            <a:endParaRPr/>
          </a:p>
          <a:p>
            <a:pPr marL="571500" lvl="0" indent="-342900" algn="l" rtl="0">
              <a:lnSpc>
                <a:spcPct val="90000"/>
              </a:lnSpc>
              <a:spcBef>
                <a:spcPts val="1000"/>
              </a:spcBef>
              <a:spcAft>
                <a:spcPts val="0"/>
              </a:spcAft>
              <a:buSzPts val="2400"/>
              <a:buFont typeface="Arial"/>
              <a:buChar char="•"/>
            </a:pPr>
            <a:r>
              <a:rPr lang="en-US"/>
              <a:t>To encrypt an</a:t>
            </a:r>
            <a:r>
              <a:rPr lang="en-US" b="1"/>
              <a:t> Android</a:t>
            </a:r>
            <a:r>
              <a:rPr lang="en-US"/>
              <a:t>, you must first be sure your device is 80% charged, and unroot your phone before continuing. Once these things are done, go to “Security” and choose “Encrypt Phone.” If you don’t charge your device, unroot it or interrupt the encryption process, you may lose all your data. Encryption can take an hour or more.</a:t>
            </a:r>
            <a:endParaRPr/>
          </a:p>
        </p:txBody>
      </p:sp>
      <p:sp>
        <p:nvSpPr>
          <p:cNvPr id="1200" name="Google Shape;1200;p83"/>
          <p:cNvSpPr txBox="1">
            <a:spLocks noGrp="1"/>
          </p:cNvSpPr>
          <p:nvPr>
            <p:ph type="body" idx="2"/>
          </p:nvPr>
        </p:nvSpPr>
        <p:spPr>
          <a:xfrm>
            <a:off x="798380" y="542147"/>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A quick exercise…</a:t>
            </a:r>
            <a:endParaRPr/>
          </a:p>
          <a:p>
            <a:pPr marL="457200" marR="0" lvl="0" indent="-228600" algn="l" rtl="0">
              <a:lnSpc>
                <a:spcPct val="90000"/>
              </a:lnSpc>
              <a:spcBef>
                <a:spcPts val="1000"/>
              </a:spcBef>
              <a:spcAft>
                <a:spcPts val="0"/>
              </a:spcAft>
              <a:buClr>
                <a:srgbClr val="24BAA2"/>
              </a:buClr>
              <a:buSzPts val="3600"/>
              <a:buFont typeface="Arial"/>
              <a:buNone/>
            </a:pPr>
            <a:r>
              <a:rPr lang="en-US"/>
              <a:t>Check if your device is Data Encryption enabled</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84"/>
          <p:cNvSpPr txBox="1">
            <a:spLocks noGrp="1"/>
          </p:cNvSpPr>
          <p:nvPr>
            <p:ph type="body" idx="1"/>
          </p:nvPr>
        </p:nvSpPr>
        <p:spPr>
          <a:xfrm>
            <a:off x="751871" y="1406094"/>
            <a:ext cx="5442662" cy="43776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b="0" i="0">
                <a:solidFill>
                  <a:schemeClr val="lt1"/>
                </a:solidFill>
                <a:latin typeface="Calibri"/>
                <a:ea typeface="Calibri"/>
                <a:cs typeface="Calibri"/>
                <a:sym typeface="Calibri"/>
              </a:rPr>
              <a:t>You’ve probably heard of anti-virus programmes for laptops or desktop computers, but your handheld devices can benefit from them, too. These programmes can protect against viruses and hacking attempts. Some software like </a:t>
            </a:r>
            <a:r>
              <a:rPr lang="en-US" b="0" i="0" u="sng" strike="noStrik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Panda’s free antivirus software</a:t>
            </a:r>
            <a:r>
              <a:rPr lang="en-US" b="0" i="0">
                <a:solidFill>
                  <a:schemeClr val="lt1"/>
                </a:solidFill>
                <a:latin typeface="Calibri"/>
                <a:ea typeface="Calibri"/>
                <a:cs typeface="Calibri"/>
                <a:sym typeface="Calibri"/>
              </a:rPr>
              <a:t> has VPN features included.</a:t>
            </a:r>
            <a:endParaRPr/>
          </a:p>
          <a:p>
            <a:pPr marL="0" lvl="0" indent="0" algn="l" rtl="0">
              <a:lnSpc>
                <a:spcPct val="90000"/>
              </a:lnSpc>
              <a:spcBef>
                <a:spcPts val="1000"/>
              </a:spcBef>
              <a:spcAft>
                <a:spcPts val="0"/>
              </a:spcAft>
              <a:buSzPts val="2400"/>
              <a:buNone/>
            </a:pPr>
            <a:r>
              <a:rPr lang="en-US" b="0" i="0">
                <a:solidFill>
                  <a:schemeClr val="lt1"/>
                </a:solidFill>
                <a:latin typeface="Calibri"/>
                <a:ea typeface="Calibri"/>
                <a:cs typeface="Calibri"/>
                <a:sym typeface="Calibri"/>
              </a:rPr>
              <a:t>Smartphones are pocket-sized computers that can hold all your important data and personal information. Keeping these mobile security tips in mind will help you protect your devices</a:t>
            </a:r>
            <a:endParaRPr/>
          </a:p>
          <a:p>
            <a:pPr marL="0" marR="0" lvl="0" indent="0" algn="l" rtl="0">
              <a:lnSpc>
                <a:spcPct val="90000"/>
              </a:lnSpc>
              <a:spcBef>
                <a:spcPts val="1000"/>
              </a:spcBef>
              <a:spcAft>
                <a:spcPts val="0"/>
              </a:spcAft>
              <a:buClr>
                <a:schemeClr val="lt1"/>
              </a:buClr>
              <a:buSzPts val="2400"/>
              <a:buFont typeface="Arial"/>
              <a:buNone/>
            </a:pPr>
            <a:endParaRPr>
              <a:solidFill>
                <a:schemeClr val="lt1"/>
              </a:solidFill>
              <a:latin typeface="Calibri"/>
              <a:ea typeface="Calibri"/>
              <a:cs typeface="Calibri"/>
              <a:sym typeface="Calibri"/>
            </a:endParaRPr>
          </a:p>
        </p:txBody>
      </p:sp>
      <p:sp>
        <p:nvSpPr>
          <p:cNvPr id="1206" name="Google Shape;1206;p84"/>
          <p:cNvSpPr txBox="1">
            <a:spLocks noGrp="1"/>
          </p:cNvSpPr>
          <p:nvPr>
            <p:ph type="body" idx="2"/>
          </p:nvPr>
        </p:nvSpPr>
        <p:spPr>
          <a:xfrm>
            <a:off x="642937" y="439738"/>
            <a:ext cx="5660531"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8. Install Anti-Virus Software</a:t>
            </a:r>
            <a:endParaRPr/>
          </a:p>
        </p:txBody>
      </p:sp>
      <p:pic>
        <p:nvPicPr>
          <p:cNvPr id="1207" name="Google Shape;1207;p84"/>
          <p:cNvPicPr preferRelativeResize="0">
            <a:picLocks noGrp="1"/>
          </p:cNvPicPr>
          <p:nvPr>
            <p:ph type="pic" idx="3"/>
          </p:nvPr>
        </p:nvPicPr>
        <p:blipFill rotWithShape="1">
          <a:blip r:embed="rId4">
            <a:alphaModFix/>
          </a:blip>
          <a:srcRect l="951" r="950"/>
          <a:stretch/>
        </p:blipFill>
        <p:spPr>
          <a:xfrm>
            <a:off x="7305675" y="936064"/>
            <a:ext cx="4243388" cy="4837112"/>
          </a:xfrm>
          <a:prstGeom prst="rect">
            <a:avLst/>
          </a:prstGeom>
          <a:solidFill>
            <a:srgbClr val="F2F2F2"/>
          </a:solid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85"/>
          <p:cNvSpPr txBox="1">
            <a:spLocks noGrp="1"/>
          </p:cNvSpPr>
          <p:nvPr>
            <p:ph type="body" idx="1"/>
          </p:nvPr>
        </p:nvSpPr>
        <p:spPr>
          <a:xfrm>
            <a:off x="798381" y="2045704"/>
            <a:ext cx="6059620" cy="384991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a:t>GDPR is a law created in the European Union (EU) to protect the personal data of its citizens. Although it was passed in Europe, it affects businesses worldwide.</a:t>
            </a:r>
            <a:endParaRPr/>
          </a:p>
          <a:p>
            <a:pPr marL="457200" marR="0" lvl="0" indent="-228600" algn="l" rtl="0">
              <a:lnSpc>
                <a:spcPct val="90000"/>
              </a:lnSpc>
              <a:spcBef>
                <a:spcPts val="1000"/>
              </a:spcBef>
              <a:spcAft>
                <a:spcPts val="0"/>
              </a:spcAft>
              <a:buClr>
                <a:srgbClr val="092E4B"/>
              </a:buClr>
              <a:buSzPts val="2400"/>
              <a:buFont typeface="Arial"/>
              <a:buNone/>
            </a:pPr>
            <a:r>
              <a:rPr lang="en-US"/>
              <a:t>When it went into effect on May 25, 2018, the GDPR set new standards for data protection, and kickstarted a wave of global privacy laws that forever changed how we use the internet</a:t>
            </a:r>
            <a:endParaRPr/>
          </a:p>
        </p:txBody>
      </p:sp>
      <p:sp>
        <p:nvSpPr>
          <p:cNvPr id="1213" name="Google Shape;1213;p85"/>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GDPR – General Data Protection Regulation </a:t>
            </a:r>
            <a:endParaRPr/>
          </a:p>
        </p:txBody>
      </p:sp>
      <p:pic>
        <p:nvPicPr>
          <p:cNvPr id="1214" name="Google Shape;1214;p85" descr="Image result for Gdpr Seal"/>
          <p:cNvPicPr preferRelativeResize="0"/>
          <p:nvPr/>
        </p:nvPicPr>
        <p:blipFill rotWithShape="1">
          <a:blip r:embed="rId3">
            <a:alphaModFix/>
          </a:blip>
          <a:srcRect b="10439"/>
          <a:stretch/>
        </p:blipFill>
        <p:spPr>
          <a:xfrm>
            <a:off x="7318638" y="2296075"/>
            <a:ext cx="3761957" cy="28093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86"/>
          <p:cNvSpPr txBox="1">
            <a:spLocks noGrp="1"/>
          </p:cNvSpPr>
          <p:nvPr>
            <p:ph type="body" idx="1"/>
          </p:nvPr>
        </p:nvSpPr>
        <p:spPr>
          <a:xfrm>
            <a:off x="659792" y="1194421"/>
            <a:ext cx="10872409" cy="4085110"/>
          </a:xfrm>
          <a:prstGeom prst="rect">
            <a:avLst/>
          </a:prstGeom>
          <a:noFill/>
          <a:ln>
            <a:noFill/>
          </a:ln>
        </p:spPr>
        <p:txBody>
          <a:bodyPr spcFirstLastPara="1" wrap="square" lIns="91425" tIns="45700" rIns="91425" bIns="45700" anchor="t" anchorCtr="0">
            <a:noAutofit/>
          </a:bodyPr>
          <a:lstStyle/>
          <a:p>
            <a:pPr marL="360000" lvl="0" indent="0" algn="l" rtl="0">
              <a:lnSpc>
                <a:spcPct val="90000"/>
              </a:lnSpc>
              <a:spcBef>
                <a:spcPts val="1000"/>
              </a:spcBef>
              <a:spcAft>
                <a:spcPts val="0"/>
              </a:spcAft>
              <a:buSzPts val="2400"/>
              <a:buNone/>
            </a:pPr>
            <a:r>
              <a:rPr lang="en-US" b="1"/>
              <a:t>Personal data </a:t>
            </a:r>
            <a:r>
              <a:rPr lang="en-US"/>
              <a:t>is highly valuable — in fact, it supports a trillion-dollar industry. Companies like Facebook and Google make their profits by selling personal information to advertisers. </a:t>
            </a:r>
            <a:endParaRPr/>
          </a:p>
          <a:p>
            <a:pPr marL="360000" lvl="0" indent="0" algn="l" rtl="0">
              <a:lnSpc>
                <a:spcPct val="90000"/>
              </a:lnSpc>
              <a:spcBef>
                <a:spcPts val="1000"/>
              </a:spcBef>
              <a:spcAft>
                <a:spcPts val="0"/>
              </a:spcAft>
              <a:buSzPts val="2400"/>
              <a:buNone/>
            </a:pPr>
            <a:r>
              <a:rPr lang="en-US"/>
              <a:t>The GDPR tells companies of all sizes what they can and can’t do with your information. By understanding how this legislation works, you’ll have more control over your life online.</a:t>
            </a:r>
            <a:endParaRPr/>
          </a:p>
          <a:p>
            <a:pPr marL="360000" lvl="0" indent="0" algn="l" rtl="0">
              <a:lnSpc>
                <a:spcPct val="90000"/>
              </a:lnSpc>
              <a:spcBef>
                <a:spcPts val="1000"/>
              </a:spcBef>
              <a:spcAft>
                <a:spcPts val="0"/>
              </a:spcAft>
              <a:buSzPts val="2400"/>
              <a:buNone/>
            </a:pPr>
            <a:r>
              <a:rPr lang="en-US" b="1"/>
              <a:t>Personal data </a:t>
            </a:r>
            <a:r>
              <a:rPr lang="en-US"/>
              <a:t>is information that can be used to identify you or others. Put simply, it’s any private details that you wouldn’t want to fall into the wrong hands. 	   E.g., </a:t>
            </a:r>
            <a:r>
              <a:rPr lang="en-US" sz="2000"/>
              <a:t>Name / phone number / address / date of birth / bank account / passport number / social media posts / geotagging / health records / race / religious and political opinions</a:t>
            </a:r>
            <a:endParaRPr/>
          </a:p>
          <a:p>
            <a:pPr marL="360000" lvl="0" indent="0" algn="l" rtl="0">
              <a:lnSpc>
                <a:spcPct val="90000"/>
              </a:lnSpc>
              <a:spcBef>
                <a:spcPts val="1000"/>
              </a:spcBef>
              <a:spcAft>
                <a:spcPts val="0"/>
              </a:spcAft>
              <a:buSzPts val="2400"/>
              <a:buNone/>
            </a:pPr>
            <a:r>
              <a:rPr lang="en-US"/>
              <a:t>Think of personal data like a jigsaw. One piece alone might not say much but connected together they can reveal a vivid picture of one’s life.</a:t>
            </a:r>
            <a:endParaRPr/>
          </a:p>
          <a:p>
            <a:pPr marL="360000" lvl="0" indent="0" algn="l" rtl="0">
              <a:lnSpc>
                <a:spcPct val="90000"/>
              </a:lnSpc>
              <a:spcBef>
                <a:spcPts val="1000"/>
              </a:spcBef>
              <a:spcAft>
                <a:spcPts val="0"/>
              </a:spcAft>
              <a:buSzPts val="2400"/>
              <a:buNone/>
            </a:pPr>
            <a:r>
              <a:rPr lang="en-US" b="1">
                <a:solidFill>
                  <a:srgbClr val="7F3494"/>
                </a:solidFill>
              </a:rPr>
              <a:t>Any incident that leads to personal data being lost, stolen, destroyed, or changed is considered a DATA BREACH.</a:t>
            </a:r>
            <a:endParaRPr b="1">
              <a:solidFill>
                <a:srgbClr val="7F3494"/>
              </a:solidFill>
            </a:endParaRPr>
          </a:p>
        </p:txBody>
      </p:sp>
      <p:sp>
        <p:nvSpPr>
          <p:cNvPr id="1220" name="Google Shape;1220;p86"/>
          <p:cNvSpPr txBox="1">
            <a:spLocks noGrp="1"/>
          </p:cNvSpPr>
          <p:nvPr>
            <p:ph type="body" idx="2"/>
          </p:nvPr>
        </p:nvSpPr>
        <p:spPr>
          <a:xfrm>
            <a:off x="2307139" y="43416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Why do we need GDPR?</a:t>
            </a:r>
            <a:endParaRPr/>
          </a:p>
        </p:txBody>
      </p:sp>
      <p:grpSp>
        <p:nvGrpSpPr>
          <p:cNvPr id="1221" name="Google Shape;1221;p86"/>
          <p:cNvGrpSpPr/>
          <p:nvPr/>
        </p:nvGrpSpPr>
        <p:grpSpPr>
          <a:xfrm>
            <a:off x="1298447" y="354920"/>
            <a:ext cx="885534" cy="895927"/>
            <a:chOff x="7190753" y="5365577"/>
            <a:chExt cx="745522" cy="754272"/>
          </a:xfrm>
        </p:grpSpPr>
        <p:grpSp>
          <p:nvGrpSpPr>
            <p:cNvPr id="1222" name="Google Shape;1222;p86"/>
            <p:cNvGrpSpPr/>
            <p:nvPr/>
          </p:nvGrpSpPr>
          <p:grpSpPr>
            <a:xfrm>
              <a:off x="7353351" y="5647412"/>
              <a:ext cx="420044" cy="75879"/>
              <a:chOff x="7353351" y="5647412"/>
              <a:chExt cx="420044" cy="75879"/>
            </a:xfrm>
          </p:grpSpPr>
          <p:sp>
            <p:nvSpPr>
              <p:cNvPr id="1223" name="Google Shape;1223;p86"/>
              <p:cNvSpPr/>
              <p:nvPr/>
            </p:nvSpPr>
            <p:spPr>
              <a:xfrm>
                <a:off x="7353351" y="5649220"/>
                <a:ext cx="131884" cy="74071"/>
              </a:xfrm>
              <a:custGeom>
                <a:avLst/>
                <a:gdLst/>
                <a:ahLst/>
                <a:cxnLst/>
                <a:rect l="l" t="t" r="r" b="b"/>
                <a:pathLst>
                  <a:path w="131884" h="74071" extrusionOk="0">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86"/>
              <p:cNvSpPr/>
              <p:nvPr/>
            </p:nvSpPr>
            <p:spPr>
              <a:xfrm>
                <a:off x="7640607" y="5647412"/>
                <a:ext cx="132788" cy="75879"/>
              </a:xfrm>
              <a:custGeom>
                <a:avLst/>
                <a:gdLst/>
                <a:ahLst/>
                <a:cxnLst/>
                <a:rect l="l" t="t" r="r" b="b"/>
                <a:pathLst>
                  <a:path w="132788" h="75879" extrusionOk="0">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25" name="Google Shape;1225;p86"/>
            <p:cNvGrpSpPr/>
            <p:nvPr/>
          </p:nvGrpSpPr>
          <p:grpSpPr>
            <a:xfrm>
              <a:off x="7190753" y="5365577"/>
              <a:ext cx="745522" cy="754272"/>
              <a:chOff x="7190753" y="5365577"/>
              <a:chExt cx="745522" cy="754272"/>
            </a:xfrm>
          </p:grpSpPr>
          <p:sp>
            <p:nvSpPr>
              <p:cNvPr id="1226" name="Google Shape;1226;p86"/>
              <p:cNvSpPr/>
              <p:nvPr/>
            </p:nvSpPr>
            <p:spPr>
              <a:xfrm>
                <a:off x="7304327" y="6055729"/>
                <a:ext cx="49268" cy="63218"/>
              </a:xfrm>
              <a:custGeom>
                <a:avLst/>
                <a:gdLst/>
                <a:ahLst/>
                <a:cxnLst/>
                <a:rect l="l" t="t" r="r" b="b"/>
                <a:pathLst>
                  <a:path w="49268" h="63218" extrusionOk="0">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86"/>
              <p:cNvSpPr/>
              <p:nvPr/>
            </p:nvSpPr>
            <p:spPr>
              <a:xfrm>
                <a:off x="7190753" y="5591308"/>
                <a:ext cx="332214" cy="524928"/>
              </a:xfrm>
              <a:custGeom>
                <a:avLst/>
                <a:gdLst/>
                <a:ahLst/>
                <a:cxnLst/>
                <a:rect l="l" t="t" r="r" b="b"/>
                <a:pathLst>
                  <a:path w="332214" h="524928" extrusionOk="0">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86"/>
              <p:cNvSpPr/>
              <p:nvPr/>
            </p:nvSpPr>
            <p:spPr>
              <a:xfrm>
                <a:off x="7272067" y="6011466"/>
                <a:ext cx="31338" cy="31602"/>
              </a:xfrm>
              <a:custGeom>
                <a:avLst/>
                <a:gdLst/>
                <a:ahLst/>
                <a:cxnLst/>
                <a:rect l="l" t="t" r="r" b="b"/>
                <a:pathLst>
                  <a:path w="31338" h="31602" extrusionOk="0">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86"/>
              <p:cNvSpPr/>
              <p:nvPr/>
            </p:nvSpPr>
            <p:spPr>
              <a:xfrm>
                <a:off x="7610098" y="5598136"/>
                <a:ext cx="326177" cy="521713"/>
              </a:xfrm>
              <a:custGeom>
                <a:avLst/>
                <a:gdLst/>
                <a:ahLst/>
                <a:cxnLst/>
                <a:rect l="l" t="t" r="r" b="b"/>
                <a:pathLst>
                  <a:path w="326177" h="521713" extrusionOk="0">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86"/>
              <p:cNvSpPr/>
              <p:nvPr/>
            </p:nvSpPr>
            <p:spPr>
              <a:xfrm>
                <a:off x="7325457" y="5447093"/>
                <a:ext cx="477856" cy="383008"/>
              </a:xfrm>
              <a:custGeom>
                <a:avLst/>
                <a:gdLst/>
                <a:ahLst/>
                <a:cxnLst/>
                <a:rect l="l" t="t" r="r" b="b"/>
                <a:pathLst>
                  <a:path w="477856" h="383008" extrusionOk="0">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86"/>
              <p:cNvSpPr/>
              <p:nvPr/>
            </p:nvSpPr>
            <p:spPr>
              <a:xfrm>
                <a:off x="7549372" y="5799171"/>
                <a:ext cx="30028" cy="30713"/>
              </a:xfrm>
              <a:custGeom>
                <a:avLst/>
                <a:gdLst/>
                <a:ahLst/>
                <a:cxnLst/>
                <a:rect l="l" t="t" r="r" b="b"/>
                <a:pathLst>
                  <a:path w="30028" h="30713" extrusionOk="0">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86"/>
              <p:cNvSpPr/>
              <p:nvPr/>
            </p:nvSpPr>
            <p:spPr>
              <a:xfrm>
                <a:off x="7553889" y="5365577"/>
                <a:ext cx="25292" cy="49682"/>
              </a:xfrm>
              <a:custGeom>
                <a:avLst/>
                <a:gdLst/>
                <a:ahLst/>
                <a:cxnLst/>
                <a:rect l="l" t="t" r="r" b="b"/>
                <a:pathLst>
                  <a:path w="25292" h="49682" extrusionOk="0">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86"/>
              <p:cNvSpPr/>
              <p:nvPr/>
            </p:nvSpPr>
            <p:spPr>
              <a:xfrm>
                <a:off x="7473945" y="5390644"/>
                <a:ext cx="43084" cy="43585"/>
              </a:xfrm>
              <a:custGeom>
                <a:avLst/>
                <a:gdLst/>
                <a:ahLst/>
                <a:cxnLst/>
                <a:rect l="l" t="t" r="r" b="b"/>
                <a:pathLst>
                  <a:path w="43084" h="43585" extrusionOk="0">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86"/>
              <p:cNvSpPr/>
              <p:nvPr/>
            </p:nvSpPr>
            <p:spPr>
              <a:xfrm>
                <a:off x="7617572" y="5390644"/>
                <a:ext cx="43724" cy="43585"/>
              </a:xfrm>
              <a:custGeom>
                <a:avLst/>
                <a:gdLst/>
                <a:ahLst/>
                <a:cxnLst/>
                <a:rect l="l" t="t" r="r" b="b"/>
                <a:pathLst>
                  <a:path w="43724" h="43585" extrusionOk="0">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87"/>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ctr" anchorCtr="0">
            <a:noAutofit/>
          </a:bodyPr>
          <a:lstStyle/>
          <a:p>
            <a:pPr marL="457200" lvl="0" indent="-228600" algn="l" rtl="0">
              <a:lnSpc>
                <a:spcPct val="100000"/>
              </a:lnSpc>
              <a:spcBef>
                <a:spcPts val="1000"/>
              </a:spcBef>
              <a:spcAft>
                <a:spcPts val="0"/>
              </a:spcAft>
              <a:buSzPts val="2400"/>
              <a:buNone/>
            </a:pPr>
            <a:r>
              <a:rPr lang="en-US"/>
              <a:t>PRIVACY BY DESIGN (PbD)</a:t>
            </a:r>
            <a:endParaRPr/>
          </a:p>
        </p:txBody>
      </p:sp>
      <p:sp>
        <p:nvSpPr>
          <p:cNvPr id="1240" name="Google Shape;1240;p87"/>
          <p:cNvSpPr txBox="1">
            <a:spLocks noGrp="1"/>
          </p:cNvSpPr>
          <p:nvPr>
            <p:ph type="body" idx="2"/>
          </p:nvPr>
        </p:nvSpPr>
        <p:spPr>
          <a:xfrm>
            <a:off x="4912293" y="1421593"/>
            <a:ext cx="6553234" cy="99938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000"/>
              </a:spcBef>
              <a:spcAft>
                <a:spcPts val="0"/>
              </a:spcAft>
              <a:buSzPts val="2200"/>
              <a:buNone/>
            </a:pPr>
            <a:r>
              <a:rPr lang="en-US" sz="1900"/>
              <a:t>This is the name of an approach toward privacy that all businesses should now take when creating products and building websites. PbD involves keeping data collection to a minimum and building security measures to prevent data leaks and breaches at all stages of a product’s design.</a:t>
            </a:r>
            <a:endParaRPr sz="1900"/>
          </a:p>
        </p:txBody>
      </p:sp>
      <p:sp>
        <p:nvSpPr>
          <p:cNvPr id="1241" name="Google Shape;1241;p87"/>
          <p:cNvSpPr txBox="1">
            <a:spLocks noGrp="1"/>
          </p:cNvSpPr>
          <p:nvPr>
            <p:ph type="body" idx="3"/>
          </p:nvPr>
        </p:nvSpPr>
        <p:spPr>
          <a:xfrm>
            <a:off x="3291603" y="1263336"/>
            <a:ext cx="1096215"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1</a:t>
            </a:r>
            <a:endParaRPr/>
          </a:p>
        </p:txBody>
      </p:sp>
      <p:sp>
        <p:nvSpPr>
          <p:cNvPr id="1242" name="Google Shape;1242;p87"/>
          <p:cNvSpPr txBox="1">
            <a:spLocks noGrp="1"/>
          </p:cNvSpPr>
          <p:nvPr>
            <p:ph type="body" idx="5"/>
          </p:nvPr>
        </p:nvSpPr>
        <p:spPr>
          <a:xfrm>
            <a:off x="4907571" y="4156020"/>
            <a:ext cx="6562677" cy="339415"/>
          </a:xfrm>
          <a:prstGeom prst="rect">
            <a:avLst/>
          </a:prstGeom>
          <a:noFill/>
          <a:ln>
            <a:noFill/>
          </a:ln>
        </p:spPr>
        <p:txBody>
          <a:bodyPr spcFirstLastPara="1" wrap="square" lIns="91425" tIns="45700" rIns="91425" bIns="45700" anchor="ctr" anchorCtr="0">
            <a:noAutofit/>
          </a:bodyPr>
          <a:lstStyle/>
          <a:p>
            <a:pPr marL="457200" lvl="0" indent="-228600" algn="l" rtl="0">
              <a:lnSpc>
                <a:spcPct val="100000"/>
              </a:lnSpc>
              <a:spcBef>
                <a:spcPts val="1000"/>
              </a:spcBef>
              <a:spcAft>
                <a:spcPts val="0"/>
              </a:spcAft>
              <a:buSzPts val="2400"/>
              <a:buNone/>
            </a:pPr>
            <a:r>
              <a:rPr lang="en-US"/>
              <a:t>CONSENT</a:t>
            </a:r>
            <a:endParaRPr/>
          </a:p>
        </p:txBody>
      </p:sp>
      <p:sp>
        <p:nvSpPr>
          <p:cNvPr id="1243" name="Google Shape;1243;p87"/>
          <p:cNvSpPr txBox="1">
            <a:spLocks noGrp="1"/>
          </p:cNvSpPr>
          <p:nvPr>
            <p:ph type="body" idx="6"/>
          </p:nvPr>
        </p:nvSpPr>
        <p:spPr>
          <a:xfrm>
            <a:off x="4912293" y="4755395"/>
            <a:ext cx="6553234" cy="99938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000"/>
              </a:spcBef>
              <a:spcAft>
                <a:spcPts val="0"/>
              </a:spcAft>
              <a:buSzPts val="2200"/>
              <a:buNone/>
            </a:pPr>
            <a:r>
              <a:rPr lang="en-US" sz="1900"/>
              <a:t>Obtaining consent simply means asking users for permission to process their data. Companies must explain their data collection practices in clear and simple language, and then users must agree. These standards of consent prohibit the use of pre-selected settings in apps or pre-checked boxes on websites.</a:t>
            </a:r>
            <a:endParaRPr sz="1900"/>
          </a:p>
        </p:txBody>
      </p:sp>
      <p:sp>
        <p:nvSpPr>
          <p:cNvPr id="1244" name="Google Shape;1244;p87"/>
          <p:cNvSpPr txBox="1">
            <a:spLocks noGrp="1"/>
          </p:cNvSpPr>
          <p:nvPr>
            <p:ph type="body" idx="7"/>
          </p:nvPr>
        </p:nvSpPr>
        <p:spPr>
          <a:xfrm>
            <a:off x="3291602" y="4495435"/>
            <a:ext cx="1096215"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2</a:t>
            </a:r>
            <a:endParaRPr/>
          </a:p>
        </p:txBody>
      </p:sp>
      <p:sp>
        <p:nvSpPr>
          <p:cNvPr id="1245" name="Google Shape;1245;p87"/>
          <p:cNvSpPr txBox="1"/>
          <p:nvPr/>
        </p:nvSpPr>
        <p:spPr>
          <a:xfrm>
            <a:off x="214215" y="846903"/>
            <a:ext cx="3625494" cy="50167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The following are two of the most common GDPR terms used by security analysts. Understanding them is a vital part of becoming familiar with data protection in general.</a:t>
            </a:r>
            <a:endParaRPr sz="3200" b="0" i="0" u="none" strike="noStrike" cap="non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3"/>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b"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u="sng" dirty="0">
                <a:hlinkClick r:id="rId3" action="ppaction://hlinksldjump">
                  <a:extLst>
                    <a:ext uri="{A12FA001-AC4F-418D-AE19-62706E023703}">
                      <ahyp:hlinkClr xmlns:ahyp="http://schemas.microsoft.com/office/drawing/2018/hyperlinkcolor" val="tx"/>
                    </a:ext>
                  </a:extLst>
                </a:hlinkClick>
              </a:rPr>
              <a:t>How you CONSUME information</a:t>
            </a:r>
            <a:endParaRPr dirty="0"/>
          </a:p>
        </p:txBody>
      </p:sp>
      <p:sp>
        <p:nvSpPr>
          <p:cNvPr id="278" name="Google Shape;278;p43"/>
          <p:cNvSpPr txBox="1">
            <a:spLocks noGrp="1"/>
          </p:cNvSpPr>
          <p:nvPr>
            <p:ph type="body" idx="2"/>
          </p:nvPr>
        </p:nvSpPr>
        <p:spPr>
          <a:xfrm>
            <a:off x="4775199" y="1191313"/>
            <a:ext cx="6690328" cy="999383"/>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en-US"/>
              <a:t>This is the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ability</a:t>
            </a:r>
            <a:r>
              <a:rPr lang="en-US"/>
              <a:t> to complete digital tasks like using an e-reader (kindle), viewing your online banking statements, or searching &amp; reading an online article.</a:t>
            </a:r>
            <a:endParaRPr/>
          </a:p>
        </p:txBody>
      </p:sp>
      <p:sp>
        <p:nvSpPr>
          <p:cNvPr id="279" name="Google Shape;279;p43"/>
          <p:cNvSpPr txBox="1">
            <a:spLocks noGrp="1"/>
          </p:cNvSpPr>
          <p:nvPr>
            <p:ph type="body" idx="3"/>
          </p:nvPr>
        </p:nvSpPr>
        <p:spPr>
          <a:xfrm>
            <a:off x="3669541" y="1076972"/>
            <a:ext cx="1096215"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1</a:t>
            </a:r>
            <a:endParaRPr/>
          </a:p>
        </p:txBody>
      </p:sp>
      <p:sp>
        <p:nvSpPr>
          <p:cNvPr id="280" name="Google Shape;280;p43"/>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b"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u="sng" dirty="0">
                <a:hlinkClick r:id="rId4" action="ppaction://hlinksldjump">
                  <a:extLst>
                    <a:ext uri="{A12FA001-AC4F-418D-AE19-62706E023703}">
                      <ahyp:hlinkClr xmlns:ahyp="http://schemas.microsoft.com/office/drawing/2018/hyperlinkcolor" val="tx"/>
                    </a:ext>
                  </a:extLst>
                </a:hlinkClick>
              </a:rPr>
              <a:t>How you CREATE information</a:t>
            </a:r>
            <a:endParaRPr dirty="0"/>
          </a:p>
        </p:txBody>
      </p:sp>
      <p:sp>
        <p:nvSpPr>
          <p:cNvPr id="281" name="Google Shape;281;p43"/>
          <p:cNvSpPr txBox="1">
            <a:spLocks noGrp="1"/>
          </p:cNvSpPr>
          <p:nvPr>
            <p:ph type="body" idx="6"/>
          </p:nvPr>
        </p:nvSpPr>
        <p:spPr>
          <a:xfrm>
            <a:off x="4848466" y="3055110"/>
            <a:ext cx="6690328" cy="99938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1000"/>
              </a:spcBef>
              <a:spcAft>
                <a:spcPts val="0"/>
              </a:spcAft>
              <a:buSzPts val="2200"/>
              <a:buNone/>
            </a:pPr>
            <a:r>
              <a:rPr lang="en-US"/>
              <a:t>This skill includes everything from making and editing videos to writing articles to creating and editing PDFs.</a:t>
            </a:r>
            <a:endParaRPr/>
          </a:p>
        </p:txBody>
      </p:sp>
      <p:sp>
        <p:nvSpPr>
          <p:cNvPr id="282" name="Google Shape;282;p43"/>
          <p:cNvSpPr txBox="1">
            <a:spLocks noGrp="1"/>
          </p:cNvSpPr>
          <p:nvPr>
            <p:ph type="body" idx="7"/>
          </p:nvPr>
        </p:nvSpPr>
        <p:spPr>
          <a:xfrm>
            <a:off x="3678984" y="2939743"/>
            <a:ext cx="1096215"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2</a:t>
            </a:r>
            <a:endParaRPr/>
          </a:p>
        </p:txBody>
      </p:sp>
      <p:sp>
        <p:nvSpPr>
          <p:cNvPr id="283" name="Google Shape;283;p43"/>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b"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u="sng" dirty="0">
                <a:hlinkClick r:id="rId5" action="ppaction://hlinksldjump">
                  <a:extLst>
                    <a:ext uri="{A12FA001-AC4F-418D-AE19-62706E023703}">
                      <ahyp:hlinkClr xmlns:ahyp="http://schemas.microsoft.com/office/drawing/2018/hyperlinkcolor" val="tx"/>
                    </a:ext>
                  </a:extLst>
                </a:hlinkClick>
              </a:rPr>
              <a:t>How you COMMUNICATE information</a:t>
            </a:r>
            <a:endParaRPr dirty="0"/>
          </a:p>
        </p:txBody>
      </p:sp>
      <p:sp>
        <p:nvSpPr>
          <p:cNvPr id="284" name="Google Shape;284;p43"/>
          <p:cNvSpPr txBox="1">
            <a:spLocks noGrp="1"/>
          </p:cNvSpPr>
          <p:nvPr>
            <p:ph type="body" idx="9"/>
          </p:nvPr>
        </p:nvSpPr>
        <p:spPr>
          <a:xfrm>
            <a:off x="4784641" y="5052896"/>
            <a:ext cx="6705826" cy="99938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1000"/>
              </a:spcBef>
              <a:spcAft>
                <a:spcPts val="0"/>
              </a:spcAft>
              <a:buSzPts val="2200"/>
              <a:buNone/>
            </a:pPr>
            <a:r>
              <a:rPr lang="en-US"/>
              <a:t>Once you have information, you’ll need to know how to share it. Communication can be composing a tweet to sending an email to sharing documents online and more.</a:t>
            </a:r>
            <a:endParaRPr/>
          </a:p>
        </p:txBody>
      </p:sp>
      <p:sp>
        <p:nvSpPr>
          <p:cNvPr id="285" name="Google Shape;285;p43"/>
          <p:cNvSpPr txBox="1">
            <a:spLocks noGrp="1"/>
          </p:cNvSpPr>
          <p:nvPr>
            <p:ph type="body" idx="13"/>
          </p:nvPr>
        </p:nvSpPr>
        <p:spPr>
          <a:xfrm>
            <a:off x="3669540" y="4802514"/>
            <a:ext cx="1096215"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3</a:t>
            </a:r>
            <a:endParaRPr/>
          </a:p>
        </p:txBody>
      </p:sp>
      <p:sp>
        <p:nvSpPr>
          <p:cNvPr id="286" name="Google Shape;286;p43"/>
          <p:cNvSpPr txBox="1"/>
          <p:nvPr/>
        </p:nvSpPr>
        <p:spPr>
          <a:xfrm>
            <a:off x="216957" y="970731"/>
            <a:ext cx="3485879" cy="48936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Much like “literacy” is the ability to read and write, </a:t>
            </a:r>
            <a:r>
              <a:rPr lang="en-US" sz="2400" b="1" i="0" u="none" strike="noStrike" cap="none">
                <a:solidFill>
                  <a:srgbClr val="24BAA2"/>
                </a:solidFill>
                <a:latin typeface="Calibri"/>
                <a:ea typeface="Calibri"/>
                <a:cs typeface="Calibri"/>
                <a:sym typeface="Calibri"/>
              </a:rPr>
              <a:t>DIGITAL LITERACY </a:t>
            </a:r>
            <a:r>
              <a:rPr lang="en-US" sz="2400" b="0" i="0" u="none" strike="noStrike" cap="none">
                <a:solidFill>
                  <a:schemeClr val="lt1"/>
                </a:solidFill>
                <a:latin typeface="Calibri"/>
                <a:ea typeface="Calibri"/>
                <a:cs typeface="Calibri"/>
                <a:sym typeface="Calibri"/>
              </a:rPr>
              <a:t>is the ability to perform tasks in a digital format. While the exact definition may vary between companies, universities, or institutions, you can generally break down the concept of digital literacy into three main skills.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lt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Source</a:t>
            </a:r>
            <a:endParaRPr sz="2400" b="0" i="0" u="none" strike="noStrike" cap="none">
              <a:solidFill>
                <a:schemeClr val="lt1"/>
              </a:solidFill>
              <a:latin typeface="Calibri"/>
              <a:ea typeface="Calibri"/>
              <a:cs typeface="Calibri"/>
              <a:sym typeface="Calibri"/>
            </a:endParaRPr>
          </a:p>
        </p:txBody>
      </p:sp>
      <p:sp>
        <p:nvSpPr>
          <p:cNvPr id="287" name="Google Shape;287;p43"/>
          <p:cNvSpPr txBox="1"/>
          <p:nvPr/>
        </p:nvSpPr>
        <p:spPr>
          <a:xfrm>
            <a:off x="5749047" y="0"/>
            <a:ext cx="471791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7F3494"/>
                </a:solidFill>
                <a:latin typeface="Calibri"/>
                <a:ea typeface="Calibri"/>
                <a:cs typeface="Calibri"/>
                <a:sym typeface="Calibri"/>
              </a:rPr>
              <a:t>The 3 Cs</a:t>
            </a:r>
            <a:endParaRPr/>
          </a:p>
        </p:txBody>
      </p:sp>
      <p:sp>
        <p:nvSpPr>
          <p:cNvPr id="3" name="Google Shape;343;p49">
            <a:extLst>
              <a:ext uri="{FF2B5EF4-FFF2-40B4-BE49-F238E27FC236}">
                <a16:creationId xmlns:a16="http://schemas.microsoft.com/office/drawing/2014/main" id="{0A390650-1AC6-DA4D-FE85-76DC4038A48A}"/>
              </a:ext>
            </a:extLst>
          </p:cNvPr>
          <p:cNvSpPr txBox="1"/>
          <p:nvPr/>
        </p:nvSpPr>
        <p:spPr>
          <a:xfrm>
            <a:off x="3376028" y="256615"/>
            <a:ext cx="2002538" cy="67799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 name="Google Shape;354;p49">
            <a:extLst>
              <a:ext uri="{FF2B5EF4-FFF2-40B4-BE49-F238E27FC236}">
                <a16:creationId xmlns:a16="http://schemas.microsoft.com/office/drawing/2014/main" id="{0BCE05A7-6CF6-5772-E4B8-C170A372B682}"/>
              </a:ext>
            </a:extLst>
          </p:cNvPr>
          <p:cNvGrpSpPr/>
          <p:nvPr/>
        </p:nvGrpSpPr>
        <p:grpSpPr>
          <a:xfrm>
            <a:off x="3524278" y="371153"/>
            <a:ext cx="298590" cy="514317"/>
            <a:chOff x="9062559" y="918767"/>
            <a:chExt cx="774673" cy="1285080"/>
          </a:xfrm>
        </p:grpSpPr>
        <p:sp>
          <p:nvSpPr>
            <p:cNvPr id="5" name="Google Shape;355;p49">
              <a:extLst>
                <a:ext uri="{FF2B5EF4-FFF2-40B4-BE49-F238E27FC236}">
                  <a16:creationId xmlns:a16="http://schemas.microsoft.com/office/drawing/2014/main" id="{84902000-E3A6-E956-19C9-F2562C207D45}"/>
                </a:ext>
              </a:extLst>
            </p:cNvPr>
            <p:cNvSpPr/>
            <p:nvPr/>
          </p:nvSpPr>
          <p:spPr>
            <a:xfrm>
              <a:off x="9062559" y="918767"/>
              <a:ext cx="294869" cy="287009"/>
            </a:xfrm>
            <a:custGeom>
              <a:avLst/>
              <a:gdLst/>
              <a:ahLst/>
              <a:cxnLst/>
              <a:rect l="l" t="t" r="r" b="b"/>
              <a:pathLst>
                <a:path w="294869" h="287009" extrusionOk="0">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nvGrpSpPr>
            <p:cNvPr id="6" name="Google Shape;356;p49">
              <a:extLst>
                <a:ext uri="{FF2B5EF4-FFF2-40B4-BE49-F238E27FC236}">
                  <a16:creationId xmlns:a16="http://schemas.microsoft.com/office/drawing/2014/main" id="{444D79D6-81D5-495F-D79E-09AB8AB16224}"/>
                </a:ext>
              </a:extLst>
            </p:cNvPr>
            <p:cNvGrpSpPr/>
            <p:nvPr/>
          </p:nvGrpSpPr>
          <p:grpSpPr>
            <a:xfrm>
              <a:off x="9122194" y="1004094"/>
              <a:ext cx="715038" cy="1199753"/>
              <a:chOff x="9122194" y="1004094"/>
              <a:chExt cx="715038" cy="1199753"/>
            </a:xfrm>
          </p:grpSpPr>
          <p:sp>
            <p:nvSpPr>
              <p:cNvPr id="7" name="Google Shape;357;p49">
                <a:extLst>
                  <a:ext uri="{FF2B5EF4-FFF2-40B4-BE49-F238E27FC236}">
                    <a16:creationId xmlns:a16="http://schemas.microsoft.com/office/drawing/2014/main" id="{CCECDC1C-BB20-FB3E-F453-0530944CBE09}"/>
                  </a:ext>
                </a:extLst>
              </p:cNvPr>
              <p:cNvSpPr/>
              <p:nvPr/>
            </p:nvSpPr>
            <p:spPr>
              <a:xfrm>
                <a:off x="9122194" y="1508040"/>
                <a:ext cx="252229" cy="516102"/>
              </a:xfrm>
              <a:custGeom>
                <a:avLst/>
                <a:gdLst/>
                <a:ahLst/>
                <a:cxnLst/>
                <a:rect l="l" t="t" r="r" b="b"/>
                <a:pathLst>
                  <a:path w="252229" h="516102" extrusionOk="0">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8" name="Google Shape;358;p49">
                <a:extLst>
                  <a:ext uri="{FF2B5EF4-FFF2-40B4-BE49-F238E27FC236}">
                    <a16:creationId xmlns:a16="http://schemas.microsoft.com/office/drawing/2014/main" id="{8E6F5B3E-65D8-0A28-74B7-B77E68835B18}"/>
                  </a:ext>
                </a:extLst>
              </p:cNvPr>
              <p:cNvSpPr/>
              <p:nvPr/>
            </p:nvSpPr>
            <p:spPr>
              <a:xfrm>
                <a:off x="9560762" y="1399308"/>
                <a:ext cx="186446" cy="158119"/>
              </a:xfrm>
              <a:custGeom>
                <a:avLst/>
                <a:gdLst/>
                <a:ahLst/>
                <a:cxnLst/>
                <a:rect l="l" t="t" r="r" b="b"/>
                <a:pathLst>
                  <a:path w="186446" h="158119" extrusionOk="0">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9" name="Google Shape;359;p49">
                <a:extLst>
                  <a:ext uri="{FF2B5EF4-FFF2-40B4-BE49-F238E27FC236}">
                    <a16:creationId xmlns:a16="http://schemas.microsoft.com/office/drawing/2014/main" id="{BF01120B-0435-AC9C-3AFE-DF06629C0AE5}"/>
                  </a:ext>
                </a:extLst>
              </p:cNvPr>
              <p:cNvSpPr/>
              <p:nvPr/>
            </p:nvSpPr>
            <p:spPr>
              <a:xfrm>
                <a:off x="9430122" y="1374156"/>
                <a:ext cx="214598" cy="174222"/>
              </a:xfrm>
              <a:custGeom>
                <a:avLst/>
                <a:gdLst/>
                <a:ahLst/>
                <a:cxnLst/>
                <a:rect l="l" t="t" r="r" b="b"/>
                <a:pathLst>
                  <a:path w="214598" h="174222" extrusionOk="0">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0" name="Google Shape;360;p49">
                <a:extLst>
                  <a:ext uri="{FF2B5EF4-FFF2-40B4-BE49-F238E27FC236}">
                    <a16:creationId xmlns:a16="http://schemas.microsoft.com/office/drawing/2014/main" id="{E08B72D1-B138-3AA3-323B-63702FD2837E}"/>
                  </a:ext>
                </a:extLst>
              </p:cNvPr>
              <p:cNvSpPr/>
              <p:nvPr/>
            </p:nvSpPr>
            <p:spPr>
              <a:xfrm>
                <a:off x="9317624" y="1363057"/>
                <a:ext cx="206820" cy="196957"/>
              </a:xfrm>
              <a:custGeom>
                <a:avLst/>
                <a:gdLst/>
                <a:ahLst/>
                <a:cxnLst/>
                <a:rect l="l" t="t" r="r" b="b"/>
                <a:pathLst>
                  <a:path w="206820" h="196957" extrusionOk="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1" name="Google Shape;361;p49">
                <a:extLst>
                  <a:ext uri="{FF2B5EF4-FFF2-40B4-BE49-F238E27FC236}">
                    <a16:creationId xmlns:a16="http://schemas.microsoft.com/office/drawing/2014/main" id="{90063C84-80B6-D08F-5B99-4BC24EEF432C}"/>
                  </a:ext>
                </a:extLst>
              </p:cNvPr>
              <p:cNvSpPr/>
              <p:nvPr/>
            </p:nvSpPr>
            <p:spPr>
              <a:xfrm>
                <a:off x="9334139" y="1985348"/>
                <a:ext cx="111242" cy="218499"/>
              </a:xfrm>
              <a:custGeom>
                <a:avLst/>
                <a:gdLst/>
                <a:ahLst/>
                <a:cxnLst/>
                <a:rect l="l" t="t" r="r" b="b"/>
                <a:pathLst>
                  <a:path w="111242" h="218499" extrusionOk="0">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2" name="Google Shape;362;p49">
                <a:extLst>
                  <a:ext uri="{FF2B5EF4-FFF2-40B4-BE49-F238E27FC236}">
                    <a16:creationId xmlns:a16="http://schemas.microsoft.com/office/drawing/2014/main" id="{B72E900F-0B7D-4937-6723-EF46D31A3C9A}"/>
                  </a:ext>
                </a:extLst>
              </p:cNvPr>
              <p:cNvSpPr/>
              <p:nvPr/>
            </p:nvSpPr>
            <p:spPr>
              <a:xfrm>
                <a:off x="9684630" y="1516849"/>
                <a:ext cx="152602" cy="686997"/>
              </a:xfrm>
              <a:custGeom>
                <a:avLst/>
                <a:gdLst/>
                <a:ahLst/>
                <a:cxnLst/>
                <a:rect l="l" t="t" r="r" b="b"/>
                <a:pathLst>
                  <a:path w="152602" h="686997" extrusionOk="0">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3" name="Google Shape;363;p49">
                <a:extLst>
                  <a:ext uri="{FF2B5EF4-FFF2-40B4-BE49-F238E27FC236}">
                    <a16:creationId xmlns:a16="http://schemas.microsoft.com/office/drawing/2014/main" id="{27CEE8B6-4FB5-6F36-6815-227FFA82FF72}"/>
                  </a:ext>
                </a:extLst>
              </p:cNvPr>
              <p:cNvSpPr/>
              <p:nvPr/>
            </p:nvSpPr>
            <p:spPr>
              <a:xfrm>
                <a:off x="9147916" y="1004094"/>
                <a:ext cx="239917" cy="708474"/>
              </a:xfrm>
              <a:custGeom>
                <a:avLst/>
                <a:gdLst/>
                <a:ahLst/>
                <a:cxnLst/>
                <a:rect l="l" t="t" r="r" b="b"/>
                <a:pathLst>
                  <a:path w="239917" h="708474" extrusionOk="0">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grpSp>
      <p:sp>
        <p:nvSpPr>
          <p:cNvPr id="14" name="Google Shape;364;p49">
            <a:extLst>
              <a:ext uri="{FF2B5EF4-FFF2-40B4-BE49-F238E27FC236}">
                <a16:creationId xmlns:a16="http://schemas.microsoft.com/office/drawing/2014/main" id="{DE71C8B6-1F8A-BE25-8F16-1AC846F03FB1}"/>
              </a:ext>
            </a:extLst>
          </p:cNvPr>
          <p:cNvSpPr txBox="1"/>
          <p:nvPr/>
        </p:nvSpPr>
        <p:spPr>
          <a:xfrm>
            <a:off x="3983955" y="281990"/>
            <a:ext cx="153343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7F3494"/>
                </a:solidFill>
                <a:latin typeface="Calibri"/>
                <a:ea typeface="Calibri"/>
                <a:cs typeface="Calibri"/>
                <a:sym typeface="Calibri"/>
              </a:rPr>
              <a:t>TIP: </a:t>
            </a:r>
            <a:r>
              <a:rPr lang="en-US" sz="1400" b="0" i="0" u="none" strike="noStrike" cap="none" dirty="0">
                <a:solidFill>
                  <a:srgbClr val="7F3494"/>
                </a:solidFill>
                <a:latin typeface="Calibri"/>
                <a:ea typeface="Calibri"/>
                <a:cs typeface="Calibri"/>
                <a:sym typeface="Calibri"/>
              </a:rPr>
              <a:t>TAP ON THE TOPIC TO BRING YOU TO IT DIRECTLY</a:t>
            </a:r>
            <a:endParaRP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88"/>
          <p:cNvSpPr txBox="1">
            <a:spLocks noGrp="1"/>
          </p:cNvSpPr>
          <p:nvPr>
            <p:ph type="body" idx="2"/>
          </p:nvPr>
        </p:nvSpPr>
        <p:spPr>
          <a:xfrm>
            <a:off x="798381" y="474990"/>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solidFill>
                  <a:srgbClr val="7F3494"/>
                </a:solidFill>
              </a:rPr>
              <a:t>The Main INTERNET USERS’ Rights to Data Privacy under GDPR…</a:t>
            </a:r>
            <a:endParaRPr/>
          </a:p>
        </p:txBody>
      </p:sp>
      <p:sp>
        <p:nvSpPr>
          <p:cNvPr id="1251" name="Google Shape;1251;p88"/>
          <p:cNvSpPr/>
          <p:nvPr/>
        </p:nvSpPr>
        <p:spPr>
          <a:xfrm>
            <a:off x="1075944" y="1952509"/>
            <a:ext cx="2270760" cy="1889760"/>
          </a:xfrm>
          <a:prstGeom prst="foldedCorner">
            <a:avLst>
              <a:gd name="adj" fmla="val 16667"/>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You’re entitled to know exactly </a:t>
            </a:r>
            <a:r>
              <a:rPr lang="en-US" sz="1800" b="1" i="0" u="none" strike="noStrike" cap="none">
                <a:solidFill>
                  <a:schemeClr val="lt1"/>
                </a:solidFill>
                <a:latin typeface="Calibri"/>
                <a:ea typeface="Calibri"/>
                <a:cs typeface="Calibri"/>
                <a:sym typeface="Calibri"/>
              </a:rPr>
              <a:t>how your data is collected and used</a:t>
            </a:r>
            <a:endParaRPr sz="1400" b="0" i="0" u="none" strike="noStrike" cap="none">
              <a:solidFill>
                <a:srgbClr val="000000"/>
              </a:solidFill>
              <a:latin typeface="Arial"/>
              <a:ea typeface="Arial"/>
              <a:cs typeface="Arial"/>
              <a:sym typeface="Arial"/>
            </a:endParaRPr>
          </a:p>
        </p:txBody>
      </p:sp>
      <p:sp>
        <p:nvSpPr>
          <p:cNvPr id="1252" name="Google Shape;1252;p88"/>
          <p:cNvSpPr/>
          <p:nvPr/>
        </p:nvSpPr>
        <p:spPr>
          <a:xfrm>
            <a:off x="2860971" y="4075835"/>
            <a:ext cx="2270760" cy="1889760"/>
          </a:xfrm>
          <a:prstGeom prst="foldedCorner">
            <a:avLst>
              <a:gd name="adj" fmla="val 16667"/>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You can ask </a:t>
            </a:r>
            <a:r>
              <a:rPr lang="en-US" sz="1800" b="1" i="0" u="none" strike="noStrike" cap="none">
                <a:solidFill>
                  <a:schemeClr val="lt1"/>
                </a:solidFill>
                <a:latin typeface="Calibri"/>
                <a:ea typeface="Calibri"/>
                <a:cs typeface="Calibri"/>
                <a:sym typeface="Calibri"/>
              </a:rPr>
              <a:t>what information has been collected</a:t>
            </a:r>
            <a:r>
              <a:rPr lang="en-US" sz="1800" b="0" i="0" u="none" strike="noStrike" cap="none">
                <a:solidFill>
                  <a:schemeClr val="lt1"/>
                </a:solidFill>
                <a:latin typeface="Calibri"/>
                <a:ea typeface="Calibri"/>
                <a:cs typeface="Calibri"/>
                <a:sym typeface="Calibri"/>
              </a:rPr>
              <a:t> about you (without paying anything)</a:t>
            </a:r>
            <a:endParaRPr sz="1400" b="0" i="0" u="none" strike="noStrike" cap="none">
              <a:solidFill>
                <a:srgbClr val="000000"/>
              </a:solidFill>
              <a:latin typeface="Arial"/>
              <a:ea typeface="Arial"/>
              <a:cs typeface="Arial"/>
              <a:sym typeface="Arial"/>
            </a:endParaRPr>
          </a:p>
        </p:txBody>
      </p:sp>
      <p:sp>
        <p:nvSpPr>
          <p:cNvPr id="1253" name="Google Shape;1253;p88"/>
          <p:cNvSpPr/>
          <p:nvPr/>
        </p:nvSpPr>
        <p:spPr>
          <a:xfrm>
            <a:off x="5089509" y="1978152"/>
            <a:ext cx="2270760" cy="1889760"/>
          </a:xfrm>
          <a:prstGeom prst="foldedCorner">
            <a:avLst>
              <a:gd name="adj" fmla="val 16667"/>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If there are </a:t>
            </a:r>
            <a:r>
              <a:rPr lang="en-US" sz="1800" b="1" i="0" u="none" strike="noStrike" cap="none">
                <a:solidFill>
                  <a:schemeClr val="lt1"/>
                </a:solidFill>
                <a:latin typeface="Calibri"/>
                <a:ea typeface="Calibri"/>
                <a:cs typeface="Calibri"/>
                <a:sym typeface="Calibri"/>
              </a:rPr>
              <a:t>mistakes in your data</a:t>
            </a:r>
            <a:r>
              <a:rPr lang="en-US" sz="1800" b="0" i="0" u="none" strike="noStrike" cap="none">
                <a:solidFill>
                  <a:schemeClr val="lt1"/>
                </a:solidFill>
                <a:latin typeface="Calibri"/>
                <a:ea typeface="Calibri"/>
                <a:cs typeface="Calibri"/>
                <a:sym typeface="Calibri"/>
              </a:rPr>
              <a:t>, you can </a:t>
            </a:r>
            <a:r>
              <a:rPr lang="en-US" sz="1800" b="1" i="0" u="none" strike="noStrike" cap="none">
                <a:solidFill>
                  <a:schemeClr val="lt1"/>
                </a:solidFill>
                <a:latin typeface="Calibri"/>
                <a:ea typeface="Calibri"/>
                <a:cs typeface="Calibri"/>
                <a:sym typeface="Calibri"/>
              </a:rPr>
              <a:t>request to have them corrected</a:t>
            </a:r>
            <a:endParaRPr sz="1400" b="0" i="0" u="none" strike="noStrike" cap="none">
              <a:solidFill>
                <a:srgbClr val="000000"/>
              </a:solidFill>
              <a:latin typeface="Arial"/>
              <a:ea typeface="Arial"/>
              <a:cs typeface="Arial"/>
              <a:sym typeface="Arial"/>
            </a:endParaRPr>
          </a:p>
        </p:txBody>
      </p:sp>
      <p:sp>
        <p:nvSpPr>
          <p:cNvPr id="1254" name="Google Shape;1254;p88"/>
          <p:cNvSpPr/>
          <p:nvPr/>
        </p:nvSpPr>
        <p:spPr>
          <a:xfrm>
            <a:off x="6760461" y="4028454"/>
            <a:ext cx="2270760" cy="1889760"/>
          </a:xfrm>
          <a:prstGeom prst="foldedCorner">
            <a:avLst>
              <a:gd name="adj" fmla="val 16667"/>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You can </a:t>
            </a:r>
            <a:r>
              <a:rPr lang="en-US" sz="1800" b="1" i="0" u="none" strike="noStrike" cap="none">
                <a:solidFill>
                  <a:schemeClr val="lt1"/>
                </a:solidFill>
                <a:latin typeface="Calibri"/>
                <a:ea typeface="Calibri"/>
                <a:cs typeface="Calibri"/>
                <a:sym typeface="Calibri"/>
              </a:rPr>
              <a:t>have your data deleted from records </a:t>
            </a:r>
            <a:endParaRPr sz="1800" b="0" i="0" u="none" strike="noStrike" cap="none">
              <a:solidFill>
                <a:schemeClr val="lt1"/>
              </a:solidFill>
              <a:latin typeface="Calibri"/>
              <a:ea typeface="Calibri"/>
              <a:cs typeface="Calibri"/>
              <a:sym typeface="Calibri"/>
            </a:endParaRPr>
          </a:p>
        </p:txBody>
      </p:sp>
      <p:sp>
        <p:nvSpPr>
          <p:cNvPr id="1255" name="Google Shape;1255;p88"/>
          <p:cNvSpPr/>
          <p:nvPr/>
        </p:nvSpPr>
        <p:spPr>
          <a:xfrm>
            <a:off x="9031221" y="1978152"/>
            <a:ext cx="2270760" cy="1889760"/>
          </a:xfrm>
          <a:prstGeom prst="foldedCorner">
            <a:avLst>
              <a:gd name="adj" fmla="val 16667"/>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You’re allowed to </a:t>
            </a:r>
            <a:r>
              <a:rPr lang="en-US" sz="1800" b="1" i="0" u="none" strike="noStrike" cap="none">
                <a:solidFill>
                  <a:schemeClr val="lt1"/>
                </a:solidFill>
                <a:latin typeface="Calibri"/>
                <a:ea typeface="Calibri"/>
                <a:cs typeface="Calibri"/>
                <a:sym typeface="Calibri"/>
              </a:rPr>
              <a:t>refuse data processing</a:t>
            </a:r>
            <a:r>
              <a:rPr lang="en-US" sz="1800" b="0" i="0" u="none" strike="noStrike" cap="none">
                <a:solidFill>
                  <a:schemeClr val="lt1"/>
                </a:solidFill>
                <a:latin typeface="Calibri"/>
                <a:ea typeface="Calibri"/>
                <a:cs typeface="Calibri"/>
                <a:sym typeface="Calibri"/>
              </a:rPr>
              <a:t>, for example, marketing efforts</a:t>
            </a:r>
            <a:endParaRPr sz="1800" b="0" i="0" u="none" strike="noStrike" cap="none">
              <a:solidFill>
                <a:schemeClr val="lt1"/>
              </a:solidFill>
              <a:latin typeface="Calibri"/>
              <a:ea typeface="Calibri"/>
              <a:cs typeface="Calibri"/>
              <a:sym typeface="Calibri"/>
            </a:endParaRPr>
          </a:p>
        </p:txBody>
      </p:sp>
      <p:pic>
        <p:nvPicPr>
          <p:cNvPr id="1256" name="Google Shape;1256;p88" descr="Badge 3 outline"/>
          <p:cNvPicPr preferRelativeResize="0"/>
          <p:nvPr/>
        </p:nvPicPr>
        <p:blipFill rotWithShape="1">
          <a:blip r:embed="rId3">
            <a:alphaModFix/>
          </a:blip>
          <a:srcRect/>
          <a:stretch/>
        </p:blipFill>
        <p:spPr>
          <a:xfrm>
            <a:off x="4450728" y="2979685"/>
            <a:ext cx="914400" cy="905256"/>
          </a:xfrm>
          <a:prstGeom prst="rect">
            <a:avLst/>
          </a:prstGeom>
          <a:noFill/>
          <a:ln>
            <a:noFill/>
          </a:ln>
        </p:spPr>
      </p:pic>
      <p:pic>
        <p:nvPicPr>
          <p:cNvPr id="1257" name="Google Shape;1257;p88" descr="Badge 1 outline"/>
          <p:cNvPicPr preferRelativeResize="0"/>
          <p:nvPr/>
        </p:nvPicPr>
        <p:blipFill rotWithShape="1">
          <a:blip r:embed="rId4">
            <a:alphaModFix/>
          </a:blip>
          <a:srcRect/>
          <a:stretch/>
        </p:blipFill>
        <p:spPr>
          <a:xfrm>
            <a:off x="432819" y="2008632"/>
            <a:ext cx="914400" cy="914400"/>
          </a:xfrm>
          <a:prstGeom prst="rect">
            <a:avLst/>
          </a:prstGeom>
          <a:noFill/>
          <a:ln>
            <a:noFill/>
          </a:ln>
        </p:spPr>
      </p:pic>
      <p:pic>
        <p:nvPicPr>
          <p:cNvPr id="1258" name="Google Shape;1258;p88" descr="Badge outline"/>
          <p:cNvPicPr preferRelativeResize="0"/>
          <p:nvPr/>
        </p:nvPicPr>
        <p:blipFill rotWithShape="1">
          <a:blip r:embed="rId5">
            <a:alphaModFix/>
          </a:blip>
          <a:srcRect/>
          <a:stretch/>
        </p:blipFill>
        <p:spPr>
          <a:xfrm>
            <a:off x="2211324" y="5022761"/>
            <a:ext cx="914400" cy="914400"/>
          </a:xfrm>
          <a:prstGeom prst="rect">
            <a:avLst/>
          </a:prstGeom>
          <a:noFill/>
          <a:ln>
            <a:noFill/>
          </a:ln>
        </p:spPr>
      </p:pic>
      <p:pic>
        <p:nvPicPr>
          <p:cNvPr id="1259" name="Google Shape;1259;p88" descr="Badge 4 outline"/>
          <p:cNvPicPr preferRelativeResize="0"/>
          <p:nvPr/>
        </p:nvPicPr>
        <p:blipFill rotWithShape="1">
          <a:blip r:embed="rId6">
            <a:alphaModFix/>
          </a:blip>
          <a:srcRect/>
          <a:stretch/>
        </p:blipFill>
        <p:spPr>
          <a:xfrm>
            <a:off x="6095999" y="4973334"/>
            <a:ext cx="914400" cy="914400"/>
          </a:xfrm>
          <a:prstGeom prst="rect">
            <a:avLst/>
          </a:prstGeom>
          <a:noFill/>
          <a:ln>
            <a:noFill/>
          </a:ln>
        </p:spPr>
      </p:pic>
      <p:pic>
        <p:nvPicPr>
          <p:cNvPr id="1260" name="Google Shape;1260;p88" descr="Badge 5 outline"/>
          <p:cNvPicPr preferRelativeResize="0"/>
          <p:nvPr/>
        </p:nvPicPr>
        <p:blipFill rotWithShape="1">
          <a:blip r:embed="rId7">
            <a:alphaModFix/>
          </a:blip>
          <a:srcRect/>
          <a:stretch/>
        </p:blipFill>
        <p:spPr>
          <a:xfrm>
            <a:off x="8381997" y="2196349"/>
            <a:ext cx="914400" cy="9144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89"/>
          <p:cNvSpPr txBox="1">
            <a:spLocks noGrp="1"/>
          </p:cNvSpPr>
          <p:nvPr>
            <p:ph type="body" idx="1"/>
          </p:nvPr>
        </p:nvSpPr>
        <p:spPr>
          <a:xfrm>
            <a:off x="487485" y="1131304"/>
            <a:ext cx="10595237" cy="384991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a:t>Knowing these will help you navigate the policies that websites use to explain their data collection practices.</a:t>
            </a:r>
            <a:endParaRPr/>
          </a:p>
        </p:txBody>
      </p:sp>
      <p:sp>
        <p:nvSpPr>
          <p:cNvPr id="1266" name="Google Shape;1266;p89"/>
          <p:cNvSpPr txBox="1">
            <a:spLocks noGrp="1"/>
          </p:cNvSpPr>
          <p:nvPr>
            <p:ph type="body" idx="2"/>
          </p:nvPr>
        </p:nvSpPr>
        <p:spPr>
          <a:xfrm>
            <a:off x="487485" y="506062"/>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Names and Acronyms associated with the GDPR</a:t>
            </a:r>
            <a:endParaRPr/>
          </a:p>
        </p:txBody>
      </p:sp>
      <p:graphicFrame>
        <p:nvGraphicFramePr>
          <p:cNvPr id="1267" name="Google Shape;1267;p89"/>
          <p:cNvGraphicFramePr/>
          <p:nvPr/>
        </p:nvGraphicFramePr>
        <p:xfrm>
          <a:off x="722376" y="2130552"/>
          <a:ext cx="3000000" cy="3000000"/>
        </p:xfrm>
        <a:graphic>
          <a:graphicData uri="http://schemas.openxmlformats.org/drawingml/2006/table">
            <a:tbl>
              <a:tblPr>
                <a:noFill/>
                <a:tableStyleId>{2164339F-F48F-4690-96B3-3930313E4A0E}</a:tableStyleId>
              </a:tblPr>
              <a:tblGrid>
                <a:gridCol w="2526650">
                  <a:extLst>
                    <a:ext uri="{9D8B030D-6E8A-4147-A177-3AD203B41FA5}">
                      <a16:colId xmlns:a16="http://schemas.microsoft.com/office/drawing/2014/main" val="20000"/>
                    </a:ext>
                  </a:extLst>
                </a:gridCol>
                <a:gridCol w="8373000">
                  <a:extLst>
                    <a:ext uri="{9D8B030D-6E8A-4147-A177-3AD203B41FA5}">
                      <a16:colId xmlns:a16="http://schemas.microsoft.com/office/drawing/2014/main" val="20001"/>
                    </a:ext>
                  </a:extLst>
                </a:gridCol>
              </a:tblGrid>
              <a:tr h="830125">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solidFill>
                            <a:srgbClr val="24BAA2"/>
                          </a:solidFill>
                          <a:latin typeface="Calibri"/>
                          <a:ea typeface="Calibri"/>
                          <a:cs typeface="Calibri"/>
                          <a:sym typeface="Calibri"/>
                        </a:rPr>
                        <a:t>What is a data subject?</a:t>
                      </a:r>
                      <a:endParaRPr sz="2000" u="none" strike="noStrike" cap="none">
                        <a:solidFill>
                          <a:srgbClr val="24BAA2"/>
                        </a:solidFill>
                        <a:latin typeface="Calibri"/>
                        <a:ea typeface="Calibri"/>
                        <a:cs typeface="Calibri"/>
                        <a:sym typeface="Calibri"/>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I’m one and so are you. A data subject is anyone who has their data collected by a company. Basically, everyone who ever used the internet.</a:t>
                      </a:r>
                      <a:endParaRPr sz="1400" u="none" strike="noStrike" cap="none">
                        <a:solidFill>
                          <a:srgbClr val="092E4B"/>
                        </a:solidFill>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extLst>
                  <a:ext uri="{0D108BD9-81ED-4DB2-BD59-A6C34878D82A}">
                    <a16:rowId xmlns:a16="http://schemas.microsoft.com/office/drawing/2014/main" val="10000"/>
                  </a:ext>
                </a:extLst>
              </a:tr>
              <a:tr h="638775">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solidFill>
                            <a:srgbClr val="24BAA2"/>
                          </a:solidFill>
                          <a:latin typeface="Calibri"/>
                          <a:ea typeface="Calibri"/>
                          <a:cs typeface="Calibri"/>
                          <a:sym typeface="Calibri"/>
                        </a:rPr>
                        <a:t>What is a data controller?</a:t>
                      </a:r>
                      <a:endParaRPr sz="2000" u="none" strike="noStrike" cap="none">
                        <a:solidFill>
                          <a:srgbClr val="24BAA2"/>
                        </a:solidFill>
                        <a:latin typeface="Calibri"/>
                        <a:ea typeface="Calibri"/>
                        <a:cs typeface="Calibri"/>
                        <a:sym typeface="Calibri"/>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A data controller is any entity that gathers and stores data — for example, a business.</a:t>
                      </a:r>
                      <a:endParaRPr sz="1400" u="none" strike="noStrike" cap="none">
                        <a:solidFill>
                          <a:srgbClr val="092E4B"/>
                        </a:solidFill>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704250">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solidFill>
                            <a:srgbClr val="24BAA2"/>
                          </a:solidFill>
                          <a:latin typeface="Calibri"/>
                          <a:ea typeface="Calibri"/>
                          <a:cs typeface="Calibri"/>
                          <a:sym typeface="Calibri"/>
                        </a:rPr>
                        <a:t>What is a data processor?</a:t>
                      </a:r>
                      <a:endParaRPr sz="2000" u="none" strike="noStrike" cap="none">
                        <a:solidFill>
                          <a:srgbClr val="24BAA2"/>
                        </a:solidFill>
                        <a:latin typeface="Calibri"/>
                        <a:ea typeface="Calibri"/>
                        <a:cs typeface="Calibri"/>
                        <a:sym typeface="Calibri"/>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This is who a large corporation hires to process data on their behalf. Usually, it’s a payroll company.</a:t>
                      </a:r>
                      <a:endParaRPr sz="1400" u="none" strike="noStrike" cap="none">
                        <a:solidFill>
                          <a:srgbClr val="092E4B"/>
                        </a:solidFill>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extLst>
                  <a:ext uri="{0D108BD9-81ED-4DB2-BD59-A6C34878D82A}">
                    <a16:rowId xmlns:a16="http://schemas.microsoft.com/office/drawing/2014/main" val="10002"/>
                  </a:ext>
                </a:extLst>
              </a:tr>
              <a:tr h="1081850">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solidFill>
                            <a:srgbClr val="24BAA2"/>
                          </a:solidFill>
                          <a:latin typeface="Calibri"/>
                          <a:ea typeface="Calibri"/>
                          <a:cs typeface="Calibri"/>
                          <a:sym typeface="Calibri"/>
                        </a:rPr>
                        <a:t>What is a supervisory authority?</a:t>
                      </a:r>
                      <a:endParaRPr sz="2000" u="none" strike="noStrike" cap="none">
                        <a:solidFill>
                          <a:srgbClr val="24BAA2"/>
                        </a:solidFill>
                        <a:latin typeface="Calibri"/>
                        <a:ea typeface="Calibri"/>
                        <a:cs typeface="Calibri"/>
                        <a:sym typeface="Calibri"/>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Each country in the EU has its own supervisory authority. Like a data privacy sheriff, they enforce the GDPR in their region and hand out hefty fines for breaches as penalties.</a:t>
                      </a:r>
                      <a:endParaRPr sz="1400" u="none" strike="noStrike" cap="none">
                        <a:solidFill>
                          <a:srgbClr val="092E4B"/>
                        </a:solidFill>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920675">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solidFill>
                            <a:srgbClr val="24BAA2"/>
                          </a:solidFill>
                          <a:latin typeface="Calibri"/>
                          <a:ea typeface="Calibri"/>
                          <a:cs typeface="Calibri"/>
                          <a:sym typeface="Calibri"/>
                        </a:rPr>
                        <a:t>What is a data protection officer (DPO)?</a:t>
                      </a:r>
                      <a:endParaRPr sz="2000" u="none" strike="noStrike" cap="none">
                        <a:solidFill>
                          <a:srgbClr val="24BAA2"/>
                        </a:solidFill>
                        <a:latin typeface="Calibri"/>
                        <a:ea typeface="Calibri"/>
                        <a:cs typeface="Calibri"/>
                        <a:sym typeface="Calibri"/>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Companies and public bodies that process lots of data need to appoint an officer (DPO) to handle all their GDPR activities and paperwork.</a:t>
                      </a:r>
                      <a:endParaRPr sz="1400" u="none" strike="noStrike" cap="none">
                        <a:solidFill>
                          <a:srgbClr val="092E4B"/>
                        </a:solidFill>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90"/>
          <p:cNvSpPr txBox="1">
            <a:spLocks noGrp="1"/>
          </p:cNvSpPr>
          <p:nvPr>
            <p:ph type="body" idx="1"/>
          </p:nvPr>
        </p:nvSpPr>
        <p:spPr>
          <a:xfrm>
            <a:off x="1557464" y="1357639"/>
            <a:ext cx="9778140" cy="4895927"/>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dirty="0"/>
              <a:t>In your role you will have access to clients’ sensitive data on a regular basis…if you can follow these simple guidelines, you will be on the right track in terms of GDPR</a:t>
            </a:r>
            <a:endParaRPr dirty="0"/>
          </a:p>
          <a:p>
            <a:pPr marL="457200" marR="0" lvl="0" indent="-228600" algn="l" rtl="0">
              <a:lnSpc>
                <a:spcPct val="90000"/>
              </a:lnSpc>
              <a:spcBef>
                <a:spcPts val="1000"/>
              </a:spcBef>
              <a:spcAft>
                <a:spcPts val="0"/>
              </a:spcAft>
              <a:buClr>
                <a:srgbClr val="092E4B"/>
              </a:buClr>
              <a:buSzPts val="2400"/>
              <a:buFont typeface="Arial"/>
              <a:buNone/>
            </a:pPr>
            <a:r>
              <a:rPr lang="en-US" dirty="0">
                <a:solidFill>
                  <a:srgbClr val="24BAA2"/>
                </a:solidFill>
              </a:rPr>
              <a:t>Do: </a:t>
            </a:r>
            <a:r>
              <a:rPr lang="en-US" dirty="0"/>
              <a:t>Collect information legally and use it fairly</a:t>
            </a:r>
            <a:endParaRPr dirty="0"/>
          </a:p>
          <a:p>
            <a:pPr marL="457200" marR="0" lvl="0" indent="-228600" algn="l" rtl="0">
              <a:lnSpc>
                <a:spcPct val="90000"/>
              </a:lnSpc>
              <a:spcBef>
                <a:spcPts val="1000"/>
              </a:spcBef>
              <a:spcAft>
                <a:spcPts val="0"/>
              </a:spcAft>
              <a:buClr>
                <a:srgbClr val="092E4B"/>
              </a:buClr>
              <a:buSzPts val="2400"/>
              <a:buFont typeface="Arial"/>
              <a:buNone/>
            </a:pPr>
            <a:r>
              <a:rPr lang="en-US" dirty="0">
                <a:solidFill>
                  <a:srgbClr val="7F3494"/>
                </a:solidFill>
              </a:rPr>
              <a:t>Don’t: </a:t>
            </a:r>
            <a:r>
              <a:rPr lang="en-US" dirty="0"/>
              <a:t>Mislead users about what you’ll do with their private details</a:t>
            </a:r>
            <a:endParaRPr dirty="0"/>
          </a:p>
          <a:p>
            <a:pPr marL="457200" marR="0" lvl="0" indent="-228600" algn="l" rtl="0">
              <a:lnSpc>
                <a:spcPct val="90000"/>
              </a:lnSpc>
              <a:spcBef>
                <a:spcPts val="1000"/>
              </a:spcBef>
              <a:spcAft>
                <a:spcPts val="0"/>
              </a:spcAft>
              <a:buClr>
                <a:srgbClr val="092E4B"/>
              </a:buClr>
              <a:buSzPts val="2400"/>
              <a:buFont typeface="Arial"/>
              <a:buNone/>
            </a:pPr>
            <a:r>
              <a:rPr lang="en-US" dirty="0">
                <a:solidFill>
                  <a:srgbClr val="24BAA2"/>
                </a:solidFill>
              </a:rPr>
              <a:t>Do: </a:t>
            </a:r>
            <a:r>
              <a:rPr lang="en-US" dirty="0"/>
              <a:t>Collect as little data as possible</a:t>
            </a:r>
            <a:endParaRPr dirty="0"/>
          </a:p>
          <a:p>
            <a:pPr marL="457200" marR="0" lvl="0" indent="-228600" algn="l" rtl="0">
              <a:lnSpc>
                <a:spcPct val="90000"/>
              </a:lnSpc>
              <a:spcBef>
                <a:spcPts val="1000"/>
              </a:spcBef>
              <a:spcAft>
                <a:spcPts val="0"/>
              </a:spcAft>
              <a:buClr>
                <a:srgbClr val="092E4B"/>
              </a:buClr>
              <a:buSzPts val="2400"/>
              <a:buFont typeface="Arial"/>
              <a:buNone/>
            </a:pPr>
            <a:r>
              <a:rPr lang="en-US" dirty="0">
                <a:solidFill>
                  <a:srgbClr val="7F3494"/>
                </a:solidFill>
              </a:rPr>
              <a:t>Don’t: </a:t>
            </a:r>
            <a:r>
              <a:rPr lang="en-US" dirty="0"/>
              <a:t>Collect lots of data just because you can</a:t>
            </a:r>
            <a:endParaRPr dirty="0"/>
          </a:p>
          <a:p>
            <a:pPr marL="457200" marR="0" lvl="0" indent="-228600" algn="l" rtl="0">
              <a:lnSpc>
                <a:spcPct val="90000"/>
              </a:lnSpc>
              <a:spcBef>
                <a:spcPts val="1000"/>
              </a:spcBef>
              <a:spcAft>
                <a:spcPts val="0"/>
              </a:spcAft>
              <a:buClr>
                <a:srgbClr val="092E4B"/>
              </a:buClr>
              <a:buSzPts val="2400"/>
              <a:buFont typeface="Arial"/>
              <a:buNone/>
            </a:pPr>
            <a:r>
              <a:rPr lang="en-US" dirty="0">
                <a:solidFill>
                  <a:srgbClr val="24BAA2"/>
                </a:solidFill>
              </a:rPr>
              <a:t>Do: </a:t>
            </a:r>
            <a:r>
              <a:rPr lang="en-US" dirty="0"/>
              <a:t>Protect data with strong security systems</a:t>
            </a:r>
            <a:endParaRPr dirty="0"/>
          </a:p>
          <a:p>
            <a:pPr marL="457200" marR="0" lvl="0" indent="-228600" algn="l" rtl="0">
              <a:lnSpc>
                <a:spcPct val="90000"/>
              </a:lnSpc>
              <a:spcBef>
                <a:spcPts val="1000"/>
              </a:spcBef>
              <a:spcAft>
                <a:spcPts val="0"/>
              </a:spcAft>
              <a:buClr>
                <a:srgbClr val="092E4B"/>
              </a:buClr>
              <a:buSzPts val="2400"/>
              <a:buFont typeface="Arial"/>
              <a:buNone/>
            </a:pPr>
            <a:r>
              <a:rPr lang="en-US" dirty="0">
                <a:solidFill>
                  <a:srgbClr val="7F3494"/>
                </a:solidFill>
              </a:rPr>
              <a:t>Don’t: </a:t>
            </a:r>
            <a:r>
              <a:rPr lang="en-US" dirty="0"/>
              <a:t>Assume data will take care of itself</a:t>
            </a:r>
            <a:endParaRPr dirty="0"/>
          </a:p>
          <a:p>
            <a:pPr marL="457200" marR="0" lvl="0" indent="-228600" algn="l" rtl="0">
              <a:lnSpc>
                <a:spcPct val="90000"/>
              </a:lnSpc>
              <a:spcBef>
                <a:spcPts val="1000"/>
              </a:spcBef>
              <a:spcAft>
                <a:spcPts val="0"/>
              </a:spcAft>
              <a:buClr>
                <a:srgbClr val="092E4B"/>
              </a:buClr>
              <a:buSzPts val="2400"/>
              <a:buFont typeface="Arial"/>
              <a:buNone/>
            </a:pPr>
            <a:r>
              <a:rPr lang="en-US" dirty="0">
                <a:solidFill>
                  <a:srgbClr val="24BAA2"/>
                </a:solidFill>
              </a:rPr>
              <a:t>Do: </a:t>
            </a:r>
            <a:r>
              <a:rPr lang="en-US" dirty="0"/>
              <a:t>Only store data for as long as necessary</a:t>
            </a:r>
            <a:endParaRPr dirty="0"/>
          </a:p>
          <a:p>
            <a:pPr marL="457200" marR="0" lvl="0" indent="-228600" algn="l" rtl="0">
              <a:lnSpc>
                <a:spcPct val="90000"/>
              </a:lnSpc>
              <a:spcBef>
                <a:spcPts val="1000"/>
              </a:spcBef>
              <a:spcAft>
                <a:spcPts val="0"/>
              </a:spcAft>
              <a:buClr>
                <a:srgbClr val="092E4B"/>
              </a:buClr>
              <a:buSzPts val="2400"/>
              <a:buFont typeface="Arial"/>
              <a:buNone/>
            </a:pPr>
            <a:r>
              <a:rPr lang="en-US" dirty="0">
                <a:solidFill>
                  <a:srgbClr val="7F3494"/>
                </a:solidFill>
              </a:rPr>
              <a:t>Don’t: </a:t>
            </a:r>
            <a:r>
              <a:rPr lang="en-US" dirty="0"/>
              <a:t>Keep old data you don’t need anymore</a:t>
            </a:r>
            <a:endParaRPr dirty="0"/>
          </a:p>
        </p:txBody>
      </p:sp>
      <p:sp>
        <p:nvSpPr>
          <p:cNvPr id="1273" name="Google Shape;1273;p90"/>
          <p:cNvSpPr txBox="1">
            <a:spLocks noGrp="1"/>
          </p:cNvSpPr>
          <p:nvPr>
            <p:ph type="body" idx="2"/>
          </p:nvPr>
        </p:nvSpPr>
        <p:spPr>
          <a:xfrm>
            <a:off x="598080" y="338668"/>
            <a:ext cx="9886397" cy="101897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GDPR Checklist: Dos &amp; Don’ts</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pic>
        <p:nvPicPr>
          <p:cNvPr id="1278" name="Google Shape;1278;p92" descr="Fireworks exploding in the night sky"/>
          <p:cNvPicPr preferRelativeResize="0">
            <a:picLocks noGrp="1"/>
          </p:cNvPicPr>
          <p:nvPr>
            <p:ph type="pic" idx="2"/>
          </p:nvPr>
        </p:nvPicPr>
        <p:blipFill rotWithShape="1">
          <a:blip r:embed="rId3">
            <a:alphaModFix/>
          </a:blip>
          <a:srcRect t="7522" b="7522"/>
          <a:stretch/>
        </p:blipFill>
        <p:spPr>
          <a:xfrm>
            <a:off x="0" y="0"/>
            <a:ext cx="12192000" cy="6858000"/>
          </a:xfrm>
          <a:prstGeom prst="rect">
            <a:avLst/>
          </a:prstGeom>
          <a:solidFill>
            <a:srgbClr val="F2F2F2"/>
          </a:solidFill>
          <a:ln>
            <a:noFill/>
          </a:ln>
        </p:spPr>
      </p:pic>
      <p:sp>
        <p:nvSpPr>
          <p:cNvPr id="1279" name="Google Shape;1279;p92"/>
          <p:cNvSpPr txBox="1">
            <a:spLocks noGrp="1"/>
          </p:cNvSpPr>
          <p:nvPr>
            <p:ph type="body" idx="1"/>
          </p:nvPr>
        </p:nvSpPr>
        <p:spPr>
          <a:xfrm>
            <a:off x="0" y="1646174"/>
            <a:ext cx="5126463" cy="3565651"/>
          </a:xfrm>
          <a:prstGeom prst="rect">
            <a:avLst/>
          </a:prstGeom>
          <a:solidFill>
            <a:srgbClr val="7F3494"/>
          </a:solidFill>
          <a:ln>
            <a:noFill/>
          </a:ln>
        </p:spPr>
        <p:txBody>
          <a:bodyPr spcFirstLastPara="1" wrap="square" lIns="91425" tIns="45700" rIns="91425" bIns="45700" anchor="ctr" anchorCtr="0">
            <a:normAutofit/>
          </a:bodyPr>
          <a:lstStyle/>
          <a:p>
            <a:pPr marL="457200" marR="0" lvl="0" indent="-228600" algn="ctr" rtl="0">
              <a:lnSpc>
                <a:spcPct val="90000"/>
              </a:lnSpc>
              <a:spcBef>
                <a:spcPts val="1000"/>
              </a:spcBef>
              <a:spcAft>
                <a:spcPts val="0"/>
              </a:spcAft>
              <a:buClr>
                <a:schemeClr val="lt1"/>
              </a:buClr>
              <a:buSzPts val="3000"/>
              <a:buFont typeface="Arial"/>
              <a:buNone/>
            </a:pPr>
            <a:r>
              <a:rPr lang="en-US" sz="3600" b="1"/>
              <a:t>AMAZING</a:t>
            </a:r>
            <a:r>
              <a:rPr lang="en-US" sz="3600"/>
              <a:t> Job You have just Completed </a:t>
            </a:r>
            <a:endParaRPr/>
          </a:p>
          <a:p>
            <a:pPr marL="457200" marR="0" lvl="0" indent="-228600" algn="ctr" rtl="0">
              <a:lnSpc>
                <a:spcPct val="90000"/>
              </a:lnSpc>
              <a:spcBef>
                <a:spcPts val="1000"/>
              </a:spcBef>
              <a:spcAft>
                <a:spcPts val="0"/>
              </a:spcAft>
              <a:buClr>
                <a:schemeClr val="lt1"/>
              </a:buClr>
              <a:buSzPts val="3000"/>
              <a:buFont typeface="Arial"/>
              <a:buNone/>
            </a:pPr>
            <a:r>
              <a:rPr lang="en-US" sz="3600"/>
              <a:t>Module 1</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16"/>
          <p:cNvSpPr txBox="1">
            <a:spLocks noGrp="1"/>
          </p:cNvSpPr>
          <p:nvPr>
            <p:ph type="body" idx="2"/>
          </p:nvPr>
        </p:nvSpPr>
        <p:spPr>
          <a:xfrm>
            <a:off x="690953" y="3739641"/>
            <a:ext cx="3195485" cy="8372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4BAA2"/>
              </a:buClr>
              <a:buSzPts val="5000"/>
              <a:buNone/>
            </a:pPr>
            <a:r>
              <a:rPr lang="en-US"/>
              <a:t>Thank you</a:t>
            </a:r>
            <a:endParaRPr/>
          </a:p>
        </p:txBody>
      </p:sp>
      <p:sp>
        <p:nvSpPr>
          <p:cNvPr id="1286" name="Google Shape;1286;p16"/>
          <p:cNvSpPr txBox="1">
            <a:spLocks noGrp="1"/>
          </p:cNvSpPr>
          <p:nvPr>
            <p:ph type="body" idx="1"/>
          </p:nvPr>
        </p:nvSpPr>
        <p:spPr>
          <a:xfrm>
            <a:off x="7665396" y="5611394"/>
            <a:ext cx="3875423" cy="73114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pPr>
            <a:r>
              <a:rPr lang="en-US" sz="2800" dirty="0">
                <a:solidFill>
                  <a:schemeClr val="dk1"/>
                </a:solidFill>
                <a:latin typeface="Calibri"/>
                <a:ea typeface="Calibri"/>
                <a:cs typeface="Calibri"/>
                <a:sym typeface="Calibri"/>
              </a:rPr>
              <a:t>﻿www.housingcare.net</a:t>
            </a:r>
            <a:endParaRPr dirty="0"/>
          </a:p>
        </p:txBody>
      </p:sp>
      <p:grpSp>
        <p:nvGrpSpPr>
          <p:cNvPr id="1287" name="Google Shape;1287;p16"/>
          <p:cNvGrpSpPr/>
          <p:nvPr/>
        </p:nvGrpSpPr>
        <p:grpSpPr>
          <a:xfrm>
            <a:off x="11054594" y="2625849"/>
            <a:ext cx="280634" cy="280634"/>
            <a:chOff x="1950027" y="2499889"/>
            <a:chExt cx="850463" cy="850463"/>
          </a:xfrm>
        </p:grpSpPr>
        <p:sp>
          <p:nvSpPr>
            <p:cNvPr id="1288" name="Google Shape;1288;p16"/>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289" name="Google Shape;1289;p16"/>
            <p:cNvGrpSpPr/>
            <p:nvPr/>
          </p:nvGrpSpPr>
          <p:grpSpPr>
            <a:xfrm>
              <a:off x="2107521" y="2657382"/>
              <a:ext cx="535476" cy="535477"/>
              <a:chOff x="2107521" y="2657382"/>
              <a:chExt cx="535476" cy="535477"/>
            </a:xfrm>
          </p:grpSpPr>
          <p:sp>
            <p:nvSpPr>
              <p:cNvPr id="1290" name="Google Shape;1290;p16"/>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1" name="Google Shape;1291;p16"/>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2" name="Google Shape;1292;p16"/>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293" name="Google Shape;1293;p16"/>
          <p:cNvGrpSpPr/>
          <p:nvPr/>
        </p:nvGrpSpPr>
        <p:grpSpPr>
          <a:xfrm>
            <a:off x="10362363" y="2625849"/>
            <a:ext cx="280634" cy="280634"/>
            <a:chOff x="-147782" y="2499889"/>
            <a:chExt cx="850463" cy="850463"/>
          </a:xfrm>
        </p:grpSpPr>
        <p:sp>
          <p:nvSpPr>
            <p:cNvPr id="1294" name="Google Shape;1294;p16"/>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5" name="Google Shape;1295;p16"/>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296" name="Google Shape;1296;p16"/>
          <p:cNvGrpSpPr/>
          <p:nvPr/>
        </p:nvGrpSpPr>
        <p:grpSpPr>
          <a:xfrm>
            <a:off x="11400502" y="2625849"/>
            <a:ext cx="280634" cy="280634"/>
            <a:chOff x="2998302" y="2499889"/>
            <a:chExt cx="850463" cy="850463"/>
          </a:xfrm>
        </p:grpSpPr>
        <p:sp>
          <p:nvSpPr>
            <p:cNvPr id="1297" name="Google Shape;1297;p16"/>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8" name="Google Shape;1298;p16"/>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299" name="Google Shape;1299;p16"/>
          <p:cNvGrpSpPr/>
          <p:nvPr/>
        </p:nvGrpSpPr>
        <p:grpSpPr>
          <a:xfrm>
            <a:off x="10016456" y="2625849"/>
            <a:ext cx="280634" cy="280842"/>
            <a:chOff x="-1196056" y="2499889"/>
            <a:chExt cx="850463" cy="851092"/>
          </a:xfrm>
        </p:grpSpPr>
        <p:sp>
          <p:nvSpPr>
            <p:cNvPr id="1300" name="Google Shape;1300;p16"/>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1" name="Google Shape;1301;p16"/>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02" name="Google Shape;1302;p16"/>
          <p:cNvSpPr/>
          <p:nvPr/>
        </p:nvSpPr>
        <p:spPr>
          <a:xfrm>
            <a:off x="10708479" y="2625849"/>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03" name="Google Shape;1303;p16" descr="World with solid fill"/>
          <p:cNvPicPr preferRelativeResize="0"/>
          <p:nvPr/>
        </p:nvPicPr>
        <p:blipFill rotWithShape="1">
          <a:blip r:embed="rId3">
            <a:alphaModFix/>
          </a:blip>
          <a:srcRect/>
          <a:stretch/>
        </p:blipFill>
        <p:spPr>
          <a:xfrm>
            <a:off x="10727019" y="2639589"/>
            <a:ext cx="246077" cy="2460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4"/>
          <p:cNvSpPr txBox="1">
            <a:spLocks noGrp="1"/>
          </p:cNvSpPr>
          <p:nvPr>
            <p:ph type="body" idx="1"/>
          </p:nvPr>
        </p:nvSpPr>
        <p:spPr>
          <a:xfrm>
            <a:off x="798380" y="1648889"/>
            <a:ext cx="10595237" cy="550847"/>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a:t>Digital literacy requires both:</a:t>
            </a:r>
            <a:endParaRPr/>
          </a:p>
        </p:txBody>
      </p:sp>
      <p:sp>
        <p:nvSpPr>
          <p:cNvPr id="293" name="Google Shape;293;p44"/>
          <p:cNvSpPr txBox="1">
            <a:spLocks noGrp="1"/>
          </p:cNvSpPr>
          <p:nvPr>
            <p:ph type="body" idx="2"/>
          </p:nvPr>
        </p:nvSpPr>
        <p:spPr>
          <a:xfrm>
            <a:off x="798379" y="599564"/>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How you CONSUME the Information…</a:t>
            </a:r>
            <a:endParaRPr/>
          </a:p>
        </p:txBody>
      </p:sp>
      <p:sp>
        <p:nvSpPr>
          <p:cNvPr id="294" name="Google Shape;294;p44"/>
          <p:cNvSpPr txBox="1"/>
          <p:nvPr/>
        </p:nvSpPr>
        <p:spPr>
          <a:xfrm>
            <a:off x="888521" y="4402271"/>
            <a:ext cx="7705544"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92E4B"/>
                </a:solidFill>
                <a:latin typeface="Calibri"/>
                <a:ea typeface="Calibri"/>
                <a:cs typeface="Calibri"/>
                <a:sym typeface="Calibri"/>
              </a:rPr>
              <a:t>Cognitive knowledge </a:t>
            </a:r>
            <a:r>
              <a:rPr lang="en-US" sz="2400" b="0" i="0" u="none" strike="noStrike" cap="none">
                <a:solidFill>
                  <a:srgbClr val="092E4B"/>
                </a:solidFill>
                <a:latin typeface="Calibri"/>
                <a:ea typeface="Calibri"/>
                <a:cs typeface="Calibri"/>
                <a:sym typeface="Calibri"/>
              </a:rPr>
              <a:t>then concerns how one should be capable of gathering information, conducting research, and analysing data by using technology, as well as determining the accuracy of the information.</a:t>
            </a:r>
            <a:endParaRPr sz="1400" b="0" i="0" u="none" strike="noStrike" cap="none">
              <a:solidFill>
                <a:srgbClr val="000000"/>
              </a:solidFill>
              <a:latin typeface="Arial"/>
              <a:ea typeface="Arial"/>
              <a:cs typeface="Arial"/>
              <a:sym typeface="Arial"/>
            </a:endParaRPr>
          </a:p>
        </p:txBody>
      </p:sp>
      <p:pic>
        <p:nvPicPr>
          <p:cNvPr id="295" name="Google Shape;295;p44" descr="Icon&#10;&#10;Description automatically generated"/>
          <p:cNvPicPr preferRelativeResize="0"/>
          <p:nvPr/>
        </p:nvPicPr>
        <p:blipFill rotWithShape="1">
          <a:blip r:embed="rId3">
            <a:alphaModFix/>
          </a:blip>
          <a:srcRect/>
          <a:stretch/>
        </p:blipFill>
        <p:spPr>
          <a:xfrm>
            <a:off x="1498566" y="2445407"/>
            <a:ext cx="1606943" cy="1666267"/>
          </a:xfrm>
          <a:prstGeom prst="rect">
            <a:avLst/>
          </a:prstGeom>
          <a:noFill/>
          <a:ln>
            <a:noFill/>
          </a:ln>
        </p:spPr>
      </p:pic>
      <p:grpSp>
        <p:nvGrpSpPr>
          <p:cNvPr id="296" name="Google Shape;296;p44"/>
          <p:cNvGrpSpPr/>
          <p:nvPr/>
        </p:nvGrpSpPr>
        <p:grpSpPr>
          <a:xfrm>
            <a:off x="1975449" y="3054163"/>
            <a:ext cx="326588" cy="448754"/>
            <a:chOff x="7257599" y="768348"/>
            <a:chExt cx="868457" cy="867509"/>
          </a:xfrm>
        </p:grpSpPr>
        <p:sp>
          <p:nvSpPr>
            <p:cNvPr id="297" name="Google Shape;297;p44"/>
            <p:cNvSpPr/>
            <p:nvPr/>
          </p:nvSpPr>
          <p:spPr>
            <a:xfrm>
              <a:off x="7672223" y="1282564"/>
              <a:ext cx="303614" cy="275513"/>
            </a:xfrm>
            <a:custGeom>
              <a:avLst/>
              <a:gdLst/>
              <a:ahLst/>
              <a:cxnLst/>
              <a:rect l="l" t="t" r="r" b="b"/>
              <a:pathLst>
                <a:path w="303614" h="275513" extrusionOk="0">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8" name="Google Shape;298;p44"/>
            <p:cNvGrpSpPr/>
            <p:nvPr/>
          </p:nvGrpSpPr>
          <p:grpSpPr>
            <a:xfrm>
              <a:off x="7257599" y="768348"/>
              <a:ext cx="868457" cy="867509"/>
              <a:chOff x="7257599" y="768348"/>
              <a:chExt cx="868457" cy="867509"/>
            </a:xfrm>
          </p:grpSpPr>
          <p:sp>
            <p:nvSpPr>
              <p:cNvPr id="299" name="Google Shape;299;p44"/>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44"/>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44"/>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44"/>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44"/>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04" name="Google Shape;304;p44"/>
          <p:cNvSpPr txBox="1"/>
          <p:nvPr/>
        </p:nvSpPr>
        <p:spPr>
          <a:xfrm>
            <a:off x="3308583" y="2411502"/>
            <a:ext cx="7938385"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92E4B"/>
                </a:solidFill>
                <a:latin typeface="Calibri"/>
                <a:ea typeface="Calibri"/>
                <a:cs typeface="Calibri"/>
                <a:sym typeface="Calibri"/>
              </a:rPr>
              <a:t>Technical knowledge </a:t>
            </a:r>
            <a:r>
              <a:rPr lang="en-US" sz="2400" b="0" i="0" u="none" strike="noStrike" cap="none">
                <a:solidFill>
                  <a:srgbClr val="092E4B"/>
                </a:solidFill>
                <a:latin typeface="Calibri"/>
                <a:ea typeface="Calibri"/>
                <a:cs typeface="Calibri"/>
                <a:sym typeface="Calibri"/>
              </a:rPr>
              <a:t>and so it is important you know how to access the information via the tools available to you…devices, programs and applications. Understanding how to use services like </a:t>
            </a:r>
            <a:r>
              <a:rPr lang="en-US" sz="2400" b="0" i="0" u="sng" strike="noStrike" cap="none">
                <a:solidFill>
                  <a:srgbClr val="24BAA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Google Search </a:t>
            </a:r>
            <a:r>
              <a:rPr lang="en-US" sz="2400" b="0" i="0" u="none" strike="noStrike" cap="none">
                <a:solidFill>
                  <a:srgbClr val="092E4B"/>
                </a:solidFill>
                <a:latin typeface="Calibri"/>
                <a:ea typeface="Calibri"/>
                <a:cs typeface="Calibri"/>
                <a:sym typeface="Calibri"/>
              </a:rPr>
              <a:t>to find information</a:t>
            </a:r>
            <a:endParaRPr sz="2400" b="0" i="0" u="none" strike="noStrike" cap="none">
              <a:solidFill>
                <a:srgbClr val="092E4B"/>
              </a:solidFill>
              <a:latin typeface="Calibri"/>
              <a:ea typeface="Calibri"/>
              <a:cs typeface="Calibri"/>
              <a:sym typeface="Calibri"/>
            </a:endParaRPr>
          </a:p>
        </p:txBody>
      </p:sp>
      <p:pic>
        <p:nvPicPr>
          <p:cNvPr id="305" name="Google Shape;305;p44" descr="Icon&#10;&#10;Description automatically generated"/>
          <p:cNvPicPr preferRelativeResize="0"/>
          <p:nvPr/>
        </p:nvPicPr>
        <p:blipFill rotWithShape="1">
          <a:blip r:embed="rId5">
            <a:alphaModFix/>
          </a:blip>
          <a:srcRect/>
          <a:stretch/>
        </p:blipFill>
        <p:spPr>
          <a:xfrm>
            <a:off x="8704385" y="3746606"/>
            <a:ext cx="2152677" cy="1799199"/>
          </a:xfrm>
          <a:prstGeom prst="rect">
            <a:avLst/>
          </a:prstGeom>
          <a:noFill/>
          <a:ln>
            <a:noFill/>
          </a:ln>
        </p:spPr>
      </p:pic>
      <p:sp>
        <p:nvSpPr>
          <p:cNvPr id="306" name="Google Shape;306;p44"/>
          <p:cNvSpPr/>
          <p:nvPr/>
        </p:nvSpPr>
        <p:spPr>
          <a:xfrm>
            <a:off x="9972136" y="5122126"/>
            <a:ext cx="379562" cy="344077"/>
          </a:xfrm>
          <a:prstGeom prst="flowChartConnector">
            <a:avLst/>
          </a:prstGeom>
          <a:solidFill>
            <a:srgbClr val="7F3494"/>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3274</TotalTime>
  <Words>7910</Words>
  <Application>Microsoft Office PowerPoint</Application>
  <PresentationFormat>Widescreen</PresentationFormat>
  <Paragraphs>674</Paragraphs>
  <Slides>84</Slides>
  <Notes>84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Noto Sans</vt:lpstr>
      <vt:lpstr>Montserrat</vt:lpstr>
      <vt:lpstr>Montserrat Light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5</cp:revision>
  <dcterms:created xsi:type="dcterms:W3CDTF">2020-10-14T13:32:04Z</dcterms:created>
  <dcterms:modified xsi:type="dcterms:W3CDTF">2023-08-30T14:21:54Z</dcterms:modified>
</cp:coreProperties>
</file>