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 id="2147483663" r:id="rId3"/>
  </p:sldMasterIdLst>
  <p:notesMasterIdLst>
    <p:notesMasterId r:id="rId9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Lst>
  <p:sldSz cx="12192000" cy="6858000"/>
  <p:notesSz cx="6858000" cy="9144000"/>
  <p:embeddedFontLst>
    <p:embeddedFont>
      <p:font typeface="Calibri" panose="020F0502020204030204" pitchFamily="34" charset="0"/>
      <p:regular r:id="rId95"/>
      <p:bold r:id="rId96"/>
      <p:italic r:id="rId97"/>
      <p:boldItalic r:id="rId98"/>
    </p:embeddedFont>
    <p:embeddedFont>
      <p:font typeface="Montserrat" panose="00000500000000000000" pitchFamily="2" charset="0"/>
      <p:regular r:id="rId99"/>
      <p:bold r:id="rId100"/>
      <p:italic r:id="rId101"/>
      <p:boldItalic r:id="rId102"/>
    </p:embeddedFont>
    <p:embeddedFont>
      <p:font typeface="Montserrat Light" panose="00000400000000000000" pitchFamily="2" charset="0"/>
      <p:regular r:id="rId103"/>
      <p:bold r:id="rId104"/>
      <p:italic r:id="rId105"/>
      <p:boldItalic r:id="rId106"/>
    </p:embeddedFont>
    <p:embeddedFont>
      <p:font typeface="Noto Sans" panose="020B0502040504020204" pitchFamily="34"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ilz5xqT7N87rIcUaOqFoYwXfy4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Whyte ( Momentum Consulting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092E4B"/>
    <a:srgbClr val="7F349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font" Target="fonts/font1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2.fntdata"/><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6.fntdata"/><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11T09:55:46.208" idx="1">
    <p:pos x="2904" y="1314"/>
    <p:text>again can we reference these studies?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_XY5h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d7304e93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d7304e930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1d7304e930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d7304e930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1d7304e930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1d7304e930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d7304e930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d7304e9305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1d7304e9305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8d05828803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18d05828803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94" name="Google Shape;6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d7304e930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1d7304e930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d7304e9305_0_1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g1d7304e9305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d7304e9305_0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1d7304e9305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d0582880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g18d0582880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9" name="Google Shape;78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56" name="Google Shape;856;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7" name="Google Shape;87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2" name="Google Shape;94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9" name="Google Shape;98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3" name="Google Shape;104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0" name="Google Shape;10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8d05828803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9" name="Google Shape;1059;g18d05828803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8" name="Google Shape;1068;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4" name="Google Shape;1074;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0" name="Google Shape;108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5" name="Google Shape;1095;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2" name="Google Shape;110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0" name="Google Shape;112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9" name="Google Shape;11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2" name="Google Shape;11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0" name="Google Shape;119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4"/>
        <p:cNvGrpSpPr/>
        <p:nvPr/>
      </p:nvGrpSpPr>
      <p:grpSpPr>
        <a:xfrm>
          <a:off x="0" y="0"/>
          <a:ext cx="0" cy="0"/>
          <a:chOff x="0" y="0"/>
          <a:chExt cx="0" cy="0"/>
        </a:xfrm>
      </p:grpSpPr>
      <p:sp>
        <p:nvSpPr>
          <p:cNvPr id="115" name="Google Shape;115;p119"/>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119"/>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19"/>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8" name="Google Shape;118;p119"/>
          <p:cNvGrpSpPr/>
          <p:nvPr/>
        </p:nvGrpSpPr>
        <p:grpSpPr>
          <a:xfrm>
            <a:off x="336354" y="5927698"/>
            <a:ext cx="2735993" cy="679345"/>
            <a:chOff x="0" y="0"/>
            <a:chExt cx="2301694" cy="571500"/>
          </a:xfrm>
        </p:grpSpPr>
        <p:sp>
          <p:nvSpPr>
            <p:cNvPr id="119" name="Google Shape;119;p11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1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pic>
        <p:nvPicPr>
          <p:cNvPr id="121" name="Google Shape;121;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354" y="587665"/>
            <a:ext cx="5189566" cy="1979955"/>
          </a:xfrm>
          <a:prstGeom prst="rect">
            <a:avLst/>
          </a:prstGeom>
          <a:noFill/>
          <a:ln>
            <a:noFill/>
          </a:ln>
        </p:spPr>
      </p:pic>
      <p:grpSp>
        <p:nvGrpSpPr>
          <p:cNvPr id="122" name="Google Shape;122;p119"/>
          <p:cNvGrpSpPr/>
          <p:nvPr/>
        </p:nvGrpSpPr>
        <p:grpSpPr>
          <a:xfrm>
            <a:off x="9565775" y="3574321"/>
            <a:ext cx="3525984" cy="2857223"/>
            <a:chOff x="1659400" y="1572038"/>
            <a:chExt cx="970931" cy="786778"/>
          </a:xfrm>
        </p:grpSpPr>
        <p:sp>
          <p:nvSpPr>
            <p:cNvPr id="123" name="Google Shape;123;p119"/>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119"/>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5" name="Google Shape;125;p119"/>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26" name="Google Shape;126;p119"/>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27"/>
        <p:cNvGrpSpPr/>
        <p:nvPr/>
      </p:nvGrpSpPr>
      <p:grpSpPr>
        <a:xfrm>
          <a:off x="0" y="0"/>
          <a:ext cx="0" cy="0"/>
          <a:chOff x="0" y="0"/>
          <a:chExt cx="0" cy="0"/>
        </a:xfrm>
      </p:grpSpPr>
      <p:sp>
        <p:nvSpPr>
          <p:cNvPr id="128" name="Google Shape;128;p120"/>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120"/>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20"/>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120"/>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120"/>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4" name="Google Shape;134;p120"/>
          <p:cNvGrpSpPr/>
          <p:nvPr/>
        </p:nvGrpSpPr>
        <p:grpSpPr>
          <a:xfrm>
            <a:off x="9005185" y="0"/>
            <a:ext cx="3525984" cy="2857223"/>
            <a:chOff x="1659400" y="1572038"/>
            <a:chExt cx="970931" cy="786778"/>
          </a:xfrm>
        </p:grpSpPr>
        <p:sp>
          <p:nvSpPr>
            <p:cNvPr id="135" name="Google Shape;135;p1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1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37"/>
        <p:cNvGrpSpPr/>
        <p:nvPr/>
      </p:nvGrpSpPr>
      <p:grpSpPr>
        <a:xfrm>
          <a:off x="0" y="0"/>
          <a:ext cx="0" cy="0"/>
          <a:chOff x="0" y="0"/>
          <a:chExt cx="0" cy="0"/>
        </a:xfrm>
      </p:grpSpPr>
      <p:sp>
        <p:nvSpPr>
          <p:cNvPr id="138" name="Google Shape;138;g1d7304e9305_0_176"/>
          <p:cNvSpPr/>
          <p:nvPr/>
        </p:nvSpPr>
        <p:spPr>
          <a:xfrm>
            <a:off x="0" y="882027"/>
            <a:ext cx="12192823" cy="1437667"/>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g1d7304e9305_0_176"/>
          <p:cNvSpPr txBox="1">
            <a:spLocks noGrp="1"/>
          </p:cNvSpPr>
          <p:nvPr>
            <p:ph type="body" idx="1"/>
          </p:nvPr>
        </p:nvSpPr>
        <p:spPr>
          <a:xfrm>
            <a:off x="835671" y="2727702"/>
            <a:ext cx="7178100" cy="331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g1d7304e9305_0_176"/>
          <p:cNvSpPr txBox="1">
            <a:spLocks noGrp="1"/>
          </p:cNvSpPr>
          <p:nvPr>
            <p:ph type="body" idx="2"/>
          </p:nvPr>
        </p:nvSpPr>
        <p:spPr>
          <a:xfrm>
            <a:off x="835671" y="1104337"/>
            <a:ext cx="7178100" cy="103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1" name="Google Shape;141;g1d7304e9305_0_176"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68850" y="226918"/>
            <a:ext cx="4094253" cy="6404164"/>
          </a:xfrm>
          <a:prstGeom prst="rect">
            <a:avLst/>
          </a:prstGeom>
          <a:noFill/>
          <a:ln>
            <a:noFill/>
          </a:ln>
        </p:spPr>
      </p:pic>
      <p:sp>
        <p:nvSpPr>
          <p:cNvPr id="142" name="Google Shape;142;g1d7304e9305_0_176"/>
          <p:cNvSpPr>
            <a:spLocks noGrp="1"/>
          </p:cNvSpPr>
          <p:nvPr>
            <p:ph type="pic" idx="3"/>
          </p:nvPr>
        </p:nvSpPr>
        <p:spPr>
          <a:xfrm>
            <a:off x="8583306" y="1246695"/>
            <a:ext cx="2444100" cy="4337100"/>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43"/>
        <p:cNvGrpSpPr/>
        <p:nvPr/>
      </p:nvGrpSpPr>
      <p:grpSpPr>
        <a:xfrm>
          <a:off x="0" y="0"/>
          <a:ext cx="0" cy="0"/>
          <a:chOff x="0" y="0"/>
          <a:chExt cx="0" cy="0"/>
        </a:xfrm>
      </p:grpSpPr>
      <p:sp>
        <p:nvSpPr>
          <p:cNvPr id="144" name="Google Shape;144;g1d7304e9305_0_182"/>
          <p:cNvSpPr txBox="1">
            <a:spLocks noGrp="1"/>
          </p:cNvSpPr>
          <p:nvPr>
            <p:ph type="body" idx="1"/>
          </p:nvPr>
        </p:nvSpPr>
        <p:spPr>
          <a:xfrm>
            <a:off x="1553583" y="1623405"/>
            <a:ext cx="9778200" cy="4896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g1d7304e9305_0_182"/>
          <p:cNvSpPr txBox="1">
            <a:spLocks noGrp="1"/>
          </p:cNvSpPr>
          <p:nvPr>
            <p:ph type="body" idx="2"/>
          </p:nvPr>
        </p:nvSpPr>
        <p:spPr>
          <a:xfrm>
            <a:off x="1503336" y="604434"/>
            <a:ext cx="9886500" cy="10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g1d7304e9305_0_182"/>
          <p:cNvSpPr/>
          <p:nvPr/>
        </p:nvSpPr>
        <p:spPr>
          <a:xfrm>
            <a:off x="12192000" y="-287867"/>
            <a:ext cx="1185300" cy="714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g1d7304e9305_0_182"/>
          <p:cNvSpPr/>
          <p:nvPr/>
        </p:nvSpPr>
        <p:spPr>
          <a:xfrm>
            <a:off x="8591" y="5357970"/>
            <a:ext cx="1359566" cy="96395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g1d7304e9305_0_182"/>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52"/>
        <p:cNvGrpSpPr/>
        <p:nvPr/>
      </p:nvGrpSpPr>
      <p:grpSpPr>
        <a:xfrm>
          <a:off x="0" y="0"/>
          <a:ext cx="0" cy="0"/>
          <a:chOff x="0" y="0"/>
          <a:chExt cx="0" cy="0"/>
        </a:xfrm>
      </p:grpSpPr>
      <p:sp>
        <p:nvSpPr>
          <p:cNvPr id="153" name="Google Shape;153;p110"/>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110"/>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5" name="Google Shape;155;p110"/>
          <p:cNvGrpSpPr/>
          <p:nvPr/>
        </p:nvGrpSpPr>
        <p:grpSpPr>
          <a:xfrm>
            <a:off x="4884044" y="3946789"/>
            <a:ext cx="3525984" cy="2857223"/>
            <a:chOff x="1659400" y="1572038"/>
            <a:chExt cx="970931" cy="786778"/>
          </a:xfrm>
        </p:grpSpPr>
        <p:sp>
          <p:nvSpPr>
            <p:cNvPr id="156" name="Google Shape;156;p11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11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8" name="Google Shape;158;p110"/>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9"/>
        <p:cNvGrpSpPr/>
        <p:nvPr/>
      </p:nvGrpSpPr>
      <p:grpSpPr>
        <a:xfrm>
          <a:off x="0" y="0"/>
          <a:ext cx="0" cy="0"/>
          <a:chOff x="0" y="0"/>
          <a:chExt cx="0" cy="0"/>
        </a:xfrm>
      </p:grpSpPr>
      <p:sp>
        <p:nvSpPr>
          <p:cNvPr id="160" name="Google Shape;160;p10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10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10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3" name="Google Shape;163;p107"/>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flipH="1">
            <a:off x="0" y="1639691"/>
            <a:ext cx="8439100" cy="5375657"/>
          </a:xfrm>
          <a:prstGeom prst="rect">
            <a:avLst/>
          </a:prstGeom>
          <a:noFill/>
          <a:ln>
            <a:noFill/>
          </a:ln>
        </p:spPr>
      </p:pic>
      <p:sp>
        <p:nvSpPr>
          <p:cNvPr id="164" name="Google Shape;164;p107"/>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65"/>
        <p:cNvGrpSpPr/>
        <p:nvPr/>
      </p:nvGrpSpPr>
      <p:grpSpPr>
        <a:xfrm>
          <a:off x="0" y="0"/>
          <a:ext cx="0" cy="0"/>
          <a:chOff x="0" y="0"/>
          <a:chExt cx="0" cy="0"/>
        </a:xfrm>
      </p:grpSpPr>
      <p:sp>
        <p:nvSpPr>
          <p:cNvPr id="166" name="Google Shape;166;p106"/>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106"/>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10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9" name="Google Shape;169;p106"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68850" y="226918"/>
            <a:ext cx="4094254" cy="6404164"/>
          </a:xfrm>
          <a:prstGeom prst="rect">
            <a:avLst/>
          </a:prstGeom>
          <a:noFill/>
          <a:ln>
            <a:noFill/>
          </a:ln>
        </p:spPr>
      </p:pic>
      <p:sp>
        <p:nvSpPr>
          <p:cNvPr id="170" name="Google Shape;170;p106"/>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1"/>
        <p:cNvGrpSpPr/>
        <p:nvPr/>
      </p:nvGrpSpPr>
      <p:grpSpPr>
        <a:xfrm>
          <a:off x="0" y="0"/>
          <a:ext cx="0" cy="0"/>
          <a:chOff x="0" y="0"/>
          <a:chExt cx="0" cy="0"/>
        </a:xfrm>
      </p:grpSpPr>
      <p:sp>
        <p:nvSpPr>
          <p:cNvPr id="172" name="Google Shape;172;p108"/>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108"/>
          <p:cNvSpPr>
            <a:spLocks noGrp="1"/>
          </p:cNvSpPr>
          <p:nvPr>
            <p:ph type="pic" idx="2"/>
          </p:nvPr>
        </p:nvSpPr>
        <p:spPr>
          <a:xfrm>
            <a:off x="0" y="0"/>
            <a:ext cx="12192000" cy="6858000"/>
          </a:xfrm>
          <a:prstGeom prst="rect">
            <a:avLst/>
          </a:prstGeom>
          <a:solidFill>
            <a:srgbClr val="F2F2F2"/>
          </a:solidFill>
          <a:ln>
            <a:noFill/>
          </a:ln>
        </p:spPr>
      </p:sp>
      <p:sp>
        <p:nvSpPr>
          <p:cNvPr id="174" name="Google Shape;174;p108"/>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5" name="Google Shape;175;p108"/>
          <p:cNvGrpSpPr/>
          <p:nvPr/>
        </p:nvGrpSpPr>
        <p:grpSpPr>
          <a:xfrm>
            <a:off x="-1877189" y="2648392"/>
            <a:ext cx="3525984" cy="2857223"/>
            <a:chOff x="1659400" y="1572038"/>
            <a:chExt cx="970931" cy="786778"/>
          </a:xfrm>
        </p:grpSpPr>
        <p:sp>
          <p:nvSpPr>
            <p:cNvPr id="176" name="Google Shape;176;p10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10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78"/>
        <p:cNvGrpSpPr/>
        <p:nvPr/>
      </p:nvGrpSpPr>
      <p:grpSpPr>
        <a:xfrm>
          <a:off x="0" y="0"/>
          <a:ext cx="0" cy="0"/>
          <a:chOff x="0" y="0"/>
          <a:chExt cx="0" cy="0"/>
        </a:xfrm>
      </p:grpSpPr>
      <p:sp>
        <p:nvSpPr>
          <p:cNvPr id="179" name="Google Shape;179;p10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10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10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10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10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84"/>
        <p:cNvGrpSpPr/>
        <p:nvPr/>
      </p:nvGrpSpPr>
      <p:grpSpPr>
        <a:xfrm>
          <a:off x="0" y="0"/>
          <a:ext cx="0" cy="0"/>
          <a:chOff x="0" y="0"/>
          <a:chExt cx="0" cy="0"/>
        </a:xfrm>
      </p:grpSpPr>
      <p:sp>
        <p:nvSpPr>
          <p:cNvPr id="185" name="Google Shape;185;p111"/>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111"/>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111"/>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111"/>
          <p:cNvSpPr>
            <a:spLocks noGrp="1"/>
          </p:cNvSpPr>
          <p:nvPr>
            <p:ph type="pic" idx="3"/>
          </p:nvPr>
        </p:nvSpPr>
        <p:spPr>
          <a:xfrm>
            <a:off x="5888002" y="439730"/>
            <a:ext cx="5660531" cy="6045736"/>
          </a:xfrm>
          <a:prstGeom prst="rect">
            <a:avLst/>
          </a:prstGeom>
          <a:solidFill>
            <a:srgbClr val="F2F2F2"/>
          </a:solidFill>
          <a:ln>
            <a:noFill/>
          </a:ln>
        </p:spPr>
      </p:sp>
      <p:grpSp>
        <p:nvGrpSpPr>
          <p:cNvPr id="189" name="Google Shape;189;p111"/>
          <p:cNvGrpSpPr/>
          <p:nvPr/>
        </p:nvGrpSpPr>
        <p:grpSpPr>
          <a:xfrm>
            <a:off x="-2012374" y="3808246"/>
            <a:ext cx="3525984" cy="2857223"/>
            <a:chOff x="1659400" y="1572038"/>
            <a:chExt cx="970931" cy="786778"/>
          </a:xfrm>
        </p:grpSpPr>
        <p:sp>
          <p:nvSpPr>
            <p:cNvPr id="190" name="Google Shape;190;p11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11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7"/>
        <p:cNvGrpSpPr/>
        <p:nvPr/>
      </p:nvGrpSpPr>
      <p:grpSpPr>
        <a:xfrm>
          <a:off x="0" y="0"/>
          <a:ext cx="0" cy="0"/>
          <a:chOff x="0" y="0"/>
          <a:chExt cx="0" cy="0"/>
        </a:xfrm>
      </p:grpSpPr>
      <p:sp>
        <p:nvSpPr>
          <p:cNvPr id="28" name="Google Shape;28;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a:spLocks noGrp="1"/>
          </p:cNvSpPr>
          <p:nvPr>
            <p:ph type="pic" idx="3"/>
          </p:nvPr>
        </p:nvSpPr>
        <p:spPr>
          <a:xfrm>
            <a:off x="5888002" y="439730"/>
            <a:ext cx="5660531" cy="6045736"/>
          </a:xfrm>
          <a:prstGeom prst="rect">
            <a:avLst/>
          </a:prstGeom>
          <a:solidFill>
            <a:srgbClr val="F2F2F2"/>
          </a:solidFill>
          <a:ln>
            <a:noFill/>
          </a:ln>
        </p:spPr>
      </p:sp>
      <p:grpSp>
        <p:nvGrpSpPr>
          <p:cNvPr id="32" name="Google Shape;32;p30"/>
          <p:cNvGrpSpPr/>
          <p:nvPr/>
        </p:nvGrpSpPr>
        <p:grpSpPr>
          <a:xfrm>
            <a:off x="-2012374" y="3808246"/>
            <a:ext cx="3525984" cy="2857223"/>
            <a:chOff x="1659400" y="1572038"/>
            <a:chExt cx="970931" cy="786778"/>
          </a:xfrm>
        </p:grpSpPr>
        <p:sp>
          <p:nvSpPr>
            <p:cNvPr id="33" name="Google Shape;33;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92"/>
        <p:cNvGrpSpPr/>
        <p:nvPr/>
      </p:nvGrpSpPr>
      <p:grpSpPr>
        <a:xfrm>
          <a:off x="0" y="0"/>
          <a:ext cx="0" cy="0"/>
          <a:chOff x="0" y="0"/>
          <a:chExt cx="0" cy="0"/>
        </a:xfrm>
      </p:grpSpPr>
      <p:sp>
        <p:nvSpPr>
          <p:cNvPr id="193" name="Google Shape;193;p112"/>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112"/>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112"/>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11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112"/>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98"/>
        <p:cNvGrpSpPr/>
        <p:nvPr/>
      </p:nvGrpSpPr>
      <p:grpSpPr>
        <a:xfrm>
          <a:off x="0" y="0"/>
          <a:ext cx="0" cy="0"/>
          <a:chOff x="0" y="0"/>
          <a:chExt cx="0" cy="0"/>
        </a:xfrm>
      </p:grpSpPr>
      <p:sp>
        <p:nvSpPr>
          <p:cNvPr id="199" name="Google Shape;199;p113"/>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113"/>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11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Google Shape;202;p11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113"/>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113"/>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05" name="Google Shape;205;p113"/>
          <p:cNvGrpSpPr/>
          <p:nvPr/>
        </p:nvGrpSpPr>
        <p:grpSpPr>
          <a:xfrm>
            <a:off x="9005185" y="0"/>
            <a:ext cx="3525984" cy="2857223"/>
            <a:chOff x="1659400" y="1572038"/>
            <a:chExt cx="970931" cy="786778"/>
          </a:xfrm>
        </p:grpSpPr>
        <p:sp>
          <p:nvSpPr>
            <p:cNvPr id="206" name="Google Shape;206;p11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1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208"/>
        <p:cNvGrpSpPr/>
        <p:nvPr/>
      </p:nvGrpSpPr>
      <p:grpSpPr>
        <a:xfrm>
          <a:off x="0" y="0"/>
          <a:ext cx="0" cy="0"/>
          <a:chOff x="0" y="0"/>
          <a:chExt cx="0" cy="0"/>
        </a:xfrm>
      </p:grpSpPr>
      <p:sp>
        <p:nvSpPr>
          <p:cNvPr id="209" name="Google Shape;209;p114"/>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11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11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114"/>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114"/>
          <p:cNvSpPr>
            <a:spLocks noGrp="1"/>
          </p:cNvSpPr>
          <p:nvPr>
            <p:ph type="pic" idx="4"/>
          </p:nvPr>
        </p:nvSpPr>
        <p:spPr>
          <a:xfrm>
            <a:off x="-126342" y="0"/>
            <a:ext cx="3669321" cy="6858000"/>
          </a:xfrm>
          <a:prstGeom prst="rect">
            <a:avLst/>
          </a:prstGeom>
          <a:solidFill>
            <a:srgbClr val="D8D8D8"/>
          </a:solidFill>
          <a:ln>
            <a:noFill/>
          </a:ln>
        </p:spPr>
      </p:sp>
      <p:grpSp>
        <p:nvGrpSpPr>
          <p:cNvPr id="214" name="Google Shape;214;p114"/>
          <p:cNvGrpSpPr/>
          <p:nvPr/>
        </p:nvGrpSpPr>
        <p:grpSpPr>
          <a:xfrm>
            <a:off x="4054161" y="721803"/>
            <a:ext cx="7547911" cy="1674487"/>
            <a:chOff x="4061909" y="1565906"/>
            <a:chExt cx="7547911" cy="1882781"/>
          </a:xfrm>
        </p:grpSpPr>
        <p:cxnSp>
          <p:nvCxnSpPr>
            <p:cNvPr id="215" name="Google Shape;215;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6" name="Google Shape;216;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7" name="Google Shape;217;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18" name="Google Shape;218;p114"/>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9" name="Google Shape;219;p114"/>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220" name="Google Shape;220;p114"/>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114"/>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114"/>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3" name="Google Shape;223;p114"/>
          <p:cNvGrpSpPr/>
          <p:nvPr/>
        </p:nvGrpSpPr>
        <p:grpSpPr>
          <a:xfrm>
            <a:off x="4054160" y="2644936"/>
            <a:ext cx="7547911" cy="1674487"/>
            <a:chOff x="4061909" y="1565906"/>
            <a:chExt cx="7547911" cy="1882781"/>
          </a:xfrm>
        </p:grpSpPr>
        <p:cxnSp>
          <p:nvCxnSpPr>
            <p:cNvPr id="224" name="Google Shape;224;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5" name="Google Shape;225;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6" name="Google Shape;226;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27" name="Google Shape;227;p114"/>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8" name="Google Shape;228;p114"/>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229" name="Google Shape;229;p114"/>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14"/>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14"/>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32" name="Google Shape;232;p114"/>
          <p:cNvGrpSpPr/>
          <p:nvPr/>
        </p:nvGrpSpPr>
        <p:grpSpPr>
          <a:xfrm>
            <a:off x="4069658" y="4508733"/>
            <a:ext cx="7547911" cy="1674487"/>
            <a:chOff x="4061909" y="1565906"/>
            <a:chExt cx="7547911" cy="1882781"/>
          </a:xfrm>
        </p:grpSpPr>
        <p:cxnSp>
          <p:nvCxnSpPr>
            <p:cNvPr id="233" name="Google Shape;233;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34" name="Google Shape;234;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35" name="Google Shape;235;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36" name="Google Shape;236;p114"/>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37" name="Google Shape;237;p114"/>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238"/>
        <p:cNvGrpSpPr/>
        <p:nvPr/>
      </p:nvGrpSpPr>
      <p:grpSpPr>
        <a:xfrm>
          <a:off x="0" y="0"/>
          <a:ext cx="0" cy="0"/>
          <a:chOff x="0" y="0"/>
          <a:chExt cx="0" cy="0"/>
        </a:xfrm>
      </p:grpSpPr>
      <p:sp>
        <p:nvSpPr>
          <p:cNvPr id="239" name="Google Shape;239;p21"/>
          <p:cNvSpPr/>
          <p:nvPr/>
        </p:nvSpPr>
        <p:spPr>
          <a:xfrm>
            <a:off x="495393" y="1126973"/>
            <a:ext cx="792000" cy="21410"/>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240" name="Google Shape;240;p21"/>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1" name="Google Shape;241;p21"/>
          <p:cNvSpPr/>
          <p:nvPr/>
        </p:nvSpPr>
        <p:spPr>
          <a:xfrm>
            <a:off x="1728711" y="1529552"/>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21"/>
          <p:cNvSpPr/>
          <p:nvPr/>
        </p:nvSpPr>
        <p:spPr>
          <a:xfrm>
            <a:off x="4023937" y="1529552"/>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3" name="Google Shape;243;p21"/>
          <p:cNvSpPr/>
          <p:nvPr/>
        </p:nvSpPr>
        <p:spPr>
          <a:xfrm>
            <a:off x="6308902" y="1526626"/>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 name="Google Shape;244;p21"/>
          <p:cNvSpPr/>
          <p:nvPr/>
        </p:nvSpPr>
        <p:spPr>
          <a:xfrm>
            <a:off x="8640127" y="1532478"/>
            <a:ext cx="2664102" cy="3460628"/>
          </a:xfrm>
          <a:custGeom>
            <a:avLst/>
            <a:gdLst/>
            <a:ahLst/>
            <a:cxnLst/>
            <a:rect l="l" t="t" r="r" b="b"/>
            <a:pathLst>
              <a:path w="2664102" h="3460628" extrusionOk="0">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21"/>
          <p:cNvSpPr txBox="1">
            <a:spLocks noGrp="1"/>
          </p:cNvSpPr>
          <p:nvPr>
            <p:ph type="body" idx="2"/>
          </p:nvPr>
        </p:nvSpPr>
        <p:spPr>
          <a:xfrm>
            <a:off x="1930707" y="296673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6" name="Google Shape;246;p21"/>
          <p:cNvSpPr txBox="1">
            <a:spLocks noGrp="1"/>
          </p:cNvSpPr>
          <p:nvPr>
            <p:ph type="body" idx="3"/>
          </p:nvPr>
        </p:nvSpPr>
        <p:spPr>
          <a:xfrm>
            <a:off x="4261934" y="2947935"/>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7" name="Google Shape;247;p21"/>
          <p:cNvSpPr txBox="1">
            <a:spLocks noGrp="1"/>
          </p:cNvSpPr>
          <p:nvPr>
            <p:ph type="body" idx="4"/>
          </p:nvPr>
        </p:nvSpPr>
        <p:spPr>
          <a:xfrm>
            <a:off x="6517192" y="295240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8" name="Google Shape;248;p21"/>
          <p:cNvSpPr txBox="1">
            <a:spLocks noGrp="1"/>
          </p:cNvSpPr>
          <p:nvPr>
            <p:ph type="body" idx="5"/>
          </p:nvPr>
        </p:nvSpPr>
        <p:spPr>
          <a:xfrm>
            <a:off x="8848419" y="2933605"/>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9" name="Google Shape;249;p21"/>
          <p:cNvSpPr/>
          <p:nvPr/>
        </p:nvSpPr>
        <p:spPr>
          <a:xfrm>
            <a:off x="2200836" y="1617842"/>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21"/>
          <p:cNvSpPr/>
          <p:nvPr/>
        </p:nvSpPr>
        <p:spPr>
          <a:xfrm>
            <a:off x="4499567" y="163630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37A8D"/>
              </a:solidFill>
              <a:latin typeface="Arial"/>
              <a:ea typeface="Arial"/>
              <a:cs typeface="Arial"/>
              <a:sym typeface="Arial"/>
            </a:endParaRPr>
          </a:p>
        </p:txBody>
      </p:sp>
      <p:sp>
        <p:nvSpPr>
          <p:cNvPr id="251" name="Google Shape;251;p21"/>
          <p:cNvSpPr/>
          <p:nvPr/>
        </p:nvSpPr>
        <p:spPr>
          <a:xfrm>
            <a:off x="6794793" y="1636305"/>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2" name="Google Shape;252;p21"/>
          <p:cNvSpPr/>
          <p:nvPr/>
        </p:nvSpPr>
        <p:spPr>
          <a:xfrm>
            <a:off x="9090019" y="1636305"/>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p21"/>
          <p:cNvSpPr txBox="1">
            <a:spLocks noGrp="1"/>
          </p:cNvSpPr>
          <p:nvPr>
            <p:ph type="body" idx="6"/>
          </p:nvPr>
        </p:nvSpPr>
        <p:spPr>
          <a:xfrm>
            <a:off x="2386763" y="1777773"/>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4" name="Google Shape;254;p21"/>
          <p:cNvSpPr txBox="1">
            <a:spLocks noGrp="1"/>
          </p:cNvSpPr>
          <p:nvPr>
            <p:ph type="body" idx="7"/>
          </p:nvPr>
        </p:nvSpPr>
        <p:spPr>
          <a:xfrm>
            <a:off x="4703370" y="1780369"/>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5" name="Google Shape;255;p21"/>
          <p:cNvSpPr txBox="1">
            <a:spLocks noGrp="1"/>
          </p:cNvSpPr>
          <p:nvPr>
            <p:ph type="body" idx="8"/>
          </p:nvPr>
        </p:nvSpPr>
        <p:spPr>
          <a:xfrm>
            <a:off x="6977215" y="1793727"/>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6" name="Google Shape;256;p21"/>
          <p:cNvSpPr txBox="1">
            <a:spLocks noGrp="1"/>
          </p:cNvSpPr>
          <p:nvPr>
            <p:ph type="body" idx="9"/>
          </p:nvPr>
        </p:nvSpPr>
        <p:spPr>
          <a:xfrm>
            <a:off x="9293822" y="1796323"/>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257"/>
        <p:cNvGrpSpPr/>
        <p:nvPr/>
      </p:nvGrpSpPr>
      <p:grpSpPr>
        <a:xfrm>
          <a:off x="0" y="0"/>
          <a:ext cx="0" cy="0"/>
          <a:chOff x="0" y="0"/>
          <a:chExt cx="0" cy="0"/>
        </a:xfrm>
      </p:grpSpPr>
      <p:sp>
        <p:nvSpPr>
          <p:cNvPr id="258" name="Google Shape;258;p121"/>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12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260" name="Google Shape;260;p12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61" name="Google Shape;261;p12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62" name="Google Shape;262;p12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12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64" name="Google Shape;264;p12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65" name="Google Shape;265;p12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2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35"/>
        <p:cNvGrpSpPr/>
        <p:nvPr/>
      </p:nvGrpSpPr>
      <p:grpSpPr>
        <a:xfrm>
          <a:off x="0" y="0"/>
          <a:ext cx="0" cy="0"/>
          <a:chOff x="0" y="0"/>
          <a:chExt cx="0" cy="0"/>
        </a:xfrm>
      </p:grpSpPr>
      <p:sp>
        <p:nvSpPr>
          <p:cNvPr id="36" name="Google Shape;36;p10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10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10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10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0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10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2" name="Google Shape;42;p104"/>
          <p:cNvGrpSpPr/>
          <p:nvPr/>
        </p:nvGrpSpPr>
        <p:grpSpPr>
          <a:xfrm>
            <a:off x="9005185" y="0"/>
            <a:ext cx="3525984" cy="2857223"/>
            <a:chOff x="1659400" y="1572038"/>
            <a:chExt cx="970931" cy="786778"/>
          </a:xfrm>
        </p:grpSpPr>
        <p:sp>
          <p:nvSpPr>
            <p:cNvPr id="43" name="Google Shape;43;p10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10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5"/>
        <p:cNvGrpSpPr/>
        <p:nvPr/>
      </p:nvGrpSpPr>
      <p:grpSpPr>
        <a:xfrm>
          <a:off x="0" y="0"/>
          <a:ext cx="0" cy="0"/>
          <a:chOff x="0" y="0"/>
          <a:chExt cx="0" cy="0"/>
        </a:xfrm>
      </p:grpSpPr>
      <p:sp>
        <p:nvSpPr>
          <p:cNvPr id="46" name="Google Shape;46;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1"/>
        <p:cNvGrpSpPr/>
        <p:nvPr/>
      </p:nvGrpSpPr>
      <p:grpSpPr>
        <a:xfrm>
          <a:off x="0" y="0"/>
          <a:ext cx="0" cy="0"/>
          <a:chOff x="0" y="0"/>
          <a:chExt cx="0" cy="0"/>
        </a:xfrm>
      </p:grpSpPr>
      <p:sp>
        <p:nvSpPr>
          <p:cNvPr id="52" name="Google Shape;52;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5" name="Google Shape;55;p31"/>
          <p:cNvGrpSpPr/>
          <p:nvPr/>
        </p:nvGrpSpPr>
        <p:grpSpPr>
          <a:xfrm>
            <a:off x="336354" y="5927698"/>
            <a:ext cx="2735993" cy="679345"/>
            <a:chOff x="0" y="0"/>
            <a:chExt cx="2301694" cy="571500"/>
          </a:xfrm>
        </p:grpSpPr>
        <p:sp>
          <p:nvSpPr>
            <p:cNvPr id="56" name="Google Shape;56;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 name="Google Shape;57;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pic>
        <p:nvPicPr>
          <p:cNvPr id="58" name="Google Shape;58;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354" y="587665"/>
            <a:ext cx="5189566" cy="1979955"/>
          </a:xfrm>
          <a:prstGeom prst="rect">
            <a:avLst/>
          </a:prstGeom>
          <a:noFill/>
          <a:ln>
            <a:noFill/>
          </a:ln>
        </p:spPr>
      </p:pic>
      <p:grpSp>
        <p:nvGrpSpPr>
          <p:cNvPr id="59" name="Google Shape;59;p31"/>
          <p:cNvGrpSpPr/>
          <p:nvPr/>
        </p:nvGrpSpPr>
        <p:grpSpPr>
          <a:xfrm>
            <a:off x="9565775" y="3574321"/>
            <a:ext cx="3525984" cy="2857223"/>
            <a:chOff x="1659400" y="1572038"/>
            <a:chExt cx="970931" cy="786778"/>
          </a:xfrm>
        </p:grpSpPr>
        <p:sp>
          <p:nvSpPr>
            <p:cNvPr id="60" name="Google Shape;60;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2" name="Google Shape;62;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63" name="Google Shape;63;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67"/>
        <p:cNvGrpSpPr/>
        <p:nvPr/>
      </p:nvGrpSpPr>
      <p:grpSpPr>
        <a:xfrm>
          <a:off x="0" y="0"/>
          <a:ext cx="0" cy="0"/>
          <a:chOff x="0" y="0"/>
          <a:chExt cx="0" cy="0"/>
        </a:xfrm>
      </p:grpSpPr>
      <p:sp>
        <p:nvSpPr>
          <p:cNvPr id="68" name="Google Shape;68;p103"/>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03"/>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03"/>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03"/>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3"/>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3"/>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3"/>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03"/>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03"/>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03"/>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03"/>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103"/>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0" name="Google Shape;80;p103"/>
          <p:cNvGrpSpPr/>
          <p:nvPr/>
        </p:nvGrpSpPr>
        <p:grpSpPr>
          <a:xfrm>
            <a:off x="8744224" y="-356297"/>
            <a:ext cx="3525984" cy="2857223"/>
            <a:chOff x="1659400" y="1572038"/>
            <a:chExt cx="970931" cy="786778"/>
          </a:xfrm>
        </p:grpSpPr>
        <p:sp>
          <p:nvSpPr>
            <p:cNvPr id="81" name="Google Shape;81;p10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10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83"/>
        <p:cNvGrpSpPr/>
        <p:nvPr/>
      </p:nvGrpSpPr>
      <p:grpSpPr>
        <a:xfrm>
          <a:off x="0" y="0"/>
          <a:ext cx="0" cy="0"/>
          <a:chOff x="0" y="0"/>
          <a:chExt cx="0" cy="0"/>
        </a:xfrm>
      </p:grpSpPr>
      <p:sp>
        <p:nvSpPr>
          <p:cNvPr id="84" name="Google Shape;84;p117"/>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117"/>
          <p:cNvSpPr>
            <a:spLocks noGrp="1"/>
          </p:cNvSpPr>
          <p:nvPr>
            <p:ph type="pic" idx="2"/>
          </p:nvPr>
        </p:nvSpPr>
        <p:spPr>
          <a:xfrm>
            <a:off x="0" y="0"/>
            <a:ext cx="12192000" cy="6858000"/>
          </a:xfrm>
          <a:prstGeom prst="rect">
            <a:avLst/>
          </a:prstGeom>
          <a:solidFill>
            <a:srgbClr val="F2F2F2"/>
          </a:solidFill>
          <a:ln>
            <a:noFill/>
          </a:ln>
        </p:spPr>
      </p:sp>
      <p:sp>
        <p:nvSpPr>
          <p:cNvPr id="86" name="Google Shape;86;p117"/>
          <p:cNvSpPr txBox="1">
            <a:spLocks noGrp="1"/>
          </p:cNvSpPr>
          <p:nvPr>
            <p:ph type="body" idx="1"/>
          </p:nvPr>
        </p:nvSpPr>
        <p:spPr>
          <a:xfrm>
            <a:off x="0" y="1747126"/>
            <a:ext cx="5554133" cy="3565651"/>
          </a:xfrm>
          <a:prstGeom prst="rect">
            <a:avLst/>
          </a:prstGeom>
          <a:solidFill>
            <a:srgbClr val="7F3494"/>
          </a:solid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7" name="Google Shape;87;p117"/>
          <p:cNvGrpSpPr/>
          <p:nvPr/>
        </p:nvGrpSpPr>
        <p:grpSpPr>
          <a:xfrm>
            <a:off x="-1877189" y="2648392"/>
            <a:ext cx="3525984" cy="2857223"/>
            <a:chOff x="1659400" y="1572038"/>
            <a:chExt cx="970931" cy="786778"/>
          </a:xfrm>
        </p:grpSpPr>
        <p:sp>
          <p:nvSpPr>
            <p:cNvPr id="88" name="Google Shape;88;p117"/>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117"/>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0"/>
        <p:cNvGrpSpPr/>
        <p:nvPr/>
      </p:nvGrpSpPr>
      <p:grpSpPr>
        <a:xfrm>
          <a:off x="0" y="0"/>
          <a:ext cx="0" cy="0"/>
          <a:chOff x="0" y="0"/>
          <a:chExt cx="0" cy="0"/>
        </a:xfrm>
      </p:grpSpPr>
      <p:sp>
        <p:nvSpPr>
          <p:cNvPr id="91" name="Google Shape;91;p118"/>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118"/>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8"/>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18"/>
          <p:cNvSpPr>
            <a:spLocks noGrp="1"/>
          </p:cNvSpPr>
          <p:nvPr>
            <p:ph type="pic" idx="3"/>
          </p:nvPr>
        </p:nvSpPr>
        <p:spPr>
          <a:xfrm>
            <a:off x="5888002" y="439730"/>
            <a:ext cx="5660531" cy="6045736"/>
          </a:xfrm>
          <a:prstGeom prst="rect">
            <a:avLst/>
          </a:prstGeom>
          <a:solidFill>
            <a:srgbClr val="F2F2F2"/>
          </a:solidFill>
          <a:ln>
            <a:noFill/>
          </a:ln>
        </p:spPr>
      </p:sp>
      <p:grpSp>
        <p:nvGrpSpPr>
          <p:cNvPr id="95" name="Google Shape;95;p118"/>
          <p:cNvGrpSpPr/>
          <p:nvPr/>
        </p:nvGrpSpPr>
        <p:grpSpPr>
          <a:xfrm>
            <a:off x="-2012374" y="3808246"/>
            <a:ext cx="3525984" cy="2857223"/>
            <a:chOff x="1659400" y="1572038"/>
            <a:chExt cx="970931" cy="786778"/>
          </a:xfrm>
        </p:grpSpPr>
        <p:sp>
          <p:nvSpPr>
            <p:cNvPr id="96" name="Google Shape;96;p11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11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98"/>
        <p:cNvGrpSpPr/>
        <p:nvPr/>
      </p:nvGrpSpPr>
      <p:grpSpPr>
        <a:xfrm>
          <a:off x="0" y="0"/>
          <a:ext cx="0" cy="0"/>
          <a:chOff x="0" y="0"/>
          <a:chExt cx="0" cy="0"/>
        </a:xfrm>
      </p:grpSpPr>
      <p:sp>
        <p:nvSpPr>
          <p:cNvPr id="99" name="Google Shape;99;p115"/>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00" name="Google Shape;100;p115"/>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115"/>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2" name="Google Shape;102;p115"/>
          <p:cNvGrpSpPr/>
          <p:nvPr/>
        </p:nvGrpSpPr>
        <p:grpSpPr>
          <a:xfrm>
            <a:off x="162193" y="6091871"/>
            <a:ext cx="2471731" cy="613729"/>
            <a:chOff x="0" y="0"/>
            <a:chExt cx="2301694" cy="571500"/>
          </a:xfrm>
        </p:grpSpPr>
        <p:sp>
          <p:nvSpPr>
            <p:cNvPr id="103" name="Google Shape;103;p115"/>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1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05" name="Google Shape;105;p115"/>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106" name="Google Shape;106;p115"/>
          <p:cNvGrpSpPr/>
          <p:nvPr/>
        </p:nvGrpSpPr>
        <p:grpSpPr>
          <a:xfrm>
            <a:off x="9565775" y="3574321"/>
            <a:ext cx="3525984" cy="2857223"/>
            <a:chOff x="1659400" y="1572038"/>
            <a:chExt cx="970931" cy="786778"/>
          </a:xfrm>
        </p:grpSpPr>
        <p:sp>
          <p:nvSpPr>
            <p:cNvPr id="107" name="Google Shape;107;p115"/>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115"/>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9" name="Google Shape;109;p115"/>
          <p:cNvSpPr>
            <a:spLocks noGrp="1"/>
          </p:cNvSpPr>
          <p:nvPr>
            <p:ph type="pic" idx="3"/>
          </p:nvPr>
        </p:nvSpPr>
        <p:spPr>
          <a:xfrm>
            <a:off x="5718875" y="423474"/>
            <a:ext cx="5982506" cy="4551482"/>
          </a:xfrm>
          <a:prstGeom prst="rect">
            <a:avLst/>
          </a:prstGeom>
          <a:solidFill>
            <a:srgbClr val="F2F2F2"/>
          </a:solidFill>
          <a:ln>
            <a:noFill/>
          </a:ln>
        </p:spPr>
      </p:sp>
      <p:sp>
        <p:nvSpPr>
          <p:cNvPr id="110" name="Google Shape;110;p115"/>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11" name="Google Shape;111;p115"/>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 name="Google Shape;112;p1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1403" y="569217"/>
            <a:ext cx="4405042" cy="1680639"/>
          </a:xfrm>
          <a:prstGeom prst="rect">
            <a:avLst/>
          </a:prstGeom>
          <a:noFill/>
          <a:ln>
            <a:noFill/>
          </a:ln>
        </p:spPr>
      </p:pic>
      <p:sp>
        <p:nvSpPr>
          <p:cNvPr id="113" name="Google Shape;113;p115"/>
          <p:cNvSpPr/>
          <p:nvPr/>
        </p:nvSpPr>
        <p:spPr>
          <a:xfrm>
            <a:off x="2364767" y="6075590"/>
            <a:ext cx="4344024"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02"/>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66" name="Google Shape;66;p102"/>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105"/>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51" name="Google Shape;151;p105"/>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nurse24.it/images/wordpress-img/wp-content/uploads/2016/03/TESI-BURNOUT..pdf"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ustravel.org/research/state-american-vacation-201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hyperlink" Target="https://chrome.google.com/webstore/detail/desktop-app-for-google-ta/lpofefdiokgmcdnnaigddelnfamkkghi" TargetMode="External"/><Relationship Id="rId3" Type="http://schemas.openxmlformats.org/officeDocument/2006/relationships/hyperlink" Target="https://www.fitbit.com/global/ie/home" TargetMode="External"/><Relationship Id="rId7" Type="http://schemas.openxmlformats.org/officeDocument/2006/relationships/hyperlink" Target="https://todoist.com/home?gspk=c2VtYW50aWNsYWJzNzMxNw&amp;gsxid=YJYscvK6bG3G&amp;sid=1-g-CjwKCAiA68ebBhB-EiwALVC-NujOs1o-vKcetJSQlRXmdLfjOTyJKQvGjpphoxLDQkX1tNC0WyhazRoCfHQQAvD_BwE&amp;utm_campaign=strategic_partner&amp;utm_content=semanticlabs7317&amp;utm_medium=strategic_partner&amp;utm_source=partnerstack" TargetMode="External"/><Relationship Id="rId12" Type="http://schemas.openxmlformats.org/officeDocument/2006/relationships/hyperlink" Target="https://meditopia.com/i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calendar.google.com/" TargetMode="External"/><Relationship Id="rId11" Type="http://schemas.openxmlformats.org/officeDocument/2006/relationships/hyperlink" Target="https://www.calm.com/" TargetMode="External"/><Relationship Id="rId5" Type="http://schemas.openxmlformats.org/officeDocument/2006/relationships/hyperlink" Target="https://www.samsung.com/uk/watches/galaxy-fit/galaxy-fit2-scarlet-sm-r220nzraeua/" TargetMode="External"/><Relationship Id="rId10" Type="http://schemas.openxmlformats.org/officeDocument/2006/relationships/hyperlink" Target="https://www.sleepcycle.com/" TargetMode="External"/><Relationship Id="rId4" Type="http://schemas.openxmlformats.org/officeDocument/2006/relationships/hyperlink" Target="https://www.mi.com/uk/mi-smart-band-5/" TargetMode="External"/><Relationship Id="rId9" Type="http://schemas.openxmlformats.org/officeDocument/2006/relationships/hyperlink" Target="https://www.thefabulous.co/"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ackoverflow.com/questions/36653120/getting-events-from-database-to-calendar-page"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hyperlink" Target="https://stackoverflow.com/" TargetMode="Externa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KiPnKa8wFew" TargetMode="External"/><Relationship Id="rId3" Type="http://schemas.openxmlformats.org/officeDocument/2006/relationships/image" Target="../media/image35.jpeg"/><Relationship Id="rId7" Type="http://schemas.openxmlformats.org/officeDocument/2006/relationships/hyperlink" Target="https://www.youtube.com/watch?v=2zIiFxH68yw"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hyperlink" Target="https://www.youtube.com/watch?v=zNyUU-3GXBY" TargetMode="External"/><Relationship Id="rId5" Type="http://schemas.openxmlformats.org/officeDocument/2006/relationships/hyperlink" Target="https://www.youtube.com/watch?v=6p_yaNFSYao" TargetMode="External"/><Relationship Id="rId4" Type="http://schemas.openxmlformats.org/officeDocument/2006/relationships/hyperlink" Target="https://www.youtube.com/watch?v=ZToicYcHIO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78.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61.xml"/><Relationship Id="rId5" Type="http://schemas.openxmlformats.org/officeDocument/2006/relationships/slide" Target="slide3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hyperlink" Target="https://www.sscf.it/images/Rivista%20Italiana%20di%20CF/Rivista-Counseling-15-2019/Empatia%20di%20Berra%20DEFINITIVO.pdf"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video" Target="https://www.youtube.com/embed/1Evwgu369Jw?feature=oembed" TargetMode="External"/><Relationship Id="rId5" Type="http://schemas.openxmlformats.org/officeDocument/2006/relationships/image" Target="../media/image41.jpeg"/><Relationship Id="rId4" Type="http://schemas.openxmlformats.org/officeDocument/2006/relationships/hyperlink" Target="https://www.youtube.com/watch?v=1Evwgu369Jw"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46.jpeg"/><Relationship Id="rId4" Type="http://schemas.openxmlformats.org/officeDocument/2006/relationships/hyperlink" Target="https://pubmed.ncbi.nlm.nih.gov/2729322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dqinstitute.org/wp-content/uploads/2019/03/DQGlobalStandardsReport2019.pdf" TargetMode="External"/><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hyperlink" Target="https://www4.istat.it/it/anziani/cultura-uso-dei-media-e-nuove-te" TargetMode="External"/><Relationship Id="rId2" Type="http://schemas.openxmlformats.org/officeDocument/2006/relationships/notesSlide" Target="../notesSlides/notesSlide62.xml"/><Relationship Id="rId1" Type="http://schemas.openxmlformats.org/officeDocument/2006/relationships/slideLayout" Target="../slideLayouts/slideLayout20.xml"/><Relationship Id="rId5" Type="http://schemas.openxmlformats.org/officeDocument/2006/relationships/image" Target="../media/image63.jpeg"/><Relationship Id="rId4" Type="http://schemas.openxmlformats.org/officeDocument/2006/relationships/hyperlink" Target="http://dati.istat.it/Index.aspx?QueryId=23020"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eb.whatsapp.com/" TargetMode="External"/><Relationship Id="rId7"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2.xml"/><Relationship Id="rId6" Type="http://schemas.openxmlformats.org/officeDocument/2006/relationships/image" Target="../media/image64.jpeg"/><Relationship Id="rId5" Type="http://schemas.openxmlformats.org/officeDocument/2006/relationships/hyperlink" Target="https://twitter.com/i/flow/login?input_flow_data=%7B%22requested_variant%22%3A%22eyJsYW5nIjoiaXQifQ%3D%3D%22%7D" TargetMode="External"/><Relationship Id="rId4" Type="http://schemas.openxmlformats.org/officeDocument/2006/relationships/hyperlink" Target="https://www.facebook.com/" TargetMode="External"/><Relationship Id="rId9"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hyperlink" Target="https://chrome.google.com/webstore/detail/desktop-app-for-google-ta/lpofefdiokgmcdnnaigddelnfamkkghi" TargetMode="External"/><Relationship Id="rId2" Type="http://schemas.openxmlformats.org/officeDocument/2006/relationships/notesSlide" Target="../notesSlides/notesSlide85.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hyperlink" Target="https://trello.com/home" TargetMode="External"/><Relationship Id="rId4" Type="http://schemas.openxmlformats.org/officeDocument/2006/relationships/hyperlink" Target="https://support.microsoft.com/en-gb/office/sign-in-to-sharepoint-324a89ec-e77b-4475-b64a-13a0c14c45ec"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8" Type="http://schemas.openxmlformats.org/officeDocument/2006/relationships/hyperlink" Target="https://meet.google.com/?pli=1" TargetMode="External"/><Relationship Id="rId3" Type="http://schemas.openxmlformats.org/officeDocument/2006/relationships/hyperlink" Target="https://calendar.google.com/" TargetMode="External"/><Relationship Id="rId7" Type="http://schemas.openxmlformats.org/officeDocument/2006/relationships/hyperlink" Target="https://zoom.us/" TargetMode="External"/><Relationship Id="rId2" Type="http://schemas.openxmlformats.org/officeDocument/2006/relationships/notesSlide" Target="../notesSlides/notesSlide88.xml"/><Relationship Id="rId1" Type="http://schemas.openxmlformats.org/officeDocument/2006/relationships/slideLayout" Target="../slideLayouts/slideLayout20.xml"/><Relationship Id="rId6" Type="http://schemas.openxmlformats.org/officeDocument/2006/relationships/hyperlink" Target="https://login.live.com/login.srf?wa=wsignin1.0&amp;rpsnv=13&amp;ct=1668453088&amp;rver=7.1.6819.0&amp;wp=MBI_SSL&amp;wreply=https%3A%2F%2Flw.skype.com%2Flogin%2Foauth%2Fproxy%3Fclient_id%3D572381%26redirect_uri%3Dhttps%253A%252F%252Fweb.skype.com%252FAuth%252FPostHandler%26state%3D7635af6e-2b01-41ab-8470-6a36c315ba95&amp;lc=1033&amp;id=293290&amp;mkt=it-IT&amp;psi=skype&amp;lw=1&amp;cobrandid=2befc4b5-19e3-46e8-8347-77317a16a5a5&amp;client_flight=ReservedFlight33%2CReservedFlight67" TargetMode="External"/><Relationship Id="rId11" Type="http://schemas.openxmlformats.org/officeDocument/2006/relationships/hyperlink" Target="https://monday.com/lang/it/" TargetMode="External"/><Relationship Id="rId5" Type="http://schemas.openxmlformats.org/officeDocument/2006/relationships/hyperlink" Target="https://web.whatsapp.com/" TargetMode="External"/><Relationship Id="rId10" Type="http://schemas.openxmlformats.org/officeDocument/2006/relationships/hyperlink" Target="https://www.microsoft.com/en-us/microsoft-teams/online-meetings" TargetMode="External"/><Relationship Id="rId4" Type="http://schemas.openxmlformats.org/officeDocument/2006/relationships/hyperlink" Target="https://web.telegram.org/?lhttps://web.telegram.org/?legacy=1#/loginegacy=1#/login" TargetMode="External"/><Relationship Id="rId9" Type="http://schemas.openxmlformats.org/officeDocument/2006/relationships/hyperlink" Target="https://www.dropbox.com/official-site?_tk=paid_sem_goog_biz_b&amp;_camp=1033325657&amp;_kw=dropbox%7Ce&amp;_ad=456587026226%7C%7Cc&amp;gclid=CjwKCAiA68ebBhB-EiwALVC-NjyoilseR5fNNUb5rCAQmzWJiwXrds3AeS-gYw1Uu68mwZ_pOzzL5RoCC6oQAvD_Bw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urse24.it/images/wordpress-img/wp-content/uploads/2016/03/TESI-BURNOUT..pdf"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
          <p:cNvSpPr txBox="1">
            <a:spLocks noGrp="1"/>
          </p:cNvSpPr>
          <p:nvPr>
            <p:ph type="body" idx="1"/>
          </p:nvPr>
        </p:nvSpPr>
        <p:spPr>
          <a:xfrm>
            <a:off x="575887" y="3966657"/>
            <a:ext cx="4586663" cy="1294772"/>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b="1" dirty="0"/>
              <a:t>MODULE 2</a:t>
            </a:r>
            <a:endParaRPr dirty="0"/>
          </a:p>
          <a:p>
            <a:pPr marL="0" lvl="0" indent="0" algn="l" rtl="0">
              <a:lnSpc>
                <a:spcPct val="98850"/>
              </a:lnSpc>
              <a:spcBef>
                <a:spcPts val="0"/>
              </a:spcBef>
              <a:spcAft>
                <a:spcPts val="0"/>
              </a:spcAft>
              <a:buClr>
                <a:schemeClr val="lt1"/>
              </a:buClr>
              <a:buSzPts val="4000"/>
              <a:buNone/>
            </a:pPr>
            <a:r>
              <a:rPr lang="en-US" b="1" dirty="0"/>
              <a:t>Human Digital Skills</a:t>
            </a:r>
            <a:endParaRPr b="1" dirty="0"/>
          </a:p>
        </p:txBody>
      </p:sp>
      <p:pic>
        <p:nvPicPr>
          <p:cNvPr id="273" name="Google Shape;273;p3"/>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718875" y="423474"/>
            <a:ext cx="5982504" cy="4551483"/>
          </a:xfrm>
          <a:prstGeom prst="rect">
            <a:avLst/>
          </a:prstGeom>
          <a:solidFill>
            <a:srgbClr val="F2F2F2"/>
          </a:solidFill>
          <a:ln>
            <a:noFill/>
          </a:ln>
        </p:spPr>
      </p:pic>
      <p:sp>
        <p:nvSpPr>
          <p:cNvPr id="274" name="Google Shape;274;p3"/>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275" name="Google Shape;275;p3"/>
          <p:cNvSpPr/>
          <p:nvPr/>
        </p:nvSpPr>
        <p:spPr>
          <a:xfrm>
            <a:off x="2615602" y="6075590"/>
            <a:ext cx="3952033"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body" idx="2"/>
          </p:nvPr>
        </p:nvSpPr>
        <p:spPr>
          <a:xfrm>
            <a:off x="559268" y="625447"/>
            <a:ext cx="5108107" cy="3056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  Here are some of the main </a:t>
            </a:r>
            <a:r>
              <a:rPr lang="en-US" dirty="0">
                <a:solidFill>
                  <a:schemeClr val="lt1"/>
                </a:solidFill>
              </a:rPr>
              <a:t>ASPECTS OF LIFE </a:t>
            </a:r>
            <a:r>
              <a:rPr lang="en-US" dirty="0"/>
              <a:t>that can </a:t>
            </a:r>
            <a:r>
              <a:rPr lang="en-US" i="1" dirty="0"/>
              <a:t>benefit</a:t>
            </a:r>
            <a:r>
              <a:rPr lang="en-US" dirty="0"/>
              <a:t> from a proper work-life balance:</a:t>
            </a:r>
            <a:endParaRPr dirty="0"/>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Health</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The quality of patient care</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Career longevity</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Social Relationships</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Family life</a:t>
            </a:r>
            <a:endParaRPr dirty="0">
              <a:solidFill>
                <a:schemeClr val="bg1"/>
              </a:solidFill>
            </a:endParaRPr>
          </a:p>
          <a:p>
            <a:pPr marL="971550" marR="0" lvl="0" indent="-514350" algn="l" rtl="0">
              <a:lnSpc>
                <a:spcPct val="90000"/>
              </a:lnSpc>
              <a:spcBef>
                <a:spcPts val="1000"/>
              </a:spcBef>
              <a:spcAft>
                <a:spcPts val="0"/>
              </a:spcAft>
              <a:buClr>
                <a:srgbClr val="24BAA2"/>
              </a:buClr>
              <a:buSzPts val="3600"/>
              <a:buFont typeface="Arial"/>
              <a:buNone/>
            </a:pPr>
            <a:endParaRPr dirty="0"/>
          </a:p>
        </p:txBody>
      </p:sp>
      <p:pic>
        <p:nvPicPr>
          <p:cNvPr id="349" name="Google Shape;349;p38" descr="Immagine che contiene testo, grafica vettorial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98270" y="494493"/>
            <a:ext cx="5660531" cy="6045736"/>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body" idx="1"/>
          </p:nvPr>
        </p:nvSpPr>
        <p:spPr>
          <a:xfrm>
            <a:off x="798380" y="1685925"/>
            <a:ext cx="10595237" cy="420969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2400"/>
              <a:t>   Very long workdays, increasing energy consumption, and tasks that are often not in line with one's role are factors that can deteriorate the psychological and physical health of caregivers, who often tend to underestimate their own health conditions and perceive them to be less important than those of their patients/clients. </a:t>
            </a:r>
            <a:endParaRPr/>
          </a:p>
          <a:p>
            <a:pPr marL="457200" marR="0" lvl="0" indent="-228600" algn="ctr" rtl="0">
              <a:lnSpc>
                <a:spcPct val="90000"/>
              </a:lnSpc>
              <a:spcBef>
                <a:spcPts val="1000"/>
              </a:spcBef>
              <a:spcAft>
                <a:spcPts val="0"/>
              </a:spcAft>
              <a:buClr>
                <a:srgbClr val="092E4B"/>
              </a:buClr>
              <a:buSzPts val="2400"/>
              <a:buFont typeface="Arial"/>
              <a:buNone/>
            </a:pPr>
            <a:r>
              <a:rPr lang="en-US" sz="2400"/>
              <a:t>   </a:t>
            </a:r>
            <a:r>
              <a:rPr lang="en-US" sz="3600" i="1">
                <a:solidFill>
                  <a:srgbClr val="7F3494"/>
                </a:solidFill>
              </a:rPr>
              <a:t>If one does not take care of him/herself, it will be extremely difficult to take care of others.</a:t>
            </a:r>
            <a:endParaRPr sz="3600" i="1">
              <a:solidFill>
                <a:srgbClr val="7F3494"/>
              </a:solidFill>
            </a:endParaRPr>
          </a:p>
        </p:txBody>
      </p:sp>
      <p:sp>
        <p:nvSpPr>
          <p:cNvPr id="355" name="Google Shape;355;p3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1. Health</a:t>
            </a:r>
            <a:endParaRPr/>
          </a:p>
        </p:txBody>
      </p:sp>
      <p:pic>
        <p:nvPicPr>
          <p:cNvPr id="356" name="Google Shape;356;p39"/>
          <p:cNvPicPr preferRelativeResize="0"/>
          <p:nvPr/>
        </p:nvPicPr>
        <p:blipFill rotWithShape="1">
          <a:blip r:embed="rId3">
            <a:alphaModFix/>
          </a:blip>
          <a:srcRect/>
          <a:stretch/>
        </p:blipFill>
        <p:spPr>
          <a:xfrm>
            <a:off x="5414431" y="4685627"/>
            <a:ext cx="1363134" cy="1209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0"/>
          <p:cNvSpPr txBox="1"/>
          <p:nvPr/>
        </p:nvSpPr>
        <p:spPr>
          <a:xfrm>
            <a:off x="5725528" y="3566160"/>
            <a:ext cx="6039572" cy="2407551"/>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92E4B"/>
                </a:solidFill>
                <a:latin typeface="Calibri"/>
                <a:ea typeface="Calibri"/>
                <a:cs typeface="Calibri"/>
                <a:sym typeface="Calibri"/>
              </a:rPr>
              <a:t>   High levels of burnout, correlated often with a delicate working environment, cause the health care worker </a:t>
            </a:r>
            <a:r>
              <a:rPr lang="en-US" sz="2400" b="0" i="1" u="none" strike="noStrike" cap="none">
                <a:solidFill>
                  <a:srgbClr val="092E4B"/>
                </a:solidFill>
                <a:latin typeface="Calibri"/>
                <a:ea typeface="Calibri"/>
                <a:cs typeface="Calibri"/>
                <a:sym typeface="Calibri"/>
              </a:rPr>
              <a:t>to feel detached from their work</a:t>
            </a:r>
            <a:r>
              <a:rPr lang="en-US" sz="2400" b="0" i="0" u="none" strike="noStrike" cap="none">
                <a:solidFill>
                  <a:srgbClr val="092E4B"/>
                </a:solidFill>
                <a:latin typeface="Calibri"/>
                <a:ea typeface="Calibri"/>
                <a:cs typeface="Calibri"/>
                <a:sym typeface="Calibri"/>
              </a:rPr>
              <a:t> to the point of losing sight of why they have chosen that career and thus being led to abandon it.</a:t>
            </a:r>
            <a:endParaRPr sz="2400" b="0" i="0" u="none" strike="noStrike" cap="none">
              <a:solidFill>
                <a:srgbClr val="092E4B"/>
              </a:solidFill>
              <a:latin typeface="Calibri"/>
              <a:ea typeface="Calibri"/>
              <a:cs typeface="Calibri"/>
              <a:sym typeface="Calibri"/>
            </a:endParaRPr>
          </a:p>
        </p:txBody>
      </p:sp>
      <p:sp>
        <p:nvSpPr>
          <p:cNvPr id="362" name="Google Shape;362;p40"/>
          <p:cNvSpPr txBox="1"/>
          <p:nvPr/>
        </p:nvSpPr>
        <p:spPr>
          <a:xfrm>
            <a:off x="182015" y="4150683"/>
            <a:ext cx="2627860" cy="1105153"/>
          </a:xfrm>
          <a:prstGeom prst="rect">
            <a:avLst/>
          </a:prstGeom>
          <a:noFill/>
          <a:ln>
            <a:noFill/>
          </a:ln>
        </p:spPr>
        <p:txBody>
          <a:bodyPr spcFirstLastPara="1" wrap="square" lIns="91425" tIns="45700" rIns="91425" bIns="45700" anchor="ctr" anchorCtr="0">
            <a:noAutofit/>
          </a:bodyPr>
          <a:lstStyle/>
          <a:p>
            <a:pPr marL="457200" marR="0" lvl="0" indent="0" algn="l" rtl="0">
              <a:lnSpc>
                <a:spcPct val="90000"/>
              </a:lnSpc>
              <a:spcBef>
                <a:spcPts val="1000"/>
              </a:spcBef>
              <a:spcAft>
                <a:spcPts val="0"/>
              </a:spcAft>
              <a:buClr>
                <a:srgbClr val="24BAA2"/>
              </a:buClr>
              <a:buSzPts val="3200"/>
              <a:buFont typeface="Arial"/>
              <a:buNone/>
            </a:pPr>
            <a:r>
              <a:rPr lang="en-US" sz="3600" b="1" i="0" u="none" strike="noStrike" cap="none">
                <a:solidFill>
                  <a:srgbClr val="24BAA2"/>
                </a:solidFill>
                <a:latin typeface="Calibri"/>
                <a:ea typeface="Calibri"/>
                <a:cs typeface="Calibri"/>
                <a:sym typeface="Calibri"/>
              </a:rPr>
              <a:t>3. Career      longevity</a:t>
            </a:r>
            <a:endParaRPr sz="3600" b="0" i="0" u="none" strike="noStrike" cap="none">
              <a:solidFill>
                <a:srgbClr val="000000"/>
              </a:solidFill>
              <a:latin typeface="Arial"/>
              <a:ea typeface="Arial"/>
              <a:cs typeface="Arial"/>
              <a:sym typeface="Arial"/>
            </a:endParaRPr>
          </a:p>
        </p:txBody>
      </p:sp>
      <p:sp>
        <p:nvSpPr>
          <p:cNvPr id="363" name="Google Shape;363;p40"/>
          <p:cNvSpPr txBox="1">
            <a:spLocks noGrp="1"/>
          </p:cNvSpPr>
          <p:nvPr>
            <p:ph type="body" idx="1"/>
          </p:nvPr>
        </p:nvSpPr>
        <p:spPr>
          <a:xfrm>
            <a:off x="230787" y="939832"/>
            <a:ext cx="2927330" cy="2717078"/>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sz="3600" b="1" dirty="0">
                <a:solidFill>
                  <a:srgbClr val="24BAA2"/>
                </a:solidFill>
              </a:rPr>
              <a:t>2. The quality of patient care</a:t>
            </a:r>
            <a:endParaRPr sz="3600" dirty="0"/>
          </a:p>
        </p:txBody>
      </p:sp>
      <p:sp>
        <p:nvSpPr>
          <p:cNvPr id="364" name="Google Shape;364;p40"/>
          <p:cNvSpPr txBox="1">
            <a:spLocks noGrp="1"/>
          </p:cNvSpPr>
          <p:nvPr>
            <p:ph type="body" idx="2"/>
          </p:nvPr>
        </p:nvSpPr>
        <p:spPr>
          <a:xfrm>
            <a:off x="5725527" y="1070112"/>
            <a:ext cx="6039573" cy="170023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2400" b="0">
                <a:solidFill>
                  <a:srgbClr val="002060"/>
                </a:solidFill>
              </a:rPr>
              <a:t>   </a:t>
            </a:r>
            <a:r>
              <a:rPr lang="en-US" sz="2400" b="0" i="1">
                <a:solidFill>
                  <a:srgbClr val="002060"/>
                </a:solidFill>
              </a:rPr>
              <a:t>Work-life balance </a:t>
            </a:r>
            <a:r>
              <a:rPr lang="en-US" sz="2400" b="0">
                <a:solidFill>
                  <a:srgbClr val="002060"/>
                </a:solidFill>
              </a:rPr>
              <a:t>is necessary to ensure adequate patient care; just think that in cases of high-stress levels, the risk of committing errors in care settings </a:t>
            </a:r>
            <a:r>
              <a:rPr lang="en-US" sz="2400">
                <a:solidFill>
                  <a:srgbClr val="002060"/>
                </a:solidFill>
              </a:rPr>
              <a:t>doubles</a:t>
            </a:r>
            <a:r>
              <a:rPr lang="en-US" sz="2400" b="0">
                <a:solidFill>
                  <a:srgbClr val="002060"/>
                </a:solidFill>
              </a:rPr>
              <a:t>.</a:t>
            </a:r>
            <a:endParaRPr sz="2400" b="0">
              <a:solidFill>
                <a:srgbClr val="002060"/>
              </a:solidFill>
            </a:endParaRPr>
          </a:p>
        </p:txBody>
      </p:sp>
      <p:pic>
        <p:nvPicPr>
          <p:cNvPr id="365" name="Google Shape;365;p40"/>
          <p:cNvPicPr preferRelativeResize="0"/>
          <p:nvPr/>
        </p:nvPicPr>
        <p:blipFill rotWithShape="1">
          <a:blip r:embed="rId3">
            <a:alphaModFix/>
          </a:blip>
          <a:srcRect/>
          <a:stretch/>
        </p:blipFill>
        <p:spPr>
          <a:xfrm>
            <a:off x="3018610" y="482378"/>
            <a:ext cx="2857647" cy="2562716"/>
          </a:xfrm>
          <a:prstGeom prst="rect">
            <a:avLst/>
          </a:prstGeom>
          <a:noFill/>
          <a:ln>
            <a:noFill/>
          </a:ln>
        </p:spPr>
      </p:pic>
      <p:pic>
        <p:nvPicPr>
          <p:cNvPr id="366" name="Google Shape;366;p40" descr="Immagine che contiene grafica vettoriale&#10;&#10;Descrizione generata automaticamente"/>
          <p:cNvPicPr preferRelativeResize="0"/>
          <p:nvPr/>
        </p:nvPicPr>
        <p:blipFill rotWithShape="1">
          <a:blip r:embed="rId4">
            <a:alphaModFix/>
          </a:blip>
          <a:srcRect/>
          <a:stretch/>
        </p:blipFill>
        <p:spPr>
          <a:xfrm>
            <a:off x="2389506" y="3060403"/>
            <a:ext cx="4115854" cy="3419064"/>
          </a:xfrm>
          <a:prstGeom prst="rect">
            <a:avLst/>
          </a:prstGeom>
          <a:noFill/>
          <a:ln>
            <a:noFill/>
          </a:ln>
        </p:spPr>
      </p:pic>
      <p:sp>
        <p:nvSpPr>
          <p:cNvPr id="367" name="Google Shape;367;p40"/>
          <p:cNvSpPr txBox="1"/>
          <p:nvPr/>
        </p:nvSpPr>
        <p:spPr>
          <a:xfrm>
            <a:off x="6265650" y="2610925"/>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rgbClr val="24BAA2"/>
                </a:solidFill>
                <a:latin typeface="Arial"/>
                <a:ea typeface="Arial"/>
                <a:cs typeface="Arial"/>
                <a:sym typeface="Arial"/>
                <a:hlinkClick r:id="rId5">
                  <a:extLst>
                    <a:ext uri="{A12FA001-AC4F-418D-AE19-62706E023703}">
                      <ahyp:hlinkClr xmlns:ahyp="http://schemas.microsoft.com/office/drawing/2018/hyperlinkcolor" val="tx"/>
                    </a:ext>
                  </a:extLst>
                </a:hlinkClick>
              </a:rPr>
              <a:t>TESI-</a:t>
            </a:r>
            <a:r>
              <a:rPr lang="en-US" sz="1100" b="0" i="0" u="sng" strike="noStrike" cap="none" dirty="0" err="1">
                <a:solidFill>
                  <a:srgbClr val="24BAA2"/>
                </a:solidFill>
                <a:latin typeface="Arial"/>
                <a:ea typeface="Arial"/>
                <a:cs typeface="Arial"/>
                <a:sym typeface="Arial"/>
                <a:hlinkClick r:id="rId5">
                  <a:extLst>
                    <a:ext uri="{A12FA001-AC4F-418D-AE19-62706E023703}">
                      <ahyp:hlinkClr xmlns:ahyp="http://schemas.microsoft.com/office/drawing/2018/hyperlinkcolor" val="tx"/>
                    </a:ext>
                  </a:extLst>
                </a:hlinkClick>
              </a:rPr>
              <a:t>BURNOUT..pdf</a:t>
            </a:r>
            <a:r>
              <a:rPr lang="en-US" sz="1100" b="0" i="0" u="sng" strike="noStrike" cap="none" dirty="0">
                <a:solidFill>
                  <a:srgbClr val="24BAA2"/>
                </a:solidFill>
                <a:latin typeface="Arial"/>
                <a:ea typeface="Arial"/>
                <a:cs typeface="Arial"/>
                <a:sym typeface="Arial"/>
                <a:hlinkClick r:id="rId5">
                  <a:extLst>
                    <a:ext uri="{A12FA001-AC4F-418D-AE19-62706E023703}">
                      <ahyp:hlinkClr xmlns:ahyp="http://schemas.microsoft.com/office/drawing/2018/hyperlinkcolor" val="tx"/>
                    </a:ext>
                  </a:extLst>
                </a:hlinkClick>
              </a:rPr>
              <a:t> (nurse24.it)</a:t>
            </a:r>
            <a:endParaRPr sz="1400" b="0" i="0" u="none" strike="noStrike" cap="none" dirty="0">
              <a:solidFill>
                <a:srgbClr val="24BAA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a:spLocks noGrp="1"/>
          </p:cNvSpPr>
          <p:nvPr>
            <p:ph type="body" idx="1"/>
          </p:nvPr>
        </p:nvSpPr>
        <p:spPr>
          <a:xfrm>
            <a:off x="798380" y="721350"/>
            <a:ext cx="10595237" cy="517427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200" b="1">
                <a:solidFill>
                  <a:srgbClr val="24BAA2"/>
                </a:solidFill>
              </a:rPr>
              <a:t> </a:t>
            </a:r>
            <a:endParaRPr sz="3200" b="1">
              <a:solidFill>
                <a:srgbClr val="24BAA2"/>
              </a:solidFill>
            </a:endParaRPr>
          </a:p>
        </p:txBody>
      </p:sp>
      <p:sp>
        <p:nvSpPr>
          <p:cNvPr id="373" name="Google Shape;373;p41"/>
          <p:cNvSpPr txBox="1">
            <a:spLocks noGrp="1"/>
          </p:cNvSpPr>
          <p:nvPr>
            <p:ph type="body" idx="2"/>
          </p:nvPr>
        </p:nvSpPr>
        <p:spPr>
          <a:xfrm>
            <a:off x="4683143" y="718800"/>
            <a:ext cx="7178753" cy="27076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2400">
                <a:solidFill>
                  <a:srgbClr val="002060"/>
                </a:solidFill>
              </a:rPr>
              <a:t>   </a:t>
            </a:r>
            <a:r>
              <a:rPr lang="en-US" sz="2400" b="0">
                <a:solidFill>
                  <a:srgbClr val="002060"/>
                </a:solidFill>
              </a:rPr>
              <a:t>Having a network of relationships outside of work that is satisfying and to which we devote time enables us to lower burnout levels. However, we must remember that even these relationships can be a source of stress, especially if friends, relatives, and acquaintances use you as the carer or as a free therapist outside of your working hours. </a:t>
            </a:r>
            <a:endParaRPr sz="2400" b="0">
              <a:solidFill>
                <a:srgbClr val="002060"/>
              </a:solidFill>
            </a:endParaRPr>
          </a:p>
        </p:txBody>
      </p:sp>
      <p:sp>
        <p:nvSpPr>
          <p:cNvPr id="374" name="Google Shape;374;p41"/>
          <p:cNvSpPr txBox="1">
            <a:spLocks noGrp="1"/>
          </p:cNvSpPr>
          <p:nvPr>
            <p:ph type="body" idx="1"/>
          </p:nvPr>
        </p:nvSpPr>
        <p:spPr>
          <a:xfrm>
            <a:off x="5086350" y="3879533"/>
            <a:ext cx="6681788" cy="26793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None/>
            </a:pPr>
            <a:r>
              <a:rPr lang="en-US" sz="2400" b="0" u="none" strike="noStrike" cap="none">
                <a:solidFill>
                  <a:srgbClr val="002060"/>
                </a:solidFill>
                <a:latin typeface="Calibri"/>
                <a:ea typeface="Calibri"/>
                <a:cs typeface="Calibri"/>
                <a:sym typeface="Calibri"/>
              </a:rPr>
              <a:t>Devoting time to family and having a harmonious home life is essential for our mental health. When work schedules are exhausting, we often come to neglect our loved ones, with negative consequences in both personal and professional spheres.</a:t>
            </a:r>
            <a:endParaRPr sz="2400" b="0" u="none" strike="noStrike" cap="none">
              <a:solidFill>
                <a:srgbClr val="002060"/>
              </a:solidFill>
              <a:latin typeface="Calibri"/>
              <a:ea typeface="Calibri"/>
              <a:cs typeface="Calibri"/>
              <a:sym typeface="Calibri"/>
            </a:endParaRPr>
          </a:p>
        </p:txBody>
      </p:sp>
      <p:sp>
        <p:nvSpPr>
          <p:cNvPr id="375" name="Google Shape;375;p41"/>
          <p:cNvSpPr txBox="1"/>
          <p:nvPr/>
        </p:nvSpPr>
        <p:spPr>
          <a:xfrm>
            <a:off x="181419" y="4067552"/>
            <a:ext cx="3008266" cy="1136544"/>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600" b="1" i="0" u="none" strike="noStrike" cap="none">
                <a:solidFill>
                  <a:srgbClr val="24BAA2"/>
                </a:solidFill>
                <a:latin typeface="Calibri"/>
                <a:ea typeface="Calibri"/>
                <a:cs typeface="Calibri"/>
                <a:sym typeface="Calibri"/>
              </a:rPr>
              <a:t>5. Family life</a:t>
            </a:r>
            <a:endParaRPr sz="3600" b="0" i="0" u="none" strike="noStrike" cap="none">
              <a:solidFill>
                <a:srgbClr val="000000"/>
              </a:solidFill>
              <a:latin typeface="Arial"/>
              <a:ea typeface="Arial"/>
              <a:cs typeface="Arial"/>
              <a:sym typeface="Arial"/>
            </a:endParaRPr>
          </a:p>
        </p:txBody>
      </p:sp>
      <p:pic>
        <p:nvPicPr>
          <p:cNvPr id="376" name="Google Shape;376;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43115" y="1333935"/>
            <a:ext cx="2143235" cy="1752165"/>
          </a:xfrm>
          <a:prstGeom prst="rect">
            <a:avLst/>
          </a:prstGeom>
          <a:noFill/>
          <a:ln>
            <a:noFill/>
          </a:ln>
        </p:spPr>
      </p:pic>
      <p:pic>
        <p:nvPicPr>
          <p:cNvPr id="377" name="Google Shape;377;p41" descr="Immagine che contiene testo, grafica vettoriale&#10;&#10;Descrizione generata automa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43115" y="4095242"/>
            <a:ext cx="2143235" cy="1428823"/>
          </a:xfrm>
          <a:prstGeom prst="rect">
            <a:avLst/>
          </a:prstGeom>
          <a:noFill/>
          <a:ln>
            <a:noFill/>
          </a:ln>
        </p:spPr>
      </p:pic>
      <p:sp>
        <p:nvSpPr>
          <p:cNvPr id="378" name="Google Shape;378;p41"/>
          <p:cNvSpPr txBox="1"/>
          <p:nvPr/>
        </p:nvSpPr>
        <p:spPr>
          <a:xfrm>
            <a:off x="612729" y="1653904"/>
            <a:ext cx="27527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92E4B"/>
              </a:buClr>
              <a:buSzPts val="2400"/>
              <a:buFont typeface="Arial"/>
              <a:buNone/>
            </a:pPr>
            <a:r>
              <a:rPr lang="en-US" sz="3600" b="1" i="0" u="none" strike="noStrike" cap="none">
                <a:solidFill>
                  <a:srgbClr val="24BAA2"/>
                </a:solidFill>
                <a:latin typeface="Calibri"/>
                <a:ea typeface="Calibri"/>
                <a:cs typeface="Calibri"/>
                <a:sym typeface="Calibri"/>
              </a:rPr>
              <a:t>4. Social relationships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2"/>
          <p:cNvSpPr txBox="1">
            <a:spLocks noGrp="1"/>
          </p:cNvSpPr>
          <p:nvPr>
            <p:ph type="body" idx="1"/>
          </p:nvPr>
        </p:nvSpPr>
        <p:spPr>
          <a:xfrm>
            <a:off x="5229117" y="2570078"/>
            <a:ext cx="6096108" cy="2253043"/>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1000"/>
              </a:spcBef>
              <a:spcAft>
                <a:spcPts val="0"/>
              </a:spcAft>
              <a:buClr>
                <a:schemeClr val="lt1"/>
              </a:buClr>
              <a:buSzPts val="4800"/>
              <a:buFont typeface="Arial"/>
              <a:buNone/>
            </a:pPr>
            <a:r>
              <a:rPr lang="en-US" sz="4800" b="1">
                <a:latin typeface="Calibri"/>
                <a:ea typeface="Calibri"/>
                <a:cs typeface="Calibri"/>
                <a:sym typeface="Calibri"/>
              </a:rPr>
              <a:t>10 tips </a:t>
            </a:r>
            <a:r>
              <a:rPr lang="en-US" sz="4800">
                <a:latin typeface="Calibri"/>
                <a:ea typeface="Calibri"/>
                <a:cs typeface="Calibri"/>
                <a:sym typeface="Calibri"/>
              </a:rPr>
              <a:t>on how to </a:t>
            </a:r>
            <a:r>
              <a:rPr lang="en-US">
                <a:latin typeface="Calibri"/>
                <a:ea typeface="Calibri"/>
                <a:cs typeface="Calibri"/>
                <a:sym typeface="Calibri"/>
              </a:rPr>
              <a:t>A</a:t>
            </a:r>
            <a:r>
              <a:rPr lang="en-US" sz="4800">
                <a:latin typeface="Calibri"/>
                <a:ea typeface="Calibri"/>
                <a:cs typeface="Calibri"/>
                <a:sym typeface="Calibri"/>
              </a:rPr>
              <a:t>chieve and Maintain </a:t>
            </a:r>
            <a:r>
              <a:rPr lang="en-US">
                <a:latin typeface="Calibri"/>
                <a:ea typeface="Calibri"/>
                <a:cs typeface="Calibri"/>
                <a:sym typeface="Calibri"/>
              </a:rPr>
              <a:t>B</a:t>
            </a:r>
            <a:r>
              <a:rPr lang="en-US" sz="4800">
                <a:latin typeface="Calibri"/>
                <a:ea typeface="Calibri"/>
                <a:cs typeface="Calibri"/>
                <a:sym typeface="Calibri"/>
              </a:rPr>
              <a:t>alance</a:t>
            </a:r>
            <a:endParaRPr>
              <a:latin typeface="Calibri"/>
              <a:ea typeface="Calibri"/>
              <a:cs typeface="Calibri"/>
              <a:sym typeface="Calibri"/>
            </a:endParaRPr>
          </a:p>
          <a:p>
            <a:pPr marL="457200" marR="0" lvl="0" indent="0" algn="l" rtl="0">
              <a:lnSpc>
                <a:spcPct val="90000"/>
              </a:lnSpc>
              <a:spcBef>
                <a:spcPts val="1000"/>
              </a:spcBef>
              <a:spcAft>
                <a:spcPts val="0"/>
              </a:spcAft>
              <a:buClr>
                <a:schemeClr val="lt1"/>
              </a:buClr>
              <a:buSzPts val="4800"/>
              <a:buFont typeface="Arial"/>
              <a:buNone/>
            </a:pPr>
            <a:endParaRPr>
              <a:latin typeface="Calibri"/>
              <a:ea typeface="Calibri"/>
              <a:cs typeface="Calibri"/>
              <a:sym typeface="Calibri"/>
            </a:endParaRPr>
          </a:p>
        </p:txBody>
      </p:sp>
      <p:sp>
        <p:nvSpPr>
          <p:cNvPr id="384" name="Google Shape;384;p42"/>
          <p:cNvSpPr/>
          <p:nvPr/>
        </p:nvSpPr>
        <p:spPr>
          <a:xfrm>
            <a:off x="7684230" y="4540173"/>
            <a:ext cx="1100253" cy="1077951"/>
          </a:xfrm>
          <a:prstGeom prst="down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5" name="Google Shape;385;p42" descr="Scales of justice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2949" y="1190624"/>
            <a:ext cx="2238376" cy="2238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body" idx="2"/>
          </p:nvPr>
        </p:nvSpPr>
        <p:spPr>
          <a:xfrm>
            <a:off x="798381" y="761603"/>
            <a:ext cx="10595237" cy="803654"/>
          </a:xfrm>
          <a:prstGeom prst="rect">
            <a:avLst/>
          </a:prstGeom>
          <a:noFill/>
          <a:ln w="9525" cap="flat" cmpd="sng">
            <a:solidFill>
              <a:srgbClr val="813995"/>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1. GET HELP</a:t>
            </a:r>
            <a:endParaRPr/>
          </a:p>
          <a:p>
            <a:pPr marL="457200" lvl="0" indent="-228600" algn="ctr" rtl="0">
              <a:lnSpc>
                <a:spcPct val="90000"/>
              </a:lnSpc>
              <a:spcBef>
                <a:spcPts val="1000"/>
              </a:spcBef>
              <a:spcAft>
                <a:spcPts val="0"/>
              </a:spcAft>
              <a:buSzPts val="3600"/>
              <a:buNone/>
            </a:pPr>
            <a:endParaRPr/>
          </a:p>
        </p:txBody>
      </p:sp>
      <p:pic>
        <p:nvPicPr>
          <p:cNvPr id="391" name="Google Shape;391;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62187" y="3304994"/>
            <a:ext cx="4136343" cy="2643969"/>
          </a:xfrm>
          <a:prstGeom prst="rect">
            <a:avLst/>
          </a:prstGeom>
          <a:noFill/>
          <a:ln>
            <a:noFill/>
          </a:ln>
        </p:spPr>
      </p:pic>
      <p:sp>
        <p:nvSpPr>
          <p:cNvPr id="392" name="Google Shape;392;p43"/>
          <p:cNvSpPr txBox="1"/>
          <p:nvPr/>
        </p:nvSpPr>
        <p:spPr>
          <a:xfrm>
            <a:off x="798381" y="2022482"/>
            <a:ext cx="1059523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2060"/>
                </a:solidFill>
                <a:latin typeface="Calibri"/>
                <a:ea typeface="Calibri"/>
                <a:cs typeface="Calibri"/>
                <a:sym typeface="Calibri"/>
              </a:rPr>
              <a:t>If you feel that you have problems and difficulties in your work, resulting in stressful situations, the first step is to </a:t>
            </a:r>
            <a:r>
              <a:rPr lang="en-US" sz="2400" b="1" i="0" u="none" strike="noStrike" cap="none">
                <a:solidFill>
                  <a:srgbClr val="002060"/>
                </a:solidFill>
                <a:latin typeface="Calibri"/>
                <a:ea typeface="Calibri"/>
                <a:cs typeface="Calibri"/>
                <a:sym typeface="Calibri"/>
              </a:rPr>
              <a:t>IDENTIFY THE SOURCE </a:t>
            </a:r>
            <a:r>
              <a:rPr lang="en-US" sz="2400" b="0" i="0" u="none" strike="noStrike" cap="none">
                <a:solidFill>
                  <a:srgbClr val="002060"/>
                </a:solidFill>
                <a:latin typeface="Calibri"/>
                <a:ea typeface="Calibri"/>
                <a:cs typeface="Calibri"/>
                <a:sym typeface="Calibri"/>
              </a:rPr>
              <a:t>of the discomfort. Once you find it, ask for help! </a:t>
            </a:r>
            <a:endParaRPr sz="1400" b="0" i="0" u="none" strike="noStrike" cap="none">
              <a:solidFill>
                <a:srgbClr val="002060"/>
              </a:solidFill>
              <a:latin typeface="Arial"/>
              <a:ea typeface="Arial"/>
              <a:cs typeface="Arial"/>
              <a:sym typeface="Arial"/>
            </a:endParaRPr>
          </a:p>
        </p:txBody>
      </p:sp>
      <p:sp>
        <p:nvSpPr>
          <p:cNvPr id="393" name="Google Shape;393;p43"/>
          <p:cNvSpPr txBox="1"/>
          <p:nvPr/>
        </p:nvSpPr>
        <p:spPr>
          <a:xfrm>
            <a:off x="798381" y="3304994"/>
            <a:ext cx="5847746"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002060"/>
                </a:solidFill>
                <a:latin typeface="Calibri"/>
                <a:ea typeface="Calibri"/>
                <a:cs typeface="Calibri"/>
                <a:sym typeface="Calibri"/>
              </a:rPr>
              <a:t>Talk to your supervisor; if he or she is a good manager, they will understand the situation and will be able to suggest a solution. If not, it might be an opportunity to think about changing jobs/role.</a:t>
            </a:r>
            <a:endParaRPr sz="1400" b="0" i="0" u="none" strike="noStrike" cap="none">
              <a:solidFill>
                <a:srgbClr val="00206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body" idx="1"/>
          </p:nvPr>
        </p:nvSpPr>
        <p:spPr>
          <a:xfrm>
            <a:off x="2446867" y="2045704"/>
            <a:ext cx="8946750" cy="38499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In order to be able to distribute your time and energy fairly among the various activities that make up your life, it is essential to have a </a:t>
            </a:r>
            <a:r>
              <a:rPr lang="en-US" sz="2400" b="1">
                <a:solidFill>
                  <a:srgbClr val="002060"/>
                </a:solidFill>
              </a:rPr>
              <a:t>SCHEDULE</a:t>
            </a:r>
            <a:r>
              <a:rPr lang="en-US" sz="2400">
                <a:solidFill>
                  <a:srgbClr val="002060"/>
                </a:solidFill>
              </a:rPr>
              <a:t>, and above all that this is </a:t>
            </a:r>
            <a:r>
              <a:rPr lang="en-US" sz="2400" i="1">
                <a:solidFill>
                  <a:srgbClr val="002060"/>
                </a:solidFill>
              </a:rPr>
              <a:t>achievable</a:t>
            </a:r>
            <a:r>
              <a:rPr lang="en-US" sz="2400">
                <a:solidFill>
                  <a:srgbClr val="002060"/>
                </a:solidFill>
              </a:rPr>
              <a:t>. </a:t>
            </a:r>
            <a:endParaRPr>
              <a:solidFill>
                <a:srgbClr val="002060"/>
              </a:solidFill>
            </a:endParaRPr>
          </a:p>
          <a:p>
            <a:pPr marL="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If you have scheduled activities, and you realise that you do not have enough space for your personal life, it is advisable to consider reducing your working hours, even temporarily, until you find the right distribution of time.</a:t>
            </a:r>
            <a:endParaRPr sz="2400">
              <a:solidFill>
                <a:srgbClr val="002060"/>
              </a:solidFill>
            </a:endParaRPr>
          </a:p>
          <a:p>
            <a:pPr marL="0" marR="0" lvl="0" indent="0" algn="l" rtl="0">
              <a:lnSpc>
                <a:spcPct val="90000"/>
              </a:lnSpc>
              <a:spcBef>
                <a:spcPts val="1000"/>
              </a:spcBef>
              <a:spcAft>
                <a:spcPts val="0"/>
              </a:spcAft>
              <a:buClr>
                <a:srgbClr val="092E4B"/>
              </a:buClr>
              <a:buSzPts val="2400"/>
              <a:buFont typeface="Arial"/>
              <a:buNone/>
            </a:pPr>
            <a:endParaRPr>
              <a:solidFill>
                <a:srgbClr val="002060"/>
              </a:solidFill>
            </a:endParaRPr>
          </a:p>
        </p:txBody>
      </p:sp>
      <p:sp>
        <p:nvSpPr>
          <p:cNvPr id="399" name="Google Shape;399;p44"/>
          <p:cNvSpPr txBox="1">
            <a:spLocks noGrp="1"/>
          </p:cNvSpPr>
          <p:nvPr>
            <p:ph type="body" idx="2"/>
          </p:nvPr>
        </p:nvSpPr>
        <p:spPr>
          <a:xfrm>
            <a:off x="798381" y="761602"/>
            <a:ext cx="10595237" cy="853837"/>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2. SCHEDULE ACTIVITIES AND TIME</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400" name="Google Shape;400;p44" descr="Immagine che contiene testo, interni, clipart&#10;&#10;Descrizione generata automaticamente"/>
          <p:cNvPicPr preferRelativeResize="0"/>
          <p:nvPr/>
        </p:nvPicPr>
        <p:blipFill rotWithShape="1">
          <a:blip r:embed="rId3">
            <a:alphaModFix/>
          </a:blip>
          <a:srcRect/>
          <a:stretch/>
        </p:blipFill>
        <p:spPr>
          <a:xfrm>
            <a:off x="1066798" y="3132464"/>
            <a:ext cx="1219200"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5"/>
          <p:cNvSpPr txBox="1">
            <a:spLocks noGrp="1"/>
          </p:cNvSpPr>
          <p:nvPr>
            <p:ph type="body" idx="1"/>
          </p:nvPr>
        </p:nvSpPr>
        <p:spPr>
          <a:xfrm>
            <a:off x="533400" y="2045704"/>
            <a:ext cx="8961121" cy="3849918"/>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When faced with new, perhaps important assignments, it is often difficult to say no, especially if you are inclined to please others. Remember that although it is good to show yourself available to others, this is not possible if you do not take care of yourself first! </a:t>
            </a:r>
            <a:endParaRPr>
              <a:solidFill>
                <a:srgbClr val="002060"/>
              </a:solidFill>
            </a:endParaRPr>
          </a:p>
          <a:p>
            <a:pPr marL="457200" marR="0" lvl="0" indent="0" algn="l" rtl="0">
              <a:lnSpc>
                <a:spcPct val="90000"/>
              </a:lnSpc>
              <a:spcBef>
                <a:spcPts val="1000"/>
              </a:spcBef>
              <a:spcAft>
                <a:spcPts val="0"/>
              </a:spcAft>
              <a:buClr>
                <a:srgbClr val="092E4B"/>
              </a:buClr>
              <a:buSzPts val="2400"/>
              <a:buFont typeface="Arial"/>
              <a:buNone/>
            </a:pPr>
            <a:r>
              <a:rPr lang="en-US" sz="2400" i="1">
                <a:solidFill>
                  <a:srgbClr val="002060"/>
                </a:solidFill>
              </a:rPr>
              <a:t>Saying</a:t>
            </a:r>
            <a:r>
              <a:rPr lang="en-US" sz="2400" b="1">
                <a:solidFill>
                  <a:srgbClr val="002060"/>
                </a:solidFill>
              </a:rPr>
              <a:t> NO </a:t>
            </a:r>
            <a:r>
              <a:rPr lang="en-US" sz="2400" i="1">
                <a:solidFill>
                  <a:srgbClr val="002060"/>
                </a:solidFill>
              </a:rPr>
              <a:t>to some tasks when they begin to be too </a:t>
            </a:r>
            <a:r>
              <a:rPr lang="en-US" i="1">
                <a:solidFill>
                  <a:srgbClr val="002060"/>
                </a:solidFill>
              </a:rPr>
              <a:t>much</a:t>
            </a:r>
            <a:r>
              <a:rPr lang="en-US" sz="2400" i="1">
                <a:solidFill>
                  <a:srgbClr val="002060"/>
                </a:solidFill>
              </a:rPr>
              <a:t> can help you do the tasks you are already performing better</a:t>
            </a:r>
            <a:r>
              <a:rPr lang="en-US" sz="2400">
                <a:solidFill>
                  <a:srgbClr val="002060"/>
                </a:solidFill>
              </a:rPr>
              <a:t>. Note, even in your personal life saying a few no's can help you reduce stress: you don't have to go out in the evening with friends if what you want/need to do is to spend it on the couch/relaxing.</a:t>
            </a:r>
            <a:endParaRPr>
              <a:solidFill>
                <a:srgbClr val="002060"/>
              </a:solidFill>
            </a:endParaRPr>
          </a:p>
        </p:txBody>
      </p:sp>
      <p:sp>
        <p:nvSpPr>
          <p:cNvPr id="406" name="Google Shape;406;p45"/>
          <p:cNvSpPr txBox="1">
            <a:spLocks noGrp="1"/>
          </p:cNvSpPr>
          <p:nvPr>
            <p:ph type="body" idx="2"/>
          </p:nvPr>
        </p:nvSpPr>
        <p:spPr>
          <a:xfrm>
            <a:off x="798381" y="761603"/>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3. LEARN TO SAY NO!</a:t>
            </a:r>
            <a:endParaRPr/>
          </a:p>
        </p:txBody>
      </p:sp>
      <p:pic>
        <p:nvPicPr>
          <p:cNvPr id="407" name="Google Shape;407;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60280" y="3368683"/>
            <a:ext cx="1394460" cy="1203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6"/>
          <p:cNvSpPr txBox="1">
            <a:spLocks noGrp="1"/>
          </p:cNvSpPr>
          <p:nvPr>
            <p:ph type="body" idx="1"/>
          </p:nvPr>
        </p:nvSpPr>
        <p:spPr>
          <a:xfrm>
            <a:off x="798380" y="2006279"/>
            <a:ext cx="7524300" cy="384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Several studies show that the tendency of workers to not take all their available vacation/annual leave time is increasing. This problem, especially in the social and healthcare sector, is due to the guilt of taking time and space away from patients. </a:t>
            </a:r>
            <a:endParaRPr/>
          </a:p>
          <a:p>
            <a:pPr marL="0" marR="0" lvl="0" indent="0" algn="l" rtl="0">
              <a:lnSpc>
                <a:spcPct val="90000"/>
              </a:lnSpc>
              <a:spcBef>
                <a:spcPts val="1000"/>
              </a:spcBef>
              <a:spcAft>
                <a:spcPts val="0"/>
              </a:spcAft>
              <a:buClr>
                <a:srgbClr val="092E4B"/>
              </a:buClr>
              <a:buSzPts val="2400"/>
              <a:buFont typeface="Arial"/>
              <a:buNone/>
            </a:pPr>
            <a:endParaRPr sz="800">
              <a:solidFill>
                <a:srgbClr val="002060"/>
              </a:solidFill>
            </a:endParaRPr>
          </a:p>
          <a:p>
            <a:pPr marL="0" marR="0" lvl="0" indent="0" algn="ctr" rtl="0">
              <a:lnSpc>
                <a:spcPct val="90000"/>
              </a:lnSpc>
              <a:spcBef>
                <a:spcPts val="1000"/>
              </a:spcBef>
              <a:spcAft>
                <a:spcPts val="0"/>
              </a:spcAft>
              <a:buClr>
                <a:srgbClr val="092E4B"/>
              </a:buClr>
              <a:buSzPts val="2400"/>
              <a:buFont typeface="Arial"/>
              <a:buNone/>
            </a:pPr>
            <a:r>
              <a:rPr lang="en-US" sz="2400" b="1">
                <a:solidFill>
                  <a:srgbClr val="002060"/>
                </a:solidFill>
              </a:rPr>
              <a:t>However, it should be remembered that to do a job at its best, it is good to take breaks and carve out moments for self-care.</a:t>
            </a:r>
            <a:endParaRPr b="1">
              <a:solidFill>
                <a:srgbClr val="002060"/>
              </a:solidFill>
            </a:endParaRPr>
          </a:p>
        </p:txBody>
      </p:sp>
      <p:sp>
        <p:nvSpPr>
          <p:cNvPr id="413" name="Google Shape;413;p46"/>
          <p:cNvSpPr txBox="1">
            <a:spLocks noGrp="1"/>
          </p:cNvSpPr>
          <p:nvPr>
            <p:ph type="body" idx="2"/>
          </p:nvPr>
        </p:nvSpPr>
        <p:spPr>
          <a:xfrm>
            <a:off x="798381" y="761603"/>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4. USE VACATIONS</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414" name="Google Shape;414;p46"/>
          <p:cNvPicPr preferRelativeResize="0"/>
          <p:nvPr/>
        </p:nvPicPr>
        <p:blipFill rotWithShape="1">
          <a:blip r:embed="rId3">
            <a:alphaModFix/>
          </a:blip>
          <a:srcRect/>
          <a:stretch/>
        </p:blipFill>
        <p:spPr>
          <a:xfrm>
            <a:off x="8137735" y="2819717"/>
            <a:ext cx="3147060" cy="2301891"/>
          </a:xfrm>
          <a:prstGeom prst="rect">
            <a:avLst/>
          </a:prstGeom>
          <a:noFill/>
          <a:ln>
            <a:noFill/>
          </a:ln>
        </p:spPr>
      </p:pic>
      <p:sp>
        <p:nvSpPr>
          <p:cNvPr id="415" name="Google Shape;415;p46"/>
          <p:cNvSpPr txBox="1"/>
          <p:nvPr/>
        </p:nvSpPr>
        <p:spPr>
          <a:xfrm>
            <a:off x="798375" y="5936575"/>
            <a:ext cx="7252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State of American Vacation 2018 (2018-05-08)| U.S. Travel Association (ustravel.org)</a:t>
            </a:r>
            <a:endParaRPr sz="1400" b="0" i="0" u="none" strike="noStrike" cap="none">
              <a:solidFill>
                <a:srgbClr val="24BAA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7"/>
          <p:cNvSpPr txBox="1">
            <a:spLocks noGrp="1"/>
          </p:cNvSpPr>
          <p:nvPr>
            <p:ph type="body" idx="2"/>
          </p:nvPr>
        </p:nvSpPr>
        <p:spPr>
          <a:xfrm>
            <a:off x="798381" y="761602"/>
            <a:ext cx="10595237" cy="1143397"/>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5. MAKE YOURSELF AVAILABLE ONLY DURING YOUR WORKING HOURS </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sp>
        <p:nvSpPr>
          <p:cNvPr id="421" name="Google Shape;421;p47"/>
          <p:cNvSpPr txBox="1"/>
          <p:nvPr/>
        </p:nvSpPr>
        <p:spPr>
          <a:xfrm>
            <a:off x="7828909" y="1617856"/>
            <a:ext cx="5403121" cy="2955637"/>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92E4B"/>
                </a:solidFill>
                <a:latin typeface="Calibri"/>
                <a:ea typeface="Calibri"/>
                <a:cs typeface="Calibri"/>
                <a:sym typeface="Calibri"/>
              </a:rPr>
              <a:t>  </a:t>
            </a:r>
            <a:endParaRPr sz="2400" b="0" i="0" u="none" strike="noStrike" cap="none">
              <a:solidFill>
                <a:srgbClr val="092E4B"/>
              </a:solidFill>
              <a:latin typeface="Calibri"/>
              <a:ea typeface="Calibri"/>
              <a:cs typeface="Calibri"/>
              <a:sym typeface="Calibri"/>
            </a:endParaRPr>
          </a:p>
        </p:txBody>
      </p:sp>
      <p:sp>
        <p:nvSpPr>
          <p:cNvPr id="422" name="Google Shape;422;p47"/>
          <p:cNvSpPr txBox="1"/>
          <p:nvPr/>
        </p:nvSpPr>
        <p:spPr>
          <a:xfrm>
            <a:off x="3305154" y="1967408"/>
            <a:ext cx="5403121" cy="2955637"/>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92E4B"/>
                </a:solidFill>
                <a:latin typeface="Calibri"/>
                <a:ea typeface="Calibri"/>
                <a:cs typeface="Calibri"/>
                <a:sym typeface="Calibri"/>
              </a:rPr>
              <a:t>  </a:t>
            </a:r>
            <a:endParaRPr sz="2400" b="0" i="0" u="none" strike="noStrike" cap="none">
              <a:solidFill>
                <a:srgbClr val="092E4B"/>
              </a:solidFill>
              <a:latin typeface="Calibri"/>
              <a:ea typeface="Calibri"/>
              <a:cs typeface="Calibri"/>
              <a:sym typeface="Calibri"/>
            </a:endParaRPr>
          </a:p>
        </p:txBody>
      </p:sp>
      <p:sp>
        <p:nvSpPr>
          <p:cNvPr id="423" name="Google Shape;423;p47"/>
          <p:cNvSpPr txBox="1"/>
          <p:nvPr/>
        </p:nvSpPr>
        <p:spPr>
          <a:xfrm>
            <a:off x="5212080" y="2555179"/>
            <a:ext cx="6315595" cy="2684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2400" b="0" i="0" u="none" strike="noStrike" cap="none">
                <a:solidFill>
                  <a:srgbClr val="002060"/>
                </a:solidFill>
                <a:latin typeface="Calibri"/>
                <a:ea typeface="Calibri"/>
                <a:cs typeface="Calibri"/>
                <a:sym typeface="Calibri"/>
              </a:rPr>
              <a:t>The prevalence of new technologies and computer communication systems (email, social, and instant messaging) can make you feel constantly busy. Therefore, </a:t>
            </a:r>
            <a:r>
              <a:rPr lang="en-US" sz="2400" b="0" i="1" u="none" strike="noStrike" cap="none">
                <a:solidFill>
                  <a:srgbClr val="002060"/>
                </a:solidFill>
                <a:latin typeface="Calibri"/>
                <a:ea typeface="Calibri"/>
                <a:cs typeface="Calibri"/>
                <a:sym typeface="Calibri"/>
              </a:rPr>
              <a:t>using your phone or email account only during working hours can help you</a:t>
            </a:r>
            <a:r>
              <a:rPr lang="en-US" sz="24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24BAA2"/>
              </a:buClr>
              <a:buSzPts val="3600"/>
              <a:buFont typeface="Arial"/>
              <a:buNone/>
            </a:pPr>
            <a:r>
              <a:rPr lang="en-US" sz="2400" b="1" i="0" u="none" strike="noStrike" cap="none">
                <a:solidFill>
                  <a:srgbClr val="002060"/>
                </a:solidFill>
                <a:latin typeface="Calibri"/>
                <a:ea typeface="Calibri"/>
                <a:cs typeface="Calibri"/>
                <a:sym typeface="Calibri"/>
              </a:rPr>
              <a:t>Perhaps Turning your work phone off during your off-duty time is advisable</a:t>
            </a:r>
            <a:endParaRPr sz="2400" b="1" i="0" u="none" strike="noStrike" cap="none">
              <a:solidFill>
                <a:srgbClr val="002060"/>
              </a:solidFill>
              <a:latin typeface="Calibri"/>
              <a:ea typeface="Calibri"/>
              <a:cs typeface="Calibri"/>
              <a:sym typeface="Calibri"/>
            </a:endParaRPr>
          </a:p>
        </p:txBody>
      </p:sp>
      <p:pic>
        <p:nvPicPr>
          <p:cNvPr id="424" name="Google Shape;424;p47"/>
          <p:cNvPicPr preferRelativeResize="0"/>
          <p:nvPr/>
        </p:nvPicPr>
        <p:blipFill rotWithShape="1">
          <a:blip r:embed="rId3">
            <a:alphaModFix/>
          </a:blip>
          <a:srcRect/>
          <a:stretch/>
        </p:blipFill>
        <p:spPr>
          <a:xfrm>
            <a:off x="1428108" y="2577008"/>
            <a:ext cx="3581401" cy="32141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2"/>
          <p:cNvSpPr txBox="1">
            <a:spLocks noGrp="1"/>
          </p:cNvSpPr>
          <p:nvPr>
            <p:ph type="body" idx="1"/>
          </p:nvPr>
        </p:nvSpPr>
        <p:spPr>
          <a:xfrm>
            <a:off x="97970" y="1045029"/>
            <a:ext cx="5790031" cy="47546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a:t>By the end of this Module, we aim for you as Carers to be able to:</a:t>
            </a:r>
            <a:endParaRPr/>
          </a:p>
          <a:p>
            <a:pPr marL="571500" lvl="0" indent="-342900" algn="l" rtl="0">
              <a:lnSpc>
                <a:spcPct val="90000"/>
              </a:lnSpc>
              <a:spcBef>
                <a:spcPts val="1000"/>
              </a:spcBef>
              <a:spcAft>
                <a:spcPts val="0"/>
              </a:spcAft>
              <a:buSzPts val="2400"/>
              <a:buFont typeface="Noto Sans"/>
              <a:buChar char="✔"/>
            </a:pPr>
            <a:r>
              <a:rPr lang="en-US"/>
              <a:t>Apply rules and tools to support your own health, quality of life and longevity.</a:t>
            </a:r>
            <a:endParaRPr/>
          </a:p>
          <a:p>
            <a:pPr marL="571500" lvl="0" indent="-342900" algn="l" rtl="0">
              <a:lnSpc>
                <a:spcPct val="90000"/>
              </a:lnSpc>
              <a:spcBef>
                <a:spcPts val="1000"/>
              </a:spcBef>
              <a:spcAft>
                <a:spcPts val="0"/>
              </a:spcAft>
              <a:buSzPts val="2400"/>
              <a:buFont typeface="Noto Sans"/>
              <a:buChar char="✔"/>
            </a:pPr>
            <a:r>
              <a:rPr lang="en-US"/>
              <a:t>To establish empathetic communication and a safe virtual environment through technology with clients and their families.</a:t>
            </a:r>
            <a:endParaRPr/>
          </a:p>
          <a:p>
            <a:pPr marL="571500" lvl="0" indent="-342900" algn="l" rtl="0">
              <a:lnSpc>
                <a:spcPct val="90000"/>
              </a:lnSpc>
              <a:spcBef>
                <a:spcPts val="1000"/>
              </a:spcBef>
              <a:spcAft>
                <a:spcPts val="0"/>
              </a:spcAft>
              <a:buSzPts val="2400"/>
              <a:buFont typeface="Noto Sans"/>
              <a:buChar char="✔"/>
            </a:pPr>
            <a:r>
              <a:rPr lang="en-US"/>
              <a:t>To transfer digital skills to senior clients and support them in the use of technology.</a:t>
            </a:r>
            <a:endParaRPr/>
          </a:p>
          <a:p>
            <a:pPr marL="571500" lvl="0" indent="-342900" algn="l" rtl="0">
              <a:lnSpc>
                <a:spcPct val="90000"/>
              </a:lnSpc>
              <a:spcBef>
                <a:spcPts val="1000"/>
              </a:spcBef>
              <a:spcAft>
                <a:spcPts val="0"/>
              </a:spcAft>
              <a:buSzPts val="2400"/>
              <a:buFont typeface="Noto Sans"/>
              <a:buChar char="✔"/>
            </a:pPr>
            <a:r>
              <a:rPr lang="en-US"/>
              <a:t>to effectively communicate with colleagues to keep a serene working environment through technology</a:t>
            </a:r>
            <a:endParaRPr/>
          </a:p>
        </p:txBody>
      </p:sp>
      <p:sp>
        <p:nvSpPr>
          <p:cNvPr id="281" name="Google Shape;281;p32"/>
          <p:cNvSpPr txBox="1">
            <a:spLocks noGrp="1"/>
          </p:cNvSpPr>
          <p:nvPr>
            <p:ph type="body" idx="2"/>
          </p:nvPr>
        </p:nvSpPr>
        <p:spPr>
          <a:xfrm>
            <a:off x="643467" y="258871"/>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Module 2</a:t>
            </a:r>
            <a:endParaRPr/>
          </a:p>
        </p:txBody>
      </p:sp>
      <p:pic>
        <p:nvPicPr>
          <p:cNvPr id="282" name="Google Shape;282;p32" descr="Immagine che contiene parete, persona, ceramica, porcellana&#10;&#10;Descrizione generata automaticament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096000" y="439730"/>
            <a:ext cx="5452533"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8"/>
          <p:cNvSpPr txBox="1">
            <a:spLocks noGrp="1"/>
          </p:cNvSpPr>
          <p:nvPr>
            <p:ph type="body" idx="1"/>
          </p:nvPr>
        </p:nvSpPr>
        <p:spPr>
          <a:xfrm>
            <a:off x="581025" y="2045704"/>
            <a:ext cx="6972300" cy="43703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Working from home runs the risk of losing the boundary between private and work life by mixing personal and work activities throughout the day; therefore, you need to give yourself limits.</a:t>
            </a:r>
            <a:endParaRPr/>
          </a:p>
          <a:p>
            <a:pPr marL="0" marR="0" lvl="0" indent="0" algn="l" rtl="0">
              <a:lnSpc>
                <a:spcPct val="90000"/>
              </a:lnSpc>
              <a:spcBef>
                <a:spcPts val="1000"/>
              </a:spcBef>
              <a:spcAft>
                <a:spcPts val="0"/>
              </a:spcAft>
              <a:buClr>
                <a:srgbClr val="092E4B"/>
              </a:buClr>
              <a:buSzPts val="2400"/>
              <a:buFont typeface="Arial"/>
              <a:buNone/>
            </a:pPr>
            <a:r>
              <a:rPr lang="en-US" sz="2400" b="1">
                <a:solidFill>
                  <a:srgbClr val="002060"/>
                </a:solidFill>
              </a:rPr>
              <a:t>Establish hours beyond which you do not work and define a space in which to carry out your activity so that, if possible, it does not coincide with those used in your free time.</a:t>
            </a:r>
            <a:endParaRPr b="1">
              <a:solidFill>
                <a:srgbClr val="002060"/>
              </a:solidFill>
            </a:endParaRPr>
          </a:p>
        </p:txBody>
      </p:sp>
      <p:sp>
        <p:nvSpPr>
          <p:cNvPr id="430" name="Google Shape;430;p48"/>
          <p:cNvSpPr txBox="1">
            <a:spLocks noGrp="1"/>
          </p:cNvSpPr>
          <p:nvPr>
            <p:ph type="body" idx="2"/>
          </p:nvPr>
        </p:nvSpPr>
        <p:spPr>
          <a:xfrm>
            <a:off x="798381" y="761603"/>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6. DEFINE YOUR SMART WORKING</a:t>
            </a:r>
            <a:endParaRPr/>
          </a:p>
        </p:txBody>
      </p:sp>
      <p:pic>
        <p:nvPicPr>
          <p:cNvPr id="431" name="Google Shape;431;p48"/>
          <p:cNvPicPr preferRelativeResize="0"/>
          <p:nvPr/>
        </p:nvPicPr>
        <p:blipFill rotWithShape="1">
          <a:blip r:embed="rId3">
            <a:alphaModFix/>
          </a:blip>
          <a:srcRect/>
          <a:stretch/>
        </p:blipFill>
        <p:spPr>
          <a:xfrm>
            <a:off x="7294880" y="2620831"/>
            <a:ext cx="3642360" cy="27736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9"/>
          <p:cNvSpPr txBox="1">
            <a:spLocks noGrp="1"/>
          </p:cNvSpPr>
          <p:nvPr>
            <p:ph type="body" idx="1"/>
          </p:nvPr>
        </p:nvSpPr>
        <p:spPr>
          <a:xfrm>
            <a:off x="798381" y="2045704"/>
            <a:ext cx="5381440"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2400">
                <a:solidFill>
                  <a:srgbClr val="002060"/>
                </a:solidFill>
              </a:rPr>
              <a:t>   A great number of studies confirm that to be efficient and focused during the day, 7-8 hours of sleep per night is necessary, especially when constantly dealing with human lives. </a:t>
            </a:r>
            <a:r>
              <a:rPr lang="en-US">
                <a:solidFill>
                  <a:srgbClr val="002060"/>
                </a:solidFill>
              </a:rPr>
              <a:t>I</a:t>
            </a:r>
            <a:r>
              <a:rPr lang="en-US" sz="2400">
                <a:solidFill>
                  <a:srgbClr val="002060"/>
                </a:solidFill>
              </a:rPr>
              <a:t>n the case of healthcare workers, it appears, however, they find it difficult to meet these standards. </a:t>
            </a:r>
            <a:endParaRPr/>
          </a:p>
          <a:p>
            <a:pPr marL="457200" marR="0" lvl="0" indent="-228600" algn="ctr" rtl="0">
              <a:lnSpc>
                <a:spcPct val="90000"/>
              </a:lnSpc>
              <a:spcBef>
                <a:spcPts val="1000"/>
              </a:spcBef>
              <a:spcAft>
                <a:spcPts val="0"/>
              </a:spcAft>
              <a:buClr>
                <a:srgbClr val="092E4B"/>
              </a:buClr>
              <a:buSzPts val="2400"/>
              <a:buFont typeface="Arial"/>
              <a:buNone/>
            </a:pPr>
            <a:r>
              <a:rPr lang="en-US" sz="2400" b="1">
                <a:solidFill>
                  <a:srgbClr val="002060"/>
                </a:solidFill>
              </a:rPr>
              <a:t>So, take time to rest and regain energy.</a:t>
            </a:r>
            <a:endParaRPr b="1">
              <a:solidFill>
                <a:srgbClr val="002060"/>
              </a:solidFill>
            </a:endParaRPr>
          </a:p>
        </p:txBody>
      </p:sp>
      <p:sp>
        <p:nvSpPr>
          <p:cNvPr id="437" name="Google Shape;437;p49"/>
          <p:cNvSpPr txBox="1">
            <a:spLocks noGrp="1"/>
          </p:cNvSpPr>
          <p:nvPr>
            <p:ph type="body" idx="2"/>
          </p:nvPr>
        </p:nvSpPr>
        <p:spPr>
          <a:xfrm>
            <a:off x="798381" y="761603"/>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7.	GET ENOUGH SLEEP</a:t>
            </a:r>
            <a:endParaRPr/>
          </a:p>
        </p:txBody>
      </p:sp>
      <p:pic>
        <p:nvPicPr>
          <p:cNvPr id="438" name="Google Shape;438;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59319" y="2591991"/>
            <a:ext cx="2621931" cy="24542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0"/>
          <p:cNvSpPr txBox="1">
            <a:spLocks noGrp="1"/>
          </p:cNvSpPr>
          <p:nvPr>
            <p:ph type="body" idx="1"/>
          </p:nvPr>
        </p:nvSpPr>
        <p:spPr>
          <a:xfrm>
            <a:off x="420102" y="1588136"/>
            <a:ext cx="7061104" cy="904325"/>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To avoid heavy individual workloads, it is advisable to communicate properly among colleagues, even in difficulties, always preferring a cooperative style.</a:t>
            </a:r>
            <a:endParaRPr>
              <a:solidFill>
                <a:srgbClr val="002060"/>
              </a:solidFill>
            </a:endParaRPr>
          </a:p>
        </p:txBody>
      </p:sp>
      <p:sp>
        <p:nvSpPr>
          <p:cNvPr id="444" name="Google Shape;444;p50"/>
          <p:cNvSpPr txBox="1">
            <a:spLocks noGrp="1"/>
          </p:cNvSpPr>
          <p:nvPr>
            <p:ph type="body" idx="2"/>
          </p:nvPr>
        </p:nvSpPr>
        <p:spPr>
          <a:xfrm>
            <a:off x="798381" y="486303"/>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t>8. COMMUNICATION AND COOPERATION</a:t>
            </a:r>
            <a:endParaRPr/>
          </a:p>
        </p:txBody>
      </p:sp>
      <p:sp>
        <p:nvSpPr>
          <p:cNvPr id="445" name="Google Shape;445;p50"/>
          <p:cNvSpPr txBox="1"/>
          <p:nvPr/>
        </p:nvSpPr>
        <p:spPr>
          <a:xfrm>
            <a:off x="798381" y="3245779"/>
            <a:ext cx="10595237" cy="803654"/>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9.	BE KIND TO YOUR FEET</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24BAA2"/>
              </a:buClr>
              <a:buSzPts val="3600"/>
              <a:buFont typeface="Arial"/>
              <a:buNone/>
            </a:pPr>
            <a:endParaRPr sz="3600" b="1" i="0" u="none" strike="noStrike" cap="none">
              <a:solidFill>
                <a:srgbClr val="24BAA2"/>
              </a:solidFill>
              <a:latin typeface="Calibri"/>
              <a:ea typeface="Calibri"/>
              <a:cs typeface="Calibri"/>
              <a:sym typeface="Calibri"/>
            </a:endParaRPr>
          </a:p>
        </p:txBody>
      </p:sp>
      <p:sp>
        <p:nvSpPr>
          <p:cNvPr id="446" name="Google Shape;446;p50"/>
          <p:cNvSpPr txBox="1"/>
          <p:nvPr/>
        </p:nvSpPr>
        <p:spPr>
          <a:xfrm>
            <a:off x="323491" y="4347612"/>
            <a:ext cx="7915634" cy="168274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2400" b="0" i="0" u="none" strike="noStrike" cap="none">
                <a:solidFill>
                  <a:srgbClr val="002060"/>
                </a:solidFill>
                <a:latin typeface="Calibri"/>
                <a:ea typeface="Calibri"/>
                <a:cs typeface="Calibri"/>
                <a:sym typeface="Calibri"/>
              </a:rPr>
              <a:t>   Health care workers spend a lot of time on their feet, so it is very important to take good care of them. Wear comfortable footwear that provides proper foot support, stretch, ice, massage or, at the very least, keep them up in the evening so that swelling can be relieved.</a:t>
            </a:r>
            <a:endParaRPr sz="2400" b="0" i="0" u="none" strike="noStrike" cap="none">
              <a:solidFill>
                <a:srgbClr val="002060"/>
              </a:solidFill>
              <a:latin typeface="Calibri"/>
              <a:ea typeface="Calibri"/>
              <a:cs typeface="Calibri"/>
              <a:sym typeface="Calibri"/>
            </a:endParaRPr>
          </a:p>
        </p:txBody>
      </p:sp>
      <p:pic>
        <p:nvPicPr>
          <p:cNvPr id="447" name="Google Shape;447;p50"/>
          <p:cNvPicPr preferRelativeResize="0"/>
          <p:nvPr/>
        </p:nvPicPr>
        <p:blipFill rotWithShape="1">
          <a:blip r:embed="rId3">
            <a:alphaModFix/>
          </a:blip>
          <a:srcRect/>
          <a:stretch/>
        </p:blipFill>
        <p:spPr>
          <a:xfrm>
            <a:off x="8538483" y="4144831"/>
            <a:ext cx="2207622" cy="2023682"/>
          </a:xfrm>
          <a:prstGeom prst="rect">
            <a:avLst/>
          </a:prstGeom>
          <a:noFill/>
          <a:ln>
            <a:noFill/>
          </a:ln>
        </p:spPr>
      </p:pic>
      <p:pic>
        <p:nvPicPr>
          <p:cNvPr id="448" name="Google Shape;448;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71258" y="1334885"/>
            <a:ext cx="1631353" cy="18659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1"/>
          <p:cNvSpPr txBox="1">
            <a:spLocks noGrp="1"/>
          </p:cNvSpPr>
          <p:nvPr>
            <p:ph type="body" idx="1"/>
          </p:nvPr>
        </p:nvSpPr>
        <p:spPr>
          <a:xfrm>
            <a:off x="2712281" y="2304634"/>
            <a:ext cx="6621780" cy="3849918"/>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sz="2400">
                <a:solidFill>
                  <a:srgbClr val="002060"/>
                </a:solidFill>
              </a:rPr>
              <a:t>Needless to say, physical activity improves mental and physical health and relieves stress, but it is also true that to be good for you it should be stimulating and enjoyable for you.</a:t>
            </a:r>
            <a:endParaRPr>
              <a:solidFill>
                <a:srgbClr val="002060"/>
              </a:solidFill>
            </a:endParaRPr>
          </a:p>
        </p:txBody>
      </p:sp>
      <p:pic>
        <p:nvPicPr>
          <p:cNvPr id="454" name="Google Shape;454;p51"/>
          <p:cNvPicPr preferRelativeResize="0"/>
          <p:nvPr/>
        </p:nvPicPr>
        <p:blipFill rotWithShape="1">
          <a:blip r:embed="rId3">
            <a:alphaModFix/>
          </a:blip>
          <a:srcRect/>
          <a:stretch/>
        </p:blipFill>
        <p:spPr>
          <a:xfrm>
            <a:off x="6641665" y="1947733"/>
            <a:ext cx="5716302" cy="5716302"/>
          </a:xfrm>
          <a:prstGeom prst="rect">
            <a:avLst/>
          </a:prstGeom>
          <a:noFill/>
          <a:ln>
            <a:noFill/>
          </a:ln>
        </p:spPr>
      </p:pic>
      <p:pic>
        <p:nvPicPr>
          <p:cNvPr id="455" name="Google Shape;455;p51"/>
          <p:cNvPicPr preferRelativeResize="0"/>
          <p:nvPr/>
        </p:nvPicPr>
        <p:blipFill rotWithShape="1">
          <a:blip r:embed="rId4">
            <a:alphaModFix/>
          </a:blip>
          <a:srcRect/>
          <a:stretch/>
        </p:blipFill>
        <p:spPr>
          <a:xfrm>
            <a:off x="1088359" y="3582043"/>
            <a:ext cx="2461260" cy="1965960"/>
          </a:xfrm>
          <a:prstGeom prst="rect">
            <a:avLst/>
          </a:prstGeom>
          <a:noFill/>
          <a:ln>
            <a:noFill/>
          </a:ln>
        </p:spPr>
      </p:pic>
      <p:sp>
        <p:nvSpPr>
          <p:cNvPr id="456" name="Google Shape;456;p51"/>
          <p:cNvSpPr txBox="1"/>
          <p:nvPr/>
        </p:nvSpPr>
        <p:spPr>
          <a:xfrm>
            <a:off x="798381" y="522578"/>
            <a:ext cx="10595237" cy="1294526"/>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10.	 FIND A PHYSICAL ACTIVITY YOU ENJOY, AND CULTIVATE IT </a:t>
            </a:r>
            <a:endParaRPr sz="3600" b="1" i="0" u="none" strike="noStrike" cap="none">
              <a:solidFill>
                <a:srgbClr val="24BAA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
          <p:cNvSpPr txBox="1">
            <a:spLocks noGrp="1"/>
          </p:cNvSpPr>
          <p:nvPr>
            <p:ph type="body" idx="1"/>
          </p:nvPr>
        </p:nvSpPr>
        <p:spPr>
          <a:xfrm>
            <a:off x="561976" y="942362"/>
            <a:ext cx="5791200"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In our daily lives, technological devices for personal assistance and support are becoming more widespread and have the general purpose of achieving and maintaining psychophysical well-being. This is done, in the management of one's habits, through simple and affordable solutions. </a:t>
            </a:r>
            <a:endParaRPr/>
          </a:p>
          <a:p>
            <a:pPr marL="0" lvl="0" indent="0" algn="l" rtl="0">
              <a:lnSpc>
                <a:spcPct val="90000"/>
              </a:lnSpc>
              <a:spcBef>
                <a:spcPts val="1000"/>
              </a:spcBef>
              <a:spcAft>
                <a:spcPts val="0"/>
              </a:spcAft>
              <a:buSzPts val="2400"/>
              <a:buNone/>
            </a:pPr>
            <a:r>
              <a:rPr lang="en-US"/>
              <a:t>The greatest strength of these tools is through awareness of those who use them, regarding the functioning and limitations of their bodies and minds. Measuring what is going on in our bodies allows us to understand what is really doing us good or bad, and thus to structure routines in a way that leads to better overall performance and a full and satisfying life.</a:t>
            </a:r>
            <a:endParaRPr/>
          </a:p>
          <a:p>
            <a:pPr marL="0" lvl="0" indent="0" algn="l" rtl="0">
              <a:lnSpc>
                <a:spcPct val="90000"/>
              </a:lnSpc>
              <a:spcBef>
                <a:spcPts val="1000"/>
              </a:spcBef>
              <a:spcAft>
                <a:spcPts val="0"/>
              </a:spcAft>
              <a:buSzPts val="2400"/>
              <a:buNone/>
            </a:pPr>
            <a:endParaRPr/>
          </a:p>
        </p:txBody>
      </p:sp>
      <p:sp>
        <p:nvSpPr>
          <p:cNvPr id="462" name="Google Shape;462;p2"/>
          <p:cNvSpPr txBox="1">
            <a:spLocks noGrp="1"/>
          </p:cNvSpPr>
          <p:nvPr>
            <p:ph type="body" idx="2"/>
          </p:nvPr>
        </p:nvSpPr>
        <p:spPr>
          <a:xfrm>
            <a:off x="357551" y="156817"/>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Tools</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463" name="Google Shape;463;p2" descr="Cartoon checklist and pencil"/>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438900" y="439738"/>
            <a:ext cx="5110163" cy="6045200"/>
          </a:xfrm>
          <a:prstGeom prst="rect">
            <a:avLst/>
          </a:prstGeom>
          <a:solidFill>
            <a:srgbClr val="F2F2F2"/>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3"/>
          <p:cNvSpPr txBox="1">
            <a:spLocks noGrp="1"/>
          </p:cNvSpPr>
          <p:nvPr>
            <p:ph type="body" idx="1"/>
          </p:nvPr>
        </p:nvSpPr>
        <p:spPr>
          <a:xfrm>
            <a:off x="685051" y="1823987"/>
            <a:ext cx="92284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200" b="1">
                <a:solidFill>
                  <a:srgbClr val="24BAA2"/>
                </a:solidFill>
              </a:rPr>
              <a:t>1.</a:t>
            </a:r>
            <a:endParaRPr/>
          </a:p>
        </p:txBody>
      </p:sp>
      <p:sp>
        <p:nvSpPr>
          <p:cNvPr id="469" name="Google Shape;469;p53"/>
          <p:cNvSpPr txBox="1">
            <a:spLocks noGrp="1"/>
          </p:cNvSpPr>
          <p:nvPr>
            <p:ph type="body" idx="2"/>
          </p:nvPr>
        </p:nvSpPr>
        <p:spPr>
          <a:xfrm>
            <a:off x="1257851" y="172496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2400" dirty="0">
                <a:solidFill>
                  <a:srgbClr val="002060"/>
                </a:solidFill>
              </a:rPr>
              <a:t>   </a:t>
            </a:r>
            <a:r>
              <a:rPr lang="en-US" sz="2400" b="0" dirty="0">
                <a:solidFill>
                  <a:srgbClr val="002060"/>
                </a:solidFill>
              </a:rPr>
              <a:t>Wearable devices such as </a:t>
            </a:r>
            <a:r>
              <a:rPr lang="en-US" sz="2400" b="0" u="sng" dirty="0">
                <a:hlinkClick r:id="rId3">
                  <a:extLst>
                    <a:ext uri="{A12FA001-AC4F-418D-AE19-62706E023703}">
                      <ahyp:hlinkClr xmlns:ahyp="http://schemas.microsoft.com/office/drawing/2018/hyperlinkcolor" val="tx"/>
                    </a:ext>
                  </a:extLst>
                </a:hlinkClick>
              </a:rPr>
              <a:t>FitBit</a:t>
            </a:r>
            <a:r>
              <a:rPr lang="en-US" sz="2400" b="0" dirty="0">
                <a:solidFill>
                  <a:srgbClr val="002060"/>
                </a:solidFill>
              </a:rPr>
              <a:t>, </a:t>
            </a:r>
            <a:r>
              <a:rPr lang="en-US" sz="2400" b="0" u="sng" dirty="0">
                <a:hlinkClick r:id="rId4">
                  <a:extLst>
                    <a:ext uri="{A12FA001-AC4F-418D-AE19-62706E023703}">
                      <ahyp:hlinkClr xmlns:ahyp="http://schemas.microsoft.com/office/drawing/2018/hyperlinkcolor" val="tx"/>
                    </a:ext>
                  </a:extLst>
                </a:hlinkClick>
              </a:rPr>
              <a:t>MiBand5</a:t>
            </a:r>
            <a:r>
              <a:rPr lang="en-US" sz="2400" b="0" dirty="0">
                <a:solidFill>
                  <a:srgbClr val="002060"/>
                </a:solidFill>
              </a:rPr>
              <a:t> and </a:t>
            </a:r>
            <a:r>
              <a:rPr lang="en-US" sz="2400" b="0" u="sng" dirty="0">
                <a:hlinkClick r:id="rId5">
                  <a:extLst>
                    <a:ext uri="{A12FA001-AC4F-418D-AE19-62706E023703}">
                      <ahyp:hlinkClr xmlns:ahyp="http://schemas.microsoft.com/office/drawing/2018/hyperlinkcolor" val="tx"/>
                    </a:ext>
                  </a:extLst>
                </a:hlinkClick>
              </a:rPr>
              <a:t>GalaxyFit2</a:t>
            </a:r>
            <a:r>
              <a:rPr lang="en-US" sz="2400" b="0" dirty="0">
                <a:solidFill>
                  <a:srgbClr val="002060"/>
                </a:solidFill>
              </a:rPr>
              <a:t> for supporting physical activity and monitoring key vitals.</a:t>
            </a:r>
            <a:endParaRPr sz="2400" b="0" dirty="0">
              <a:solidFill>
                <a:srgbClr val="002060"/>
              </a:solidFill>
            </a:endParaRPr>
          </a:p>
        </p:txBody>
      </p:sp>
      <p:sp>
        <p:nvSpPr>
          <p:cNvPr id="470" name="Google Shape;470;p53"/>
          <p:cNvSpPr txBox="1">
            <a:spLocks noGrp="1"/>
          </p:cNvSpPr>
          <p:nvPr>
            <p:ph type="body" idx="1"/>
          </p:nvPr>
        </p:nvSpPr>
        <p:spPr>
          <a:xfrm>
            <a:off x="954275" y="4165913"/>
            <a:ext cx="700088" cy="688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None/>
            </a:pPr>
            <a:r>
              <a:rPr lang="en-US" sz="3200" b="1" i="0" u="none" strike="noStrike" cap="none">
                <a:solidFill>
                  <a:srgbClr val="24BAA2"/>
                </a:solidFill>
                <a:latin typeface="Calibri"/>
                <a:ea typeface="Calibri"/>
                <a:cs typeface="Calibri"/>
                <a:sym typeface="Calibri"/>
              </a:rPr>
              <a:t>3.</a:t>
            </a:r>
            <a:endParaRPr/>
          </a:p>
        </p:txBody>
      </p:sp>
      <p:sp>
        <p:nvSpPr>
          <p:cNvPr id="471" name="Google Shape;471;p53"/>
          <p:cNvSpPr txBox="1">
            <a:spLocks noGrp="1"/>
          </p:cNvSpPr>
          <p:nvPr>
            <p:ph type="body" idx="2"/>
          </p:nvPr>
        </p:nvSpPr>
        <p:spPr>
          <a:xfrm>
            <a:off x="1717320" y="2782974"/>
            <a:ext cx="9676298" cy="1323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600"/>
              <a:buNone/>
            </a:pPr>
            <a:r>
              <a:rPr lang="en-US" sz="2400" b="0" i="0" u="none" strike="noStrike" cap="none" dirty="0">
                <a:solidFill>
                  <a:srgbClr val="002060"/>
                </a:solidFill>
                <a:latin typeface="Calibri"/>
                <a:ea typeface="Calibri"/>
                <a:cs typeface="Calibri"/>
                <a:sym typeface="Calibri"/>
              </a:rPr>
              <a:t>Apps for activity and time management (e.g., </a:t>
            </a:r>
            <a:r>
              <a:rPr lang="en-US" sz="2400" b="1" i="0" u="sng" strike="noStrike" cap="none" dirty="0">
                <a:latin typeface="Calibri"/>
                <a:ea typeface="Calibri"/>
                <a:cs typeface="Calibri"/>
                <a:sym typeface="Calibri"/>
                <a:hlinkClick r:id="rId6">
                  <a:extLst>
                    <a:ext uri="{A12FA001-AC4F-418D-AE19-62706E023703}">
                      <ahyp:hlinkClr xmlns:ahyp="http://schemas.microsoft.com/office/drawing/2018/hyperlinkcolor" val="tx"/>
                    </a:ext>
                  </a:extLst>
                </a:hlinkClick>
              </a:rPr>
              <a:t>Google Calendar</a:t>
            </a:r>
            <a:r>
              <a:rPr lang="en-US" sz="2400" b="0" i="0" u="none" strike="noStrike" cap="none" dirty="0">
                <a:solidFill>
                  <a:srgbClr val="002060"/>
                </a:solidFill>
                <a:latin typeface="Calibri"/>
                <a:ea typeface="Calibri"/>
                <a:cs typeface="Calibri"/>
                <a:sym typeface="Calibri"/>
              </a:rPr>
              <a:t>. This is a free downloadable app from both IOS and Android systems, and available in 33 different languages; </a:t>
            </a:r>
            <a:r>
              <a:rPr lang="en-US" sz="2400" b="1" i="0" u="sng" strike="noStrike" cap="none" dirty="0" err="1">
                <a:latin typeface="Calibri"/>
                <a:ea typeface="Calibri"/>
                <a:cs typeface="Calibri"/>
                <a:sym typeface="Calibri"/>
                <a:hlinkClick r:id="rId7">
                  <a:extLst>
                    <a:ext uri="{A12FA001-AC4F-418D-AE19-62706E023703}">
                      <ahyp:hlinkClr xmlns:ahyp="http://schemas.microsoft.com/office/drawing/2018/hyperlinkcolor" val="tx"/>
                    </a:ext>
                  </a:extLst>
                </a:hlinkClick>
              </a:rPr>
              <a:t>Todoist</a:t>
            </a:r>
            <a:r>
              <a:rPr lang="en-US" sz="2400" b="0" i="0" u="none" strike="noStrike" cap="none" dirty="0">
                <a:latin typeface="Calibri"/>
                <a:ea typeface="Calibri"/>
                <a:cs typeface="Calibri"/>
                <a:sym typeface="Calibri"/>
              </a:rPr>
              <a:t>, </a:t>
            </a:r>
            <a:r>
              <a:rPr lang="en-US" sz="2400" b="1" i="0" u="sng" strike="noStrike" cap="none" dirty="0">
                <a:latin typeface="Calibri"/>
                <a:ea typeface="Calibri"/>
                <a:cs typeface="Calibri"/>
                <a:sym typeface="Calibri"/>
                <a:hlinkClick r:id="rId8">
                  <a:extLst>
                    <a:ext uri="{A12FA001-AC4F-418D-AE19-62706E023703}">
                      <ahyp:hlinkClr xmlns:ahyp="http://schemas.microsoft.com/office/drawing/2018/hyperlinkcolor" val="tx"/>
                    </a:ext>
                  </a:extLst>
                </a:hlinkClick>
              </a:rPr>
              <a:t>Google tasks</a:t>
            </a:r>
            <a:r>
              <a:rPr lang="en-US" sz="2400" b="0" i="0" u="none" strike="noStrike" cap="none" dirty="0">
                <a:solidFill>
                  <a:srgbClr val="002060"/>
                </a:solidFill>
                <a:latin typeface="Calibri"/>
                <a:ea typeface="Calibri"/>
                <a:cs typeface="Calibri"/>
                <a:sym typeface="Calibri"/>
              </a:rPr>
              <a:t>).</a:t>
            </a:r>
            <a:endParaRPr sz="2400" b="0" i="0" u="none" strike="noStrike" cap="none" dirty="0">
              <a:solidFill>
                <a:srgbClr val="002060"/>
              </a:solidFill>
              <a:latin typeface="Calibri"/>
              <a:ea typeface="Calibri"/>
              <a:cs typeface="Calibri"/>
              <a:sym typeface="Calibri"/>
            </a:endParaRPr>
          </a:p>
        </p:txBody>
      </p:sp>
      <p:sp>
        <p:nvSpPr>
          <p:cNvPr id="472" name="Google Shape;472;p53"/>
          <p:cNvSpPr txBox="1">
            <a:spLocks noGrp="1"/>
          </p:cNvSpPr>
          <p:nvPr>
            <p:ph type="body" idx="1"/>
          </p:nvPr>
        </p:nvSpPr>
        <p:spPr>
          <a:xfrm>
            <a:off x="527844" y="477281"/>
            <a:ext cx="11136312" cy="1020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Here are some useful tools for achieving a good work-life  balance:</a:t>
            </a:r>
            <a:endParaRPr sz="3600" b="1" i="0" u="none" strike="noStrike" cap="none">
              <a:solidFill>
                <a:srgbClr val="24BAA2"/>
              </a:solidFill>
              <a:latin typeface="Calibri"/>
              <a:ea typeface="Calibri"/>
              <a:cs typeface="Calibri"/>
              <a:sym typeface="Calibri"/>
            </a:endParaRPr>
          </a:p>
        </p:txBody>
      </p:sp>
      <p:sp>
        <p:nvSpPr>
          <p:cNvPr id="473" name="Google Shape;473;p53"/>
          <p:cNvSpPr txBox="1"/>
          <p:nvPr/>
        </p:nvSpPr>
        <p:spPr>
          <a:xfrm>
            <a:off x="1431224" y="4066890"/>
            <a:ext cx="10182414" cy="640093"/>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02060"/>
                </a:solidFill>
                <a:latin typeface="Calibri"/>
                <a:ea typeface="Calibri"/>
                <a:cs typeface="Calibri"/>
                <a:sym typeface="Calibri"/>
              </a:rPr>
              <a:t>Apps for tracking one's habits (e.g.: </a:t>
            </a:r>
            <a:r>
              <a:rPr lang="en-US" sz="2400" b="1" i="0" u="sng" strike="noStrike" cap="none">
                <a:solidFill>
                  <a:srgbClr val="24BAA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Fabulous daily routine planner</a:t>
            </a:r>
            <a:r>
              <a:rPr lang="en-US" sz="2400" b="0" i="0" u="none" strike="noStrike" cap="none">
                <a:solidFill>
                  <a:srgbClr val="002060"/>
                </a:solidFill>
                <a:latin typeface="Calibri"/>
                <a:ea typeface="Calibri"/>
                <a:cs typeface="Calibri"/>
                <a:sym typeface="Calibri"/>
              </a:rPr>
              <a:t>); </a:t>
            </a:r>
            <a:endParaRPr sz="2400" b="0" i="0" u="none" strike="noStrike" cap="none">
              <a:solidFill>
                <a:srgbClr val="002060"/>
              </a:solidFill>
              <a:latin typeface="Calibri"/>
              <a:ea typeface="Calibri"/>
              <a:cs typeface="Calibri"/>
              <a:sym typeface="Calibri"/>
            </a:endParaRPr>
          </a:p>
        </p:txBody>
      </p:sp>
      <p:sp>
        <p:nvSpPr>
          <p:cNvPr id="474" name="Google Shape;474;p53"/>
          <p:cNvSpPr txBox="1"/>
          <p:nvPr/>
        </p:nvSpPr>
        <p:spPr>
          <a:xfrm>
            <a:off x="648693" y="2640943"/>
            <a:ext cx="803356"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a:solidFill>
                  <a:srgbClr val="24BAA2"/>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475" name="Google Shape;475;p53"/>
          <p:cNvSpPr txBox="1"/>
          <p:nvPr/>
        </p:nvSpPr>
        <p:spPr>
          <a:xfrm>
            <a:off x="685051" y="4798986"/>
            <a:ext cx="792905"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a:solidFill>
                  <a:srgbClr val="24BAA2"/>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476" name="Google Shape;476;p53"/>
          <p:cNvSpPr txBox="1"/>
          <p:nvPr/>
        </p:nvSpPr>
        <p:spPr>
          <a:xfrm>
            <a:off x="1431224" y="4829596"/>
            <a:ext cx="10182414" cy="640093"/>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02060"/>
                </a:solidFill>
                <a:latin typeface="Calibri"/>
                <a:ea typeface="Calibri"/>
                <a:cs typeface="Calibri"/>
                <a:sym typeface="Calibri"/>
              </a:rPr>
              <a:t>Apps for sleep regulation (e.g.: </a:t>
            </a:r>
            <a:r>
              <a:rPr lang="en-US" sz="2400" b="1" i="0" u="sng" strike="noStrike" cap="none">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Sleep Cycle</a:t>
            </a:r>
            <a:r>
              <a:rPr lang="en-US" sz="2400" b="0" i="0" u="none" strike="noStrike" cap="none">
                <a:solidFill>
                  <a:srgbClr val="002060"/>
                </a:solidFill>
                <a:latin typeface="Calibri"/>
                <a:ea typeface="Calibri"/>
                <a:cs typeface="Calibri"/>
                <a:sym typeface="Calibri"/>
              </a:rPr>
              <a:t>);</a:t>
            </a:r>
            <a:endParaRPr sz="2400" b="0" i="0" u="none" strike="noStrike" cap="none">
              <a:solidFill>
                <a:srgbClr val="002060"/>
              </a:solidFill>
              <a:latin typeface="Calibri"/>
              <a:ea typeface="Calibri"/>
              <a:cs typeface="Calibri"/>
              <a:sym typeface="Calibri"/>
            </a:endParaRPr>
          </a:p>
        </p:txBody>
      </p:sp>
      <p:sp>
        <p:nvSpPr>
          <p:cNvPr id="477" name="Google Shape;477;p53"/>
          <p:cNvSpPr txBox="1"/>
          <p:nvPr/>
        </p:nvSpPr>
        <p:spPr>
          <a:xfrm>
            <a:off x="1464262" y="5507319"/>
            <a:ext cx="9814535" cy="640093"/>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02060"/>
                </a:solidFill>
                <a:latin typeface="Calibri"/>
                <a:ea typeface="Calibri"/>
                <a:cs typeface="Calibri"/>
                <a:sym typeface="Calibri"/>
              </a:rPr>
              <a:t>Meditation apps (e.g.:</a:t>
            </a:r>
            <a:r>
              <a:rPr lang="en-US" sz="2400" b="0" i="0" u="sng" strike="noStrike" cap="none">
                <a:solidFill>
                  <a:srgbClr val="24BAA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 </a:t>
            </a:r>
            <a:r>
              <a:rPr lang="en-US" sz="2400" b="1" i="0" u="sng" strike="noStrike" cap="none">
                <a:solidFill>
                  <a:srgbClr val="24BAA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Calm</a:t>
            </a:r>
            <a:r>
              <a:rPr lang="en-US" sz="2400" b="0" i="0" u="none" strike="noStrike" cap="none">
                <a:solidFill>
                  <a:srgbClr val="24BAA2"/>
                </a:solidFill>
                <a:latin typeface="Calibri"/>
                <a:ea typeface="Calibri"/>
                <a:cs typeface="Calibri"/>
                <a:sym typeface="Calibri"/>
              </a:rPr>
              <a:t>, </a:t>
            </a:r>
            <a:r>
              <a:rPr lang="en-US" sz="2400" b="1" i="0" u="sng" strike="noStrike" cap="none">
                <a:solidFill>
                  <a:srgbClr val="24BAA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Meditopia</a:t>
            </a:r>
            <a:r>
              <a:rPr lang="en-US" sz="2400" b="0" i="0" u="none" strike="noStrike" cap="none">
                <a:solidFill>
                  <a:srgbClr val="002060"/>
                </a:solidFill>
                <a:latin typeface="Calibri"/>
                <a:ea typeface="Calibri"/>
                <a:cs typeface="Calibri"/>
                <a:sym typeface="Calibri"/>
              </a:rPr>
              <a:t>).</a:t>
            </a:r>
            <a:endParaRPr sz="1400" b="0" i="0" u="none" strike="noStrike" cap="none">
              <a:solidFill>
                <a:srgbClr val="002060"/>
              </a:solidFill>
              <a:latin typeface="Arial"/>
              <a:ea typeface="Arial"/>
              <a:cs typeface="Arial"/>
              <a:sym typeface="Arial"/>
            </a:endParaRPr>
          </a:p>
        </p:txBody>
      </p:sp>
      <p:sp>
        <p:nvSpPr>
          <p:cNvPr id="478" name="Google Shape;478;p53"/>
          <p:cNvSpPr txBox="1"/>
          <p:nvPr/>
        </p:nvSpPr>
        <p:spPr>
          <a:xfrm>
            <a:off x="704646" y="5507379"/>
            <a:ext cx="792905"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a:solidFill>
                  <a:srgbClr val="24BAA2"/>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1d7304e9305_0_0"/>
          <p:cNvSpPr txBox="1">
            <a:spLocks noGrp="1"/>
          </p:cNvSpPr>
          <p:nvPr>
            <p:ph type="body" idx="1"/>
          </p:nvPr>
        </p:nvSpPr>
        <p:spPr>
          <a:xfrm>
            <a:off x="508656" y="2453032"/>
            <a:ext cx="7701894" cy="330064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err="1"/>
              <a:t>Organising</a:t>
            </a:r>
            <a:r>
              <a:rPr lang="en-US" dirty="0"/>
              <a:t> and planning seem to be useful habits to free us from pressure and work stress. Careful planning will also allow us to manage work tasks more effectively. The enemy is procrastination, which takes over when we are in </a:t>
            </a:r>
            <a:r>
              <a:rPr lang="en-US" dirty="0" err="1"/>
              <a:t>BurnOut</a:t>
            </a:r>
            <a:r>
              <a:rPr lang="en-US" dirty="0"/>
              <a:t>. Therefore, we fight anxiety by planning activities and </a:t>
            </a:r>
            <a:r>
              <a:rPr lang="en-US" dirty="0" err="1"/>
              <a:t>visualising</a:t>
            </a:r>
            <a:r>
              <a:rPr lang="en-US" dirty="0"/>
              <a:t> goals, eliminating unnecessary actions and </a:t>
            </a:r>
            <a:r>
              <a:rPr lang="en-US" dirty="0" err="1"/>
              <a:t>prioritising</a:t>
            </a:r>
            <a:r>
              <a:rPr lang="en-US" dirty="0"/>
              <a:t> the necessary ones.</a:t>
            </a:r>
            <a:endParaRPr dirty="0"/>
          </a:p>
          <a:p>
            <a:pPr marL="0" lvl="0" indent="0" rtl="0">
              <a:lnSpc>
                <a:spcPct val="90000"/>
              </a:lnSpc>
              <a:spcBef>
                <a:spcPts val="1000"/>
              </a:spcBef>
              <a:spcAft>
                <a:spcPts val="0"/>
              </a:spcAft>
              <a:buClr>
                <a:srgbClr val="092E4B"/>
              </a:buClr>
              <a:buSzPts val="2400"/>
              <a:buNone/>
            </a:pPr>
            <a:r>
              <a:rPr lang="en-US" dirty="0"/>
              <a:t>It seems to be very simple, but in reality, few people manage to be masters of their time, so how to do it?</a:t>
            </a:r>
            <a:endParaRPr dirty="0"/>
          </a:p>
          <a:p>
            <a:pPr marL="0" lvl="0" indent="0" rtl="0">
              <a:lnSpc>
                <a:spcPct val="90000"/>
              </a:lnSpc>
              <a:spcBef>
                <a:spcPts val="1000"/>
              </a:spcBef>
              <a:spcAft>
                <a:spcPts val="0"/>
              </a:spcAft>
              <a:buClr>
                <a:srgbClr val="092E4B"/>
              </a:buClr>
              <a:buSzPts val="2400"/>
              <a:buNone/>
            </a:pPr>
            <a:br>
              <a:rPr lang="en-US" dirty="0"/>
            </a:br>
            <a:endParaRPr dirty="0"/>
          </a:p>
        </p:txBody>
      </p:sp>
      <p:sp>
        <p:nvSpPr>
          <p:cNvPr id="485" name="Google Shape;485;g1d7304e9305_0_0"/>
          <p:cNvSpPr txBox="1">
            <a:spLocks noGrp="1"/>
          </p:cNvSpPr>
          <p:nvPr>
            <p:ph type="body" idx="2"/>
          </p:nvPr>
        </p:nvSpPr>
        <p:spPr>
          <a:xfrm>
            <a:off x="495225" y="1104325"/>
            <a:ext cx="7518600" cy="103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Organise</a:t>
            </a:r>
            <a:r>
              <a:rPr lang="en-US" dirty="0"/>
              <a:t> better, live better.</a:t>
            </a:r>
            <a:endParaRPr dirty="0"/>
          </a:p>
          <a:p>
            <a:pPr marL="0" lvl="0" indent="0" algn="l" rtl="0">
              <a:lnSpc>
                <a:spcPct val="90000"/>
              </a:lnSpc>
              <a:spcBef>
                <a:spcPts val="1000"/>
              </a:spcBef>
              <a:spcAft>
                <a:spcPts val="0"/>
              </a:spcAft>
              <a:buClr>
                <a:srgbClr val="24BAA2"/>
              </a:buClr>
              <a:buSzPts val="3600"/>
              <a:buNone/>
            </a:pPr>
            <a:r>
              <a:rPr lang="en-US" dirty="0"/>
              <a:t>(At least 30 min.)</a:t>
            </a:r>
            <a:endParaRPr dirty="0"/>
          </a:p>
        </p:txBody>
      </p:sp>
      <p:pic>
        <p:nvPicPr>
          <p:cNvPr id="486" name="Google Shape;486;g1d7304e9305_0_0">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6" cy="4336988"/>
          </a:xfrm>
          <a:prstGeom prst="rect">
            <a:avLst/>
          </a:prstGeom>
          <a:solidFill>
            <a:srgbClr val="D8D8D8"/>
          </a:solidFill>
          <a:ln>
            <a:noFill/>
          </a:ln>
        </p:spPr>
      </p:pic>
      <p:sp>
        <p:nvSpPr>
          <p:cNvPr id="487" name="Google Shape;487;g1d7304e9305_0_0"/>
          <p:cNvSpPr txBox="1"/>
          <p:nvPr/>
        </p:nvSpPr>
        <p:spPr>
          <a:xfrm>
            <a:off x="8583306" y="5583683"/>
            <a:ext cx="24441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24BAA2"/>
                </a:solidFill>
                <a:hlinkClick r:id="rId5">
                  <a:extLst>
                    <a:ext uri="{A12FA001-AC4F-418D-AE19-62706E023703}">
                      <ahyp:hlinkClr xmlns:ahyp="http://schemas.microsoft.com/office/drawing/2018/hyperlinkcolor" val="tx"/>
                    </a:ext>
                  </a:extLst>
                </a:hlinkClick>
              </a:rPr>
              <a:t>Stack Overflow - Where Developers Learn, Share, &amp; Build Careers</a:t>
            </a:r>
            <a:endParaRPr sz="900" dirty="0">
              <a:solidFill>
                <a:srgbClr val="24BAA2"/>
              </a:solidFill>
              <a:latin typeface="Calibri"/>
              <a:ea typeface="Calibri"/>
              <a:cs typeface="Calibri"/>
              <a:sym typeface="Calibri"/>
            </a:endParaRPr>
          </a:p>
        </p:txBody>
      </p:sp>
      <p:sp>
        <p:nvSpPr>
          <p:cNvPr id="3" name="TextBox 2">
            <a:extLst>
              <a:ext uri="{FF2B5EF4-FFF2-40B4-BE49-F238E27FC236}">
                <a16:creationId xmlns:a16="http://schemas.microsoft.com/office/drawing/2014/main" id="{CACC0861-4F2B-2036-B54E-26F61A28FCB4}"/>
              </a:ext>
            </a:extLst>
          </p:cNvPr>
          <p:cNvSpPr txBox="1"/>
          <p:nvPr/>
        </p:nvSpPr>
        <p:spPr>
          <a:xfrm>
            <a:off x="557561" y="47693"/>
            <a:ext cx="6100762" cy="830997"/>
          </a:xfrm>
          <a:prstGeom prst="rect">
            <a:avLst/>
          </a:prstGeom>
          <a:noFill/>
        </p:spPr>
        <p:txBody>
          <a:bodyPr wrap="square">
            <a:spAutoFit/>
          </a:bodyPr>
          <a:lstStyle/>
          <a:p>
            <a:r>
              <a:rPr lang="en-US" sz="4800" b="1" dirty="0">
                <a:solidFill>
                  <a:srgbClr val="24BAA2"/>
                </a:solidFill>
                <a:latin typeface="Calibri" panose="020F0502020204030204" pitchFamily="34" charset="0"/>
                <a:ea typeface="Calibri" panose="020F0502020204030204" pitchFamily="34" charset="0"/>
                <a:cs typeface="Calibri" panose="020F0502020204030204" pitchFamily="34" charset="0"/>
              </a:rPr>
              <a:t>Learner Exercise</a:t>
            </a:r>
            <a:endParaRPr lang="en-IE" sz="4800" b="1"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peech Bubble: Rectangle with Corners Rounded 3">
            <a:extLst>
              <a:ext uri="{FF2B5EF4-FFF2-40B4-BE49-F238E27FC236}">
                <a16:creationId xmlns:a16="http://schemas.microsoft.com/office/drawing/2014/main" id="{7837731C-0E54-7B0F-5581-D2AE4F3E7399}"/>
              </a:ext>
            </a:extLst>
          </p:cNvPr>
          <p:cNvSpPr/>
          <p:nvPr/>
        </p:nvSpPr>
        <p:spPr>
          <a:xfrm>
            <a:off x="8915400" y="2507265"/>
            <a:ext cx="2517494" cy="1712309"/>
          </a:xfrm>
          <a:prstGeom prst="wedgeRoundRectCallout">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FOR AN EXAMPLE OF A CALENDAR OR WORKFLOW PLATFORM CLICK HERE FOR </a:t>
            </a:r>
          </a:p>
          <a:p>
            <a:pPr algn="ctr"/>
            <a:r>
              <a:rPr lang="en-IE" dirty="0">
                <a:solidFill>
                  <a:srgbClr val="002060"/>
                </a:solidFill>
                <a:hlinkClick r:id="rId5">
                  <a:extLst>
                    <a:ext uri="{A12FA001-AC4F-418D-AE19-62706E023703}">
                      <ahyp:hlinkClr xmlns:ahyp="http://schemas.microsoft.com/office/drawing/2018/hyperlinkcolor" val="tx"/>
                    </a:ext>
                  </a:extLst>
                </a:hlinkClick>
              </a:rPr>
              <a:t>stack overflow</a:t>
            </a:r>
            <a:endParaRPr lang="en-IE" dirty="0">
              <a:solidFill>
                <a:srgbClr val="002060"/>
              </a:solidFill>
            </a:endParaRPr>
          </a:p>
        </p:txBody>
      </p:sp>
      <p:sp>
        <p:nvSpPr>
          <p:cNvPr id="6" name="TextBox 5">
            <a:extLst>
              <a:ext uri="{FF2B5EF4-FFF2-40B4-BE49-F238E27FC236}">
                <a16:creationId xmlns:a16="http://schemas.microsoft.com/office/drawing/2014/main" id="{18736BD0-C98D-E12A-130E-B44BD8740C92}"/>
              </a:ext>
            </a:extLst>
          </p:cNvPr>
          <p:cNvSpPr txBox="1"/>
          <p:nvPr/>
        </p:nvSpPr>
        <p:spPr>
          <a:xfrm>
            <a:off x="0" y="5657671"/>
            <a:ext cx="8120787" cy="1200329"/>
          </a:xfrm>
          <a:prstGeom prst="rect">
            <a:avLst/>
          </a:prstGeom>
          <a:solidFill>
            <a:srgbClr val="24BAA2"/>
          </a:solidFill>
        </p:spPr>
        <p:txBody>
          <a:bodyPr wrap="square">
            <a:spAutoFit/>
          </a:bodyPr>
          <a:lstStyle/>
          <a:p>
            <a:pPr marL="180000"/>
            <a:r>
              <a:rPr lang="en-US" sz="2400" b="1" dirty="0">
                <a:solidFill>
                  <a:srgbClr val="7F3494"/>
                </a:solidFill>
                <a:latin typeface="Calibri" panose="020F0502020204030204" pitchFamily="34" charset="0"/>
                <a:ea typeface="Calibri" panose="020F0502020204030204" pitchFamily="34" charset="0"/>
                <a:cs typeface="Calibri" panose="020F0502020204030204" pitchFamily="34" charset="0"/>
              </a:rPr>
              <a:t>EXERCISE: </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Follow the next steps and apply them time after time to help form improved/good habits. Create a plan for your current work week NOW!</a:t>
            </a: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d7304e9305_0_8"/>
          <p:cNvSpPr txBox="1"/>
          <p:nvPr/>
        </p:nvSpPr>
        <p:spPr>
          <a:xfrm>
            <a:off x="1624114" y="369980"/>
            <a:ext cx="63897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400"/>
              <a:buFont typeface="Arial"/>
              <a:buNone/>
            </a:pPr>
            <a:r>
              <a:rPr lang="en-US" sz="2400" b="1">
                <a:solidFill>
                  <a:srgbClr val="24BAA2"/>
                </a:solidFill>
                <a:latin typeface="Calibri"/>
                <a:ea typeface="Calibri"/>
                <a:cs typeface="Calibri"/>
                <a:sym typeface="Calibri"/>
              </a:rPr>
              <a:t>Set and write the deadlines of each activity</a:t>
            </a:r>
            <a:br>
              <a:rPr lang="en-US" sz="2400" b="1">
                <a:solidFill>
                  <a:srgbClr val="24BAA2"/>
                </a:solidFill>
                <a:latin typeface="Calibri"/>
                <a:ea typeface="Calibri"/>
                <a:cs typeface="Calibri"/>
                <a:sym typeface="Calibri"/>
              </a:rPr>
            </a:br>
            <a:endParaRPr sz="2400" b="1">
              <a:solidFill>
                <a:srgbClr val="24BAA2"/>
              </a:solidFill>
              <a:latin typeface="Calibri"/>
              <a:ea typeface="Calibri"/>
              <a:cs typeface="Calibri"/>
              <a:sym typeface="Calibri"/>
            </a:endParaRPr>
          </a:p>
        </p:txBody>
      </p:sp>
      <p:sp>
        <p:nvSpPr>
          <p:cNvPr id="494" name="Google Shape;494;g1d7304e9305_0_8"/>
          <p:cNvSpPr txBox="1"/>
          <p:nvPr/>
        </p:nvSpPr>
        <p:spPr>
          <a:xfrm>
            <a:off x="1624114" y="844211"/>
            <a:ext cx="10074900" cy="8907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rPr>
              <a:t>Memory does not always perform, especially under stress. Choose a planner or calendar, digital or paper, and as soon as a deadline is set, write it down!</a:t>
            </a:r>
            <a:br>
              <a:rPr lang="en-US" sz="2400" dirty="0">
                <a:solidFill>
                  <a:srgbClr val="092E4B"/>
                </a:solidFill>
                <a:latin typeface="Calibri"/>
                <a:ea typeface="Calibri"/>
                <a:cs typeface="Calibri"/>
                <a:sym typeface="Calibri"/>
              </a:rPr>
            </a:br>
            <a:endParaRPr sz="2400" dirty="0">
              <a:solidFill>
                <a:srgbClr val="092E4B"/>
              </a:solidFill>
              <a:latin typeface="Calibri"/>
              <a:ea typeface="Calibri"/>
              <a:cs typeface="Calibri"/>
              <a:sym typeface="Calibri"/>
            </a:endParaRPr>
          </a:p>
        </p:txBody>
      </p:sp>
      <p:sp>
        <p:nvSpPr>
          <p:cNvPr id="496" name="Google Shape;496;g1d7304e9305_0_8"/>
          <p:cNvSpPr txBox="1"/>
          <p:nvPr/>
        </p:nvSpPr>
        <p:spPr>
          <a:xfrm>
            <a:off x="6307626" y="2124872"/>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dirty="0" err="1">
                <a:solidFill>
                  <a:srgbClr val="24BAA2"/>
                </a:solidFill>
                <a:latin typeface="Calibri"/>
                <a:ea typeface="Calibri"/>
                <a:cs typeface="Calibri"/>
                <a:sym typeface="Calibri"/>
              </a:rPr>
              <a:t>Prioritise</a:t>
            </a:r>
            <a:r>
              <a:rPr lang="en-US" sz="2400" b="1" dirty="0">
                <a:solidFill>
                  <a:srgbClr val="24BAA2"/>
                </a:solidFill>
                <a:latin typeface="Calibri"/>
                <a:ea typeface="Calibri"/>
                <a:cs typeface="Calibri"/>
                <a:sym typeface="Calibri"/>
              </a:rPr>
              <a:t> tasks</a:t>
            </a:r>
            <a:br>
              <a:rPr lang="en-US" sz="2400" b="1" dirty="0">
                <a:solidFill>
                  <a:srgbClr val="24BAA2"/>
                </a:solidFill>
                <a:latin typeface="Calibri"/>
                <a:ea typeface="Calibri"/>
                <a:cs typeface="Calibri"/>
                <a:sym typeface="Calibri"/>
              </a:rPr>
            </a:br>
            <a:endParaRPr sz="2400" b="1" dirty="0">
              <a:solidFill>
                <a:srgbClr val="24BAA2"/>
              </a:solidFill>
              <a:latin typeface="Calibri"/>
              <a:ea typeface="Calibri"/>
              <a:cs typeface="Calibri"/>
              <a:sym typeface="Calibri"/>
            </a:endParaRPr>
          </a:p>
        </p:txBody>
      </p:sp>
      <p:sp>
        <p:nvSpPr>
          <p:cNvPr id="497" name="Google Shape;497;g1d7304e9305_0_8"/>
          <p:cNvSpPr txBox="1"/>
          <p:nvPr/>
        </p:nvSpPr>
        <p:spPr>
          <a:xfrm>
            <a:off x="1624114" y="2599102"/>
            <a:ext cx="10074900" cy="17697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rPr>
              <a:t>Not all activities have the same importance! Define criteria for </a:t>
            </a:r>
            <a:r>
              <a:rPr lang="en-US" sz="2400" dirty="0" err="1">
                <a:solidFill>
                  <a:srgbClr val="092E4B"/>
                </a:solidFill>
                <a:latin typeface="Calibri"/>
                <a:ea typeface="Calibri"/>
                <a:cs typeface="Calibri"/>
                <a:sym typeface="Calibri"/>
              </a:rPr>
              <a:t>prioritising</a:t>
            </a:r>
            <a:r>
              <a:rPr lang="en-US" sz="2400" dirty="0">
                <a:solidFill>
                  <a:srgbClr val="092E4B"/>
                </a:solidFill>
                <a:latin typeface="Calibri"/>
                <a:ea typeface="Calibri"/>
                <a:cs typeface="Calibri"/>
                <a:sym typeface="Calibri"/>
              </a:rPr>
              <a:t> one or the other task. Is time always the predominant value? Not always, sometimes some tasks are more complex and although far away, they must start on time. Once you've </a:t>
            </a:r>
            <a:r>
              <a:rPr lang="en-US" sz="2400" dirty="0" err="1">
                <a:solidFill>
                  <a:srgbClr val="092E4B"/>
                </a:solidFill>
                <a:latin typeface="Calibri"/>
                <a:ea typeface="Calibri"/>
                <a:cs typeface="Calibri"/>
                <a:sym typeface="Calibri"/>
              </a:rPr>
              <a:t>prioritised</a:t>
            </a:r>
            <a:r>
              <a:rPr lang="en-US" sz="2400" dirty="0">
                <a:solidFill>
                  <a:srgbClr val="092E4B"/>
                </a:solidFill>
                <a:latin typeface="Calibri"/>
                <a:ea typeface="Calibri"/>
                <a:cs typeface="Calibri"/>
                <a:sym typeface="Calibri"/>
              </a:rPr>
              <a:t>, you can also visually differentiate them with different </a:t>
            </a:r>
            <a:r>
              <a:rPr lang="en-US" sz="2400" dirty="0" err="1">
                <a:solidFill>
                  <a:srgbClr val="092E4B"/>
                </a:solidFill>
                <a:latin typeface="Calibri"/>
                <a:ea typeface="Calibri"/>
                <a:cs typeface="Calibri"/>
                <a:sym typeface="Calibri"/>
              </a:rPr>
              <a:t>colours</a:t>
            </a:r>
            <a:r>
              <a:rPr lang="en-US" sz="2400" dirty="0">
                <a:solidFill>
                  <a:srgbClr val="092E4B"/>
                </a:solidFill>
                <a:latin typeface="Calibri"/>
                <a:ea typeface="Calibri"/>
                <a:cs typeface="Calibri"/>
                <a:sym typeface="Calibri"/>
              </a:rPr>
              <a:t> on your calendar.</a:t>
            </a:r>
            <a:br>
              <a:rPr lang="en-US" sz="2400" dirty="0">
                <a:solidFill>
                  <a:srgbClr val="092E4B"/>
                </a:solidFill>
                <a:latin typeface="Calibri"/>
                <a:ea typeface="Calibri"/>
                <a:cs typeface="Calibri"/>
                <a:sym typeface="Calibri"/>
              </a:rPr>
            </a:br>
            <a:endParaRPr sz="2400" dirty="0">
              <a:solidFill>
                <a:srgbClr val="092E4B"/>
              </a:solidFill>
              <a:latin typeface="Calibri"/>
              <a:ea typeface="Calibri"/>
              <a:cs typeface="Calibri"/>
              <a:sym typeface="Calibri"/>
            </a:endParaRPr>
          </a:p>
        </p:txBody>
      </p:sp>
      <p:sp>
        <p:nvSpPr>
          <p:cNvPr id="499" name="Google Shape;499;g1d7304e9305_0_8"/>
          <p:cNvSpPr txBox="1"/>
          <p:nvPr/>
        </p:nvSpPr>
        <p:spPr>
          <a:xfrm>
            <a:off x="1624114" y="4785340"/>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a:solidFill>
                  <a:srgbClr val="24BAA2"/>
                </a:solidFill>
                <a:latin typeface="Calibri"/>
                <a:ea typeface="Calibri"/>
                <a:cs typeface="Calibri"/>
                <a:sym typeface="Calibri"/>
              </a:rPr>
              <a:t>Break down each task into stages</a:t>
            </a:r>
            <a:br>
              <a:rPr lang="en-US" sz="2400" b="1">
                <a:solidFill>
                  <a:srgbClr val="24BAA2"/>
                </a:solidFill>
                <a:latin typeface="Calibri"/>
                <a:ea typeface="Calibri"/>
                <a:cs typeface="Calibri"/>
                <a:sym typeface="Calibri"/>
              </a:rPr>
            </a:br>
            <a:endParaRPr sz="2400" b="1">
              <a:solidFill>
                <a:srgbClr val="24BAA2"/>
              </a:solidFill>
              <a:latin typeface="Calibri"/>
              <a:ea typeface="Calibri"/>
              <a:cs typeface="Calibri"/>
              <a:sym typeface="Calibri"/>
            </a:endParaRPr>
          </a:p>
        </p:txBody>
      </p:sp>
      <p:sp>
        <p:nvSpPr>
          <p:cNvPr id="500" name="Google Shape;500;g1d7304e9305_0_8"/>
          <p:cNvSpPr txBox="1"/>
          <p:nvPr/>
        </p:nvSpPr>
        <p:spPr>
          <a:xfrm>
            <a:off x="1624114" y="5259570"/>
            <a:ext cx="10074900" cy="10293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rPr>
              <a:t>In order NOT to feel overwhelmed by time or things to do, </a:t>
            </a:r>
            <a:r>
              <a:rPr lang="en-US" sz="2400" dirty="0" err="1">
                <a:solidFill>
                  <a:srgbClr val="092E4B"/>
                </a:solidFill>
                <a:latin typeface="Calibri"/>
                <a:ea typeface="Calibri"/>
                <a:cs typeface="Calibri"/>
                <a:sym typeface="Calibri"/>
              </a:rPr>
              <a:t>analyse</a:t>
            </a:r>
            <a:r>
              <a:rPr lang="en-US" sz="2400" dirty="0">
                <a:solidFill>
                  <a:srgbClr val="092E4B"/>
                </a:solidFill>
                <a:latin typeface="Calibri"/>
                <a:ea typeface="Calibri"/>
                <a:cs typeface="Calibri"/>
                <a:sym typeface="Calibri"/>
              </a:rPr>
              <a:t> the activity and break it down into micro-actions. This way you will have more control of the process and it will also be easier to identify and overcome difficulties.</a:t>
            </a:r>
            <a:br>
              <a:rPr lang="en-US" sz="2400" dirty="0">
                <a:solidFill>
                  <a:srgbClr val="092E4B"/>
                </a:solidFill>
                <a:latin typeface="Calibri"/>
                <a:ea typeface="Calibri"/>
                <a:cs typeface="Calibri"/>
                <a:sym typeface="Calibri"/>
              </a:rPr>
            </a:br>
            <a:endParaRPr sz="2400" dirty="0">
              <a:solidFill>
                <a:srgbClr val="092E4B"/>
              </a:solidFill>
              <a:latin typeface="Calibri"/>
              <a:ea typeface="Calibri"/>
              <a:cs typeface="Calibri"/>
              <a:sym typeface="Calibri"/>
            </a:endParaRPr>
          </a:p>
        </p:txBody>
      </p:sp>
      <p:grpSp>
        <p:nvGrpSpPr>
          <p:cNvPr id="2" name="Graphic 3">
            <a:extLst>
              <a:ext uri="{FF2B5EF4-FFF2-40B4-BE49-F238E27FC236}">
                <a16:creationId xmlns:a16="http://schemas.microsoft.com/office/drawing/2014/main" id="{53EB8424-016C-CDF0-4F92-ACB9584A1633}"/>
              </a:ext>
            </a:extLst>
          </p:cNvPr>
          <p:cNvGrpSpPr/>
          <p:nvPr/>
        </p:nvGrpSpPr>
        <p:grpSpPr>
          <a:xfrm>
            <a:off x="371249" y="501521"/>
            <a:ext cx="910599" cy="1009336"/>
            <a:chOff x="6581549" y="3720971"/>
            <a:chExt cx="910599" cy="1009336"/>
          </a:xfrm>
          <a:solidFill>
            <a:srgbClr val="002060"/>
          </a:solidFill>
        </p:grpSpPr>
        <p:sp>
          <p:nvSpPr>
            <p:cNvPr id="3" name="Freeform 1286">
              <a:extLst>
                <a:ext uri="{FF2B5EF4-FFF2-40B4-BE49-F238E27FC236}">
                  <a16:creationId xmlns:a16="http://schemas.microsoft.com/office/drawing/2014/main" id="{C84EBE81-9C95-1549-125F-7E5636A73BBA}"/>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24BAA2"/>
            </a:solidFill>
            <a:ln w="27426" cap="flat">
              <a:noFill/>
              <a:prstDash val="solid"/>
              <a:miter/>
            </a:ln>
          </p:spPr>
          <p:txBody>
            <a:bodyPr rtlCol="0" anchor="ctr"/>
            <a:lstStyle/>
            <a:p>
              <a:endParaRPr lang="en-US"/>
            </a:p>
          </p:txBody>
        </p:sp>
        <p:sp>
          <p:nvSpPr>
            <p:cNvPr id="4" name="Freeform 1287">
              <a:extLst>
                <a:ext uri="{FF2B5EF4-FFF2-40B4-BE49-F238E27FC236}">
                  <a16:creationId xmlns:a16="http://schemas.microsoft.com/office/drawing/2014/main" id="{B956477A-33D0-D7A7-CEC1-D945C2C54357}"/>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F77BA1B4-A1EF-88B6-B50D-5D164B0B0FD9}"/>
              </a:ext>
            </a:extLst>
          </p:cNvPr>
          <p:cNvGrpSpPr/>
          <p:nvPr/>
        </p:nvGrpSpPr>
        <p:grpSpPr>
          <a:xfrm>
            <a:off x="191527" y="2251803"/>
            <a:ext cx="1270041" cy="1262868"/>
            <a:chOff x="642995" y="358771"/>
            <a:chExt cx="1394572" cy="1386696"/>
          </a:xfrm>
          <a:solidFill>
            <a:srgbClr val="002060"/>
          </a:solidFill>
        </p:grpSpPr>
        <p:sp>
          <p:nvSpPr>
            <p:cNvPr id="6" name="Freeform 276">
              <a:extLst>
                <a:ext uri="{FF2B5EF4-FFF2-40B4-BE49-F238E27FC236}">
                  <a16:creationId xmlns:a16="http://schemas.microsoft.com/office/drawing/2014/main" id="{11835F43-0B19-A3F8-B204-E1EE25096A7E}"/>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grpFill/>
            <a:ln w="3948" cap="flat">
              <a:noFill/>
              <a:prstDash val="solid"/>
              <a:miter/>
            </a:ln>
          </p:spPr>
          <p:txBody>
            <a:bodyPr rtlCol="0" anchor="ctr"/>
            <a:lstStyle/>
            <a:p>
              <a:endParaRPr lang="en-US"/>
            </a:p>
          </p:txBody>
        </p:sp>
        <p:sp>
          <p:nvSpPr>
            <p:cNvPr id="7" name="Freeform 330">
              <a:extLst>
                <a:ext uri="{FF2B5EF4-FFF2-40B4-BE49-F238E27FC236}">
                  <a16:creationId xmlns:a16="http://schemas.microsoft.com/office/drawing/2014/main" id="{7F44153E-D201-AB6F-27E9-4F6A56AC763A}"/>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8" name="Freeform 331">
              <a:extLst>
                <a:ext uri="{FF2B5EF4-FFF2-40B4-BE49-F238E27FC236}">
                  <a16:creationId xmlns:a16="http://schemas.microsoft.com/office/drawing/2014/main" id="{B9BC13C2-0531-DD2D-A791-641C8B770F9C}"/>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9" name="Freeform 332">
              <a:extLst>
                <a:ext uri="{FF2B5EF4-FFF2-40B4-BE49-F238E27FC236}">
                  <a16:creationId xmlns:a16="http://schemas.microsoft.com/office/drawing/2014/main" id="{AC2B0C6F-B1F0-6D49-D36E-CEBD2279EDB5}"/>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solidFill>
              <a:srgbClr val="24BAA2"/>
            </a:solidFill>
            <a:ln w="3948" cap="flat">
              <a:noFill/>
              <a:prstDash val="solid"/>
              <a:miter/>
            </a:ln>
          </p:spPr>
          <p:txBody>
            <a:bodyPr rtlCol="0" anchor="ctr"/>
            <a:lstStyle/>
            <a:p>
              <a:endParaRPr lang="en-US"/>
            </a:p>
          </p:txBody>
        </p:sp>
        <p:sp>
          <p:nvSpPr>
            <p:cNvPr id="10" name="Freeform 333">
              <a:extLst>
                <a:ext uri="{FF2B5EF4-FFF2-40B4-BE49-F238E27FC236}">
                  <a16:creationId xmlns:a16="http://schemas.microsoft.com/office/drawing/2014/main" id="{F1BAD1A1-16BD-B59C-6D85-82D4D44D76DA}"/>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11" name="Freeform 346">
              <a:extLst>
                <a:ext uri="{FF2B5EF4-FFF2-40B4-BE49-F238E27FC236}">
                  <a16:creationId xmlns:a16="http://schemas.microsoft.com/office/drawing/2014/main" id="{4E6620E6-0FF0-4F3C-85E1-96E5AB07FDC3}"/>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12" name="Freeform 347">
              <a:extLst>
                <a:ext uri="{FF2B5EF4-FFF2-40B4-BE49-F238E27FC236}">
                  <a16:creationId xmlns:a16="http://schemas.microsoft.com/office/drawing/2014/main" id="{ADE868B8-1351-82BE-0B6D-5CD258EEC41A}"/>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13" name="Freeform 348">
              <a:extLst>
                <a:ext uri="{FF2B5EF4-FFF2-40B4-BE49-F238E27FC236}">
                  <a16:creationId xmlns:a16="http://schemas.microsoft.com/office/drawing/2014/main" id="{7D9AC4A0-EA0C-C94C-CD3D-D36A635A435C}"/>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14" name="Freeform 349">
              <a:extLst>
                <a:ext uri="{FF2B5EF4-FFF2-40B4-BE49-F238E27FC236}">
                  <a16:creationId xmlns:a16="http://schemas.microsoft.com/office/drawing/2014/main" id="{0EE8C7A9-30F5-F627-168C-B9CBD0AE3DD9}"/>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15" name="Freeform 350">
              <a:extLst>
                <a:ext uri="{FF2B5EF4-FFF2-40B4-BE49-F238E27FC236}">
                  <a16:creationId xmlns:a16="http://schemas.microsoft.com/office/drawing/2014/main" id="{9E7E5906-E23C-9EFF-A5A8-CFF8CAD7454B}"/>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16" name="Freeform 351">
              <a:extLst>
                <a:ext uri="{FF2B5EF4-FFF2-40B4-BE49-F238E27FC236}">
                  <a16:creationId xmlns:a16="http://schemas.microsoft.com/office/drawing/2014/main" id="{E3469E3B-D729-2544-7021-7A7C9FA39C0E}"/>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24BAA2"/>
            </a:solidFill>
            <a:ln w="3948" cap="flat">
              <a:noFill/>
              <a:prstDash val="solid"/>
              <a:miter/>
            </a:ln>
          </p:spPr>
          <p:txBody>
            <a:bodyPr rtlCol="0" anchor="ctr"/>
            <a:lstStyle/>
            <a:p>
              <a:endParaRPr lang="en-US"/>
            </a:p>
          </p:txBody>
        </p:sp>
        <p:sp>
          <p:nvSpPr>
            <p:cNvPr id="17" name="Freeform 352">
              <a:extLst>
                <a:ext uri="{FF2B5EF4-FFF2-40B4-BE49-F238E27FC236}">
                  <a16:creationId xmlns:a16="http://schemas.microsoft.com/office/drawing/2014/main" id="{7C7DE4C1-B54A-C8B9-8E3D-8BA1CD3187D1}"/>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24BAA2"/>
            </a:solidFill>
            <a:ln w="3948" cap="flat">
              <a:noFill/>
              <a:prstDash val="solid"/>
              <a:miter/>
            </a:ln>
          </p:spPr>
          <p:txBody>
            <a:bodyPr rtlCol="0" anchor="ctr"/>
            <a:lstStyle/>
            <a:p>
              <a:endParaRPr lang="en-US"/>
            </a:p>
          </p:txBody>
        </p:sp>
        <p:sp>
          <p:nvSpPr>
            <p:cNvPr id="18" name="Freeform 353">
              <a:extLst>
                <a:ext uri="{FF2B5EF4-FFF2-40B4-BE49-F238E27FC236}">
                  <a16:creationId xmlns:a16="http://schemas.microsoft.com/office/drawing/2014/main" id="{1E04D751-E026-7D1A-9E1E-BCC8B48EC8D8}"/>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19" name="Freeform 354">
              <a:extLst>
                <a:ext uri="{FF2B5EF4-FFF2-40B4-BE49-F238E27FC236}">
                  <a16:creationId xmlns:a16="http://schemas.microsoft.com/office/drawing/2014/main" id="{8E6FC20D-9B0D-063E-CA08-94E8AA9BBD5E}"/>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20" name="Freeform 355">
              <a:extLst>
                <a:ext uri="{FF2B5EF4-FFF2-40B4-BE49-F238E27FC236}">
                  <a16:creationId xmlns:a16="http://schemas.microsoft.com/office/drawing/2014/main" id="{26294C4A-0A2E-424A-60FC-1B62D8125014}"/>
                </a:ext>
              </a:extLst>
            </p:cNvPr>
            <p:cNvSpPr/>
            <p:nvPr/>
          </p:nvSpPr>
          <p:spPr>
            <a:xfrm>
              <a:off x="1460305" y="1431826"/>
              <a:ext cx="131948"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21" name="Freeform 356">
              <a:extLst>
                <a:ext uri="{FF2B5EF4-FFF2-40B4-BE49-F238E27FC236}">
                  <a16:creationId xmlns:a16="http://schemas.microsoft.com/office/drawing/2014/main" id="{7573FC2B-B225-B13B-6309-1ECCD8249DA5}"/>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grpSp>
        <p:nvGrpSpPr>
          <p:cNvPr id="22" name="Google Shape;643;p39">
            <a:extLst>
              <a:ext uri="{FF2B5EF4-FFF2-40B4-BE49-F238E27FC236}">
                <a16:creationId xmlns:a16="http://schemas.microsoft.com/office/drawing/2014/main" id="{82AF2EAF-76A1-18AE-1D6F-73F4F6958BBE}"/>
              </a:ext>
            </a:extLst>
          </p:cNvPr>
          <p:cNvGrpSpPr/>
          <p:nvPr/>
        </p:nvGrpSpPr>
        <p:grpSpPr>
          <a:xfrm>
            <a:off x="445065" y="4231253"/>
            <a:ext cx="729883" cy="714162"/>
            <a:chOff x="3292425" y="3664250"/>
            <a:chExt cx="397025" cy="391525"/>
          </a:xfrm>
          <a:solidFill>
            <a:srgbClr val="002060"/>
          </a:solidFill>
        </p:grpSpPr>
        <p:sp>
          <p:nvSpPr>
            <p:cNvPr id="23" name="Google Shape;644;p39">
              <a:extLst>
                <a:ext uri="{FF2B5EF4-FFF2-40B4-BE49-F238E27FC236}">
                  <a16:creationId xmlns:a16="http://schemas.microsoft.com/office/drawing/2014/main" id="{15895375-5DAD-2E79-8B49-2399EF962752}"/>
                </a:ext>
              </a:extLst>
            </p:cNvPr>
            <p:cNvSpPr/>
            <p:nvPr/>
          </p:nvSpPr>
          <p:spPr>
            <a:xfrm>
              <a:off x="3292425" y="3680675"/>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5;p39">
              <a:extLst>
                <a:ext uri="{FF2B5EF4-FFF2-40B4-BE49-F238E27FC236}">
                  <a16:creationId xmlns:a16="http://schemas.microsoft.com/office/drawing/2014/main" id="{CA8A48B6-3EBF-4C1D-286E-47A9E5D959F8}"/>
                </a:ext>
              </a:extLst>
            </p:cNvPr>
            <p:cNvSpPr/>
            <p:nvPr/>
          </p:nvSpPr>
          <p:spPr>
            <a:xfrm>
              <a:off x="3504325" y="3664250"/>
              <a:ext cx="131525"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6;p39">
              <a:extLst>
                <a:ext uri="{FF2B5EF4-FFF2-40B4-BE49-F238E27FC236}">
                  <a16:creationId xmlns:a16="http://schemas.microsoft.com/office/drawing/2014/main" id="{5B4E0EA2-046F-61AF-03F9-48424AC0AD11}"/>
                </a:ext>
              </a:extLst>
            </p:cNvPr>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1d7304e9305_0_20"/>
          <p:cNvSpPr txBox="1"/>
          <p:nvPr/>
        </p:nvSpPr>
        <p:spPr>
          <a:xfrm>
            <a:off x="1624114" y="369980"/>
            <a:ext cx="63897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400"/>
              <a:buFont typeface="Arial"/>
              <a:buNone/>
            </a:pPr>
            <a:r>
              <a:rPr lang="en-US" sz="2400" b="1" i="0" u="none" strike="noStrike" cap="none">
                <a:solidFill>
                  <a:srgbClr val="24BAA2"/>
                </a:solidFill>
                <a:latin typeface="Calibri"/>
                <a:ea typeface="Calibri"/>
                <a:cs typeface="Calibri"/>
                <a:sym typeface="Calibri"/>
              </a:rPr>
              <a:t>Create a daily to-do list</a:t>
            </a:r>
            <a:br>
              <a:rPr lang="en-US" sz="2400" b="1" i="0" u="none" strike="noStrike" cap="none">
                <a:solidFill>
                  <a:srgbClr val="24BAA2"/>
                </a:solidFill>
                <a:latin typeface="Calibri"/>
                <a:ea typeface="Calibri"/>
                <a:cs typeface="Calibri"/>
                <a:sym typeface="Calibri"/>
              </a:rPr>
            </a:br>
            <a:endParaRPr sz="2400" b="1" i="0" u="none" strike="noStrike" cap="none">
              <a:solidFill>
                <a:srgbClr val="24BAA2"/>
              </a:solidFill>
              <a:latin typeface="Calibri"/>
              <a:ea typeface="Calibri"/>
              <a:cs typeface="Calibri"/>
              <a:sym typeface="Calibri"/>
            </a:endParaRPr>
          </a:p>
        </p:txBody>
      </p:sp>
      <p:sp>
        <p:nvSpPr>
          <p:cNvPr id="507" name="Google Shape;507;g1d7304e9305_0_20"/>
          <p:cNvSpPr txBox="1"/>
          <p:nvPr/>
        </p:nvSpPr>
        <p:spPr>
          <a:xfrm>
            <a:off x="1624114" y="844210"/>
            <a:ext cx="10074900" cy="13890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rPr>
              <a:t>Once you have identified the micro-actions to be taken, transfer them to a daily to-do list. Be objective and distribute tasks over several days to maintain a work-life balance. For each task you complete, delete it from the list. You will feel fulfilled and motivated to continue.</a:t>
            </a:r>
            <a:br>
              <a:rPr lang="en-US" sz="2400" dirty="0">
                <a:solidFill>
                  <a:srgbClr val="092E4B"/>
                </a:solidFill>
                <a:latin typeface="Calibri"/>
                <a:ea typeface="Calibri"/>
                <a:cs typeface="Calibri"/>
                <a:sym typeface="Calibri"/>
              </a:rPr>
            </a:br>
            <a:endParaRPr sz="2400" b="0" i="0" u="none" strike="noStrike" cap="none" dirty="0">
              <a:solidFill>
                <a:srgbClr val="092E4B"/>
              </a:solidFill>
              <a:latin typeface="Calibri"/>
              <a:ea typeface="Calibri"/>
              <a:cs typeface="Calibri"/>
              <a:sym typeface="Calibri"/>
            </a:endParaRPr>
          </a:p>
        </p:txBody>
      </p:sp>
      <p:sp>
        <p:nvSpPr>
          <p:cNvPr id="508" name="Google Shape;508;g1d7304e9305_0_20"/>
          <p:cNvSpPr txBox="1"/>
          <p:nvPr/>
        </p:nvSpPr>
        <p:spPr>
          <a:xfrm>
            <a:off x="6307627" y="2510580"/>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a:solidFill>
                  <a:srgbClr val="24BAA2"/>
                </a:solidFill>
                <a:latin typeface="Calibri"/>
                <a:ea typeface="Calibri"/>
                <a:cs typeface="Calibri"/>
                <a:sym typeface="Calibri"/>
              </a:rPr>
              <a:t>Set rules</a:t>
            </a:r>
            <a:br>
              <a:rPr lang="en-US" sz="2400" b="1">
                <a:solidFill>
                  <a:srgbClr val="24BAA2"/>
                </a:solidFill>
                <a:latin typeface="Calibri"/>
                <a:ea typeface="Calibri"/>
                <a:cs typeface="Calibri"/>
                <a:sym typeface="Calibri"/>
              </a:rPr>
            </a:br>
            <a:endParaRPr sz="2400" b="1" i="0" u="none" strike="noStrike" cap="none">
              <a:solidFill>
                <a:srgbClr val="24BAA2"/>
              </a:solidFill>
              <a:latin typeface="Calibri"/>
              <a:ea typeface="Calibri"/>
              <a:cs typeface="Calibri"/>
              <a:sym typeface="Calibri"/>
            </a:endParaRPr>
          </a:p>
        </p:txBody>
      </p:sp>
      <p:sp>
        <p:nvSpPr>
          <p:cNvPr id="509" name="Google Shape;509;g1d7304e9305_0_20"/>
          <p:cNvSpPr txBox="1"/>
          <p:nvPr/>
        </p:nvSpPr>
        <p:spPr>
          <a:xfrm>
            <a:off x="1624115" y="3003082"/>
            <a:ext cx="10074900" cy="11244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a:solidFill>
                  <a:srgbClr val="092E4B"/>
                </a:solidFill>
                <a:latin typeface="Calibri"/>
                <a:ea typeface="Calibri"/>
                <a:cs typeface="Calibri"/>
                <a:sym typeface="Calibri"/>
              </a:rPr>
              <a:t>To create a positive habit, you need to set rules and abide by them. Do not be tempted to work beyond the scheduled hours, to remain available during non-working hours. Set limits not to be exceeded: life is not only made of work.</a:t>
            </a:r>
            <a:br>
              <a:rPr lang="en-US" sz="2400">
                <a:solidFill>
                  <a:srgbClr val="092E4B"/>
                </a:solidFill>
                <a:latin typeface="Calibri"/>
                <a:ea typeface="Calibri"/>
                <a:cs typeface="Calibri"/>
                <a:sym typeface="Calibri"/>
              </a:rPr>
            </a:br>
            <a:endParaRPr sz="2400" b="0" i="0" u="none" strike="noStrike" cap="none">
              <a:solidFill>
                <a:srgbClr val="092E4B"/>
              </a:solidFill>
              <a:latin typeface="Calibri"/>
              <a:ea typeface="Calibri"/>
              <a:cs typeface="Calibri"/>
              <a:sym typeface="Calibri"/>
            </a:endParaRPr>
          </a:p>
        </p:txBody>
      </p:sp>
      <p:sp>
        <p:nvSpPr>
          <p:cNvPr id="510" name="Google Shape;510;g1d7304e9305_0_20"/>
          <p:cNvSpPr txBox="1"/>
          <p:nvPr/>
        </p:nvSpPr>
        <p:spPr>
          <a:xfrm>
            <a:off x="1624114" y="4548225"/>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dirty="0" err="1">
                <a:solidFill>
                  <a:srgbClr val="24BAA2"/>
                </a:solidFill>
                <a:latin typeface="Calibri"/>
                <a:ea typeface="Calibri"/>
                <a:cs typeface="Calibri"/>
                <a:sym typeface="Calibri"/>
              </a:rPr>
              <a:t>Organise</a:t>
            </a:r>
            <a:r>
              <a:rPr lang="en-US" sz="2400" b="1" dirty="0">
                <a:solidFill>
                  <a:srgbClr val="24BAA2"/>
                </a:solidFill>
                <a:latin typeface="Calibri"/>
                <a:ea typeface="Calibri"/>
                <a:cs typeface="Calibri"/>
                <a:sym typeface="Calibri"/>
              </a:rPr>
              <a:t> your free time as well</a:t>
            </a:r>
            <a:br>
              <a:rPr lang="en-US" sz="2400" b="1" dirty="0">
                <a:solidFill>
                  <a:srgbClr val="24BAA2"/>
                </a:solidFill>
                <a:latin typeface="Calibri"/>
                <a:ea typeface="Calibri"/>
                <a:cs typeface="Calibri"/>
                <a:sym typeface="Calibri"/>
              </a:rPr>
            </a:br>
            <a:endParaRPr sz="2400" b="1" i="0" u="none" strike="noStrike" cap="none" dirty="0">
              <a:solidFill>
                <a:srgbClr val="24BAA2"/>
              </a:solidFill>
              <a:latin typeface="Calibri"/>
              <a:ea typeface="Calibri"/>
              <a:cs typeface="Calibri"/>
              <a:sym typeface="Calibri"/>
            </a:endParaRPr>
          </a:p>
        </p:txBody>
      </p:sp>
      <p:sp>
        <p:nvSpPr>
          <p:cNvPr id="511" name="Google Shape;511;g1d7304e9305_0_20"/>
          <p:cNvSpPr txBox="1"/>
          <p:nvPr/>
        </p:nvSpPr>
        <p:spPr>
          <a:xfrm>
            <a:off x="1624114" y="5022455"/>
            <a:ext cx="10074900" cy="13890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rPr>
              <a:t>To make sure you give yourself some free time, define a window of time for each day to devote to yourself, your hobbies and your loved ones. Sport, the book on the bedside table, that film at the cinema should not always be postponed.</a:t>
            </a:r>
            <a:br>
              <a:rPr lang="en-US" sz="2400" dirty="0">
                <a:solidFill>
                  <a:srgbClr val="092E4B"/>
                </a:solidFill>
                <a:latin typeface="Calibri"/>
                <a:ea typeface="Calibri"/>
                <a:cs typeface="Calibri"/>
                <a:sym typeface="Calibri"/>
              </a:rPr>
            </a:br>
            <a:endParaRPr sz="2400" b="0" i="0" u="none" strike="noStrike" cap="none" dirty="0">
              <a:solidFill>
                <a:srgbClr val="092E4B"/>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132C7E6D-3162-236D-0565-428C7AAC0DFA}"/>
              </a:ext>
            </a:extLst>
          </p:cNvPr>
          <p:cNvGrpSpPr/>
          <p:nvPr/>
        </p:nvGrpSpPr>
        <p:grpSpPr>
          <a:xfrm>
            <a:off x="535822" y="467348"/>
            <a:ext cx="863661" cy="870429"/>
            <a:chOff x="3191222" y="2559048"/>
            <a:chExt cx="4722740" cy="4759750"/>
          </a:xfrm>
          <a:solidFill>
            <a:srgbClr val="002060"/>
          </a:solidFill>
        </p:grpSpPr>
        <p:sp>
          <p:nvSpPr>
            <p:cNvPr id="6" name="Freeform 16">
              <a:extLst>
                <a:ext uri="{FF2B5EF4-FFF2-40B4-BE49-F238E27FC236}">
                  <a16:creationId xmlns:a16="http://schemas.microsoft.com/office/drawing/2014/main" id="{00EA0B5A-1D30-3F73-B349-9E715F5873D2}"/>
                </a:ext>
              </a:extLst>
            </p:cNvPr>
            <p:cNvSpPr/>
            <p:nvPr/>
          </p:nvSpPr>
          <p:spPr>
            <a:xfrm>
              <a:off x="3191222" y="2607519"/>
              <a:ext cx="4712093" cy="4711279"/>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7" name="Freeform 17">
              <a:extLst>
                <a:ext uri="{FF2B5EF4-FFF2-40B4-BE49-F238E27FC236}">
                  <a16:creationId xmlns:a16="http://schemas.microsoft.com/office/drawing/2014/main" id="{C2F37179-A924-4231-9106-49365851179B}"/>
                </a:ext>
              </a:extLst>
            </p:cNvPr>
            <p:cNvSpPr/>
            <p:nvPr/>
          </p:nvSpPr>
          <p:spPr>
            <a:xfrm>
              <a:off x="7002192" y="2559048"/>
              <a:ext cx="911770" cy="2695015"/>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24BAA2"/>
            </a:solidFill>
            <a:ln w="9514" cap="flat">
              <a:noFill/>
              <a:prstDash val="solid"/>
              <a:miter/>
            </a:ln>
          </p:spPr>
          <p:txBody>
            <a:bodyPr rtlCol="0" anchor="ctr"/>
            <a:lstStyle/>
            <a:p>
              <a:endParaRPr lang="en-US"/>
            </a:p>
          </p:txBody>
        </p:sp>
        <p:sp>
          <p:nvSpPr>
            <p:cNvPr id="9" name="Freeform 19">
              <a:extLst>
                <a:ext uri="{FF2B5EF4-FFF2-40B4-BE49-F238E27FC236}">
                  <a16:creationId xmlns:a16="http://schemas.microsoft.com/office/drawing/2014/main" id="{2CFAB6D6-A359-7491-41B5-BAE1FA83FD8F}"/>
                </a:ext>
              </a:extLst>
            </p:cNvPr>
            <p:cNvSpPr/>
            <p:nvPr/>
          </p:nvSpPr>
          <p:spPr>
            <a:xfrm>
              <a:off x="3528697" y="5650578"/>
              <a:ext cx="1346367" cy="1271698"/>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dirty="0"/>
            </a:p>
          </p:txBody>
        </p:sp>
        <p:sp>
          <p:nvSpPr>
            <p:cNvPr id="10" name="Freeform 20">
              <a:extLst>
                <a:ext uri="{FF2B5EF4-FFF2-40B4-BE49-F238E27FC236}">
                  <a16:creationId xmlns:a16="http://schemas.microsoft.com/office/drawing/2014/main" id="{E3286393-F223-5EF7-6F1A-16279D28E347}"/>
                </a:ext>
              </a:extLst>
            </p:cNvPr>
            <p:cNvSpPr/>
            <p:nvPr/>
          </p:nvSpPr>
          <p:spPr>
            <a:xfrm>
              <a:off x="3460010" y="3985602"/>
              <a:ext cx="1345651" cy="1268460"/>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dirty="0"/>
            </a:p>
          </p:txBody>
        </p:sp>
        <p:sp>
          <p:nvSpPr>
            <p:cNvPr id="11" name="Freeform 21">
              <a:extLst>
                <a:ext uri="{FF2B5EF4-FFF2-40B4-BE49-F238E27FC236}">
                  <a16:creationId xmlns:a16="http://schemas.microsoft.com/office/drawing/2014/main" id="{8B15C5C4-9D10-C41A-B499-70EF8E7F10A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2" name="Freeform 22">
              <a:extLst>
                <a:ext uri="{FF2B5EF4-FFF2-40B4-BE49-F238E27FC236}">
                  <a16:creationId xmlns:a16="http://schemas.microsoft.com/office/drawing/2014/main" id="{35FD3260-E640-B0AE-69A8-EE12B39B99C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3" name="Freeform 23">
              <a:extLst>
                <a:ext uri="{FF2B5EF4-FFF2-40B4-BE49-F238E27FC236}">
                  <a16:creationId xmlns:a16="http://schemas.microsoft.com/office/drawing/2014/main" id="{5000C81A-03DB-4A45-BCD5-447F2819B51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4" name="Freeform 24">
              <a:extLst>
                <a:ext uri="{FF2B5EF4-FFF2-40B4-BE49-F238E27FC236}">
                  <a16:creationId xmlns:a16="http://schemas.microsoft.com/office/drawing/2014/main" id="{FE040E5A-E715-D7E1-74E9-B695A4E860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5" name="Freeform 25">
              <a:extLst>
                <a:ext uri="{FF2B5EF4-FFF2-40B4-BE49-F238E27FC236}">
                  <a16:creationId xmlns:a16="http://schemas.microsoft.com/office/drawing/2014/main" id="{A4526736-4843-4A28-4560-B424F69AE0D1}"/>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6" name="Freeform 26">
              <a:extLst>
                <a:ext uri="{FF2B5EF4-FFF2-40B4-BE49-F238E27FC236}">
                  <a16:creationId xmlns:a16="http://schemas.microsoft.com/office/drawing/2014/main" id="{7CF330A3-2195-BCF9-3819-1F95CCB1A88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7" name="Freeform 27">
              <a:extLst>
                <a:ext uri="{FF2B5EF4-FFF2-40B4-BE49-F238E27FC236}">
                  <a16:creationId xmlns:a16="http://schemas.microsoft.com/office/drawing/2014/main" id="{E5D9EEA4-23C1-B281-FF60-D691D2B593A8}"/>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grpSp>
      <p:grpSp>
        <p:nvGrpSpPr>
          <p:cNvPr id="21" name="Graphic 3">
            <a:extLst>
              <a:ext uri="{FF2B5EF4-FFF2-40B4-BE49-F238E27FC236}">
                <a16:creationId xmlns:a16="http://schemas.microsoft.com/office/drawing/2014/main" id="{F4346D04-E49A-42B5-4AD3-38E6A89055B1}"/>
              </a:ext>
            </a:extLst>
          </p:cNvPr>
          <p:cNvGrpSpPr/>
          <p:nvPr/>
        </p:nvGrpSpPr>
        <p:grpSpPr>
          <a:xfrm>
            <a:off x="513745" y="2412010"/>
            <a:ext cx="907856" cy="940767"/>
            <a:chOff x="789989" y="537063"/>
            <a:chExt cx="907856" cy="940767"/>
          </a:xfrm>
          <a:solidFill>
            <a:srgbClr val="002060"/>
          </a:solidFill>
        </p:grpSpPr>
        <p:sp>
          <p:nvSpPr>
            <p:cNvPr id="22" name="Freeform 1078">
              <a:extLst>
                <a:ext uri="{FF2B5EF4-FFF2-40B4-BE49-F238E27FC236}">
                  <a16:creationId xmlns:a16="http://schemas.microsoft.com/office/drawing/2014/main" id="{A380BE8B-2D5C-B807-3C87-34F30409C30B}"/>
                </a:ext>
              </a:extLst>
            </p:cNvPr>
            <p:cNvSpPr/>
            <p:nvPr/>
          </p:nvSpPr>
          <p:spPr>
            <a:xfrm>
              <a:off x="913414" y="712600"/>
              <a:ext cx="191993" cy="191993"/>
            </a:xfrm>
            <a:custGeom>
              <a:avLst/>
              <a:gdLst>
                <a:gd name="connsiteX0" fmla="*/ 95997 w 191993"/>
                <a:gd name="connsiteY0" fmla="*/ 0 h 191993"/>
                <a:gd name="connsiteX1" fmla="*/ 191994 w 191993"/>
                <a:gd name="connsiteY1" fmla="*/ 95997 h 191993"/>
                <a:gd name="connsiteX2" fmla="*/ 95997 w 191993"/>
                <a:gd name="connsiteY2" fmla="*/ 191993 h 191993"/>
                <a:gd name="connsiteX3" fmla="*/ 0 w 191993"/>
                <a:gd name="connsiteY3" fmla="*/ 95997 h 191993"/>
                <a:gd name="connsiteX4" fmla="*/ 0 w 191993"/>
                <a:gd name="connsiteY4" fmla="*/ 95997 h 191993"/>
                <a:gd name="connsiteX5" fmla="*/ 95997 w 191993"/>
                <a:gd name="connsiteY5" fmla="*/ 0 h 19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93" h="191993">
                  <a:moveTo>
                    <a:pt x="95997" y="0"/>
                  </a:moveTo>
                  <a:cubicBezTo>
                    <a:pt x="148110" y="0"/>
                    <a:pt x="191994" y="43884"/>
                    <a:pt x="191994" y="95997"/>
                  </a:cubicBezTo>
                  <a:cubicBezTo>
                    <a:pt x="191994" y="148109"/>
                    <a:pt x="148110" y="191993"/>
                    <a:pt x="95997" y="191993"/>
                  </a:cubicBezTo>
                  <a:cubicBezTo>
                    <a:pt x="43885" y="191993"/>
                    <a:pt x="0" y="148109"/>
                    <a:pt x="0" y="95997"/>
                  </a:cubicBezTo>
                  <a:cubicBezTo>
                    <a:pt x="0" y="95997"/>
                    <a:pt x="0" y="95997"/>
                    <a:pt x="0" y="95997"/>
                  </a:cubicBezTo>
                  <a:cubicBezTo>
                    <a:pt x="0" y="41141"/>
                    <a:pt x="43885" y="0"/>
                    <a:pt x="95997" y="0"/>
                  </a:cubicBezTo>
                  <a:close/>
                </a:path>
              </a:pathLst>
            </a:custGeom>
            <a:solidFill>
              <a:srgbClr val="24BAA2"/>
            </a:solidFill>
            <a:ln w="27426" cap="flat">
              <a:noFill/>
              <a:prstDash val="solid"/>
              <a:miter/>
            </a:ln>
          </p:spPr>
          <p:txBody>
            <a:bodyPr rtlCol="0" anchor="ctr"/>
            <a:lstStyle/>
            <a:p>
              <a:endParaRPr lang="en-US" dirty="0"/>
            </a:p>
          </p:txBody>
        </p:sp>
        <p:sp>
          <p:nvSpPr>
            <p:cNvPr id="23" name="Freeform 1079">
              <a:extLst>
                <a:ext uri="{FF2B5EF4-FFF2-40B4-BE49-F238E27FC236}">
                  <a16:creationId xmlns:a16="http://schemas.microsoft.com/office/drawing/2014/main" id="{DE9289EF-900E-0933-A6FE-6FFFEBDF344B}"/>
                </a:ext>
              </a:extLst>
            </p:cNvPr>
            <p:cNvSpPr/>
            <p:nvPr/>
          </p:nvSpPr>
          <p:spPr>
            <a:xfrm>
              <a:off x="789989" y="537063"/>
              <a:ext cx="907856" cy="940767"/>
            </a:xfrm>
            <a:custGeom>
              <a:avLst/>
              <a:gdLst>
                <a:gd name="connsiteX0" fmla="*/ 13714 w 907856"/>
                <a:gd name="connsiteY0" fmla="*/ 940767 h 940767"/>
                <a:gd name="connsiteX1" fmla="*/ 718605 w 907856"/>
                <a:gd name="connsiteY1" fmla="*/ 940767 h 940767"/>
                <a:gd name="connsiteX2" fmla="*/ 729577 w 907856"/>
                <a:gd name="connsiteY2" fmla="*/ 929796 h 940767"/>
                <a:gd name="connsiteX3" fmla="*/ 729577 w 907856"/>
                <a:gd name="connsiteY3" fmla="*/ 795401 h 940767"/>
                <a:gd name="connsiteX4" fmla="*/ 847516 w 907856"/>
                <a:gd name="connsiteY4" fmla="*/ 795401 h 940767"/>
                <a:gd name="connsiteX5" fmla="*/ 858486 w 907856"/>
                <a:gd name="connsiteY5" fmla="*/ 781687 h 940767"/>
                <a:gd name="connsiteX6" fmla="*/ 858486 w 907856"/>
                <a:gd name="connsiteY6" fmla="*/ 732317 h 940767"/>
                <a:gd name="connsiteX7" fmla="*/ 894143 w 907856"/>
                <a:gd name="connsiteY7" fmla="*/ 732317 h 940767"/>
                <a:gd name="connsiteX8" fmla="*/ 907857 w 907856"/>
                <a:gd name="connsiteY8" fmla="*/ 721346 h 940767"/>
                <a:gd name="connsiteX9" fmla="*/ 907857 w 907856"/>
                <a:gd name="connsiteY9" fmla="*/ 721346 h 940767"/>
                <a:gd name="connsiteX10" fmla="*/ 907857 w 907856"/>
                <a:gd name="connsiteY10" fmla="*/ 641806 h 940767"/>
                <a:gd name="connsiteX11" fmla="*/ 858486 w 907856"/>
                <a:gd name="connsiteY11" fmla="*/ 592437 h 940767"/>
                <a:gd name="connsiteX12" fmla="*/ 784432 w 907856"/>
                <a:gd name="connsiteY12" fmla="*/ 592437 h 940767"/>
                <a:gd name="connsiteX13" fmla="*/ 817344 w 907856"/>
                <a:gd name="connsiteY13" fmla="*/ 386729 h 940767"/>
                <a:gd name="connsiteX14" fmla="*/ 817344 w 907856"/>
                <a:gd name="connsiteY14" fmla="*/ 386729 h 940767"/>
                <a:gd name="connsiteX15" fmla="*/ 746033 w 907856"/>
                <a:gd name="connsiteY15" fmla="*/ 298961 h 940767"/>
                <a:gd name="connsiteX16" fmla="*/ 737805 w 907856"/>
                <a:gd name="connsiteY16" fmla="*/ 298961 h 940767"/>
                <a:gd name="connsiteX17" fmla="*/ 729577 w 907856"/>
                <a:gd name="connsiteY17" fmla="*/ 298961 h 940767"/>
                <a:gd name="connsiteX18" fmla="*/ 729577 w 907856"/>
                <a:gd name="connsiteY18" fmla="*/ 10971 h 940767"/>
                <a:gd name="connsiteX19" fmla="*/ 718605 w 907856"/>
                <a:gd name="connsiteY19" fmla="*/ 0 h 940767"/>
                <a:gd name="connsiteX20" fmla="*/ 159080 w 907856"/>
                <a:gd name="connsiteY20" fmla="*/ 0 h 940767"/>
                <a:gd name="connsiteX21" fmla="*/ 150852 w 907856"/>
                <a:gd name="connsiteY21" fmla="*/ 2743 h 940767"/>
                <a:gd name="connsiteX22" fmla="*/ 2744 w 907856"/>
                <a:gd name="connsiteY22" fmla="*/ 145366 h 940767"/>
                <a:gd name="connsiteX23" fmla="*/ 0 w 907856"/>
                <a:gd name="connsiteY23" fmla="*/ 153595 h 940767"/>
                <a:gd name="connsiteX24" fmla="*/ 0 w 907856"/>
                <a:gd name="connsiteY24" fmla="*/ 929796 h 940767"/>
                <a:gd name="connsiteX25" fmla="*/ 13714 w 907856"/>
                <a:gd name="connsiteY25" fmla="*/ 940767 h 940767"/>
                <a:gd name="connsiteX26" fmla="*/ 885914 w 907856"/>
                <a:gd name="connsiteY26" fmla="*/ 710375 h 940767"/>
                <a:gd name="connsiteX27" fmla="*/ 671978 w 907856"/>
                <a:gd name="connsiteY27" fmla="*/ 710375 h 940767"/>
                <a:gd name="connsiteX28" fmla="*/ 661008 w 907856"/>
                <a:gd name="connsiteY28" fmla="*/ 721346 h 940767"/>
                <a:gd name="connsiteX29" fmla="*/ 671978 w 907856"/>
                <a:gd name="connsiteY29" fmla="*/ 732317 h 940767"/>
                <a:gd name="connsiteX30" fmla="*/ 839288 w 907856"/>
                <a:gd name="connsiteY30" fmla="*/ 732317 h 940767"/>
                <a:gd name="connsiteX31" fmla="*/ 839288 w 907856"/>
                <a:gd name="connsiteY31" fmla="*/ 767973 h 940767"/>
                <a:gd name="connsiteX32" fmla="*/ 586953 w 907856"/>
                <a:gd name="connsiteY32" fmla="*/ 767973 h 940767"/>
                <a:gd name="connsiteX33" fmla="*/ 586953 w 907856"/>
                <a:gd name="connsiteY33" fmla="*/ 732317 h 940767"/>
                <a:gd name="connsiteX34" fmla="*/ 614381 w 907856"/>
                <a:gd name="connsiteY34" fmla="*/ 732317 h 940767"/>
                <a:gd name="connsiteX35" fmla="*/ 625351 w 907856"/>
                <a:gd name="connsiteY35" fmla="*/ 721346 h 940767"/>
                <a:gd name="connsiteX36" fmla="*/ 614381 w 907856"/>
                <a:gd name="connsiteY36" fmla="*/ 710375 h 940767"/>
                <a:gd name="connsiteX37" fmla="*/ 537583 w 907856"/>
                <a:gd name="connsiteY37" fmla="*/ 710375 h 940767"/>
                <a:gd name="connsiteX38" fmla="*/ 537583 w 907856"/>
                <a:gd name="connsiteY38" fmla="*/ 688433 h 940767"/>
                <a:gd name="connsiteX39" fmla="*/ 883171 w 907856"/>
                <a:gd name="connsiteY39" fmla="*/ 688433 h 940767"/>
                <a:gd name="connsiteX40" fmla="*/ 883171 w 907856"/>
                <a:gd name="connsiteY40" fmla="*/ 710375 h 940767"/>
                <a:gd name="connsiteX41" fmla="*/ 858486 w 907856"/>
                <a:gd name="connsiteY41" fmla="*/ 619864 h 940767"/>
                <a:gd name="connsiteX42" fmla="*/ 883171 w 907856"/>
                <a:gd name="connsiteY42" fmla="*/ 644549 h 940767"/>
                <a:gd name="connsiteX43" fmla="*/ 883171 w 907856"/>
                <a:gd name="connsiteY43" fmla="*/ 663748 h 940767"/>
                <a:gd name="connsiteX44" fmla="*/ 537583 w 907856"/>
                <a:gd name="connsiteY44" fmla="*/ 663748 h 940767"/>
                <a:gd name="connsiteX45" fmla="*/ 537583 w 907856"/>
                <a:gd name="connsiteY45" fmla="*/ 644549 h 940767"/>
                <a:gd name="connsiteX46" fmla="*/ 540326 w 907856"/>
                <a:gd name="connsiteY46" fmla="*/ 636321 h 940767"/>
                <a:gd name="connsiteX47" fmla="*/ 565011 w 907856"/>
                <a:gd name="connsiteY47" fmla="*/ 619864 h 940767"/>
                <a:gd name="connsiteX48" fmla="*/ 858486 w 907856"/>
                <a:gd name="connsiteY48" fmla="*/ 619864 h 940767"/>
                <a:gd name="connsiteX49" fmla="*/ 737805 w 907856"/>
                <a:gd name="connsiteY49" fmla="*/ 326389 h 940767"/>
                <a:gd name="connsiteX50" fmla="*/ 778947 w 907856"/>
                <a:gd name="connsiteY50" fmla="*/ 342845 h 940767"/>
                <a:gd name="connsiteX51" fmla="*/ 792660 w 907856"/>
                <a:gd name="connsiteY51" fmla="*/ 383987 h 940767"/>
                <a:gd name="connsiteX52" fmla="*/ 759747 w 907856"/>
                <a:gd name="connsiteY52" fmla="*/ 592437 h 940767"/>
                <a:gd name="connsiteX53" fmla="*/ 663750 w 907856"/>
                <a:gd name="connsiteY53" fmla="*/ 592437 h 940767"/>
                <a:gd name="connsiteX54" fmla="*/ 630837 w 907856"/>
                <a:gd name="connsiteY54" fmla="*/ 383987 h 940767"/>
                <a:gd name="connsiteX55" fmla="*/ 644550 w 907856"/>
                <a:gd name="connsiteY55" fmla="*/ 342845 h 940767"/>
                <a:gd name="connsiteX56" fmla="*/ 685692 w 907856"/>
                <a:gd name="connsiteY56" fmla="*/ 326389 h 940767"/>
                <a:gd name="connsiteX57" fmla="*/ 737805 w 907856"/>
                <a:gd name="connsiteY57" fmla="*/ 326389 h 940767"/>
                <a:gd name="connsiteX58" fmla="*/ 148110 w 907856"/>
                <a:gd name="connsiteY58" fmla="*/ 38399 h 940767"/>
                <a:gd name="connsiteX59" fmla="*/ 148110 w 907856"/>
                <a:gd name="connsiteY59" fmla="*/ 139881 h 940767"/>
                <a:gd name="connsiteX60" fmla="*/ 41142 w 907856"/>
                <a:gd name="connsiteY60" fmla="*/ 139881 h 940767"/>
                <a:gd name="connsiteX61" fmla="*/ 148110 w 907856"/>
                <a:gd name="connsiteY61" fmla="*/ 38399 h 940767"/>
                <a:gd name="connsiteX62" fmla="*/ 24686 w 907856"/>
                <a:gd name="connsiteY62" fmla="*/ 164566 h 940767"/>
                <a:gd name="connsiteX63" fmla="*/ 161824 w 907856"/>
                <a:gd name="connsiteY63" fmla="*/ 164566 h 940767"/>
                <a:gd name="connsiteX64" fmla="*/ 172794 w 907856"/>
                <a:gd name="connsiteY64" fmla="*/ 153595 h 940767"/>
                <a:gd name="connsiteX65" fmla="*/ 172794 w 907856"/>
                <a:gd name="connsiteY65" fmla="*/ 24685 h 940767"/>
                <a:gd name="connsiteX66" fmla="*/ 707634 w 907856"/>
                <a:gd name="connsiteY66" fmla="*/ 24685 h 940767"/>
                <a:gd name="connsiteX67" fmla="*/ 707634 w 907856"/>
                <a:gd name="connsiteY67" fmla="*/ 304447 h 940767"/>
                <a:gd name="connsiteX68" fmla="*/ 682950 w 907856"/>
                <a:gd name="connsiteY68" fmla="*/ 304447 h 940767"/>
                <a:gd name="connsiteX69" fmla="*/ 603409 w 907856"/>
                <a:gd name="connsiteY69" fmla="*/ 383987 h 940767"/>
                <a:gd name="connsiteX70" fmla="*/ 603409 w 907856"/>
                <a:gd name="connsiteY70" fmla="*/ 392215 h 940767"/>
                <a:gd name="connsiteX71" fmla="*/ 603409 w 907856"/>
                <a:gd name="connsiteY71" fmla="*/ 392215 h 940767"/>
                <a:gd name="connsiteX72" fmla="*/ 606153 w 907856"/>
                <a:gd name="connsiteY72" fmla="*/ 414157 h 940767"/>
                <a:gd name="connsiteX73" fmla="*/ 128910 w 907856"/>
                <a:gd name="connsiteY73" fmla="*/ 414157 h 940767"/>
                <a:gd name="connsiteX74" fmla="*/ 117939 w 907856"/>
                <a:gd name="connsiteY74" fmla="*/ 425128 h 940767"/>
                <a:gd name="connsiteX75" fmla="*/ 128910 w 907856"/>
                <a:gd name="connsiteY75" fmla="*/ 436099 h 940767"/>
                <a:gd name="connsiteX76" fmla="*/ 611637 w 907856"/>
                <a:gd name="connsiteY76" fmla="*/ 436099 h 940767"/>
                <a:gd name="connsiteX77" fmla="*/ 619866 w 907856"/>
                <a:gd name="connsiteY77" fmla="*/ 479983 h 940767"/>
                <a:gd name="connsiteX78" fmla="*/ 131653 w 907856"/>
                <a:gd name="connsiteY78" fmla="*/ 479983 h 940767"/>
                <a:gd name="connsiteX79" fmla="*/ 120682 w 907856"/>
                <a:gd name="connsiteY79" fmla="*/ 490954 h 940767"/>
                <a:gd name="connsiteX80" fmla="*/ 131653 w 907856"/>
                <a:gd name="connsiteY80" fmla="*/ 501925 h 940767"/>
                <a:gd name="connsiteX81" fmla="*/ 625351 w 907856"/>
                <a:gd name="connsiteY81" fmla="*/ 501925 h 940767"/>
                <a:gd name="connsiteX82" fmla="*/ 633580 w 907856"/>
                <a:gd name="connsiteY82" fmla="*/ 545810 h 940767"/>
                <a:gd name="connsiteX83" fmla="*/ 131653 w 907856"/>
                <a:gd name="connsiteY83" fmla="*/ 545810 h 940767"/>
                <a:gd name="connsiteX84" fmla="*/ 120682 w 907856"/>
                <a:gd name="connsiteY84" fmla="*/ 556781 h 940767"/>
                <a:gd name="connsiteX85" fmla="*/ 131653 w 907856"/>
                <a:gd name="connsiteY85" fmla="*/ 567752 h 940767"/>
                <a:gd name="connsiteX86" fmla="*/ 636322 w 907856"/>
                <a:gd name="connsiteY86" fmla="*/ 567752 h 940767"/>
                <a:gd name="connsiteX87" fmla="*/ 639064 w 907856"/>
                <a:gd name="connsiteY87" fmla="*/ 586951 h 940767"/>
                <a:gd name="connsiteX88" fmla="*/ 565011 w 907856"/>
                <a:gd name="connsiteY88" fmla="*/ 586951 h 940767"/>
                <a:gd name="connsiteX89" fmla="*/ 521126 w 907856"/>
                <a:gd name="connsiteY89" fmla="*/ 611636 h 940767"/>
                <a:gd name="connsiteX90" fmla="*/ 131653 w 907856"/>
                <a:gd name="connsiteY90" fmla="*/ 611636 h 940767"/>
                <a:gd name="connsiteX91" fmla="*/ 120682 w 907856"/>
                <a:gd name="connsiteY91" fmla="*/ 622607 h 940767"/>
                <a:gd name="connsiteX92" fmla="*/ 131653 w 907856"/>
                <a:gd name="connsiteY92" fmla="*/ 633578 h 940767"/>
                <a:gd name="connsiteX93" fmla="*/ 515640 w 907856"/>
                <a:gd name="connsiteY93" fmla="*/ 633578 h 940767"/>
                <a:gd name="connsiteX94" fmla="*/ 515640 w 907856"/>
                <a:gd name="connsiteY94" fmla="*/ 677462 h 940767"/>
                <a:gd name="connsiteX95" fmla="*/ 131653 w 907856"/>
                <a:gd name="connsiteY95" fmla="*/ 677462 h 940767"/>
                <a:gd name="connsiteX96" fmla="*/ 120682 w 907856"/>
                <a:gd name="connsiteY96" fmla="*/ 688433 h 940767"/>
                <a:gd name="connsiteX97" fmla="*/ 131653 w 907856"/>
                <a:gd name="connsiteY97" fmla="*/ 699404 h 940767"/>
                <a:gd name="connsiteX98" fmla="*/ 515640 w 907856"/>
                <a:gd name="connsiteY98" fmla="*/ 699404 h 940767"/>
                <a:gd name="connsiteX99" fmla="*/ 515640 w 907856"/>
                <a:gd name="connsiteY99" fmla="*/ 707633 h 940767"/>
                <a:gd name="connsiteX100" fmla="*/ 529354 w 907856"/>
                <a:gd name="connsiteY100" fmla="*/ 718604 h 940767"/>
                <a:gd name="connsiteX101" fmla="*/ 529354 w 907856"/>
                <a:gd name="connsiteY101" fmla="*/ 718604 h 940767"/>
                <a:gd name="connsiteX102" fmla="*/ 565011 w 907856"/>
                <a:gd name="connsiteY102" fmla="*/ 718604 h 940767"/>
                <a:gd name="connsiteX103" fmla="*/ 565011 w 907856"/>
                <a:gd name="connsiteY103" fmla="*/ 767973 h 940767"/>
                <a:gd name="connsiteX104" fmla="*/ 575981 w 907856"/>
                <a:gd name="connsiteY104" fmla="*/ 781687 h 940767"/>
                <a:gd name="connsiteX105" fmla="*/ 575981 w 907856"/>
                <a:gd name="connsiteY105" fmla="*/ 781687 h 940767"/>
                <a:gd name="connsiteX106" fmla="*/ 710377 w 907856"/>
                <a:gd name="connsiteY106" fmla="*/ 781687 h 940767"/>
                <a:gd name="connsiteX107" fmla="*/ 710377 w 907856"/>
                <a:gd name="connsiteY107" fmla="*/ 902369 h 940767"/>
                <a:gd name="connsiteX108" fmla="*/ 27428 w 907856"/>
                <a:gd name="connsiteY108" fmla="*/ 902369 h 940767"/>
                <a:gd name="connsiteX109" fmla="*/ 27428 w 907856"/>
                <a:gd name="connsiteY109" fmla="*/ 164566 h 9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7856" h="940767">
                  <a:moveTo>
                    <a:pt x="13714" y="940767"/>
                  </a:moveTo>
                  <a:lnTo>
                    <a:pt x="718605" y="940767"/>
                  </a:lnTo>
                  <a:cubicBezTo>
                    <a:pt x="724091" y="940767"/>
                    <a:pt x="729577" y="935282"/>
                    <a:pt x="729577" y="929796"/>
                  </a:cubicBezTo>
                  <a:lnTo>
                    <a:pt x="729577" y="795401"/>
                  </a:lnTo>
                  <a:lnTo>
                    <a:pt x="847516" y="795401"/>
                  </a:lnTo>
                  <a:cubicBezTo>
                    <a:pt x="853002" y="795401"/>
                    <a:pt x="858486" y="789915"/>
                    <a:pt x="858486" y="781687"/>
                  </a:cubicBezTo>
                  <a:lnTo>
                    <a:pt x="858486" y="732317"/>
                  </a:lnTo>
                  <a:lnTo>
                    <a:pt x="894143" y="732317"/>
                  </a:lnTo>
                  <a:cubicBezTo>
                    <a:pt x="899627" y="732317"/>
                    <a:pt x="905113" y="726832"/>
                    <a:pt x="907857" y="721346"/>
                  </a:cubicBezTo>
                  <a:cubicBezTo>
                    <a:pt x="907857" y="721346"/>
                    <a:pt x="907857" y="721346"/>
                    <a:pt x="907857" y="721346"/>
                  </a:cubicBezTo>
                  <a:lnTo>
                    <a:pt x="907857" y="641806"/>
                  </a:lnTo>
                  <a:cubicBezTo>
                    <a:pt x="907857" y="614379"/>
                    <a:pt x="885914" y="592437"/>
                    <a:pt x="858486" y="592437"/>
                  </a:cubicBezTo>
                  <a:lnTo>
                    <a:pt x="784432" y="592437"/>
                  </a:lnTo>
                  <a:lnTo>
                    <a:pt x="817344" y="386729"/>
                  </a:lnTo>
                  <a:cubicBezTo>
                    <a:pt x="817344" y="386729"/>
                    <a:pt x="817344" y="386729"/>
                    <a:pt x="817344" y="386729"/>
                  </a:cubicBezTo>
                  <a:cubicBezTo>
                    <a:pt x="822830" y="342845"/>
                    <a:pt x="789917" y="304447"/>
                    <a:pt x="746033" y="298961"/>
                  </a:cubicBezTo>
                  <a:cubicBezTo>
                    <a:pt x="743291" y="298961"/>
                    <a:pt x="740547" y="298961"/>
                    <a:pt x="737805" y="298961"/>
                  </a:cubicBezTo>
                  <a:lnTo>
                    <a:pt x="729577" y="298961"/>
                  </a:lnTo>
                  <a:lnTo>
                    <a:pt x="729577" y="10971"/>
                  </a:lnTo>
                  <a:cubicBezTo>
                    <a:pt x="729577" y="5485"/>
                    <a:pt x="724091" y="0"/>
                    <a:pt x="718605" y="0"/>
                  </a:cubicBezTo>
                  <a:lnTo>
                    <a:pt x="159080" y="0"/>
                  </a:lnTo>
                  <a:cubicBezTo>
                    <a:pt x="156338" y="0"/>
                    <a:pt x="153596" y="0"/>
                    <a:pt x="150852" y="2743"/>
                  </a:cubicBezTo>
                  <a:lnTo>
                    <a:pt x="2744" y="145366"/>
                  </a:lnTo>
                  <a:cubicBezTo>
                    <a:pt x="0" y="148109"/>
                    <a:pt x="0" y="150852"/>
                    <a:pt x="0" y="153595"/>
                  </a:cubicBezTo>
                  <a:lnTo>
                    <a:pt x="0" y="929796"/>
                  </a:lnTo>
                  <a:cubicBezTo>
                    <a:pt x="0" y="935282"/>
                    <a:pt x="5486" y="940767"/>
                    <a:pt x="13714" y="940767"/>
                  </a:cubicBezTo>
                  <a:close/>
                  <a:moveTo>
                    <a:pt x="885914" y="710375"/>
                  </a:moveTo>
                  <a:lnTo>
                    <a:pt x="671978" y="710375"/>
                  </a:lnTo>
                  <a:cubicBezTo>
                    <a:pt x="666492" y="710375"/>
                    <a:pt x="661008" y="715861"/>
                    <a:pt x="661008" y="721346"/>
                  </a:cubicBezTo>
                  <a:cubicBezTo>
                    <a:pt x="661008" y="726832"/>
                    <a:pt x="666492" y="732317"/>
                    <a:pt x="671978" y="732317"/>
                  </a:cubicBezTo>
                  <a:lnTo>
                    <a:pt x="839288" y="732317"/>
                  </a:lnTo>
                  <a:lnTo>
                    <a:pt x="839288" y="767973"/>
                  </a:lnTo>
                  <a:lnTo>
                    <a:pt x="586953" y="767973"/>
                  </a:lnTo>
                  <a:lnTo>
                    <a:pt x="586953" y="732317"/>
                  </a:lnTo>
                  <a:lnTo>
                    <a:pt x="614381" y="732317"/>
                  </a:lnTo>
                  <a:cubicBezTo>
                    <a:pt x="619866" y="732317"/>
                    <a:pt x="625351" y="726832"/>
                    <a:pt x="625351" y="721346"/>
                  </a:cubicBezTo>
                  <a:cubicBezTo>
                    <a:pt x="625351" y="715861"/>
                    <a:pt x="619866" y="710375"/>
                    <a:pt x="614381" y="710375"/>
                  </a:cubicBezTo>
                  <a:lnTo>
                    <a:pt x="537583" y="710375"/>
                  </a:lnTo>
                  <a:lnTo>
                    <a:pt x="537583" y="688433"/>
                  </a:lnTo>
                  <a:lnTo>
                    <a:pt x="883171" y="688433"/>
                  </a:lnTo>
                  <a:lnTo>
                    <a:pt x="883171" y="710375"/>
                  </a:lnTo>
                  <a:close/>
                  <a:moveTo>
                    <a:pt x="858486" y="619864"/>
                  </a:moveTo>
                  <a:cubicBezTo>
                    <a:pt x="872200" y="619864"/>
                    <a:pt x="883171" y="630835"/>
                    <a:pt x="883171" y="644549"/>
                  </a:cubicBezTo>
                  <a:lnTo>
                    <a:pt x="883171" y="663748"/>
                  </a:lnTo>
                  <a:lnTo>
                    <a:pt x="537583" y="663748"/>
                  </a:lnTo>
                  <a:lnTo>
                    <a:pt x="537583" y="644549"/>
                  </a:lnTo>
                  <a:cubicBezTo>
                    <a:pt x="537583" y="641806"/>
                    <a:pt x="537583" y="639063"/>
                    <a:pt x="540326" y="636321"/>
                  </a:cubicBezTo>
                  <a:cubicBezTo>
                    <a:pt x="543068" y="625350"/>
                    <a:pt x="554039" y="619864"/>
                    <a:pt x="565011" y="619864"/>
                  </a:cubicBezTo>
                  <a:lnTo>
                    <a:pt x="858486" y="619864"/>
                  </a:lnTo>
                  <a:close/>
                  <a:moveTo>
                    <a:pt x="737805" y="326389"/>
                  </a:moveTo>
                  <a:cubicBezTo>
                    <a:pt x="754261" y="326389"/>
                    <a:pt x="767975" y="331874"/>
                    <a:pt x="778947" y="342845"/>
                  </a:cubicBezTo>
                  <a:cubicBezTo>
                    <a:pt x="789917" y="353816"/>
                    <a:pt x="795403" y="370273"/>
                    <a:pt x="792660" y="383987"/>
                  </a:cubicBezTo>
                  <a:lnTo>
                    <a:pt x="759747" y="592437"/>
                  </a:lnTo>
                  <a:lnTo>
                    <a:pt x="663750" y="592437"/>
                  </a:lnTo>
                  <a:lnTo>
                    <a:pt x="630837" y="383987"/>
                  </a:lnTo>
                  <a:cubicBezTo>
                    <a:pt x="628094" y="367530"/>
                    <a:pt x="633580" y="353816"/>
                    <a:pt x="644550" y="342845"/>
                  </a:cubicBezTo>
                  <a:cubicBezTo>
                    <a:pt x="655522" y="331874"/>
                    <a:pt x="669236" y="323646"/>
                    <a:pt x="685692" y="326389"/>
                  </a:cubicBezTo>
                  <a:lnTo>
                    <a:pt x="737805" y="326389"/>
                  </a:lnTo>
                  <a:close/>
                  <a:moveTo>
                    <a:pt x="148110" y="38399"/>
                  </a:moveTo>
                  <a:lnTo>
                    <a:pt x="148110" y="139881"/>
                  </a:lnTo>
                  <a:lnTo>
                    <a:pt x="41142" y="139881"/>
                  </a:lnTo>
                  <a:lnTo>
                    <a:pt x="148110" y="38399"/>
                  </a:lnTo>
                  <a:close/>
                  <a:moveTo>
                    <a:pt x="24686" y="164566"/>
                  </a:moveTo>
                  <a:lnTo>
                    <a:pt x="161824" y="164566"/>
                  </a:lnTo>
                  <a:cubicBezTo>
                    <a:pt x="167310" y="164566"/>
                    <a:pt x="172794" y="159080"/>
                    <a:pt x="172794" y="153595"/>
                  </a:cubicBezTo>
                  <a:lnTo>
                    <a:pt x="172794" y="24685"/>
                  </a:lnTo>
                  <a:lnTo>
                    <a:pt x="707634" y="24685"/>
                  </a:lnTo>
                  <a:lnTo>
                    <a:pt x="707634" y="304447"/>
                  </a:lnTo>
                  <a:lnTo>
                    <a:pt x="682950" y="304447"/>
                  </a:lnTo>
                  <a:cubicBezTo>
                    <a:pt x="639064" y="304447"/>
                    <a:pt x="603409" y="340103"/>
                    <a:pt x="603409" y="383987"/>
                  </a:cubicBezTo>
                  <a:cubicBezTo>
                    <a:pt x="603409" y="386729"/>
                    <a:pt x="603409" y="389472"/>
                    <a:pt x="603409" y="392215"/>
                  </a:cubicBezTo>
                  <a:cubicBezTo>
                    <a:pt x="603409" y="392215"/>
                    <a:pt x="603409" y="392215"/>
                    <a:pt x="603409" y="392215"/>
                  </a:cubicBezTo>
                  <a:lnTo>
                    <a:pt x="606153" y="414157"/>
                  </a:lnTo>
                  <a:lnTo>
                    <a:pt x="128910" y="414157"/>
                  </a:lnTo>
                  <a:cubicBezTo>
                    <a:pt x="123425" y="414157"/>
                    <a:pt x="117939" y="419643"/>
                    <a:pt x="117939" y="425128"/>
                  </a:cubicBezTo>
                  <a:cubicBezTo>
                    <a:pt x="117939" y="430614"/>
                    <a:pt x="123425" y="436099"/>
                    <a:pt x="128910" y="436099"/>
                  </a:cubicBezTo>
                  <a:lnTo>
                    <a:pt x="611637" y="436099"/>
                  </a:lnTo>
                  <a:lnTo>
                    <a:pt x="619866" y="479983"/>
                  </a:lnTo>
                  <a:lnTo>
                    <a:pt x="131653" y="479983"/>
                  </a:lnTo>
                  <a:cubicBezTo>
                    <a:pt x="126168" y="479983"/>
                    <a:pt x="120682" y="485469"/>
                    <a:pt x="120682" y="490954"/>
                  </a:cubicBezTo>
                  <a:cubicBezTo>
                    <a:pt x="120682" y="496440"/>
                    <a:pt x="126168" y="501925"/>
                    <a:pt x="131653" y="501925"/>
                  </a:cubicBezTo>
                  <a:lnTo>
                    <a:pt x="625351" y="501925"/>
                  </a:lnTo>
                  <a:lnTo>
                    <a:pt x="633580" y="545810"/>
                  </a:lnTo>
                  <a:lnTo>
                    <a:pt x="131653" y="545810"/>
                  </a:lnTo>
                  <a:cubicBezTo>
                    <a:pt x="126168" y="545810"/>
                    <a:pt x="120682" y="551295"/>
                    <a:pt x="120682" y="556781"/>
                  </a:cubicBezTo>
                  <a:cubicBezTo>
                    <a:pt x="120682" y="562266"/>
                    <a:pt x="126168" y="567752"/>
                    <a:pt x="131653" y="567752"/>
                  </a:cubicBezTo>
                  <a:lnTo>
                    <a:pt x="636322" y="567752"/>
                  </a:lnTo>
                  <a:lnTo>
                    <a:pt x="639064" y="586951"/>
                  </a:lnTo>
                  <a:lnTo>
                    <a:pt x="565011" y="586951"/>
                  </a:lnTo>
                  <a:cubicBezTo>
                    <a:pt x="548553" y="586951"/>
                    <a:pt x="532098" y="595179"/>
                    <a:pt x="521126" y="611636"/>
                  </a:cubicBezTo>
                  <a:lnTo>
                    <a:pt x="131653" y="611636"/>
                  </a:lnTo>
                  <a:cubicBezTo>
                    <a:pt x="126168" y="611636"/>
                    <a:pt x="120682" y="617122"/>
                    <a:pt x="120682" y="622607"/>
                  </a:cubicBezTo>
                  <a:cubicBezTo>
                    <a:pt x="120682" y="628093"/>
                    <a:pt x="126168" y="633578"/>
                    <a:pt x="131653" y="633578"/>
                  </a:cubicBezTo>
                  <a:lnTo>
                    <a:pt x="515640" y="633578"/>
                  </a:lnTo>
                  <a:lnTo>
                    <a:pt x="515640" y="677462"/>
                  </a:lnTo>
                  <a:lnTo>
                    <a:pt x="131653" y="677462"/>
                  </a:lnTo>
                  <a:cubicBezTo>
                    <a:pt x="126168" y="677462"/>
                    <a:pt x="120682" y="682948"/>
                    <a:pt x="120682" y="688433"/>
                  </a:cubicBezTo>
                  <a:cubicBezTo>
                    <a:pt x="120682" y="693919"/>
                    <a:pt x="126168" y="699404"/>
                    <a:pt x="131653" y="699404"/>
                  </a:cubicBezTo>
                  <a:lnTo>
                    <a:pt x="515640" y="699404"/>
                  </a:lnTo>
                  <a:lnTo>
                    <a:pt x="515640" y="707633"/>
                  </a:lnTo>
                  <a:cubicBezTo>
                    <a:pt x="515640" y="713118"/>
                    <a:pt x="521126" y="718604"/>
                    <a:pt x="529354" y="718604"/>
                  </a:cubicBezTo>
                  <a:cubicBezTo>
                    <a:pt x="529354" y="718604"/>
                    <a:pt x="529354" y="718604"/>
                    <a:pt x="529354" y="718604"/>
                  </a:cubicBezTo>
                  <a:lnTo>
                    <a:pt x="565011" y="718604"/>
                  </a:lnTo>
                  <a:lnTo>
                    <a:pt x="565011" y="767973"/>
                  </a:lnTo>
                  <a:cubicBezTo>
                    <a:pt x="565011" y="773459"/>
                    <a:pt x="570495" y="781687"/>
                    <a:pt x="575981" y="781687"/>
                  </a:cubicBezTo>
                  <a:cubicBezTo>
                    <a:pt x="575981" y="781687"/>
                    <a:pt x="575981" y="781687"/>
                    <a:pt x="575981" y="781687"/>
                  </a:cubicBezTo>
                  <a:lnTo>
                    <a:pt x="710377" y="781687"/>
                  </a:lnTo>
                  <a:lnTo>
                    <a:pt x="710377" y="902369"/>
                  </a:lnTo>
                  <a:lnTo>
                    <a:pt x="27428" y="902369"/>
                  </a:lnTo>
                  <a:lnTo>
                    <a:pt x="27428" y="164566"/>
                  </a:lnTo>
                  <a:close/>
                </a:path>
              </a:pathLst>
            </a:custGeom>
            <a:grpFill/>
            <a:ln w="27426" cap="flat">
              <a:noFill/>
              <a:prstDash val="solid"/>
              <a:miter/>
            </a:ln>
          </p:spPr>
          <p:txBody>
            <a:bodyPr rtlCol="0" anchor="ctr"/>
            <a:lstStyle/>
            <a:p>
              <a:endParaRPr lang="en-US"/>
            </a:p>
          </p:txBody>
        </p:sp>
        <p:sp>
          <p:nvSpPr>
            <p:cNvPr id="24" name="Freeform 1080">
              <a:extLst>
                <a:ext uri="{FF2B5EF4-FFF2-40B4-BE49-F238E27FC236}">
                  <a16:creationId xmlns:a16="http://schemas.microsoft.com/office/drawing/2014/main" id="{1A9C6C33-DCE7-6234-F3C2-E1E5B3E9641F}"/>
                </a:ext>
              </a:extLst>
            </p:cNvPr>
            <p:cNvSpPr/>
            <p:nvPr/>
          </p:nvSpPr>
          <p:spPr>
            <a:xfrm>
              <a:off x="907928" y="1296808"/>
              <a:ext cx="313389" cy="21942"/>
            </a:xfrm>
            <a:custGeom>
              <a:avLst/>
              <a:gdLst>
                <a:gd name="connsiteX0" fmla="*/ 301704 w 313389"/>
                <a:gd name="connsiteY0" fmla="*/ 0 h 21942"/>
                <a:gd name="connsiteX1" fmla="*/ 10972 w 313389"/>
                <a:gd name="connsiteY1" fmla="*/ 0 h 21942"/>
                <a:gd name="connsiteX2" fmla="*/ 0 w 313389"/>
                <a:gd name="connsiteY2" fmla="*/ 10971 h 21942"/>
                <a:gd name="connsiteX3" fmla="*/ 10972 w 313389"/>
                <a:gd name="connsiteY3" fmla="*/ 21942 h 21942"/>
                <a:gd name="connsiteX4" fmla="*/ 301704 w 313389"/>
                <a:gd name="connsiteY4" fmla="*/ 21942 h 21942"/>
                <a:gd name="connsiteX5" fmla="*/ 312676 w 313389"/>
                <a:gd name="connsiteY5" fmla="*/ 10971 h 21942"/>
                <a:gd name="connsiteX6" fmla="*/ 301704 w 313389"/>
                <a:gd name="connsiteY6"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9" h="21942">
                  <a:moveTo>
                    <a:pt x="301704" y="0"/>
                  </a:moveTo>
                  <a:lnTo>
                    <a:pt x="10972" y="0"/>
                  </a:lnTo>
                  <a:cubicBezTo>
                    <a:pt x="5486" y="0"/>
                    <a:pt x="0" y="5486"/>
                    <a:pt x="0" y="10971"/>
                  </a:cubicBezTo>
                  <a:cubicBezTo>
                    <a:pt x="0" y="16457"/>
                    <a:pt x="5486" y="21942"/>
                    <a:pt x="10972" y="21942"/>
                  </a:cubicBezTo>
                  <a:lnTo>
                    <a:pt x="301704" y="21942"/>
                  </a:lnTo>
                  <a:cubicBezTo>
                    <a:pt x="307190" y="21942"/>
                    <a:pt x="312676" y="16457"/>
                    <a:pt x="312676" y="10971"/>
                  </a:cubicBezTo>
                  <a:cubicBezTo>
                    <a:pt x="315418" y="5486"/>
                    <a:pt x="309934" y="0"/>
                    <a:pt x="301704" y="0"/>
                  </a:cubicBezTo>
                  <a:close/>
                </a:path>
              </a:pathLst>
            </a:custGeom>
            <a:grpFill/>
            <a:ln w="27426" cap="flat">
              <a:noFill/>
              <a:prstDash val="solid"/>
              <a:miter/>
            </a:ln>
          </p:spPr>
          <p:txBody>
            <a:bodyPr rtlCol="0" anchor="ctr"/>
            <a:lstStyle/>
            <a:p>
              <a:endParaRPr lang="en-US"/>
            </a:p>
          </p:txBody>
        </p:sp>
        <p:sp>
          <p:nvSpPr>
            <p:cNvPr id="25" name="Freeform 1081">
              <a:extLst>
                <a:ext uri="{FF2B5EF4-FFF2-40B4-BE49-F238E27FC236}">
                  <a16:creationId xmlns:a16="http://schemas.microsoft.com/office/drawing/2014/main" id="{CD35C430-2268-77C3-A811-EEE0AA90C23C}"/>
                </a:ext>
              </a:extLst>
            </p:cNvPr>
            <p:cNvSpPr/>
            <p:nvPr/>
          </p:nvSpPr>
          <p:spPr>
            <a:xfrm>
              <a:off x="913414" y="712600"/>
              <a:ext cx="216679" cy="216678"/>
            </a:xfrm>
            <a:custGeom>
              <a:avLst/>
              <a:gdLst>
                <a:gd name="connsiteX0" fmla="*/ 106969 w 216679"/>
                <a:gd name="connsiteY0" fmla="*/ 216678 h 216678"/>
                <a:gd name="connsiteX1" fmla="*/ 216679 w 216679"/>
                <a:gd name="connsiteY1" fmla="*/ 109710 h 216678"/>
                <a:gd name="connsiteX2" fmla="*/ 109711 w 216679"/>
                <a:gd name="connsiteY2" fmla="*/ 0 h 216678"/>
                <a:gd name="connsiteX3" fmla="*/ 0 w 216679"/>
                <a:gd name="connsiteY3" fmla="*/ 106968 h 216678"/>
                <a:gd name="connsiteX4" fmla="*/ 0 w 216679"/>
                <a:gd name="connsiteY4" fmla="*/ 106968 h 216678"/>
                <a:gd name="connsiteX5" fmla="*/ 106969 w 216679"/>
                <a:gd name="connsiteY5" fmla="*/ 216678 h 216678"/>
                <a:gd name="connsiteX6" fmla="*/ 106969 w 216679"/>
                <a:gd name="connsiteY6" fmla="*/ 21942 h 216678"/>
                <a:gd name="connsiteX7" fmla="*/ 191994 w 216679"/>
                <a:gd name="connsiteY7" fmla="*/ 104225 h 216678"/>
                <a:gd name="connsiteX8" fmla="*/ 109711 w 216679"/>
                <a:gd name="connsiteY8" fmla="*/ 189250 h 216678"/>
                <a:gd name="connsiteX9" fmla="*/ 24686 w 216679"/>
                <a:gd name="connsiteY9" fmla="*/ 106968 h 216678"/>
                <a:gd name="connsiteX10" fmla="*/ 24686 w 216679"/>
                <a:gd name="connsiteY10" fmla="*/ 106968 h 216678"/>
                <a:gd name="connsiteX11" fmla="*/ 106969 w 216679"/>
                <a:gd name="connsiteY11" fmla="*/ 21942 h 21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79" h="216678">
                  <a:moveTo>
                    <a:pt x="106969" y="216678"/>
                  </a:moveTo>
                  <a:cubicBezTo>
                    <a:pt x="167310" y="216678"/>
                    <a:pt x="216679" y="167308"/>
                    <a:pt x="216679" y="109710"/>
                  </a:cubicBezTo>
                  <a:cubicBezTo>
                    <a:pt x="216679" y="52112"/>
                    <a:pt x="167310" y="0"/>
                    <a:pt x="109711" y="0"/>
                  </a:cubicBezTo>
                  <a:cubicBezTo>
                    <a:pt x="49369" y="0"/>
                    <a:pt x="0" y="49370"/>
                    <a:pt x="0" y="106968"/>
                  </a:cubicBezTo>
                  <a:cubicBezTo>
                    <a:pt x="0" y="106968"/>
                    <a:pt x="0" y="106968"/>
                    <a:pt x="0" y="106968"/>
                  </a:cubicBezTo>
                  <a:cubicBezTo>
                    <a:pt x="0" y="167308"/>
                    <a:pt x="49369" y="216678"/>
                    <a:pt x="106969" y="216678"/>
                  </a:cubicBezTo>
                  <a:close/>
                  <a:moveTo>
                    <a:pt x="106969" y="21942"/>
                  </a:moveTo>
                  <a:cubicBezTo>
                    <a:pt x="153596" y="21942"/>
                    <a:pt x="191994" y="60341"/>
                    <a:pt x="191994" y="104225"/>
                  </a:cubicBezTo>
                  <a:cubicBezTo>
                    <a:pt x="191994" y="150852"/>
                    <a:pt x="153596" y="189250"/>
                    <a:pt x="109711" y="189250"/>
                  </a:cubicBezTo>
                  <a:cubicBezTo>
                    <a:pt x="65827" y="189250"/>
                    <a:pt x="24686" y="150852"/>
                    <a:pt x="24686" y="106968"/>
                  </a:cubicBezTo>
                  <a:cubicBezTo>
                    <a:pt x="24686" y="106968"/>
                    <a:pt x="24686" y="106968"/>
                    <a:pt x="24686" y="106968"/>
                  </a:cubicBezTo>
                  <a:cubicBezTo>
                    <a:pt x="24686" y="60341"/>
                    <a:pt x="63083" y="21942"/>
                    <a:pt x="106969" y="21942"/>
                  </a:cubicBezTo>
                  <a:close/>
                </a:path>
              </a:pathLst>
            </a:custGeom>
            <a:grpFill/>
            <a:ln w="27426" cap="flat">
              <a:noFill/>
              <a:prstDash val="solid"/>
              <a:miter/>
            </a:ln>
          </p:spPr>
          <p:txBody>
            <a:bodyPr rtlCol="0" anchor="ctr"/>
            <a:lstStyle/>
            <a:p>
              <a:endParaRPr lang="en-US"/>
            </a:p>
          </p:txBody>
        </p:sp>
        <p:sp>
          <p:nvSpPr>
            <p:cNvPr id="26" name="Freeform 1082">
              <a:extLst>
                <a:ext uri="{FF2B5EF4-FFF2-40B4-BE49-F238E27FC236}">
                  <a16:creationId xmlns:a16="http://schemas.microsoft.com/office/drawing/2014/main" id="{E761EB92-57BE-82B5-2448-BA45F4762B90}"/>
                </a:ext>
              </a:extLst>
            </p:cNvPr>
            <p:cNvSpPr/>
            <p:nvPr/>
          </p:nvSpPr>
          <p:spPr>
            <a:xfrm>
              <a:off x="951813" y="750998"/>
              <a:ext cx="134394" cy="134568"/>
            </a:xfrm>
            <a:custGeom>
              <a:avLst/>
              <a:gdLst>
                <a:gd name="connsiteX0" fmla="*/ 68569 w 134394"/>
                <a:gd name="connsiteY0" fmla="*/ 134395 h 134568"/>
                <a:gd name="connsiteX1" fmla="*/ 134395 w 134394"/>
                <a:gd name="connsiteY1" fmla="*/ 65826 h 134568"/>
                <a:gd name="connsiteX2" fmla="*/ 65825 w 134394"/>
                <a:gd name="connsiteY2" fmla="*/ 0 h 134568"/>
                <a:gd name="connsiteX3" fmla="*/ 0 w 134394"/>
                <a:gd name="connsiteY3" fmla="*/ 65826 h 134568"/>
                <a:gd name="connsiteX4" fmla="*/ 68569 w 134394"/>
                <a:gd name="connsiteY4" fmla="*/ 134395 h 134568"/>
                <a:gd name="connsiteX5" fmla="*/ 68569 w 134394"/>
                <a:gd name="connsiteY5" fmla="*/ 24685 h 134568"/>
                <a:gd name="connsiteX6" fmla="*/ 109711 w 134394"/>
                <a:gd name="connsiteY6" fmla="*/ 68569 h 134568"/>
                <a:gd name="connsiteX7" fmla="*/ 65825 w 134394"/>
                <a:gd name="connsiteY7" fmla="*/ 109710 h 134568"/>
                <a:gd name="connsiteX8" fmla="*/ 24684 w 134394"/>
                <a:gd name="connsiteY8" fmla="*/ 65826 h 134568"/>
                <a:gd name="connsiteX9" fmla="*/ 68569 w 134394"/>
                <a:gd name="connsiteY9" fmla="*/ 24685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94" h="134568">
                  <a:moveTo>
                    <a:pt x="68569" y="134395"/>
                  </a:moveTo>
                  <a:cubicBezTo>
                    <a:pt x="106967" y="134395"/>
                    <a:pt x="134395" y="104225"/>
                    <a:pt x="134395" y="65826"/>
                  </a:cubicBezTo>
                  <a:cubicBezTo>
                    <a:pt x="134395" y="27428"/>
                    <a:pt x="104225" y="0"/>
                    <a:pt x="65825" y="0"/>
                  </a:cubicBezTo>
                  <a:cubicBezTo>
                    <a:pt x="30170" y="0"/>
                    <a:pt x="0" y="30171"/>
                    <a:pt x="0" y="65826"/>
                  </a:cubicBezTo>
                  <a:cubicBezTo>
                    <a:pt x="2742" y="106968"/>
                    <a:pt x="32914" y="137138"/>
                    <a:pt x="68569" y="134395"/>
                  </a:cubicBezTo>
                  <a:close/>
                  <a:moveTo>
                    <a:pt x="68569" y="24685"/>
                  </a:moveTo>
                  <a:cubicBezTo>
                    <a:pt x="93253" y="24685"/>
                    <a:pt x="112453" y="43884"/>
                    <a:pt x="109711" y="68569"/>
                  </a:cubicBezTo>
                  <a:cubicBezTo>
                    <a:pt x="109711" y="93254"/>
                    <a:pt x="90511" y="112453"/>
                    <a:pt x="65825" y="109710"/>
                  </a:cubicBezTo>
                  <a:cubicBezTo>
                    <a:pt x="41142" y="109710"/>
                    <a:pt x="24684" y="90511"/>
                    <a:pt x="24684" y="65826"/>
                  </a:cubicBezTo>
                  <a:cubicBezTo>
                    <a:pt x="27428" y="43884"/>
                    <a:pt x="46627" y="24685"/>
                    <a:pt x="68569" y="24685"/>
                  </a:cubicBezTo>
                  <a:close/>
                </a:path>
              </a:pathLst>
            </a:custGeom>
            <a:solidFill>
              <a:srgbClr val="24BAA2"/>
            </a:solidFill>
            <a:ln w="27426" cap="flat">
              <a:noFill/>
              <a:prstDash val="solid"/>
              <a:miter/>
            </a:ln>
          </p:spPr>
          <p:txBody>
            <a:bodyPr rtlCol="0" anchor="ctr"/>
            <a:lstStyle/>
            <a:p>
              <a:endParaRPr lang="en-US"/>
            </a:p>
          </p:txBody>
        </p:sp>
        <p:sp>
          <p:nvSpPr>
            <p:cNvPr id="27" name="Freeform 1083">
              <a:extLst>
                <a:ext uri="{FF2B5EF4-FFF2-40B4-BE49-F238E27FC236}">
                  <a16:creationId xmlns:a16="http://schemas.microsoft.com/office/drawing/2014/main" id="{F04EE2B6-D200-A063-572E-ABB969CA2CDD}"/>
                </a:ext>
              </a:extLst>
            </p:cNvPr>
            <p:cNvSpPr/>
            <p:nvPr/>
          </p:nvSpPr>
          <p:spPr>
            <a:xfrm>
              <a:off x="1459225" y="1038988"/>
              <a:ext cx="27427" cy="38398"/>
            </a:xfrm>
            <a:custGeom>
              <a:avLst/>
              <a:gdLst>
                <a:gd name="connsiteX0" fmla="*/ 10970 w 27427"/>
                <a:gd name="connsiteY0" fmla="*/ 0 h 38398"/>
                <a:gd name="connsiteX1" fmla="*/ 0 w 27427"/>
                <a:gd name="connsiteY1" fmla="*/ 13714 h 38398"/>
                <a:gd name="connsiteX2" fmla="*/ 2742 w 27427"/>
                <a:gd name="connsiteY2" fmla="*/ 27428 h 38398"/>
                <a:gd name="connsiteX3" fmla="*/ 16456 w 27427"/>
                <a:gd name="connsiteY3" fmla="*/ 38399 h 38398"/>
                <a:gd name="connsiteX4" fmla="*/ 27428 w 27427"/>
                <a:gd name="connsiteY4" fmla="*/ 24685 h 38398"/>
                <a:gd name="connsiteX5" fmla="*/ 27428 w 27427"/>
                <a:gd name="connsiteY5" fmla="*/ 24685 h 38398"/>
                <a:gd name="connsiteX6" fmla="*/ 24684 w 27427"/>
                <a:gd name="connsiteY6" fmla="*/ 10971 h 38398"/>
                <a:gd name="connsiteX7" fmla="*/ 10970 w 2742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27" h="38398">
                  <a:moveTo>
                    <a:pt x="10970" y="0"/>
                  </a:moveTo>
                  <a:cubicBezTo>
                    <a:pt x="5486" y="0"/>
                    <a:pt x="0" y="8228"/>
                    <a:pt x="0" y="13714"/>
                  </a:cubicBezTo>
                  <a:lnTo>
                    <a:pt x="2742" y="27428"/>
                  </a:lnTo>
                  <a:cubicBezTo>
                    <a:pt x="2742" y="32913"/>
                    <a:pt x="10970" y="38399"/>
                    <a:pt x="16456" y="38399"/>
                  </a:cubicBezTo>
                  <a:cubicBezTo>
                    <a:pt x="21942" y="38399"/>
                    <a:pt x="27428" y="30171"/>
                    <a:pt x="27428" y="24685"/>
                  </a:cubicBezTo>
                  <a:lnTo>
                    <a:pt x="27428" y="24685"/>
                  </a:lnTo>
                  <a:lnTo>
                    <a:pt x="24684" y="10971"/>
                  </a:lnTo>
                  <a:cubicBezTo>
                    <a:pt x="24684" y="5486"/>
                    <a:pt x="19200" y="0"/>
                    <a:pt x="10970" y="0"/>
                  </a:cubicBezTo>
                  <a:close/>
                </a:path>
              </a:pathLst>
            </a:custGeom>
            <a:grpFill/>
            <a:ln w="27426" cap="flat">
              <a:noFill/>
              <a:prstDash val="solid"/>
              <a:miter/>
            </a:ln>
          </p:spPr>
          <p:txBody>
            <a:bodyPr rtlCol="0" anchor="ctr"/>
            <a:lstStyle/>
            <a:p>
              <a:endParaRPr lang="en-US"/>
            </a:p>
          </p:txBody>
        </p:sp>
        <p:sp>
          <p:nvSpPr>
            <p:cNvPr id="28" name="Freeform 1084">
              <a:extLst>
                <a:ext uri="{FF2B5EF4-FFF2-40B4-BE49-F238E27FC236}">
                  <a16:creationId xmlns:a16="http://schemas.microsoft.com/office/drawing/2014/main" id="{0D2DF70A-C5E7-83CD-C37E-A5A6871369E1}"/>
                </a:ext>
              </a:extLst>
            </p:cNvPr>
            <p:cNvSpPr/>
            <p:nvPr/>
          </p:nvSpPr>
          <p:spPr>
            <a:xfrm>
              <a:off x="1440026" y="884680"/>
              <a:ext cx="46627" cy="137851"/>
            </a:xfrm>
            <a:custGeom>
              <a:avLst/>
              <a:gdLst>
                <a:gd name="connsiteX0" fmla="*/ 8228 w 46627"/>
                <a:gd name="connsiteY0" fmla="*/ 11685 h 137851"/>
                <a:gd name="connsiteX1" fmla="*/ 0 w 46627"/>
                <a:gd name="connsiteY1" fmla="*/ 36369 h 137851"/>
                <a:gd name="connsiteX2" fmla="*/ 0 w 46627"/>
                <a:gd name="connsiteY2" fmla="*/ 36369 h 137851"/>
                <a:gd name="connsiteX3" fmla="*/ 13714 w 46627"/>
                <a:gd name="connsiteY3" fmla="*/ 126880 h 137851"/>
                <a:gd name="connsiteX4" fmla="*/ 27428 w 46627"/>
                <a:gd name="connsiteY4" fmla="*/ 137852 h 137851"/>
                <a:gd name="connsiteX5" fmla="*/ 38399 w 46627"/>
                <a:gd name="connsiteY5" fmla="*/ 124138 h 137851"/>
                <a:gd name="connsiteX6" fmla="*/ 38399 w 46627"/>
                <a:gd name="connsiteY6" fmla="*/ 124138 h 137851"/>
                <a:gd name="connsiteX7" fmla="*/ 24686 w 46627"/>
                <a:gd name="connsiteY7" fmla="*/ 33627 h 137851"/>
                <a:gd name="connsiteX8" fmla="*/ 35656 w 46627"/>
                <a:gd name="connsiteY8" fmla="*/ 22656 h 137851"/>
                <a:gd name="connsiteX9" fmla="*/ 46627 w 46627"/>
                <a:gd name="connsiteY9" fmla="*/ 11685 h 137851"/>
                <a:gd name="connsiteX10" fmla="*/ 35656 w 46627"/>
                <a:gd name="connsiteY10" fmla="*/ 713 h 137851"/>
                <a:gd name="connsiteX11" fmla="*/ 8228 w 46627"/>
                <a:gd name="connsiteY11" fmla="*/ 11685 h 1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 h="137851">
                  <a:moveTo>
                    <a:pt x="8228" y="11685"/>
                  </a:moveTo>
                  <a:cubicBezTo>
                    <a:pt x="2742" y="19913"/>
                    <a:pt x="0" y="28141"/>
                    <a:pt x="0" y="36369"/>
                  </a:cubicBezTo>
                  <a:cubicBezTo>
                    <a:pt x="0" y="36369"/>
                    <a:pt x="0" y="36369"/>
                    <a:pt x="0" y="36369"/>
                  </a:cubicBezTo>
                  <a:lnTo>
                    <a:pt x="13714" y="126880"/>
                  </a:lnTo>
                  <a:cubicBezTo>
                    <a:pt x="13714" y="132366"/>
                    <a:pt x="21942" y="137852"/>
                    <a:pt x="27428" y="137852"/>
                  </a:cubicBezTo>
                  <a:cubicBezTo>
                    <a:pt x="32914" y="137852"/>
                    <a:pt x="38399" y="129623"/>
                    <a:pt x="38399" y="124138"/>
                  </a:cubicBezTo>
                  <a:cubicBezTo>
                    <a:pt x="38399" y="124138"/>
                    <a:pt x="38399" y="124138"/>
                    <a:pt x="38399" y="124138"/>
                  </a:cubicBezTo>
                  <a:lnTo>
                    <a:pt x="24686" y="33627"/>
                  </a:lnTo>
                  <a:cubicBezTo>
                    <a:pt x="24686" y="28141"/>
                    <a:pt x="30170" y="22656"/>
                    <a:pt x="35656" y="22656"/>
                  </a:cubicBezTo>
                  <a:cubicBezTo>
                    <a:pt x="41142" y="22656"/>
                    <a:pt x="46627" y="17170"/>
                    <a:pt x="46627" y="11685"/>
                  </a:cubicBezTo>
                  <a:cubicBezTo>
                    <a:pt x="46627" y="6199"/>
                    <a:pt x="41142" y="713"/>
                    <a:pt x="35656" y="713"/>
                  </a:cubicBezTo>
                  <a:cubicBezTo>
                    <a:pt x="24686" y="-2029"/>
                    <a:pt x="13714" y="3456"/>
                    <a:pt x="8228" y="11685"/>
                  </a:cubicBezTo>
                  <a:close/>
                </a:path>
              </a:pathLst>
            </a:custGeom>
            <a:grpFill/>
            <a:ln w="27426"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4B023691-0D3E-8E0A-50F5-24EC638D4767}"/>
              </a:ext>
            </a:extLst>
          </p:cNvPr>
          <p:cNvGrpSpPr/>
          <p:nvPr/>
        </p:nvGrpSpPr>
        <p:grpSpPr>
          <a:xfrm>
            <a:off x="472964" y="4283075"/>
            <a:ext cx="907856" cy="739380"/>
            <a:chOff x="781761" y="3715924"/>
            <a:chExt cx="914639" cy="888654"/>
          </a:xfrm>
          <a:solidFill>
            <a:srgbClr val="002060"/>
          </a:solidFill>
        </p:grpSpPr>
        <p:sp>
          <p:nvSpPr>
            <p:cNvPr id="30" name="Freeform 1176">
              <a:extLst>
                <a:ext uri="{FF2B5EF4-FFF2-40B4-BE49-F238E27FC236}">
                  <a16:creationId xmlns:a16="http://schemas.microsoft.com/office/drawing/2014/main" id="{193D7956-5D5B-1AB3-978E-C5A4DF3470EB}"/>
                </a:ext>
              </a:extLst>
            </p:cNvPr>
            <p:cNvSpPr/>
            <p:nvPr/>
          </p:nvSpPr>
          <p:spPr>
            <a:xfrm>
              <a:off x="957069" y="3882683"/>
              <a:ext cx="548180" cy="617670"/>
            </a:xfrm>
            <a:custGeom>
              <a:avLst/>
              <a:gdLst>
                <a:gd name="connsiteX0" fmla="*/ 395188 w 548180"/>
                <a:gd name="connsiteY0" fmla="*/ 538131 h 617670"/>
                <a:gd name="connsiteX1" fmla="*/ 395188 w 548180"/>
                <a:gd name="connsiteY1" fmla="*/ 475047 h 617670"/>
                <a:gd name="connsiteX2" fmla="*/ 354046 w 548180"/>
                <a:gd name="connsiteY2" fmla="*/ 433906 h 617670"/>
                <a:gd name="connsiteX3" fmla="*/ 312905 w 548180"/>
                <a:gd name="connsiteY3" fmla="*/ 475047 h 617670"/>
                <a:gd name="connsiteX4" fmla="*/ 312905 w 548180"/>
                <a:gd name="connsiteY4" fmla="*/ 507960 h 617670"/>
                <a:gd name="connsiteX5" fmla="*/ 299191 w 548180"/>
                <a:gd name="connsiteY5" fmla="*/ 521674 h 617670"/>
                <a:gd name="connsiteX6" fmla="*/ 285477 w 548180"/>
                <a:gd name="connsiteY6" fmla="*/ 507960 h 617670"/>
                <a:gd name="connsiteX7" fmla="*/ 285477 w 548180"/>
                <a:gd name="connsiteY7" fmla="*/ 491504 h 617670"/>
                <a:gd name="connsiteX8" fmla="*/ 266277 w 548180"/>
                <a:gd name="connsiteY8" fmla="*/ 455848 h 617670"/>
                <a:gd name="connsiteX9" fmla="*/ 173024 w 548180"/>
                <a:gd name="connsiteY9" fmla="*/ 395507 h 617670"/>
                <a:gd name="connsiteX10" fmla="*/ 57828 w 548180"/>
                <a:gd name="connsiteY10" fmla="*/ 294025 h 617670"/>
                <a:gd name="connsiteX11" fmla="*/ 230 w 548180"/>
                <a:gd name="connsiteY11" fmla="*/ 137687 h 617670"/>
                <a:gd name="connsiteX12" fmla="*/ 142853 w 548180"/>
                <a:gd name="connsiteY12" fmla="*/ 549 h 617670"/>
                <a:gd name="connsiteX13" fmla="*/ 258049 w 548180"/>
                <a:gd name="connsiteY13" fmla="*/ 74604 h 617670"/>
                <a:gd name="connsiteX14" fmla="*/ 260793 w 548180"/>
                <a:gd name="connsiteY14" fmla="*/ 80090 h 617670"/>
                <a:gd name="connsiteX15" fmla="*/ 274507 w 548180"/>
                <a:gd name="connsiteY15" fmla="*/ 91060 h 617670"/>
                <a:gd name="connsiteX16" fmla="*/ 288221 w 548180"/>
                <a:gd name="connsiteY16" fmla="*/ 80090 h 617670"/>
                <a:gd name="connsiteX17" fmla="*/ 340332 w 548180"/>
                <a:gd name="connsiteY17" fmla="*/ 19749 h 617670"/>
                <a:gd name="connsiteX18" fmla="*/ 546040 w 548180"/>
                <a:gd name="connsiteY18" fmla="*/ 115746 h 617670"/>
                <a:gd name="connsiteX19" fmla="*/ 513126 w 548180"/>
                <a:gd name="connsiteY19" fmla="*/ 255626 h 617670"/>
                <a:gd name="connsiteX20" fmla="*/ 444557 w 548180"/>
                <a:gd name="connsiteY20" fmla="*/ 337909 h 617670"/>
                <a:gd name="connsiteX21" fmla="*/ 425359 w 548180"/>
                <a:gd name="connsiteY21" fmla="*/ 381793 h 617670"/>
                <a:gd name="connsiteX22" fmla="*/ 425359 w 548180"/>
                <a:gd name="connsiteY22" fmla="*/ 595729 h 617670"/>
                <a:gd name="connsiteX23" fmla="*/ 425359 w 548180"/>
                <a:gd name="connsiteY23" fmla="*/ 603957 h 617670"/>
                <a:gd name="connsiteX24" fmla="*/ 411645 w 548180"/>
                <a:gd name="connsiteY24" fmla="*/ 617671 h 617670"/>
                <a:gd name="connsiteX25" fmla="*/ 397931 w 548180"/>
                <a:gd name="connsiteY25" fmla="*/ 603957 h 617670"/>
                <a:gd name="connsiteX26" fmla="*/ 397931 w 548180"/>
                <a:gd name="connsiteY26" fmla="*/ 557330 h 617670"/>
                <a:gd name="connsiteX27" fmla="*/ 395188 w 548180"/>
                <a:gd name="connsiteY27" fmla="*/ 538131 h 6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180" h="61767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24BAA2"/>
            </a:solidFill>
            <a:ln w="27426" cap="flat">
              <a:noFill/>
              <a:prstDash val="solid"/>
              <a:miter/>
            </a:ln>
          </p:spPr>
          <p:txBody>
            <a:bodyPr rtlCol="0" anchor="ctr"/>
            <a:lstStyle/>
            <a:p>
              <a:endParaRPr lang="en-US"/>
            </a:p>
          </p:txBody>
        </p:sp>
        <p:sp>
          <p:nvSpPr>
            <p:cNvPr id="31" name="Freeform 1177">
              <a:extLst>
                <a:ext uri="{FF2B5EF4-FFF2-40B4-BE49-F238E27FC236}">
                  <a16:creationId xmlns:a16="http://schemas.microsoft.com/office/drawing/2014/main" id="{AE944F98-17E0-CBD2-E460-4C5332C630AB}"/>
                </a:ext>
              </a:extLst>
            </p:cNvPr>
            <p:cNvSpPr/>
            <p:nvPr/>
          </p:nvSpPr>
          <p:spPr>
            <a:xfrm>
              <a:off x="781761" y="3715924"/>
              <a:ext cx="914639" cy="888654"/>
            </a:xfrm>
            <a:custGeom>
              <a:avLst/>
              <a:gdLst>
                <a:gd name="connsiteX0" fmla="*/ 910599 w 914639"/>
                <a:gd name="connsiteY0" fmla="*/ 888655 h 888654"/>
                <a:gd name="connsiteX1" fmla="*/ 8228 w 914639"/>
                <a:gd name="connsiteY1" fmla="*/ 888655 h 888654"/>
                <a:gd name="connsiteX2" fmla="*/ 8228 w 914639"/>
                <a:gd name="connsiteY2" fmla="*/ 872198 h 888654"/>
                <a:gd name="connsiteX3" fmla="*/ 27428 w 914639"/>
                <a:gd name="connsiteY3" fmla="*/ 863970 h 888654"/>
                <a:gd name="connsiteX4" fmla="*/ 145366 w 914639"/>
                <a:gd name="connsiteY4" fmla="*/ 863970 h 888654"/>
                <a:gd name="connsiteX5" fmla="*/ 153594 w 914639"/>
                <a:gd name="connsiteY5" fmla="*/ 863970 h 888654"/>
                <a:gd name="connsiteX6" fmla="*/ 153594 w 914639"/>
                <a:gd name="connsiteY6" fmla="*/ 765231 h 888654"/>
                <a:gd name="connsiteX7" fmla="*/ 142624 w 914639"/>
                <a:gd name="connsiteY7" fmla="*/ 765231 h 888654"/>
                <a:gd name="connsiteX8" fmla="*/ 24686 w 914639"/>
                <a:gd name="connsiteY8" fmla="*/ 765231 h 888654"/>
                <a:gd name="connsiteX9" fmla="*/ 5486 w 914639"/>
                <a:gd name="connsiteY9" fmla="*/ 757002 h 888654"/>
                <a:gd name="connsiteX10" fmla="*/ 5486 w 914639"/>
                <a:gd name="connsiteY10" fmla="*/ 748774 h 888654"/>
                <a:gd name="connsiteX11" fmla="*/ 24686 w 914639"/>
                <a:gd name="connsiteY11" fmla="*/ 740546 h 888654"/>
                <a:gd name="connsiteX12" fmla="*/ 290733 w 914639"/>
                <a:gd name="connsiteY12" fmla="*/ 740546 h 888654"/>
                <a:gd name="connsiteX13" fmla="*/ 301704 w 914639"/>
                <a:gd name="connsiteY13" fmla="*/ 740546 h 888654"/>
                <a:gd name="connsiteX14" fmla="*/ 301704 w 914639"/>
                <a:gd name="connsiteY14" fmla="*/ 641806 h 888654"/>
                <a:gd name="connsiteX15" fmla="*/ 290733 w 914639"/>
                <a:gd name="connsiteY15" fmla="*/ 641806 h 888654"/>
                <a:gd name="connsiteX16" fmla="*/ 27428 w 914639"/>
                <a:gd name="connsiteY16" fmla="*/ 641806 h 888654"/>
                <a:gd name="connsiteX17" fmla="*/ 8228 w 914639"/>
                <a:gd name="connsiteY17" fmla="*/ 633578 h 888654"/>
                <a:gd name="connsiteX18" fmla="*/ 8228 w 914639"/>
                <a:gd name="connsiteY18" fmla="*/ 625350 h 888654"/>
                <a:gd name="connsiteX19" fmla="*/ 27428 w 914639"/>
                <a:gd name="connsiteY19" fmla="*/ 617122 h 888654"/>
                <a:gd name="connsiteX20" fmla="*/ 145366 w 914639"/>
                <a:gd name="connsiteY20" fmla="*/ 617122 h 888654"/>
                <a:gd name="connsiteX21" fmla="*/ 153594 w 914639"/>
                <a:gd name="connsiteY21" fmla="*/ 617122 h 888654"/>
                <a:gd name="connsiteX22" fmla="*/ 153594 w 914639"/>
                <a:gd name="connsiteY22" fmla="*/ 518382 h 888654"/>
                <a:gd name="connsiteX23" fmla="*/ 142624 w 914639"/>
                <a:gd name="connsiteY23" fmla="*/ 518382 h 888654"/>
                <a:gd name="connsiteX24" fmla="*/ 24686 w 914639"/>
                <a:gd name="connsiteY24" fmla="*/ 518382 h 888654"/>
                <a:gd name="connsiteX25" fmla="*/ 5486 w 914639"/>
                <a:gd name="connsiteY25" fmla="*/ 510154 h 888654"/>
                <a:gd name="connsiteX26" fmla="*/ 5486 w 914639"/>
                <a:gd name="connsiteY26" fmla="*/ 501926 h 888654"/>
                <a:gd name="connsiteX27" fmla="*/ 24686 w 914639"/>
                <a:gd name="connsiteY27" fmla="*/ 493697 h 888654"/>
                <a:gd name="connsiteX28" fmla="*/ 208450 w 914639"/>
                <a:gd name="connsiteY28" fmla="*/ 493697 h 888654"/>
                <a:gd name="connsiteX29" fmla="*/ 219421 w 914639"/>
                <a:gd name="connsiteY29" fmla="*/ 493697 h 888654"/>
                <a:gd name="connsiteX30" fmla="*/ 167308 w 914639"/>
                <a:gd name="connsiteY30" fmla="*/ 394958 h 888654"/>
                <a:gd name="connsiteX31" fmla="*/ 156338 w 914639"/>
                <a:gd name="connsiteY31" fmla="*/ 394958 h 888654"/>
                <a:gd name="connsiteX32" fmla="*/ 21942 w 914639"/>
                <a:gd name="connsiteY32" fmla="*/ 394958 h 888654"/>
                <a:gd name="connsiteX33" fmla="*/ 2742 w 914639"/>
                <a:gd name="connsiteY33" fmla="*/ 386729 h 888654"/>
                <a:gd name="connsiteX34" fmla="*/ 2742 w 914639"/>
                <a:gd name="connsiteY34" fmla="*/ 378501 h 888654"/>
                <a:gd name="connsiteX35" fmla="*/ 21942 w 914639"/>
                <a:gd name="connsiteY35" fmla="*/ 370273 h 888654"/>
                <a:gd name="connsiteX36" fmla="*/ 150852 w 914639"/>
                <a:gd name="connsiteY36" fmla="*/ 370273 h 888654"/>
                <a:gd name="connsiteX37" fmla="*/ 161824 w 914639"/>
                <a:gd name="connsiteY37" fmla="*/ 370273 h 888654"/>
                <a:gd name="connsiteX38" fmla="*/ 170052 w 914639"/>
                <a:gd name="connsiteY38" fmla="*/ 271533 h 888654"/>
                <a:gd name="connsiteX39" fmla="*/ 159080 w 914639"/>
                <a:gd name="connsiteY39" fmla="*/ 271533 h 888654"/>
                <a:gd name="connsiteX40" fmla="*/ 21942 w 914639"/>
                <a:gd name="connsiteY40" fmla="*/ 271533 h 888654"/>
                <a:gd name="connsiteX41" fmla="*/ 2742 w 914639"/>
                <a:gd name="connsiteY41" fmla="*/ 263305 h 888654"/>
                <a:gd name="connsiteX42" fmla="*/ 2742 w 914639"/>
                <a:gd name="connsiteY42" fmla="*/ 255077 h 888654"/>
                <a:gd name="connsiteX43" fmla="*/ 21942 w 914639"/>
                <a:gd name="connsiteY43" fmla="*/ 246849 h 888654"/>
                <a:gd name="connsiteX44" fmla="*/ 172794 w 914639"/>
                <a:gd name="connsiteY44" fmla="*/ 246849 h 888654"/>
                <a:gd name="connsiteX45" fmla="*/ 183766 w 914639"/>
                <a:gd name="connsiteY45" fmla="*/ 241363 h 888654"/>
                <a:gd name="connsiteX46" fmla="*/ 282505 w 914639"/>
                <a:gd name="connsiteY46" fmla="*/ 172794 h 888654"/>
                <a:gd name="connsiteX47" fmla="*/ 296219 w 914639"/>
                <a:gd name="connsiteY47" fmla="*/ 170051 h 888654"/>
                <a:gd name="connsiteX48" fmla="*/ 296219 w 914639"/>
                <a:gd name="connsiteY48" fmla="*/ 148109 h 888654"/>
                <a:gd name="connsiteX49" fmla="*/ 285248 w 914639"/>
                <a:gd name="connsiteY49" fmla="*/ 148109 h 888654"/>
                <a:gd name="connsiteX50" fmla="*/ 21942 w 914639"/>
                <a:gd name="connsiteY50" fmla="*/ 148109 h 888654"/>
                <a:gd name="connsiteX51" fmla="*/ 2742 w 914639"/>
                <a:gd name="connsiteY51" fmla="*/ 139881 h 888654"/>
                <a:gd name="connsiteX52" fmla="*/ 2742 w 914639"/>
                <a:gd name="connsiteY52" fmla="*/ 131653 h 888654"/>
                <a:gd name="connsiteX53" fmla="*/ 21942 w 914639"/>
                <a:gd name="connsiteY53" fmla="*/ 123424 h 888654"/>
                <a:gd name="connsiteX54" fmla="*/ 139880 w 914639"/>
                <a:gd name="connsiteY54" fmla="*/ 123424 h 888654"/>
                <a:gd name="connsiteX55" fmla="*/ 148110 w 914639"/>
                <a:gd name="connsiteY55" fmla="*/ 123424 h 888654"/>
                <a:gd name="connsiteX56" fmla="*/ 148110 w 914639"/>
                <a:gd name="connsiteY56" fmla="*/ 24685 h 888654"/>
                <a:gd name="connsiteX57" fmla="*/ 137138 w 914639"/>
                <a:gd name="connsiteY57" fmla="*/ 24685 h 888654"/>
                <a:gd name="connsiteX58" fmla="*/ 19200 w 914639"/>
                <a:gd name="connsiteY58" fmla="*/ 24685 h 888654"/>
                <a:gd name="connsiteX59" fmla="*/ 0 w 914639"/>
                <a:gd name="connsiteY59" fmla="*/ 16456 h 888654"/>
                <a:gd name="connsiteX60" fmla="*/ 0 w 914639"/>
                <a:gd name="connsiteY60" fmla="*/ 8228 h 888654"/>
                <a:gd name="connsiteX61" fmla="*/ 19200 w 914639"/>
                <a:gd name="connsiteY61" fmla="*/ 0 h 888654"/>
                <a:gd name="connsiteX62" fmla="*/ 891399 w 914639"/>
                <a:gd name="connsiteY62" fmla="*/ 0 h 888654"/>
                <a:gd name="connsiteX63" fmla="*/ 899627 w 914639"/>
                <a:gd name="connsiteY63" fmla="*/ 0 h 888654"/>
                <a:gd name="connsiteX64" fmla="*/ 910599 w 914639"/>
                <a:gd name="connsiteY64" fmla="*/ 13714 h 888654"/>
                <a:gd name="connsiteX65" fmla="*/ 894142 w 914639"/>
                <a:gd name="connsiteY65" fmla="*/ 24685 h 888654"/>
                <a:gd name="connsiteX66" fmla="*/ 773461 w 914639"/>
                <a:gd name="connsiteY66" fmla="*/ 24685 h 888654"/>
                <a:gd name="connsiteX67" fmla="*/ 762489 w 914639"/>
                <a:gd name="connsiteY67" fmla="*/ 24685 h 888654"/>
                <a:gd name="connsiteX68" fmla="*/ 762489 w 914639"/>
                <a:gd name="connsiteY68" fmla="*/ 123424 h 888654"/>
                <a:gd name="connsiteX69" fmla="*/ 795403 w 914639"/>
                <a:gd name="connsiteY69" fmla="*/ 123424 h 888654"/>
                <a:gd name="connsiteX70" fmla="*/ 894142 w 914639"/>
                <a:gd name="connsiteY70" fmla="*/ 123424 h 888654"/>
                <a:gd name="connsiteX71" fmla="*/ 907855 w 914639"/>
                <a:gd name="connsiteY71" fmla="*/ 131653 h 888654"/>
                <a:gd name="connsiteX72" fmla="*/ 905113 w 914639"/>
                <a:gd name="connsiteY72" fmla="*/ 145366 h 888654"/>
                <a:gd name="connsiteX73" fmla="*/ 891399 w 914639"/>
                <a:gd name="connsiteY73" fmla="*/ 148109 h 888654"/>
                <a:gd name="connsiteX74" fmla="*/ 625351 w 914639"/>
                <a:gd name="connsiteY74" fmla="*/ 148109 h 888654"/>
                <a:gd name="connsiteX75" fmla="*/ 614381 w 914639"/>
                <a:gd name="connsiteY75" fmla="*/ 148109 h 888654"/>
                <a:gd name="connsiteX76" fmla="*/ 614381 w 914639"/>
                <a:gd name="connsiteY76" fmla="*/ 170051 h 888654"/>
                <a:gd name="connsiteX77" fmla="*/ 619865 w 914639"/>
                <a:gd name="connsiteY77" fmla="*/ 172794 h 888654"/>
                <a:gd name="connsiteX78" fmla="*/ 729575 w 914639"/>
                <a:gd name="connsiteY78" fmla="*/ 246849 h 888654"/>
                <a:gd name="connsiteX79" fmla="*/ 740547 w 914639"/>
                <a:gd name="connsiteY79" fmla="*/ 252334 h 888654"/>
                <a:gd name="connsiteX80" fmla="*/ 828316 w 914639"/>
                <a:gd name="connsiteY80" fmla="*/ 252334 h 888654"/>
                <a:gd name="connsiteX81" fmla="*/ 894142 w 914639"/>
                <a:gd name="connsiteY81" fmla="*/ 252334 h 888654"/>
                <a:gd name="connsiteX82" fmla="*/ 907855 w 914639"/>
                <a:gd name="connsiteY82" fmla="*/ 268791 h 888654"/>
                <a:gd name="connsiteX83" fmla="*/ 891399 w 914639"/>
                <a:gd name="connsiteY83" fmla="*/ 277019 h 888654"/>
                <a:gd name="connsiteX84" fmla="*/ 751519 w 914639"/>
                <a:gd name="connsiteY84" fmla="*/ 277019 h 888654"/>
                <a:gd name="connsiteX85" fmla="*/ 740547 w 914639"/>
                <a:gd name="connsiteY85" fmla="*/ 277019 h 888654"/>
                <a:gd name="connsiteX86" fmla="*/ 748775 w 914639"/>
                <a:gd name="connsiteY86" fmla="*/ 375758 h 888654"/>
                <a:gd name="connsiteX87" fmla="*/ 759747 w 914639"/>
                <a:gd name="connsiteY87" fmla="*/ 375758 h 888654"/>
                <a:gd name="connsiteX88" fmla="*/ 891399 w 914639"/>
                <a:gd name="connsiteY88" fmla="*/ 375758 h 888654"/>
                <a:gd name="connsiteX89" fmla="*/ 907855 w 914639"/>
                <a:gd name="connsiteY89" fmla="*/ 389472 h 888654"/>
                <a:gd name="connsiteX90" fmla="*/ 891399 w 914639"/>
                <a:gd name="connsiteY90" fmla="*/ 403186 h 888654"/>
                <a:gd name="connsiteX91" fmla="*/ 844772 w 914639"/>
                <a:gd name="connsiteY91" fmla="*/ 403186 h 888654"/>
                <a:gd name="connsiteX92" fmla="*/ 743289 w 914639"/>
                <a:gd name="connsiteY92" fmla="*/ 403186 h 888654"/>
                <a:gd name="connsiteX93" fmla="*/ 691178 w 914639"/>
                <a:gd name="connsiteY93" fmla="*/ 501926 h 888654"/>
                <a:gd name="connsiteX94" fmla="*/ 702148 w 914639"/>
                <a:gd name="connsiteY94" fmla="*/ 501926 h 888654"/>
                <a:gd name="connsiteX95" fmla="*/ 833802 w 914639"/>
                <a:gd name="connsiteY95" fmla="*/ 501926 h 888654"/>
                <a:gd name="connsiteX96" fmla="*/ 891399 w 914639"/>
                <a:gd name="connsiteY96" fmla="*/ 501926 h 888654"/>
                <a:gd name="connsiteX97" fmla="*/ 902371 w 914639"/>
                <a:gd name="connsiteY97" fmla="*/ 510154 h 888654"/>
                <a:gd name="connsiteX98" fmla="*/ 899627 w 914639"/>
                <a:gd name="connsiteY98" fmla="*/ 523867 h 888654"/>
                <a:gd name="connsiteX99" fmla="*/ 885914 w 914639"/>
                <a:gd name="connsiteY99" fmla="*/ 529353 h 888654"/>
                <a:gd name="connsiteX100" fmla="*/ 765233 w 914639"/>
                <a:gd name="connsiteY100" fmla="*/ 529353 h 888654"/>
                <a:gd name="connsiteX101" fmla="*/ 754261 w 914639"/>
                <a:gd name="connsiteY101" fmla="*/ 529353 h 888654"/>
                <a:gd name="connsiteX102" fmla="*/ 754261 w 914639"/>
                <a:gd name="connsiteY102" fmla="*/ 628092 h 888654"/>
                <a:gd name="connsiteX103" fmla="*/ 803631 w 914639"/>
                <a:gd name="connsiteY103" fmla="*/ 628092 h 888654"/>
                <a:gd name="connsiteX104" fmla="*/ 885914 w 914639"/>
                <a:gd name="connsiteY104" fmla="*/ 628092 h 888654"/>
                <a:gd name="connsiteX105" fmla="*/ 899627 w 914639"/>
                <a:gd name="connsiteY105" fmla="*/ 647292 h 888654"/>
                <a:gd name="connsiteX106" fmla="*/ 883171 w 914639"/>
                <a:gd name="connsiteY106" fmla="*/ 655520 h 888654"/>
                <a:gd name="connsiteX107" fmla="*/ 633579 w 914639"/>
                <a:gd name="connsiteY107" fmla="*/ 655520 h 888654"/>
                <a:gd name="connsiteX108" fmla="*/ 622609 w 914639"/>
                <a:gd name="connsiteY108" fmla="*/ 655520 h 888654"/>
                <a:gd name="connsiteX109" fmla="*/ 622609 w 914639"/>
                <a:gd name="connsiteY109" fmla="*/ 754260 h 888654"/>
                <a:gd name="connsiteX110" fmla="*/ 630837 w 914639"/>
                <a:gd name="connsiteY110" fmla="*/ 754260 h 888654"/>
                <a:gd name="connsiteX111" fmla="*/ 767975 w 914639"/>
                <a:gd name="connsiteY111" fmla="*/ 754260 h 888654"/>
                <a:gd name="connsiteX112" fmla="*/ 883171 w 914639"/>
                <a:gd name="connsiteY112" fmla="*/ 754260 h 888654"/>
                <a:gd name="connsiteX113" fmla="*/ 896885 w 914639"/>
                <a:gd name="connsiteY113" fmla="*/ 773459 h 888654"/>
                <a:gd name="connsiteX114" fmla="*/ 883171 w 914639"/>
                <a:gd name="connsiteY114" fmla="*/ 778944 h 888654"/>
                <a:gd name="connsiteX115" fmla="*/ 762489 w 914639"/>
                <a:gd name="connsiteY115" fmla="*/ 778944 h 888654"/>
                <a:gd name="connsiteX116" fmla="*/ 754261 w 914639"/>
                <a:gd name="connsiteY116" fmla="*/ 778944 h 888654"/>
                <a:gd name="connsiteX117" fmla="*/ 754261 w 914639"/>
                <a:gd name="connsiteY117" fmla="*/ 877684 h 888654"/>
                <a:gd name="connsiteX118" fmla="*/ 765233 w 914639"/>
                <a:gd name="connsiteY118" fmla="*/ 877684 h 888654"/>
                <a:gd name="connsiteX119" fmla="*/ 883171 w 914639"/>
                <a:gd name="connsiteY119" fmla="*/ 877684 h 888654"/>
                <a:gd name="connsiteX120" fmla="*/ 899627 w 914639"/>
                <a:gd name="connsiteY120" fmla="*/ 885912 h 888654"/>
                <a:gd name="connsiteX121" fmla="*/ 910599 w 914639"/>
                <a:gd name="connsiteY121" fmla="*/ 888655 h 888654"/>
                <a:gd name="connsiteX122" fmla="*/ 586953 w 914639"/>
                <a:gd name="connsiteY122" fmla="*/ 713118 h 888654"/>
                <a:gd name="connsiteX123" fmla="*/ 586953 w 914639"/>
                <a:gd name="connsiteY123" fmla="*/ 735060 h 888654"/>
                <a:gd name="connsiteX124" fmla="*/ 586953 w 914639"/>
                <a:gd name="connsiteY124" fmla="*/ 781687 h 888654"/>
                <a:gd name="connsiteX125" fmla="*/ 600667 w 914639"/>
                <a:gd name="connsiteY125" fmla="*/ 795401 h 888654"/>
                <a:gd name="connsiteX126" fmla="*/ 614381 w 914639"/>
                <a:gd name="connsiteY126" fmla="*/ 781687 h 888654"/>
                <a:gd name="connsiteX127" fmla="*/ 614381 w 914639"/>
                <a:gd name="connsiteY127" fmla="*/ 773459 h 888654"/>
                <a:gd name="connsiteX128" fmla="*/ 614381 w 914639"/>
                <a:gd name="connsiteY128" fmla="*/ 559523 h 888654"/>
                <a:gd name="connsiteX129" fmla="*/ 633579 w 914639"/>
                <a:gd name="connsiteY129" fmla="*/ 515639 h 888654"/>
                <a:gd name="connsiteX130" fmla="*/ 702148 w 914639"/>
                <a:gd name="connsiteY130" fmla="*/ 433357 h 888654"/>
                <a:gd name="connsiteX131" fmla="*/ 735061 w 914639"/>
                <a:gd name="connsiteY131" fmla="*/ 293475 h 888654"/>
                <a:gd name="connsiteX132" fmla="*/ 529354 w 914639"/>
                <a:gd name="connsiteY132" fmla="*/ 197479 h 888654"/>
                <a:gd name="connsiteX133" fmla="*/ 477242 w 914639"/>
                <a:gd name="connsiteY133" fmla="*/ 257819 h 888654"/>
                <a:gd name="connsiteX134" fmla="*/ 463528 w 914639"/>
                <a:gd name="connsiteY134" fmla="*/ 268791 h 888654"/>
                <a:gd name="connsiteX135" fmla="*/ 449815 w 914639"/>
                <a:gd name="connsiteY135" fmla="*/ 257819 h 888654"/>
                <a:gd name="connsiteX136" fmla="*/ 447071 w 914639"/>
                <a:gd name="connsiteY136" fmla="*/ 252334 h 888654"/>
                <a:gd name="connsiteX137" fmla="*/ 331874 w 914639"/>
                <a:gd name="connsiteY137" fmla="*/ 178280 h 888654"/>
                <a:gd name="connsiteX138" fmla="*/ 189252 w 914639"/>
                <a:gd name="connsiteY138" fmla="*/ 315418 h 888654"/>
                <a:gd name="connsiteX139" fmla="*/ 246849 w 914639"/>
                <a:gd name="connsiteY139" fmla="*/ 471755 h 888654"/>
                <a:gd name="connsiteX140" fmla="*/ 362046 w 914639"/>
                <a:gd name="connsiteY140" fmla="*/ 573237 h 888654"/>
                <a:gd name="connsiteX141" fmla="*/ 455299 w 914639"/>
                <a:gd name="connsiteY141" fmla="*/ 633578 h 888654"/>
                <a:gd name="connsiteX142" fmla="*/ 474498 w 914639"/>
                <a:gd name="connsiteY142" fmla="*/ 669234 h 888654"/>
                <a:gd name="connsiteX143" fmla="*/ 474498 w 914639"/>
                <a:gd name="connsiteY143" fmla="*/ 685691 h 888654"/>
                <a:gd name="connsiteX144" fmla="*/ 488212 w 914639"/>
                <a:gd name="connsiteY144" fmla="*/ 699404 h 888654"/>
                <a:gd name="connsiteX145" fmla="*/ 501926 w 914639"/>
                <a:gd name="connsiteY145" fmla="*/ 685691 h 888654"/>
                <a:gd name="connsiteX146" fmla="*/ 501926 w 914639"/>
                <a:gd name="connsiteY146" fmla="*/ 652778 h 888654"/>
                <a:gd name="connsiteX147" fmla="*/ 543068 w 914639"/>
                <a:gd name="connsiteY147" fmla="*/ 611636 h 888654"/>
                <a:gd name="connsiteX148" fmla="*/ 584209 w 914639"/>
                <a:gd name="connsiteY148" fmla="*/ 652778 h 888654"/>
                <a:gd name="connsiteX149" fmla="*/ 586953 w 914639"/>
                <a:gd name="connsiteY149" fmla="*/ 713118 h 888654"/>
                <a:gd name="connsiteX150" fmla="*/ 449815 w 914639"/>
                <a:gd name="connsiteY150" fmla="*/ 2743 h 888654"/>
                <a:gd name="connsiteX151" fmla="*/ 183766 w 914639"/>
                <a:gd name="connsiteY151" fmla="*/ 2743 h 888654"/>
                <a:gd name="connsiteX152" fmla="*/ 183766 w 914639"/>
                <a:gd name="connsiteY152" fmla="*/ 101482 h 888654"/>
                <a:gd name="connsiteX153" fmla="*/ 449815 w 914639"/>
                <a:gd name="connsiteY153" fmla="*/ 101482 h 888654"/>
                <a:gd name="connsiteX154" fmla="*/ 449815 w 914639"/>
                <a:gd name="connsiteY154" fmla="*/ 2743 h 888654"/>
                <a:gd name="connsiteX155" fmla="*/ 743289 w 914639"/>
                <a:gd name="connsiteY155" fmla="*/ 101482 h 888654"/>
                <a:gd name="connsiteX156" fmla="*/ 743289 w 914639"/>
                <a:gd name="connsiteY156" fmla="*/ 2743 h 888654"/>
                <a:gd name="connsiteX157" fmla="*/ 477242 w 914639"/>
                <a:gd name="connsiteY157" fmla="*/ 2743 h 888654"/>
                <a:gd name="connsiteX158" fmla="*/ 477242 w 914639"/>
                <a:gd name="connsiteY158" fmla="*/ 101482 h 888654"/>
                <a:gd name="connsiteX159" fmla="*/ 743289 w 914639"/>
                <a:gd name="connsiteY159" fmla="*/ 101482 h 888654"/>
                <a:gd name="connsiteX160" fmla="*/ 449815 w 914639"/>
                <a:gd name="connsiteY160" fmla="*/ 861227 h 888654"/>
                <a:gd name="connsiteX161" fmla="*/ 449815 w 914639"/>
                <a:gd name="connsiteY161" fmla="*/ 762488 h 888654"/>
                <a:gd name="connsiteX162" fmla="*/ 183766 w 914639"/>
                <a:gd name="connsiteY162" fmla="*/ 762488 h 888654"/>
                <a:gd name="connsiteX163" fmla="*/ 183766 w 914639"/>
                <a:gd name="connsiteY163" fmla="*/ 861227 h 888654"/>
                <a:gd name="connsiteX164" fmla="*/ 449815 w 914639"/>
                <a:gd name="connsiteY164" fmla="*/ 861227 h 888654"/>
                <a:gd name="connsiteX165" fmla="*/ 477242 w 914639"/>
                <a:gd name="connsiteY165" fmla="*/ 861227 h 888654"/>
                <a:gd name="connsiteX166" fmla="*/ 743289 w 914639"/>
                <a:gd name="connsiteY166" fmla="*/ 861227 h 888654"/>
                <a:gd name="connsiteX167" fmla="*/ 743289 w 914639"/>
                <a:gd name="connsiteY167" fmla="*/ 762488 h 888654"/>
                <a:gd name="connsiteX168" fmla="*/ 691178 w 914639"/>
                <a:gd name="connsiteY168" fmla="*/ 762488 h 888654"/>
                <a:gd name="connsiteX169" fmla="*/ 639064 w 914639"/>
                <a:gd name="connsiteY169" fmla="*/ 762488 h 888654"/>
                <a:gd name="connsiteX170" fmla="*/ 639064 w 914639"/>
                <a:gd name="connsiteY170" fmla="*/ 787173 h 888654"/>
                <a:gd name="connsiteX171" fmla="*/ 597923 w 914639"/>
                <a:gd name="connsiteY171" fmla="*/ 822829 h 888654"/>
                <a:gd name="connsiteX172" fmla="*/ 559525 w 914639"/>
                <a:gd name="connsiteY172" fmla="*/ 784430 h 888654"/>
                <a:gd name="connsiteX173" fmla="*/ 559525 w 914639"/>
                <a:gd name="connsiteY173" fmla="*/ 762488 h 888654"/>
                <a:gd name="connsiteX174" fmla="*/ 477242 w 914639"/>
                <a:gd name="connsiteY174" fmla="*/ 762488 h 888654"/>
                <a:gd name="connsiteX175" fmla="*/ 477242 w 914639"/>
                <a:gd name="connsiteY175" fmla="*/ 861227 h 888654"/>
                <a:gd name="connsiteX176" fmla="*/ 329132 w 914639"/>
                <a:gd name="connsiteY176" fmla="*/ 735060 h 888654"/>
                <a:gd name="connsiteX177" fmla="*/ 559525 w 914639"/>
                <a:gd name="connsiteY177" fmla="*/ 735060 h 888654"/>
                <a:gd name="connsiteX178" fmla="*/ 559525 w 914639"/>
                <a:gd name="connsiteY178" fmla="*/ 652778 h 888654"/>
                <a:gd name="connsiteX179" fmla="*/ 545811 w 914639"/>
                <a:gd name="connsiteY179" fmla="*/ 636321 h 888654"/>
                <a:gd name="connsiteX180" fmla="*/ 532098 w 914639"/>
                <a:gd name="connsiteY180" fmla="*/ 652778 h 888654"/>
                <a:gd name="connsiteX181" fmla="*/ 532098 w 914639"/>
                <a:gd name="connsiteY181" fmla="*/ 682948 h 888654"/>
                <a:gd name="connsiteX182" fmla="*/ 493698 w 914639"/>
                <a:gd name="connsiteY182" fmla="*/ 724089 h 888654"/>
                <a:gd name="connsiteX183" fmla="*/ 452557 w 914639"/>
                <a:gd name="connsiteY183" fmla="*/ 685691 h 888654"/>
                <a:gd name="connsiteX184" fmla="*/ 427871 w 914639"/>
                <a:gd name="connsiteY184" fmla="*/ 641806 h 888654"/>
                <a:gd name="connsiteX185" fmla="*/ 400443 w 914639"/>
                <a:gd name="connsiteY185" fmla="*/ 633578 h 888654"/>
                <a:gd name="connsiteX186" fmla="*/ 340104 w 914639"/>
                <a:gd name="connsiteY186" fmla="*/ 633578 h 888654"/>
                <a:gd name="connsiteX187" fmla="*/ 331874 w 914639"/>
                <a:gd name="connsiteY187" fmla="*/ 633578 h 888654"/>
                <a:gd name="connsiteX188" fmla="*/ 329132 w 914639"/>
                <a:gd name="connsiteY188" fmla="*/ 735060 h 888654"/>
                <a:gd name="connsiteX189" fmla="*/ 370274 w 914639"/>
                <a:gd name="connsiteY189" fmla="*/ 608893 h 888654"/>
                <a:gd name="connsiteX190" fmla="*/ 367532 w 914639"/>
                <a:gd name="connsiteY190" fmla="*/ 606150 h 888654"/>
                <a:gd name="connsiteX191" fmla="*/ 249591 w 914639"/>
                <a:gd name="connsiteY191" fmla="*/ 512896 h 888654"/>
                <a:gd name="connsiteX192" fmla="*/ 244107 w 914639"/>
                <a:gd name="connsiteY192" fmla="*/ 510154 h 888654"/>
                <a:gd name="connsiteX193" fmla="*/ 183766 w 914639"/>
                <a:gd name="connsiteY193" fmla="*/ 510154 h 888654"/>
                <a:gd name="connsiteX194" fmla="*/ 183766 w 914639"/>
                <a:gd name="connsiteY194" fmla="*/ 608893 h 888654"/>
                <a:gd name="connsiteX195" fmla="*/ 370274 w 914639"/>
                <a:gd name="connsiteY195" fmla="*/ 608893 h 888654"/>
                <a:gd name="connsiteX196" fmla="*/ 329132 w 914639"/>
                <a:gd name="connsiteY196" fmla="*/ 128910 h 888654"/>
                <a:gd name="connsiteX197" fmla="*/ 329132 w 914639"/>
                <a:gd name="connsiteY197" fmla="*/ 148109 h 888654"/>
                <a:gd name="connsiteX198" fmla="*/ 463528 w 914639"/>
                <a:gd name="connsiteY198" fmla="*/ 224906 h 888654"/>
                <a:gd name="connsiteX199" fmla="*/ 521126 w 914639"/>
                <a:gd name="connsiteY199" fmla="*/ 170051 h 888654"/>
                <a:gd name="connsiteX200" fmla="*/ 597923 w 914639"/>
                <a:gd name="connsiteY200" fmla="*/ 148109 h 888654"/>
                <a:gd name="connsiteX201" fmla="*/ 597923 w 914639"/>
                <a:gd name="connsiteY201" fmla="*/ 128910 h 888654"/>
                <a:gd name="connsiteX202" fmla="*/ 329132 w 914639"/>
                <a:gd name="connsiteY202" fmla="*/ 128910 h 888654"/>
                <a:gd name="connsiteX203" fmla="*/ 743289 w 914639"/>
                <a:gd name="connsiteY203" fmla="*/ 507411 h 888654"/>
                <a:gd name="connsiteX204" fmla="*/ 682950 w 914639"/>
                <a:gd name="connsiteY204" fmla="*/ 507411 h 888654"/>
                <a:gd name="connsiteX205" fmla="*/ 677464 w 914639"/>
                <a:gd name="connsiteY205" fmla="*/ 510154 h 888654"/>
                <a:gd name="connsiteX206" fmla="*/ 650036 w 914639"/>
                <a:gd name="connsiteY206" fmla="*/ 534839 h 888654"/>
                <a:gd name="connsiteX207" fmla="*/ 641808 w 914639"/>
                <a:gd name="connsiteY207" fmla="*/ 551295 h 888654"/>
                <a:gd name="connsiteX208" fmla="*/ 641808 w 914639"/>
                <a:gd name="connsiteY208" fmla="*/ 608893 h 888654"/>
                <a:gd name="connsiteX209" fmla="*/ 746033 w 914639"/>
                <a:gd name="connsiteY209" fmla="*/ 608893 h 888654"/>
                <a:gd name="connsiteX210" fmla="*/ 743289 w 914639"/>
                <a:gd name="connsiteY210" fmla="*/ 507411 h 8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4639" h="888654">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grpFill/>
            <a:ln w="27426" cap="flat">
              <a:noFill/>
              <a:prstDash val="solid"/>
              <a:miter/>
            </a:ln>
          </p:spPr>
          <p:txBody>
            <a:bodyPr rtlCol="0"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
          <p:cNvSpPr txBox="1">
            <a:spLocks noGrp="1"/>
          </p:cNvSpPr>
          <p:nvPr>
            <p:ph type="body" idx="2"/>
          </p:nvPr>
        </p:nvSpPr>
        <p:spPr>
          <a:xfrm>
            <a:off x="5410201" y="170789"/>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Be Inspired…</a:t>
            </a:r>
            <a:endParaRPr/>
          </a:p>
        </p:txBody>
      </p:sp>
      <p:pic>
        <p:nvPicPr>
          <p:cNvPr id="519" name="Google Shape;519;p7" descr="Logo, company name&#10;&#10;Description automatically generated"/>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0" y="1866900"/>
            <a:ext cx="5130800" cy="3913188"/>
          </a:xfrm>
          <a:prstGeom prst="rect">
            <a:avLst/>
          </a:prstGeom>
          <a:solidFill>
            <a:srgbClr val="D8D8D8"/>
          </a:solidFill>
          <a:ln>
            <a:noFill/>
          </a:ln>
        </p:spPr>
      </p:pic>
      <p:sp>
        <p:nvSpPr>
          <p:cNvPr id="520" name="Google Shape;520;p7"/>
          <p:cNvSpPr txBox="1">
            <a:spLocks noGrp="1"/>
          </p:cNvSpPr>
          <p:nvPr>
            <p:ph type="body" idx="1"/>
          </p:nvPr>
        </p:nvSpPr>
        <p:spPr>
          <a:xfrm>
            <a:off x="5286375" y="1163441"/>
            <a:ext cx="6029325" cy="470376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400"/>
              <a:buNone/>
            </a:pPr>
            <a:r>
              <a:rPr lang="en-US" sz="2200">
                <a:solidFill>
                  <a:schemeClr val="lt1"/>
                </a:solidFill>
              </a:rPr>
              <a:t>The apps mentioned above require subscriptions. </a:t>
            </a:r>
            <a:endParaRPr sz="2200">
              <a:solidFill>
                <a:schemeClr val="lt1"/>
              </a:solidFill>
            </a:endParaRPr>
          </a:p>
          <a:p>
            <a:pPr marL="228600" lvl="0" indent="0" algn="l" rtl="0">
              <a:lnSpc>
                <a:spcPct val="90000"/>
              </a:lnSpc>
              <a:spcBef>
                <a:spcPts val="1000"/>
              </a:spcBef>
              <a:spcAft>
                <a:spcPts val="0"/>
              </a:spcAft>
              <a:buSzPts val="2400"/>
              <a:buNone/>
            </a:pPr>
            <a:r>
              <a:rPr lang="en-US" sz="2200">
                <a:solidFill>
                  <a:schemeClr val="lt1"/>
                </a:solidFill>
              </a:rPr>
              <a:t>In the meantime, however, you can follow some mini guides available on YouTube.</a:t>
            </a:r>
            <a:endParaRPr sz="2200">
              <a:solidFill>
                <a:schemeClr val="lt1"/>
              </a:solidFill>
            </a:endParaRPr>
          </a:p>
          <a:p>
            <a:pPr marL="571500" lvl="0" indent="-342900" algn="l" rtl="0">
              <a:lnSpc>
                <a:spcPct val="90000"/>
              </a:lnSpc>
              <a:spcBef>
                <a:spcPts val="1000"/>
              </a:spcBef>
              <a:spcAft>
                <a:spcPts val="0"/>
              </a:spcAft>
              <a:buSzPts val="2400"/>
              <a:buFont typeface="Noto Sans"/>
              <a:buChar char="⮚"/>
            </a:pPr>
            <a:r>
              <a:rPr lang="en-US" sz="2200" u="sng">
                <a:solidFill>
                  <a:srgbClr val="24BAA2"/>
                </a:solidFill>
                <a:hlinkClick r:id="rId4">
                  <a:extLst>
                    <a:ext uri="{A12FA001-AC4F-418D-AE19-62706E023703}">
                      <ahyp:hlinkClr xmlns:ahyp="http://schemas.microsoft.com/office/drawing/2018/hyperlinkcolor" val="tx"/>
                    </a:ext>
                  </a:extLst>
                </a:hlinkClick>
              </a:rPr>
              <a:t>Daily Calm | 10 Minute Mindfulness Meditation |Be Present </a:t>
            </a:r>
            <a:endParaRPr sz="2200" u="sng">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a:solidFill>
                  <a:srgbClr val="24BAA2"/>
                </a:solidFill>
                <a:hlinkClick r:id="rId5">
                  <a:extLst>
                    <a:ext uri="{A12FA001-AC4F-418D-AE19-62706E023703}">
                      <ahyp:hlinkClr xmlns:ahyp="http://schemas.microsoft.com/office/drawing/2018/hyperlinkcolor" val="tx"/>
                    </a:ext>
                  </a:extLst>
                </a:hlinkClick>
              </a:rPr>
              <a:t>Mindfulness Meditation – Guided 10 Minutes  </a:t>
            </a:r>
            <a:endParaRPr sz="2200" u="sng">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a:solidFill>
                  <a:srgbClr val="24BAA2"/>
                </a:solidFill>
                <a:hlinkClick r:id="rId6">
                  <a:extLst>
                    <a:ext uri="{A12FA001-AC4F-418D-AE19-62706E023703}">
                      <ahyp:hlinkClr xmlns:ahyp="http://schemas.microsoft.com/office/drawing/2018/hyperlinkcolor" val="tx"/>
                    </a:ext>
                  </a:extLst>
                </a:hlinkClick>
              </a:rPr>
              <a:t>Guided Mindfulness Meditation on Living Each Day – Peace and Positivity</a:t>
            </a:r>
            <a:endParaRPr sz="220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a:solidFill>
                  <a:srgbClr val="24BAA2"/>
                </a:solidFill>
                <a:hlinkClick r:id="rId7">
                  <a:extLst>
                    <a:ext uri="{A12FA001-AC4F-418D-AE19-62706E023703}">
                      <ahyp:hlinkClr xmlns:ahyp="http://schemas.microsoft.com/office/drawing/2018/hyperlinkcolor" val="tx"/>
                    </a:ext>
                  </a:extLst>
                </a:hlinkClick>
              </a:rPr>
              <a:t>How to Build A Routine </a:t>
            </a:r>
            <a:endParaRPr sz="220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a:solidFill>
                  <a:srgbClr val="24BAA2"/>
                </a:solidFill>
                <a:hlinkClick r:id="rId8">
                  <a:extLst>
                    <a:ext uri="{A12FA001-AC4F-418D-AE19-62706E023703}">
                      <ahyp:hlinkClr xmlns:ahyp="http://schemas.microsoft.com/office/drawing/2018/hyperlinkcolor" val="tx"/>
                    </a:ext>
                  </a:extLst>
                </a:hlinkClick>
              </a:rPr>
              <a:t>Anatomy of a Perfect Daily Schedule</a:t>
            </a:r>
            <a:endParaRPr sz="2000">
              <a:solidFill>
                <a:srgbClr val="24BAA2"/>
              </a:solidFill>
            </a:endParaRPr>
          </a:p>
          <a:p>
            <a:pPr marL="228600" lvl="0" indent="0" algn="l" rtl="0">
              <a:lnSpc>
                <a:spcPct val="90000"/>
              </a:lnSpc>
              <a:spcBef>
                <a:spcPts val="1000"/>
              </a:spcBef>
              <a:spcAft>
                <a:spcPts val="0"/>
              </a:spcAft>
              <a:buSzPts val="2400"/>
              <a:buNone/>
            </a:pPr>
            <a:endParaRPr sz="2200">
              <a:solidFill>
                <a:srgbClr val="24BAA2"/>
              </a:solidFill>
            </a:endParaRPr>
          </a:p>
          <a:p>
            <a:pPr marL="571500" lvl="0" indent="-190500" algn="l" rtl="0">
              <a:lnSpc>
                <a:spcPct val="90000"/>
              </a:lnSpc>
              <a:spcBef>
                <a:spcPts val="1000"/>
              </a:spcBef>
              <a:spcAft>
                <a:spcPts val="0"/>
              </a:spcAft>
              <a:buSzPts val="2400"/>
              <a:buFont typeface="Noto Sans"/>
              <a:buNone/>
            </a:pPr>
            <a:endParaRPr sz="2200">
              <a:solidFill>
                <a:srgbClr val="24BAA2"/>
              </a:solidFill>
            </a:endParaRPr>
          </a:p>
        </p:txBody>
      </p:sp>
      <p:sp>
        <p:nvSpPr>
          <p:cNvPr id="521" name="Google Shape;521;p7"/>
          <p:cNvSpPr txBox="1"/>
          <p:nvPr/>
        </p:nvSpPr>
        <p:spPr>
          <a:xfrm>
            <a:off x="7982031" y="5472497"/>
            <a:ext cx="2851373"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2" name="Google Shape;522;p7"/>
          <p:cNvGrpSpPr/>
          <p:nvPr/>
        </p:nvGrpSpPr>
        <p:grpSpPr>
          <a:xfrm>
            <a:off x="8130282" y="5587035"/>
            <a:ext cx="351210" cy="560338"/>
            <a:chOff x="9062559" y="918767"/>
            <a:chExt cx="774673" cy="1285080"/>
          </a:xfrm>
        </p:grpSpPr>
        <p:sp>
          <p:nvSpPr>
            <p:cNvPr id="523" name="Google Shape;523;p7"/>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nvGrpSpPr>
            <p:cNvPr id="524" name="Google Shape;524;p7"/>
            <p:cNvGrpSpPr/>
            <p:nvPr/>
          </p:nvGrpSpPr>
          <p:grpSpPr>
            <a:xfrm>
              <a:off x="9122194" y="1004094"/>
              <a:ext cx="715038" cy="1199753"/>
              <a:chOff x="9122194" y="1004094"/>
              <a:chExt cx="715038" cy="1199753"/>
            </a:xfrm>
          </p:grpSpPr>
          <p:sp>
            <p:nvSpPr>
              <p:cNvPr id="525" name="Google Shape;525;p7"/>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6" name="Google Shape;526;p7"/>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7" name="Google Shape;527;p7"/>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8" name="Google Shape;528;p7"/>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9" name="Google Shape;529;p7"/>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30" name="Google Shape;530;p7"/>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31" name="Google Shape;531;p7"/>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grpSp>
      <p:sp>
        <p:nvSpPr>
          <p:cNvPr id="532" name="Google Shape;532;p7"/>
          <p:cNvSpPr txBox="1"/>
          <p:nvPr/>
        </p:nvSpPr>
        <p:spPr>
          <a:xfrm>
            <a:off x="8589959" y="5497872"/>
            <a:ext cx="229960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7F3494"/>
                </a:solidFill>
                <a:latin typeface="Calibri"/>
                <a:ea typeface="Calibri"/>
                <a:cs typeface="Calibri"/>
                <a:sym typeface="Calibri"/>
              </a:rPr>
              <a:t>TIP: </a:t>
            </a:r>
            <a:r>
              <a:rPr lang="en-US" sz="1400" b="0" i="0" u="none" strike="noStrike" cap="none">
                <a:solidFill>
                  <a:srgbClr val="7F3494"/>
                </a:solidFill>
                <a:latin typeface="Calibri"/>
                <a:ea typeface="Calibri"/>
                <a:cs typeface="Calibri"/>
                <a:sym typeface="Calibri"/>
              </a:rPr>
              <a:t>TAP ON THE HYPERLINKS (Text in </a:t>
            </a:r>
            <a:r>
              <a:rPr lang="en-US" sz="1400" b="0" i="0" u="none" strike="noStrike" cap="none">
                <a:solidFill>
                  <a:srgbClr val="24BAA2"/>
                </a:solidFill>
                <a:latin typeface="Calibri"/>
                <a:ea typeface="Calibri"/>
                <a:cs typeface="Calibri"/>
                <a:sym typeface="Calibri"/>
              </a:rPr>
              <a:t>Blue</a:t>
            </a:r>
            <a:r>
              <a:rPr lang="en-US" sz="1400" b="0" i="0" u="none" strike="noStrike" cap="none">
                <a:solidFill>
                  <a:srgbClr val="7F3494"/>
                </a:solidFill>
                <a:latin typeface="Calibri"/>
                <a:ea typeface="Calibri"/>
                <a:cs typeface="Calibri"/>
                <a:sym typeface="Calibri"/>
              </a:rPr>
              <a:t>) TO ACCESS THESE VIDEOS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5" name="Picture 14" descr="Two phones with conversation bubbles">
            <a:extLst>
              <a:ext uri="{FF2B5EF4-FFF2-40B4-BE49-F238E27FC236}">
                <a16:creationId xmlns:a16="http://schemas.microsoft.com/office/drawing/2014/main" id="{3847A95F-BDB0-3BE3-1153-8090FA94D439}"/>
              </a:ext>
            </a:extLst>
          </p:cNvPr>
          <p:cNvPicPr>
            <a:picLocks noChangeAspect="1"/>
          </p:cNvPicPr>
          <p:nvPr/>
        </p:nvPicPr>
        <p:blipFill rotWithShape="1">
          <a:blip r:embed="rId3"/>
          <a:srcRect l="16171" t="5278" r="16171" b="4305"/>
          <a:stretch/>
        </p:blipFill>
        <p:spPr>
          <a:xfrm>
            <a:off x="6590679" y="2339726"/>
            <a:ext cx="4701674" cy="4192863"/>
          </a:xfrm>
          <a:prstGeom prst="rect">
            <a:avLst/>
          </a:prstGeom>
        </p:spPr>
      </p:pic>
      <p:sp>
        <p:nvSpPr>
          <p:cNvPr id="289" name="Google Shape;289;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90" name="Google Shape;290;p4"/>
          <p:cNvSpPr txBox="1">
            <a:spLocks noGrp="1"/>
          </p:cNvSpPr>
          <p:nvPr>
            <p:ph type="body" idx="2"/>
          </p:nvPr>
        </p:nvSpPr>
        <p:spPr>
          <a:xfrm>
            <a:off x="1400970" y="2544495"/>
            <a:ext cx="5031163"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4" action="ppaction://hlinksldjump">
                  <a:extLst>
                    <a:ext uri="{A12FA001-AC4F-418D-AE19-62706E023703}">
                      <ahyp:hlinkClr xmlns:ahyp="http://schemas.microsoft.com/office/drawing/2018/hyperlinkcolor" val="tx"/>
                    </a:ext>
                  </a:extLst>
                </a:hlinkClick>
              </a:rPr>
              <a:t>Work-Life Balance and Quality of life</a:t>
            </a:r>
            <a:endParaRPr sz="2400" dirty="0">
              <a:hlinkClick r:id="rId4" action="ppaction://hlinksldjump">
                <a:extLst>
                  <a:ext uri="{A12FA001-AC4F-418D-AE19-62706E023703}">
                    <ahyp:hlinkClr xmlns:ahyp="http://schemas.microsoft.com/office/drawing/2018/hyperlinkcolor" val="tx"/>
                  </a:ext>
                </a:extLst>
              </a:hlinkClick>
            </a:endParaRPr>
          </a:p>
        </p:txBody>
      </p:sp>
      <p:sp>
        <p:nvSpPr>
          <p:cNvPr id="291" name="Google Shape;291;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92" name="Google Shape;292;p4"/>
          <p:cNvSpPr txBox="1">
            <a:spLocks noGrp="1"/>
          </p:cNvSpPr>
          <p:nvPr>
            <p:ph type="body" idx="4"/>
          </p:nvPr>
        </p:nvSpPr>
        <p:spPr>
          <a:xfrm>
            <a:off x="1400970" y="3256285"/>
            <a:ext cx="5031163"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5" action="ppaction://hlinksldjump">
                  <a:extLst>
                    <a:ext uri="{A12FA001-AC4F-418D-AE19-62706E023703}">
                      <ahyp:hlinkClr xmlns:ahyp="http://schemas.microsoft.com/office/drawing/2018/hyperlinkcolor" val="tx"/>
                    </a:ext>
                  </a:extLst>
                </a:hlinkClick>
              </a:rPr>
              <a:t>Digital Empathy and Communication</a:t>
            </a:r>
            <a:endParaRPr sz="2400" dirty="0">
              <a:hlinkClick r:id="rId5" action="ppaction://hlinksldjump">
                <a:extLst>
                  <a:ext uri="{A12FA001-AC4F-418D-AE19-62706E023703}">
                    <ahyp:hlinkClr xmlns:ahyp="http://schemas.microsoft.com/office/drawing/2018/hyperlinkcolor" val="tx"/>
                  </a:ext>
                </a:extLst>
              </a:hlinkClick>
            </a:endParaRPr>
          </a:p>
        </p:txBody>
      </p:sp>
      <p:sp>
        <p:nvSpPr>
          <p:cNvPr id="293" name="Google Shape;293;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94" name="Google Shape;294;p4"/>
          <p:cNvSpPr txBox="1">
            <a:spLocks noGrp="1"/>
          </p:cNvSpPr>
          <p:nvPr>
            <p:ph type="body" idx="6"/>
          </p:nvPr>
        </p:nvSpPr>
        <p:spPr>
          <a:xfrm>
            <a:off x="1400970" y="3968072"/>
            <a:ext cx="4701674"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6" action="ppaction://hlinksldjump">
                  <a:extLst>
                    <a:ext uri="{A12FA001-AC4F-418D-AE19-62706E023703}">
                      <ahyp:hlinkClr xmlns:ahyp="http://schemas.microsoft.com/office/drawing/2018/hyperlinkcolor" val="tx"/>
                    </a:ext>
                  </a:extLst>
                </a:hlinkClick>
              </a:rPr>
              <a:t>Teaching Technologies to Seniors</a:t>
            </a:r>
            <a:endParaRPr sz="2400" dirty="0">
              <a:hlinkClick r:id="rId6" action="ppaction://hlinksldjump">
                <a:extLst>
                  <a:ext uri="{A12FA001-AC4F-418D-AE19-62706E023703}">
                    <ahyp:hlinkClr xmlns:ahyp="http://schemas.microsoft.com/office/drawing/2018/hyperlinkcolor" val="tx"/>
                  </a:ext>
                </a:extLst>
              </a:hlinkClick>
            </a:endParaRPr>
          </a:p>
        </p:txBody>
      </p:sp>
      <p:sp>
        <p:nvSpPr>
          <p:cNvPr id="295" name="Google Shape;295;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296" name="Google Shape;296;p4"/>
          <p:cNvSpPr txBox="1">
            <a:spLocks noGrp="1"/>
          </p:cNvSpPr>
          <p:nvPr>
            <p:ph type="body" idx="8"/>
          </p:nvPr>
        </p:nvSpPr>
        <p:spPr>
          <a:xfrm>
            <a:off x="1400970" y="4679864"/>
            <a:ext cx="4701674"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7" action="ppaction://hlinksldjump">
                  <a:extLst>
                    <a:ext uri="{A12FA001-AC4F-418D-AE19-62706E023703}">
                      <ahyp:hlinkClr xmlns:ahyp="http://schemas.microsoft.com/office/drawing/2018/hyperlinkcolor" val="tx"/>
                    </a:ext>
                  </a:extLst>
                </a:hlinkClick>
              </a:rPr>
              <a:t>Work environment and Cooperation</a:t>
            </a:r>
            <a:endParaRPr sz="2400" dirty="0">
              <a:hlinkClick r:id="rId7" action="ppaction://hlinksldjump">
                <a:extLst>
                  <a:ext uri="{A12FA001-AC4F-418D-AE19-62706E023703}">
                    <ahyp:hlinkClr xmlns:ahyp="http://schemas.microsoft.com/office/drawing/2018/hyperlinkcolor" val="tx"/>
                  </a:ext>
                </a:extLst>
              </a:hlinkClick>
            </a:endParaRPr>
          </a:p>
        </p:txBody>
      </p:sp>
      <p:sp>
        <p:nvSpPr>
          <p:cNvPr id="297" name="Google Shape;297;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contents</a:t>
            </a:r>
            <a:endParaRPr/>
          </a:p>
        </p:txBody>
      </p:sp>
      <p:sp>
        <p:nvSpPr>
          <p:cNvPr id="2" name="Google Shape;343;p49">
            <a:extLst>
              <a:ext uri="{FF2B5EF4-FFF2-40B4-BE49-F238E27FC236}">
                <a16:creationId xmlns:a16="http://schemas.microsoft.com/office/drawing/2014/main" id="{8828BC2C-36FE-2F3D-360E-9DD5D65E123E}"/>
              </a:ext>
            </a:extLst>
          </p:cNvPr>
          <p:cNvSpPr txBox="1"/>
          <p:nvPr/>
        </p:nvSpPr>
        <p:spPr>
          <a:xfrm>
            <a:off x="6488289" y="1965880"/>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 name="Google Shape;354;p49">
            <a:extLst>
              <a:ext uri="{FF2B5EF4-FFF2-40B4-BE49-F238E27FC236}">
                <a16:creationId xmlns:a16="http://schemas.microsoft.com/office/drawing/2014/main" id="{99FE5283-FF59-309A-361A-FE278A27FE68}"/>
              </a:ext>
            </a:extLst>
          </p:cNvPr>
          <p:cNvGrpSpPr/>
          <p:nvPr/>
        </p:nvGrpSpPr>
        <p:grpSpPr>
          <a:xfrm>
            <a:off x="6636540" y="2080418"/>
            <a:ext cx="351210" cy="560338"/>
            <a:chOff x="9062559" y="918767"/>
            <a:chExt cx="774673" cy="1285080"/>
          </a:xfrm>
        </p:grpSpPr>
        <p:sp>
          <p:nvSpPr>
            <p:cNvPr id="4" name="Google Shape;355;p49">
              <a:extLst>
                <a:ext uri="{FF2B5EF4-FFF2-40B4-BE49-F238E27FC236}">
                  <a16:creationId xmlns:a16="http://schemas.microsoft.com/office/drawing/2014/main" id="{6D83427F-B2D3-5015-D908-FBAC32C05285}"/>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5" name="Google Shape;356;p49">
              <a:extLst>
                <a:ext uri="{FF2B5EF4-FFF2-40B4-BE49-F238E27FC236}">
                  <a16:creationId xmlns:a16="http://schemas.microsoft.com/office/drawing/2014/main" id="{380F9BE4-9CB3-0B9F-4C42-D209F1FC601B}"/>
                </a:ext>
              </a:extLst>
            </p:cNvPr>
            <p:cNvGrpSpPr/>
            <p:nvPr/>
          </p:nvGrpSpPr>
          <p:grpSpPr>
            <a:xfrm>
              <a:off x="9122194" y="1004094"/>
              <a:ext cx="715038" cy="1199753"/>
              <a:chOff x="9122194" y="1004094"/>
              <a:chExt cx="715038" cy="1199753"/>
            </a:xfrm>
          </p:grpSpPr>
          <p:sp>
            <p:nvSpPr>
              <p:cNvPr id="6" name="Google Shape;357;p49">
                <a:extLst>
                  <a:ext uri="{FF2B5EF4-FFF2-40B4-BE49-F238E27FC236}">
                    <a16:creationId xmlns:a16="http://schemas.microsoft.com/office/drawing/2014/main" id="{DE306DBE-B4EA-E0FA-840B-9D104DEE4136}"/>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7" name="Google Shape;358;p49">
                <a:extLst>
                  <a:ext uri="{FF2B5EF4-FFF2-40B4-BE49-F238E27FC236}">
                    <a16:creationId xmlns:a16="http://schemas.microsoft.com/office/drawing/2014/main" id="{FD91B421-0D01-4BDA-E7B3-12159D69A6A9}"/>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9;p49">
                <a:extLst>
                  <a:ext uri="{FF2B5EF4-FFF2-40B4-BE49-F238E27FC236}">
                    <a16:creationId xmlns:a16="http://schemas.microsoft.com/office/drawing/2014/main" id="{E4F68C6A-64BB-D4F9-F78D-DA63BC852A08}"/>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60;p49">
                <a:extLst>
                  <a:ext uri="{FF2B5EF4-FFF2-40B4-BE49-F238E27FC236}">
                    <a16:creationId xmlns:a16="http://schemas.microsoft.com/office/drawing/2014/main" id="{768176A7-4299-FE16-E974-ECD497711D1C}"/>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1;p49">
                <a:extLst>
                  <a:ext uri="{FF2B5EF4-FFF2-40B4-BE49-F238E27FC236}">
                    <a16:creationId xmlns:a16="http://schemas.microsoft.com/office/drawing/2014/main" id="{B16604F4-AA58-8803-BC26-15812B4F4FA0}"/>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2;p49">
                <a:extLst>
                  <a:ext uri="{FF2B5EF4-FFF2-40B4-BE49-F238E27FC236}">
                    <a16:creationId xmlns:a16="http://schemas.microsoft.com/office/drawing/2014/main" id="{09074FC7-8B97-1F54-B7B4-5402FC8BCB04}"/>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3;p49">
                <a:extLst>
                  <a:ext uri="{FF2B5EF4-FFF2-40B4-BE49-F238E27FC236}">
                    <a16:creationId xmlns:a16="http://schemas.microsoft.com/office/drawing/2014/main" id="{3BA470B8-9034-6232-1377-4AD18401CCD5}"/>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3" name="Google Shape;364;p49">
            <a:extLst>
              <a:ext uri="{FF2B5EF4-FFF2-40B4-BE49-F238E27FC236}">
                <a16:creationId xmlns:a16="http://schemas.microsoft.com/office/drawing/2014/main" id="{3055586A-8F80-5D27-6A4A-93CA5BC67EA8}"/>
              </a:ext>
            </a:extLst>
          </p:cNvPr>
          <p:cNvSpPr txBox="1"/>
          <p:nvPr/>
        </p:nvSpPr>
        <p:spPr>
          <a:xfrm>
            <a:off x="7096217" y="1991255"/>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18d05828803_0_44"/>
          <p:cNvSpPr txBox="1">
            <a:spLocks noGrp="1"/>
          </p:cNvSpPr>
          <p:nvPr>
            <p:ph type="body" idx="2"/>
          </p:nvPr>
        </p:nvSpPr>
        <p:spPr>
          <a:xfrm>
            <a:off x="543850" y="687652"/>
            <a:ext cx="5108100" cy="4035000"/>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1000"/>
              </a:spcBef>
              <a:spcAft>
                <a:spcPts val="0"/>
              </a:spcAft>
              <a:buClr>
                <a:srgbClr val="24BAA2"/>
              </a:buClr>
              <a:buSzPts val="3600"/>
              <a:buFont typeface="Arial"/>
              <a:buNone/>
            </a:pPr>
            <a:r>
              <a:rPr lang="en-US" dirty="0"/>
              <a:t>You have completed the FIRST STAGE!!</a:t>
            </a:r>
            <a:endParaRPr dirty="0"/>
          </a:p>
          <a:p>
            <a:pPr marL="457200" marR="0" lvl="0" indent="-228600" algn="ctr" rtl="0">
              <a:lnSpc>
                <a:spcPct val="90000"/>
              </a:lnSpc>
              <a:spcBef>
                <a:spcPts val="1000"/>
              </a:spcBef>
              <a:spcAft>
                <a:spcPts val="0"/>
              </a:spcAft>
              <a:buClr>
                <a:srgbClr val="24BAA2"/>
              </a:buClr>
              <a:buSzPts val="3600"/>
              <a:buFont typeface="Arial"/>
              <a:buNone/>
            </a:pPr>
            <a:endParaRPr sz="2400" dirty="0"/>
          </a:p>
          <a:p>
            <a:pPr marL="457200" marR="0" lvl="0" indent="-228600" algn="ctr" rtl="0">
              <a:lnSpc>
                <a:spcPct val="90000"/>
              </a:lnSpc>
              <a:spcBef>
                <a:spcPts val="1000"/>
              </a:spcBef>
              <a:spcAft>
                <a:spcPts val="0"/>
              </a:spcAft>
              <a:buClr>
                <a:srgbClr val="24BAA2"/>
              </a:buClr>
              <a:buSzPts val="3600"/>
              <a:buFont typeface="Arial"/>
              <a:buNone/>
            </a:pPr>
            <a:r>
              <a:rPr lang="en-US" dirty="0">
                <a:solidFill>
                  <a:schemeClr val="lt1"/>
                </a:solidFill>
              </a:rPr>
              <a:t>Three more to go, but we assure you it will be a worthwhile and rewarding journey.</a:t>
            </a:r>
            <a:endParaRPr dirty="0">
              <a:solidFill>
                <a:schemeClr val="lt1"/>
              </a:solidFill>
            </a:endParaRPr>
          </a:p>
          <a:p>
            <a:pPr marL="457200" marR="0" lvl="0" indent="-228600" algn="ctr" rtl="0">
              <a:lnSpc>
                <a:spcPct val="90000"/>
              </a:lnSpc>
              <a:spcBef>
                <a:spcPts val="1000"/>
              </a:spcBef>
              <a:spcAft>
                <a:spcPts val="0"/>
              </a:spcAft>
              <a:buSzPts val="3600"/>
              <a:buNone/>
            </a:pPr>
            <a:endParaRPr dirty="0"/>
          </a:p>
          <a:p>
            <a:pPr marL="457200" lvl="0" indent="-228600" algn="ctr" rtl="0">
              <a:lnSpc>
                <a:spcPct val="90000"/>
              </a:lnSpc>
              <a:spcBef>
                <a:spcPts val="1000"/>
              </a:spcBef>
              <a:spcAft>
                <a:spcPts val="0"/>
              </a:spcAft>
              <a:buSzPts val="3600"/>
              <a:buNone/>
            </a:pPr>
            <a:r>
              <a:rPr lang="en-US" dirty="0"/>
              <a:t>SEE YOU AT THE FINISH</a:t>
            </a:r>
            <a:endParaRPr dirty="0"/>
          </a:p>
          <a:p>
            <a:pPr marL="457200" lvl="0" indent="-228600" algn="ctr" rtl="0">
              <a:lnSpc>
                <a:spcPct val="90000"/>
              </a:lnSpc>
              <a:spcBef>
                <a:spcPts val="1000"/>
              </a:spcBef>
              <a:spcAft>
                <a:spcPts val="0"/>
              </a:spcAft>
              <a:buSzPts val="3600"/>
              <a:buNone/>
            </a:pPr>
            <a:r>
              <a:rPr lang="en-US" dirty="0"/>
              <a:t>LINE!</a:t>
            </a:r>
            <a:endParaRPr dirty="0"/>
          </a:p>
        </p:txBody>
      </p:sp>
      <p:pic>
        <p:nvPicPr>
          <p:cNvPr id="538" name="Google Shape;538;g18d05828803_0_44"/>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987620" y="528386"/>
            <a:ext cx="5660530" cy="5801227"/>
          </a:xfrm>
          <a:prstGeom prst="rect">
            <a:avLst/>
          </a:prstGeom>
          <a:solidFill>
            <a:srgbClr val="F2F2F2"/>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6"/>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a:t>Digital Empathy and Communication</a:t>
            </a:r>
            <a:endParaRPr/>
          </a:p>
          <a:p>
            <a:pPr marL="457200" marR="0" lvl="0" indent="-228600" algn="l" rtl="0">
              <a:lnSpc>
                <a:spcPct val="90000"/>
              </a:lnSpc>
              <a:spcBef>
                <a:spcPts val="1000"/>
              </a:spcBef>
              <a:spcAft>
                <a:spcPts val="0"/>
              </a:spcAft>
              <a:buClr>
                <a:schemeClr val="lt1"/>
              </a:buClr>
              <a:buSzPts val="4800"/>
              <a:buFont typeface="Arial"/>
              <a:buNone/>
            </a:pPr>
            <a:endParaRPr/>
          </a:p>
        </p:txBody>
      </p:sp>
      <p:sp>
        <p:nvSpPr>
          <p:cNvPr id="544" name="Google Shape;544;p56"/>
          <p:cNvSpPr txBox="1">
            <a:spLocks noGrp="1"/>
          </p:cNvSpPr>
          <p:nvPr>
            <p:ph type="body" idx="2"/>
          </p:nvPr>
        </p:nvSpPr>
        <p:spPr>
          <a:xfrm>
            <a:off x="891653" y="2003728"/>
            <a:ext cx="2341403"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7"/>
          <p:cNvSpPr txBox="1">
            <a:spLocks noGrp="1"/>
          </p:cNvSpPr>
          <p:nvPr>
            <p:ph type="body" idx="1"/>
          </p:nvPr>
        </p:nvSpPr>
        <p:spPr>
          <a:xfrm>
            <a:off x="532563" y="2727702"/>
            <a:ext cx="7666892" cy="331164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92E4B"/>
              </a:buClr>
              <a:buSzPts val="2400"/>
              <a:buNone/>
            </a:pPr>
            <a:r>
              <a:rPr lang="en-US" dirty="0"/>
              <a:t>Today, virtual environments allow communication between multiple users even if they are far apart. This causes different points of view to be represented within a multimedia context, experiences to be shared, opinions to be exchanged, etc...</a:t>
            </a:r>
            <a:endParaRPr dirty="0"/>
          </a:p>
          <a:p>
            <a:pPr marL="0" lvl="0" indent="0" algn="l" rtl="0">
              <a:lnSpc>
                <a:spcPct val="90000"/>
              </a:lnSpc>
              <a:spcBef>
                <a:spcPts val="0"/>
              </a:spcBef>
              <a:spcAft>
                <a:spcPts val="0"/>
              </a:spcAft>
              <a:buClr>
                <a:srgbClr val="092E4B"/>
              </a:buClr>
              <a:buSzPts val="2400"/>
              <a:buNone/>
            </a:pPr>
            <a:endParaRPr dirty="0"/>
          </a:p>
          <a:p>
            <a:pPr marL="342900" lvl="0" indent="-342900" algn="l" rtl="0">
              <a:lnSpc>
                <a:spcPct val="90000"/>
              </a:lnSpc>
              <a:spcBef>
                <a:spcPts val="0"/>
              </a:spcBef>
              <a:spcAft>
                <a:spcPts val="0"/>
              </a:spcAft>
              <a:buClr>
                <a:srgbClr val="092E4B"/>
              </a:buClr>
              <a:buSzPts val="2400"/>
              <a:buFont typeface="Arial"/>
              <a:buChar char="•"/>
            </a:pPr>
            <a:r>
              <a:rPr lang="en-US" dirty="0"/>
              <a:t>But how is it possible to make people feel involved and comfortable in a common space by means of technology? </a:t>
            </a:r>
            <a:endParaRPr dirty="0"/>
          </a:p>
          <a:p>
            <a:pPr marL="342900" lvl="0" indent="-342900" algn="l" rtl="0">
              <a:lnSpc>
                <a:spcPct val="90000"/>
              </a:lnSpc>
              <a:spcBef>
                <a:spcPts val="0"/>
              </a:spcBef>
              <a:spcAft>
                <a:spcPts val="0"/>
              </a:spcAft>
              <a:buClr>
                <a:srgbClr val="092E4B"/>
              </a:buClr>
              <a:buSzPts val="2400"/>
              <a:buFont typeface="Arial"/>
              <a:buChar char="•"/>
            </a:pPr>
            <a:r>
              <a:rPr lang="en-US" dirty="0"/>
              <a:t>How can bonds be created through a communication medium? </a:t>
            </a:r>
            <a:endParaRPr dirty="0"/>
          </a:p>
        </p:txBody>
      </p:sp>
      <p:sp>
        <p:nvSpPr>
          <p:cNvPr id="550" name="Google Shape;550;p5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24BAA2"/>
              </a:buClr>
              <a:buSzPts val="3600"/>
              <a:buNone/>
            </a:pPr>
            <a:r>
              <a:rPr lang="en-US"/>
              <a:t>Digital Communication</a:t>
            </a:r>
            <a:endParaRPr/>
          </a:p>
        </p:txBody>
      </p:sp>
      <p:pic>
        <p:nvPicPr>
          <p:cNvPr id="551" name="Google Shape;551;p57"/>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8583306" y="1267476"/>
            <a:ext cx="2444127" cy="4336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
          <p:cNvSpPr txBox="1">
            <a:spLocks noGrp="1"/>
          </p:cNvSpPr>
          <p:nvPr>
            <p:ph type="body" idx="1"/>
          </p:nvPr>
        </p:nvSpPr>
        <p:spPr>
          <a:xfrm>
            <a:off x="5696501" y="1726080"/>
            <a:ext cx="5727742" cy="44190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200"/>
              </a:spcBef>
              <a:spcAft>
                <a:spcPts val="0"/>
              </a:spcAft>
              <a:buSzPts val="2400"/>
              <a:buNone/>
            </a:pPr>
            <a:r>
              <a:rPr lang="en-US"/>
              <a:t>According to Paul Watzlawick, communication represents a “</a:t>
            </a:r>
            <a:r>
              <a:rPr lang="en-US" i="1"/>
              <a:t>process of information exchange and mutual influence that takes place in a given context”</a:t>
            </a:r>
            <a:r>
              <a:rPr lang="en-US"/>
              <a:t>.</a:t>
            </a:r>
            <a:endParaRPr/>
          </a:p>
          <a:p>
            <a:pPr marL="0" lvl="0" indent="0" algn="l" rtl="0">
              <a:lnSpc>
                <a:spcPct val="90000"/>
              </a:lnSpc>
              <a:spcBef>
                <a:spcPts val="1200"/>
              </a:spcBef>
              <a:spcAft>
                <a:spcPts val="0"/>
              </a:spcAft>
              <a:buSzPts val="2400"/>
              <a:buNone/>
            </a:pPr>
            <a:r>
              <a:rPr lang="en-US"/>
              <a:t>Communication is strongly influenced by the different personalities involved and, therefore, by one's way of relating to the world, one's self-concept, personal history, affective needs, cognitive abilities, culture and reference values, motivations and expectations as well as social and professional roles.</a:t>
            </a:r>
            <a:endParaRPr/>
          </a:p>
        </p:txBody>
      </p:sp>
      <p:sp>
        <p:nvSpPr>
          <p:cNvPr id="558" name="Google Shape;558;p5"/>
          <p:cNvSpPr txBox="1">
            <a:spLocks noGrp="1"/>
          </p:cNvSpPr>
          <p:nvPr>
            <p:ph type="body" idx="2"/>
          </p:nvPr>
        </p:nvSpPr>
        <p:spPr>
          <a:xfrm>
            <a:off x="5696501" y="296880"/>
            <a:ext cx="5014800" cy="142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SzPts val="3600"/>
              <a:buNone/>
            </a:pPr>
            <a:r>
              <a:rPr lang="en-US"/>
              <a:t>But…what is meant by communication?</a:t>
            </a:r>
            <a:endParaRPr/>
          </a:p>
        </p:txBody>
      </p:sp>
      <p:pic>
        <p:nvPicPr>
          <p:cNvPr id="559" name="Google Shape;559;p5"/>
          <p:cNvPicPr preferRelativeResize="0"/>
          <p:nvPr/>
        </p:nvPicPr>
        <p:blipFill rotWithShape="1">
          <a:blip r:embed="rId3" cstate="screen">
            <a:alphaModFix/>
            <a:extLst>
              <a:ext uri="{28A0092B-C50C-407E-A947-70E740481C1C}">
                <a14:useLocalDpi xmlns:a14="http://schemas.microsoft.com/office/drawing/2010/main"/>
              </a:ext>
            </a:extLst>
          </a:blip>
          <a:srcRect b="-1"/>
          <a:stretch/>
        </p:blipFill>
        <p:spPr>
          <a:xfrm>
            <a:off x="20" y="1866787"/>
            <a:ext cx="5130780" cy="3913188"/>
          </a:xfrm>
          <a:prstGeom prst="rect">
            <a:avLst/>
          </a:prstGeom>
          <a:noFill/>
          <a:ln>
            <a:noFill/>
          </a:ln>
        </p:spPr>
      </p:pic>
      <p:sp>
        <p:nvSpPr>
          <p:cNvPr id="560" name="Google Shape;560;p5"/>
          <p:cNvSpPr txBox="1"/>
          <p:nvPr/>
        </p:nvSpPr>
        <p:spPr>
          <a:xfrm>
            <a:off x="6396900" y="6145125"/>
            <a:ext cx="4548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Watzlawick P., Pragmatica della comunicazione umana. Astrolabio, Roma, 1981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58"/>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127310" y="811841"/>
            <a:ext cx="6886575" cy="5234318"/>
          </a:xfrm>
          <a:prstGeom prst="rect">
            <a:avLst/>
          </a:prstGeom>
          <a:solidFill>
            <a:srgbClr val="F2F2F2"/>
          </a:solidFill>
          <a:ln>
            <a:noFill/>
          </a:ln>
        </p:spPr>
      </p:pic>
      <p:sp>
        <p:nvSpPr>
          <p:cNvPr id="566" name="Google Shape;566;p58"/>
          <p:cNvSpPr txBox="1">
            <a:spLocks noGrp="1"/>
          </p:cNvSpPr>
          <p:nvPr>
            <p:ph type="body" idx="1"/>
          </p:nvPr>
        </p:nvSpPr>
        <p:spPr>
          <a:xfrm>
            <a:off x="-274320" y="264432"/>
            <a:ext cx="5515930" cy="5014686"/>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sz="2400" i="0">
                <a:solidFill>
                  <a:schemeClr val="lt1"/>
                </a:solidFill>
              </a:rPr>
              <a:t>     To understand the other person's point of view and avoid flawed communication, it is necessary to decentralise from one's reference system and adopt an </a:t>
            </a:r>
            <a:r>
              <a:rPr lang="en-US" sz="2400" b="1">
                <a:solidFill>
                  <a:schemeClr val="lt1"/>
                </a:solidFill>
              </a:rPr>
              <a:t>EMPATHETIC ATTITUDE</a:t>
            </a:r>
            <a:r>
              <a:rPr lang="en-US" sz="2400" i="0">
                <a:solidFill>
                  <a:schemeClr val="lt1"/>
                </a:solidFill>
              </a:rPr>
              <a:t>.</a:t>
            </a:r>
            <a:endParaRPr sz="2400" i="0">
              <a:solidFill>
                <a:schemeClr val="lt1"/>
              </a:solidFill>
            </a:endParaRPr>
          </a:p>
        </p:txBody>
      </p:sp>
      <p:sp>
        <p:nvSpPr>
          <p:cNvPr id="567" name="Google Shape;567;p58"/>
          <p:cNvSpPr txBox="1"/>
          <p:nvPr/>
        </p:nvSpPr>
        <p:spPr>
          <a:xfrm>
            <a:off x="7521087" y="4459622"/>
            <a:ext cx="4729018" cy="1476721"/>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lt1"/>
              </a:buClr>
              <a:buSzPts val="13000"/>
              <a:buFont typeface="Arial"/>
              <a:buNone/>
            </a:pPr>
            <a:r>
              <a:rPr lang="en-US" sz="3000" b="1" i="1" u="none" strike="noStrike" cap="none">
                <a:solidFill>
                  <a:srgbClr val="24BAA2"/>
                </a:solidFill>
                <a:latin typeface="Calibri"/>
                <a:ea typeface="Calibri"/>
                <a:cs typeface="Calibri"/>
                <a:sym typeface="Calibri"/>
              </a:rPr>
              <a:t>       				</a:t>
            </a:r>
            <a:r>
              <a:rPr lang="en-US" sz="3600" b="1" i="1" u="none" strike="noStrike" cap="none">
                <a:solidFill>
                  <a:srgbClr val="24BAA2"/>
                </a:solidFill>
                <a:latin typeface="Calibri"/>
                <a:ea typeface="Calibri"/>
                <a:cs typeface="Calibri"/>
                <a:sym typeface="Calibri"/>
              </a:rPr>
              <a:t>…But what is empathy?</a:t>
            </a:r>
            <a:endParaRPr sz="1400" b="1" i="0" u="none" strike="noStrike" cap="none">
              <a:solidFill>
                <a:srgbClr val="24BAA2"/>
              </a:solidFill>
              <a:latin typeface="Arial"/>
              <a:ea typeface="Arial"/>
              <a:cs typeface="Arial"/>
              <a:sym typeface="Arial"/>
            </a:endParaRPr>
          </a:p>
          <a:p>
            <a:pPr marL="0" marR="0" lvl="0" indent="0" algn="ctr" rtl="0">
              <a:lnSpc>
                <a:spcPct val="90000"/>
              </a:lnSpc>
              <a:spcBef>
                <a:spcPts val="600"/>
              </a:spcBef>
              <a:spcAft>
                <a:spcPts val="600"/>
              </a:spcAft>
              <a:buClr>
                <a:srgbClr val="24BAA2"/>
              </a:buClr>
              <a:buSzPts val="13000"/>
              <a:buFont typeface="Arial"/>
              <a:buNone/>
            </a:pPr>
            <a:endParaRPr sz="3000" b="1" i="1" u="none" strike="noStrike" cap="none">
              <a:solidFill>
                <a:srgbClr val="24BAA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59" descr="Immagine che contiene testo, pavimento, metro da misura, interni&#10;&#10;Descrizione generata automaticament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651769" y="334707"/>
            <a:ext cx="6540231" cy="6311268"/>
          </a:xfrm>
          <a:prstGeom prst="rect">
            <a:avLst/>
          </a:prstGeom>
          <a:solidFill>
            <a:srgbClr val="F2F2F2"/>
          </a:solidFill>
          <a:ln>
            <a:noFill/>
          </a:ln>
        </p:spPr>
      </p:pic>
      <p:sp>
        <p:nvSpPr>
          <p:cNvPr id="573" name="Google Shape;573;p59"/>
          <p:cNvSpPr txBox="1">
            <a:spLocks noGrp="1"/>
          </p:cNvSpPr>
          <p:nvPr>
            <p:ph type="body" idx="1"/>
          </p:nvPr>
        </p:nvSpPr>
        <p:spPr>
          <a:xfrm>
            <a:off x="669968" y="2055956"/>
            <a:ext cx="4791301" cy="3297094"/>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90000"/>
              </a:lnSpc>
              <a:spcBef>
                <a:spcPts val="1200"/>
              </a:spcBef>
              <a:spcAft>
                <a:spcPts val="0"/>
              </a:spcAft>
              <a:buSzPts val="3243"/>
              <a:buNone/>
            </a:pPr>
            <a:endParaRPr sz="2600" i="0"/>
          </a:p>
          <a:p>
            <a:pPr marL="0" lvl="0" indent="0" algn="ctr" rtl="0">
              <a:lnSpc>
                <a:spcPct val="90000"/>
              </a:lnSpc>
              <a:spcBef>
                <a:spcPts val="0"/>
              </a:spcBef>
              <a:spcAft>
                <a:spcPts val="0"/>
              </a:spcAft>
              <a:buSzPts val="7800"/>
              <a:buNone/>
            </a:pPr>
            <a:r>
              <a:rPr lang="en-US" sz="3900" b="1"/>
              <a:t>Empathy</a:t>
            </a:r>
            <a:r>
              <a:rPr lang="en-US" sz="2600" i="0"/>
              <a:t> is the ability to place oneself in another person's state of mind or situation through an immediate understanding of his or her psychic processes and emotions, refraining from judging or being influenced by one's own feelings. </a:t>
            </a:r>
            <a:endParaRPr/>
          </a:p>
          <a:p>
            <a:pPr marL="0" lvl="0" indent="0" algn="ctr" rtl="0">
              <a:lnSpc>
                <a:spcPct val="90000"/>
              </a:lnSpc>
              <a:spcBef>
                <a:spcPts val="0"/>
              </a:spcBef>
              <a:spcAft>
                <a:spcPts val="0"/>
              </a:spcAft>
              <a:buSzPts val="8800"/>
              <a:buNone/>
            </a:pPr>
            <a:endParaRPr sz="4400" i="0"/>
          </a:p>
          <a:p>
            <a:pPr marL="457200" marR="0" lvl="0" indent="-228600" algn="ctr" rtl="0">
              <a:lnSpc>
                <a:spcPct val="90000"/>
              </a:lnSpc>
              <a:spcBef>
                <a:spcPts val="1000"/>
              </a:spcBef>
              <a:spcAft>
                <a:spcPts val="0"/>
              </a:spcAft>
              <a:buClr>
                <a:schemeClr val="lt1"/>
              </a:buClr>
              <a:buSzPts val="3243"/>
              <a:buFont typeface="Arial"/>
              <a:buNone/>
            </a:pPr>
            <a:endParaRPr/>
          </a:p>
        </p:txBody>
      </p:sp>
      <p:sp>
        <p:nvSpPr>
          <p:cNvPr id="574" name="Google Shape;574;p59"/>
          <p:cNvSpPr txBox="1"/>
          <p:nvPr/>
        </p:nvSpPr>
        <p:spPr>
          <a:xfrm>
            <a:off x="341750" y="6291975"/>
            <a:ext cx="4791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Berra, Empatia, comprensione e comunicazione, 2019</a:t>
            </a:r>
            <a:endParaRPr sz="1400" b="0" i="0" u="none" strike="noStrike" cap="none">
              <a:solidFill>
                <a:srgbClr val="24BAA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0"/>
          <p:cNvSpPr txBox="1">
            <a:spLocks noGrp="1"/>
          </p:cNvSpPr>
          <p:nvPr>
            <p:ph type="body" idx="1"/>
          </p:nvPr>
        </p:nvSpPr>
        <p:spPr>
          <a:xfrm>
            <a:off x="5861957" y="1762125"/>
            <a:ext cx="4867011" cy="39354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2400"/>
              <a:buNone/>
            </a:pPr>
            <a:endParaRPr>
              <a:solidFill>
                <a:schemeClr val="lt1"/>
              </a:solidFill>
              <a:latin typeface="Calibri"/>
              <a:ea typeface="Calibri"/>
              <a:cs typeface="Calibri"/>
              <a:sym typeface="Calibri"/>
            </a:endParaRPr>
          </a:p>
          <a:p>
            <a:pPr marL="0" lvl="0" indent="0" algn="ctr" rtl="0">
              <a:lnSpc>
                <a:spcPct val="90000"/>
              </a:lnSpc>
              <a:spcBef>
                <a:spcPts val="1000"/>
              </a:spcBef>
              <a:spcAft>
                <a:spcPts val="0"/>
              </a:spcAft>
              <a:buSzPts val="2400"/>
              <a:buNone/>
            </a:pPr>
            <a:r>
              <a:rPr lang="en-US" b="0" i="0">
                <a:solidFill>
                  <a:schemeClr val="lt1"/>
                </a:solidFill>
                <a:latin typeface="Calibri"/>
                <a:ea typeface="Calibri"/>
                <a:cs typeface="Calibri"/>
                <a:sym typeface="Calibri"/>
              </a:rPr>
              <a:t>What is the best way to ease someone's pain and suffering? </a:t>
            </a:r>
            <a:endParaRPr/>
          </a:p>
          <a:p>
            <a:pPr marL="0" lvl="0" indent="0" algn="ctr" rtl="0">
              <a:lnSpc>
                <a:spcPct val="90000"/>
              </a:lnSpc>
              <a:spcBef>
                <a:spcPts val="1000"/>
              </a:spcBef>
              <a:spcAft>
                <a:spcPts val="0"/>
              </a:spcAft>
              <a:buSzPts val="2400"/>
              <a:buNone/>
            </a:pPr>
            <a:r>
              <a:rPr lang="en-US" b="0" i="0">
                <a:solidFill>
                  <a:schemeClr val="lt1"/>
                </a:solidFill>
                <a:latin typeface="Calibri"/>
                <a:ea typeface="Calibri"/>
                <a:cs typeface="Calibri"/>
                <a:sym typeface="Calibri"/>
              </a:rPr>
              <a:t>In this beautifully animated RSA Short-video, Dr. Brené Brown reminds us that we can only create a genuine empathic connection if we are brave enough to really get in touch with our own fragilities.</a:t>
            </a:r>
            <a:endParaRPr>
              <a:solidFill>
                <a:schemeClr val="lt1"/>
              </a:solidFill>
              <a:latin typeface="Calibri"/>
              <a:ea typeface="Calibri"/>
              <a:cs typeface="Calibri"/>
              <a:sym typeface="Calibri"/>
            </a:endParaRPr>
          </a:p>
          <a:p>
            <a:pPr marL="0" lvl="0" indent="0" algn="ctr" rtl="0">
              <a:lnSpc>
                <a:spcPct val="90000"/>
              </a:lnSpc>
              <a:spcBef>
                <a:spcPts val="1000"/>
              </a:spcBef>
              <a:spcAft>
                <a:spcPts val="0"/>
              </a:spcAft>
              <a:buSzPts val="2400"/>
              <a:buNone/>
            </a:pPr>
            <a:endParaRPr>
              <a:solidFill>
                <a:schemeClr val="lt1"/>
              </a:solidFill>
              <a:latin typeface="Calibri"/>
              <a:ea typeface="Calibri"/>
              <a:cs typeface="Calibri"/>
              <a:sym typeface="Calibri"/>
            </a:endParaRPr>
          </a:p>
        </p:txBody>
      </p:sp>
      <p:sp>
        <p:nvSpPr>
          <p:cNvPr id="580" name="Google Shape;580;p60"/>
          <p:cNvSpPr>
            <a:spLocks noGrp="1"/>
          </p:cNvSpPr>
          <p:nvPr>
            <p:ph type="pic" idx="3"/>
          </p:nvPr>
        </p:nvSpPr>
        <p:spPr>
          <a:xfrm>
            <a:off x="0" y="1866787"/>
            <a:ext cx="5130800" cy="3913188"/>
          </a:xfrm>
          <a:prstGeom prst="rect">
            <a:avLst/>
          </a:prstGeom>
          <a:solidFill>
            <a:schemeClr val="bg1"/>
          </a:solidFill>
          <a:ln>
            <a:noFill/>
          </a:ln>
        </p:spPr>
        <p:txBody>
          <a:bodyPr/>
          <a:lstStyle/>
          <a:p>
            <a:endParaRPr lang="en-IE"/>
          </a:p>
        </p:txBody>
      </p:sp>
      <p:sp>
        <p:nvSpPr>
          <p:cNvPr id="582" name="Google Shape;582;p60"/>
          <p:cNvSpPr txBox="1"/>
          <p:nvPr/>
        </p:nvSpPr>
        <p:spPr>
          <a:xfrm>
            <a:off x="611981" y="6404074"/>
            <a:ext cx="61198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err="1">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Brené</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 Brown on Empathy - YouTube</a:t>
            </a:r>
            <a:endParaRPr sz="1400" b="0" i="0" u="none" strike="noStrike" cap="none" dirty="0">
              <a:solidFill>
                <a:srgbClr val="000000"/>
              </a:solidFill>
              <a:latin typeface="Arial"/>
              <a:ea typeface="Arial"/>
              <a:cs typeface="Arial"/>
              <a:sym typeface="Arial"/>
            </a:endParaRPr>
          </a:p>
        </p:txBody>
      </p:sp>
      <p:sp>
        <p:nvSpPr>
          <p:cNvPr id="583" name="Google Shape;583;p60"/>
          <p:cNvSpPr txBox="1"/>
          <p:nvPr/>
        </p:nvSpPr>
        <p:spPr>
          <a:xfrm>
            <a:off x="6186488" y="762525"/>
            <a:ext cx="61198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What is Empathy? </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D4ACE27-C22C-4566-DCD7-A985BE9A4E9E}"/>
              </a:ext>
            </a:extLst>
          </p:cNvPr>
          <p:cNvSpPr txBox="1"/>
          <p:nvPr/>
        </p:nvSpPr>
        <p:spPr>
          <a:xfrm>
            <a:off x="66675" y="1866787"/>
            <a:ext cx="2895600" cy="504938"/>
          </a:xfrm>
          <a:prstGeom prst="rect">
            <a:avLst/>
          </a:prstGeom>
          <a:solidFill>
            <a:schemeClr val="bg1"/>
          </a:solidFill>
        </p:spPr>
        <p:txBody>
          <a:bodyPr wrap="square" rtlCol="0">
            <a:spAutoFit/>
          </a:bodyPr>
          <a:lstStyle/>
          <a:p>
            <a:endParaRPr lang="en-IE" dirty="0"/>
          </a:p>
        </p:txBody>
      </p:sp>
      <p:pic>
        <p:nvPicPr>
          <p:cNvPr id="2" name="Online Media 1" title="Brené Brown on Empathy">
            <a:hlinkClick r:id="" action="ppaction://media"/>
            <a:extLst>
              <a:ext uri="{FF2B5EF4-FFF2-40B4-BE49-F238E27FC236}">
                <a16:creationId xmlns:a16="http://schemas.microsoft.com/office/drawing/2014/main" id="{D6DDE5B7-9285-E801-0F5F-B75987D4B1FE}"/>
              </a:ext>
            </a:extLst>
          </p:cNvPr>
          <p:cNvPicPr>
            <a:picLocks noRot="1" noChangeAspect="1"/>
          </p:cNvPicPr>
          <p:nvPr>
            <a:videoFile r:link="rId1"/>
          </p:nvPr>
        </p:nvPicPr>
        <p:blipFill>
          <a:blip r:embed="rId5"/>
          <a:stretch>
            <a:fillRect/>
          </a:stretch>
        </p:blipFill>
        <p:spPr>
          <a:xfrm>
            <a:off x="0" y="2259693"/>
            <a:ext cx="5305425" cy="3127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1"/>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1"/>
          <p:cNvSpPr txBox="1">
            <a:spLocks noGrp="1"/>
          </p:cNvSpPr>
          <p:nvPr>
            <p:ph type="body" idx="1"/>
          </p:nvPr>
        </p:nvSpPr>
        <p:spPr>
          <a:xfrm>
            <a:off x="1047604" y="1364968"/>
            <a:ext cx="10687196" cy="56086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400" b="1"/>
              <a:t>Empathy represents a fundamental element of communication and social relationships, especially those defined as "helping" as it allows a real understanding of the client and his or her inner experience.</a:t>
            </a:r>
            <a:endParaRPr b="1"/>
          </a:p>
          <a:p>
            <a:pPr marL="0" lvl="0" indent="0" algn="l" rtl="0">
              <a:lnSpc>
                <a:spcPct val="90000"/>
              </a:lnSpc>
              <a:spcBef>
                <a:spcPts val="1000"/>
              </a:spcBef>
              <a:spcAft>
                <a:spcPts val="0"/>
              </a:spcAft>
              <a:buSzPts val="2400"/>
              <a:buNone/>
            </a:pPr>
            <a:r>
              <a:rPr lang="en-US" sz="2400"/>
              <a:t>Especially at the beginning of the relationship, it is important to show a particular </a:t>
            </a:r>
            <a:r>
              <a:rPr lang="en-US" sz="2400" i="1"/>
              <a:t>OPENNESS</a:t>
            </a:r>
            <a:r>
              <a:rPr lang="en-US" sz="2400"/>
              <a:t> that allows the emotions and states of mind of others to be received, processed and reproduced inwardly. </a:t>
            </a:r>
            <a:r>
              <a:rPr lang="en-US" sz="2400" b="1"/>
              <a:t>This applies to both the practitioner and the client</a:t>
            </a:r>
            <a:r>
              <a:rPr lang="en-US" sz="2400"/>
              <a:t> who, before opening up in a relationship, needs to understand the availability and trustworthiness of </a:t>
            </a:r>
            <a:r>
              <a:rPr lang="en-US"/>
              <a:t>the provider/receiver within this relationship</a:t>
            </a:r>
            <a:r>
              <a:rPr lang="en-US" sz="2400"/>
              <a:t>. </a:t>
            </a:r>
            <a:r>
              <a:rPr lang="en-US"/>
              <a:t>As you would expect, often</a:t>
            </a:r>
            <a:r>
              <a:rPr lang="en-US" sz="2400"/>
              <a:t> the patient/client, when taken out of their natural environment, can often display a closed attitude that can lead to a lack of trust and poor communication of their physical and emotional problems. </a:t>
            </a:r>
            <a:endParaRPr/>
          </a:p>
          <a:p>
            <a:pPr marL="0" lvl="0" indent="0" algn="l" rtl="0">
              <a:lnSpc>
                <a:spcPct val="90000"/>
              </a:lnSpc>
              <a:spcBef>
                <a:spcPts val="1000"/>
              </a:spcBef>
              <a:spcAft>
                <a:spcPts val="0"/>
              </a:spcAft>
              <a:buSzPts val="2400"/>
              <a:buNone/>
            </a:pPr>
            <a:r>
              <a:rPr lang="en-US" sz="2400"/>
              <a:t>Empathy allows a communication channel to be opened that provides access to key information to identify the most appropriate therapeutic approach for the patient.</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589" name="Google Shape;589;p61"/>
          <p:cNvSpPr txBox="1"/>
          <p:nvPr/>
        </p:nvSpPr>
        <p:spPr>
          <a:xfrm>
            <a:off x="1247775" y="198689"/>
            <a:ext cx="66865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Empathy in a care environment…</a:t>
            </a:r>
            <a:endParaRPr sz="3600" b="0" i="0" u="none" strike="noStrike" cap="none">
              <a:solidFill>
                <a:srgbClr val="000000"/>
              </a:solidFill>
              <a:latin typeface="Arial"/>
              <a:ea typeface="Arial"/>
              <a:cs typeface="Arial"/>
              <a:sym typeface="Arial"/>
            </a:endParaRPr>
          </a:p>
        </p:txBody>
      </p:sp>
      <p:grpSp>
        <p:nvGrpSpPr>
          <p:cNvPr id="590" name="Google Shape;590;p61"/>
          <p:cNvGrpSpPr/>
          <p:nvPr/>
        </p:nvGrpSpPr>
        <p:grpSpPr>
          <a:xfrm>
            <a:off x="9572974" y="269757"/>
            <a:ext cx="1086135" cy="968195"/>
            <a:chOff x="4422991" y="1951890"/>
            <a:chExt cx="1086135" cy="968195"/>
          </a:xfrm>
        </p:grpSpPr>
        <p:sp>
          <p:nvSpPr>
            <p:cNvPr id="591" name="Google Shape;591;p61"/>
            <p:cNvSpPr/>
            <p:nvPr/>
          </p:nvSpPr>
          <p:spPr>
            <a:xfrm>
              <a:off x="4422991" y="1951890"/>
              <a:ext cx="1086135" cy="968195"/>
            </a:xfrm>
            <a:custGeom>
              <a:avLst/>
              <a:gdLst/>
              <a:ahLst/>
              <a:cxnLst/>
              <a:rect l="l" t="t" r="r" b="b"/>
              <a:pathLst>
                <a:path w="1086135" h="968195" extrusionOk="0">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2" name="Google Shape;592;p61"/>
            <p:cNvGrpSpPr/>
            <p:nvPr/>
          </p:nvGrpSpPr>
          <p:grpSpPr>
            <a:xfrm>
              <a:off x="4738409" y="2001259"/>
              <a:ext cx="466270" cy="416900"/>
              <a:chOff x="4738409" y="2001259"/>
              <a:chExt cx="466270" cy="416900"/>
            </a:xfrm>
          </p:grpSpPr>
          <p:sp>
            <p:nvSpPr>
              <p:cNvPr id="593" name="Google Shape;593;p61"/>
              <p:cNvSpPr/>
              <p:nvPr/>
            </p:nvSpPr>
            <p:spPr>
              <a:xfrm>
                <a:off x="4738409" y="2044063"/>
                <a:ext cx="69649" cy="247929"/>
              </a:xfrm>
              <a:custGeom>
                <a:avLst/>
                <a:gdLst/>
                <a:ahLst/>
                <a:cxnLst/>
                <a:rect l="l" t="t" r="r" b="b"/>
                <a:pathLst>
                  <a:path w="69649" h="247929" extrusionOk="0">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61"/>
              <p:cNvSpPr/>
              <p:nvPr/>
            </p:nvSpPr>
            <p:spPr>
              <a:xfrm>
                <a:off x="4848120" y="2330391"/>
                <a:ext cx="233135" cy="87768"/>
              </a:xfrm>
              <a:custGeom>
                <a:avLst/>
                <a:gdLst/>
                <a:ahLst/>
                <a:cxnLst/>
                <a:rect l="l" t="t" r="r" b="b"/>
                <a:pathLst>
                  <a:path w="233135" h="87768" extrusionOk="0">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61"/>
              <p:cNvSpPr/>
              <p:nvPr/>
            </p:nvSpPr>
            <p:spPr>
              <a:xfrm>
                <a:off x="4828207" y="2001259"/>
                <a:ext cx="376472" cy="290732"/>
              </a:xfrm>
              <a:custGeom>
                <a:avLst/>
                <a:gdLst/>
                <a:ahLst/>
                <a:cxnLst/>
                <a:rect l="l" t="t" r="r" b="b"/>
                <a:pathLst>
                  <a:path w="376472" h="290732" extrusionOk="0">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0"/>
          <p:cNvSpPr txBox="1">
            <a:spLocks noGrp="1"/>
          </p:cNvSpPr>
          <p:nvPr>
            <p:ph type="body" idx="1"/>
          </p:nvPr>
        </p:nvSpPr>
        <p:spPr>
          <a:xfrm>
            <a:off x="5911528" y="406402"/>
            <a:ext cx="5308922" cy="50229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3000"/>
              <a:buNone/>
            </a:pPr>
            <a:r>
              <a:rPr lang="en-US" sz="2400" i="0"/>
              <a:t>The spread of new technologies has brought about a change in many social and behavioural dynamics both online and offline, consequently causing the emergence of new interrelation habits. </a:t>
            </a:r>
            <a:endParaRPr/>
          </a:p>
          <a:p>
            <a:pPr marL="0" lvl="0" indent="0" algn="ctr" rtl="0">
              <a:lnSpc>
                <a:spcPct val="90000"/>
              </a:lnSpc>
              <a:spcBef>
                <a:spcPts val="1000"/>
              </a:spcBef>
              <a:spcAft>
                <a:spcPts val="0"/>
              </a:spcAft>
              <a:buSzPts val="3000"/>
              <a:buNone/>
            </a:pPr>
            <a:r>
              <a:rPr lang="en-US" sz="2400" i="0"/>
              <a:t>Among the negative effects of this technological revolution is a </a:t>
            </a:r>
            <a:r>
              <a:rPr lang="en-US" sz="2400"/>
              <a:t>greater difficulty in being able to empathise with the client</a:t>
            </a:r>
            <a:r>
              <a:rPr lang="en-US" sz="2400" i="0"/>
              <a:t>.</a:t>
            </a:r>
            <a:endParaRPr/>
          </a:p>
        </p:txBody>
      </p:sp>
      <p:pic>
        <p:nvPicPr>
          <p:cNvPr id="602" name="Google Shape;602;p10"/>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414116" y="352414"/>
            <a:ext cx="5497412" cy="6099184"/>
          </a:xfrm>
          <a:prstGeom prst="rect">
            <a:avLst/>
          </a:prstGeom>
          <a:noFill/>
          <a:ln>
            <a:noFill/>
          </a:ln>
        </p:spPr>
      </p:pic>
      <p:sp>
        <p:nvSpPr>
          <p:cNvPr id="603" name="Google Shape;603;p10"/>
          <p:cNvSpPr txBox="1"/>
          <p:nvPr/>
        </p:nvSpPr>
        <p:spPr>
          <a:xfrm>
            <a:off x="5911528" y="406402"/>
            <a:ext cx="6096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The effect of digitalisation…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2"/>
          <p:cNvSpPr txBox="1">
            <a:spLocks noGrp="1"/>
          </p:cNvSpPr>
          <p:nvPr>
            <p:ph type="body" idx="1"/>
          </p:nvPr>
        </p:nvSpPr>
        <p:spPr>
          <a:xfrm>
            <a:off x="321049" y="1020754"/>
            <a:ext cx="6096000" cy="6045735"/>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2400"/>
              <a:buFont typeface="Arial"/>
              <a:buNone/>
            </a:pPr>
            <a:r>
              <a:rPr lang="en-US" sz="2600" i="0"/>
              <a:t>   </a:t>
            </a:r>
            <a:r>
              <a:rPr lang="en-US" i="0"/>
              <a:t>Health care, too, has undergone a radical process of digitisation, resulting in an alteration of the construct of empathy, particularly in the context of digital communication, which is often </a:t>
            </a:r>
            <a:r>
              <a:rPr lang="en-US" b="1" i="0"/>
              <a:t>devoid of many of the nonverbal cues and emotional cues </a:t>
            </a:r>
            <a:r>
              <a:rPr lang="en-US" i="0"/>
              <a:t>that are experienced in face-to-face contexts, and which constitute important clues for the client/patient. </a:t>
            </a:r>
            <a:endParaRPr/>
          </a:p>
          <a:p>
            <a:pPr marL="457200" marR="0" lvl="0" indent="-228600" algn="l" rtl="0">
              <a:lnSpc>
                <a:spcPct val="90000"/>
              </a:lnSpc>
              <a:spcBef>
                <a:spcPts val="1000"/>
              </a:spcBef>
              <a:spcAft>
                <a:spcPts val="0"/>
              </a:spcAft>
              <a:buClr>
                <a:schemeClr val="lt1"/>
              </a:buClr>
              <a:buSzPts val="2400"/>
              <a:buFont typeface="Arial"/>
              <a:buNone/>
            </a:pPr>
            <a:r>
              <a:rPr lang="en-US" i="0"/>
              <a:t>   Digital communication patterns, in fact, tend to be geared toward immediacy, with regard to sharing thoughts, emotions and actions, the very instant one is perceiving them. </a:t>
            </a:r>
            <a:endParaRPr/>
          </a:p>
          <a:p>
            <a:pPr marL="457200" marR="0" lvl="0" indent="-228600" algn="l" rtl="0">
              <a:lnSpc>
                <a:spcPct val="90000"/>
              </a:lnSpc>
              <a:spcBef>
                <a:spcPts val="1000"/>
              </a:spcBef>
              <a:spcAft>
                <a:spcPts val="0"/>
              </a:spcAft>
              <a:buClr>
                <a:schemeClr val="lt1"/>
              </a:buClr>
              <a:buSzPts val="2400"/>
              <a:buFont typeface="Arial"/>
              <a:buNone/>
            </a:pPr>
            <a:endParaRPr sz="1900"/>
          </a:p>
        </p:txBody>
      </p:sp>
      <p:pic>
        <p:nvPicPr>
          <p:cNvPr id="609" name="Google Shape;609;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42727" y="0"/>
            <a:ext cx="4572000" cy="6858000"/>
          </a:xfrm>
          <a:prstGeom prst="rect">
            <a:avLst/>
          </a:prstGeom>
          <a:noFill/>
          <a:ln>
            <a:noFill/>
          </a:ln>
        </p:spPr>
      </p:pic>
      <p:sp>
        <p:nvSpPr>
          <p:cNvPr id="610" name="Google Shape;610;p62"/>
          <p:cNvSpPr txBox="1"/>
          <p:nvPr/>
        </p:nvSpPr>
        <p:spPr>
          <a:xfrm>
            <a:off x="796603" y="304800"/>
            <a:ext cx="6096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The effect of digitalisation…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a:t>Worklife Balance and Quality of life</a:t>
            </a:r>
            <a:endParaRPr/>
          </a:p>
        </p:txBody>
      </p:sp>
      <p:sp>
        <p:nvSpPr>
          <p:cNvPr id="304" name="Google Shape;304;p3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1"/>
          <p:cNvSpPr txBox="1"/>
          <p:nvPr/>
        </p:nvSpPr>
        <p:spPr>
          <a:xfrm>
            <a:off x="504824" y="1461247"/>
            <a:ext cx="5463859" cy="52443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FFFFFF"/>
              </a:buClr>
              <a:buSzPts val="2400"/>
              <a:buFont typeface="Arial"/>
              <a:buNone/>
            </a:pPr>
            <a:r>
              <a:rPr lang="en-US" sz="2400" b="0" i="0" u="none" strike="noStrike" cap="none">
                <a:solidFill>
                  <a:srgbClr val="FFFFFF"/>
                </a:solidFill>
                <a:latin typeface="Calibri"/>
                <a:ea typeface="Calibri"/>
                <a:cs typeface="Calibri"/>
                <a:sym typeface="Calibri"/>
              </a:rPr>
              <a:t>With empathy representing an important part of health profession roles in general, it is critical that curricula be integrated with the concept of digital empathy, or those "traditional empathic characteristics, such as concern and care for others, expressed through computer-mediated communications.“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FFFF"/>
              </a:buClr>
              <a:buSzPts val="2400"/>
              <a:buFont typeface="Arial"/>
              <a:buNone/>
            </a:pPr>
            <a:endParaRPr sz="1400" b="0" i="0" u="none" strike="noStrike" cap="none">
              <a:solidFill>
                <a:srgbClr val="FFFFFF"/>
              </a:solidFill>
              <a:latin typeface="Calibri"/>
              <a:ea typeface="Calibri"/>
              <a:cs typeface="Calibri"/>
              <a:sym typeface="Calibri"/>
            </a:endParaRPr>
          </a:p>
          <a:p>
            <a:pPr marL="0" marR="0" lvl="0" indent="0" algn="l" rtl="0">
              <a:lnSpc>
                <a:spcPct val="90000"/>
              </a:lnSpc>
              <a:spcBef>
                <a:spcPts val="1000"/>
              </a:spcBef>
              <a:spcAft>
                <a:spcPts val="0"/>
              </a:spcAft>
              <a:buClr>
                <a:srgbClr val="FFFFFF"/>
              </a:buClr>
              <a:buSzPts val="2400"/>
              <a:buFont typeface="Arial"/>
              <a:buNone/>
            </a:pPr>
            <a:r>
              <a:rPr lang="en-US" sz="2400" b="0" i="0" u="none" strike="noStrike" cap="none">
                <a:solidFill>
                  <a:srgbClr val="FFFFFF"/>
                </a:solidFill>
                <a:latin typeface="Calibri"/>
                <a:ea typeface="Calibri"/>
                <a:cs typeface="Calibri"/>
                <a:sym typeface="Calibri"/>
              </a:rPr>
              <a:t>   Digital Empathy then explores precisely the impact of these altered communications and "new" social behaviours.</a:t>
            </a:r>
            <a:endParaRPr sz="1400" b="0" i="0" u="none" strike="noStrike" cap="none">
              <a:solidFill>
                <a:srgbClr val="000000"/>
              </a:solidFill>
              <a:latin typeface="Arial"/>
              <a:ea typeface="Arial"/>
              <a:cs typeface="Arial"/>
              <a:sym typeface="Arial"/>
            </a:endParaRPr>
          </a:p>
        </p:txBody>
      </p:sp>
      <p:sp>
        <p:nvSpPr>
          <p:cNvPr id="617" name="Google Shape;617;p11"/>
          <p:cNvSpPr txBox="1">
            <a:spLocks noGrp="1"/>
          </p:cNvSpPr>
          <p:nvPr>
            <p:ph type="body" idx="2"/>
          </p:nvPr>
        </p:nvSpPr>
        <p:spPr>
          <a:xfrm>
            <a:off x="0" y="430306"/>
            <a:ext cx="5968684" cy="1030941"/>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3600"/>
              <a:buNone/>
            </a:pPr>
            <a:r>
              <a:rPr lang="en-US" b="1" i="0" u="none" strike="noStrike" cap="none">
                <a:latin typeface="Calibri"/>
                <a:ea typeface="Calibri"/>
                <a:cs typeface="Calibri"/>
                <a:sym typeface="Calibri"/>
              </a:rPr>
              <a:t>What is Digital Empathy?</a:t>
            </a:r>
            <a:endParaRPr/>
          </a:p>
        </p:txBody>
      </p:sp>
      <p:pic>
        <p:nvPicPr>
          <p:cNvPr id="618" name="Google Shape;618;p11"/>
          <p:cNvPicPr preferRelativeResize="0"/>
          <p:nvPr/>
        </p:nvPicPr>
        <p:blipFill rotWithShape="1">
          <a:blip r:embed="rId3" cstate="screen">
            <a:alphaModFix/>
            <a:extLst>
              <a:ext uri="{28A0092B-C50C-407E-A947-70E740481C1C}">
                <a14:useLocalDpi xmlns:a14="http://schemas.microsoft.com/office/drawing/2010/main"/>
              </a:ext>
            </a:extLst>
          </a:blip>
          <a:srcRect r="-2"/>
          <a:stretch/>
        </p:blipFill>
        <p:spPr>
          <a:xfrm>
            <a:off x="5968684" y="0"/>
            <a:ext cx="622331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24600" y="371475"/>
            <a:ext cx="5172076" cy="6200775"/>
          </a:xfrm>
          <a:prstGeom prst="rect">
            <a:avLst/>
          </a:prstGeom>
          <a:noFill/>
          <a:ln>
            <a:noFill/>
          </a:ln>
        </p:spPr>
      </p:pic>
      <p:sp>
        <p:nvSpPr>
          <p:cNvPr id="624" name="Google Shape;624;p63"/>
          <p:cNvSpPr txBox="1">
            <a:spLocks noGrp="1"/>
          </p:cNvSpPr>
          <p:nvPr>
            <p:ph type="body" idx="1"/>
          </p:nvPr>
        </p:nvSpPr>
        <p:spPr>
          <a:xfrm>
            <a:off x="695324" y="638176"/>
            <a:ext cx="5562601" cy="584834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1000"/>
              </a:spcBef>
              <a:spcAft>
                <a:spcPts val="0"/>
              </a:spcAft>
              <a:buClr>
                <a:schemeClr val="lt1"/>
              </a:buClr>
              <a:buSzPts val="2400"/>
              <a:buFont typeface="Arial"/>
              <a:buNone/>
            </a:pPr>
            <a:r>
              <a:rPr lang="en-US"/>
              <a:t>The research </a:t>
            </a:r>
            <a:r>
              <a:rPr lang="en-US" u="sng">
                <a:solidFill>
                  <a:srgbClr val="24BAA2"/>
                </a:solidFill>
                <a:hlinkClick r:id="rId4">
                  <a:extLst>
                    <a:ext uri="{A12FA001-AC4F-418D-AE19-62706E023703}">
                      <ahyp:hlinkClr xmlns:ahyp="http://schemas.microsoft.com/office/drawing/2018/hyperlinkcolor" val="tx"/>
                    </a:ext>
                  </a:extLst>
                </a:hlinkClick>
              </a:rPr>
              <a:t>"The emerging issue of Digital Empathy" (Terry &amp; Cain, 2016)</a:t>
            </a:r>
            <a:r>
              <a:rPr lang="en-US">
                <a:solidFill>
                  <a:srgbClr val="24BAA2"/>
                </a:solidFill>
              </a:rPr>
              <a:t> </a:t>
            </a:r>
            <a:r>
              <a:rPr lang="en-US"/>
              <a:t>found that empathy, in digital conversations, is mainly threatened by psychological disinhibition. </a:t>
            </a:r>
            <a:endParaRPr sz="1050"/>
          </a:p>
          <a:p>
            <a:pPr marL="0" marR="0" lvl="0" indent="0" algn="l" rtl="0">
              <a:lnSpc>
                <a:spcPct val="90000"/>
              </a:lnSpc>
              <a:spcBef>
                <a:spcPts val="1000"/>
              </a:spcBef>
              <a:spcAft>
                <a:spcPts val="0"/>
              </a:spcAft>
              <a:buClr>
                <a:schemeClr val="lt1"/>
              </a:buClr>
              <a:buSzPts val="2400"/>
              <a:buFont typeface="Arial"/>
              <a:buNone/>
            </a:pPr>
            <a:r>
              <a:rPr lang="en-US"/>
              <a:t>This concept seeks to explain the reasons for the reduction of empathy in online communications, among which we find anonymity, dissociation from the self in offline reality, alternative identities, etc. </a:t>
            </a:r>
            <a:endParaRPr/>
          </a:p>
          <a:p>
            <a:pPr marL="0" marR="0" lvl="0" indent="0" algn="l" rtl="0">
              <a:lnSpc>
                <a:spcPct val="90000"/>
              </a:lnSpc>
              <a:spcBef>
                <a:spcPts val="1000"/>
              </a:spcBef>
              <a:spcAft>
                <a:spcPts val="0"/>
              </a:spcAft>
              <a:buClr>
                <a:schemeClr val="lt1"/>
              </a:buClr>
              <a:buSzPts val="2400"/>
              <a:buFont typeface="Arial"/>
              <a:buNone/>
            </a:pPr>
            <a:r>
              <a:rPr lang="en-US"/>
              <a:t>In particular, it has been shown that younger generations who have grown up with technology are losing some social-emotional skills, thus becoming less empathetic. </a:t>
            </a:r>
            <a:endParaRPr/>
          </a:p>
        </p:txBody>
      </p:sp>
      <p:pic>
        <p:nvPicPr>
          <p:cNvPr id="625" name="Google Shape;625;p63" descr="Torn rop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77075" y="2178952"/>
            <a:ext cx="3181350" cy="2077542"/>
          </a:xfrm>
          <a:prstGeom prst="rect">
            <a:avLst/>
          </a:prstGeom>
          <a:noFill/>
          <a:ln>
            <a:noFill/>
          </a:ln>
        </p:spPr>
      </p:pic>
      <p:sp>
        <p:nvSpPr>
          <p:cNvPr id="626" name="Google Shape;626;p63"/>
          <p:cNvSpPr txBox="1"/>
          <p:nvPr/>
        </p:nvSpPr>
        <p:spPr>
          <a:xfrm>
            <a:off x="200866" y="285750"/>
            <a:ext cx="72857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Reasons for poor empathy…</a:t>
            </a:r>
            <a:endParaRPr sz="3600" b="0" i="0" u="none" strike="noStrike" cap="none">
              <a:solidFill>
                <a:srgbClr val="000000"/>
              </a:solidFill>
              <a:latin typeface="Arial"/>
              <a:ea typeface="Arial"/>
              <a:cs typeface="Arial"/>
              <a:sym typeface="Arial"/>
            </a:endParaRPr>
          </a:p>
        </p:txBody>
      </p:sp>
      <p:sp>
        <p:nvSpPr>
          <p:cNvPr id="627" name="Google Shape;627;p63"/>
          <p:cNvSpPr/>
          <p:nvPr/>
        </p:nvSpPr>
        <p:spPr>
          <a:xfrm>
            <a:off x="7229476" y="4924425"/>
            <a:ext cx="3829050" cy="1562100"/>
          </a:xfrm>
          <a:prstGeom prst="wedgeRoundRectCallout">
            <a:avLst>
              <a:gd name="adj1" fmla="val -84306"/>
              <a:gd name="adj2" fmla="val -209658"/>
              <a:gd name="adj3" fmla="val 16667"/>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8" name="Google Shape;628;p63"/>
          <p:cNvSpPr txBox="1"/>
          <p:nvPr/>
        </p:nvSpPr>
        <p:spPr>
          <a:xfrm>
            <a:off x="7519988" y="5009197"/>
            <a:ext cx="3248025"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2060"/>
                </a:solidFill>
                <a:latin typeface="Calibri"/>
                <a:ea typeface="Calibri"/>
                <a:cs typeface="Calibri"/>
                <a:sym typeface="Calibri"/>
              </a:rPr>
              <a:t>In psychology, </a:t>
            </a:r>
            <a:r>
              <a:rPr lang="en-US" sz="1800" b="1" i="0" u="none" strike="noStrike" cap="none">
                <a:solidFill>
                  <a:srgbClr val="002060"/>
                </a:solidFill>
                <a:latin typeface="Calibri"/>
                <a:ea typeface="Calibri"/>
                <a:cs typeface="Calibri"/>
                <a:sym typeface="Calibri"/>
              </a:rPr>
              <a:t>disinhibition</a:t>
            </a:r>
            <a:r>
              <a:rPr lang="en-US" sz="1800" b="0" i="0" u="none" strike="noStrike" cap="none">
                <a:solidFill>
                  <a:srgbClr val="002060"/>
                </a:solidFill>
                <a:latin typeface="Calibri"/>
                <a:ea typeface="Calibri"/>
                <a:cs typeface="Calibri"/>
                <a:sym typeface="Calibri"/>
              </a:rPr>
              <a:t> is a lack of restraint manifested in a disregard for social conventions, impulsivity, and poor risk assessment. </a:t>
            </a:r>
            <a:endParaRPr sz="1800" b="0" i="0" u="none" strike="noStrike" cap="none">
              <a:solidFill>
                <a:srgbClr val="00206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4"/>
          <p:cNvSpPr txBox="1">
            <a:spLocks noGrp="1"/>
          </p:cNvSpPr>
          <p:nvPr>
            <p:ph type="body" idx="1"/>
          </p:nvPr>
        </p:nvSpPr>
        <p:spPr>
          <a:xfrm>
            <a:off x="587314" y="1665456"/>
            <a:ext cx="10595237" cy="4538174"/>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a:t>The </a:t>
            </a:r>
            <a:r>
              <a:rPr lang="en-US" u="sng">
                <a:solidFill>
                  <a:srgbClr val="24BAA2"/>
                </a:solidFill>
                <a:hlinkClick r:id="rId3">
                  <a:extLst>
                    <a:ext uri="{A12FA001-AC4F-418D-AE19-62706E023703}">
                      <ahyp:hlinkClr xmlns:ahyp="http://schemas.microsoft.com/office/drawing/2018/hyperlinkcolor" val="tx"/>
                    </a:ext>
                  </a:extLst>
                </a:hlinkClick>
              </a:rPr>
              <a:t>DQ Institute's 2019 DQ Global Standard Report</a:t>
            </a:r>
            <a:r>
              <a:rPr lang="en-US">
                <a:solidFill>
                  <a:srgbClr val="24BAA2"/>
                </a:solidFill>
              </a:rPr>
              <a:t> </a:t>
            </a:r>
            <a:r>
              <a:rPr lang="en-US"/>
              <a:t>defines 3 key areas of Digital Empathy that individuals can act on to properly develop it:</a:t>
            </a:r>
            <a:endParaRPr/>
          </a:p>
          <a:p>
            <a:pPr marL="914400" lvl="0" indent="-342900" algn="l" rtl="0">
              <a:lnSpc>
                <a:spcPct val="90000"/>
              </a:lnSpc>
              <a:spcBef>
                <a:spcPts val="1000"/>
              </a:spcBef>
              <a:spcAft>
                <a:spcPts val="0"/>
              </a:spcAft>
              <a:buSzPts val="2400"/>
              <a:buFont typeface="Arial"/>
              <a:buChar char="•"/>
            </a:pPr>
            <a:r>
              <a:rPr lang="en-US" b="1"/>
              <a:t>Knowledge:</a:t>
            </a:r>
            <a:r>
              <a:rPr lang="en-US"/>
              <a:t> The ability of individuals to understand how their online interactions can affect the feelings of others, and how those feelings are affected by digital communication</a:t>
            </a:r>
            <a:endParaRPr/>
          </a:p>
          <a:p>
            <a:pPr marL="914400" lvl="0" indent="-342900" algn="l" rtl="0">
              <a:lnSpc>
                <a:spcPct val="90000"/>
              </a:lnSpc>
              <a:spcBef>
                <a:spcPts val="1000"/>
              </a:spcBef>
              <a:spcAft>
                <a:spcPts val="0"/>
              </a:spcAft>
              <a:buSzPts val="2400"/>
              <a:buFont typeface="Arial"/>
              <a:buChar char="•"/>
            </a:pPr>
            <a:r>
              <a:rPr lang="en-US" b="1"/>
              <a:t>Skills:</a:t>
            </a:r>
            <a:r>
              <a:rPr lang="en-US"/>
              <a:t> The ability of individuals to develop, through online interactions, social-emotional skills, becoming more sensitive to others' perspectives and emotions to provide more contextually appropriate responses</a:t>
            </a:r>
            <a:endParaRPr/>
          </a:p>
          <a:p>
            <a:pPr marL="914400" lvl="0" indent="-342900" algn="l" rtl="0">
              <a:lnSpc>
                <a:spcPct val="90000"/>
              </a:lnSpc>
              <a:spcBef>
                <a:spcPts val="1000"/>
              </a:spcBef>
              <a:spcAft>
                <a:spcPts val="0"/>
              </a:spcAft>
              <a:buSzPts val="2400"/>
              <a:buFont typeface="Arial"/>
              <a:buChar char="•"/>
            </a:pPr>
            <a:r>
              <a:rPr lang="en-US" b="1"/>
              <a:t>Attitudes and Values:</a:t>
            </a:r>
            <a:r>
              <a:rPr lang="en-US"/>
              <a:t> Development of greater awareness and understanding of users' feelings and needs.</a:t>
            </a:r>
            <a:endParaRPr/>
          </a:p>
        </p:txBody>
      </p:sp>
      <p:sp>
        <p:nvSpPr>
          <p:cNvPr id="634" name="Google Shape;634;p64"/>
          <p:cNvSpPr txBox="1"/>
          <p:nvPr/>
        </p:nvSpPr>
        <p:spPr>
          <a:xfrm>
            <a:off x="839370" y="614173"/>
            <a:ext cx="66865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24BAA2"/>
                </a:solidFill>
                <a:latin typeface="Calibri"/>
                <a:ea typeface="Calibri"/>
                <a:cs typeface="Calibri"/>
                <a:sym typeface="Calibri"/>
              </a:rPr>
              <a:t>3 key areas of </a:t>
            </a:r>
            <a:r>
              <a:rPr lang="en-US" sz="3600" b="1" i="0" u="none" strike="noStrike" cap="none">
                <a:solidFill>
                  <a:srgbClr val="24BAA2"/>
                </a:solidFill>
                <a:latin typeface="Calibri"/>
                <a:ea typeface="Calibri"/>
                <a:cs typeface="Calibri"/>
                <a:sym typeface="Calibri"/>
              </a:rPr>
              <a:t>Digital Empathy</a:t>
            </a:r>
            <a:endParaRPr sz="3600" b="1" i="0" u="none" strike="noStrike" cap="none">
              <a:solidFill>
                <a:srgbClr val="24BAA2"/>
              </a:solidFill>
              <a:latin typeface="Calibri"/>
              <a:ea typeface="Calibri"/>
              <a:cs typeface="Calibri"/>
              <a:sym typeface="Calibri"/>
            </a:endParaRPr>
          </a:p>
        </p:txBody>
      </p:sp>
      <p:grpSp>
        <p:nvGrpSpPr>
          <p:cNvPr id="635" name="Google Shape;635;p64"/>
          <p:cNvGrpSpPr/>
          <p:nvPr/>
        </p:nvGrpSpPr>
        <p:grpSpPr>
          <a:xfrm>
            <a:off x="8643758" y="489374"/>
            <a:ext cx="885533" cy="895927"/>
            <a:chOff x="7190754" y="5365577"/>
            <a:chExt cx="745521" cy="754272"/>
          </a:xfrm>
        </p:grpSpPr>
        <p:grpSp>
          <p:nvGrpSpPr>
            <p:cNvPr id="636" name="Google Shape;636;p64"/>
            <p:cNvGrpSpPr/>
            <p:nvPr/>
          </p:nvGrpSpPr>
          <p:grpSpPr>
            <a:xfrm>
              <a:off x="7353351" y="5647412"/>
              <a:ext cx="420044" cy="75879"/>
              <a:chOff x="7353351" y="5647412"/>
              <a:chExt cx="420044" cy="75879"/>
            </a:xfrm>
          </p:grpSpPr>
          <p:sp>
            <p:nvSpPr>
              <p:cNvPr id="637" name="Google Shape;637;p64"/>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64"/>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39" name="Google Shape;639;p64"/>
            <p:cNvGrpSpPr/>
            <p:nvPr/>
          </p:nvGrpSpPr>
          <p:grpSpPr>
            <a:xfrm>
              <a:off x="7190754" y="5365577"/>
              <a:ext cx="745521" cy="754272"/>
              <a:chOff x="7190754" y="5365577"/>
              <a:chExt cx="745521" cy="754272"/>
            </a:xfrm>
          </p:grpSpPr>
          <p:sp>
            <p:nvSpPr>
              <p:cNvPr id="640" name="Google Shape;640;p64"/>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64"/>
              <p:cNvSpPr/>
              <p:nvPr/>
            </p:nvSpPr>
            <p:spPr>
              <a:xfrm>
                <a:off x="7190754"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64"/>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64"/>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64"/>
              <p:cNvSpPr/>
              <p:nvPr/>
            </p:nvSpPr>
            <p:spPr>
              <a:xfrm>
                <a:off x="7340252" y="5440511"/>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64"/>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64"/>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64"/>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64"/>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0"/>
            <a:ext cx="12191980" cy="7160355"/>
          </a:xfrm>
          <a:prstGeom prst="rect">
            <a:avLst/>
          </a:prstGeom>
          <a:noFill/>
          <a:ln>
            <a:noFill/>
          </a:ln>
        </p:spPr>
      </p:pic>
      <p:sp>
        <p:nvSpPr>
          <p:cNvPr id="654" name="Google Shape;654;p65"/>
          <p:cNvSpPr txBox="1">
            <a:spLocks noGrp="1"/>
          </p:cNvSpPr>
          <p:nvPr>
            <p:ph type="body" idx="1"/>
          </p:nvPr>
        </p:nvSpPr>
        <p:spPr>
          <a:xfrm>
            <a:off x="7733211" y="942976"/>
            <a:ext cx="4023340" cy="5524500"/>
          </a:xfrm>
          <a:prstGeom prst="rect">
            <a:avLst/>
          </a:prstGeom>
          <a:solidFill>
            <a:srgbClr val="24BAA2"/>
          </a:solidFill>
          <a:ln>
            <a:noFill/>
          </a:ln>
        </p:spPr>
        <p:txBody>
          <a:bodyPr spcFirstLastPara="1" wrap="square" lIns="91425" tIns="45700" rIns="91425" bIns="45700" anchor="ctr" anchorCtr="0">
            <a:normAutofit/>
          </a:bodyPr>
          <a:lstStyle/>
          <a:p>
            <a:pPr marL="0" marR="0" lvl="0" indent="0" algn="ctr" rtl="0">
              <a:lnSpc>
                <a:spcPct val="90000"/>
              </a:lnSpc>
              <a:spcBef>
                <a:spcPts val="1000"/>
              </a:spcBef>
              <a:spcAft>
                <a:spcPts val="0"/>
              </a:spcAft>
              <a:buClr>
                <a:schemeClr val="lt1"/>
              </a:buClr>
              <a:buSzPts val="3000"/>
              <a:buFont typeface="Arial"/>
              <a:buNone/>
            </a:pPr>
            <a:r>
              <a:rPr lang="en-US" sz="3200" b="1" i="0"/>
              <a:t>   It is possible &amp; important to identify aspects that CAN be taken into consideration to ensure that digital communication is empathetic, safe, and comfortable…</a:t>
            </a:r>
            <a:endParaRPr sz="3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3"/>
          <p:cNvSpPr txBox="1">
            <a:spLocks noGrp="1"/>
          </p:cNvSpPr>
          <p:nvPr>
            <p:ph type="body" idx="1"/>
          </p:nvPr>
        </p:nvSpPr>
        <p:spPr>
          <a:xfrm>
            <a:off x="643465" y="1266825"/>
            <a:ext cx="4995333" cy="5009091"/>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2400"/>
              <a:buNone/>
            </a:pPr>
            <a:r>
              <a:rPr lang="en-US"/>
              <a:t>Especially senior clients may exhibit a natural aversion to communicating using digital tools. This can lead to behaviour termed as"</a:t>
            </a:r>
            <a:r>
              <a:rPr lang="en-US" b="1"/>
              <a:t>digital ghosting</a:t>
            </a:r>
            <a:r>
              <a:rPr lang="en-US"/>
              <a:t>“. This is basically the tendency to avoid virtual interaction, for example by not responding to an email or chat question. </a:t>
            </a:r>
            <a:endParaRPr/>
          </a:p>
          <a:p>
            <a:pPr marL="228600" lvl="0" indent="0" algn="l" rtl="0">
              <a:lnSpc>
                <a:spcPct val="90000"/>
              </a:lnSpc>
              <a:spcBef>
                <a:spcPts val="600"/>
              </a:spcBef>
              <a:spcAft>
                <a:spcPts val="0"/>
              </a:spcAft>
              <a:buSzPts val="2400"/>
              <a:buNone/>
            </a:pPr>
            <a:r>
              <a:rPr lang="en-US" b="1"/>
              <a:t>This behaviour can be due to:</a:t>
            </a:r>
            <a:endParaRPr/>
          </a:p>
          <a:p>
            <a:pPr marL="571500" lvl="0" indent="-342900" algn="l" rtl="0">
              <a:lnSpc>
                <a:spcPct val="90000"/>
              </a:lnSpc>
              <a:spcBef>
                <a:spcPts val="600"/>
              </a:spcBef>
              <a:spcAft>
                <a:spcPts val="0"/>
              </a:spcAft>
              <a:buSzPts val="2400"/>
              <a:buFont typeface="Arial"/>
              <a:buChar char="•"/>
            </a:pPr>
            <a:r>
              <a:rPr lang="en-US"/>
              <a:t>frustration, </a:t>
            </a:r>
            <a:endParaRPr/>
          </a:p>
          <a:p>
            <a:pPr marL="571500" lvl="0" indent="-342900" algn="l" rtl="0">
              <a:lnSpc>
                <a:spcPct val="90000"/>
              </a:lnSpc>
              <a:spcBef>
                <a:spcPts val="600"/>
              </a:spcBef>
              <a:spcAft>
                <a:spcPts val="0"/>
              </a:spcAft>
              <a:buSzPts val="2400"/>
              <a:buFont typeface="Arial"/>
              <a:buChar char="•"/>
            </a:pPr>
            <a:r>
              <a:rPr lang="en-US"/>
              <a:t>a lack of skills or motivation,</a:t>
            </a:r>
            <a:endParaRPr/>
          </a:p>
          <a:p>
            <a:pPr marL="571500" lvl="0" indent="-342900" algn="l" rtl="0">
              <a:lnSpc>
                <a:spcPct val="90000"/>
              </a:lnSpc>
              <a:spcBef>
                <a:spcPts val="600"/>
              </a:spcBef>
              <a:spcAft>
                <a:spcPts val="0"/>
              </a:spcAft>
              <a:buSzPts val="2400"/>
              <a:buFont typeface="Arial"/>
              <a:buChar char="•"/>
            </a:pPr>
            <a:r>
              <a:rPr lang="en-US"/>
              <a:t>anger or disappointment. </a:t>
            </a:r>
            <a:endParaRPr/>
          </a:p>
        </p:txBody>
      </p:sp>
      <p:sp>
        <p:nvSpPr>
          <p:cNvPr id="661" name="Google Shape;661;p13"/>
          <p:cNvSpPr txBox="1">
            <a:spLocks noGrp="1"/>
          </p:cNvSpPr>
          <p:nvPr>
            <p:ph type="body" idx="2"/>
          </p:nvPr>
        </p:nvSpPr>
        <p:spPr>
          <a:xfrm>
            <a:off x="762445" y="176494"/>
            <a:ext cx="4757375" cy="11951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600" b="1"/>
              <a:t>Aversion to digital communication</a:t>
            </a:r>
            <a:endParaRPr/>
          </a:p>
        </p:txBody>
      </p:sp>
      <p:pic>
        <p:nvPicPr>
          <p:cNvPr id="662" name="Google Shape;662;p13" descr="Old man sleeping on sofa"/>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76758" y="0"/>
            <a:ext cx="577231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6"/>
          <p:cNvSpPr txBox="1">
            <a:spLocks noGrp="1"/>
          </p:cNvSpPr>
          <p:nvPr>
            <p:ph type="body" idx="1"/>
          </p:nvPr>
        </p:nvSpPr>
        <p:spPr>
          <a:xfrm>
            <a:off x="57148" y="1802127"/>
            <a:ext cx="6038851" cy="4377696"/>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600"/>
              </a:spcBef>
              <a:spcAft>
                <a:spcPts val="0"/>
              </a:spcAft>
              <a:buClr>
                <a:schemeClr val="lt1"/>
              </a:buClr>
              <a:buSzPts val="2595"/>
              <a:buFont typeface="Arial"/>
              <a:buNone/>
            </a:pPr>
            <a:endParaRPr sz="1500" i="0"/>
          </a:p>
          <a:p>
            <a:pPr marL="685800" lvl="0" indent="-457200" algn="l" rtl="0">
              <a:lnSpc>
                <a:spcPct val="90000"/>
              </a:lnSpc>
              <a:spcBef>
                <a:spcPts val="600"/>
              </a:spcBef>
              <a:spcAft>
                <a:spcPts val="0"/>
              </a:spcAft>
              <a:buSzPts val="2595"/>
              <a:buFont typeface="Calibri"/>
              <a:buChar char="-"/>
            </a:pPr>
            <a:r>
              <a:rPr lang="en-US" sz="2600" i="0"/>
              <a:t>If you are waiting for a response and it is not urgent, do not solicit or mull it over. </a:t>
            </a:r>
            <a:r>
              <a:rPr lang="en-US" sz="2600" b="1" i="0"/>
              <a:t>Wait a few days, then try again. </a:t>
            </a:r>
            <a:r>
              <a:rPr lang="en-US" sz="2600" i="0"/>
              <a:t>If again you get silence, change the medium of communication (from e-mail to text or chat or, to a phone call)</a:t>
            </a:r>
            <a:endParaRPr/>
          </a:p>
          <a:p>
            <a:pPr marL="685800" lvl="0" indent="-457200" algn="l" rtl="0">
              <a:lnSpc>
                <a:spcPct val="90000"/>
              </a:lnSpc>
              <a:spcBef>
                <a:spcPts val="600"/>
              </a:spcBef>
              <a:spcAft>
                <a:spcPts val="0"/>
              </a:spcAft>
              <a:buSzPts val="2595"/>
              <a:buFont typeface="Calibri"/>
              <a:buChar char="-"/>
            </a:pPr>
            <a:r>
              <a:rPr lang="en-US" sz="2600" i="0"/>
              <a:t>If you must respond, do so immediately if it is urgent or at least inform the client when you will respond. </a:t>
            </a:r>
            <a:endParaRPr/>
          </a:p>
        </p:txBody>
      </p:sp>
      <p:sp>
        <p:nvSpPr>
          <p:cNvPr id="668" name="Google Shape;668;p66"/>
          <p:cNvSpPr txBox="1">
            <a:spLocks noGrp="1"/>
          </p:cNvSpPr>
          <p:nvPr>
            <p:ph type="body" idx="2"/>
          </p:nvPr>
        </p:nvSpPr>
        <p:spPr>
          <a:xfrm>
            <a:off x="-93700" y="186578"/>
            <a:ext cx="6189700" cy="181367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en-US"/>
              <a:t>There are rules to avoid this, which apply both to you and to your clients/patients:</a:t>
            </a:r>
            <a:endParaRPr/>
          </a:p>
        </p:txBody>
      </p:sp>
      <p:pic>
        <p:nvPicPr>
          <p:cNvPr id="669" name="Google Shape;669;p66" descr="Immagine che contiene testo&#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6304000" y="439730"/>
            <a:ext cx="5244533" cy="60457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body" idx="1"/>
          </p:nvPr>
        </p:nvSpPr>
        <p:spPr>
          <a:xfrm>
            <a:off x="1" y="1632391"/>
            <a:ext cx="6095999" cy="4392706"/>
          </a:xfrm>
          <a:prstGeom prst="rect">
            <a:avLst/>
          </a:prstGeom>
          <a:noFill/>
          <a:ln>
            <a:noFill/>
          </a:ln>
        </p:spPr>
        <p:txBody>
          <a:bodyPr spcFirstLastPara="1" wrap="square" lIns="91425" tIns="45700" rIns="91425" bIns="45700" anchor="ctr" anchorCtr="0">
            <a:normAutofit/>
          </a:bodyPr>
          <a:lstStyle/>
          <a:p>
            <a:pPr marL="457200" marR="0" lvl="0" indent="0" algn="l" rtl="0">
              <a:lnSpc>
                <a:spcPct val="90000"/>
              </a:lnSpc>
              <a:spcBef>
                <a:spcPts val="1000"/>
              </a:spcBef>
              <a:spcAft>
                <a:spcPts val="0"/>
              </a:spcAft>
              <a:buClr>
                <a:schemeClr val="lt1"/>
              </a:buClr>
              <a:buSzPts val="2400"/>
              <a:buFont typeface="Arial"/>
              <a:buNone/>
            </a:pPr>
            <a:endParaRPr i="0"/>
          </a:p>
          <a:p>
            <a:pPr marL="457200" marR="0" lvl="0" indent="0" algn="l" rtl="0">
              <a:lnSpc>
                <a:spcPct val="90000"/>
              </a:lnSpc>
              <a:spcBef>
                <a:spcPts val="1000"/>
              </a:spcBef>
              <a:spcAft>
                <a:spcPts val="0"/>
              </a:spcAft>
              <a:buClr>
                <a:schemeClr val="lt1"/>
              </a:buClr>
              <a:buSzPts val="2400"/>
              <a:buFont typeface="Arial"/>
              <a:buNone/>
            </a:pPr>
            <a:r>
              <a:rPr lang="en-US" i="0"/>
              <a:t>The use of video calling instead of audio-only calling and messaging is therefore preferable. </a:t>
            </a:r>
            <a:endParaRPr/>
          </a:p>
          <a:p>
            <a:pPr marL="457200" marR="0" lvl="0" indent="0" algn="l" rtl="0">
              <a:lnSpc>
                <a:spcPct val="90000"/>
              </a:lnSpc>
              <a:spcBef>
                <a:spcPts val="1000"/>
              </a:spcBef>
              <a:spcAft>
                <a:spcPts val="0"/>
              </a:spcAft>
              <a:buClr>
                <a:schemeClr val="lt1"/>
              </a:buClr>
              <a:buSzPts val="2400"/>
              <a:buFont typeface="Arial"/>
              <a:buNone/>
            </a:pPr>
            <a:r>
              <a:rPr lang="en-US" i="0"/>
              <a:t>Through video, emotional signals and vocal inflections are easier to recognise and help to establish more complete virtual relationships. </a:t>
            </a:r>
            <a:endParaRPr/>
          </a:p>
          <a:p>
            <a:pPr marL="457200" marR="0" lvl="0" indent="0" algn="l" rtl="0">
              <a:lnSpc>
                <a:spcPct val="90000"/>
              </a:lnSpc>
              <a:spcBef>
                <a:spcPts val="1000"/>
              </a:spcBef>
              <a:spcAft>
                <a:spcPts val="0"/>
              </a:spcAft>
              <a:buClr>
                <a:schemeClr val="lt1"/>
              </a:buClr>
              <a:buSzPts val="2400"/>
              <a:buFont typeface="Arial"/>
              <a:buNone/>
            </a:pPr>
            <a:r>
              <a:rPr lang="en-US" i="0"/>
              <a:t>Therefore, during video communications, we recommend framing the entire torso, hands, and surroundings.</a:t>
            </a:r>
            <a:endParaRPr i="0"/>
          </a:p>
        </p:txBody>
      </p:sp>
      <p:pic>
        <p:nvPicPr>
          <p:cNvPr id="675" name="Google Shape;675;p67"/>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04000" y="439730"/>
            <a:ext cx="5244533" cy="6045736"/>
          </a:xfrm>
          <a:prstGeom prst="rect">
            <a:avLst/>
          </a:prstGeom>
          <a:solidFill>
            <a:srgbClr val="F2F2F2"/>
          </a:solidFill>
          <a:ln>
            <a:noFill/>
          </a:ln>
        </p:spPr>
      </p:pic>
      <p:sp>
        <p:nvSpPr>
          <p:cNvPr id="676" name="Google Shape;676;p67"/>
          <p:cNvSpPr txBox="1"/>
          <p:nvPr/>
        </p:nvSpPr>
        <p:spPr>
          <a:xfrm>
            <a:off x="416379" y="348402"/>
            <a:ext cx="5364737" cy="1815841"/>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a:solidFill>
                  <a:srgbClr val="24BAA2"/>
                </a:solidFill>
                <a:latin typeface="Calibri"/>
                <a:ea typeface="Calibri"/>
                <a:cs typeface="Calibri"/>
                <a:sym typeface="Calibri"/>
              </a:rPr>
              <a:t>Making digital communications more like face-to-face communications can be a good way to overcome this problem.</a:t>
            </a:r>
            <a:endParaRPr sz="2800" b="0" i="0" u="none" strike="noStrike" cap="none">
              <a:solidFill>
                <a:srgbClr val="24BAA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8"/>
          <p:cNvSpPr txBox="1">
            <a:spLocks noGrp="1"/>
          </p:cNvSpPr>
          <p:nvPr>
            <p:ph type="body" idx="1"/>
          </p:nvPr>
        </p:nvSpPr>
        <p:spPr>
          <a:xfrm>
            <a:off x="332996" y="1491071"/>
            <a:ext cx="5886993" cy="481342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SzPct val="99792"/>
              <a:buNone/>
            </a:pPr>
            <a:r>
              <a:rPr lang="en-US" sz="2600"/>
              <a:t>When video calling is not possible, but it is necessary to communicate via messaging, it is advisable to be </a:t>
            </a:r>
            <a:r>
              <a:rPr lang="en-US" sz="2600" b="1"/>
              <a:t>clear and authentic, avoiding misunderstandings and ambiguity </a:t>
            </a:r>
            <a:r>
              <a:rPr lang="en-US" sz="2600"/>
              <a:t>even if this means longer messages.</a:t>
            </a:r>
            <a:endParaRPr/>
          </a:p>
          <a:p>
            <a:pPr marL="0" lvl="0" indent="0" algn="l" rtl="0">
              <a:lnSpc>
                <a:spcPct val="90000"/>
              </a:lnSpc>
              <a:spcBef>
                <a:spcPts val="1000"/>
              </a:spcBef>
              <a:spcAft>
                <a:spcPts val="0"/>
              </a:spcAft>
              <a:buSzPct val="99792"/>
              <a:buNone/>
            </a:pPr>
            <a:r>
              <a:rPr lang="en-US" sz="2600"/>
              <a:t>Practice active listening, encourage dialogue, and make sure that both you and your client understand each other correctly. </a:t>
            </a:r>
            <a:endParaRPr/>
          </a:p>
          <a:p>
            <a:pPr marL="0" lvl="0" indent="0" algn="l" rtl="0">
              <a:lnSpc>
                <a:spcPct val="90000"/>
              </a:lnSpc>
              <a:spcBef>
                <a:spcPts val="1000"/>
              </a:spcBef>
              <a:spcAft>
                <a:spcPts val="0"/>
              </a:spcAft>
              <a:buSzPct val="99792"/>
              <a:buNone/>
            </a:pPr>
            <a:r>
              <a:rPr lang="en-US" sz="2600"/>
              <a:t>In this regard, one method of trying to avoid ambiguity is the "Teach-Back Method": if you have the feeling that your client is not interpreting the conversation correctly, ask or prompt them to repeat what you have said.</a:t>
            </a:r>
            <a:endParaRPr/>
          </a:p>
          <a:p>
            <a:pPr marL="0" lvl="0" indent="0" algn="l" rtl="0">
              <a:lnSpc>
                <a:spcPct val="90000"/>
              </a:lnSpc>
              <a:spcBef>
                <a:spcPts val="1000"/>
              </a:spcBef>
              <a:spcAft>
                <a:spcPts val="0"/>
              </a:spcAft>
              <a:buSzPct val="136557"/>
              <a:buNone/>
            </a:pPr>
            <a:endParaRPr sz="1900"/>
          </a:p>
        </p:txBody>
      </p:sp>
      <p:sp>
        <p:nvSpPr>
          <p:cNvPr id="682" name="Google Shape;682;p68"/>
          <p:cNvSpPr txBox="1">
            <a:spLocks noGrp="1"/>
          </p:cNvSpPr>
          <p:nvPr>
            <p:ph type="body" idx="2"/>
          </p:nvPr>
        </p:nvSpPr>
        <p:spPr>
          <a:xfrm>
            <a:off x="391887" y="219075"/>
            <a:ext cx="5211596" cy="1452971"/>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1000"/>
              </a:spcBef>
              <a:spcAft>
                <a:spcPts val="0"/>
              </a:spcAft>
              <a:buClr>
                <a:srgbClr val="24BAA2"/>
              </a:buClr>
              <a:buSzPct val="131471"/>
              <a:buFont typeface="Arial"/>
              <a:buNone/>
            </a:pPr>
            <a:r>
              <a:rPr lang="en-US"/>
              <a:t>C</a:t>
            </a:r>
            <a:r>
              <a:rPr lang="en-US" b="1"/>
              <a:t>ommunication </a:t>
            </a:r>
            <a:r>
              <a:rPr lang="en-US"/>
              <a:t>v</a:t>
            </a:r>
            <a:r>
              <a:rPr lang="en-US" b="1"/>
              <a:t>ia Messag</a:t>
            </a:r>
            <a:r>
              <a:rPr lang="en-US"/>
              <a:t>ing…(Text or Email)</a:t>
            </a:r>
            <a:endParaRPr/>
          </a:p>
        </p:txBody>
      </p:sp>
      <p:pic>
        <p:nvPicPr>
          <p:cNvPr id="683" name="Google Shape;683;p68" descr="Woman on phone sitting beside crutches"/>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219989" y="439730"/>
            <a:ext cx="5328544" cy="6045736"/>
          </a:xfrm>
          <a:prstGeom prst="rect">
            <a:avLst/>
          </a:prstGeom>
          <a:solidFill>
            <a:srgbClr val="F2F2F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Often, </a:t>
            </a:r>
            <a:r>
              <a:rPr lang="en-US" i="0"/>
              <a:t>in order to more accurately communicate our moods and feelings, it can be useful to use an emoji</a:t>
            </a:r>
            <a:r>
              <a:rPr lang="en-US"/>
              <a:t>. </a:t>
            </a:r>
            <a:endParaRPr/>
          </a:p>
          <a:p>
            <a:pPr marL="0" lvl="0" indent="0" algn="l" rtl="0">
              <a:lnSpc>
                <a:spcPct val="90000"/>
              </a:lnSpc>
              <a:spcBef>
                <a:spcPts val="1000"/>
              </a:spcBef>
              <a:spcAft>
                <a:spcPts val="0"/>
              </a:spcAft>
              <a:buSzPts val="2400"/>
              <a:buNone/>
            </a:pPr>
            <a:r>
              <a:rPr lang="en-US"/>
              <a:t>These</a:t>
            </a:r>
            <a:r>
              <a:rPr lang="en-US" i="0"/>
              <a:t> are nothing more than small images designed to replicate our facial expressions and emotions, providing an indication of feelings and context to digital communications.</a:t>
            </a:r>
            <a:endParaRPr/>
          </a:p>
          <a:p>
            <a:pPr marL="0" lvl="0" indent="0" algn="l" rtl="0">
              <a:lnSpc>
                <a:spcPct val="90000"/>
              </a:lnSpc>
              <a:spcBef>
                <a:spcPts val="1000"/>
              </a:spcBef>
              <a:spcAft>
                <a:spcPts val="0"/>
              </a:spcAft>
              <a:buSzPts val="2400"/>
              <a:buNone/>
            </a:pPr>
            <a:r>
              <a:rPr lang="en-US" b="1" i="0"/>
              <a:t>Be careful, however, DO NOT go overboard!</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pic>
        <p:nvPicPr>
          <p:cNvPr id="689" name="Google Shape;689;p70"/>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8583306" y="1246695"/>
            <a:ext cx="2444127" cy="4336988"/>
          </a:xfrm>
          <a:prstGeom prst="rect">
            <a:avLst/>
          </a:prstGeom>
          <a:noFill/>
          <a:ln>
            <a:noFill/>
          </a:ln>
        </p:spPr>
      </p:pic>
      <p:sp>
        <p:nvSpPr>
          <p:cNvPr id="690" name="Google Shape;690;p70"/>
          <p:cNvSpPr txBox="1">
            <a:spLocks noGrp="1"/>
          </p:cNvSpPr>
          <p:nvPr>
            <p:ph type="body" idx="2"/>
          </p:nvPr>
        </p:nvSpPr>
        <p:spPr>
          <a:xfrm>
            <a:off x="481182" y="904875"/>
            <a:ext cx="5211596" cy="145297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4378"/>
              <a:buFont typeface="Arial"/>
              <a:buNone/>
            </a:pPr>
            <a:r>
              <a:rPr lang="en-US"/>
              <a:t>C</a:t>
            </a:r>
            <a:r>
              <a:rPr lang="en-US" b="1"/>
              <a:t>ommunication </a:t>
            </a:r>
            <a:r>
              <a:rPr lang="en-US"/>
              <a:t>v</a:t>
            </a:r>
            <a:r>
              <a:rPr lang="en-US" b="1"/>
              <a:t>ia Messag</a:t>
            </a:r>
            <a:r>
              <a:rPr lang="en-US"/>
              <a:t>ing…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9" descr="Open notebook with drawn charts"/>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rgbClr val="F2F2F2"/>
          </a:solidFill>
          <a:ln>
            <a:noFill/>
          </a:ln>
        </p:spPr>
      </p:pic>
      <p:sp>
        <p:nvSpPr>
          <p:cNvPr id="697" name="Google Shape;697;p9"/>
          <p:cNvSpPr txBox="1">
            <a:spLocks noGrp="1"/>
          </p:cNvSpPr>
          <p:nvPr>
            <p:ph type="body" idx="1"/>
          </p:nvPr>
        </p:nvSpPr>
        <p:spPr>
          <a:xfrm>
            <a:off x="0" y="0"/>
            <a:ext cx="5554663" cy="3295650"/>
          </a:xfrm>
          <a:prstGeom prst="rect">
            <a:avLst/>
          </a:prstGeom>
          <a:solidFill>
            <a:srgbClr val="7F3494"/>
          </a:solidFill>
          <a:ln>
            <a:noFill/>
          </a:ln>
        </p:spPr>
        <p:txBody>
          <a:bodyPr spcFirstLastPara="1" wrap="square" lIns="91425" tIns="45700" rIns="91425" bIns="45700" anchor="ctr" anchorCtr="0">
            <a:normAutofit fontScale="92500"/>
          </a:bodyPr>
          <a:lstStyle/>
          <a:p>
            <a:pPr marL="360000" marR="0" lvl="0" indent="0" algn="ctr" rtl="0">
              <a:lnSpc>
                <a:spcPct val="90000"/>
              </a:lnSpc>
              <a:spcBef>
                <a:spcPts val="600"/>
              </a:spcBef>
              <a:spcAft>
                <a:spcPts val="0"/>
              </a:spcAft>
              <a:buClr>
                <a:schemeClr val="lt1"/>
              </a:buClr>
              <a:buSzPct val="180180"/>
              <a:buFont typeface="Arial"/>
              <a:buNone/>
            </a:pPr>
            <a:endParaRPr sz="1800" b="1" i="0" u="none" strike="noStrike" cap="none">
              <a:solidFill>
                <a:srgbClr val="24BAA2"/>
              </a:solidFill>
              <a:latin typeface="Calibri"/>
              <a:ea typeface="Calibri"/>
              <a:cs typeface="Calibri"/>
              <a:sym typeface="Calibri"/>
            </a:endParaRPr>
          </a:p>
          <a:p>
            <a:pPr marL="360000" marR="0" lvl="0" indent="0" algn="l" rtl="0">
              <a:lnSpc>
                <a:spcPct val="90000"/>
              </a:lnSpc>
              <a:spcBef>
                <a:spcPts val="600"/>
              </a:spcBef>
              <a:spcAft>
                <a:spcPts val="0"/>
              </a:spcAft>
              <a:buClr>
                <a:schemeClr val="lt1"/>
              </a:buClr>
              <a:buSzPct val="90090"/>
              <a:buFont typeface="Arial"/>
              <a:buNone/>
            </a:pPr>
            <a:r>
              <a:rPr lang="en-US" sz="3600" b="1" i="0" u="none" strike="noStrike" cap="none">
                <a:solidFill>
                  <a:srgbClr val="24BAA2"/>
                </a:solidFill>
                <a:latin typeface="Calibri"/>
                <a:ea typeface="Calibri"/>
                <a:cs typeface="Calibri"/>
                <a:sym typeface="Calibri"/>
              </a:rPr>
              <a:t>Communication via Visuals</a:t>
            </a:r>
            <a:endParaRPr sz="2400" b="1" i="0">
              <a:solidFill>
                <a:schemeClr val="lt1"/>
              </a:solidFill>
            </a:endParaRPr>
          </a:p>
          <a:p>
            <a:pPr marL="360000" marR="0" lvl="0" indent="0" algn="ctr" rtl="0">
              <a:lnSpc>
                <a:spcPct val="90000"/>
              </a:lnSpc>
              <a:spcBef>
                <a:spcPts val="600"/>
              </a:spcBef>
              <a:spcAft>
                <a:spcPts val="0"/>
              </a:spcAft>
              <a:buClr>
                <a:schemeClr val="lt1"/>
              </a:buClr>
              <a:buSzPts val="3000"/>
              <a:buFont typeface="Arial"/>
              <a:buNone/>
            </a:pPr>
            <a:endParaRPr sz="800" b="1" i="0">
              <a:solidFill>
                <a:schemeClr val="lt1"/>
              </a:solidFill>
            </a:endParaRPr>
          </a:p>
          <a:p>
            <a:pPr marL="360000" marR="0" lvl="0" indent="0" algn="ctr" rtl="0">
              <a:lnSpc>
                <a:spcPct val="90000"/>
              </a:lnSpc>
              <a:spcBef>
                <a:spcPts val="600"/>
              </a:spcBef>
              <a:spcAft>
                <a:spcPts val="0"/>
              </a:spcAft>
              <a:buClr>
                <a:schemeClr val="lt1"/>
              </a:buClr>
              <a:buSzPct val="135135"/>
              <a:buFont typeface="Arial"/>
              <a:buNone/>
            </a:pPr>
            <a:r>
              <a:rPr lang="en-US" sz="2400" i="0">
                <a:solidFill>
                  <a:schemeClr val="lt1"/>
                </a:solidFill>
              </a:rPr>
              <a:t>Another way to reduce misunderstandings, especially in the case of more complex concepts, is to support your speech with visual material (e.g., slides, handouts, diagrams, charts, etc.).</a:t>
            </a:r>
            <a:endParaRPr>
              <a:solidFill>
                <a:schemeClr val="lt1"/>
              </a:solidFill>
            </a:endParaRPr>
          </a:p>
          <a:p>
            <a:pPr marL="360000" marR="0" lvl="0" indent="0" algn="l" rtl="0">
              <a:lnSpc>
                <a:spcPct val="90000"/>
              </a:lnSpc>
              <a:spcBef>
                <a:spcPts val="1000"/>
              </a:spcBef>
              <a:spcAft>
                <a:spcPts val="0"/>
              </a:spcAft>
              <a:buClr>
                <a:schemeClr val="lt1"/>
              </a:buClr>
              <a:buSzPct val="108107"/>
              <a:buFont typeface="Arial"/>
              <a:buNone/>
            </a:pP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6"/>
          <p:cNvSpPr txBox="1">
            <a:spLocks noGrp="1"/>
          </p:cNvSpPr>
          <p:nvPr>
            <p:ph type="body" idx="1"/>
          </p:nvPr>
        </p:nvSpPr>
        <p:spPr>
          <a:xfrm>
            <a:off x="798381" y="1921879"/>
            <a:ext cx="7297870" cy="38499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92E4B"/>
              </a:buClr>
              <a:buSzPts val="2400"/>
              <a:buNone/>
            </a:pPr>
            <a:r>
              <a:rPr lang="en-US" b="1" i="1" dirty="0">
                <a:solidFill>
                  <a:srgbClr val="002060"/>
                </a:solidFill>
              </a:rPr>
              <a:t>Quality of life </a:t>
            </a:r>
            <a:r>
              <a:rPr lang="en-US" dirty="0">
                <a:solidFill>
                  <a:srgbClr val="002060"/>
                </a:solidFill>
              </a:rPr>
              <a:t>is a concept inextricably linked to that of </a:t>
            </a:r>
            <a:r>
              <a:rPr lang="en-US" b="1" i="1" dirty="0">
                <a:solidFill>
                  <a:srgbClr val="002060"/>
                </a:solidFill>
              </a:rPr>
              <a:t>well-being</a:t>
            </a:r>
            <a:r>
              <a:rPr lang="en-US" dirty="0">
                <a:solidFill>
                  <a:srgbClr val="002060"/>
                </a:solidFill>
              </a:rPr>
              <a:t>, which we define as an individual's optimal </a:t>
            </a:r>
            <a:r>
              <a:rPr lang="en-US" b="1" i="1" dirty="0">
                <a:solidFill>
                  <a:srgbClr val="002060"/>
                </a:solidFill>
              </a:rPr>
              <a:t>physical</a:t>
            </a:r>
            <a:r>
              <a:rPr lang="en-US" b="1" dirty="0">
                <a:solidFill>
                  <a:srgbClr val="002060"/>
                </a:solidFill>
              </a:rPr>
              <a:t>, </a:t>
            </a:r>
            <a:r>
              <a:rPr lang="en-US" b="1" i="1" dirty="0">
                <a:solidFill>
                  <a:srgbClr val="002060"/>
                </a:solidFill>
              </a:rPr>
              <a:t>psychological</a:t>
            </a:r>
            <a:r>
              <a:rPr lang="en-US" b="1" dirty="0">
                <a:solidFill>
                  <a:srgbClr val="002060"/>
                </a:solidFill>
              </a:rPr>
              <a:t> and </a:t>
            </a:r>
            <a:r>
              <a:rPr lang="en-US" b="1" i="1" dirty="0">
                <a:solidFill>
                  <a:srgbClr val="002060"/>
                </a:solidFill>
              </a:rPr>
              <a:t>social</a:t>
            </a:r>
            <a:r>
              <a:rPr lang="en-US" b="1" dirty="0">
                <a:solidFill>
                  <a:srgbClr val="002060"/>
                </a:solidFill>
              </a:rPr>
              <a:t> condition</a:t>
            </a:r>
            <a:r>
              <a:rPr lang="en-US" dirty="0">
                <a:solidFill>
                  <a:srgbClr val="002060"/>
                </a:solidFill>
              </a:rPr>
              <a:t>. </a:t>
            </a:r>
            <a:endParaRPr dirty="0">
              <a:solidFill>
                <a:srgbClr val="002060"/>
              </a:solidFill>
            </a:endParaRPr>
          </a:p>
          <a:p>
            <a:pPr marL="0" lvl="0" indent="0" algn="l" rtl="0">
              <a:lnSpc>
                <a:spcPct val="90000"/>
              </a:lnSpc>
              <a:spcBef>
                <a:spcPts val="1000"/>
              </a:spcBef>
              <a:spcAft>
                <a:spcPts val="0"/>
              </a:spcAft>
              <a:buClr>
                <a:srgbClr val="092E4B"/>
              </a:buClr>
              <a:buSzPts val="2400"/>
              <a:buNone/>
            </a:pPr>
            <a:r>
              <a:rPr lang="en-US" dirty="0">
                <a:solidFill>
                  <a:srgbClr val="002060"/>
                </a:solidFill>
              </a:rPr>
              <a:t>A natural enemy of it is </a:t>
            </a:r>
            <a:r>
              <a:rPr lang="en-US" b="1" i="1" dirty="0">
                <a:solidFill>
                  <a:srgbClr val="002060"/>
                </a:solidFill>
              </a:rPr>
              <a:t>negative stress</a:t>
            </a:r>
            <a:r>
              <a:rPr lang="en-US" dirty="0">
                <a:solidFill>
                  <a:srgbClr val="002060"/>
                </a:solidFill>
              </a:rPr>
              <a:t>, the alarm signal that is triggered in our body when an external factor upsets its internal balance. </a:t>
            </a:r>
            <a:endParaRPr dirty="0">
              <a:solidFill>
                <a:srgbClr val="002060"/>
              </a:solidFill>
            </a:endParaRPr>
          </a:p>
          <a:p>
            <a:pPr marL="0" lvl="0" indent="0" algn="l" rtl="0">
              <a:lnSpc>
                <a:spcPct val="90000"/>
              </a:lnSpc>
              <a:spcBef>
                <a:spcPts val="1000"/>
              </a:spcBef>
              <a:spcAft>
                <a:spcPts val="0"/>
              </a:spcAft>
              <a:buClr>
                <a:srgbClr val="092E4B"/>
              </a:buClr>
              <a:buSzPts val="2400"/>
              <a:buNone/>
            </a:pPr>
            <a:r>
              <a:rPr lang="en-US" dirty="0">
                <a:solidFill>
                  <a:srgbClr val="002060"/>
                </a:solidFill>
              </a:rPr>
              <a:t>To achieve a satisfactory level of </a:t>
            </a:r>
            <a:r>
              <a:rPr lang="en-US" i="1" dirty="0">
                <a:solidFill>
                  <a:srgbClr val="002060"/>
                </a:solidFill>
              </a:rPr>
              <a:t>quality of life</a:t>
            </a:r>
            <a:r>
              <a:rPr lang="en-US" dirty="0">
                <a:solidFill>
                  <a:srgbClr val="002060"/>
                </a:solidFill>
              </a:rPr>
              <a:t>, it is also essential to assess the quality of our </a:t>
            </a:r>
            <a:r>
              <a:rPr lang="en-US" i="1" dirty="0">
                <a:solidFill>
                  <a:srgbClr val="002060"/>
                </a:solidFill>
              </a:rPr>
              <a:t>work</a:t>
            </a:r>
            <a:r>
              <a:rPr lang="en-US" dirty="0">
                <a:solidFill>
                  <a:srgbClr val="002060"/>
                </a:solidFill>
              </a:rPr>
              <a:t>, in the context of which stress levels are often very high, so much so that in some cases it leads to the development of </a:t>
            </a:r>
            <a:r>
              <a:rPr lang="en-US" b="1" i="1" dirty="0">
                <a:solidFill>
                  <a:srgbClr val="002060"/>
                </a:solidFill>
              </a:rPr>
              <a:t>burnout syndrome</a:t>
            </a:r>
            <a:r>
              <a:rPr lang="en-US" dirty="0">
                <a:solidFill>
                  <a:srgbClr val="002060"/>
                </a:solidFill>
              </a:rPr>
              <a:t>. </a:t>
            </a:r>
            <a:endParaRPr dirty="0">
              <a:solidFill>
                <a:srgbClr val="002060"/>
              </a:solidFill>
            </a:endParaRPr>
          </a:p>
        </p:txBody>
      </p:sp>
      <p:sp>
        <p:nvSpPr>
          <p:cNvPr id="310" name="Google Shape;310;p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a:t>Quality of life</a:t>
            </a:r>
            <a:endParaRPr/>
          </a:p>
        </p:txBody>
      </p:sp>
      <p:grpSp>
        <p:nvGrpSpPr>
          <p:cNvPr id="311" name="Google Shape;311;p6"/>
          <p:cNvGrpSpPr/>
          <p:nvPr/>
        </p:nvGrpSpPr>
        <p:grpSpPr>
          <a:xfrm>
            <a:off x="4448524" y="679332"/>
            <a:ext cx="1086135" cy="968195"/>
            <a:chOff x="4422991" y="1951890"/>
            <a:chExt cx="1086135" cy="968195"/>
          </a:xfrm>
        </p:grpSpPr>
        <p:sp>
          <p:nvSpPr>
            <p:cNvPr id="312" name="Google Shape;312;p6"/>
            <p:cNvSpPr/>
            <p:nvPr/>
          </p:nvSpPr>
          <p:spPr>
            <a:xfrm>
              <a:off x="4422991" y="1951890"/>
              <a:ext cx="1086135" cy="968195"/>
            </a:xfrm>
            <a:custGeom>
              <a:avLst/>
              <a:gdLst/>
              <a:ahLst/>
              <a:cxnLst/>
              <a:rect l="l" t="t" r="r" b="b"/>
              <a:pathLst>
                <a:path w="1086135" h="968195" extrusionOk="0">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13" name="Google Shape;313;p6"/>
            <p:cNvGrpSpPr/>
            <p:nvPr/>
          </p:nvGrpSpPr>
          <p:grpSpPr>
            <a:xfrm>
              <a:off x="4738409" y="2001259"/>
              <a:ext cx="466270" cy="416900"/>
              <a:chOff x="4738409" y="2001259"/>
              <a:chExt cx="466270" cy="416900"/>
            </a:xfrm>
          </p:grpSpPr>
          <p:sp>
            <p:nvSpPr>
              <p:cNvPr id="314" name="Google Shape;314;p6"/>
              <p:cNvSpPr/>
              <p:nvPr/>
            </p:nvSpPr>
            <p:spPr>
              <a:xfrm>
                <a:off x="4738409" y="2044063"/>
                <a:ext cx="69649" cy="247929"/>
              </a:xfrm>
              <a:custGeom>
                <a:avLst/>
                <a:gdLst/>
                <a:ahLst/>
                <a:cxnLst/>
                <a:rect l="l" t="t" r="r" b="b"/>
                <a:pathLst>
                  <a:path w="69649" h="247929" extrusionOk="0">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6"/>
              <p:cNvSpPr/>
              <p:nvPr/>
            </p:nvSpPr>
            <p:spPr>
              <a:xfrm>
                <a:off x="4848120" y="2330391"/>
                <a:ext cx="233135" cy="87768"/>
              </a:xfrm>
              <a:custGeom>
                <a:avLst/>
                <a:gdLst/>
                <a:ahLst/>
                <a:cxnLst/>
                <a:rect l="l" t="t" r="r" b="b"/>
                <a:pathLst>
                  <a:path w="233135" h="87768" extrusionOk="0">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6"/>
              <p:cNvSpPr/>
              <p:nvPr/>
            </p:nvSpPr>
            <p:spPr>
              <a:xfrm>
                <a:off x="4828207" y="2001259"/>
                <a:ext cx="376472" cy="290732"/>
              </a:xfrm>
              <a:custGeom>
                <a:avLst/>
                <a:gdLst/>
                <a:ahLst/>
                <a:cxnLst/>
                <a:rect l="l" t="t" r="r" b="b"/>
                <a:pathLst>
                  <a:path w="376472" h="290732" extrusionOk="0">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317" name="Google Shape;317;p6" descr="Stressed doctor at work"/>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19731" y="1921879"/>
            <a:ext cx="3307211" cy="4210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4"/>
          <p:cNvSpPr txBox="1">
            <a:spLocks noGrp="1"/>
          </p:cNvSpPr>
          <p:nvPr>
            <p:ph type="body" idx="1"/>
          </p:nvPr>
        </p:nvSpPr>
        <p:spPr>
          <a:xfrm>
            <a:off x="5679832" y="1428750"/>
            <a:ext cx="5578718" cy="489585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2395"/>
              <a:buNone/>
            </a:pPr>
            <a:r>
              <a:rPr lang="en-US"/>
              <a:t>An indispensable characteristic of empathy is the ability to pay interested and intentional attention to communication with another person. </a:t>
            </a:r>
            <a:endParaRPr/>
          </a:p>
          <a:p>
            <a:pPr marL="228600" lvl="0" indent="0" algn="l" rtl="0">
              <a:lnSpc>
                <a:spcPct val="90000"/>
              </a:lnSpc>
              <a:spcBef>
                <a:spcPts val="1000"/>
              </a:spcBef>
              <a:spcAft>
                <a:spcPts val="0"/>
              </a:spcAft>
              <a:buSzPts val="2395"/>
              <a:buNone/>
            </a:pPr>
            <a:r>
              <a:rPr lang="en-US" b="1"/>
              <a:t>Active listening </a:t>
            </a:r>
            <a:r>
              <a:rPr lang="en-US"/>
              <a:t>implies the complete involvement of the listener, who encourages their communicating partner to express his or her thoughts, without interrupting and judging them. </a:t>
            </a:r>
            <a:r>
              <a:rPr lang="en-US" b="1"/>
              <a:t>It is a fundamental feature of a relationship with the client/patient, who then feels welcome and understood.</a:t>
            </a:r>
            <a:endParaRPr b="1"/>
          </a:p>
          <a:p>
            <a:pPr marL="457200" marR="0" lvl="0" indent="-228600" algn="l" rtl="0">
              <a:lnSpc>
                <a:spcPct val="90000"/>
              </a:lnSpc>
              <a:spcBef>
                <a:spcPts val="1000"/>
              </a:spcBef>
              <a:spcAft>
                <a:spcPts val="0"/>
              </a:spcAft>
              <a:buClr>
                <a:schemeClr val="lt1"/>
              </a:buClr>
              <a:buSzPts val="3113"/>
              <a:buFont typeface="Arial"/>
              <a:buNone/>
            </a:pPr>
            <a:endParaRPr/>
          </a:p>
        </p:txBody>
      </p:sp>
      <p:sp>
        <p:nvSpPr>
          <p:cNvPr id="704" name="Google Shape;704;p14"/>
          <p:cNvSpPr txBox="1">
            <a:spLocks noGrp="1"/>
          </p:cNvSpPr>
          <p:nvPr>
            <p:ph type="body" idx="2"/>
          </p:nvPr>
        </p:nvSpPr>
        <p:spPr>
          <a:xfrm>
            <a:off x="5749723" y="436098"/>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a:t>Active listening</a:t>
            </a:r>
            <a:endParaRPr/>
          </a:p>
        </p:txBody>
      </p:sp>
      <p:pic>
        <p:nvPicPr>
          <p:cNvPr id="705" name="Google Shape;705;p14"/>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20" y="1866787"/>
            <a:ext cx="5130780" cy="39131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body" idx="1"/>
          </p:nvPr>
        </p:nvSpPr>
        <p:spPr>
          <a:xfrm>
            <a:off x="5086349" y="990600"/>
            <a:ext cx="6105525" cy="4321175"/>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en-US" sz="2400" i="0"/>
              <a:t>reading e-mails/messages carefully, identifying the needs of others, learning to give importance to their problems, without feeling the need to solve them</a:t>
            </a:r>
            <a:endParaRPr sz="2400" i="0"/>
          </a:p>
          <a:p>
            <a:pPr marL="571500" lvl="0" indent="-342900" algn="l" rtl="0">
              <a:lnSpc>
                <a:spcPct val="90000"/>
              </a:lnSpc>
              <a:spcBef>
                <a:spcPts val="1000"/>
              </a:spcBef>
              <a:spcAft>
                <a:spcPts val="0"/>
              </a:spcAft>
              <a:buSzPts val="3000"/>
              <a:buFont typeface="Arial"/>
              <a:buChar char="•"/>
            </a:pPr>
            <a:r>
              <a:rPr lang="en-US" sz="2400" i="0"/>
              <a:t>responding quickly to a request</a:t>
            </a:r>
            <a:endParaRPr sz="2400" i="0"/>
          </a:p>
          <a:p>
            <a:pPr marL="571500" lvl="0" indent="-342900" algn="l" rtl="0">
              <a:lnSpc>
                <a:spcPct val="90000"/>
              </a:lnSpc>
              <a:spcBef>
                <a:spcPts val="1000"/>
              </a:spcBef>
              <a:spcAft>
                <a:spcPts val="0"/>
              </a:spcAft>
              <a:buSzPts val="3000"/>
              <a:buFont typeface="Arial"/>
              <a:buChar char="•"/>
            </a:pPr>
            <a:r>
              <a:rPr lang="en-US" sz="2400" i="0"/>
              <a:t>taking notes and/or ensuring that the notes are sent to the required person after the session</a:t>
            </a:r>
            <a:endParaRPr/>
          </a:p>
          <a:p>
            <a:pPr marL="457200" marR="0" lvl="0" indent="-228600" algn="l" rtl="0">
              <a:lnSpc>
                <a:spcPct val="90000"/>
              </a:lnSpc>
              <a:spcBef>
                <a:spcPts val="1000"/>
              </a:spcBef>
              <a:spcAft>
                <a:spcPts val="0"/>
              </a:spcAft>
              <a:buClr>
                <a:schemeClr val="lt1"/>
              </a:buClr>
              <a:buSzPts val="3000"/>
              <a:buFont typeface="Arial"/>
              <a:buNone/>
            </a:pPr>
            <a:endParaRPr sz="2300"/>
          </a:p>
        </p:txBody>
      </p:sp>
      <p:pic>
        <p:nvPicPr>
          <p:cNvPr id="711" name="Google Shape;711;p71"/>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414116" y="895350"/>
            <a:ext cx="4472209" cy="5556248"/>
          </a:xfrm>
          <a:prstGeom prst="rect">
            <a:avLst/>
          </a:prstGeom>
          <a:noFill/>
          <a:ln>
            <a:noFill/>
          </a:ln>
        </p:spPr>
      </p:pic>
      <p:sp>
        <p:nvSpPr>
          <p:cNvPr id="712" name="Google Shape;712;p71"/>
          <p:cNvSpPr txBox="1"/>
          <p:nvPr/>
        </p:nvSpPr>
        <p:spPr>
          <a:xfrm>
            <a:off x="4997247" y="140823"/>
            <a:ext cx="5299175"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en-US" sz="3600" b="0" i="0" u="none" strike="noStrike" cap="none">
                <a:solidFill>
                  <a:srgbClr val="24BAA2"/>
                </a:solidFill>
                <a:latin typeface="Calibri"/>
                <a:ea typeface="Calibri"/>
                <a:cs typeface="Calibri"/>
                <a:sym typeface="Calibri"/>
              </a:rPr>
              <a:t>What is effective Digital Communication?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2"/>
          <p:cNvSpPr txBox="1">
            <a:spLocks noGrp="1"/>
          </p:cNvSpPr>
          <p:nvPr>
            <p:ph type="body" idx="1"/>
          </p:nvPr>
        </p:nvSpPr>
        <p:spPr>
          <a:xfrm>
            <a:off x="5082972" y="812800"/>
            <a:ext cx="6131125" cy="4787900"/>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en-US" sz="2400" i="0"/>
              <a:t>showing care and empathy through precise questions</a:t>
            </a:r>
            <a:endParaRPr sz="2400" i="0"/>
          </a:p>
          <a:p>
            <a:pPr marL="571500" lvl="0" indent="-342900" algn="l" rtl="0">
              <a:lnSpc>
                <a:spcPct val="90000"/>
              </a:lnSpc>
              <a:spcBef>
                <a:spcPts val="1000"/>
              </a:spcBef>
              <a:spcAft>
                <a:spcPts val="0"/>
              </a:spcAft>
              <a:buSzPts val="3000"/>
              <a:buFont typeface="Arial"/>
              <a:buChar char="•"/>
            </a:pPr>
            <a:r>
              <a:rPr lang="en-US" sz="2400" i="0"/>
              <a:t>arranging a face-to-face meeting for more complex issues</a:t>
            </a:r>
            <a:endParaRPr sz="2400" i="0"/>
          </a:p>
          <a:p>
            <a:pPr marL="571500" lvl="0" indent="-342900" algn="l" rtl="0">
              <a:lnSpc>
                <a:spcPct val="90000"/>
              </a:lnSpc>
              <a:spcBef>
                <a:spcPts val="1000"/>
              </a:spcBef>
              <a:spcAft>
                <a:spcPts val="0"/>
              </a:spcAft>
              <a:buSzPts val="3000"/>
              <a:buFont typeface="Arial"/>
              <a:buChar char="•"/>
            </a:pPr>
            <a:r>
              <a:rPr lang="en-US" sz="2400" i="0"/>
              <a:t>not interrupting and using verbal cues such as "Go ahead" or "I'm listening" to encourage clients to share their thoughts or feelings</a:t>
            </a:r>
            <a:endParaRPr/>
          </a:p>
          <a:p>
            <a:pPr marL="685800" marR="0" lvl="0" indent="-266700" algn="l" rtl="0">
              <a:lnSpc>
                <a:spcPct val="90000"/>
              </a:lnSpc>
              <a:spcBef>
                <a:spcPts val="1000"/>
              </a:spcBef>
              <a:spcAft>
                <a:spcPts val="0"/>
              </a:spcAft>
              <a:buClr>
                <a:schemeClr val="lt1"/>
              </a:buClr>
              <a:buSzPts val="3000"/>
              <a:buFont typeface="Arial"/>
              <a:buNone/>
            </a:pPr>
            <a:endParaRPr sz="2600"/>
          </a:p>
        </p:txBody>
      </p:sp>
      <p:sp>
        <p:nvSpPr>
          <p:cNvPr id="718" name="Google Shape;718;p72"/>
          <p:cNvSpPr txBox="1"/>
          <p:nvPr/>
        </p:nvSpPr>
        <p:spPr>
          <a:xfrm>
            <a:off x="5082972" y="189474"/>
            <a:ext cx="5299175"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en-US" sz="3600" b="0" i="0" u="none" strike="noStrike" cap="none">
                <a:solidFill>
                  <a:srgbClr val="24BAA2"/>
                </a:solidFill>
                <a:latin typeface="Calibri"/>
                <a:ea typeface="Calibri"/>
                <a:cs typeface="Calibri"/>
                <a:sym typeface="Calibri"/>
              </a:rPr>
              <a:t>What is effective Digital Communication?</a:t>
            </a:r>
            <a:endParaRPr sz="1400" b="0" i="0" u="none" strike="noStrike" cap="none">
              <a:solidFill>
                <a:srgbClr val="000000"/>
              </a:solidFill>
              <a:latin typeface="Arial"/>
              <a:ea typeface="Arial"/>
              <a:cs typeface="Arial"/>
              <a:sym typeface="Arial"/>
            </a:endParaRPr>
          </a:p>
        </p:txBody>
      </p:sp>
      <p:pic>
        <p:nvPicPr>
          <p:cNvPr id="719" name="Google Shape;719;p72" descr="Couple receiving consultati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85800"/>
            <a:ext cx="4886325" cy="491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3"/>
          <p:cNvSpPr txBox="1">
            <a:spLocks noGrp="1"/>
          </p:cNvSpPr>
          <p:nvPr>
            <p:ph type="body" idx="1"/>
          </p:nvPr>
        </p:nvSpPr>
        <p:spPr>
          <a:xfrm>
            <a:off x="4978199" y="1285875"/>
            <a:ext cx="6089750" cy="3740150"/>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en-US" sz="2400" i="0"/>
              <a:t>do not use the "mute" button or turn off the video function, as it shows disinterest</a:t>
            </a:r>
            <a:endParaRPr sz="2400" i="0"/>
          </a:p>
          <a:p>
            <a:pPr marL="571500" lvl="0" indent="-342900" algn="l" rtl="0">
              <a:lnSpc>
                <a:spcPct val="90000"/>
              </a:lnSpc>
              <a:spcBef>
                <a:spcPts val="1000"/>
              </a:spcBef>
              <a:spcAft>
                <a:spcPts val="0"/>
              </a:spcAft>
              <a:buSzPts val="3000"/>
              <a:buFont typeface="Arial"/>
              <a:buChar char="•"/>
            </a:pPr>
            <a:r>
              <a:rPr lang="en-US" sz="2400" i="0"/>
              <a:t>no multitasking: there is nothing more irritating than talking in front of a video and seeing participants hunched over chatting on their phones or performing other tasks. It shows disrespect.</a:t>
            </a:r>
            <a:endParaRPr/>
          </a:p>
          <a:p>
            <a:pPr marL="685800" marR="0" lvl="0" indent="-266700" algn="l" rtl="0">
              <a:lnSpc>
                <a:spcPct val="90000"/>
              </a:lnSpc>
              <a:spcBef>
                <a:spcPts val="1000"/>
              </a:spcBef>
              <a:spcAft>
                <a:spcPts val="0"/>
              </a:spcAft>
              <a:buClr>
                <a:schemeClr val="lt1"/>
              </a:buClr>
              <a:buSzPts val="3000"/>
              <a:buFont typeface="Arial"/>
              <a:buNone/>
            </a:pPr>
            <a:endParaRPr/>
          </a:p>
        </p:txBody>
      </p:sp>
      <p:pic>
        <p:nvPicPr>
          <p:cNvPr id="725" name="Google Shape;725;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4116" y="352414"/>
            <a:ext cx="4472209" cy="6099184"/>
          </a:xfrm>
          <a:prstGeom prst="rect">
            <a:avLst/>
          </a:prstGeom>
          <a:noFill/>
          <a:ln>
            <a:noFill/>
          </a:ln>
        </p:spPr>
      </p:pic>
      <p:sp>
        <p:nvSpPr>
          <p:cNvPr id="726" name="Google Shape;726;p73"/>
          <p:cNvSpPr txBox="1"/>
          <p:nvPr/>
        </p:nvSpPr>
        <p:spPr>
          <a:xfrm>
            <a:off x="4997247" y="164074"/>
            <a:ext cx="5299175"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en-US" sz="3600" b="0" i="0" u="none" strike="noStrike" cap="none">
                <a:solidFill>
                  <a:srgbClr val="24BAA2"/>
                </a:solidFill>
                <a:latin typeface="Calibri"/>
                <a:ea typeface="Calibri"/>
                <a:cs typeface="Calibri"/>
                <a:sym typeface="Calibri"/>
              </a:rPr>
              <a:t>What </a:t>
            </a:r>
            <a:r>
              <a:rPr lang="en-US" sz="3600" b="1" i="0" u="none" strike="noStrike" cap="none">
                <a:solidFill>
                  <a:srgbClr val="24BAA2"/>
                </a:solidFill>
                <a:latin typeface="Calibri"/>
                <a:ea typeface="Calibri"/>
                <a:cs typeface="Calibri"/>
                <a:sym typeface="Calibri"/>
              </a:rPr>
              <a:t>NOT</a:t>
            </a:r>
            <a:r>
              <a:rPr lang="en-US" sz="3600" b="0" i="0" u="none" strike="noStrike" cap="none">
                <a:solidFill>
                  <a:srgbClr val="24BAA2"/>
                </a:solidFill>
                <a:latin typeface="Calibri"/>
                <a:ea typeface="Calibri"/>
                <a:cs typeface="Calibri"/>
                <a:sym typeface="Calibri"/>
              </a:rPr>
              <a:t> to do during Digital Communication?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4"/>
          <p:cNvSpPr txBox="1">
            <a:spLocks noGrp="1"/>
          </p:cNvSpPr>
          <p:nvPr>
            <p:ph type="body" idx="1"/>
          </p:nvPr>
        </p:nvSpPr>
        <p:spPr>
          <a:xfrm>
            <a:off x="5476876" y="1518331"/>
            <a:ext cx="5895974" cy="4610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lt1"/>
              </a:buClr>
              <a:buSzPts val="2400"/>
              <a:buFont typeface="Arial"/>
              <a:buNone/>
            </a:pPr>
            <a:r>
              <a:rPr lang="en-US"/>
              <a:t>The use of technology can lead us to draw hasty conclusions too quickly about our clients, and thus not empathise as we should.</a:t>
            </a:r>
            <a:endParaRPr/>
          </a:p>
          <a:p>
            <a:pPr marL="0" marR="0" lvl="0" indent="0" algn="l" rtl="0">
              <a:lnSpc>
                <a:spcPct val="90000"/>
              </a:lnSpc>
              <a:spcBef>
                <a:spcPts val="1000"/>
              </a:spcBef>
              <a:spcAft>
                <a:spcPts val="0"/>
              </a:spcAft>
              <a:buClr>
                <a:schemeClr val="lt1"/>
              </a:buClr>
              <a:buSzPts val="2400"/>
              <a:buFont typeface="Arial"/>
              <a:buNone/>
            </a:pPr>
            <a:r>
              <a:rPr lang="en-US"/>
              <a:t>When we make assumptions about another person's situation, we insert our own biases and opinions into the narrative. Such behaviour, in fact, can affect our perception of the person and thus fail to interpret their story and state of mind correctly.</a:t>
            </a:r>
            <a:endParaRPr sz="2200"/>
          </a:p>
        </p:txBody>
      </p:sp>
      <p:sp>
        <p:nvSpPr>
          <p:cNvPr id="732" name="Google Shape;732;p74"/>
          <p:cNvSpPr txBox="1">
            <a:spLocks noGrp="1"/>
          </p:cNvSpPr>
          <p:nvPr>
            <p:ph type="body" idx="2"/>
          </p:nvPr>
        </p:nvSpPr>
        <p:spPr>
          <a:xfrm>
            <a:off x="5000625" y="437489"/>
            <a:ext cx="5724523" cy="99126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a:t>  Do not make assumptions</a:t>
            </a:r>
            <a:endParaRPr/>
          </a:p>
        </p:txBody>
      </p:sp>
      <p:pic>
        <p:nvPicPr>
          <p:cNvPr id="733" name="Google Shape;733;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963466"/>
            <a:ext cx="5130800" cy="371983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5"/>
          <p:cNvSpPr txBox="1">
            <a:spLocks noGrp="1"/>
          </p:cNvSpPr>
          <p:nvPr>
            <p:ph type="body" idx="1"/>
          </p:nvPr>
        </p:nvSpPr>
        <p:spPr>
          <a:xfrm>
            <a:off x="898357" y="1143000"/>
            <a:ext cx="5262033" cy="5342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As mentioned already, empathy allows us to make deep connections and understand others and their state of mind. </a:t>
            </a:r>
            <a:endParaRPr/>
          </a:p>
          <a:p>
            <a:pPr marL="0" lvl="0" indent="0" algn="l" rtl="0">
              <a:lnSpc>
                <a:spcPct val="90000"/>
              </a:lnSpc>
              <a:spcBef>
                <a:spcPts val="1000"/>
              </a:spcBef>
              <a:spcAft>
                <a:spcPts val="0"/>
              </a:spcAft>
              <a:buSzPts val="2400"/>
              <a:buNone/>
            </a:pPr>
            <a:r>
              <a:rPr lang="en-US"/>
              <a:t>However, an empathetic outlook can be considered painful when it generates stress and sadness, as it can become difficult to actively witness others' suffering. This often happens in the health professions, where constant contact with painful situations can lead to burnout and interfere with the proper performance of one's job. </a:t>
            </a:r>
            <a:endParaRPr/>
          </a:p>
          <a:p>
            <a:pPr marL="0" lvl="0" indent="0" algn="l" rtl="0">
              <a:lnSpc>
                <a:spcPct val="90000"/>
              </a:lnSpc>
              <a:spcBef>
                <a:spcPts val="1000"/>
              </a:spcBef>
              <a:spcAft>
                <a:spcPts val="0"/>
              </a:spcAft>
              <a:buSzPts val="2400"/>
              <a:buNone/>
            </a:pPr>
            <a:endParaRPr/>
          </a:p>
        </p:txBody>
      </p:sp>
      <p:sp>
        <p:nvSpPr>
          <p:cNvPr id="739" name="Google Shape;739;p25"/>
          <p:cNvSpPr txBox="1">
            <a:spLocks noGrp="1"/>
          </p:cNvSpPr>
          <p:nvPr>
            <p:ph type="body" idx="2"/>
          </p:nvPr>
        </p:nvSpPr>
        <p:spPr>
          <a:xfrm>
            <a:off x="412750" y="372534"/>
            <a:ext cx="4757738" cy="992187"/>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  Managing Empathy </a:t>
            </a:r>
            <a:endParaRPr/>
          </a:p>
        </p:txBody>
      </p:sp>
      <p:pic>
        <p:nvPicPr>
          <p:cNvPr id="740" name="Google Shape;740;p25" descr="Partially burnt matches on orange background"/>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286500" y="439738"/>
            <a:ext cx="5262563" cy="6045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6"/>
          <p:cNvSpPr txBox="1">
            <a:spLocks noGrp="1"/>
          </p:cNvSpPr>
          <p:nvPr>
            <p:ph type="body" idx="1"/>
          </p:nvPr>
        </p:nvSpPr>
        <p:spPr>
          <a:xfrm>
            <a:off x="809625" y="1095375"/>
            <a:ext cx="5000624" cy="475359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1000"/>
              </a:spcBef>
              <a:spcAft>
                <a:spcPts val="0"/>
              </a:spcAft>
              <a:buClr>
                <a:schemeClr val="lt1"/>
              </a:buClr>
              <a:buSzPts val="2400"/>
              <a:buFont typeface="Arial"/>
              <a:buNone/>
            </a:pPr>
            <a:r>
              <a:rPr lang="en-US" dirty="0"/>
              <a:t>A</a:t>
            </a:r>
            <a:r>
              <a:rPr lang="en-US" b="0" i="0" u="none" strike="noStrike" cap="none" dirty="0"/>
              <a:t>voiding empathy is </a:t>
            </a:r>
            <a:r>
              <a:rPr lang="en-US" b="1" i="0" strike="noStrike" cap="none" dirty="0"/>
              <a:t>NOT</a:t>
            </a:r>
            <a:r>
              <a:rPr lang="en-US" b="0" i="0" u="none" strike="noStrike" cap="none" dirty="0"/>
              <a:t> the solution to the problem. </a:t>
            </a:r>
            <a:endParaRPr dirty="0"/>
          </a:p>
          <a:p>
            <a:pPr marL="0" marR="0" lvl="0" indent="0" algn="l" rtl="0">
              <a:lnSpc>
                <a:spcPct val="90000"/>
              </a:lnSpc>
              <a:spcBef>
                <a:spcPts val="1000"/>
              </a:spcBef>
              <a:spcAft>
                <a:spcPts val="0"/>
              </a:spcAft>
              <a:buClr>
                <a:schemeClr val="lt1"/>
              </a:buClr>
              <a:buSzPts val="2400"/>
              <a:buFont typeface="Arial"/>
              <a:buNone/>
            </a:pPr>
            <a:r>
              <a:rPr lang="en-US" b="0" i="0" u="none" strike="noStrike" cap="none" dirty="0"/>
              <a:t>Instead, YOU must learn &amp; practice that it should not be understood as continuous exposure to suffering, but rather as a fundamental requirement for creating a trusting relationship with the patient/client and ensuring therapeutic and effective care. </a:t>
            </a:r>
            <a:endParaRPr dirty="0"/>
          </a:p>
          <a:p>
            <a:pPr marL="0" marR="0" lvl="0" indent="0" algn="l" rtl="0">
              <a:lnSpc>
                <a:spcPct val="90000"/>
              </a:lnSpc>
              <a:spcBef>
                <a:spcPts val="1000"/>
              </a:spcBef>
              <a:spcAft>
                <a:spcPts val="0"/>
              </a:spcAft>
              <a:buClr>
                <a:schemeClr val="lt1"/>
              </a:buClr>
              <a:buSzPts val="2400"/>
              <a:buFont typeface="Arial"/>
              <a:buNone/>
            </a:pPr>
            <a:endParaRPr dirty="0"/>
          </a:p>
          <a:p>
            <a:pPr marL="0" marR="0" lvl="0" indent="0" algn="l" rtl="0">
              <a:lnSpc>
                <a:spcPct val="90000"/>
              </a:lnSpc>
              <a:spcBef>
                <a:spcPts val="1000"/>
              </a:spcBef>
              <a:spcAft>
                <a:spcPts val="0"/>
              </a:spcAft>
              <a:buClr>
                <a:schemeClr val="lt1"/>
              </a:buClr>
              <a:buSzPts val="2400"/>
              <a:buFont typeface="Arial"/>
              <a:buNone/>
            </a:pPr>
            <a:r>
              <a:rPr lang="en-US" b="1" i="0" u="none" strike="noStrike" cap="none" dirty="0"/>
              <a:t>It can then be viewed as a positive and lead to effective performance and job satisfaction.</a:t>
            </a:r>
            <a:endParaRPr b="1" i="0" u="none" strike="noStrike" cap="none" dirty="0"/>
          </a:p>
          <a:p>
            <a:pPr marL="0" marR="0" lvl="0" indent="0" algn="l" rtl="0">
              <a:lnSpc>
                <a:spcPct val="90000"/>
              </a:lnSpc>
              <a:spcBef>
                <a:spcPts val="1000"/>
              </a:spcBef>
              <a:spcAft>
                <a:spcPts val="0"/>
              </a:spcAft>
              <a:buClr>
                <a:schemeClr val="lt1"/>
              </a:buClr>
              <a:buSzPts val="2400"/>
              <a:buFont typeface="Arial"/>
              <a:buNone/>
            </a:pPr>
            <a:endParaRPr sz="2200" dirty="0"/>
          </a:p>
        </p:txBody>
      </p:sp>
      <p:pic>
        <p:nvPicPr>
          <p:cNvPr id="746" name="Google Shape;746;p76"/>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b="-1"/>
          <a:stretch/>
        </p:blipFill>
        <p:spPr>
          <a:xfrm>
            <a:off x="5888002" y="439730"/>
            <a:ext cx="5660531" cy="6045736"/>
          </a:xfrm>
          <a:prstGeom prst="rect">
            <a:avLst/>
          </a:prstGeom>
          <a:noFill/>
          <a:ln>
            <a:noFill/>
          </a:ln>
        </p:spPr>
      </p:pic>
      <p:sp>
        <p:nvSpPr>
          <p:cNvPr id="747" name="Google Shape;747;p76"/>
          <p:cNvSpPr txBox="1"/>
          <p:nvPr/>
        </p:nvSpPr>
        <p:spPr>
          <a:xfrm>
            <a:off x="312737" y="335426"/>
            <a:ext cx="5724523" cy="99126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  Managing Empathy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1d7304e9305_0_188"/>
          <p:cNvSpPr txBox="1">
            <a:spLocks noGrp="1"/>
          </p:cNvSpPr>
          <p:nvPr>
            <p:ph type="body" idx="1"/>
          </p:nvPr>
        </p:nvSpPr>
        <p:spPr>
          <a:xfrm>
            <a:off x="798381" y="1504041"/>
            <a:ext cx="10595100" cy="4592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92E4B"/>
              </a:buClr>
              <a:buSzPts val="2400"/>
              <a:buNone/>
            </a:pPr>
            <a:r>
              <a:rPr lang="en-US"/>
              <a:t>Each of us communicates differently: there are, in fact, 7 different types of communication, with some of which a specific strategy of approach is required. The types are 7, but here are the 3 most common:</a:t>
            </a:r>
            <a:endParaRPr/>
          </a:p>
          <a:p>
            <a:pPr marL="457200" lvl="0" indent="-381000" algn="l" rtl="0">
              <a:lnSpc>
                <a:spcPct val="90000"/>
              </a:lnSpc>
              <a:spcBef>
                <a:spcPts val="1000"/>
              </a:spcBef>
              <a:spcAft>
                <a:spcPts val="0"/>
              </a:spcAft>
              <a:buSzPts val="2400"/>
              <a:buChar char="●"/>
            </a:pPr>
            <a:r>
              <a:rPr lang="en-US" b="1">
                <a:solidFill>
                  <a:srgbClr val="24BAA2"/>
                </a:solidFill>
              </a:rPr>
              <a:t>Passive communication</a:t>
            </a:r>
            <a:r>
              <a:rPr lang="en-US"/>
              <a:t>: it is characterized by the tendency of the interlocutor not to take the floor, and to limit him/herself to listening, without sharing or openly manifesting his/her thoughts.</a:t>
            </a:r>
            <a:endParaRPr/>
          </a:p>
          <a:p>
            <a:pPr marL="457200" lvl="0" indent="-381000" algn="l" rtl="0">
              <a:lnSpc>
                <a:spcPct val="90000"/>
              </a:lnSpc>
              <a:spcBef>
                <a:spcPts val="0"/>
              </a:spcBef>
              <a:spcAft>
                <a:spcPts val="0"/>
              </a:spcAft>
              <a:buSzPts val="2400"/>
              <a:buChar char="●"/>
            </a:pPr>
            <a:r>
              <a:rPr lang="en-US" b="1">
                <a:solidFill>
                  <a:srgbClr val="24BAA2"/>
                </a:solidFill>
              </a:rPr>
              <a:t>Aggressive communication</a:t>
            </a:r>
            <a:r>
              <a:rPr lang="en-US"/>
              <a:t>: the interlocutor tends to prevaricate, not paying attention to the ideas and opinions of others, and also using inappropriate tones.</a:t>
            </a:r>
            <a:endParaRPr/>
          </a:p>
          <a:p>
            <a:pPr marL="457200" lvl="0" indent="-381000" algn="l" rtl="0">
              <a:lnSpc>
                <a:spcPct val="90000"/>
              </a:lnSpc>
              <a:spcBef>
                <a:spcPts val="0"/>
              </a:spcBef>
              <a:spcAft>
                <a:spcPts val="0"/>
              </a:spcAft>
              <a:buSzPts val="2400"/>
              <a:buChar char="●"/>
            </a:pPr>
            <a:r>
              <a:rPr lang="en-US" b="1">
                <a:solidFill>
                  <a:srgbClr val="24BAA2"/>
                </a:solidFill>
              </a:rPr>
              <a:t>Assertive communication</a:t>
            </a:r>
            <a:r>
              <a:rPr lang="en-US"/>
              <a:t>: it is the one to which everyone must aspire, that is a way of communicating that takes into account their emotions, ideas and needs and those of the interlocutor. In assertive communication, one is open to dialogue, to confrontation and one arrives at an agreement or compromise.</a:t>
            </a:r>
            <a:br>
              <a:rPr lang="en-US"/>
            </a:br>
            <a:endParaRPr/>
          </a:p>
        </p:txBody>
      </p:sp>
      <p:sp>
        <p:nvSpPr>
          <p:cNvPr id="753" name="Google Shape;753;g1d7304e9305_0_188"/>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Exercises - </a:t>
            </a:r>
            <a:r>
              <a:rPr lang="en-US" dirty="0" err="1"/>
              <a:t>Recognise</a:t>
            </a:r>
            <a:r>
              <a:rPr lang="en-US" dirty="0"/>
              <a:t> communication styles</a:t>
            </a:r>
            <a:br>
              <a:rPr lang="en-US" dirty="0"/>
            </a:b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1d7304e9305_0_193"/>
          <p:cNvSpPr txBox="1">
            <a:spLocks noGrp="1"/>
          </p:cNvSpPr>
          <p:nvPr>
            <p:ph type="body" idx="1"/>
          </p:nvPr>
        </p:nvSpPr>
        <p:spPr>
          <a:xfrm>
            <a:off x="286465" y="1455836"/>
            <a:ext cx="5441100" cy="5029500"/>
          </a:xfrm>
          <a:prstGeom prst="rect">
            <a:avLst/>
          </a:prstGeom>
          <a:noFill/>
          <a:ln>
            <a:noFill/>
          </a:ln>
        </p:spPr>
        <p:txBody>
          <a:bodyPr spcFirstLastPara="1" wrap="square" lIns="91425" tIns="45700" rIns="91425" bIns="45700" anchor="t" anchorCtr="0">
            <a:noAutofit/>
          </a:bodyPr>
          <a:lstStyle/>
          <a:p>
            <a:pPr marL="228600" lvl="0" indent="-228600" rtl="0">
              <a:lnSpc>
                <a:spcPct val="90000"/>
              </a:lnSpc>
              <a:spcBef>
                <a:spcPts val="0"/>
              </a:spcBef>
              <a:spcAft>
                <a:spcPts val="0"/>
              </a:spcAft>
              <a:buClr>
                <a:schemeClr val="lt1"/>
              </a:buClr>
              <a:buSzPts val="2400"/>
              <a:buNone/>
            </a:pPr>
            <a:r>
              <a:rPr lang="en-US" dirty="0"/>
              <a:t>Recall three moments when you believe you have used a passive, aggressive and assertive communication style.</a:t>
            </a:r>
            <a:br>
              <a:rPr lang="en-US" dirty="0"/>
            </a:br>
            <a:r>
              <a:rPr lang="en-US" dirty="0"/>
              <a:t>Think carefully back to the things said, to those not said, the feelings evoked and thoughts of that moment. Then answer the questions on the next slide.</a:t>
            </a:r>
            <a:br>
              <a:rPr lang="en-US" dirty="0"/>
            </a:br>
            <a:r>
              <a:rPr lang="en-US" dirty="0"/>
              <a:t>The exercise must be carried out in solitude in a moment of tranquility and serves to focus on how we can improve our way of communicating and understanding the importance of active listening. This exercise is useful for both </a:t>
            </a:r>
            <a:r>
              <a:rPr lang="en-US" dirty="0" err="1"/>
              <a:t>analysing</a:t>
            </a:r>
            <a:r>
              <a:rPr lang="en-US" dirty="0"/>
              <a:t> relationships with patients and colleagues.</a:t>
            </a:r>
            <a:br>
              <a:rPr lang="en-US" dirty="0"/>
            </a:br>
            <a:endParaRPr dirty="0"/>
          </a:p>
        </p:txBody>
      </p:sp>
      <p:sp>
        <p:nvSpPr>
          <p:cNvPr id="759" name="Google Shape;759;g1d7304e9305_0_193"/>
          <p:cNvSpPr txBox="1">
            <a:spLocks noGrp="1"/>
          </p:cNvSpPr>
          <p:nvPr>
            <p:ph type="body" idx="2"/>
          </p:nvPr>
        </p:nvSpPr>
        <p:spPr>
          <a:xfrm>
            <a:off x="441158" y="266700"/>
            <a:ext cx="50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Analyse</a:t>
            </a:r>
            <a:r>
              <a:rPr lang="en-US" dirty="0"/>
              <a:t> your communication (30 min)</a:t>
            </a:r>
            <a:br>
              <a:rPr lang="en-US" dirty="0"/>
            </a:br>
            <a:endParaRPr dirty="0"/>
          </a:p>
        </p:txBody>
      </p:sp>
      <p:pic>
        <p:nvPicPr>
          <p:cNvPr id="760" name="Google Shape;760;g1d7304e9305_0_193" descr="Immagine che contiene persona&#10;&#10;Descrizione generata automaticament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3" cy="6045737"/>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1d7304e9305_0_199"/>
          <p:cNvSpPr txBox="1">
            <a:spLocks noGrp="1"/>
          </p:cNvSpPr>
          <p:nvPr>
            <p:ph type="body" idx="1"/>
          </p:nvPr>
        </p:nvSpPr>
        <p:spPr>
          <a:xfrm>
            <a:off x="1557464" y="1380844"/>
            <a:ext cx="9778200" cy="4896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a:t>Answer the following questions for each situation:</a:t>
            </a:r>
            <a:endParaRPr/>
          </a:p>
          <a:p>
            <a:pPr marL="342900" lvl="0" indent="-342900" algn="l" rtl="0">
              <a:lnSpc>
                <a:spcPct val="90000"/>
              </a:lnSpc>
              <a:spcBef>
                <a:spcPts val="1000"/>
              </a:spcBef>
              <a:spcAft>
                <a:spcPts val="0"/>
              </a:spcAft>
              <a:buClr>
                <a:srgbClr val="092E4B"/>
              </a:buClr>
              <a:buSzPts val="2400"/>
              <a:buFont typeface="Arial"/>
              <a:buChar char="•"/>
            </a:pPr>
            <a:r>
              <a:rPr lang="en-US"/>
              <a:t>How did I feel at the end of that conversation?</a:t>
            </a:r>
            <a:endParaRPr/>
          </a:p>
          <a:p>
            <a:pPr marL="342900" lvl="0" indent="-342900" algn="l" rtl="0">
              <a:lnSpc>
                <a:spcPct val="90000"/>
              </a:lnSpc>
              <a:spcBef>
                <a:spcPts val="1000"/>
              </a:spcBef>
              <a:spcAft>
                <a:spcPts val="0"/>
              </a:spcAft>
              <a:buClr>
                <a:srgbClr val="092E4B"/>
              </a:buClr>
              <a:buSzPts val="2400"/>
              <a:buFont typeface="Arial"/>
              <a:buChar char="•"/>
            </a:pPr>
            <a:r>
              <a:rPr lang="en-US"/>
              <a:t>Have I managed to bring out my ideas/opinions?</a:t>
            </a:r>
            <a:endParaRPr/>
          </a:p>
          <a:p>
            <a:pPr marL="342900" lvl="0" indent="-342900" algn="l" rtl="0">
              <a:lnSpc>
                <a:spcPct val="90000"/>
              </a:lnSpc>
              <a:spcBef>
                <a:spcPts val="1000"/>
              </a:spcBef>
              <a:spcAft>
                <a:spcPts val="0"/>
              </a:spcAft>
              <a:buClr>
                <a:srgbClr val="092E4B"/>
              </a:buClr>
              <a:buSzPts val="2400"/>
              <a:buFont typeface="Arial"/>
              <a:buChar char="•"/>
            </a:pPr>
            <a:r>
              <a:rPr lang="en-US"/>
              <a:t>How did I handle the conversation? </a:t>
            </a:r>
            <a:endParaRPr/>
          </a:p>
          <a:p>
            <a:pPr marL="342900" lvl="0" indent="-342900" algn="l" rtl="0">
              <a:lnSpc>
                <a:spcPct val="90000"/>
              </a:lnSpc>
              <a:spcBef>
                <a:spcPts val="1000"/>
              </a:spcBef>
              <a:spcAft>
                <a:spcPts val="0"/>
              </a:spcAft>
              <a:buClr>
                <a:srgbClr val="092E4B"/>
              </a:buClr>
              <a:buSzPts val="2400"/>
              <a:buFont typeface="Arial"/>
              <a:buChar char="•"/>
            </a:pPr>
            <a:r>
              <a:rPr lang="en-US"/>
              <a:t>Have I communicated effectively with my interlocutor?</a:t>
            </a:r>
            <a:endParaRPr/>
          </a:p>
          <a:p>
            <a:pPr marL="342900" lvl="0" indent="-342900" algn="l" rtl="0">
              <a:lnSpc>
                <a:spcPct val="90000"/>
              </a:lnSpc>
              <a:spcBef>
                <a:spcPts val="1000"/>
              </a:spcBef>
              <a:spcAft>
                <a:spcPts val="0"/>
              </a:spcAft>
              <a:buClr>
                <a:srgbClr val="092E4B"/>
              </a:buClr>
              <a:buSzPts val="2400"/>
              <a:buFont typeface="Arial"/>
              <a:buChar char="•"/>
            </a:pPr>
            <a:r>
              <a:rPr lang="en-US"/>
              <a:t>Did I understand the ideas and feelings of my interlocutor?</a:t>
            </a:r>
            <a:endParaRPr/>
          </a:p>
          <a:p>
            <a:pPr marL="342900" lvl="0" indent="-342900" algn="l" rtl="0">
              <a:lnSpc>
                <a:spcPct val="90000"/>
              </a:lnSpc>
              <a:spcBef>
                <a:spcPts val="1000"/>
              </a:spcBef>
              <a:spcAft>
                <a:spcPts val="0"/>
              </a:spcAft>
              <a:buClr>
                <a:srgbClr val="092E4B"/>
              </a:buClr>
              <a:buSzPts val="2400"/>
              <a:buFont typeface="Arial"/>
              <a:buChar char="•"/>
            </a:pPr>
            <a:r>
              <a:rPr lang="en-US"/>
              <a:t>Did I act with prejudice during the conversation?</a:t>
            </a:r>
            <a:endParaRPr/>
          </a:p>
          <a:p>
            <a:pPr marL="342900" lvl="0" indent="-342900" algn="l" rtl="0">
              <a:lnSpc>
                <a:spcPct val="90000"/>
              </a:lnSpc>
              <a:spcBef>
                <a:spcPts val="1000"/>
              </a:spcBef>
              <a:spcAft>
                <a:spcPts val="0"/>
              </a:spcAft>
              <a:buClr>
                <a:srgbClr val="092E4B"/>
              </a:buClr>
              <a:buSzPts val="2400"/>
              <a:buFont typeface="Arial"/>
              <a:buChar char="•"/>
            </a:pPr>
            <a:r>
              <a:rPr lang="en-US"/>
              <a:t>Have I achieved the goal set through dialogue?</a:t>
            </a:r>
            <a:endParaRPr/>
          </a:p>
          <a:p>
            <a:pPr marL="342900" lvl="0" indent="-342900" algn="l" rtl="0">
              <a:lnSpc>
                <a:spcPct val="90000"/>
              </a:lnSpc>
              <a:spcBef>
                <a:spcPts val="1000"/>
              </a:spcBef>
              <a:spcAft>
                <a:spcPts val="0"/>
              </a:spcAft>
              <a:buClr>
                <a:srgbClr val="092E4B"/>
              </a:buClr>
              <a:buSzPts val="2400"/>
              <a:buFont typeface="Arial"/>
              <a:buChar char="•"/>
            </a:pPr>
            <a:r>
              <a:rPr lang="en-US"/>
              <a:t>What would you change about that conversation?</a:t>
            </a:r>
            <a:endParaRPr/>
          </a:p>
          <a:p>
            <a:pPr marL="342900" lvl="0" indent="-342900" algn="l" rtl="0">
              <a:lnSpc>
                <a:spcPct val="90000"/>
              </a:lnSpc>
              <a:spcBef>
                <a:spcPts val="1000"/>
              </a:spcBef>
              <a:spcAft>
                <a:spcPts val="0"/>
              </a:spcAft>
              <a:buClr>
                <a:srgbClr val="092E4B"/>
              </a:buClr>
              <a:buSzPts val="2400"/>
              <a:buFont typeface="Arial"/>
              <a:buChar char="•"/>
            </a:pPr>
            <a:r>
              <a:rPr lang="en-US"/>
              <a:t>What wouldn't you change in that conversation?</a:t>
            </a:r>
            <a:br>
              <a:rPr lang="en-US"/>
            </a:br>
            <a:endParaRPr/>
          </a:p>
        </p:txBody>
      </p:sp>
      <p:sp>
        <p:nvSpPr>
          <p:cNvPr id="766" name="Google Shape;766;g1d7304e9305_0_199"/>
          <p:cNvSpPr txBox="1">
            <a:spLocks noGrp="1"/>
          </p:cNvSpPr>
          <p:nvPr>
            <p:ph type="body" idx="2"/>
          </p:nvPr>
        </p:nvSpPr>
        <p:spPr>
          <a:xfrm>
            <a:off x="1503336" y="604434"/>
            <a:ext cx="9886500" cy="101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The questions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body" idx="1"/>
          </p:nvPr>
        </p:nvSpPr>
        <p:spPr>
          <a:xfrm>
            <a:off x="1" y="923736"/>
            <a:ext cx="5888002" cy="5746070"/>
          </a:xfrm>
          <a:prstGeom prst="rect">
            <a:avLst/>
          </a:prstGeom>
          <a:noFill/>
          <a:ln>
            <a:noFill/>
          </a:ln>
        </p:spPr>
        <p:txBody>
          <a:bodyPr spcFirstLastPara="1" wrap="square" lIns="91425" tIns="45700" rIns="91425" bIns="45700" anchor="t" anchorCtr="0">
            <a:normAutofit lnSpcReduction="10000"/>
          </a:bodyPr>
          <a:lstStyle/>
          <a:p>
            <a:pPr marL="457200" marR="0" lvl="0" indent="-228600" algn="l" rtl="0">
              <a:lnSpc>
                <a:spcPct val="90000"/>
              </a:lnSpc>
              <a:spcBef>
                <a:spcPts val="1000"/>
              </a:spcBef>
              <a:spcAft>
                <a:spcPts val="0"/>
              </a:spcAft>
              <a:buClr>
                <a:schemeClr val="lt1"/>
              </a:buClr>
              <a:buSzPts val="2400"/>
              <a:buFont typeface="Arial"/>
              <a:buNone/>
            </a:pPr>
            <a:r>
              <a:rPr lang="en-US" i="1" dirty="0"/>
              <a:t>Burnout</a:t>
            </a:r>
            <a:r>
              <a:rPr lang="en-US" dirty="0"/>
              <a:t> (burned out/exhausted) is a particular type of negative stress. </a:t>
            </a:r>
            <a:endParaRPr dirty="0"/>
          </a:p>
          <a:p>
            <a:pPr marL="457200" marR="0" lvl="0" indent="-228600" algn="l" rtl="0">
              <a:lnSpc>
                <a:spcPct val="90000"/>
              </a:lnSpc>
              <a:spcBef>
                <a:spcPts val="1000"/>
              </a:spcBef>
              <a:spcAft>
                <a:spcPts val="0"/>
              </a:spcAft>
              <a:buClr>
                <a:schemeClr val="lt1"/>
              </a:buClr>
              <a:buSzPts val="2400"/>
              <a:buFont typeface="Arial"/>
              <a:buNone/>
            </a:pPr>
            <a:r>
              <a:rPr lang="en-US" dirty="0"/>
              <a:t>It represents a form of distress that workers express when feeling they are not able to cope anymore. This can be due to daily dissatisfaction or irritation, the sense of disappointment and helplessness that an individual experiences within their work context. </a:t>
            </a:r>
            <a:endParaRPr dirty="0"/>
          </a:p>
          <a:p>
            <a:pPr marL="457200" marR="0" lvl="0" indent="-228600" algn="l" rtl="0">
              <a:lnSpc>
                <a:spcPct val="90000"/>
              </a:lnSpc>
              <a:spcBef>
                <a:spcPts val="1000"/>
              </a:spcBef>
              <a:spcAft>
                <a:spcPts val="0"/>
              </a:spcAft>
              <a:buClr>
                <a:schemeClr val="lt1"/>
              </a:buClr>
              <a:buSzPts val="2400"/>
              <a:buFont typeface="Arial"/>
              <a:buNone/>
            </a:pPr>
            <a:r>
              <a:rPr lang="en-US" dirty="0"/>
              <a:t>It is a form of stress specific to "</a:t>
            </a:r>
            <a:r>
              <a:rPr lang="en-US" i="1" dirty="0"/>
              <a:t>helping professions</a:t>
            </a:r>
            <a:r>
              <a:rPr lang="en-US" dirty="0"/>
              <a:t>" (</a:t>
            </a:r>
            <a:r>
              <a:rPr lang="en-US" i="1" dirty="0"/>
              <a:t>doctors, nurses, psychologists, educators/teachers, social workers, etc</a:t>
            </a:r>
            <a:r>
              <a:rPr lang="en-US" dirty="0"/>
              <a:t>.) those in which the relationship with the user holds fundamental importance, as it constitutes a form of support, help and guidance for those in difficulty. </a:t>
            </a:r>
            <a:endParaRPr dirty="0"/>
          </a:p>
        </p:txBody>
      </p:sp>
      <p:sp>
        <p:nvSpPr>
          <p:cNvPr id="323" name="Google Shape;323;p34"/>
          <p:cNvSpPr txBox="1">
            <a:spLocks noGrp="1"/>
          </p:cNvSpPr>
          <p:nvPr>
            <p:ph type="body" idx="2"/>
          </p:nvPr>
        </p:nvSpPr>
        <p:spPr>
          <a:xfrm>
            <a:off x="253683" y="190995"/>
            <a:ext cx="3756213" cy="830981"/>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a:t>What is burnout?</a:t>
            </a:r>
            <a:endParaRPr/>
          </a:p>
        </p:txBody>
      </p:sp>
      <p:pic>
        <p:nvPicPr>
          <p:cNvPr id="324" name="Google Shape;324;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88003" y="0"/>
            <a:ext cx="6303998"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g18d05828803_0_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342901"/>
            <a:ext cx="12191980" cy="6124575"/>
          </a:xfrm>
          <a:prstGeom prst="rect">
            <a:avLst/>
          </a:prstGeom>
          <a:noFill/>
          <a:ln>
            <a:noFill/>
          </a:ln>
        </p:spPr>
      </p:pic>
      <p:sp>
        <p:nvSpPr>
          <p:cNvPr id="772" name="Google Shape;772;g18d05828803_0_35"/>
          <p:cNvSpPr txBox="1">
            <a:spLocks noGrp="1"/>
          </p:cNvSpPr>
          <p:nvPr>
            <p:ph type="body" idx="1"/>
          </p:nvPr>
        </p:nvSpPr>
        <p:spPr>
          <a:xfrm>
            <a:off x="7733211" y="942976"/>
            <a:ext cx="4023300" cy="5524500"/>
          </a:xfrm>
          <a:prstGeom prst="rect">
            <a:avLst/>
          </a:prstGeom>
          <a:solidFill>
            <a:srgbClr val="24BAA2"/>
          </a:solidFill>
          <a:ln>
            <a:noFill/>
          </a:ln>
        </p:spPr>
        <p:txBody>
          <a:bodyPr spcFirstLastPara="1" wrap="square" lIns="91425" tIns="45700" rIns="91425" bIns="45700" anchor="ctr" anchorCtr="0">
            <a:normAutofit/>
          </a:bodyPr>
          <a:lstStyle/>
          <a:p>
            <a:pPr marL="0" marR="0" lvl="0" indent="0" algn="ctr" rtl="0">
              <a:lnSpc>
                <a:spcPct val="90000"/>
              </a:lnSpc>
              <a:spcBef>
                <a:spcPts val="1000"/>
              </a:spcBef>
              <a:spcAft>
                <a:spcPts val="0"/>
              </a:spcAft>
              <a:buClr>
                <a:schemeClr val="lt1"/>
              </a:buClr>
              <a:buSzPts val="3000"/>
              <a:buFont typeface="Arial"/>
              <a:buNone/>
            </a:pPr>
            <a:r>
              <a:rPr lang="en-US" sz="4800" b="1" i="0">
                <a:solidFill>
                  <a:srgbClr val="7030A0"/>
                </a:solidFill>
              </a:rPr>
              <a:t>EXCELLENT!  </a:t>
            </a:r>
            <a:endParaRPr sz="4800" b="1" i="0">
              <a:solidFill>
                <a:srgbClr val="7030A0"/>
              </a:solidFill>
            </a:endParaRPr>
          </a:p>
          <a:p>
            <a:pPr marL="0" marR="0" lvl="0" indent="0" algn="ctr" rtl="0">
              <a:lnSpc>
                <a:spcPct val="90000"/>
              </a:lnSpc>
              <a:spcBef>
                <a:spcPts val="1000"/>
              </a:spcBef>
              <a:spcAft>
                <a:spcPts val="0"/>
              </a:spcAft>
              <a:buClr>
                <a:schemeClr val="lt1"/>
              </a:buClr>
              <a:buSzPts val="3000"/>
              <a:buFont typeface="Arial"/>
              <a:buNone/>
            </a:pPr>
            <a:r>
              <a:rPr lang="en-US" sz="3200" b="1" i="0"/>
              <a:t>You have reached the end of the longest and most complex topic in this module, so continuing will be a breeze.</a:t>
            </a:r>
            <a:endParaRPr sz="32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7"/>
          <p:cNvSpPr txBox="1">
            <a:spLocks noGrp="1"/>
          </p:cNvSpPr>
          <p:nvPr>
            <p:ph type="body" idx="1"/>
          </p:nvPr>
        </p:nvSpPr>
        <p:spPr>
          <a:xfrm>
            <a:off x="5685620" y="3223586"/>
            <a:ext cx="6010480" cy="225304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lt1"/>
              </a:buClr>
              <a:buSzPts val="4800"/>
              <a:buFont typeface="Arial"/>
              <a:buNone/>
            </a:pPr>
            <a:r>
              <a:rPr lang="en-US"/>
              <a:t>Teaching technology to Elderly people</a:t>
            </a:r>
            <a:endParaRPr/>
          </a:p>
          <a:p>
            <a:pPr marL="0" marR="0" lvl="0" indent="0" algn="l" rtl="0">
              <a:lnSpc>
                <a:spcPct val="90000"/>
              </a:lnSpc>
              <a:spcBef>
                <a:spcPts val="1000"/>
              </a:spcBef>
              <a:spcAft>
                <a:spcPts val="0"/>
              </a:spcAft>
              <a:buClr>
                <a:schemeClr val="lt1"/>
              </a:buClr>
              <a:buSzPts val="4800"/>
              <a:buFont typeface="Arial"/>
              <a:buNone/>
            </a:pPr>
            <a:endParaRPr/>
          </a:p>
        </p:txBody>
      </p:sp>
      <p:sp>
        <p:nvSpPr>
          <p:cNvPr id="778" name="Google Shape;778;p77"/>
          <p:cNvSpPr txBox="1">
            <a:spLocks noGrp="1"/>
          </p:cNvSpPr>
          <p:nvPr>
            <p:ph type="body" idx="2"/>
          </p:nvPr>
        </p:nvSpPr>
        <p:spPr>
          <a:xfrm>
            <a:off x="891653" y="2003728"/>
            <a:ext cx="2341403"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8"/>
          <p:cNvSpPr txBox="1">
            <a:spLocks noGrp="1"/>
          </p:cNvSpPr>
          <p:nvPr>
            <p:ph type="body" idx="1"/>
          </p:nvPr>
        </p:nvSpPr>
        <p:spPr>
          <a:xfrm>
            <a:off x="526595" y="1141975"/>
            <a:ext cx="6765830" cy="3515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92E4B"/>
              </a:buClr>
              <a:buSzPts val="2400"/>
              <a:buNone/>
            </a:pPr>
            <a:r>
              <a:rPr lang="en-US"/>
              <a:t>Technology has now entered the everyday life of the elderly, as confirmed by </a:t>
            </a:r>
            <a:r>
              <a:rPr lang="en-US" u="sng">
                <a:solidFill>
                  <a:srgbClr val="24BAA2"/>
                </a:solidFill>
                <a:hlinkClick r:id="rId3">
                  <a:extLst>
                    <a:ext uri="{A12FA001-AC4F-418D-AE19-62706E023703}">
                      <ahyp:hlinkClr xmlns:ahyp="http://schemas.microsoft.com/office/drawing/2018/hyperlinkcolor" val="tx"/>
                    </a:ext>
                  </a:extLst>
                </a:hlinkClick>
              </a:rPr>
              <a:t>Istat: </a:t>
            </a:r>
            <a:r>
              <a:rPr lang="en-US"/>
              <a:t>from 2005-2015, the number of people aged 65-74 who use PCs increased by 343.6 % and those who use the Internet, in the same age group, by as much as 556.4 %. </a:t>
            </a:r>
            <a:endParaRPr/>
          </a:p>
          <a:p>
            <a:pPr marL="0" lvl="0" indent="0" algn="l" rtl="0">
              <a:lnSpc>
                <a:spcPct val="90000"/>
              </a:lnSpc>
              <a:spcBef>
                <a:spcPts val="1000"/>
              </a:spcBef>
              <a:spcAft>
                <a:spcPts val="0"/>
              </a:spcAft>
              <a:buClr>
                <a:srgbClr val="092E4B"/>
              </a:buClr>
              <a:buSzPts val="2400"/>
              <a:buNone/>
            </a:pPr>
            <a:r>
              <a:rPr lang="en-US"/>
              <a:t>The isolation caused by Covid has favoured this process, so much so that in 2021, the elderly (65-74 years old) who use PCs account for 36.4 %, up from 31.6 % in the previous year as reported by </a:t>
            </a:r>
            <a:r>
              <a:rPr lang="en-US" u="sng">
                <a:solidFill>
                  <a:srgbClr val="24BAA2"/>
                </a:solidFill>
                <a:hlinkClick r:id="rId4">
                  <a:extLst>
                    <a:ext uri="{A12FA001-AC4F-418D-AE19-62706E023703}">
                      <ahyp:hlinkClr xmlns:ahyp="http://schemas.microsoft.com/office/drawing/2018/hyperlinkcolor" val="tx"/>
                    </a:ext>
                  </a:extLst>
                </a:hlinkClick>
              </a:rPr>
              <a:t>Istat.</a:t>
            </a:r>
            <a:endParaRPr>
              <a:solidFill>
                <a:srgbClr val="24BAA2"/>
              </a:solidFill>
            </a:endParaRPr>
          </a:p>
        </p:txBody>
      </p:sp>
      <p:sp>
        <p:nvSpPr>
          <p:cNvPr id="784" name="Google Shape;784;p78"/>
          <p:cNvSpPr txBox="1">
            <a:spLocks noGrp="1"/>
          </p:cNvSpPr>
          <p:nvPr>
            <p:ph type="body" idx="2"/>
          </p:nvPr>
        </p:nvSpPr>
        <p:spPr>
          <a:xfrm>
            <a:off x="670825" y="4157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a:t>Seniors and technology</a:t>
            </a:r>
            <a:endParaRPr/>
          </a:p>
        </p:txBody>
      </p:sp>
      <p:sp>
        <p:nvSpPr>
          <p:cNvPr id="785" name="Google Shape;785;p78"/>
          <p:cNvSpPr txBox="1"/>
          <p:nvPr/>
        </p:nvSpPr>
        <p:spPr>
          <a:xfrm>
            <a:off x="670825" y="4420522"/>
            <a:ext cx="6137100" cy="19269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a:t>
            </a:r>
            <a:r>
              <a:rPr lang="en-US" sz="2400" b="1" i="1" u="none" strike="noStrike" cap="none">
                <a:solidFill>
                  <a:srgbClr val="092E4B"/>
                </a:solidFill>
                <a:latin typeface="Calibri"/>
                <a:ea typeface="Calibri"/>
                <a:cs typeface="Calibri"/>
                <a:sym typeface="Calibri"/>
              </a:rPr>
              <a:t>Digital tools can improve everyone's quality of life, especially that of the elderly. Thanks to the Internet, various benefits can be enjoyed…see Module 3 for more details!</a:t>
            </a:r>
            <a:endParaRPr sz="2400" b="1" i="1" u="none" strike="noStrike" cap="none">
              <a:solidFill>
                <a:srgbClr val="092E4B"/>
              </a:solidFill>
              <a:latin typeface="Calibri"/>
              <a:ea typeface="Calibri"/>
              <a:cs typeface="Calibri"/>
              <a:sym typeface="Calibri"/>
            </a:endParaRPr>
          </a:p>
        </p:txBody>
      </p:sp>
      <p:pic>
        <p:nvPicPr>
          <p:cNvPr id="786" name="Google Shape;786;p78" descr="Old women hanging ou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19975" y="1504040"/>
            <a:ext cx="4245430" cy="384991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9"/>
          <p:cNvSpPr txBox="1">
            <a:spLocks noGrp="1"/>
          </p:cNvSpPr>
          <p:nvPr>
            <p:ph type="body" idx="1"/>
          </p:nvPr>
        </p:nvSpPr>
        <p:spPr>
          <a:xfrm>
            <a:off x="4927790" y="1048525"/>
            <a:ext cx="6562677" cy="33941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The possibility to stay connected</a:t>
            </a:r>
            <a:endParaRPr/>
          </a:p>
          <a:p>
            <a:pPr marL="457200" marR="0" lvl="0" indent="-228600" algn="r" rtl="0">
              <a:lnSpc>
                <a:spcPct val="100000"/>
              </a:lnSpc>
              <a:spcBef>
                <a:spcPts val="1000"/>
              </a:spcBef>
              <a:spcAft>
                <a:spcPts val="0"/>
              </a:spcAft>
              <a:buClr>
                <a:srgbClr val="24BAA2"/>
              </a:buClr>
              <a:buSzPts val="2400"/>
              <a:buFont typeface="Arial"/>
              <a:buNone/>
            </a:pPr>
            <a:endParaRPr/>
          </a:p>
        </p:txBody>
      </p:sp>
      <p:sp>
        <p:nvSpPr>
          <p:cNvPr id="792" name="Google Shape;792;p79"/>
          <p:cNvSpPr txBox="1">
            <a:spLocks noGrp="1"/>
          </p:cNvSpPr>
          <p:nvPr>
            <p:ph type="body" idx="2"/>
          </p:nvPr>
        </p:nvSpPr>
        <p:spPr>
          <a:xfrm>
            <a:off x="4147457" y="1048525"/>
            <a:ext cx="7318069"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dirty="0"/>
              <a:t>The use of messaging apps (e.g., </a:t>
            </a:r>
            <a:r>
              <a:rPr lang="en-US" u="sng" dirty="0" err="1">
                <a:solidFill>
                  <a:srgbClr val="24BAA2"/>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Whatsapp</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t>
            </a:r>
            <a:r>
              <a:rPr lang="en-US" dirty="0"/>
              <a:t> and social networks (e.g., </a:t>
            </a:r>
            <a:r>
              <a:rPr lang="en-US" u="sng" dirty="0">
                <a:solidFill>
                  <a:srgbClr val="24BAA2"/>
                </a:solidFill>
                <a:hlinkClick r:id="rId4">
                  <a:extLst>
                    <a:ext uri="{A12FA001-AC4F-418D-AE19-62706E023703}">
                      <ahyp:hlinkClr xmlns:ahyp="http://schemas.microsoft.com/office/drawing/2018/hyperlinkcolor" val="tx"/>
                    </a:ext>
                  </a:extLst>
                </a:hlinkClick>
              </a:rPr>
              <a:t>Facebook</a:t>
            </a:r>
            <a:r>
              <a:rPr lang="en-US" dirty="0">
                <a:solidFill>
                  <a:srgbClr val="24BAA2"/>
                </a:solidFill>
              </a:rPr>
              <a:t>, </a:t>
            </a:r>
            <a:r>
              <a:rPr lang="en-US" u="sng" dirty="0">
                <a:solidFill>
                  <a:srgbClr val="24BAA2"/>
                </a:solidFill>
                <a:hlinkClick r:id="rId5">
                  <a:extLst>
                    <a:ext uri="{A12FA001-AC4F-418D-AE19-62706E023703}">
                      <ahyp:hlinkClr xmlns:ahyp="http://schemas.microsoft.com/office/drawing/2018/hyperlinkcolor" val="tx"/>
                    </a:ext>
                  </a:extLst>
                </a:hlinkClick>
              </a:rPr>
              <a:t>Twitter</a:t>
            </a:r>
            <a:r>
              <a:rPr lang="en-US" dirty="0"/>
              <a:t>), in fact, can help one stay in touch with friends and family even when away</a:t>
            </a:r>
            <a:endParaRPr dirty="0"/>
          </a:p>
        </p:txBody>
      </p:sp>
      <p:sp>
        <p:nvSpPr>
          <p:cNvPr id="793" name="Google Shape;793;p79"/>
          <p:cNvSpPr txBox="1">
            <a:spLocks noGrp="1"/>
          </p:cNvSpPr>
          <p:nvPr>
            <p:ph type="body" idx="5"/>
          </p:nvPr>
        </p:nvSpPr>
        <p:spPr>
          <a:xfrm>
            <a:off x="4147458" y="2608782"/>
            <a:ext cx="7327512" cy="50067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The performance of banking and bureaucratic transactions</a:t>
            </a:r>
            <a:endParaRPr/>
          </a:p>
        </p:txBody>
      </p:sp>
      <p:sp>
        <p:nvSpPr>
          <p:cNvPr id="794" name="Google Shape;794;p79"/>
          <p:cNvSpPr txBox="1">
            <a:spLocks noGrp="1"/>
          </p:cNvSpPr>
          <p:nvPr>
            <p:ph type="body" idx="6"/>
          </p:nvPr>
        </p:nvSpPr>
        <p:spPr>
          <a:xfrm>
            <a:off x="4234542" y="3374986"/>
            <a:ext cx="7230984"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Very functional for people such as the elderly, who may have mobility or other problems that hinder their use</a:t>
            </a:r>
            <a:endParaRPr/>
          </a:p>
        </p:txBody>
      </p:sp>
      <p:sp>
        <p:nvSpPr>
          <p:cNvPr id="795" name="Google Shape;795;p79"/>
          <p:cNvSpPr txBox="1">
            <a:spLocks noGrp="1"/>
          </p:cNvSpPr>
          <p:nvPr>
            <p:ph type="body" idx="8"/>
          </p:nvPr>
        </p:nvSpPr>
        <p:spPr>
          <a:xfrm>
            <a:off x="4927790" y="4583750"/>
            <a:ext cx="6562677" cy="339415"/>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Taking care of one's health</a:t>
            </a:r>
            <a:endParaRPr/>
          </a:p>
          <a:p>
            <a:pPr marL="457200" marR="0" lvl="0" indent="-228600" algn="r" rtl="0">
              <a:lnSpc>
                <a:spcPct val="100000"/>
              </a:lnSpc>
              <a:spcBef>
                <a:spcPts val="1000"/>
              </a:spcBef>
              <a:spcAft>
                <a:spcPts val="0"/>
              </a:spcAft>
              <a:buClr>
                <a:srgbClr val="24BAA2"/>
              </a:buClr>
              <a:buSzPts val="2400"/>
              <a:buFont typeface="Arial"/>
              <a:buNone/>
            </a:pPr>
            <a:endParaRPr/>
          </a:p>
        </p:txBody>
      </p:sp>
      <p:sp>
        <p:nvSpPr>
          <p:cNvPr id="796" name="Google Shape;796;p79"/>
          <p:cNvSpPr txBox="1">
            <a:spLocks noGrp="1"/>
          </p:cNvSpPr>
          <p:nvPr>
            <p:ph type="body" idx="9"/>
          </p:nvPr>
        </p:nvSpPr>
        <p:spPr>
          <a:xfrm>
            <a:off x="4927790" y="5132546"/>
            <a:ext cx="6553236"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As we age, health needs often become predominant, but some of these can now also be met online</a:t>
            </a:r>
            <a:endParaRPr/>
          </a:p>
        </p:txBody>
      </p:sp>
      <p:pic>
        <p:nvPicPr>
          <p:cNvPr id="797" name="Google Shape;797;p79" descr="Woman using laptop computer on bed"/>
          <p:cNvPicPr preferRelativeResize="0">
            <a:picLocks noGrp="1"/>
          </p:cNvPicPr>
          <p:nvPr>
            <p:ph type="pic" idx="4"/>
          </p:nvPr>
        </p:nvPicPr>
        <p:blipFill rotWithShape="1">
          <a:blip r:embed="rId6" cstate="screen">
            <a:alphaModFix/>
            <a:extLst>
              <a:ext uri="{28A0092B-C50C-407E-A947-70E740481C1C}">
                <a14:useLocalDpi xmlns:a14="http://schemas.microsoft.com/office/drawing/2010/main"/>
              </a:ext>
            </a:extLst>
          </a:blip>
          <a:srcRect t="-8393"/>
          <a:stretch/>
        </p:blipFill>
        <p:spPr>
          <a:xfrm>
            <a:off x="-126342" y="0"/>
            <a:ext cx="3669321" cy="6858000"/>
          </a:xfrm>
          <a:prstGeom prst="rect">
            <a:avLst/>
          </a:prstGeom>
          <a:solidFill>
            <a:srgbClr val="D8D8D8"/>
          </a:solidFill>
          <a:ln>
            <a:noFill/>
          </a:ln>
        </p:spPr>
      </p:pic>
      <p:sp>
        <p:nvSpPr>
          <p:cNvPr id="798" name="Google Shape;798;p79"/>
          <p:cNvSpPr txBox="1"/>
          <p:nvPr/>
        </p:nvSpPr>
        <p:spPr>
          <a:xfrm>
            <a:off x="-126343" y="0"/>
            <a:ext cx="4196796" cy="2308284"/>
          </a:xfrm>
          <a:prstGeom prst="rect">
            <a:avLst/>
          </a:prstGeom>
          <a:solidFill>
            <a:srgbClr val="7F3494"/>
          </a:solidFill>
          <a:ln>
            <a:noFill/>
          </a:ln>
        </p:spPr>
        <p:txBody>
          <a:bodyPr spcFirstLastPara="1" wrap="square" lIns="91425" tIns="45700" rIns="91425" bIns="45700" anchor="t" anchorCtr="0">
            <a:spAutoFit/>
          </a:bodyPr>
          <a:lstStyle/>
          <a:p>
            <a:pPr marL="18000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24BAA2"/>
                </a:solidFill>
                <a:latin typeface="Calibri"/>
                <a:ea typeface="Calibri"/>
                <a:cs typeface="Calibri"/>
                <a:sym typeface="Calibri"/>
              </a:rPr>
              <a:t>How Digital Technologies can be helpful to Seniors</a:t>
            </a:r>
            <a:endParaRPr sz="3600" b="1" i="0" u="none" strike="noStrike" cap="none" dirty="0">
              <a:solidFill>
                <a:srgbClr val="24BAA2"/>
              </a:solidFill>
              <a:latin typeface="Calibri"/>
              <a:ea typeface="Calibri"/>
              <a:cs typeface="Calibri"/>
              <a:sym typeface="Calibri"/>
            </a:endParaRPr>
          </a:p>
        </p:txBody>
      </p:sp>
      <p:pic>
        <p:nvPicPr>
          <p:cNvPr id="799" name="Google Shape;799;p79" descr="Badge 3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36386" y="4923165"/>
            <a:ext cx="914400" cy="914400"/>
          </a:xfrm>
          <a:prstGeom prst="rect">
            <a:avLst/>
          </a:prstGeom>
          <a:noFill/>
          <a:ln>
            <a:noFill/>
          </a:ln>
        </p:spPr>
      </p:pic>
      <p:pic>
        <p:nvPicPr>
          <p:cNvPr id="800" name="Google Shape;800;p79" descr="Badge 1 outline"/>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936386" y="1140624"/>
            <a:ext cx="914400" cy="914400"/>
          </a:xfrm>
          <a:prstGeom prst="rect">
            <a:avLst/>
          </a:prstGeom>
          <a:noFill/>
          <a:ln>
            <a:noFill/>
          </a:ln>
        </p:spPr>
      </p:pic>
      <p:pic>
        <p:nvPicPr>
          <p:cNvPr id="801" name="Google Shape;801;p79" descr="Badge outlin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936386" y="3045591"/>
            <a:ext cx="914400" cy="91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body" idx="1"/>
          </p:nvPr>
        </p:nvSpPr>
        <p:spPr>
          <a:xfrm>
            <a:off x="798381" y="2473693"/>
            <a:ext cx="10595237" cy="38499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endParaRPr/>
          </a:p>
          <a:p>
            <a:pPr marL="457200" marR="0" lvl="0" indent="-228600" algn="l" rtl="0">
              <a:lnSpc>
                <a:spcPct val="90000"/>
              </a:lnSpc>
              <a:spcBef>
                <a:spcPts val="1000"/>
              </a:spcBef>
              <a:spcAft>
                <a:spcPts val="0"/>
              </a:spcAft>
              <a:buClr>
                <a:srgbClr val="092E4B"/>
              </a:buClr>
              <a:buSzPts val="2400"/>
              <a:buFont typeface="Arial"/>
              <a:buNone/>
            </a:pPr>
            <a:r>
              <a:rPr lang="en-US"/>
              <a:t>- Improve cognitive abilities and keep the mind active;</a:t>
            </a:r>
            <a:endParaRPr/>
          </a:p>
          <a:p>
            <a:pPr marL="457200" marR="0" lvl="0" indent="-228600" algn="l" rtl="0">
              <a:lnSpc>
                <a:spcPct val="90000"/>
              </a:lnSpc>
              <a:spcBef>
                <a:spcPts val="1000"/>
              </a:spcBef>
              <a:spcAft>
                <a:spcPts val="0"/>
              </a:spcAft>
              <a:buClr>
                <a:srgbClr val="092E4B"/>
              </a:buClr>
              <a:buSzPts val="2400"/>
              <a:buFont typeface="Arial"/>
              <a:buNone/>
            </a:pPr>
            <a:r>
              <a:rPr lang="en-US"/>
              <a:t>- Slow down the onset of cognitive decline;</a:t>
            </a:r>
            <a:endParaRPr/>
          </a:p>
          <a:p>
            <a:pPr marL="457200" marR="0" lvl="0" indent="-228600" algn="l" rtl="0">
              <a:lnSpc>
                <a:spcPct val="90000"/>
              </a:lnSpc>
              <a:spcBef>
                <a:spcPts val="1000"/>
              </a:spcBef>
              <a:spcAft>
                <a:spcPts val="0"/>
              </a:spcAft>
              <a:buClr>
                <a:srgbClr val="092E4B"/>
              </a:buClr>
              <a:buSzPts val="2400"/>
              <a:buFont typeface="Arial"/>
              <a:buNone/>
            </a:pPr>
            <a:r>
              <a:rPr lang="en-US"/>
              <a:t>- Develop new skills, introduce new interests, entertain;</a:t>
            </a:r>
            <a:endParaRPr/>
          </a:p>
          <a:p>
            <a:pPr marL="457200" marR="0" lvl="0" indent="-228600" algn="l" rtl="0">
              <a:lnSpc>
                <a:spcPct val="90000"/>
              </a:lnSpc>
              <a:spcBef>
                <a:spcPts val="1000"/>
              </a:spcBef>
              <a:spcAft>
                <a:spcPts val="0"/>
              </a:spcAft>
              <a:buClr>
                <a:srgbClr val="092E4B"/>
              </a:buClr>
              <a:buSzPts val="2400"/>
              <a:buFont typeface="Arial"/>
              <a:buNone/>
            </a:pPr>
            <a:r>
              <a:rPr lang="en-US"/>
              <a:t>- Reduce feelings of isolation and promote socialisation;</a:t>
            </a:r>
            <a:endParaRPr/>
          </a:p>
          <a:p>
            <a:pPr marL="457200" marR="0" lvl="0" indent="-228600" algn="l" rtl="0">
              <a:lnSpc>
                <a:spcPct val="90000"/>
              </a:lnSpc>
              <a:spcBef>
                <a:spcPts val="1000"/>
              </a:spcBef>
              <a:spcAft>
                <a:spcPts val="0"/>
              </a:spcAft>
              <a:buClr>
                <a:srgbClr val="092E4B"/>
              </a:buClr>
              <a:buSzPts val="2400"/>
              <a:buFont typeface="Arial"/>
              <a:buNone/>
            </a:pPr>
            <a:r>
              <a:rPr lang="en-US"/>
              <a:t>- Increase one's sense of autonomy and independence.</a:t>
            </a:r>
            <a:endParaRPr/>
          </a:p>
          <a:p>
            <a:pPr marL="457200" marR="0" lvl="0" indent="-228600" algn="l" rtl="0">
              <a:lnSpc>
                <a:spcPct val="90000"/>
              </a:lnSpc>
              <a:spcBef>
                <a:spcPts val="1000"/>
              </a:spcBef>
              <a:spcAft>
                <a:spcPts val="0"/>
              </a:spcAft>
              <a:buClr>
                <a:srgbClr val="092E4B"/>
              </a:buClr>
              <a:buSzPts val="2400"/>
              <a:buFont typeface="Arial"/>
              <a:buNone/>
            </a:pPr>
            <a:br>
              <a:rPr lang="en-US"/>
            </a:br>
            <a:endParaRPr/>
          </a:p>
          <a:p>
            <a:pPr marL="457200" marR="0" lvl="0" indent="-228600" algn="l" rtl="0">
              <a:lnSpc>
                <a:spcPct val="90000"/>
              </a:lnSpc>
              <a:spcBef>
                <a:spcPts val="1000"/>
              </a:spcBef>
              <a:spcAft>
                <a:spcPts val="0"/>
              </a:spcAft>
              <a:buClr>
                <a:srgbClr val="092E4B"/>
              </a:buClr>
              <a:buSzPts val="2400"/>
              <a:buFont typeface="Arial"/>
              <a:buNone/>
            </a:pPr>
            <a:br>
              <a:rPr lang="en-US"/>
            </a:br>
            <a:endParaRPr/>
          </a:p>
        </p:txBody>
      </p:sp>
      <p:sp>
        <p:nvSpPr>
          <p:cNvPr id="807" name="Google Shape;807;p80"/>
          <p:cNvSpPr txBox="1">
            <a:spLocks noGrp="1"/>
          </p:cNvSpPr>
          <p:nvPr>
            <p:ph type="body" idx="2"/>
          </p:nvPr>
        </p:nvSpPr>
        <p:spPr>
          <a:xfrm>
            <a:off x="798381" y="761603"/>
            <a:ext cx="10595237" cy="171209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  The benefits also relate to health in the narrower sense, in that, the use of technology enables:</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808" name="Google Shape;808;p80" descr="Ic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00956" y="2764360"/>
            <a:ext cx="2741632" cy="2842846"/>
          </a:xfrm>
          <a:prstGeom prst="rect">
            <a:avLst/>
          </a:prstGeom>
          <a:noFill/>
          <a:ln>
            <a:noFill/>
          </a:ln>
        </p:spPr>
      </p:pic>
      <p:sp>
        <p:nvSpPr>
          <p:cNvPr id="809" name="Google Shape;809;p80"/>
          <p:cNvSpPr/>
          <p:nvPr/>
        </p:nvSpPr>
        <p:spPr>
          <a:xfrm>
            <a:off x="9277350" y="3514725"/>
            <a:ext cx="476250" cy="483877"/>
          </a:xfrm>
          <a:prstGeom prst="smileyFace">
            <a:avLst>
              <a:gd name="adj" fmla="val 4653"/>
            </a:avLst>
          </a:prstGeom>
          <a:solidFill>
            <a:schemeClr val="lt1"/>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81"/>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
        <p:nvSpPr>
          <p:cNvPr id="815" name="Google Shape;815;p81"/>
          <p:cNvSpPr txBox="1">
            <a:spLocks noGrp="1"/>
          </p:cNvSpPr>
          <p:nvPr>
            <p:ph type="body" idx="1"/>
          </p:nvPr>
        </p:nvSpPr>
        <p:spPr>
          <a:xfrm>
            <a:off x="814917" y="908050"/>
            <a:ext cx="4638675" cy="4376738"/>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2400"/>
              <a:buFont typeface="Arial"/>
              <a:buNone/>
            </a:pPr>
            <a:r>
              <a:rPr lang="en-US" sz="3600"/>
              <a:t>  In order to gain such </a:t>
            </a:r>
            <a:r>
              <a:rPr lang="en-US" sz="3600" b="1"/>
              <a:t>benefits</a:t>
            </a:r>
            <a:r>
              <a:rPr lang="en-US" sz="3600"/>
              <a:t> from using digital technologies, it is essential that seniors </a:t>
            </a:r>
            <a:r>
              <a:rPr lang="en-US" sz="3600" b="1"/>
              <a:t>can and know how </a:t>
            </a:r>
            <a:r>
              <a:rPr lang="en-US" sz="3600"/>
              <a:t>to use Digital Tools &amp; Technologies. </a:t>
            </a:r>
            <a:endParaRPr sz="3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82"/>
          <p:cNvSpPr txBox="1">
            <a:spLocks noGrp="1"/>
          </p:cNvSpPr>
          <p:nvPr>
            <p:ph type="body" idx="1"/>
          </p:nvPr>
        </p:nvSpPr>
        <p:spPr>
          <a:xfrm>
            <a:off x="3305175" y="548015"/>
            <a:ext cx="8494939" cy="599565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 </a:t>
            </a:r>
            <a:r>
              <a:rPr lang="en-US" b="1" i="1">
                <a:solidFill>
                  <a:srgbClr val="7030A0"/>
                </a:solidFill>
              </a:rPr>
              <a:t>Disqualify your if you seem ill-mannered to him or her</a:t>
            </a:r>
            <a:r>
              <a:rPr lang="en-US"/>
              <a:t>. It is important not to expect to get on the senior client's good side right away (avoid using overly technical language), but gradually establish a relationship of trust and mutual respect</a:t>
            </a:r>
            <a:endParaRPr/>
          </a:p>
          <a:p>
            <a:pPr marL="457200" marR="0" lvl="0" indent="-228600" algn="l" rtl="0">
              <a:lnSpc>
                <a:spcPct val="90000"/>
              </a:lnSpc>
              <a:spcBef>
                <a:spcPts val="1000"/>
              </a:spcBef>
              <a:spcAft>
                <a:spcPts val="0"/>
              </a:spcAft>
              <a:buClr>
                <a:srgbClr val="092E4B"/>
              </a:buClr>
              <a:buSzPts val="2400"/>
              <a:buFont typeface="Arial"/>
              <a:buNone/>
            </a:pPr>
            <a:r>
              <a:rPr lang="en-US"/>
              <a:t>- </a:t>
            </a:r>
            <a:r>
              <a:rPr lang="en-US" b="1" i="1">
                <a:solidFill>
                  <a:srgbClr val="7030A0"/>
                </a:solidFill>
              </a:rPr>
              <a:t>Resent you if you correct them too abruptly</a:t>
            </a:r>
            <a:r>
              <a:rPr lang="en-US"/>
              <a:t>. Remember, that you are teaching an older person, who may expect a certain kind of respect and approach from you</a:t>
            </a:r>
            <a:endParaRPr/>
          </a:p>
          <a:p>
            <a:pPr marL="457200" marR="0" lvl="0" indent="-228600" algn="l" rtl="0">
              <a:lnSpc>
                <a:spcPct val="90000"/>
              </a:lnSpc>
              <a:spcBef>
                <a:spcPts val="1000"/>
              </a:spcBef>
              <a:spcAft>
                <a:spcPts val="0"/>
              </a:spcAft>
              <a:buClr>
                <a:srgbClr val="092E4B"/>
              </a:buClr>
              <a:buSzPts val="2400"/>
              <a:buFont typeface="Arial"/>
              <a:buNone/>
            </a:pPr>
            <a:r>
              <a:rPr lang="en-US"/>
              <a:t>- </a:t>
            </a:r>
            <a:r>
              <a:rPr lang="en-US" b="1" i="1">
                <a:solidFill>
                  <a:srgbClr val="7030A0"/>
                </a:solidFill>
              </a:rPr>
              <a:t>Get irritated if you perform tasks for them, not allowing them the time they need to learn</a:t>
            </a:r>
            <a:r>
              <a:rPr lang="en-US"/>
              <a:t>. Older people, in fact, need to repeat steps several times and to slowly learn how digital tools work</a:t>
            </a:r>
            <a:endParaRPr/>
          </a:p>
          <a:p>
            <a:pPr marL="457200" marR="0" lvl="0" indent="-228600" algn="l" rtl="0">
              <a:lnSpc>
                <a:spcPct val="90000"/>
              </a:lnSpc>
              <a:spcBef>
                <a:spcPts val="1000"/>
              </a:spcBef>
              <a:spcAft>
                <a:spcPts val="0"/>
              </a:spcAft>
              <a:buClr>
                <a:srgbClr val="092E4B"/>
              </a:buClr>
              <a:buSzPts val="2400"/>
              <a:buFont typeface="Arial"/>
              <a:buNone/>
            </a:pPr>
            <a:r>
              <a:rPr lang="en-US" i="1"/>
              <a:t>- </a:t>
            </a:r>
            <a:r>
              <a:rPr lang="en-US" b="1" i="1">
                <a:solidFill>
                  <a:srgbClr val="7030A0"/>
                </a:solidFill>
              </a:rPr>
              <a:t>Have difficulty understanding explanations, even simple ones, as they do not know the digital language</a:t>
            </a:r>
            <a:r>
              <a:rPr lang="en-US" i="1">
                <a:solidFill>
                  <a:srgbClr val="7030A0"/>
                </a:solidFill>
              </a:rPr>
              <a:t> </a:t>
            </a:r>
            <a:r>
              <a:rPr lang="en-US"/>
              <a:t>(e.g., "click," "chat")</a:t>
            </a:r>
            <a:endParaRPr/>
          </a:p>
          <a:p>
            <a:pPr marL="457200" marR="0" lvl="0" indent="-228600" algn="l" rtl="0">
              <a:lnSpc>
                <a:spcPct val="90000"/>
              </a:lnSpc>
              <a:spcBef>
                <a:spcPts val="1000"/>
              </a:spcBef>
              <a:spcAft>
                <a:spcPts val="0"/>
              </a:spcAft>
              <a:buClr>
                <a:srgbClr val="092E4B"/>
              </a:buClr>
              <a:buSzPts val="2400"/>
              <a:buFont typeface="Arial"/>
              <a:buNone/>
            </a:pPr>
            <a:r>
              <a:rPr lang="en-US"/>
              <a:t>- </a:t>
            </a:r>
            <a:r>
              <a:rPr lang="en-US" b="1">
                <a:solidFill>
                  <a:srgbClr val="7030A0"/>
                </a:solidFill>
              </a:rPr>
              <a:t>Get distracted easily, as they may be disinterested in what you are teaching them</a:t>
            </a:r>
            <a:r>
              <a:rPr lang="en-US"/>
              <a:t>.</a:t>
            </a:r>
            <a:endParaRPr/>
          </a:p>
        </p:txBody>
      </p:sp>
      <p:sp>
        <p:nvSpPr>
          <p:cNvPr id="821" name="Google Shape;821;p82"/>
          <p:cNvSpPr txBox="1"/>
          <p:nvPr/>
        </p:nvSpPr>
        <p:spPr>
          <a:xfrm>
            <a:off x="609600" y="548015"/>
            <a:ext cx="2943225" cy="3970277"/>
          </a:xfrm>
          <a:prstGeom prst="rect">
            <a:avLst/>
          </a:prstGeom>
          <a:solidFill>
            <a:srgbClr val="24BAA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a:solidFill>
                  <a:srgbClr val="002060"/>
                </a:solidFill>
                <a:latin typeface="Calibri"/>
                <a:ea typeface="Calibri"/>
                <a:cs typeface="Calibri"/>
                <a:sym typeface="Calibri"/>
              </a:rPr>
              <a:t>However, teaching digital skills to seniors can be difficult…</a:t>
            </a:r>
            <a:endParaRPr sz="1400" b="0" i="1"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rgbClr val="002060"/>
                </a:solidFill>
                <a:latin typeface="Calibri"/>
                <a:ea typeface="Calibri"/>
                <a:cs typeface="Calibri"/>
                <a:sym typeface="Calibri"/>
              </a:rPr>
              <a:t>as the older person might:</a:t>
            </a:r>
            <a:endParaRPr sz="1400" b="0" i="1" u="none" strike="noStrike" cap="none">
              <a:solidFill>
                <a:srgbClr val="002060"/>
              </a:solidFill>
              <a:latin typeface="Arial"/>
              <a:ea typeface="Arial"/>
              <a:cs typeface="Arial"/>
              <a:sym typeface="Arial"/>
            </a:endParaRPr>
          </a:p>
        </p:txBody>
      </p:sp>
      <p:grpSp>
        <p:nvGrpSpPr>
          <p:cNvPr id="822" name="Google Shape;822;p82"/>
          <p:cNvGrpSpPr/>
          <p:nvPr/>
        </p:nvGrpSpPr>
        <p:grpSpPr>
          <a:xfrm>
            <a:off x="1465820" y="4925997"/>
            <a:ext cx="983135" cy="986946"/>
            <a:chOff x="923129" y="5951680"/>
            <a:chExt cx="707633" cy="710376"/>
          </a:xfrm>
        </p:grpSpPr>
        <p:sp>
          <p:nvSpPr>
            <p:cNvPr id="823" name="Google Shape;823;p82"/>
            <p:cNvSpPr/>
            <p:nvPr/>
          </p:nvSpPr>
          <p:spPr>
            <a:xfrm>
              <a:off x="1394884" y="6017507"/>
              <a:ext cx="65826" cy="153594"/>
            </a:xfrm>
            <a:custGeom>
              <a:avLst/>
              <a:gdLst/>
              <a:ahLst/>
              <a:cxnLst/>
              <a:rect l="l" t="t" r="r" b="b"/>
              <a:pathLst>
                <a:path w="65826" h="153594" extrusionOk="0">
                  <a:moveTo>
                    <a:pt x="0" y="0"/>
                  </a:moveTo>
                  <a:lnTo>
                    <a:pt x="65827" y="0"/>
                  </a:lnTo>
                  <a:lnTo>
                    <a:pt x="65827" y="153595"/>
                  </a:lnTo>
                  <a:lnTo>
                    <a:pt x="0" y="153595"/>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24" name="Google Shape;824;p82"/>
            <p:cNvGrpSpPr/>
            <p:nvPr/>
          </p:nvGrpSpPr>
          <p:grpSpPr>
            <a:xfrm>
              <a:off x="923129" y="5951680"/>
              <a:ext cx="707633" cy="710376"/>
              <a:chOff x="923129" y="5951680"/>
              <a:chExt cx="707633" cy="710376"/>
            </a:xfrm>
          </p:grpSpPr>
          <p:sp>
            <p:nvSpPr>
              <p:cNvPr id="825" name="Google Shape;825;p82"/>
              <p:cNvSpPr/>
              <p:nvPr/>
            </p:nvSpPr>
            <p:spPr>
              <a:xfrm>
                <a:off x="923129" y="5951680"/>
                <a:ext cx="707633" cy="710376"/>
              </a:xfrm>
              <a:custGeom>
                <a:avLst/>
                <a:gdLst/>
                <a:ahLst/>
                <a:cxnLst/>
                <a:rect l="l" t="t" r="r" b="b"/>
                <a:pathLst>
                  <a:path w="707633" h="710376" extrusionOk="0">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82"/>
              <p:cNvSpPr/>
              <p:nvPr/>
            </p:nvSpPr>
            <p:spPr>
              <a:xfrm>
                <a:off x="1191919" y="6341153"/>
                <a:ext cx="277019" cy="65826"/>
              </a:xfrm>
              <a:custGeom>
                <a:avLst/>
                <a:gdLst/>
                <a:ahLst/>
                <a:cxnLst/>
                <a:rect l="l" t="t" r="r" b="b"/>
                <a:pathLst>
                  <a:path w="277019" h="65826" extrusionOk="0">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82"/>
              <p:cNvSpPr/>
              <p:nvPr/>
            </p:nvSpPr>
            <p:spPr>
              <a:xfrm>
                <a:off x="1084952" y="6363094"/>
                <a:ext cx="32913" cy="21942"/>
              </a:xfrm>
              <a:custGeom>
                <a:avLst/>
                <a:gdLst/>
                <a:ahLst/>
                <a:cxnLst/>
                <a:rect l="l" t="t" r="r" b="b"/>
                <a:pathLst>
                  <a:path w="32913" h="21942" extrusionOk="0">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2"/>
          <p:cNvSpPr txBox="1">
            <a:spLocks noGrp="1"/>
          </p:cNvSpPr>
          <p:nvPr>
            <p:ph type="body" idx="1"/>
          </p:nvPr>
        </p:nvSpPr>
        <p:spPr>
          <a:xfrm>
            <a:off x="5446713" y="2624138"/>
            <a:ext cx="5849937" cy="225266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600" b="1" i="0" u="none" strike="noStrike" cap="none">
                <a:solidFill>
                  <a:schemeClr val="lt1"/>
                </a:solidFill>
                <a:latin typeface="Calibri"/>
                <a:ea typeface="Calibri"/>
                <a:cs typeface="Calibri"/>
                <a:sym typeface="Calibri"/>
              </a:rPr>
              <a:t>  The following is a series of useful tips to aid </a:t>
            </a:r>
            <a:r>
              <a:rPr lang="en-US" sz="3600" b="1"/>
              <a:t>when</a:t>
            </a:r>
            <a:r>
              <a:rPr lang="en-US" sz="3600" b="1" i="0" u="none" strike="noStrike" cap="none">
                <a:solidFill>
                  <a:schemeClr val="lt1"/>
                </a:solidFill>
                <a:latin typeface="Calibri"/>
                <a:ea typeface="Calibri"/>
                <a:cs typeface="Calibri"/>
                <a:sym typeface="Calibri"/>
              </a:rPr>
              <a:t> </a:t>
            </a:r>
            <a:r>
              <a:rPr lang="en-US" sz="3600" b="1">
                <a:solidFill>
                  <a:schemeClr val="lt1"/>
                </a:solidFill>
              </a:rPr>
              <a:t>TEACH</a:t>
            </a:r>
            <a:r>
              <a:rPr lang="en-US" sz="3600" b="1" i="0" u="none" strike="noStrike" cap="none">
                <a:solidFill>
                  <a:schemeClr val="lt1"/>
                </a:solidFill>
                <a:latin typeface="Calibri"/>
                <a:ea typeface="Calibri"/>
                <a:cs typeface="Calibri"/>
                <a:sym typeface="Calibri"/>
              </a:rPr>
              <a:t>ING SENIOR CLIENTS and in addressing problems that may occur</a:t>
            </a:r>
            <a:endParaRPr sz="3600" b="1" i="0" u="none" strike="noStrike" cap="none">
              <a:solidFill>
                <a:schemeClr val="lt1"/>
              </a:solidFill>
              <a:latin typeface="Calibri"/>
              <a:ea typeface="Calibri"/>
              <a:cs typeface="Calibri"/>
              <a:sym typeface="Calibri"/>
            </a:endParaRPr>
          </a:p>
        </p:txBody>
      </p:sp>
      <p:grpSp>
        <p:nvGrpSpPr>
          <p:cNvPr id="833" name="Google Shape;833;p12"/>
          <p:cNvGrpSpPr/>
          <p:nvPr/>
        </p:nvGrpSpPr>
        <p:grpSpPr>
          <a:xfrm>
            <a:off x="895350" y="1390650"/>
            <a:ext cx="2168214" cy="1898295"/>
            <a:chOff x="2845389" y="1612886"/>
            <a:chExt cx="3419384" cy="3422081"/>
          </a:xfrm>
        </p:grpSpPr>
        <p:sp>
          <p:nvSpPr>
            <p:cNvPr id="834" name="Google Shape;834;p12"/>
            <p:cNvSpPr/>
            <p:nvPr/>
          </p:nvSpPr>
          <p:spPr>
            <a:xfrm>
              <a:off x="4625981" y="1744565"/>
              <a:ext cx="1591319" cy="1762089"/>
            </a:xfrm>
            <a:custGeom>
              <a:avLst/>
              <a:gdLst/>
              <a:ahLst/>
              <a:cxnLst/>
              <a:rect l="l" t="t" r="r" b="b"/>
              <a:pathLst>
                <a:path w="1591319" h="1762089" extrusionOk="0">
                  <a:moveTo>
                    <a:pt x="1590367" y="1762090"/>
                  </a:moveTo>
                  <a:cubicBezTo>
                    <a:pt x="1210621" y="1762090"/>
                    <a:pt x="833729" y="1762090"/>
                    <a:pt x="453031" y="1762090"/>
                  </a:cubicBezTo>
                  <a:cubicBezTo>
                    <a:pt x="453031" y="1709732"/>
                    <a:pt x="453031" y="1659278"/>
                    <a:pt x="453031" y="1608823"/>
                  </a:cubicBezTo>
                  <a:cubicBezTo>
                    <a:pt x="453031" y="1555513"/>
                    <a:pt x="433996" y="1535522"/>
                    <a:pt x="379747" y="1535522"/>
                  </a:cubicBezTo>
                  <a:cubicBezTo>
                    <a:pt x="254116" y="1535522"/>
                    <a:pt x="128486" y="1535522"/>
                    <a:pt x="0" y="1535522"/>
                  </a:cubicBezTo>
                  <a:cubicBezTo>
                    <a:pt x="0" y="1503155"/>
                    <a:pt x="0" y="1471740"/>
                    <a:pt x="0" y="1434613"/>
                  </a:cubicBezTo>
                  <a:cubicBezTo>
                    <a:pt x="109451" y="1414622"/>
                    <a:pt x="172266" y="1325137"/>
                    <a:pt x="246502" y="1251836"/>
                  </a:cubicBezTo>
                  <a:cubicBezTo>
                    <a:pt x="344532" y="1156639"/>
                    <a:pt x="439707" y="1058587"/>
                    <a:pt x="536785" y="962438"/>
                  </a:cubicBezTo>
                  <a:cubicBezTo>
                    <a:pt x="578662" y="920552"/>
                    <a:pt x="578662" y="895800"/>
                    <a:pt x="536785" y="853914"/>
                  </a:cubicBezTo>
                  <a:cubicBezTo>
                    <a:pt x="498715" y="815835"/>
                    <a:pt x="460645" y="779661"/>
                    <a:pt x="420672" y="740630"/>
                  </a:cubicBezTo>
                  <a:cubicBezTo>
                    <a:pt x="523460" y="638769"/>
                    <a:pt x="622442" y="539765"/>
                    <a:pt x="724279" y="439809"/>
                  </a:cubicBezTo>
                  <a:cubicBezTo>
                    <a:pt x="691919" y="411250"/>
                    <a:pt x="666222" y="387450"/>
                    <a:pt x="638622" y="362699"/>
                  </a:cubicBezTo>
                  <a:cubicBezTo>
                    <a:pt x="543447" y="458848"/>
                    <a:pt x="445417" y="558804"/>
                    <a:pt x="348339" y="657809"/>
                  </a:cubicBezTo>
                  <a:cubicBezTo>
                    <a:pt x="280765" y="612114"/>
                    <a:pt x="270296" y="613066"/>
                    <a:pt x="217950" y="665425"/>
                  </a:cubicBezTo>
                  <a:cubicBezTo>
                    <a:pt x="148472" y="734918"/>
                    <a:pt x="78043" y="804412"/>
                    <a:pt x="8566" y="873905"/>
                  </a:cubicBezTo>
                  <a:cubicBezTo>
                    <a:pt x="7614" y="874857"/>
                    <a:pt x="4759" y="875809"/>
                    <a:pt x="0" y="877713"/>
                  </a:cubicBezTo>
                  <a:cubicBezTo>
                    <a:pt x="0" y="585459"/>
                    <a:pt x="0" y="294158"/>
                    <a:pt x="0" y="0"/>
                  </a:cubicBezTo>
                  <a:cubicBezTo>
                    <a:pt x="529171" y="0"/>
                    <a:pt x="1059293" y="0"/>
                    <a:pt x="1591319" y="0"/>
                  </a:cubicBezTo>
                  <a:cubicBezTo>
                    <a:pt x="1590367" y="584507"/>
                    <a:pt x="1590367" y="1171871"/>
                    <a:pt x="1590367" y="1762090"/>
                  </a:cubicBezTo>
                  <a:close/>
                  <a:moveTo>
                    <a:pt x="313125" y="286542"/>
                  </a:moveTo>
                  <a:cubicBezTo>
                    <a:pt x="331208" y="323669"/>
                    <a:pt x="347387" y="355083"/>
                    <a:pt x="364519" y="388402"/>
                  </a:cubicBezTo>
                  <a:cubicBezTo>
                    <a:pt x="462549" y="339852"/>
                    <a:pt x="559627" y="292254"/>
                    <a:pt x="654801" y="242751"/>
                  </a:cubicBezTo>
                  <a:cubicBezTo>
                    <a:pt x="673836" y="233232"/>
                    <a:pt x="688112" y="233232"/>
                    <a:pt x="707147" y="242751"/>
                  </a:cubicBezTo>
                  <a:cubicBezTo>
                    <a:pt x="797563" y="289398"/>
                    <a:pt x="889882" y="333188"/>
                    <a:pt x="980298" y="380786"/>
                  </a:cubicBezTo>
                  <a:cubicBezTo>
                    <a:pt x="1009802" y="396018"/>
                    <a:pt x="1034548" y="396970"/>
                    <a:pt x="1064052" y="380786"/>
                  </a:cubicBezTo>
                  <a:cubicBezTo>
                    <a:pt x="1127819" y="347468"/>
                    <a:pt x="1193490" y="316053"/>
                    <a:pt x="1257256" y="283686"/>
                  </a:cubicBezTo>
                  <a:cubicBezTo>
                    <a:pt x="1300085" y="261791"/>
                    <a:pt x="1343865" y="240847"/>
                    <a:pt x="1389549" y="218000"/>
                  </a:cubicBezTo>
                  <a:cubicBezTo>
                    <a:pt x="1371466" y="181826"/>
                    <a:pt x="1355286" y="150411"/>
                    <a:pt x="1338155" y="116140"/>
                  </a:cubicBezTo>
                  <a:cubicBezTo>
                    <a:pt x="1239173" y="165642"/>
                    <a:pt x="1143999" y="212288"/>
                    <a:pt x="1048824" y="260839"/>
                  </a:cubicBezTo>
                  <a:cubicBezTo>
                    <a:pt x="1029789" y="270358"/>
                    <a:pt x="1015513" y="271310"/>
                    <a:pt x="996478" y="261791"/>
                  </a:cubicBezTo>
                  <a:cubicBezTo>
                    <a:pt x="905110" y="214192"/>
                    <a:pt x="812791" y="168498"/>
                    <a:pt x="719520" y="123756"/>
                  </a:cubicBezTo>
                  <a:cubicBezTo>
                    <a:pt x="701437" y="115188"/>
                    <a:pt x="674788" y="108524"/>
                    <a:pt x="659560" y="115188"/>
                  </a:cubicBezTo>
                  <a:cubicBezTo>
                    <a:pt x="544399" y="170402"/>
                    <a:pt x="431141" y="228472"/>
                    <a:pt x="313125" y="286542"/>
                  </a:cubicBezTo>
                  <a:close/>
                  <a:moveTo>
                    <a:pt x="1420005" y="739678"/>
                  </a:moveTo>
                  <a:cubicBezTo>
                    <a:pt x="1191586" y="739678"/>
                    <a:pt x="965071" y="739678"/>
                    <a:pt x="740458" y="739678"/>
                  </a:cubicBezTo>
                  <a:cubicBezTo>
                    <a:pt x="740458" y="777757"/>
                    <a:pt x="740458" y="813931"/>
                    <a:pt x="740458" y="849154"/>
                  </a:cubicBezTo>
                  <a:cubicBezTo>
                    <a:pt x="967926" y="849154"/>
                    <a:pt x="1193490" y="849154"/>
                    <a:pt x="1420005" y="849154"/>
                  </a:cubicBezTo>
                  <a:cubicBezTo>
                    <a:pt x="1420005" y="812027"/>
                    <a:pt x="1420005" y="776805"/>
                    <a:pt x="1420005" y="739678"/>
                  </a:cubicBezTo>
                  <a:close/>
                  <a:moveTo>
                    <a:pt x="1418101" y="1077626"/>
                  </a:moveTo>
                  <a:cubicBezTo>
                    <a:pt x="1418101" y="1037643"/>
                    <a:pt x="1418101" y="1001469"/>
                    <a:pt x="1418101" y="966246"/>
                  </a:cubicBezTo>
                  <a:cubicBezTo>
                    <a:pt x="1190634" y="966246"/>
                    <a:pt x="965071" y="966246"/>
                    <a:pt x="739507" y="966246"/>
                  </a:cubicBezTo>
                  <a:cubicBezTo>
                    <a:pt x="739507" y="1004324"/>
                    <a:pt x="739507" y="1040499"/>
                    <a:pt x="739507" y="1077626"/>
                  </a:cubicBezTo>
                  <a:cubicBezTo>
                    <a:pt x="966974" y="1077626"/>
                    <a:pt x="1191586" y="1077626"/>
                    <a:pt x="1418101" y="1077626"/>
                  </a:cubicBezTo>
                  <a:close/>
                  <a:moveTo>
                    <a:pt x="738555" y="1305146"/>
                  </a:moveTo>
                  <a:cubicBezTo>
                    <a:pt x="966974" y="1305146"/>
                    <a:pt x="1193490" y="1305146"/>
                    <a:pt x="1418101" y="1305146"/>
                  </a:cubicBezTo>
                  <a:cubicBezTo>
                    <a:pt x="1418101" y="1266115"/>
                    <a:pt x="1418101" y="1230893"/>
                    <a:pt x="1418101" y="1195670"/>
                  </a:cubicBezTo>
                  <a:cubicBezTo>
                    <a:pt x="1190634" y="1195670"/>
                    <a:pt x="965071" y="1195670"/>
                    <a:pt x="738555" y="1195670"/>
                  </a:cubicBezTo>
                  <a:cubicBezTo>
                    <a:pt x="738555" y="1231845"/>
                    <a:pt x="738555" y="1267067"/>
                    <a:pt x="738555" y="1305146"/>
                  </a:cubicBezTo>
                  <a:close/>
                  <a:moveTo>
                    <a:pt x="1420005" y="1424142"/>
                  </a:moveTo>
                  <a:cubicBezTo>
                    <a:pt x="1191586" y="1424142"/>
                    <a:pt x="965071" y="1424142"/>
                    <a:pt x="740458" y="1424142"/>
                  </a:cubicBezTo>
                  <a:cubicBezTo>
                    <a:pt x="740458" y="1462220"/>
                    <a:pt x="740458" y="1498395"/>
                    <a:pt x="740458" y="1533618"/>
                  </a:cubicBezTo>
                  <a:cubicBezTo>
                    <a:pt x="967926" y="1533618"/>
                    <a:pt x="1193490" y="1533618"/>
                    <a:pt x="1420005" y="1533618"/>
                  </a:cubicBezTo>
                  <a:cubicBezTo>
                    <a:pt x="1420005" y="1496491"/>
                    <a:pt x="1420005" y="1461268"/>
                    <a:pt x="1420005" y="142414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35" name="Google Shape;835;p12"/>
            <p:cNvGrpSpPr/>
            <p:nvPr/>
          </p:nvGrpSpPr>
          <p:grpSpPr>
            <a:xfrm>
              <a:off x="2845389" y="1612886"/>
              <a:ext cx="3419384" cy="3422081"/>
              <a:chOff x="2845389" y="1612886"/>
              <a:chExt cx="3419384" cy="3422081"/>
            </a:xfrm>
          </p:grpSpPr>
          <p:sp>
            <p:nvSpPr>
              <p:cNvPr id="836" name="Google Shape;836;p12"/>
              <p:cNvSpPr/>
              <p:nvPr/>
            </p:nvSpPr>
            <p:spPr>
              <a:xfrm>
                <a:off x="2845389" y="1612886"/>
                <a:ext cx="3419384" cy="2222603"/>
              </a:xfrm>
              <a:custGeom>
                <a:avLst/>
                <a:gdLst/>
                <a:ahLst/>
                <a:cxnLst/>
                <a:rect l="l" t="t" r="r" b="b"/>
                <a:pathLst>
                  <a:path w="3419384" h="2222603" extrusionOk="0">
                    <a:moveTo>
                      <a:pt x="486104" y="684226"/>
                    </a:moveTo>
                    <a:cubicBezTo>
                      <a:pt x="436613" y="622348"/>
                      <a:pt x="403302" y="560470"/>
                      <a:pt x="399495" y="489073"/>
                    </a:cubicBezTo>
                    <a:cubicBezTo>
                      <a:pt x="394737" y="374837"/>
                      <a:pt x="392833" y="260601"/>
                      <a:pt x="398544" y="147317"/>
                    </a:cubicBezTo>
                    <a:cubicBezTo>
                      <a:pt x="403302" y="63544"/>
                      <a:pt x="478490" y="714"/>
                      <a:pt x="564147" y="714"/>
                    </a:cubicBezTo>
                    <a:cubicBezTo>
                      <a:pt x="679309" y="-238"/>
                      <a:pt x="794470" y="-238"/>
                      <a:pt x="909631" y="714"/>
                    </a:cubicBezTo>
                    <a:cubicBezTo>
                      <a:pt x="1004806" y="1666"/>
                      <a:pt x="1076187" y="74967"/>
                      <a:pt x="1080945" y="171116"/>
                    </a:cubicBezTo>
                    <a:cubicBezTo>
                      <a:pt x="1082849" y="200627"/>
                      <a:pt x="1090463" y="231090"/>
                      <a:pt x="1102836" y="258697"/>
                    </a:cubicBezTo>
                    <a:cubicBezTo>
                      <a:pt x="1126629" y="312959"/>
                      <a:pt x="1155182" y="365317"/>
                      <a:pt x="1181831" y="418627"/>
                    </a:cubicBezTo>
                    <a:cubicBezTo>
                      <a:pt x="1209431" y="475745"/>
                      <a:pt x="1185637" y="513824"/>
                      <a:pt x="1121870" y="514776"/>
                    </a:cubicBezTo>
                    <a:cubicBezTo>
                      <a:pt x="1107594" y="514776"/>
                      <a:pt x="1093318" y="514776"/>
                      <a:pt x="1085704" y="514776"/>
                    </a:cubicBezTo>
                    <a:cubicBezTo>
                      <a:pt x="1057152" y="573798"/>
                      <a:pt x="1031455" y="628060"/>
                      <a:pt x="1003854" y="686130"/>
                    </a:cubicBezTo>
                    <a:cubicBezTo>
                      <a:pt x="1050490" y="686130"/>
                      <a:pt x="1100932" y="688986"/>
                      <a:pt x="1151375" y="685178"/>
                    </a:cubicBezTo>
                    <a:cubicBezTo>
                      <a:pt x="1279860" y="675658"/>
                      <a:pt x="1379794" y="723256"/>
                      <a:pt x="1456885" y="826069"/>
                    </a:cubicBezTo>
                    <a:cubicBezTo>
                      <a:pt x="1497810" y="879379"/>
                      <a:pt x="1544446" y="928881"/>
                      <a:pt x="1594888" y="987903"/>
                    </a:cubicBezTo>
                    <a:cubicBezTo>
                      <a:pt x="1594888" y="966960"/>
                      <a:pt x="1594888" y="954584"/>
                      <a:pt x="1594888" y="942209"/>
                    </a:cubicBezTo>
                    <a:cubicBezTo>
                      <a:pt x="1594888" y="655667"/>
                      <a:pt x="1594888" y="370077"/>
                      <a:pt x="1594888" y="83535"/>
                    </a:cubicBezTo>
                    <a:cubicBezTo>
                      <a:pt x="1594888" y="18801"/>
                      <a:pt x="1611068" y="2618"/>
                      <a:pt x="1677690" y="2618"/>
                    </a:cubicBezTo>
                    <a:cubicBezTo>
                      <a:pt x="2230654" y="2618"/>
                      <a:pt x="2784571" y="2618"/>
                      <a:pt x="3337535" y="2618"/>
                    </a:cubicBezTo>
                    <a:cubicBezTo>
                      <a:pt x="3403205" y="2618"/>
                      <a:pt x="3419385" y="18801"/>
                      <a:pt x="3419385" y="84487"/>
                    </a:cubicBezTo>
                    <a:cubicBezTo>
                      <a:pt x="3419385" y="694697"/>
                      <a:pt x="3419385" y="1305860"/>
                      <a:pt x="3419385" y="1916070"/>
                    </a:cubicBezTo>
                    <a:cubicBezTo>
                      <a:pt x="3419385" y="1981756"/>
                      <a:pt x="3403205" y="1997940"/>
                      <a:pt x="3337535" y="1997940"/>
                    </a:cubicBezTo>
                    <a:cubicBezTo>
                      <a:pt x="2924477" y="1997940"/>
                      <a:pt x="2511419" y="1997940"/>
                      <a:pt x="2098362" y="1997940"/>
                    </a:cubicBezTo>
                    <a:cubicBezTo>
                      <a:pt x="2084086" y="1997940"/>
                      <a:pt x="2069809" y="1997940"/>
                      <a:pt x="2052678" y="1997940"/>
                    </a:cubicBezTo>
                    <a:cubicBezTo>
                      <a:pt x="2052678" y="2036018"/>
                      <a:pt x="2052678" y="2072193"/>
                      <a:pt x="2052678" y="2110272"/>
                    </a:cubicBezTo>
                    <a:cubicBezTo>
                      <a:pt x="2013656" y="2110272"/>
                      <a:pt x="1978442" y="2110272"/>
                      <a:pt x="1939420" y="2110272"/>
                    </a:cubicBezTo>
                    <a:cubicBezTo>
                      <a:pt x="1939420" y="2074097"/>
                      <a:pt x="1939420" y="2038874"/>
                      <a:pt x="1939420" y="1999843"/>
                    </a:cubicBezTo>
                    <a:cubicBezTo>
                      <a:pt x="1367421" y="1999843"/>
                      <a:pt x="799229" y="1999843"/>
                      <a:pt x="229133" y="1999843"/>
                    </a:cubicBezTo>
                    <a:cubicBezTo>
                      <a:pt x="229133" y="2074097"/>
                      <a:pt x="229133" y="2147398"/>
                      <a:pt x="229133" y="2222604"/>
                    </a:cubicBezTo>
                    <a:cubicBezTo>
                      <a:pt x="190111" y="2222604"/>
                      <a:pt x="154897" y="2222604"/>
                      <a:pt x="114923" y="2222604"/>
                    </a:cubicBezTo>
                    <a:cubicBezTo>
                      <a:pt x="114923" y="2149302"/>
                      <a:pt x="114923" y="2075049"/>
                      <a:pt x="114923" y="1996988"/>
                    </a:cubicBezTo>
                    <a:cubicBezTo>
                      <a:pt x="93985" y="1996988"/>
                      <a:pt x="75902" y="1997940"/>
                      <a:pt x="58770" y="1996988"/>
                    </a:cubicBezTo>
                    <a:cubicBezTo>
                      <a:pt x="23556" y="1995084"/>
                      <a:pt x="1666" y="1974140"/>
                      <a:pt x="714" y="1937966"/>
                    </a:cubicBezTo>
                    <a:cubicBezTo>
                      <a:pt x="-238" y="1862760"/>
                      <a:pt x="-238" y="1788507"/>
                      <a:pt x="714" y="1713302"/>
                    </a:cubicBezTo>
                    <a:cubicBezTo>
                      <a:pt x="1666" y="1677127"/>
                      <a:pt x="23556" y="1656184"/>
                      <a:pt x="59722" y="1655232"/>
                    </a:cubicBezTo>
                    <a:cubicBezTo>
                      <a:pt x="94937" y="1654280"/>
                      <a:pt x="130151" y="1655232"/>
                      <a:pt x="173932" y="1655232"/>
                    </a:cubicBezTo>
                    <a:cubicBezTo>
                      <a:pt x="107309" y="1572410"/>
                      <a:pt x="113972" y="1480070"/>
                      <a:pt x="113972" y="1388681"/>
                    </a:cubicBezTo>
                    <a:cubicBezTo>
                      <a:pt x="114923" y="1253502"/>
                      <a:pt x="113972" y="1118323"/>
                      <a:pt x="113972" y="982191"/>
                    </a:cubicBezTo>
                    <a:cubicBezTo>
                      <a:pt x="113972" y="807982"/>
                      <a:pt x="236747" y="686130"/>
                      <a:pt x="409965" y="685178"/>
                    </a:cubicBezTo>
                    <a:cubicBezTo>
                      <a:pt x="429951" y="684226"/>
                      <a:pt x="453745" y="684226"/>
                      <a:pt x="486104" y="684226"/>
                    </a:cubicBezTo>
                    <a:close/>
                    <a:moveTo>
                      <a:pt x="3300417" y="1879896"/>
                    </a:moveTo>
                    <a:cubicBezTo>
                      <a:pt x="3300417" y="1289677"/>
                      <a:pt x="3300417" y="702313"/>
                      <a:pt x="3300417" y="116854"/>
                    </a:cubicBezTo>
                    <a:cubicBezTo>
                      <a:pt x="2768391" y="116854"/>
                      <a:pt x="2238268" y="116854"/>
                      <a:pt x="1709098" y="116854"/>
                    </a:cubicBezTo>
                    <a:cubicBezTo>
                      <a:pt x="1709098" y="411011"/>
                      <a:pt x="1709098" y="702313"/>
                      <a:pt x="1709098" y="994567"/>
                    </a:cubicBezTo>
                    <a:cubicBezTo>
                      <a:pt x="1713857" y="992663"/>
                      <a:pt x="1715760" y="992663"/>
                      <a:pt x="1717663" y="990759"/>
                    </a:cubicBezTo>
                    <a:cubicBezTo>
                      <a:pt x="1787141" y="921266"/>
                      <a:pt x="1857570" y="851772"/>
                      <a:pt x="1927048" y="782278"/>
                    </a:cubicBezTo>
                    <a:cubicBezTo>
                      <a:pt x="1979394" y="729920"/>
                      <a:pt x="1989863" y="728968"/>
                      <a:pt x="2057437" y="774663"/>
                    </a:cubicBezTo>
                    <a:cubicBezTo>
                      <a:pt x="2154515" y="675658"/>
                      <a:pt x="2253496" y="575702"/>
                      <a:pt x="2347719" y="479553"/>
                    </a:cubicBezTo>
                    <a:cubicBezTo>
                      <a:pt x="2375320" y="504304"/>
                      <a:pt x="2401969" y="528103"/>
                      <a:pt x="2433376" y="556662"/>
                    </a:cubicBezTo>
                    <a:cubicBezTo>
                      <a:pt x="2331540" y="657571"/>
                      <a:pt x="2231606" y="756575"/>
                      <a:pt x="2129769" y="857484"/>
                    </a:cubicBezTo>
                    <a:cubicBezTo>
                      <a:pt x="2169743" y="896514"/>
                      <a:pt x="2207813" y="933641"/>
                      <a:pt x="2245882" y="970768"/>
                    </a:cubicBezTo>
                    <a:cubicBezTo>
                      <a:pt x="2287759" y="1012654"/>
                      <a:pt x="2287759" y="1037405"/>
                      <a:pt x="2245882" y="1079292"/>
                    </a:cubicBezTo>
                    <a:cubicBezTo>
                      <a:pt x="2149756" y="1176393"/>
                      <a:pt x="2053630" y="1273493"/>
                      <a:pt x="1955600" y="1368690"/>
                    </a:cubicBezTo>
                    <a:cubicBezTo>
                      <a:pt x="1880412" y="1441991"/>
                      <a:pt x="1818549" y="1531476"/>
                      <a:pt x="1709098" y="1551467"/>
                    </a:cubicBezTo>
                    <a:cubicBezTo>
                      <a:pt x="1709098" y="1588594"/>
                      <a:pt x="1709098" y="1620009"/>
                      <a:pt x="1709098" y="1652376"/>
                    </a:cubicBezTo>
                    <a:cubicBezTo>
                      <a:pt x="1837583" y="1652376"/>
                      <a:pt x="1963214" y="1652376"/>
                      <a:pt x="2088844" y="1652376"/>
                    </a:cubicBezTo>
                    <a:cubicBezTo>
                      <a:pt x="2142142" y="1652376"/>
                      <a:pt x="2161177" y="1671415"/>
                      <a:pt x="2162129" y="1725677"/>
                    </a:cubicBezTo>
                    <a:cubicBezTo>
                      <a:pt x="2162129" y="1776131"/>
                      <a:pt x="2162129" y="1826586"/>
                      <a:pt x="2162129" y="1878944"/>
                    </a:cubicBezTo>
                    <a:cubicBezTo>
                      <a:pt x="2543779" y="1879896"/>
                      <a:pt x="2920670" y="1879896"/>
                      <a:pt x="3300417" y="1879896"/>
                    </a:cubicBezTo>
                    <a:close/>
                    <a:moveTo>
                      <a:pt x="1988911" y="882235"/>
                    </a:moveTo>
                    <a:cubicBezTo>
                      <a:pt x="1893736" y="977431"/>
                      <a:pt x="1798562" y="1072628"/>
                      <a:pt x="1704339" y="1167825"/>
                    </a:cubicBezTo>
                    <a:cubicBezTo>
                      <a:pt x="1661510" y="1209711"/>
                      <a:pt x="1632958" y="1208759"/>
                      <a:pt x="1594888" y="1164017"/>
                    </a:cubicBezTo>
                    <a:cubicBezTo>
                      <a:pt x="1510183" y="1065013"/>
                      <a:pt x="1424526" y="966008"/>
                      <a:pt x="1339820" y="866051"/>
                    </a:cubicBezTo>
                    <a:cubicBezTo>
                      <a:pt x="1300799" y="820357"/>
                      <a:pt x="1253211" y="797510"/>
                      <a:pt x="1193251" y="798462"/>
                    </a:cubicBezTo>
                    <a:cubicBezTo>
                      <a:pt x="1120919" y="799414"/>
                      <a:pt x="1048586" y="799414"/>
                      <a:pt x="976253" y="798462"/>
                    </a:cubicBezTo>
                    <a:cubicBezTo>
                      <a:pt x="952460" y="797510"/>
                      <a:pt x="940087" y="805126"/>
                      <a:pt x="929618" y="826069"/>
                    </a:cubicBezTo>
                    <a:cubicBezTo>
                      <a:pt x="885837" y="916506"/>
                      <a:pt x="840154" y="1006942"/>
                      <a:pt x="795422" y="1097379"/>
                    </a:cubicBezTo>
                    <a:cubicBezTo>
                      <a:pt x="783049" y="1122131"/>
                      <a:pt x="766869" y="1141170"/>
                      <a:pt x="736413" y="1141170"/>
                    </a:cubicBezTo>
                    <a:cubicBezTo>
                      <a:pt x="707861" y="1140218"/>
                      <a:pt x="692633" y="1122131"/>
                      <a:pt x="681212" y="1098331"/>
                    </a:cubicBezTo>
                    <a:cubicBezTo>
                      <a:pt x="650756" y="1035501"/>
                      <a:pt x="619349" y="972672"/>
                      <a:pt x="587941" y="910794"/>
                    </a:cubicBezTo>
                    <a:cubicBezTo>
                      <a:pt x="569858" y="874619"/>
                      <a:pt x="559389" y="825117"/>
                      <a:pt x="529885" y="807982"/>
                    </a:cubicBezTo>
                    <a:cubicBezTo>
                      <a:pt x="499429" y="788942"/>
                      <a:pt x="449938" y="800366"/>
                      <a:pt x="409013" y="800366"/>
                    </a:cubicBezTo>
                    <a:cubicBezTo>
                      <a:pt x="297659" y="800366"/>
                      <a:pt x="226278" y="871763"/>
                      <a:pt x="226278" y="982191"/>
                    </a:cubicBezTo>
                    <a:cubicBezTo>
                      <a:pt x="226278" y="1144978"/>
                      <a:pt x="226278" y="1307764"/>
                      <a:pt x="226278" y="1470550"/>
                    </a:cubicBezTo>
                    <a:cubicBezTo>
                      <a:pt x="226278" y="1583834"/>
                      <a:pt x="297659" y="1655232"/>
                      <a:pt x="410916" y="1655232"/>
                    </a:cubicBezTo>
                    <a:cubicBezTo>
                      <a:pt x="547016" y="1655232"/>
                      <a:pt x="684067" y="1655232"/>
                      <a:pt x="820167" y="1655232"/>
                    </a:cubicBezTo>
                    <a:cubicBezTo>
                      <a:pt x="830636" y="1655232"/>
                      <a:pt x="841105" y="1654280"/>
                      <a:pt x="853478" y="1653328"/>
                    </a:cubicBezTo>
                    <a:cubicBezTo>
                      <a:pt x="853478" y="1600969"/>
                      <a:pt x="853478" y="1551467"/>
                      <a:pt x="853478" y="1501965"/>
                    </a:cubicBezTo>
                    <a:cubicBezTo>
                      <a:pt x="853478" y="1445799"/>
                      <a:pt x="834443" y="1427712"/>
                      <a:pt x="778290" y="1427712"/>
                    </a:cubicBezTo>
                    <a:cubicBezTo>
                      <a:pt x="692633" y="1427712"/>
                      <a:pt x="606976" y="1427712"/>
                      <a:pt x="522271" y="1427712"/>
                    </a:cubicBezTo>
                    <a:cubicBezTo>
                      <a:pt x="488008" y="1427712"/>
                      <a:pt x="459455" y="1415336"/>
                      <a:pt x="456600" y="1381065"/>
                    </a:cubicBezTo>
                    <a:cubicBezTo>
                      <a:pt x="451841" y="1321091"/>
                      <a:pt x="455648" y="1261118"/>
                      <a:pt x="455648" y="1201144"/>
                    </a:cubicBezTo>
                    <a:cubicBezTo>
                      <a:pt x="494670" y="1201144"/>
                      <a:pt x="529885" y="1201144"/>
                      <a:pt x="568906" y="1201144"/>
                    </a:cubicBezTo>
                    <a:cubicBezTo>
                      <a:pt x="568906" y="1239222"/>
                      <a:pt x="568906" y="1275397"/>
                      <a:pt x="568906" y="1313476"/>
                    </a:cubicBezTo>
                    <a:cubicBezTo>
                      <a:pt x="642191" y="1313476"/>
                      <a:pt x="712620" y="1313476"/>
                      <a:pt x="782097" y="1313476"/>
                    </a:cubicBezTo>
                    <a:cubicBezTo>
                      <a:pt x="896307" y="1313476"/>
                      <a:pt x="966736" y="1383921"/>
                      <a:pt x="967688" y="1497205"/>
                    </a:cubicBezTo>
                    <a:cubicBezTo>
                      <a:pt x="967688" y="1548611"/>
                      <a:pt x="967688" y="1600969"/>
                      <a:pt x="967688" y="1653328"/>
                    </a:cubicBezTo>
                    <a:cubicBezTo>
                      <a:pt x="1064766" y="1653328"/>
                      <a:pt x="1158037" y="1653328"/>
                      <a:pt x="1252260" y="1653328"/>
                    </a:cubicBezTo>
                    <a:cubicBezTo>
                      <a:pt x="1252260" y="1523860"/>
                      <a:pt x="1252260" y="1397249"/>
                      <a:pt x="1252260" y="1269685"/>
                    </a:cubicBezTo>
                    <a:cubicBezTo>
                      <a:pt x="1252260" y="1240174"/>
                      <a:pt x="1259874" y="1215423"/>
                      <a:pt x="1289378" y="1203048"/>
                    </a:cubicBezTo>
                    <a:cubicBezTo>
                      <a:pt x="1317930" y="1191624"/>
                      <a:pt x="1339820" y="1204952"/>
                      <a:pt x="1358855" y="1223991"/>
                    </a:cubicBezTo>
                    <a:cubicBezTo>
                      <a:pt x="1412153" y="1278253"/>
                      <a:pt x="1466402" y="1331563"/>
                      <a:pt x="1519700" y="1384873"/>
                    </a:cubicBezTo>
                    <a:cubicBezTo>
                      <a:pt x="1602502" y="1466742"/>
                      <a:pt x="1700532" y="1466742"/>
                      <a:pt x="1783334" y="1383921"/>
                    </a:cubicBezTo>
                    <a:cubicBezTo>
                      <a:pt x="1895640" y="1272541"/>
                      <a:pt x="2006994" y="1160209"/>
                      <a:pt x="2118349" y="1048829"/>
                    </a:cubicBezTo>
                    <a:cubicBezTo>
                      <a:pt x="2125962" y="1041213"/>
                      <a:pt x="2131673" y="1033598"/>
                      <a:pt x="2136432" y="1028838"/>
                    </a:cubicBezTo>
                    <a:cubicBezTo>
                      <a:pt x="2085037" y="979336"/>
                      <a:pt x="2038402" y="931737"/>
                      <a:pt x="1988911" y="882235"/>
                    </a:cubicBezTo>
                    <a:close/>
                    <a:moveTo>
                      <a:pt x="1041924" y="396732"/>
                    </a:moveTo>
                    <a:cubicBezTo>
                      <a:pt x="1037165" y="387212"/>
                      <a:pt x="1034310" y="380549"/>
                      <a:pt x="1031455" y="373885"/>
                    </a:cubicBezTo>
                    <a:cubicBezTo>
                      <a:pt x="1000999" y="307247"/>
                      <a:pt x="955315" y="246321"/>
                      <a:pt x="962929" y="164452"/>
                    </a:cubicBezTo>
                    <a:cubicBezTo>
                      <a:pt x="965784" y="133037"/>
                      <a:pt x="938183" y="113998"/>
                      <a:pt x="905824" y="113998"/>
                    </a:cubicBezTo>
                    <a:cubicBezTo>
                      <a:pt x="793518" y="113046"/>
                      <a:pt x="680260" y="113046"/>
                      <a:pt x="567954" y="113998"/>
                    </a:cubicBezTo>
                    <a:cubicBezTo>
                      <a:pt x="532740" y="113998"/>
                      <a:pt x="509898" y="136845"/>
                      <a:pt x="509898" y="172068"/>
                    </a:cubicBezTo>
                    <a:cubicBezTo>
                      <a:pt x="508946" y="268217"/>
                      <a:pt x="507043" y="364365"/>
                      <a:pt x="510850" y="460514"/>
                    </a:cubicBezTo>
                    <a:cubicBezTo>
                      <a:pt x="515608" y="584269"/>
                      <a:pt x="618397" y="682322"/>
                      <a:pt x="735462" y="683274"/>
                    </a:cubicBezTo>
                    <a:cubicBezTo>
                      <a:pt x="854430" y="684226"/>
                      <a:pt x="954363" y="592837"/>
                      <a:pt x="964832" y="473841"/>
                    </a:cubicBezTo>
                    <a:cubicBezTo>
                      <a:pt x="970543" y="414819"/>
                      <a:pt x="980060" y="404348"/>
                      <a:pt x="1041924" y="396732"/>
                    </a:cubicBezTo>
                    <a:close/>
                    <a:moveTo>
                      <a:pt x="112068" y="1879896"/>
                    </a:moveTo>
                    <a:cubicBezTo>
                      <a:pt x="758304" y="1879896"/>
                      <a:pt x="1402636" y="1879896"/>
                      <a:pt x="2046016" y="1879896"/>
                    </a:cubicBezTo>
                    <a:cubicBezTo>
                      <a:pt x="2046016" y="1841817"/>
                      <a:pt x="2046016" y="1805642"/>
                      <a:pt x="2046016" y="1769468"/>
                    </a:cubicBezTo>
                    <a:cubicBezTo>
                      <a:pt x="1399780" y="1769468"/>
                      <a:pt x="757352" y="1769468"/>
                      <a:pt x="112068" y="1769468"/>
                    </a:cubicBezTo>
                    <a:cubicBezTo>
                      <a:pt x="112068" y="1806594"/>
                      <a:pt x="112068" y="1841817"/>
                      <a:pt x="112068" y="1879896"/>
                    </a:cubicBezTo>
                    <a:close/>
                    <a:moveTo>
                      <a:pt x="1592033" y="1551467"/>
                    </a:moveTo>
                    <a:cubicBezTo>
                      <a:pt x="1493051" y="1536236"/>
                      <a:pt x="1435947" y="1461031"/>
                      <a:pt x="1367421" y="1395345"/>
                    </a:cubicBezTo>
                    <a:cubicBezTo>
                      <a:pt x="1367421" y="1484830"/>
                      <a:pt x="1367421" y="1567651"/>
                      <a:pt x="1367421" y="1651424"/>
                    </a:cubicBezTo>
                    <a:cubicBezTo>
                      <a:pt x="1443561" y="1651424"/>
                      <a:pt x="1517797" y="1651424"/>
                      <a:pt x="1592033" y="1651424"/>
                    </a:cubicBezTo>
                    <a:cubicBezTo>
                      <a:pt x="1592033" y="1618105"/>
                      <a:pt x="1592033" y="1587642"/>
                      <a:pt x="1592033" y="1551467"/>
                    </a:cubicBezTo>
                    <a:close/>
                    <a:moveTo>
                      <a:pt x="815408" y="801318"/>
                    </a:moveTo>
                    <a:cubicBezTo>
                      <a:pt x="762111" y="801318"/>
                      <a:pt x="713572" y="801318"/>
                      <a:pt x="660274" y="801318"/>
                    </a:cubicBezTo>
                    <a:cubicBezTo>
                      <a:pt x="685971" y="852724"/>
                      <a:pt x="709764" y="901274"/>
                      <a:pt x="737365" y="955536"/>
                    </a:cubicBezTo>
                    <a:cubicBezTo>
                      <a:pt x="764966" y="900322"/>
                      <a:pt x="788759" y="852724"/>
                      <a:pt x="815408" y="80131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12"/>
              <p:cNvSpPr/>
              <p:nvPr/>
            </p:nvSpPr>
            <p:spPr>
              <a:xfrm>
                <a:off x="3012029" y="3836916"/>
                <a:ext cx="685886" cy="1198051"/>
              </a:xfrm>
              <a:custGeom>
                <a:avLst/>
                <a:gdLst/>
                <a:ahLst/>
                <a:cxnLst/>
                <a:rect l="l" t="t" r="r" b="b"/>
                <a:pathLst>
                  <a:path w="685886" h="1198051" extrusionOk="0">
                    <a:moveTo>
                      <a:pt x="163378" y="506924"/>
                    </a:moveTo>
                    <a:cubicBezTo>
                      <a:pt x="2533" y="354609"/>
                      <a:pt x="51072" y="169928"/>
                      <a:pt x="145295" y="80443"/>
                    </a:cubicBezTo>
                    <a:cubicBezTo>
                      <a:pt x="256649" y="-27129"/>
                      <a:pt x="432722" y="-27129"/>
                      <a:pt x="544076" y="82347"/>
                    </a:cubicBezTo>
                    <a:cubicBezTo>
                      <a:pt x="640203" y="176591"/>
                      <a:pt x="680176" y="359369"/>
                      <a:pt x="525993" y="505020"/>
                    </a:cubicBezTo>
                    <a:cubicBezTo>
                      <a:pt x="531704" y="510732"/>
                      <a:pt x="537414" y="516443"/>
                      <a:pt x="543125" y="521203"/>
                    </a:cubicBezTo>
                    <a:cubicBezTo>
                      <a:pt x="637348" y="592601"/>
                      <a:pt x="685887" y="686845"/>
                      <a:pt x="685887" y="805841"/>
                    </a:cubicBezTo>
                    <a:cubicBezTo>
                      <a:pt x="685887" y="912462"/>
                      <a:pt x="685887" y="1020034"/>
                      <a:pt x="685887" y="1126654"/>
                    </a:cubicBezTo>
                    <a:cubicBezTo>
                      <a:pt x="685887" y="1178060"/>
                      <a:pt x="665900" y="1198051"/>
                      <a:pt x="614506" y="1198051"/>
                    </a:cubicBezTo>
                    <a:cubicBezTo>
                      <a:pt x="433674" y="1198051"/>
                      <a:pt x="253794" y="1198051"/>
                      <a:pt x="72962" y="1198051"/>
                    </a:cubicBezTo>
                    <a:cubicBezTo>
                      <a:pt x="21568" y="1198051"/>
                      <a:pt x="1581" y="1178060"/>
                      <a:pt x="1581" y="1126654"/>
                    </a:cubicBezTo>
                    <a:cubicBezTo>
                      <a:pt x="1581" y="1034313"/>
                      <a:pt x="4436" y="941021"/>
                      <a:pt x="629" y="848680"/>
                    </a:cubicBezTo>
                    <a:cubicBezTo>
                      <a:pt x="-6033" y="705885"/>
                      <a:pt x="39651" y="589745"/>
                      <a:pt x="163378" y="506924"/>
                    </a:cubicBezTo>
                    <a:close/>
                    <a:moveTo>
                      <a:pt x="570725" y="1081911"/>
                    </a:moveTo>
                    <a:cubicBezTo>
                      <a:pt x="570725" y="984811"/>
                      <a:pt x="571677" y="891518"/>
                      <a:pt x="570725" y="798226"/>
                    </a:cubicBezTo>
                    <a:cubicBezTo>
                      <a:pt x="569774" y="678278"/>
                      <a:pt x="479358" y="581177"/>
                      <a:pt x="363245" y="570705"/>
                    </a:cubicBezTo>
                    <a:cubicBezTo>
                      <a:pt x="246180" y="560234"/>
                      <a:pt x="133874" y="639247"/>
                      <a:pt x="121501" y="758243"/>
                    </a:cubicBezTo>
                    <a:cubicBezTo>
                      <a:pt x="110080" y="864863"/>
                      <a:pt x="118646" y="972435"/>
                      <a:pt x="118646" y="1081911"/>
                    </a:cubicBezTo>
                    <a:cubicBezTo>
                      <a:pt x="268070" y="1081911"/>
                      <a:pt x="417494" y="1081911"/>
                      <a:pt x="570725" y="1081911"/>
                    </a:cubicBezTo>
                    <a:close/>
                    <a:moveTo>
                      <a:pt x="513621" y="286067"/>
                    </a:moveTo>
                    <a:cubicBezTo>
                      <a:pt x="513621" y="192775"/>
                      <a:pt x="438433" y="115666"/>
                      <a:pt x="345161" y="113761"/>
                    </a:cubicBezTo>
                    <a:cubicBezTo>
                      <a:pt x="249987" y="112810"/>
                      <a:pt x="171944" y="188967"/>
                      <a:pt x="171944" y="284164"/>
                    </a:cubicBezTo>
                    <a:cubicBezTo>
                      <a:pt x="171944" y="378408"/>
                      <a:pt x="249035" y="456469"/>
                      <a:pt x="343258" y="456469"/>
                    </a:cubicBezTo>
                    <a:cubicBezTo>
                      <a:pt x="436529" y="455518"/>
                      <a:pt x="513621" y="379360"/>
                      <a:pt x="513621" y="28606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12"/>
              <p:cNvSpPr/>
              <p:nvPr/>
            </p:nvSpPr>
            <p:spPr>
              <a:xfrm>
                <a:off x="3809750" y="3836916"/>
                <a:ext cx="685728" cy="1198051"/>
              </a:xfrm>
              <a:custGeom>
                <a:avLst/>
                <a:gdLst/>
                <a:ahLst/>
                <a:cxnLst/>
                <a:rect l="l" t="t" r="r" b="b"/>
                <a:pathLst>
                  <a:path w="685728" h="1198051" extrusionOk="0">
                    <a:moveTo>
                      <a:pt x="163220" y="506924"/>
                    </a:moveTo>
                    <a:cubicBezTo>
                      <a:pt x="2375" y="354609"/>
                      <a:pt x="50914" y="169928"/>
                      <a:pt x="145137" y="80443"/>
                    </a:cubicBezTo>
                    <a:cubicBezTo>
                      <a:pt x="256491" y="-27129"/>
                      <a:pt x="432564" y="-27129"/>
                      <a:pt x="543919" y="82347"/>
                    </a:cubicBezTo>
                    <a:cubicBezTo>
                      <a:pt x="640045" y="176591"/>
                      <a:pt x="680018" y="359369"/>
                      <a:pt x="525835" y="505020"/>
                    </a:cubicBezTo>
                    <a:cubicBezTo>
                      <a:pt x="531546" y="510732"/>
                      <a:pt x="537256" y="516443"/>
                      <a:pt x="542967" y="521203"/>
                    </a:cubicBezTo>
                    <a:cubicBezTo>
                      <a:pt x="637190" y="592601"/>
                      <a:pt x="685729" y="686845"/>
                      <a:pt x="685729" y="805841"/>
                    </a:cubicBezTo>
                    <a:cubicBezTo>
                      <a:pt x="685729" y="912462"/>
                      <a:pt x="685729" y="1020034"/>
                      <a:pt x="685729" y="1126654"/>
                    </a:cubicBezTo>
                    <a:cubicBezTo>
                      <a:pt x="685729" y="1178060"/>
                      <a:pt x="665742" y="1198051"/>
                      <a:pt x="614348" y="1198051"/>
                    </a:cubicBezTo>
                    <a:cubicBezTo>
                      <a:pt x="433516" y="1198051"/>
                      <a:pt x="253636" y="1198051"/>
                      <a:pt x="72804" y="1198051"/>
                    </a:cubicBezTo>
                    <a:cubicBezTo>
                      <a:pt x="21410" y="1198051"/>
                      <a:pt x="1423" y="1178060"/>
                      <a:pt x="1423" y="1126654"/>
                    </a:cubicBezTo>
                    <a:cubicBezTo>
                      <a:pt x="1423" y="1034313"/>
                      <a:pt x="4278" y="941021"/>
                      <a:pt x="472" y="848680"/>
                    </a:cubicBezTo>
                    <a:cubicBezTo>
                      <a:pt x="-5239" y="705885"/>
                      <a:pt x="40445" y="589745"/>
                      <a:pt x="163220" y="506924"/>
                    </a:cubicBezTo>
                    <a:close/>
                    <a:moveTo>
                      <a:pt x="569616" y="1081911"/>
                    </a:moveTo>
                    <a:cubicBezTo>
                      <a:pt x="570567" y="1073344"/>
                      <a:pt x="570567" y="1068584"/>
                      <a:pt x="570567" y="1063824"/>
                    </a:cubicBezTo>
                    <a:cubicBezTo>
                      <a:pt x="570567" y="973387"/>
                      <a:pt x="571519" y="883903"/>
                      <a:pt x="570567" y="793466"/>
                    </a:cubicBezTo>
                    <a:cubicBezTo>
                      <a:pt x="568664" y="669710"/>
                      <a:pt x="466827" y="570705"/>
                      <a:pt x="344052" y="569754"/>
                    </a:cubicBezTo>
                    <a:cubicBezTo>
                      <a:pt x="219373" y="568802"/>
                      <a:pt x="117536" y="668758"/>
                      <a:pt x="115633" y="794417"/>
                    </a:cubicBezTo>
                    <a:cubicBezTo>
                      <a:pt x="114681" y="884854"/>
                      <a:pt x="115633" y="974339"/>
                      <a:pt x="115633" y="1064776"/>
                    </a:cubicBezTo>
                    <a:cubicBezTo>
                      <a:pt x="115633" y="1070488"/>
                      <a:pt x="117536" y="1076200"/>
                      <a:pt x="118488" y="1081911"/>
                    </a:cubicBezTo>
                    <a:cubicBezTo>
                      <a:pt x="268864" y="1081911"/>
                      <a:pt x="418288" y="1081911"/>
                      <a:pt x="569616" y="1081911"/>
                    </a:cubicBezTo>
                    <a:close/>
                    <a:moveTo>
                      <a:pt x="514414" y="287971"/>
                    </a:moveTo>
                    <a:cubicBezTo>
                      <a:pt x="516318" y="194679"/>
                      <a:pt x="441130" y="116618"/>
                      <a:pt x="348811" y="113761"/>
                    </a:cubicBezTo>
                    <a:cubicBezTo>
                      <a:pt x="253636" y="111858"/>
                      <a:pt x="174641" y="187063"/>
                      <a:pt x="172738" y="281308"/>
                    </a:cubicBezTo>
                    <a:cubicBezTo>
                      <a:pt x="170834" y="376504"/>
                      <a:pt x="247925" y="454566"/>
                      <a:pt x="342148" y="455518"/>
                    </a:cubicBezTo>
                    <a:cubicBezTo>
                      <a:pt x="435419" y="456469"/>
                      <a:pt x="512511" y="381264"/>
                      <a:pt x="514414" y="287971"/>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12"/>
              <p:cNvSpPr/>
              <p:nvPr/>
            </p:nvSpPr>
            <p:spPr>
              <a:xfrm>
                <a:off x="4608736" y="3837617"/>
                <a:ext cx="684305" cy="1197349"/>
              </a:xfrm>
              <a:custGeom>
                <a:avLst/>
                <a:gdLst/>
                <a:ahLst/>
                <a:cxnLst/>
                <a:rect l="l" t="t" r="r" b="b"/>
                <a:pathLst>
                  <a:path w="684305" h="1197349" extrusionOk="0">
                    <a:moveTo>
                      <a:pt x="161797" y="506222"/>
                    </a:moveTo>
                    <a:cubicBezTo>
                      <a:pt x="3807" y="356764"/>
                      <a:pt x="48539" y="173986"/>
                      <a:pt x="140859" y="82597"/>
                    </a:cubicBezTo>
                    <a:cubicBezTo>
                      <a:pt x="251261" y="-25927"/>
                      <a:pt x="427334" y="-27831"/>
                      <a:pt x="539640" y="78789"/>
                    </a:cubicBezTo>
                    <a:cubicBezTo>
                      <a:pt x="636718" y="171130"/>
                      <a:pt x="680498" y="355811"/>
                      <a:pt x="524412" y="504318"/>
                    </a:cubicBezTo>
                    <a:cubicBezTo>
                      <a:pt x="530123" y="510030"/>
                      <a:pt x="535833" y="515742"/>
                      <a:pt x="541543" y="520502"/>
                    </a:cubicBezTo>
                    <a:cubicBezTo>
                      <a:pt x="635766" y="591899"/>
                      <a:pt x="684305" y="686144"/>
                      <a:pt x="684305" y="805140"/>
                    </a:cubicBezTo>
                    <a:cubicBezTo>
                      <a:pt x="684305" y="911760"/>
                      <a:pt x="684305" y="1019332"/>
                      <a:pt x="684305" y="1125953"/>
                    </a:cubicBezTo>
                    <a:cubicBezTo>
                      <a:pt x="684305" y="1177359"/>
                      <a:pt x="664319" y="1197350"/>
                      <a:pt x="612924" y="1197350"/>
                    </a:cubicBezTo>
                    <a:cubicBezTo>
                      <a:pt x="432093" y="1197350"/>
                      <a:pt x="252213" y="1197350"/>
                      <a:pt x="71381" y="1197350"/>
                    </a:cubicBezTo>
                    <a:cubicBezTo>
                      <a:pt x="19987" y="1197350"/>
                      <a:pt x="0" y="1177359"/>
                      <a:pt x="0" y="1125953"/>
                    </a:cubicBezTo>
                    <a:cubicBezTo>
                      <a:pt x="0" y="1019332"/>
                      <a:pt x="0" y="911760"/>
                      <a:pt x="0" y="805140"/>
                    </a:cubicBezTo>
                    <a:cubicBezTo>
                      <a:pt x="0" y="685192"/>
                      <a:pt x="49491" y="589995"/>
                      <a:pt x="145617" y="518598"/>
                    </a:cubicBezTo>
                    <a:cubicBezTo>
                      <a:pt x="150376" y="514790"/>
                      <a:pt x="155135" y="510982"/>
                      <a:pt x="161797" y="506222"/>
                    </a:cubicBezTo>
                    <a:close/>
                    <a:moveTo>
                      <a:pt x="570096" y="1082162"/>
                    </a:moveTo>
                    <a:cubicBezTo>
                      <a:pt x="570096" y="986965"/>
                      <a:pt x="571048" y="894625"/>
                      <a:pt x="570096" y="802284"/>
                    </a:cubicBezTo>
                    <a:cubicBezTo>
                      <a:pt x="569144" y="670912"/>
                      <a:pt x="469211" y="570004"/>
                      <a:pt x="341677" y="570004"/>
                    </a:cubicBezTo>
                    <a:cubicBezTo>
                      <a:pt x="214143" y="570004"/>
                      <a:pt x="115161" y="670912"/>
                      <a:pt x="114210" y="803236"/>
                    </a:cubicBezTo>
                    <a:cubicBezTo>
                      <a:pt x="113258" y="887009"/>
                      <a:pt x="114210" y="971734"/>
                      <a:pt x="114210" y="1055507"/>
                    </a:cubicBezTo>
                    <a:cubicBezTo>
                      <a:pt x="114210" y="1064075"/>
                      <a:pt x="116113" y="1073594"/>
                      <a:pt x="117065" y="1082162"/>
                    </a:cubicBezTo>
                    <a:cubicBezTo>
                      <a:pt x="268392" y="1082162"/>
                      <a:pt x="416865" y="1082162"/>
                      <a:pt x="570096" y="1082162"/>
                    </a:cubicBezTo>
                    <a:close/>
                    <a:moveTo>
                      <a:pt x="512991" y="284414"/>
                    </a:moveTo>
                    <a:cubicBezTo>
                      <a:pt x="512991" y="191121"/>
                      <a:pt x="436851" y="114012"/>
                      <a:pt x="344532" y="113060"/>
                    </a:cubicBezTo>
                    <a:cubicBezTo>
                      <a:pt x="250309" y="112108"/>
                      <a:pt x="171314" y="189217"/>
                      <a:pt x="171314" y="283462"/>
                    </a:cubicBezTo>
                    <a:cubicBezTo>
                      <a:pt x="171314" y="377707"/>
                      <a:pt x="249358" y="455768"/>
                      <a:pt x="343580" y="454816"/>
                    </a:cubicBezTo>
                    <a:cubicBezTo>
                      <a:pt x="436851" y="454816"/>
                      <a:pt x="512991" y="377707"/>
                      <a:pt x="512991" y="28441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12"/>
              <p:cNvSpPr/>
              <p:nvPr/>
            </p:nvSpPr>
            <p:spPr>
              <a:xfrm>
                <a:off x="5405925" y="3836643"/>
                <a:ext cx="684679" cy="1197794"/>
              </a:xfrm>
              <a:custGeom>
                <a:avLst/>
                <a:gdLst/>
                <a:ahLst/>
                <a:cxnLst/>
                <a:rect l="l" t="t" r="r" b="b"/>
                <a:pathLst>
                  <a:path w="684679" h="1197794" extrusionOk="0">
                    <a:moveTo>
                      <a:pt x="522883" y="507196"/>
                    </a:moveTo>
                    <a:cubicBezTo>
                      <a:pt x="598070" y="558602"/>
                      <a:pt x="650416" y="624288"/>
                      <a:pt x="672306" y="710917"/>
                    </a:cubicBezTo>
                    <a:cubicBezTo>
                      <a:pt x="678017" y="734716"/>
                      <a:pt x="683728" y="759467"/>
                      <a:pt x="683728" y="784218"/>
                    </a:cubicBezTo>
                    <a:cubicBezTo>
                      <a:pt x="684679" y="900358"/>
                      <a:pt x="684679" y="1016498"/>
                      <a:pt x="684679" y="1133590"/>
                    </a:cubicBezTo>
                    <a:cubicBezTo>
                      <a:pt x="684679" y="1175476"/>
                      <a:pt x="662789" y="1197371"/>
                      <a:pt x="620912" y="1197371"/>
                    </a:cubicBezTo>
                    <a:cubicBezTo>
                      <a:pt x="435322" y="1198323"/>
                      <a:pt x="250683" y="1197371"/>
                      <a:pt x="65093" y="1197371"/>
                    </a:cubicBezTo>
                    <a:cubicBezTo>
                      <a:pt x="23216" y="1197371"/>
                      <a:pt x="1326" y="1175476"/>
                      <a:pt x="1326" y="1133590"/>
                    </a:cubicBezTo>
                    <a:cubicBezTo>
                      <a:pt x="374" y="1016498"/>
                      <a:pt x="-1530" y="898454"/>
                      <a:pt x="2277" y="781362"/>
                    </a:cubicBezTo>
                    <a:cubicBezTo>
                      <a:pt x="5133" y="676646"/>
                      <a:pt x="53672" y="592873"/>
                      <a:pt x="134570" y="528139"/>
                    </a:cubicBezTo>
                    <a:cubicBezTo>
                      <a:pt x="143136" y="521475"/>
                      <a:pt x="151702" y="515763"/>
                      <a:pt x="163122" y="507196"/>
                    </a:cubicBezTo>
                    <a:cubicBezTo>
                      <a:pt x="86983" y="437702"/>
                      <a:pt x="47961" y="352977"/>
                      <a:pt x="60334" y="250165"/>
                    </a:cubicBezTo>
                    <a:cubicBezTo>
                      <a:pt x="69851" y="174960"/>
                      <a:pt x="104114" y="113082"/>
                      <a:pt x="163122" y="64531"/>
                    </a:cubicBezTo>
                    <a:cubicBezTo>
                      <a:pt x="280187" y="-30665"/>
                      <a:pt x="447695" y="-19242"/>
                      <a:pt x="550483" y="90234"/>
                    </a:cubicBezTo>
                    <a:cubicBezTo>
                      <a:pt x="639947" y="184479"/>
                      <a:pt x="676114" y="362497"/>
                      <a:pt x="522883" y="507196"/>
                    </a:cubicBezTo>
                    <a:close/>
                    <a:moveTo>
                      <a:pt x="115535" y="1081231"/>
                    </a:moveTo>
                    <a:cubicBezTo>
                      <a:pt x="269718" y="1081231"/>
                      <a:pt x="419142" y="1081231"/>
                      <a:pt x="570470" y="1081231"/>
                    </a:cubicBezTo>
                    <a:cubicBezTo>
                      <a:pt x="570470" y="979371"/>
                      <a:pt x="574277" y="879415"/>
                      <a:pt x="569518" y="780410"/>
                    </a:cubicBezTo>
                    <a:cubicBezTo>
                      <a:pt x="563807" y="662366"/>
                      <a:pt x="460067" y="570026"/>
                      <a:pt x="341099" y="570977"/>
                    </a:cubicBezTo>
                    <a:cubicBezTo>
                      <a:pt x="224034" y="571929"/>
                      <a:pt x="121246" y="664270"/>
                      <a:pt x="116487" y="780410"/>
                    </a:cubicBezTo>
                    <a:cubicBezTo>
                      <a:pt x="112680" y="879415"/>
                      <a:pt x="115535" y="979371"/>
                      <a:pt x="115535" y="1081231"/>
                    </a:cubicBezTo>
                    <a:close/>
                    <a:moveTo>
                      <a:pt x="514317" y="285387"/>
                    </a:moveTo>
                    <a:cubicBezTo>
                      <a:pt x="514317" y="192095"/>
                      <a:pt x="438177" y="114985"/>
                      <a:pt x="345858" y="114033"/>
                    </a:cubicBezTo>
                    <a:cubicBezTo>
                      <a:pt x="251635" y="113082"/>
                      <a:pt x="172640" y="190191"/>
                      <a:pt x="172640" y="284436"/>
                    </a:cubicBezTo>
                    <a:cubicBezTo>
                      <a:pt x="172640" y="378680"/>
                      <a:pt x="250683" y="456741"/>
                      <a:pt x="344906" y="455790"/>
                    </a:cubicBezTo>
                    <a:cubicBezTo>
                      <a:pt x="437225" y="455790"/>
                      <a:pt x="514317" y="378680"/>
                      <a:pt x="514317" y="28538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12"/>
              <p:cNvSpPr/>
              <p:nvPr/>
            </p:nvSpPr>
            <p:spPr>
              <a:xfrm>
                <a:off x="4868563" y="1843700"/>
                <a:ext cx="1077376" cy="279799"/>
              </a:xfrm>
              <a:custGeom>
                <a:avLst/>
                <a:gdLst/>
                <a:ahLst/>
                <a:cxnLst/>
                <a:rect l="l" t="t" r="r" b="b"/>
                <a:pathLst>
                  <a:path w="1077376" h="279799" extrusionOk="0">
                    <a:moveTo>
                      <a:pt x="0" y="174485"/>
                    </a:moveTo>
                    <a:cubicBezTo>
                      <a:pt x="118016" y="115463"/>
                      <a:pt x="232226" y="57393"/>
                      <a:pt x="347387" y="3131"/>
                    </a:cubicBezTo>
                    <a:cubicBezTo>
                      <a:pt x="362615" y="-4485"/>
                      <a:pt x="389264" y="3131"/>
                      <a:pt x="407347" y="11699"/>
                    </a:cubicBezTo>
                    <a:cubicBezTo>
                      <a:pt x="500618" y="56441"/>
                      <a:pt x="592938" y="102136"/>
                      <a:pt x="684305" y="149734"/>
                    </a:cubicBezTo>
                    <a:cubicBezTo>
                      <a:pt x="703340" y="159254"/>
                      <a:pt x="717616" y="159254"/>
                      <a:pt x="736651" y="148782"/>
                    </a:cubicBezTo>
                    <a:cubicBezTo>
                      <a:pt x="831826" y="100232"/>
                      <a:pt x="927000" y="53585"/>
                      <a:pt x="1025982" y="4083"/>
                    </a:cubicBezTo>
                    <a:cubicBezTo>
                      <a:pt x="1043113" y="37402"/>
                      <a:pt x="1059293" y="69769"/>
                      <a:pt x="1077376" y="105943"/>
                    </a:cubicBezTo>
                    <a:cubicBezTo>
                      <a:pt x="1031692" y="128791"/>
                      <a:pt x="988864" y="150686"/>
                      <a:pt x="945084" y="171629"/>
                    </a:cubicBezTo>
                    <a:cubicBezTo>
                      <a:pt x="880365" y="203996"/>
                      <a:pt x="815646" y="235411"/>
                      <a:pt x="751879" y="268730"/>
                    </a:cubicBezTo>
                    <a:cubicBezTo>
                      <a:pt x="722375" y="283961"/>
                      <a:pt x="696678" y="283009"/>
                      <a:pt x="668125" y="268730"/>
                    </a:cubicBezTo>
                    <a:cubicBezTo>
                      <a:pt x="577710" y="222083"/>
                      <a:pt x="485390" y="178293"/>
                      <a:pt x="394975" y="130695"/>
                    </a:cubicBezTo>
                    <a:cubicBezTo>
                      <a:pt x="375940" y="121175"/>
                      <a:pt x="361663" y="120223"/>
                      <a:pt x="342629" y="130695"/>
                    </a:cubicBezTo>
                    <a:cubicBezTo>
                      <a:pt x="246502" y="180197"/>
                      <a:pt x="150376" y="226843"/>
                      <a:pt x="52346" y="276345"/>
                    </a:cubicBezTo>
                    <a:cubicBezTo>
                      <a:pt x="34263" y="242075"/>
                      <a:pt x="18083" y="210660"/>
                      <a:pt x="0" y="17448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12"/>
              <p:cNvSpPr/>
              <p:nvPr/>
            </p:nvSpPr>
            <p:spPr>
              <a:xfrm>
                <a:off x="5295897" y="2470369"/>
                <a:ext cx="679546" cy="109476"/>
              </a:xfrm>
              <a:custGeom>
                <a:avLst/>
                <a:gdLst/>
                <a:ahLst/>
                <a:cxnLst/>
                <a:rect l="l" t="t" r="r" b="b"/>
                <a:pathLst>
                  <a:path w="679546" h="109476" extrusionOk="0">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12"/>
              <p:cNvSpPr/>
              <p:nvPr/>
            </p:nvSpPr>
            <p:spPr>
              <a:xfrm>
                <a:off x="5295897" y="2697889"/>
                <a:ext cx="678594" cy="111380"/>
              </a:xfrm>
              <a:custGeom>
                <a:avLst/>
                <a:gdLst/>
                <a:ahLst/>
                <a:cxnLst/>
                <a:rect l="l" t="t" r="r" b="b"/>
                <a:pathLst>
                  <a:path w="678594" h="111380" extrusionOk="0">
                    <a:moveTo>
                      <a:pt x="678595" y="111380"/>
                    </a:moveTo>
                    <a:cubicBezTo>
                      <a:pt x="452079" y="111380"/>
                      <a:pt x="227467" y="111380"/>
                      <a:pt x="0" y="111380"/>
                    </a:cubicBezTo>
                    <a:cubicBezTo>
                      <a:pt x="0" y="74253"/>
                      <a:pt x="0" y="38079"/>
                      <a:pt x="0" y="0"/>
                    </a:cubicBezTo>
                    <a:cubicBezTo>
                      <a:pt x="225564" y="0"/>
                      <a:pt x="451127" y="0"/>
                      <a:pt x="678595" y="0"/>
                    </a:cubicBezTo>
                    <a:cubicBezTo>
                      <a:pt x="678595" y="35223"/>
                      <a:pt x="678595" y="71397"/>
                      <a:pt x="678595" y="11138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12"/>
              <p:cNvSpPr/>
              <p:nvPr/>
            </p:nvSpPr>
            <p:spPr>
              <a:xfrm>
                <a:off x="5294945" y="2926361"/>
                <a:ext cx="679546" cy="109476"/>
              </a:xfrm>
              <a:custGeom>
                <a:avLst/>
                <a:gdLst/>
                <a:ahLst/>
                <a:cxnLst/>
                <a:rect l="l" t="t" r="r" b="b"/>
                <a:pathLst>
                  <a:path w="679546" h="109476" extrusionOk="0">
                    <a:moveTo>
                      <a:pt x="0" y="109476"/>
                    </a:moveTo>
                    <a:cubicBezTo>
                      <a:pt x="0" y="72350"/>
                      <a:pt x="0" y="37127"/>
                      <a:pt x="0" y="0"/>
                    </a:cubicBezTo>
                    <a:cubicBezTo>
                      <a:pt x="226515" y="0"/>
                      <a:pt x="451127" y="0"/>
                      <a:pt x="679547" y="0"/>
                    </a:cubicBezTo>
                    <a:cubicBezTo>
                      <a:pt x="679547" y="35223"/>
                      <a:pt x="679547" y="71397"/>
                      <a:pt x="679547" y="109476"/>
                    </a:cubicBezTo>
                    <a:cubicBezTo>
                      <a:pt x="453983" y="109476"/>
                      <a:pt x="228419" y="109476"/>
                      <a:pt x="0" y="10947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12"/>
              <p:cNvSpPr/>
              <p:nvPr/>
            </p:nvSpPr>
            <p:spPr>
              <a:xfrm>
                <a:off x="5295897" y="3154833"/>
                <a:ext cx="679546" cy="109476"/>
              </a:xfrm>
              <a:custGeom>
                <a:avLst/>
                <a:gdLst/>
                <a:ahLst/>
                <a:cxnLst/>
                <a:rect l="l" t="t" r="r" b="b"/>
                <a:pathLst>
                  <a:path w="679546" h="109476" extrusionOk="0">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3"/>
          <p:cNvSpPr txBox="1">
            <a:spLocks noGrp="1"/>
          </p:cNvSpPr>
          <p:nvPr>
            <p:ph type="body" idx="1"/>
          </p:nvPr>
        </p:nvSpPr>
        <p:spPr>
          <a:xfrm>
            <a:off x="798382" y="1685925"/>
            <a:ext cx="5888168" cy="405729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   Your clients are no longer used to being in school, and they have little or no familiarity with digital tools. Therefore, it is important not to take anything for granted, but to start with what they know and can do. </a:t>
            </a:r>
            <a:endParaRPr/>
          </a:p>
          <a:p>
            <a:pPr marL="457200" marR="0" lvl="0" indent="-228600" algn="l" rtl="0">
              <a:lnSpc>
                <a:spcPct val="90000"/>
              </a:lnSpc>
              <a:spcBef>
                <a:spcPts val="1000"/>
              </a:spcBef>
              <a:spcAft>
                <a:spcPts val="0"/>
              </a:spcAft>
              <a:buClr>
                <a:srgbClr val="092E4B"/>
              </a:buClr>
              <a:buSzPts val="2400"/>
              <a:buFont typeface="Arial"/>
              <a:buNone/>
            </a:pPr>
            <a:r>
              <a:rPr lang="en-US"/>
              <a:t>   Try to understand their difficulties and find the right solution to address and overcome them. One of these might be to repeat key concepts until you see that they have understood and are able to act on their own.</a:t>
            </a:r>
            <a:endParaRPr/>
          </a:p>
        </p:txBody>
      </p:sp>
      <p:sp>
        <p:nvSpPr>
          <p:cNvPr id="851" name="Google Shape;851;p8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1.	Have (a lot of) patience</a:t>
            </a:r>
            <a:endParaRPr/>
          </a:p>
        </p:txBody>
      </p:sp>
      <p:pic>
        <p:nvPicPr>
          <p:cNvPr id="852" name="Google Shape;852;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33670" y="1392722"/>
            <a:ext cx="6063916" cy="515588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84"/>
          <p:cNvSpPr txBox="1">
            <a:spLocks noGrp="1"/>
          </p:cNvSpPr>
          <p:nvPr>
            <p:ph type="body" idx="1"/>
          </p:nvPr>
        </p:nvSpPr>
        <p:spPr>
          <a:xfrm>
            <a:off x="711295" y="1589391"/>
            <a:ext cx="8687247" cy="1284101"/>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The learner needs to know that he or she can always ask for help; therefore, it is important to show kindness and politeness especially when some situations might irritate you.</a:t>
            </a:r>
            <a:endParaRPr/>
          </a:p>
        </p:txBody>
      </p:sp>
      <p:sp>
        <p:nvSpPr>
          <p:cNvPr id="859" name="Google Shape;859;p84"/>
          <p:cNvSpPr txBox="1">
            <a:spLocks noGrp="1"/>
          </p:cNvSpPr>
          <p:nvPr>
            <p:ph type="body" idx="2"/>
          </p:nvPr>
        </p:nvSpPr>
        <p:spPr>
          <a:xfrm>
            <a:off x="711295" y="507808"/>
            <a:ext cx="10595237" cy="824276"/>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2"/>
            </a:pPr>
            <a:r>
              <a:rPr lang="en-US"/>
              <a:t>Build a relationship of trust with your Learners</a:t>
            </a:r>
            <a:endParaRPr/>
          </a:p>
        </p:txBody>
      </p:sp>
      <p:sp>
        <p:nvSpPr>
          <p:cNvPr id="860" name="Google Shape;860;p84"/>
          <p:cNvSpPr txBox="1"/>
          <p:nvPr/>
        </p:nvSpPr>
        <p:spPr>
          <a:xfrm>
            <a:off x="711295" y="3518259"/>
            <a:ext cx="10682323" cy="1284101"/>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3"/>
            </a:pPr>
            <a:r>
              <a:rPr lang="en-US" sz="3600" b="1" i="0" u="none" strike="noStrike" cap="none">
                <a:solidFill>
                  <a:srgbClr val="24BAA2"/>
                </a:solidFill>
                <a:latin typeface="Calibri"/>
                <a:ea typeface="Calibri"/>
                <a:cs typeface="Calibri"/>
                <a:sym typeface="Calibri"/>
              </a:rPr>
              <a:t>Do not substitute yourself for the client, as it is they who must learn, even by making mistakes</a:t>
            </a:r>
            <a:endParaRPr sz="3600" b="1" i="0" u="none" strike="noStrike" cap="none">
              <a:solidFill>
                <a:srgbClr val="24BAA2"/>
              </a:solidFill>
              <a:latin typeface="Calibri"/>
              <a:ea typeface="Calibri"/>
              <a:cs typeface="Calibri"/>
              <a:sym typeface="Calibri"/>
            </a:endParaRPr>
          </a:p>
        </p:txBody>
      </p:sp>
      <p:sp>
        <p:nvSpPr>
          <p:cNvPr id="861" name="Google Shape;861;p84"/>
          <p:cNvSpPr txBox="1"/>
          <p:nvPr/>
        </p:nvSpPr>
        <p:spPr>
          <a:xfrm>
            <a:off x="2971799" y="4878950"/>
            <a:ext cx="8428577" cy="1128304"/>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If you see that they can't get ahead, help them by giving some suggestions, or push them to ask you for help or ask you questions, to determine why they are struggling.</a:t>
            </a:r>
            <a:endParaRPr sz="2400" b="0" i="0" u="none" strike="noStrike" cap="none">
              <a:solidFill>
                <a:srgbClr val="092E4B"/>
              </a:solidFill>
              <a:latin typeface="Calibri"/>
              <a:ea typeface="Calibri"/>
              <a:cs typeface="Calibri"/>
              <a:sym typeface="Calibri"/>
            </a:endParaRPr>
          </a:p>
        </p:txBody>
      </p:sp>
      <p:grpSp>
        <p:nvGrpSpPr>
          <p:cNvPr id="862" name="Google Shape;862;p84"/>
          <p:cNvGrpSpPr/>
          <p:nvPr/>
        </p:nvGrpSpPr>
        <p:grpSpPr>
          <a:xfrm>
            <a:off x="9938760" y="1762698"/>
            <a:ext cx="914639" cy="888654"/>
            <a:chOff x="781761" y="3715924"/>
            <a:chExt cx="914639" cy="888654"/>
          </a:xfrm>
        </p:grpSpPr>
        <p:sp>
          <p:nvSpPr>
            <p:cNvPr id="863" name="Google Shape;863;p84"/>
            <p:cNvSpPr/>
            <p:nvPr/>
          </p:nvSpPr>
          <p:spPr>
            <a:xfrm>
              <a:off x="957069" y="3882683"/>
              <a:ext cx="548180" cy="617670"/>
            </a:xfrm>
            <a:custGeom>
              <a:avLst/>
              <a:gdLst/>
              <a:ahLst/>
              <a:cxnLst/>
              <a:rect l="l" t="t" r="r" b="b"/>
              <a:pathLst>
                <a:path w="548180" h="617670" extrusionOk="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84"/>
            <p:cNvSpPr/>
            <p:nvPr/>
          </p:nvSpPr>
          <p:spPr>
            <a:xfrm>
              <a:off x="781761" y="3715924"/>
              <a:ext cx="914639" cy="888654"/>
            </a:xfrm>
            <a:custGeom>
              <a:avLst/>
              <a:gdLst/>
              <a:ahLst/>
              <a:cxnLst/>
              <a:rect l="l" t="t" r="r" b="b"/>
              <a:pathLst>
                <a:path w="914639" h="888654" extrusionOk="0">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5" name="Google Shape;865;p84"/>
          <p:cNvGrpSpPr/>
          <p:nvPr/>
        </p:nvGrpSpPr>
        <p:grpSpPr>
          <a:xfrm>
            <a:off x="1169247" y="5077458"/>
            <a:ext cx="1160285" cy="927053"/>
            <a:chOff x="4588722" y="5452092"/>
            <a:chExt cx="1160285" cy="927053"/>
          </a:xfrm>
        </p:grpSpPr>
        <p:sp>
          <p:nvSpPr>
            <p:cNvPr id="866" name="Google Shape;866;p84"/>
            <p:cNvSpPr/>
            <p:nvPr/>
          </p:nvSpPr>
          <p:spPr>
            <a:xfrm>
              <a:off x="5441723" y="6107613"/>
              <a:ext cx="145366" cy="46626"/>
            </a:xfrm>
            <a:custGeom>
              <a:avLst/>
              <a:gdLst/>
              <a:ahLst/>
              <a:cxnLst/>
              <a:rect l="l" t="t" r="r" b="b"/>
              <a:pathLst>
                <a:path w="145366" h="46626" extrusionOk="0">
                  <a:moveTo>
                    <a:pt x="1" y="0"/>
                  </a:moveTo>
                  <a:lnTo>
                    <a:pt x="145367" y="0"/>
                  </a:lnTo>
                  <a:lnTo>
                    <a:pt x="145367" y="46627"/>
                  </a:lnTo>
                  <a:lnTo>
                    <a:pt x="1" y="466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84"/>
            <p:cNvSpPr/>
            <p:nvPr/>
          </p:nvSpPr>
          <p:spPr>
            <a:xfrm>
              <a:off x="5170189" y="5635858"/>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84"/>
            <p:cNvSpPr/>
            <p:nvPr/>
          </p:nvSpPr>
          <p:spPr>
            <a:xfrm>
              <a:off x="5170189" y="5762025"/>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9" name="Google Shape;869;p84"/>
            <p:cNvGrpSpPr/>
            <p:nvPr/>
          </p:nvGrpSpPr>
          <p:grpSpPr>
            <a:xfrm>
              <a:off x="4588722" y="5452092"/>
              <a:ext cx="1160285" cy="927053"/>
              <a:chOff x="4588722" y="5452092"/>
              <a:chExt cx="1160285" cy="927053"/>
            </a:xfrm>
          </p:grpSpPr>
          <p:sp>
            <p:nvSpPr>
              <p:cNvPr id="870" name="Google Shape;870;p84"/>
              <p:cNvSpPr/>
              <p:nvPr/>
            </p:nvSpPr>
            <p:spPr>
              <a:xfrm>
                <a:off x="4706567" y="5452092"/>
                <a:ext cx="1042440" cy="927053"/>
              </a:xfrm>
              <a:custGeom>
                <a:avLst/>
                <a:gdLst/>
                <a:ahLst/>
                <a:cxnLst/>
                <a:rect l="l" t="t" r="r" b="b"/>
                <a:pathLst>
                  <a:path w="1042440" h="927053" extrusionOk="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84"/>
              <p:cNvSpPr/>
              <p:nvPr/>
            </p:nvSpPr>
            <p:spPr>
              <a:xfrm>
                <a:off x="4588722" y="5715398"/>
                <a:ext cx="662087" cy="663747"/>
              </a:xfrm>
              <a:custGeom>
                <a:avLst/>
                <a:gdLst/>
                <a:ahLst/>
                <a:cxnLst/>
                <a:rect l="l" t="t" r="r" b="b"/>
                <a:pathLst>
                  <a:path w="662087" h="663747" extrusionOk="0">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84"/>
              <p:cNvSpPr/>
              <p:nvPr/>
            </p:nvSpPr>
            <p:spPr>
              <a:xfrm>
                <a:off x="5142762" y="5585495"/>
                <a:ext cx="123424" cy="93253"/>
              </a:xfrm>
              <a:custGeom>
                <a:avLst/>
                <a:gdLst/>
                <a:ahLst/>
                <a:cxnLst/>
                <a:rect l="l" t="t" r="r" b="b"/>
                <a:pathLst>
                  <a:path w="123424" h="93253" extrusionOk="0">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84"/>
              <p:cNvSpPr/>
              <p:nvPr/>
            </p:nvSpPr>
            <p:spPr>
              <a:xfrm>
                <a:off x="5142762" y="5732849"/>
                <a:ext cx="123424" cy="93253"/>
              </a:xfrm>
              <a:custGeom>
                <a:avLst/>
                <a:gdLst/>
                <a:ahLst/>
                <a:cxnLst/>
                <a:rect l="l" t="t" r="r" b="b"/>
                <a:pathLst>
                  <a:path w="123424" h="93253" extrusionOk="0">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84"/>
              <p:cNvSpPr/>
              <p:nvPr/>
            </p:nvSpPr>
            <p:spPr>
              <a:xfrm>
                <a:off x="5296356" y="5644086"/>
                <a:ext cx="329132" cy="32912"/>
              </a:xfrm>
              <a:custGeom>
                <a:avLst/>
                <a:gdLst/>
                <a:ahLst/>
                <a:cxnLst/>
                <a:rect l="l" t="t" r="r" b="b"/>
                <a:pathLst>
                  <a:path w="329132" h="32912" extrusionOk="0">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
          <p:cNvPicPr preferRelativeResize="0">
            <a:picLocks noGrp="1"/>
          </p:cNvPicPr>
          <p:nvPr>
            <p:ph type="pic" idx="2"/>
          </p:nvPr>
        </p:nvPicPr>
        <p:blipFill rotWithShape="1">
          <a:blip r:embed="rId3"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30" name="Google Shape;330;p1"/>
          <p:cNvSpPr txBox="1">
            <a:spLocks noGrp="1"/>
          </p:cNvSpPr>
          <p:nvPr>
            <p:ph type="body" idx="1"/>
          </p:nvPr>
        </p:nvSpPr>
        <p:spPr>
          <a:xfrm>
            <a:off x="0" y="1562101"/>
            <a:ext cx="5915025" cy="4029074"/>
          </a:xfrm>
          <a:prstGeom prst="rect">
            <a:avLst/>
          </a:prstGeom>
          <a:solidFill>
            <a:srgbClr val="7F3494"/>
          </a:solidFill>
          <a:ln>
            <a:noFill/>
          </a:ln>
        </p:spPr>
        <p:txBody>
          <a:bodyPr spcFirstLastPara="1" wrap="square" lIns="91425" tIns="45700" rIns="91425" bIns="45700" anchor="ctr" anchorCtr="0">
            <a:normAutofit fontScale="77500" lnSpcReduction="20000"/>
          </a:bodyPr>
          <a:lstStyle/>
          <a:p>
            <a:pPr marL="457200" lvl="0" indent="-228600" algn="l" rtl="0">
              <a:lnSpc>
                <a:spcPct val="100000"/>
              </a:lnSpc>
              <a:spcBef>
                <a:spcPts val="1000"/>
              </a:spcBef>
              <a:spcAft>
                <a:spcPts val="0"/>
              </a:spcAft>
              <a:buSzPct val="135746"/>
              <a:buNone/>
            </a:pPr>
            <a:r>
              <a:rPr lang="en-US" sz="3400" b="1" dirty="0">
                <a:solidFill>
                  <a:schemeClr val="lt1"/>
                </a:solidFill>
              </a:rPr>
              <a:t>Burnout syndrome </a:t>
            </a:r>
            <a:r>
              <a:rPr lang="en-US" sz="3400" i="0" dirty="0">
                <a:solidFill>
                  <a:schemeClr val="lt1"/>
                </a:solidFill>
              </a:rPr>
              <a:t>results in the appearance of symptoms both of a psychological nature, such as decreased self-esteem, increased irritability, anxiety &amp; depression... and of a physical nature such as headache, gastrointestinal disorders, hypertension and insomnia. </a:t>
            </a:r>
            <a:endParaRPr sz="3400" dirty="0">
              <a:solidFill>
                <a:schemeClr val="lt1"/>
              </a:solidFill>
            </a:endParaRPr>
          </a:p>
          <a:p>
            <a:pPr marL="457200" lvl="0" indent="-228600" algn="l" rtl="0">
              <a:lnSpc>
                <a:spcPct val="100000"/>
              </a:lnSpc>
              <a:spcBef>
                <a:spcPts val="1000"/>
              </a:spcBef>
              <a:spcAft>
                <a:spcPts val="0"/>
              </a:spcAft>
              <a:buSzPct val="135746"/>
              <a:buNone/>
            </a:pPr>
            <a:r>
              <a:rPr lang="en-US" sz="3400" i="0" dirty="0">
                <a:solidFill>
                  <a:schemeClr val="lt1"/>
                </a:solidFill>
              </a:rPr>
              <a:t>Also negatively affected are social and family relationships, which are likely to suffer progressive deterioration</a:t>
            </a:r>
            <a:r>
              <a:rPr lang="en-US" sz="3400" dirty="0">
                <a:solidFill>
                  <a:schemeClr val="lt1"/>
                </a:solidFill>
              </a:rPr>
              <a:t>.</a:t>
            </a:r>
            <a:endParaRPr sz="3400" dirty="0">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85"/>
          <p:cNvSpPr txBox="1">
            <a:spLocks noGrp="1"/>
          </p:cNvSpPr>
          <p:nvPr>
            <p:ph type="body" idx="1"/>
          </p:nvPr>
        </p:nvSpPr>
        <p:spPr>
          <a:xfrm>
            <a:off x="342900" y="1349240"/>
            <a:ext cx="9062236" cy="1576264"/>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IT language can be difficult to understand for those unfamiliar with it, especially if some terms are expressed in English (e.g., web, app, shop, home). Therefore, try to use simple language, and translate it into your respective language.</a:t>
            </a:r>
            <a:endParaRPr/>
          </a:p>
        </p:txBody>
      </p:sp>
      <p:sp>
        <p:nvSpPr>
          <p:cNvPr id="880" name="Google Shape;880;p85"/>
          <p:cNvSpPr txBox="1">
            <a:spLocks noGrp="1"/>
          </p:cNvSpPr>
          <p:nvPr>
            <p:ph type="body" idx="2"/>
          </p:nvPr>
        </p:nvSpPr>
        <p:spPr>
          <a:xfrm>
            <a:off x="558895" y="456803"/>
            <a:ext cx="11099705"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4"/>
            </a:pPr>
            <a:r>
              <a:rPr lang="en-US"/>
              <a:t>Use simple terms</a:t>
            </a:r>
            <a:endParaRPr/>
          </a:p>
        </p:txBody>
      </p:sp>
      <p:sp>
        <p:nvSpPr>
          <p:cNvPr id="881" name="Google Shape;881;p85"/>
          <p:cNvSpPr txBox="1"/>
          <p:nvPr/>
        </p:nvSpPr>
        <p:spPr>
          <a:xfrm>
            <a:off x="558895" y="3310862"/>
            <a:ext cx="11074210" cy="1284101"/>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5"/>
            </a:pPr>
            <a:r>
              <a:rPr lang="en-US" sz="3600" b="1" i="0" u="none" strike="noStrike" cap="none">
                <a:solidFill>
                  <a:srgbClr val="24BAA2"/>
                </a:solidFill>
                <a:latin typeface="Calibri"/>
                <a:ea typeface="Calibri"/>
                <a:cs typeface="Calibri"/>
                <a:sym typeface="Calibri"/>
              </a:rPr>
              <a:t>Ignite their interest by emphasising the benefits of technology</a:t>
            </a:r>
            <a:endParaRPr sz="3600" b="1" i="0" u="none" strike="noStrike" cap="none">
              <a:solidFill>
                <a:srgbClr val="24BAA2"/>
              </a:solidFill>
              <a:latin typeface="Calibri"/>
              <a:ea typeface="Calibri"/>
              <a:cs typeface="Calibri"/>
              <a:sym typeface="Calibri"/>
            </a:endParaRPr>
          </a:p>
        </p:txBody>
      </p:sp>
      <p:sp>
        <p:nvSpPr>
          <p:cNvPr id="882" name="Google Shape;882;p85"/>
          <p:cNvSpPr txBox="1"/>
          <p:nvPr/>
        </p:nvSpPr>
        <p:spPr>
          <a:xfrm>
            <a:off x="2968720" y="4414327"/>
            <a:ext cx="8318405" cy="1375569"/>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Learning will be easier if your senior learners are motivated; so, try starting with their personal interests (e.g., music, movies, books), you can push them to discover new possibilities inherent to them.</a:t>
            </a:r>
            <a:endParaRPr sz="2400" b="0" i="0" u="none" strike="noStrike" cap="none">
              <a:solidFill>
                <a:srgbClr val="092E4B"/>
              </a:solidFill>
              <a:latin typeface="Calibri"/>
              <a:ea typeface="Calibri"/>
              <a:cs typeface="Calibri"/>
              <a:sym typeface="Calibri"/>
            </a:endParaRPr>
          </a:p>
        </p:txBody>
      </p:sp>
      <p:grpSp>
        <p:nvGrpSpPr>
          <p:cNvPr id="883" name="Google Shape;883;p85"/>
          <p:cNvGrpSpPr/>
          <p:nvPr/>
        </p:nvGrpSpPr>
        <p:grpSpPr>
          <a:xfrm>
            <a:off x="9942221" y="1488316"/>
            <a:ext cx="1151230" cy="1025772"/>
            <a:chOff x="2042177" y="5932481"/>
            <a:chExt cx="855744" cy="762487"/>
          </a:xfrm>
        </p:grpSpPr>
        <p:sp>
          <p:nvSpPr>
            <p:cNvPr id="884" name="Google Shape;884;p85"/>
            <p:cNvSpPr/>
            <p:nvPr/>
          </p:nvSpPr>
          <p:spPr>
            <a:xfrm>
              <a:off x="2574275" y="5946195"/>
              <a:ext cx="41141" cy="737802"/>
            </a:xfrm>
            <a:custGeom>
              <a:avLst/>
              <a:gdLst/>
              <a:ahLst/>
              <a:cxnLst/>
              <a:rect l="l" t="t" r="r" b="b"/>
              <a:pathLst>
                <a:path w="41141" h="737802" extrusionOk="0">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85"/>
            <p:cNvSpPr/>
            <p:nvPr/>
          </p:nvSpPr>
          <p:spPr>
            <a:xfrm>
              <a:off x="2042177" y="5943452"/>
              <a:ext cx="496441" cy="702147"/>
            </a:xfrm>
            <a:custGeom>
              <a:avLst/>
              <a:gdLst/>
              <a:ahLst/>
              <a:cxnLst/>
              <a:rect l="l" t="t" r="r" b="b"/>
              <a:pathLst>
                <a:path w="496441" h="702147" extrusionOk="0">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85"/>
            <p:cNvSpPr/>
            <p:nvPr/>
          </p:nvSpPr>
          <p:spPr>
            <a:xfrm>
              <a:off x="2686728" y="6519432"/>
              <a:ext cx="207915" cy="131652"/>
            </a:xfrm>
            <a:custGeom>
              <a:avLst/>
              <a:gdLst/>
              <a:ahLst/>
              <a:cxnLst/>
              <a:rect l="l" t="t" r="r" b="b"/>
              <a:pathLst>
                <a:path w="207915" h="131652" extrusionOk="0">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7" name="Google Shape;887;p85"/>
            <p:cNvGrpSpPr/>
            <p:nvPr/>
          </p:nvGrpSpPr>
          <p:grpSpPr>
            <a:xfrm>
              <a:off x="2563303" y="5932481"/>
              <a:ext cx="334618" cy="762487"/>
              <a:chOff x="2563303" y="5932481"/>
              <a:chExt cx="334618" cy="762487"/>
            </a:xfrm>
          </p:grpSpPr>
          <p:sp>
            <p:nvSpPr>
              <p:cNvPr id="888" name="Google Shape;888;p85"/>
              <p:cNvSpPr/>
              <p:nvPr/>
            </p:nvSpPr>
            <p:spPr>
              <a:xfrm>
                <a:off x="2686728" y="5943452"/>
                <a:ext cx="211193" cy="644549"/>
              </a:xfrm>
              <a:custGeom>
                <a:avLst/>
                <a:gdLst/>
                <a:ahLst/>
                <a:cxnLst/>
                <a:rect l="l" t="t" r="r" b="b"/>
                <a:pathLst>
                  <a:path w="211193" h="644549" extrusionOk="0">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85"/>
              <p:cNvSpPr/>
              <p:nvPr/>
            </p:nvSpPr>
            <p:spPr>
              <a:xfrm>
                <a:off x="2563303" y="5932481"/>
                <a:ext cx="104225" cy="762487"/>
              </a:xfrm>
              <a:custGeom>
                <a:avLst/>
                <a:gdLst/>
                <a:ahLst/>
                <a:cxnLst/>
                <a:rect l="l" t="t" r="r" b="b"/>
                <a:pathLst>
                  <a:path w="104225" h="762487" extrusionOk="0">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0" name="Google Shape;890;p85"/>
            <p:cNvSpPr/>
            <p:nvPr/>
          </p:nvSpPr>
          <p:spPr>
            <a:xfrm>
              <a:off x="2171088" y="6069619"/>
              <a:ext cx="255077" cy="27427"/>
            </a:xfrm>
            <a:custGeom>
              <a:avLst/>
              <a:gdLst/>
              <a:ahLst/>
              <a:cxnLst/>
              <a:rect l="l" t="t" r="r" b="b"/>
              <a:pathLst>
                <a:path w="255077" h="27427" extrusionOk="0">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85"/>
            <p:cNvSpPr/>
            <p:nvPr/>
          </p:nvSpPr>
          <p:spPr>
            <a:xfrm>
              <a:off x="2258857" y="6143673"/>
              <a:ext cx="167308" cy="27427"/>
            </a:xfrm>
            <a:custGeom>
              <a:avLst/>
              <a:gdLst/>
              <a:ahLst/>
              <a:cxnLst/>
              <a:rect l="l" t="t" r="r" b="b"/>
              <a:pathLst>
                <a:path w="167308" h="27427" extrusionOk="0">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85"/>
            <p:cNvSpPr/>
            <p:nvPr/>
          </p:nvSpPr>
          <p:spPr>
            <a:xfrm>
              <a:off x="2171088" y="6217728"/>
              <a:ext cx="255077" cy="27427"/>
            </a:xfrm>
            <a:custGeom>
              <a:avLst/>
              <a:gdLst/>
              <a:ahLst/>
              <a:cxnLst/>
              <a:rect l="l" t="t" r="r" b="b"/>
              <a:pathLst>
                <a:path w="255077" h="27427" extrusionOk="0">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85"/>
            <p:cNvSpPr/>
            <p:nvPr/>
          </p:nvSpPr>
          <p:spPr>
            <a:xfrm>
              <a:off x="2171088" y="6294525"/>
              <a:ext cx="255077" cy="27427"/>
            </a:xfrm>
            <a:custGeom>
              <a:avLst/>
              <a:gdLst/>
              <a:ahLst/>
              <a:cxnLst/>
              <a:rect l="l" t="t" r="r" b="b"/>
              <a:pathLst>
                <a:path w="255077" h="27427" extrusionOk="0">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85"/>
            <p:cNvSpPr/>
            <p:nvPr/>
          </p:nvSpPr>
          <p:spPr>
            <a:xfrm>
              <a:off x="2171088" y="6365837"/>
              <a:ext cx="178279" cy="27427"/>
            </a:xfrm>
            <a:custGeom>
              <a:avLst/>
              <a:gdLst/>
              <a:ahLst/>
              <a:cxnLst/>
              <a:rect l="l" t="t" r="r" b="b"/>
              <a:pathLst>
                <a:path w="178279" h="27427" extrusionOk="0">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85"/>
            <p:cNvSpPr/>
            <p:nvPr/>
          </p:nvSpPr>
          <p:spPr>
            <a:xfrm>
              <a:off x="2171088" y="6442635"/>
              <a:ext cx="255077" cy="27427"/>
            </a:xfrm>
            <a:custGeom>
              <a:avLst/>
              <a:gdLst/>
              <a:ahLst/>
              <a:cxnLst/>
              <a:rect l="l" t="t" r="r" b="b"/>
              <a:pathLst>
                <a:path w="255077" h="27427" extrusionOk="0">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85"/>
            <p:cNvSpPr/>
            <p:nvPr/>
          </p:nvSpPr>
          <p:spPr>
            <a:xfrm>
              <a:off x="2171088" y="6140931"/>
              <a:ext cx="60341" cy="27427"/>
            </a:xfrm>
            <a:custGeom>
              <a:avLst/>
              <a:gdLst/>
              <a:ahLst/>
              <a:cxnLst/>
              <a:rect l="l" t="t" r="r" b="b"/>
              <a:pathLst>
                <a:path w="60341" h="27427" extrusionOk="0">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85"/>
            <p:cNvSpPr/>
            <p:nvPr/>
          </p:nvSpPr>
          <p:spPr>
            <a:xfrm>
              <a:off x="2371309" y="6368580"/>
              <a:ext cx="54855" cy="27427"/>
            </a:xfrm>
            <a:custGeom>
              <a:avLst/>
              <a:gdLst/>
              <a:ahLst/>
              <a:cxnLst/>
              <a:rect l="l" t="t" r="r" b="b"/>
              <a:pathLst>
                <a:path w="54855" h="27427" extrusionOk="0">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85"/>
            <p:cNvSpPr/>
            <p:nvPr/>
          </p:nvSpPr>
          <p:spPr>
            <a:xfrm>
              <a:off x="2692213" y="6066876"/>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85"/>
            <p:cNvSpPr/>
            <p:nvPr/>
          </p:nvSpPr>
          <p:spPr>
            <a:xfrm>
              <a:off x="2692213" y="6140931"/>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85"/>
            <p:cNvSpPr/>
            <p:nvPr/>
          </p:nvSpPr>
          <p:spPr>
            <a:xfrm>
              <a:off x="2692213" y="6217728"/>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85"/>
            <p:cNvSpPr/>
            <p:nvPr/>
          </p:nvSpPr>
          <p:spPr>
            <a:xfrm>
              <a:off x="2692213" y="6291783"/>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85"/>
            <p:cNvSpPr/>
            <p:nvPr/>
          </p:nvSpPr>
          <p:spPr>
            <a:xfrm>
              <a:off x="2692213" y="6442635"/>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85"/>
            <p:cNvSpPr/>
            <p:nvPr/>
          </p:nvSpPr>
          <p:spPr>
            <a:xfrm>
              <a:off x="2692213" y="6365837"/>
              <a:ext cx="76797" cy="27427"/>
            </a:xfrm>
            <a:custGeom>
              <a:avLst/>
              <a:gdLst/>
              <a:ahLst/>
              <a:cxnLst/>
              <a:rect l="l" t="t" r="r" b="b"/>
              <a:pathLst>
                <a:path w="76797" h="27427" extrusionOk="0">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4" name="Google Shape;904;p85"/>
          <p:cNvSpPr/>
          <p:nvPr/>
        </p:nvSpPr>
        <p:spPr>
          <a:xfrm>
            <a:off x="1866901" y="4748293"/>
            <a:ext cx="860714" cy="982088"/>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solidFill>
            <a:srgbClr val="000000"/>
          </a:solid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86"/>
          <p:cNvSpPr txBox="1">
            <a:spLocks noGrp="1"/>
          </p:cNvSpPr>
          <p:nvPr>
            <p:ph type="body" idx="1"/>
          </p:nvPr>
        </p:nvSpPr>
        <p:spPr>
          <a:xfrm>
            <a:off x="431638" y="1201535"/>
            <a:ext cx="8684079" cy="932149"/>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Try to make your senior learner understand that even though the digital tool may appear cold and impersonal, it is still a useful means of establishing and cultivating relationships.</a:t>
            </a:r>
            <a:endParaRPr/>
          </a:p>
        </p:txBody>
      </p:sp>
      <p:sp>
        <p:nvSpPr>
          <p:cNvPr id="910" name="Google Shape;910;p86"/>
          <p:cNvSpPr txBox="1">
            <a:spLocks noGrp="1"/>
          </p:cNvSpPr>
          <p:nvPr>
            <p:ph type="body" idx="2"/>
          </p:nvPr>
        </p:nvSpPr>
        <p:spPr>
          <a:xfrm>
            <a:off x="372447" y="392796"/>
            <a:ext cx="11379654" cy="77802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971550" lvl="0" indent="-742950" algn="l" rtl="0">
              <a:lnSpc>
                <a:spcPct val="90000"/>
              </a:lnSpc>
              <a:spcBef>
                <a:spcPts val="1000"/>
              </a:spcBef>
              <a:spcAft>
                <a:spcPts val="0"/>
              </a:spcAft>
              <a:buSzPts val="3600"/>
              <a:buFont typeface="Arial"/>
              <a:buAutoNum type="arabicPeriod" startAt="6"/>
            </a:pPr>
            <a:r>
              <a:rPr lang="en-US"/>
              <a:t>Show the human element associated with technology</a:t>
            </a:r>
            <a:endParaRPr/>
          </a:p>
        </p:txBody>
      </p:sp>
      <p:sp>
        <p:nvSpPr>
          <p:cNvPr id="911" name="Google Shape;911;p86"/>
          <p:cNvSpPr txBox="1"/>
          <p:nvPr/>
        </p:nvSpPr>
        <p:spPr>
          <a:xfrm>
            <a:off x="431638" y="2805056"/>
            <a:ext cx="11261272" cy="80365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7"/>
            </a:pPr>
            <a:r>
              <a:rPr lang="en-US" sz="3600" b="1" i="0" u="none" strike="noStrike" cap="none">
                <a:solidFill>
                  <a:srgbClr val="24BAA2"/>
                </a:solidFill>
                <a:latin typeface="Calibri"/>
                <a:ea typeface="Calibri"/>
                <a:cs typeface="Calibri"/>
                <a:sym typeface="Calibri"/>
              </a:rPr>
              <a:t>Match theory with practice</a:t>
            </a:r>
            <a:endParaRPr sz="3600" b="1" i="0" u="none" strike="noStrike" cap="none">
              <a:solidFill>
                <a:srgbClr val="24BAA2"/>
              </a:solidFill>
              <a:latin typeface="Calibri"/>
              <a:ea typeface="Calibri"/>
              <a:cs typeface="Calibri"/>
              <a:sym typeface="Calibri"/>
            </a:endParaRPr>
          </a:p>
        </p:txBody>
      </p:sp>
      <p:sp>
        <p:nvSpPr>
          <p:cNvPr id="912" name="Google Shape;912;p86"/>
          <p:cNvSpPr txBox="1"/>
          <p:nvPr/>
        </p:nvSpPr>
        <p:spPr>
          <a:xfrm>
            <a:off x="2812447" y="3608710"/>
            <a:ext cx="8660968" cy="2090867"/>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To promote understanding, it is essential to convey as much practical information as possible and to give specific examples. Games are an excellent learning aid, since whether you are young or old, they still allow you to stimulate interest in practicing and learning.</a:t>
            </a:r>
            <a:endParaRPr sz="2400" b="0" i="0" u="none" strike="noStrike" cap="none">
              <a:solidFill>
                <a:srgbClr val="092E4B"/>
              </a:solidFill>
              <a:latin typeface="Calibri"/>
              <a:ea typeface="Calibri"/>
              <a:cs typeface="Calibri"/>
              <a:sym typeface="Calibri"/>
            </a:endParaRPr>
          </a:p>
        </p:txBody>
      </p:sp>
      <p:grpSp>
        <p:nvGrpSpPr>
          <p:cNvPr id="913" name="Google Shape;913;p86"/>
          <p:cNvGrpSpPr/>
          <p:nvPr/>
        </p:nvGrpSpPr>
        <p:grpSpPr>
          <a:xfrm>
            <a:off x="9783030" y="1380901"/>
            <a:ext cx="1004429" cy="1004428"/>
            <a:chOff x="408867" y="3630716"/>
            <a:chExt cx="1204012" cy="1204011"/>
          </a:xfrm>
        </p:grpSpPr>
        <p:sp>
          <p:nvSpPr>
            <p:cNvPr id="914" name="Google Shape;914;p86"/>
            <p:cNvSpPr/>
            <p:nvPr/>
          </p:nvSpPr>
          <p:spPr>
            <a:xfrm>
              <a:off x="1010873" y="3669140"/>
              <a:ext cx="347280" cy="346433"/>
            </a:xfrm>
            <a:custGeom>
              <a:avLst/>
              <a:gdLst/>
              <a:ahLst/>
              <a:cxnLst/>
              <a:rect l="l" t="t" r="r" b="b"/>
              <a:pathLst>
                <a:path w="1279207" h="1276088" extrusionOk="0">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5" name="Google Shape;915;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8867" y="3630716"/>
              <a:ext cx="1204012" cy="1204011"/>
            </a:xfrm>
            <a:prstGeom prst="rect">
              <a:avLst/>
            </a:prstGeom>
            <a:noFill/>
            <a:ln>
              <a:noFill/>
            </a:ln>
          </p:spPr>
        </p:pic>
      </p:grpSp>
      <p:grpSp>
        <p:nvGrpSpPr>
          <p:cNvPr id="916" name="Google Shape;916;p86"/>
          <p:cNvGrpSpPr/>
          <p:nvPr/>
        </p:nvGrpSpPr>
        <p:grpSpPr>
          <a:xfrm>
            <a:off x="1507722" y="3905250"/>
            <a:ext cx="1387878" cy="1212609"/>
            <a:chOff x="343122" y="3033912"/>
            <a:chExt cx="1313922" cy="1270105"/>
          </a:xfrm>
        </p:grpSpPr>
        <p:sp>
          <p:nvSpPr>
            <p:cNvPr id="917" name="Google Shape;917;p86"/>
            <p:cNvSpPr/>
            <p:nvPr/>
          </p:nvSpPr>
          <p:spPr>
            <a:xfrm>
              <a:off x="665683" y="3337614"/>
              <a:ext cx="637406" cy="643063"/>
            </a:xfrm>
            <a:custGeom>
              <a:avLst/>
              <a:gdLst/>
              <a:ahLst/>
              <a:cxnLst/>
              <a:rect l="l" t="t" r="r" b="b"/>
              <a:pathLst>
                <a:path w="723975" h="730400" extrusionOk="0">
                  <a:moveTo>
                    <a:pt x="361988" y="730401"/>
                  </a:moveTo>
                  <a:cubicBezTo>
                    <a:pt x="162224" y="730401"/>
                    <a:pt x="0" y="566898"/>
                    <a:pt x="0" y="365870"/>
                  </a:cubicBezTo>
                  <a:cubicBezTo>
                    <a:pt x="0" y="164843"/>
                    <a:pt x="162224" y="0"/>
                    <a:pt x="361988" y="0"/>
                  </a:cubicBezTo>
                  <a:cubicBezTo>
                    <a:pt x="561752" y="0"/>
                    <a:pt x="723976" y="163503"/>
                    <a:pt x="723976" y="365870"/>
                  </a:cubicBezTo>
                  <a:cubicBezTo>
                    <a:pt x="723976" y="566898"/>
                    <a:pt x="560411" y="730401"/>
                    <a:pt x="361988" y="730401"/>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8" name="Google Shape;918;p86"/>
            <p:cNvGrpSpPr/>
            <p:nvPr/>
          </p:nvGrpSpPr>
          <p:grpSpPr>
            <a:xfrm>
              <a:off x="343122" y="3033912"/>
              <a:ext cx="1313922" cy="1270105"/>
              <a:chOff x="5191040" y="1078974"/>
              <a:chExt cx="700106" cy="676759"/>
            </a:xfrm>
          </p:grpSpPr>
          <p:sp>
            <p:nvSpPr>
              <p:cNvPr id="919" name="Google Shape;919;p86"/>
              <p:cNvSpPr/>
              <p:nvPr/>
            </p:nvSpPr>
            <p:spPr>
              <a:xfrm>
                <a:off x="5302486" y="1181378"/>
                <a:ext cx="472455" cy="471526"/>
              </a:xfrm>
              <a:custGeom>
                <a:avLst/>
                <a:gdLst/>
                <a:ahLst/>
                <a:cxnLst/>
                <a:rect l="l" t="t" r="r" b="b"/>
                <a:pathLst>
                  <a:path w="472455" h="471526" extrusionOk="0">
                    <a:moveTo>
                      <a:pt x="195393" y="471443"/>
                    </a:moveTo>
                    <a:cubicBezTo>
                      <a:pt x="186920" y="471443"/>
                      <a:pt x="178447" y="468055"/>
                      <a:pt x="172939" y="461702"/>
                    </a:cubicBezTo>
                    <a:lnTo>
                      <a:pt x="161076" y="447303"/>
                    </a:lnTo>
                    <a:cubicBezTo>
                      <a:pt x="156840" y="442221"/>
                      <a:pt x="146248" y="437986"/>
                      <a:pt x="139469" y="438410"/>
                    </a:cubicBezTo>
                    <a:lnTo>
                      <a:pt x="120828" y="440104"/>
                    </a:lnTo>
                    <a:cubicBezTo>
                      <a:pt x="108118" y="441374"/>
                      <a:pt x="94984" y="432481"/>
                      <a:pt x="91172" y="420199"/>
                    </a:cubicBezTo>
                    <a:lnTo>
                      <a:pt x="85664" y="402412"/>
                    </a:lnTo>
                    <a:cubicBezTo>
                      <a:pt x="83545" y="396059"/>
                      <a:pt x="75496" y="388013"/>
                      <a:pt x="69141" y="385895"/>
                    </a:cubicBezTo>
                    <a:lnTo>
                      <a:pt x="51347" y="380390"/>
                    </a:lnTo>
                    <a:cubicBezTo>
                      <a:pt x="39061" y="376578"/>
                      <a:pt x="30587" y="363450"/>
                      <a:pt x="31435" y="350745"/>
                    </a:cubicBezTo>
                    <a:lnTo>
                      <a:pt x="33129" y="332110"/>
                    </a:lnTo>
                    <a:cubicBezTo>
                      <a:pt x="33553" y="325334"/>
                      <a:pt x="29740" y="315170"/>
                      <a:pt x="24232" y="310512"/>
                    </a:cubicBezTo>
                    <a:lnTo>
                      <a:pt x="9828" y="298654"/>
                    </a:lnTo>
                    <a:cubicBezTo>
                      <a:pt x="84" y="290183"/>
                      <a:pt x="-2882" y="274937"/>
                      <a:pt x="3049" y="263926"/>
                    </a:cubicBezTo>
                    <a:lnTo>
                      <a:pt x="11522" y="247410"/>
                    </a:lnTo>
                    <a:cubicBezTo>
                      <a:pt x="14912" y="241481"/>
                      <a:pt x="14912" y="230046"/>
                      <a:pt x="11522" y="224117"/>
                    </a:cubicBezTo>
                    <a:lnTo>
                      <a:pt x="3049" y="207600"/>
                    </a:lnTo>
                    <a:cubicBezTo>
                      <a:pt x="-2882" y="196166"/>
                      <a:pt x="84" y="180920"/>
                      <a:pt x="9828" y="172873"/>
                    </a:cubicBezTo>
                    <a:lnTo>
                      <a:pt x="24232" y="161015"/>
                    </a:lnTo>
                    <a:cubicBezTo>
                      <a:pt x="29740" y="156356"/>
                      <a:pt x="33553" y="146616"/>
                      <a:pt x="33129" y="139416"/>
                    </a:cubicBezTo>
                    <a:lnTo>
                      <a:pt x="31435" y="120782"/>
                    </a:lnTo>
                    <a:cubicBezTo>
                      <a:pt x="30587" y="108077"/>
                      <a:pt x="39061" y="94948"/>
                      <a:pt x="51347" y="91137"/>
                    </a:cubicBezTo>
                    <a:lnTo>
                      <a:pt x="69141" y="85631"/>
                    </a:lnTo>
                    <a:cubicBezTo>
                      <a:pt x="75920" y="83514"/>
                      <a:pt x="83545" y="75891"/>
                      <a:pt x="85664" y="69115"/>
                    </a:cubicBezTo>
                    <a:lnTo>
                      <a:pt x="91172" y="51327"/>
                    </a:lnTo>
                    <a:cubicBezTo>
                      <a:pt x="94984" y="39046"/>
                      <a:pt x="108118" y="30576"/>
                      <a:pt x="120828" y="31423"/>
                    </a:cubicBezTo>
                    <a:lnTo>
                      <a:pt x="139469" y="33117"/>
                    </a:lnTo>
                    <a:cubicBezTo>
                      <a:pt x="146248" y="33540"/>
                      <a:pt x="156416" y="29305"/>
                      <a:pt x="161076" y="24223"/>
                    </a:cubicBezTo>
                    <a:lnTo>
                      <a:pt x="173362" y="9824"/>
                    </a:lnTo>
                    <a:cubicBezTo>
                      <a:pt x="181412" y="83"/>
                      <a:pt x="197088" y="-2881"/>
                      <a:pt x="208103" y="3048"/>
                    </a:cubicBezTo>
                    <a:lnTo>
                      <a:pt x="224626" y="11518"/>
                    </a:lnTo>
                    <a:cubicBezTo>
                      <a:pt x="230557" y="14483"/>
                      <a:pt x="241573" y="14483"/>
                      <a:pt x="247928" y="11518"/>
                    </a:cubicBezTo>
                    <a:lnTo>
                      <a:pt x="264451" y="3048"/>
                    </a:lnTo>
                    <a:cubicBezTo>
                      <a:pt x="275889" y="-2881"/>
                      <a:pt x="291141" y="83"/>
                      <a:pt x="299191" y="9824"/>
                    </a:cubicBezTo>
                    <a:lnTo>
                      <a:pt x="311054" y="24223"/>
                    </a:lnTo>
                    <a:cubicBezTo>
                      <a:pt x="315291" y="29305"/>
                      <a:pt x="325882" y="33540"/>
                      <a:pt x="332661" y="33117"/>
                    </a:cubicBezTo>
                    <a:lnTo>
                      <a:pt x="351302" y="31423"/>
                    </a:lnTo>
                    <a:cubicBezTo>
                      <a:pt x="364012" y="30152"/>
                      <a:pt x="377146" y="39046"/>
                      <a:pt x="380959" y="51327"/>
                    </a:cubicBezTo>
                    <a:lnTo>
                      <a:pt x="386466" y="69115"/>
                    </a:lnTo>
                    <a:cubicBezTo>
                      <a:pt x="388584" y="75891"/>
                      <a:pt x="396210" y="83514"/>
                      <a:pt x="402989" y="85631"/>
                    </a:cubicBezTo>
                    <a:lnTo>
                      <a:pt x="420783" y="91137"/>
                    </a:lnTo>
                    <a:cubicBezTo>
                      <a:pt x="433069" y="94948"/>
                      <a:pt x="441542" y="108077"/>
                      <a:pt x="440695" y="120782"/>
                    </a:cubicBezTo>
                    <a:lnTo>
                      <a:pt x="439001" y="139416"/>
                    </a:lnTo>
                    <a:cubicBezTo>
                      <a:pt x="438153" y="146192"/>
                      <a:pt x="442390" y="156356"/>
                      <a:pt x="447897" y="161015"/>
                    </a:cubicBezTo>
                    <a:lnTo>
                      <a:pt x="462302" y="172873"/>
                    </a:lnTo>
                    <a:cubicBezTo>
                      <a:pt x="472047" y="180920"/>
                      <a:pt x="475012" y="196589"/>
                      <a:pt x="469504" y="207600"/>
                    </a:cubicBezTo>
                    <a:lnTo>
                      <a:pt x="461031" y="224117"/>
                    </a:lnTo>
                    <a:cubicBezTo>
                      <a:pt x="457642" y="230046"/>
                      <a:pt x="457642" y="241481"/>
                      <a:pt x="461031" y="247410"/>
                    </a:cubicBezTo>
                    <a:lnTo>
                      <a:pt x="469504" y="263926"/>
                    </a:lnTo>
                    <a:cubicBezTo>
                      <a:pt x="475436" y="275361"/>
                      <a:pt x="472047" y="290607"/>
                      <a:pt x="462726" y="298654"/>
                    </a:cubicBezTo>
                    <a:lnTo>
                      <a:pt x="448321" y="310512"/>
                    </a:lnTo>
                    <a:cubicBezTo>
                      <a:pt x="442814" y="315170"/>
                      <a:pt x="439001" y="324911"/>
                      <a:pt x="439424" y="332110"/>
                    </a:cubicBezTo>
                    <a:lnTo>
                      <a:pt x="441119" y="350745"/>
                    </a:lnTo>
                    <a:cubicBezTo>
                      <a:pt x="441966" y="363450"/>
                      <a:pt x="433493" y="376578"/>
                      <a:pt x="421207" y="380390"/>
                    </a:cubicBezTo>
                    <a:lnTo>
                      <a:pt x="403413" y="385895"/>
                    </a:lnTo>
                    <a:cubicBezTo>
                      <a:pt x="396634" y="388013"/>
                      <a:pt x="389008" y="395636"/>
                      <a:pt x="386890" y="402412"/>
                    </a:cubicBezTo>
                    <a:lnTo>
                      <a:pt x="381382" y="420199"/>
                    </a:lnTo>
                    <a:cubicBezTo>
                      <a:pt x="377569" y="432481"/>
                      <a:pt x="364436" y="440951"/>
                      <a:pt x="351726" y="440104"/>
                    </a:cubicBezTo>
                    <a:lnTo>
                      <a:pt x="333084" y="438410"/>
                    </a:lnTo>
                    <a:cubicBezTo>
                      <a:pt x="326306" y="437986"/>
                      <a:pt x="316138" y="442221"/>
                      <a:pt x="311477" y="447303"/>
                    </a:cubicBezTo>
                    <a:lnTo>
                      <a:pt x="299615" y="461702"/>
                    </a:lnTo>
                    <a:cubicBezTo>
                      <a:pt x="291565" y="471443"/>
                      <a:pt x="275889" y="474408"/>
                      <a:pt x="264874" y="468479"/>
                    </a:cubicBezTo>
                    <a:lnTo>
                      <a:pt x="248351" y="460008"/>
                    </a:lnTo>
                    <a:cubicBezTo>
                      <a:pt x="241996" y="457044"/>
                      <a:pt x="231405" y="457044"/>
                      <a:pt x="225050" y="460008"/>
                    </a:cubicBezTo>
                    <a:lnTo>
                      <a:pt x="208527" y="468479"/>
                    </a:lnTo>
                    <a:cubicBezTo>
                      <a:pt x="204290" y="470596"/>
                      <a:pt x="200053" y="471443"/>
                      <a:pt x="195393" y="471443"/>
                    </a:cubicBezTo>
                    <a:close/>
                    <a:moveTo>
                      <a:pt x="141164" y="424011"/>
                    </a:moveTo>
                    <a:cubicBezTo>
                      <a:pt x="152179" y="424011"/>
                      <a:pt x="165737" y="429940"/>
                      <a:pt x="172515" y="437986"/>
                    </a:cubicBezTo>
                    <a:lnTo>
                      <a:pt x="184378" y="452385"/>
                    </a:lnTo>
                    <a:cubicBezTo>
                      <a:pt x="188191" y="457044"/>
                      <a:pt x="196241" y="458314"/>
                      <a:pt x="201325" y="455773"/>
                    </a:cubicBezTo>
                    <a:lnTo>
                      <a:pt x="217847" y="447303"/>
                    </a:lnTo>
                    <a:cubicBezTo>
                      <a:pt x="228015" y="442221"/>
                      <a:pt x="244115" y="442221"/>
                      <a:pt x="254706" y="447303"/>
                    </a:cubicBezTo>
                    <a:lnTo>
                      <a:pt x="271229" y="455773"/>
                    </a:lnTo>
                    <a:cubicBezTo>
                      <a:pt x="276313" y="458314"/>
                      <a:pt x="284363" y="456620"/>
                      <a:pt x="288176" y="452385"/>
                    </a:cubicBezTo>
                    <a:lnTo>
                      <a:pt x="300038" y="437986"/>
                    </a:lnTo>
                    <a:cubicBezTo>
                      <a:pt x="307664" y="429093"/>
                      <a:pt x="322493" y="422740"/>
                      <a:pt x="333931" y="424011"/>
                    </a:cubicBezTo>
                    <a:lnTo>
                      <a:pt x="352573" y="425705"/>
                    </a:lnTo>
                    <a:cubicBezTo>
                      <a:pt x="358504" y="426128"/>
                      <a:pt x="365283" y="421893"/>
                      <a:pt x="366977" y="415964"/>
                    </a:cubicBezTo>
                    <a:lnTo>
                      <a:pt x="372485" y="398177"/>
                    </a:lnTo>
                    <a:cubicBezTo>
                      <a:pt x="375874" y="387166"/>
                      <a:pt x="387314" y="375731"/>
                      <a:pt x="398329" y="371920"/>
                    </a:cubicBezTo>
                    <a:lnTo>
                      <a:pt x="416123" y="366414"/>
                    </a:lnTo>
                    <a:cubicBezTo>
                      <a:pt x="421630" y="364720"/>
                      <a:pt x="426291" y="357944"/>
                      <a:pt x="425867" y="352015"/>
                    </a:cubicBezTo>
                    <a:lnTo>
                      <a:pt x="424172" y="333381"/>
                    </a:lnTo>
                    <a:cubicBezTo>
                      <a:pt x="423325" y="321523"/>
                      <a:pt x="429256" y="307124"/>
                      <a:pt x="438153" y="299501"/>
                    </a:cubicBezTo>
                    <a:lnTo>
                      <a:pt x="452558" y="287643"/>
                    </a:lnTo>
                    <a:cubicBezTo>
                      <a:pt x="456794" y="283831"/>
                      <a:pt x="458489" y="275784"/>
                      <a:pt x="455947" y="270702"/>
                    </a:cubicBezTo>
                    <a:lnTo>
                      <a:pt x="447474" y="254186"/>
                    </a:lnTo>
                    <a:cubicBezTo>
                      <a:pt x="441966" y="244022"/>
                      <a:pt x="441966" y="227505"/>
                      <a:pt x="447474" y="217341"/>
                    </a:cubicBezTo>
                    <a:lnTo>
                      <a:pt x="455947" y="200824"/>
                    </a:lnTo>
                    <a:cubicBezTo>
                      <a:pt x="458489" y="195742"/>
                      <a:pt x="456794" y="187696"/>
                      <a:pt x="452558" y="183884"/>
                    </a:cubicBezTo>
                    <a:lnTo>
                      <a:pt x="438153" y="172026"/>
                    </a:lnTo>
                    <a:cubicBezTo>
                      <a:pt x="429256" y="164403"/>
                      <a:pt x="423325" y="149580"/>
                      <a:pt x="424172" y="138146"/>
                    </a:cubicBezTo>
                    <a:lnTo>
                      <a:pt x="425867" y="119512"/>
                    </a:lnTo>
                    <a:cubicBezTo>
                      <a:pt x="426291" y="113583"/>
                      <a:pt x="422054" y="106806"/>
                      <a:pt x="416123" y="105112"/>
                    </a:cubicBezTo>
                    <a:lnTo>
                      <a:pt x="398329" y="99607"/>
                    </a:lnTo>
                    <a:cubicBezTo>
                      <a:pt x="387314" y="96219"/>
                      <a:pt x="375874" y="84784"/>
                      <a:pt x="372485" y="73350"/>
                    </a:cubicBezTo>
                    <a:lnTo>
                      <a:pt x="366977" y="55562"/>
                    </a:lnTo>
                    <a:cubicBezTo>
                      <a:pt x="365283" y="50057"/>
                      <a:pt x="358504" y="45398"/>
                      <a:pt x="352573" y="45822"/>
                    </a:cubicBezTo>
                    <a:lnTo>
                      <a:pt x="333931" y="47516"/>
                    </a:lnTo>
                    <a:cubicBezTo>
                      <a:pt x="322493" y="48363"/>
                      <a:pt x="307241" y="42434"/>
                      <a:pt x="300038" y="33540"/>
                    </a:cubicBezTo>
                    <a:lnTo>
                      <a:pt x="288176" y="19141"/>
                    </a:lnTo>
                    <a:cubicBezTo>
                      <a:pt x="284363" y="14483"/>
                      <a:pt x="276313" y="13212"/>
                      <a:pt x="271229" y="15753"/>
                    </a:cubicBezTo>
                    <a:lnTo>
                      <a:pt x="254706" y="24223"/>
                    </a:lnTo>
                    <a:cubicBezTo>
                      <a:pt x="244538" y="29305"/>
                      <a:pt x="228015" y="29305"/>
                      <a:pt x="217847" y="24223"/>
                    </a:cubicBezTo>
                    <a:lnTo>
                      <a:pt x="201325" y="15753"/>
                    </a:lnTo>
                    <a:cubicBezTo>
                      <a:pt x="196241" y="13212"/>
                      <a:pt x="188191" y="14483"/>
                      <a:pt x="184378" y="19141"/>
                    </a:cubicBezTo>
                    <a:lnTo>
                      <a:pt x="172515" y="33540"/>
                    </a:lnTo>
                    <a:cubicBezTo>
                      <a:pt x="164889" y="42434"/>
                      <a:pt x="150061" y="48786"/>
                      <a:pt x="138622" y="47516"/>
                    </a:cubicBezTo>
                    <a:lnTo>
                      <a:pt x="119981" y="45822"/>
                    </a:lnTo>
                    <a:cubicBezTo>
                      <a:pt x="114049" y="45398"/>
                      <a:pt x="107271" y="49633"/>
                      <a:pt x="105576" y="55562"/>
                    </a:cubicBezTo>
                    <a:lnTo>
                      <a:pt x="100068" y="73350"/>
                    </a:lnTo>
                    <a:cubicBezTo>
                      <a:pt x="96679" y="84361"/>
                      <a:pt x="85240" y="95795"/>
                      <a:pt x="74225" y="99607"/>
                    </a:cubicBezTo>
                    <a:lnTo>
                      <a:pt x="56431" y="105112"/>
                    </a:lnTo>
                    <a:cubicBezTo>
                      <a:pt x="50923" y="106806"/>
                      <a:pt x="46263" y="113583"/>
                      <a:pt x="46687" y="119512"/>
                    </a:cubicBezTo>
                    <a:lnTo>
                      <a:pt x="48381" y="138146"/>
                    </a:lnTo>
                    <a:cubicBezTo>
                      <a:pt x="49229" y="149580"/>
                      <a:pt x="43297" y="164403"/>
                      <a:pt x="34400" y="172026"/>
                    </a:cubicBezTo>
                    <a:lnTo>
                      <a:pt x="19996" y="183884"/>
                    </a:lnTo>
                    <a:cubicBezTo>
                      <a:pt x="15335" y="187696"/>
                      <a:pt x="14065" y="195742"/>
                      <a:pt x="16606" y="200824"/>
                    </a:cubicBezTo>
                    <a:lnTo>
                      <a:pt x="25080" y="217341"/>
                    </a:lnTo>
                    <a:cubicBezTo>
                      <a:pt x="30587" y="227505"/>
                      <a:pt x="30587" y="244022"/>
                      <a:pt x="25080" y="254186"/>
                    </a:cubicBezTo>
                    <a:lnTo>
                      <a:pt x="16606" y="270702"/>
                    </a:lnTo>
                    <a:cubicBezTo>
                      <a:pt x="14065" y="275784"/>
                      <a:pt x="15335" y="283831"/>
                      <a:pt x="19996" y="287643"/>
                    </a:cubicBezTo>
                    <a:lnTo>
                      <a:pt x="34400" y="299501"/>
                    </a:lnTo>
                    <a:cubicBezTo>
                      <a:pt x="43297" y="307124"/>
                      <a:pt x="49229" y="321946"/>
                      <a:pt x="48381" y="333381"/>
                    </a:cubicBezTo>
                    <a:lnTo>
                      <a:pt x="46687" y="352015"/>
                    </a:lnTo>
                    <a:cubicBezTo>
                      <a:pt x="46263" y="357944"/>
                      <a:pt x="50500" y="364720"/>
                      <a:pt x="56431" y="366414"/>
                    </a:cubicBezTo>
                    <a:lnTo>
                      <a:pt x="74225" y="371920"/>
                    </a:lnTo>
                    <a:cubicBezTo>
                      <a:pt x="85240" y="375308"/>
                      <a:pt x="96679" y="386742"/>
                      <a:pt x="100068" y="398177"/>
                    </a:cubicBezTo>
                    <a:lnTo>
                      <a:pt x="105576" y="415964"/>
                    </a:lnTo>
                    <a:cubicBezTo>
                      <a:pt x="107271" y="421470"/>
                      <a:pt x="114049" y="426128"/>
                      <a:pt x="119981" y="425705"/>
                    </a:cubicBezTo>
                    <a:lnTo>
                      <a:pt x="138622" y="424011"/>
                    </a:lnTo>
                    <a:cubicBezTo>
                      <a:pt x="139469" y="424011"/>
                      <a:pt x="140317" y="424011"/>
                      <a:pt x="141164" y="4240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86"/>
              <p:cNvSpPr/>
              <p:nvPr/>
            </p:nvSpPr>
            <p:spPr>
              <a:xfrm>
                <a:off x="5191040" y="1303431"/>
                <a:ext cx="158592" cy="227844"/>
              </a:xfrm>
              <a:custGeom>
                <a:avLst/>
                <a:gdLst/>
                <a:ahLst/>
                <a:cxnLst/>
                <a:rect l="l" t="t" r="r" b="b"/>
                <a:pathLst>
                  <a:path w="158592" h="227844" extrusionOk="0">
                    <a:moveTo>
                      <a:pt x="151354" y="227845"/>
                    </a:moveTo>
                    <a:lnTo>
                      <a:pt x="7308" y="227845"/>
                    </a:lnTo>
                    <a:cubicBezTo>
                      <a:pt x="4766" y="227845"/>
                      <a:pt x="2224" y="226574"/>
                      <a:pt x="953" y="224033"/>
                    </a:cubicBezTo>
                    <a:cubicBezTo>
                      <a:pt x="-318" y="221916"/>
                      <a:pt x="-318" y="218951"/>
                      <a:pt x="953" y="216834"/>
                    </a:cubicBezTo>
                    <a:lnTo>
                      <a:pt x="59843" y="113922"/>
                    </a:lnTo>
                    <a:lnTo>
                      <a:pt x="953" y="11011"/>
                    </a:lnTo>
                    <a:cubicBezTo>
                      <a:pt x="-318" y="8894"/>
                      <a:pt x="-318" y="5929"/>
                      <a:pt x="953" y="3812"/>
                    </a:cubicBezTo>
                    <a:cubicBezTo>
                      <a:pt x="2224" y="1694"/>
                      <a:pt x="4766" y="0"/>
                      <a:pt x="7308" y="0"/>
                    </a:cubicBezTo>
                    <a:lnTo>
                      <a:pt x="151354" y="0"/>
                    </a:lnTo>
                    <a:cubicBezTo>
                      <a:pt x="155591" y="0"/>
                      <a:pt x="158557" y="3388"/>
                      <a:pt x="158557" y="7199"/>
                    </a:cubicBezTo>
                    <a:cubicBezTo>
                      <a:pt x="158557" y="11435"/>
                      <a:pt x="155167" y="14399"/>
                      <a:pt x="151354" y="14399"/>
                    </a:cubicBezTo>
                    <a:lnTo>
                      <a:pt x="20018" y="14399"/>
                    </a:lnTo>
                    <a:lnTo>
                      <a:pt x="74671" y="110111"/>
                    </a:lnTo>
                    <a:cubicBezTo>
                      <a:pt x="75942" y="112228"/>
                      <a:pt x="75942" y="115193"/>
                      <a:pt x="74671" y="117310"/>
                    </a:cubicBezTo>
                    <a:lnTo>
                      <a:pt x="20018" y="213022"/>
                    </a:lnTo>
                    <a:lnTo>
                      <a:pt x="151354" y="213022"/>
                    </a:lnTo>
                    <a:cubicBezTo>
                      <a:pt x="155591" y="213022"/>
                      <a:pt x="158557" y="216410"/>
                      <a:pt x="158557" y="220222"/>
                    </a:cubicBezTo>
                    <a:cubicBezTo>
                      <a:pt x="158980" y="224457"/>
                      <a:pt x="155591" y="227845"/>
                      <a:pt x="151354" y="2278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6"/>
              <p:cNvSpPr/>
              <p:nvPr/>
            </p:nvSpPr>
            <p:spPr>
              <a:xfrm>
                <a:off x="5727930" y="1303855"/>
                <a:ext cx="163216" cy="227421"/>
              </a:xfrm>
              <a:custGeom>
                <a:avLst/>
                <a:gdLst/>
                <a:ahLst/>
                <a:cxnLst/>
                <a:rect l="l" t="t" r="r" b="b"/>
                <a:pathLst>
                  <a:path w="163216" h="227421" extrusionOk="0">
                    <a:moveTo>
                      <a:pt x="155908" y="227421"/>
                    </a:moveTo>
                    <a:lnTo>
                      <a:pt x="7202" y="227421"/>
                    </a:lnTo>
                    <a:cubicBezTo>
                      <a:pt x="2965" y="227421"/>
                      <a:pt x="0" y="224033"/>
                      <a:pt x="0" y="220222"/>
                    </a:cubicBezTo>
                    <a:cubicBezTo>
                      <a:pt x="0" y="215987"/>
                      <a:pt x="3389" y="213022"/>
                      <a:pt x="7202" y="213022"/>
                    </a:cubicBezTo>
                    <a:lnTo>
                      <a:pt x="143198" y="213022"/>
                    </a:lnTo>
                    <a:lnTo>
                      <a:pt x="88546" y="117310"/>
                    </a:lnTo>
                    <a:cubicBezTo>
                      <a:pt x="87275" y="115193"/>
                      <a:pt x="87275" y="112228"/>
                      <a:pt x="88546" y="110111"/>
                    </a:cubicBezTo>
                    <a:lnTo>
                      <a:pt x="143198" y="14399"/>
                    </a:lnTo>
                    <a:lnTo>
                      <a:pt x="7202" y="14399"/>
                    </a:lnTo>
                    <a:cubicBezTo>
                      <a:pt x="2965" y="14399"/>
                      <a:pt x="0" y="11011"/>
                      <a:pt x="0" y="7199"/>
                    </a:cubicBezTo>
                    <a:cubicBezTo>
                      <a:pt x="0" y="2964"/>
                      <a:pt x="3389" y="0"/>
                      <a:pt x="7202" y="0"/>
                    </a:cubicBezTo>
                    <a:lnTo>
                      <a:pt x="155908" y="0"/>
                    </a:lnTo>
                    <a:cubicBezTo>
                      <a:pt x="158450" y="0"/>
                      <a:pt x="160993" y="1270"/>
                      <a:pt x="162263" y="3812"/>
                    </a:cubicBezTo>
                    <a:cubicBezTo>
                      <a:pt x="163535" y="5929"/>
                      <a:pt x="163535" y="8893"/>
                      <a:pt x="162263" y="11011"/>
                    </a:cubicBezTo>
                    <a:lnTo>
                      <a:pt x="103374" y="113922"/>
                    </a:lnTo>
                    <a:lnTo>
                      <a:pt x="162263" y="216834"/>
                    </a:lnTo>
                    <a:cubicBezTo>
                      <a:pt x="163535" y="218951"/>
                      <a:pt x="163535" y="221916"/>
                      <a:pt x="162263" y="224033"/>
                    </a:cubicBezTo>
                    <a:cubicBezTo>
                      <a:pt x="160993" y="226151"/>
                      <a:pt x="158450" y="227421"/>
                      <a:pt x="155908" y="22742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86"/>
              <p:cNvSpPr/>
              <p:nvPr/>
            </p:nvSpPr>
            <p:spPr>
              <a:xfrm>
                <a:off x="5355104" y="1233553"/>
                <a:ext cx="367741" cy="367601"/>
              </a:xfrm>
              <a:custGeom>
                <a:avLst/>
                <a:gdLst/>
                <a:ahLst/>
                <a:cxnLst/>
                <a:rect l="l" t="t" r="r" b="b"/>
                <a:pathLst>
                  <a:path w="367741" h="367601" extrusionOk="0">
                    <a:moveTo>
                      <a:pt x="183870" y="367601"/>
                    </a:moveTo>
                    <a:cubicBezTo>
                      <a:pt x="82615" y="367601"/>
                      <a:pt x="0" y="285018"/>
                      <a:pt x="0" y="183801"/>
                    </a:cubicBezTo>
                    <a:cubicBezTo>
                      <a:pt x="0" y="82583"/>
                      <a:pt x="82615" y="0"/>
                      <a:pt x="183870" y="0"/>
                    </a:cubicBezTo>
                    <a:cubicBezTo>
                      <a:pt x="285127" y="0"/>
                      <a:pt x="367741" y="82583"/>
                      <a:pt x="367741" y="183801"/>
                    </a:cubicBezTo>
                    <a:cubicBezTo>
                      <a:pt x="367741" y="285018"/>
                      <a:pt x="285127" y="367601"/>
                      <a:pt x="183870" y="367601"/>
                    </a:cubicBezTo>
                    <a:close/>
                    <a:moveTo>
                      <a:pt x="183870" y="14399"/>
                    </a:moveTo>
                    <a:cubicBezTo>
                      <a:pt x="90664" y="14399"/>
                      <a:pt x="14828" y="90206"/>
                      <a:pt x="14828" y="183377"/>
                    </a:cubicBezTo>
                    <a:cubicBezTo>
                      <a:pt x="14828" y="276548"/>
                      <a:pt x="90664" y="352355"/>
                      <a:pt x="183870" y="352355"/>
                    </a:cubicBezTo>
                    <a:cubicBezTo>
                      <a:pt x="277077" y="352355"/>
                      <a:pt x="352913" y="276548"/>
                      <a:pt x="352913" y="183377"/>
                    </a:cubicBezTo>
                    <a:cubicBezTo>
                      <a:pt x="352913" y="90206"/>
                      <a:pt x="277077" y="14399"/>
                      <a:pt x="183870" y="143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86"/>
              <p:cNvSpPr/>
              <p:nvPr/>
            </p:nvSpPr>
            <p:spPr>
              <a:xfrm>
                <a:off x="5467375" y="1300466"/>
                <a:ext cx="148978" cy="233774"/>
              </a:xfrm>
              <a:custGeom>
                <a:avLst/>
                <a:gdLst/>
                <a:ahLst/>
                <a:cxnLst/>
                <a:rect l="l" t="t" r="r" b="b"/>
                <a:pathLst>
                  <a:path w="148978" h="233774" extrusionOk="0">
                    <a:moveTo>
                      <a:pt x="142775" y="233774"/>
                    </a:moveTo>
                    <a:lnTo>
                      <a:pt x="7202" y="233774"/>
                    </a:lnTo>
                    <a:cubicBezTo>
                      <a:pt x="2966" y="233774"/>
                      <a:pt x="0" y="230386"/>
                      <a:pt x="0" y="226574"/>
                    </a:cubicBezTo>
                    <a:lnTo>
                      <a:pt x="0" y="180836"/>
                    </a:lnTo>
                    <a:cubicBezTo>
                      <a:pt x="0" y="176601"/>
                      <a:pt x="3389" y="173637"/>
                      <a:pt x="7202" y="173637"/>
                    </a:cubicBezTo>
                    <a:lnTo>
                      <a:pt x="36012" y="173637"/>
                    </a:lnTo>
                    <a:lnTo>
                      <a:pt x="36012" y="82160"/>
                    </a:lnTo>
                    <a:lnTo>
                      <a:pt x="7202" y="82160"/>
                    </a:lnTo>
                    <a:cubicBezTo>
                      <a:pt x="2966" y="82160"/>
                      <a:pt x="0" y="78772"/>
                      <a:pt x="0" y="74960"/>
                    </a:cubicBezTo>
                    <a:lnTo>
                      <a:pt x="0" y="31339"/>
                    </a:lnTo>
                    <a:cubicBezTo>
                      <a:pt x="0" y="27104"/>
                      <a:pt x="3389" y="24140"/>
                      <a:pt x="7202" y="24140"/>
                    </a:cubicBezTo>
                    <a:cubicBezTo>
                      <a:pt x="10592" y="24140"/>
                      <a:pt x="13981" y="24140"/>
                      <a:pt x="17370" y="24140"/>
                    </a:cubicBezTo>
                    <a:cubicBezTo>
                      <a:pt x="21183" y="23716"/>
                      <a:pt x="24149" y="23716"/>
                      <a:pt x="26691" y="23293"/>
                    </a:cubicBezTo>
                    <a:cubicBezTo>
                      <a:pt x="29233" y="22869"/>
                      <a:pt x="31775" y="22869"/>
                      <a:pt x="33893" y="22446"/>
                    </a:cubicBezTo>
                    <a:cubicBezTo>
                      <a:pt x="36435" y="22022"/>
                      <a:pt x="36859" y="21599"/>
                      <a:pt x="37282" y="21599"/>
                    </a:cubicBezTo>
                    <a:cubicBezTo>
                      <a:pt x="37282" y="21599"/>
                      <a:pt x="37706" y="21175"/>
                      <a:pt x="38554" y="19058"/>
                    </a:cubicBezTo>
                    <a:cubicBezTo>
                      <a:pt x="38977" y="17364"/>
                      <a:pt x="39825" y="13976"/>
                      <a:pt x="40248" y="7200"/>
                    </a:cubicBezTo>
                    <a:cubicBezTo>
                      <a:pt x="40248" y="3388"/>
                      <a:pt x="43637" y="0"/>
                      <a:pt x="47451" y="0"/>
                    </a:cubicBezTo>
                    <a:lnTo>
                      <a:pt x="106340" y="0"/>
                    </a:lnTo>
                    <a:cubicBezTo>
                      <a:pt x="110577" y="0"/>
                      <a:pt x="113542" y="3388"/>
                      <a:pt x="113542" y="7200"/>
                    </a:cubicBezTo>
                    <a:lnTo>
                      <a:pt x="113542" y="174060"/>
                    </a:lnTo>
                    <a:lnTo>
                      <a:pt x="141504" y="174060"/>
                    </a:lnTo>
                    <a:cubicBezTo>
                      <a:pt x="145317" y="174060"/>
                      <a:pt x="148707" y="177448"/>
                      <a:pt x="148707" y="181260"/>
                    </a:cubicBezTo>
                    <a:lnTo>
                      <a:pt x="148707" y="226998"/>
                    </a:lnTo>
                    <a:cubicBezTo>
                      <a:pt x="149977" y="230810"/>
                      <a:pt x="146588" y="233774"/>
                      <a:pt x="142775" y="233774"/>
                    </a:cubicBezTo>
                    <a:close/>
                    <a:moveTo>
                      <a:pt x="14828" y="219375"/>
                    </a:moveTo>
                    <a:lnTo>
                      <a:pt x="135573" y="219375"/>
                    </a:lnTo>
                    <a:lnTo>
                      <a:pt x="135573" y="188459"/>
                    </a:lnTo>
                    <a:lnTo>
                      <a:pt x="107611" y="188459"/>
                    </a:lnTo>
                    <a:cubicBezTo>
                      <a:pt x="103374" y="188459"/>
                      <a:pt x="100409" y="185071"/>
                      <a:pt x="100409" y="181260"/>
                    </a:cubicBezTo>
                    <a:lnTo>
                      <a:pt x="100409" y="14399"/>
                    </a:lnTo>
                    <a:lnTo>
                      <a:pt x="55500" y="14399"/>
                    </a:lnTo>
                    <a:cubicBezTo>
                      <a:pt x="55076" y="18211"/>
                      <a:pt x="54229" y="21175"/>
                      <a:pt x="53382" y="23716"/>
                    </a:cubicBezTo>
                    <a:cubicBezTo>
                      <a:pt x="51264" y="28798"/>
                      <a:pt x="48721" y="32610"/>
                      <a:pt x="44909" y="34304"/>
                    </a:cubicBezTo>
                    <a:cubicBezTo>
                      <a:pt x="43214" y="35151"/>
                      <a:pt x="41096" y="35998"/>
                      <a:pt x="37706" y="36421"/>
                    </a:cubicBezTo>
                    <a:cubicBezTo>
                      <a:pt x="37706" y="36421"/>
                      <a:pt x="37706" y="36421"/>
                      <a:pt x="37282" y="36421"/>
                    </a:cubicBezTo>
                    <a:cubicBezTo>
                      <a:pt x="34741" y="36845"/>
                      <a:pt x="31775" y="37268"/>
                      <a:pt x="28809" y="37692"/>
                    </a:cubicBezTo>
                    <a:cubicBezTo>
                      <a:pt x="25844" y="38115"/>
                      <a:pt x="22878" y="38115"/>
                      <a:pt x="18641" y="38539"/>
                    </a:cubicBezTo>
                    <a:cubicBezTo>
                      <a:pt x="17370" y="38539"/>
                      <a:pt x="16099" y="38539"/>
                      <a:pt x="15252" y="38539"/>
                    </a:cubicBezTo>
                    <a:lnTo>
                      <a:pt x="15252" y="67337"/>
                    </a:lnTo>
                    <a:lnTo>
                      <a:pt x="44061" y="67337"/>
                    </a:lnTo>
                    <a:cubicBezTo>
                      <a:pt x="48298" y="67337"/>
                      <a:pt x="51264" y="70725"/>
                      <a:pt x="51264" y="74537"/>
                    </a:cubicBezTo>
                    <a:lnTo>
                      <a:pt x="51264" y="180836"/>
                    </a:lnTo>
                    <a:cubicBezTo>
                      <a:pt x="51264" y="185071"/>
                      <a:pt x="47874" y="188036"/>
                      <a:pt x="44061" y="188036"/>
                    </a:cubicBezTo>
                    <a:lnTo>
                      <a:pt x="15252" y="188036"/>
                    </a:lnTo>
                    <a:lnTo>
                      <a:pt x="15252" y="21937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86"/>
              <p:cNvSpPr/>
              <p:nvPr/>
            </p:nvSpPr>
            <p:spPr>
              <a:xfrm>
                <a:off x="5531773" y="1078974"/>
                <a:ext cx="14404" cy="80042"/>
              </a:xfrm>
              <a:custGeom>
                <a:avLst/>
                <a:gdLst/>
                <a:ahLst/>
                <a:cxnLst/>
                <a:rect l="l" t="t" r="r" b="b"/>
                <a:pathLst>
                  <a:path w="14404" h="80042" extrusionOk="0">
                    <a:moveTo>
                      <a:pt x="7202" y="80042"/>
                    </a:moveTo>
                    <a:cubicBezTo>
                      <a:pt x="2965" y="80042"/>
                      <a:pt x="0" y="76654"/>
                      <a:pt x="0" y="72843"/>
                    </a:cubicBezTo>
                    <a:lnTo>
                      <a:pt x="0" y="7199"/>
                    </a:lnTo>
                    <a:cubicBezTo>
                      <a:pt x="0" y="2964"/>
                      <a:pt x="3390" y="0"/>
                      <a:pt x="7202" y="0"/>
                    </a:cubicBezTo>
                    <a:cubicBezTo>
                      <a:pt x="11439" y="0"/>
                      <a:pt x="14405" y="3388"/>
                      <a:pt x="14405" y="7199"/>
                    </a:cubicBezTo>
                    <a:lnTo>
                      <a:pt x="14405" y="72843"/>
                    </a:lnTo>
                    <a:cubicBezTo>
                      <a:pt x="14405" y="77078"/>
                      <a:pt x="11015" y="80042"/>
                      <a:pt x="7202" y="800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86"/>
              <p:cNvSpPr/>
              <p:nvPr/>
            </p:nvSpPr>
            <p:spPr>
              <a:xfrm>
                <a:off x="5424168" y="1114978"/>
                <a:ext cx="25407" cy="44461"/>
              </a:xfrm>
              <a:custGeom>
                <a:avLst/>
                <a:gdLst/>
                <a:ahLst/>
                <a:cxnLst/>
                <a:rect l="l" t="t" r="r" b="b"/>
                <a:pathLst>
                  <a:path w="25407" h="44461" extrusionOk="0">
                    <a:moveTo>
                      <a:pt x="18211" y="44462"/>
                    </a:moveTo>
                    <a:cubicBezTo>
                      <a:pt x="15246" y="44462"/>
                      <a:pt x="12280" y="42768"/>
                      <a:pt x="11432" y="39803"/>
                    </a:cubicBezTo>
                    <a:lnTo>
                      <a:pt x="417" y="9734"/>
                    </a:lnTo>
                    <a:cubicBezTo>
                      <a:pt x="-854" y="5923"/>
                      <a:pt x="841" y="1688"/>
                      <a:pt x="4654" y="417"/>
                    </a:cubicBezTo>
                    <a:cubicBezTo>
                      <a:pt x="8467" y="-853"/>
                      <a:pt x="12703" y="841"/>
                      <a:pt x="13975" y="4652"/>
                    </a:cubicBezTo>
                    <a:lnTo>
                      <a:pt x="24990" y="34721"/>
                    </a:lnTo>
                    <a:cubicBezTo>
                      <a:pt x="26261" y="38532"/>
                      <a:pt x="24566" y="42768"/>
                      <a:pt x="20753" y="44038"/>
                    </a:cubicBezTo>
                    <a:cubicBezTo>
                      <a:pt x="19906" y="44462"/>
                      <a:pt x="19058" y="44462"/>
                      <a:pt x="18211" y="444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86"/>
              <p:cNvSpPr/>
              <p:nvPr/>
            </p:nvSpPr>
            <p:spPr>
              <a:xfrm>
                <a:off x="5318695" y="1156501"/>
                <a:ext cx="56720" cy="64770"/>
              </a:xfrm>
              <a:custGeom>
                <a:avLst/>
                <a:gdLst/>
                <a:ahLst/>
                <a:cxnLst/>
                <a:rect l="l" t="t" r="r" b="b"/>
                <a:pathLst>
                  <a:path w="56720" h="64770" extrusionOk="0">
                    <a:moveTo>
                      <a:pt x="49543" y="64771"/>
                    </a:moveTo>
                    <a:cubicBezTo>
                      <a:pt x="47425" y="64771"/>
                      <a:pt x="45307" y="63924"/>
                      <a:pt x="44036" y="62230"/>
                    </a:cubicBezTo>
                    <a:lnTo>
                      <a:pt x="1669" y="11833"/>
                    </a:lnTo>
                    <a:cubicBezTo>
                      <a:pt x="-873" y="8868"/>
                      <a:pt x="-449" y="4209"/>
                      <a:pt x="2516" y="1668"/>
                    </a:cubicBezTo>
                    <a:cubicBezTo>
                      <a:pt x="5482" y="-872"/>
                      <a:pt x="10142" y="-449"/>
                      <a:pt x="12685" y="2515"/>
                    </a:cubicBezTo>
                    <a:lnTo>
                      <a:pt x="55051" y="52912"/>
                    </a:lnTo>
                    <a:cubicBezTo>
                      <a:pt x="57593" y="55877"/>
                      <a:pt x="57169" y="60536"/>
                      <a:pt x="54204" y="63076"/>
                    </a:cubicBezTo>
                    <a:cubicBezTo>
                      <a:pt x="52933" y="64347"/>
                      <a:pt x="51238" y="64771"/>
                      <a:pt x="49543" y="6477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86"/>
              <p:cNvSpPr/>
              <p:nvPr/>
            </p:nvSpPr>
            <p:spPr>
              <a:xfrm>
                <a:off x="5259168" y="1252846"/>
                <a:ext cx="42743" cy="30680"/>
              </a:xfrm>
              <a:custGeom>
                <a:avLst/>
                <a:gdLst/>
                <a:ahLst/>
                <a:cxnLst/>
                <a:rect l="l" t="t" r="r" b="b"/>
                <a:pathLst>
                  <a:path w="42743" h="30680" extrusionOk="0">
                    <a:moveTo>
                      <a:pt x="35352" y="30680"/>
                    </a:moveTo>
                    <a:cubicBezTo>
                      <a:pt x="34081" y="30680"/>
                      <a:pt x="32811" y="30257"/>
                      <a:pt x="31539" y="29834"/>
                    </a:cubicBezTo>
                    <a:lnTo>
                      <a:pt x="3578" y="13740"/>
                    </a:lnTo>
                    <a:cubicBezTo>
                      <a:pt x="188" y="11623"/>
                      <a:pt x="-1083" y="7388"/>
                      <a:pt x="1036" y="3576"/>
                    </a:cubicBezTo>
                    <a:cubicBezTo>
                      <a:pt x="3154" y="188"/>
                      <a:pt x="7391"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86"/>
              <p:cNvSpPr/>
              <p:nvPr/>
            </p:nvSpPr>
            <p:spPr>
              <a:xfrm>
                <a:off x="5259168" y="1550569"/>
                <a:ext cx="42743" cy="31103"/>
              </a:xfrm>
              <a:custGeom>
                <a:avLst/>
                <a:gdLst/>
                <a:ahLst/>
                <a:cxnLst/>
                <a:rect l="l" t="t" r="r" b="b"/>
                <a:pathLst>
                  <a:path w="42743" h="31103" extrusionOk="0">
                    <a:moveTo>
                      <a:pt x="7391" y="31104"/>
                    </a:moveTo>
                    <a:cubicBezTo>
                      <a:pt x="4848" y="31104"/>
                      <a:pt x="2307" y="29833"/>
                      <a:pt x="1036" y="27292"/>
                    </a:cubicBezTo>
                    <a:cubicBezTo>
                      <a:pt x="-1083" y="23904"/>
                      <a:pt x="188" y="19246"/>
                      <a:pt x="3578" y="17128"/>
                    </a:cubicBezTo>
                    <a:lnTo>
                      <a:pt x="31539" y="1035"/>
                    </a:lnTo>
                    <a:cubicBezTo>
                      <a:pt x="34929" y="-1082"/>
                      <a:pt x="39589" y="188"/>
                      <a:pt x="41707" y="3576"/>
                    </a:cubicBezTo>
                    <a:cubicBezTo>
                      <a:pt x="43826" y="6964"/>
                      <a:pt x="42555" y="11623"/>
                      <a:pt x="39166" y="13740"/>
                    </a:cubicBezTo>
                    <a:lnTo>
                      <a:pt x="11203" y="29833"/>
                    </a:lnTo>
                    <a:cubicBezTo>
                      <a:pt x="9933" y="30681"/>
                      <a:pt x="8662" y="31104"/>
                      <a:pt x="7391" y="311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86"/>
              <p:cNvSpPr/>
              <p:nvPr/>
            </p:nvSpPr>
            <p:spPr>
              <a:xfrm>
                <a:off x="5318695" y="1613461"/>
                <a:ext cx="57143" cy="64770"/>
              </a:xfrm>
              <a:custGeom>
                <a:avLst/>
                <a:gdLst/>
                <a:ahLst/>
                <a:cxnLst/>
                <a:rect l="l" t="t" r="r" b="b"/>
                <a:pathLst>
                  <a:path w="57143" h="64770" extrusionOk="0">
                    <a:moveTo>
                      <a:pt x="7177" y="64771"/>
                    </a:moveTo>
                    <a:cubicBezTo>
                      <a:pt x="5482" y="64771"/>
                      <a:pt x="3787" y="64347"/>
                      <a:pt x="2516" y="63077"/>
                    </a:cubicBezTo>
                    <a:cubicBezTo>
                      <a:pt x="-449" y="60535"/>
                      <a:pt x="-873" y="55877"/>
                      <a:pt x="1669" y="52912"/>
                    </a:cubicBezTo>
                    <a:lnTo>
                      <a:pt x="44036" y="2515"/>
                    </a:lnTo>
                    <a:cubicBezTo>
                      <a:pt x="46578" y="-449"/>
                      <a:pt x="51238" y="-873"/>
                      <a:pt x="54627" y="1669"/>
                    </a:cubicBezTo>
                    <a:cubicBezTo>
                      <a:pt x="57593" y="4209"/>
                      <a:pt x="58017" y="8868"/>
                      <a:pt x="55475" y="12256"/>
                    </a:cubicBezTo>
                    <a:lnTo>
                      <a:pt x="13108" y="62653"/>
                    </a:lnTo>
                    <a:cubicBezTo>
                      <a:pt x="11414" y="63923"/>
                      <a:pt x="9295" y="64771"/>
                      <a:pt x="7177" y="6477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86"/>
              <p:cNvSpPr/>
              <p:nvPr/>
            </p:nvSpPr>
            <p:spPr>
              <a:xfrm>
                <a:off x="5423995" y="1675100"/>
                <a:ext cx="25753" cy="44634"/>
              </a:xfrm>
              <a:custGeom>
                <a:avLst/>
                <a:gdLst/>
                <a:ahLst/>
                <a:cxnLst/>
                <a:rect l="l" t="t" r="r" b="b"/>
                <a:pathLst>
                  <a:path w="25753" h="44634" extrusionOk="0">
                    <a:moveTo>
                      <a:pt x="7369" y="44635"/>
                    </a:moveTo>
                    <a:cubicBezTo>
                      <a:pt x="6522" y="44635"/>
                      <a:pt x="5675" y="44635"/>
                      <a:pt x="4827" y="44211"/>
                    </a:cubicBezTo>
                    <a:cubicBezTo>
                      <a:pt x="1014" y="42941"/>
                      <a:pt x="-1104" y="38706"/>
                      <a:pt x="591" y="34894"/>
                    </a:cubicBezTo>
                    <a:lnTo>
                      <a:pt x="11606" y="4825"/>
                    </a:lnTo>
                    <a:cubicBezTo>
                      <a:pt x="12877" y="1014"/>
                      <a:pt x="17113" y="-1104"/>
                      <a:pt x="20927" y="590"/>
                    </a:cubicBezTo>
                    <a:cubicBezTo>
                      <a:pt x="24740" y="1861"/>
                      <a:pt x="26858" y="6096"/>
                      <a:pt x="25163" y="9907"/>
                    </a:cubicBezTo>
                    <a:lnTo>
                      <a:pt x="14148" y="39976"/>
                    </a:lnTo>
                    <a:cubicBezTo>
                      <a:pt x="13301" y="42941"/>
                      <a:pt x="10335" y="44635"/>
                      <a:pt x="7369" y="446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86"/>
              <p:cNvSpPr/>
              <p:nvPr/>
            </p:nvSpPr>
            <p:spPr>
              <a:xfrm>
                <a:off x="5531773" y="1675691"/>
                <a:ext cx="14404" cy="80042"/>
              </a:xfrm>
              <a:custGeom>
                <a:avLst/>
                <a:gdLst/>
                <a:ahLst/>
                <a:cxnLst/>
                <a:rect l="l" t="t" r="r" b="b"/>
                <a:pathLst>
                  <a:path w="14404" h="80042" extrusionOk="0">
                    <a:moveTo>
                      <a:pt x="7202" y="80042"/>
                    </a:moveTo>
                    <a:cubicBezTo>
                      <a:pt x="2965" y="80042"/>
                      <a:pt x="0" y="76654"/>
                      <a:pt x="0" y="72843"/>
                    </a:cubicBezTo>
                    <a:lnTo>
                      <a:pt x="0" y="7200"/>
                    </a:lnTo>
                    <a:cubicBezTo>
                      <a:pt x="0" y="2965"/>
                      <a:pt x="3390" y="0"/>
                      <a:pt x="7202" y="0"/>
                    </a:cubicBezTo>
                    <a:cubicBezTo>
                      <a:pt x="11439" y="0"/>
                      <a:pt x="14405" y="3388"/>
                      <a:pt x="14405" y="7200"/>
                    </a:cubicBezTo>
                    <a:lnTo>
                      <a:pt x="14405" y="72843"/>
                    </a:lnTo>
                    <a:cubicBezTo>
                      <a:pt x="14405" y="76654"/>
                      <a:pt x="11015" y="80042"/>
                      <a:pt x="7202" y="800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6"/>
              <p:cNvSpPr/>
              <p:nvPr/>
            </p:nvSpPr>
            <p:spPr>
              <a:xfrm>
                <a:off x="5628375" y="1675274"/>
                <a:ext cx="25407" cy="44461"/>
              </a:xfrm>
              <a:custGeom>
                <a:avLst/>
                <a:gdLst/>
                <a:ahLst/>
                <a:cxnLst/>
                <a:rect l="l" t="t" r="r" b="b"/>
                <a:pathLst>
                  <a:path w="25407" h="44461" extrusionOk="0">
                    <a:moveTo>
                      <a:pt x="18211" y="44461"/>
                    </a:moveTo>
                    <a:cubicBezTo>
                      <a:pt x="15246" y="44461"/>
                      <a:pt x="12280" y="42767"/>
                      <a:pt x="11433" y="39803"/>
                    </a:cubicBezTo>
                    <a:lnTo>
                      <a:pt x="417" y="9734"/>
                    </a:lnTo>
                    <a:cubicBezTo>
                      <a:pt x="-854" y="5923"/>
                      <a:pt x="841" y="1688"/>
                      <a:pt x="4654" y="417"/>
                    </a:cubicBezTo>
                    <a:cubicBezTo>
                      <a:pt x="8467" y="-853"/>
                      <a:pt x="12704" y="841"/>
                      <a:pt x="13974" y="4652"/>
                    </a:cubicBezTo>
                    <a:lnTo>
                      <a:pt x="24990" y="34721"/>
                    </a:lnTo>
                    <a:cubicBezTo>
                      <a:pt x="26261" y="38532"/>
                      <a:pt x="24566" y="42767"/>
                      <a:pt x="20753" y="44038"/>
                    </a:cubicBezTo>
                    <a:cubicBezTo>
                      <a:pt x="19906" y="44461"/>
                      <a:pt x="18635" y="44461"/>
                      <a:pt x="18211" y="4446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6"/>
              <p:cNvSpPr/>
              <p:nvPr/>
            </p:nvSpPr>
            <p:spPr>
              <a:xfrm>
                <a:off x="5702111" y="1613038"/>
                <a:ext cx="56720" cy="65194"/>
              </a:xfrm>
              <a:custGeom>
                <a:avLst/>
                <a:gdLst/>
                <a:ahLst/>
                <a:cxnLst/>
                <a:rect l="l" t="t" r="r" b="b"/>
                <a:pathLst>
                  <a:path w="56720" h="65194" extrusionOk="0">
                    <a:moveTo>
                      <a:pt x="49543" y="65194"/>
                    </a:moveTo>
                    <a:cubicBezTo>
                      <a:pt x="47425" y="65194"/>
                      <a:pt x="45307" y="64347"/>
                      <a:pt x="44036" y="62653"/>
                    </a:cubicBezTo>
                    <a:lnTo>
                      <a:pt x="1669" y="12256"/>
                    </a:lnTo>
                    <a:cubicBezTo>
                      <a:pt x="-873" y="9292"/>
                      <a:pt x="-449" y="4633"/>
                      <a:pt x="2517" y="1669"/>
                    </a:cubicBezTo>
                    <a:cubicBezTo>
                      <a:pt x="5482" y="-873"/>
                      <a:pt x="10142" y="-449"/>
                      <a:pt x="12684" y="2515"/>
                    </a:cubicBezTo>
                    <a:lnTo>
                      <a:pt x="55051" y="52912"/>
                    </a:lnTo>
                    <a:cubicBezTo>
                      <a:pt x="57593" y="55877"/>
                      <a:pt x="57169" y="60535"/>
                      <a:pt x="54204" y="63077"/>
                    </a:cubicBezTo>
                    <a:cubicBezTo>
                      <a:pt x="52932" y="64347"/>
                      <a:pt x="51238" y="65194"/>
                      <a:pt x="49543" y="651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6"/>
              <p:cNvSpPr/>
              <p:nvPr/>
            </p:nvSpPr>
            <p:spPr>
              <a:xfrm>
                <a:off x="5775616" y="1550992"/>
                <a:ext cx="42743" cy="30680"/>
              </a:xfrm>
              <a:custGeom>
                <a:avLst/>
                <a:gdLst/>
                <a:ahLst/>
                <a:cxnLst/>
                <a:rect l="l" t="t" r="r" b="b"/>
                <a:pathLst>
                  <a:path w="42743" h="30680" extrusionOk="0">
                    <a:moveTo>
                      <a:pt x="35352" y="30680"/>
                    </a:moveTo>
                    <a:cubicBezTo>
                      <a:pt x="34081" y="30680"/>
                      <a:pt x="32811" y="30257"/>
                      <a:pt x="31539" y="29834"/>
                    </a:cubicBezTo>
                    <a:lnTo>
                      <a:pt x="3578" y="13740"/>
                    </a:lnTo>
                    <a:cubicBezTo>
                      <a:pt x="188" y="11623"/>
                      <a:pt x="-1083" y="6964"/>
                      <a:pt x="1036" y="3576"/>
                    </a:cubicBezTo>
                    <a:cubicBezTo>
                      <a:pt x="3154" y="188"/>
                      <a:pt x="7814"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6"/>
              <p:cNvSpPr/>
              <p:nvPr/>
            </p:nvSpPr>
            <p:spPr>
              <a:xfrm>
                <a:off x="5775616" y="1252422"/>
                <a:ext cx="42743" cy="31103"/>
              </a:xfrm>
              <a:custGeom>
                <a:avLst/>
                <a:gdLst/>
                <a:ahLst/>
                <a:cxnLst/>
                <a:rect l="l" t="t" r="r" b="b"/>
                <a:pathLst>
                  <a:path w="42743" h="31103" extrusionOk="0">
                    <a:moveTo>
                      <a:pt x="7391" y="31104"/>
                    </a:moveTo>
                    <a:cubicBezTo>
                      <a:pt x="4848" y="31104"/>
                      <a:pt x="2306" y="29834"/>
                      <a:pt x="1036" y="27292"/>
                    </a:cubicBezTo>
                    <a:cubicBezTo>
                      <a:pt x="-1083" y="23905"/>
                      <a:pt x="188" y="19246"/>
                      <a:pt x="3578" y="17128"/>
                    </a:cubicBezTo>
                    <a:lnTo>
                      <a:pt x="31539" y="1035"/>
                    </a:lnTo>
                    <a:cubicBezTo>
                      <a:pt x="34929" y="-1082"/>
                      <a:pt x="39589" y="188"/>
                      <a:pt x="41707" y="3576"/>
                    </a:cubicBezTo>
                    <a:cubicBezTo>
                      <a:pt x="43826" y="6964"/>
                      <a:pt x="42555" y="11623"/>
                      <a:pt x="39166" y="13740"/>
                    </a:cubicBezTo>
                    <a:lnTo>
                      <a:pt x="11203" y="29834"/>
                    </a:lnTo>
                    <a:cubicBezTo>
                      <a:pt x="9933" y="30680"/>
                      <a:pt x="9085" y="31104"/>
                      <a:pt x="7391" y="311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86"/>
              <p:cNvSpPr/>
              <p:nvPr/>
            </p:nvSpPr>
            <p:spPr>
              <a:xfrm>
                <a:off x="5702111" y="1156501"/>
                <a:ext cx="56720" cy="64770"/>
              </a:xfrm>
              <a:custGeom>
                <a:avLst/>
                <a:gdLst/>
                <a:ahLst/>
                <a:cxnLst/>
                <a:rect l="l" t="t" r="r" b="b"/>
                <a:pathLst>
                  <a:path w="56720" h="64770" extrusionOk="0">
                    <a:moveTo>
                      <a:pt x="7177" y="64771"/>
                    </a:moveTo>
                    <a:cubicBezTo>
                      <a:pt x="5482" y="64771"/>
                      <a:pt x="3787" y="64347"/>
                      <a:pt x="2517" y="63076"/>
                    </a:cubicBezTo>
                    <a:cubicBezTo>
                      <a:pt x="-449" y="60536"/>
                      <a:pt x="-873" y="55877"/>
                      <a:pt x="1669" y="52912"/>
                    </a:cubicBezTo>
                    <a:lnTo>
                      <a:pt x="44036" y="2515"/>
                    </a:lnTo>
                    <a:cubicBezTo>
                      <a:pt x="46577" y="-449"/>
                      <a:pt x="51238" y="-872"/>
                      <a:pt x="54204" y="1668"/>
                    </a:cubicBezTo>
                    <a:cubicBezTo>
                      <a:pt x="57169" y="4209"/>
                      <a:pt x="57593" y="8868"/>
                      <a:pt x="55051" y="11833"/>
                    </a:cubicBezTo>
                    <a:lnTo>
                      <a:pt x="12684" y="62230"/>
                    </a:lnTo>
                    <a:cubicBezTo>
                      <a:pt x="11414" y="63924"/>
                      <a:pt x="9295" y="64771"/>
                      <a:pt x="7177" y="6477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86"/>
              <p:cNvSpPr/>
              <p:nvPr/>
            </p:nvSpPr>
            <p:spPr>
              <a:xfrm>
                <a:off x="5628201" y="1114805"/>
                <a:ext cx="25753" cy="44634"/>
              </a:xfrm>
              <a:custGeom>
                <a:avLst/>
                <a:gdLst/>
                <a:ahLst/>
                <a:cxnLst/>
                <a:rect l="l" t="t" r="r" b="b"/>
                <a:pathLst>
                  <a:path w="25753" h="44634" extrusionOk="0">
                    <a:moveTo>
                      <a:pt x="7369" y="44635"/>
                    </a:moveTo>
                    <a:cubicBezTo>
                      <a:pt x="6522" y="44635"/>
                      <a:pt x="5674" y="44635"/>
                      <a:pt x="4827" y="44211"/>
                    </a:cubicBezTo>
                    <a:cubicBezTo>
                      <a:pt x="1014" y="42941"/>
                      <a:pt x="-1104" y="38706"/>
                      <a:pt x="591" y="34894"/>
                    </a:cubicBezTo>
                    <a:lnTo>
                      <a:pt x="11606" y="4825"/>
                    </a:lnTo>
                    <a:cubicBezTo>
                      <a:pt x="12877" y="1014"/>
                      <a:pt x="17114" y="-1104"/>
                      <a:pt x="20926" y="590"/>
                    </a:cubicBezTo>
                    <a:cubicBezTo>
                      <a:pt x="24739" y="1861"/>
                      <a:pt x="26858" y="6096"/>
                      <a:pt x="25163" y="9907"/>
                    </a:cubicBezTo>
                    <a:lnTo>
                      <a:pt x="14148" y="39976"/>
                    </a:lnTo>
                    <a:cubicBezTo>
                      <a:pt x="12877" y="42941"/>
                      <a:pt x="10335" y="44635"/>
                      <a:pt x="7369" y="446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86"/>
              <p:cNvSpPr/>
              <p:nvPr/>
            </p:nvSpPr>
            <p:spPr>
              <a:xfrm>
                <a:off x="5252154" y="1410154"/>
                <a:ext cx="47026" cy="14399"/>
              </a:xfrm>
              <a:custGeom>
                <a:avLst/>
                <a:gdLst/>
                <a:ahLst/>
                <a:cxnLst/>
                <a:rect l="l" t="t" r="r" b="b"/>
                <a:pathLst>
                  <a:path w="47026" h="14399" extrusionOk="0">
                    <a:moveTo>
                      <a:pt x="39401" y="14399"/>
                    </a:moveTo>
                    <a:lnTo>
                      <a:pt x="7202" y="14399"/>
                    </a:lnTo>
                    <a:cubicBezTo>
                      <a:pt x="2966" y="14399"/>
                      <a:pt x="0" y="11011"/>
                      <a:pt x="0" y="7200"/>
                    </a:cubicBezTo>
                    <a:cubicBezTo>
                      <a:pt x="0" y="2965"/>
                      <a:pt x="3389" y="0"/>
                      <a:pt x="7202" y="0"/>
                    </a:cubicBezTo>
                    <a:lnTo>
                      <a:pt x="39401" y="0"/>
                    </a:lnTo>
                    <a:cubicBezTo>
                      <a:pt x="43637" y="0"/>
                      <a:pt x="47027" y="3388"/>
                      <a:pt x="47027" y="7200"/>
                    </a:cubicBezTo>
                    <a:cubicBezTo>
                      <a:pt x="47027" y="11011"/>
                      <a:pt x="43637" y="14399"/>
                      <a:pt x="39401" y="143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86"/>
              <p:cNvSpPr/>
              <p:nvPr/>
            </p:nvSpPr>
            <p:spPr>
              <a:xfrm>
                <a:off x="5783430" y="1410154"/>
                <a:ext cx="47026" cy="14399"/>
              </a:xfrm>
              <a:custGeom>
                <a:avLst/>
                <a:gdLst/>
                <a:ahLst/>
                <a:cxnLst/>
                <a:rect l="l" t="t" r="r" b="b"/>
                <a:pathLst>
                  <a:path w="47026" h="14399" extrusionOk="0">
                    <a:moveTo>
                      <a:pt x="39825" y="14399"/>
                    </a:moveTo>
                    <a:lnTo>
                      <a:pt x="7202" y="14399"/>
                    </a:lnTo>
                    <a:cubicBezTo>
                      <a:pt x="2965" y="14399"/>
                      <a:pt x="0" y="11011"/>
                      <a:pt x="0" y="7200"/>
                    </a:cubicBezTo>
                    <a:cubicBezTo>
                      <a:pt x="0" y="2965"/>
                      <a:pt x="3389" y="0"/>
                      <a:pt x="7202" y="0"/>
                    </a:cubicBezTo>
                    <a:lnTo>
                      <a:pt x="39825" y="0"/>
                    </a:lnTo>
                    <a:cubicBezTo>
                      <a:pt x="44061" y="0"/>
                      <a:pt x="47027" y="3388"/>
                      <a:pt x="47027" y="7200"/>
                    </a:cubicBezTo>
                    <a:cubicBezTo>
                      <a:pt x="47027" y="11011"/>
                      <a:pt x="43637" y="14399"/>
                      <a:pt x="39825" y="1439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7"/>
          <p:cNvSpPr txBox="1">
            <a:spLocks noGrp="1"/>
          </p:cNvSpPr>
          <p:nvPr>
            <p:ph type="body" idx="1"/>
          </p:nvPr>
        </p:nvSpPr>
        <p:spPr>
          <a:xfrm>
            <a:off x="442732" y="1358633"/>
            <a:ext cx="9215619" cy="1598282"/>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It is important not to overload your learners with information, so it is better to hold short sessions, adopt a slower pace and take breaks so they have a chance to process what is being explained.</a:t>
            </a:r>
            <a:endParaRPr/>
          </a:p>
        </p:txBody>
      </p:sp>
      <p:sp>
        <p:nvSpPr>
          <p:cNvPr id="945" name="Google Shape;945;p87"/>
          <p:cNvSpPr txBox="1">
            <a:spLocks noGrp="1"/>
          </p:cNvSpPr>
          <p:nvPr>
            <p:ph type="body" idx="2"/>
          </p:nvPr>
        </p:nvSpPr>
        <p:spPr>
          <a:xfrm>
            <a:off x="442733" y="507273"/>
            <a:ext cx="11306533"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8"/>
            </a:pPr>
            <a:r>
              <a:rPr lang="en-US"/>
              <a:t>Organise short, slow-paced classes or lectures</a:t>
            </a:r>
            <a:endParaRPr/>
          </a:p>
        </p:txBody>
      </p:sp>
      <p:sp>
        <p:nvSpPr>
          <p:cNvPr id="946" name="Google Shape;946;p87"/>
          <p:cNvSpPr txBox="1"/>
          <p:nvPr/>
        </p:nvSpPr>
        <p:spPr>
          <a:xfrm>
            <a:off x="442732" y="2986126"/>
            <a:ext cx="11306533"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9.	Invite the use of pen and paper</a:t>
            </a:r>
            <a:endParaRPr sz="3600" b="1" i="0" u="none" strike="noStrike" cap="none">
              <a:solidFill>
                <a:srgbClr val="24BAA2"/>
              </a:solidFill>
              <a:latin typeface="Calibri"/>
              <a:ea typeface="Calibri"/>
              <a:cs typeface="Calibri"/>
              <a:sym typeface="Calibri"/>
            </a:endParaRPr>
          </a:p>
        </p:txBody>
      </p:sp>
      <p:sp>
        <p:nvSpPr>
          <p:cNvPr id="947" name="Google Shape;947;p87"/>
          <p:cNvSpPr txBox="1"/>
          <p:nvPr/>
        </p:nvSpPr>
        <p:spPr>
          <a:xfrm>
            <a:off x="2571801" y="3775038"/>
            <a:ext cx="8811739" cy="2053004"/>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In some cases, it may be useful to have the senior learner jot down some notes that will be useful to them while surfing the web (e.g., username, password, keywords, names of sites of interest...) which they might easily forget. However, for learning the procedures of using digital, it is always better to have them practice directly with the tool, rather than writing down every single step to be performed.</a:t>
            </a:r>
            <a:endParaRPr sz="2400" b="0" i="0" u="none" strike="noStrike" cap="none">
              <a:solidFill>
                <a:srgbClr val="092E4B"/>
              </a:solidFill>
              <a:latin typeface="Calibri"/>
              <a:ea typeface="Calibri"/>
              <a:cs typeface="Calibri"/>
              <a:sym typeface="Calibri"/>
            </a:endParaRPr>
          </a:p>
        </p:txBody>
      </p:sp>
      <p:grpSp>
        <p:nvGrpSpPr>
          <p:cNvPr id="948" name="Google Shape;948;p87"/>
          <p:cNvGrpSpPr/>
          <p:nvPr/>
        </p:nvGrpSpPr>
        <p:grpSpPr>
          <a:xfrm>
            <a:off x="10199258" y="1428227"/>
            <a:ext cx="754492" cy="1007419"/>
            <a:chOff x="7311799" y="3856127"/>
            <a:chExt cx="547412" cy="864477"/>
          </a:xfrm>
        </p:grpSpPr>
        <p:sp>
          <p:nvSpPr>
            <p:cNvPr id="949" name="Google Shape;949;p87"/>
            <p:cNvSpPr/>
            <p:nvPr/>
          </p:nvSpPr>
          <p:spPr>
            <a:xfrm>
              <a:off x="7485236" y="4087342"/>
              <a:ext cx="173437" cy="129209"/>
            </a:xfrm>
            <a:custGeom>
              <a:avLst/>
              <a:gdLst/>
              <a:ahLst/>
              <a:cxnLst/>
              <a:rect l="l" t="t" r="r" b="b"/>
              <a:pathLst>
                <a:path w="173437" h="129209" extrusionOk="0">
                  <a:moveTo>
                    <a:pt x="140918" y="65074"/>
                  </a:moveTo>
                  <a:cubicBezTo>
                    <a:pt x="135498" y="70494"/>
                    <a:pt x="130982" y="74107"/>
                    <a:pt x="127369" y="78624"/>
                  </a:cubicBezTo>
                  <a:lnTo>
                    <a:pt x="112915" y="93077"/>
                  </a:lnTo>
                  <a:cubicBezTo>
                    <a:pt x="102076" y="103917"/>
                    <a:pt x="93043" y="116564"/>
                    <a:pt x="85816" y="129210"/>
                  </a:cubicBezTo>
                  <a:cubicBezTo>
                    <a:pt x="79493" y="115660"/>
                    <a:pt x="70460" y="103014"/>
                    <a:pt x="58716" y="93077"/>
                  </a:cubicBezTo>
                  <a:lnTo>
                    <a:pt x="44263" y="78624"/>
                  </a:lnTo>
                  <a:cubicBezTo>
                    <a:pt x="26197" y="61461"/>
                    <a:pt x="13550" y="42491"/>
                    <a:pt x="0" y="19908"/>
                  </a:cubicBezTo>
                  <a:cubicBezTo>
                    <a:pt x="3614" y="8165"/>
                    <a:pt x="12647" y="3648"/>
                    <a:pt x="18066" y="1842"/>
                  </a:cubicBezTo>
                  <a:cubicBezTo>
                    <a:pt x="28003" y="-1772"/>
                    <a:pt x="39746" y="35"/>
                    <a:pt x="48780" y="6358"/>
                  </a:cubicBezTo>
                  <a:cubicBezTo>
                    <a:pt x="66846" y="19004"/>
                    <a:pt x="103882" y="34361"/>
                    <a:pt x="173438" y="36168"/>
                  </a:cubicBezTo>
                  <a:cubicBezTo>
                    <a:pt x="162598" y="45201"/>
                    <a:pt x="149048" y="57848"/>
                    <a:pt x="140918" y="65074"/>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87"/>
            <p:cNvSpPr/>
            <p:nvPr/>
          </p:nvSpPr>
          <p:spPr>
            <a:xfrm>
              <a:off x="7440973" y="4498388"/>
              <a:ext cx="261963" cy="85815"/>
            </a:xfrm>
            <a:custGeom>
              <a:avLst/>
              <a:gdLst/>
              <a:ahLst/>
              <a:cxnLst/>
              <a:rect l="l" t="t" r="r" b="b"/>
              <a:pathLst>
                <a:path w="261963" h="85815" extrusionOk="0">
                  <a:moveTo>
                    <a:pt x="0" y="85816"/>
                  </a:moveTo>
                  <a:cubicBezTo>
                    <a:pt x="4517" y="60523"/>
                    <a:pt x="17163" y="48780"/>
                    <a:pt x="35229" y="30713"/>
                  </a:cubicBezTo>
                  <a:cubicBezTo>
                    <a:pt x="37940" y="27100"/>
                    <a:pt x="41553" y="24390"/>
                    <a:pt x="45166" y="20776"/>
                  </a:cubicBezTo>
                  <a:cubicBezTo>
                    <a:pt x="57812" y="7226"/>
                    <a:pt x="76782" y="0"/>
                    <a:pt x="95752" y="0"/>
                  </a:cubicBezTo>
                  <a:lnTo>
                    <a:pt x="166211" y="0"/>
                  </a:lnTo>
                  <a:cubicBezTo>
                    <a:pt x="185181" y="0"/>
                    <a:pt x="203247" y="8130"/>
                    <a:pt x="216797" y="20776"/>
                  </a:cubicBezTo>
                  <a:cubicBezTo>
                    <a:pt x="220410" y="24390"/>
                    <a:pt x="223121" y="27100"/>
                    <a:pt x="226733" y="30713"/>
                  </a:cubicBezTo>
                  <a:cubicBezTo>
                    <a:pt x="244800" y="48780"/>
                    <a:pt x="256543" y="60523"/>
                    <a:pt x="261963" y="85816"/>
                  </a:cubicBezTo>
                  <a:lnTo>
                    <a:pt x="0" y="85816"/>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87"/>
            <p:cNvSpPr/>
            <p:nvPr/>
          </p:nvSpPr>
          <p:spPr>
            <a:xfrm>
              <a:off x="7311799" y="3856127"/>
              <a:ext cx="547412" cy="86718"/>
            </a:xfrm>
            <a:custGeom>
              <a:avLst/>
              <a:gdLst/>
              <a:ahLst/>
              <a:cxnLst/>
              <a:rect l="l" t="t" r="r" b="b"/>
              <a:pathLst>
                <a:path w="547412" h="86718" extrusionOk="0">
                  <a:moveTo>
                    <a:pt x="504053" y="57812"/>
                  </a:moveTo>
                  <a:lnTo>
                    <a:pt x="43359" y="57812"/>
                  </a:lnTo>
                  <a:cubicBezTo>
                    <a:pt x="35229" y="57812"/>
                    <a:pt x="28906" y="51489"/>
                    <a:pt x="28906" y="43359"/>
                  </a:cubicBezTo>
                  <a:cubicBezTo>
                    <a:pt x="28906" y="35229"/>
                    <a:pt x="35229" y="28906"/>
                    <a:pt x="43359" y="28906"/>
                  </a:cubicBezTo>
                  <a:lnTo>
                    <a:pt x="504053" y="28906"/>
                  </a:lnTo>
                  <a:cubicBezTo>
                    <a:pt x="512183" y="28906"/>
                    <a:pt x="518506" y="35229"/>
                    <a:pt x="518506" y="43359"/>
                  </a:cubicBezTo>
                  <a:cubicBezTo>
                    <a:pt x="518506" y="50586"/>
                    <a:pt x="512183" y="57812"/>
                    <a:pt x="504053" y="57812"/>
                  </a:cubicBezTo>
                  <a:close/>
                  <a:moveTo>
                    <a:pt x="504053" y="0"/>
                  </a:moveTo>
                  <a:lnTo>
                    <a:pt x="43359" y="0"/>
                  </a:lnTo>
                  <a:cubicBezTo>
                    <a:pt x="19873" y="0"/>
                    <a:pt x="0" y="18970"/>
                    <a:pt x="0" y="43359"/>
                  </a:cubicBezTo>
                  <a:cubicBezTo>
                    <a:pt x="0" y="66845"/>
                    <a:pt x="18970" y="86719"/>
                    <a:pt x="43359" y="86719"/>
                  </a:cubicBezTo>
                  <a:lnTo>
                    <a:pt x="504053" y="86719"/>
                  </a:lnTo>
                  <a:cubicBezTo>
                    <a:pt x="527539" y="86719"/>
                    <a:pt x="547413" y="67749"/>
                    <a:pt x="547413" y="43359"/>
                  </a:cubicBezTo>
                  <a:cubicBezTo>
                    <a:pt x="547413" y="18970"/>
                    <a:pt x="527539" y="0"/>
                    <a:pt x="5040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87"/>
            <p:cNvSpPr/>
            <p:nvPr/>
          </p:nvSpPr>
          <p:spPr>
            <a:xfrm>
              <a:off x="7311799" y="4633886"/>
              <a:ext cx="547412" cy="86718"/>
            </a:xfrm>
            <a:custGeom>
              <a:avLst/>
              <a:gdLst/>
              <a:ahLst/>
              <a:cxnLst/>
              <a:rect l="l" t="t" r="r" b="b"/>
              <a:pathLst>
                <a:path w="547412" h="86718" extrusionOk="0">
                  <a:moveTo>
                    <a:pt x="504053" y="57813"/>
                  </a:moveTo>
                  <a:lnTo>
                    <a:pt x="43359" y="57813"/>
                  </a:lnTo>
                  <a:cubicBezTo>
                    <a:pt x="35229" y="57813"/>
                    <a:pt x="28906" y="51489"/>
                    <a:pt x="28906" y="43359"/>
                  </a:cubicBezTo>
                  <a:cubicBezTo>
                    <a:pt x="28906" y="35230"/>
                    <a:pt x="35229" y="28906"/>
                    <a:pt x="43359" y="28906"/>
                  </a:cubicBezTo>
                  <a:lnTo>
                    <a:pt x="504053" y="28906"/>
                  </a:lnTo>
                  <a:cubicBezTo>
                    <a:pt x="512183" y="28906"/>
                    <a:pt x="518506" y="35230"/>
                    <a:pt x="518506" y="43359"/>
                  </a:cubicBezTo>
                  <a:cubicBezTo>
                    <a:pt x="518506" y="51489"/>
                    <a:pt x="512183" y="57813"/>
                    <a:pt x="504053" y="57813"/>
                  </a:cubicBezTo>
                  <a:close/>
                  <a:moveTo>
                    <a:pt x="504053" y="0"/>
                  </a:moveTo>
                  <a:lnTo>
                    <a:pt x="43359" y="0"/>
                  </a:lnTo>
                  <a:cubicBezTo>
                    <a:pt x="19873" y="0"/>
                    <a:pt x="0" y="18970"/>
                    <a:pt x="0" y="43359"/>
                  </a:cubicBezTo>
                  <a:cubicBezTo>
                    <a:pt x="0" y="66846"/>
                    <a:pt x="18970" y="86719"/>
                    <a:pt x="43359" y="86719"/>
                  </a:cubicBezTo>
                  <a:lnTo>
                    <a:pt x="504053" y="86719"/>
                  </a:lnTo>
                  <a:cubicBezTo>
                    <a:pt x="527539" y="86719"/>
                    <a:pt x="547413" y="67749"/>
                    <a:pt x="547413" y="43359"/>
                  </a:cubicBezTo>
                  <a:cubicBezTo>
                    <a:pt x="547413" y="19873"/>
                    <a:pt x="527539" y="0"/>
                    <a:pt x="5040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87"/>
            <p:cNvSpPr/>
            <p:nvPr/>
          </p:nvSpPr>
          <p:spPr>
            <a:xfrm>
              <a:off x="7368708" y="3913939"/>
              <a:ext cx="432690" cy="748853"/>
            </a:xfrm>
            <a:custGeom>
              <a:avLst/>
              <a:gdLst/>
              <a:ahLst/>
              <a:cxnLst/>
              <a:rect l="l" t="t" r="r" b="b"/>
              <a:pathLst>
                <a:path w="432690" h="748853" extrusionOk="0">
                  <a:moveTo>
                    <a:pt x="284546" y="315259"/>
                  </a:moveTo>
                  <a:cubicBezTo>
                    <a:pt x="269190" y="330616"/>
                    <a:pt x="260156" y="352295"/>
                    <a:pt x="260156" y="374878"/>
                  </a:cubicBezTo>
                  <a:cubicBezTo>
                    <a:pt x="260156" y="397461"/>
                    <a:pt x="269190" y="418238"/>
                    <a:pt x="284546" y="434498"/>
                  </a:cubicBezTo>
                  <a:lnTo>
                    <a:pt x="298999" y="448951"/>
                  </a:lnTo>
                  <a:cubicBezTo>
                    <a:pt x="366748" y="516700"/>
                    <a:pt x="403785" y="606129"/>
                    <a:pt x="403785" y="702784"/>
                  </a:cubicBezTo>
                  <a:lnTo>
                    <a:pt x="403785" y="720850"/>
                  </a:lnTo>
                  <a:lnTo>
                    <a:pt x="28906" y="720850"/>
                  </a:lnTo>
                  <a:lnTo>
                    <a:pt x="28906" y="702784"/>
                  </a:lnTo>
                  <a:cubicBezTo>
                    <a:pt x="28906" y="607032"/>
                    <a:pt x="65942" y="516700"/>
                    <a:pt x="133691" y="448951"/>
                  </a:cubicBezTo>
                  <a:lnTo>
                    <a:pt x="148144" y="434498"/>
                  </a:lnTo>
                  <a:cubicBezTo>
                    <a:pt x="163501" y="419141"/>
                    <a:pt x="172534" y="397461"/>
                    <a:pt x="172534" y="374878"/>
                  </a:cubicBezTo>
                  <a:cubicBezTo>
                    <a:pt x="172534" y="352295"/>
                    <a:pt x="163501" y="331519"/>
                    <a:pt x="148144" y="315259"/>
                  </a:cubicBezTo>
                  <a:lnTo>
                    <a:pt x="133691" y="300806"/>
                  </a:lnTo>
                  <a:cubicBezTo>
                    <a:pt x="65942" y="233057"/>
                    <a:pt x="28906" y="143628"/>
                    <a:pt x="28906" y="46973"/>
                  </a:cubicBezTo>
                  <a:lnTo>
                    <a:pt x="28906" y="28906"/>
                  </a:lnTo>
                  <a:lnTo>
                    <a:pt x="403785" y="28906"/>
                  </a:lnTo>
                  <a:lnTo>
                    <a:pt x="403785" y="46973"/>
                  </a:lnTo>
                  <a:cubicBezTo>
                    <a:pt x="403785" y="142725"/>
                    <a:pt x="366748" y="233057"/>
                    <a:pt x="298999" y="300806"/>
                  </a:cubicBezTo>
                  <a:lnTo>
                    <a:pt x="284546" y="315259"/>
                  </a:lnTo>
                  <a:close/>
                  <a:moveTo>
                    <a:pt x="318872" y="320679"/>
                  </a:moveTo>
                  <a:cubicBezTo>
                    <a:pt x="392041" y="247510"/>
                    <a:pt x="431788" y="149952"/>
                    <a:pt x="431788" y="46973"/>
                  </a:cubicBezTo>
                  <a:lnTo>
                    <a:pt x="431788" y="14453"/>
                  </a:lnTo>
                  <a:cubicBezTo>
                    <a:pt x="431788" y="6323"/>
                    <a:pt x="425464" y="0"/>
                    <a:pt x="417335" y="0"/>
                  </a:cubicBezTo>
                  <a:lnTo>
                    <a:pt x="14453" y="0"/>
                  </a:lnTo>
                  <a:cubicBezTo>
                    <a:pt x="6323" y="0"/>
                    <a:pt x="0" y="6323"/>
                    <a:pt x="0" y="14453"/>
                  </a:cubicBezTo>
                  <a:lnTo>
                    <a:pt x="0" y="46973"/>
                  </a:lnTo>
                  <a:cubicBezTo>
                    <a:pt x="0" y="149952"/>
                    <a:pt x="39746" y="247510"/>
                    <a:pt x="112915" y="320679"/>
                  </a:cubicBezTo>
                  <a:lnTo>
                    <a:pt x="127368" y="335133"/>
                  </a:lnTo>
                  <a:cubicBezTo>
                    <a:pt x="137305" y="345069"/>
                    <a:pt x="143628" y="359522"/>
                    <a:pt x="143628" y="373975"/>
                  </a:cubicBezTo>
                  <a:cubicBezTo>
                    <a:pt x="143628" y="388428"/>
                    <a:pt x="138208" y="402882"/>
                    <a:pt x="127368" y="412818"/>
                  </a:cubicBezTo>
                  <a:lnTo>
                    <a:pt x="112915" y="427271"/>
                  </a:lnTo>
                  <a:cubicBezTo>
                    <a:pt x="39746" y="500440"/>
                    <a:pt x="0" y="597999"/>
                    <a:pt x="0" y="700978"/>
                  </a:cubicBezTo>
                  <a:lnTo>
                    <a:pt x="0" y="734400"/>
                  </a:lnTo>
                  <a:cubicBezTo>
                    <a:pt x="0" y="742530"/>
                    <a:pt x="6323" y="748854"/>
                    <a:pt x="14453" y="748854"/>
                  </a:cubicBezTo>
                  <a:lnTo>
                    <a:pt x="418238" y="748854"/>
                  </a:lnTo>
                  <a:cubicBezTo>
                    <a:pt x="426368" y="748854"/>
                    <a:pt x="432691" y="742530"/>
                    <a:pt x="432691" y="734400"/>
                  </a:cubicBezTo>
                  <a:lnTo>
                    <a:pt x="432691" y="701881"/>
                  </a:lnTo>
                  <a:cubicBezTo>
                    <a:pt x="432691" y="598902"/>
                    <a:pt x="392945" y="501343"/>
                    <a:pt x="319775" y="428175"/>
                  </a:cubicBezTo>
                  <a:lnTo>
                    <a:pt x="305323" y="413721"/>
                  </a:lnTo>
                  <a:cubicBezTo>
                    <a:pt x="295386" y="403785"/>
                    <a:pt x="289063" y="389332"/>
                    <a:pt x="289063" y="374878"/>
                  </a:cubicBezTo>
                  <a:cubicBezTo>
                    <a:pt x="289063" y="360425"/>
                    <a:pt x="294483" y="345972"/>
                    <a:pt x="305323" y="336036"/>
                  </a:cubicBezTo>
                  <a:lnTo>
                    <a:pt x="318872" y="3206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87"/>
            <p:cNvSpPr/>
            <p:nvPr/>
          </p:nvSpPr>
          <p:spPr>
            <a:xfrm>
              <a:off x="7469880" y="4051137"/>
              <a:ext cx="238055" cy="238584"/>
            </a:xfrm>
            <a:custGeom>
              <a:avLst/>
              <a:gdLst/>
              <a:ahLst/>
              <a:cxnLst/>
              <a:rect l="l" t="t" r="r" b="b"/>
              <a:pathLst>
                <a:path w="238055" h="238584" extrusionOk="0">
                  <a:moveTo>
                    <a:pt x="170727" y="95859"/>
                  </a:moveTo>
                  <a:cubicBezTo>
                    <a:pt x="165308" y="101279"/>
                    <a:pt x="160791" y="105796"/>
                    <a:pt x="157178" y="109409"/>
                  </a:cubicBezTo>
                  <a:lnTo>
                    <a:pt x="142725" y="123862"/>
                  </a:lnTo>
                  <a:cubicBezTo>
                    <a:pt x="131885" y="134702"/>
                    <a:pt x="122852" y="147349"/>
                    <a:pt x="115625" y="160898"/>
                  </a:cubicBezTo>
                  <a:cubicBezTo>
                    <a:pt x="109302" y="147349"/>
                    <a:pt x="100268" y="134702"/>
                    <a:pt x="88525" y="123862"/>
                  </a:cubicBezTo>
                  <a:lnTo>
                    <a:pt x="74072" y="109409"/>
                  </a:lnTo>
                  <a:cubicBezTo>
                    <a:pt x="56909" y="92246"/>
                    <a:pt x="43359" y="72373"/>
                    <a:pt x="29809" y="48887"/>
                  </a:cubicBezTo>
                  <a:cubicBezTo>
                    <a:pt x="33422" y="37143"/>
                    <a:pt x="42456" y="31724"/>
                    <a:pt x="47876" y="29917"/>
                  </a:cubicBezTo>
                  <a:cubicBezTo>
                    <a:pt x="57812" y="26304"/>
                    <a:pt x="68652" y="28110"/>
                    <a:pt x="77685" y="34433"/>
                  </a:cubicBezTo>
                  <a:cubicBezTo>
                    <a:pt x="95752" y="47080"/>
                    <a:pt x="131885" y="63340"/>
                    <a:pt x="201441" y="65147"/>
                  </a:cubicBezTo>
                  <a:cubicBezTo>
                    <a:pt x="192407" y="75083"/>
                    <a:pt x="177954" y="88633"/>
                    <a:pt x="170727" y="95859"/>
                  </a:cubicBezTo>
                  <a:close/>
                  <a:moveTo>
                    <a:pt x="236670" y="48887"/>
                  </a:moveTo>
                  <a:cubicBezTo>
                    <a:pt x="234864" y="45273"/>
                    <a:pt x="230347" y="37143"/>
                    <a:pt x="215894" y="37143"/>
                  </a:cubicBezTo>
                  <a:cubicBezTo>
                    <a:pt x="140918" y="37143"/>
                    <a:pt x="108399" y="20884"/>
                    <a:pt x="94849" y="11850"/>
                  </a:cubicBezTo>
                  <a:cubicBezTo>
                    <a:pt x="78589" y="107"/>
                    <a:pt x="57812" y="-3506"/>
                    <a:pt x="37939" y="3721"/>
                  </a:cubicBezTo>
                  <a:cubicBezTo>
                    <a:pt x="19873" y="10044"/>
                    <a:pt x="6323" y="24497"/>
                    <a:pt x="1806" y="42563"/>
                  </a:cubicBezTo>
                  <a:cubicBezTo>
                    <a:pt x="903" y="47080"/>
                    <a:pt x="0" y="50693"/>
                    <a:pt x="0" y="50693"/>
                  </a:cubicBezTo>
                  <a:cubicBezTo>
                    <a:pt x="0" y="53403"/>
                    <a:pt x="0" y="56113"/>
                    <a:pt x="1806" y="58823"/>
                  </a:cubicBezTo>
                  <a:cubicBezTo>
                    <a:pt x="15356" y="83213"/>
                    <a:pt x="30713" y="107603"/>
                    <a:pt x="53296" y="130186"/>
                  </a:cubicBezTo>
                  <a:lnTo>
                    <a:pt x="67749" y="144639"/>
                  </a:lnTo>
                  <a:cubicBezTo>
                    <a:pt x="88525" y="165415"/>
                    <a:pt x="101172" y="194321"/>
                    <a:pt x="101172" y="224131"/>
                  </a:cubicBezTo>
                  <a:cubicBezTo>
                    <a:pt x="101172" y="232261"/>
                    <a:pt x="107495" y="238584"/>
                    <a:pt x="115625" y="238584"/>
                  </a:cubicBezTo>
                  <a:cubicBezTo>
                    <a:pt x="123755" y="238584"/>
                    <a:pt x="130078" y="232261"/>
                    <a:pt x="130078" y="224131"/>
                  </a:cubicBezTo>
                  <a:cubicBezTo>
                    <a:pt x="130078" y="194321"/>
                    <a:pt x="141821" y="166319"/>
                    <a:pt x="163501" y="144639"/>
                  </a:cubicBezTo>
                  <a:lnTo>
                    <a:pt x="177954" y="130186"/>
                  </a:lnTo>
                  <a:cubicBezTo>
                    <a:pt x="181567" y="126572"/>
                    <a:pt x="186084" y="122056"/>
                    <a:pt x="191504" y="117539"/>
                  </a:cubicBezTo>
                  <a:cubicBezTo>
                    <a:pt x="227637" y="81406"/>
                    <a:pt x="242993" y="65147"/>
                    <a:pt x="236670" y="488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87"/>
            <p:cNvSpPr/>
            <p:nvPr/>
          </p:nvSpPr>
          <p:spPr>
            <a:xfrm>
              <a:off x="7427424" y="4460448"/>
              <a:ext cx="316402" cy="144531"/>
            </a:xfrm>
            <a:custGeom>
              <a:avLst/>
              <a:gdLst/>
              <a:ahLst/>
              <a:cxnLst/>
              <a:rect l="l" t="t" r="r" b="b"/>
              <a:pathLst>
                <a:path w="316402" h="144531" extrusionOk="0">
                  <a:moveTo>
                    <a:pt x="30713" y="116529"/>
                  </a:moveTo>
                  <a:cubicBezTo>
                    <a:pt x="35229" y="91236"/>
                    <a:pt x="46973" y="79492"/>
                    <a:pt x="65039" y="61426"/>
                  </a:cubicBezTo>
                  <a:cubicBezTo>
                    <a:pt x="67749" y="57813"/>
                    <a:pt x="71362" y="55103"/>
                    <a:pt x="74072" y="51489"/>
                  </a:cubicBezTo>
                  <a:cubicBezTo>
                    <a:pt x="86719" y="37940"/>
                    <a:pt x="104785" y="30713"/>
                    <a:pt x="123755" y="30713"/>
                  </a:cubicBezTo>
                  <a:lnTo>
                    <a:pt x="192407" y="30713"/>
                  </a:lnTo>
                  <a:cubicBezTo>
                    <a:pt x="211377" y="30713"/>
                    <a:pt x="229443" y="38843"/>
                    <a:pt x="242090" y="51489"/>
                  </a:cubicBezTo>
                  <a:cubicBezTo>
                    <a:pt x="245704" y="55103"/>
                    <a:pt x="248413" y="57813"/>
                    <a:pt x="251123" y="61426"/>
                  </a:cubicBezTo>
                  <a:cubicBezTo>
                    <a:pt x="268287" y="79492"/>
                    <a:pt x="280933" y="91236"/>
                    <a:pt x="285449" y="116529"/>
                  </a:cubicBezTo>
                  <a:lnTo>
                    <a:pt x="30713" y="116529"/>
                  </a:lnTo>
                  <a:close/>
                  <a:moveTo>
                    <a:pt x="316163" y="129175"/>
                  </a:moveTo>
                  <a:cubicBezTo>
                    <a:pt x="312549" y="82203"/>
                    <a:pt x="293579" y="63233"/>
                    <a:pt x="271900" y="40649"/>
                  </a:cubicBezTo>
                  <a:cubicBezTo>
                    <a:pt x="269190" y="37940"/>
                    <a:pt x="265576" y="34326"/>
                    <a:pt x="262866" y="30713"/>
                  </a:cubicBezTo>
                  <a:cubicBezTo>
                    <a:pt x="244800" y="11743"/>
                    <a:pt x="218604" y="0"/>
                    <a:pt x="192407" y="0"/>
                  </a:cubicBezTo>
                  <a:lnTo>
                    <a:pt x="123755" y="0"/>
                  </a:lnTo>
                  <a:cubicBezTo>
                    <a:pt x="97559" y="0"/>
                    <a:pt x="71362" y="10840"/>
                    <a:pt x="53296" y="30713"/>
                  </a:cubicBezTo>
                  <a:cubicBezTo>
                    <a:pt x="49683" y="34326"/>
                    <a:pt x="46973" y="37037"/>
                    <a:pt x="44262" y="40649"/>
                  </a:cubicBezTo>
                  <a:cubicBezTo>
                    <a:pt x="22583" y="63233"/>
                    <a:pt x="3613" y="82203"/>
                    <a:pt x="0" y="129175"/>
                  </a:cubicBezTo>
                  <a:cubicBezTo>
                    <a:pt x="0" y="132788"/>
                    <a:pt x="903" y="137305"/>
                    <a:pt x="3613" y="140015"/>
                  </a:cubicBezTo>
                  <a:cubicBezTo>
                    <a:pt x="6323" y="142725"/>
                    <a:pt x="9936" y="144531"/>
                    <a:pt x="14453" y="144531"/>
                  </a:cubicBezTo>
                  <a:lnTo>
                    <a:pt x="302613" y="144531"/>
                  </a:lnTo>
                  <a:cubicBezTo>
                    <a:pt x="306226" y="144531"/>
                    <a:pt x="310742" y="142725"/>
                    <a:pt x="313453" y="140015"/>
                  </a:cubicBezTo>
                  <a:cubicBezTo>
                    <a:pt x="315259" y="137305"/>
                    <a:pt x="317066" y="133691"/>
                    <a:pt x="316163" y="12917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7"/>
            <p:cNvSpPr/>
            <p:nvPr/>
          </p:nvSpPr>
          <p:spPr>
            <a:xfrm>
              <a:off x="7571051" y="4316821"/>
              <a:ext cx="28906" cy="43359"/>
            </a:xfrm>
            <a:custGeom>
              <a:avLst/>
              <a:gdLst/>
              <a:ahLst/>
              <a:cxnLst/>
              <a:rect l="l" t="t" r="r" b="b"/>
              <a:pathLst>
                <a:path w="28906" h="43359" extrusionOk="0">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7226"/>
                    <a:pt x="22583" y="0"/>
                    <a:pt x="144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7"/>
            <p:cNvSpPr/>
            <p:nvPr/>
          </p:nvSpPr>
          <p:spPr>
            <a:xfrm>
              <a:off x="7571051" y="4389086"/>
              <a:ext cx="28906" cy="43359"/>
            </a:xfrm>
            <a:custGeom>
              <a:avLst/>
              <a:gdLst/>
              <a:ahLst/>
              <a:cxnLst/>
              <a:rect l="l" t="t" r="r" b="b"/>
              <a:pathLst>
                <a:path w="28906" h="43359" extrusionOk="0">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6323"/>
                    <a:pt x="22583" y="0"/>
                    <a:pt x="144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8" name="Google Shape;958;p87"/>
          <p:cNvGrpSpPr/>
          <p:nvPr/>
        </p:nvGrpSpPr>
        <p:grpSpPr>
          <a:xfrm>
            <a:off x="1081756" y="4180335"/>
            <a:ext cx="1493763" cy="1474825"/>
            <a:chOff x="6555972" y="3726551"/>
            <a:chExt cx="1090935" cy="1092304"/>
          </a:xfrm>
        </p:grpSpPr>
        <p:sp>
          <p:nvSpPr>
            <p:cNvPr id="959" name="Google Shape;959;p87"/>
            <p:cNvSpPr/>
            <p:nvPr/>
          </p:nvSpPr>
          <p:spPr>
            <a:xfrm>
              <a:off x="7504284" y="3891461"/>
              <a:ext cx="49369" cy="469012"/>
            </a:xfrm>
            <a:custGeom>
              <a:avLst/>
              <a:gdLst/>
              <a:ahLst/>
              <a:cxnLst/>
              <a:rect l="l" t="t" r="r" b="b"/>
              <a:pathLst>
                <a:path w="49369" h="469012" extrusionOk="0">
                  <a:moveTo>
                    <a:pt x="-1" y="0"/>
                  </a:moveTo>
                  <a:lnTo>
                    <a:pt x="49369" y="0"/>
                  </a:lnTo>
                  <a:lnTo>
                    <a:pt x="49369" y="469012"/>
                  </a:lnTo>
                  <a:lnTo>
                    <a:pt x="-1" y="469012"/>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87"/>
            <p:cNvSpPr/>
            <p:nvPr/>
          </p:nvSpPr>
          <p:spPr>
            <a:xfrm>
              <a:off x="6717649" y="3737625"/>
              <a:ext cx="230392" cy="255076"/>
            </a:xfrm>
            <a:custGeom>
              <a:avLst/>
              <a:gdLst/>
              <a:ahLst/>
              <a:cxnLst/>
              <a:rect l="l" t="t" r="r" b="b"/>
              <a:pathLst>
                <a:path w="230392" h="255076" extrusionOk="0">
                  <a:moveTo>
                    <a:pt x="-1" y="0"/>
                  </a:moveTo>
                  <a:lnTo>
                    <a:pt x="230392" y="0"/>
                  </a:lnTo>
                  <a:lnTo>
                    <a:pt x="230392" y="255077"/>
                  </a:lnTo>
                  <a:lnTo>
                    <a:pt x="-1" y="25507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1" name="Google Shape;961;p87"/>
            <p:cNvGrpSpPr/>
            <p:nvPr/>
          </p:nvGrpSpPr>
          <p:grpSpPr>
            <a:xfrm>
              <a:off x="6555972" y="3726551"/>
              <a:ext cx="1090935" cy="1092304"/>
              <a:chOff x="6555972" y="3726551"/>
              <a:chExt cx="1090935" cy="1092304"/>
            </a:xfrm>
          </p:grpSpPr>
          <p:sp>
            <p:nvSpPr>
              <p:cNvPr id="962" name="Google Shape;962;p87"/>
              <p:cNvSpPr/>
              <p:nvPr/>
            </p:nvSpPr>
            <p:spPr>
              <a:xfrm>
                <a:off x="7136754" y="4173965"/>
                <a:ext cx="21941" cy="21942"/>
              </a:xfrm>
              <a:custGeom>
                <a:avLst/>
                <a:gdLst/>
                <a:ahLst/>
                <a:cxnLst/>
                <a:rect l="l" t="t" r="r" b="b"/>
                <a:pathLst>
                  <a:path w="21941" h="21942" extrusionOk="0">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87"/>
              <p:cNvSpPr/>
              <p:nvPr/>
            </p:nvSpPr>
            <p:spPr>
              <a:xfrm>
                <a:off x="7136754" y="4126625"/>
                <a:ext cx="21941" cy="22655"/>
              </a:xfrm>
              <a:custGeom>
                <a:avLst/>
                <a:gdLst/>
                <a:ahLst/>
                <a:cxnLst/>
                <a:rect l="l" t="t" r="r" b="b"/>
                <a:pathLst>
                  <a:path w="21941" h="22655" extrusionOk="0">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4" name="Google Shape;964;p87"/>
              <p:cNvGrpSpPr/>
              <p:nvPr/>
            </p:nvGrpSpPr>
            <p:grpSpPr>
              <a:xfrm>
                <a:off x="6555972" y="3726551"/>
                <a:ext cx="1090935" cy="1092304"/>
                <a:chOff x="6555972" y="3726551"/>
                <a:chExt cx="1090935" cy="1092304"/>
              </a:xfrm>
            </p:grpSpPr>
            <p:sp>
              <p:nvSpPr>
                <p:cNvPr id="965" name="Google Shape;965;p87"/>
                <p:cNvSpPr/>
                <p:nvPr/>
              </p:nvSpPr>
              <p:spPr>
                <a:xfrm>
                  <a:off x="7136754" y="4077969"/>
                  <a:ext cx="21941" cy="21942"/>
                </a:xfrm>
                <a:custGeom>
                  <a:avLst/>
                  <a:gdLst/>
                  <a:ahLst/>
                  <a:cxnLst/>
                  <a:rect l="l" t="t" r="r" b="b"/>
                  <a:pathLst>
                    <a:path w="21941" h="21942" extrusionOk="0">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87"/>
                <p:cNvSpPr/>
                <p:nvPr/>
              </p:nvSpPr>
              <p:spPr>
                <a:xfrm>
                  <a:off x="6555972" y="3726551"/>
                  <a:ext cx="1090935" cy="1092304"/>
                </a:xfrm>
                <a:custGeom>
                  <a:avLst/>
                  <a:gdLst/>
                  <a:ahLst/>
                  <a:cxnLst/>
                  <a:rect l="l" t="t" r="r" b="b"/>
                  <a:pathLst>
                    <a:path w="1090935" h="1092304" extrusionOk="0">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7" name="Google Shape;967;p87"/>
              <p:cNvSpPr/>
              <p:nvPr/>
            </p:nvSpPr>
            <p:spPr>
              <a:xfrm>
                <a:off x="7624966" y="3971001"/>
                <a:ext cx="21941" cy="58311"/>
              </a:xfrm>
              <a:custGeom>
                <a:avLst/>
                <a:gdLst/>
                <a:ahLst/>
                <a:cxnLst/>
                <a:rect l="l" t="t" r="r" b="b"/>
                <a:pathLst>
                  <a:path w="21941" h="58311" extrusionOk="0">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87"/>
              <p:cNvSpPr/>
              <p:nvPr/>
            </p:nvSpPr>
            <p:spPr>
              <a:xfrm>
                <a:off x="6651284" y="3735124"/>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87"/>
              <p:cNvSpPr/>
              <p:nvPr/>
            </p:nvSpPr>
            <p:spPr>
              <a:xfrm>
                <a:off x="6651284" y="3784493"/>
                <a:ext cx="117938" cy="21942"/>
              </a:xfrm>
              <a:custGeom>
                <a:avLst/>
                <a:gdLst/>
                <a:ahLst/>
                <a:cxnLst/>
                <a:rect l="l" t="t" r="r" b="b"/>
                <a:pathLst>
                  <a:path w="117938" h="21942" extrusionOk="0">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87"/>
              <p:cNvSpPr/>
              <p:nvPr/>
            </p:nvSpPr>
            <p:spPr>
              <a:xfrm>
                <a:off x="6651284" y="3831120"/>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87"/>
              <p:cNvSpPr/>
              <p:nvPr/>
            </p:nvSpPr>
            <p:spPr>
              <a:xfrm>
                <a:off x="6651284" y="3877747"/>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87"/>
              <p:cNvSpPr/>
              <p:nvPr/>
            </p:nvSpPr>
            <p:spPr>
              <a:xfrm>
                <a:off x="6651284" y="3924374"/>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87"/>
              <p:cNvSpPr/>
              <p:nvPr/>
            </p:nvSpPr>
            <p:spPr>
              <a:xfrm>
                <a:off x="6840535" y="3735124"/>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87"/>
              <p:cNvSpPr/>
              <p:nvPr/>
            </p:nvSpPr>
            <p:spPr>
              <a:xfrm>
                <a:off x="6840535" y="3784493"/>
                <a:ext cx="117938" cy="21942"/>
              </a:xfrm>
              <a:custGeom>
                <a:avLst/>
                <a:gdLst/>
                <a:ahLst/>
                <a:cxnLst/>
                <a:rect l="l" t="t" r="r" b="b"/>
                <a:pathLst>
                  <a:path w="117938" h="21942" extrusionOk="0">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87"/>
              <p:cNvSpPr/>
              <p:nvPr/>
            </p:nvSpPr>
            <p:spPr>
              <a:xfrm>
                <a:off x="6840535" y="3831120"/>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87"/>
              <p:cNvSpPr/>
              <p:nvPr/>
            </p:nvSpPr>
            <p:spPr>
              <a:xfrm>
                <a:off x="6840535" y="3877747"/>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87"/>
              <p:cNvSpPr/>
              <p:nvPr/>
            </p:nvSpPr>
            <p:spPr>
              <a:xfrm>
                <a:off x="6840535" y="3924374"/>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87"/>
              <p:cNvSpPr/>
              <p:nvPr/>
            </p:nvSpPr>
            <p:spPr>
              <a:xfrm>
                <a:off x="6673225" y="4138309"/>
                <a:ext cx="22655" cy="175537"/>
              </a:xfrm>
              <a:custGeom>
                <a:avLst/>
                <a:gdLst/>
                <a:ahLst/>
                <a:cxnLst/>
                <a:rect l="l" t="t" r="r" b="b"/>
                <a:pathLst>
                  <a:path w="22655" h="175537" extrusionOk="0">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87"/>
              <p:cNvSpPr/>
              <p:nvPr/>
            </p:nvSpPr>
            <p:spPr>
              <a:xfrm>
                <a:off x="6675969" y="4338531"/>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87"/>
              <p:cNvSpPr/>
              <p:nvPr/>
            </p:nvSpPr>
            <p:spPr>
              <a:xfrm>
                <a:off x="6675969" y="4387901"/>
                <a:ext cx="21941" cy="21942"/>
              </a:xfrm>
              <a:custGeom>
                <a:avLst/>
                <a:gdLst/>
                <a:ahLst/>
                <a:cxnLst/>
                <a:rect l="l" t="t" r="r" b="b"/>
                <a:pathLst>
                  <a:path w="21941" h="21942" extrusionOk="0">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87"/>
              <p:cNvSpPr/>
              <p:nvPr/>
            </p:nvSpPr>
            <p:spPr>
              <a:xfrm>
                <a:off x="6758252" y="4184936"/>
                <a:ext cx="21941" cy="175537"/>
              </a:xfrm>
              <a:custGeom>
                <a:avLst/>
                <a:gdLst/>
                <a:ahLst/>
                <a:cxnLst/>
                <a:rect l="l" t="t" r="r" b="b"/>
                <a:pathLst>
                  <a:path w="21941" h="175537" extrusionOk="0">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87"/>
              <p:cNvSpPr/>
              <p:nvPr/>
            </p:nvSpPr>
            <p:spPr>
              <a:xfrm>
                <a:off x="6758252" y="4387187"/>
                <a:ext cx="21941" cy="22655"/>
              </a:xfrm>
              <a:custGeom>
                <a:avLst/>
                <a:gdLst/>
                <a:ahLst/>
                <a:cxnLst/>
                <a:rect l="l" t="t" r="r" b="b"/>
                <a:pathLst>
                  <a:path w="21941" h="22655" extrusionOk="0">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87"/>
              <p:cNvSpPr/>
              <p:nvPr/>
            </p:nvSpPr>
            <p:spPr>
              <a:xfrm>
                <a:off x="6840535" y="4234306"/>
                <a:ext cx="21941" cy="175537"/>
              </a:xfrm>
              <a:custGeom>
                <a:avLst/>
                <a:gdLst/>
                <a:ahLst/>
                <a:cxnLst/>
                <a:rect l="l" t="t" r="r" b="b"/>
                <a:pathLst>
                  <a:path w="21941" h="175537" extrusionOk="0">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87"/>
              <p:cNvSpPr/>
              <p:nvPr/>
            </p:nvSpPr>
            <p:spPr>
              <a:xfrm>
                <a:off x="6840535"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87"/>
              <p:cNvSpPr/>
              <p:nvPr/>
            </p:nvSpPr>
            <p:spPr>
              <a:xfrm>
                <a:off x="6758252"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87"/>
              <p:cNvSpPr/>
              <p:nvPr/>
            </p:nvSpPr>
            <p:spPr>
              <a:xfrm>
                <a:off x="6675969"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88"/>
          <p:cNvSpPr txBox="1">
            <a:spLocks noGrp="1"/>
          </p:cNvSpPr>
          <p:nvPr>
            <p:ph type="body" idx="1"/>
          </p:nvPr>
        </p:nvSpPr>
        <p:spPr>
          <a:xfrm>
            <a:off x="405914" y="1320205"/>
            <a:ext cx="8836772" cy="2134411"/>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The use of technology can often be hindered by difficulties of various kinds, such as problems with vision, hearing, etc... for that reason, you can change the graphics of your device to make its user accessible to everyone (e.g., increase/decrease the zoom), or resort to a physical keyboard rather than the touchscreen if it is easier to type on, or even activate text-to-speech to hear and understand what is written and cannot be read.</a:t>
            </a:r>
            <a:endParaRPr/>
          </a:p>
        </p:txBody>
      </p:sp>
      <p:sp>
        <p:nvSpPr>
          <p:cNvPr id="992" name="Google Shape;992;p88"/>
          <p:cNvSpPr txBox="1">
            <a:spLocks noGrp="1"/>
          </p:cNvSpPr>
          <p:nvPr>
            <p:ph type="body" idx="2"/>
          </p:nvPr>
        </p:nvSpPr>
        <p:spPr>
          <a:xfrm>
            <a:off x="446314" y="494274"/>
            <a:ext cx="11172181"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10"/>
            </a:pPr>
            <a:r>
              <a:rPr lang="en-US"/>
              <a:t>Adapt devices to physical needs</a:t>
            </a:r>
            <a:endParaRPr/>
          </a:p>
        </p:txBody>
      </p:sp>
      <p:sp>
        <p:nvSpPr>
          <p:cNvPr id="993" name="Google Shape;993;p88"/>
          <p:cNvSpPr txBox="1"/>
          <p:nvPr/>
        </p:nvSpPr>
        <p:spPr>
          <a:xfrm>
            <a:off x="1792705" y="4586555"/>
            <a:ext cx="9380120" cy="1550128"/>
          </a:xfrm>
          <a:prstGeom prst="rect">
            <a:avLst/>
          </a:prstGeom>
          <a:noFill/>
          <a:ln>
            <a:noFill/>
          </a:ln>
        </p:spPr>
        <p:txBody>
          <a:bodyPr spcFirstLastPara="1" wrap="square" lIns="91425" tIns="45700" rIns="91425" bIns="45700" anchor="t" anchorCtr="0">
            <a:spAutoFit/>
          </a:bodyPr>
          <a:lstStyle/>
          <a:p>
            <a:pPr marL="457200" marR="0" lvl="0" indent="0" algn="just" rtl="0">
              <a:lnSpc>
                <a:spcPct val="90000"/>
              </a:lnSpc>
              <a:spcBef>
                <a:spcPts val="0"/>
              </a:spcBef>
              <a:spcAft>
                <a:spcPts val="0"/>
              </a:spcAft>
              <a:buClr>
                <a:srgbClr val="FFFFFF"/>
              </a:buClr>
              <a:buSzPts val="3000"/>
              <a:buFont typeface="Arial"/>
              <a:buNone/>
            </a:pPr>
            <a:r>
              <a:rPr lang="en-US" sz="2400" b="1" i="0" u="none" strike="noStrike" cap="none">
                <a:solidFill>
                  <a:srgbClr val="7F3494"/>
                </a:solidFill>
                <a:latin typeface="Calibri"/>
                <a:ea typeface="Calibri"/>
                <a:cs typeface="Calibri"/>
                <a:sym typeface="Calibri"/>
              </a:rPr>
              <a:t>However, in order to fully enjoy the benefits that technology offers, it is good to be educated about its responsible use and to know what negative effects it can bring about if one does not use it properly.</a:t>
            </a:r>
            <a:endParaRPr sz="1400" b="0" i="0" u="none" strike="noStrike" cap="none">
              <a:solidFill>
                <a:srgbClr val="7F3494"/>
              </a:solidFill>
              <a:latin typeface="Arial"/>
              <a:ea typeface="Arial"/>
              <a:cs typeface="Arial"/>
              <a:sym typeface="Arial"/>
            </a:endParaRPr>
          </a:p>
          <a:p>
            <a:pPr marL="457200" marR="0" lvl="0" indent="0" algn="just" rtl="0">
              <a:lnSpc>
                <a:spcPct val="90000"/>
              </a:lnSpc>
              <a:spcBef>
                <a:spcPts val="1000"/>
              </a:spcBef>
              <a:spcAft>
                <a:spcPts val="0"/>
              </a:spcAft>
              <a:buClr>
                <a:srgbClr val="FFFFFF"/>
              </a:buClr>
              <a:buSzPts val="3000"/>
              <a:buFont typeface="Arial"/>
              <a:buNone/>
            </a:pPr>
            <a:r>
              <a:rPr lang="en-US" sz="2400" b="1" i="0" u="none" strike="noStrike" cap="none">
                <a:solidFill>
                  <a:srgbClr val="7F3494"/>
                </a:solidFill>
                <a:latin typeface="Calibri"/>
                <a:ea typeface="Calibri"/>
                <a:cs typeface="Calibri"/>
                <a:sym typeface="Calibri"/>
              </a:rPr>
              <a:t>Such effects can affect even the most digitally confident users. </a:t>
            </a:r>
            <a:endParaRPr sz="2400" b="1" i="0" u="none" strike="noStrike" cap="none">
              <a:solidFill>
                <a:srgbClr val="7F3494"/>
              </a:solidFill>
              <a:latin typeface="Calibri"/>
              <a:ea typeface="Calibri"/>
              <a:cs typeface="Calibri"/>
              <a:sym typeface="Calibri"/>
            </a:endParaRPr>
          </a:p>
        </p:txBody>
      </p:sp>
      <p:pic>
        <p:nvPicPr>
          <p:cNvPr id="994" name="Google Shape;994;p88"/>
          <p:cNvPicPr preferRelativeResize="0"/>
          <p:nvPr/>
        </p:nvPicPr>
        <p:blipFill rotWithShape="1">
          <a:blip r:embed="rId3">
            <a:alphaModFix/>
          </a:blip>
          <a:srcRect/>
          <a:stretch/>
        </p:blipFill>
        <p:spPr>
          <a:xfrm>
            <a:off x="709961" y="4855839"/>
            <a:ext cx="1219200" cy="1219200"/>
          </a:xfrm>
          <a:prstGeom prst="rect">
            <a:avLst/>
          </a:prstGeom>
          <a:noFill/>
          <a:ln>
            <a:noFill/>
          </a:ln>
        </p:spPr>
      </p:pic>
      <p:grpSp>
        <p:nvGrpSpPr>
          <p:cNvPr id="995" name="Google Shape;995;p88"/>
          <p:cNvGrpSpPr/>
          <p:nvPr/>
        </p:nvGrpSpPr>
        <p:grpSpPr>
          <a:xfrm>
            <a:off x="9479108" y="1769455"/>
            <a:ext cx="1285857" cy="1235909"/>
            <a:chOff x="8420010" y="811881"/>
            <a:chExt cx="3121846" cy="3000578"/>
          </a:xfrm>
        </p:grpSpPr>
        <p:grpSp>
          <p:nvGrpSpPr>
            <p:cNvPr id="996" name="Google Shape;996;p88"/>
            <p:cNvGrpSpPr/>
            <p:nvPr/>
          </p:nvGrpSpPr>
          <p:grpSpPr>
            <a:xfrm>
              <a:off x="8904818" y="1383087"/>
              <a:ext cx="2056247" cy="1037657"/>
              <a:chOff x="8907189" y="1344210"/>
              <a:chExt cx="2056247" cy="1037657"/>
            </a:xfrm>
          </p:grpSpPr>
          <p:sp>
            <p:nvSpPr>
              <p:cNvPr id="997" name="Google Shape;997;p88"/>
              <p:cNvSpPr/>
              <p:nvPr/>
            </p:nvSpPr>
            <p:spPr>
              <a:xfrm>
                <a:off x="10640824" y="1968923"/>
                <a:ext cx="322612" cy="321723"/>
              </a:xfrm>
              <a:custGeom>
                <a:avLst/>
                <a:gdLst/>
                <a:ahLst/>
                <a:cxnLst/>
                <a:rect l="l" t="t" r="r" b="b"/>
                <a:pathLst>
                  <a:path w="322612" h="321723" extrusionOk="0">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88"/>
              <p:cNvSpPr/>
              <p:nvPr/>
            </p:nvSpPr>
            <p:spPr>
              <a:xfrm>
                <a:off x="8908818" y="2230373"/>
                <a:ext cx="186562" cy="151494"/>
              </a:xfrm>
              <a:custGeom>
                <a:avLst/>
                <a:gdLst/>
                <a:ahLst/>
                <a:cxnLst/>
                <a:rect l="l" t="t" r="r" b="b"/>
                <a:pathLst>
                  <a:path w="186561" h="151494" extrusionOk="0">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88"/>
              <p:cNvSpPr/>
              <p:nvPr/>
            </p:nvSpPr>
            <p:spPr>
              <a:xfrm>
                <a:off x="8908004" y="1344210"/>
                <a:ext cx="187375" cy="149865"/>
              </a:xfrm>
              <a:custGeom>
                <a:avLst/>
                <a:gdLst/>
                <a:ahLst/>
                <a:cxnLst/>
                <a:rect l="l" t="t" r="r" b="b"/>
                <a:pathLst>
                  <a:path w="187375" h="149865" extrusionOk="0">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88"/>
              <p:cNvSpPr/>
              <p:nvPr/>
            </p:nvSpPr>
            <p:spPr>
              <a:xfrm>
                <a:off x="8907189" y="1788107"/>
                <a:ext cx="187375" cy="149865"/>
              </a:xfrm>
              <a:custGeom>
                <a:avLst/>
                <a:gdLst/>
                <a:ahLst/>
                <a:cxnLst/>
                <a:rect l="l" t="t" r="r" b="b"/>
                <a:pathLst>
                  <a:path w="187375" h="149865" extrusionOk="0">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01" name="Google Shape;1001;p88"/>
            <p:cNvGrpSpPr/>
            <p:nvPr/>
          </p:nvGrpSpPr>
          <p:grpSpPr>
            <a:xfrm>
              <a:off x="8420010" y="811881"/>
              <a:ext cx="3121846" cy="3000578"/>
              <a:chOff x="8420010" y="811881"/>
              <a:chExt cx="3121846" cy="3000578"/>
            </a:xfrm>
          </p:grpSpPr>
          <p:sp>
            <p:nvSpPr>
              <p:cNvPr id="1002" name="Google Shape;1002;p88"/>
              <p:cNvSpPr/>
              <p:nvPr/>
            </p:nvSpPr>
            <p:spPr>
              <a:xfrm>
                <a:off x="8420010" y="811881"/>
                <a:ext cx="3121846" cy="3000578"/>
              </a:xfrm>
              <a:custGeom>
                <a:avLst/>
                <a:gdLst/>
                <a:ahLst/>
                <a:cxnLst/>
                <a:rect l="l" t="t" r="r" b="b"/>
                <a:pathLst>
                  <a:path w="3121846" h="3000578" extrusionOk="0">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88"/>
              <p:cNvSpPr/>
              <p:nvPr/>
            </p:nvSpPr>
            <p:spPr>
              <a:xfrm>
                <a:off x="8616348" y="1036521"/>
                <a:ext cx="2729171" cy="1730788"/>
              </a:xfrm>
              <a:custGeom>
                <a:avLst/>
                <a:gdLst/>
                <a:ahLst/>
                <a:cxnLst/>
                <a:rect l="l" t="t" r="r" b="b"/>
                <a:pathLst>
                  <a:path w="2729171" h="1730789" extrusionOk="0">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88"/>
              <p:cNvSpPr/>
              <p:nvPr/>
            </p:nvSpPr>
            <p:spPr>
              <a:xfrm>
                <a:off x="10545480" y="1881562"/>
                <a:ext cx="618648" cy="620362"/>
              </a:xfrm>
              <a:custGeom>
                <a:avLst/>
                <a:gdLst/>
                <a:ahLst/>
                <a:cxnLst/>
                <a:rect l="l" t="t" r="r" b="b"/>
                <a:pathLst>
                  <a:path w="618648" h="620362" extrusionOk="0">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88"/>
              <p:cNvSpPr/>
              <p:nvPr/>
            </p:nvSpPr>
            <p:spPr>
              <a:xfrm>
                <a:off x="8793452" y="2223036"/>
                <a:ext cx="374549" cy="339799"/>
              </a:xfrm>
              <a:custGeom>
                <a:avLst/>
                <a:gdLst/>
                <a:ahLst/>
                <a:cxnLst/>
                <a:rect l="l" t="t" r="r" b="b"/>
                <a:pathLst>
                  <a:path w="374548" h="339800" extrusionOk="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88"/>
              <p:cNvSpPr/>
              <p:nvPr/>
            </p:nvSpPr>
            <p:spPr>
              <a:xfrm>
                <a:off x="8814520" y="1268187"/>
                <a:ext cx="374549" cy="337561"/>
              </a:xfrm>
              <a:custGeom>
                <a:avLst/>
                <a:gdLst/>
                <a:ahLst/>
                <a:cxnLst/>
                <a:rect l="l" t="t" r="r" b="b"/>
                <a:pathLst>
                  <a:path w="374548" h="337560" extrusionOk="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88"/>
              <p:cNvSpPr/>
              <p:nvPr/>
            </p:nvSpPr>
            <p:spPr>
              <a:xfrm>
                <a:off x="8793656" y="1712478"/>
                <a:ext cx="374345" cy="338170"/>
              </a:xfrm>
              <a:custGeom>
                <a:avLst/>
                <a:gdLst/>
                <a:ahLst/>
                <a:cxnLst/>
                <a:rect l="l" t="t" r="r" b="b"/>
                <a:pathLst>
                  <a:path w="374344" h="338171" extrusionOk="0">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88"/>
              <p:cNvSpPr/>
              <p:nvPr/>
            </p:nvSpPr>
            <p:spPr>
              <a:xfrm>
                <a:off x="9345459" y="1940416"/>
                <a:ext cx="852094" cy="92764"/>
              </a:xfrm>
              <a:custGeom>
                <a:avLst/>
                <a:gdLst/>
                <a:ahLst/>
                <a:cxnLst/>
                <a:rect l="l" t="t" r="r" b="b"/>
                <a:pathLst>
                  <a:path w="852094" h="92764" extrusionOk="0">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88"/>
              <p:cNvSpPr/>
              <p:nvPr/>
            </p:nvSpPr>
            <p:spPr>
              <a:xfrm>
                <a:off x="9345887" y="2383951"/>
                <a:ext cx="849872" cy="92529"/>
              </a:xfrm>
              <a:custGeom>
                <a:avLst/>
                <a:gdLst/>
                <a:ahLst/>
                <a:cxnLst/>
                <a:rect l="l" t="t" r="r" b="b"/>
                <a:pathLst>
                  <a:path w="849872" h="92529" extrusionOk="0">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88"/>
              <p:cNvSpPr/>
              <p:nvPr/>
            </p:nvSpPr>
            <p:spPr>
              <a:xfrm>
                <a:off x="9344564" y="1496316"/>
                <a:ext cx="854727" cy="91629"/>
              </a:xfrm>
              <a:custGeom>
                <a:avLst/>
                <a:gdLst/>
                <a:ahLst/>
                <a:cxnLst/>
                <a:rect l="l" t="t" r="r" b="b"/>
                <a:pathLst>
                  <a:path w="854727" h="91629" extrusionOk="0">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88"/>
              <p:cNvSpPr/>
              <p:nvPr/>
            </p:nvSpPr>
            <p:spPr>
              <a:xfrm>
                <a:off x="9703107" y="1250544"/>
                <a:ext cx="718568" cy="92037"/>
              </a:xfrm>
              <a:custGeom>
                <a:avLst/>
                <a:gdLst/>
                <a:ahLst/>
                <a:cxnLst/>
                <a:rect l="l" t="t" r="r" b="b"/>
                <a:pathLst>
                  <a:path w="718568" h="92037" extrusionOk="0">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88"/>
              <p:cNvSpPr/>
              <p:nvPr/>
            </p:nvSpPr>
            <p:spPr>
              <a:xfrm>
                <a:off x="9701474" y="2136505"/>
                <a:ext cx="719510" cy="92240"/>
              </a:xfrm>
              <a:custGeom>
                <a:avLst/>
                <a:gdLst/>
                <a:ahLst/>
                <a:cxnLst/>
                <a:rect l="l" t="t" r="r" b="b"/>
                <a:pathLst>
                  <a:path w="719510" h="92240" extrusionOk="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88"/>
              <p:cNvSpPr/>
              <p:nvPr/>
            </p:nvSpPr>
            <p:spPr>
              <a:xfrm>
                <a:off x="9701500" y="1693264"/>
                <a:ext cx="719455" cy="91946"/>
              </a:xfrm>
              <a:custGeom>
                <a:avLst/>
                <a:gdLst/>
                <a:ahLst/>
                <a:cxnLst/>
                <a:rect l="l" t="t" r="r" b="b"/>
                <a:pathLst>
                  <a:path w="719455" h="91946" extrusionOk="0">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88"/>
              <p:cNvSpPr/>
              <p:nvPr/>
            </p:nvSpPr>
            <p:spPr>
              <a:xfrm>
                <a:off x="9345363" y="2138133"/>
                <a:ext cx="231614" cy="90974"/>
              </a:xfrm>
              <a:custGeom>
                <a:avLst/>
                <a:gdLst/>
                <a:ahLst/>
                <a:cxnLst/>
                <a:rect l="l" t="t" r="r" b="b"/>
                <a:pathLst>
                  <a:path w="231614" h="90974" extrusionOk="0">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88"/>
              <p:cNvSpPr/>
              <p:nvPr/>
            </p:nvSpPr>
            <p:spPr>
              <a:xfrm>
                <a:off x="9346059" y="1250996"/>
                <a:ext cx="231610" cy="91788"/>
              </a:xfrm>
              <a:custGeom>
                <a:avLst/>
                <a:gdLst/>
                <a:ahLst/>
                <a:cxnLst/>
                <a:rect l="l" t="t" r="r" b="b"/>
                <a:pathLst>
                  <a:path w="231610" h="91788" extrusionOk="0">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88"/>
              <p:cNvSpPr/>
              <p:nvPr/>
            </p:nvSpPr>
            <p:spPr>
              <a:xfrm>
                <a:off x="9345384" y="1693829"/>
                <a:ext cx="232380" cy="92365"/>
              </a:xfrm>
              <a:custGeom>
                <a:avLst/>
                <a:gdLst/>
                <a:ahLst/>
                <a:cxnLst/>
                <a:rect l="l" t="t" r="r" b="b"/>
                <a:pathLst>
                  <a:path w="232380" h="92365" extrusionOk="0">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17" name="Google Shape;1017;p88"/>
          <p:cNvGrpSpPr/>
          <p:nvPr/>
        </p:nvGrpSpPr>
        <p:grpSpPr>
          <a:xfrm>
            <a:off x="10845835" y="2490656"/>
            <a:ext cx="663924" cy="712273"/>
            <a:chOff x="3951850" y="2985350"/>
            <a:chExt cx="407950" cy="416500"/>
          </a:xfrm>
        </p:grpSpPr>
        <p:sp>
          <p:nvSpPr>
            <p:cNvPr id="1018" name="Google Shape;1018;p88"/>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88"/>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88"/>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88"/>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5"/>
          <p:cNvSpPr txBox="1">
            <a:spLocks noGrp="1"/>
          </p:cNvSpPr>
          <p:nvPr>
            <p:ph type="body" idx="1"/>
          </p:nvPr>
        </p:nvSpPr>
        <p:spPr>
          <a:xfrm>
            <a:off x="5446713" y="2624138"/>
            <a:ext cx="5849937" cy="225266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600" b="1" i="0" u="none" strike="noStrike" cap="none" dirty="0">
                <a:solidFill>
                  <a:schemeClr val="lt1"/>
                </a:solidFill>
                <a:latin typeface="Calibri"/>
                <a:ea typeface="Calibri"/>
                <a:cs typeface="Calibri"/>
                <a:sym typeface="Calibri"/>
              </a:rPr>
              <a:t>  A few side-effects of digital use or over-use to be aware of.</a:t>
            </a:r>
            <a:endParaRPr sz="3600" b="1" i="0" u="none" strike="noStrike" cap="none" dirty="0">
              <a:solidFill>
                <a:schemeClr val="lt1"/>
              </a:solidFill>
              <a:latin typeface="Calibri"/>
              <a:ea typeface="Calibri"/>
              <a:cs typeface="Calibri"/>
              <a:sym typeface="Calibri"/>
            </a:endParaRPr>
          </a:p>
        </p:txBody>
      </p:sp>
      <p:grpSp>
        <p:nvGrpSpPr>
          <p:cNvPr id="1027" name="Google Shape;1027;p15"/>
          <p:cNvGrpSpPr/>
          <p:nvPr/>
        </p:nvGrpSpPr>
        <p:grpSpPr>
          <a:xfrm>
            <a:off x="1066800" y="1485900"/>
            <a:ext cx="1667284" cy="1657959"/>
            <a:chOff x="5834687" y="3140849"/>
            <a:chExt cx="1290933" cy="1314614"/>
          </a:xfrm>
        </p:grpSpPr>
        <p:sp>
          <p:nvSpPr>
            <p:cNvPr id="1028" name="Google Shape;1028;p15"/>
            <p:cNvSpPr/>
            <p:nvPr/>
          </p:nvSpPr>
          <p:spPr>
            <a:xfrm>
              <a:off x="5916513" y="3217290"/>
              <a:ext cx="1132441" cy="1001179"/>
            </a:xfrm>
            <a:custGeom>
              <a:avLst/>
              <a:gdLst/>
              <a:ahLst/>
              <a:cxnLst/>
              <a:rect l="l" t="t" r="r" b="b"/>
              <a:pathLst>
                <a:path w="1305183" h="1153898" extrusionOk="0">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029" name="Google Shape;1029;p15"/>
            <p:cNvGrpSpPr/>
            <p:nvPr/>
          </p:nvGrpSpPr>
          <p:grpSpPr>
            <a:xfrm>
              <a:off x="5834687" y="3140849"/>
              <a:ext cx="1290933" cy="1314614"/>
              <a:chOff x="5197376" y="5607922"/>
              <a:chExt cx="687857" cy="700475"/>
            </a:xfrm>
          </p:grpSpPr>
          <p:grpSp>
            <p:nvGrpSpPr>
              <p:cNvPr id="1030" name="Google Shape;1030;p15"/>
              <p:cNvGrpSpPr/>
              <p:nvPr/>
            </p:nvGrpSpPr>
            <p:grpSpPr>
              <a:xfrm>
                <a:off x="5234593" y="5645191"/>
                <a:ext cx="613000" cy="540390"/>
                <a:chOff x="5234593" y="5645191"/>
                <a:chExt cx="613000" cy="540390"/>
              </a:xfrm>
            </p:grpSpPr>
            <p:grpSp>
              <p:nvGrpSpPr>
                <p:cNvPr id="1031" name="Google Shape;1031;p15"/>
                <p:cNvGrpSpPr/>
                <p:nvPr/>
              </p:nvGrpSpPr>
              <p:grpSpPr>
                <a:xfrm>
                  <a:off x="5234593" y="5645191"/>
                  <a:ext cx="613000" cy="540390"/>
                  <a:chOff x="5234593" y="5645191"/>
                  <a:chExt cx="613000" cy="540390"/>
                </a:xfrm>
              </p:grpSpPr>
              <p:sp>
                <p:nvSpPr>
                  <p:cNvPr id="1032" name="Google Shape;1032;p15"/>
                  <p:cNvSpPr/>
                  <p:nvPr/>
                </p:nvSpPr>
                <p:spPr>
                  <a:xfrm>
                    <a:off x="5471424" y="5645191"/>
                    <a:ext cx="140186" cy="96558"/>
                  </a:xfrm>
                  <a:custGeom>
                    <a:avLst/>
                    <a:gdLst/>
                    <a:ahLst/>
                    <a:cxnLst/>
                    <a:rect l="l" t="t" r="r" b="b"/>
                    <a:pathLst>
                      <a:path w="140186" h="96558" extrusionOk="0">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15"/>
                  <p:cNvSpPr/>
                  <p:nvPr/>
                </p:nvSpPr>
                <p:spPr>
                  <a:xfrm>
                    <a:off x="5727506" y="6062577"/>
                    <a:ext cx="120087" cy="123004"/>
                  </a:xfrm>
                  <a:custGeom>
                    <a:avLst/>
                    <a:gdLst/>
                    <a:ahLst/>
                    <a:cxnLst/>
                    <a:rect l="l" t="t" r="r" b="b"/>
                    <a:pathLst>
                      <a:path w="120087" h="123004" extrusionOk="0">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15"/>
                  <p:cNvSpPr/>
                  <p:nvPr/>
                </p:nvSpPr>
                <p:spPr>
                  <a:xfrm>
                    <a:off x="5234593" y="6062577"/>
                    <a:ext cx="120123" cy="123004"/>
                  </a:xfrm>
                  <a:custGeom>
                    <a:avLst/>
                    <a:gdLst/>
                    <a:ahLst/>
                    <a:cxnLst/>
                    <a:rect l="l" t="t" r="r" b="b"/>
                    <a:pathLst>
                      <a:path w="120123" h="123004" extrusionOk="0">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35" name="Google Shape;1035;p15"/>
                <p:cNvSpPr/>
                <p:nvPr/>
              </p:nvSpPr>
              <p:spPr>
                <a:xfrm>
                  <a:off x="5596405" y="5727162"/>
                  <a:ext cx="208395" cy="348308"/>
                </a:xfrm>
                <a:custGeom>
                  <a:avLst/>
                  <a:gdLst/>
                  <a:ahLst/>
                  <a:cxnLst/>
                  <a:rect l="l" t="t" r="r" b="b"/>
                  <a:pathLst>
                    <a:path w="208395" h="348308" extrusionOk="0">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15"/>
                <p:cNvSpPr/>
                <p:nvPr/>
              </p:nvSpPr>
              <p:spPr>
                <a:xfrm>
                  <a:off x="5277809" y="5727162"/>
                  <a:ext cx="207972" cy="348308"/>
                </a:xfrm>
                <a:custGeom>
                  <a:avLst/>
                  <a:gdLst/>
                  <a:ahLst/>
                  <a:cxnLst/>
                  <a:rect l="l" t="t" r="r" b="b"/>
                  <a:pathLst>
                    <a:path w="207972" h="348308" extrusionOk="0">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15"/>
                <p:cNvSpPr/>
                <p:nvPr/>
              </p:nvSpPr>
              <p:spPr>
                <a:xfrm>
                  <a:off x="5340276" y="6171182"/>
                  <a:ext cx="400363" cy="14399"/>
                </a:xfrm>
                <a:custGeom>
                  <a:avLst/>
                  <a:gdLst/>
                  <a:ahLst/>
                  <a:cxnLst/>
                  <a:rect l="l" t="t" r="r" b="b"/>
                  <a:pathLst>
                    <a:path w="400363" h="14399" extrusionOk="0">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38" name="Google Shape;1038;p15"/>
              <p:cNvSpPr/>
              <p:nvPr/>
            </p:nvSpPr>
            <p:spPr>
              <a:xfrm>
                <a:off x="5197376" y="5607922"/>
                <a:ext cx="687857" cy="614927"/>
              </a:xfrm>
              <a:custGeom>
                <a:avLst/>
                <a:gdLst/>
                <a:ahLst/>
                <a:cxnLst/>
                <a:rect l="l" t="t" r="r" b="b"/>
                <a:pathLst>
                  <a:path w="687857" h="614927" extrusionOk="0">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15"/>
              <p:cNvSpPr/>
              <p:nvPr/>
            </p:nvSpPr>
            <p:spPr>
              <a:xfrm>
                <a:off x="5514402" y="5806969"/>
                <a:ext cx="53381" cy="308734"/>
              </a:xfrm>
              <a:custGeom>
                <a:avLst/>
                <a:gdLst/>
                <a:ahLst/>
                <a:cxnLst/>
                <a:rect l="l" t="t" r="r" b="b"/>
                <a:pathLst>
                  <a:path w="53381" h="308734" extrusionOk="0">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15"/>
              <p:cNvSpPr/>
              <p:nvPr/>
            </p:nvSpPr>
            <p:spPr>
              <a:xfrm>
                <a:off x="5503811" y="6208451"/>
                <a:ext cx="74600" cy="99946"/>
              </a:xfrm>
              <a:custGeom>
                <a:avLst/>
                <a:gdLst/>
                <a:ahLst/>
                <a:cxnLst/>
                <a:rect l="l" t="t" r="r" b="b"/>
                <a:pathLst>
                  <a:path w="74600" h="99946" extrusionOk="0">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9"/>
          <p:cNvSpPr txBox="1">
            <a:spLocks noGrp="1"/>
          </p:cNvSpPr>
          <p:nvPr>
            <p:ph type="body" idx="1"/>
          </p:nvPr>
        </p:nvSpPr>
        <p:spPr>
          <a:xfrm>
            <a:off x="249253" y="1432382"/>
            <a:ext cx="5627671" cy="4377696"/>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a:t>   The use of computers, smartphones, tablets, televisions and video games is now a constant feature of our lives. Their excessive use, however, can lead to a detachment from reality (offline), and an addiction to the world (online), resulting in reduced interest in non-digital activities and interactions. This is the phenomenon of alienation, from which we can protect ourselves, for example, by reducing the amount of time spent online</a:t>
            </a:r>
            <a:endParaRPr/>
          </a:p>
        </p:txBody>
      </p:sp>
      <p:sp>
        <p:nvSpPr>
          <p:cNvPr id="1046" name="Google Shape;1046;p89"/>
          <p:cNvSpPr txBox="1">
            <a:spLocks noGrp="1"/>
          </p:cNvSpPr>
          <p:nvPr>
            <p:ph type="body" idx="2"/>
          </p:nvPr>
        </p:nvSpPr>
        <p:spPr>
          <a:xfrm>
            <a:off x="467089" y="439730"/>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The risk of alienation</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1047" name="Google Shape;1047;p89"/>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193562" y="439730"/>
            <a:ext cx="5383546" cy="6045736"/>
          </a:xfrm>
          <a:prstGeom prst="rect">
            <a:avLst/>
          </a:prstGeom>
          <a:solidFill>
            <a:srgbClr val="F2F2F2"/>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90"/>
          <p:cNvSpPr txBox="1">
            <a:spLocks noGrp="1"/>
          </p:cNvSpPr>
          <p:nvPr>
            <p:ph type="body" idx="1"/>
          </p:nvPr>
        </p:nvSpPr>
        <p:spPr>
          <a:xfrm>
            <a:off x="194583" y="796121"/>
            <a:ext cx="6199718" cy="239891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n-US"/>
              <a:t>   Constant reliance on technological support in carrying out even the most mundane activities of daily living may have an opposite effect on cognitive abilities. Instead of stimulating them, it may generate their decay</a:t>
            </a:r>
            <a:endParaRPr/>
          </a:p>
        </p:txBody>
      </p:sp>
      <p:sp>
        <p:nvSpPr>
          <p:cNvPr id="1053" name="Google Shape;1053;p90"/>
          <p:cNvSpPr txBox="1">
            <a:spLocks noGrp="1"/>
          </p:cNvSpPr>
          <p:nvPr>
            <p:ph type="body" idx="2"/>
          </p:nvPr>
        </p:nvSpPr>
        <p:spPr>
          <a:xfrm>
            <a:off x="395817" y="229116"/>
            <a:ext cx="4256783"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Cognitive laziness</a:t>
            </a:r>
            <a:endParaRPr/>
          </a:p>
        </p:txBody>
      </p:sp>
      <p:pic>
        <p:nvPicPr>
          <p:cNvPr id="1054" name="Google Shape;1054;p90"/>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4301" y="439730"/>
            <a:ext cx="5154232" cy="6045736"/>
          </a:xfrm>
          <a:prstGeom prst="rect">
            <a:avLst/>
          </a:prstGeom>
          <a:solidFill>
            <a:srgbClr val="F2F2F2"/>
          </a:solidFill>
          <a:ln>
            <a:noFill/>
          </a:ln>
        </p:spPr>
      </p:pic>
      <p:sp>
        <p:nvSpPr>
          <p:cNvPr id="1055" name="Google Shape;1055;p90"/>
          <p:cNvSpPr txBox="1"/>
          <p:nvPr/>
        </p:nvSpPr>
        <p:spPr>
          <a:xfrm>
            <a:off x="171300" y="3055101"/>
            <a:ext cx="5988807"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  The alteration of sleep-wake rhythm</a:t>
            </a:r>
            <a:endParaRPr sz="3600" b="1" i="0" u="none" strike="noStrike" cap="none">
              <a:solidFill>
                <a:srgbClr val="24BAA2"/>
              </a:solidFill>
              <a:latin typeface="Calibri"/>
              <a:ea typeface="Calibri"/>
              <a:cs typeface="Calibri"/>
              <a:sym typeface="Calibri"/>
            </a:endParaRPr>
          </a:p>
        </p:txBody>
      </p:sp>
      <p:sp>
        <p:nvSpPr>
          <p:cNvPr id="1056" name="Google Shape;1056;p90"/>
          <p:cNvSpPr txBox="1"/>
          <p:nvPr/>
        </p:nvSpPr>
        <p:spPr>
          <a:xfrm>
            <a:off x="206149" y="4057316"/>
            <a:ext cx="6056842" cy="31826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FFFFFF"/>
              </a:buClr>
              <a:buSzPts val="2400"/>
              <a:buFont typeface="Arial"/>
              <a:buNone/>
            </a:pPr>
            <a:r>
              <a:rPr lang="en-US" sz="2400" b="0" i="0" u="none" strike="noStrike" cap="none">
                <a:solidFill>
                  <a:srgbClr val="FFFFFF"/>
                </a:solidFill>
                <a:latin typeface="Calibri"/>
                <a:ea typeface="Calibri"/>
                <a:cs typeface="Calibri"/>
                <a:sym typeface="Calibri"/>
              </a:rPr>
              <a:t>   Artificial light from devices can negatively affect our circadian rhythms, worsening the quality of rest. It is best to avoid using smartphones and tablets before going to sleep, or at least activate the "night" function on the screen that will attenuate blue radiation</a:t>
            </a:r>
            <a:endParaRPr sz="2400" b="0" i="0" u="none" strike="noStrike" cap="none">
              <a:solidFill>
                <a:srgbClr val="FFFFFF"/>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g18d05828803_0_24"/>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2" cy="6045738"/>
          </a:xfrm>
          <a:prstGeom prst="rect">
            <a:avLst/>
          </a:prstGeom>
          <a:solidFill>
            <a:srgbClr val="F2F2F2"/>
          </a:solidFill>
          <a:ln>
            <a:noFill/>
          </a:ln>
        </p:spPr>
      </p:pic>
      <p:sp>
        <p:nvSpPr>
          <p:cNvPr id="1062" name="Google Shape;1062;g18d05828803_0_24"/>
          <p:cNvSpPr txBox="1">
            <a:spLocks noGrp="1"/>
          </p:cNvSpPr>
          <p:nvPr>
            <p:ph type="body" idx="2"/>
          </p:nvPr>
        </p:nvSpPr>
        <p:spPr>
          <a:xfrm>
            <a:off x="705125" y="2031151"/>
            <a:ext cx="4757700" cy="19206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688"/>
              <a:buNone/>
            </a:pPr>
            <a:r>
              <a:rPr lang="en-US" sz="2550">
                <a:solidFill>
                  <a:schemeClr val="lt1"/>
                </a:solidFill>
              </a:rPr>
              <a:t>You are doing AMAZING…and only have one more Topic to cover and then you will have completed the entire Module…</a:t>
            </a:r>
            <a:endParaRPr sz="2550">
              <a:solidFill>
                <a:schemeClr val="lt1"/>
              </a:solidFill>
            </a:endParaRPr>
          </a:p>
        </p:txBody>
      </p:sp>
      <p:sp>
        <p:nvSpPr>
          <p:cNvPr id="1063" name="Google Shape;1063;g18d05828803_0_24"/>
          <p:cNvSpPr txBox="1"/>
          <p:nvPr/>
        </p:nvSpPr>
        <p:spPr>
          <a:xfrm>
            <a:off x="701163" y="1105575"/>
            <a:ext cx="4939313" cy="8217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600"/>
              <a:buFont typeface="Arial"/>
              <a:buNone/>
            </a:pPr>
            <a:r>
              <a:rPr lang="en-US" sz="4600" b="1" i="0" u="none" strike="noStrike" cap="none">
                <a:solidFill>
                  <a:srgbClr val="24BAA2"/>
                </a:solidFill>
                <a:latin typeface="Calibri"/>
                <a:ea typeface="Calibri"/>
                <a:cs typeface="Calibri"/>
                <a:sym typeface="Calibri"/>
              </a:rPr>
              <a:t>The LAST EFFORT! </a:t>
            </a:r>
            <a:endParaRPr sz="2400" b="0" i="0" u="none" strike="noStrike" cap="none">
              <a:solidFill>
                <a:srgbClr val="000000"/>
              </a:solidFill>
              <a:latin typeface="Arial"/>
              <a:ea typeface="Arial"/>
              <a:cs typeface="Arial"/>
              <a:sym typeface="Arial"/>
            </a:endParaRPr>
          </a:p>
        </p:txBody>
      </p:sp>
      <p:sp>
        <p:nvSpPr>
          <p:cNvPr id="1064" name="Google Shape;1064;g18d05828803_0_24"/>
          <p:cNvSpPr txBox="1"/>
          <p:nvPr/>
        </p:nvSpPr>
        <p:spPr>
          <a:xfrm>
            <a:off x="816125" y="4607100"/>
            <a:ext cx="46467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2750"/>
              <a:buFont typeface="Arial"/>
              <a:buNone/>
            </a:pPr>
            <a:r>
              <a:rPr lang="en-US" sz="2750" b="1" i="0" u="none" strike="noStrike" cap="none">
                <a:solidFill>
                  <a:srgbClr val="24BAA2"/>
                </a:solidFill>
                <a:latin typeface="Calibri"/>
                <a:ea typeface="Calibri"/>
                <a:cs typeface="Calibri"/>
                <a:sym typeface="Calibri"/>
              </a:rPr>
              <a:t>Keep your concentration high!</a:t>
            </a:r>
            <a:endParaRPr sz="1600" b="0" i="0" u="none" strike="noStrike" cap="none">
              <a:solidFill>
                <a:srgbClr val="24BAA2"/>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91"/>
          <p:cNvSpPr txBox="1">
            <a:spLocks noGrp="1"/>
          </p:cNvSpPr>
          <p:nvPr>
            <p:ph type="body" idx="1"/>
          </p:nvPr>
        </p:nvSpPr>
        <p:spPr>
          <a:xfrm>
            <a:off x="5497150" y="3602325"/>
            <a:ext cx="578045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a:t>Work Environment and Cooperation</a:t>
            </a:r>
            <a:endParaRPr/>
          </a:p>
        </p:txBody>
      </p:sp>
      <p:sp>
        <p:nvSpPr>
          <p:cNvPr id="1071" name="Google Shape;1071;p91"/>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04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92"/>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1077" name="Google Shape;1077;p92"/>
          <p:cNvSpPr txBox="1">
            <a:spLocks noGrp="1"/>
          </p:cNvSpPr>
          <p:nvPr>
            <p:ph type="body" idx="1"/>
          </p:nvPr>
        </p:nvSpPr>
        <p:spPr>
          <a:xfrm>
            <a:off x="2373745" y="3777673"/>
            <a:ext cx="8018030" cy="2235200"/>
          </a:xfrm>
          <a:prstGeom prst="rect">
            <a:avLst/>
          </a:prstGeom>
          <a:solidFill>
            <a:srgbClr val="7F3494"/>
          </a:solidFill>
          <a:ln>
            <a:noFill/>
          </a:ln>
        </p:spPr>
        <p:txBody>
          <a:bodyPr spcFirstLastPara="1" wrap="square" lIns="91425" tIns="45700" rIns="91425" bIns="45700" anchor="ctr" anchorCtr="0">
            <a:normAutofit lnSpcReduction="10000"/>
          </a:bodyPr>
          <a:lstStyle/>
          <a:p>
            <a:pPr marL="457200" marR="0" lvl="0" indent="0" algn="ctr" rtl="0">
              <a:lnSpc>
                <a:spcPct val="90000"/>
              </a:lnSpc>
              <a:spcBef>
                <a:spcPts val="1000"/>
              </a:spcBef>
              <a:spcAft>
                <a:spcPts val="0"/>
              </a:spcAft>
              <a:buClr>
                <a:schemeClr val="lt1"/>
              </a:buClr>
              <a:buSzPts val="3000"/>
              <a:buFont typeface="Arial"/>
              <a:buNone/>
            </a:pPr>
            <a:endParaRPr sz="2400" i="0">
              <a:solidFill>
                <a:schemeClr val="lt1"/>
              </a:solidFill>
            </a:endParaRPr>
          </a:p>
          <a:p>
            <a:pPr marL="457200" marR="0" lvl="0" indent="0" algn="l" rtl="0">
              <a:lnSpc>
                <a:spcPct val="90000"/>
              </a:lnSpc>
              <a:spcBef>
                <a:spcPts val="1000"/>
              </a:spcBef>
              <a:spcAft>
                <a:spcPts val="0"/>
              </a:spcAft>
              <a:buClr>
                <a:schemeClr val="lt1"/>
              </a:buClr>
              <a:buSzPts val="3000"/>
              <a:buFont typeface="Arial"/>
              <a:buNone/>
            </a:pPr>
            <a:r>
              <a:rPr lang="en-US" sz="2400" b="1" i="0">
                <a:solidFill>
                  <a:schemeClr val="lt1"/>
                </a:solidFill>
              </a:rPr>
              <a:t>COMMUNICATION AND COOPERATION </a:t>
            </a:r>
            <a:r>
              <a:rPr lang="en-US" sz="2400" i="0">
                <a:solidFill>
                  <a:schemeClr val="lt1"/>
                </a:solidFill>
              </a:rPr>
              <a:t>among colleagues are two key elements in achieving excellent work results, both in terms of performance and personal satisfaction. When you work cooperatively, you become better able to deal with difficult situations and solve problems.</a:t>
            </a:r>
            <a:endParaRPr/>
          </a:p>
          <a:p>
            <a:pPr marL="457200" marR="0" lvl="0" indent="0" algn="ctr" rtl="0">
              <a:lnSpc>
                <a:spcPct val="90000"/>
              </a:lnSpc>
              <a:spcBef>
                <a:spcPts val="1000"/>
              </a:spcBef>
              <a:spcAft>
                <a:spcPts val="0"/>
              </a:spcAft>
              <a:buClr>
                <a:schemeClr val="lt1"/>
              </a:buClr>
              <a:buSzPts val="3000"/>
              <a:buFont typeface="Arial"/>
              <a:buNone/>
            </a:pPr>
            <a:endParaRPr sz="2400" i="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1948" cy="6858000"/>
          </a:xfrm>
          <a:prstGeom prst="rect">
            <a:avLst/>
          </a:prstGeom>
          <a:noFill/>
          <a:ln>
            <a:noFill/>
          </a:ln>
        </p:spPr>
      </p:pic>
      <p:sp>
        <p:nvSpPr>
          <p:cNvPr id="336" name="Google Shape;336;p36"/>
          <p:cNvSpPr txBox="1">
            <a:spLocks noGrp="1"/>
          </p:cNvSpPr>
          <p:nvPr>
            <p:ph type="body" idx="1"/>
          </p:nvPr>
        </p:nvSpPr>
        <p:spPr>
          <a:xfrm>
            <a:off x="3879272" y="3087256"/>
            <a:ext cx="6557820" cy="34290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i="0">
                <a:solidFill>
                  <a:srgbClr val="7F3494"/>
                </a:solidFill>
              </a:rPr>
              <a:t>   The principal approach to burnout prevention involves </a:t>
            </a:r>
            <a:r>
              <a:rPr lang="en-US" b="1" i="0">
                <a:solidFill>
                  <a:srgbClr val="7F3494"/>
                </a:solidFill>
              </a:rPr>
              <a:t>person-focused strategies</a:t>
            </a:r>
            <a:r>
              <a:rPr lang="en-US" i="0">
                <a:solidFill>
                  <a:srgbClr val="7F3494"/>
                </a:solidFill>
              </a:rPr>
              <a:t>, i.e., those aimed at improving psychosocial well-being, relaxation, changing work habits, or even promoting the ability to manage and cope with malaise. </a:t>
            </a:r>
            <a:endParaRPr i="0">
              <a:solidFill>
                <a:srgbClr val="7F3494"/>
              </a:solidFill>
            </a:endParaRPr>
          </a:p>
          <a:p>
            <a:pPr marL="457200" marR="0" lvl="0" indent="-228600" algn="l" rtl="0">
              <a:lnSpc>
                <a:spcPct val="90000"/>
              </a:lnSpc>
              <a:spcBef>
                <a:spcPts val="1000"/>
              </a:spcBef>
              <a:spcAft>
                <a:spcPts val="0"/>
              </a:spcAft>
              <a:buClr>
                <a:schemeClr val="lt1"/>
              </a:buClr>
              <a:buSzPts val="2400"/>
              <a:buFont typeface="Arial"/>
              <a:buNone/>
            </a:pPr>
            <a:r>
              <a:rPr lang="en-US" i="0">
                <a:solidFill>
                  <a:srgbClr val="7F3494"/>
                </a:solidFill>
              </a:rPr>
              <a:t>   The main strategy that is commonly adopted is that of creating a </a:t>
            </a:r>
            <a:r>
              <a:rPr lang="en-US" b="1">
                <a:solidFill>
                  <a:srgbClr val="7F3494"/>
                </a:solidFill>
              </a:rPr>
              <a:t>work-life balance</a:t>
            </a:r>
            <a:r>
              <a:rPr lang="en-US" i="0">
                <a:solidFill>
                  <a:srgbClr val="7F3494"/>
                </a:solidFill>
              </a:rPr>
              <a:t>. </a:t>
            </a:r>
            <a:endParaRPr i="0">
              <a:solidFill>
                <a:srgbClr val="7F3494"/>
              </a:solidFill>
            </a:endParaRPr>
          </a:p>
        </p:txBody>
      </p:sp>
      <p:sp>
        <p:nvSpPr>
          <p:cNvPr id="337" name="Google Shape;337;p36"/>
          <p:cNvSpPr txBox="1">
            <a:spLocks noGrp="1"/>
          </p:cNvSpPr>
          <p:nvPr>
            <p:ph type="body" idx="2"/>
          </p:nvPr>
        </p:nvSpPr>
        <p:spPr>
          <a:xfrm>
            <a:off x="214866" y="391477"/>
            <a:ext cx="2718834" cy="12433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4800">
                <a:solidFill>
                  <a:srgbClr val="7F3494"/>
                </a:solidFill>
              </a:rPr>
              <a:t>Work-life balance</a:t>
            </a:r>
            <a:endParaRPr sz="4800">
              <a:solidFill>
                <a:srgbClr val="7F3494"/>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93"/>
          <p:cNvSpPr txBox="1">
            <a:spLocks noGrp="1"/>
          </p:cNvSpPr>
          <p:nvPr>
            <p:ph type="body" idx="1"/>
          </p:nvPr>
        </p:nvSpPr>
        <p:spPr>
          <a:xfrm>
            <a:off x="798378" y="1669142"/>
            <a:ext cx="10595237" cy="2466622"/>
          </a:xfrm>
          <a:prstGeom prst="rect">
            <a:avLst/>
          </a:prstGeom>
          <a:noFill/>
          <a:ln>
            <a:noFill/>
          </a:ln>
        </p:spPr>
        <p:txBody>
          <a:bodyPr spcFirstLastPara="1" wrap="square" lIns="91425" tIns="45700" rIns="91425" bIns="45700" anchor="t" anchorCtr="0">
            <a:noAutofit/>
          </a:bodyPr>
          <a:lstStyle/>
          <a:p>
            <a:pPr marL="571500" marR="0" lvl="0" indent="-342900" algn="l" rtl="0">
              <a:lnSpc>
                <a:spcPct val="90000"/>
              </a:lnSpc>
              <a:spcBef>
                <a:spcPts val="1000"/>
              </a:spcBef>
              <a:spcAft>
                <a:spcPts val="0"/>
              </a:spcAft>
              <a:buClr>
                <a:srgbClr val="092E4B"/>
              </a:buClr>
              <a:buSzPts val="2400"/>
              <a:buFont typeface="Arial"/>
              <a:buChar char="•"/>
            </a:pPr>
            <a:r>
              <a:rPr lang="en-US"/>
              <a:t>Improved sense of belonging to the company</a:t>
            </a:r>
            <a:endParaRPr/>
          </a:p>
          <a:p>
            <a:pPr marL="571500" marR="0" lvl="0" indent="-342900" algn="l" rtl="0">
              <a:lnSpc>
                <a:spcPct val="90000"/>
              </a:lnSpc>
              <a:spcBef>
                <a:spcPts val="1000"/>
              </a:spcBef>
              <a:spcAft>
                <a:spcPts val="0"/>
              </a:spcAft>
              <a:buClr>
                <a:srgbClr val="092E4B"/>
              </a:buClr>
              <a:buSzPts val="2400"/>
              <a:buFont typeface="Arial"/>
              <a:buChar char="•"/>
            </a:pPr>
            <a:r>
              <a:rPr lang="en-US"/>
              <a:t>Increased motivation and a sense of togetherness among colleagues</a:t>
            </a:r>
            <a:endParaRPr/>
          </a:p>
          <a:p>
            <a:pPr marL="571500" marR="0" lvl="0" indent="-342900" algn="l" rtl="0">
              <a:lnSpc>
                <a:spcPct val="90000"/>
              </a:lnSpc>
              <a:spcBef>
                <a:spcPts val="1000"/>
              </a:spcBef>
              <a:spcAft>
                <a:spcPts val="0"/>
              </a:spcAft>
              <a:buClr>
                <a:srgbClr val="092E4B"/>
              </a:buClr>
              <a:buSzPts val="2400"/>
              <a:buFont typeface="Arial"/>
              <a:buChar char="•"/>
            </a:pPr>
            <a:r>
              <a:rPr lang="en-US"/>
              <a:t>Reduced conflict</a:t>
            </a:r>
            <a:endParaRPr/>
          </a:p>
          <a:p>
            <a:pPr marL="571500" marR="0" lvl="0" indent="-342900" algn="l" rtl="0">
              <a:lnSpc>
                <a:spcPct val="90000"/>
              </a:lnSpc>
              <a:spcBef>
                <a:spcPts val="1000"/>
              </a:spcBef>
              <a:spcAft>
                <a:spcPts val="0"/>
              </a:spcAft>
              <a:buClr>
                <a:srgbClr val="092E4B"/>
              </a:buClr>
              <a:buSzPts val="2400"/>
              <a:buFont typeface="Arial"/>
              <a:buChar char="•"/>
            </a:pPr>
            <a:r>
              <a:rPr lang="en-US"/>
              <a:t>Higher levels of productive efficiency and effectiveness</a:t>
            </a:r>
            <a:endParaRPr/>
          </a:p>
          <a:p>
            <a:pPr marL="571500" marR="0" lvl="0" indent="-342900" algn="l" rtl="0">
              <a:lnSpc>
                <a:spcPct val="90000"/>
              </a:lnSpc>
              <a:spcBef>
                <a:spcPts val="1000"/>
              </a:spcBef>
              <a:spcAft>
                <a:spcPts val="0"/>
              </a:spcAft>
              <a:buClr>
                <a:srgbClr val="092E4B"/>
              </a:buClr>
              <a:buSzPts val="2400"/>
              <a:buFont typeface="Arial"/>
              <a:buChar char="•"/>
            </a:pPr>
            <a:r>
              <a:rPr lang="en-US"/>
              <a:t>Achievement of company goals with greater ease.</a:t>
            </a:r>
            <a:endParaRPr/>
          </a:p>
        </p:txBody>
      </p:sp>
      <p:sp>
        <p:nvSpPr>
          <p:cNvPr id="1083" name="Google Shape;1083;p93"/>
          <p:cNvSpPr txBox="1">
            <a:spLocks noGrp="1"/>
          </p:cNvSpPr>
          <p:nvPr>
            <p:ph type="body" idx="2"/>
          </p:nvPr>
        </p:nvSpPr>
        <p:spPr>
          <a:xfrm>
            <a:off x="674554" y="605120"/>
            <a:ext cx="10595237" cy="116879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The benefits you can get from cooperation at work:</a:t>
            </a:r>
            <a:endParaRPr/>
          </a:p>
        </p:txBody>
      </p:sp>
      <p:sp>
        <p:nvSpPr>
          <p:cNvPr id="1084" name="Google Shape;1084;p93"/>
          <p:cNvSpPr txBox="1"/>
          <p:nvPr/>
        </p:nvSpPr>
        <p:spPr>
          <a:xfrm>
            <a:off x="2608083" y="4190502"/>
            <a:ext cx="6975826" cy="1168797"/>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90000"/>
              </a:lnSpc>
              <a:spcBef>
                <a:spcPts val="1000"/>
              </a:spcBef>
              <a:spcAft>
                <a:spcPts val="0"/>
              </a:spcAft>
              <a:buClr>
                <a:srgbClr val="092E4B"/>
              </a:buClr>
              <a:buSzPts val="2400"/>
              <a:buFont typeface="Arial"/>
              <a:buNone/>
            </a:pPr>
            <a:r>
              <a:rPr lang="en-US" sz="4400" b="1" i="0" u="none" strike="noStrike" cap="none">
                <a:solidFill>
                  <a:srgbClr val="24BAA2"/>
                </a:solidFill>
                <a:latin typeface="Calibri"/>
                <a:ea typeface="Calibri"/>
                <a:cs typeface="Calibri"/>
                <a:sym typeface="Calibri"/>
              </a:rPr>
              <a:t>  </a:t>
            </a:r>
            <a:r>
              <a:rPr lang="en-US" sz="2400" b="1" i="0" u="none" strike="noStrike" cap="none">
                <a:solidFill>
                  <a:srgbClr val="24BAA2"/>
                </a:solidFill>
                <a:latin typeface="Calibri"/>
                <a:ea typeface="Calibri"/>
                <a:cs typeface="Calibri"/>
                <a:sym typeface="Calibri"/>
              </a:rPr>
              <a:t>We suggest some strategies for improving communication among colleagues</a:t>
            </a:r>
            <a:endParaRPr sz="4400" b="1" i="0" u="none" strike="noStrike" cap="none">
              <a:solidFill>
                <a:srgbClr val="24BAA2"/>
              </a:solidFill>
              <a:latin typeface="Calibri"/>
              <a:ea typeface="Calibri"/>
              <a:cs typeface="Calibri"/>
              <a:sym typeface="Calibri"/>
            </a:endParaRPr>
          </a:p>
        </p:txBody>
      </p:sp>
      <p:sp>
        <p:nvSpPr>
          <p:cNvPr id="1085" name="Google Shape;1085;p93"/>
          <p:cNvSpPr/>
          <p:nvPr/>
        </p:nvSpPr>
        <p:spPr>
          <a:xfrm>
            <a:off x="5769429" y="5414037"/>
            <a:ext cx="1023257" cy="943618"/>
          </a:xfrm>
          <a:prstGeom prst="downArrow">
            <a:avLst>
              <a:gd name="adj1" fmla="val 50000"/>
              <a:gd name="adj2" fmla="val 50000"/>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4"/>
          <p:cNvSpPr txBox="1">
            <a:spLocks noGrp="1"/>
          </p:cNvSpPr>
          <p:nvPr>
            <p:ph type="body" idx="1"/>
          </p:nvPr>
        </p:nvSpPr>
        <p:spPr>
          <a:xfrm>
            <a:off x="798381" y="1565257"/>
            <a:ext cx="6878769" cy="4456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92E4B"/>
              </a:buClr>
              <a:buSzPts val="2400"/>
              <a:buNone/>
            </a:pPr>
            <a:r>
              <a:rPr lang="en-US"/>
              <a:t>You can communicate in different ways: in person, by e-mail, via chat, or on online platforms.</a:t>
            </a:r>
            <a:endParaRPr/>
          </a:p>
          <a:p>
            <a:pPr marL="0" lvl="0" indent="0" algn="l" rtl="0">
              <a:lnSpc>
                <a:spcPct val="90000"/>
              </a:lnSpc>
              <a:spcBef>
                <a:spcPts val="1000"/>
              </a:spcBef>
              <a:spcAft>
                <a:spcPts val="0"/>
              </a:spcAft>
              <a:buClr>
                <a:srgbClr val="092E4B"/>
              </a:buClr>
              <a:buSzPts val="2400"/>
              <a:buNone/>
            </a:pPr>
            <a:r>
              <a:rPr lang="en-US"/>
              <a:t>The choice of the channel may depend both on the topic at hand and on various kinds of needs, whether technical, economic, or personal. In any case, it is good to be clear about the tool you want to adopt and make sure that everyone knows how to use it. </a:t>
            </a:r>
            <a:endParaRPr/>
          </a:p>
          <a:p>
            <a:pPr marL="0" lvl="0" indent="0" algn="l" rtl="0">
              <a:lnSpc>
                <a:spcPct val="90000"/>
              </a:lnSpc>
              <a:spcBef>
                <a:spcPts val="1000"/>
              </a:spcBef>
              <a:spcAft>
                <a:spcPts val="0"/>
              </a:spcAft>
              <a:buClr>
                <a:srgbClr val="092E4B"/>
              </a:buClr>
              <a:buSzPts val="2400"/>
              <a:buNone/>
            </a:pPr>
            <a:r>
              <a:rPr lang="en-US" b="1"/>
              <a:t>To make communication effective, it is essential that everyone is on the same wavelength.</a:t>
            </a:r>
            <a:endParaRPr b="1"/>
          </a:p>
          <a:p>
            <a:pPr marL="0" lvl="0" indent="0" algn="l" rtl="0">
              <a:lnSpc>
                <a:spcPct val="90000"/>
              </a:lnSpc>
              <a:spcBef>
                <a:spcPts val="1000"/>
              </a:spcBef>
              <a:spcAft>
                <a:spcPts val="0"/>
              </a:spcAft>
              <a:buClr>
                <a:srgbClr val="092E4B"/>
              </a:buClr>
              <a:buSzPts val="2400"/>
              <a:buNone/>
            </a:pPr>
            <a:r>
              <a:rPr lang="en-US"/>
              <a:t>For rapid communication use instant messaging apps like</a:t>
            </a:r>
            <a:r>
              <a:rPr lang="en-US" b="1"/>
              <a:t> WhatsApp</a:t>
            </a:r>
            <a:r>
              <a:rPr lang="en-US"/>
              <a:t>, for not urgent modes use </a:t>
            </a:r>
            <a:r>
              <a:rPr lang="en-US" b="1"/>
              <a:t>email</a:t>
            </a:r>
            <a:endParaRPr b="1"/>
          </a:p>
        </p:txBody>
      </p:sp>
      <p:sp>
        <p:nvSpPr>
          <p:cNvPr id="1091" name="Google Shape;1091;p9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a:t>1. Identify the communication channel and topic</a:t>
            </a:r>
            <a:endParaRPr/>
          </a:p>
        </p:txBody>
      </p:sp>
      <p:pic>
        <p:nvPicPr>
          <p:cNvPr id="1092" name="Google Shape;1092;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8851" y="2252448"/>
            <a:ext cx="3917175" cy="322827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95"/>
          <p:cNvSpPr txBox="1">
            <a:spLocks noGrp="1"/>
          </p:cNvSpPr>
          <p:nvPr>
            <p:ph type="body" idx="1"/>
          </p:nvPr>
        </p:nvSpPr>
        <p:spPr>
          <a:xfrm>
            <a:off x="352425" y="1160225"/>
            <a:ext cx="7943849" cy="5376000"/>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092E4B"/>
              </a:buClr>
              <a:buSzPts val="2400"/>
              <a:buFont typeface="Arial"/>
              <a:buNone/>
            </a:pPr>
            <a:r>
              <a:rPr lang="en-US"/>
              <a:t>To make your communication truly cooperative, you need to listen and give space to others' ideas as well, and not focus only on your own. </a:t>
            </a:r>
            <a:endParaRPr/>
          </a:p>
          <a:p>
            <a:pPr marL="457200" marR="0" lvl="0" indent="0" algn="l" rtl="0">
              <a:lnSpc>
                <a:spcPct val="90000"/>
              </a:lnSpc>
              <a:spcBef>
                <a:spcPts val="1000"/>
              </a:spcBef>
              <a:spcAft>
                <a:spcPts val="0"/>
              </a:spcAft>
              <a:buClr>
                <a:srgbClr val="092E4B"/>
              </a:buClr>
              <a:buSzPts val="2400"/>
              <a:buFont typeface="Arial"/>
              <a:buNone/>
            </a:pPr>
            <a:r>
              <a:rPr lang="en-US"/>
              <a:t>Communication means exchanging information, including nonverbal information. Therefore, if you are unable to listen and observe, you are unlikely to understand what is required of you, and it will be even more complex to achieve the results you want to achieve.</a:t>
            </a:r>
            <a:endParaRPr/>
          </a:p>
          <a:p>
            <a:pPr marL="457200" marR="0" lvl="0" indent="0" algn="l" rtl="0">
              <a:lnSpc>
                <a:spcPct val="90000"/>
              </a:lnSpc>
              <a:spcBef>
                <a:spcPts val="1000"/>
              </a:spcBef>
              <a:spcAft>
                <a:spcPts val="0"/>
              </a:spcAft>
              <a:buClr>
                <a:srgbClr val="092E4B"/>
              </a:buClr>
              <a:buSzPts val="2400"/>
              <a:buFont typeface="Arial"/>
              <a:buNone/>
            </a:pPr>
            <a:r>
              <a:rPr lang="en-US" b="1"/>
              <a:t>Groups on instant messaging</a:t>
            </a:r>
            <a:r>
              <a:rPr lang="en-US"/>
              <a:t> Apps are frequently used. Probably you have one with your colleagues, but chatting massively on it creates confusion and misunderstanding.</a:t>
            </a:r>
            <a:endParaRPr/>
          </a:p>
          <a:p>
            <a:pPr marL="457200" marR="0" lvl="0" indent="0" algn="l" rtl="0">
              <a:lnSpc>
                <a:spcPct val="90000"/>
              </a:lnSpc>
              <a:spcBef>
                <a:spcPts val="1000"/>
              </a:spcBef>
              <a:spcAft>
                <a:spcPts val="0"/>
              </a:spcAft>
              <a:buClr>
                <a:srgbClr val="092E4B"/>
              </a:buClr>
              <a:buSzPts val="2400"/>
              <a:buFont typeface="Arial"/>
              <a:buNone/>
            </a:pPr>
            <a:r>
              <a:rPr lang="en-US"/>
              <a:t>At times a </a:t>
            </a:r>
            <a:r>
              <a:rPr lang="en-US" b="1"/>
              <a:t>private chat</a:t>
            </a:r>
            <a:r>
              <a:rPr lang="en-US"/>
              <a:t> where you can talk with one person at a time is more useful.</a:t>
            </a:r>
            <a:endParaRPr/>
          </a:p>
        </p:txBody>
      </p:sp>
      <p:sp>
        <p:nvSpPr>
          <p:cNvPr id="1098" name="Google Shape;1098;p95"/>
          <p:cNvSpPr txBox="1">
            <a:spLocks noGrp="1"/>
          </p:cNvSpPr>
          <p:nvPr>
            <p:ph type="body" idx="2"/>
          </p:nvPr>
        </p:nvSpPr>
        <p:spPr>
          <a:xfrm>
            <a:off x="539756" y="484177"/>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2.	Prioritise two-way communication</a:t>
            </a:r>
            <a:endParaRPr/>
          </a:p>
        </p:txBody>
      </p:sp>
      <p:pic>
        <p:nvPicPr>
          <p:cNvPr id="1099" name="Google Shape;1099;p95"/>
          <p:cNvPicPr preferRelativeResize="0"/>
          <p:nvPr/>
        </p:nvPicPr>
        <p:blipFill rotWithShape="1">
          <a:blip r:embed="rId3">
            <a:alphaModFix/>
          </a:blip>
          <a:srcRect/>
          <a:stretch/>
        </p:blipFill>
        <p:spPr>
          <a:xfrm>
            <a:off x="8105775" y="1591151"/>
            <a:ext cx="3556300" cy="3838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96" descr="Checkmark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18573" y="1824472"/>
            <a:ext cx="680603" cy="680603"/>
          </a:xfrm>
          <a:prstGeom prst="rect">
            <a:avLst/>
          </a:prstGeom>
          <a:noFill/>
          <a:ln>
            <a:noFill/>
          </a:ln>
        </p:spPr>
      </p:pic>
      <p:sp>
        <p:nvSpPr>
          <p:cNvPr id="1105" name="Google Shape;1105;p96"/>
          <p:cNvSpPr txBox="1">
            <a:spLocks noGrp="1"/>
          </p:cNvSpPr>
          <p:nvPr>
            <p:ph type="body" idx="1"/>
          </p:nvPr>
        </p:nvSpPr>
        <p:spPr>
          <a:xfrm>
            <a:off x="263050" y="1383824"/>
            <a:ext cx="8591400" cy="145620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During communication it is important to stick to what happened and can be confirmed, and not to interpretations that can be made of a situation. Creating stories is inevitable, but you must try to separate them from the facts</a:t>
            </a:r>
            <a:endParaRPr/>
          </a:p>
        </p:txBody>
      </p:sp>
      <p:sp>
        <p:nvSpPr>
          <p:cNvPr id="1106" name="Google Shape;1106;p96"/>
          <p:cNvSpPr txBox="1">
            <a:spLocks noGrp="1"/>
          </p:cNvSpPr>
          <p:nvPr>
            <p:ph type="body" idx="2"/>
          </p:nvPr>
        </p:nvSpPr>
        <p:spPr>
          <a:xfrm>
            <a:off x="493581" y="580170"/>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3.	Stick to facts and not stories</a:t>
            </a:r>
            <a:endParaRPr/>
          </a:p>
        </p:txBody>
      </p:sp>
      <p:sp>
        <p:nvSpPr>
          <p:cNvPr id="1107" name="Google Shape;1107;p96"/>
          <p:cNvSpPr txBox="1"/>
          <p:nvPr/>
        </p:nvSpPr>
        <p:spPr>
          <a:xfrm>
            <a:off x="493718" y="3047612"/>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4.	Be confident</a:t>
            </a:r>
            <a:endParaRPr sz="3600" b="1" i="0" u="none" strike="noStrike" cap="none">
              <a:solidFill>
                <a:srgbClr val="24BAA2"/>
              </a:solidFill>
              <a:latin typeface="Calibri"/>
              <a:ea typeface="Calibri"/>
              <a:cs typeface="Calibri"/>
              <a:sym typeface="Calibri"/>
            </a:endParaRPr>
          </a:p>
        </p:txBody>
      </p:sp>
      <p:sp>
        <p:nvSpPr>
          <p:cNvPr id="1108" name="Google Shape;1108;p96"/>
          <p:cNvSpPr txBox="1"/>
          <p:nvPr/>
        </p:nvSpPr>
        <p:spPr>
          <a:xfrm>
            <a:off x="1950797" y="3697950"/>
            <a:ext cx="9686128" cy="27006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To be credible when communicating with your colleagues, it is important to show confidence in what you are saying. To do this, maintain eye contact, and do not use an authoritative or arrogant tone with those in front of you, but always try to be empathetic. Even </a:t>
            </a:r>
            <a:r>
              <a:rPr lang="en-US" sz="2400" b="1" i="0" u="none" strike="noStrike" cap="none">
                <a:solidFill>
                  <a:srgbClr val="092E4B"/>
                </a:solidFill>
                <a:latin typeface="Calibri"/>
                <a:ea typeface="Calibri"/>
                <a:cs typeface="Calibri"/>
                <a:sym typeface="Calibri"/>
              </a:rPr>
              <a:t>when you are having an online meeting</a:t>
            </a:r>
            <a:r>
              <a:rPr lang="en-US" sz="2400" b="0" i="0" u="none" strike="noStrike" cap="none">
                <a:solidFill>
                  <a:srgbClr val="092E4B"/>
                </a:solidFill>
                <a:latin typeface="Calibri"/>
                <a:ea typeface="Calibri"/>
                <a:cs typeface="Calibri"/>
                <a:sym typeface="Calibri"/>
              </a:rPr>
              <a:t>, remember to keep the audio and the camera on and look at the camera while you are talking. Most of the meeting platforms allow you to </a:t>
            </a:r>
            <a:r>
              <a:rPr lang="en-US" sz="2400" b="1" i="0" u="none" strike="noStrike" cap="none">
                <a:solidFill>
                  <a:srgbClr val="092E4B"/>
                </a:solidFill>
                <a:latin typeface="Calibri"/>
                <a:ea typeface="Calibri"/>
                <a:cs typeface="Calibri"/>
                <a:sym typeface="Calibri"/>
              </a:rPr>
              <a:t>“raise the hand”</a:t>
            </a:r>
            <a:r>
              <a:rPr lang="en-US" sz="2400" b="0" i="0" u="none" strike="noStrike" cap="none">
                <a:solidFill>
                  <a:srgbClr val="092E4B"/>
                </a:solidFill>
                <a:latin typeface="Calibri"/>
                <a:ea typeface="Calibri"/>
                <a:cs typeface="Calibri"/>
                <a:sym typeface="Calibri"/>
              </a:rPr>
              <a:t> to ask to speak then just wait your turn.</a:t>
            </a:r>
            <a:endParaRPr sz="2400" b="0" i="0" u="none" strike="noStrike" cap="none">
              <a:solidFill>
                <a:srgbClr val="092E4B"/>
              </a:solidFill>
              <a:latin typeface="Calibri"/>
              <a:ea typeface="Calibri"/>
              <a:cs typeface="Calibri"/>
              <a:sym typeface="Calibri"/>
            </a:endParaRPr>
          </a:p>
        </p:txBody>
      </p:sp>
      <p:sp>
        <p:nvSpPr>
          <p:cNvPr id="1109" name="Google Shape;1109;p96"/>
          <p:cNvSpPr/>
          <p:nvPr/>
        </p:nvSpPr>
        <p:spPr>
          <a:xfrm>
            <a:off x="9523043" y="1485900"/>
            <a:ext cx="1230682" cy="135407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chemeClr val="dk1"/>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0" name="Google Shape;1110;p96"/>
          <p:cNvGrpSpPr/>
          <p:nvPr/>
        </p:nvGrpSpPr>
        <p:grpSpPr>
          <a:xfrm>
            <a:off x="999057" y="4345963"/>
            <a:ext cx="1083393" cy="1108075"/>
            <a:chOff x="6488295" y="5309031"/>
            <a:chExt cx="1083393" cy="1108075"/>
          </a:xfrm>
        </p:grpSpPr>
        <p:sp>
          <p:nvSpPr>
            <p:cNvPr id="1111" name="Google Shape;1111;p96"/>
            <p:cNvSpPr/>
            <p:nvPr/>
          </p:nvSpPr>
          <p:spPr>
            <a:xfrm>
              <a:off x="7127359" y="5377600"/>
              <a:ext cx="397701" cy="323645"/>
            </a:xfrm>
            <a:custGeom>
              <a:avLst/>
              <a:gdLst/>
              <a:ahLst/>
              <a:cxnLst/>
              <a:rect l="l" t="t" r="r" b="b"/>
              <a:pathLst>
                <a:path w="397701" h="323645" extrusionOk="0">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2" name="Google Shape;1112;p96"/>
            <p:cNvGrpSpPr/>
            <p:nvPr/>
          </p:nvGrpSpPr>
          <p:grpSpPr>
            <a:xfrm>
              <a:off x="6488295" y="5309031"/>
              <a:ext cx="1083393" cy="1108075"/>
              <a:chOff x="6488295" y="5309031"/>
              <a:chExt cx="1083393" cy="1108075"/>
            </a:xfrm>
          </p:grpSpPr>
          <p:sp>
            <p:nvSpPr>
              <p:cNvPr id="1113" name="Google Shape;1113;p96"/>
              <p:cNvSpPr/>
              <p:nvPr/>
            </p:nvSpPr>
            <p:spPr>
              <a:xfrm>
                <a:off x="6488295" y="5309031"/>
                <a:ext cx="647293" cy="1108075"/>
              </a:xfrm>
              <a:custGeom>
                <a:avLst/>
                <a:gdLst/>
                <a:ahLst/>
                <a:cxnLst/>
                <a:rect l="l" t="t" r="r" b="b"/>
                <a:pathLst>
                  <a:path w="647293" h="1108075" extrusionOk="0">
                    <a:moveTo>
                      <a:pt x="619866" y="573237"/>
                    </a:moveTo>
                    <a:lnTo>
                      <a:pt x="551296" y="573237"/>
                    </a:lnTo>
                    <a:lnTo>
                      <a:pt x="551296" y="425128"/>
                    </a:lnTo>
                    <a:cubicBezTo>
                      <a:pt x="551296" y="364787"/>
                      <a:pt x="501926" y="312675"/>
                      <a:pt x="438843" y="312675"/>
                    </a:cubicBezTo>
                    <a:lnTo>
                      <a:pt x="436100" y="312675"/>
                    </a:lnTo>
                    <a:cubicBezTo>
                      <a:pt x="474498" y="279761"/>
                      <a:pt x="499184" y="230392"/>
                      <a:pt x="499184" y="178280"/>
                    </a:cubicBezTo>
                    <a:cubicBezTo>
                      <a:pt x="499184" y="79540"/>
                      <a:pt x="419643" y="0"/>
                      <a:pt x="320904" y="0"/>
                    </a:cubicBezTo>
                    <a:cubicBezTo>
                      <a:pt x="222164" y="0"/>
                      <a:pt x="142624" y="79540"/>
                      <a:pt x="142624" y="178280"/>
                    </a:cubicBezTo>
                    <a:cubicBezTo>
                      <a:pt x="142624" y="233135"/>
                      <a:pt x="167309" y="279761"/>
                      <a:pt x="205708" y="312675"/>
                    </a:cubicBezTo>
                    <a:lnTo>
                      <a:pt x="202965" y="312675"/>
                    </a:lnTo>
                    <a:cubicBezTo>
                      <a:pt x="142624" y="312675"/>
                      <a:pt x="90511" y="362044"/>
                      <a:pt x="90511" y="425128"/>
                    </a:cubicBezTo>
                    <a:lnTo>
                      <a:pt x="90511" y="573237"/>
                    </a:lnTo>
                    <a:lnTo>
                      <a:pt x="21942" y="573237"/>
                    </a:lnTo>
                    <a:cubicBezTo>
                      <a:pt x="10971" y="573237"/>
                      <a:pt x="0" y="584208"/>
                      <a:pt x="0" y="595179"/>
                    </a:cubicBezTo>
                    <a:lnTo>
                      <a:pt x="0" y="737803"/>
                    </a:lnTo>
                    <a:cubicBezTo>
                      <a:pt x="0" y="748774"/>
                      <a:pt x="10971" y="759745"/>
                      <a:pt x="21942" y="759745"/>
                    </a:cubicBezTo>
                    <a:lnTo>
                      <a:pt x="57598" y="759745"/>
                    </a:lnTo>
                    <a:lnTo>
                      <a:pt x="57598" y="1086134"/>
                    </a:lnTo>
                    <a:cubicBezTo>
                      <a:pt x="57598" y="1097105"/>
                      <a:pt x="68569" y="1108076"/>
                      <a:pt x="79540" y="1108076"/>
                    </a:cubicBezTo>
                    <a:lnTo>
                      <a:pt x="567753" y="1108076"/>
                    </a:lnTo>
                    <a:cubicBezTo>
                      <a:pt x="578724" y="1108076"/>
                      <a:pt x="589695" y="1097105"/>
                      <a:pt x="589695" y="1086134"/>
                    </a:cubicBezTo>
                    <a:lnTo>
                      <a:pt x="589695" y="759745"/>
                    </a:lnTo>
                    <a:lnTo>
                      <a:pt x="625351" y="759745"/>
                    </a:lnTo>
                    <a:cubicBezTo>
                      <a:pt x="636322" y="759745"/>
                      <a:pt x="647293" y="748774"/>
                      <a:pt x="647293" y="737803"/>
                    </a:cubicBezTo>
                    <a:lnTo>
                      <a:pt x="647293" y="595179"/>
                    </a:lnTo>
                    <a:cubicBezTo>
                      <a:pt x="641807" y="584208"/>
                      <a:pt x="630837" y="573237"/>
                      <a:pt x="619866" y="573237"/>
                    </a:cubicBezTo>
                    <a:lnTo>
                      <a:pt x="619866" y="573237"/>
                    </a:lnTo>
                    <a:close/>
                    <a:moveTo>
                      <a:pt x="183766" y="178280"/>
                    </a:moveTo>
                    <a:cubicBezTo>
                      <a:pt x="183766" y="104225"/>
                      <a:pt x="244106" y="43884"/>
                      <a:pt x="318161" y="43884"/>
                    </a:cubicBezTo>
                    <a:cubicBezTo>
                      <a:pt x="392215" y="43884"/>
                      <a:pt x="452557" y="104225"/>
                      <a:pt x="452557" y="178280"/>
                    </a:cubicBezTo>
                    <a:cubicBezTo>
                      <a:pt x="452557" y="252334"/>
                      <a:pt x="392215" y="312675"/>
                      <a:pt x="318161" y="312675"/>
                    </a:cubicBezTo>
                    <a:cubicBezTo>
                      <a:pt x="244106" y="312675"/>
                      <a:pt x="183766" y="252334"/>
                      <a:pt x="183766" y="178280"/>
                    </a:cubicBezTo>
                    <a:lnTo>
                      <a:pt x="183766" y="178280"/>
                    </a:lnTo>
                    <a:close/>
                    <a:moveTo>
                      <a:pt x="131653" y="425128"/>
                    </a:moveTo>
                    <a:cubicBezTo>
                      <a:pt x="131653" y="386730"/>
                      <a:pt x="161823" y="356559"/>
                      <a:pt x="200222" y="356559"/>
                    </a:cubicBezTo>
                    <a:lnTo>
                      <a:pt x="438843" y="356559"/>
                    </a:lnTo>
                    <a:cubicBezTo>
                      <a:pt x="477241" y="356559"/>
                      <a:pt x="507412" y="386730"/>
                      <a:pt x="507412" y="425128"/>
                    </a:cubicBezTo>
                    <a:lnTo>
                      <a:pt x="507412" y="573237"/>
                    </a:lnTo>
                    <a:lnTo>
                      <a:pt x="131653" y="573237"/>
                    </a:lnTo>
                    <a:lnTo>
                      <a:pt x="131653" y="425128"/>
                    </a:lnTo>
                    <a:close/>
                    <a:moveTo>
                      <a:pt x="597923" y="715861"/>
                    </a:moveTo>
                    <a:lnTo>
                      <a:pt x="425129" y="715861"/>
                    </a:lnTo>
                    <a:cubicBezTo>
                      <a:pt x="414158" y="715861"/>
                      <a:pt x="403187" y="726832"/>
                      <a:pt x="403187" y="737803"/>
                    </a:cubicBezTo>
                    <a:cubicBezTo>
                      <a:pt x="403187" y="748774"/>
                      <a:pt x="414158" y="759745"/>
                      <a:pt x="425129" y="759745"/>
                    </a:cubicBezTo>
                    <a:lnTo>
                      <a:pt x="540326" y="759745"/>
                    </a:lnTo>
                    <a:lnTo>
                      <a:pt x="540326" y="1064191"/>
                    </a:lnTo>
                    <a:lnTo>
                      <a:pt x="95997" y="1064191"/>
                    </a:lnTo>
                    <a:lnTo>
                      <a:pt x="95997" y="759745"/>
                    </a:lnTo>
                    <a:lnTo>
                      <a:pt x="230392" y="759745"/>
                    </a:lnTo>
                    <a:cubicBezTo>
                      <a:pt x="241363" y="759745"/>
                      <a:pt x="252335" y="748774"/>
                      <a:pt x="252335" y="737803"/>
                    </a:cubicBezTo>
                    <a:cubicBezTo>
                      <a:pt x="252335" y="726832"/>
                      <a:pt x="241363" y="715861"/>
                      <a:pt x="230392" y="715861"/>
                    </a:cubicBezTo>
                    <a:lnTo>
                      <a:pt x="41142" y="715861"/>
                    </a:lnTo>
                    <a:lnTo>
                      <a:pt x="41142" y="617122"/>
                    </a:lnTo>
                    <a:lnTo>
                      <a:pt x="597923" y="617122"/>
                    </a:lnTo>
                    <a:lnTo>
                      <a:pt x="597923" y="71586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96"/>
              <p:cNvSpPr/>
              <p:nvPr/>
            </p:nvSpPr>
            <p:spPr>
              <a:xfrm>
                <a:off x="6797152" y="6025833"/>
                <a:ext cx="42217" cy="42942"/>
              </a:xfrm>
              <a:custGeom>
                <a:avLst/>
                <a:gdLst/>
                <a:ahLst/>
                <a:cxnLst/>
                <a:rect l="l" t="t" r="r" b="b"/>
                <a:pathLst>
                  <a:path w="42217" h="42942" extrusionOk="0">
                    <a:moveTo>
                      <a:pt x="20275" y="42943"/>
                    </a:moveTo>
                    <a:cubicBezTo>
                      <a:pt x="12047" y="42943"/>
                      <a:pt x="3819" y="37458"/>
                      <a:pt x="1076" y="29229"/>
                    </a:cubicBezTo>
                    <a:cubicBezTo>
                      <a:pt x="-1666" y="21001"/>
                      <a:pt x="1076" y="10030"/>
                      <a:pt x="6562" y="4544"/>
                    </a:cubicBezTo>
                    <a:cubicBezTo>
                      <a:pt x="14790" y="-941"/>
                      <a:pt x="23018" y="-941"/>
                      <a:pt x="31246" y="1801"/>
                    </a:cubicBezTo>
                    <a:cubicBezTo>
                      <a:pt x="39475" y="7287"/>
                      <a:pt x="42217" y="15515"/>
                      <a:pt x="42217" y="23744"/>
                    </a:cubicBezTo>
                    <a:cubicBezTo>
                      <a:pt x="39475" y="34715"/>
                      <a:pt x="28503" y="42943"/>
                      <a:pt x="20275" y="42943"/>
                    </a:cubicBezTo>
                    <a:lnTo>
                      <a:pt x="20275" y="429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96"/>
              <p:cNvSpPr/>
              <p:nvPr/>
            </p:nvSpPr>
            <p:spPr>
              <a:xfrm>
                <a:off x="7184958" y="5479081"/>
                <a:ext cx="287990" cy="43884"/>
              </a:xfrm>
              <a:custGeom>
                <a:avLst/>
                <a:gdLst/>
                <a:ahLst/>
                <a:cxnLst/>
                <a:rect l="l" t="t" r="r" b="b"/>
                <a:pathLst>
                  <a:path w="287990" h="43884" extrusionOk="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96"/>
              <p:cNvSpPr/>
              <p:nvPr/>
            </p:nvSpPr>
            <p:spPr>
              <a:xfrm>
                <a:off x="7184958" y="5569593"/>
                <a:ext cx="287990" cy="43884"/>
              </a:xfrm>
              <a:custGeom>
                <a:avLst/>
                <a:gdLst/>
                <a:ahLst/>
                <a:cxnLst/>
                <a:rect l="l" t="t" r="r" b="b"/>
                <a:pathLst>
                  <a:path w="287990" h="43884" extrusionOk="0">
                    <a:moveTo>
                      <a:pt x="266049" y="43884"/>
                    </a:moveTo>
                    <a:lnTo>
                      <a:pt x="21943" y="43884"/>
                    </a:lnTo>
                    <a:cubicBezTo>
                      <a:pt x="10971" y="43884"/>
                      <a:pt x="0" y="32913"/>
                      <a:pt x="0" y="21942"/>
                    </a:cubicBezTo>
                    <a:cubicBezTo>
                      <a:pt x="0" y="10971"/>
                      <a:pt x="10971" y="0"/>
                      <a:pt x="21943" y="0"/>
                    </a:cubicBezTo>
                    <a:lnTo>
                      <a:pt x="266049" y="0"/>
                    </a:lnTo>
                    <a:cubicBezTo>
                      <a:pt x="277020" y="0"/>
                      <a:pt x="287991" y="10971"/>
                      <a:pt x="287991" y="21942"/>
                    </a:cubicBezTo>
                    <a:cubicBezTo>
                      <a:pt x="287991" y="35656"/>
                      <a:pt x="279763" y="43884"/>
                      <a:pt x="266049" y="43884"/>
                    </a:cubicBezTo>
                    <a:lnTo>
                      <a:pt x="266049"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96"/>
              <p:cNvSpPr/>
              <p:nvPr/>
            </p:nvSpPr>
            <p:spPr>
              <a:xfrm>
                <a:off x="7088961" y="5363886"/>
                <a:ext cx="482727" cy="427871"/>
              </a:xfrm>
              <a:custGeom>
                <a:avLst/>
                <a:gdLst/>
                <a:ahLst/>
                <a:cxnLst/>
                <a:rect l="l" t="t" r="r" b="b"/>
                <a:pathLst>
                  <a:path w="482727" h="427871" extrusionOk="0">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97"/>
          <p:cNvSpPr txBox="1">
            <a:spLocks noGrp="1"/>
          </p:cNvSpPr>
          <p:nvPr>
            <p:ph type="body" idx="1"/>
          </p:nvPr>
        </p:nvSpPr>
        <p:spPr>
          <a:xfrm>
            <a:off x="152421" y="1146152"/>
            <a:ext cx="10067904" cy="194520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a:t>   To make your communication effective, express concepts directly and concisely, regardless of the tool you use. This applies to both </a:t>
            </a:r>
            <a:r>
              <a:rPr lang="en-US" b="1"/>
              <a:t>verbal and written online communication</a:t>
            </a:r>
            <a:r>
              <a:rPr lang="en-US"/>
              <a:t>. When you write an </a:t>
            </a:r>
            <a:r>
              <a:rPr lang="en-US" b="1"/>
              <a:t>email</a:t>
            </a:r>
            <a:r>
              <a:rPr lang="en-US"/>
              <a:t>, be sure to make immediately clear why you writing it, outlining a clear objective. If you are in an </a:t>
            </a:r>
            <a:r>
              <a:rPr lang="en-US" b="1"/>
              <a:t>online meeting</a:t>
            </a:r>
            <a:r>
              <a:rPr lang="en-US"/>
              <a:t>, don't be long-winded because when online we are more easily distracted and your colleagues won’t listen for a long time.</a:t>
            </a:r>
            <a:endParaRPr/>
          </a:p>
        </p:txBody>
      </p:sp>
      <p:sp>
        <p:nvSpPr>
          <p:cNvPr id="1123" name="Google Shape;1123;p97"/>
          <p:cNvSpPr txBox="1">
            <a:spLocks noGrp="1"/>
          </p:cNvSpPr>
          <p:nvPr>
            <p:ph type="body" idx="2"/>
          </p:nvPr>
        </p:nvSpPr>
        <p:spPr>
          <a:xfrm>
            <a:off x="385521" y="503051"/>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5.	Be clear and concise</a:t>
            </a:r>
            <a:endParaRPr/>
          </a:p>
        </p:txBody>
      </p:sp>
      <p:sp>
        <p:nvSpPr>
          <p:cNvPr id="1124" name="Google Shape;1124;p97"/>
          <p:cNvSpPr txBox="1"/>
          <p:nvPr/>
        </p:nvSpPr>
        <p:spPr>
          <a:xfrm>
            <a:off x="385521" y="3364799"/>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a:solidFill>
                  <a:srgbClr val="24BAA2"/>
                </a:solidFill>
                <a:latin typeface="Calibri"/>
                <a:ea typeface="Calibri"/>
                <a:cs typeface="Calibri"/>
                <a:sym typeface="Calibri"/>
              </a:rPr>
              <a:t>6.	Respect others</a:t>
            </a:r>
            <a:endParaRPr sz="3600" b="1" i="0" u="none" strike="noStrike" cap="none">
              <a:solidFill>
                <a:srgbClr val="24BAA2"/>
              </a:solidFill>
              <a:latin typeface="Calibri"/>
              <a:ea typeface="Calibri"/>
              <a:cs typeface="Calibri"/>
              <a:sym typeface="Calibri"/>
            </a:endParaRPr>
          </a:p>
        </p:txBody>
      </p:sp>
      <p:sp>
        <p:nvSpPr>
          <p:cNvPr id="1125" name="Google Shape;1125;p97"/>
          <p:cNvSpPr txBox="1"/>
          <p:nvPr/>
        </p:nvSpPr>
        <p:spPr>
          <a:xfrm>
            <a:off x="2428875" y="3872149"/>
            <a:ext cx="9059058" cy="24828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   To foster more productive communication, it is important to listen to and respect the ideas and opinions of others, without being influenced by any prejudices. Be open to discussion, try to pay attention to everyone's words. Some small tricks, such as maintaining eye contact, calling a person by name, or not looking at your phone while someone is talking, can help you appreciate your colleagues' opinions more, and make them appreciate your efforts.</a:t>
            </a:r>
            <a:endParaRPr sz="2400" b="0" i="0" u="none" strike="noStrike" cap="none">
              <a:solidFill>
                <a:srgbClr val="092E4B"/>
              </a:solidFill>
              <a:latin typeface="Calibri"/>
              <a:ea typeface="Calibri"/>
              <a:cs typeface="Calibri"/>
              <a:sym typeface="Calibri"/>
            </a:endParaRPr>
          </a:p>
        </p:txBody>
      </p:sp>
      <p:grpSp>
        <p:nvGrpSpPr>
          <p:cNvPr id="1126" name="Google Shape;1126;p97"/>
          <p:cNvGrpSpPr/>
          <p:nvPr/>
        </p:nvGrpSpPr>
        <p:grpSpPr>
          <a:xfrm>
            <a:off x="10412773" y="1711646"/>
            <a:ext cx="1136972" cy="933209"/>
            <a:chOff x="4588722" y="5445936"/>
            <a:chExt cx="1136972" cy="933209"/>
          </a:xfrm>
        </p:grpSpPr>
        <p:sp>
          <p:nvSpPr>
            <p:cNvPr id="1127" name="Google Shape;1127;p97"/>
            <p:cNvSpPr/>
            <p:nvPr/>
          </p:nvSpPr>
          <p:spPr>
            <a:xfrm>
              <a:off x="5441723" y="6107613"/>
              <a:ext cx="145366" cy="46626"/>
            </a:xfrm>
            <a:custGeom>
              <a:avLst/>
              <a:gdLst/>
              <a:ahLst/>
              <a:cxnLst/>
              <a:rect l="l" t="t" r="r" b="b"/>
              <a:pathLst>
                <a:path w="145366" h="46626" extrusionOk="0">
                  <a:moveTo>
                    <a:pt x="1" y="0"/>
                  </a:moveTo>
                  <a:lnTo>
                    <a:pt x="145367" y="0"/>
                  </a:lnTo>
                  <a:lnTo>
                    <a:pt x="145367" y="46627"/>
                  </a:lnTo>
                  <a:lnTo>
                    <a:pt x="1" y="46627"/>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97"/>
            <p:cNvSpPr/>
            <p:nvPr/>
          </p:nvSpPr>
          <p:spPr>
            <a:xfrm>
              <a:off x="5170189" y="5635858"/>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97"/>
            <p:cNvSpPr/>
            <p:nvPr/>
          </p:nvSpPr>
          <p:spPr>
            <a:xfrm>
              <a:off x="5170189" y="5762025"/>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00BA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30" name="Google Shape;1130;p97"/>
            <p:cNvGrpSpPr/>
            <p:nvPr/>
          </p:nvGrpSpPr>
          <p:grpSpPr>
            <a:xfrm>
              <a:off x="4588722" y="5445936"/>
              <a:ext cx="1136972" cy="933209"/>
              <a:chOff x="4588722" y="5445936"/>
              <a:chExt cx="1136972" cy="933209"/>
            </a:xfrm>
          </p:grpSpPr>
          <p:sp>
            <p:nvSpPr>
              <p:cNvPr id="1131" name="Google Shape;1131;p97"/>
              <p:cNvSpPr/>
              <p:nvPr/>
            </p:nvSpPr>
            <p:spPr>
              <a:xfrm>
                <a:off x="4683254" y="5445936"/>
                <a:ext cx="1042440" cy="927053"/>
              </a:xfrm>
              <a:custGeom>
                <a:avLst/>
                <a:gdLst/>
                <a:ahLst/>
                <a:cxnLst/>
                <a:rect l="l" t="t" r="r" b="b"/>
                <a:pathLst>
                  <a:path w="1042440" h="927053" extrusionOk="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97"/>
              <p:cNvSpPr/>
              <p:nvPr/>
            </p:nvSpPr>
            <p:spPr>
              <a:xfrm>
                <a:off x="4588722" y="5715398"/>
                <a:ext cx="662087" cy="663747"/>
              </a:xfrm>
              <a:custGeom>
                <a:avLst/>
                <a:gdLst/>
                <a:ahLst/>
                <a:cxnLst/>
                <a:rect l="l" t="t" r="r" b="b"/>
                <a:pathLst>
                  <a:path w="662087" h="663747" extrusionOk="0">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97"/>
              <p:cNvSpPr/>
              <p:nvPr/>
            </p:nvSpPr>
            <p:spPr>
              <a:xfrm>
                <a:off x="5135074" y="5613915"/>
                <a:ext cx="123424" cy="93253"/>
              </a:xfrm>
              <a:custGeom>
                <a:avLst/>
                <a:gdLst/>
                <a:ahLst/>
                <a:cxnLst/>
                <a:rect l="l" t="t" r="r" b="b"/>
                <a:pathLst>
                  <a:path w="123424" h="93253" extrusionOk="0">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97"/>
              <p:cNvSpPr/>
              <p:nvPr/>
            </p:nvSpPr>
            <p:spPr>
              <a:xfrm>
                <a:off x="5142762" y="5740083"/>
                <a:ext cx="123424" cy="93253"/>
              </a:xfrm>
              <a:custGeom>
                <a:avLst/>
                <a:gdLst/>
                <a:ahLst/>
                <a:cxnLst/>
                <a:rect l="l" t="t" r="r" b="b"/>
                <a:pathLst>
                  <a:path w="123424" h="93253" extrusionOk="0">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97"/>
              <p:cNvSpPr/>
              <p:nvPr/>
            </p:nvSpPr>
            <p:spPr>
              <a:xfrm>
                <a:off x="5296356" y="5644086"/>
                <a:ext cx="329132" cy="32912"/>
              </a:xfrm>
              <a:custGeom>
                <a:avLst/>
                <a:gdLst/>
                <a:ahLst/>
                <a:cxnLst/>
                <a:rect l="l" t="t" r="r" b="b"/>
                <a:pathLst>
                  <a:path w="329132" h="32912" extrusionOk="0">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136" name="Google Shape;1136;p97"/>
          <p:cNvGrpSpPr/>
          <p:nvPr/>
        </p:nvGrpSpPr>
        <p:grpSpPr>
          <a:xfrm>
            <a:off x="1035888" y="4567023"/>
            <a:ext cx="1090872" cy="1093052"/>
            <a:chOff x="2694219" y="430095"/>
            <a:chExt cx="1090872" cy="1093052"/>
          </a:xfrm>
        </p:grpSpPr>
        <p:sp>
          <p:nvSpPr>
            <p:cNvPr id="1137" name="Google Shape;1137;p97"/>
            <p:cNvSpPr/>
            <p:nvPr/>
          </p:nvSpPr>
          <p:spPr>
            <a:xfrm>
              <a:off x="2904664" y="463008"/>
              <a:ext cx="674720" cy="674719"/>
            </a:xfrm>
            <a:custGeom>
              <a:avLst/>
              <a:gdLst/>
              <a:ahLst/>
              <a:cxnLst/>
              <a:rect l="l" t="t" r="r" b="b"/>
              <a:pathLst>
                <a:path w="674720" h="674719" extrusionOk="0">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38" name="Google Shape;1138;p97"/>
            <p:cNvGrpSpPr/>
            <p:nvPr/>
          </p:nvGrpSpPr>
          <p:grpSpPr>
            <a:xfrm>
              <a:off x="2694219" y="430095"/>
              <a:ext cx="1090872" cy="1093052"/>
              <a:chOff x="2694219" y="430095"/>
              <a:chExt cx="1090872" cy="1093052"/>
            </a:xfrm>
          </p:grpSpPr>
          <p:sp>
            <p:nvSpPr>
              <p:cNvPr id="1139" name="Google Shape;1139;p97"/>
              <p:cNvSpPr/>
              <p:nvPr/>
            </p:nvSpPr>
            <p:spPr>
              <a:xfrm>
                <a:off x="2871751" y="430095"/>
                <a:ext cx="740547" cy="743288"/>
              </a:xfrm>
              <a:custGeom>
                <a:avLst/>
                <a:gdLst/>
                <a:ahLst/>
                <a:cxnLst/>
                <a:rect l="l" t="t" r="r" b="b"/>
                <a:pathLst>
                  <a:path w="740547" h="743288" extrusionOk="0">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40" name="Google Shape;1140;p97"/>
              <p:cNvGrpSpPr/>
              <p:nvPr/>
            </p:nvGrpSpPr>
            <p:grpSpPr>
              <a:xfrm>
                <a:off x="2694219" y="553519"/>
                <a:ext cx="1090872" cy="969628"/>
                <a:chOff x="2694219" y="553519"/>
                <a:chExt cx="1090872" cy="969628"/>
              </a:xfrm>
            </p:grpSpPr>
            <p:sp>
              <p:nvSpPr>
                <p:cNvPr id="1141" name="Google Shape;1141;p97"/>
                <p:cNvSpPr/>
                <p:nvPr/>
              </p:nvSpPr>
              <p:spPr>
                <a:xfrm>
                  <a:off x="2992431" y="553519"/>
                  <a:ext cx="499183" cy="496439"/>
                </a:xfrm>
                <a:custGeom>
                  <a:avLst/>
                  <a:gdLst/>
                  <a:ahLst/>
                  <a:cxnLst/>
                  <a:rect l="l" t="t" r="r" b="b"/>
                  <a:pathLst>
                    <a:path w="499183" h="496439" extrusionOk="0">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97"/>
                <p:cNvSpPr/>
                <p:nvPr/>
              </p:nvSpPr>
              <p:spPr>
                <a:xfrm>
                  <a:off x="2694219" y="1044474"/>
                  <a:ext cx="1090872" cy="478673"/>
                </a:xfrm>
                <a:custGeom>
                  <a:avLst/>
                  <a:gdLst/>
                  <a:ahLst/>
                  <a:cxnLst/>
                  <a:rect l="l" t="t" r="r" b="b"/>
                  <a:pathLst>
                    <a:path w="1090872" h="478673" extrusionOk="0">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8"/>
          <p:cNvSpPr txBox="1">
            <a:spLocks noGrp="1"/>
          </p:cNvSpPr>
          <p:nvPr>
            <p:ph type="body" idx="1"/>
          </p:nvPr>
        </p:nvSpPr>
        <p:spPr>
          <a:xfrm>
            <a:off x="622888" y="1426054"/>
            <a:ext cx="7530512" cy="384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dirty="0"/>
              <a:t>Feedback is critical to improving your own work and that of your colleagues; therefore, ask for responses and express your opinion about ideas or problems you may be experiencing. </a:t>
            </a:r>
            <a:endParaRPr dirty="0"/>
          </a:p>
          <a:p>
            <a:pPr marL="0" marR="0" lvl="0" indent="0" algn="l" rtl="0">
              <a:lnSpc>
                <a:spcPct val="90000"/>
              </a:lnSpc>
              <a:spcBef>
                <a:spcPts val="1000"/>
              </a:spcBef>
              <a:spcAft>
                <a:spcPts val="0"/>
              </a:spcAft>
              <a:buClr>
                <a:srgbClr val="092E4B"/>
              </a:buClr>
              <a:buSzPts val="2400"/>
              <a:buFont typeface="Arial"/>
              <a:buNone/>
            </a:pPr>
            <a:r>
              <a:rPr lang="en-US" dirty="0"/>
              <a:t>Feedback is important for growth, both in terms of job performance and personal satisfaction. It is a great way to cooperate constructively and increase your motivation to work.</a:t>
            </a:r>
            <a:endParaRPr dirty="0"/>
          </a:p>
          <a:p>
            <a:pPr marL="0" marR="0" lvl="0" indent="0" algn="l" rtl="0">
              <a:lnSpc>
                <a:spcPct val="90000"/>
              </a:lnSpc>
              <a:spcBef>
                <a:spcPts val="1000"/>
              </a:spcBef>
              <a:spcAft>
                <a:spcPts val="0"/>
              </a:spcAft>
              <a:buClr>
                <a:srgbClr val="092E4B"/>
              </a:buClr>
              <a:buSzPts val="2400"/>
              <a:buFont typeface="Arial"/>
              <a:buNone/>
            </a:pPr>
            <a:r>
              <a:rPr lang="en-US" dirty="0"/>
              <a:t>Use a management tool, such as </a:t>
            </a:r>
            <a:r>
              <a:rPr lang="en-US" b="1" dirty="0">
                <a:solidFill>
                  <a:srgbClr val="24BAA2"/>
                </a:solidFill>
                <a:hlinkClick r:id="rId3">
                  <a:extLst>
                    <a:ext uri="{A12FA001-AC4F-418D-AE19-62706E023703}">
                      <ahyp:hlinkClr xmlns:ahyp="http://schemas.microsoft.com/office/drawing/2018/hyperlinkcolor" val="tx"/>
                    </a:ext>
                  </a:extLst>
                </a:hlinkClick>
              </a:rPr>
              <a:t>Google tasks</a:t>
            </a:r>
            <a:r>
              <a:rPr lang="en-US" b="1" dirty="0"/>
              <a:t>, </a:t>
            </a:r>
            <a:r>
              <a:rPr lang="en-US" b="1" dirty="0">
                <a:solidFill>
                  <a:srgbClr val="24BAA2"/>
                </a:solidFill>
                <a:hlinkClick r:id="rId4">
                  <a:extLst>
                    <a:ext uri="{A12FA001-AC4F-418D-AE19-62706E023703}">
                      <ahyp:hlinkClr xmlns:ahyp="http://schemas.microsoft.com/office/drawing/2018/hyperlinkcolor" val="tx"/>
                    </a:ext>
                  </a:extLst>
                </a:hlinkClick>
              </a:rPr>
              <a:t>Sharepoint</a:t>
            </a:r>
            <a:r>
              <a:rPr lang="en-US" b="1" dirty="0"/>
              <a:t>, and </a:t>
            </a:r>
            <a:r>
              <a:rPr lang="en-US" b="1" dirty="0">
                <a:solidFill>
                  <a:srgbClr val="24BAA2"/>
                </a:solidFill>
                <a:hlinkClick r:id="rId5">
                  <a:extLst>
                    <a:ext uri="{A12FA001-AC4F-418D-AE19-62706E023703}">
                      <ahyp:hlinkClr xmlns:ahyp="http://schemas.microsoft.com/office/drawing/2018/hyperlinkcolor" val="tx"/>
                    </a:ext>
                  </a:extLst>
                </a:hlinkClick>
              </a:rPr>
              <a:t>Trello</a:t>
            </a:r>
            <a:r>
              <a:rPr lang="en-US" dirty="0"/>
              <a:t> to share the tasks with your colleagues and exchange feedback about what’s going on.</a:t>
            </a:r>
            <a:endParaRPr dirty="0"/>
          </a:p>
        </p:txBody>
      </p:sp>
      <p:sp>
        <p:nvSpPr>
          <p:cNvPr id="1148" name="Google Shape;1148;p98"/>
          <p:cNvSpPr txBox="1">
            <a:spLocks noGrp="1"/>
          </p:cNvSpPr>
          <p:nvPr>
            <p:ph type="body" idx="2"/>
          </p:nvPr>
        </p:nvSpPr>
        <p:spPr>
          <a:xfrm>
            <a:off x="622888" y="517628"/>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7.	Give and ask for feedback</a:t>
            </a:r>
            <a:endParaRPr/>
          </a:p>
        </p:txBody>
      </p:sp>
      <p:pic>
        <p:nvPicPr>
          <p:cNvPr id="1149" name="Google Shape;1149;p9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86700" y="1426054"/>
            <a:ext cx="3897443" cy="35269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99"/>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rgbClr val="F2F2F2"/>
          </a:solidFill>
          <a:ln>
            <a:noFill/>
          </a:ln>
        </p:spPr>
      </p:pic>
      <p:sp>
        <p:nvSpPr>
          <p:cNvPr id="1155" name="Google Shape;1155;p99"/>
          <p:cNvSpPr txBox="1">
            <a:spLocks noGrp="1"/>
          </p:cNvSpPr>
          <p:nvPr>
            <p:ph type="body" idx="1"/>
          </p:nvPr>
        </p:nvSpPr>
        <p:spPr>
          <a:xfrm>
            <a:off x="0" y="0"/>
            <a:ext cx="9639300" cy="2973120"/>
          </a:xfrm>
          <a:prstGeom prst="rect">
            <a:avLst/>
          </a:prstGeom>
          <a:solidFill>
            <a:srgbClr val="7F3494"/>
          </a:solidFill>
          <a:ln>
            <a:noFill/>
          </a:ln>
        </p:spPr>
        <p:txBody>
          <a:bodyPr spcFirstLastPara="1" wrap="square" lIns="91425" tIns="45700" rIns="91425" bIns="45700" anchor="ctr" anchorCtr="0">
            <a:normAutofit/>
          </a:bodyPr>
          <a:lstStyle/>
          <a:p>
            <a:pPr marL="457200" marR="0" lvl="0" indent="0" algn="ctr" rtl="0">
              <a:lnSpc>
                <a:spcPct val="90000"/>
              </a:lnSpc>
              <a:spcBef>
                <a:spcPts val="1000"/>
              </a:spcBef>
              <a:spcAft>
                <a:spcPts val="0"/>
              </a:spcAft>
              <a:buClr>
                <a:schemeClr val="lt1"/>
              </a:buClr>
              <a:buSzPts val="2975"/>
              <a:buFont typeface="Arial"/>
              <a:buNone/>
            </a:pPr>
            <a:r>
              <a:rPr lang="en-US" sz="2400" i="0">
                <a:solidFill>
                  <a:schemeClr val="lt1"/>
                </a:solidFill>
              </a:rPr>
              <a:t>In order to work </a:t>
            </a:r>
            <a:r>
              <a:rPr lang="en-US" sz="2400" b="1" i="0">
                <a:solidFill>
                  <a:schemeClr val="lt1"/>
                </a:solidFill>
              </a:rPr>
              <a:t>calmly</a:t>
            </a:r>
            <a:r>
              <a:rPr lang="en-US" sz="2400" i="0">
                <a:solidFill>
                  <a:schemeClr val="lt1"/>
                </a:solidFill>
              </a:rPr>
              <a:t> and at the same time </a:t>
            </a:r>
            <a:r>
              <a:rPr lang="en-US" sz="2400" b="1" i="0">
                <a:solidFill>
                  <a:schemeClr val="lt1"/>
                </a:solidFill>
              </a:rPr>
              <a:t>productively</a:t>
            </a:r>
            <a:r>
              <a:rPr lang="en-US" sz="2400" i="0">
                <a:solidFill>
                  <a:schemeClr val="lt1"/>
                </a:solidFill>
              </a:rPr>
              <a:t>, it is necessary for the work environment to be purposeful and motivating.  </a:t>
            </a:r>
            <a:r>
              <a:rPr lang="en-US" sz="2400" b="1" i="0">
                <a:solidFill>
                  <a:schemeClr val="lt1"/>
                </a:solidFill>
              </a:rPr>
              <a:t>Situations of conflict </a:t>
            </a:r>
            <a:r>
              <a:rPr lang="en-US" sz="2400" i="0">
                <a:solidFill>
                  <a:schemeClr val="lt1"/>
                </a:solidFill>
              </a:rPr>
              <a:t>may sometimes arise because everyone has their own ideas and different opinions and approaches to work.</a:t>
            </a:r>
            <a:endParaRPr sz="2400">
              <a:solidFill>
                <a:schemeClr val="lt1"/>
              </a:solidFill>
            </a:endParaRPr>
          </a:p>
          <a:p>
            <a:pPr marL="457200" marR="0" lvl="0" indent="0" algn="ctr" rtl="0">
              <a:lnSpc>
                <a:spcPct val="90000"/>
              </a:lnSpc>
              <a:spcBef>
                <a:spcPts val="1000"/>
              </a:spcBef>
              <a:spcAft>
                <a:spcPts val="0"/>
              </a:spcAft>
              <a:buClr>
                <a:schemeClr val="lt1"/>
              </a:buClr>
              <a:buSzPts val="2975"/>
              <a:buFont typeface="Arial"/>
              <a:buNone/>
            </a:pPr>
            <a:r>
              <a:rPr lang="en-US" sz="2400" i="0">
                <a:solidFill>
                  <a:schemeClr val="lt1"/>
                </a:solidFill>
              </a:rPr>
              <a:t>Although they are not always avoidable, it is advisable to know how to handle them.</a:t>
            </a:r>
            <a:endParaRPr sz="2400">
              <a:solidFill>
                <a:schemeClr val="lt1"/>
              </a:solidFill>
            </a:endParaRPr>
          </a:p>
          <a:p>
            <a:pPr marL="457200" marR="0" lvl="0" indent="0" algn="ctr" rtl="0">
              <a:lnSpc>
                <a:spcPct val="90000"/>
              </a:lnSpc>
              <a:spcBef>
                <a:spcPts val="1000"/>
              </a:spcBef>
              <a:spcAft>
                <a:spcPts val="0"/>
              </a:spcAft>
              <a:buClr>
                <a:schemeClr val="lt1"/>
              </a:buClr>
              <a:buSzPts val="4364"/>
              <a:buFont typeface="Arial"/>
              <a:buNone/>
            </a:pPr>
            <a:endParaRPr sz="2400">
              <a:solidFill>
                <a:schemeClr val="lt1"/>
              </a:solidFill>
            </a:endParaRPr>
          </a:p>
        </p:txBody>
      </p:sp>
      <p:sp>
        <p:nvSpPr>
          <p:cNvPr id="1156" name="Google Shape;1156;p99"/>
          <p:cNvSpPr txBox="1"/>
          <p:nvPr/>
        </p:nvSpPr>
        <p:spPr>
          <a:xfrm>
            <a:off x="8103455" y="4475348"/>
            <a:ext cx="3881718" cy="1925451"/>
          </a:xfrm>
          <a:prstGeom prst="rect">
            <a:avLst/>
          </a:prstGeom>
          <a:solidFill>
            <a:srgbClr val="813995"/>
          </a:solidFill>
          <a:ln w="9525" cap="flat" cmpd="sng">
            <a:solidFill>
              <a:srgbClr val="7F3494"/>
            </a:solidFill>
            <a:prstDash val="solid"/>
            <a:round/>
            <a:headEnd type="none" w="sm" len="sm"/>
            <a:tailEnd type="none" w="sm" len="sm"/>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sz="4800" b="1" i="0" u="none" strike="noStrike" cap="none">
                <a:solidFill>
                  <a:srgbClr val="24BAA2"/>
                </a:solidFill>
                <a:latin typeface="Calibri"/>
                <a:ea typeface="Calibri"/>
                <a:cs typeface="Calibri"/>
                <a:sym typeface="Calibri"/>
              </a:rPr>
              <a:t>Dealing with Conflict…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8"/>
          <p:cNvSpPr txBox="1">
            <a:spLocks noGrp="1"/>
          </p:cNvSpPr>
          <p:nvPr>
            <p:ph type="body" idx="1"/>
          </p:nvPr>
        </p:nvSpPr>
        <p:spPr>
          <a:xfrm>
            <a:off x="499533" y="59268"/>
            <a:ext cx="11633200" cy="836032"/>
          </a:xfrm>
          <a:prstGeom prst="rect">
            <a:avLst/>
          </a:prstGeom>
          <a:solidFill>
            <a:srgbClr val="24BAA2"/>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US" b="1">
                <a:solidFill>
                  <a:schemeClr val="lt1"/>
                </a:solidFill>
                <a:latin typeface="Calibri"/>
                <a:ea typeface="Calibri"/>
                <a:cs typeface="Calibri"/>
                <a:sym typeface="Calibri"/>
              </a:rPr>
              <a:t>The four main steps in avoiding workplace conflict…</a:t>
            </a:r>
            <a:endParaRPr b="1">
              <a:solidFill>
                <a:schemeClr val="lt1"/>
              </a:solidFill>
            </a:endParaRPr>
          </a:p>
        </p:txBody>
      </p:sp>
      <p:sp>
        <p:nvSpPr>
          <p:cNvPr id="1162" name="Google Shape;1162;p18"/>
          <p:cNvSpPr txBox="1">
            <a:spLocks noGrp="1"/>
          </p:cNvSpPr>
          <p:nvPr>
            <p:ph type="body" idx="2"/>
          </p:nvPr>
        </p:nvSpPr>
        <p:spPr>
          <a:xfrm>
            <a:off x="1902728" y="2950663"/>
            <a:ext cx="2093228" cy="168041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a:solidFill>
                  <a:schemeClr val="lt1"/>
                </a:solidFill>
                <a:latin typeface="Calibri"/>
                <a:ea typeface="Calibri"/>
                <a:cs typeface="Calibri"/>
                <a:sym typeface="Calibri"/>
              </a:rPr>
              <a:t>Be available to listen</a:t>
            </a:r>
            <a:endParaRPr sz="2800">
              <a:latin typeface="Calibri"/>
              <a:ea typeface="Calibri"/>
              <a:cs typeface="Calibri"/>
              <a:sym typeface="Calibri"/>
            </a:endParaRPr>
          </a:p>
        </p:txBody>
      </p:sp>
      <p:sp>
        <p:nvSpPr>
          <p:cNvPr id="1163" name="Google Shape;1163;p18"/>
          <p:cNvSpPr txBox="1">
            <a:spLocks noGrp="1"/>
          </p:cNvSpPr>
          <p:nvPr>
            <p:ph type="body" idx="3"/>
          </p:nvPr>
        </p:nvSpPr>
        <p:spPr>
          <a:xfrm>
            <a:off x="4222622" y="2950663"/>
            <a:ext cx="2163170"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a:solidFill>
                  <a:schemeClr val="lt1"/>
                </a:solidFill>
                <a:latin typeface="Calibri"/>
                <a:ea typeface="Calibri"/>
                <a:cs typeface="Calibri"/>
                <a:sym typeface="Calibri"/>
              </a:rPr>
              <a:t>Don't lose control</a:t>
            </a:r>
            <a:endParaRPr sz="2800">
              <a:latin typeface="Calibri"/>
              <a:ea typeface="Calibri"/>
              <a:cs typeface="Calibri"/>
              <a:sym typeface="Calibri"/>
            </a:endParaRPr>
          </a:p>
        </p:txBody>
      </p:sp>
      <p:sp>
        <p:nvSpPr>
          <p:cNvPr id="1164" name="Google Shape;1164;p18"/>
          <p:cNvSpPr txBox="1">
            <a:spLocks noGrp="1"/>
          </p:cNvSpPr>
          <p:nvPr>
            <p:ph type="body" idx="4"/>
          </p:nvPr>
        </p:nvSpPr>
        <p:spPr>
          <a:xfrm>
            <a:off x="6385792" y="2908115"/>
            <a:ext cx="2418030" cy="154011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a:solidFill>
                  <a:schemeClr val="lt1"/>
                </a:solidFill>
                <a:latin typeface="Calibri"/>
                <a:ea typeface="Calibri"/>
                <a:cs typeface="Calibri"/>
                <a:sym typeface="Calibri"/>
              </a:rPr>
              <a:t>Come to an agreement</a:t>
            </a:r>
            <a:endParaRPr sz="2800">
              <a:latin typeface="Calibri"/>
              <a:ea typeface="Calibri"/>
              <a:cs typeface="Calibri"/>
              <a:sym typeface="Calibri"/>
            </a:endParaRPr>
          </a:p>
        </p:txBody>
      </p:sp>
      <p:sp>
        <p:nvSpPr>
          <p:cNvPr id="1165" name="Google Shape;1165;p18"/>
          <p:cNvSpPr txBox="1">
            <a:spLocks noGrp="1"/>
          </p:cNvSpPr>
          <p:nvPr>
            <p:ph type="body" idx="5"/>
          </p:nvPr>
        </p:nvSpPr>
        <p:spPr>
          <a:xfrm>
            <a:off x="8908877" y="2929389"/>
            <a:ext cx="2093228"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a:solidFill>
                  <a:schemeClr val="lt1"/>
                </a:solidFill>
                <a:latin typeface="Calibri"/>
                <a:ea typeface="Calibri"/>
                <a:cs typeface="Calibri"/>
                <a:sym typeface="Calibri"/>
              </a:rPr>
              <a:t>Try to be objective</a:t>
            </a:r>
            <a:endParaRPr sz="2800">
              <a:solidFill>
                <a:schemeClr val="lt1"/>
              </a:solidFill>
              <a:latin typeface="Calibri"/>
              <a:ea typeface="Calibri"/>
              <a:cs typeface="Calibri"/>
              <a:sym typeface="Calibri"/>
            </a:endParaRPr>
          </a:p>
        </p:txBody>
      </p:sp>
      <p:sp>
        <p:nvSpPr>
          <p:cNvPr id="1166" name="Google Shape;1166;p18"/>
          <p:cNvSpPr txBox="1">
            <a:spLocks noGrp="1"/>
          </p:cNvSpPr>
          <p:nvPr>
            <p:ph type="body" idx="6"/>
          </p:nvPr>
        </p:nvSpPr>
        <p:spPr>
          <a:xfrm>
            <a:off x="2368110" y="1820444"/>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solidFill>
                  <a:srgbClr val="002060"/>
                </a:solidFill>
              </a:rPr>
              <a:t>1</a:t>
            </a:r>
            <a:endParaRPr>
              <a:solidFill>
                <a:srgbClr val="002060"/>
              </a:solidFill>
            </a:endParaRPr>
          </a:p>
        </p:txBody>
      </p:sp>
      <p:sp>
        <p:nvSpPr>
          <p:cNvPr id="1167" name="Google Shape;1167;p18"/>
          <p:cNvSpPr txBox="1">
            <a:spLocks noGrp="1"/>
          </p:cNvSpPr>
          <p:nvPr>
            <p:ph type="body" idx="7"/>
          </p:nvPr>
        </p:nvSpPr>
        <p:spPr>
          <a:xfrm>
            <a:off x="4684717" y="1794751"/>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solidFill>
                  <a:srgbClr val="002060"/>
                </a:solidFill>
              </a:rPr>
              <a:t>2</a:t>
            </a:r>
            <a:endParaRPr>
              <a:solidFill>
                <a:srgbClr val="002060"/>
              </a:solidFill>
            </a:endParaRPr>
          </a:p>
        </p:txBody>
      </p:sp>
      <p:sp>
        <p:nvSpPr>
          <p:cNvPr id="1168" name="Google Shape;1168;p18"/>
          <p:cNvSpPr txBox="1">
            <a:spLocks noGrp="1"/>
          </p:cNvSpPr>
          <p:nvPr>
            <p:ph type="body" idx="8"/>
          </p:nvPr>
        </p:nvSpPr>
        <p:spPr>
          <a:xfrm>
            <a:off x="7001324" y="1784114"/>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solidFill>
                  <a:srgbClr val="002060"/>
                </a:solidFill>
              </a:rPr>
              <a:t>3</a:t>
            </a:r>
            <a:endParaRPr>
              <a:solidFill>
                <a:srgbClr val="002060"/>
              </a:solidFill>
            </a:endParaRPr>
          </a:p>
        </p:txBody>
      </p:sp>
      <p:sp>
        <p:nvSpPr>
          <p:cNvPr id="1169" name="Google Shape;1169;p18"/>
          <p:cNvSpPr txBox="1">
            <a:spLocks noGrp="1"/>
          </p:cNvSpPr>
          <p:nvPr>
            <p:ph type="body" idx="9"/>
          </p:nvPr>
        </p:nvSpPr>
        <p:spPr>
          <a:xfrm>
            <a:off x="9231666" y="1805388"/>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solidFill>
                  <a:srgbClr val="002060"/>
                </a:solidFill>
              </a:rPr>
              <a:t>4</a:t>
            </a:r>
            <a:endParaRPr>
              <a:solidFill>
                <a:srgbClr val="002060"/>
              </a:solidFill>
            </a:endParaRPr>
          </a:p>
        </p:txBody>
      </p:sp>
      <p:sp>
        <p:nvSpPr>
          <p:cNvPr id="1170" name="Google Shape;1170;p18"/>
          <p:cNvSpPr txBox="1"/>
          <p:nvPr/>
        </p:nvSpPr>
        <p:spPr>
          <a:xfrm>
            <a:off x="1123950" y="4632298"/>
            <a:ext cx="2242024"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Try to understand the ideas of others, and the reasons behind the conflict or why the situation escalated</a:t>
            </a:r>
            <a:endParaRPr sz="2000" b="0" i="0" u="none" strike="noStrike" cap="none">
              <a:solidFill>
                <a:srgbClr val="092E4B"/>
              </a:solidFill>
              <a:latin typeface="Calibri"/>
              <a:ea typeface="Calibri"/>
              <a:cs typeface="Calibri"/>
              <a:sym typeface="Calibri"/>
            </a:endParaRPr>
          </a:p>
        </p:txBody>
      </p:sp>
      <p:sp>
        <p:nvSpPr>
          <p:cNvPr id="1171" name="Google Shape;1171;p18"/>
          <p:cNvSpPr txBox="1"/>
          <p:nvPr/>
        </p:nvSpPr>
        <p:spPr>
          <a:xfrm>
            <a:off x="3368246" y="4631080"/>
            <a:ext cx="2413429" cy="1754326"/>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Clr>
                <a:srgbClr val="092E4B"/>
              </a:buClr>
              <a:buSzPts val="2400"/>
              <a:buFont typeface="Arial"/>
              <a:buNone/>
            </a:pPr>
            <a:r>
              <a:rPr lang="en-US" sz="2000" b="0" i="0" u="none" strike="noStrike" cap="none">
                <a:solidFill>
                  <a:srgbClr val="092E4B"/>
                </a:solidFill>
                <a:latin typeface="Calibri"/>
                <a:ea typeface="Calibri"/>
                <a:cs typeface="Calibri"/>
                <a:sym typeface="Calibri"/>
              </a:rPr>
              <a:t>Getting caught up in anger is never good or constructive. Therefore, try to remain calm</a:t>
            </a:r>
            <a:endParaRPr sz="1400" b="0" i="0" u="none" strike="noStrike" cap="none">
              <a:solidFill>
                <a:srgbClr val="000000"/>
              </a:solidFill>
              <a:latin typeface="Arial"/>
              <a:ea typeface="Arial"/>
              <a:cs typeface="Arial"/>
              <a:sym typeface="Arial"/>
            </a:endParaRPr>
          </a:p>
        </p:txBody>
      </p:sp>
      <p:sp>
        <p:nvSpPr>
          <p:cNvPr id="1172" name="Google Shape;1172;p18"/>
          <p:cNvSpPr txBox="1"/>
          <p:nvPr/>
        </p:nvSpPr>
        <p:spPr>
          <a:xfrm>
            <a:off x="6296024" y="4631080"/>
            <a:ext cx="1654095" cy="175428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92E4B"/>
              </a:buClr>
              <a:buSzPts val="2400"/>
              <a:buFont typeface="Arial"/>
              <a:buNone/>
            </a:pPr>
            <a:r>
              <a:rPr lang="en-US" sz="2000" b="0" i="0" u="none" strike="noStrike" cap="none">
                <a:solidFill>
                  <a:srgbClr val="092E4B"/>
                </a:solidFill>
                <a:latin typeface="Calibri"/>
                <a:ea typeface="Calibri"/>
                <a:cs typeface="Calibri"/>
                <a:sym typeface="Calibri"/>
              </a:rPr>
              <a:t>Finding a compromise is the wisest thing to do in certain situations</a:t>
            </a:r>
            <a:endParaRPr sz="2000" b="0" i="0" u="none" strike="noStrike" cap="none">
              <a:solidFill>
                <a:srgbClr val="000000"/>
              </a:solidFill>
              <a:latin typeface="Arial"/>
              <a:ea typeface="Arial"/>
              <a:cs typeface="Arial"/>
              <a:sym typeface="Arial"/>
            </a:endParaRPr>
          </a:p>
        </p:txBody>
      </p:sp>
      <p:sp>
        <p:nvSpPr>
          <p:cNvPr id="1173" name="Google Shape;1173;p18"/>
          <p:cNvSpPr txBox="1"/>
          <p:nvPr/>
        </p:nvSpPr>
        <p:spPr>
          <a:xfrm>
            <a:off x="8220973" y="4631080"/>
            <a:ext cx="2266052" cy="1754286"/>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Clr>
                <a:srgbClr val="092E4B"/>
              </a:buClr>
              <a:buSzPts val="2400"/>
              <a:buFont typeface="Arial"/>
              <a:buNone/>
            </a:pPr>
            <a:r>
              <a:rPr lang="en-US" sz="2000" b="0" i="0" u="none" strike="noStrike" cap="none">
                <a:solidFill>
                  <a:srgbClr val="092E4B"/>
                </a:solidFill>
                <a:latin typeface="Calibri"/>
                <a:ea typeface="Calibri"/>
                <a:cs typeface="Calibri"/>
                <a:sym typeface="Calibri"/>
              </a:rPr>
              <a:t>Acknowledge your own mistakes and try to understand those of others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01"/>
          <p:cNvSpPr txBox="1">
            <a:spLocks noGrp="1"/>
          </p:cNvSpPr>
          <p:nvPr>
            <p:ph type="body" idx="1"/>
          </p:nvPr>
        </p:nvSpPr>
        <p:spPr>
          <a:xfrm>
            <a:off x="350982" y="2028825"/>
            <a:ext cx="11471563" cy="4528993"/>
          </a:xfrm>
          <a:prstGeom prst="rect">
            <a:avLst/>
          </a:prstGeom>
          <a:noFill/>
          <a:ln>
            <a:noFill/>
          </a:ln>
        </p:spPr>
        <p:txBody>
          <a:bodyPr spcFirstLastPara="1" wrap="square" lIns="91425" tIns="45700" rIns="91425" bIns="45700" anchor="t" anchorCtr="0">
            <a:noAutofit/>
          </a:bodyPr>
          <a:lstStyle/>
          <a:p>
            <a:pPr marL="685800" marR="0" lvl="0" indent="-457200" algn="l" rtl="0">
              <a:lnSpc>
                <a:spcPct val="90000"/>
              </a:lnSpc>
              <a:spcBef>
                <a:spcPts val="1000"/>
              </a:spcBef>
              <a:spcAft>
                <a:spcPts val="0"/>
              </a:spcAft>
              <a:buClr>
                <a:srgbClr val="092E4B"/>
              </a:buClr>
              <a:buSzPts val="2400"/>
              <a:buFont typeface="Arial"/>
              <a:buAutoNum type="arabicPeriod"/>
            </a:pPr>
            <a:r>
              <a:rPr lang="en-US" b="1"/>
              <a:t>Shared calendar management</a:t>
            </a:r>
            <a:r>
              <a:rPr lang="en-US"/>
              <a:t>. </a:t>
            </a:r>
            <a:r>
              <a:rPr lang="en-US" b="1" u="sng">
                <a:solidFill>
                  <a:srgbClr val="24BAA2"/>
                </a:solidFill>
                <a:hlinkClick r:id="rId3">
                  <a:extLst>
                    <a:ext uri="{A12FA001-AC4F-418D-AE19-62706E023703}">
                      <ahyp:hlinkClr xmlns:ahyp="http://schemas.microsoft.com/office/drawing/2018/hyperlinkcolor" val="tx"/>
                    </a:ext>
                  </a:extLst>
                </a:hlinkClick>
              </a:rPr>
              <a:t>Google Calendar</a:t>
            </a:r>
            <a:r>
              <a:rPr lang="en-US" b="1">
                <a:solidFill>
                  <a:srgbClr val="24BAA2"/>
                </a:solidFill>
              </a:rPr>
              <a:t> </a:t>
            </a:r>
            <a:r>
              <a:rPr lang="en-US"/>
              <a:t>allows you to create several agendas in which to set appointments and remember commitments, which can be shared among colleagues;</a:t>
            </a:r>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b="1"/>
              <a:t>Fast communication</a:t>
            </a:r>
            <a:r>
              <a:rPr lang="en-US"/>
              <a:t>. For quick and urgent information, you can use work groups on messaging apps such as </a:t>
            </a:r>
            <a:r>
              <a:rPr lang="en-US" b="1" u="sng">
                <a:solidFill>
                  <a:srgbClr val="24BAA2"/>
                </a:solidFill>
                <a:hlinkClick r:id="rId4">
                  <a:extLst>
                    <a:ext uri="{A12FA001-AC4F-418D-AE19-62706E023703}">
                      <ahyp:hlinkClr xmlns:ahyp="http://schemas.microsoft.com/office/drawing/2018/hyperlinkcolor" val="tx"/>
                    </a:ext>
                  </a:extLst>
                </a:hlinkClick>
              </a:rPr>
              <a:t>Telegram</a:t>
            </a:r>
            <a:r>
              <a:rPr lang="en-US"/>
              <a:t> or </a:t>
            </a:r>
            <a:r>
              <a:rPr lang="en-US" b="1" u="sng">
                <a:solidFill>
                  <a:srgbClr val="24BAA2"/>
                </a:solidFill>
                <a:hlinkClick r:id="rId5">
                  <a:extLst>
                    <a:ext uri="{A12FA001-AC4F-418D-AE19-62706E023703}">
                      <ahyp:hlinkClr xmlns:ahyp="http://schemas.microsoft.com/office/drawing/2018/hyperlinkcolor" val="tx"/>
                    </a:ext>
                  </a:extLst>
                </a:hlinkClick>
              </a:rPr>
              <a:t>WhatsApp</a:t>
            </a:r>
            <a:r>
              <a:rPr lang="en-US"/>
              <a:t>;</a:t>
            </a:r>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b="1"/>
              <a:t>Virtual meetings</a:t>
            </a:r>
            <a:r>
              <a:rPr lang="en-US"/>
              <a:t>. Digital platforms are very useful and are now used daily, as they facilitate everyone's participation. Some examples are </a:t>
            </a:r>
            <a:r>
              <a:rPr lang="en-US" b="1" u="sng">
                <a:solidFill>
                  <a:srgbClr val="24BAA2"/>
                </a:solidFill>
                <a:hlinkClick r:id="rId6">
                  <a:extLst>
                    <a:ext uri="{A12FA001-AC4F-418D-AE19-62706E023703}">
                      <ahyp:hlinkClr xmlns:ahyp="http://schemas.microsoft.com/office/drawing/2018/hyperlinkcolor" val="tx"/>
                    </a:ext>
                  </a:extLst>
                </a:hlinkClick>
              </a:rPr>
              <a:t>Skype</a:t>
            </a:r>
            <a:r>
              <a:rPr lang="en-US"/>
              <a:t>, </a:t>
            </a:r>
            <a:r>
              <a:rPr lang="en-US" b="1" u="sng">
                <a:solidFill>
                  <a:srgbClr val="24BAA2"/>
                </a:solidFill>
                <a:hlinkClick r:id="rId7">
                  <a:extLst>
                    <a:ext uri="{A12FA001-AC4F-418D-AE19-62706E023703}">
                      <ahyp:hlinkClr xmlns:ahyp="http://schemas.microsoft.com/office/drawing/2018/hyperlinkcolor" val="tx"/>
                    </a:ext>
                  </a:extLst>
                </a:hlinkClick>
              </a:rPr>
              <a:t>Zoom</a:t>
            </a:r>
            <a:r>
              <a:rPr lang="en-US"/>
              <a:t> and </a:t>
            </a:r>
            <a:r>
              <a:rPr lang="en-US" b="1" u="sng">
                <a:solidFill>
                  <a:srgbClr val="24BAA2"/>
                </a:solidFill>
                <a:hlinkClick r:id="rId8">
                  <a:extLst>
                    <a:ext uri="{A12FA001-AC4F-418D-AE19-62706E023703}">
                      <ahyp:hlinkClr xmlns:ahyp="http://schemas.microsoft.com/office/drawing/2018/hyperlinkcolor" val="tx"/>
                    </a:ext>
                  </a:extLst>
                </a:hlinkClick>
              </a:rPr>
              <a:t>Google Meet</a:t>
            </a:r>
            <a:r>
              <a:rPr lang="en-US"/>
              <a:t>;</a:t>
            </a:r>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b="1"/>
              <a:t>Document sharing</a:t>
            </a:r>
            <a:r>
              <a:rPr lang="en-US"/>
              <a:t>. To share folders of documents and information with your colleagues, we suggest </a:t>
            </a:r>
            <a:r>
              <a:rPr lang="en-US" b="1" u="sng">
                <a:solidFill>
                  <a:srgbClr val="24BAA2"/>
                </a:solidFill>
                <a:hlinkClick r:id="rId9">
                  <a:extLst>
                    <a:ext uri="{A12FA001-AC4F-418D-AE19-62706E023703}">
                      <ahyp:hlinkClr xmlns:ahyp="http://schemas.microsoft.com/office/drawing/2018/hyperlinkcolor" val="tx"/>
                    </a:ext>
                  </a:extLst>
                </a:hlinkClick>
              </a:rPr>
              <a:t>Dropbox</a:t>
            </a:r>
            <a:r>
              <a:rPr lang="en-US" b="1"/>
              <a:t>, </a:t>
            </a:r>
            <a:r>
              <a:rPr lang="en-US" b="1" u="sng">
                <a:solidFill>
                  <a:srgbClr val="24BAA2"/>
                </a:solidFill>
                <a:hlinkClick r:id="rId10">
                  <a:extLst>
                    <a:ext uri="{A12FA001-AC4F-418D-AE19-62706E023703}">
                      <ahyp:hlinkClr xmlns:ahyp="http://schemas.microsoft.com/office/drawing/2018/hyperlinkcolor" val="tx"/>
                    </a:ext>
                  </a:extLst>
                </a:hlinkClick>
              </a:rPr>
              <a:t>Microsoft Teams</a:t>
            </a:r>
            <a:r>
              <a:rPr lang="en-US" b="1"/>
              <a:t>, and </a:t>
            </a:r>
            <a:r>
              <a:rPr lang="en-US" b="1" u="sng">
                <a:solidFill>
                  <a:srgbClr val="24BAA2"/>
                </a:solidFill>
                <a:hlinkClick r:id="rId11">
                  <a:extLst>
                    <a:ext uri="{A12FA001-AC4F-418D-AE19-62706E023703}">
                      <ahyp:hlinkClr xmlns:ahyp="http://schemas.microsoft.com/office/drawing/2018/hyperlinkcolor" val="tx"/>
                    </a:ext>
                  </a:extLst>
                </a:hlinkClick>
              </a:rPr>
              <a:t>Monday.com</a:t>
            </a:r>
            <a:r>
              <a:rPr lang="en-US"/>
              <a:t>.</a:t>
            </a:r>
            <a:endParaRPr/>
          </a:p>
          <a:p>
            <a:pPr marL="228600" marR="0" lvl="0" indent="0" algn="l" rtl="0">
              <a:lnSpc>
                <a:spcPct val="90000"/>
              </a:lnSpc>
              <a:spcBef>
                <a:spcPts val="1000"/>
              </a:spcBef>
              <a:spcAft>
                <a:spcPts val="0"/>
              </a:spcAft>
              <a:buClr>
                <a:srgbClr val="092E4B"/>
              </a:buClr>
              <a:buSzPts val="2400"/>
              <a:buNone/>
            </a:pPr>
            <a:endParaRPr/>
          </a:p>
        </p:txBody>
      </p:sp>
      <p:sp>
        <p:nvSpPr>
          <p:cNvPr id="1179" name="Google Shape;1179;p101"/>
          <p:cNvSpPr txBox="1">
            <a:spLocks noGrp="1"/>
          </p:cNvSpPr>
          <p:nvPr>
            <p:ph type="body" idx="2"/>
          </p:nvPr>
        </p:nvSpPr>
        <p:spPr>
          <a:xfrm>
            <a:off x="350982" y="600364"/>
            <a:ext cx="11471563" cy="12951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  Here are some digital tools that will help you manage communication and cooperation among colleagues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9"/>
          <p:cNvSpPr txBox="1">
            <a:spLocks noGrp="1"/>
          </p:cNvSpPr>
          <p:nvPr>
            <p:ph type="body" idx="1"/>
          </p:nvPr>
        </p:nvSpPr>
        <p:spPr>
          <a:xfrm>
            <a:off x="898358" y="2990850"/>
            <a:ext cx="4639192" cy="34946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sz="2800"/>
              <a:t>Please keep going on this learning journey. </a:t>
            </a:r>
            <a:endParaRPr/>
          </a:p>
          <a:p>
            <a:pPr marL="0" lvl="0" indent="0" algn="ctr" rtl="0">
              <a:lnSpc>
                <a:spcPct val="90000"/>
              </a:lnSpc>
              <a:spcBef>
                <a:spcPts val="1000"/>
              </a:spcBef>
              <a:spcAft>
                <a:spcPts val="0"/>
              </a:spcAft>
              <a:buSzPts val="2400"/>
              <a:buNone/>
            </a:pPr>
            <a:r>
              <a:rPr lang="en-US" sz="2800"/>
              <a:t>In the next and final module we discuss…</a:t>
            </a:r>
            <a:r>
              <a:rPr lang="en-US" sz="3600" b="1"/>
              <a:t>Digital Technologies in the Healthcare Field</a:t>
            </a:r>
            <a:endParaRPr/>
          </a:p>
        </p:txBody>
      </p:sp>
      <p:pic>
        <p:nvPicPr>
          <p:cNvPr id="1185" name="Google Shape;1185;p19" descr="Business people clapping"/>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
        <p:nvSpPr>
          <p:cNvPr id="1186" name="Google Shape;1186;p19"/>
          <p:cNvSpPr txBox="1">
            <a:spLocks noGrp="1"/>
          </p:cNvSpPr>
          <p:nvPr>
            <p:ph type="body" idx="2"/>
          </p:nvPr>
        </p:nvSpPr>
        <p:spPr>
          <a:xfrm>
            <a:off x="898525" y="439730"/>
            <a:ext cx="4757738" cy="266542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24BAA2"/>
              </a:buClr>
              <a:buSzPts val="5000"/>
              <a:buNone/>
            </a:pPr>
            <a:r>
              <a:rPr lang="en-US"/>
              <a:t>Congratulations </a:t>
            </a:r>
            <a:r>
              <a:rPr lang="en-US" b="0"/>
              <a:t>You have just completed Module 2 of our Online Course.</a:t>
            </a:r>
            <a:endParaRPr/>
          </a:p>
          <a:p>
            <a:pPr marL="0" lvl="0" indent="0" algn="ctr" rtl="0">
              <a:lnSpc>
                <a:spcPct val="90000"/>
              </a:lnSpc>
              <a:spcBef>
                <a:spcPts val="0"/>
              </a:spcBef>
              <a:spcAft>
                <a:spcPts val="0"/>
              </a:spcAft>
              <a:buClr>
                <a:srgbClr val="24BAA2"/>
              </a:buClr>
              <a:buSzPts val="5000"/>
              <a:buNone/>
            </a:pPr>
            <a:r>
              <a:rPr lang="en-US" b="0"/>
              <a:t> </a:t>
            </a:r>
            <a:r>
              <a:rPr lang="en-US" sz="4800"/>
              <a:t>WELL DONE!!</a:t>
            </a: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2"/>
          <p:cNvSpPr txBox="1">
            <a:spLocks noGrp="1"/>
          </p:cNvSpPr>
          <p:nvPr>
            <p:ph type="body" idx="1"/>
          </p:nvPr>
        </p:nvSpPr>
        <p:spPr>
          <a:xfrm>
            <a:off x="5333999" y="352414"/>
            <a:ext cx="5915025" cy="6200785"/>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1000"/>
              </a:spcBef>
              <a:spcAft>
                <a:spcPts val="0"/>
              </a:spcAft>
              <a:buClr>
                <a:srgbClr val="FFFFFF"/>
              </a:buClr>
              <a:buSzPts val="3000"/>
              <a:buFont typeface="Arial"/>
              <a:buNone/>
            </a:pPr>
            <a:r>
              <a:rPr lang="en-US" sz="2400" b="0" i="0" u="none" strike="noStrike" cap="none">
                <a:solidFill>
                  <a:srgbClr val="FFFFFF"/>
                </a:solidFill>
                <a:latin typeface="Calibri"/>
                <a:ea typeface="Calibri"/>
                <a:cs typeface="Calibri"/>
                <a:sym typeface="Calibri"/>
              </a:rPr>
              <a:t>In the healthcare sector, issues/challenges such as staff shortages and work overload, which have increased in the wake of the Covid-19 pandemic, are correlated with increased difficulty on the part of workers in managing their activities, both work and personal. </a:t>
            </a:r>
            <a:endParaRPr/>
          </a:p>
          <a:p>
            <a:pPr marL="0" marR="0" lvl="0" indent="0" algn="l" rtl="0">
              <a:lnSpc>
                <a:spcPct val="90000"/>
              </a:lnSpc>
              <a:spcBef>
                <a:spcPts val="1000"/>
              </a:spcBef>
              <a:spcAft>
                <a:spcPts val="0"/>
              </a:spcAft>
              <a:buClr>
                <a:srgbClr val="FFFFFF"/>
              </a:buClr>
              <a:buSzPts val="3000"/>
              <a:buFont typeface="Arial"/>
              <a:buNone/>
            </a:pPr>
            <a:r>
              <a:rPr lang="en-US" sz="2400" b="0" i="0" u="none" strike="noStrike" cap="none">
                <a:solidFill>
                  <a:srgbClr val="FFFFFF"/>
                </a:solidFill>
                <a:latin typeface="Calibri"/>
                <a:ea typeface="Calibri"/>
                <a:cs typeface="Calibri"/>
                <a:sym typeface="Calibri"/>
              </a:rPr>
              <a:t>Numerous pieces of research show that burnout is steadily increasing in this sector, and according to the data, it involves almost half of the operators. In addition, digital tools such as email, instant messaging systems and platforms that allow continuous availability, if not used correctly, can also increase stress levels (</a:t>
            </a:r>
            <a:r>
              <a:rPr lang="en-US" sz="2400" b="0" i="1" u="none" strike="noStrike" cap="none">
                <a:solidFill>
                  <a:srgbClr val="FFFFFF"/>
                </a:solidFill>
                <a:latin typeface="Calibri"/>
                <a:ea typeface="Calibri"/>
                <a:cs typeface="Calibri"/>
                <a:sym typeface="Calibri"/>
              </a:rPr>
              <a:t>technostress</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FFFF"/>
              </a:buClr>
              <a:buSzPts val="3000"/>
              <a:buFont typeface="Arial"/>
              <a:buNone/>
            </a:pPr>
            <a:r>
              <a:rPr lang="en-US" sz="2400" b="0" i="0" u="none" strike="noStrike" cap="none">
                <a:solidFill>
                  <a:srgbClr val="FFFFFF"/>
                </a:solidFill>
                <a:latin typeface="Calibri"/>
                <a:ea typeface="Calibri"/>
                <a:cs typeface="Calibri"/>
                <a:sym typeface="Calibri"/>
              </a:rPr>
              <a:t>Therefore, finding the right work-life balance becomes essential for one's own mental and physical health and that of patients.</a:t>
            </a:r>
            <a:endParaRPr/>
          </a:p>
          <a:p>
            <a:pPr marL="0" marR="0" lvl="0" indent="0" algn="r" rtl="0">
              <a:lnSpc>
                <a:spcPct val="90000"/>
              </a:lnSpc>
              <a:spcBef>
                <a:spcPts val="1000"/>
              </a:spcBef>
              <a:spcAft>
                <a:spcPts val="0"/>
              </a:spcAft>
              <a:buClr>
                <a:srgbClr val="FFFFFF"/>
              </a:buClr>
              <a:buSzPts val="3000"/>
              <a:buFont typeface="Arial"/>
              <a:buNone/>
            </a:pPr>
            <a:r>
              <a:rPr lang="en-US" sz="1100" b="0" i="0" u="sng" strike="noStrike" cap="none">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TESI-BURNOUT..pdf (nurse24.it)</a:t>
            </a:r>
            <a:endParaRPr sz="2400" b="0" i="1" u="none" strike="noStrike" cap="none">
              <a:solidFill>
                <a:srgbClr val="24BAA2"/>
              </a:solidFill>
              <a:latin typeface="Calibri"/>
              <a:ea typeface="Calibri"/>
              <a:cs typeface="Calibri"/>
              <a:sym typeface="Calibri"/>
            </a:endParaRPr>
          </a:p>
          <a:p>
            <a:pPr marL="0" lvl="0" indent="0" algn="ctr" rtl="0">
              <a:lnSpc>
                <a:spcPct val="90000"/>
              </a:lnSpc>
              <a:spcBef>
                <a:spcPts val="1000"/>
              </a:spcBef>
              <a:spcAft>
                <a:spcPts val="0"/>
              </a:spcAft>
              <a:buSzPts val="3000"/>
              <a:buNone/>
            </a:pPr>
            <a:endParaRPr/>
          </a:p>
        </p:txBody>
      </p:sp>
      <p:pic>
        <p:nvPicPr>
          <p:cNvPr id="343" name="Google Shape;343;p22"/>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414338" y="352425"/>
            <a:ext cx="4724400" cy="6099175"/>
          </a:xfrm>
          <a:prstGeom prst="rect">
            <a:avLst/>
          </a:prstGeom>
          <a:solidFill>
            <a:srgbClr val="F2F2F2"/>
          </a:solid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6"/>
          <p:cNvSpPr txBox="1">
            <a:spLocks noGrp="1"/>
          </p:cNvSpPr>
          <p:nvPr>
            <p:ph type="body" idx="1"/>
          </p:nvPr>
        </p:nvSpPr>
        <p:spPr>
          <a:xfrm>
            <a:off x="7665396" y="5611394"/>
            <a:ext cx="3875423" cy="73114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pPr>
            <a:r>
              <a:rPr lang="en-US" sz="2800" dirty="0">
                <a:solidFill>
                  <a:schemeClr val="dk1"/>
                </a:solidFill>
                <a:latin typeface="Calibri"/>
                <a:ea typeface="Calibri"/>
                <a:cs typeface="Calibri"/>
                <a:sym typeface="Calibri"/>
              </a:rPr>
              <a:t>﻿www.housingcare.net</a:t>
            </a:r>
            <a:endParaRPr dirty="0"/>
          </a:p>
        </p:txBody>
      </p:sp>
      <p:grpSp>
        <p:nvGrpSpPr>
          <p:cNvPr id="1199" name="Google Shape;1199;p16"/>
          <p:cNvGrpSpPr/>
          <p:nvPr/>
        </p:nvGrpSpPr>
        <p:grpSpPr>
          <a:xfrm>
            <a:off x="10362363" y="2625849"/>
            <a:ext cx="280634" cy="280634"/>
            <a:chOff x="-147782" y="2499889"/>
            <a:chExt cx="850463" cy="850463"/>
          </a:xfrm>
        </p:grpSpPr>
        <p:sp>
          <p:nvSpPr>
            <p:cNvPr id="1200" name="Google Shape;1200;p16"/>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1" name="Google Shape;1201;p16"/>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05" name="Google Shape;1205;p16"/>
          <p:cNvGrpSpPr/>
          <p:nvPr/>
        </p:nvGrpSpPr>
        <p:grpSpPr>
          <a:xfrm>
            <a:off x="10016456" y="2625849"/>
            <a:ext cx="280634" cy="280842"/>
            <a:chOff x="-1196056" y="2499889"/>
            <a:chExt cx="850463" cy="851092"/>
          </a:xfrm>
        </p:grpSpPr>
        <p:sp>
          <p:nvSpPr>
            <p:cNvPr id="1206" name="Google Shape;1206;p16"/>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7" name="Google Shape;1207;p16"/>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08" name="Google Shape;1208;p16"/>
          <p:cNvSpPr/>
          <p:nvPr/>
        </p:nvSpPr>
        <p:spPr>
          <a:xfrm>
            <a:off x="10708479" y="2625849"/>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09" name="Google Shape;1209;p16"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7019" y="2639589"/>
            <a:ext cx="246077" cy="246077"/>
          </a:xfrm>
          <a:prstGeom prst="rect">
            <a:avLst/>
          </a:prstGeom>
          <a:noFill/>
          <a:ln>
            <a:noFill/>
          </a:ln>
        </p:spPr>
      </p:pic>
      <p:sp>
        <p:nvSpPr>
          <p:cNvPr id="1210" name="Google Shape;1210;p16"/>
          <p:cNvSpPr txBox="1">
            <a:spLocks noGrp="1"/>
          </p:cNvSpPr>
          <p:nvPr>
            <p:ph type="body" idx="2"/>
          </p:nvPr>
        </p:nvSpPr>
        <p:spPr>
          <a:xfrm>
            <a:off x="690952" y="3429000"/>
            <a:ext cx="8481623" cy="2182393"/>
          </a:xfrm>
          <a:prstGeom prst="rect">
            <a:avLst/>
          </a:prstGeom>
          <a:noFill/>
          <a:ln>
            <a:noFill/>
          </a:ln>
        </p:spPr>
        <p:txBody>
          <a:bodyPr spcFirstLastPara="1" wrap="square" lIns="91425" tIns="45700" rIns="91425" bIns="45700" anchor="ctr" anchorCtr="0">
            <a:normAutofit fontScale="92500" lnSpcReduction="10000"/>
          </a:bodyPr>
          <a:lstStyle/>
          <a:p>
            <a:pPr marL="457200" marR="0" lvl="0" indent="-228600" algn="l" rtl="0">
              <a:lnSpc>
                <a:spcPct val="90000"/>
              </a:lnSpc>
              <a:spcBef>
                <a:spcPts val="1000"/>
              </a:spcBef>
              <a:spcAft>
                <a:spcPts val="0"/>
              </a:spcAft>
              <a:buClr>
                <a:srgbClr val="24BAA2"/>
              </a:buClr>
              <a:buSzPts val="5000"/>
              <a:buFont typeface="Arial"/>
              <a:buNone/>
            </a:pPr>
            <a:r>
              <a:rPr lang="en-IE" dirty="0"/>
              <a:t>In Module 3 </a:t>
            </a:r>
            <a:r>
              <a:rPr lang="en-IE" sz="3600" dirty="0"/>
              <a:t>we will discuss the opportunities and benefits that lie with various Digital Technologies and Apps to help you support your clients.</a:t>
            </a: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7486</Words>
  <Application>Microsoft Office PowerPoint</Application>
  <PresentationFormat>Widescreen</PresentationFormat>
  <Paragraphs>398</Paragraphs>
  <Slides>90</Slides>
  <Notes>90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90</vt:i4>
      </vt:variant>
    </vt:vector>
  </HeadingPairs>
  <TitlesOfParts>
    <vt:vector size="98" baseType="lpstr">
      <vt:lpstr>Noto Sans</vt:lpstr>
      <vt:lpstr>Montserrat Light</vt:lpstr>
      <vt:lpstr>Montserrat</vt:lpstr>
      <vt:lpstr>Calibri</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7</cp:revision>
  <dcterms:created xsi:type="dcterms:W3CDTF">2020-10-14T13:32:04Z</dcterms:created>
  <dcterms:modified xsi:type="dcterms:W3CDTF">2023-08-30T14:57:48Z</dcterms:modified>
</cp:coreProperties>
</file>